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7" autoAdjust="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6B93C-6321-4F9B-901C-E49E1EFB9F51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27E29-6D31-4971-B383-D30AB8A3B3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45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ax.me/dock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k8s — открытая система </a:t>
            </a:r>
            <a:r>
              <a:rPr lang="ru-RU" dirty="0" err="1" smtClean="0"/>
              <a:t>оркестрации</a:t>
            </a:r>
            <a:r>
              <a:rPr lang="ru-RU" dirty="0" smtClean="0"/>
              <a:t> контейнеров, представленная компанией </a:t>
            </a:r>
            <a:r>
              <a:rPr lang="ru-RU" dirty="0" err="1" smtClean="0"/>
              <a:t>Google</a:t>
            </a:r>
            <a:r>
              <a:rPr lang="ru-RU" dirty="0" smtClean="0"/>
              <a:t> в 2014 году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И</a:t>
            </a:r>
            <a:r>
              <a:rPr lang="ru-RU" dirty="0" smtClean="0"/>
              <a:t>дея - ваш </a:t>
            </a:r>
            <a:r>
              <a:rPr lang="ru-RU" dirty="0" err="1" smtClean="0"/>
              <a:t>деплоймент</a:t>
            </a:r>
            <a:r>
              <a:rPr lang="ru-RU" dirty="0" smtClean="0"/>
              <a:t> строится на базе контейнеров (например, </a:t>
            </a:r>
            <a:r>
              <a:rPr lang="ru-RU" dirty="0" err="1" smtClean="0">
                <a:hlinkClick r:id="rId3"/>
              </a:rPr>
              <a:t>Docker</a:t>
            </a:r>
            <a:r>
              <a:rPr lang="ru-RU" dirty="0" smtClean="0"/>
              <a:t>), а также описании того, сколько этих контейнеров нужно и какие ресурсы они используют. </a:t>
            </a:r>
            <a:r>
              <a:rPr lang="ru-RU" dirty="0" err="1" smtClean="0"/>
              <a:t>Kubernetes</a:t>
            </a:r>
            <a:r>
              <a:rPr lang="ru-RU" dirty="0" smtClean="0"/>
              <a:t> на базе этого описания и доступных физических машин разворачивает контейнеры и делает все возможное для поддержания требуемой конфигурации. В том числе, он перезапускает упавшие контейнеры, перемещает их для выделения ресурсов, необходимых новым контейнерам, и так далее.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27E29-6D31-4971-B383-D30AB8A3B3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64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27E29-6D31-4971-B383-D30AB8A3B3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30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138C-A7DE-4B80-B226-9D4EF088B466}" type="datetime1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68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C243-F1A4-4F29-B938-A9D428713753}" type="datetime1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04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1155-1A5F-4E31-B1A4-3D614E5B1B76}" type="datetime1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2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5DC5-0D63-49B2-BCBA-6AC9D3C31684}" type="datetime1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77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38B3-E5AC-4D7D-8D26-FB8C85A4B5DA}" type="datetime1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3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0C9B-DA1E-45F6-8958-8623573D5933}" type="datetime1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D22C-2E21-4C9D-9258-64E10B401AFD}" type="datetime1">
              <a:rPr lang="ru-RU" smtClean="0"/>
              <a:t>13.11.2019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63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D678-0F58-4076-A4A9-B468926CB238}" type="datetime1">
              <a:rPr lang="ru-RU" smtClean="0"/>
              <a:t>13.11.2019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87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985B-3211-477D-8F7C-97AEA1A508DD}" type="datetime1">
              <a:rPr lang="ru-RU" smtClean="0"/>
              <a:t>13.11.2019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9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DB92-7393-4F6E-86BE-05B697FF3580}" type="datetime1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7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CDED-8BC5-49AB-9291-A05A8043AD3C}" type="datetime1">
              <a:rPr lang="ru-RU" smtClean="0"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34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C5A6A-52E4-4CC3-926A-317DF0C8AA05}" type="datetime1">
              <a:rPr lang="ru-RU" smtClean="0"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98067-CD5A-4979-9C95-EC56522B6C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7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1354" y="1052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CI/CD pipeline </a:t>
            </a:r>
            <a:r>
              <a:rPr lang="ru-RU" dirty="0" smtClean="0"/>
              <a:t>с </a:t>
            </a:r>
            <a:r>
              <a:rPr lang="ru-RU" dirty="0" err="1" smtClean="0"/>
              <a:t>исполизованием</a:t>
            </a:r>
            <a:r>
              <a:rPr lang="ru-RU" dirty="0" smtClean="0"/>
              <a:t> </a:t>
            </a:r>
            <a:r>
              <a:rPr lang="en-US" dirty="0" smtClean="0"/>
              <a:t>Kubernetes </a:t>
            </a:r>
            <a:r>
              <a:rPr lang="ru-RU" dirty="0" smtClean="0"/>
              <a:t>и </a:t>
            </a:r>
            <a:r>
              <a:rPr lang="en-US" dirty="0" smtClean="0"/>
              <a:t>Jenkins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696" y="6237312"/>
            <a:ext cx="6400800" cy="409600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Дмитрий Дудник, 2019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324" y="2852936"/>
            <a:ext cx="5707732" cy="25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Jenkins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программная система с открытым исходным кодом на </a:t>
            </a:r>
            <a:r>
              <a:rPr lang="ru-RU" dirty="0" err="1" smtClean="0"/>
              <a:t>Java</a:t>
            </a:r>
            <a:r>
              <a:rPr lang="ru-RU" dirty="0" smtClean="0"/>
              <a:t>, предназначенная для обеспечения процесса непрерывной интеграции программного обеспечения</a:t>
            </a:r>
            <a:endParaRPr lang="en-US" dirty="0"/>
          </a:p>
          <a:p>
            <a:r>
              <a:rPr lang="en-US" b="1" dirty="0" smtClean="0"/>
              <a:t>Jenkins Pipeline </a:t>
            </a:r>
            <a:r>
              <a:rPr lang="en-US" dirty="0" smtClean="0"/>
              <a:t>- </a:t>
            </a:r>
            <a:r>
              <a:rPr lang="ru-RU" dirty="0" smtClean="0"/>
              <a:t>тип задачи в </a:t>
            </a:r>
            <a:r>
              <a:rPr lang="ru-RU" dirty="0" err="1" smtClean="0"/>
              <a:t>Jenkins</a:t>
            </a:r>
            <a:r>
              <a:rPr lang="ru-RU" dirty="0" smtClean="0"/>
              <a:t>, с помощью которого мы описываем в </a:t>
            </a:r>
            <a:r>
              <a:rPr lang="ru-RU" dirty="0" err="1" smtClean="0"/>
              <a:t>Jenkinsfile</a:t>
            </a:r>
            <a:r>
              <a:rPr lang="ru-RU" dirty="0" smtClean="0"/>
              <a:t> необходимый нам процесс </a:t>
            </a:r>
            <a:r>
              <a:rPr lang="ru-RU" dirty="0" err="1" smtClean="0"/>
              <a:t>деплоя</a:t>
            </a:r>
            <a:r>
              <a:rPr lang="ru-RU" dirty="0" smtClean="0"/>
              <a:t> или сборки приложения по стадиям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06" y="4088"/>
            <a:ext cx="1862336" cy="18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0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Kubernetes </a:t>
            </a:r>
            <a:r>
              <a:rPr lang="en-US" sz="2000" dirty="0" err="1" smtClean="0"/>
              <a:t>claster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                                              Jenkins master-slave</a:t>
            </a:r>
            <a:endParaRPr lang="en-US" sz="2000" dirty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4509120"/>
            <a:ext cx="187220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Kubernates</a:t>
            </a:r>
            <a:r>
              <a:rPr lang="en-US" sz="1000" dirty="0"/>
              <a:t>(slave</a:t>
            </a:r>
            <a:r>
              <a:rPr lang="en-US" sz="1000" dirty="0" smtClean="0"/>
              <a:t>)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 err="1" smtClean="0"/>
              <a:t>Jenjkins</a:t>
            </a:r>
            <a:r>
              <a:rPr lang="en-US" sz="1000" dirty="0" smtClean="0"/>
              <a:t>(slave)</a:t>
            </a:r>
          </a:p>
          <a:p>
            <a:pPr algn="ctr"/>
            <a:endParaRPr lang="ru-RU" sz="1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56176" y="3305076"/>
            <a:ext cx="187220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Kubernetes(master)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31640" y="2276872"/>
            <a:ext cx="187220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Kubernates</a:t>
            </a:r>
            <a:r>
              <a:rPr lang="en-US" sz="1000" dirty="0" smtClean="0"/>
              <a:t>(slave)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Jenkins(master)</a:t>
            </a:r>
            <a:endParaRPr lang="ru-RU" sz="1000" dirty="0"/>
          </a:p>
        </p:txBody>
      </p:sp>
      <p:cxnSp>
        <p:nvCxnSpPr>
          <p:cNvPr id="11" name="Прямая со стрелкой 10"/>
          <p:cNvCxnSpPr>
            <a:stCxn id="7" idx="3"/>
            <a:endCxn id="6" idx="1"/>
          </p:cNvCxnSpPr>
          <p:nvPr/>
        </p:nvCxnSpPr>
        <p:spPr>
          <a:xfrm>
            <a:off x="3203848" y="2816932"/>
            <a:ext cx="2952328" cy="10282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1"/>
            <a:endCxn id="5" idx="3"/>
          </p:cNvCxnSpPr>
          <p:nvPr/>
        </p:nvCxnSpPr>
        <p:spPr>
          <a:xfrm flipH="1">
            <a:off x="3203848" y="3845136"/>
            <a:ext cx="2952328" cy="12040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5" idx="0"/>
          </p:cNvCxnSpPr>
          <p:nvPr/>
        </p:nvCxnSpPr>
        <p:spPr>
          <a:xfrm>
            <a:off x="2267744" y="3356992"/>
            <a:ext cx="0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483768" y="3356992"/>
            <a:ext cx="0" cy="11521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6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Установка </a:t>
            </a:r>
            <a:r>
              <a:rPr lang="en-US" dirty="0" smtClean="0"/>
              <a:t>Docker, </a:t>
            </a:r>
            <a:r>
              <a:rPr lang="en-US" dirty="0" err="1" smtClean="0"/>
              <a:t>Kubectl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Docker</a:t>
            </a:r>
            <a:r>
              <a:rPr lang="en-US" dirty="0" smtClean="0"/>
              <a:t> – </a:t>
            </a:r>
            <a:r>
              <a:rPr lang="ru-RU" dirty="0" smtClean="0"/>
              <a:t>устанавливаем версию </a:t>
            </a:r>
            <a:r>
              <a:rPr lang="en-US" dirty="0" smtClean="0"/>
              <a:t>18.06.1</a:t>
            </a:r>
            <a:r>
              <a:rPr lang="ru-RU" dirty="0" smtClean="0"/>
              <a:t> для совместимости с </a:t>
            </a:r>
            <a:r>
              <a:rPr lang="en-US" dirty="0" err="1" smtClean="0"/>
              <a:t>Minikube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tee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yum.repos.d</a:t>
            </a:r>
            <a:r>
              <a:rPr lang="en-US" dirty="0" smtClean="0"/>
              <a:t>/</a:t>
            </a:r>
            <a:r>
              <a:rPr lang="en-US" dirty="0" err="1" smtClean="0"/>
              <a:t>docker.repo</a:t>
            </a:r>
            <a:r>
              <a:rPr lang="en-US" dirty="0" smtClean="0"/>
              <a:t> &lt;&lt;-'EOF' [</a:t>
            </a:r>
            <a:r>
              <a:rPr lang="en-US" dirty="0" err="1" smtClean="0"/>
              <a:t>docker</a:t>
            </a:r>
            <a:r>
              <a:rPr lang="en-US" dirty="0" smtClean="0"/>
              <a:t>-</a:t>
            </a:r>
            <a:r>
              <a:rPr lang="en-US" dirty="0" err="1" smtClean="0"/>
              <a:t>ce</a:t>
            </a:r>
            <a:r>
              <a:rPr lang="en-US" dirty="0" smtClean="0"/>
              <a:t>-edge] name=Docker CE Edge - $</a:t>
            </a:r>
            <a:r>
              <a:rPr lang="en-US" dirty="0" err="1" smtClean="0"/>
              <a:t>basearch</a:t>
            </a:r>
            <a:r>
              <a:rPr lang="en-US" dirty="0" smtClean="0"/>
              <a:t> </a:t>
            </a:r>
            <a:r>
              <a:rPr lang="en-US" dirty="0" err="1" smtClean="0"/>
              <a:t>baseurl</a:t>
            </a:r>
            <a:r>
              <a:rPr lang="en-US" dirty="0" smtClean="0"/>
              <a:t>=https://download.docker.com/linux/centos/7/$basearch/edge enabled=1 </a:t>
            </a:r>
            <a:r>
              <a:rPr lang="en-US" dirty="0" err="1" smtClean="0"/>
              <a:t>gpgcheck</a:t>
            </a:r>
            <a:r>
              <a:rPr lang="en-US" dirty="0" smtClean="0"/>
              <a:t>=1 </a:t>
            </a:r>
            <a:r>
              <a:rPr lang="en-US" dirty="0" err="1" smtClean="0"/>
              <a:t>gpgkey</a:t>
            </a:r>
            <a:r>
              <a:rPr lang="en-US" dirty="0" smtClean="0"/>
              <a:t>=https://download.docker.com/linux/centos/gpg EOF</a:t>
            </a:r>
          </a:p>
          <a:p>
            <a:r>
              <a:rPr lang="en-US" dirty="0" smtClean="0"/>
              <a:t>yum install -y docker-ce-18.06.1.ce-3.el7.x86_64 &amp;&amp;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start </a:t>
            </a:r>
            <a:r>
              <a:rPr lang="en-US" dirty="0" err="1" smtClean="0"/>
              <a:t>docker</a:t>
            </a:r>
            <a:r>
              <a:rPr lang="en-US" dirty="0" smtClean="0"/>
              <a:t> &amp;&amp;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status </a:t>
            </a:r>
            <a:r>
              <a:rPr lang="en-US" dirty="0" err="1" smtClean="0"/>
              <a:t>docker</a:t>
            </a:r>
            <a:r>
              <a:rPr lang="en-US" dirty="0" smtClean="0"/>
              <a:t> &amp;&amp;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systemctl</a:t>
            </a:r>
            <a:r>
              <a:rPr lang="en-US" dirty="0" smtClean="0"/>
              <a:t> enable </a:t>
            </a:r>
            <a:r>
              <a:rPr lang="en-US" dirty="0" err="1" smtClean="0"/>
              <a:t>docker</a:t>
            </a:r>
            <a:endParaRPr lang="ru-RU" dirty="0" smtClean="0"/>
          </a:p>
          <a:p>
            <a:r>
              <a:rPr lang="en-US" b="1" dirty="0" smtClean="0"/>
              <a:t>Kubernetes Client (</a:t>
            </a:r>
            <a:r>
              <a:rPr lang="en-US" b="1" dirty="0" err="1" smtClean="0"/>
              <a:t>kubectl</a:t>
            </a:r>
            <a:r>
              <a:rPr lang="en-US" dirty="0" smtClean="0"/>
              <a:t>)</a:t>
            </a:r>
            <a:r>
              <a:rPr lang="ru-RU" dirty="0" smtClean="0"/>
              <a:t> – устанавливаем последнюю версию</a:t>
            </a:r>
            <a:endParaRPr lang="en-US" dirty="0" smtClean="0"/>
          </a:p>
          <a:p>
            <a:r>
              <a:rPr lang="en-US" dirty="0" smtClean="0"/>
              <a:t>cat </a:t>
            </a:r>
            <a:r>
              <a:rPr lang="en-US" dirty="0"/>
              <a:t>&lt;&lt;EOF &gt;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</a:t>
            </a:r>
            <a:r>
              <a:rPr lang="en-US" dirty="0" err="1"/>
              <a:t>kubernetes.repo</a:t>
            </a:r>
            <a:r>
              <a:rPr lang="en-US" dirty="0"/>
              <a:t> [</a:t>
            </a:r>
            <a:r>
              <a:rPr lang="en-US" dirty="0" err="1"/>
              <a:t>kubernetes</a:t>
            </a:r>
            <a:r>
              <a:rPr lang="en-US" dirty="0"/>
              <a:t>] name=Kubernetes </a:t>
            </a:r>
            <a:r>
              <a:rPr lang="en-US" dirty="0" err="1"/>
              <a:t>baseurl</a:t>
            </a:r>
            <a:r>
              <a:rPr lang="en-US" dirty="0"/>
              <a:t>=https://packages.cloud.google.com/yum/repos/kubernetes-el7-x86_64 enabled=1 </a:t>
            </a:r>
            <a:r>
              <a:rPr lang="en-US" dirty="0" err="1"/>
              <a:t>gpgcheck</a:t>
            </a:r>
            <a:r>
              <a:rPr lang="en-US" dirty="0"/>
              <a:t>=1 </a:t>
            </a:r>
            <a:r>
              <a:rPr lang="en-US" dirty="0" err="1"/>
              <a:t>repo_gpgcheck</a:t>
            </a:r>
            <a:r>
              <a:rPr lang="en-US" dirty="0"/>
              <a:t>=1 </a:t>
            </a:r>
            <a:r>
              <a:rPr lang="en-US" dirty="0" err="1"/>
              <a:t>gpgkey</a:t>
            </a:r>
            <a:r>
              <a:rPr lang="en-US" dirty="0"/>
              <a:t>=https://packages.cloud.google.com/yum/doc/yum-key.gpg https://packages.cloud.google.com/yum/doc/rpm-package-key.gpg EOF</a:t>
            </a:r>
            <a:r>
              <a:rPr lang="en-US" dirty="0" smtClean="0"/>
              <a:t> yum install -y </a:t>
            </a:r>
            <a:r>
              <a:rPr lang="en-US" dirty="0" err="1" smtClean="0"/>
              <a:t>kubectl</a:t>
            </a:r>
            <a:r>
              <a:rPr lang="en-US" dirty="0" smtClean="0"/>
              <a:t> &amp;&amp; </a:t>
            </a:r>
            <a:r>
              <a:rPr lang="en-US" dirty="0" err="1" smtClean="0"/>
              <a:t>chmod</a:t>
            </a:r>
            <a:r>
              <a:rPr lang="en-US" dirty="0" smtClean="0"/>
              <a:t> +x </a:t>
            </a:r>
            <a:r>
              <a:rPr lang="en-US" dirty="0" err="1" smtClean="0"/>
              <a:t>kubectl</a:t>
            </a:r>
            <a:r>
              <a:rPr lang="en-US" dirty="0" smtClean="0"/>
              <a:t> &amp;&amp; mv -f </a:t>
            </a:r>
            <a:r>
              <a:rPr lang="en-US" dirty="0" err="1" smtClean="0"/>
              <a:t>kubectl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/local/bin/ </a:t>
            </a:r>
            <a:endParaRPr lang="en-US" b="1" dirty="0" smtClean="0"/>
          </a:p>
          <a:p>
            <a:endParaRPr lang="ru-RU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9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err="1" smtClean="0"/>
              <a:t>Minikube</a:t>
            </a:r>
            <a:r>
              <a:rPr lang="en-US" dirty="0" smtClean="0"/>
              <a:t> ,Helm </a:t>
            </a:r>
            <a:r>
              <a:rPr lang="ru-RU" dirty="0" smtClean="0"/>
              <a:t>и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- curl –LO \ https://storage.googleapis.com/minikube/releases/latest/minikube-linux-amd64  &amp;&amp; install minikube-linux-amd64 /</a:t>
            </a:r>
            <a:r>
              <a:rPr lang="en-US" dirty="0" err="1" smtClean="0"/>
              <a:t>usr</a:t>
            </a:r>
            <a:r>
              <a:rPr lang="en-US" dirty="0" smtClean="0"/>
              <a:t>/local/bin/</a:t>
            </a:r>
            <a:r>
              <a:rPr lang="en-US" dirty="0" err="1" smtClean="0"/>
              <a:t>minikube</a:t>
            </a:r>
            <a:r>
              <a:rPr lang="en-US" dirty="0" smtClean="0"/>
              <a:t>  &amp;&amp; </a:t>
            </a:r>
            <a:r>
              <a:rPr lang="en-US" dirty="0" err="1" smtClean="0"/>
              <a:t>minikube</a:t>
            </a:r>
            <a:r>
              <a:rPr lang="en-US" dirty="0" smtClean="0"/>
              <a:t> version</a:t>
            </a:r>
          </a:p>
          <a:p>
            <a:r>
              <a:rPr lang="en-US" dirty="0" smtClean="0"/>
              <a:t>Helm curl https://raw.githubusercontent.com/kubernetes/helm/master/scripts/get &gt; get_helm.sh; </a:t>
            </a:r>
            <a:r>
              <a:rPr lang="en-US" dirty="0" err="1" smtClean="0"/>
              <a:t>chmod</a:t>
            </a:r>
            <a:r>
              <a:rPr lang="en-US" dirty="0" smtClean="0"/>
              <a:t> 700 get_helm.sh; ./get_helm.sh</a:t>
            </a:r>
            <a:endParaRPr lang="ru-RU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yum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git</a:t>
            </a:r>
            <a:r>
              <a:rPr lang="en-US" dirty="0" smtClean="0"/>
              <a:t> clone https://github.com/ddudnyk/kubernetes-ci-cd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2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Pod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Запуск </a:t>
            </a:r>
            <a:r>
              <a:rPr lang="en-US" dirty="0" smtClean="0"/>
              <a:t>Kubernetes </a:t>
            </a:r>
            <a:r>
              <a:rPr lang="en-US" dirty="0" err="1" smtClean="0"/>
              <a:t>Minikube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err="1" smtClean="0"/>
              <a:t>minikube</a:t>
            </a:r>
            <a:r>
              <a:rPr lang="en-US" dirty="0" smtClean="0"/>
              <a:t> start --memory </a:t>
            </a:r>
            <a:r>
              <a:rPr lang="ru-RU" dirty="0" smtClean="0"/>
              <a:t>4</a:t>
            </a:r>
            <a:r>
              <a:rPr lang="en-US" dirty="0" smtClean="0"/>
              <a:t>000 --</a:t>
            </a:r>
            <a:r>
              <a:rPr lang="en-US" dirty="0" err="1" smtClean="0"/>
              <a:t>cpus</a:t>
            </a:r>
            <a:r>
              <a:rPr lang="en-US" dirty="0" smtClean="0"/>
              <a:t> 2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Установка </a:t>
            </a:r>
            <a:r>
              <a:rPr lang="en-US" dirty="0" smtClean="0"/>
              <a:t>Jenkins stable</a:t>
            </a:r>
            <a:r>
              <a:rPr lang="ru-RU" dirty="0" smtClean="0"/>
              <a:t> завершается ошибкой, с обсуждениями в </a:t>
            </a:r>
            <a:r>
              <a:rPr lang="en-US" dirty="0" err="1" smtClean="0"/>
              <a:t>github</a:t>
            </a:r>
            <a:r>
              <a:rPr lang="ru-RU" dirty="0" smtClean="0"/>
              <a:t>, но без решения проблемы</a:t>
            </a:r>
          </a:p>
          <a:p>
            <a:pPr marL="0" indent="0">
              <a:buNone/>
            </a:pPr>
            <a:r>
              <a:rPr lang="en-US" dirty="0" smtClean="0"/>
              <a:t>helm install stable/</a:t>
            </a:r>
            <a:r>
              <a:rPr lang="en-US" dirty="0" err="1" smtClean="0"/>
              <a:t>jenkins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Error: Get http://localhost:8080/api/v1/namespaces/kube-system/pods?labelSelecto                                                                                                                                                             r=app%3Dhelm%2Cname%3Dtiller: dial </a:t>
            </a:r>
            <a:r>
              <a:rPr lang="en-US" dirty="0" err="1" smtClean="0"/>
              <a:t>tcp</a:t>
            </a:r>
            <a:r>
              <a:rPr lang="en-US" dirty="0" smtClean="0"/>
              <a:t> [::1]:8080: connect: connection refused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402682"/>
            <a:ext cx="2717849" cy="10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5737576" cy="4525963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Kubernetes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6393820" cy="452596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32656"/>
            <a:ext cx="843558" cy="1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N</a:t>
            </a:r>
            <a:r>
              <a:rPr lang="ru-RU" i="1" dirty="0" err="1" smtClean="0">
                <a:effectLst/>
              </a:rPr>
              <a:t>ode</a:t>
            </a:r>
            <a:r>
              <a:rPr lang="en-US" i="1" dirty="0" smtClean="0">
                <a:effectLst/>
              </a:rPr>
              <a:t> </a:t>
            </a:r>
            <a:r>
              <a:rPr lang="en-US" i="1" dirty="0" smtClean="0"/>
              <a:t>(</a:t>
            </a:r>
            <a:r>
              <a:rPr lang="ru-RU" i="1" dirty="0" smtClean="0"/>
              <a:t>у</a:t>
            </a:r>
            <a:r>
              <a:rPr lang="ru-RU" dirty="0" smtClean="0"/>
              <a:t>зел) — это отдельная физическая или виртуальная машина, на которой развёрнуты и выполняются контейнеры приложений. Каждый узел в кластере содержит сервисы для запуска приложений в контейнерах, а также компоненты, предназначенные для централизованного управления узлом.</a:t>
            </a:r>
          </a:p>
          <a:p>
            <a:r>
              <a:rPr lang="en-US" dirty="0" err="1" smtClean="0"/>
              <a:t>Kube</a:t>
            </a:r>
            <a:r>
              <a:rPr lang="en-US" dirty="0" smtClean="0"/>
              <a:t>-Proxy</a:t>
            </a:r>
            <a:r>
              <a:rPr lang="ru-RU" dirty="0" smtClean="0"/>
              <a:t> - выполняет простейшее перенаправление потоков TCP и UDP (</a:t>
            </a:r>
            <a:r>
              <a:rPr lang="ru-RU" dirty="0" err="1" smtClean="0"/>
              <a:t>round</a:t>
            </a:r>
            <a:r>
              <a:rPr lang="ru-RU" dirty="0" smtClean="0"/>
              <a:t> </a:t>
            </a:r>
            <a:r>
              <a:rPr lang="ru-RU" dirty="0" err="1" smtClean="0"/>
              <a:t>robin</a:t>
            </a:r>
            <a:r>
              <a:rPr lang="ru-RU" dirty="0" smtClean="0"/>
              <a:t>) между набором </a:t>
            </a:r>
            <a:r>
              <a:rPr lang="ru-RU" dirty="0" err="1" smtClean="0"/>
              <a:t>бэкендов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32656"/>
            <a:ext cx="843558" cy="1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400" b="1" dirty="0"/>
              <a:t>Master </a:t>
            </a:r>
            <a:r>
              <a:rPr lang="en-US" sz="3400" b="1" dirty="0" smtClean="0"/>
              <a:t>Node</a:t>
            </a:r>
          </a:p>
          <a:p>
            <a:pPr marL="0" indent="0" algn="ctr">
              <a:buNone/>
            </a:pPr>
            <a:endParaRPr lang="ru-RU" b="1" dirty="0" smtClean="0"/>
          </a:p>
          <a:p>
            <a:r>
              <a:rPr lang="en-US" b="1" dirty="0" smtClean="0"/>
              <a:t>API-Server</a:t>
            </a:r>
            <a:r>
              <a:rPr lang="en-US" dirty="0" smtClean="0"/>
              <a:t> – </a:t>
            </a:r>
            <a:r>
              <a:rPr lang="ru-RU" dirty="0" smtClean="0"/>
              <a:t>основной компонент </a:t>
            </a:r>
            <a:r>
              <a:rPr lang="ru-RU" dirty="0" err="1" smtClean="0"/>
              <a:t>подситемы</a:t>
            </a:r>
            <a:r>
              <a:rPr lang="ru-RU" dirty="0" smtClean="0"/>
              <a:t> управления, обновляет состояние объектов, хранящееся в </a:t>
            </a:r>
            <a:r>
              <a:rPr lang="ru-RU" dirty="0" err="1" smtClean="0"/>
              <a:t>etcd</a:t>
            </a:r>
            <a:r>
              <a:rPr lang="ru-RU" dirty="0" smtClean="0"/>
              <a:t>, позволяя своим клиентам управлять распределением контейнеров и нагрузки между узлами управляемой системы </a:t>
            </a:r>
          </a:p>
          <a:p>
            <a:r>
              <a:rPr lang="en-US" b="1" dirty="0" err="1" smtClean="0"/>
              <a:t>etcd</a:t>
            </a:r>
            <a:r>
              <a:rPr lang="en-US" dirty="0" smtClean="0"/>
              <a:t> – </a:t>
            </a:r>
            <a:r>
              <a:rPr lang="ru-RU" dirty="0" smtClean="0"/>
              <a:t>распределенная база данных конфигурации, аналог /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err="1" smtClean="0"/>
              <a:t>Sheduler</a:t>
            </a:r>
            <a:r>
              <a:rPr lang="en-US" dirty="0" smtClean="0"/>
              <a:t> - </a:t>
            </a:r>
            <a:r>
              <a:rPr lang="ru-RU" dirty="0" smtClean="0"/>
              <a:t>выбирает, на каком узле должен выполняться конкретный под, опираясь на критерии доступности ресурсов. Планировщик отслеживает использование ресурсов на каждом из узлов, обеспечивая распределение нагрузки</a:t>
            </a:r>
            <a:endParaRPr lang="en-US" dirty="0" smtClean="0"/>
          </a:p>
          <a:p>
            <a:r>
              <a:rPr lang="en-US" b="1" dirty="0" smtClean="0">
                <a:effectLst/>
              </a:rPr>
              <a:t>Controller manager </a:t>
            </a:r>
            <a:r>
              <a:rPr lang="en-US" dirty="0" smtClean="0">
                <a:effectLst/>
              </a:rPr>
              <a:t>- </a:t>
            </a:r>
            <a:r>
              <a:rPr lang="ru-RU" dirty="0" smtClean="0"/>
              <a:t>взаимодействуют с сервером API </a:t>
            </a:r>
            <a:r>
              <a:rPr lang="ru-RU" dirty="0" err="1" smtClean="0"/>
              <a:t>Kubernetes</a:t>
            </a:r>
            <a:r>
              <a:rPr lang="ru-RU" dirty="0" smtClean="0"/>
              <a:t>, создавая, обновляя и удаляя управляемые ими ресурсы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32656"/>
            <a:ext cx="843558" cy="1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Pod (</a:t>
            </a:r>
            <a:r>
              <a:rPr lang="ru-RU" dirty="0" smtClean="0"/>
              <a:t>под)</a:t>
            </a:r>
            <a:r>
              <a:rPr lang="en-US" dirty="0" smtClean="0"/>
              <a:t> - </a:t>
            </a:r>
            <a:r>
              <a:rPr lang="ru-RU" dirty="0" smtClean="0"/>
              <a:t>это группа контейнеров с общими разделами, запускаемых как единое целое.</a:t>
            </a:r>
            <a:r>
              <a:rPr lang="en-US" dirty="0" smtClean="0"/>
              <a:t> </a:t>
            </a:r>
            <a:endParaRPr lang="ru-RU" dirty="0"/>
          </a:p>
          <a:p>
            <a:r>
              <a:rPr lang="ru-RU" dirty="0" err="1" smtClean="0"/>
              <a:t>Pod</a:t>
            </a:r>
            <a:r>
              <a:rPr lang="ru-RU" dirty="0" smtClean="0"/>
              <a:t> представляет собой запрос на запуск одного или более контейнеров на одном узле. </a:t>
            </a:r>
            <a:r>
              <a:rPr lang="ru-RU" dirty="0" err="1" smtClean="0"/>
              <a:t>Pod</a:t>
            </a:r>
            <a:r>
              <a:rPr lang="ru-RU" dirty="0" smtClean="0"/>
              <a:t> определяется представлением запроса на запуск </a:t>
            </a:r>
            <a:r>
              <a:rPr lang="ru-RU" i="1" dirty="0" smtClean="0"/>
              <a:t>(</a:t>
            </a:r>
            <a:r>
              <a:rPr lang="ru-RU" i="1" dirty="0" err="1" smtClean="0"/>
              <a:t>execute</a:t>
            </a:r>
            <a:r>
              <a:rPr lang="ru-RU" i="1" dirty="0" smtClean="0"/>
              <a:t>)</a:t>
            </a:r>
            <a:r>
              <a:rPr lang="ru-RU" dirty="0" smtClean="0"/>
              <a:t> одного или более контейнеров на одном узле, и эти контейнеры разделяют доступ к таким ресурсам, как тома хранилища и сетевой стек.</a:t>
            </a:r>
          </a:p>
          <a:p>
            <a:r>
              <a:rPr lang="ru-RU" dirty="0" err="1" smtClean="0"/>
              <a:t>Kubelet</a:t>
            </a:r>
            <a:r>
              <a:rPr lang="ru-RU" dirty="0" smtClean="0"/>
              <a:t> агент </a:t>
            </a:r>
            <a:r>
              <a:rPr lang="en-US" dirty="0" smtClean="0"/>
              <a:t>- </a:t>
            </a:r>
            <a:r>
              <a:rPr lang="ru-RU" dirty="0" smtClean="0"/>
              <a:t>управляет </a:t>
            </a:r>
            <a:r>
              <a:rPr lang="ru-RU" dirty="0" err="1" smtClean="0"/>
              <a:t>pod'ами</a:t>
            </a:r>
            <a:r>
              <a:rPr lang="ru-RU" dirty="0" smtClean="0"/>
              <a:t> их контейнерами, образами, разделами и т.д.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sz="3400" dirty="0" err="1" smtClean="0"/>
              <a:t>ReplicaSets</a:t>
            </a:r>
            <a:r>
              <a:rPr lang="ru-RU" sz="3400" dirty="0" smtClean="0"/>
              <a:t> (ранее </a:t>
            </a:r>
            <a:r>
              <a:rPr lang="ru-RU" sz="3400" dirty="0" err="1" smtClean="0"/>
              <a:t>Replication</a:t>
            </a:r>
            <a:r>
              <a:rPr lang="ru-RU" sz="3400" dirty="0" smtClean="0"/>
              <a:t> </a:t>
            </a:r>
            <a:r>
              <a:rPr lang="ru-RU" sz="3400" dirty="0" err="1" smtClean="0"/>
              <a:t>Controller</a:t>
            </a:r>
            <a:r>
              <a:rPr lang="ru-RU" sz="3400" dirty="0" smtClean="0"/>
              <a:t>) - гарантирует, что в определенный момент времени будет запущено нужно кол-во контейнеров;</a:t>
            </a:r>
          </a:p>
          <a:p>
            <a:r>
              <a:rPr lang="ru-RU" sz="3400" dirty="0" err="1" smtClean="0"/>
              <a:t>Deployments</a:t>
            </a:r>
            <a:r>
              <a:rPr lang="ru-RU" sz="3400" dirty="0" smtClean="0"/>
              <a:t> - обеспечивает декларативные (</a:t>
            </a:r>
            <a:r>
              <a:rPr lang="ru-RU" sz="3400" dirty="0" err="1" smtClean="0"/>
              <a:t>declarative</a:t>
            </a:r>
            <a:r>
              <a:rPr lang="ru-RU" sz="3400" dirty="0" smtClean="0"/>
              <a:t>) обновления для </a:t>
            </a:r>
            <a:r>
              <a:rPr lang="ru-RU" sz="3400" dirty="0" err="1" smtClean="0"/>
              <a:t>Pods</a:t>
            </a:r>
            <a:r>
              <a:rPr lang="ru-RU" sz="3400" dirty="0" smtClean="0"/>
              <a:t> и </a:t>
            </a:r>
            <a:r>
              <a:rPr lang="ru-RU" sz="3400" dirty="0" err="1" smtClean="0"/>
              <a:t>ReplicaSets</a:t>
            </a:r>
            <a:r>
              <a:rPr lang="ru-RU" sz="3400" dirty="0" smtClean="0"/>
              <a:t>;</a:t>
            </a:r>
          </a:p>
          <a:p>
            <a:r>
              <a:rPr lang="ru-RU" sz="3400" dirty="0" err="1" smtClean="0"/>
              <a:t>StatefulSets</a:t>
            </a:r>
            <a:r>
              <a:rPr lang="ru-RU" sz="3400" dirty="0" smtClean="0"/>
              <a:t> - используется для управления приложениями с сохранением состояния;</a:t>
            </a:r>
          </a:p>
          <a:p>
            <a:r>
              <a:rPr lang="ru-RU" sz="3400" dirty="0" err="1" smtClean="0"/>
              <a:t>DaemonSet</a:t>
            </a:r>
            <a:r>
              <a:rPr lang="ru-RU" sz="3400" dirty="0" smtClean="0"/>
              <a:t> - гарантирует, что определенный под будет запущен на всех (или некоторых) </a:t>
            </a:r>
            <a:r>
              <a:rPr lang="ru-RU" sz="3400" dirty="0" err="1" smtClean="0"/>
              <a:t>нодах</a:t>
            </a:r>
            <a:r>
              <a:rPr lang="ru-RU" sz="3400" dirty="0" smtClean="0"/>
              <a:t>;</a:t>
            </a:r>
          </a:p>
          <a:p>
            <a:r>
              <a:rPr lang="ru-RU" sz="3400" dirty="0" err="1" smtClean="0"/>
              <a:t>Jobs</a:t>
            </a:r>
            <a:r>
              <a:rPr lang="ru-RU" sz="3400" dirty="0" smtClean="0"/>
              <a:t> (в том числе </a:t>
            </a:r>
            <a:r>
              <a:rPr lang="ru-RU" sz="3400" dirty="0" err="1" smtClean="0"/>
              <a:t>CronJob</a:t>
            </a:r>
            <a:r>
              <a:rPr lang="ru-RU" sz="3400" dirty="0" smtClean="0"/>
              <a:t>) - создает один (или несколько) подов и гарантирует, что после выполнения команды они будут успешно завершены (</a:t>
            </a:r>
            <a:r>
              <a:rPr lang="ru-RU" sz="3400" dirty="0" err="1" smtClean="0"/>
              <a:t>terminated</a:t>
            </a:r>
            <a:r>
              <a:rPr lang="ru-RU" sz="3400" dirty="0" smtClean="0"/>
              <a:t>);</a:t>
            </a:r>
          </a:p>
          <a:p>
            <a:r>
              <a:rPr lang="ru-RU" sz="3400" dirty="0" err="1" smtClean="0"/>
              <a:t>Labels</a:t>
            </a:r>
            <a:r>
              <a:rPr lang="ru-RU" sz="3400" dirty="0" smtClean="0"/>
              <a:t> </a:t>
            </a:r>
            <a:r>
              <a:rPr lang="ru-RU" sz="3400" dirty="0" err="1" smtClean="0"/>
              <a:t>and</a:t>
            </a:r>
            <a:r>
              <a:rPr lang="ru-RU" sz="3400" dirty="0" smtClean="0"/>
              <a:t> </a:t>
            </a:r>
            <a:r>
              <a:rPr lang="ru-RU" sz="3400" dirty="0" err="1" smtClean="0"/>
              <a:t>Selectors</a:t>
            </a:r>
            <a:r>
              <a:rPr lang="ru-RU" sz="3400" dirty="0" smtClean="0"/>
              <a:t> - пары ключ/значение, которые присваиваются объектам (например, подам). С помощью селекторов пользователь может идентифицировать объект;</a:t>
            </a:r>
          </a:p>
          <a:p>
            <a:r>
              <a:rPr lang="ru-RU" sz="3400" dirty="0" err="1" smtClean="0"/>
              <a:t>Namespaces</a:t>
            </a:r>
            <a:r>
              <a:rPr lang="ru-RU" sz="3400" dirty="0" smtClean="0"/>
              <a:t> - виртуальные кластеры размещенные поверх физического;</a:t>
            </a:r>
          </a:p>
          <a:p>
            <a:r>
              <a:rPr lang="ru-RU" sz="3400" dirty="0" err="1" smtClean="0"/>
              <a:t>Services</a:t>
            </a:r>
            <a:r>
              <a:rPr lang="ru-RU" sz="3400" dirty="0" smtClean="0"/>
              <a:t> - абстракция, которая определяет логический набор подов и политику доступа к ним;</a:t>
            </a:r>
          </a:p>
          <a:p>
            <a:r>
              <a:rPr lang="ru-RU" sz="3400" dirty="0" err="1" smtClean="0"/>
              <a:t>Annotations</a:t>
            </a:r>
            <a:r>
              <a:rPr lang="ru-RU" sz="3400" dirty="0" smtClean="0"/>
              <a:t> - добавление произвольных </a:t>
            </a:r>
            <a:r>
              <a:rPr lang="ru-RU" sz="3400" dirty="0" err="1" smtClean="0"/>
              <a:t>неидентифицирующих</a:t>
            </a:r>
            <a:r>
              <a:rPr lang="ru-RU" sz="3400" dirty="0" smtClean="0"/>
              <a:t> метаданных к объектам;</a:t>
            </a:r>
          </a:p>
          <a:p>
            <a:r>
              <a:rPr lang="ru-RU" sz="3400" dirty="0" err="1" smtClean="0"/>
              <a:t>ConfigMaps</a:t>
            </a:r>
            <a:r>
              <a:rPr lang="ru-RU" sz="3400" dirty="0" smtClean="0"/>
              <a:t> - позволяет переопределить конфигурацию запускаемых подов;</a:t>
            </a:r>
          </a:p>
          <a:p>
            <a:r>
              <a:rPr lang="ru-RU" sz="3400" dirty="0" err="1" smtClean="0"/>
              <a:t>Secrets</a:t>
            </a:r>
            <a:r>
              <a:rPr lang="ru-RU" sz="3400" dirty="0" smtClean="0"/>
              <a:t> - используются для хранения конфиденциальной информации (пароли, </a:t>
            </a:r>
            <a:r>
              <a:rPr lang="ru-RU" sz="3400" dirty="0" err="1" smtClean="0"/>
              <a:t>токены</a:t>
            </a:r>
            <a:r>
              <a:rPr lang="ru-RU" sz="3400" dirty="0" smtClean="0"/>
              <a:t>, </a:t>
            </a:r>
            <a:r>
              <a:rPr lang="ru-RU" sz="3400" dirty="0" err="1" smtClean="0"/>
              <a:t>ssh</a:t>
            </a:r>
            <a:r>
              <a:rPr lang="ru-RU" sz="3400" dirty="0" smtClean="0"/>
              <a:t>-ключи).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343021"/>
            <a:ext cx="843558" cy="11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0258" y="1700808"/>
            <a:ext cx="5102870" cy="4320480"/>
          </a:xfrm>
        </p:spPr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r>
              <a:rPr lang="ru-RU" dirty="0" smtClean="0"/>
              <a:t>Обеспечивает изоляцию исполняемого приложения с меньшим </a:t>
            </a:r>
            <a:r>
              <a:rPr lang="ru-RU" dirty="0" err="1" smtClean="0"/>
              <a:t>оверхедом</a:t>
            </a:r>
            <a:r>
              <a:rPr lang="ru-RU" dirty="0" smtClean="0"/>
              <a:t> по сравнению с </a:t>
            </a:r>
            <a:r>
              <a:rPr lang="en-US" dirty="0" smtClean="0"/>
              <a:t>VM,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достигается за счет использования таких </a:t>
            </a:r>
            <a:r>
              <a:rPr lang="ru-RU" dirty="0" err="1" smtClean="0"/>
              <a:t>Linux</a:t>
            </a:r>
            <a:r>
              <a:rPr lang="ru-RU" dirty="0" smtClean="0"/>
              <a:t>-механизмов, как </a:t>
            </a:r>
            <a:r>
              <a:rPr lang="ru-RU" dirty="0" err="1" smtClean="0"/>
              <a:t>namespaces</a:t>
            </a:r>
            <a:r>
              <a:rPr lang="ru-RU" dirty="0" smtClean="0"/>
              <a:t> и </a:t>
            </a:r>
            <a:r>
              <a:rPr lang="ru-RU" dirty="0" err="1" smtClean="0"/>
              <a:t>control</a:t>
            </a:r>
            <a:r>
              <a:rPr lang="ru-RU" dirty="0" smtClean="0"/>
              <a:t> </a:t>
            </a:r>
            <a:r>
              <a:rPr lang="ru-RU" dirty="0" err="1" smtClean="0"/>
              <a:t>groups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8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" y="2636912"/>
            <a:ext cx="3342754" cy="29969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08" y="260648"/>
            <a:ext cx="176554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экономии дискового пространства проект использует файловую систему </a:t>
            </a:r>
            <a:r>
              <a:rPr lang="en-US" dirty="0" err="1" smtClean="0"/>
              <a:t>UnionFS</a:t>
            </a:r>
            <a:r>
              <a:rPr lang="en-US" dirty="0" smtClean="0"/>
              <a:t>/</a:t>
            </a:r>
            <a:r>
              <a:rPr lang="ru-RU" dirty="0" smtClean="0"/>
              <a:t>A</a:t>
            </a:r>
            <a:r>
              <a:rPr lang="en-US" dirty="0" err="1" smtClean="0"/>
              <a:t>ufs</a:t>
            </a:r>
            <a:r>
              <a:rPr lang="ru-RU" dirty="0" smtClean="0"/>
              <a:t> с поддержкой технологии каскадно-объединённого монтирования: контейнеры используют образ базовой операционной системы, а изменения записываются в отдельную область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8067-CD5A-4979-9C95-EC56522B6C30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8640"/>
            <a:ext cx="176554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055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787</Words>
  <Application>Microsoft Office PowerPoint</Application>
  <PresentationFormat>Экран (4:3)</PresentationFormat>
  <Paragraphs>99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CI/CD pipeline с исполизованием Kubernetes и Jenkins</vt:lpstr>
      <vt:lpstr>Используемые технологии</vt:lpstr>
      <vt:lpstr>Архитектура Kubernetes</vt:lpstr>
      <vt:lpstr>Архитектура Kubernetes</vt:lpstr>
      <vt:lpstr>Архитектура Kubernetes</vt:lpstr>
      <vt:lpstr>Архитектура Kubernetes</vt:lpstr>
      <vt:lpstr>Архитектура Kubernetes</vt:lpstr>
      <vt:lpstr>Docker</vt:lpstr>
      <vt:lpstr>Docker</vt:lpstr>
      <vt:lpstr>Jenkins</vt:lpstr>
      <vt:lpstr>Структура проекта</vt:lpstr>
      <vt:lpstr>Установка Docker, Kubectl</vt:lpstr>
      <vt:lpstr>Установка Minikube ,Helm и Git</vt:lpstr>
      <vt:lpstr>Настройка Pod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pipeline с исполизованием Kubernetes и Jenkings</dc:title>
  <dc:creator>dnd</dc:creator>
  <cp:lastModifiedBy>dnd</cp:lastModifiedBy>
  <cp:revision>24</cp:revision>
  <dcterms:created xsi:type="dcterms:W3CDTF">2019-11-13T07:24:55Z</dcterms:created>
  <dcterms:modified xsi:type="dcterms:W3CDTF">2019-11-13T15:05:59Z</dcterms:modified>
</cp:coreProperties>
</file>