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80" r:id="rId4"/>
    <p:sldId id="258" r:id="rId5"/>
    <p:sldId id="282" r:id="rId6"/>
    <p:sldId id="259" r:id="rId7"/>
    <p:sldId id="298" r:id="rId8"/>
    <p:sldId id="281" r:id="rId9"/>
    <p:sldId id="283" r:id="rId10"/>
    <p:sldId id="290" r:id="rId11"/>
    <p:sldId id="275" r:id="rId12"/>
    <p:sldId id="293" r:id="rId13"/>
    <p:sldId id="289" r:id="rId14"/>
    <p:sldId id="297" r:id="rId15"/>
    <p:sldId id="294" r:id="rId16"/>
    <p:sldId id="299" r:id="rId17"/>
    <p:sldId id="300" r:id="rId18"/>
    <p:sldId id="277" r:id="rId19"/>
    <p:sldId id="291" r:id="rId20"/>
    <p:sldId id="278" r:id="rId21"/>
    <p:sldId id="288" r:id="rId22"/>
    <p:sldId id="295" r:id="rId23"/>
    <p:sldId id="296" r:id="rId24"/>
    <p:sldId id="292" r:id="rId25"/>
    <p:sldId id="287" r:id="rId26"/>
    <p:sldId id="262" r:id="rId27"/>
    <p:sldId id="285" r:id="rId28"/>
    <p:sldId id="286" r:id="rId29"/>
    <p:sldId id="26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C2E511-1FBD-F119-A848-4F9061454EFD}" name="Padmapriya Srinivasan" initials="PS" userId="S::padmapriya@sutd.edu.sg::e0400246-ae22-4a02-b7f3-0486fc3f552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53E8D-93A4-45C2-B5B5-10C0D9FD8CAC}" type="datetimeFigureOut">
              <a:rPr lang="en-SG" smtClean="0"/>
              <a:t>4/5/2024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98FBC-3DF5-4576-A9CF-28BF4894731C}" type="slidenum">
              <a:rPr lang="en-SG" smtClean="0"/>
              <a:t>‹#›</a:t>
            </a:fld>
            <a:endParaRPr lang="en-SG"/>
          </a:p>
        </p:txBody>
      </p:sp>
    </p:spTree>
    <p:extLst>
      <p:ext uri="{BB962C8B-B14F-4D97-AF65-F5344CB8AC3E}">
        <p14:creationId xmlns:p14="http://schemas.microsoft.com/office/powerpoint/2010/main" val="1066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7BE40A-911A-432A-8BBE-93FF79ED3A90}" type="datetime1">
              <a:rPr lang="en-US" smtClean="0"/>
              <a:t>5/4/2024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639DB-A846-4767-ABAC-406E2E3917FA}"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713FC-25A7-438F-9365-94BF54C091DD}"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9FE10-04B1-4BA8-8869-75254AE28D04}"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77FC6-78CE-42FD-AD87-F85BB537C9A1}"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A4954-6E06-42E5-97D0-27BEAE43E0D3}" type="datetime1">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2A4FA-2A0B-427C-8D5D-DDC37B93EACB}" type="datetime1">
              <a:rPr lang="en-US" smtClean="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B9263-D673-46C7-9969-438FB4605986}" type="datetime1">
              <a:rPr lang="en-US" smtClean="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B95F0-5727-4DF6-AF9F-64E494D61697}" type="datetime1">
              <a:rPr lang="en-US" smtClean="0"/>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6BD081-FB83-4197-AF39-765AED2BCE98}" type="datetime1">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7DBA1BF-3ADC-42CE-9107-AA2A03DA17AC}" type="datetime1">
              <a:rPr lang="en-US" smtClean="0"/>
              <a:t>5/4/2024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2269B6-9D79-4A41-AACA-71FE230DD192}" type="datetime1">
              <a:rPr lang="en-US" smtClean="0"/>
              <a:t>5/4/2024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mazon.com.s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b.docker.co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21D4-F6FE-1A69-7E3F-08B15544D6FF}"/>
              </a:ext>
            </a:extLst>
          </p:cNvPr>
          <p:cNvSpPr>
            <a:spLocks noGrp="1"/>
          </p:cNvSpPr>
          <p:nvPr>
            <p:ph type="ctrTitle"/>
          </p:nvPr>
        </p:nvSpPr>
        <p:spPr/>
        <p:txBody>
          <a:bodyPr>
            <a:normAutofit/>
          </a:bodyPr>
          <a:lstStyle/>
          <a:p>
            <a:r>
              <a:rPr lang="en-US" sz="4800" dirty="0">
                <a:latin typeface="Arial" panose="020B0604020202020204" pitchFamily="34" charset="0"/>
                <a:cs typeface="Arial" panose="020B0604020202020204" pitchFamily="34" charset="0"/>
              </a:rPr>
              <a:t>Docker Fundamentals</a:t>
            </a:r>
            <a:endParaRPr lang="en-SG"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C77C3C6-BA71-BBD3-4155-F3A08A7F7825}"/>
              </a:ext>
            </a:extLst>
          </p:cNvPr>
          <p:cNvSpPr>
            <a:spLocks noGrp="1"/>
          </p:cNvSpPr>
          <p:nvPr>
            <p:ph type="subTitle" idx="1"/>
          </p:nvPr>
        </p:nvSpPr>
        <p:spPr/>
        <p:txBody>
          <a:bodyPr/>
          <a:lstStyle/>
          <a:p>
            <a:r>
              <a:rPr lang="en-SG" dirty="0">
                <a:latin typeface="Arial" panose="020B0604020202020204" pitchFamily="34" charset="0"/>
                <a:cs typeface="Arial" panose="020B0604020202020204" pitchFamily="34" charset="0"/>
              </a:rPr>
              <a:t>DevOps Workshop</a:t>
            </a:r>
          </a:p>
          <a:p>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29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a:solidFill>
                  <a:srgbClr val="0D0D0D"/>
                </a:solidFill>
                <a:effectLst/>
                <a:latin typeface="Söhne"/>
              </a:rPr>
              <a:t>BUILDING DOCKER IMAGE For OUR Python APP</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449216" y="2010877"/>
            <a:ext cx="6227725" cy="3844491"/>
          </a:xfrm>
        </p:spPr>
        <p:txBody>
          <a:bodyPr>
            <a:normAutofit/>
          </a:bodyPr>
          <a:lstStyle/>
          <a:p>
            <a:r>
              <a:rPr lang="en-US" sz="1600" dirty="0">
                <a:solidFill>
                  <a:srgbClr val="374151"/>
                </a:solidFill>
                <a:latin typeface="Söhne"/>
              </a:rPr>
              <a:t>When you R</a:t>
            </a:r>
            <a:r>
              <a:rPr lang="en-US" sz="1600" b="0" i="0" dirty="0">
                <a:solidFill>
                  <a:srgbClr val="374151"/>
                </a:solidFill>
                <a:effectLst/>
                <a:latin typeface="Söhne"/>
              </a:rPr>
              <a:t>un </a:t>
            </a:r>
            <a:r>
              <a:rPr lang="en-US" sz="1600" b="0" i="0" dirty="0" err="1">
                <a:solidFill>
                  <a:srgbClr val="374151"/>
                </a:solidFill>
                <a:effectLst/>
                <a:latin typeface="Söhne"/>
              </a:rPr>
              <a:t>Dockerfile</a:t>
            </a:r>
            <a:r>
              <a:rPr lang="en-US" sz="1600" b="0" i="0" dirty="0">
                <a:solidFill>
                  <a:srgbClr val="374151"/>
                </a:solidFill>
                <a:effectLst/>
                <a:latin typeface="Söhne"/>
              </a:rPr>
              <a:t> from </a:t>
            </a:r>
            <a:r>
              <a:rPr lang="en-US" sz="1600" dirty="0" err="1">
                <a:solidFill>
                  <a:srgbClr val="374151"/>
                </a:solidFill>
                <a:latin typeface="Söhne"/>
              </a:rPr>
              <a:t>cmd</a:t>
            </a:r>
            <a:r>
              <a:rPr lang="en-US" sz="1600" b="0" i="0" dirty="0">
                <a:solidFill>
                  <a:srgbClr val="374151"/>
                </a:solidFill>
                <a:effectLst/>
                <a:latin typeface="Söhne"/>
              </a:rPr>
              <a:t> prompt using ‘docker build’ command </a:t>
            </a:r>
          </a:p>
          <a:p>
            <a:pPr lvl="1"/>
            <a:r>
              <a:rPr lang="en-US" sz="1600" b="0" i="0" dirty="0">
                <a:solidFill>
                  <a:srgbClr val="374151"/>
                </a:solidFill>
                <a:effectLst/>
                <a:latin typeface="Söhne"/>
              </a:rPr>
              <a:t>Docker automatically fetches the specified Python image from Docker Hub for our application.</a:t>
            </a:r>
          </a:p>
          <a:p>
            <a:pPr lvl="1"/>
            <a:r>
              <a:rPr lang="en-US" sz="1600" b="0" i="0" dirty="0">
                <a:solidFill>
                  <a:srgbClr val="374151"/>
                </a:solidFill>
                <a:effectLst/>
                <a:latin typeface="Söhne"/>
              </a:rPr>
              <a:t>Docker ensures that dependencies listed in the Dockerfile are installed within the container during the build process to avoid dependency conflict and creates docker image.</a:t>
            </a:r>
          </a:p>
          <a:p>
            <a:r>
              <a:rPr lang="en-US" sz="1600" b="0" i="0" dirty="0">
                <a:solidFill>
                  <a:srgbClr val="374151"/>
                </a:solidFill>
                <a:effectLst/>
                <a:latin typeface="Söhne"/>
              </a:rPr>
              <a:t>Syntax: docker build -t &lt;</a:t>
            </a:r>
            <a:r>
              <a:rPr lang="en-US" sz="1600" b="0" i="0" dirty="0" err="1">
                <a:solidFill>
                  <a:srgbClr val="374151"/>
                </a:solidFill>
                <a:effectLst/>
                <a:latin typeface="Söhne"/>
              </a:rPr>
              <a:t>image_name</a:t>
            </a:r>
            <a:r>
              <a:rPr lang="en-US" sz="1600" b="0" i="0" dirty="0">
                <a:solidFill>
                  <a:srgbClr val="374151"/>
                </a:solidFill>
                <a:effectLst/>
                <a:latin typeface="Söhne"/>
              </a:rPr>
              <a:t>&gt; &lt;</a:t>
            </a:r>
            <a:r>
              <a:rPr lang="en-US" sz="1600" b="0" i="0" dirty="0" err="1">
                <a:solidFill>
                  <a:srgbClr val="374151"/>
                </a:solidFill>
                <a:effectLst/>
                <a:latin typeface="Söhne"/>
              </a:rPr>
              <a:t>path_to_Dockerfile</a:t>
            </a:r>
            <a:r>
              <a:rPr lang="en-US" sz="1600" b="0" i="0" dirty="0">
                <a:solidFill>
                  <a:srgbClr val="374151"/>
                </a:solidFill>
                <a:effectLst/>
                <a:latin typeface="Söhne"/>
              </a:rPr>
              <a:t>&gt;</a:t>
            </a:r>
          </a:p>
          <a:p>
            <a:pPr lvl="1"/>
            <a:r>
              <a:rPr lang="en-US" sz="1600" b="0" i="0" dirty="0">
                <a:solidFill>
                  <a:srgbClr val="374151"/>
                </a:solidFill>
                <a:effectLst/>
                <a:latin typeface="Söhne"/>
              </a:rPr>
              <a:t>Ex. docker build -t </a:t>
            </a:r>
            <a:r>
              <a:rPr lang="en-US" sz="1600" b="0" i="0" dirty="0" err="1">
                <a:solidFill>
                  <a:srgbClr val="374151"/>
                </a:solidFill>
                <a:effectLst/>
                <a:latin typeface="Söhne"/>
              </a:rPr>
              <a:t>my_app</a:t>
            </a:r>
            <a:r>
              <a:rPr lang="en-US" sz="1600" b="0" i="0" dirty="0">
                <a:solidFill>
                  <a:srgbClr val="374151"/>
                </a:solidFill>
                <a:effectLst/>
                <a:latin typeface="Söhne"/>
              </a:rPr>
              <a:t> . </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Content Placeholder 5">
            <a:extLst>
              <a:ext uri="{FF2B5EF4-FFF2-40B4-BE49-F238E27FC236}">
                <a16:creationId xmlns:a16="http://schemas.microsoft.com/office/drawing/2014/main" id="{3AAFDBCA-3888-2E54-A464-04E0F8727230}"/>
              </a:ext>
            </a:extLst>
          </p:cNvPr>
          <p:cNvPicPr>
            <a:picLocks noGrp="1" noChangeAspect="1"/>
          </p:cNvPicPr>
          <p:nvPr>
            <p:ph sz="half" idx="2"/>
          </p:nvPr>
        </p:nvPicPr>
        <p:blipFill>
          <a:blip r:embed="rId2"/>
          <a:stretch>
            <a:fillRect/>
          </a:stretch>
        </p:blipFill>
        <p:spPr>
          <a:xfrm>
            <a:off x="7749833" y="2568140"/>
            <a:ext cx="3855829" cy="2425667"/>
          </a:xfrm>
        </p:spPr>
      </p:pic>
    </p:spTree>
    <p:extLst>
      <p:ext uri="{BB962C8B-B14F-4D97-AF65-F5344CB8AC3E}">
        <p14:creationId xmlns:p14="http://schemas.microsoft.com/office/powerpoint/2010/main" val="159236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Container</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930302" y="2010878"/>
            <a:ext cx="5422789" cy="3960552"/>
          </a:xfrm>
        </p:spPr>
        <p:txBody>
          <a:bodyPr>
            <a:normAutofit fontScale="92500"/>
          </a:bodyPr>
          <a:lstStyle/>
          <a:p>
            <a:r>
              <a:rPr lang="en-US" sz="1400" b="0" i="0" dirty="0">
                <a:solidFill>
                  <a:srgbClr val="0D0D0D"/>
                </a:solidFill>
                <a:effectLst/>
                <a:latin typeface="Söhne"/>
              </a:rPr>
              <a:t>Creation: Docker containers are created from Docker images using the ‘docker run’ command.</a:t>
            </a:r>
          </a:p>
          <a:p>
            <a:pPr lvl="1"/>
            <a:r>
              <a:rPr lang="en-US" sz="1200" b="0" i="0" dirty="0">
                <a:solidFill>
                  <a:srgbClr val="374151"/>
                </a:solidFill>
                <a:effectLst/>
                <a:latin typeface="Söhne"/>
              </a:rPr>
              <a:t>Syntax: docker run &lt;</a:t>
            </a:r>
            <a:r>
              <a:rPr lang="en-US" sz="1200" b="0" i="0" dirty="0" err="1">
                <a:solidFill>
                  <a:srgbClr val="374151"/>
                </a:solidFill>
                <a:effectLst/>
                <a:latin typeface="Söhne"/>
              </a:rPr>
              <a:t>image_name</a:t>
            </a:r>
            <a:r>
              <a:rPr lang="en-US" sz="1200" b="0" i="0" dirty="0">
                <a:solidFill>
                  <a:srgbClr val="374151"/>
                </a:solidFill>
                <a:effectLst/>
                <a:latin typeface="Söhne"/>
              </a:rPr>
              <a:t>&gt; </a:t>
            </a:r>
          </a:p>
          <a:p>
            <a:pPr lvl="1"/>
            <a:r>
              <a:rPr lang="en-US" sz="1200" b="0" i="0" dirty="0">
                <a:solidFill>
                  <a:srgbClr val="374151"/>
                </a:solidFill>
                <a:effectLst/>
                <a:latin typeface="Söhne"/>
              </a:rPr>
              <a:t>Ex. docker run </a:t>
            </a:r>
            <a:r>
              <a:rPr lang="en-US" sz="1200" b="0" i="0" dirty="0" err="1">
                <a:solidFill>
                  <a:srgbClr val="374151"/>
                </a:solidFill>
                <a:effectLst/>
                <a:latin typeface="Söhne"/>
              </a:rPr>
              <a:t>my_app</a:t>
            </a:r>
            <a:r>
              <a:rPr lang="en-US" sz="1200" b="0" i="0" dirty="0">
                <a:solidFill>
                  <a:srgbClr val="374151"/>
                </a:solidFill>
                <a:effectLst/>
                <a:latin typeface="Söhne"/>
              </a:rPr>
              <a:t> </a:t>
            </a:r>
          </a:p>
          <a:p>
            <a:r>
              <a:rPr lang="en-US" sz="1400" b="0" i="0" dirty="0">
                <a:solidFill>
                  <a:srgbClr val="0D0D0D"/>
                </a:solidFill>
                <a:effectLst/>
                <a:latin typeface="Söhne"/>
              </a:rPr>
              <a:t>Imagine a shipping container: </a:t>
            </a:r>
          </a:p>
          <a:p>
            <a:pPr lvl="1"/>
            <a:r>
              <a:rPr lang="en-US" sz="1200" b="0" i="0" dirty="0">
                <a:solidFill>
                  <a:srgbClr val="0D0D0D"/>
                </a:solidFill>
                <a:effectLst/>
                <a:latin typeface="Söhne"/>
              </a:rPr>
              <a:t>it contains all the goods needed for transport, </a:t>
            </a:r>
          </a:p>
          <a:p>
            <a:pPr lvl="1"/>
            <a:r>
              <a:rPr lang="en-US" sz="1200" b="0" i="0" dirty="0">
                <a:solidFill>
                  <a:srgbClr val="0D0D0D"/>
                </a:solidFill>
                <a:effectLst/>
                <a:latin typeface="Söhne"/>
              </a:rPr>
              <a:t>isolated from the external environment </a:t>
            </a:r>
          </a:p>
          <a:p>
            <a:pPr lvl="1"/>
            <a:r>
              <a:rPr lang="en-US" sz="1200" b="0" i="0" dirty="0">
                <a:solidFill>
                  <a:srgbClr val="0D0D0D"/>
                </a:solidFill>
                <a:effectLst/>
                <a:latin typeface="Söhne"/>
              </a:rPr>
              <a:t>easily transported from one location to another without affecting its contents.</a:t>
            </a:r>
          </a:p>
          <a:p>
            <a:r>
              <a:rPr lang="en-US" sz="1400" b="0" i="0" dirty="0">
                <a:solidFill>
                  <a:srgbClr val="0D0D0D"/>
                </a:solidFill>
                <a:effectLst/>
                <a:latin typeface="Söhne"/>
              </a:rPr>
              <a:t>Similarly, Docker Containers are</a:t>
            </a:r>
          </a:p>
          <a:p>
            <a:pPr lvl="1"/>
            <a:r>
              <a:rPr lang="en-US" sz="1200" b="0" i="0" dirty="0">
                <a:solidFill>
                  <a:srgbClr val="0D0D0D"/>
                </a:solidFill>
                <a:effectLst/>
                <a:latin typeface="Söhne"/>
              </a:rPr>
              <a:t> a method to </a:t>
            </a:r>
            <a:r>
              <a:rPr lang="en-US" sz="1200" b="1" i="0" dirty="0">
                <a:solidFill>
                  <a:srgbClr val="0D0D0D"/>
                </a:solidFill>
                <a:effectLst/>
                <a:latin typeface="Söhne"/>
              </a:rPr>
              <a:t>package</a:t>
            </a:r>
            <a:r>
              <a:rPr lang="en-US" sz="1200" b="0" i="0" dirty="0">
                <a:solidFill>
                  <a:srgbClr val="0D0D0D"/>
                </a:solidFill>
                <a:effectLst/>
                <a:latin typeface="Söhne"/>
              </a:rPr>
              <a:t> software applications along with their </a:t>
            </a:r>
            <a:r>
              <a:rPr lang="en-US" sz="1200" b="1" i="0" dirty="0">
                <a:solidFill>
                  <a:srgbClr val="0D0D0D"/>
                </a:solidFill>
                <a:effectLst/>
                <a:latin typeface="Söhne"/>
              </a:rPr>
              <a:t>dependencies and configurations into isolated environments</a:t>
            </a:r>
            <a:r>
              <a:rPr lang="en-US" sz="1200" b="0" i="0" dirty="0">
                <a:solidFill>
                  <a:srgbClr val="0D0D0D"/>
                </a:solidFill>
                <a:effectLst/>
                <a:latin typeface="Söhne"/>
              </a:rPr>
              <a:t>,</a:t>
            </a:r>
          </a:p>
          <a:p>
            <a:pPr lvl="1"/>
            <a:r>
              <a:rPr lang="en-US" sz="1200" b="0" i="0" dirty="0">
                <a:solidFill>
                  <a:srgbClr val="0D0D0D"/>
                </a:solidFill>
                <a:effectLst/>
                <a:latin typeface="Söhne"/>
              </a:rPr>
              <a:t>enabling them to run consistently across different computing environments.</a:t>
            </a:r>
          </a:p>
          <a:p>
            <a:pPr lvl="1"/>
            <a:r>
              <a:rPr lang="en-US" sz="1200" b="0" i="0" dirty="0">
                <a:solidFill>
                  <a:srgbClr val="0D0D0D"/>
                </a:solidFill>
                <a:effectLst/>
                <a:latin typeface="Söhne"/>
              </a:rPr>
              <a:t> Ex. Think of them as virtual rooms for your apps. It's like giving each app its own little space to do its thing, without bothering the others.</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10" name="Content Placeholder 9">
            <a:extLst>
              <a:ext uri="{FF2B5EF4-FFF2-40B4-BE49-F238E27FC236}">
                <a16:creationId xmlns:a16="http://schemas.microsoft.com/office/drawing/2014/main" id="{7D0FEAF8-123B-6C39-5D98-801E48F1695D}"/>
              </a:ext>
            </a:extLst>
          </p:cNvPr>
          <p:cNvSpPr>
            <a:spLocks noGrp="1"/>
          </p:cNvSpPr>
          <p:nvPr>
            <p:ph sz="half" idx="2"/>
          </p:nvPr>
        </p:nvSpPr>
        <p:spPr/>
        <p:txBody>
          <a:bodyPr>
            <a:normAutofit fontScale="92500"/>
          </a:bodyPr>
          <a:lstStyle/>
          <a:p>
            <a:endParaRPr lang="en-SG" dirty="0"/>
          </a:p>
        </p:txBody>
      </p:sp>
      <p:pic>
        <p:nvPicPr>
          <p:cNvPr id="12" name="Picture 11">
            <a:extLst>
              <a:ext uri="{FF2B5EF4-FFF2-40B4-BE49-F238E27FC236}">
                <a16:creationId xmlns:a16="http://schemas.microsoft.com/office/drawing/2014/main" id="{E86FE974-93CF-935C-CD93-3C3C094E3F45}"/>
              </a:ext>
            </a:extLst>
          </p:cNvPr>
          <p:cNvPicPr>
            <a:picLocks noChangeAspect="1"/>
          </p:cNvPicPr>
          <p:nvPr/>
        </p:nvPicPr>
        <p:blipFill>
          <a:blip r:embed="rId2"/>
          <a:stretch>
            <a:fillRect/>
          </a:stretch>
        </p:blipFill>
        <p:spPr>
          <a:xfrm>
            <a:off x="6480312" y="2157517"/>
            <a:ext cx="5104737" cy="2725982"/>
          </a:xfrm>
          <a:prstGeom prst="rect">
            <a:avLst/>
          </a:prstGeom>
        </p:spPr>
      </p:pic>
    </p:spTree>
    <p:extLst>
      <p:ext uri="{BB962C8B-B14F-4D97-AF65-F5344CB8AC3E}">
        <p14:creationId xmlns:p14="http://schemas.microsoft.com/office/powerpoint/2010/main" val="141817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Container</a:t>
            </a:r>
            <a:endParaRPr lang="en-SG" dirty="0">
              <a:latin typeface="Arial" panose="020B0604020202020204" pitchFamily="34" charset="0"/>
              <a:cs typeface="Arial" panose="020B0604020202020204" pitchFamily="34" charset="0"/>
            </a:endParaRPr>
          </a:p>
        </p:txBody>
      </p:sp>
      <p:sp>
        <p:nvSpPr>
          <p:cNvPr id="13" name="Content Placeholder 12">
            <a:extLst>
              <a:ext uri="{FF2B5EF4-FFF2-40B4-BE49-F238E27FC236}">
                <a16:creationId xmlns:a16="http://schemas.microsoft.com/office/drawing/2014/main" id="{B90D31D7-3AC2-094D-786A-0A2DCEBA0F4C}"/>
              </a:ext>
            </a:extLst>
          </p:cNvPr>
          <p:cNvSpPr>
            <a:spLocks noGrp="1"/>
          </p:cNvSpPr>
          <p:nvPr>
            <p:ph idx="1"/>
          </p:nvPr>
        </p:nvSpPr>
        <p:spPr/>
        <p:txBody>
          <a:bodyPr/>
          <a:lstStyle/>
          <a:p>
            <a:endParaRPr lang="en-SG"/>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15" name="Picture 14">
            <a:extLst>
              <a:ext uri="{FF2B5EF4-FFF2-40B4-BE49-F238E27FC236}">
                <a16:creationId xmlns:a16="http://schemas.microsoft.com/office/drawing/2014/main" id="{F8EC259A-D6F9-7174-D332-755E5096AAC8}"/>
              </a:ext>
            </a:extLst>
          </p:cNvPr>
          <p:cNvPicPr>
            <a:picLocks noChangeAspect="1"/>
          </p:cNvPicPr>
          <p:nvPr/>
        </p:nvPicPr>
        <p:blipFill>
          <a:blip r:embed="rId2"/>
          <a:stretch>
            <a:fillRect/>
          </a:stretch>
        </p:blipFill>
        <p:spPr>
          <a:xfrm>
            <a:off x="1451579" y="2015732"/>
            <a:ext cx="9210136" cy="4046031"/>
          </a:xfrm>
          <a:prstGeom prst="rect">
            <a:avLst/>
          </a:prstGeom>
        </p:spPr>
      </p:pic>
    </p:spTree>
    <p:extLst>
      <p:ext uri="{BB962C8B-B14F-4D97-AF65-F5344CB8AC3E}">
        <p14:creationId xmlns:p14="http://schemas.microsoft.com/office/powerpoint/2010/main" val="303983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Container management</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447331" y="2010877"/>
            <a:ext cx="5594492" cy="4042233"/>
          </a:xfrm>
        </p:spPr>
        <p:txBody>
          <a:bodyPr>
            <a:normAutofit fontScale="92500" lnSpcReduction="10000"/>
          </a:bodyPr>
          <a:lstStyle/>
          <a:p>
            <a:r>
              <a:rPr lang="en-US" sz="1700" b="0" i="0" dirty="0">
                <a:solidFill>
                  <a:srgbClr val="0D0D0D"/>
                </a:solidFill>
                <a:effectLst/>
                <a:latin typeface="Söhne"/>
              </a:rPr>
              <a:t>Monitoring : </a:t>
            </a:r>
          </a:p>
          <a:p>
            <a:pPr lvl="1"/>
            <a:r>
              <a:rPr lang="en-US" sz="1700" b="0" i="0" dirty="0">
                <a:solidFill>
                  <a:srgbClr val="0D0D0D"/>
                </a:solidFill>
                <a:effectLst/>
                <a:latin typeface="Söhne"/>
              </a:rPr>
              <a:t>Containers can be monitored using the ‘docker </a:t>
            </a:r>
            <a:r>
              <a:rPr lang="en-US" sz="1700" b="0" i="0" dirty="0" err="1">
                <a:solidFill>
                  <a:srgbClr val="0D0D0D"/>
                </a:solidFill>
                <a:effectLst/>
                <a:latin typeface="Söhne"/>
              </a:rPr>
              <a:t>ps’</a:t>
            </a:r>
            <a:r>
              <a:rPr lang="en-US" sz="1700" b="0" i="0" dirty="0">
                <a:solidFill>
                  <a:srgbClr val="0D0D0D"/>
                </a:solidFill>
                <a:effectLst/>
                <a:latin typeface="Söhne"/>
              </a:rPr>
              <a:t> command from </a:t>
            </a:r>
            <a:r>
              <a:rPr lang="en-US" sz="1700" b="0" i="0" dirty="0" err="1">
                <a:solidFill>
                  <a:srgbClr val="0D0D0D"/>
                </a:solidFill>
                <a:effectLst/>
                <a:latin typeface="Söhne"/>
              </a:rPr>
              <a:t>cmd</a:t>
            </a:r>
            <a:r>
              <a:rPr lang="en-US" sz="1700" b="0" i="0" dirty="0">
                <a:solidFill>
                  <a:srgbClr val="0D0D0D"/>
                </a:solidFill>
                <a:effectLst/>
                <a:latin typeface="Söhne"/>
              </a:rPr>
              <a:t> line.</a:t>
            </a:r>
          </a:p>
          <a:p>
            <a:r>
              <a:rPr lang="en-US" sz="1700" b="0" i="0" dirty="0">
                <a:solidFill>
                  <a:srgbClr val="0D0D0D"/>
                </a:solidFill>
                <a:effectLst/>
                <a:latin typeface="Söhne"/>
              </a:rPr>
              <a:t>Starting and Stopping: </a:t>
            </a:r>
          </a:p>
          <a:p>
            <a:pPr lvl="1"/>
            <a:r>
              <a:rPr lang="en-US" sz="1700" b="0" i="0" dirty="0">
                <a:solidFill>
                  <a:srgbClr val="0D0D0D"/>
                </a:solidFill>
                <a:effectLst/>
                <a:latin typeface="Söhne"/>
              </a:rPr>
              <a:t>Containers can be started, stopped, paused, and resumed using </a:t>
            </a:r>
            <a:r>
              <a:rPr lang="en-US" sz="1700" dirty="0">
                <a:solidFill>
                  <a:srgbClr val="0D0D0D"/>
                </a:solidFill>
                <a:latin typeface="Söhne"/>
              </a:rPr>
              <a:t> </a:t>
            </a:r>
            <a:r>
              <a:rPr lang="en-US" sz="1700" b="0" i="0" dirty="0">
                <a:solidFill>
                  <a:srgbClr val="0D0D0D"/>
                </a:solidFill>
                <a:effectLst/>
                <a:latin typeface="Söhne"/>
              </a:rPr>
              <a:t>Docker commands (docker start, docker stop, docker pause, docker </a:t>
            </a:r>
            <a:r>
              <a:rPr lang="en-US" sz="1700" b="0" i="0" dirty="0" err="1">
                <a:solidFill>
                  <a:srgbClr val="0D0D0D"/>
                </a:solidFill>
                <a:effectLst/>
                <a:latin typeface="Söhne"/>
              </a:rPr>
              <a:t>unpause</a:t>
            </a:r>
            <a:r>
              <a:rPr lang="en-US" sz="1700" b="0" i="0" dirty="0">
                <a:solidFill>
                  <a:srgbClr val="0D0D0D"/>
                </a:solidFill>
                <a:effectLst/>
                <a:latin typeface="Söhne"/>
              </a:rPr>
              <a:t>).</a:t>
            </a:r>
          </a:p>
          <a:p>
            <a:r>
              <a:rPr lang="en-US" sz="1700" b="0" i="0" dirty="0">
                <a:solidFill>
                  <a:srgbClr val="0D0D0D"/>
                </a:solidFill>
                <a:effectLst/>
                <a:latin typeface="Söhne"/>
              </a:rPr>
              <a:t>Removal: </a:t>
            </a:r>
          </a:p>
          <a:p>
            <a:pPr lvl="1"/>
            <a:r>
              <a:rPr lang="en-US" sz="1700" b="0" i="0" dirty="0">
                <a:solidFill>
                  <a:srgbClr val="0D0D0D"/>
                </a:solidFill>
                <a:effectLst/>
                <a:latin typeface="Söhne"/>
              </a:rPr>
              <a:t>Containers can be removed using the ‘docker rm’ command.</a:t>
            </a:r>
          </a:p>
          <a:p>
            <a:r>
              <a:rPr lang="en-US" sz="1800" b="1" i="1" dirty="0">
                <a:solidFill>
                  <a:srgbClr val="0D0D0D"/>
                </a:solidFill>
                <a:latin typeface="Söhne"/>
              </a:rPr>
              <a:t>Alternatively, all these can be done from docker desktop via UI</a:t>
            </a:r>
            <a:endParaRPr lang="en-US" sz="1800" b="1" i="1" dirty="0">
              <a:solidFill>
                <a:srgbClr val="0D0D0D"/>
              </a:solidFill>
              <a:effectLst/>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13" name="Content Placeholder 12">
            <a:extLst>
              <a:ext uri="{FF2B5EF4-FFF2-40B4-BE49-F238E27FC236}">
                <a16:creationId xmlns:a16="http://schemas.microsoft.com/office/drawing/2014/main" id="{EFCFA1EB-EEAD-E57B-AFEB-C512C97C95A7}"/>
              </a:ext>
            </a:extLst>
          </p:cNvPr>
          <p:cNvPicPr>
            <a:picLocks noGrp="1" noChangeAspect="1"/>
          </p:cNvPicPr>
          <p:nvPr>
            <p:ph sz="half" idx="2"/>
          </p:nvPr>
        </p:nvPicPr>
        <p:blipFill>
          <a:blip r:embed="rId2"/>
          <a:stretch>
            <a:fillRect/>
          </a:stretch>
        </p:blipFill>
        <p:spPr>
          <a:xfrm>
            <a:off x="7334250" y="2693306"/>
            <a:ext cx="4364414" cy="2449835"/>
          </a:xfrm>
        </p:spPr>
      </p:pic>
    </p:spTree>
    <p:extLst>
      <p:ext uri="{BB962C8B-B14F-4D97-AF65-F5344CB8AC3E}">
        <p14:creationId xmlns:p14="http://schemas.microsoft.com/office/powerpoint/2010/main" val="268846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Commands SEEN So FAR</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idx="1"/>
          </p:nvPr>
        </p:nvSpPr>
        <p:spPr>
          <a:xfrm>
            <a:off x="1451579" y="2015732"/>
            <a:ext cx="9712140" cy="4037749"/>
          </a:xfrm>
        </p:spPr>
        <p:txBody>
          <a:bodyPr>
            <a:normAutofit lnSpcReduction="10000"/>
          </a:bodyPr>
          <a:lstStyle/>
          <a:p>
            <a:r>
              <a:rPr lang="en-US" b="0" i="0" dirty="0">
                <a:solidFill>
                  <a:srgbClr val="374151"/>
                </a:solidFill>
                <a:effectLst/>
                <a:latin typeface="Söhne"/>
              </a:rPr>
              <a:t>To build docker image  from </a:t>
            </a:r>
            <a:r>
              <a:rPr lang="en-US" b="0" i="0" dirty="0" err="1">
                <a:solidFill>
                  <a:srgbClr val="374151"/>
                </a:solidFill>
                <a:effectLst/>
                <a:latin typeface="Söhne"/>
              </a:rPr>
              <a:t>dockerfile</a:t>
            </a:r>
            <a:endParaRPr lang="en-US" dirty="0">
              <a:solidFill>
                <a:srgbClr val="374151"/>
              </a:solidFill>
              <a:latin typeface="Söhne"/>
            </a:endParaRPr>
          </a:p>
          <a:p>
            <a:pPr lvl="1"/>
            <a:r>
              <a:rPr lang="en-US" b="0" i="0" dirty="0">
                <a:solidFill>
                  <a:srgbClr val="374151"/>
                </a:solidFill>
                <a:effectLst/>
                <a:latin typeface="Söhne"/>
              </a:rPr>
              <a:t>docker build -t &lt;</a:t>
            </a:r>
            <a:r>
              <a:rPr lang="en-US" b="0" i="0" dirty="0" err="1">
                <a:solidFill>
                  <a:srgbClr val="374151"/>
                </a:solidFill>
                <a:effectLst/>
                <a:latin typeface="Söhne"/>
              </a:rPr>
              <a:t>image_name</a:t>
            </a:r>
            <a:r>
              <a:rPr lang="en-US" b="0" i="0" dirty="0">
                <a:solidFill>
                  <a:srgbClr val="374151"/>
                </a:solidFill>
                <a:effectLst/>
                <a:latin typeface="Söhne"/>
              </a:rPr>
              <a:t>&gt; &lt;</a:t>
            </a:r>
            <a:r>
              <a:rPr lang="en-US" b="0" i="0" dirty="0" err="1">
                <a:solidFill>
                  <a:srgbClr val="374151"/>
                </a:solidFill>
                <a:effectLst/>
                <a:latin typeface="Söhne"/>
              </a:rPr>
              <a:t>path_to_Dockerfile</a:t>
            </a:r>
            <a:r>
              <a:rPr lang="en-US" b="0" i="0" dirty="0">
                <a:solidFill>
                  <a:srgbClr val="374151"/>
                </a:solidFill>
                <a:effectLst/>
                <a:latin typeface="Söhne"/>
              </a:rPr>
              <a:t>&gt;</a:t>
            </a:r>
            <a:endParaRPr lang="en-SG" b="0" i="0" dirty="0">
              <a:solidFill>
                <a:srgbClr val="374151"/>
              </a:solidFill>
              <a:effectLst/>
              <a:latin typeface="Söhne"/>
            </a:endParaRPr>
          </a:p>
          <a:p>
            <a:r>
              <a:rPr lang="en-SG" dirty="0">
                <a:solidFill>
                  <a:srgbClr val="374151"/>
                </a:solidFill>
                <a:latin typeface="Söhne"/>
              </a:rPr>
              <a:t>To create container from an image  </a:t>
            </a:r>
          </a:p>
          <a:p>
            <a:pPr lvl="1"/>
            <a:r>
              <a:rPr lang="en-SG" dirty="0">
                <a:solidFill>
                  <a:srgbClr val="374151"/>
                </a:solidFill>
                <a:latin typeface="Söhne"/>
              </a:rPr>
              <a:t>d</a:t>
            </a:r>
            <a:r>
              <a:rPr lang="en-SG" b="0" i="0" dirty="0">
                <a:solidFill>
                  <a:srgbClr val="374151"/>
                </a:solidFill>
                <a:effectLst/>
                <a:latin typeface="Söhne"/>
              </a:rPr>
              <a:t>ocker run &lt;</a:t>
            </a:r>
            <a:r>
              <a:rPr lang="en-SG" b="0" i="0" dirty="0" err="1">
                <a:solidFill>
                  <a:srgbClr val="374151"/>
                </a:solidFill>
                <a:effectLst/>
                <a:latin typeface="Söhne"/>
              </a:rPr>
              <a:t>image_name</a:t>
            </a:r>
            <a:r>
              <a:rPr lang="en-SG" b="0" i="0" dirty="0">
                <a:solidFill>
                  <a:srgbClr val="374151"/>
                </a:solidFill>
                <a:effectLst/>
                <a:latin typeface="Söhne"/>
              </a:rPr>
              <a:t>&gt;</a:t>
            </a:r>
          </a:p>
          <a:p>
            <a:r>
              <a:rPr lang="en-SG" dirty="0">
                <a:solidFill>
                  <a:srgbClr val="374151"/>
                </a:solidFill>
                <a:latin typeface="Söhne"/>
              </a:rPr>
              <a:t>To check container status or container id: </a:t>
            </a:r>
          </a:p>
          <a:p>
            <a:pPr lvl="1"/>
            <a:r>
              <a:rPr lang="en-SG" dirty="0">
                <a:solidFill>
                  <a:srgbClr val="374151"/>
                </a:solidFill>
                <a:latin typeface="Söhne"/>
              </a:rPr>
              <a:t>docker </a:t>
            </a:r>
            <a:r>
              <a:rPr lang="en-SG" dirty="0" err="1">
                <a:solidFill>
                  <a:srgbClr val="374151"/>
                </a:solidFill>
                <a:latin typeface="Söhne"/>
              </a:rPr>
              <a:t>ps</a:t>
            </a:r>
            <a:endParaRPr lang="en-US" dirty="0">
              <a:solidFill>
                <a:srgbClr val="374151"/>
              </a:solidFill>
              <a:latin typeface="Söhne"/>
            </a:endParaRPr>
          </a:p>
          <a:p>
            <a:r>
              <a:rPr lang="en-US" b="0" i="0" dirty="0">
                <a:solidFill>
                  <a:srgbClr val="374151"/>
                </a:solidFill>
                <a:effectLst/>
                <a:latin typeface="Söhne"/>
              </a:rPr>
              <a:t>To start container : docker start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b="0" i="0" dirty="0">
                <a:solidFill>
                  <a:srgbClr val="374151"/>
                </a:solidFill>
                <a:effectLst/>
                <a:latin typeface="Söhne"/>
              </a:rPr>
              <a:t>To stop container: docker stop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dirty="0">
                <a:solidFill>
                  <a:srgbClr val="374151"/>
                </a:solidFill>
                <a:latin typeface="Söhne"/>
              </a:rPr>
              <a:t>To delete a container : docker rm &lt;</a:t>
            </a:r>
            <a:r>
              <a:rPr lang="en-US" dirty="0" err="1">
                <a:solidFill>
                  <a:srgbClr val="374151"/>
                </a:solidFill>
                <a:latin typeface="Söhne"/>
              </a:rPr>
              <a:t>container_id</a:t>
            </a:r>
            <a:r>
              <a:rPr lang="en-US" dirty="0">
                <a:solidFill>
                  <a:srgbClr val="374151"/>
                </a:solidFill>
                <a:latin typeface="Söhne"/>
              </a:rPr>
              <a:t>&gt;</a:t>
            </a: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11010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a:t>Basic Python App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2751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ARCHITECTURE</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sz="half" idx="1"/>
          </p:nvPr>
        </p:nvSpPr>
        <p:spPr>
          <a:xfrm>
            <a:off x="1447330" y="1951164"/>
            <a:ext cx="6829404" cy="4101946"/>
          </a:xfrm>
        </p:spPr>
        <p:txBody>
          <a:bodyPr>
            <a:noAutofit/>
          </a:bodyPr>
          <a:lstStyle/>
          <a:p>
            <a:r>
              <a:rPr lang="en-US" sz="1600" b="0" i="0" dirty="0">
                <a:solidFill>
                  <a:srgbClr val="374151"/>
                </a:solidFill>
                <a:effectLst/>
                <a:latin typeface="Söhne"/>
              </a:rPr>
              <a:t>Docker Engine:  Think of this as the heart of Docker. </a:t>
            </a:r>
          </a:p>
          <a:p>
            <a:pPr lvl="1"/>
            <a:r>
              <a:rPr lang="en-US" sz="1600" dirty="0">
                <a:solidFill>
                  <a:srgbClr val="374151"/>
                </a:solidFill>
                <a:latin typeface="Söhne"/>
              </a:rPr>
              <a:t>It's the overall software responsible for </a:t>
            </a:r>
            <a:r>
              <a:rPr lang="en-US" sz="1600" b="1" dirty="0">
                <a:solidFill>
                  <a:srgbClr val="374151"/>
                </a:solidFill>
                <a:latin typeface="Söhne"/>
              </a:rPr>
              <a:t>building, running, and managing containers</a:t>
            </a:r>
            <a:r>
              <a:rPr lang="en-US" sz="1600" dirty="0">
                <a:solidFill>
                  <a:srgbClr val="374151"/>
                </a:solidFill>
                <a:latin typeface="Söhne"/>
              </a:rPr>
              <a:t> on your system. </a:t>
            </a:r>
          </a:p>
          <a:p>
            <a:pPr lvl="1"/>
            <a:r>
              <a:rPr lang="en-US" sz="1600" dirty="0">
                <a:solidFill>
                  <a:srgbClr val="374151"/>
                </a:solidFill>
                <a:latin typeface="Söhne"/>
              </a:rPr>
              <a:t>When you interact with Docker through commands, you're essentially interacting with Docker Engine.</a:t>
            </a:r>
          </a:p>
          <a:p>
            <a:r>
              <a:rPr lang="en-US" sz="1600" b="0" i="0" dirty="0">
                <a:solidFill>
                  <a:srgbClr val="374151"/>
                </a:solidFill>
                <a:effectLst/>
                <a:latin typeface="Söhne"/>
              </a:rPr>
              <a:t>Docker Daemon: This is like the caretaker of Docker. </a:t>
            </a:r>
          </a:p>
          <a:p>
            <a:pPr lvl="1"/>
            <a:r>
              <a:rPr lang="en-US" sz="1600" b="0" i="0" dirty="0">
                <a:solidFill>
                  <a:srgbClr val="374151"/>
                </a:solidFill>
                <a:effectLst/>
                <a:latin typeface="Söhne"/>
              </a:rPr>
              <a:t>It </a:t>
            </a:r>
            <a:r>
              <a:rPr lang="en-US" sz="1600" b="1" i="0" dirty="0">
                <a:solidFill>
                  <a:srgbClr val="374151"/>
                </a:solidFill>
                <a:effectLst/>
                <a:latin typeface="Söhne"/>
              </a:rPr>
              <a:t>runs in the background on your system and manages Docker objects, such as images, containers, networks, and volumes</a:t>
            </a:r>
            <a:r>
              <a:rPr lang="en-US" sz="1600" b="0" i="0" dirty="0">
                <a:solidFill>
                  <a:srgbClr val="374151"/>
                </a:solidFill>
                <a:effectLst/>
                <a:latin typeface="Söhne"/>
              </a:rPr>
              <a:t>. </a:t>
            </a:r>
          </a:p>
          <a:p>
            <a:pPr lvl="1"/>
            <a:r>
              <a:rPr lang="en-US" sz="1600" b="0" i="0" dirty="0">
                <a:solidFill>
                  <a:srgbClr val="374151"/>
                </a:solidFill>
                <a:effectLst/>
                <a:latin typeface="Söhne"/>
              </a:rPr>
              <a:t>It's responsible for handling requests from the Docker Client and takes care of all the heavy lifting involved in managing containers.</a:t>
            </a:r>
          </a:p>
          <a:p>
            <a:pPr lvl="1"/>
            <a:endParaRPr lang="en-US" sz="1400"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1026" name="Picture 2" descr="Understanding Docker Architecture | by Muhammad Saddam | Medium">
            <a:extLst>
              <a:ext uri="{FF2B5EF4-FFF2-40B4-BE49-F238E27FC236}">
                <a16:creationId xmlns:a16="http://schemas.microsoft.com/office/drawing/2014/main" id="{F9488085-8748-0449-EBEA-597C4DF11DF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50965" y="1951164"/>
            <a:ext cx="2905125" cy="342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58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ARCHITECTURE</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sz="half" idx="1"/>
          </p:nvPr>
        </p:nvSpPr>
        <p:spPr>
          <a:xfrm>
            <a:off x="1447330" y="2059388"/>
            <a:ext cx="5955334" cy="3993722"/>
          </a:xfrm>
        </p:spPr>
        <p:txBody>
          <a:bodyPr>
            <a:noAutofit/>
          </a:bodyPr>
          <a:lstStyle/>
          <a:p>
            <a:r>
              <a:rPr lang="en-US" sz="1600" b="0" i="0" dirty="0">
                <a:solidFill>
                  <a:srgbClr val="374151"/>
                </a:solidFill>
                <a:effectLst/>
                <a:latin typeface="Söhne"/>
              </a:rPr>
              <a:t>Docker Desktop includes both the Docker Daemon and the Docker Engine</a:t>
            </a:r>
          </a:p>
          <a:p>
            <a:r>
              <a:rPr lang="en-US" sz="1600" b="0" i="0" dirty="0">
                <a:solidFill>
                  <a:srgbClr val="374151"/>
                </a:solidFill>
                <a:effectLst/>
                <a:latin typeface="Söhne"/>
              </a:rPr>
              <a:t>Docker Client: This is your gateway to Docker</a:t>
            </a:r>
          </a:p>
          <a:p>
            <a:pPr lvl="1"/>
            <a:r>
              <a:rPr lang="en-US" sz="1600" b="0" i="0" dirty="0">
                <a:solidFill>
                  <a:srgbClr val="374151"/>
                </a:solidFill>
                <a:effectLst/>
                <a:latin typeface="Söhne"/>
              </a:rPr>
              <a:t>It's a command-line tool or API that you use to interact with the Docker Engine</a:t>
            </a:r>
          </a:p>
          <a:p>
            <a:pPr lvl="1"/>
            <a:r>
              <a:rPr lang="en-US" sz="1600" b="0" i="0" dirty="0">
                <a:solidFill>
                  <a:srgbClr val="374151"/>
                </a:solidFill>
                <a:effectLst/>
                <a:latin typeface="Söhne"/>
              </a:rPr>
              <a:t>requests passed to Docker Engine by Docker Client, such as 'docker run' or 'docker build', are then handled by Docker Daemon, which runs in the background and manages the actual execution and management of containers..</a:t>
            </a:r>
          </a:p>
          <a:p>
            <a:pPr lvl="1"/>
            <a:endParaRPr lang="en-US" sz="1400"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1026" name="Picture 2" descr="Understanding Docker Architecture | by Muhammad Saddam | Medium">
            <a:extLst>
              <a:ext uri="{FF2B5EF4-FFF2-40B4-BE49-F238E27FC236}">
                <a16:creationId xmlns:a16="http://schemas.microsoft.com/office/drawing/2014/main" id="{F9488085-8748-0449-EBEA-597C4DF11DF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9688" y="1932168"/>
            <a:ext cx="3116138" cy="36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0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COMPOSE</a:t>
            </a:r>
            <a:endParaRPr lang="en-SG"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4637E327-F295-30A3-898A-E970B4F61646}"/>
              </a:ext>
            </a:extLst>
          </p:cNvPr>
          <p:cNvSpPr>
            <a:spLocks noGrp="1"/>
          </p:cNvSpPr>
          <p:nvPr>
            <p:ph sz="half" idx="1"/>
          </p:nvPr>
        </p:nvSpPr>
        <p:spPr>
          <a:xfrm>
            <a:off x="1216550" y="2010878"/>
            <a:ext cx="5113912" cy="4042233"/>
          </a:xfrm>
        </p:spPr>
        <p:txBody>
          <a:bodyPr>
            <a:normAutofit fontScale="47500" lnSpcReduction="20000"/>
          </a:bodyPr>
          <a:lstStyle/>
          <a:p>
            <a:r>
              <a:rPr lang="en-US" sz="3400" dirty="0">
                <a:solidFill>
                  <a:srgbClr val="0D0D0D"/>
                </a:solidFill>
                <a:latin typeface="Söhne"/>
              </a:rPr>
              <a:t>Docker Compose is a tool to deploy </a:t>
            </a:r>
            <a:r>
              <a:rPr lang="en-US" sz="3400" b="1" dirty="0">
                <a:solidFill>
                  <a:srgbClr val="0D0D0D"/>
                </a:solidFill>
                <a:latin typeface="Söhne"/>
              </a:rPr>
              <a:t>multiple containers </a:t>
            </a:r>
            <a:r>
              <a:rPr lang="en-US" sz="3400" dirty="0">
                <a:solidFill>
                  <a:srgbClr val="0D0D0D"/>
                </a:solidFill>
                <a:latin typeface="Söhne"/>
              </a:rPr>
              <a:t>at the same time with a single command.</a:t>
            </a:r>
          </a:p>
          <a:p>
            <a:r>
              <a:rPr lang="en-US" sz="3400" dirty="0">
                <a:solidFill>
                  <a:srgbClr val="0D0D0D"/>
                </a:solidFill>
                <a:latin typeface="Söhne"/>
              </a:rPr>
              <a:t>It uses a YAML file (docker-</a:t>
            </a:r>
            <a:r>
              <a:rPr lang="en-US" sz="3400" dirty="0" err="1">
                <a:solidFill>
                  <a:srgbClr val="0D0D0D"/>
                </a:solidFill>
                <a:latin typeface="Söhne"/>
              </a:rPr>
              <a:t>compose.yml</a:t>
            </a:r>
            <a:r>
              <a:rPr lang="en-US" sz="3400" dirty="0">
                <a:solidFill>
                  <a:srgbClr val="0D0D0D"/>
                </a:solidFill>
                <a:latin typeface="Söhne"/>
              </a:rPr>
              <a:t>) to configure the application's services, networks, and volumes.</a:t>
            </a:r>
          </a:p>
          <a:p>
            <a:r>
              <a:rPr lang="en-US" sz="3400" dirty="0">
                <a:solidFill>
                  <a:srgbClr val="0D0D0D"/>
                </a:solidFill>
                <a:latin typeface="Söhne"/>
              </a:rPr>
              <a:t>Advantages</a:t>
            </a:r>
          </a:p>
          <a:p>
            <a:pPr lvl="1"/>
            <a:r>
              <a:rPr lang="en-US" sz="3400" dirty="0">
                <a:solidFill>
                  <a:srgbClr val="0D0D0D"/>
                </a:solidFill>
                <a:latin typeface="Söhne"/>
              </a:rPr>
              <a:t>Defines the entire application environment in a single file, </a:t>
            </a:r>
            <a:r>
              <a:rPr lang="en-US" sz="3400" b="1" i="1" dirty="0">
                <a:solidFill>
                  <a:srgbClr val="0D0D0D"/>
                </a:solidFill>
                <a:latin typeface="Söhne"/>
              </a:rPr>
              <a:t>making it easy to share and reproduce</a:t>
            </a:r>
            <a:r>
              <a:rPr lang="en-US" sz="3400" dirty="0">
                <a:solidFill>
                  <a:srgbClr val="0D0D0D"/>
                </a:solidFill>
                <a:latin typeface="Söhne"/>
              </a:rPr>
              <a:t>.</a:t>
            </a:r>
          </a:p>
          <a:p>
            <a:pPr lvl="1"/>
            <a:r>
              <a:rPr lang="en-US" sz="3400" dirty="0">
                <a:solidFill>
                  <a:srgbClr val="0D0D0D"/>
                </a:solidFill>
                <a:latin typeface="Söhne"/>
              </a:rPr>
              <a:t>Automates the process of starting, stopping, and scaling multiple containers with a single command.</a:t>
            </a:r>
          </a:p>
          <a:p>
            <a:pPr marL="0" indent="0">
              <a:buNone/>
            </a:pPr>
            <a:endParaRPr lang="en-SG" dirty="0">
              <a:solidFill>
                <a:srgbClr val="0D0D0D"/>
              </a:solidFill>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11" name="Content Placeholder 10">
            <a:extLst>
              <a:ext uri="{FF2B5EF4-FFF2-40B4-BE49-F238E27FC236}">
                <a16:creationId xmlns:a16="http://schemas.microsoft.com/office/drawing/2014/main" id="{9A69EF36-94A1-BF60-ECAE-3041C83B0950}"/>
              </a:ext>
            </a:extLst>
          </p:cNvPr>
          <p:cNvSpPr>
            <a:spLocks noGrp="1"/>
          </p:cNvSpPr>
          <p:nvPr>
            <p:ph sz="half" idx="2"/>
          </p:nvPr>
        </p:nvSpPr>
        <p:spPr/>
        <p:txBody>
          <a:bodyPr>
            <a:normAutofit fontScale="47500" lnSpcReduction="20000"/>
          </a:bodyPr>
          <a:lstStyle/>
          <a:p>
            <a:endParaRPr lang="en-SG"/>
          </a:p>
        </p:txBody>
      </p:sp>
      <p:pic>
        <p:nvPicPr>
          <p:cNvPr id="17" name="Picture 16">
            <a:extLst>
              <a:ext uri="{FF2B5EF4-FFF2-40B4-BE49-F238E27FC236}">
                <a16:creationId xmlns:a16="http://schemas.microsoft.com/office/drawing/2014/main" id="{74450268-ED74-E869-5B43-A811FEC7842C}"/>
              </a:ext>
            </a:extLst>
          </p:cNvPr>
          <p:cNvPicPr>
            <a:picLocks noChangeAspect="1"/>
          </p:cNvPicPr>
          <p:nvPr/>
        </p:nvPicPr>
        <p:blipFill>
          <a:blip r:embed="rId2"/>
          <a:stretch>
            <a:fillRect/>
          </a:stretch>
        </p:blipFill>
        <p:spPr>
          <a:xfrm>
            <a:off x="6252034" y="1892268"/>
            <a:ext cx="5705421" cy="3628585"/>
          </a:xfrm>
          <a:prstGeom prst="rect">
            <a:avLst/>
          </a:prstGeom>
        </p:spPr>
      </p:pic>
    </p:spTree>
    <p:extLst>
      <p:ext uri="{BB962C8B-B14F-4D97-AF65-F5344CB8AC3E}">
        <p14:creationId xmlns:p14="http://schemas.microsoft.com/office/powerpoint/2010/main" val="2075855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Why Docker COMPOSE</a:t>
            </a:r>
            <a:endParaRPr lang="en-SG"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4637E327-F295-30A3-898A-E970B4F61646}"/>
              </a:ext>
            </a:extLst>
          </p:cNvPr>
          <p:cNvSpPr>
            <a:spLocks noGrp="1"/>
          </p:cNvSpPr>
          <p:nvPr>
            <p:ph sz="half" idx="1"/>
          </p:nvPr>
        </p:nvSpPr>
        <p:spPr>
          <a:xfrm>
            <a:off x="1216550" y="2010879"/>
            <a:ext cx="4875933" cy="3547084"/>
          </a:xfrm>
        </p:spPr>
        <p:txBody>
          <a:bodyPr>
            <a:normAutofit fontScale="85000" lnSpcReduction="10000"/>
          </a:bodyPr>
          <a:lstStyle/>
          <a:p>
            <a:r>
              <a:rPr lang="en-US" sz="1900" b="1" dirty="0">
                <a:solidFill>
                  <a:srgbClr val="0D0D0D"/>
                </a:solidFill>
                <a:latin typeface="Söhne"/>
              </a:rPr>
              <a:t>Coordinates the creation and management of multiple containers</a:t>
            </a:r>
            <a:r>
              <a:rPr lang="en-US" sz="1900" dirty="0">
                <a:solidFill>
                  <a:srgbClr val="0D0D0D"/>
                </a:solidFill>
                <a:latin typeface="Söhne"/>
              </a:rPr>
              <a:t>, ensuring they communicate with each other as defined in the configuration.</a:t>
            </a:r>
          </a:p>
          <a:p>
            <a:r>
              <a:rPr lang="en-US" sz="1900" dirty="0">
                <a:solidFill>
                  <a:srgbClr val="0D0D0D"/>
                </a:solidFill>
                <a:latin typeface="Söhne"/>
              </a:rPr>
              <a:t>Automatically </a:t>
            </a:r>
            <a:r>
              <a:rPr lang="en-US" sz="1900" b="1" dirty="0">
                <a:solidFill>
                  <a:srgbClr val="0D0D0D"/>
                </a:solidFill>
                <a:latin typeface="Söhne"/>
              </a:rPr>
              <a:t>resolves dependencies </a:t>
            </a:r>
            <a:r>
              <a:rPr lang="en-US" sz="1900" dirty="0">
                <a:solidFill>
                  <a:srgbClr val="0D0D0D"/>
                </a:solidFill>
                <a:latin typeface="Söhne"/>
              </a:rPr>
              <a:t>between services, </a:t>
            </a:r>
            <a:r>
              <a:rPr lang="en-US" sz="1900" b="1" dirty="0">
                <a:solidFill>
                  <a:srgbClr val="0D0D0D"/>
                </a:solidFill>
                <a:latin typeface="Söhne"/>
              </a:rPr>
              <a:t>ensuring they start in the correct order</a:t>
            </a:r>
            <a:r>
              <a:rPr lang="en-US" sz="1900" dirty="0">
                <a:solidFill>
                  <a:srgbClr val="0D0D0D"/>
                </a:solidFill>
                <a:latin typeface="Söhne"/>
              </a:rPr>
              <a:t>.  </a:t>
            </a:r>
          </a:p>
          <a:p>
            <a:pPr lvl="1"/>
            <a:r>
              <a:rPr lang="en-US" sz="1900" dirty="0">
                <a:solidFill>
                  <a:srgbClr val="0D0D0D"/>
                </a:solidFill>
                <a:latin typeface="Söhne"/>
              </a:rPr>
              <a:t>Ex. Check depends-on keyword</a:t>
            </a:r>
          </a:p>
          <a:p>
            <a:r>
              <a:rPr lang="en-US" sz="1900" dirty="0">
                <a:solidFill>
                  <a:srgbClr val="0D0D0D"/>
                </a:solidFill>
                <a:latin typeface="Söhne"/>
              </a:rPr>
              <a:t>Commands of docker compose</a:t>
            </a:r>
          </a:p>
          <a:p>
            <a:pPr lvl="1"/>
            <a:r>
              <a:rPr lang="en-US" sz="1900" dirty="0">
                <a:solidFill>
                  <a:srgbClr val="0D0D0D"/>
                </a:solidFill>
                <a:latin typeface="Söhne"/>
              </a:rPr>
              <a:t>To start  : docker-compose up –d</a:t>
            </a:r>
          </a:p>
          <a:p>
            <a:pPr lvl="1"/>
            <a:r>
              <a:rPr lang="en-US" sz="1900" dirty="0">
                <a:solidFill>
                  <a:srgbClr val="0D0D0D"/>
                </a:solidFill>
                <a:latin typeface="Söhne"/>
              </a:rPr>
              <a:t>To stops  : docker-compose down</a:t>
            </a:r>
          </a:p>
          <a:p>
            <a:pPr marL="0" indent="0">
              <a:buNone/>
            </a:pPr>
            <a:endParaRPr lang="en-SG" dirty="0">
              <a:solidFill>
                <a:srgbClr val="0D0D0D"/>
              </a:solidFill>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10" name="Content Placeholder 9">
            <a:extLst>
              <a:ext uri="{FF2B5EF4-FFF2-40B4-BE49-F238E27FC236}">
                <a16:creationId xmlns:a16="http://schemas.microsoft.com/office/drawing/2014/main" id="{B0208F46-1D2E-766D-AA0E-524AAB1088C2}"/>
              </a:ext>
            </a:extLst>
          </p:cNvPr>
          <p:cNvSpPr>
            <a:spLocks noGrp="1"/>
          </p:cNvSpPr>
          <p:nvPr>
            <p:ph sz="half" idx="2"/>
          </p:nvPr>
        </p:nvSpPr>
        <p:spPr/>
        <p:txBody>
          <a:bodyPr>
            <a:normAutofit fontScale="85000" lnSpcReduction="10000"/>
          </a:bodyPr>
          <a:lstStyle/>
          <a:p>
            <a:endParaRPr lang="en-SG"/>
          </a:p>
        </p:txBody>
      </p:sp>
      <p:pic>
        <p:nvPicPr>
          <p:cNvPr id="14" name="Picture 13">
            <a:extLst>
              <a:ext uri="{FF2B5EF4-FFF2-40B4-BE49-F238E27FC236}">
                <a16:creationId xmlns:a16="http://schemas.microsoft.com/office/drawing/2014/main" id="{2F3B0AAB-4553-69A7-3684-0321A820015C}"/>
              </a:ext>
            </a:extLst>
          </p:cNvPr>
          <p:cNvPicPr>
            <a:picLocks noChangeAspect="1"/>
          </p:cNvPicPr>
          <p:nvPr/>
        </p:nvPicPr>
        <p:blipFill>
          <a:blip r:embed="rId2"/>
          <a:stretch>
            <a:fillRect/>
          </a:stretch>
        </p:blipFill>
        <p:spPr>
          <a:xfrm>
            <a:off x="6166626" y="1923918"/>
            <a:ext cx="5139442" cy="4129193"/>
          </a:xfrm>
          <a:prstGeom prst="rect">
            <a:avLst/>
          </a:prstGeom>
        </p:spPr>
      </p:pic>
    </p:spTree>
    <p:extLst>
      <p:ext uri="{BB962C8B-B14F-4D97-AF65-F5344CB8AC3E}">
        <p14:creationId xmlns:p14="http://schemas.microsoft.com/office/powerpoint/2010/main" val="238235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8E0A-E7E6-541B-FE99-ABC6E966B9A8}"/>
              </a:ext>
            </a:extLst>
          </p:cNvPr>
          <p:cNvSpPr>
            <a:spLocks noGrp="1"/>
          </p:cNvSpPr>
          <p:nvPr>
            <p:ph type="title"/>
          </p:nvPr>
        </p:nvSpPr>
        <p:spPr/>
        <p:txBody>
          <a:bodyPr/>
          <a:lstStyle/>
          <a:p>
            <a:r>
              <a:rPr lang="en-SG" dirty="0">
                <a:latin typeface="Arial" panose="020B0604020202020204" pitchFamily="34" charset="0"/>
                <a:cs typeface="Arial" panose="020B0604020202020204" pitchFamily="34" charset="0"/>
              </a:rPr>
              <a:t>Workshop Objectives</a:t>
            </a:r>
          </a:p>
        </p:txBody>
      </p:sp>
      <p:sp>
        <p:nvSpPr>
          <p:cNvPr id="3" name="Content Placeholder 2">
            <a:extLst>
              <a:ext uri="{FF2B5EF4-FFF2-40B4-BE49-F238E27FC236}">
                <a16:creationId xmlns:a16="http://schemas.microsoft.com/office/drawing/2014/main" id="{DD72F5DC-8EBB-39D6-6708-84C1CC401A2B}"/>
              </a:ext>
            </a:extLst>
          </p:cNvPr>
          <p:cNvSpPr>
            <a:spLocks noGrp="1"/>
          </p:cNvSpPr>
          <p:nvPr>
            <p:ph sz="half" idx="1"/>
          </p:nvPr>
        </p:nvSpPr>
        <p:spPr/>
        <p:txBody>
          <a:bodyPr>
            <a:normAutofit/>
          </a:bodyPr>
          <a:lstStyle/>
          <a:p>
            <a:pPr algn="l">
              <a:buFont typeface="Arial" panose="020B0604020202020204" pitchFamily="34" charset="0"/>
              <a:buChar char="•"/>
            </a:pP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Equip you with essential skills in modern software development using Docker.</a:t>
            </a:r>
            <a:endParaRPr lang="en-US" sz="1600" dirty="0">
              <a:solidFill>
                <a:srgbClr val="374151"/>
              </a:solidFill>
              <a:latin typeface="Söhne"/>
            </a:endParaRPr>
          </a:p>
          <a:p>
            <a:pPr algn="l">
              <a:buFont typeface="Arial" panose="020B0604020202020204" pitchFamily="34" charset="0"/>
              <a:buChar char="•"/>
            </a:pPr>
            <a:r>
              <a:rPr lang="en-US" sz="1600" b="0" i="0" dirty="0">
                <a:solidFill>
                  <a:srgbClr val="374151"/>
                </a:solidFill>
                <a:effectLst/>
                <a:latin typeface="Söhne"/>
              </a:rPr>
              <a:t>Understand frontend and backend development principles, and how Docker simplifies development, deployment, and scaling for both. </a:t>
            </a:r>
          </a:p>
          <a:p>
            <a:pPr algn="l">
              <a:buFont typeface="Arial" panose="020B0604020202020204" pitchFamily="34" charset="0"/>
              <a:buChar char="•"/>
            </a:pPr>
            <a:r>
              <a:rPr lang="en-US" sz="1600" b="0" i="0" dirty="0">
                <a:solidFill>
                  <a:srgbClr val="374151"/>
                </a:solidFill>
                <a:effectLst/>
                <a:latin typeface="Söhne"/>
              </a:rPr>
              <a:t>Get a grasp of what Docker does and how it works, setting the stage for practical learning.</a:t>
            </a:r>
          </a:p>
        </p:txBody>
      </p:sp>
      <p:sp>
        <p:nvSpPr>
          <p:cNvPr id="5" name="Slide Number Placeholder 4">
            <a:extLst>
              <a:ext uri="{FF2B5EF4-FFF2-40B4-BE49-F238E27FC236}">
                <a16:creationId xmlns:a16="http://schemas.microsoft.com/office/drawing/2014/main" id="{C183A849-5923-DFF1-BB33-55DD197E9AB4}"/>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about docker containers ...">
            <a:extLst>
              <a:ext uri="{FF2B5EF4-FFF2-40B4-BE49-F238E27FC236}">
                <a16:creationId xmlns:a16="http://schemas.microsoft.com/office/drawing/2014/main" id="{25AAE208-2D36-4362-6D1E-BD226FD4CE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9253" y="2499379"/>
            <a:ext cx="3895755" cy="259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330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Volume</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834189" y="2010878"/>
            <a:ext cx="5258294" cy="3448595"/>
          </a:xfrm>
        </p:spPr>
        <p:txBody>
          <a:bodyPr>
            <a:noAutofit/>
          </a:bodyPr>
          <a:lstStyle/>
          <a:p>
            <a:r>
              <a:rPr lang="en-US" sz="1600" dirty="0">
                <a:solidFill>
                  <a:srgbClr val="0D0D0D"/>
                </a:solidFill>
                <a:latin typeface="Söhne"/>
              </a:rPr>
              <a:t>T</a:t>
            </a:r>
            <a:r>
              <a:rPr lang="en-US" sz="1600" b="0" i="0" dirty="0">
                <a:solidFill>
                  <a:srgbClr val="0D0D0D"/>
                </a:solidFill>
                <a:effectLst/>
                <a:latin typeface="Söhne"/>
              </a:rPr>
              <a:t>o persist data generated by containers or share data between containers and the host machine.  </a:t>
            </a:r>
          </a:p>
          <a:p>
            <a:pPr lvl="1"/>
            <a:r>
              <a:rPr lang="en-US" sz="1600" b="0" i="0" dirty="0">
                <a:solidFill>
                  <a:srgbClr val="0D0D0D"/>
                </a:solidFill>
                <a:effectLst/>
                <a:latin typeface="Söhne"/>
              </a:rPr>
              <a:t>Ex. Named Volumes, Bind Mounts</a:t>
            </a:r>
          </a:p>
          <a:p>
            <a:r>
              <a:rPr lang="en-US" sz="1600" dirty="0">
                <a:solidFill>
                  <a:srgbClr val="0D0D0D"/>
                </a:solidFill>
                <a:latin typeface="Söhne"/>
              </a:rPr>
              <a:t>Advantages of using Docker Volume</a:t>
            </a:r>
            <a:endParaRPr lang="en-US" sz="1600" b="0" i="0" dirty="0">
              <a:solidFill>
                <a:srgbClr val="0D0D0D"/>
              </a:solidFill>
              <a:effectLst/>
              <a:latin typeface="Söhne"/>
            </a:endParaRPr>
          </a:p>
          <a:p>
            <a:pPr lvl="1"/>
            <a:r>
              <a:rPr lang="en-US" sz="1600" b="0" i="0" dirty="0">
                <a:solidFill>
                  <a:srgbClr val="0D0D0D"/>
                </a:solidFill>
                <a:effectLst/>
                <a:latin typeface="Söhne"/>
              </a:rPr>
              <a:t>data persists even if the container is stopped or removed.</a:t>
            </a:r>
          </a:p>
          <a:p>
            <a:pPr lvl="1"/>
            <a:r>
              <a:rPr lang="en-US" sz="1600" b="0" i="0" dirty="0">
                <a:solidFill>
                  <a:srgbClr val="0D0D0D"/>
                </a:solidFill>
                <a:effectLst/>
                <a:latin typeface="Söhne"/>
              </a:rPr>
              <a:t>easy backup and restore of data, allowing for disaster recovery and data migration</a:t>
            </a:r>
            <a:r>
              <a:rPr lang="en-US" sz="2000" b="0" i="0" dirty="0">
                <a:solidFill>
                  <a:srgbClr val="0D0D0D"/>
                </a:solidFill>
                <a:effectLst/>
                <a:latin typeface="Söhne"/>
              </a:rPr>
              <a:t>.</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5122" name="Picture 2" descr="How to use volumes to share data between Docker containers | by Edouard  Courty | Medium">
            <a:extLst>
              <a:ext uri="{FF2B5EF4-FFF2-40B4-BE49-F238E27FC236}">
                <a16:creationId xmlns:a16="http://schemas.microsoft.com/office/drawing/2014/main" id="{D6095FDE-68D6-F11C-E3C2-8C1D4D69CEB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500" y="2519244"/>
            <a:ext cx="4645025" cy="243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03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Commands SEEN So FAR</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idx="1"/>
          </p:nvPr>
        </p:nvSpPr>
        <p:spPr>
          <a:xfrm>
            <a:off x="1451579" y="2015732"/>
            <a:ext cx="9712140" cy="4037749"/>
          </a:xfrm>
        </p:spPr>
        <p:txBody>
          <a:bodyPr>
            <a:normAutofit fontScale="85000" lnSpcReduction="20000"/>
          </a:bodyPr>
          <a:lstStyle/>
          <a:p>
            <a:r>
              <a:rPr lang="en-US" b="0" i="0" dirty="0">
                <a:solidFill>
                  <a:srgbClr val="374151"/>
                </a:solidFill>
                <a:effectLst/>
                <a:latin typeface="Söhne"/>
              </a:rPr>
              <a:t>To build docker image  from </a:t>
            </a:r>
            <a:r>
              <a:rPr lang="en-US" b="0" i="0" dirty="0" err="1">
                <a:solidFill>
                  <a:srgbClr val="374151"/>
                </a:solidFill>
                <a:effectLst/>
                <a:latin typeface="Söhne"/>
              </a:rPr>
              <a:t>dockerfile</a:t>
            </a:r>
            <a:endParaRPr lang="en-US" dirty="0">
              <a:solidFill>
                <a:srgbClr val="374151"/>
              </a:solidFill>
              <a:latin typeface="Söhne"/>
            </a:endParaRPr>
          </a:p>
          <a:p>
            <a:pPr lvl="1"/>
            <a:r>
              <a:rPr lang="en-US" b="0" i="0" dirty="0">
                <a:solidFill>
                  <a:srgbClr val="374151"/>
                </a:solidFill>
                <a:effectLst/>
                <a:latin typeface="Söhne"/>
              </a:rPr>
              <a:t>docker build -t &lt;</a:t>
            </a:r>
            <a:r>
              <a:rPr lang="en-US" b="0" i="0" dirty="0" err="1">
                <a:solidFill>
                  <a:srgbClr val="374151"/>
                </a:solidFill>
                <a:effectLst/>
                <a:latin typeface="Söhne"/>
              </a:rPr>
              <a:t>image_name</a:t>
            </a:r>
            <a:r>
              <a:rPr lang="en-US" b="0" i="0" dirty="0">
                <a:solidFill>
                  <a:srgbClr val="374151"/>
                </a:solidFill>
                <a:effectLst/>
                <a:latin typeface="Söhne"/>
              </a:rPr>
              <a:t>&gt; &lt;</a:t>
            </a:r>
            <a:r>
              <a:rPr lang="en-US" b="0" i="0" dirty="0" err="1">
                <a:solidFill>
                  <a:srgbClr val="374151"/>
                </a:solidFill>
                <a:effectLst/>
                <a:latin typeface="Söhne"/>
              </a:rPr>
              <a:t>path_to_Dockerfile</a:t>
            </a:r>
            <a:r>
              <a:rPr lang="en-US" b="0" i="0" dirty="0">
                <a:solidFill>
                  <a:srgbClr val="374151"/>
                </a:solidFill>
                <a:effectLst/>
                <a:latin typeface="Söhne"/>
              </a:rPr>
              <a:t>&gt;</a:t>
            </a:r>
            <a:endParaRPr lang="en-SG" b="0" i="0" dirty="0">
              <a:solidFill>
                <a:srgbClr val="374151"/>
              </a:solidFill>
              <a:effectLst/>
              <a:latin typeface="Söhne"/>
            </a:endParaRPr>
          </a:p>
          <a:p>
            <a:r>
              <a:rPr lang="en-SG" dirty="0">
                <a:solidFill>
                  <a:srgbClr val="374151"/>
                </a:solidFill>
                <a:latin typeface="Söhne"/>
              </a:rPr>
              <a:t>To create container from an image  </a:t>
            </a:r>
          </a:p>
          <a:p>
            <a:pPr lvl="1"/>
            <a:r>
              <a:rPr lang="en-SG" dirty="0">
                <a:solidFill>
                  <a:srgbClr val="374151"/>
                </a:solidFill>
                <a:latin typeface="Söhne"/>
              </a:rPr>
              <a:t>d</a:t>
            </a:r>
            <a:r>
              <a:rPr lang="en-SG" b="0" i="0" dirty="0">
                <a:solidFill>
                  <a:srgbClr val="374151"/>
                </a:solidFill>
                <a:effectLst/>
                <a:latin typeface="Söhne"/>
              </a:rPr>
              <a:t>ocker run &lt;</a:t>
            </a:r>
            <a:r>
              <a:rPr lang="en-SG" b="0" i="0" dirty="0" err="1">
                <a:solidFill>
                  <a:srgbClr val="374151"/>
                </a:solidFill>
                <a:effectLst/>
                <a:latin typeface="Söhne"/>
              </a:rPr>
              <a:t>image_name</a:t>
            </a:r>
            <a:r>
              <a:rPr lang="en-SG" b="0" i="0" dirty="0">
                <a:solidFill>
                  <a:srgbClr val="374151"/>
                </a:solidFill>
                <a:effectLst/>
                <a:latin typeface="Söhne"/>
              </a:rPr>
              <a:t>&gt;</a:t>
            </a:r>
          </a:p>
          <a:p>
            <a:r>
              <a:rPr lang="en-SG" dirty="0">
                <a:solidFill>
                  <a:srgbClr val="374151"/>
                </a:solidFill>
                <a:latin typeface="Söhne"/>
              </a:rPr>
              <a:t>To check container status or container id: </a:t>
            </a:r>
          </a:p>
          <a:p>
            <a:pPr lvl="1"/>
            <a:r>
              <a:rPr lang="en-SG" dirty="0">
                <a:solidFill>
                  <a:srgbClr val="374151"/>
                </a:solidFill>
                <a:latin typeface="Söhne"/>
              </a:rPr>
              <a:t>docker </a:t>
            </a:r>
            <a:r>
              <a:rPr lang="en-SG" dirty="0" err="1">
                <a:solidFill>
                  <a:srgbClr val="374151"/>
                </a:solidFill>
                <a:latin typeface="Söhne"/>
              </a:rPr>
              <a:t>ps</a:t>
            </a:r>
            <a:endParaRPr lang="en-US" dirty="0">
              <a:solidFill>
                <a:srgbClr val="374151"/>
              </a:solidFill>
              <a:latin typeface="Söhne"/>
            </a:endParaRPr>
          </a:p>
          <a:p>
            <a:r>
              <a:rPr lang="en-US" b="0" i="0" dirty="0">
                <a:solidFill>
                  <a:srgbClr val="374151"/>
                </a:solidFill>
                <a:effectLst/>
                <a:latin typeface="Söhne"/>
              </a:rPr>
              <a:t>To start container : docker start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b="0" i="0" dirty="0">
                <a:solidFill>
                  <a:srgbClr val="374151"/>
                </a:solidFill>
                <a:effectLst/>
                <a:latin typeface="Söhne"/>
              </a:rPr>
              <a:t>To stop container: docker stop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dirty="0">
                <a:solidFill>
                  <a:srgbClr val="374151"/>
                </a:solidFill>
                <a:latin typeface="Söhne"/>
              </a:rPr>
              <a:t>To delete a container : docker rm &lt;</a:t>
            </a:r>
            <a:r>
              <a:rPr lang="en-US" dirty="0" err="1">
                <a:solidFill>
                  <a:srgbClr val="374151"/>
                </a:solidFill>
                <a:latin typeface="Söhne"/>
              </a:rPr>
              <a:t>container_id</a:t>
            </a:r>
            <a:r>
              <a:rPr lang="en-US" dirty="0">
                <a:solidFill>
                  <a:srgbClr val="374151"/>
                </a:solidFill>
                <a:latin typeface="Söhne"/>
              </a:rPr>
              <a:t>&gt;</a:t>
            </a:r>
          </a:p>
          <a:p>
            <a:r>
              <a:rPr lang="en-US" b="0" i="0" dirty="0">
                <a:solidFill>
                  <a:srgbClr val="374151"/>
                </a:solidFill>
                <a:effectLst/>
                <a:highlight>
                  <a:srgbClr val="FFFF00"/>
                </a:highlight>
                <a:latin typeface="Söhne"/>
              </a:rPr>
              <a:t>To start docker compose : docker compose up –d</a:t>
            </a:r>
          </a:p>
          <a:p>
            <a:r>
              <a:rPr lang="en-US" dirty="0">
                <a:solidFill>
                  <a:srgbClr val="374151"/>
                </a:solidFill>
                <a:highlight>
                  <a:srgbClr val="FFFF00"/>
                </a:highlight>
                <a:latin typeface="Söhne"/>
              </a:rPr>
              <a:t>To stop docker compose : docker compose down</a:t>
            </a:r>
            <a:endParaRPr lang="en-SG" b="0" i="0" dirty="0">
              <a:solidFill>
                <a:srgbClr val="374151"/>
              </a:solidFill>
              <a:effectLst/>
              <a:highlight>
                <a:srgbClr val="FFFF00"/>
              </a:highlight>
              <a:latin typeface="Söhne"/>
            </a:endParaRP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4162166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a:t>MYSQL SETUP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509451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err="1"/>
              <a:t>MYSQL_Flask</a:t>
            </a:r>
            <a:r>
              <a:rPr lang="en-US" dirty="0"/>
              <a:t> API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91993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D940A4-007E-54D2-C48D-7AF856C5F3CC}"/>
              </a:ext>
            </a:extLst>
          </p:cNvPr>
          <p:cNvSpPr>
            <a:spLocks noGrp="1"/>
          </p:cNvSpPr>
          <p:nvPr>
            <p:ph type="title"/>
          </p:nvPr>
        </p:nvSpPr>
        <p:spPr/>
        <p:txBody>
          <a:bodyPr/>
          <a:lstStyle/>
          <a:p>
            <a:r>
              <a:rPr lang="en-US" dirty="0"/>
              <a:t>Best Practices</a:t>
            </a:r>
            <a:endParaRPr lang="en-SG" dirty="0"/>
          </a:p>
        </p:txBody>
      </p:sp>
      <p:sp>
        <p:nvSpPr>
          <p:cNvPr id="3" name="Content Placeholder 2">
            <a:extLst>
              <a:ext uri="{FF2B5EF4-FFF2-40B4-BE49-F238E27FC236}">
                <a16:creationId xmlns:a16="http://schemas.microsoft.com/office/drawing/2014/main" id="{B0A1AABF-3D92-721B-BCAD-E53DA6FB1DB1}"/>
              </a:ext>
            </a:extLst>
          </p:cNvPr>
          <p:cNvSpPr>
            <a:spLocks noGrp="1"/>
          </p:cNvSpPr>
          <p:nvPr>
            <p:ph idx="1"/>
          </p:nvPr>
        </p:nvSpPr>
        <p:spPr>
          <a:xfrm>
            <a:off x="1192697" y="1853754"/>
            <a:ext cx="10090204" cy="4354541"/>
          </a:xfrm>
        </p:spPr>
        <p:txBody>
          <a:bodyPr>
            <a:normAutofit fontScale="85000" lnSpcReduction="20000"/>
          </a:bodyPr>
          <a:lstStyle/>
          <a:p>
            <a:r>
              <a:rPr lang="en-US" sz="1600" b="0" i="0" dirty="0">
                <a:effectLst/>
                <a:latin typeface="Söhne"/>
              </a:rPr>
              <a:t>Single Responsibility Principle: Each container should have a single responsibility. </a:t>
            </a:r>
          </a:p>
          <a:p>
            <a:pPr lvl="1"/>
            <a:r>
              <a:rPr lang="en-US" sz="1600" b="0" i="0" dirty="0">
                <a:effectLst/>
                <a:latin typeface="Söhne"/>
              </a:rPr>
              <a:t>This means one process per container. </a:t>
            </a:r>
          </a:p>
          <a:p>
            <a:pPr lvl="1"/>
            <a:r>
              <a:rPr lang="en-US" sz="1600" dirty="0">
                <a:latin typeface="Söhne"/>
              </a:rPr>
              <a:t>Ex.</a:t>
            </a:r>
            <a:r>
              <a:rPr lang="en-US" sz="1600" b="0" i="0" dirty="0">
                <a:effectLst/>
                <a:latin typeface="Söhne"/>
              </a:rPr>
              <a:t> separate your front end, backend webservice, and database into different containers.</a:t>
            </a:r>
          </a:p>
          <a:p>
            <a:r>
              <a:rPr lang="en-US" sz="1600" b="0" i="0" dirty="0">
                <a:effectLst/>
                <a:latin typeface="Söhne"/>
              </a:rPr>
              <a:t>Use Official Images:  </a:t>
            </a:r>
          </a:p>
          <a:p>
            <a:pPr lvl="1"/>
            <a:r>
              <a:rPr lang="en-US" sz="1600" dirty="0">
                <a:latin typeface="Söhne"/>
              </a:rPr>
              <a:t>U</a:t>
            </a:r>
            <a:r>
              <a:rPr lang="en-US" sz="1600" b="0" i="0" dirty="0">
                <a:effectLst/>
                <a:latin typeface="Söhne"/>
              </a:rPr>
              <a:t>se official Docker images from trusted sources like Docker Hub, whenever possible. </a:t>
            </a:r>
          </a:p>
          <a:p>
            <a:r>
              <a:rPr lang="en-US" sz="1600" b="0" i="0" dirty="0">
                <a:effectLst/>
                <a:latin typeface="Söhne"/>
              </a:rPr>
              <a:t>Keep Containers Stateless:  </a:t>
            </a:r>
          </a:p>
          <a:p>
            <a:pPr lvl="1"/>
            <a:r>
              <a:rPr lang="en-US" sz="1600" b="0" i="0" dirty="0">
                <a:effectLst/>
                <a:latin typeface="Söhne"/>
              </a:rPr>
              <a:t>Store data and configuration outside the container, preferably in (volumes or external databases)</a:t>
            </a:r>
          </a:p>
          <a:p>
            <a:r>
              <a:rPr lang="en-US" sz="1600" b="0" i="0" dirty="0">
                <a:effectLst/>
                <a:latin typeface="Söhne"/>
              </a:rPr>
              <a:t>Optimize Image Size: </a:t>
            </a:r>
          </a:p>
          <a:p>
            <a:pPr lvl="1"/>
            <a:r>
              <a:rPr lang="en-US" sz="1600" b="0" i="0" dirty="0">
                <a:effectLst/>
                <a:latin typeface="Söhne"/>
              </a:rPr>
              <a:t>Minimize the size of your Docker images to reduce deployment time and resource usage. (Tip: remove unnecessary dependencies)</a:t>
            </a:r>
          </a:p>
          <a:p>
            <a:r>
              <a:rPr lang="en-US" sz="1600" b="0" i="0" dirty="0">
                <a:effectLst/>
                <a:latin typeface="Söhne"/>
              </a:rPr>
              <a:t>Security: </a:t>
            </a:r>
          </a:p>
          <a:p>
            <a:pPr lvl="1"/>
            <a:r>
              <a:rPr lang="en-US" sz="1600" b="0" i="0" dirty="0">
                <a:effectLst/>
                <a:latin typeface="Söhne"/>
              </a:rPr>
              <a:t>Follow security best practices such as using trusted base images, regularly updating images and dependencies</a:t>
            </a:r>
          </a:p>
          <a:p>
            <a:r>
              <a:rPr lang="en-US" sz="1600" b="0" i="0" dirty="0">
                <a:effectLst/>
                <a:latin typeface="Söhne"/>
              </a:rPr>
              <a:t>Documentation: </a:t>
            </a:r>
          </a:p>
          <a:p>
            <a:pPr lvl="1"/>
            <a:r>
              <a:rPr lang="en-US" sz="1600" b="0" i="0" dirty="0">
                <a:effectLst/>
                <a:latin typeface="Söhne"/>
              </a:rPr>
              <a:t>Maintain clear and up-to-date documentation for your Docker images and containers. </a:t>
            </a:r>
          </a:p>
          <a:p>
            <a:endParaRPr lang="en-US" sz="1700" b="0" i="0" dirty="0">
              <a:effectLst/>
              <a:latin typeface="Söhne"/>
            </a:endParaRPr>
          </a:p>
          <a:p>
            <a:pPr lvl="1"/>
            <a:endParaRPr lang="en-US" sz="1700" b="0" i="0" dirty="0">
              <a:effectLst/>
              <a:latin typeface="Söhne"/>
            </a:endParaRPr>
          </a:p>
          <a:p>
            <a:endParaRPr lang="en-SG" dirty="0"/>
          </a:p>
        </p:txBody>
      </p:sp>
      <p:sp>
        <p:nvSpPr>
          <p:cNvPr id="4" name="Slide Number Placeholder 3">
            <a:extLst>
              <a:ext uri="{FF2B5EF4-FFF2-40B4-BE49-F238E27FC236}">
                <a16:creationId xmlns:a16="http://schemas.microsoft.com/office/drawing/2014/main" id="{83A6863F-0C7B-EB63-018B-8645E7A3DD6A}"/>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06558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809-A8B7-8AFB-3E3A-5A43889517B4}"/>
              </a:ext>
            </a:extLst>
          </p:cNvPr>
          <p:cNvSpPr>
            <a:spLocks noGrp="1"/>
          </p:cNvSpPr>
          <p:nvPr>
            <p:ph type="title"/>
          </p:nvPr>
        </p:nvSpPr>
        <p:spPr/>
        <p:txBody>
          <a:bodyPr/>
          <a:lstStyle/>
          <a:p>
            <a:r>
              <a:rPr lang="en-US" dirty="0"/>
              <a:t>Overview of Docker </a:t>
            </a:r>
            <a:r>
              <a:rPr lang="en-US" dirty="0" err="1"/>
              <a:t>NEtworks</a:t>
            </a:r>
            <a:endParaRPr lang="en-SG" dirty="0"/>
          </a:p>
        </p:txBody>
      </p:sp>
      <p:sp>
        <p:nvSpPr>
          <p:cNvPr id="3" name="Content Placeholder 2">
            <a:extLst>
              <a:ext uri="{FF2B5EF4-FFF2-40B4-BE49-F238E27FC236}">
                <a16:creationId xmlns:a16="http://schemas.microsoft.com/office/drawing/2014/main" id="{6D06AD77-257D-6C8C-3682-4F04DC614A4F}"/>
              </a:ext>
            </a:extLst>
          </p:cNvPr>
          <p:cNvSpPr>
            <a:spLocks noGrp="1"/>
          </p:cNvSpPr>
          <p:nvPr>
            <p:ph idx="1"/>
          </p:nvPr>
        </p:nvSpPr>
        <p:spPr/>
        <p:txBody>
          <a:bodyPr>
            <a:normAutofit/>
          </a:bodyPr>
          <a:lstStyle/>
          <a:p>
            <a:r>
              <a:rPr lang="en-US" sz="1800" dirty="0">
                <a:latin typeface="Söhne"/>
              </a:rPr>
              <a:t>Docker networking allows containers to communicate with each other, similar to how computers on a network communicate. </a:t>
            </a:r>
          </a:p>
          <a:p>
            <a:r>
              <a:rPr lang="en-US" sz="1800" dirty="0">
                <a:latin typeface="Söhne"/>
              </a:rPr>
              <a:t>Docker network is a virtual network created by Docker to enable communication between Docker containers. </a:t>
            </a:r>
          </a:p>
          <a:p>
            <a:pPr lvl="1"/>
            <a:r>
              <a:rPr lang="en-US" sz="1600" dirty="0">
                <a:latin typeface="Söhne"/>
              </a:rPr>
              <a:t>If two containers are running on the same host machine (our computer where Docker is installed and running) within a Docker network, they can communicate with each other without the need for ports to be exposed to the host machine. 	</a:t>
            </a:r>
            <a:endParaRPr lang="en-SG" sz="1600" dirty="0">
              <a:latin typeface="Söhne"/>
            </a:endParaRPr>
          </a:p>
          <a:p>
            <a:r>
              <a:rPr lang="en-SG" sz="1800" dirty="0">
                <a:latin typeface="Söhne"/>
              </a:rPr>
              <a:t>Command for managing Docker networks.</a:t>
            </a:r>
          </a:p>
          <a:p>
            <a:pPr lvl="2"/>
            <a:r>
              <a:rPr lang="en-SG" sz="1800" dirty="0">
                <a:latin typeface="Söhne"/>
              </a:rPr>
              <a:t>Ex: docker network create my-network</a:t>
            </a:r>
          </a:p>
        </p:txBody>
      </p:sp>
      <p:sp>
        <p:nvSpPr>
          <p:cNvPr id="4" name="Slide Number Placeholder 3">
            <a:extLst>
              <a:ext uri="{FF2B5EF4-FFF2-40B4-BE49-F238E27FC236}">
                <a16:creationId xmlns:a16="http://schemas.microsoft.com/office/drawing/2014/main" id="{C94C6622-48F8-8CFB-64C0-9EDC8E4FE292}"/>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175061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D940A4-007E-54D2-C48D-7AF856C5F3CC}"/>
              </a:ext>
            </a:extLst>
          </p:cNvPr>
          <p:cNvSpPr>
            <a:spLocks noGrp="1"/>
          </p:cNvSpPr>
          <p:nvPr>
            <p:ph type="title"/>
          </p:nvPr>
        </p:nvSpPr>
        <p:spPr/>
        <p:txBody>
          <a:bodyPr/>
          <a:lstStyle/>
          <a:p>
            <a:r>
              <a:rPr lang="en-US" dirty="0"/>
              <a:t>Pushing CUSTOM IMAGE to </a:t>
            </a:r>
            <a:r>
              <a:rPr lang="en-US" dirty="0" err="1"/>
              <a:t>DockerHUb</a:t>
            </a:r>
            <a:endParaRPr lang="en-SG" dirty="0"/>
          </a:p>
        </p:txBody>
      </p:sp>
      <p:sp>
        <p:nvSpPr>
          <p:cNvPr id="3" name="Content Placeholder 2">
            <a:extLst>
              <a:ext uri="{FF2B5EF4-FFF2-40B4-BE49-F238E27FC236}">
                <a16:creationId xmlns:a16="http://schemas.microsoft.com/office/drawing/2014/main" id="{B0A1AABF-3D92-721B-BCAD-E53DA6FB1DB1}"/>
              </a:ext>
            </a:extLst>
          </p:cNvPr>
          <p:cNvSpPr>
            <a:spLocks noGrp="1"/>
          </p:cNvSpPr>
          <p:nvPr>
            <p:ph sz="half" idx="1"/>
          </p:nvPr>
        </p:nvSpPr>
        <p:spPr>
          <a:xfrm>
            <a:off x="1057524" y="2010877"/>
            <a:ext cx="5880276" cy="4042233"/>
          </a:xfrm>
        </p:spPr>
        <p:txBody>
          <a:bodyPr>
            <a:normAutofit lnSpcReduction="10000"/>
          </a:bodyPr>
          <a:lstStyle/>
          <a:p>
            <a:r>
              <a:rPr lang="en-US" sz="1800" dirty="0">
                <a:solidFill>
                  <a:srgbClr val="0D0D0D"/>
                </a:solidFill>
                <a:latin typeface="Söhne"/>
              </a:rPr>
              <a:t>Pushing custom Docker images to </a:t>
            </a:r>
            <a:r>
              <a:rPr lang="en-US" sz="1800" dirty="0" err="1">
                <a:solidFill>
                  <a:srgbClr val="0D0D0D"/>
                </a:solidFill>
                <a:latin typeface="Söhne"/>
              </a:rPr>
              <a:t>DockerHub</a:t>
            </a:r>
            <a:r>
              <a:rPr lang="en-US" sz="1800" dirty="0">
                <a:solidFill>
                  <a:srgbClr val="0D0D0D"/>
                </a:solidFill>
                <a:latin typeface="Söhne"/>
              </a:rPr>
              <a:t> involves uploading your locally built images to a central repository for sharing and collaboration among team members.</a:t>
            </a:r>
          </a:p>
          <a:p>
            <a:r>
              <a:rPr lang="en-US" sz="1800" dirty="0">
                <a:solidFill>
                  <a:srgbClr val="0D0D0D"/>
                </a:solidFill>
                <a:latin typeface="Söhne"/>
              </a:rPr>
              <a:t>Steps to push </a:t>
            </a:r>
          </a:p>
          <a:p>
            <a:pPr lvl="1"/>
            <a:r>
              <a:rPr lang="en-US" sz="1700" dirty="0">
                <a:solidFill>
                  <a:srgbClr val="0D0D0D"/>
                </a:solidFill>
                <a:latin typeface="Söhne"/>
              </a:rPr>
              <a:t>Tagging Custom Images: Use the ‘docker tag’ command to assign a tag to your custom image, indicating the repository and version.</a:t>
            </a:r>
          </a:p>
          <a:p>
            <a:pPr lvl="2"/>
            <a:r>
              <a:rPr lang="en-US" sz="1500" dirty="0">
                <a:solidFill>
                  <a:srgbClr val="0D0D0D"/>
                </a:solidFill>
                <a:latin typeface="Söhne"/>
              </a:rPr>
              <a:t>Example: `docker tag &lt;</a:t>
            </a:r>
            <a:r>
              <a:rPr lang="en-US" sz="1500" dirty="0" err="1">
                <a:solidFill>
                  <a:srgbClr val="0D0D0D"/>
                </a:solidFill>
                <a:latin typeface="Söhne"/>
              </a:rPr>
              <a:t>image_id</a:t>
            </a:r>
            <a:r>
              <a:rPr lang="en-US" sz="1500" dirty="0">
                <a:solidFill>
                  <a:srgbClr val="0D0D0D"/>
                </a:solidFill>
                <a:latin typeface="Söhne"/>
              </a:rPr>
              <a:t>&gt; &lt;username&gt;/&lt;repository&gt;:</a:t>
            </a:r>
          </a:p>
          <a:p>
            <a:pPr lvl="1"/>
            <a:r>
              <a:rPr lang="en-US" sz="1700" dirty="0">
                <a:solidFill>
                  <a:srgbClr val="0D0D0D"/>
                </a:solidFill>
                <a:latin typeface="Söhne"/>
              </a:rPr>
              <a:t>Use the docker push command to upload your tagged image to Docker Hub.</a:t>
            </a:r>
          </a:p>
          <a:p>
            <a:pPr lvl="2"/>
            <a:r>
              <a:rPr lang="en-US" sz="1500" dirty="0">
                <a:solidFill>
                  <a:srgbClr val="0D0D0D"/>
                </a:solidFill>
                <a:latin typeface="Söhne"/>
              </a:rPr>
              <a:t>Example: `docker push &lt;username&gt;/&lt;repository&gt;</a:t>
            </a:r>
          </a:p>
          <a:p>
            <a:pPr>
              <a:buFont typeface="+mj-lt"/>
              <a:buAutoNum type="arabicPeriod"/>
            </a:pPr>
            <a:endParaRPr lang="en-US" sz="1600" dirty="0">
              <a:solidFill>
                <a:srgbClr val="0D0D0D"/>
              </a:solidFill>
              <a:latin typeface="Söhne"/>
            </a:endParaRPr>
          </a:p>
          <a:p>
            <a:pPr>
              <a:buFont typeface="+mj-lt"/>
              <a:buAutoNum type="arabicPeriod"/>
            </a:pPr>
            <a:endParaRPr lang="en-US" sz="1700" b="0" i="0" dirty="0">
              <a:effectLst/>
              <a:latin typeface="Söhne"/>
            </a:endParaRPr>
          </a:p>
          <a:p>
            <a:pPr lvl="1"/>
            <a:endParaRPr lang="en-US" sz="1700" b="0" i="0" dirty="0">
              <a:effectLst/>
              <a:latin typeface="Söhne"/>
            </a:endParaRPr>
          </a:p>
          <a:p>
            <a:endParaRPr lang="en-SG" dirty="0"/>
          </a:p>
        </p:txBody>
      </p:sp>
      <p:sp>
        <p:nvSpPr>
          <p:cNvPr id="4" name="Slide Number Placeholder 3">
            <a:extLst>
              <a:ext uri="{FF2B5EF4-FFF2-40B4-BE49-F238E27FC236}">
                <a16:creationId xmlns:a16="http://schemas.microsoft.com/office/drawing/2014/main" id="{83A6863F-0C7B-EB63-018B-8645E7A3DD6A}"/>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12" name="Content Placeholder 11">
            <a:extLst>
              <a:ext uri="{FF2B5EF4-FFF2-40B4-BE49-F238E27FC236}">
                <a16:creationId xmlns:a16="http://schemas.microsoft.com/office/drawing/2014/main" id="{F95F317D-56ED-5C53-2F5B-F086ACDF91A8}"/>
              </a:ext>
            </a:extLst>
          </p:cNvPr>
          <p:cNvSpPr>
            <a:spLocks noGrp="1"/>
          </p:cNvSpPr>
          <p:nvPr>
            <p:ph sz="half" idx="2"/>
          </p:nvPr>
        </p:nvSpPr>
        <p:spPr>
          <a:xfrm>
            <a:off x="7335297" y="2017343"/>
            <a:ext cx="3723626" cy="3441520"/>
          </a:xfrm>
        </p:spPr>
        <p:txBody>
          <a:bodyPr>
            <a:normAutofit lnSpcReduction="10000"/>
          </a:bodyPr>
          <a:lstStyle/>
          <a:p>
            <a:endParaRPr lang="en-SG" dirty="0"/>
          </a:p>
        </p:txBody>
      </p:sp>
      <p:pic>
        <p:nvPicPr>
          <p:cNvPr id="14" name="Picture 13">
            <a:extLst>
              <a:ext uri="{FF2B5EF4-FFF2-40B4-BE49-F238E27FC236}">
                <a16:creationId xmlns:a16="http://schemas.microsoft.com/office/drawing/2014/main" id="{2182EBD8-C7ED-6BA1-2786-4EAD4F6DED2E}"/>
              </a:ext>
            </a:extLst>
          </p:cNvPr>
          <p:cNvPicPr>
            <a:picLocks noChangeAspect="1"/>
          </p:cNvPicPr>
          <p:nvPr/>
        </p:nvPicPr>
        <p:blipFill>
          <a:blip r:embed="rId2"/>
          <a:stretch>
            <a:fillRect/>
          </a:stretch>
        </p:blipFill>
        <p:spPr>
          <a:xfrm>
            <a:off x="6937799" y="2017343"/>
            <a:ext cx="4873137" cy="3143474"/>
          </a:xfrm>
          <a:prstGeom prst="rect">
            <a:avLst/>
          </a:prstGeom>
        </p:spPr>
      </p:pic>
    </p:spTree>
    <p:extLst>
      <p:ext uri="{BB962C8B-B14F-4D97-AF65-F5344CB8AC3E}">
        <p14:creationId xmlns:p14="http://schemas.microsoft.com/office/powerpoint/2010/main" val="2718433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809-A8B7-8AFB-3E3A-5A43889517B4}"/>
              </a:ext>
            </a:extLst>
          </p:cNvPr>
          <p:cNvSpPr>
            <a:spLocks noGrp="1"/>
          </p:cNvSpPr>
          <p:nvPr>
            <p:ph type="title"/>
          </p:nvPr>
        </p:nvSpPr>
        <p:spPr/>
        <p:txBody>
          <a:bodyPr/>
          <a:lstStyle/>
          <a:p>
            <a:r>
              <a:rPr lang="en-US" dirty="0"/>
              <a:t>Important Docker Commands</a:t>
            </a:r>
            <a:endParaRPr lang="en-SG" dirty="0"/>
          </a:p>
        </p:txBody>
      </p:sp>
      <p:sp>
        <p:nvSpPr>
          <p:cNvPr id="3" name="Content Placeholder 2">
            <a:extLst>
              <a:ext uri="{FF2B5EF4-FFF2-40B4-BE49-F238E27FC236}">
                <a16:creationId xmlns:a16="http://schemas.microsoft.com/office/drawing/2014/main" id="{6D06AD77-257D-6C8C-3682-4F04DC614A4F}"/>
              </a:ext>
            </a:extLst>
          </p:cNvPr>
          <p:cNvSpPr>
            <a:spLocks noGrp="1"/>
          </p:cNvSpPr>
          <p:nvPr>
            <p:ph idx="1"/>
          </p:nvPr>
        </p:nvSpPr>
        <p:spPr/>
        <p:txBody>
          <a:bodyPr>
            <a:normAutofit/>
          </a:bodyPr>
          <a:lstStyle/>
          <a:p>
            <a:r>
              <a:rPr lang="en-SG" sz="1800" dirty="0">
                <a:solidFill>
                  <a:srgbClr val="0D0D0D"/>
                </a:solidFill>
                <a:latin typeface="Söhne"/>
              </a:rPr>
              <a:t>docker pull: Command for pulling an image or repository from a registry like Docker Hub.</a:t>
            </a:r>
          </a:p>
          <a:p>
            <a:pPr lvl="1"/>
            <a:r>
              <a:rPr lang="en-SG" dirty="0">
                <a:solidFill>
                  <a:srgbClr val="0D0D0D"/>
                </a:solidFill>
                <a:latin typeface="Söhne"/>
              </a:rPr>
              <a:t>Ex : docker pull python:3.9-slim</a:t>
            </a:r>
          </a:p>
          <a:p>
            <a:r>
              <a:rPr lang="en-SG" sz="1800" dirty="0">
                <a:solidFill>
                  <a:srgbClr val="0D0D0D"/>
                </a:solidFill>
                <a:latin typeface="Söhne"/>
              </a:rPr>
              <a:t>docker images: Command for listing available images on the local system.</a:t>
            </a:r>
          </a:p>
          <a:p>
            <a:pPr lvl="1"/>
            <a:r>
              <a:rPr lang="en-SG" dirty="0">
                <a:solidFill>
                  <a:srgbClr val="0D0D0D"/>
                </a:solidFill>
                <a:latin typeface="Söhne"/>
              </a:rPr>
              <a:t>Ex: docker images</a:t>
            </a:r>
          </a:p>
          <a:p>
            <a:r>
              <a:rPr lang="en-SG" sz="1800" dirty="0">
                <a:solidFill>
                  <a:srgbClr val="0D0D0D"/>
                </a:solidFill>
                <a:latin typeface="Söhne"/>
              </a:rPr>
              <a:t>docker </a:t>
            </a:r>
            <a:r>
              <a:rPr lang="en-SG" sz="1800" dirty="0" err="1">
                <a:solidFill>
                  <a:srgbClr val="0D0D0D"/>
                </a:solidFill>
                <a:latin typeface="Söhne"/>
              </a:rPr>
              <a:t>ps</a:t>
            </a:r>
            <a:r>
              <a:rPr lang="en-SG" sz="1800" dirty="0">
                <a:solidFill>
                  <a:srgbClr val="0D0D0D"/>
                </a:solidFill>
                <a:latin typeface="Söhne"/>
              </a:rPr>
              <a:t>: Command for listing running containers.</a:t>
            </a:r>
          </a:p>
          <a:p>
            <a:pPr lvl="1"/>
            <a:r>
              <a:rPr lang="en-SG" dirty="0">
                <a:solidFill>
                  <a:srgbClr val="0D0D0D"/>
                </a:solidFill>
                <a:latin typeface="Söhne"/>
              </a:rPr>
              <a:t>Ex: docker </a:t>
            </a:r>
            <a:r>
              <a:rPr lang="en-SG" dirty="0" err="1">
                <a:solidFill>
                  <a:srgbClr val="0D0D0D"/>
                </a:solidFill>
                <a:latin typeface="Söhne"/>
              </a:rPr>
              <a:t>ps</a:t>
            </a:r>
            <a:endParaRPr lang="en-SG" dirty="0">
              <a:solidFill>
                <a:srgbClr val="0D0D0D"/>
              </a:solidFill>
              <a:latin typeface="Söhne"/>
            </a:endParaRPr>
          </a:p>
        </p:txBody>
      </p:sp>
      <p:sp>
        <p:nvSpPr>
          <p:cNvPr id="4" name="Slide Number Placeholder 3">
            <a:extLst>
              <a:ext uri="{FF2B5EF4-FFF2-40B4-BE49-F238E27FC236}">
                <a16:creationId xmlns:a16="http://schemas.microsoft.com/office/drawing/2014/main" id="{C94C6622-48F8-8CFB-64C0-9EDC8E4FE292}"/>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978262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809-A8B7-8AFB-3E3A-5A43889517B4}"/>
              </a:ext>
            </a:extLst>
          </p:cNvPr>
          <p:cNvSpPr>
            <a:spLocks noGrp="1"/>
          </p:cNvSpPr>
          <p:nvPr>
            <p:ph type="title"/>
          </p:nvPr>
        </p:nvSpPr>
        <p:spPr/>
        <p:txBody>
          <a:bodyPr/>
          <a:lstStyle/>
          <a:p>
            <a:r>
              <a:rPr lang="en-US" dirty="0"/>
              <a:t>Important Docker Commands</a:t>
            </a:r>
            <a:endParaRPr lang="en-SG" dirty="0"/>
          </a:p>
        </p:txBody>
      </p:sp>
      <p:sp>
        <p:nvSpPr>
          <p:cNvPr id="3" name="Content Placeholder 2">
            <a:extLst>
              <a:ext uri="{FF2B5EF4-FFF2-40B4-BE49-F238E27FC236}">
                <a16:creationId xmlns:a16="http://schemas.microsoft.com/office/drawing/2014/main" id="{6D06AD77-257D-6C8C-3682-4F04DC614A4F}"/>
              </a:ext>
            </a:extLst>
          </p:cNvPr>
          <p:cNvSpPr>
            <a:spLocks noGrp="1"/>
          </p:cNvSpPr>
          <p:nvPr>
            <p:ph idx="1"/>
          </p:nvPr>
        </p:nvSpPr>
        <p:spPr/>
        <p:txBody>
          <a:bodyPr>
            <a:normAutofit/>
          </a:bodyPr>
          <a:lstStyle/>
          <a:p>
            <a:r>
              <a:rPr lang="en-SG" sz="1800" dirty="0">
                <a:solidFill>
                  <a:srgbClr val="0D0D0D"/>
                </a:solidFill>
                <a:latin typeface="Söhne"/>
              </a:rPr>
              <a:t>docker build: Command for building a Docker image from a </a:t>
            </a:r>
            <a:r>
              <a:rPr lang="en-SG" sz="1800" dirty="0" err="1">
                <a:solidFill>
                  <a:srgbClr val="0D0D0D"/>
                </a:solidFill>
                <a:latin typeface="Söhne"/>
              </a:rPr>
              <a:t>Dockerfile</a:t>
            </a:r>
            <a:r>
              <a:rPr lang="en-SG" sz="1800" dirty="0">
                <a:solidFill>
                  <a:srgbClr val="0D0D0D"/>
                </a:solidFill>
                <a:latin typeface="Söhne"/>
              </a:rPr>
              <a:t>.</a:t>
            </a:r>
          </a:p>
          <a:p>
            <a:pPr lvl="1"/>
            <a:r>
              <a:rPr lang="en-SG" dirty="0">
                <a:solidFill>
                  <a:srgbClr val="0D0D0D"/>
                </a:solidFill>
                <a:latin typeface="Söhne"/>
              </a:rPr>
              <a:t>Ex: docker build -t my-python-app .</a:t>
            </a:r>
          </a:p>
          <a:p>
            <a:r>
              <a:rPr lang="en-SG" sz="1800" dirty="0">
                <a:solidFill>
                  <a:srgbClr val="0D0D0D"/>
                </a:solidFill>
                <a:latin typeface="Söhne"/>
              </a:rPr>
              <a:t>docker run: Command for creating and running a container from an image.</a:t>
            </a:r>
          </a:p>
          <a:p>
            <a:pPr lvl="1"/>
            <a:r>
              <a:rPr lang="en-SG" dirty="0">
                <a:solidFill>
                  <a:srgbClr val="0D0D0D"/>
                </a:solidFill>
                <a:latin typeface="Söhne"/>
              </a:rPr>
              <a:t>Ex: docker run my-python-app</a:t>
            </a:r>
          </a:p>
          <a:p>
            <a:r>
              <a:rPr lang="en-SG" sz="1800" dirty="0">
                <a:solidFill>
                  <a:srgbClr val="0D0D0D"/>
                </a:solidFill>
                <a:latin typeface="Söhne"/>
              </a:rPr>
              <a:t>docker-compose: Command for managing multi-container Docker applications using a Docker Compose </a:t>
            </a:r>
            <a:r>
              <a:rPr lang="en-SG" sz="1800" dirty="0" err="1">
                <a:solidFill>
                  <a:srgbClr val="0D0D0D"/>
                </a:solidFill>
                <a:latin typeface="Söhne"/>
              </a:rPr>
              <a:t>yml</a:t>
            </a:r>
            <a:r>
              <a:rPr lang="en-SG" sz="1800" dirty="0">
                <a:solidFill>
                  <a:srgbClr val="0D0D0D"/>
                </a:solidFill>
                <a:latin typeface="Söhne"/>
              </a:rPr>
              <a:t> file.</a:t>
            </a:r>
          </a:p>
          <a:p>
            <a:pPr lvl="1"/>
            <a:r>
              <a:rPr lang="en-SG" dirty="0">
                <a:solidFill>
                  <a:srgbClr val="0D0D0D"/>
                </a:solidFill>
                <a:latin typeface="Söhne"/>
              </a:rPr>
              <a:t>Example: docker-compose up -d</a:t>
            </a:r>
          </a:p>
        </p:txBody>
      </p:sp>
      <p:sp>
        <p:nvSpPr>
          <p:cNvPr id="4" name="Slide Number Placeholder 3">
            <a:extLst>
              <a:ext uri="{FF2B5EF4-FFF2-40B4-BE49-F238E27FC236}">
                <a16:creationId xmlns:a16="http://schemas.microsoft.com/office/drawing/2014/main" id="{C94C6622-48F8-8CFB-64C0-9EDC8E4FE292}"/>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81800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E40711-DFF0-4134-7DFA-373E3182F074}"/>
              </a:ext>
            </a:extLst>
          </p:cNvPr>
          <p:cNvSpPr>
            <a:spLocks noGrp="1"/>
          </p:cNvSpPr>
          <p:nvPr>
            <p:ph type="sldNum" sz="quarter" idx="12"/>
          </p:nvPr>
        </p:nvSpPr>
        <p:spPr/>
        <p:txBody>
          <a:bodyPr/>
          <a:lstStyle/>
          <a:p>
            <a:fld id="{6D22F896-40B5-4ADD-8801-0D06FADFA095}" type="slidenum">
              <a:rPr lang="en-US" smtClean="0"/>
              <a:t>29</a:t>
            </a:fld>
            <a:endParaRPr lang="en-US" dirty="0"/>
          </a:p>
        </p:txBody>
      </p:sp>
      <p:sp>
        <p:nvSpPr>
          <p:cNvPr id="3" name="Content Placeholder 2">
            <a:extLst>
              <a:ext uri="{FF2B5EF4-FFF2-40B4-BE49-F238E27FC236}">
                <a16:creationId xmlns:a16="http://schemas.microsoft.com/office/drawing/2014/main" id="{4A89CEF2-043C-E903-ADC9-0286A7A8D875}"/>
              </a:ext>
            </a:extLst>
          </p:cNvPr>
          <p:cNvSpPr>
            <a:spLocks noGrp="1"/>
          </p:cNvSpPr>
          <p:nvPr>
            <p:ph idx="4294967295"/>
          </p:nvPr>
        </p:nvSpPr>
        <p:spPr>
          <a:xfrm>
            <a:off x="4874150" y="2016125"/>
            <a:ext cx="7317850" cy="3449638"/>
          </a:xfrm>
        </p:spPr>
        <p:txBody>
          <a:bodyPr>
            <a:normAutofit/>
          </a:bodyPr>
          <a:lstStyle/>
          <a:p>
            <a:pPr marL="0" indent="0">
              <a:buNone/>
            </a:pPr>
            <a:r>
              <a:rPr lang="en-SG" sz="3600" dirty="0"/>
              <a:t>Thank You</a:t>
            </a:r>
          </a:p>
        </p:txBody>
      </p:sp>
    </p:spTree>
    <p:extLst>
      <p:ext uri="{BB962C8B-B14F-4D97-AF65-F5344CB8AC3E}">
        <p14:creationId xmlns:p14="http://schemas.microsoft.com/office/powerpoint/2010/main" val="21902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183B-4356-21D4-82E8-ADC06D795EE5}"/>
              </a:ext>
            </a:extLst>
          </p:cNvPr>
          <p:cNvSpPr>
            <a:spLocks noGrp="1"/>
          </p:cNvSpPr>
          <p:nvPr>
            <p:ph type="title"/>
          </p:nvPr>
        </p:nvSpPr>
        <p:spPr/>
        <p:txBody>
          <a:bodyPr/>
          <a:lstStyle/>
          <a:p>
            <a:r>
              <a:rPr lang="en-SG" dirty="0"/>
              <a:t>MODERN Software development</a:t>
            </a:r>
          </a:p>
        </p:txBody>
      </p:sp>
      <p:sp>
        <p:nvSpPr>
          <p:cNvPr id="3" name="Content Placeholder 2">
            <a:extLst>
              <a:ext uri="{FF2B5EF4-FFF2-40B4-BE49-F238E27FC236}">
                <a16:creationId xmlns:a16="http://schemas.microsoft.com/office/drawing/2014/main" id="{FE95021E-399F-9651-E015-F9A837725CAE}"/>
              </a:ext>
            </a:extLst>
          </p:cNvPr>
          <p:cNvSpPr>
            <a:spLocks noGrp="1"/>
          </p:cNvSpPr>
          <p:nvPr>
            <p:ph sz="half" idx="1"/>
          </p:nvPr>
        </p:nvSpPr>
        <p:spPr>
          <a:xfrm>
            <a:off x="1447330" y="2010878"/>
            <a:ext cx="6743979" cy="3776973"/>
          </a:xfrm>
        </p:spPr>
        <p:txBody>
          <a:bodyPr>
            <a:normAutofit fontScale="92500" lnSpcReduction="20000"/>
          </a:bodyPr>
          <a:lstStyle/>
          <a:p>
            <a:pPr marL="0" indent="0">
              <a:buNone/>
            </a:pPr>
            <a:r>
              <a:rPr lang="en-US" sz="1600" dirty="0">
                <a:solidFill>
                  <a:srgbClr val="374151"/>
                </a:solidFill>
                <a:latin typeface="Söhne"/>
              </a:rPr>
              <a:t>Software development has changed to fit today's needs, focusing on flexibility, collaboration and fast delivery.</a:t>
            </a:r>
          </a:p>
          <a:p>
            <a:r>
              <a:rPr lang="en-US" sz="1600" b="1" dirty="0">
                <a:solidFill>
                  <a:srgbClr val="374151"/>
                </a:solidFill>
                <a:latin typeface="Söhne"/>
              </a:rPr>
              <a:t>Front-end Development</a:t>
            </a:r>
            <a:r>
              <a:rPr lang="en-US" sz="1600" dirty="0">
                <a:solidFill>
                  <a:srgbClr val="374151"/>
                </a:solidFill>
                <a:latin typeface="Söhne"/>
              </a:rPr>
              <a:t>: </a:t>
            </a:r>
          </a:p>
          <a:p>
            <a:pPr lvl="1"/>
            <a:r>
              <a:rPr lang="en-US" sz="1400" dirty="0">
                <a:solidFill>
                  <a:srgbClr val="374151"/>
                </a:solidFill>
                <a:latin typeface="Söhne"/>
              </a:rPr>
              <a:t>Involves creating the user interface (UI) components of a website or app that users interact with directly.. </a:t>
            </a:r>
            <a:r>
              <a:rPr lang="en-US" sz="1100" dirty="0">
                <a:solidFill>
                  <a:srgbClr val="374151"/>
                </a:solidFill>
                <a:latin typeface="Söhne"/>
                <a:hlinkClick r:id="rId2"/>
              </a:rPr>
              <a:t>www.amazon.com.sg</a:t>
            </a:r>
            <a:endParaRPr lang="en-US" sz="1100" dirty="0">
              <a:solidFill>
                <a:srgbClr val="374151"/>
              </a:solidFill>
              <a:latin typeface="Söhne"/>
            </a:endParaRPr>
          </a:p>
          <a:p>
            <a:pPr lvl="2"/>
            <a:r>
              <a:rPr lang="en-US" sz="1400" dirty="0">
                <a:solidFill>
                  <a:srgbClr val="374151"/>
                </a:solidFill>
                <a:latin typeface="Söhne"/>
              </a:rPr>
              <a:t>Popular UI Frameworks : React, Angular, and Vue.js</a:t>
            </a:r>
          </a:p>
          <a:p>
            <a:r>
              <a:rPr lang="en-US" sz="1600" b="1" dirty="0">
                <a:solidFill>
                  <a:srgbClr val="374151"/>
                </a:solidFill>
                <a:latin typeface="Söhne"/>
              </a:rPr>
              <a:t>Backend Development</a:t>
            </a:r>
            <a:r>
              <a:rPr lang="en-US" sz="1600" dirty="0">
                <a:solidFill>
                  <a:srgbClr val="374151"/>
                </a:solidFill>
                <a:latin typeface="Söhne"/>
              </a:rPr>
              <a:t>: </a:t>
            </a:r>
          </a:p>
          <a:p>
            <a:pPr lvl="1"/>
            <a:r>
              <a:rPr lang="en-US" sz="1400" dirty="0">
                <a:solidFill>
                  <a:srgbClr val="374151"/>
                </a:solidFill>
                <a:latin typeface="Söhne"/>
              </a:rPr>
              <a:t>Focuses on implementing the functionality of a website or application that operates behind the scenes</a:t>
            </a:r>
          </a:p>
          <a:p>
            <a:pPr lvl="1"/>
            <a:r>
              <a:rPr lang="en-US" sz="1400" dirty="0">
                <a:solidFill>
                  <a:srgbClr val="374151"/>
                </a:solidFill>
                <a:latin typeface="Söhne"/>
              </a:rPr>
              <a:t>Tasks includes managing data, handling user authentication, and processing requests from the frontend.</a:t>
            </a:r>
          </a:p>
          <a:p>
            <a:pPr lvl="2"/>
            <a:r>
              <a:rPr lang="en-US" sz="1400" dirty="0">
                <a:solidFill>
                  <a:srgbClr val="374151"/>
                </a:solidFill>
                <a:latin typeface="Söhne"/>
              </a:rPr>
              <a:t>Popular Programming Languages : Python, Java &amp; etc. with frameworks like Django, </a:t>
            </a:r>
            <a:r>
              <a:rPr lang="en-US" sz="1400" dirty="0" err="1">
                <a:solidFill>
                  <a:srgbClr val="374151"/>
                </a:solidFill>
                <a:latin typeface="Söhne"/>
              </a:rPr>
              <a:t>FlaskAPI</a:t>
            </a:r>
            <a:r>
              <a:rPr lang="en-US" sz="1400" dirty="0">
                <a:solidFill>
                  <a:srgbClr val="374151"/>
                </a:solidFill>
                <a:latin typeface="Söhne"/>
              </a:rPr>
              <a:t>, Spring</a:t>
            </a:r>
          </a:p>
          <a:p>
            <a:pPr lvl="2"/>
            <a:r>
              <a:rPr lang="en-US" sz="1400" dirty="0">
                <a:solidFill>
                  <a:srgbClr val="374151"/>
                </a:solidFill>
                <a:latin typeface="Söhne"/>
              </a:rPr>
              <a:t>Popular Databases : </a:t>
            </a:r>
            <a:r>
              <a:rPr lang="en-US" sz="1400" dirty="0" err="1">
                <a:solidFill>
                  <a:srgbClr val="374151"/>
                </a:solidFill>
                <a:latin typeface="Söhne"/>
              </a:rPr>
              <a:t>MySql</a:t>
            </a:r>
            <a:r>
              <a:rPr lang="en-US" sz="1400" dirty="0">
                <a:solidFill>
                  <a:srgbClr val="374151"/>
                </a:solidFill>
                <a:latin typeface="Söhne"/>
              </a:rPr>
              <a:t>, Oracle SQL, MongoDB</a:t>
            </a:r>
          </a:p>
        </p:txBody>
      </p:sp>
      <p:sp>
        <p:nvSpPr>
          <p:cNvPr id="4" name="Slide Number Placeholder 3">
            <a:extLst>
              <a:ext uri="{FF2B5EF4-FFF2-40B4-BE49-F238E27FC236}">
                <a16:creationId xmlns:a16="http://schemas.microsoft.com/office/drawing/2014/main" id="{766614BE-3CE0-20DF-C3BA-87428FC61C7D}"/>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9" name="Picture 8">
            <a:extLst>
              <a:ext uri="{FF2B5EF4-FFF2-40B4-BE49-F238E27FC236}">
                <a16:creationId xmlns:a16="http://schemas.microsoft.com/office/drawing/2014/main" id="{113284F0-8C70-C985-B4F4-013DEB82A2AB}"/>
              </a:ext>
            </a:extLst>
          </p:cNvPr>
          <p:cNvPicPr>
            <a:picLocks noChangeAspect="1"/>
          </p:cNvPicPr>
          <p:nvPr/>
        </p:nvPicPr>
        <p:blipFill>
          <a:blip r:embed="rId3"/>
          <a:stretch>
            <a:fillRect/>
          </a:stretch>
        </p:blipFill>
        <p:spPr>
          <a:xfrm>
            <a:off x="8191309" y="2453168"/>
            <a:ext cx="3786839" cy="2540639"/>
          </a:xfrm>
          <a:prstGeom prst="rect">
            <a:avLst/>
          </a:prstGeom>
        </p:spPr>
      </p:pic>
      <p:sp>
        <p:nvSpPr>
          <p:cNvPr id="11" name="Content Placeholder 10">
            <a:extLst>
              <a:ext uri="{FF2B5EF4-FFF2-40B4-BE49-F238E27FC236}">
                <a16:creationId xmlns:a16="http://schemas.microsoft.com/office/drawing/2014/main" id="{E5B6BBBD-208F-10EC-0377-07AD62C2A5FF}"/>
              </a:ext>
            </a:extLst>
          </p:cNvPr>
          <p:cNvSpPr>
            <a:spLocks noGrp="1"/>
          </p:cNvSpPr>
          <p:nvPr>
            <p:ph sz="half" idx="2"/>
          </p:nvPr>
        </p:nvSpPr>
        <p:spPr>
          <a:xfrm>
            <a:off x="8038681" y="2017343"/>
            <a:ext cx="3020242" cy="3441520"/>
          </a:xfrm>
        </p:spPr>
        <p:txBody>
          <a:bodyPr>
            <a:normAutofit fontScale="92500" lnSpcReduction="20000"/>
          </a:bodyPr>
          <a:lstStyle/>
          <a:p>
            <a:endParaRPr lang="en-SG" dirty="0"/>
          </a:p>
        </p:txBody>
      </p:sp>
    </p:spTree>
    <p:extLst>
      <p:ext uri="{BB962C8B-B14F-4D97-AF65-F5344CB8AC3E}">
        <p14:creationId xmlns:p14="http://schemas.microsoft.com/office/powerpoint/2010/main" val="259735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78E9-5866-974F-C982-C8D2576B761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What is docker</a:t>
            </a:r>
          </a:p>
        </p:txBody>
      </p:sp>
      <p:sp>
        <p:nvSpPr>
          <p:cNvPr id="3" name="Content Placeholder 2">
            <a:extLst>
              <a:ext uri="{FF2B5EF4-FFF2-40B4-BE49-F238E27FC236}">
                <a16:creationId xmlns:a16="http://schemas.microsoft.com/office/drawing/2014/main" id="{2DD5B7E5-46DA-EDAA-96FD-48BC6C2865E3}"/>
              </a:ext>
            </a:extLst>
          </p:cNvPr>
          <p:cNvSpPr>
            <a:spLocks noGrp="1"/>
          </p:cNvSpPr>
          <p:nvPr>
            <p:ph sz="half" idx="1"/>
          </p:nvPr>
        </p:nvSpPr>
        <p:spPr>
          <a:xfrm>
            <a:off x="1447331" y="2010878"/>
            <a:ext cx="5001177" cy="3629526"/>
          </a:xfrm>
        </p:spPr>
        <p:txBody>
          <a:bodyPr>
            <a:normAutofit/>
          </a:bodyPr>
          <a:lstStyle/>
          <a:p>
            <a:r>
              <a:rPr lang="en-US" sz="1600" dirty="0">
                <a:solidFill>
                  <a:srgbClr val="374151"/>
                </a:solidFill>
                <a:latin typeface="Söhne"/>
              </a:rPr>
              <a:t>Docker is a platform that enables developers to </a:t>
            </a:r>
            <a:r>
              <a:rPr lang="en-US" sz="1600" b="1" dirty="0">
                <a:solidFill>
                  <a:srgbClr val="374151"/>
                </a:solidFill>
                <a:latin typeface="Söhne"/>
              </a:rPr>
              <a:t>build, ship, and run applications </a:t>
            </a:r>
            <a:r>
              <a:rPr lang="en-US" sz="1600" dirty="0">
                <a:solidFill>
                  <a:srgbClr val="374151"/>
                </a:solidFill>
                <a:latin typeface="Söhne"/>
              </a:rPr>
              <a:t>quickly, securely and consistently in any environment</a:t>
            </a:r>
          </a:p>
          <a:p>
            <a:r>
              <a:rPr lang="en-US" sz="1600" dirty="0">
                <a:solidFill>
                  <a:srgbClr val="374151"/>
                </a:solidFill>
                <a:latin typeface="Söhne"/>
              </a:rPr>
              <a:t>Docker helps eliminate the "</a:t>
            </a:r>
            <a:r>
              <a:rPr lang="en-US" sz="1600" b="1" i="1" dirty="0">
                <a:solidFill>
                  <a:srgbClr val="374151"/>
                </a:solidFill>
                <a:latin typeface="Söhne"/>
              </a:rPr>
              <a:t>it works on my machine</a:t>
            </a:r>
            <a:r>
              <a:rPr lang="en-US" sz="1600" dirty="0">
                <a:solidFill>
                  <a:srgbClr val="374151"/>
                </a:solidFill>
                <a:latin typeface="Söhne"/>
              </a:rPr>
              <a:t>" issue by ensuring consistent application performance across different environments.</a:t>
            </a:r>
          </a:p>
          <a:p>
            <a:r>
              <a:rPr lang="en-US" sz="1600" dirty="0">
                <a:solidFill>
                  <a:srgbClr val="374151"/>
                </a:solidFill>
                <a:latin typeface="Söhne"/>
              </a:rPr>
              <a:t>Think of Docker as a tool that packages our applications into containers, which are lightweight, portable, and self-sufficient units capable of running anywhere.</a:t>
            </a:r>
          </a:p>
        </p:txBody>
      </p:sp>
      <p:sp>
        <p:nvSpPr>
          <p:cNvPr id="5" name="Slide Number Placeholder 4">
            <a:extLst>
              <a:ext uri="{FF2B5EF4-FFF2-40B4-BE49-F238E27FC236}">
                <a16:creationId xmlns:a16="http://schemas.microsoft.com/office/drawing/2014/main" id="{C02E792B-E8B4-9E75-02B3-7BBB9A770B27}"/>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2050" name="Picture 2" descr="What is a Container? | Docker">
            <a:extLst>
              <a:ext uri="{FF2B5EF4-FFF2-40B4-BE49-F238E27FC236}">
                <a16:creationId xmlns:a16="http://schemas.microsoft.com/office/drawing/2014/main" id="{DBEF432A-EE59-7D26-74D8-8254C08F76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8456" y="2395784"/>
            <a:ext cx="4146396" cy="300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75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FBC1-3FE4-8376-8DA6-53B5B51F0F61}"/>
              </a:ext>
            </a:extLst>
          </p:cNvPr>
          <p:cNvSpPr>
            <a:spLocks noGrp="1"/>
          </p:cNvSpPr>
          <p:nvPr>
            <p:ph type="title"/>
          </p:nvPr>
        </p:nvSpPr>
        <p:spPr/>
        <p:txBody>
          <a:bodyPr/>
          <a:lstStyle/>
          <a:p>
            <a:r>
              <a:rPr lang="en-US" dirty="0"/>
              <a:t>Downloading and Installing docker</a:t>
            </a:r>
            <a:endParaRPr lang="en-SG" dirty="0"/>
          </a:p>
        </p:txBody>
      </p:sp>
      <p:sp>
        <p:nvSpPr>
          <p:cNvPr id="3" name="Content Placeholder 2">
            <a:extLst>
              <a:ext uri="{FF2B5EF4-FFF2-40B4-BE49-F238E27FC236}">
                <a16:creationId xmlns:a16="http://schemas.microsoft.com/office/drawing/2014/main" id="{C6EE65E0-0DF6-0EF5-A2A6-7DD072379C4B}"/>
              </a:ext>
            </a:extLst>
          </p:cNvPr>
          <p:cNvSpPr>
            <a:spLocks noGrp="1"/>
          </p:cNvSpPr>
          <p:nvPr>
            <p:ph sz="half" idx="1"/>
          </p:nvPr>
        </p:nvSpPr>
        <p:spPr>
          <a:xfrm>
            <a:off x="1447331" y="2010878"/>
            <a:ext cx="5569486" cy="3448595"/>
          </a:xfrm>
        </p:spPr>
        <p:txBody>
          <a:bodyPr>
            <a:normAutofit fontScale="92500" lnSpcReduction="10000"/>
          </a:bodyPr>
          <a:lstStyle/>
          <a:p>
            <a:r>
              <a:rPr lang="en-US" sz="1700" dirty="0">
                <a:solidFill>
                  <a:srgbClr val="374151"/>
                </a:solidFill>
                <a:latin typeface="Söhne"/>
              </a:rPr>
              <a:t>Visit the official Docker website (</a:t>
            </a:r>
            <a:r>
              <a:rPr lang="en-US" sz="1700" dirty="0">
                <a:solidFill>
                  <a:srgbClr val="374151"/>
                </a:solidFill>
                <a:latin typeface="Söhne"/>
                <a:hlinkClick r:id="rId2"/>
              </a:rPr>
              <a:t>https://www.docker.com/products/docker-desktop</a:t>
            </a:r>
            <a:r>
              <a:rPr lang="en-US" sz="1700" dirty="0">
                <a:solidFill>
                  <a:srgbClr val="374151"/>
                </a:solidFill>
                <a:latin typeface="Söhne"/>
              </a:rPr>
              <a:t>) and download Docker Desktop for your operating system (Windows or macOS) install it.</a:t>
            </a:r>
          </a:p>
          <a:p>
            <a:r>
              <a:rPr lang="en-US" sz="1700" dirty="0">
                <a:solidFill>
                  <a:srgbClr val="374151"/>
                </a:solidFill>
                <a:latin typeface="Söhne"/>
              </a:rPr>
              <a:t>Verify Installation</a:t>
            </a:r>
          </a:p>
          <a:p>
            <a:pPr lvl="1"/>
            <a:r>
              <a:rPr lang="en-US" sz="1500" dirty="0">
                <a:solidFill>
                  <a:srgbClr val="374151"/>
                </a:solidFill>
                <a:latin typeface="Söhne"/>
              </a:rPr>
              <a:t>open a terminal or command prompt and run the command docker --version</a:t>
            </a:r>
          </a:p>
          <a:p>
            <a:r>
              <a:rPr lang="en-US" sz="1700" dirty="0">
                <a:solidFill>
                  <a:srgbClr val="374151"/>
                </a:solidFill>
                <a:latin typeface="Söhne"/>
              </a:rPr>
              <a:t>Launch Docker Desktop: </a:t>
            </a:r>
          </a:p>
          <a:p>
            <a:pPr lvl="1"/>
            <a:r>
              <a:rPr lang="en-US" sz="1700" dirty="0">
                <a:solidFill>
                  <a:srgbClr val="374151"/>
                </a:solidFill>
                <a:latin typeface="Söhne"/>
              </a:rPr>
              <a:t>After installation, Docker Desktop should be available in your applications or system tray. </a:t>
            </a:r>
          </a:p>
          <a:p>
            <a:pPr lvl="1"/>
            <a:r>
              <a:rPr lang="en-US" sz="1700" dirty="0">
                <a:solidFill>
                  <a:srgbClr val="374151"/>
                </a:solidFill>
                <a:latin typeface="Söhne"/>
              </a:rPr>
              <a:t>Launch Docker Desktop by double-clicking its icon.</a:t>
            </a:r>
          </a:p>
          <a:p>
            <a:pPr marL="457200" lvl="1" indent="0">
              <a:buNone/>
            </a:pPr>
            <a:endParaRPr lang="en-SG" sz="1700" dirty="0">
              <a:solidFill>
                <a:srgbClr val="374151"/>
              </a:solidFill>
              <a:latin typeface="Söhne"/>
            </a:endParaRPr>
          </a:p>
        </p:txBody>
      </p:sp>
      <p:sp>
        <p:nvSpPr>
          <p:cNvPr id="4" name="Slide Number Placeholder 3">
            <a:extLst>
              <a:ext uri="{FF2B5EF4-FFF2-40B4-BE49-F238E27FC236}">
                <a16:creationId xmlns:a16="http://schemas.microsoft.com/office/drawing/2014/main" id="{0C01A6BA-E7EB-1C98-4A7C-BD00AA901BDE}"/>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3074" name="Picture 2" descr="Install Docker Desktop on Windows | Docker Docs">
            <a:extLst>
              <a:ext uri="{FF2B5EF4-FFF2-40B4-BE49-F238E27FC236}">
                <a16:creationId xmlns:a16="http://schemas.microsoft.com/office/drawing/2014/main" id="{248EC3EE-C1FA-1475-C215-6BE3D9EC5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651" y="2017343"/>
            <a:ext cx="4183339" cy="361663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B8B2D8C0-BC1F-3BE8-B77C-1E3324E4C1D3}"/>
              </a:ext>
            </a:extLst>
          </p:cNvPr>
          <p:cNvSpPr>
            <a:spLocks noGrp="1"/>
          </p:cNvSpPr>
          <p:nvPr>
            <p:ph sz="half" idx="2"/>
          </p:nvPr>
        </p:nvSpPr>
        <p:spPr>
          <a:xfrm>
            <a:off x="7029650" y="2017343"/>
            <a:ext cx="4196173" cy="3616630"/>
          </a:xfrm>
        </p:spPr>
        <p:txBody>
          <a:bodyPr>
            <a:normAutofit fontScale="92500" lnSpcReduction="10000"/>
          </a:bodyPr>
          <a:lstStyle/>
          <a:p>
            <a:endParaRPr lang="en-SG" dirty="0"/>
          </a:p>
        </p:txBody>
      </p:sp>
    </p:spTree>
    <p:extLst>
      <p:ext uri="{BB962C8B-B14F-4D97-AF65-F5344CB8AC3E}">
        <p14:creationId xmlns:p14="http://schemas.microsoft.com/office/powerpoint/2010/main" val="310428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Downloading Python in Windows Machine</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idx="1"/>
          </p:nvPr>
        </p:nvSpPr>
        <p:spPr>
          <a:xfrm>
            <a:off x="1073427" y="2015732"/>
            <a:ext cx="9981428" cy="3450613"/>
          </a:xfrm>
        </p:spPr>
        <p:txBody>
          <a:bodyPr>
            <a:normAutofit fontScale="92500" lnSpcReduction="20000"/>
          </a:bodyPr>
          <a:lstStyle/>
          <a:p>
            <a:pPr lvl="1"/>
            <a:r>
              <a:rPr lang="en-US" b="0" i="0" dirty="0">
                <a:solidFill>
                  <a:srgbClr val="374151"/>
                </a:solidFill>
                <a:effectLst/>
                <a:latin typeface="Söhne"/>
              </a:rPr>
              <a:t>Python, a popular programming language, can be downloaded and installed directly from the official Python website</a:t>
            </a:r>
          </a:p>
          <a:p>
            <a:pPr marL="457200" lvl="1" indent="0">
              <a:buNone/>
            </a:pPr>
            <a:r>
              <a:rPr lang="en-US" b="0" i="0" dirty="0">
                <a:solidFill>
                  <a:srgbClr val="374151"/>
                </a:solidFill>
                <a:effectLst/>
                <a:latin typeface="Söhne"/>
              </a:rPr>
              <a:t>	 </a:t>
            </a:r>
            <a:r>
              <a:rPr lang="en-US" b="0" i="0" dirty="0">
                <a:solidFill>
                  <a:srgbClr val="374151"/>
                </a:solidFill>
                <a:effectLst/>
                <a:latin typeface="Söhne"/>
                <a:hlinkClick r:id="rId2"/>
              </a:rPr>
              <a:t>https://www.python.org/downloads/</a:t>
            </a:r>
            <a:endParaRPr lang="en-US" b="0" i="0" dirty="0">
              <a:solidFill>
                <a:srgbClr val="374151"/>
              </a:solidFill>
              <a:effectLst/>
              <a:latin typeface="Söhne"/>
            </a:endParaRPr>
          </a:p>
          <a:p>
            <a:pPr marL="457200" lvl="1" indent="0">
              <a:buNone/>
            </a:pPr>
            <a:r>
              <a:rPr lang="en-US" b="1" dirty="0">
                <a:solidFill>
                  <a:srgbClr val="374151"/>
                </a:solidFill>
                <a:latin typeface="Söhne"/>
              </a:rPr>
              <a:t>Considerations</a:t>
            </a:r>
          </a:p>
          <a:p>
            <a:pPr lvl="1"/>
            <a:r>
              <a:rPr lang="en-US" b="0" i="0" dirty="0">
                <a:solidFill>
                  <a:srgbClr val="374151"/>
                </a:solidFill>
                <a:effectLst/>
                <a:latin typeface="Söhne"/>
              </a:rPr>
              <a:t>Installing and managing different Python versions or package versions may require additional effort and can lead to dependency conflicts.</a:t>
            </a:r>
          </a:p>
          <a:p>
            <a:pPr lvl="1"/>
            <a:r>
              <a:rPr lang="en-US" b="0" i="0" dirty="0">
                <a:solidFill>
                  <a:srgbClr val="374151"/>
                </a:solidFill>
                <a:effectLst/>
                <a:latin typeface="Söhne"/>
              </a:rPr>
              <a:t>To avoid conflicts, developers often create virtual environments for each project to isolate dependencies and Python versions.</a:t>
            </a:r>
          </a:p>
          <a:p>
            <a:pPr lvl="1"/>
            <a:r>
              <a:rPr lang="en-US" dirty="0">
                <a:solidFill>
                  <a:srgbClr val="374151"/>
                </a:solidFill>
                <a:latin typeface="Söhne"/>
              </a:rPr>
              <a:t>To run a Python file the command is</a:t>
            </a:r>
          </a:p>
          <a:p>
            <a:pPr lvl="2"/>
            <a:r>
              <a:rPr lang="en-US" dirty="0">
                <a:solidFill>
                  <a:srgbClr val="374151"/>
                </a:solidFill>
                <a:latin typeface="Söhne"/>
              </a:rPr>
              <a:t>p</a:t>
            </a:r>
            <a:r>
              <a:rPr lang="en-US" b="0" i="0" dirty="0">
                <a:solidFill>
                  <a:srgbClr val="374151"/>
                </a:solidFill>
                <a:effectLst/>
                <a:latin typeface="Söhne"/>
              </a:rPr>
              <a:t>ython &lt;filename.py&gt;</a:t>
            </a:r>
          </a:p>
          <a:p>
            <a:pPr lvl="2"/>
            <a:r>
              <a:rPr lang="en-US" b="0" i="0" dirty="0">
                <a:solidFill>
                  <a:srgbClr val="374151"/>
                </a:solidFill>
                <a:effectLst/>
                <a:latin typeface="Söhne"/>
              </a:rPr>
              <a:t>Ex. p</a:t>
            </a:r>
            <a:r>
              <a:rPr lang="en-US" dirty="0">
                <a:solidFill>
                  <a:srgbClr val="374151"/>
                </a:solidFill>
                <a:latin typeface="Söhne"/>
              </a:rPr>
              <a:t>ython hello.py</a:t>
            </a:r>
            <a:endParaRPr lang="en-US" b="0" i="0" dirty="0">
              <a:solidFill>
                <a:srgbClr val="374151"/>
              </a:solidFill>
              <a:effectLst/>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85857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a:t>HOW TO run a </a:t>
            </a:r>
            <a:r>
              <a:rPr lang="en-US" dirty="0" err="1"/>
              <a:t>py</a:t>
            </a:r>
            <a:r>
              <a:rPr lang="en-US" dirty="0"/>
              <a:t> file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84395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hub /DOCKER IMAGE</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447330" y="2010878"/>
            <a:ext cx="6229611" cy="3448595"/>
          </a:xfrm>
        </p:spPr>
        <p:txBody>
          <a:bodyPr>
            <a:normAutofit lnSpcReduction="10000"/>
          </a:bodyPr>
          <a:lstStyle/>
          <a:p>
            <a:r>
              <a:rPr lang="en-US" dirty="0">
                <a:solidFill>
                  <a:srgbClr val="374151"/>
                </a:solidFill>
                <a:latin typeface="Söhne"/>
              </a:rPr>
              <a:t>Docker Hub is a cloud-based repository where Docker users can find, share, and collaborate on container images.</a:t>
            </a:r>
          </a:p>
          <a:p>
            <a:r>
              <a:rPr lang="en-US" b="0" i="0" dirty="0">
                <a:solidFill>
                  <a:srgbClr val="374151"/>
                </a:solidFill>
                <a:effectLst/>
                <a:latin typeface="Söhne"/>
              </a:rPr>
              <a:t>Docker simplifies the software installation process by </a:t>
            </a:r>
            <a:r>
              <a:rPr lang="en-US" b="1" i="0" dirty="0">
                <a:solidFill>
                  <a:srgbClr val="374151"/>
                </a:solidFill>
                <a:effectLst/>
                <a:latin typeface="Söhne"/>
              </a:rPr>
              <a:t>providing pre-built images </a:t>
            </a:r>
            <a:r>
              <a:rPr lang="en-US" b="0" i="0" dirty="0">
                <a:solidFill>
                  <a:srgbClr val="374151"/>
                </a:solidFill>
                <a:effectLst/>
                <a:latin typeface="Söhne"/>
              </a:rPr>
              <a:t>on Docker Hub (</a:t>
            </a:r>
            <a:r>
              <a:rPr lang="en-US" b="0" i="0" dirty="0">
                <a:solidFill>
                  <a:srgbClr val="374151"/>
                </a:solidFill>
                <a:effectLst/>
                <a:latin typeface="Söhne"/>
                <a:hlinkClick r:id="rId2"/>
              </a:rPr>
              <a:t>https://hub.docker.com/</a:t>
            </a:r>
            <a:r>
              <a:rPr lang="en-US" b="0" i="0" dirty="0">
                <a:solidFill>
                  <a:srgbClr val="374151"/>
                </a:solidFill>
                <a:effectLst/>
                <a:latin typeface="Söhne"/>
              </a:rPr>
              <a:t>).</a:t>
            </a:r>
          </a:p>
          <a:p>
            <a:r>
              <a:rPr lang="en-US" b="0" i="0" dirty="0">
                <a:solidFill>
                  <a:srgbClr val="374151"/>
                </a:solidFill>
                <a:effectLst/>
                <a:latin typeface="Söhne"/>
              </a:rPr>
              <a:t>We can download python from </a:t>
            </a:r>
            <a:r>
              <a:rPr lang="en-US" dirty="0" err="1">
                <a:solidFill>
                  <a:srgbClr val="374151"/>
                </a:solidFill>
                <a:latin typeface="Söhne"/>
              </a:rPr>
              <a:t>D</a:t>
            </a:r>
            <a:r>
              <a:rPr lang="en-US" b="0" i="0" dirty="0" err="1">
                <a:solidFill>
                  <a:srgbClr val="374151"/>
                </a:solidFill>
                <a:effectLst/>
                <a:latin typeface="Söhne"/>
              </a:rPr>
              <a:t>ockerhub</a:t>
            </a:r>
            <a:r>
              <a:rPr lang="en-US" b="0" i="0" dirty="0">
                <a:solidFill>
                  <a:srgbClr val="374151"/>
                </a:solidFill>
                <a:effectLst/>
                <a:latin typeface="Söhne"/>
              </a:rPr>
              <a:t> by </a:t>
            </a:r>
            <a:r>
              <a:rPr lang="en-US" dirty="0">
                <a:solidFill>
                  <a:srgbClr val="374151"/>
                </a:solidFill>
                <a:latin typeface="Söhne"/>
              </a:rPr>
              <a:t>running the below command from </a:t>
            </a:r>
            <a:r>
              <a:rPr lang="en-US" dirty="0" err="1">
                <a:solidFill>
                  <a:srgbClr val="374151"/>
                </a:solidFill>
                <a:latin typeface="Söhne"/>
              </a:rPr>
              <a:t>cmd</a:t>
            </a:r>
            <a:r>
              <a:rPr lang="en-US" dirty="0">
                <a:solidFill>
                  <a:srgbClr val="374151"/>
                </a:solidFill>
                <a:latin typeface="Söhne"/>
              </a:rPr>
              <a:t> prompt or terminal</a:t>
            </a:r>
          </a:p>
          <a:p>
            <a:pPr lvl="1"/>
            <a:r>
              <a:rPr lang="en-US" b="0" i="0" dirty="0">
                <a:solidFill>
                  <a:srgbClr val="374151"/>
                </a:solidFill>
                <a:effectLst/>
                <a:latin typeface="Söhne"/>
              </a:rPr>
              <a:t>docker pull python</a:t>
            </a:r>
          </a:p>
          <a:p>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20" name="Content Placeholder 19">
            <a:extLst>
              <a:ext uri="{FF2B5EF4-FFF2-40B4-BE49-F238E27FC236}">
                <a16:creationId xmlns:a16="http://schemas.microsoft.com/office/drawing/2014/main" id="{557D5F0F-DCB5-1443-667A-0F6B7478ACA4}"/>
              </a:ext>
            </a:extLst>
          </p:cNvPr>
          <p:cNvPicPr>
            <a:picLocks noGrp="1" noChangeAspect="1"/>
          </p:cNvPicPr>
          <p:nvPr>
            <p:ph sz="half" idx="2"/>
          </p:nvPr>
        </p:nvPicPr>
        <p:blipFill>
          <a:blip r:embed="rId3"/>
          <a:stretch>
            <a:fillRect/>
          </a:stretch>
        </p:blipFill>
        <p:spPr>
          <a:xfrm>
            <a:off x="7399973" y="2010878"/>
            <a:ext cx="4187360" cy="2811379"/>
          </a:xfrm>
        </p:spPr>
      </p:pic>
    </p:spTree>
    <p:extLst>
      <p:ext uri="{BB962C8B-B14F-4D97-AF65-F5344CB8AC3E}">
        <p14:creationId xmlns:p14="http://schemas.microsoft.com/office/powerpoint/2010/main" val="244658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BUILDING DOCKER IMAGE For OUR Python APP</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089329" y="2010877"/>
            <a:ext cx="5386886" cy="4042234"/>
          </a:xfrm>
        </p:spPr>
        <p:txBody>
          <a:bodyPr>
            <a:normAutofit fontScale="85000" lnSpcReduction="20000"/>
          </a:bodyPr>
          <a:lstStyle/>
          <a:p>
            <a:r>
              <a:rPr lang="en-US" b="0" i="0" dirty="0" err="1">
                <a:solidFill>
                  <a:srgbClr val="374151"/>
                </a:solidFill>
                <a:effectLst/>
                <a:latin typeface="Söhne"/>
              </a:rPr>
              <a:t>Dockerfile</a:t>
            </a:r>
            <a:r>
              <a:rPr lang="en-US" dirty="0">
                <a:solidFill>
                  <a:srgbClr val="374151"/>
                </a:solidFill>
                <a:latin typeface="Söhne"/>
              </a:rPr>
              <a:t>:  A</a:t>
            </a:r>
            <a:r>
              <a:rPr lang="en-US" b="0" i="0" dirty="0">
                <a:solidFill>
                  <a:srgbClr val="374151"/>
                </a:solidFill>
                <a:effectLst/>
                <a:latin typeface="Söhne"/>
              </a:rPr>
              <a:t> text files </a:t>
            </a:r>
            <a:r>
              <a:rPr lang="en-US" dirty="0">
                <a:solidFill>
                  <a:srgbClr val="374151"/>
                </a:solidFill>
                <a:latin typeface="Söhne"/>
              </a:rPr>
              <a:t>containing</a:t>
            </a:r>
            <a:r>
              <a:rPr lang="en-US" b="0" i="0" dirty="0">
                <a:solidFill>
                  <a:srgbClr val="374151"/>
                </a:solidFill>
                <a:effectLst/>
                <a:latin typeface="Söhne"/>
              </a:rPr>
              <a:t> commands for building a Docker image.</a:t>
            </a:r>
          </a:p>
          <a:p>
            <a:r>
              <a:rPr lang="en-US" dirty="0">
                <a:solidFill>
                  <a:srgbClr val="374151"/>
                </a:solidFill>
                <a:latin typeface="Söhne"/>
              </a:rPr>
              <a:t>D</a:t>
            </a:r>
            <a:r>
              <a:rPr lang="en-US" b="0" i="0" dirty="0">
                <a:solidFill>
                  <a:srgbClr val="374151"/>
                </a:solidFill>
                <a:effectLst/>
                <a:latin typeface="Söhne"/>
              </a:rPr>
              <a:t>ocker image:  </a:t>
            </a:r>
          </a:p>
          <a:p>
            <a:pPr lvl="1"/>
            <a:r>
              <a:rPr lang="en-US" b="1" i="0" dirty="0">
                <a:solidFill>
                  <a:srgbClr val="374151"/>
                </a:solidFill>
                <a:effectLst/>
                <a:latin typeface="Söhne"/>
              </a:rPr>
              <a:t>contains everything your application needs to run smoothly</a:t>
            </a:r>
            <a:r>
              <a:rPr lang="en-US" b="0" i="0" dirty="0">
                <a:solidFill>
                  <a:srgbClr val="374151"/>
                </a:solidFill>
                <a:effectLst/>
                <a:latin typeface="Söhne"/>
              </a:rPr>
              <a:t>—its code, dependencies, and configurations. </a:t>
            </a:r>
            <a:endParaRPr lang="en-US" dirty="0">
              <a:solidFill>
                <a:srgbClr val="374151"/>
              </a:solidFill>
              <a:latin typeface="Söhne"/>
            </a:endParaRPr>
          </a:p>
          <a:p>
            <a:pPr lvl="1"/>
            <a:r>
              <a:rPr lang="en-US" b="0" i="0" dirty="0">
                <a:solidFill>
                  <a:srgbClr val="374151"/>
                </a:solidFill>
                <a:effectLst/>
                <a:latin typeface="Söhne"/>
              </a:rPr>
              <a:t>For ex. It's like a </a:t>
            </a:r>
            <a:r>
              <a:rPr lang="en-US" b="1" i="1" dirty="0">
                <a:solidFill>
                  <a:srgbClr val="374151"/>
                </a:solidFill>
                <a:effectLst/>
                <a:latin typeface="Söhne"/>
              </a:rPr>
              <a:t>digital suitcase for your app</a:t>
            </a:r>
            <a:r>
              <a:rPr lang="en-US" b="0" i="0" dirty="0">
                <a:solidFill>
                  <a:srgbClr val="374151"/>
                </a:solidFill>
                <a:effectLst/>
                <a:latin typeface="Söhne"/>
              </a:rPr>
              <a:t>. It holds all the important stuff your app needs to work, ( its code, tools it relies on, and how it's set up).</a:t>
            </a:r>
          </a:p>
          <a:p>
            <a:r>
              <a:rPr lang="en-US" b="0" i="0" dirty="0">
                <a:solidFill>
                  <a:srgbClr val="374151"/>
                </a:solidFill>
                <a:effectLst/>
                <a:latin typeface="Söhne"/>
              </a:rPr>
              <a:t>Steps </a:t>
            </a:r>
            <a:r>
              <a:rPr lang="en-US" dirty="0">
                <a:solidFill>
                  <a:srgbClr val="374151"/>
                </a:solidFill>
                <a:latin typeface="Söhne"/>
              </a:rPr>
              <a:t>t</a:t>
            </a:r>
            <a:r>
              <a:rPr lang="en-US" b="0" i="0" dirty="0">
                <a:solidFill>
                  <a:srgbClr val="374151"/>
                </a:solidFill>
                <a:effectLst/>
                <a:latin typeface="Söhne"/>
              </a:rPr>
              <a:t>o run a python application in docker:  </a:t>
            </a:r>
          </a:p>
          <a:p>
            <a:pPr lvl="1"/>
            <a:r>
              <a:rPr lang="en-US" b="0" i="0" dirty="0">
                <a:solidFill>
                  <a:srgbClr val="374151"/>
                </a:solidFill>
                <a:effectLst/>
                <a:latin typeface="Söhne"/>
              </a:rPr>
              <a:t>Create a </a:t>
            </a:r>
            <a:r>
              <a:rPr lang="en-US" b="0" i="0" dirty="0" err="1">
                <a:solidFill>
                  <a:srgbClr val="374151"/>
                </a:solidFill>
                <a:effectLst/>
                <a:latin typeface="Söhne"/>
              </a:rPr>
              <a:t>Dockerfile</a:t>
            </a:r>
            <a:r>
              <a:rPr lang="en-US" b="0" i="0" dirty="0">
                <a:solidFill>
                  <a:srgbClr val="374151"/>
                </a:solidFill>
                <a:effectLst/>
                <a:latin typeface="Söhne"/>
              </a:rPr>
              <a:t> specify</a:t>
            </a:r>
            <a:r>
              <a:rPr lang="en-US" dirty="0">
                <a:solidFill>
                  <a:srgbClr val="374151"/>
                </a:solidFill>
                <a:latin typeface="Söhne"/>
              </a:rPr>
              <a:t>ing</a:t>
            </a:r>
            <a:r>
              <a:rPr lang="en-US" b="0" i="0" dirty="0">
                <a:solidFill>
                  <a:srgbClr val="374151"/>
                </a:solidFill>
                <a:effectLst/>
                <a:latin typeface="Söhne"/>
              </a:rPr>
              <a:t> the base Python image  </a:t>
            </a:r>
          </a:p>
          <a:p>
            <a:pPr lvl="1"/>
            <a:r>
              <a:rPr lang="en-US" b="0" i="0" dirty="0">
                <a:solidFill>
                  <a:srgbClr val="374151"/>
                </a:solidFill>
                <a:effectLst/>
                <a:latin typeface="Söhne"/>
              </a:rPr>
              <a:t>Specify dependency libraries to install (usually done via a requirements.txt file)</a:t>
            </a:r>
          </a:p>
          <a:p>
            <a:pPr lvl="1"/>
            <a:r>
              <a:rPr lang="en-US" b="0" i="0" dirty="0">
                <a:solidFill>
                  <a:srgbClr val="374151"/>
                </a:solidFill>
                <a:effectLst/>
                <a:latin typeface="Söhne"/>
              </a:rPr>
              <a:t>Specify configurations</a:t>
            </a:r>
            <a:r>
              <a:rPr lang="en-US" dirty="0">
                <a:solidFill>
                  <a:srgbClr val="374151"/>
                </a:solidFill>
                <a:latin typeface="Söhne"/>
              </a:rPr>
              <a:t> required for our application to run.</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Content Placeholder 5">
            <a:extLst>
              <a:ext uri="{FF2B5EF4-FFF2-40B4-BE49-F238E27FC236}">
                <a16:creationId xmlns:a16="http://schemas.microsoft.com/office/drawing/2014/main" id="{F7EFBEB6-178E-8326-34D7-083F0A1C0450}"/>
              </a:ext>
            </a:extLst>
          </p:cNvPr>
          <p:cNvPicPr>
            <a:picLocks noGrp="1" noChangeAspect="1"/>
          </p:cNvPicPr>
          <p:nvPr>
            <p:ph sz="half" idx="2"/>
          </p:nvPr>
        </p:nvPicPr>
        <p:blipFill>
          <a:blip r:embed="rId2"/>
          <a:stretch>
            <a:fillRect/>
          </a:stretch>
        </p:blipFill>
        <p:spPr>
          <a:xfrm>
            <a:off x="6476215" y="2245559"/>
            <a:ext cx="5250730" cy="2995744"/>
          </a:xfrm>
        </p:spPr>
      </p:pic>
    </p:spTree>
    <p:extLst>
      <p:ext uri="{BB962C8B-B14F-4D97-AF65-F5344CB8AC3E}">
        <p14:creationId xmlns:p14="http://schemas.microsoft.com/office/powerpoint/2010/main" val="35042460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2394</TotalTime>
  <Words>1967</Words>
  <Application>Microsoft Office PowerPoint</Application>
  <PresentationFormat>Widescreen</PresentationFormat>
  <Paragraphs>208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Gill Sans MT</vt:lpstr>
      <vt:lpstr>Söhne</vt:lpstr>
      <vt:lpstr>Gallery</vt:lpstr>
      <vt:lpstr>Docker Fundamentals</vt:lpstr>
      <vt:lpstr>Workshop Objectives</vt:lpstr>
      <vt:lpstr>MODERN Software development</vt:lpstr>
      <vt:lpstr>What is docker</vt:lpstr>
      <vt:lpstr>Downloading and Installing docker</vt:lpstr>
      <vt:lpstr>Downloading Python in Windows Machine</vt:lpstr>
      <vt:lpstr>HOW TO run a py file demo</vt:lpstr>
      <vt:lpstr>Docker hub /DOCKER IMAGE</vt:lpstr>
      <vt:lpstr>BUILDING DOCKER IMAGE For OUR Python APP</vt:lpstr>
      <vt:lpstr>BUILDING DOCKER IMAGE For OUR Python APP</vt:lpstr>
      <vt:lpstr>Docker Container</vt:lpstr>
      <vt:lpstr>Docker Container</vt:lpstr>
      <vt:lpstr>Docker Container management</vt:lpstr>
      <vt:lpstr>Docker Commands SEEN So FAR</vt:lpstr>
      <vt:lpstr>Basic Python App DEMO</vt:lpstr>
      <vt:lpstr>Docker ARCHITECTURE</vt:lpstr>
      <vt:lpstr>Docker ARCHITECTURE</vt:lpstr>
      <vt:lpstr>Docker COMPOSE</vt:lpstr>
      <vt:lpstr>Why Docker COMPOSE</vt:lpstr>
      <vt:lpstr>Docker Volume</vt:lpstr>
      <vt:lpstr>Docker Commands SEEN So FAR</vt:lpstr>
      <vt:lpstr>MYSQL SETUP demo</vt:lpstr>
      <vt:lpstr>MYSQL_Flask API demo</vt:lpstr>
      <vt:lpstr>Best Practices</vt:lpstr>
      <vt:lpstr>Overview of Docker NEtworks</vt:lpstr>
      <vt:lpstr>Pushing CUSTOM IMAGE to DockerHUb</vt:lpstr>
      <vt:lpstr>Important Docker Commands</vt:lpstr>
      <vt:lpstr>Important Docker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Allocation</dc:title>
  <dc:creator>Padmapriya Srinivasan</dc:creator>
  <cp:lastModifiedBy>Padmapriya Srinivasan</cp:lastModifiedBy>
  <cp:revision>492</cp:revision>
  <dcterms:created xsi:type="dcterms:W3CDTF">2023-05-08T02:29:07Z</dcterms:created>
  <dcterms:modified xsi:type="dcterms:W3CDTF">2024-05-04T06:30:11Z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2023-05-08T02:36:05Z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975a9a66-6612-4cad-a418-6746e2c13412</vt:lpwstr>
  </property>
  <property fmtid="{D5CDD505-2E9C-101B-9397-08002B2CF9AE}" pid="8" name="MSIP_Label_be298231-ee28-4c9e-9ffa-238d0040efda_ContentBits">
    <vt:lpwstr>0</vt:lpwstr>
  </property>
</Properties>
</file>