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0" r:id="rId4"/>
    <p:sldId id="258" r:id="rId5"/>
    <p:sldId id="282" r:id="rId6"/>
    <p:sldId id="259" r:id="rId7"/>
    <p:sldId id="298" r:id="rId8"/>
    <p:sldId id="281" r:id="rId9"/>
    <p:sldId id="283" r:id="rId10"/>
    <p:sldId id="290" r:id="rId11"/>
    <p:sldId id="275" r:id="rId12"/>
    <p:sldId id="293" r:id="rId13"/>
    <p:sldId id="289" r:id="rId14"/>
    <p:sldId id="297" r:id="rId15"/>
    <p:sldId id="294" r:id="rId16"/>
    <p:sldId id="299" r:id="rId17"/>
    <p:sldId id="300" r:id="rId18"/>
    <p:sldId id="301" r:id="rId19"/>
    <p:sldId id="277" r:id="rId20"/>
    <p:sldId id="291" r:id="rId21"/>
    <p:sldId id="278" r:id="rId22"/>
    <p:sldId id="288" r:id="rId23"/>
    <p:sldId id="295" r:id="rId24"/>
    <p:sldId id="296" r:id="rId25"/>
    <p:sldId id="292" r:id="rId26"/>
    <p:sldId id="302" r:id="rId27"/>
    <p:sldId id="287" r:id="rId28"/>
    <p:sldId id="262" r:id="rId29"/>
    <p:sldId id="285" r:id="rId30"/>
    <p:sldId id="286" r:id="rId31"/>
    <p:sldId id="26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C2E511-1FBD-F119-A848-4F9061454EFD}" name="Padmapriya Srinivasan" initials="PS" userId="S::padmapriya@sutd.edu.sg::e0400246-ae22-4a02-b7f3-0486fc3f552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3E8D-93A4-45C2-B5B5-10C0D9FD8CAC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8FBC-3DF5-4576-A9CF-28BF48947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0A-911A-432A-8BBE-93FF79ED3A90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39DB-A846-4767-ABAC-406E2E3917FA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13FC-25A7-438F-9365-94BF54C091DD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E10-04B1-4BA8-8869-75254AE28D04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7FC6-78CE-42FD-AD87-F85BB537C9A1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4954-6E06-42E5-97D0-27BEAE43E0D3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A4FA-2A0B-427C-8D5D-DDC37B93EACB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9263-D673-46C7-9969-438FB4605986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5F0-5727-4DF6-AF9F-64E494D61697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D081-FB83-4197-AF39-765AED2BCE98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DBA1BF-3ADC-42CE-9107-AA2A03DA17AC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69B6-9D79-4A41-AACA-71FE230DD192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mazon.com.sg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21D4-F6FE-1A69-7E3F-08B15544D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Docker Fundamentals</a:t>
            </a:r>
            <a:endParaRPr lang="en-SG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7C3C6-BA71-BBD3-4155-F3A08A7F7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DevOps Workshop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9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BUILDING DOCKER IMAGE For OUR Python APP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79" y="2015734"/>
            <a:ext cx="6195784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374151"/>
                </a:solidFill>
                <a:latin typeface="Söhne"/>
              </a:rPr>
              <a:t>How to run docker file from </a:t>
            </a:r>
            <a:r>
              <a:rPr lang="en-US" sz="1500" dirty="0" err="1">
                <a:solidFill>
                  <a:srgbClr val="374151"/>
                </a:solidFill>
                <a:latin typeface="Söhne"/>
              </a:rPr>
              <a:t>cmd</a:t>
            </a:r>
            <a:r>
              <a:rPr lang="en-US" sz="1500" dirty="0">
                <a:solidFill>
                  <a:srgbClr val="374151"/>
                </a:solidFill>
                <a:latin typeface="Söhne"/>
              </a:rPr>
              <a:t> prompt</a:t>
            </a:r>
          </a:p>
          <a:p>
            <a:pPr lvl="1">
              <a:lnSpc>
                <a:spcPct val="110000"/>
              </a:lnSpc>
            </a:pPr>
            <a:r>
              <a:rPr lang="en-US" sz="1300" dirty="0">
                <a:solidFill>
                  <a:srgbClr val="374151"/>
                </a:solidFill>
                <a:latin typeface="Söhne"/>
              </a:rPr>
              <a:t>Syntax: docker build -t &lt;</a:t>
            </a:r>
            <a:r>
              <a:rPr lang="en-US" sz="1300" dirty="0" err="1">
                <a:solidFill>
                  <a:srgbClr val="374151"/>
                </a:solidFill>
                <a:latin typeface="Söhne"/>
              </a:rPr>
              <a:t>image_name</a:t>
            </a:r>
            <a:r>
              <a:rPr lang="en-US" sz="1300" dirty="0">
                <a:solidFill>
                  <a:srgbClr val="374151"/>
                </a:solidFill>
                <a:latin typeface="Söhne"/>
              </a:rPr>
              <a:t>&gt; &lt;</a:t>
            </a:r>
            <a:r>
              <a:rPr lang="en-US" sz="1300" dirty="0" err="1">
                <a:solidFill>
                  <a:srgbClr val="374151"/>
                </a:solidFill>
                <a:latin typeface="Söhne"/>
              </a:rPr>
              <a:t>path_to_Dockerfile</a:t>
            </a:r>
            <a:r>
              <a:rPr lang="en-US" sz="1300" dirty="0">
                <a:solidFill>
                  <a:srgbClr val="374151"/>
                </a:solidFill>
                <a:latin typeface="Söhne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300" dirty="0">
                <a:solidFill>
                  <a:srgbClr val="374151"/>
                </a:solidFill>
                <a:latin typeface="Söhne"/>
              </a:rPr>
              <a:t>Ex. docker build -t </a:t>
            </a:r>
            <a:r>
              <a:rPr lang="en-US" sz="1300" dirty="0" err="1">
                <a:solidFill>
                  <a:srgbClr val="374151"/>
                </a:solidFill>
                <a:latin typeface="Söhne"/>
              </a:rPr>
              <a:t>my_app</a:t>
            </a:r>
            <a:r>
              <a:rPr lang="en-US" sz="1300" dirty="0">
                <a:solidFill>
                  <a:srgbClr val="374151"/>
                </a:solidFill>
                <a:latin typeface="Söhne"/>
              </a:rPr>
              <a:t> .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374151"/>
                </a:solidFill>
                <a:latin typeface="Söhne"/>
              </a:rPr>
              <a:t>When you Run </a:t>
            </a:r>
            <a:r>
              <a:rPr lang="en-US" sz="1500" dirty="0" err="1">
                <a:solidFill>
                  <a:srgbClr val="374151"/>
                </a:solidFill>
                <a:latin typeface="Söhne"/>
              </a:rPr>
              <a:t>Dockerfile</a:t>
            </a:r>
            <a:r>
              <a:rPr lang="en-US" sz="1500" dirty="0">
                <a:solidFill>
                  <a:srgbClr val="374151"/>
                </a:solidFill>
                <a:latin typeface="Söhne"/>
              </a:rPr>
              <a:t> from </a:t>
            </a:r>
            <a:r>
              <a:rPr lang="en-US" sz="1500" dirty="0" err="1">
                <a:solidFill>
                  <a:srgbClr val="374151"/>
                </a:solidFill>
                <a:latin typeface="Söhne"/>
              </a:rPr>
              <a:t>cmd</a:t>
            </a:r>
            <a:r>
              <a:rPr lang="en-US" sz="1500" dirty="0">
                <a:solidFill>
                  <a:srgbClr val="374151"/>
                </a:solidFill>
                <a:latin typeface="Söhne"/>
              </a:rPr>
              <a:t> prompt using ‘docker build’ command </a:t>
            </a:r>
          </a:p>
          <a:p>
            <a:pPr lvl="1">
              <a:lnSpc>
                <a:spcPct val="110000"/>
              </a:lnSpc>
            </a:pPr>
            <a:r>
              <a:rPr lang="en-US" sz="1500" dirty="0">
                <a:solidFill>
                  <a:srgbClr val="374151"/>
                </a:solidFill>
                <a:latin typeface="Söhne"/>
              </a:rPr>
              <a:t>Docker automatically fetches the specified Python image from Docker Hub for our application.</a:t>
            </a:r>
          </a:p>
          <a:p>
            <a:pPr lvl="1">
              <a:lnSpc>
                <a:spcPct val="110000"/>
              </a:lnSpc>
            </a:pPr>
            <a:r>
              <a:rPr lang="en-US" sz="1500" dirty="0">
                <a:solidFill>
                  <a:srgbClr val="374151"/>
                </a:solidFill>
                <a:latin typeface="Söhne"/>
              </a:rPr>
              <a:t>Docker ensures that dependencies listed in the </a:t>
            </a:r>
            <a:r>
              <a:rPr lang="en-US" sz="1500" dirty="0" err="1">
                <a:solidFill>
                  <a:srgbClr val="374151"/>
                </a:solidFill>
                <a:latin typeface="Söhne"/>
              </a:rPr>
              <a:t>Dockerfile</a:t>
            </a:r>
            <a:r>
              <a:rPr lang="en-US" sz="1500" dirty="0">
                <a:solidFill>
                  <a:srgbClr val="374151"/>
                </a:solidFill>
                <a:latin typeface="Söhne"/>
              </a:rPr>
              <a:t> are installed within the container during the build process to avoid dependency conflict and creates docker image.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AFDBCA-3888-2E54-A464-04E0F87272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28756" y="2820650"/>
            <a:ext cx="2926098" cy="184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0302" y="2010878"/>
            <a:ext cx="5422789" cy="3960552"/>
          </a:xfrm>
        </p:spPr>
        <p:txBody>
          <a:bodyPr>
            <a:normAutofit fontScale="92500"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Creation: Docker containers are created from Docker images using the ‘docker run’ command.</a:t>
            </a:r>
          </a:p>
          <a:p>
            <a:pPr lvl="1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Syntax: docker run &lt;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&gt; </a:t>
            </a:r>
          </a:p>
          <a:p>
            <a:pPr lvl="1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Ex. docker run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my_app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Imagine a shipping container: 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it contains all the goods needed for transport, 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isolated from the external environment 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easily transported from one location to another without affecting its contents.</a:t>
            </a:r>
          </a:p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Similarly, Docker Containers are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a method to </a:t>
            </a: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package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software applications along with their </a:t>
            </a: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dependencies and configurations into isolated environments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,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enabling them to run consistently across different computing environments.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Ex. Think of them as virtual rooms for your apps. It's like giving each app its own little space to do its thing, without bothering the others.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0FEAF8-123B-6C39-5D98-801E48F169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6FE974-93CF-935C-CD93-3C3C094E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12" y="2157517"/>
            <a:ext cx="5104737" cy="27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7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0D31D7-3AC2-094D-786A-0A2DCEBA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EC259A-D6F9-7174-D332-755E5096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210136" cy="40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3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 management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7"/>
            <a:ext cx="5594492" cy="4042233"/>
          </a:xfrm>
        </p:spPr>
        <p:txBody>
          <a:bodyPr>
            <a:normAutofit fontScale="92500" lnSpcReduction="10000"/>
          </a:bodyPr>
          <a:lstStyle/>
          <a:p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Monitoring : </a:t>
            </a:r>
          </a:p>
          <a:p>
            <a:pPr lvl="1"/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Containers can be monitored using the ‘docker </a:t>
            </a:r>
            <a:r>
              <a:rPr lang="en-US" sz="1700" b="0" i="0" dirty="0" err="1">
                <a:solidFill>
                  <a:srgbClr val="0D0D0D"/>
                </a:solidFill>
                <a:effectLst/>
                <a:latin typeface="Söhne"/>
              </a:rPr>
              <a:t>ps’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 command from </a:t>
            </a:r>
            <a:r>
              <a:rPr lang="en-US" sz="1700" b="0" i="0" dirty="0" err="1">
                <a:solidFill>
                  <a:srgbClr val="0D0D0D"/>
                </a:solidFill>
                <a:effectLst/>
                <a:latin typeface="Söhne"/>
              </a:rPr>
              <a:t>cmd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 line.</a:t>
            </a:r>
          </a:p>
          <a:p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Starting and Stopping: </a:t>
            </a:r>
          </a:p>
          <a:p>
            <a:pPr lvl="1"/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Containers can be started, stopped, paused, and resumed using </a:t>
            </a:r>
            <a:r>
              <a:rPr lang="en-US" sz="17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Docker commands (docker start, docker stop, docker pause, docker </a:t>
            </a:r>
            <a:r>
              <a:rPr lang="en-US" sz="1700" b="0" i="0" dirty="0" err="1">
                <a:solidFill>
                  <a:srgbClr val="0D0D0D"/>
                </a:solidFill>
                <a:effectLst/>
                <a:latin typeface="Söhne"/>
              </a:rPr>
              <a:t>unpause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Removal: </a:t>
            </a:r>
          </a:p>
          <a:p>
            <a:pPr lvl="1"/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Containers can be removed using the ‘docker rm’ command.</a:t>
            </a:r>
          </a:p>
          <a:p>
            <a:r>
              <a:rPr lang="en-US" sz="1800" b="1" i="1" dirty="0">
                <a:solidFill>
                  <a:srgbClr val="0D0D0D"/>
                </a:solidFill>
                <a:latin typeface="Söhne"/>
              </a:rPr>
              <a:t>Alternatively, all these can be done from docker desktop via UI</a:t>
            </a:r>
            <a:endParaRPr lang="en-US" sz="1800" b="1" i="1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FCFA1EB-EEAD-E57B-AFEB-C512C97C9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4250" y="2693306"/>
            <a:ext cx="4364414" cy="2449835"/>
          </a:xfrm>
        </p:spPr>
      </p:pic>
    </p:spTree>
    <p:extLst>
      <p:ext uri="{BB962C8B-B14F-4D97-AF65-F5344CB8AC3E}">
        <p14:creationId xmlns:p14="http://schemas.microsoft.com/office/powerpoint/2010/main" val="268846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SEEN So FAR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2140" cy="4037749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build docker image 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build -t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SG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create container from an image 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ocker run &lt;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check container status or container id: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docker </a:t>
            </a:r>
            <a:r>
              <a:rPr lang="en-SG" dirty="0" err="1">
                <a:solidFill>
                  <a:srgbClr val="374151"/>
                </a:solidFill>
                <a:latin typeface="Söhne"/>
              </a:rPr>
              <a:t>ps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start container : docker start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stop container: docker stop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To delete a container : docker rm &lt;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container_id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0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 App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9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1951164"/>
            <a:ext cx="6829404" cy="4101946"/>
          </a:xfrm>
        </p:spPr>
        <p:txBody>
          <a:bodyPr>
            <a:noAutofit/>
          </a:bodyPr>
          <a:lstStyle/>
          <a:p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Docker Engine:  Think of this as the heart of Docker. </a:t>
            </a:r>
          </a:p>
          <a:p>
            <a:pPr lvl="1"/>
            <a:r>
              <a:rPr lang="en-US" sz="1600" dirty="0">
                <a:solidFill>
                  <a:srgbClr val="374151"/>
                </a:solidFill>
                <a:latin typeface="Söhne"/>
              </a:rPr>
              <a:t>It's the overall software responsible for </a:t>
            </a:r>
            <a:r>
              <a:rPr lang="en-US" sz="1600" b="1" dirty="0">
                <a:solidFill>
                  <a:srgbClr val="374151"/>
                </a:solidFill>
                <a:latin typeface="Söhne"/>
              </a:rPr>
              <a:t>building, running, and managing containers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on your system. </a:t>
            </a:r>
          </a:p>
          <a:p>
            <a:pPr lvl="1"/>
            <a:r>
              <a:rPr lang="en-US" sz="1600" dirty="0">
                <a:solidFill>
                  <a:srgbClr val="374151"/>
                </a:solidFill>
                <a:latin typeface="Söhne"/>
              </a:rPr>
              <a:t>When you interact with Docker through commands, you're essentially interacting with Docker Engine.</a:t>
            </a:r>
          </a:p>
          <a:p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Docker Daemon: This is like the caretaker of Docker. 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It 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runs in the background on your system and manages Docker objects, such as images, containers, networks, and volumes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It's responsible for handling requests from the Docker Client and takes care of all the heavy lifting involved in managing containers.</a:t>
            </a:r>
          </a:p>
          <a:p>
            <a:pPr lvl="1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Understanding Docker Architecture | by Muhammad Saddam | Medium">
            <a:extLst>
              <a:ext uri="{FF2B5EF4-FFF2-40B4-BE49-F238E27FC236}">
                <a16:creationId xmlns:a16="http://schemas.microsoft.com/office/drawing/2014/main" id="{F9488085-8748-0449-EBEA-597C4DF11DF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965" y="1951164"/>
            <a:ext cx="2905125" cy="342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8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59388"/>
            <a:ext cx="5955334" cy="3993722"/>
          </a:xfrm>
        </p:spPr>
        <p:txBody>
          <a:bodyPr>
            <a:noAutofit/>
          </a:bodyPr>
          <a:lstStyle/>
          <a:p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Docker Desktop includes both the Docker Daemon and the Docker Engine</a:t>
            </a:r>
          </a:p>
          <a:p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Docker Client: This is your gateway to Docker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It's a command-line tool or API that you use to interact with the Docker Engine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requests passed to Docker Engine by Docker Client, such as 'docker run' or 'docker build', </a:t>
            </a: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are handled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by Docker Daemon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Docker demon which runs in the background and manages the actual execution and management of containers</a:t>
            </a:r>
          </a:p>
          <a:p>
            <a:pPr lvl="1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Understanding Docker Architecture | by Muhammad Saddam | Medium">
            <a:extLst>
              <a:ext uri="{FF2B5EF4-FFF2-40B4-BE49-F238E27FC236}">
                <a16:creationId xmlns:a16="http://schemas.microsoft.com/office/drawing/2014/main" id="{F9488085-8748-0449-EBEA-597C4DF11DF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88" y="1932168"/>
            <a:ext cx="3116138" cy="36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0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7" name="Straight Connector 308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dirty="0"/>
              <a:t>HOW DOCKER IMAGE IS BUILT FROM DOCKERFILE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18" y="798973"/>
            <a:ext cx="811019" cy="503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mtClean="0"/>
              <a:pPr algn="l"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/>
          </a:p>
        </p:txBody>
      </p:sp>
      <p:cxnSp>
        <p:nvCxnSpPr>
          <p:cNvPr id="3095" name="Straight Connector 309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97" name="Group 309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098" name="Rectangle 309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9" name="Rectangle 309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5 tips to reduce Docker image size">
            <a:extLst>
              <a:ext uri="{FF2B5EF4-FFF2-40B4-BE49-F238E27FC236}">
                <a16:creationId xmlns:a16="http://schemas.microsoft.com/office/drawing/2014/main" id="{642AF531-A465-9295-F4F4-371A6F98DD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8374" y="1456298"/>
            <a:ext cx="6282919" cy="318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3" name="Picture 310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05" name="Straight Connector 310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27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COMPOSE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E327-F295-30A3-898A-E970B4F6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6550" y="2010878"/>
            <a:ext cx="5113912" cy="4042233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>
                <a:solidFill>
                  <a:srgbClr val="0D0D0D"/>
                </a:solidFill>
                <a:latin typeface="Söhne"/>
              </a:rPr>
              <a:t>Docker Compose is a tool to deploy </a:t>
            </a:r>
            <a:r>
              <a:rPr lang="en-US" sz="3400" b="1" dirty="0">
                <a:solidFill>
                  <a:srgbClr val="0D0D0D"/>
                </a:solidFill>
                <a:latin typeface="Söhne"/>
              </a:rPr>
              <a:t>multiple containers </a:t>
            </a:r>
            <a:r>
              <a:rPr lang="en-US" sz="3400" dirty="0">
                <a:solidFill>
                  <a:srgbClr val="0D0D0D"/>
                </a:solidFill>
                <a:latin typeface="Söhne"/>
              </a:rPr>
              <a:t>at the same time with a single command.</a:t>
            </a:r>
          </a:p>
          <a:p>
            <a:r>
              <a:rPr lang="en-US" sz="3400" dirty="0">
                <a:solidFill>
                  <a:srgbClr val="0D0D0D"/>
                </a:solidFill>
                <a:latin typeface="Söhne"/>
              </a:rPr>
              <a:t>It uses a YAML file (docker-</a:t>
            </a:r>
            <a:r>
              <a:rPr lang="en-US" sz="3400" dirty="0" err="1">
                <a:solidFill>
                  <a:srgbClr val="0D0D0D"/>
                </a:solidFill>
                <a:latin typeface="Söhne"/>
              </a:rPr>
              <a:t>compose.yml</a:t>
            </a:r>
            <a:r>
              <a:rPr lang="en-US" sz="3400" dirty="0">
                <a:solidFill>
                  <a:srgbClr val="0D0D0D"/>
                </a:solidFill>
                <a:latin typeface="Söhne"/>
              </a:rPr>
              <a:t>) to configure the application's services, networks, and volumes.</a:t>
            </a:r>
          </a:p>
          <a:p>
            <a:r>
              <a:rPr lang="en-US" sz="3400" dirty="0">
                <a:solidFill>
                  <a:srgbClr val="0D0D0D"/>
                </a:solidFill>
                <a:latin typeface="Söhne"/>
              </a:rPr>
              <a:t>Advantages</a:t>
            </a:r>
          </a:p>
          <a:p>
            <a:pPr lvl="1"/>
            <a:r>
              <a:rPr lang="en-US" sz="3400" dirty="0">
                <a:solidFill>
                  <a:srgbClr val="0D0D0D"/>
                </a:solidFill>
                <a:latin typeface="Söhne"/>
              </a:rPr>
              <a:t>Defines the entire application environment in a single file, </a:t>
            </a:r>
            <a:r>
              <a:rPr lang="en-US" sz="3400" b="1" i="1" dirty="0">
                <a:solidFill>
                  <a:srgbClr val="0D0D0D"/>
                </a:solidFill>
                <a:latin typeface="Söhne"/>
              </a:rPr>
              <a:t>making it easy to share and reproduce</a:t>
            </a:r>
            <a:r>
              <a:rPr lang="en-US" sz="34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r>
              <a:rPr lang="en-US" sz="3400" dirty="0">
                <a:solidFill>
                  <a:srgbClr val="0D0D0D"/>
                </a:solidFill>
                <a:latin typeface="Söhne"/>
              </a:rPr>
              <a:t>Automates the process of starting, stopping, and scaling multiple containers with a single command.</a:t>
            </a:r>
          </a:p>
          <a:p>
            <a:pPr marL="0" indent="0">
              <a:buNone/>
            </a:pP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69EF36-94A1-BF60-ECAE-3041C83B09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450268-ED74-E869-5B43-A811FEC7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034" y="1892268"/>
            <a:ext cx="5705421" cy="36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5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8E0A-E7E6-541B-FE99-ABC6E966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Workshop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2F5DC-8EBB-39D6-6708-84C1CC401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Equip you with essential skills in modern software development using Docker.</a:t>
            </a: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Understand frontend and backend development principles, and how Docker simplifies development, deployment, and scaling for both.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Get a grasp of what Docker does and how it works, setting the stage for practical learning.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3A849-5923-DFF1-BB33-55DD197E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about docker containers ...">
            <a:extLst>
              <a:ext uri="{FF2B5EF4-FFF2-40B4-BE49-F238E27FC236}">
                <a16:creationId xmlns:a16="http://schemas.microsoft.com/office/drawing/2014/main" id="{25AAE208-2D36-4362-6D1E-BD226FD4CE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53" y="2499379"/>
            <a:ext cx="3895755" cy="259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330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Why Docker COMPOSE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E327-F295-30A3-898A-E970B4F6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6550" y="2010879"/>
            <a:ext cx="4875933" cy="3547084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dirty="0">
                <a:solidFill>
                  <a:srgbClr val="0D0D0D"/>
                </a:solidFill>
                <a:latin typeface="Söhne"/>
              </a:rPr>
              <a:t>Coordinates the creation and management of multiple containers</a:t>
            </a:r>
            <a:r>
              <a:rPr lang="en-US" sz="1900" dirty="0">
                <a:solidFill>
                  <a:srgbClr val="0D0D0D"/>
                </a:solidFill>
                <a:latin typeface="Söhne"/>
              </a:rPr>
              <a:t>, ensuring they communicate with each other as defined in the configuration.</a:t>
            </a:r>
          </a:p>
          <a:p>
            <a:r>
              <a:rPr lang="en-US" sz="1900" dirty="0">
                <a:solidFill>
                  <a:srgbClr val="0D0D0D"/>
                </a:solidFill>
                <a:latin typeface="Söhne"/>
              </a:rPr>
              <a:t>Automatically </a:t>
            </a:r>
            <a:r>
              <a:rPr lang="en-US" sz="1900" b="1" dirty="0">
                <a:solidFill>
                  <a:srgbClr val="0D0D0D"/>
                </a:solidFill>
                <a:latin typeface="Söhne"/>
              </a:rPr>
              <a:t>resolves dependencies </a:t>
            </a:r>
            <a:r>
              <a:rPr lang="en-US" sz="1900" dirty="0">
                <a:solidFill>
                  <a:srgbClr val="0D0D0D"/>
                </a:solidFill>
                <a:latin typeface="Söhne"/>
              </a:rPr>
              <a:t>between services, </a:t>
            </a:r>
            <a:r>
              <a:rPr lang="en-US" sz="1900" b="1" dirty="0">
                <a:solidFill>
                  <a:srgbClr val="0D0D0D"/>
                </a:solidFill>
                <a:latin typeface="Söhne"/>
              </a:rPr>
              <a:t>ensuring they start in the correct order</a:t>
            </a:r>
            <a:r>
              <a:rPr lang="en-US" sz="1900" dirty="0">
                <a:solidFill>
                  <a:srgbClr val="0D0D0D"/>
                </a:solidFill>
                <a:latin typeface="Söhne"/>
              </a:rPr>
              <a:t>.  </a:t>
            </a:r>
          </a:p>
          <a:p>
            <a:pPr lvl="1"/>
            <a:r>
              <a:rPr lang="en-US" sz="1900" dirty="0">
                <a:solidFill>
                  <a:srgbClr val="0D0D0D"/>
                </a:solidFill>
                <a:latin typeface="Söhne"/>
              </a:rPr>
              <a:t>Ex. Check depends-on keyword</a:t>
            </a:r>
          </a:p>
          <a:p>
            <a:r>
              <a:rPr lang="en-US" sz="1900" dirty="0">
                <a:solidFill>
                  <a:srgbClr val="0D0D0D"/>
                </a:solidFill>
                <a:latin typeface="Söhne"/>
              </a:rPr>
              <a:t>Commands of docker compose</a:t>
            </a:r>
          </a:p>
          <a:p>
            <a:pPr lvl="1"/>
            <a:r>
              <a:rPr lang="en-US" sz="1900" dirty="0">
                <a:solidFill>
                  <a:srgbClr val="0D0D0D"/>
                </a:solidFill>
                <a:latin typeface="Söhne"/>
              </a:rPr>
              <a:t>To start  : docker-compose up –d</a:t>
            </a:r>
          </a:p>
          <a:p>
            <a:pPr lvl="1"/>
            <a:r>
              <a:rPr lang="en-US" sz="1900" dirty="0">
                <a:solidFill>
                  <a:srgbClr val="0D0D0D"/>
                </a:solidFill>
                <a:latin typeface="Söhne"/>
              </a:rPr>
              <a:t>To stops  : docker-compose down</a:t>
            </a:r>
          </a:p>
          <a:p>
            <a:pPr marL="0" indent="0">
              <a:buNone/>
            </a:pP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208F46-1D2E-766D-AA0E-524AAB1088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3B0AAB-4553-69A7-3684-0321A8200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626" y="1923918"/>
            <a:ext cx="5139442" cy="41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5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Volume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4189" y="2010878"/>
            <a:ext cx="5258294" cy="344859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o persist data generated by containers or share data between containers and the host machine.  </a:t>
            </a:r>
          </a:p>
          <a:p>
            <a:pPr lvl="1"/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Ex. Named Volumes, Bind Mounts</a:t>
            </a:r>
          </a:p>
          <a:p>
            <a:r>
              <a:rPr lang="en-US" sz="1600" dirty="0">
                <a:solidFill>
                  <a:srgbClr val="0D0D0D"/>
                </a:solidFill>
                <a:latin typeface="Söhne"/>
              </a:rPr>
              <a:t>Advantages of using Docker Volume</a:t>
            </a: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data persists even if the container is stopped or removed.</a:t>
            </a:r>
          </a:p>
          <a:p>
            <a:pPr lvl="1"/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easy backup and restore of data, allowing for disaster recovery and data migration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122" name="Picture 2" descr="How to use volumes to share data between Docker containers | by Edouard  Courty | Medium">
            <a:extLst>
              <a:ext uri="{FF2B5EF4-FFF2-40B4-BE49-F238E27FC236}">
                <a16:creationId xmlns:a16="http://schemas.microsoft.com/office/drawing/2014/main" id="{D6095FDE-68D6-F11C-E3C2-8C1D4D69CE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519244"/>
            <a:ext cx="4645025" cy="24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30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SEEN So FAR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2140" cy="4037749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build docker image 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build -t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SG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create container from an image 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ocker run &lt;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check container status or container id: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docker </a:t>
            </a:r>
            <a:r>
              <a:rPr lang="en-SG" dirty="0" err="1">
                <a:solidFill>
                  <a:srgbClr val="374151"/>
                </a:solidFill>
                <a:latin typeface="Söhne"/>
              </a:rPr>
              <a:t>ps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start container : docker start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stop container: docker stop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To delete a container : docker rm &lt;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container_id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To start docker compose : docker compose up –d</a:t>
            </a:r>
          </a:p>
          <a:p>
            <a:r>
              <a:rPr lang="en-US" dirty="0">
                <a:solidFill>
                  <a:srgbClr val="374151"/>
                </a:solidFill>
                <a:highlight>
                  <a:srgbClr val="FFFF00"/>
                </a:highlight>
                <a:latin typeface="Söhne"/>
              </a:rPr>
              <a:t>To stop docker compose : docker compose down</a:t>
            </a:r>
            <a:endParaRPr lang="en-SG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66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 SETUP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1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MYSQL_Flask</a:t>
            </a:r>
            <a:r>
              <a:rPr lang="en-US" dirty="0"/>
              <a:t> API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3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940A4-007E-54D2-C48D-7AF856C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ABF-3D92-721B-BCAD-E53DA6FB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7" y="1853754"/>
            <a:ext cx="10090204" cy="4354541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>
                <a:latin typeface="Söhne"/>
              </a:rPr>
              <a:t>Single Responsibility Principle</a:t>
            </a:r>
            <a:r>
              <a:rPr lang="en-US" sz="2700" b="0" i="0" dirty="0">
                <a:effectLst/>
                <a:latin typeface="Söhne"/>
              </a:rPr>
              <a:t>: Each container should have a single responsibility. </a:t>
            </a:r>
          </a:p>
          <a:p>
            <a:pPr lvl="1"/>
            <a:r>
              <a:rPr lang="en-US" sz="2700" b="0" i="0" dirty="0">
                <a:effectLst/>
                <a:latin typeface="Söhne"/>
              </a:rPr>
              <a:t>This means one process per container.  </a:t>
            </a:r>
            <a:r>
              <a:rPr lang="en-US" sz="2700" dirty="0">
                <a:latin typeface="Söhne"/>
              </a:rPr>
              <a:t>Ex.</a:t>
            </a:r>
            <a:r>
              <a:rPr lang="en-US" sz="2700" b="0" i="0" dirty="0">
                <a:effectLst/>
                <a:latin typeface="Söhne"/>
              </a:rPr>
              <a:t> separate your front end, backend webservice, and database into different containers.</a:t>
            </a:r>
          </a:p>
          <a:p>
            <a:r>
              <a:rPr lang="en-US" sz="2900" b="0" i="0" dirty="0">
                <a:effectLst/>
                <a:latin typeface="Söhne"/>
              </a:rPr>
              <a:t>Use Official Images:  </a:t>
            </a:r>
          </a:p>
          <a:p>
            <a:pPr lvl="1"/>
            <a:r>
              <a:rPr lang="en-US" sz="2700" dirty="0">
                <a:latin typeface="Söhne"/>
              </a:rPr>
              <a:t>U</a:t>
            </a:r>
            <a:r>
              <a:rPr lang="en-US" sz="2700" b="0" i="0" dirty="0">
                <a:effectLst/>
                <a:latin typeface="Söhne"/>
              </a:rPr>
              <a:t>se official Docker images from trusted sources like Docker Hub, whenever possible. </a:t>
            </a:r>
          </a:p>
          <a:p>
            <a:r>
              <a:rPr lang="en-US" sz="2900" b="0" i="0" dirty="0">
                <a:effectLst/>
                <a:latin typeface="Söhne"/>
              </a:rPr>
              <a:t>Keep Containers Stateless:  </a:t>
            </a:r>
          </a:p>
          <a:p>
            <a:pPr lvl="1"/>
            <a:r>
              <a:rPr lang="en-US" sz="2700" b="0" i="0" dirty="0">
                <a:effectLst/>
                <a:latin typeface="Söhne"/>
              </a:rPr>
              <a:t>Store data and configuration outside the container, preferably in (volumes or external databases)</a:t>
            </a:r>
          </a:p>
          <a:p>
            <a:r>
              <a:rPr lang="en-US" sz="2900" b="0" i="0" dirty="0">
                <a:effectLst/>
                <a:latin typeface="Söhne"/>
              </a:rPr>
              <a:t>Optimize Image Size for faster deployment: </a:t>
            </a:r>
          </a:p>
          <a:p>
            <a:pPr lvl="1"/>
            <a:r>
              <a:rPr lang="en-US" sz="2700" dirty="0">
                <a:latin typeface="Söhne"/>
              </a:rPr>
              <a:t>After specifying the base image, </a:t>
            </a:r>
            <a:r>
              <a:rPr lang="en-US" sz="2700" b="1" dirty="0">
                <a:latin typeface="Söhne"/>
              </a:rPr>
              <a:t>include requirements.txt and install it as the first step in your Dockerfile</a:t>
            </a:r>
            <a:r>
              <a:rPr lang="en-US" sz="2700" dirty="0">
                <a:latin typeface="Söhne"/>
              </a:rPr>
              <a:t>. Docker utilizes cache, ensuring efficient caching and faster build times.</a:t>
            </a:r>
          </a:p>
          <a:p>
            <a:pPr lvl="1"/>
            <a:r>
              <a:rPr lang="en-US" sz="2700" dirty="0">
                <a:latin typeface="Söhne"/>
              </a:rPr>
              <a:t>Minimize the size of Docker images by removing unnecessary dependencies, which reduces deployment time and resource usage.</a:t>
            </a:r>
          </a:p>
          <a:p>
            <a:r>
              <a:rPr lang="en-US" sz="2900" b="0" i="0" dirty="0">
                <a:effectLst/>
                <a:latin typeface="Söhne"/>
              </a:rPr>
              <a:t>Security: </a:t>
            </a:r>
          </a:p>
          <a:p>
            <a:pPr lvl="1"/>
            <a:r>
              <a:rPr lang="en-US" sz="2700" b="0" i="0" dirty="0">
                <a:effectLst/>
                <a:latin typeface="Söhne"/>
              </a:rPr>
              <a:t>Follow security best practices such as using trusted base images, regularly updating images and dependencies</a:t>
            </a:r>
          </a:p>
          <a:p>
            <a:r>
              <a:rPr lang="en-US" sz="2900" b="0" i="0" dirty="0">
                <a:effectLst/>
                <a:latin typeface="Söhne"/>
              </a:rPr>
              <a:t>Documentation: </a:t>
            </a:r>
          </a:p>
          <a:p>
            <a:pPr lvl="1"/>
            <a:r>
              <a:rPr lang="en-US" sz="2700" b="0" i="0" dirty="0">
                <a:effectLst/>
                <a:latin typeface="Söhne"/>
              </a:rPr>
              <a:t>Maintain clear and up-to-date documentation for your Docker images and containers. </a:t>
            </a:r>
          </a:p>
          <a:p>
            <a:endParaRPr lang="en-US" sz="1700" b="0" i="0" dirty="0">
              <a:effectLst/>
              <a:latin typeface="Söhne"/>
            </a:endParaRPr>
          </a:p>
          <a:p>
            <a:pPr lvl="1"/>
            <a:endParaRPr lang="en-US" sz="1700" b="0" i="0" dirty="0">
              <a:effectLst/>
              <a:latin typeface="Söhne"/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863F-0C7B-EB63-018B-8645E7A3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84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940A4-007E-54D2-C48D-7AF856C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ABF-3D92-721B-BCAD-E53DA6FB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700" b="0" i="0" dirty="0">
              <a:effectLst/>
              <a:latin typeface="Söhne"/>
            </a:endParaRPr>
          </a:p>
          <a:p>
            <a:pPr lvl="1"/>
            <a:endParaRPr lang="en-US" sz="1700" b="0" i="0" dirty="0">
              <a:effectLst/>
              <a:latin typeface="Söhne"/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863F-0C7B-EB63-018B-8645E7A3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5E3C5E-9DA3-1041-2E13-6B97D817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98" y="2015732"/>
            <a:ext cx="5170406" cy="362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083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Docker </a:t>
            </a:r>
            <a:r>
              <a:rPr lang="en-US" dirty="0" err="1"/>
              <a:t>NEtworks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öhne"/>
              </a:rPr>
              <a:t>Docker networking allows containers to communicate with each other, similar to how computers on a network communicate. </a:t>
            </a:r>
          </a:p>
          <a:p>
            <a:r>
              <a:rPr lang="en-US" sz="1800" dirty="0">
                <a:latin typeface="Söhne"/>
              </a:rPr>
              <a:t>Docker network is a virtual network created by Docker to enable communication between Docker containers. </a:t>
            </a:r>
          </a:p>
          <a:p>
            <a:pPr lvl="1"/>
            <a:r>
              <a:rPr lang="en-US" sz="1600" dirty="0">
                <a:latin typeface="Söhne"/>
              </a:rPr>
              <a:t>If two containers are running on the same host machine (our computer where Docker is installed and running) within a Docker network, they can communicate with each other without the need for ports to be exposed to the host machine. 	</a:t>
            </a:r>
            <a:endParaRPr lang="en-SG" sz="1600" dirty="0">
              <a:latin typeface="Söhne"/>
            </a:endParaRPr>
          </a:p>
          <a:p>
            <a:r>
              <a:rPr lang="en-SG" sz="1800" dirty="0">
                <a:latin typeface="Söhne"/>
              </a:rPr>
              <a:t>Command for managing Docker networks.</a:t>
            </a:r>
          </a:p>
          <a:p>
            <a:pPr lvl="2"/>
            <a:r>
              <a:rPr lang="en-SG" sz="1800" dirty="0">
                <a:latin typeface="Söhne"/>
              </a:rPr>
              <a:t>Ex: docker network create my-network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61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940A4-007E-54D2-C48D-7AF856C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CUSTOM IMAGE to </a:t>
            </a:r>
            <a:r>
              <a:rPr lang="en-US" dirty="0" err="1"/>
              <a:t>DockerHUb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ABF-3D92-721B-BCAD-E53DA6FB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7524" y="2010877"/>
            <a:ext cx="5880276" cy="404223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Pushing custom Docker images to </a:t>
            </a:r>
            <a:r>
              <a:rPr lang="en-US" sz="1800" dirty="0" err="1">
                <a:solidFill>
                  <a:srgbClr val="0D0D0D"/>
                </a:solidFill>
                <a:latin typeface="Söhne"/>
              </a:rPr>
              <a:t>DockerHub</a:t>
            </a:r>
            <a:r>
              <a:rPr lang="en-US" sz="1800" dirty="0">
                <a:solidFill>
                  <a:srgbClr val="0D0D0D"/>
                </a:solidFill>
                <a:latin typeface="Söhne"/>
              </a:rPr>
              <a:t> involves uploading your locally built images to a central repository for sharing and collaboration among team members.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Steps to push </a:t>
            </a:r>
          </a:p>
          <a:p>
            <a:pPr lvl="1"/>
            <a:r>
              <a:rPr lang="en-US" sz="1700" dirty="0">
                <a:solidFill>
                  <a:srgbClr val="0D0D0D"/>
                </a:solidFill>
                <a:latin typeface="Söhne"/>
              </a:rPr>
              <a:t>Tagging Custom Images: Use the ‘docker tag’ command to assign a tag to your custom image, indicating the repository and version.</a:t>
            </a:r>
          </a:p>
          <a:p>
            <a:pPr lvl="2"/>
            <a:r>
              <a:rPr lang="en-US" sz="1500" dirty="0">
                <a:solidFill>
                  <a:srgbClr val="0D0D0D"/>
                </a:solidFill>
                <a:latin typeface="Söhne"/>
              </a:rPr>
              <a:t>Example: `docker tag &lt;</a:t>
            </a:r>
            <a:r>
              <a:rPr lang="en-US" sz="1500" dirty="0" err="1">
                <a:solidFill>
                  <a:srgbClr val="0D0D0D"/>
                </a:solidFill>
                <a:latin typeface="Söhne"/>
              </a:rPr>
              <a:t>image_id</a:t>
            </a:r>
            <a:r>
              <a:rPr lang="en-US" sz="1500" dirty="0">
                <a:solidFill>
                  <a:srgbClr val="0D0D0D"/>
                </a:solidFill>
                <a:latin typeface="Söhne"/>
              </a:rPr>
              <a:t>&gt; &lt;username&gt;/&lt;repository&gt;:</a:t>
            </a:r>
          </a:p>
          <a:p>
            <a:pPr lvl="1"/>
            <a:r>
              <a:rPr lang="en-US" sz="1700" dirty="0">
                <a:solidFill>
                  <a:srgbClr val="0D0D0D"/>
                </a:solidFill>
                <a:latin typeface="Söhne"/>
              </a:rPr>
              <a:t>Use the docker push command to upload your tagged image to Docker Hub.</a:t>
            </a:r>
          </a:p>
          <a:p>
            <a:pPr lvl="2"/>
            <a:r>
              <a:rPr lang="en-US" sz="1500" dirty="0">
                <a:solidFill>
                  <a:srgbClr val="0D0D0D"/>
                </a:solidFill>
                <a:latin typeface="Söhne"/>
              </a:rPr>
              <a:t>Example: `docker push &lt;username&gt;/&lt;repository&gt;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en-US" sz="1700" b="0" i="0" dirty="0">
              <a:effectLst/>
              <a:latin typeface="Söhne"/>
            </a:endParaRPr>
          </a:p>
          <a:p>
            <a:pPr lvl="1"/>
            <a:endParaRPr lang="en-US" sz="1700" b="0" i="0" dirty="0">
              <a:effectLst/>
              <a:latin typeface="Söhne"/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863F-0C7B-EB63-018B-8645E7A3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5F317D-56ED-5C53-2F5B-F086ACDF9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5297" y="2017343"/>
            <a:ext cx="3723626" cy="3441520"/>
          </a:xfrm>
        </p:spPr>
        <p:txBody>
          <a:bodyPr>
            <a:normAutofit lnSpcReduction="10000"/>
          </a:bodyPr>
          <a:lstStyle/>
          <a:p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82EBD8-C7ED-6BA1-2786-4EAD4F6D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799" y="2017343"/>
            <a:ext cx="4873137" cy="31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33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Docker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pull: Command for pulling an image or repository from a registry like Docker Hub.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 : docker pull python:3.9-slim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images: Command for listing available images on the local system.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images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ps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: Command for listing running containers.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</a:t>
            </a:r>
            <a:r>
              <a:rPr lang="en-SG" dirty="0" err="1">
                <a:solidFill>
                  <a:srgbClr val="0D0D0D"/>
                </a:solidFill>
                <a:latin typeface="Söhne"/>
              </a:rPr>
              <a:t>ps</a:t>
            </a: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6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183B-4356-21D4-82E8-ADC06D79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MODERN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021E-399F-9651-E015-F9A837725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6743979" cy="3776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Software development has changed to fit today's needs, focusing on flexibility, collaboration and fast delivery.</a:t>
            </a:r>
          </a:p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Front-end Development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Involves creating the user interface (UI) components of a website or app that users interact with directly.. </a:t>
            </a:r>
            <a:r>
              <a:rPr lang="en-US" sz="1100" dirty="0">
                <a:solidFill>
                  <a:srgbClr val="374151"/>
                </a:solidFill>
                <a:latin typeface="Söhne"/>
                <a:hlinkClick r:id="rId2"/>
              </a:rPr>
              <a:t>www.amazon.com.sg</a:t>
            </a:r>
            <a:endParaRPr lang="en-US" sz="1100" dirty="0">
              <a:solidFill>
                <a:srgbClr val="374151"/>
              </a:solidFill>
              <a:latin typeface="Söhne"/>
            </a:endParaRP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UI Frameworks : React, Angular, and Vue.js</a:t>
            </a:r>
          </a:p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Backend Development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Focuses on implementing the functionality of a website or application that operates behind the scenes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Tasks includes managing data, handling user authentication, and processing requests from the frontend.</a:t>
            </a: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Programming Languages : Python, Java &amp; etc. with frameworks like Django,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FlaskAPI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, Spring</a:t>
            </a: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Databases :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MySql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, Oracle SQL, 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614BE-3CE0-20DF-C3BA-87428FC6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284F0-8C70-C985-B4F4-013DEB82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309" y="2453168"/>
            <a:ext cx="3786839" cy="254063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B6BBBD-208F-10EC-0377-07AD62C2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8681" y="2017343"/>
            <a:ext cx="3020242" cy="3441520"/>
          </a:xfrm>
        </p:spPr>
        <p:txBody>
          <a:bodyPr>
            <a:normAutofit fontScale="92500" lnSpcReduction="20000"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7351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Docker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build: Command for building a Docker image from a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Dockerfile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build -t my-python-app .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run: Command for creating and running a container from an image.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run my-python-app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docker-compose: Command for managing multi-container Docker applications using a Docker Compose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yml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 file.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Example: docker-compose up -d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40711-DFF0-4134-7DFA-373E3182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CEF2-043C-E903-ADC9-0286A7A8D8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74150" y="2016125"/>
            <a:ext cx="7317850" cy="344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02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8E9-5866-974F-C982-C8D2576B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B7E5-46DA-EDAA-96FD-48BC6C286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001177" cy="362952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374151"/>
                </a:solidFill>
                <a:latin typeface="Söhne"/>
              </a:rPr>
              <a:t>Docker is a platform that enables developers to </a:t>
            </a:r>
            <a:r>
              <a:rPr lang="en-US" sz="1600" b="1" dirty="0">
                <a:solidFill>
                  <a:srgbClr val="374151"/>
                </a:solidFill>
                <a:latin typeface="Söhne"/>
              </a:rPr>
              <a:t>build, ship, and run applications 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quickly, securely and consistently in any environment</a:t>
            </a:r>
          </a:p>
          <a:p>
            <a:r>
              <a:rPr lang="en-US" sz="1600" dirty="0">
                <a:solidFill>
                  <a:srgbClr val="374151"/>
                </a:solidFill>
                <a:latin typeface="Söhne"/>
              </a:rPr>
              <a:t>Docker helps eliminate the "</a:t>
            </a:r>
            <a:r>
              <a:rPr lang="en-US" sz="1600" b="1" i="1" dirty="0">
                <a:solidFill>
                  <a:srgbClr val="374151"/>
                </a:solidFill>
                <a:latin typeface="Söhne"/>
              </a:rPr>
              <a:t>it works on my machine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" issue by ensuring consistent application performance across different environments.</a:t>
            </a:r>
          </a:p>
          <a:p>
            <a:r>
              <a:rPr lang="en-US" sz="1600" dirty="0">
                <a:solidFill>
                  <a:srgbClr val="374151"/>
                </a:solidFill>
                <a:latin typeface="Söhne"/>
              </a:rPr>
              <a:t>Think of Docker as a tool that packages our applications into containers, which are lightweight, portable, and self-sufficient units capable of running anywhere.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E792B-E8B4-9E75-02B3-7BBB9A7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What is a Container? | Docker">
            <a:extLst>
              <a:ext uri="{FF2B5EF4-FFF2-40B4-BE49-F238E27FC236}">
                <a16:creationId xmlns:a16="http://schemas.microsoft.com/office/drawing/2014/main" id="{DBEF432A-EE59-7D26-74D8-8254C08F76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456" y="2395784"/>
            <a:ext cx="4146396" cy="300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5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FBC1-3FE4-8376-8DA6-53B5B51F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and Installing docker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65E0-0DF6-0EF5-A2A6-7DD07237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569486" cy="3448595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Visit the official Docker website (</a:t>
            </a:r>
            <a:r>
              <a:rPr lang="en-US" sz="1700" dirty="0">
                <a:solidFill>
                  <a:srgbClr val="374151"/>
                </a:solidFill>
                <a:latin typeface="Söhne"/>
                <a:hlinkClick r:id="rId2"/>
              </a:rPr>
              <a:t>https://www.docker.com/products/docker-desktop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) and download Docker Desktop for your operating system (Windows or macOS) install it.</a:t>
            </a:r>
          </a:p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Verify Installation</a:t>
            </a:r>
          </a:p>
          <a:p>
            <a:pPr lvl="1"/>
            <a:r>
              <a:rPr lang="en-US" sz="1500" dirty="0">
                <a:solidFill>
                  <a:srgbClr val="374151"/>
                </a:solidFill>
                <a:latin typeface="Söhne"/>
              </a:rPr>
              <a:t>open a terminal or command prompt and run the command docker --version</a:t>
            </a:r>
          </a:p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Launch Docker Desktop: </a:t>
            </a:r>
          </a:p>
          <a:p>
            <a:pPr lvl="1"/>
            <a:r>
              <a:rPr lang="en-US" sz="1700" dirty="0">
                <a:solidFill>
                  <a:srgbClr val="374151"/>
                </a:solidFill>
                <a:latin typeface="Söhne"/>
              </a:rPr>
              <a:t>After installation, Docker Desktop should be available in your applications or system tray. </a:t>
            </a:r>
          </a:p>
          <a:p>
            <a:pPr lvl="1"/>
            <a:r>
              <a:rPr lang="en-US" sz="1700" dirty="0">
                <a:solidFill>
                  <a:srgbClr val="374151"/>
                </a:solidFill>
                <a:latin typeface="Söhne"/>
              </a:rPr>
              <a:t>Launch Docker Desktop by double-clicking its icon.</a:t>
            </a:r>
          </a:p>
          <a:p>
            <a:pPr marL="457200" lvl="1" indent="0">
              <a:buNone/>
            </a:pPr>
            <a:endParaRPr lang="en-SG" sz="17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1A6BA-E7EB-1C98-4A7C-BD00AA90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 descr="Install Docker Desktop on Windows | Docker Docs">
            <a:extLst>
              <a:ext uri="{FF2B5EF4-FFF2-40B4-BE49-F238E27FC236}">
                <a16:creationId xmlns:a16="http://schemas.microsoft.com/office/drawing/2014/main" id="{248EC3EE-C1FA-1475-C215-6BE3D9EC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51" y="2017343"/>
            <a:ext cx="4183339" cy="361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B2D8C0-BC1F-3BE8-B77C-1E3324E4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9650" y="2017343"/>
            <a:ext cx="4196173" cy="3616630"/>
          </a:xfrm>
        </p:spPr>
        <p:txBody>
          <a:bodyPr>
            <a:normAutofit fontScale="92500" lnSpcReduction="10000"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428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Downloading Python in Windows Machine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7" y="2015732"/>
            <a:ext cx="9981428" cy="345061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Python, a popular programming language, can be downloaded and installed directly from the official Python website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https://www.python.org/downloads/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Considerations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Installing and managing different Python versions or package versions may require additional effort and can lead to dependency conflicts.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avoid conflicts, developers often create virtual environments for each project to isolate dependencies and Python versions.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To run a Python file the command is</a:t>
            </a:r>
          </a:p>
          <a:p>
            <a:pPr lvl="2"/>
            <a:r>
              <a:rPr lang="en-US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ython &lt;filename.py&gt;</a:t>
            </a:r>
          </a:p>
          <a:p>
            <a:pPr lvl="2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Ex. p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ython hello.py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7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run a </a:t>
            </a:r>
            <a:r>
              <a:rPr lang="en-US" dirty="0" err="1"/>
              <a:t>py</a:t>
            </a:r>
            <a:r>
              <a:rPr lang="en-US" dirty="0"/>
              <a:t> file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5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hub /DOCKER IMAGE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6229611" cy="34485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Hub is a cloud-based repository where Docker users can find, share, and collaborate on container images.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simplifies the software installation process by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providing pre-built images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 Docker Hub 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https://hub.docker.com/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can download python from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ockerhub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by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running the below command from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cmd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prompt or terminal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pull python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57D5F0F-DCB5-1443-667A-0F6B7478AC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9973" y="2010878"/>
            <a:ext cx="4187360" cy="2811379"/>
          </a:xfrm>
        </p:spPr>
      </p:pic>
    </p:spTree>
    <p:extLst>
      <p:ext uri="{BB962C8B-B14F-4D97-AF65-F5344CB8AC3E}">
        <p14:creationId xmlns:p14="http://schemas.microsoft.com/office/powerpoint/2010/main" val="244658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BUILDING DOCKER IMAGE For OUR Python APP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9329" y="2010877"/>
            <a:ext cx="5386886" cy="4042234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 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text files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containing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commands for building a Docker image.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ocker image:  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contains everything your application needs to run smoothly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—its code, dependencies, and configurations.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ex. It's like a </a:t>
            </a:r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digital suitcase for your app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It holds all the important stuff your app needs to work, ( its code, tools it relies on, and how it's set up).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 run a python application in docker: 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Create a Dockerfile specify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base Python image 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Specify dependency libraries to install (usually done via a requirements.txt file)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Specify configurations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required for our application to run.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1DABDC-D950-D373-4D37-8C1CBD7E7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DB9BDD-A21A-0B52-A303-D1E828B4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48" y="2010878"/>
            <a:ext cx="5002802" cy="344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460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2518</TotalTime>
  <Words>2018</Words>
  <Application>Microsoft Office PowerPoint</Application>
  <PresentationFormat>Widescreen</PresentationFormat>
  <Paragraphs>215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Gill Sans MT</vt:lpstr>
      <vt:lpstr>Söhne</vt:lpstr>
      <vt:lpstr>Gallery</vt:lpstr>
      <vt:lpstr>Docker Fundamentals</vt:lpstr>
      <vt:lpstr>Workshop Objectives</vt:lpstr>
      <vt:lpstr>MODERN Software development</vt:lpstr>
      <vt:lpstr>What is docker</vt:lpstr>
      <vt:lpstr>Downloading and Installing docker</vt:lpstr>
      <vt:lpstr>Downloading Python in Windows Machine</vt:lpstr>
      <vt:lpstr>HOW TO run a py file demo</vt:lpstr>
      <vt:lpstr>Docker hub /DOCKER IMAGE</vt:lpstr>
      <vt:lpstr>BUILDING DOCKER IMAGE For OUR Python APP</vt:lpstr>
      <vt:lpstr>BUILDING DOCKER IMAGE For OUR Python APP</vt:lpstr>
      <vt:lpstr>Docker Container</vt:lpstr>
      <vt:lpstr>Docker Container</vt:lpstr>
      <vt:lpstr>Docker Container management</vt:lpstr>
      <vt:lpstr>Docker Commands SEEN So FAR</vt:lpstr>
      <vt:lpstr>Basic Python App DEMO</vt:lpstr>
      <vt:lpstr>Docker ARCHITECTURE</vt:lpstr>
      <vt:lpstr>Docker ARCHITECTURE</vt:lpstr>
      <vt:lpstr>HOW DOCKER IMAGE IS BUILT FROM DOCKERFILE</vt:lpstr>
      <vt:lpstr>Docker COMPOSE</vt:lpstr>
      <vt:lpstr>Why Docker COMPOSE</vt:lpstr>
      <vt:lpstr>Docker Volume</vt:lpstr>
      <vt:lpstr>Docker Commands SEEN So FAR</vt:lpstr>
      <vt:lpstr>MYSQL SETUP demo</vt:lpstr>
      <vt:lpstr>MYSQL_Flask API demo</vt:lpstr>
      <vt:lpstr>Best Practices</vt:lpstr>
      <vt:lpstr>Best Practices</vt:lpstr>
      <vt:lpstr>Overview of Docker NEtworks</vt:lpstr>
      <vt:lpstr>Pushing CUSTOM IMAGE to DockerHUb</vt:lpstr>
      <vt:lpstr>Important Docker Commands</vt:lpstr>
      <vt:lpstr>Important Docker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Allocation</dc:title>
  <dc:creator>Padmapriya Srinivasan</dc:creator>
  <cp:lastModifiedBy>Padmapriya Srinivasan</cp:lastModifiedBy>
  <cp:revision>519</cp:revision>
  <dcterms:created xsi:type="dcterms:W3CDTF">2023-05-08T02:29:07Z</dcterms:created>
  <dcterms:modified xsi:type="dcterms:W3CDTF">2024-05-05T05:02:18Z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2023-05-08T02:36:05Z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975a9a66-6612-4cad-a418-6746e2c13412</vt:lpwstr>
  </property>
  <property fmtid="{D5CDD505-2E9C-101B-9397-08002B2CF9AE}" pid="8" name="MSIP_Label_be298231-ee28-4c9e-9ffa-238d0040efda_ContentBits">
    <vt:lpwstr>0</vt:lpwstr>
  </property>
</Properties>
</file>