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59" r:id="rId5"/>
    <p:sldId id="258" r:id="rId6"/>
    <p:sldId id="282" r:id="rId7"/>
    <p:sldId id="281" r:id="rId8"/>
    <p:sldId id="283" r:id="rId9"/>
    <p:sldId id="290" r:id="rId10"/>
    <p:sldId id="275" r:id="rId11"/>
    <p:sldId id="293" r:id="rId12"/>
    <p:sldId id="289" r:id="rId13"/>
    <p:sldId id="297" r:id="rId14"/>
    <p:sldId id="294" r:id="rId15"/>
    <p:sldId id="284" r:id="rId16"/>
    <p:sldId id="278" r:id="rId17"/>
    <p:sldId id="295" r:id="rId18"/>
    <p:sldId id="277" r:id="rId19"/>
    <p:sldId id="291" r:id="rId20"/>
    <p:sldId id="288" r:id="rId21"/>
    <p:sldId id="296" r:id="rId22"/>
    <p:sldId id="262" r:id="rId23"/>
    <p:sldId id="292" r:id="rId24"/>
    <p:sldId id="285" r:id="rId25"/>
    <p:sldId id="286" r:id="rId26"/>
    <p:sldId id="287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4C2E511-1FBD-F119-A848-4F9061454EFD}" name="Padmapriya Srinivasan" initials="PS" userId="S::padmapriya@sutd.edu.sg::e0400246-ae22-4a02-b7f3-0486fc3f552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3E8D-93A4-45C2-B5B5-10C0D9FD8CAC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98FBC-3DF5-4576-A9CF-28BF489473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E40A-911A-432A-8BBE-93FF79ED3A9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639DB-A846-4767-ABAC-406E2E3917FA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13FC-25A7-438F-9365-94BF54C091DD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9FE10-04B1-4BA8-8869-75254AE28D04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FC6-78CE-42FD-AD87-F85BB537C9A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4954-6E06-42E5-97D0-27BEAE43E0D3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A4FA-2A0B-427C-8D5D-DDC37B93EACB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9263-D673-46C7-9969-438FB4605986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95F0-5727-4DF6-AF9F-64E494D61697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BD081-FB83-4197-AF39-765AED2BCE98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DBA1BF-3ADC-42CE-9107-AA2A03DA17AC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269B6-9D79-4A41-AACA-71FE230DD192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mazon.com.sg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1D4-F6FE-1A69-7E3F-08B15544D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Docker Fundamentals</a:t>
            </a:r>
            <a:endParaRPr lang="en-SG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7C3C6-BA71-BBD3-4155-F3A08A7F7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DevOps Workshop</a:t>
            </a: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BEAD-E56E-B4C2-E131-184F17A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9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Creation: Docker containers are created from Docker images using the docker run command.</a:t>
            </a:r>
          </a:p>
          <a:p>
            <a:pPr lvl="1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docker run &lt;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&gt; </a:t>
            </a:r>
          </a:p>
          <a:p>
            <a:pPr lvl="1"/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Ex. docker run </a:t>
            </a:r>
            <a:r>
              <a:rPr lang="en-US" sz="1400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r>
              <a:rPr lang="en-US" sz="1600" b="0" i="0" dirty="0">
                <a:solidFill>
                  <a:srgbClr val="0D0D0D"/>
                </a:solidFill>
                <a:effectLst/>
                <a:latin typeface="Söhne"/>
              </a:rPr>
              <a:t>Containers are a method to package software applications along with their dependencies and configurations into isolated environments, enabling them to run consistently across different computing environments. </a:t>
            </a:r>
          </a:p>
          <a:p>
            <a:pPr lvl="1"/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Imagine a shipping container: it contains all the goods needed for transport, isolated from the external environment, and can be easily transported from one location to another without affecting its contents.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0FEAF8-123B-6C39-5D98-801E48F16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6FE974-93CF-935C-CD93-3C3C094E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83" y="2157517"/>
            <a:ext cx="5492567" cy="27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7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0D31D7-3AC2-094D-786A-0A2DCEBA0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EC259A-D6F9-7174-D332-755E5096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210136" cy="40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3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Container management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Monitoring : Containers can be monitored using the ‘docker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ps’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command.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Starting and Stopping: Containers can be started, stopped, paused, and resumed using the respective Docker commands (docker start, docker stop, docker pause, docker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unpause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Removal: Containers can be removed using the ‘docker rm’ command.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6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0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App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0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Initiate MySQL DB via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060" y="2010878"/>
            <a:ext cx="6091562" cy="344859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Dockerfile: create a Dockerfile specify the base MySQL image needed.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Include any SQL script to be included during initialization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Build the docker image using the below command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docker build -t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my_sql_app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.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5059C3-4230-3A73-F66C-B0F1A5D6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8245" y="2017343"/>
            <a:ext cx="3110677" cy="344152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E69F72-7EE4-B66E-8A08-58330095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120" y="2128837"/>
            <a:ext cx="43529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5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Volume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T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o persist data generated by containers or share data between containers and the host machine.  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Ex. Named Volumes, Bind Mounts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Advantages of using Docker Volume</a:t>
            </a:r>
            <a:endParaRPr lang="en-US" sz="1800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persists even if the container is stopped or removed.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easy backup and restore of data, allowing for disaster recovery and data migration.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5122" name="Picture 2" descr="How to use volumes to share data between Docker containers | by Edouard  Courty | Medium">
            <a:extLst>
              <a:ext uri="{FF2B5EF4-FFF2-40B4-BE49-F238E27FC236}">
                <a16:creationId xmlns:a16="http://schemas.microsoft.com/office/drawing/2014/main" id="{D6095FDE-68D6-F11C-E3C2-8C1D4D69CE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2519244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MYSQL SETUP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836" y="2010878"/>
            <a:ext cx="5325626" cy="344859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Docker Compose is a tool which can be used to deploy 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multiple containers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at the same time with a single command.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It uses a YAML file (docker-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compose.yml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 to configure the application's services, networks, and volumes.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Advantages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Defines the entire application environment in a single file, </a:t>
            </a:r>
            <a:r>
              <a:rPr lang="en-US" b="1" i="1" dirty="0">
                <a:solidFill>
                  <a:srgbClr val="0D0D0D"/>
                </a:solidFill>
                <a:latin typeface="Söhne"/>
              </a:rPr>
              <a:t>making it easy to share and reproduce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Automates the process of starting, stopping, and scaling multiple containers with a single command.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22407-C4AC-E2C8-75F9-1AADB33E6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3452" y="2010878"/>
            <a:ext cx="5233068" cy="387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5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Why Docker COMPOSE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7E327-F295-30A3-898A-E970B4F61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Coordinates the creation and management of multiple containers, ensuring they communicate with each other as defined in the configuration.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Automatically resolves dependencies between services, ensuring they start in the correct order.  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Ex. Check depends-on keyword</a:t>
            </a:r>
          </a:p>
          <a:p>
            <a:r>
              <a:rPr lang="en-US" dirty="0">
                <a:solidFill>
                  <a:srgbClr val="0D0D0D"/>
                </a:solidFill>
                <a:latin typeface="Söhne"/>
              </a:rPr>
              <a:t>Commands of docker compose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start  : docker-compose up –d</a:t>
            </a:r>
          </a:p>
          <a:p>
            <a:pPr lvl="1"/>
            <a:r>
              <a:rPr lang="en-US" dirty="0">
                <a:solidFill>
                  <a:srgbClr val="0D0D0D"/>
                </a:solidFill>
                <a:latin typeface="Söhne"/>
              </a:rPr>
              <a:t>To stops  : docker-compose down</a:t>
            </a:r>
          </a:p>
          <a:p>
            <a:pPr marL="0" indent="0">
              <a:buNone/>
            </a:pP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F22407-C4AC-E2C8-75F9-1AADB33E6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010878"/>
            <a:ext cx="5233068" cy="387015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8E0A-E7E6-541B-FE99-ABC6E966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2F5DC-8EBB-39D6-6708-84C1CC401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Equip you with essential skills in modern software development using Docker.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 frontend and backend development principles, and how Docker simplifies development, deployment, and scaling for both.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3A849-5923-DFF1-BB33-55DD197E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about docker containers ...">
            <a:extLst>
              <a:ext uri="{FF2B5EF4-FFF2-40B4-BE49-F238E27FC236}">
                <a16:creationId xmlns:a16="http://schemas.microsoft.com/office/drawing/2014/main" id="{25AAE208-2D36-4362-6D1E-BD226FD4CE6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53" y="2499379"/>
            <a:ext cx="3895755" cy="259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330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4C7-D8EC-D770-9199-9264B74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 SEEN So FAR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C143-CAB8-30A9-B768-6FA829F1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2140" cy="403774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build docker image 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build -t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  <a:endParaRPr lang="en-SG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create container from an image 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ocker run &lt;</a:t>
            </a:r>
            <a:r>
              <a:rPr lang="en-SG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SG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SG" dirty="0">
                <a:solidFill>
                  <a:srgbClr val="374151"/>
                </a:solidFill>
                <a:latin typeface="Söhne"/>
              </a:rPr>
              <a:t>To check container status or container id: </a:t>
            </a:r>
          </a:p>
          <a:p>
            <a:pPr lvl="1"/>
            <a:r>
              <a:rPr lang="en-SG" dirty="0">
                <a:solidFill>
                  <a:srgbClr val="374151"/>
                </a:solidFill>
                <a:latin typeface="Söhne"/>
              </a:rPr>
              <a:t>docker </a:t>
            </a:r>
            <a:r>
              <a:rPr lang="en-SG" dirty="0" err="1">
                <a:solidFill>
                  <a:srgbClr val="374151"/>
                </a:solidFill>
                <a:latin typeface="Söhne"/>
              </a:rPr>
              <a:t>ps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start container : docker start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stop container: docker stop &lt;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To delete a container : docker rm &lt;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container_id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&gt;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Söhne"/>
              </a:rPr>
              <a:t>To start docker compose : docker compose up –d</a:t>
            </a:r>
          </a:p>
          <a:p>
            <a:r>
              <a:rPr lang="en-US" dirty="0">
                <a:solidFill>
                  <a:srgbClr val="374151"/>
                </a:solidFill>
                <a:highlight>
                  <a:srgbClr val="FFFF00"/>
                </a:highlight>
                <a:latin typeface="Söhne"/>
              </a:rPr>
              <a:t>To stop docker compose : docker compose down</a:t>
            </a:r>
            <a:endParaRPr lang="en-SG" b="0" i="0" dirty="0">
              <a:solidFill>
                <a:srgbClr val="374151"/>
              </a:solidFill>
              <a:effectLst/>
              <a:highlight>
                <a:srgbClr val="FFFF00"/>
              </a:highlight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C1388-8657-1250-D0A6-7E40D2EA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E373C9-ECD7-38E7-9BCB-53AA001FA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 API demo</a:t>
            </a:r>
            <a:endParaRPr lang="en-S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1ADAF2-7179-B246-2630-D3CCC9978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7F4C8-DA98-7E4C-CED2-89300A1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3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CUSTOM IMAGE to </a:t>
            </a:r>
            <a:r>
              <a:rPr lang="en-US" dirty="0" err="1"/>
              <a:t>DockerHUb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490469" cy="3448595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Pushing custom Docker images to </a:t>
            </a:r>
            <a:r>
              <a:rPr lang="en-US" sz="1800" dirty="0" err="1">
                <a:solidFill>
                  <a:srgbClr val="0D0D0D"/>
                </a:solidFill>
                <a:latin typeface="Söhne"/>
              </a:rPr>
              <a:t>DockerHub</a:t>
            </a:r>
            <a:r>
              <a:rPr lang="en-US" sz="1800" dirty="0">
                <a:solidFill>
                  <a:srgbClr val="0D0D0D"/>
                </a:solidFill>
                <a:latin typeface="Söhne"/>
              </a:rPr>
              <a:t> involves uploading your locally built images to a central repository for sharing and collaboration among team members.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Steps to push 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Tagging Custom Images: Use the docker tag command to assign a tag to your custom image, indicating the repository and version.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tag &lt;</a:t>
            </a:r>
            <a:r>
              <a:rPr lang="en-US" sz="1500" dirty="0" err="1">
                <a:solidFill>
                  <a:srgbClr val="0D0D0D"/>
                </a:solidFill>
                <a:latin typeface="Söhne"/>
              </a:rPr>
              <a:t>image_id</a:t>
            </a:r>
            <a:r>
              <a:rPr lang="en-US" sz="1500" dirty="0">
                <a:solidFill>
                  <a:srgbClr val="0D0D0D"/>
                </a:solidFill>
                <a:latin typeface="Söhne"/>
              </a:rPr>
              <a:t>&gt; &lt;username&gt;/&lt;repository&gt;:</a:t>
            </a:r>
          </a:p>
          <a:p>
            <a:pPr lvl="1"/>
            <a:r>
              <a:rPr lang="en-US" sz="1700" dirty="0">
                <a:solidFill>
                  <a:srgbClr val="0D0D0D"/>
                </a:solidFill>
                <a:latin typeface="Söhne"/>
              </a:rPr>
              <a:t>Use the docker push command to upload your tagged image to Docker Hub.</a:t>
            </a:r>
          </a:p>
          <a:p>
            <a:pPr lvl="2"/>
            <a:r>
              <a:rPr lang="en-US" sz="1500" dirty="0">
                <a:solidFill>
                  <a:srgbClr val="0D0D0D"/>
                </a:solidFill>
                <a:latin typeface="Söhne"/>
              </a:rPr>
              <a:t>Example: `docker push &lt;username&gt;/&lt;repository&gt;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82EBD8-C7ED-6BA1-2786-4EAD4F6D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799" y="2017343"/>
            <a:ext cx="4873137" cy="31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3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D940A4-007E-54D2-C48D-7AF856C5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AABF-3D92-721B-BCAD-E53DA6FB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5490469" cy="344859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sz="1600" dirty="0">
              <a:solidFill>
                <a:srgbClr val="0D0D0D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sz="1700" b="0" i="0" dirty="0">
              <a:effectLst/>
              <a:latin typeface="Söhne"/>
            </a:endParaRPr>
          </a:p>
          <a:p>
            <a:pPr lvl="1"/>
            <a:endParaRPr lang="en-US" sz="1700" b="0" i="0" dirty="0">
              <a:effectLst/>
              <a:latin typeface="Söhne"/>
            </a:endParaRP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6863F-0C7B-EB63-018B-8645E7A3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5F317D-56ED-5C53-2F5B-F086ACDF9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35297" y="2017343"/>
            <a:ext cx="3723626" cy="3441520"/>
          </a:xfrm>
        </p:spPr>
        <p:txBody>
          <a:bodyPr>
            <a:norm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558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pull: Command for pulling an image or repository from a registry like Docker Hub.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 : docker pull python:3.9-slim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images: Command for listing available images on the local system.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images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ps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: Command for listing running containers.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</a:t>
            </a:r>
            <a:r>
              <a:rPr lang="en-SG" dirty="0" err="1">
                <a:solidFill>
                  <a:srgbClr val="0D0D0D"/>
                </a:solidFill>
                <a:latin typeface="Söhne"/>
              </a:rPr>
              <a:t>ps</a:t>
            </a:r>
            <a:endParaRPr lang="en-SG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6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Docker Commands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build: Command for building a Docker image from a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build -t my-python-app .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 run: Command for creating and running a container from an image.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Ex: docker run my-python-app</a:t>
            </a:r>
          </a:p>
          <a:p>
            <a:r>
              <a:rPr lang="en-SG" sz="1800" dirty="0">
                <a:solidFill>
                  <a:srgbClr val="0D0D0D"/>
                </a:solidFill>
                <a:latin typeface="Söhne"/>
              </a:rPr>
              <a:t>docker-compose: Command for managing multi-container Docker applications using a Docker Compose </a:t>
            </a:r>
            <a:r>
              <a:rPr lang="en-SG" sz="1800" dirty="0" err="1">
                <a:solidFill>
                  <a:srgbClr val="0D0D0D"/>
                </a:solidFill>
                <a:latin typeface="Söhne"/>
              </a:rPr>
              <a:t>yml</a:t>
            </a:r>
            <a:r>
              <a:rPr lang="en-SG" sz="1800" dirty="0">
                <a:solidFill>
                  <a:srgbClr val="0D0D0D"/>
                </a:solidFill>
                <a:latin typeface="Söhne"/>
              </a:rPr>
              <a:t> file.</a:t>
            </a:r>
          </a:p>
          <a:p>
            <a:pPr lvl="1"/>
            <a:r>
              <a:rPr lang="en-SG" dirty="0">
                <a:solidFill>
                  <a:srgbClr val="0D0D0D"/>
                </a:solidFill>
                <a:latin typeface="Söhne"/>
              </a:rPr>
              <a:t>Example: docker-compose up -d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4809-A8B7-8AFB-3E3A-5A438895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Docker </a:t>
            </a:r>
            <a:r>
              <a:rPr lang="en-US" dirty="0" err="1"/>
              <a:t>NEtworks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AD77-257D-6C8C-3682-4F04DC61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Docker networking allows containers to communicate with each other, similar to how computers on a network communicate. </a:t>
            </a:r>
          </a:p>
          <a:p>
            <a:r>
              <a:rPr lang="en-US" dirty="0"/>
              <a:t>Docker networking is like connecting different pieces of a puzzle to make them work together. </a:t>
            </a:r>
            <a:endParaRPr lang="en-SG" dirty="0"/>
          </a:p>
          <a:p>
            <a:r>
              <a:rPr lang="en-SG" dirty="0"/>
              <a:t>Command for managing Docker networks.</a:t>
            </a:r>
          </a:p>
          <a:p>
            <a:pPr lvl="2"/>
            <a:r>
              <a:rPr lang="en-SG" dirty="0"/>
              <a:t>Ex: docker network create my-network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C6622-48F8-8CFB-64C0-9EDC8E4F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6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40711-DFF0-4134-7DFA-373E3182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CEF2-043C-E903-ADC9-0286A7A8D8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74150" y="2016125"/>
            <a:ext cx="7317850" cy="3449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02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183B-4356-21D4-82E8-ADC06D79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MODERN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021E-399F-9651-E015-F9A837725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743979" cy="3776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374151"/>
                </a:solidFill>
                <a:latin typeface="Söhne"/>
              </a:rPr>
              <a:t>Software development has changed to fit today's needs, focusing on flexibility, collaboration and fast delivery.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Front-end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Involves creating the user interface (UI) components of a website or app that users interact with directly.. </a:t>
            </a:r>
            <a:r>
              <a:rPr lang="en-US" sz="1100" dirty="0">
                <a:solidFill>
                  <a:srgbClr val="374151"/>
                </a:solidFill>
                <a:latin typeface="Söhne"/>
                <a:hlinkClick r:id="rId2"/>
              </a:rPr>
              <a:t>www.amazon.com.sg</a:t>
            </a:r>
            <a:endParaRPr lang="en-US" sz="1100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UI Frameworks : React, Angular, and Vue.js</a:t>
            </a:r>
          </a:p>
          <a:p>
            <a:r>
              <a:rPr lang="en-US" sz="1600" b="1" dirty="0">
                <a:solidFill>
                  <a:srgbClr val="374151"/>
                </a:solidFill>
                <a:latin typeface="Söhne"/>
              </a:rPr>
              <a:t>Backend Development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Focuses on implementing the functionality of a website or application that operates behind the scenes</a:t>
            </a:r>
          </a:p>
          <a:p>
            <a:pPr lvl="1"/>
            <a:r>
              <a:rPr lang="en-US" sz="1400" dirty="0">
                <a:solidFill>
                  <a:srgbClr val="374151"/>
                </a:solidFill>
                <a:latin typeface="Söhne"/>
              </a:rPr>
              <a:t>Tasks includes managing data, handling user authentication, and processing requests from the frontend.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Programming Languages : Python, Java &amp; etc. with frameworks like Django,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FlaskAPI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Spring</a:t>
            </a:r>
          </a:p>
          <a:p>
            <a:pPr lvl="2"/>
            <a:r>
              <a:rPr lang="en-US" sz="1400" dirty="0">
                <a:solidFill>
                  <a:srgbClr val="374151"/>
                </a:solidFill>
                <a:latin typeface="Söhne"/>
              </a:rPr>
              <a:t>Popular Databases : </a:t>
            </a:r>
            <a:r>
              <a:rPr lang="en-US" sz="1400" dirty="0" err="1">
                <a:solidFill>
                  <a:srgbClr val="374151"/>
                </a:solidFill>
                <a:latin typeface="Söhne"/>
              </a:rPr>
              <a:t>MySql</a:t>
            </a:r>
            <a:r>
              <a:rPr lang="en-US" sz="1400" dirty="0">
                <a:solidFill>
                  <a:srgbClr val="374151"/>
                </a:solidFill>
                <a:latin typeface="Söhne"/>
              </a:rPr>
              <a:t>, Oracle SQL, MongoDB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14BE-3CE0-20DF-C3BA-87428FC6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284F0-8C70-C985-B4F4-013DEB82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309" y="2453168"/>
            <a:ext cx="3786839" cy="254063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B6BBBD-208F-10EC-0377-07AD62C2A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8681" y="2017343"/>
            <a:ext cx="3020242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735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Downloading Python in Windows Machine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Python, a popular programming language, can be downloaded and installed directly from the official Python website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https://www.python.org/downloads/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Considerations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and managing different Python versions or package versions may require additional effort and can lead to dependency conflicts.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avoid conflicts, developers often create virtual environments for each project to isolate dependencies and Python versions.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To run 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pythonfile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we have to use the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commnd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ython &lt;filename.py&gt;</a:t>
            </a:r>
          </a:p>
          <a:p>
            <a:pPr lvl="2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p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ython app.py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78E9-5866-974F-C982-C8D2576B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5B7E5-46DA-EDAA-96FD-48BC6C286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435760" cy="36295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is a platform that enables developers to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build, ship, and run applications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quickly, securely and consistently in any environment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helps eliminate the "</a:t>
            </a:r>
            <a:r>
              <a:rPr lang="en-US" b="1" i="1" dirty="0">
                <a:solidFill>
                  <a:srgbClr val="374151"/>
                </a:solidFill>
                <a:latin typeface="Söhne"/>
              </a:rPr>
              <a:t>it works on my machine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" issue by ensuring consistent application performance across different environments.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792B-E8B4-9E75-02B3-7BBB9A7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What is a Container? | Docker">
            <a:extLst>
              <a:ext uri="{FF2B5EF4-FFF2-40B4-BE49-F238E27FC236}">
                <a16:creationId xmlns:a16="http://schemas.microsoft.com/office/drawing/2014/main" id="{DBEF432A-EE59-7D26-74D8-8254C08F76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88" y="2324223"/>
            <a:ext cx="3749809" cy="300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75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FBC1-3FE4-8376-8DA6-53B5B51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docker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65E0-0DF6-0EF5-A2A6-7DD072379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569486" cy="344859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Visit the official Docker website (</a:t>
            </a:r>
            <a:r>
              <a:rPr lang="en-US" sz="1700" dirty="0">
                <a:solidFill>
                  <a:srgbClr val="374151"/>
                </a:solidFill>
                <a:latin typeface="Söhne"/>
                <a:hlinkClick r:id="rId2"/>
              </a:rPr>
              <a:t>https://www.docker.com/products/docker-desktop</a:t>
            </a:r>
            <a:r>
              <a:rPr lang="en-US" sz="1700" dirty="0">
                <a:solidFill>
                  <a:srgbClr val="374151"/>
                </a:solidFill>
                <a:latin typeface="Söhne"/>
              </a:rPr>
              <a:t>) and download Docker Desktop for your operating system (Windows or macOS) install it.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Verify Installation</a:t>
            </a:r>
          </a:p>
          <a:p>
            <a:pPr lvl="1"/>
            <a:r>
              <a:rPr lang="en-US" sz="1500" dirty="0">
                <a:solidFill>
                  <a:srgbClr val="374151"/>
                </a:solidFill>
                <a:latin typeface="Söhne"/>
              </a:rPr>
              <a:t>open a terminal or command prompt and run the command docker --version</a:t>
            </a:r>
          </a:p>
          <a:p>
            <a:r>
              <a:rPr lang="en-US" sz="1700" dirty="0">
                <a:solidFill>
                  <a:srgbClr val="374151"/>
                </a:solidFill>
                <a:latin typeface="Söhne"/>
              </a:rPr>
              <a:t>Launch Docker Desktop: </a:t>
            </a:r>
          </a:p>
          <a:p>
            <a:pPr lvl="1"/>
            <a:r>
              <a:rPr lang="en-US" sz="1700" dirty="0">
                <a:solidFill>
                  <a:srgbClr val="374151"/>
                </a:solidFill>
                <a:latin typeface="Söhne"/>
              </a:rPr>
              <a:t>After installation, Docker Desktop should be available in your applications or system tray. Launch Docker Desktop by double-clicking its icon.</a:t>
            </a:r>
          </a:p>
          <a:p>
            <a:pPr marL="457200" lvl="1" indent="0">
              <a:buNone/>
            </a:pPr>
            <a:endParaRPr lang="en-SG" sz="170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1A6BA-E7EB-1C98-4A7C-BD00AA90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 descr="Install Docker Desktop on Windows | Docker Docs">
            <a:extLst>
              <a:ext uri="{FF2B5EF4-FFF2-40B4-BE49-F238E27FC236}">
                <a16:creationId xmlns:a16="http://schemas.microsoft.com/office/drawing/2014/main" id="{248EC3EE-C1FA-1475-C215-6BE3D9EC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51" y="2017343"/>
            <a:ext cx="4183339" cy="361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B2D8C0-BC1F-3BE8-B77C-1E3324E4C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9650" y="2017343"/>
            <a:ext cx="4196173" cy="3616630"/>
          </a:xfrm>
        </p:spPr>
        <p:txBody>
          <a:bodyPr>
            <a:normAutofit fontScale="92500" lnSpcReduction="10000"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28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Docker hub /DOCKER IMAGE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8"/>
            <a:ext cx="6229611" cy="34485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Docker Hub is a cloud-based repository where Docker users can find, share, and collaborate on container images.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simplifies the software installation process by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providing pre-built images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 Docker Hub (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https://hub.docker.com/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We can download python from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running the below command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prompt or terminal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pull python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57D5F0F-DCB5-1443-667A-0F6B7478AC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99973" y="2010878"/>
            <a:ext cx="4187360" cy="2811379"/>
          </a:xfrm>
        </p:spPr>
      </p:pic>
    </p:spTree>
    <p:extLst>
      <p:ext uri="{BB962C8B-B14F-4D97-AF65-F5344CB8AC3E}">
        <p14:creationId xmlns:p14="http://schemas.microsoft.com/office/powerpoint/2010/main" val="244658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RUNNING Python APP WITH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0" y="2010877"/>
            <a:ext cx="6229611" cy="373677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Dockerfile: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is 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text files which contains commands for building a Docker image.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docker image consists of all the project’s code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run a python application in docker: 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a Dockerfile specify the base Python image  any additional dependencies /configurations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required for our application.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you run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from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cmd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prompt using ‘docker build’ command, Docker automatically fetches the specified Python image from Docker Hub for our application to run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5059C3-4230-3A73-F66C-B0F1A5D6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48245" y="2017343"/>
            <a:ext cx="3110677" cy="3441520"/>
          </a:xfrm>
        </p:spPr>
        <p:txBody>
          <a:bodyPr>
            <a:normAutofit fontScale="92500" lnSpcReduction="20000"/>
          </a:bodyPr>
          <a:lstStyle/>
          <a:p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FDAB3A2-BD26-4B66-F2A1-8CF96F7E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41" y="2345714"/>
            <a:ext cx="43910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4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32B-E872-C489-66C2-88BFAA5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RUNNING Python APP WITH DOCKERFILE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BBD6-340F-E403-74C2-8C5D82E49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0772" y="2010877"/>
            <a:ext cx="6926170" cy="373677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Docker ensures that dependencies listed in the Dockerfile are installed within the container during the build process to avoid dependency conflict and creates docker image.</a:t>
            </a:r>
          </a:p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Syntax: docker build -t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image_name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 &lt;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Söhne"/>
              </a:rPr>
              <a:t>path_to_Dockerfile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&gt;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Ex. docker build -t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my_app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98672-66A5-3449-896E-4A10CC17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FDBCA-3888-2E54-A464-04E0F8727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49833" y="2568140"/>
            <a:ext cx="3855829" cy="2425667"/>
          </a:xfrm>
        </p:spPr>
      </p:pic>
    </p:spTree>
    <p:extLst>
      <p:ext uri="{BB962C8B-B14F-4D97-AF65-F5344CB8AC3E}">
        <p14:creationId xmlns:p14="http://schemas.microsoft.com/office/powerpoint/2010/main" val="15923675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1696</TotalTime>
  <Words>1507</Words>
  <Application>Microsoft Office PowerPoint</Application>
  <PresentationFormat>Widescreen</PresentationFormat>
  <Paragraphs>171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Söhne</vt:lpstr>
      <vt:lpstr>Gallery</vt:lpstr>
      <vt:lpstr>Docker Fundamentals</vt:lpstr>
      <vt:lpstr>Workshop Objectives</vt:lpstr>
      <vt:lpstr>MODERN Software development</vt:lpstr>
      <vt:lpstr>Downloading Python in Windows Machine</vt:lpstr>
      <vt:lpstr>What is docker</vt:lpstr>
      <vt:lpstr>Downloading and Installing docker</vt:lpstr>
      <vt:lpstr>Docker hub /DOCKER IMAGE</vt:lpstr>
      <vt:lpstr>RUNNING Python APP WITH DOCKERFILE</vt:lpstr>
      <vt:lpstr>RUNNING Python APP WITH DOCKERFILE</vt:lpstr>
      <vt:lpstr>Docker Container</vt:lpstr>
      <vt:lpstr>Docker Container</vt:lpstr>
      <vt:lpstr>Docker Container management</vt:lpstr>
      <vt:lpstr>Docker Commands SEEN So FAR</vt:lpstr>
      <vt:lpstr>Basic Python App DEMO</vt:lpstr>
      <vt:lpstr>Initiate MySQL DB via DOCKERFILE</vt:lpstr>
      <vt:lpstr>Docker Volume</vt:lpstr>
      <vt:lpstr>MYSQL SETUP demo</vt:lpstr>
      <vt:lpstr>Docker COMPOSE</vt:lpstr>
      <vt:lpstr>Why Docker COMPOSE</vt:lpstr>
      <vt:lpstr>Docker Commands SEEN So FAR</vt:lpstr>
      <vt:lpstr>REST API demo</vt:lpstr>
      <vt:lpstr>Pushing CUSTOM IMAGE to DockerHUb</vt:lpstr>
      <vt:lpstr>Best Practices</vt:lpstr>
      <vt:lpstr>Important Docker Commands</vt:lpstr>
      <vt:lpstr>Important Docker Commands</vt:lpstr>
      <vt:lpstr>Overview of Docker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Allocation</dc:title>
  <dc:creator>Padmapriya Srinivasan</dc:creator>
  <cp:lastModifiedBy>Padmapriya Srinivasan</cp:lastModifiedBy>
  <cp:revision>369</cp:revision>
  <dcterms:created xsi:type="dcterms:W3CDTF">2023-05-08T02:29:07Z</dcterms:created>
  <dcterms:modified xsi:type="dcterms:W3CDTF">2024-04-30T08:38:23Z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2023-05-08T02:36:05Z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975a9a66-6612-4cad-a418-6746e2c13412</vt:lpwstr>
  </property>
  <property fmtid="{D5CDD505-2E9C-101B-9397-08002B2CF9AE}" pid="8" name="MSIP_Label_be298231-ee28-4c9e-9ffa-238d0040efda_ContentBits">
    <vt:lpwstr>0</vt:lpwstr>
  </property>
</Properties>
</file>