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0" y="36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CD86E04-AB08-4F4C-A40E-4A98C8670B61}" type="datetime1">
              <a:rPr lang="ko-KR" altLang="en-US"/>
              <a:pPr lvl="0">
                <a:defRPr/>
              </a:pPr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59D8A8B-BB35-4B2C-9B37-B4941AB30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0/studybb/main.jsp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>
          <a:xfrm>
            <a:off x="4296163" y="2290100"/>
            <a:ext cx="6550726" cy="13751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ko-KR" altLang="en-US" sz="7000" b="0" spc="300">
                <a:solidFill>
                  <a:srgbClr val="ffcb05"/>
                </a:solidFill>
                <a:latin typeface="한돈 삼겹살 600g"/>
                <a:ea typeface="한돈 삼겹살 600g"/>
                <a:cs typeface="Segoe UI Black"/>
              </a:rPr>
              <a:t>스터디</a:t>
            </a:r>
            <a:r>
              <a:rPr lang="en-US" altLang="ko-KR" sz="7000" b="0" spc="300">
                <a:solidFill>
                  <a:schemeClr val="bg2">
                    <a:lumMod val="2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 </a:t>
            </a:r>
            <a:r>
              <a:rPr lang="ko-KR" altLang="en-US" sz="7000" b="0" spc="300">
                <a:latin typeface="한돈 삼겹살 600g"/>
                <a:ea typeface="한돈 삼겹살 600g"/>
                <a:cs typeface="Segoe UI Black"/>
              </a:rPr>
              <a:t>봉봉</a:t>
            </a:r>
            <a:endParaRPr lang="ko-KR" altLang="en-US" sz="7000" b="0" spc="300">
              <a:latin typeface="한돈 삼겹살 600g"/>
              <a:ea typeface="한돈 삼겹살 600g"/>
              <a:cs typeface="Segoe UI Black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>
          <a:xfrm>
            <a:off x="4458721" y="2176333"/>
            <a:ext cx="3583752" cy="4316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1500" b="0" spc="300">
                <a:solidFill>
                  <a:srgbClr val="f0bf0a"/>
                </a:solidFill>
                <a:latin typeface="한돈 삼겹살 300g"/>
                <a:ea typeface="한돈 삼겹살 300g"/>
                <a:cs typeface="Calibri"/>
              </a:rPr>
              <a:t>너만을 위한 맞춤 스터디</a:t>
            </a:r>
            <a:endParaRPr lang="ko-KR" altLang="en-US" sz="1500" b="0" spc="300">
              <a:solidFill>
                <a:srgbClr val="f0bf0a"/>
              </a:solidFill>
              <a:latin typeface="한돈 삼겹살 300g"/>
              <a:ea typeface="한돈 삼겹살 300g"/>
              <a:cs typeface="Calibri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>
          <a:xfrm>
            <a:off x="9648045" y="5968898"/>
            <a:ext cx="2543955" cy="822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1600" b="0" spc="300">
                <a:solidFill>
                  <a:schemeClr val="bg1"/>
                </a:solidFill>
                <a:latin typeface="한돈 삼겹살 OTF 300g"/>
                <a:ea typeface="한돈 삼겹살 OTF 300g"/>
                <a:cs typeface="Calibri"/>
              </a:rPr>
              <a:t>강다슬 박성봉 이은아 </a:t>
            </a:r>
            <a:br>
              <a:rPr lang="ko-KR" altLang="en-US" sz="1600" b="0" spc="300">
                <a:solidFill>
                  <a:schemeClr val="bg1"/>
                </a:solidFill>
                <a:latin typeface="한돈 삼겹살 OTF 300g"/>
                <a:ea typeface="한돈 삼겹살 OTF 300g"/>
                <a:cs typeface="Calibri"/>
              </a:rPr>
            </a:br>
            <a:r>
              <a:rPr lang="ko-KR" altLang="en-US" sz="1600" b="0" spc="300">
                <a:solidFill>
                  <a:schemeClr val="bg1"/>
                </a:solidFill>
                <a:latin typeface="한돈 삼겹살 OTF 300g"/>
                <a:ea typeface="한돈 삼겹살 OTF 300g"/>
                <a:cs typeface="Calibri"/>
              </a:rPr>
              <a:t>이정민 전혜진 하수민</a:t>
            </a:r>
            <a:endParaRPr lang="ko-KR" altLang="en-US" sz="1600" b="0" spc="300">
              <a:solidFill>
                <a:schemeClr val="bg1"/>
              </a:solidFill>
              <a:latin typeface="한돈 삼겹살 OTF 300g"/>
              <a:ea typeface="한돈 삼겹살 OTF 300g"/>
              <a:cs typeface="Calibri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11059258" y="0"/>
            <a:ext cx="315087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2019</a:t>
            </a:r>
            <a:r>
              <a:rPr lang="ko-KR" altLang="en-US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 </a:t>
            </a:r>
            <a:r>
              <a:rPr lang="en-US" altLang="ko-KR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-</a:t>
            </a:r>
            <a:r>
              <a:rPr lang="ko-KR" altLang="en-US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 </a:t>
            </a:r>
            <a:r>
              <a:rPr lang="en-US" altLang="ko-KR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08</a:t>
            </a:r>
            <a:r>
              <a:rPr lang="ko-KR" altLang="en-US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 </a:t>
            </a:r>
            <a:r>
              <a:rPr lang="en-US" altLang="ko-KR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-</a:t>
            </a:r>
            <a:r>
              <a:rPr lang="ko-KR" altLang="en-US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 </a:t>
            </a:r>
            <a:r>
              <a:rPr lang="en-US" altLang="ko-KR" sz="1200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</a:rPr>
              <a:t>26</a:t>
            </a:r>
            <a:endParaRPr lang="en-US" altLang="ko-KR" sz="1200">
              <a:solidFill>
                <a:schemeClr val="lt1"/>
              </a:solidFill>
              <a:latin typeface="나눔스퀘어 ExtraBold"/>
              <a:ea typeface="나눔스퀘어 ExtraBold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200024" y="561550"/>
            <a:ext cx="742951" cy="379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  <a:cs typeface="Calibri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>
          <a:xfrm>
            <a:off x="1301453" y="414161"/>
            <a:ext cx="3308709" cy="6983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defRPr/>
            </a:pPr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목차</a:t>
            </a:r>
            <a:endParaRPr lang="ko-KR" altLang="en-US" sz="40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413915" y="1187987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hape 388"/>
          <p:cNvSpPr/>
          <p:nvPr/>
        </p:nvSpPr>
        <p:spPr>
          <a:xfrm>
            <a:off x="1380451" y="1624537"/>
            <a:ext cx="5629950" cy="4123276"/>
          </a:xfrm>
          <a:prstGeom prst="rect">
            <a:avLst/>
          </a:prstGeom>
          <a:ln w="3175">
            <a:miter/>
          </a:ln>
        </p:spPr>
        <p:txBody>
          <a:bodyPr lIns="38100" tIns="38100" rIns="38100" bIns="38100">
            <a:noAutofit/>
          </a:bodyPr>
          <a:lstStyle/>
          <a:p>
            <a:pPr marL="171360" indent="-171360">
              <a:lnSpc>
                <a:spcPct val="150000"/>
              </a:lnSpc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500">
                <a:latin typeface="한돈 삼겹살 600g"/>
                <a:ea typeface="한돈 삼겹살 600g"/>
              </a:rPr>
              <a:t>프로젝트 소개</a:t>
            </a:r>
            <a:endParaRPr lang="ko-KR" altLang="en-US" sz="1500">
              <a:latin typeface="한돈 삼겹살 600g"/>
              <a:ea typeface="한돈 삼겹살 6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400">
                <a:latin typeface="한돈 삼겹살 300g"/>
                <a:ea typeface="한돈 삼겹살 300g"/>
              </a:rPr>
              <a:t>  </a:t>
            </a:r>
            <a:r>
              <a:rPr lang="en-US" altLang="ko-KR" sz="1400">
                <a:latin typeface="한돈 삼겹살 300g"/>
                <a:ea typeface="한돈 삼겹살 300g"/>
              </a:rPr>
              <a:t>-</a:t>
            </a:r>
            <a:r>
              <a:rPr lang="ko-KR" altLang="en-US" sz="1400">
                <a:latin typeface="한돈 삼겹살 300g"/>
                <a:ea typeface="한돈 삼겹살 300g"/>
              </a:rPr>
              <a:t> 프로젝트 목적</a:t>
            </a:r>
            <a:endParaRPr lang="ko-KR" altLang="en-US" sz="1400">
              <a:latin typeface="한돈 삼겹살 300g"/>
              <a:ea typeface="한돈 삼겹살 3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400">
                <a:latin typeface="한돈 삼겹살 300g"/>
                <a:ea typeface="한돈 삼겹살 300g"/>
              </a:rPr>
              <a:t>  </a:t>
            </a:r>
            <a:r>
              <a:rPr lang="en-US" altLang="ko-KR" sz="1400">
                <a:latin typeface="한돈 삼겹살 300g"/>
                <a:ea typeface="한돈 삼겹살 300g"/>
              </a:rPr>
              <a:t>-</a:t>
            </a:r>
            <a:r>
              <a:rPr lang="ko-KR" altLang="en-US" sz="1400">
                <a:latin typeface="한돈 삼겹살 300g"/>
                <a:ea typeface="한돈 삼겹살 300g"/>
              </a:rPr>
              <a:t> 역할 분담</a:t>
            </a:r>
            <a:endParaRPr lang="ko-KR" altLang="en-US" sz="1400">
              <a:latin typeface="한돈 삼겹살 300g"/>
              <a:ea typeface="한돈 삼겹살 3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400">
                <a:latin typeface="한돈 삼겹살 300g"/>
                <a:ea typeface="한돈 삼겹살 300g"/>
              </a:rPr>
              <a:t>  </a:t>
            </a:r>
            <a:r>
              <a:rPr lang="en-US" altLang="ko-KR" sz="1400">
                <a:latin typeface="한돈 삼겹살 300g"/>
                <a:ea typeface="한돈 삼겹살 300g"/>
              </a:rPr>
              <a:t>-</a:t>
            </a:r>
            <a:r>
              <a:rPr lang="ko-KR" altLang="en-US" sz="1400">
                <a:latin typeface="한돈 삼겹살 300g"/>
                <a:ea typeface="한돈 삼겹살 300g"/>
              </a:rPr>
              <a:t> 개발 환경</a:t>
            </a:r>
            <a:endParaRPr lang="ko-KR" altLang="en-US" sz="1400">
              <a:latin typeface="한돈 삼겹살 300g"/>
              <a:ea typeface="한돈 삼겹살 3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endParaRPr lang="ko-KR" altLang="en-US" sz="1400">
              <a:latin typeface="한돈 삼겹살 300g"/>
              <a:ea typeface="한돈 삼겹살 300g"/>
            </a:endParaRPr>
          </a:p>
          <a:p>
            <a:pPr marL="171360" indent="-171360">
              <a:lnSpc>
                <a:spcPct val="150000"/>
              </a:lnSpc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500">
                <a:latin typeface="한돈 삼겹살 600g"/>
                <a:ea typeface="한돈 삼겹살 600g"/>
              </a:rPr>
              <a:t>프로젝트 구조</a:t>
            </a:r>
            <a:endParaRPr lang="ko-KR" altLang="en-US" sz="1500">
              <a:latin typeface="한돈 삼겹살 600g"/>
              <a:ea typeface="한돈 삼겹살 6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400">
                <a:latin typeface="한돈 삼겹살 300g"/>
                <a:ea typeface="한돈 삼겹살 300g"/>
              </a:rPr>
              <a:t>  </a:t>
            </a:r>
            <a:r>
              <a:rPr lang="en-US" altLang="ko-KR" sz="1400">
                <a:latin typeface="한돈 삼겹살 300g"/>
                <a:ea typeface="한돈 삼겹살 300g"/>
              </a:rPr>
              <a:t>-</a:t>
            </a:r>
            <a:r>
              <a:rPr lang="ko-KR" altLang="en-US" sz="1400">
                <a:latin typeface="한돈 삼겹살 300g"/>
                <a:ea typeface="한돈 삼겹살 300g"/>
              </a:rPr>
              <a:t> </a:t>
            </a:r>
            <a:r>
              <a:rPr lang="en-US" altLang="ko-KR" sz="1400">
                <a:latin typeface="한돈 삼겹살 300g"/>
                <a:ea typeface="한돈 삼겹살 300g"/>
              </a:rPr>
              <a:t>ER</a:t>
            </a:r>
            <a:r>
              <a:rPr lang="ko-KR" altLang="en-US" sz="1400">
                <a:latin typeface="한돈 삼겹살 300g"/>
                <a:ea typeface="한돈 삼겹살 300g"/>
              </a:rPr>
              <a:t>다이어그램</a:t>
            </a:r>
            <a:endParaRPr lang="ko-KR" altLang="en-US" sz="1400">
              <a:latin typeface="한돈 삼겹살 300g"/>
              <a:ea typeface="한돈 삼겹살 3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400">
                <a:latin typeface="한돈 삼겹살 300g"/>
                <a:ea typeface="한돈 삼겹살 300g"/>
              </a:rPr>
              <a:t>  </a:t>
            </a:r>
            <a:r>
              <a:rPr lang="en-US" altLang="ko-KR" sz="1400">
                <a:latin typeface="한돈 삼겹살 300g"/>
                <a:ea typeface="한돈 삼겹살 300g"/>
              </a:rPr>
              <a:t>-</a:t>
            </a:r>
            <a:r>
              <a:rPr lang="ko-KR" altLang="en-US" sz="1400">
                <a:latin typeface="한돈 삼겹살 300g"/>
                <a:ea typeface="한돈 삼겹살 300g"/>
              </a:rPr>
              <a:t> 클래스 다이어그램</a:t>
            </a:r>
            <a:endParaRPr lang="ko-KR" altLang="en-US" sz="1400">
              <a:latin typeface="한돈 삼겹살 300g"/>
              <a:ea typeface="한돈 삼겹살 300g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endParaRPr lang="ko-KR" altLang="en-US" sz="1400">
              <a:latin typeface="한돈 삼겹살 300g"/>
              <a:ea typeface="한돈 삼겹살 300g"/>
            </a:endParaRPr>
          </a:p>
          <a:p>
            <a:pPr marL="171360" indent="-171360">
              <a:lnSpc>
                <a:spcPct val="150000"/>
              </a:lnSpc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500">
                <a:latin typeface="한돈 삼겹살 600g"/>
                <a:ea typeface="한돈 삼겹살 600g"/>
              </a:rPr>
              <a:t>프로젝트 시연</a:t>
            </a:r>
            <a:endParaRPr lang="ko-KR" altLang="en-US" sz="1500">
              <a:latin typeface="한돈 삼겹살 600g"/>
              <a:ea typeface="한돈 삼겹살 600g"/>
            </a:endParaRPr>
          </a:p>
        </p:txBody>
      </p:sp>
      <p:sp>
        <p:nvSpPr>
          <p:cNvPr id="45" name="AutoShape 34"/>
          <p:cNvSpPr/>
          <p:nvPr/>
        </p:nvSpPr>
        <p:spPr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quadBezTo>
                  <a:pt x="21600" y="9503"/>
                  <a:pt x="21600" y="9503"/>
                </a:quadBezTo>
                <a:cubicBezTo>
                  <a:pt x="21600" y="4320"/>
                  <a:pt x="17672" y="0"/>
                  <a:pt x="11781" y="0"/>
                </a:cubicBezTo>
                <a:quadBezTo>
                  <a:pt x="8836" y="0"/>
                  <a:pt x="8836" y="0"/>
                </a:quadBezTo>
                <a:cubicBezTo>
                  <a:pt x="2945" y="0"/>
                  <a:pt x="0" y="4320"/>
                  <a:pt x="0" y="9503"/>
                </a:cubicBezTo>
                <a:quadBezTo>
                  <a:pt x="0" y="21600"/>
                  <a:pt x="0" y="21600"/>
                </a:quad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</p:spPr>
        <p:txBody>
          <a:bodyPr lIns="0" tIns="0" rIns="0" bIns="0"/>
          <a:lstStyle/>
          <a:p>
            <a:pPr lvl="0">
              <a:defRPr/>
            </a:pPr>
            <a:endParaRPr lang="en-US" sz="9595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8500" y="-9525"/>
            <a:ext cx="5143500" cy="686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200024" y="561550"/>
            <a:ext cx="742951" cy="379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  <a:cs typeface="Calibri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>
          <a:xfrm>
            <a:off x="1301453" y="414161"/>
            <a:ext cx="3308709" cy="6983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프로젝트 소개</a:t>
            </a:r>
            <a:endParaRPr lang="ko-KR" altLang="en-US" sz="40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cxnSp>
        <p:nvCxnSpPr>
          <p:cNvPr id="60" name="직선 연결선 42"/>
          <p:cNvCxnSpPr/>
          <p:nvPr/>
        </p:nvCxnSpPr>
        <p:spPr>
          <a:xfrm>
            <a:off x="1413915" y="1187987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0563" y="0"/>
            <a:ext cx="11112497" cy="7416562"/>
          </a:xfrm>
          <a:prstGeom prst="rect">
            <a:avLst/>
          </a:prstGeom>
        </p:spPr>
      </p:pic>
      <p:sp>
        <p:nvSpPr>
          <p:cNvPr id="62" name="TextBox 7"/>
          <p:cNvSpPr txBox="1">
            <a:spLocks noChangeArrowheads="1"/>
          </p:cNvSpPr>
          <p:nvPr/>
        </p:nvSpPr>
        <p:spPr>
          <a:xfrm>
            <a:off x="1430038" y="1661933"/>
            <a:ext cx="4963680" cy="466076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다양한 사람들과</a:t>
            </a:r>
            <a:endParaRPr lang="ko-KR" altLang="en-US" sz="36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함께 스터디 할 수 있는</a:t>
            </a:r>
            <a:endParaRPr lang="ko-KR" altLang="en-US" sz="36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3600">
                <a:solidFill>
                  <a:srgbClr val="fbc409"/>
                </a:solidFill>
                <a:latin typeface="한돈 삼겹살 600g"/>
                <a:ea typeface="한돈 삼겹살 600g"/>
                <a:cs typeface="Segoe UI Black"/>
              </a:rPr>
              <a:t>오프라인 스터디</a:t>
            </a:r>
            <a:endParaRPr lang="ko-KR" altLang="en-US" sz="3600">
              <a:solidFill>
                <a:srgbClr val="fbc409"/>
              </a:solidFill>
              <a:latin typeface="한돈 삼겹살 600g"/>
              <a:ea typeface="한돈 삼겹살 6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3600">
                <a:solidFill>
                  <a:srgbClr val="fbc409"/>
                </a:solidFill>
                <a:latin typeface="한돈 삼겹살 600g"/>
                <a:ea typeface="한돈 삼겹살 600g"/>
                <a:cs typeface="Segoe UI Black"/>
              </a:rPr>
              <a:t>매칭 플랫폼</a:t>
            </a:r>
            <a:endParaRPr lang="ko-KR" altLang="en-US" sz="3600">
              <a:solidFill>
                <a:srgbClr val="fbc409"/>
              </a:solidFill>
              <a:latin typeface="한돈 삼겹살 600g"/>
              <a:ea typeface="한돈 삼겹살 600g"/>
              <a:cs typeface="Segoe UI Black"/>
            </a:endParaRPr>
          </a:p>
          <a:p>
            <a:pPr eaLnBrk="1" hangingPunct="1">
              <a:defRPr/>
            </a:pPr>
            <a:endParaRPr lang="ko-KR" altLang="en-US" sz="36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원하는 주제로 </a:t>
            </a:r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2400">
                <a:solidFill>
                  <a:srgbClr val="fbc409"/>
                </a:solidFill>
                <a:latin typeface="한돈 삼겹살 600g"/>
                <a:ea typeface="한돈 삼겹살 600g"/>
                <a:cs typeface="Segoe UI Black"/>
              </a:rPr>
              <a:t>스터디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를 개설할 수 있고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,</a:t>
            </a:r>
            <a:endParaRPr lang="en-US" altLang="ko-KR" sz="24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멘토가 운영하는 스터디에 </a:t>
            </a:r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참여할 수 있는 </a:t>
            </a:r>
            <a:r>
              <a:rPr lang="ko-KR" altLang="en-US" sz="2400">
                <a:solidFill>
                  <a:srgbClr val="fbc409"/>
                </a:solidFill>
                <a:latin typeface="한돈 삼겹살 600g"/>
                <a:ea typeface="한돈 삼겹살 600g"/>
                <a:cs typeface="Segoe UI Black"/>
              </a:rPr>
              <a:t>웹사이트</a:t>
            </a:r>
            <a:endParaRPr lang="ko-KR" altLang="en-US" sz="2400">
              <a:solidFill>
                <a:srgbClr val="fbc409"/>
              </a:solidFill>
              <a:latin typeface="한돈 삼겹살 600g"/>
              <a:ea typeface="한돈 삼겹살 600g"/>
              <a:cs typeface="Segoe UI Black"/>
            </a:endParaRPr>
          </a:p>
          <a:p>
            <a:pPr eaLnBrk="1" hangingPunct="1">
              <a:defRPr/>
            </a:pPr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200024" y="561550"/>
            <a:ext cx="742951" cy="379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  <a:cs typeface="Calibri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>
          <a:xfrm>
            <a:off x="1122860" y="1915099"/>
            <a:ext cx="3308709" cy="695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defRPr/>
            </a:pPr>
            <a:endParaRPr lang="ko-KR" altLang="en-US" sz="4000">
              <a:solidFill>
                <a:schemeClr val="tx1">
                  <a:lumMod val="95000"/>
                  <a:lumOff val="5000"/>
                </a:schemeClr>
              </a:solidFill>
              <a:latin typeface="나눔스퀘어 ExtraBold"/>
              <a:ea typeface="나눔스퀘어 ExtraBold"/>
              <a:cs typeface="Segoe UI Black"/>
            </a:endParaRPr>
          </a:p>
        </p:txBody>
      </p:sp>
      <p:sp>
        <p:nvSpPr>
          <p:cNvPr id="7" name="Oval 14"/>
          <p:cNvSpPr/>
          <p:nvPr/>
        </p:nvSpPr>
        <p:spPr>
          <a:xfrm>
            <a:off x="1304962" y="1752943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598"/>
          </a:p>
        </p:txBody>
      </p:sp>
      <p:sp>
        <p:nvSpPr>
          <p:cNvPr id="10" name="TextBox 9"/>
          <p:cNvSpPr txBox="1"/>
          <p:nvPr/>
        </p:nvSpPr>
        <p:spPr>
          <a:xfrm>
            <a:off x="2393189" y="1844262"/>
            <a:ext cx="746251" cy="33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한돈 삼겹살 600g"/>
                <a:ea typeface="한돈 삼겹살 600g"/>
                <a:cs typeface="Roboto Thin"/>
              </a:rPr>
              <a:t>강다슬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한돈 삼겹살 600g"/>
              <a:ea typeface="한돈 삼겹살 600g"/>
              <a:cs typeface="Roboto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3188" y="2148931"/>
            <a:ext cx="2577488" cy="54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자율 스터디 신청 페이지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멘토 스터디 신청 페이지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메인 대표이미지 디자인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</p:txBody>
      </p:sp>
      <p:sp>
        <p:nvSpPr>
          <p:cNvPr id="13" name="Oval 20"/>
          <p:cNvSpPr/>
          <p:nvPr/>
        </p:nvSpPr>
        <p:spPr>
          <a:xfrm>
            <a:off x="1304962" y="3350418"/>
            <a:ext cx="914162" cy="9141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598"/>
          </a:p>
        </p:txBody>
      </p:sp>
      <p:sp>
        <p:nvSpPr>
          <p:cNvPr id="17" name="Oval 26"/>
          <p:cNvSpPr/>
          <p:nvPr/>
        </p:nvSpPr>
        <p:spPr>
          <a:xfrm>
            <a:off x="1304962" y="4947893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598"/>
          </a:p>
        </p:txBody>
      </p:sp>
      <p:sp>
        <p:nvSpPr>
          <p:cNvPr id="21" name="Freeform 10"/>
          <p:cNvSpPr>
            <a:spLocks noEditPoints="1"/>
          </p:cNvSpPr>
          <p:nvPr/>
        </p:nvSpPr>
        <p:spPr>
          <a:xfrm>
            <a:off x="1553562" y="1931016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quadBezTo>
                  <a:pt x="7" y="154"/>
                  <a:pt x="7" y="154"/>
                </a:quad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quadBezTo>
                  <a:pt x="158" y="135"/>
                  <a:pt x="158" y="135"/>
                </a:quad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quadBezTo>
                  <a:pt x="187" y="208"/>
                  <a:pt x="187" y="208"/>
                </a:quad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quadBezTo>
                  <a:pt x="124" y="90"/>
                  <a:pt x="124" y="90"/>
                </a:quadBezTo>
                <a:quadBezTo>
                  <a:pt x="124" y="90"/>
                  <a:pt x="124" y="90"/>
                </a:quad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quadBezTo>
                  <a:pt x="63" y="90"/>
                  <a:pt x="63" y="90"/>
                </a:quadBezTo>
                <a:quadBezTo>
                  <a:pt x="53" y="52"/>
                  <a:pt x="53" y="52"/>
                </a:quad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93188" y="3777184"/>
            <a:ext cx="2577488" cy="545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스터디 찾기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(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메인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)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페이지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스터디 검색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필터링 기능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메뉴바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알림바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3188" y="5410043"/>
            <a:ext cx="2577488" cy="54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희망 스터디 신청 게시판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게시글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댓글 작성 기능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해시태그 검색 기능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2713" y="3462890"/>
            <a:ext cx="746252" cy="337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한돈 삼겹살 600g"/>
                <a:ea typeface="한돈 삼겹살 600g"/>
                <a:cs typeface="Roboto Thin"/>
              </a:rPr>
              <a:t>이은아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한돈 삼겹살 600g"/>
              <a:ea typeface="한돈 삼겹살 600g"/>
              <a:cs typeface="Roboto Thi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3891" y="5097197"/>
            <a:ext cx="753649" cy="33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한돈 삼겹살 600g"/>
                <a:ea typeface="한돈 삼겹살 600g"/>
                <a:cs typeface="Roboto Thin"/>
              </a:rPr>
              <a:t>전혜진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한돈 삼겹살 600g"/>
              <a:ea typeface="한돈 삼겹살 600g"/>
              <a:cs typeface="Roboto Thin"/>
            </a:endParaRPr>
          </a:p>
        </p:txBody>
      </p:sp>
      <p:sp>
        <p:nvSpPr>
          <p:cNvPr id="32" name="Freeform 10"/>
          <p:cNvSpPr>
            <a:spLocks noEditPoints="1"/>
          </p:cNvSpPr>
          <p:nvPr/>
        </p:nvSpPr>
        <p:spPr>
          <a:xfrm>
            <a:off x="1536975" y="3547588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quadBezTo>
                  <a:pt x="7" y="154"/>
                  <a:pt x="7" y="154"/>
                </a:quad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quadBezTo>
                  <a:pt x="158" y="135"/>
                  <a:pt x="158" y="135"/>
                </a:quad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quadBezTo>
                  <a:pt x="187" y="208"/>
                  <a:pt x="187" y="208"/>
                </a:quad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quadBezTo>
                  <a:pt x="124" y="90"/>
                  <a:pt x="124" y="90"/>
                </a:quadBezTo>
                <a:quadBezTo>
                  <a:pt x="124" y="90"/>
                  <a:pt x="124" y="90"/>
                </a:quad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quadBezTo>
                  <a:pt x="63" y="90"/>
                  <a:pt x="63" y="90"/>
                </a:quadBezTo>
                <a:quadBezTo>
                  <a:pt x="53" y="52"/>
                  <a:pt x="53" y="52"/>
                </a:quad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7" name="Oval 14"/>
          <p:cNvSpPr/>
          <p:nvPr/>
        </p:nvSpPr>
        <p:spPr>
          <a:xfrm>
            <a:off x="6096000" y="1745800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598"/>
          </a:p>
        </p:txBody>
      </p:sp>
      <p:sp>
        <p:nvSpPr>
          <p:cNvPr id="38" name="TextBox 9"/>
          <p:cNvSpPr txBox="1"/>
          <p:nvPr/>
        </p:nvSpPr>
        <p:spPr>
          <a:xfrm>
            <a:off x="7184227" y="1837119"/>
            <a:ext cx="746287" cy="33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한돈 삼겹살 600g"/>
                <a:ea typeface="한돈 삼겹살 600g"/>
                <a:cs typeface="Roboto Thin"/>
              </a:rPr>
              <a:t>박성봉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한돈 삼겹살 600g"/>
              <a:ea typeface="한돈 삼겹살 600g"/>
              <a:cs typeface="Roboto Thin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184226" y="2141788"/>
            <a:ext cx="2577488" cy="54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마이페이지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-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프로필 조회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수정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로그인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로그아웃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회원가입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</p:txBody>
      </p:sp>
      <p:sp>
        <p:nvSpPr>
          <p:cNvPr id="40" name="Oval 20"/>
          <p:cNvSpPr/>
          <p:nvPr/>
        </p:nvSpPr>
        <p:spPr>
          <a:xfrm>
            <a:off x="6096000" y="3343275"/>
            <a:ext cx="914162" cy="9141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598"/>
          </a:p>
        </p:txBody>
      </p:sp>
      <p:sp>
        <p:nvSpPr>
          <p:cNvPr id="41" name="Oval 26"/>
          <p:cNvSpPr/>
          <p:nvPr/>
        </p:nvSpPr>
        <p:spPr>
          <a:xfrm>
            <a:off x="6096000" y="4940750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598"/>
          </a:p>
        </p:txBody>
      </p:sp>
      <p:sp>
        <p:nvSpPr>
          <p:cNvPr id="42" name="Freeform 10"/>
          <p:cNvSpPr>
            <a:spLocks noEditPoints="1"/>
          </p:cNvSpPr>
          <p:nvPr/>
        </p:nvSpPr>
        <p:spPr>
          <a:xfrm>
            <a:off x="6344600" y="1923873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quadBezTo>
                  <a:pt x="7" y="154"/>
                  <a:pt x="7" y="154"/>
                </a:quad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quadBezTo>
                  <a:pt x="158" y="135"/>
                  <a:pt x="158" y="135"/>
                </a:quad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quadBezTo>
                  <a:pt x="187" y="208"/>
                  <a:pt x="187" y="208"/>
                </a:quad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quadBezTo>
                  <a:pt x="124" y="90"/>
                  <a:pt x="124" y="90"/>
                </a:quadBezTo>
                <a:quadBezTo>
                  <a:pt x="124" y="90"/>
                  <a:pt x="124" y="90"/>
                </a:quad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quadBezTo>
                  <a:pt x="63" y="90"/>
                  <a:pt x="63" y="90"/>
                </a:quadBezTo>
                <a:quadBezTo>
                  <a:pt x="53" y="52"/>
                  <a:pt x="53" y="52"/>
                </a:quad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4" name="TextBox 24"/>
          <p:cNvSpPr txBox="1"/>
          <p:nvPr/>
        </p:nvSpPr>
        <p:spPr>
          <a:xfrm>
            <a:off x="7184226" y="3770040"/>
            <a:ext cx="2577488" cy="69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스터디 생성 페이지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멘토스터디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자율스터디 생성 및 수정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마이페이지 내 스터디 조회 기능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7184226" y="5402900"/>
            <a:ext cx="2577488" cy="54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자율 스터디 상세 페이지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멘토 스터디 상세 페이지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  <a:p>
            <a:pPr marL="142800" indent="-142800" algn="just">
              <a:buClr>
                <a:schemeClr val="tx1">
                  <a:lumMod val="65000"/>
                  <a:lumOff val="35000"/>
                </a:schemeClr>
              </a:buClr>
              <a:buFont typeface="Wingdings"/>
              <a:buChar char="§"/>
              <a:defRPr/>
            </a:pP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스터디 팀장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/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ea typeface="Roboto Thin"/>
                <a:cs typeface="Roboto Thin"/>
              </a:rPr>
              <a:t> 멘토 프로필 조회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ea typeface="Roboto Thin"/>
              <a:cs typeface="Roboto Thin"/>
            </a:endParaRPr>
          </a:p>
        </p:txBody>
      </p:sp>
      <p:sp>
        <p:nvSpPr>
          <p:cNvPr id="46" name="TextBox 26"/>
          <p:cNvSpPr txBox="1"/>
          <p:nvPr/>
        </p:nvSpPr>
        <p:spPr>
          <a:xfrm>
            <a:off x="7193751" y="3455746"/>
            <a:ext cx="746289" cy="3355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한돈 삼겹살 600g"/>
                <a:ea typeface="한돈 삼겹살 600g"/>
                <a:cs typeface="Roboto Thin"/>
              </a:rPr>
              <a:t>이정민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한돈 삼겹살 600g"/>
              <a:ea typeface="한돈 삼겹살 600g"/>
              <a:cs typeface="Roboto Thin"/>
            </a:endParaRPr>
          </a:p>
        </p:txBody>
      </p:sp>
      <p:sp>
        <p:nvSpPr>
          <p:cNvPr id="47" name="TextBox 27"/>
          <p:cNvSpPr txBox="1"/>
          <p:nvPr/>
        </p:nvSpPr>
        <p:spPr>
          <a:xfrm>
            <a:off x="7214929" y="5090054"/>
            <a:ext cx="753685" cy="3372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한돈 삼겹살 600g"/>
                <a:ea typeface="한돈 삼겹살 600g"/>
                <a:cs typeface="Roboto Thin"/>
              </a:rPr>
              <a:t>하수민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한돈 삼겹살 600g"/>
              <a:ea typeface="한돈 삼겹살 600g"/>
              <a:cs typeface="Roboto Thin"/>
            </a:endParaRPr>
          </a:p>
        </p:txBody>
      </p:sp>
      <p:sp>
        <p:nvSpPr>
          <p:cNvPr id="48" name="Freeform 10"/>
          <p:cNvSpPr>
            <a:spLocks noEditPoints="1"/>
          </p:cNvSpPr>
          <p:nvPr/>
        </p:nvSpPr>
        <p:spPr>
          <a:xfrm>
            <a:off x="6328013" y="3540445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quadBezTo>
                  <a:pt x="7" y="154"/>
                  <a:pt x="7" y="154"/>
                </a:quad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quadBezTo>
                  <a:pt x="158" y="135"/>
                  <a:pt x="158" y="135"/>
                </a:quad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quadBezTo>
                  <a:pt x="187" y="208"/>
                  <a:pt x="187" y="208"/>
                </a:quad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quadBezTo>
                  <a:pt x="124" y="90"/>
                  <a:pt x="124" y="90"/>
                </a:quadBezTo>
                <a:quadBezTo>
                  <a:pt x="124" y="90"/>
                  <a:pt x="124" y="90"/>
                </a:quad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quadBezTo>
                  <a:pt x="63" y="90"/>
                  <a:pt x="63" y="90"/>
                </a:quadBezTo>
                <a:quadBezTo>
                  <a:pt x="53" y="52"/>
                  <a:pt x="53" y="52"/>
                </a:quad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9" name="Freeform 10"/>
          <p:cNvSpPr>
            <a:spLocks noEditPoints="1"/>
          </p:cNvSpPr>
          <p:nvPr/>
        </p:nvSpPr>
        <p:spPr>
          <a:xfrm>
            <a:off x="1546500" y="5128738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quadBezTo>
                  <a:pt x="7" y="154"/>
                  <a:pt x="7" y="154"/>
                </a:quad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quadBezTo>
                  <a:pt x="158" y="135"/>
                  <a:pt x="158" y="135"/>
                </a:quad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quadBezTo>
                  <a:pt x="187" y="208"/>
                  <a:pt x="187" y="208"/>
                </a:quad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quadBezTo>
                  <a:pt x="124" y="90"/>
                  <a:pt x="124" y="90"/>
                </a:quadBezTo>
                <a:quadBezTo>
                  <a:pt x="124" y="90"/>
                  <a:pt x="124" y="90"/>
                </a:quad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quadBezTo>
                  <a:pt x="63" y="90"/>
                  <a:pt x="63" y="90"/>
                </a:quadBezTo>
                <a:quadBezTo>
                  <a:pt x="53" y="52"/>
                  <a:pt x="53" y="52"/>
                </a:quad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50" name="Freeform 10"/>
          <p:cNvSpPr>
            <a:spLocks noEditPoints="1"/>
          </p:cNvSpPr>
          <p:nvPr/>
        </p:nvSpPr>
        <p:spPr>
          <a:xfrm>
            <a:off x="6344719" y="5128738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quadBezTo>
                  <a:pt x="7" y="154"/>
                  <a:pt x="7" y="154"/>
                </a:quad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quadBezTo>
                  <a:pt x="158" y="135"/>
                  <a:pt x="158" y="135"/>
                </a:quad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quadBezTo>
                  <a:pt x="187" y="208"/>
                  <a:pt x="187" y="208"/>
                </a:quad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quadBezTo>
                  <a:pt x="124" y="90"/>
                  <a:pt x="124" y="90"/>
                </a:quadBezTo>
                <a:quadBezTo>
                  <a:pt x="124" y="90"/>
                  <a:pt x="124" y="90"/>
                </a:quad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quadBezTo>
                  <a:pt x="63" y="90"/>
                  <a:pt x="63" y="90"/>
                </a:quadBezTo>
                <a:quadBezTo>
                  <a:pt x="53" y="52"/>
                  <a:pt x="53" y="52"/>
                </a:quad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>
          <a:xfrm>
            <a:off x="1301453" y="414161"/>
            <a:ext cx="3308709" cy="6983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역할분담</a:t>
            </a:r>
            <a:endParaRPr lang="ko-KR" altLang="en-US" sz="40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cxnSp>
        <p:nvCxnSpPr>
          <p:cNvPr id="55" name="직선 연결선 42"/>
          <p:cNvCxnSpPr/>
          <p:nvPr/>
        </p:nvCxnSpPr>
        <p:spPr>
          <a:xfrm>
            <a:off x="1413915" y="1187987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200024" y="561550"/>
            <a:ext cx="742951" cy="379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  <a:cs typeface="Calibri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>
          <a:xfrm>
            <a:off x="1301453" y="414161"/>
            <a:ext cx="3308709" cy="6983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개발 환경</a:t>
            </a:r>
            <a:endParaRPr lang="ko-KR" altLang="en-US" sz="40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cxnSp>
        <p:nvCxnSpPr>
          <p:cNvPr id="60" name="직선 연결선 42"/>
          <p:cNvCxnSpPr/>
          <p:nvPr/>
        </p:nvCxnSpPr>
        <p:spPr>
          <a:xfrm>
            <a:off x="1413915" y="1187987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7"/>
          <p:cNvSpPr txBox="1">
            <a:spLocks noChangeArrowheads="1"/>
          </p:cNvSpPr>
          <p:nvPr/>
        </p:nvSpPr>
        <p:spPr>
          <a:xfrm>
            <a:off x="3651744" y="1728608"/>
            <a:ext cx="7916432" cy="32605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Eclipse </a:t>
            </a: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4.11.0</a:t>
            </a:r>
            <a:endParaRPr lang="en-US" altLang="ko-KR" sz="52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Java </a:t>
            </a: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1.8</a:t>
            </a:r>
            <a:endParaRPr lang="en-US" altLang="ko-KR" sz="52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Tomcat Server </a:t>
            </a: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300g"/>
                <a:ea typeface="한돈 삼겹살 300g"/>
                <a:cs typeface="Segoe UI Black"/>
              </a:rPr>
              <a:t>8.5</a:t>
            </a:r>
            <a:endParaRPr lang="en-US" altLang="ko-KR" sz="5200">
              <a:solidFill>
                <a:schemeClr val="tx1">
                  <a:lumMod val="95000"/>
                  <a:lumOff val="5000"/>
                </a:schemeClr>
              </a:solidFill>
              <a:latin typeface="한돈 삼겹살 300g"/>
              <a:ea typeface="한돈 삼겹살 300g"/>
              <a:cs typeface="Segoe UI Black"/>
            </a:endParaRPr>
          </a:p>
          <a:p>
            <a:pPr eaLnBrk="1" hangingPunct="1">
              <a:defRPr/>
            </a:pPr>
            <a:r>
              <a:rPr lang="en-US" altLang="ko-KR" sz="52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Oracle SQL</a:t>
            </a:r>
            <a:endParaRPr lang="en-US" altLang="ko-KR" sz="52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5337" y="1804987"/>
            <a:ext cx="717996" cy="765862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3212" y="2514011"/>
            <a:ext cx="909650" cy="981663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8450" y="3467100"/>
            <a:ext cx="926206" cy="633056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85501" y="4154908"/>
            <a:ext cx="636096" cy="752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200024" y="561550"/>
            <a:ext cx="742951" cy="379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  <a:cs typeface="Calibri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>
          <a:xfrm>
            <a:off x="1301453" y="414161"/>
            <a:ext cx="3308709" cy="6983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ERD</a:t>
            </a:r>
            <a:endParaRPr lang="en-US" altLang="ko-KR" sz="40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cxnSp>
        <p:nvCxnSpPr>
          <p:cNvPr id="60" name="직선 연결선 42"/>
          <p:cNvCxnSpPr/>
          <p:nvPr/>
        </p:nvCxnSpPr>
        <p:spPr>
          <a:xfrm>
            <a:off x="1413915" y="1187987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663" y="1117993"/>
            <a:ext cx="10152673" cy="5517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200024" y="561550"/>
            <a:ext cx="742951" cy="379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  <a:cs typeface="Calibri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>
          <a:xfrm>
            <a:off x="1301453" y="414161"/>
            <a:ext cx="4618396" cy="6983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한돈 삼겹살 600g"/>
                <a:ea typeface="한돈 삼겹살 600g"/>
                <a:cs typeface="Segoe UI Black"/>
              </a:rPr>
              <a:t>프로젝트 시연</a:t>
            </a:r>
            <a:endParaRPr lang="ko-KR" altLang="en-US" sz="4000">
              <a:solidFill>
                <a:schemeClr val="tx1">
                  <a:lumMod val="95000"/>
                  <a:lumOff val="5000"/>
                </a:schemeClr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cxnSp>
        <p:nvCxnSpPr>
          <p:cNvPr id="60" name="직선 연결선 42"/>
          <p:cNvCxnSpPr/>
          <p:nvPr/>
        </p:nvCxnSpPr>
        <p:spPr>
          <a:xfrm>
            <a:off x="1413915" y="1187987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"/>
          <p:cNvSpPr txBox="1"/>
          <p:nvPr/>
        </p:nvSpPr>
        <p:spPr>
          <a:xfrm>
            <a:off x="2328741" y="2883339"/>
            <a:ext cx="8035194" cy="5456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hlinkClick r:id="rId2"/>
              </a:rPr>
              <a:t>http://</a:t>
            </a:r>
            <a:r>
              <a:rPr lang="en-US" altLang="ko-KR" sz="3000">
                <a:hlinkClick r:id="rId2"/>
              </a:rPr>
              <a:t>192.168.30.33</a:t>
            </a:r>
            <a:r>
              <a:rPr lang="ko-KR" altLang="en-US" sz="3000">
                <a:hlinkClick r:id="rId2"/>
              </a:rPr>
              <a:t>:8080/studybb/main.jsp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33925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>
          <a:xfrm>
            <a:off x="4875646" y="2795552"/>
            <a:ext cx="5232759" cy="9672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ko-KR" altLang="en-US" sz="4800" b="0" spc="300">
                <a:solidFill>
                  <a:srgbClr val="ffcb05"/>
                </a:solidFill>
                <a:latin typeface="한돈 삼겹살 600g"/>
                <a:ea typeface="한돈 삼겹살 600g"/>
                <a:cs typeface="Segoe UI Black"/>
              </a:rPr>
              <a:t>감사합니다</a:t>
            </a:r>
            <a:r>
              <a:rPr lang="en-US" altLang="ko-KR" sz="4800" b="0" spc="300">
                <a:solidFill>
                  <a:srgbClr val="ffcb05"/>
                </a:solidFill>
                <a:latin typeface="한돈 삼겹살 600g"/>
                <a:ea typeface="한돈 삼겹살 600g"/>
                <a:cs typeface="Segoe UI Black"/>
              </a:rPr>
              <a:t>.</a:t>
            </a:r>
            <a:endParaRPr lang="ru-RU" altLang="ko-KR" sz="4800" b="0" spc="300">
              <a:solidFill>
                <a:srgbClr val="ffcb05"/>
              </a:solidFill>
              <a:latin typeface="한돈 삼겹살 600g"/>
              <a:ea typeface="한돈 삼겹살 600g"/>
              <a:cs typeface="Segoe UI Black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556" y="5807867"/>
            <a:ext cx="802482" cy="80248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>
          <a:xfrm>
            <a:off x="920390" y="5888797"/>
            <a:ext cx="5232760" cy="6053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400" b="0" spc="300">
                <a:solidFill>
                  <a:schemeClr val="lt1"/>
                </a:solidFill>
                <a:latin typeface="한돈 삼겹살 OTF 300g"/>
                <a:ea typeface="한돈 삼겹살 OTF 300g"/>
                <a:cs typeface="Segoe UI Black"/>
              </a:rPr>
              <a:t>https://github.com</a:t>
            </a:r>
            <a:endParaRPr lang="ko-KR" altLang="en-US" sz="1400" b="0" spc="300">
              <a:solidFill>
                <a:schemeClr val="lt1"/>
              </a:solidFill>
              <a:latin typeface="한돈 삼겹살 OTF 300g"/>
              <a:ea typeface="한돈 삼겹살 OTF 300g"/>
              <a:cs typeface="Segoe UI Black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sz="1400" b="0" spc="300">
                <a:solidFill>
                  <a:schemeClr val="lt1"/>
                </a:solidFill>
                <a:latin typeface="한돈 삼겹살 OTF 300g"/>
                <a:ea typeface="한돈 삼겹살 OTF 300g"/>
                <a:cs typeface="Segoe UI Black"/>
              </a:rPr>
              <a:t>/ette9844/StudyBongBong</a:t>
            </a:r>
            <a:endParaRPr lang="ko-KR" altLang="en-US" sz="1400" b="0" spc="300">
              <a:solidFill>
                <a:schemeClr val="lt1"/>
              </a:solidFill>
              <a:latin typeface="한돈 삼겹살 OTF 300g"/>
              <a:ea typeface="한돈 삼겹살 OTF 300g"/>
              <a:cs typeface="Segoe UI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</ep:Words>
  <ep:PresentationFormat>와이드스크린</ep:PresentationFormat>
  <ep:Paragraphs>69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2017-09-09T13:40:14.000</dcterms:created>
  <dc:creator>user</dc:creator>
  <cp:lastModifiedBy>Administrator</cp:lastModifiedBy>
  <dcterms:modified xsi:type="dcterms:W3CDTF">2019-08-26T04:03:11.462</dcterms:modified>
  <cp:revision>80</cp:revision>
  <dc:title>PowerPoint 프레젠테이션</dc:title>
  <cp:version>1000.0000.01</cp:version>
</cp:coreProperties>
</file>