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30"/>
  </p:notesMasterIdLst>
  <p:sldIdLst>
    <p:sldId id="4185" r:id="rId3"/>
    <p:sldId id="4272" r:id="rId4"/>
    <p:sldId id="4299" r:id="rId5"/>
    <p:sldId id="4298" r:id="rId6"/>
    <p:sldId id="4301" r:id="rId7"/>
    <p:sldId id="4304" r:id="rId8"/>
    <p:sldId id="4306" r:id="rId9"/>
    <p:sldId id="4307" r:id="rId10"/>
    <p:sldId id="4325" r:id="rId11"/>
    <p:sldId id="4308" r:id="rId12"/>
    <p:sldId id="4305" r:id="rId13"/>
    <p:sldId id="4311" r:id="rId14"/>
    <p:sldId id="4312" r:id="rId15"/>
    <p:sldId id="4317" r:id="rId16"/>
    <p:sldId id="4318" r:id="rId17"/>
    <p:sldId id="4323" r:id="rId18"/>
    <p:sldId id="4321" r:id="rId19"/>
    <p:sldId id="4315" r:id="rId20"/>
    <p:sldId id="4322" r:id="rId21"/>
    <p:sldId id="4324" r:id="rId22"/>
    <p:sldId id="4328" r:id="rId23"/>
    <p:sldId id="4327" r:id="rId24"/>
    <p:sldId id="4326" r:id="rId25"/>
    <p:sldId id="4331" r:id="rId26"/>
    <p:sldId id="4329" r:id="rId27"/>
    <p:sldId id="4330" r:id="rId28"/>
    <p:sldId id="4145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9CC4C5F-5572-4AC3-96B1-78A968682B2A}">
          <p14:sldIdLst>
            <p14:sldId id="4185"/>
            <p14:sldId id="4272"/>
            <p14:sldId id="4299"/>
            <p14:sldId id="4298"/>
            <p14:sldId id="4301"/>
            <p14:sldId id="4304"/>
            <p14:sldId id="4306"/>
            <p14:sldId id="4307"/>
            <p14:sldId id="4325"/>
            <p14:sldId id="4308"/>
            <p14:sldId id="4305"/>
            <p14:sldId id="4311"/>
            <p14:sldId id="4312"/>
            <p14:sldId id="4317"/>
            <p14:sldId id="4318"/>
            <p14:sldId id="4323"/>
            <p14:sldId id="4321"/>
            <p14:sldId id="4315"/>
            <p14:sldId id="4322"/>
            <p14:sldId id="4324"/>
            <p14:sldId id="4328"/>
            <p14:sldId id="4327"/>
            <p14:sldId id="4326"/>
            <p14:sldId id="4331"/>
            <p14:sldId id="4329"/>
            <p14:sldId id="4330"/>
            <p14:sldId id="4145"/>
          </p14:sldIdLst>
        </p14:section>
      </p14:sectionLst>
    </p:ext>
    <p:ext uri="{EFAFB233-063F-42B5-8137-9DF3F51BA10A}">
      <p15:sldGuideLst xmlns:p15="http://schemas.microsoft.com/office/powerpoint/2012/main">
        <p15:guide id="3" pos="453" userDrawn="1">
          <p15:clr>
            <a:srgbClr val="A4A3A4"/>
          </p15:clr>
        </p15:guide>
        <p15:guide id="4" pos="4899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un Lee" initials="YL" lastIdx="1" clrIdx="0">
    <p:extLst>
      <p:ext uri="{19B8F6BF-5375-455C-9EA6-DF929625EA0E}">
        <p15:presenceInfo xmlns:p15="http://schemas.microsoft.com/office/powerpoint/2012/main" userId="fb486de9bae8d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D6FC"/>
    <a:srgbClr val="F5F5F5"/>
    <a:srgbClr val="1F4E79"/>
    <a:srgbClr val="F4F1EC"/>
    <a:srgbClr val="C7C8CA"/>
    <a:srgbClr val="727272"/>
    <a:srgbClr val="1F497D"/>
    <a:srgbClr val="00ADEF"/>
    <a:srgbClr val="15C2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6" autoAdjust="0"/>
    <p:restoredTop sz="96353" autoAdjust="0"/>
  </p:normalViewPr>
  <p:slideViewPr>
    <p:cSldViewPr snapToGrid="0">
      <p:cViewPr varScale="1">
        <p:scale>
          <a:sx n="150" d="100"/>
          <a:sy n="150" d="100"/>
        </p:scale>
        <p:origin x="570" y="120"/>
      </p:cViewPr>
      <p:guideLst>
        <p:guide pos="453"/>
        <p:guide pos="4899"/>
        <p:guide orient="horz" pos="1620"/>
      </p:guideLst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EE27-B105-490E-8B04-5C5A3FD0D9B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E6C1C-AD54-4F21-9CB9-6B0613F28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EC267A-29B9-4694-BA3A-508C4B36135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87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F3E94-BBDA-4A4C-B8A8-5650F6F124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28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46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A67-0779-43B1-9AAA-454ADF3C6D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4904" y="481818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8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latin typeface="삼성긴고딕 Light" panose="020B0600000101010101" pitchFamily="50" charset="-127"/>
                <a:ea typeface="삼성긴고딕 Light" panose="020B0600000101010101" pitchFamily="50" charset="-127"/>
              </a:defRPr>
            </a:lvl1pPr>
          </a:lstStyle>
          <a:p>
            <a:fld id="{9D5E06A9-8FA9-4BE3-B844-A4478FD69387}" type="slidenum">
              <a:rPr lang="ko-KR" altLang="en-US" smtClean="0">
                <a:ln>
                  <a:solidFill>
                    <a:prstClr val="white">
                      <a:lumMod val="9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ln>
                <a:solidFill>
                  <a:prstClr val="white">
                    <a:lumMod val="95000"/>
                    <a:alpha val="10000"/>
                  </a:prst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</p:spPr>
        <p:txBody>
          <a:bodyPr anchor="b"/>
          <a:lstStyle>
            <a:lvl1pPr>
              <a:defRPr sz="2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740575"/>
            <a:ext cx="4629151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99"/>
            </a:lvl1pPr>
            <a:lvl2pPr marL="342742" indent="0">
              <a:buNone/>
              <a:defRPr sz="2099"/>
            </a:lvl2pPr>
            <a:lvl3pPr marL="685483" indent="0">
              <a:buNone/>
              <a:defRPr sz="1799"/>
            </a:lvl3pPr>
            <a:lvl4pPr marL="1028225" indent="0">
              <a:buNone/>
              <a:defRPr sz="1499"/>
            </a:lvl4pPr>
            <a:lvl5pPr marL="1370966" indent="0">
              <a:buNone/>
              <a:defRPr sz="1499"/>
            </a:lvl5pPr>
            <a:lvl6pPr marL="1713706" indent="0">
              <a:buNone/>
              <a:defRPr sz="1499"/>
            </a:lvl6pPr>
            <a:lvl7pPr marL="2056447" indent="0">
              <a:buNone/>
              <a:defRPr sz="1499"/>
            </a:lvl7pPr>
            <a:lvl8pPr marL="2399189" indent="0">
              <a:buNone/>
              <a:defRPr sz="1499"/>
            </a:lvl8pPr>
            <a:lvl9pPr marL="274193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4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742" indent="0">
              <a:buNone/>
              <a:defRPr sz="1049"/>
            </a:lvl2pPr>
            <a:lvl3pPr marL="685483" indent="0">
              <a:buNone/>
              <a:defRPr sz="900"/>
            </a:lvl3pPr>
            <a:lvl4pPr marL="1028225" indent="0">
              <a:buNone/>
              <a:defRPr sz="751"/>
            </a:lvl4pPr>
            <a:lvl5pPr marL="1370966" indent="0">
              <a:buNone/>
              <a:defRPr sz="751"/>
            </a:lvl5pPr>
            <a:lvl6pPr marL="1713706" indent="0">
              <a:buNone/>
              <a:defRPr sz="751"/>
            </a:lvl6pPr>
            <a:lvl7pPr marL="2056447" indent="0">
              <a:buNone/>
              <a:defRPr sz="751"/>
            </a:lvl7pPr>
            <a:lvl8pPr marL="2399189" indent="0">
              <a:buNone/>
              <a:defRPr sz="751"/>
            </a:lvl8pPr>
            <a:lvl9pPr marL="274193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73848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0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99"/>
            </a:lvl1pPr>
            <a:lvl2pPr marL="342742" indent="0" algn="ctr">
              <a:buNone/>
              <a:defRPr sz="1499"/>
            </a:lvl2pPr>
            <a:lvl3pPr marL="685483" indent="0" algn="ctr">
              <a:buNone/>
              <a:defRPr sz="1349"/>
            </a:lvl3pPr>
            <a:lvl4pPr marL="1028225" indent="0" algn="ctr">
              <a:buNone/>
              <a:defRPr sz="1200"/>
            </a:lvl4pPr>
            <a:lvl5pPr marL="1370966" indent="0" algn="ctr">
              <a:buNone/>
              <a:defRPr sz="1200"/>
            </a:lvl5pPr>
            <a:lvl6pPr marL="1713706" indent="0" algn="ctr">
              <a:buNone/>
              <a:defRPr sz="1200"/>
            </a:lvl6pPr>
            <a:lvl7pPr marL="2056447" indent="0" algn="ctr">
              <a:buNone/>
              <a:defRPr sz="1200"/>
            </a:lvl7pPr>
            <a:lvl8pPr marL="2399189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282309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1pPr>
            <a:lvl2pPr marL="342742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48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2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4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1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369219"/>
            <a:ext cx="388620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369219"/>
            <a:ext cx="388620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9" b="1"/>
            </a:lvl1pPr>
            <a:lvl2pPr marL="342742" indent="0">
              <a:buNone/>
              <a:defRPr sz="1499" b="1"/>
            </a:lvl2pPr>
            <a:lvl3pPr marL="685483" indent="0">
              <a:buNone/>
              <a:defRPr sz="1349" b="1"/>
            </a:lvl3pPr>
            <a:lvl4pPr marL="1028225" indent="0">
              <a:buNone/>
              <a:defRPr sz="1200" b="1"/>
            </a:lvl4pPr>
            <a:lvl5pPr marL="1370966" indent="0">
              <a:buNone/>
              <a:defRPr sz="1200" b="1"/>
            </a:lvl5pPr>
            <a:lvl6pPr marL="1713706" indent="0">
              <a:buNone/>
              <a:defRPr sz="1200" b="1"/>
            </a:lvl6pPr>
            <a:lvl7pPr marL="2056447" indent="0">
              <a:buNone/>
              <a:defRPr sz="1200" b="1"/>
            </a:lvl7pPr>
            <a:lvl8pPr marL="2399189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9" b="1"/>
            </a:lvl1pPr>
            <a:lvl2pPr marL="342742" indent="0">
              <a:buNone/>
              <a:defRPr sz="1499" b="1"/>
            </a:lvl2pPr>
            <a:lvl3pPr marL="685483" indent="0">
              <a:buNone/>
              <a:defRPr sz="1349" b="1"/>
            </a:lvl3pPr>
            <a:lvl4pPr marL="1028225" indent="0">
              <a:buNone/>
              <a:defRPr sz="1200" b="1"/>
            </a:lvl4pPr>
            <a:lvl5pPr marL="1370966" indent="0">
              <a:buNone/>
              <a:defRPr sz="1200" b="1"/>
            </a:lvl5pPr>
            <a:lvl6pPr marL="1713706" indent="0">
              <a:buNone/>
              <a:defRPr sz="1200" b="1"/>
            </a:lvl6pPr>
            <a:lvl7pPr marL="2056447" indent="0">
              <a:buNone/>
              <a:defRPr sz="1200" b="1"/>
            </a:lvl7pPr>
            <a:lvl8pPr marL="2399189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</p:spPr>
        <p:txBody>
          <a:bodyPr anchor="b"/>
          <a:lstStyle>
            <a:lvl1pPr>
              <a:defRPr sz="2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740575"/>
            <a:ext cx="4629151" cy="3655219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4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742" indent="0">
              <a:buNone/>
              <a:defRPr sz="1049"/>
            </a:lvl2pPr>
            <a:lvl3pPr marL="685483" indent="0">
              <a:buNone/>
              <a:defRPr sz="900"/>
            </a:lvl3pPr>
            <a:lvl4pPr marL="1028225" indent="0">
              <a:buNone/>
              <a:defRPr sz="751"/>
            </a:lvl4pPr>
            <a:lvl5pPr marL="1370966" indent="0">
              <a:buNone/>
              <a:defRPr sz="751"/>
            </a:lvl5pPr>
            <a:lvl6pPr marL="1713706" indent="0">
              <a:buNone/>
              <a:defRPr sz="751"/>
            </a:lvl6pPr>
            <a:lvl7pPr marL="2056447" indent="0">
              <a:buNone/>
              <a:defRPr sz="751"/>
            </a:lvl7pPr>
            <a:lvl8pPr marL="2399189" indent="0">
              <a:buNone/>
              <a:defRPr sz="751"/>
            </a:lvl8pPr>
            <a:lvl9pPr marL="274193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639"/>
            <a:endParaRPr lang="ko-KR" altLang="en-US" sz="1349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8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88"/>
            <a:fld id="{627B18D8-9914-4C0E-8015-BBFCFBEBDEC5}" type="datetime1">
              <a:rPr lang="ko-KR" altLang="en-US" smtClean="0">
                <a:solidFill>
                  <a:prstClr val="black">
                    <a:tint val="75000"/>
                  </a:prstClr>
                </a:solidFill>
                <a:sym typeface="Apple SD 산돌고딕 Neo 옅은체"/>
              </a:rPr>
              <a:pPr defTabSz="914288"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  <a:sym typeface="Apple SD 산돌고딕 Neo 옅은체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88"/>
            <a:endParaRPr lang="ko-KR" altLang="en-US">
              <a:solidFill>
                <a:prstClr val="black">
                  <a:tint val="75000"/>
                </a:prstClr>
              </a:solidFill>
              <a:sym typeface="Apple SD 산돌고딕 Neo 옅은체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4904" y="481818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8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latin typeface="삼성긴고딕 Light" panose="020B0600000101010101" pitchFamily="50" charset="-127"/>
                <a:ea typeface="삼성긴고딕 Light" panose="020B0600000101010101" pitchFamily="50" charset="-127"/>
              </a:defRPr>
            </a:lvl1pPr>
          </a:lstStyle>
          <a:p>
            <a:pPr defTabSz="914288"/>
            <a:fld id="{9D5E06A9-8FA9-4BE3-B844-A4478FD69387}" type="slidenum">
              <a:rPr lang="ko-KR" altLang="en-US" smtClean="0">
                <a:ln>
                  <a:solidFill>
                    <a:prstClr val="white">
                      <a:lumMod val="95000"/>
                      <a:alpha val="10000"/>
                    </a:prstClr>
                  </a:solidFill>
                </a:ln>
                <a:solidFill>
                  <a:prstClr val="black"/>
                </a:solidFill>
                <a:sym typeface="Apple SD 산돌고딕 Neo 옅은체"/>
              </a:rPr>
              <a:pPr defTabSz="914288"/>
              <a:t>‹#›</a:t>
            </a:fld>
            <a:endParaRPr lang="ko-KR" altLang="en-US" dirty="0">
              <a:ln>
                <a:solidFill>
                  <a:prstClr val="white">
                    <a:lumMod val="95000"/>
                    <a:alpha val="10000"/>
                  </a:prstClr>
                </a:solidFill>
              </a:ln>
              <a:solidFill>
                <a:prstClr val="black"/>
              </a:solidFill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1735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28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7" indent="-285716" algn="l" defTabSz="91428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5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3" algn="l" defTabSz="9142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39"/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639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483" rtl="0" eaLnBrk="1" latinLnBrk="1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72" indent="-171372" algn="l" defTabSz="685483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111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853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595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336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077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819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558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302" indent="-171372" algn="l" defTabSz="6854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42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83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25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6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706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447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189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483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802626" y="735315"/>
            <a:ext cx="4432489" cy="343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#1.</a:t>
            </a:r>
          </a:p>
          <a:p>
            <a:pPr defTabSz="685734" latinLnBrk="1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 classification</a:t>
            </a:r>
          </a:p>
          <a:p>
            <a:pPr defTabSz="685734" latinLnBrk="1"/>
            <a:endParaRPr lang="en-US" altLang="ko-KR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r>
              <a:rPr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1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05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468EB-2D6A-4F2F-A7CF-4D2D8A027EB6}"/>
              </a:ext>
            </a:extLst>
          </p:cNvPr>
          <p:cNvSpPr txBox="1"/>
          <p:nvPr/>
        </p:nvSpPr>
        <p:spPr>
          <a:xfrm>
            <a:off x="3501656" y="2740583"/>
            <a:ext cx="5424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53" dirty="0">
                <a:solidFill>
                  <a:schemeClr val="accent2">
                    <a:lumMod val="75000"/>
                  </a:schemeClr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Attention 4Team</a:t>
            </a:r>
          </a:p>
          <a:p>
            <a:pPr algn="ctr">
              <a:lnSpc>
                <a:spcPct val="150000"/>
              </a:lnSpc>
            </a:pPr>
            <a:endParaRPr lang="en-US" altLang="ko-KR" sz="1400" spc="-53" dirty="0">
              <a:solidFill>
                <a:sysClr val="windowText" lastClr="000000"/>
              </a:solidFill>
              <a:latin typeface="+mn-ea"/>
              <a:ea typeface="KoPub돋움체 Medium" panose="02020603020101020101"/>
              <a:cs typeface="David" panose="020E0502060401010101" pitchFamily="34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53" dirty="0" err="1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원성혁</a:t>
            </a:r>
            <a:r>
              <a:rPr lang="en-US" altLang="ko-KR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	</a:t>
            </a:r>
            <a:r>
              <a:rPr lang="ko-KR" altLang="en-US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변현정</a:t>
            </a:r>
            <a:endParaRPr lang="en-US" altLang="ko-KR" sz="1400" spc="-53" dirty="0">
              <a:solidFill>
                <a:sysClr val="windowText" lastClr="000000"/>
              </a:solidFill>
              <a:latin typeface="+mn-ea"/>
              <a:ea typeface="KoPub돋움체 Medium" panose="02020603020101020101"/>
              <a:cs typeface="David" panose="020E0502060401010101" pitchFamily="34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권순찬</a:t>
            </a:r>
            <a:r>
              <a:rPr lang="en-US" altLang="ko-KR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	</a:t>
            </a:r>
            <a:r>
              <a:rPr lang="ko-KR" altLang="en-US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박찬우</a:t>
            </a:r>
            <a:endParaRPr lang="en-US" altLang="ko-KR" sz="1400" spc="-53" dirty="0">
              <a:solidFill>
                <a:sysClr val="windowText" lastClr="000000"/>
              </a:solidFill>
              <a:latin typeface="+mn-ea"/>
              <a:ea typeface="KoPub돋움체 Medium" panose="02020603020101020101"/>
              <a:cs typeface="David" panose="020E0502060401010101" pitchFamily="34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53" dirty="0" err="1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오석진</a:t>
            </a:r>
            <a:r>
              <a:rPr lang="en-US" altLang="ko-KR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	</a:t>
            </a:r>
            <a:r>
              <a:rPr lang="ko-KR" altLang="en-US" sz="1400" spc="-53" dirty="0">
                <a:solidFill>
                  <a:sysClr val="windowText" lastClr="000000"/>
                </a:solidFill>
                <a:latin typeface="+mn-ea"/>
                <a:ea typeface="KoPub돋움체 Medium" panose="02020603020101020101"/>
                <a:cs typeface="David" panose="020E0502060401010101" pitchFamily="34" charset="-79"/>
              </a:rPr>
              <a:t>이진성</a:t>
            </a:r>
            <a:endParaRPr lang="en-US" altLang="ko-KR" sz="1400" spc="-53" dirty="0">
              <a:solidFill>
                <a:sysClr val="windowText" lastClr="000000"/>
              </a:solidFill>
              <a:latin typeface="Rix모던고딕 B" panose="02020603020101020101" pitchFamily="18" charset="-127"/>
              <a:ea typeface="KoPub돋움체 Medium" panose="02020603020101020101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97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en-US" altLang="ko-KR" sz="1600" dirty="0"/>
              <a:t>Hyperparameter tuning </a:t>
            </a:r>
            <a:r>
              <a:rPr lang="en-US" altLang="ko-KR" sz="1400" dirty="0"/>
              <a:t># </a:t>
            </a:r>
            <a:r>
              <a:rPr lang="ko-KR" altLang="en-US" sz="1400" dirty="0"/>
              <a:t>이진성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13304"/>
              </p:ext>
            </p:extLst>
          </p:nvPr>
        </p:nvGraphicFramePr>
        <p:xfrm>
          <a:off x="580264" y="1528732"/>
          <a:ext cx="7935087" cy="291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33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2699742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635440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83772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Early stopping </a:t>
                      </a:r>
                      <a:r>
                        <a:rPr lang="ko-KR" altLang="en-US" dirty="0"/>
                        <a:t>을 추가해 학습 시간 단축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Loss </a:t>
                      </a:r>
                      <a:r>
                        <a:rPr lang="ko-KR" altLang="en-US" sz="1200" dirty="0"/>
                        <a:t>값이 </a:t>
                      </a:r>
                      <a:r>
                        <a:rPr lang="en" altLang="ko-Kore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r>
                        <a:rPr lang="ko-KR" altLang="en-US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보다 </a:t>
                      </a:r>
                      <a:r>
                        <a:rPr lang="ko-KR" altLang="en-US" sz="1200" dirty="0"/>
                        <a:t>더 내려가지 않는 경우가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 이상 되면 학습 종료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 시간 단축을 기대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Epoch </a:t>
                      </a:r>
                      <a:r>
                        <a:rPr lang="ko-KR" altLang="en-US" dirty="0"/>
                        <a:t>가 큰 학습인 경우엔 학습시간이 크게 단축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baseline="0" dirty="0"/>
                        <a:t>Epoch 3</a:t>
                      </a:r>
                      <a:r>
                        <a:rPr lang="ko-KR" altLang="en-US" baseline="0" dirty="0"/>
                        <a:t>회에서 </a:t>
                      </a:r>
                      <a:r>
                        <a:rPr lang="en-US" altLang="ko-KR" baseline="0" dirty="0"/>
                        <a:t>12</a:t>
                      </a:r>
                      <a:r>
                        <a:rPr lang="ko-KR" altLang="en-US" baseline="0" dirty="0"/>
                        <a:t>회로 변경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aseline="0" dirty="0"/>
                        <a:t>3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epoch </a:t>
                      </a:r>
                      <a:r>
                        <a:rPr lang="ko-KR" altLang="en-US" baseline="0" dirty="0"/>
                        <a:t>마다 </a:t>
                      </a:r>
                      <a:r>
                        <a:rPr lang="en-US" altLang="ko-KR" baseline="0" dirty="0"/>
                        <a:t>scheduler step </a:t>
                      </a:r>
                      <a:r>
                        <a:rPr lang="ko-KR" altLang="en-US" baseline="0" dirty="0"/>
                        <a:t>발동</a:t>
                      </a:r>
                      <a:r>
                        <a:rPr lang="en-US" altLang="ko-KR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Epoch</a:t>
                      </a:r>
                      <a:r>
                        <a:rPr lang="ko-KR" altLang="en-US" sz="1200" dirty="0"/>
                        <a:t> 이 늘어나서</a:t>
                      </a:r>
                      <a:r>
                        <a:rPr lang="en-US" altLang="ko-KR" sz="1200" dirty="0"/>
                        <a:t> epoch </a:t>
                      </a:r>
                      <a:r>
                        <a:rPr lang="ko-KR" altLang="en-US" sz="1200" dirty="0"/>
                        <a:t>이 작았을 때보다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학습이 더 잘될 것이라고 예상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0.988 -&gt; 0.975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Learning rate change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5e-5 -&gt; 1e 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5e-5 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1e-5 </a:t>
                      </a:r>
                      <a:r>
                        <a:rPr lang="ko-KR" altLang="en-US" sz="1200" dirty="0"/>
                        <a:t>의 차이를 비교해 최적의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learning rate </a:t>
                      </a:r>
                      <a:r>
                        <a:rPr lang="ko-KR" altLang="en-US" sz="1200" dirty="0"/>
                        <a:t>기준점을 찾기 위해 학습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0.988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0.982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9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4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이진성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000" dirty="0"/>
              <a:t>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matplotlib </a:t>
            </a:r>
            <a:r>
              <a:rPr lang="ko-KR" altLang="en-US" sz="1000" dirty="0"/>
              <a:t>을 통한 학습 정보 </a:t>
            </a:r>
            <a:r>
              <a:rPr lang="en-US" altLang="ko-KR" sz="1000" dirty="0"/>
              <a:t>visualization </a:t>
            </a:r>
            <a:r>
              <a:rPr lang="ko-KR" altLang="en-US" sz="1000" dirty="0"/>
              <a:t>대신 조금 더 편하게 </a:t>
            </a:r>
            <a:r>
              <a:rPr lang="en-US" altLang="ko-KR" sz="1000" dirty="0"/>
              <a:t>visualization</a:t>
            </a:r>
            <a:r>
              <a:rPr lang="ko-KR" altLang="en-US" sz="1000" dirty="0"/>
              <a:t> 하기 위해 </a:t>
            </a:r>
            <a:r>
              <a:rPr lang="en-US" altLang="ko-KR" sz="1000" dirty="0" err="1"/>
              <a:t>wandb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learning rate</a:t>
            </a:r>
            <a:r>
              <a:rPr lang="ko-KR" altLang="en-US" sz="1000" dirty="0"/>
              <a:t>가 </a:t>
            </a:r>
            <a:r>
              <a:rPr lang="en-US" altLang="ko-KR" sz="1000" dirty="0"/>
              <a:t>5e-5</a:t>
            </a:r>
            <a:r>
              <a:rPr lang="ko-KR" altLang="en-US" sz="1000" dirty="0"/>
              <a:t>와 </a:t>
            </a:r>
            <a:r>
              <a:rPr lang="en-US" altLang="ko-KR" sz="1000" dirty="0"/>
              <a:t>1e-5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비교했을 때 </a:t>
            </a:r>
            <a:r>
              <a:rPr lang="en-US" altLang="ko-KR" sz="1000" dirty="0"/>
              <a:t>learning rate</a:t>
            </a:r>
            <a:r>
              <a:rPr lang="ko-KR" altLang="en-US" sz="1000" dirty="0"/>
              <a:t>가 </a:t>
            </a:r>
            <a:r>
              <a:rPr lang="en-US" altLang="ko-KR" sz="1000" dirty="0"/>
              <a:t>1e-5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일때</a:t>
            </a:r>
            <a:r>
              <a:rPr lang="en-US" altLang="ko-KR" sz="1000" dirty="0"/>
              <a:t> </a:t>
            </a:r>
            <a:r>
              <a:rPr lang="ko-KR" altLang="en-US" sz="1000" dirty="0"/>
              <a:t>정확도가 조금 더 높고 </a:t>
            </a:r>
            <a:r>
              <a:rPr lang="en-US" altLang="ko-KR" sz="1000" dirty="0"/>
              <a:t>valid loss</a:t>
            </a:r>
            <a:r>
              <a:rPr lang="ko-KR" altLang="en-US" sz="1000" dirty="0"/>
              <a:t> 더 더 낮게 측정 되었다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ko-KR" altLang="en-US" sz="1000" dirty="0"/>
              <a:t>        </a:t>
            </a:r>
            <a:r>
              <a:rPr lang="ko-Kore-KR" altLang="en-US" sz="1000" dirty="0"/>
              <a:t>하지만</a:t>
            </a:r>
            <a:r>
              <a:rPr lang="ko-KR" altLang="en-US" sz="1000" dirty="0"/>
              <a:t> </a:t>
            </a:r>
            <a:r>
              <a:rPr lang="en-US" altLang="ko-KR" sz="1000" dirty="0"/>
              <a:t>test set </a:t>
            </a:r>
            <a:r>
              <a:rPr lang="ko-KR" altLang="en-US" sz="1000" dirty="0"/>
              <a:t>의 </a:t>
            </a:r>
            <a:r>
              <a:rPr lang="en-US" altLang="ko-KR" sz="1000" dirty="0"/>
              <a:t>accuracy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측정했을 때 </a:t>
            </a:r>
            <a:r>
              <a:rPr lang="en-US" altLang="ko-KR" sz="1000" dirty="0"/>
              <a:t>0.988 (</a:t>
            </a:r>
            <a:r>
              <a:rPr lang="en-US" altLang="ko-KR" sz="1000" dirty="0" err="1"/>
              <a:t>lr</a:t>
            </a:r>
            <a:r>
              <a:rPr lang="en-US" altLang="ko-KR" sz="1000" dirty="0"/>
              <a:t>=5e-5) -&gt; 0.982 </a:t>
            </a:r>
            <a:r>
              <a:rPr lang="ko-KR" altLang="en-US" sz="1000" dirty="0"/>
              <a:t>로 하락했다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34907-9BD7-E941-98AD-1EE652F2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4" y="2281836"/>
            <a:ext cx="6032796" cy="168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19668B-C2C2-B24F-85D5-84A8E3DE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5" y="3871795"/>
            <a:ext cx="4747189" cy="587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5D175-BA3C-D044-BF79-946A03636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4" y="4400389"/>
            <a:ext cx="4747189" cy="5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이진성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000" dirty="0"/>
              <a:t>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</a:t>
            </a:r>
            <a:r>
              <a:rPr lang="en-US" altLang="ko-KR" sz="1000" dirty="0"/>
              <a:t>tuning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Bert</a:t>
            </a:r>
            <a:r>
              <a:rPr lang="ko-KR" altLang="en-US" sz="1000" dirty="0"/>
              <a:t> 모델보다 가볍고 성능이 좋은 </a:t>
            </a:r>
            <a:r>
              <a:rPr lang="en-US" altLang="ko-KR" sz="1000" dirty="0"/>
              <a:t>Albert </a:t>
            </a:r>
            <a:r>
              <a:rPr lang="ko-KR" altLang="en-US" sz="1000" dirty="0"/>
              <a:t>로 모델 변경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         =&gt; Bert </a:t>
            </a:r>
            <a:r>
              <a:rPr lang="ko-KR" altLang="en-US" sz="1000" dirty="0"/>
              <a:t>모델과 </a:t>
            </a:r>
            <a:r>
              <a:rPr lang="en-US" altLang="ko-KR" sz="1000" dirty="0"/>
              <a:t>Albert </a:t>
            </a:r>
            <a:r>
              <a:rPr lang="ko-KR" altLang="en-US" sz="1000" dirty="0"/>
              <a:t>모델을 비교했을 때</a:t>
            </a:r>
            <a:r>
              <a:rPr lang="en-US" altLang="ko-KR" sz="1000" dirty="0"/>
              <a:t>,</a:t>
            </a:r>
            <a:r>
              <a:rPr lang="ko-KR" altLang="en-US" sz="1000" dirty="0"/>
              <a:t> 예상대로 </a:t>
            </a:r>
            <a:r>
              <a:rPr lang="en-US" altLang="ko-KR" sz="1000" dirty="0"/>
              <a:t>Albert </a:t>
            </a:r>
            <a:r>
              <a:rPr lang="ko-KR" altLang="en-US" sz="1000" dirty="0"/>
              <a:t>모델의 정확도와 </a:t>
            </a:r>
            <a:r>
              <a:rPr lang="en-US" altLang="ko-KR" sz="1000" dirty="0" err="1"/>
              <a:t>valid_loss</a:t>
            </a:r>
            <a:r>
              <a:rPr lang="en-US" altLang="ko-KR" sz="1000" dirty="0"/>
              <a:t> </a:t>
            </a:r>
            <a:r>
              <a:rPr lang="ko-KR" altLang="en-US" sz="1000" dirty="0"/>
              <a:t>가 약간의 더 좋은 성능을 내는 것을 알 수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총 </a:t>
            </a:r>
            <a:r>
              <a:rPr lang="en-US" altLang="ko-KR" sz="1000" dirty="0"/>
              <a:t>3</a:t>
            </a:r>
            <a:r>
              <a:rPr lang="ko-KR" altLang="en-US" sz="1000" dirty="0"/>
              <a:t>번 테스트 모두</a:t>
            </a:r>
            <a:r>
              <a:rPr lang="en-US" altLang="ko-KR" sz="1000" dirty="0"/>
              <a:t> Albert </a:t>
            </a:r>
            <a:r>
              <a:rPr lang="ko-KR" altLang="en-US" sz="1000" dirty="0"/>
              <a:t>가 약간 더 좋은 성능을 낸다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A31452-CF05-CB4F-8253-52C169CB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5" y="2158865"/>
            <a:ext cx="8116219" cy="22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이진성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000" dirty="0"/>
              <a:t>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Hyperparameter</a:t>
            </a:r>
            <a:r>
              <a:rPr lang="ko-KR" altLang="en-US" sz="1000" dirty="0"/>
              <a:t> </a:t>
            </a:r>
            <a:r>
              <a:rPr lang="en-US" altLang="ko-KR" sz="1000" dirty="0"/>
              <a:t>tuning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epoch </a:t>
            </a:r>
            <a:r>
              <a:rPr lang="ko-KR" altLang="en-US" sz="1000" dirty="0"/>
              <a:t>을 </a:t>
            </a:r>
            <a:r>
              <a:rPr lang="en-US" altLang="ko-KR" sz="1000" dirty="0"/>
              <a:t>3</a:t>
            </a:r>
            <a:r>
              <a:rPr lang="ko-KR" altLang="en-US" sz="1000" dirty="0"/>
              <a:t>에서 </a:t>
            </a:r>
            <a:r>
              <a:rPr lang="en-US" altLang="ko-KR" sz="1000" dirty="0"/>
              <a:t>12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변경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Epoch </a:t>
            </a:r>
            <a:r>
              <a:rPr lang="ko-KR" altLang="en-US" sz="1000" dirty="0"/>
              <a:t>이 커졌으니 이전보다 정확도가 조금 더 높게 나올 것을 기대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 =&gt; </a:t>
            </a:r>
            <a:r>
              <a:rPr lang="ko-KR" altLang="en-US" sz="1000" dirty="0"/>
              <a:t>예상과 다르게 </a:t>
            </a:r>
            <a:r>
              <a:rPr lang="en-US" altLang="ko-KR" sz="1000" dirty="0"/>
              <a:t>epoch 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커진다고만해서</a:t>
            </a:r>
            <a:r>
              <a:rPr lang="ko-KR" altLang="en-US" sz="1000" dirty="0"/>
              <a:t> 정확도와 </a:t>
            </a:r>
            <a:r>
              <a:rPr lang="en-US" altLang="ko-KR" sz="1000" dirty="0" err="1"/>
              <a:t>valid_loss</a:t>
            </a:r>
            <a:r>
              <a:rPr lang="ko-KR" altLang="en-US" sz="1000" dirty="0"/>
              <a:t> 가 향상되지는 않음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28038-9A8C-474D-A1F8-3A2D72F6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5" y="2190843"/>
            <a:ext cx="7435975" cy="20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 Augmentation </a:t>
            </a:r>
            <a:r>
              <a:rPr lang="en-US" altLang="ko-KR" sz="1200" dirty="0"/>
              <a:t>#</a:t>
            </a:r>
            <a:r>
              <a:rPr lang="ko-KR" altLang="en-US" sz="1200" dirty="0"/>
              <a:t>이진성</a:t>
            </a:r>
            <a:endParaRPr lang="en-US" altLang="ko-KR" sz="1200" dirty="0"/>
          </a:p>
          <a:p>
            <a:pPr marL="685639" lvl="1" indent="-342900">
              <a:buFont typeface="+mj-lt"/>
              <a:buAutoNum type="arabicPeriod"/>
            </a:pPr>
            <a:r>
              <a:rPr lang="en-US" altLang="ko-KR" sz="1300" dirty="0"/>
              <a:t>Baseline</a:t>
            </a:r>
            <a:r>
              <a:rPr lang="ko-KR" altLang="en-US" sz="1300" dirty="0"/>
              <a:t>의 성능이 충분히 좋으므로</a:t>
            </a:r>
            <a:r>
              <a:rPr lang="en-US" altLang="ko-KR" sz="1300" dirty="0"/>
              <a:t>, </a:t>
            </a:r>
            <a:r>
              <a:rPr lang="ko-KR" altLang="en-US" sz="1300" dirty="0"/>
              <a:t>모델이 놓친 부분을 개선할 수 있는 방법 탐색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r>
              <a:rPr lang="ko-KR" altLang="en-US" sz="1300" dirty="0"/>
              <a:t>데이터에서 해당 표현이 자주 등장하지 않아</a:t>
            </a:r>
            <a:r>
              <a:rPr lang="en-US" altLang="ko-KR" sz="1300" dirty="0"/>
              <a:t>, </a:t>
            </a:r>
            <a:r>
              <a:rPr lang="ko-KR" altLang="en-US" sz="1300" dirty="0"/>
              <a:t>그 단어에 대한 경향성을 모델이 학습하지 못했을 수 있다는 가설 설정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r>
              <a:rPr lang="ko-KR" altLang="en-US" sz="1300" dirty="0"/>
              <a:t>이를 개선할 수 있는 방법 중 </a:t>
            </a:r>
            <a:r>
              <a:rPr lang="en-US" altLang="ko-KR" sz="1300" dirty="0"/>
              <a:t>Training Data</a:t>
            </a:r>
            <a:r>
              <a:rPr lang="ko-KR" altLang="en-US" sz="1300" dirty="0"/>
              <a:t>를 증강하는 </a:t>
            </a:r>
            <a:r>
              <a:rPr lang="en-US" altLang="ko-KR" sz="1300" dirty="0"/>
              <a:t>Easy Data Augmentation </a:t>
            </a:r>
            <a:r>
              <a:rPr lang="ko-KR" altLang="en-US" sz="1300" dirty="0"/>
              <a:t>방법을 통해 데이터에 경향성을 추가할 수 있음을 확인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r>
              <a:rPr lang="en-US" altLang="ko-KR" sz="1300" dirty="0"/>
              <a:t>1</a:t>
            </a:r>
            <a:r>
              <a:rPr lang="ko-KR" altLang="en-US" sz="1300" dirty="0"/>
              <a:t>에서 드러난 것처럼 </a:t>
            </a:r>
            <a:r>
              <a:rPr lang="en-US" altLang="ko-KR" sz="1300" dirty="0"/>
              <a:t>Baseline</a:t>
            </a:r>
            <a:r>
              <a:rPr lang="ko-KR" altLang="en-US" sz="1300" dirty="0"/>
              <a:t>의 성능이 충분히 좋기 때문에 </a:t>
            </a:r>
            <a:r>
              <a:rPr lang="en-US" altLang="ko-KR" sz="1300" dirty="0"/>
              <a:t>model</a:t>
            </a:r>
            <a:r>
              <a:rPr lang="ko-KR" altLang="en-US" sz="1300" dirty="0"/>
              <a:t>이나 </a:t>
            </a:r>
            <a:r>
              <a:rPr lang="en-US" altLang="ko-KR" sz="1300" dirty="0"/>
              <a:t>hyperparameter</a:t>
            </a:r>
            <a:r>
              <a:rPr lang="ko-KR" altLang="en-US" sz="1300" dirty="0"/>
              <a:t>설정에 따라 달라지는 결과값을 비교하여 예측이 갈리는 이유를 탐색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r>
              <a:rPr lang="ko-KR" altLang="en-US" sz="1300" dirty="0"/>
              <a:t>결과들을 비교하여 문장에서 </a:t>
            </a:r>
            <a:r>
              <a:rPr lang="en-US" altLang="ko-KR" sz="1300" dirty="0"/>
              <a:t>positive/negative </a:t>
            </a:r>
            <a:r>
              <a:rPr lang="ko-KR" altLang="en-US" sz="1300" dirty="0"/>
              <a:t>판단에 중심이 될 단어를 추출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r>
              <a:rPr lang="ko-KR" altLang="en-US" sz="1300" dirty="0"/>
              <a:t>이를 </a:t>
            </a:r>
            <a:r>
              <a:rPr lang="en-US" altLang="ko-KR" sz="1300" dirty="0" err="1"/>
              <a:t>pos_aug_wordslist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neg_aug_wordslist</a:t>
            </a:r>
            <a:r>
              <a:rPr lang="ko-KR" altLang="en-US" sz="1300" dirty="0"/>
              <a:t>로 나누어 정리하고</a:t>
            </a:r>
            <a:r>
              <a:rPr lang="en-US" altLang="ko-KR" sz="1300" dirty="0"/>
              <a:t>, </a:t>
            </a:r>
            <a:r>
              <a:rPr lang="ko-KR" altLang="en-US" sz="1300" dirty="0"/>
              <a:t>각각의 단어를 학습 데이터에 추가함</a:t>
            </a:r>
            <a:endParaRPr lang="en-US" altLang="ko-KR" sz="1300" dirty="0"/>
          </a:p>
          <a:p>
            <a:pPr marL="685639" lvl="1" indent="-342900">
              <a:buFont typeface="+mj-lt"/>
              <a:buAutoNum type="arabicPeriod"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53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 Augmentation # </a:t>
            </a:r>
            <a:r>
              <a:rPr lang="ko-KR" altLang="en-US" sz="1400" dirty="0" err="1"/>
              <a:t>오석진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6103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/>
        </p:nvGraphicFramePr>
        <p:xfrm>
          <a:off x="509583" y="1540042"/>
          <a:ext cx="7692794" cy="319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1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처음 확인한 테스트 예측 값 사이에서 긍정적인 단어만을 추출하여 </a:t>
                      </a:r>
                      <a:r>
                        <a:rPr lang="en-US" altLang="ko-KR" sz="1350" dirty="0" err="1"/>
                        <a:t>train_pos</a:t>
                      </a:r>
                      <a:r>
                        <a:rPr lang="ko-KR" altLang="en-US" sz="1350" dirty="0"/>
                        <a:t>에만 증강 진행</a:t>
                      </a:r>
                      <a:r>
                        <a:rPr lang="en-US" altLang="ko-KR" sz="1350" dirty="0"/>
                        <a:t>. 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문장 내 무작위 위치에 증강 단어 중 랜덤으로 선정하여 삽입하는 함수 구현</a:t>
                      </a:r>
                      <a:r>
                        <a:rPr lang="en-US" altLang="ko-KR" sz="1350" dirty="0"/>
                        <a:t>. (20000</a:t>
                      </a:r>
                      <a:r>
                        <a:rPr lang="ko-KR" altLang="en-US" sz="1350" dirty="0"/>
                        <a:t>개 문장에 각각 </a:t>
                      </a:r>
                      <a:r>
                        <a:rPr lang="en-US" altLang="ko-KR" sz="1350" dirty="0"/>
                        <a:t>1</a:t>
                      </a:r>
                      <a:r>
                        <a:rPr lang="ko-KR" altLang="en-US" sz="1350" dirty="0"/>
                        <a:t>개의 단어 삽입</a:t>
                      </a:r>
                      <a:r>
                        <a:rPr lang="en-US" altLang="ko-KR" sz="1350" dirty="0"/>
                        <a:t>)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테스트 데이터 수정을 위해 </a:t>
                      </a:r>
                      <a:r>
                        <a:rPr lang="en-US" altLang="ko-KR" sz="1350" dirty="0"/>
                        <a:t>csv</a:t>
                      </a:r>
                      <a:r>
                        <a:rPr lang="ko-KR" altLang="en-US" sz="1350" dirty="0"/>
                        <a:t>파일로 변환 후 수정하여 형식 맞춤</a:t>
                      </a:r>
                      <a:r>
                        <a:rPr lang="en-US" altLang="ko-KR" sz="135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baseline="0" dirty="0"/>
                        <a:t>해당 단어가 포함된 문장을 긍정적인 문장으로</a:t>
                      </a:r>
                      <a:endParaRPr lang="en-US" altLang="ko-KR" sz="135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baseline="0" dirty="0"/>
                        <a:t>올바르게 분류할 수 있을 것으로 예측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0.98300 -&gt; 0.97400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 Augmentation # </a:t>
            </a:r>
            <a:r>
              <a:rPr lang="ko-KR" altLang="en-US" sz="1400" dirty="0" err="1"/>
              <a:t>오석진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/>
        </p:nvGraphicFramePr>
        <p:xfrm>
          <a:off x="509583" y="1540042"/>
          <a:ext cx="7692794" cy="319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2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긍정 문장들과 부정 문장들 모두 증강 진행 </a:t>
                      </a:r>
                      <a:endParaRPr lang="en-US" altLang="ko-KR" sz="1350" dirty="0"/>
                    </a:p>
                    <a:p>
                      <a:pPr marL="285750" marR="0" lvl="0" indent="-285750" algn="just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349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pos_aug_wordslist</a:t>
                      </a:r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["satisfying", "pretty good", "friendly", "apologetic“]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endParaRPr lang="en-US" altLang="ko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349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neg_aug_wordslist</a:t>
                      </a:r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["hard", "bad", "messed up", "not so great“]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endParaRPr lang="en-US" altLang="ko-KR" sz="135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증강 문장 수 및 단어 수 늘림</a:t>
                      </a:r>
                      <a:r>
                        <a:rPr lang="en-US" altLang="ko-KR" sz="1350" dirty="0"/>
                        <a:t>(20000/1 -&gt; 30000/2)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dirty="0"/>
                        <a:t>두 </a:t>
                      </a:r>
                      <a:r>
                        <a:rPr lang="en-US" altLang="ko-KR" sz="1350" dirty="0"/>
                        <a:t>class </a:t>
                      </a:r>
                      <a:r>
                        <a:rPr lang="ko-KR" altLang="en-US" sz="1350" dirty="0"/>
                        <a:t>간 모호함을 줄일 수 있을 것으로 기대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0.97400 -&gt; 0.98700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Data Augmentation </a:t>
            </a:r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오석진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/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3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350" dirty="0"/>
                        <a:t>이전 테스트의 예측 결과를 살펴보고</a:t>
                      </a:r>
                      <a:r>
                        <a:rPr lang="en-US" altLang="ko-KR" sz="1350" dirty="0"/>
                        <a:t>, </a:t>
                      </a:r>
                      <a:r>
                        <a:rPr lang="ko-KR" altLang="en-US" sz="1350" dirty="0"/>
                        <a:t>그 중 잘못 예측된 것으로 생각되는 문장의 중심 단어를 </a:t>
                      </a:r>
                      <a:r>
                        <a:rPr lang="en-US" altLang="ko-KR" sz="1350" dirty="0" err="1"/>
                        <a:t>augmentation_list</a:t>
                      </a:r>
                      <a:r>
                        <a:rPr lang="ko-KR" altLang="en-US" sz="1350" dirty="0"/>
                        <a:t>에 추가</a:t>
                      </a:r>
                      <a:endParaRPr lang="en-US" altLang="ko-KR" sz="1350" dirty="0"/>
                    </a:p>
                    <a:p>
                      <a:pPr marL="285750" marR="0" lvl="0" indent="-28575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50" dirty="0"/>
                        <a:t>증강 문장 수 및 단어 수 늘림</a:t>
                      </a:r>
                      <a:r>
                        <a:rPr lang="en-US" altLang="ko-KR" sz="1350" dirty="0"/>
                        <a:t>(30000/2 -&gt; 40000/3)</a:t>
                      </a:r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baseline="0" dirty="0"/>
                        <a:t>사람이 보고 단어를 선정한 만큼 이 단계에서 가장 많은 개선이 있을 것으로 예상</a:t>
                      </a:r>
                      <a:r>
                        <a:rPr lang="en-US" altLang="ko-KR" sz="1350" baseline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3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0.98700</a:t>
                      </a:r>
                      <a:r>
                        <a:rPr lang="en-US" altLang="ko-KR" sz="1350" dirty="0"/>
                        <a:t> -&gt; </a:t>
                      </a:r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0.98000</a:t>
                      </a:r>
                      <a:endParaRPr lang="ko-KR" altLang="en-US" sz="1350" dirty="0"/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# Data Augmentation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오석진</a:t>
            </a:r>
            <a:r>
              <a:rPr lang="ko-KR" altLang="en-US" sz="1400" dirty="0"/>
              <a:t>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의의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테스트 셋에서 빈도가 낮은 중심 단어에 경향성 부여 가능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다른 모델에서 계속 </a:t>
            </a:r>
            <a:r>
              <a:rPr lang="ko-KR" altLang="en-US" sz="1400" dirty="0" err="1"/>
              <a:t>오분류하고</a:t>
            </a:r>
            <a:r>
              <a:rPr lang="ko-KR" altLang="en-US" sz="1400" dirty="0"/>
              <a:t> 있던 샘플을 바로잡을 수 있었음</a:t>
            </a:r>
            <a:r>
              <a:rPr lang="en-US" altLang="ko-KR" sz="14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300" dirty="0"/>
              <a:t>zero complaints with his work .(0 -&gt; 1)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300" dirty="0"/>
              <a:t>they were very friendly and apologetic .(0 -&gt; 1)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300" dirty="0"/>
              <a:t>fish tacos were pretty good .(0 -&gt; 1)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69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# Data Augmentation </a:t>
            </a:r>
            <a:r>
              <a:rPr lang="ko-KR" altLang="en-US" sz="1400" dirty="0" err="1"/>
              <a:t>오석진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한계점 및 개선 방안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중립적인 문장은 증강을 통해 개선할 부분을 찾기 어려움</a:t>
            </a:r>
            <a:r>
              <a:rPr lang="en-US" altLang="ko-KR" sz="14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300" dirty="0"/>
              <a:t>is that a good thing or a bad thing ? (0)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300" dirty="0"/>
              <a:t>the charge did include miso soup and a small salad . (0)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특정 단어가 문맥에 따라 다르게 사용될 경우 긍정</a:t>
            </a:r>
            <a:r>
              <a:rPr lang="en-US" altLang="ko-KR" sz="1400" dirty="0"/>
              <a:t>/</a:t>
            </a:r>
            <a:r>
              <a:rPr lang="ko-KR" altLang="en-US" sz="1400" dirty="0"/>
              <a:t>부정 판단 어려움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애초에 모델이 잘못 분류하고 있는 데이터의 경우 정답에서 더 멀어질 수 있음</a:t>
            </a:r>
            <a:endParaRPr lang="en-US" altLang="ko-KR" sz="1400" dirty="0"/>
          </a:p>
          <a:p>
            <a:pPr marL="342739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단어를 샘플에 삽입하는 방식으로 증강을 진행했지만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문장을 변형하여 증강한다면 성능 향상을 기대할 수 있을 것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오버피팅을</a:t>
            </a:r>
            <a:r>
              <a:rPr lang="ko-KR" altLang="en-US" sz="1400" dirty="0"/>
              <a:t> 피할 수 있는 방법 추가 탐색 필요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AC3ADC-23D6-47D4-9448-B112392E865C}"/>
              </a:ext>
            </a:extLst>
          </p:cNvPr>
          <p:cNvCxnSpPr/>
          <p:nvPr/>
        </p:nvCxnSpPr>
        <p:spPr bwMode="auto">
          <a:xfrm flipH="1">
            <a:off x="9964903" y="2639693"/>
            <a:ext cx="5357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5AC3ADC-23D6-47D4-9448-B112392E865C}"/>
              </a:ext>
            </a:extLst>
          </p:cNvPr>
          <p:cNvCxnSpPr/>
          <p:nvPr/>
        </p:nvCxnSpPr>
        <p:spPr bwMode="auto">
          <a:xfrm flipH="1">
            <a:off x="9964903" y="4559027"/>
            <a:ext cx="5357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 noChangeAspect="1"/>
          </p:cNvSpPr>
          <p:nvPr/>
        </p:nvSpPr>
        <p:spPr bwMode="auto">
          <a:xfrm>
            <a:off x="2" y="-13958"/>
            <a:ext cx="2638180" cy="5165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5734" latinLnBrk="1"/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defTabSz="685734" latinLnBrk="1"/>
            <a:endParaRPr lang="en-US" altLang="ko-KR" sz="11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defTabSz="685734" latinLnBrk="1"/>
            <a:endParaRPr lang="en-US" altLang="ko-KR" sz="105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739791" y="1"/>
            <a:ext cx="8092" cy="51435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512474" y="4178800"/>
            <a:ext cx="3034157" cy="75492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2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53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David" panose="020E0502060401010101" pitchFamily="34" charset="-79"/>
              </a:rPr>
              <a:t>평가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60882" y="868400"/>
            <a:ext cx="6136824" cy="3793658"/>
            <a:chOff x="1675059" y="783339"/>
            <a:chExt cx="6136824" cy="379365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846608" y="2427083"/>
              <a:ext cx="3034157" cy="754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62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53" dirty="0">
                  <a:solidFill>
                    <a:schemeClr val="tx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David" panose="020E0502060401010101" pitchFamily="34" charset="-79"/>
                </a:rPr>
                <a:t>프로젝트 진행사항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777726" y="3263957"/>
              <a:ext cx="3034157" cy="754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62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53" dirty="0">
                  <a:solidFill>
                    <a:schemeClr val="tx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David" panose="020E0502060401010101" pitchFamily="34" charset="-79"/>
                </a:rPr>
                <a:t>프로젝트 결과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638182" y="783339"/>
              <a:ext cx="2904690" cy="754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62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53" dirty="0">
                  <a:solidFill>
                    <a:schemeClr val="tx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David" panose="020E0502060401010101" pitchFamily="34" charset="-79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078617" y="1602313"/>
              <a:ext cx="3034157" cy="754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62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53" dirty="0">
                  <a:solidFill>
                    <a:schemeClr val="tx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David" panose="020E0502060401010101" pitchFamily="34" charset="-79"/>
                </a:rPr>
                <a:t>프로젝트 구성 및 역할 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675059" y="942913"/>
              <a:ext cx="752647" cy="384868"/>
              <a:chOff x="1675051" y="942911"/>
              <a:chExt cx="752647" cy="38486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1675051" y="1068148"/>
                <a:ext cx="137565" cy="12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1958361" y="942911"/>
                <a:ext cx="469337" cy="384868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01</a:t>
                </a:r>
                <a:endParaRPr lang="ko-KR" altLang="en-US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681801" y="1739883"/>
              <a:ext cx="752647" cy="384868"/>
              <a:chOff x="1675051" y="942911"/>
              <a:chExt cx="752647" cy="384868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675051" y="1068148"/>
                <a:ext cx="137565" cy="12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1958361" y="942911"/>
                <a:ext cx="469337" cy="384868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02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675059" y="2549836"/>
              <a:ext cx="752647" cy="384868"/>
              <a:chOff x="1675051" y="942911"/>
              <a:chExt cx="752647" cy="3848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75051" y="1068148"/>
                <a:ext cx="137565" cy="12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958361" y="942911"/>
                <a:ext cx="469337" cy="384868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03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675059" y="3342036"/>
              <a:ext cx="752647" cy="384868"/>
              <a:chOff x="1675051" y="942911"/>
              <a:chExt cx="752647" cy="384868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1675051" y="1068148"/>
                <a:ext cx="137565" cy="12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1958361" y="942911"/>
                <a:ext cx="469337" cy="384868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04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681801" y="4192129"/>
              <a:ext cx="752647" cy="384868"/>
              <a:chOff x="1675051" y="942911"/>
              <a:chExt cx="752647" cy="38486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675051" y="1068148"/>
                <a:ext cx="137565" cy="129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958361" y="942911"/>
                <a:ext cx="469337" cy="384868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05                                                                                               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1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/>
              <a:t>Ensemble # </a:t>
            </a:r>
            <a:r>
              <a:rPr lang="ko-KR" altLang="en-US" sz="1400"/>
              <a:t>오석진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 err="1">
                <a:solidFill>
                  <a:srgbClr val="002060"/>
                </a:solidFill>
              </a:rPr>
              <a:t>오석진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D6D4A2-F569-B7C8-DE60-33F2356C3C3F}"/>
              </a:ext>
            </a:extLst>
          </p:cNvPr>
          <p:cNvGraphicFramePr>
            <a:graphicFrameLocks noGrp="1"/>
          </p:cNvGraphicFramePr>
          <p:nvPr/>
        </p:nvGraphicFramePr>
        <p:xfrm>
          <a:off x="509583" y="1445481"/>
          <a:ext cx="7692794" cy="276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2620896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551380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40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7609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</a:t>
                      </a:r>
                      <a:r>
                        <a:rPr lang="en-US" altLang="ko-KR" baseline="0" dirty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Voting</a:t>
                      </a:r>
                      <a:r>
                        <a:rPr lang="ko-KR" altLang="en-US" dirty="0"/>
                        <a:t>방식을 통해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모델 중 과반수의 예측을 따라 결과 값 도출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모델 별로 잘못 예측한 부분을 메꿔줄 수 있을 것으로 기대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0.97400 -&gt; 0.98400</a:t>
                      </a:r>
                    </a:p>
                    <a:p>
                      <a:br>
                        <a:rPr lang="en-US" altLang="ko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349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18585"/>
                  </a:ext>
                </a:extLst>
              </a:tr>
              <a:tr h="14443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Vote</a:t>
                      </a:r>
                      <a:r>
                        <a:rPr lang="ko-KR" altLang="en-US" dirty="0"/>
                        <a:t>에 참여하는 모델의 수를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개에서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개로 늘림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대부분 예측을 정확하게 하는 모델들이었으므로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넣어주는 모델이 다양해 질수록 더 좋은 정확도를 가질 것으로 기대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0.98700 -&gt; 0.98600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Hyperparameter tuning </a:t>
            </a:r>
            <a:r>
              <a:rPr lang="en-US" altLang="ko-KR" sz="1400" dirty="0"/>
              <a:t># </a:t>
            </a:r>
            <a:r>
              <a:rPr lang="ko-KR" altLang="en-US" sz="1400" dirty="0"/>
              <a:t>권순찬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01196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1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batch size 256 512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 err="1"/>
                        <a:t>testh</a:t>
                      </a:r>
                      <a:r>
                        <a:rPr lang="en-US" altLang="ko-KR" sz="1350" dirty="0"/>
                        <a:t> batch size 256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seed 33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2e-5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epoch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dirty="0"/>
                        <a:t>버그 수정 후 </a:t>
                      </a:r>
                      <a:endParaRPr lang="en-US" altLang="ko-KR" sz="135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Hyperparameter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tuning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0.5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Hyperparameter tuning </a:t>
            </a:r>
            <a:r>
              <a:rPr lang="en-US" altLang="ko-KR" sz="1400" dirty="0"/>
              <a:t># </a:t>
            </a:r>
            <a:r>
              <a:rPr lang="ko-KR" altLang="en-US" sz="1400" dirty="0"/>
              <a:t>권순찬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38870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2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batch size 256, 512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test batch size 256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seed 33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1e-5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epoch 10</a:t>
                      </a:r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Batch size</a:t>
                      </a:r>
                      <a:r>
                        <a:rPr lang="ko-KR" altLang="en-US" sz="1350" dirty="0"/>
                        <a:t>를 그대로 둔 채로 나머지를 변경</a:t>
                      </a:r>
                      <a:endParaRPr lang="en-US" altLang="ko-KR" sz="135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(</a:t>
                      </a:r>
                      <a:r>
                        <a:rPr lang="ko-KR" altLang="en-US" sz="1350" dirty="0"/>
                        <a:t>특히 </a:t>
                      </a:r>
                      <a:r>
                        <a:rPr lang="en-US" altLang="ko-KR" sz="1350" dirty="0"/>
                        <a:t>epoch</a:t>
                      </a:r>
                      <a:r>
                        <a:rPr lang="ko-KR" altLang="en-US" sz="1350" dirty="0"/>
                        <a:t>를 늘림</a:t>
                      </a:r>
                      <a:r>
                        <a:rPr lang="en-US" altLang="ko-KR" sz="1350" dirty="0"/>
                        <a:t>)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0.981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Hyperparameter tuning </a:t>
            </a:r>
            <a:r>
              <a:rPr lang="en-US" altLang="ko-KR" sz="1400" dirty="0"/>
              <a:t># </a:t>
            </a:r>
            <a:r>
              <a:rPr lang="ko-KR" altLang="en-US" sz="1400" dirty="0"/>
              <a:t>권순찬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864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3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batch size 64, 128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test batch size 64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seed 42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1e-5 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epoch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-batch size</a:t>
                      </a:r>
                      <a:r>
                        <a:rPr lang="ko-KR" altLang="en-US" sz="1350" dirty="0"/>
                        <a:t>를 낮춤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0.982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Hyperparameter tuning </a:t>
            </a:r>
            <a:r>
              <a:rPr lang="en-US" altLang="ko-KR" sz="1400" dirty="0"/>
              <a:t># </a:t>
            </a:r>
            <a:r>
              <a:rPr lang="ko-KR" altLang="en-US" sz="1400" dirty="0"/>
              <a:t>권순찬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15770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4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batch size 64, 128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test batch size 64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seed 33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5e-5 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epoch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0.5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Attention Mask </a:t>
            </a:r>
            <a:r>
              <a:rPr lang="en-US" altLang="ko-KR" sz="1400" dirty="0"/>
              <a:t>#</a:t>
            </a:r>
            <a:r>
              <a:rPr lang="ko-KR" altLang="en-US" sz="1400" dirty="0"/>
              <a:t>권순찬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75206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1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 err="1"/>
                        <a:t>batchsize</a:t>
                      </a:r>
                      <a:r>
                        <a:rPr lang="en-US" altLang="ko-KR" sz="1350" dirty="0"/>
                        <a:t> 128 256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test 128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42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5e-5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epoch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-Attention Mask </a:t>
                      </a:r>
                      <a:r>
                        <a:rPr lang="ko-KR" altLang="en-US" sz="1350" dirty="0"/>
                        <a:t>코드를 수정하여 </a:t>
                      </a:r>
                      <a:r>
                        <a:rPr lang="ko-KR" altLang="en-US" sz="1350" dirty="0" err="1"/>
                        <a:t>하이퍼파라미터</a:t>
                      </a:r>
                      <a:r>
                        <a:rPr lang="ko-KR" altLang="en-US" sz="1350" dirty="0"/>
                        <a:t> 튜닝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0.88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Attention Mask </a:t>
            </a:r>
            <a:r>
              <a:rPr lang="en-US" altLang="ko-KR" sz="1400" dirty="0"/>
              <a:t># </a:t>
            </a:r>
            <a:r>
              <a:rPr lang="ko-KR" altLang="en-US" sz="1400" dirty="0"/>
              <a:t>권순찬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권순찬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85443"/>
              </p:ext>
            </p:extLst>
          </p:nvPr>
        </p:nvGraphicFramePr>
        <p:xfrm>
          <a:off x="509583" y="1540042"/>
          <a:ext cx="7692794" cy="29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6228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2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batch size 128 256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test 128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33</a:t>
                      </a:r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5e-5</a:t>
                      </a:r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50" dirty="0"/>
                        <a:t>-       Epoch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/>
                        <a:t>0.91</a:t>
                      </a: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7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1F038B-733C-4271-B099-08DFB9F9D00A}"/>
              </a:ext>
            </a:extLst>
          </p:cNvPr>
          <p:cNvSpPr txBox="1"/>
          <p:nvPr/>
        </p:nvSpPr>
        <p:spPr>
          <a:xfrm>
            <a:off x="3574940" y="2279368"/>
            <a:ext cx="199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4" latinLnBrk="1">
              <a:defRPr/>
            </a:pPr>
            <a:r>
              <a:rPr lang="ko-KR" altLang="en-US" sz="3200" spc="-53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David" panose="020E0502060401010101" pitchFamily="34" charset="-79"/>
                <a:ea typeface="Rix모던고딕 B" panose="02020603020101020101" pitchFamily="18" charset="-127"/>
                <a:cs typeface="David" panose="020E0502060401010101" pitchFamily="34" charset="-79"/>
              </a:rPr>
              <a:t>감사합니다</a:t>
            </a:r>
            <a:endParaRPr lang="en-US" altLang="ko-KR" sz="3200" spc="-53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David" panose="020E0502060401010101" pitchFamily="34" charset="-79"/>
              <a:ea typeface="Rix모던고딕 B" panose="02020603020101020101" pitchFamily="18" charset="-127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009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37997" y="1490431"/>
            <a:ext cx="6432580" cy="2491698"/>
          </a:xfrm>
          <a:noFill/>
          <a:ln w="12700" cmpd="sng">
            <a:noFill/>
          </a:ln>
        </p:spPr>
        <p:txBody>
          <a:bodyPr/>
          <a:lstStyle/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{ Mission 			: 	</a:t>
            </a:r>
            <a:r>
              <a:rPr lang="en-US" altLang="ko-KR" sz="1600" dirty="0"/>
              <a:t>Text Classification }</a:t>
            </a:r>
          </a:p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{ Evaluation method	: 	</a:t>
            </a:r>
            <a:r>
              <a:rPr lang="en-US" altLang="ko-KR" sz="1600" dirty="0" err="1"/>
              <a:t>kaggle</a:t>
            </a:r>
            <a:r>
              <a:rPr lang="en-US" altLang="ko-KR" sz="1600" dirty="0"/>
              <a:t> competition }</a:t>
            </a:r>
          </a:p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{ Goal			:        accuracy 0.9 </a:t>
            </a:r>
            <a:r>
              <a:rPr lang="ko-KR" altLang="en-US" sz="1600" dirty="0">
                <a:latin typeface="+mn-ea"/>
              </a:rPr>
              <a:t>이상</a:t>
            </a:r>
            <a:r>
              <a:rPr lang="en-US" altLang="ko-KR" sz="1600" dirty="0">
                <a:latin typeface="+mn-ea"/>
              </a:rPr>
              <a:t>}</a:t>
            </a:r>
          </a:p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{ Specification		:	</a:t>
            </a:r>
            <a:r>
              <a:rPr lang="en-US" altLang="ko-KR" sz="1600" dirty="0" err="1">
                <a:latin typeface="+mn-ea"/>
              </a:rPr>
              <a:t>colab</a:t>
            </a:r>
            <a:r>
              <a:rPr lang="en-US" altLang="ko-KR" sz="1600" dirty="0">
                <a:latin typeface="+mn-ea"/>
              </a:rPr>
              <a:t>, GPU, </a:t>
            </a:r>
            <a:r>
              <a:rPr lang="en-US" altLang="ko-KR" sz="1600" dirty="0" err="1">
                <a:latin typeface="+mn-ea"/>
              </a:rPr>
              <a:t>wandb</a:t>
            </a:r>
            <a:r>
              <a:rPr lang="en-US" altLang="ko-KR" sz="1600" dirty="0">
                <a:latin typeface="+mn-ea"/>
              </a:rPr>
              <a:t> .. }</a:t>
            </a:r>
          </a:p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{ Framework &amp;..		:	Python,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, transformers 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Summary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1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•</a:t>
            </a:r>
            <a:r>
              <a:rPr lang="en-US" altLang="ko-KR" sz="1800" dirty="0"/>
              <a:t> </a:t>
            </a:r>
            <a:r>
              <a:rPr lang="en-US" altLang="ko-KR" sz="1600" dirty="0"/>
              <a:t>IDE</a:t>
            </a:r>
            <a:endParaRPr lang="en-US" altLang="ko-KR" dirty="0"/>
          </a:p>
          <a:p>
            <a:pPr marL="342739" lvl="1" indent="0">
              <a:lnSpc>
                <a:spcPct val="150000"/>
              </a:lnSpc>
              <a:buNone/>
            </a:pPr>
            <a:r>
              <a:rPr lang="en-US" altLang="ko-KR" sz="1400" dirty="0"/>
              <a:t>• Google </a:t>
            </a:r>
            <a:r>
              <a:rPr lang="en-US" altLang="ko-KR" sz="1400" dirty="0" err="1"/>
              <a:t>Colab</a:t>
            </a:r>
            <a:r>
              <a:rPr lang="en-US" altLang="ko-KR" sz="1400" dirty="0"/>
              <a:t> Pro+</a:t>
            </a:r>
          </a:p>
          <a:p>
            <a:pPr marL="342739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•</a:t>
            </a:r>
            <a:r>
              <a:rPr lang="en-US" altLang="ko-KR" sz="1800" dirty="0"/>
              <a:t> </a:t>
            </a:r>
            <a:r>
              <a:rPr lang="en-US" altLang="ko-KR" sz="1600" dirty="0"/>
              <a:t>DATASET</a:t>
            </a:r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Environment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64487"/>
              </p:ext>
            </p:extLst>
          </p:nvPr>
        </p:nvGraphicFramePr>
        <p:xfrm>
          <a:off x="489097" y="25969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1416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Sentiment.train.1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Sentiment.dev.1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Test_no_label.csv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1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Sentiment.train.0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Sentiment.dev.10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•</a:t>
            </a:r>
            <a:r>
              <a:rPr lang="en-US" altLang="ko-KR" sz="1800" dirty="0"/>
              <a:t> </a:t>
            </a:r>
            <a:r>
              <a:rPr lang="en-US" altLang="ko-KR" sz="1600" dirty="0"/>
              <a:t>Team name = Attention (4 team)</a:t>
            </a:r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Team building and Roles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8630"/>
              </p:ext>
            </p:extLst>
          </p:nvPr>
        </p:nvGraphicFramePr>
        <p:xfrm>
          <a:off x="496186" y="1730597"/>
          <a:ext cx="6096000" cy="266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8329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6767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953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84750"/>
                  </a:ext>
                </a:extLst>
              </a:tr>
              <a:tr h="542002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>
                          <a:latin typeface="+mn-lt"/>
                        </a:rPr>
                        <a:t>원성혁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>
                          <a:latin typeface="+mn-lt"/>
                        </a:rPr>
                        <a:t>변현정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>
                          <a:latin typeface="+mn-lt"/>
                        </a:rPr>
                        <a:t>권순찬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72679"/>
                  </a:ext>
                </a:extLst>
              </a:tr>
              <a:tr h="542002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Team</a:t>
                      </a:r>
                      <a:r>
                        <a:rPr lang="en-US" altLang="ko-KR" sz="1400" baseline="0" dirty="0">
                          <a:latin typeface="+mn-lt"/>
                        </a:rPr>
                        <a:t> Leader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ELECTRA</a:t>
                      </a:r>
                      <a:r>
                        <a:rPr lang="en-US" altLang="ko-KR" sz="1400" baseline="0" dirty="0">
                          <a:latin typeface="+mn-lt"/>
                        </a:rPr>
                        <a:t> training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err="1">
                          <a:latin typeface="+mn-lt"/>
                        </a:rPr>
                        <a:t>RoBERTa</a:t>
                      </a:r>
                      <a:r>
                        <a:rPr lang="en-US" altLang="ko-KR" sz="1400" baseline="0" dirty="0">
                          <a:latin typeface="+mn-lt"/>
                        </a:rPr>
                        <a:t> training</a:t>
                      </a:r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Baseline</a:t>
                      </a:r>
                      <a:r>
                        <a:rPr lang="en-US" altLang="ko-KR" sz="1400" baseline="0" dirty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err="1">
                          <a:latin typeface="+mn-lt"/>
                        </a:rPr>
                        <a:t>Hyperparameter</a:t>
                      </a:r>
                      <a:r>
                        <a:rPr lang="en-US" altLang="ko-KR" sz="1400" baseline="0" dirty="0">
                          <a:latin typeface="+mn-lt"/>
                        </a:rPr>
                        <a:t> Tuning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GPT </a:t>
                      </a:r>
                      <a:r>
                        <a:rPr lang="en-US" altLang="ko-KR" sz="1400" b="0" dirty="0">
                          <a:latin typeface="+mn-lt"/>
                        </a:rPr>
                        <a:t>training</a:t>
                      </a:r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Baseline</a:t>
                      </a:r>
                      <a:r>
                        <a:rPr lang="en-US" altLang="ko-KR" sz="1400" baseline="0" dirty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err="1">
                          <a:latin typeface="+mn-lt"/>
                        </a:rPr>
                        <a:t>Hyperparameter</a:t>
                      </a:r>
                      <a:r>
                        <a:rPr lang="en-US" altLang="ko-KR" sz="1400" baseline="0" dirty="0">
                          <a:latin typeface="+mn-lt"/>
                        </a:rPr>
                        <a:t> Tuning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41652"/>
                  </a:ext>
                </a:extLst>
              </a:tr>
              <a:tr h="542002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>
                          <a:latin typeface="+mn-lt"/>
                        </a:rPr>
                        <a:t>박찬우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>
                          <a:latin typeface="+mn-lt"/>
                        </a:rPr>
                        <a:t>오석진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>
                          <a:latin typeface="+mn-lt"/>
                        </a:rPr>
                        <a:t>이진성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49656"/>
                  </a:ext>
                </a:extLst>
              </a:tr>
              <a:tr h="542002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Baseline</a:t>
                      </a:r>
                      <a:r>
                        <a:rPr lang="en-US" altLang="ko-KR" sz="1400" baseline="0" dirty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err="1">
                          <a:latin typeface="+mn-lt"/>
                        </a:rPr>
                        <a:t>Hyperparameter</a:t>
                      </a:r>
                      <a:r>
                        <a:rPr lang="en-US" altLang="ko-KR" sz="1400" baseline="0" dirty="0">
                          <a:latin typeface="+mn-lt"/>
                        </a:rPr>
                        <a:t> Tuning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err="1">
                          <a:latin typeface="+mn-lt"/>
                        </a:rPr>
                        <a:t>Wandb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r>
                        <a:rPr lang="ko-KR" altLang="en-US" sz="1400" dirty="0">
                          <a:latin typeface="+mn-lt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T5</a:t>
                      </a:r>
                      <a:r>
                        <a:rPr lang="en-US" altLang="ko-KR" sz="1400" baseline="0" dirty="0">
                          <a:latin typeface="+mn-lt"/>
                        </a:rPr>
                        <a:t> training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ALBERT</a:t>
                      </a:r>
                      <a:r>
                        <a:rPr lang="en-US" altLang="ko-KR" sz="1400" dirty="0">
                          <a:latin typeface="+mn-lt"/>
                        </a:rPr>
                        <a:t> training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•</a:t>
            </a:r>
            <a:r>
              <a:rPr lang="en-US" altLang="ko-KR" sz="1800" dirty="0"/>
              <a:t> Baseline </a:t>
            </a:r>
            <a:r>
              <a:rPr lang="en-US" altLang="ko-KR" sz="1800" dirty="0" err="1"/>
              <a:t>Hyperparameter</a:t>
            </a: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Process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04898"/>
              </p:ext>
            </p:extLst>
          </p:nvPr>
        </p:nvGraphicFramePr>
        <p:xfrm>
          <a:off x="441390" y="1610952"/>
          <a:ext cx="4064000" cy="256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5e-5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1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AdamW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2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 : 32</a:t>
                      </a:r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Eval</a:t>
                      </a:r>
                      <a:r>
                        <a:rPr lang="en-US" altLang="ko-KR" dirty="0"/>
                        <a:t>   : 64</a:t>
                      </a:r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Test   : 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2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en-US" altLang="ko-KR" sz="1600" dirty="0"/>
              <a:t>Fix code error</a:t>
            </a:r>
            <a:r>
              <a:rPr lang="ko-KR" altLang="en-US" sz="1600" dirty="0"/>
              <a:t>  </a:t>
            </a:r>
            <a:r>
              <a:rPr lang="en-US" altLang="ko-KR" sz="1600" dirty="0"/>
              <a:t># </a:t>
            </a:r>
            <a:r>
              <a:rPr lang="ko-KR" altLang="en-US" sz="1400" dirty="0"/>
              <a:t>이진성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06183"/>
              </p:ext>
            </p:extLst>
          </p:nvPr>
        </p:nvGraphicFramePr>
        <p:xfrm>
          <a:off x="509583" y="1445481"/>
          <a:ext cx="7692794" cy="293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2620896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551380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05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</a:t>
                      </a:r>
                      <a:r>
                        <a:rPr lang="en-US" altLang="ko-KR" baseline="0" dirty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set 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label 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값의 </a:t>
                      </a:r>
                      <a:r>
                        <a:rPr lang="en-US" altLang="ko-KR" dirty="0"/>
                        <a:t>mapping </a:t>
                      </a:r>
                      <a:r>
                        <a:rPr lang="ko-KR" altLang="en-US" dirty="0"/>
                        <a:t>이 올바르게 이루어지지 않는 코드 수정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/>
                        <a:t>맞지 않던 </a:t>
                      </a:r>
                      <a:r>
                        <a:rPr lang="en-US" altLang="ko-KR" sz="1200" baseline="0" dirty="0"/>
                        <a:t>label</a:t>
                      </a:r>
                      <a:r>
                        <a:rPr lang="ko-KR" altLang="en-US" sz="1200" baseline="0" dirty="0"/>
                        <a:t> 부분을 수정하였기에 큰 폭으로 정확도 향상 예상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0.5</a:t>
                      </a:r>
                      <a:r>
                        <a:rPr lang="en-US" altLang="ko-KR" baseline="0" dirty="0"/>
                        <a:t> -&gt; </a:t>
                      </a:r>
                      <a:r>
                        <a:rPr lang="en-US" altLang="ko-Kore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18585"/>
                  </a:ext>
                </a:extLst>
              </a:tr>
              <a:tr h="10560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Fix bug</a:t>
                      </a:r>
                    </a:p>
                    <a:p>
                      <a:pPr marL="0" marR="0" lvl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Attention mask 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padding </a:t>
                      </a:r>
                      <a:r>
                        <a:rPr lang="ko-KR" altLang="en-US" sz="1400" dirty="0"/>
                        <a:t>이 되어 있는 부분까지 모두 </a:t>
                      </a:r>
                      <a:r>
                        <a:rPr lang="en-US" altLang="ko-KR" sz="1400" dirty="0"/>
                        <a:t>masking </a:t>
                      </a:r>
                      <a:r>
                        <a:rPr lang="ko-KR" altLang="en-US" sz="1400" dirty="0"/>
                        <a:t>되어서 알맞게 수정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[1,1,1,1,..1] -&gt; [0,0,0,1,1,1,..1,]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맞지 않던 </a:t>
                      </a:r>
                      <a:r>
                        <a:rPr lang="en-US" altLang="ko-KR" sz="1200" baseline="0" dirty="0"/>
                        <a:t>attention mask </a:t>
                      </a:r>
                      <a:r>
                        <a:rPr lang="ko-KR" altLang="en-US" sz="1200" baseline="0" dirty="0" err="1"/>
                        <a:t>를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padding token </a:t>
                      </a:r>
                      <a:r>
                        <a:rPr lang="ko-KR" altLang="en-US" sz="1200" baseline="0" dirty="0"/>
                        <a:t>에 맞춰 수정해줬기에 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 큰 폭으로 정확도 향상 예상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</a:t>
                      </a:r>
                      <a:r>
                        <a:rPr lang="en-US" altLang="ko-KR" dirty="0"/>
                        <a:t> -&gt; </a:t>
                      </a:r>
                      <a:r>
                        <a:rPr lang="en-US" altLang="ko-Kore-KR" sz="134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en-US" altLang="ko-KR" sz="1600" dirty="0"/>
              <a:t>Albert # </a:t>
            </a:r>
            <a:r>
              <a:rPr lang="ko-KR" altLang="en-US" sz="1400" dirty="0"/>
              <a:t>이진성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48432"/>
              </p:ext>
            </p:extLst>
          </p:nvPr>
        </p:nvGraphicFramePr>
        <p:xfrm>
          <a:off x="580264" y="1528732"/>
          <a:ext cx="7935087" cy="288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33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63374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1701435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83772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Test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Change Model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Bert -&gt; Albert </a:t>
                      </a:r>
                    </a:p>
                    <a:p>
                      <a:r>
                        <a:rPr lang="en" altLang="ko-Kore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albert-base-v2</a:t>
                      </a:r>
                      <a:r>
                        <a:rPr lang="ko-KR" altLang="en-US" sz="1349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</a:t>
                      </a:r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tokenizer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library </a:t>
                      </a:r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endParaRPr lang="en-US" altLang="ko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4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349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AlbertTokenizer</a:t>
                      </a:r>
                      <a:r>
                        <a:rPr lang="en" altLang="ko-Kore-KR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ko-Kore-KR" sz="1349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AlbertForSequenceClassification</a:t>
                      </a:r>
                      <a:endParaRPr lang="en" altLang="ko-Kore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349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사용해서 모델 구현</a:t>
                      </a:r>
                      <a:endParaRPr lang="en-US" altLang="ko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altLang="ko-Kore-KR" sz="1349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Bert </a:t>
                      </a:r>
                      <a:r>
                        <a:rPr lang="ko-KR" altLang="en-US" sz="1200" dirty="0"/>
                        <a:t>모델에서 조금 더 가볍고 성능이 좋은 </a:t>
                      </a:r>
                      <a:r>
                        <a:rPr lang="en-US" altLang="ko-KR" sz="1200" dirty="0"/>
                        <a:t>Albert </a:t>
                      </a:r>
                      <a:r>
                        <a:rPr lang="ko-KR" altLang="en-US" sz="1200" dirty="0"/>
                        <a:t>로 변경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Bert</a:t>
                      </a:r>
                      <a:r>
                        <a:rPr lang="ko-KR" altLang="en-US" sz="1200" dirty="0"/>
                        <a:t>와 벤치마크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시 성능이 좋으니 더 좋은 정확도 기대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0.982 -&gt; 0.988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9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4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8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485" y="1151725"/>
            <a:ext cx="7057687" cy="348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GPT3</a:t>
            </a:r>
            <a:r>
              <a:rPr lang="ko-KR" altLang="en-US" sz="1600" dirty="0"/>
              <a:t>  </a:t>
            </a:r>
            <a:r>
              <a:rPr lang="en-US" altLang="ko-KR" sz="1400" dirty="0"/>
              <a:t>#</a:t>
            </a:r>
            <a:r>
              <a:rPr lang="ko-KR" altLang="en-US" sz="1400" dirty="0"/>
              <a:t>이진성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342739" lvl="1" indent="0">
              <a:buNone/>
            </a:pPr>
            <a:endParaRPr lang="en-US" altLang="ko-KR" sz="1200" dirty="0"/>
          </a:p>
          <a:p>
            <a:pPr marL="342739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DD39-5E93-4448-8C6C-1E4393AC50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0D61A-3083-4C9A-988E-3362C7988BFE}"/>
              </a:ext>
            </a:extLst>
          </p:cNvPr>
          <p:cNvSpPr/>
          <p:nvPr/>
        </p:nvSpPr>
        <p:spPr>
          <a:xfrm>
            <a:off x="335485" y="254680"/>
            <a:ext cx="8040991" cy="7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PROJECT#1  Project Testing and Tuning _</a:t>
            </a:r>
            <a:r>
              <a:rPr lang="ko-KR" altLang="en-US" sz="2800" b="1" dirty="0">
                <a:solidFill>
                  <a:srgbClr val="002060"/>
                </a:solidFill>
              </a:rPr>
              <a:t>이진성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1338BF-3623-9984-28FB-6539FF3F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84876"/>
              </p:ext>
            </p:extLst>
          </p:nvPr>
        </p:nvGraphicFramePr>
        <p:xfrm>
          <a:off x="509583" y="1540042"/>
          <a:ext cx="7692794" cy="344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20">
                  <a:extLst>
                    <a:ext uri="{9D8B030D-6E8A-4147-A177-3AD203B41FA5}">
                      <a16:colId xmlns:a16="http://schemas.microsoft.com/office/drawing/2014/main" val="312003942"/>
                    </a:ext>
                  </a:extLst>
                </a:gridCol>
                <a:gridCol w="3122197">
                  <a:extLst>
                    <a:ext uri="{9D8B030D-6E8A-4147-A177-3AD203B41FA5}">
                      <a16:colId xmlns:a16="http://schemas.microsoft.com/office/drawing/2014/main" val="4294364933"/>
                    </a:ext>
                  </a:extLst>
                </a:gridCol>
                <a:gridCol w="2050079">
                  <a:extLst>
                    <a:ext uri="{9D8B030D-6E8A-4147-A177-3AD203B41FA5}">
                      <a16:colId xmlns:a16="http://schemas.microsoft.com/office/drawing/2014/main" val="1824516207"/>
                    </a:ext>
                  </a:extLst>
                </a:gridCol>
                <a:gridCol w="1923198">
                  <a:extLst>
                    <a:ext uri="{9D8B030D-6E8A-4147-A177-3AD203B41FA5}">
                      <a16:colId xmlns:a16="http://schemas.microsoft.com/office/drawing/2014/main" val="2396756785"/>
                    </a:ext>
                  </a:extLst>
                </a:gridCol>
              </a:tblGrid>
              <a:tr h="18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</a:t>
                      </a:r>
                      <a:r>
                        <a:rPr lang="en-US" altLang="ko-KR" baseline="0" dirty="0"/>
                        <a:t>  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Expectation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4062"/>
                  </a:ext>
                </a:extLst>
              </a:tr>
              <a:tr h="22071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50" dirty="0"/>
                        <a:t>Test</a:t>
                      </a:r>
                      <a:r>
                        <a:rPr lang="ko-KR" altLang="en-US" sz="1350" dirty="0"/>
                        <a:t> </a:t>
                      </a:r>
                      <a:r>
                        <a:rPr lang="en-US" altLang="ko-KR" sz="1350" dirty="0"/>
                        <a:t>1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GPT3</a:t>
                      </a:r>
                      <a:r>
                        <a:rPr lang="ko-KR" altLang="en-US" sz="1350" dirty="0"/>
                        <a:t>는 문장 생성과 관련된 언어 </a:t>
                      </a:r>
                      <a:r>
                        <a:rPr lang="ko-KR" altLang="en-US" sz="1350" dirty="0" err="1"/>
                        <a:t>모델로서의</a:t>
                      </a:r>
                      <a:r>
                        <a:rPr lang="ko-KR" altLang="en-US" sz="1350" dirty="0"/>
                        <a:t> 역할이 커 </a:t>
                      </a:r>
                      <a:r>
                        <a:rPr lang="ko-KR" altLang="en-US" sz="1350" dirty="0" err="1"/>
                        <a:t>참고할만한</a:t>
                      </a:r>
                      <a:r>
                        <a:rPr lang="ko-KR" altLang="en-US" sz="1350" dirty="0"/>
                        <a:t> 코드가 많지 않아 </a:t>
                      </a:r>
                      <a:r>
                        <a:rPr lang="en-US" altLang="ko-KR" sz="1350" dirty="0"/>
                        <a:t>GPT2</a:t>
                      </a:r>
                      <a:r>
                        <a:rPr lang="ko-KR" altLang="en-US" sz="1350" dirty="0"/>
                        <a:t>로 작업을 시작함</a:t>
                      </a:r>
                      <a:endParaRPr lang="en-US" altLang="ko-KR" sz="135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350" dirty="0"/>
                        <a:t>Baseline </a:t>
                      </a:r>
                      <a:r>
                        <a:rPr lang="ko-KR" altLang="en-US" sz="1350" dirty="0"/>
                        <a:t>모델과는 달리 </a:t>
                      </a:r>
                      <a:r>
                        <a:rPr lang="en-US" altLang="ko-KR" sz="1350" dirty="0"/>
                        <a:t>Decoder</a:t>
                      </a:r>
                      <a:r>
                        <a:rPr lang="ko-KR" altLang="en-US" sz="1350" dirty="0"/>
                        <a:t>만을 사용하는 </a:t>
                      </a:r>
                      <a:r>
                        <a:rPr lang="en-US" altLang="ko-KR" sz="1350" dirty="0"/>
                        <a:t>GPT2</a:t>
                      </a:r>
                      <a:r>
                        <a:rPr lang="ko-KR" altLang="en-US" sz="1350" dirty="0"/>
                        <a:t>의 특성상 </a:t>
                      </a:r>
                      <a:r>
                        <a:rPr lang="en-US" altLang="ko-KR" sz="1350" dirty="0"/>
                        <a:t>Preprocessing</a:t>
                      </a:r>
                      <a:r>
                        <a:rPr lang="ko-KR" altLang="en-US" sz="1350" dirty="0"/>
                        <a:t>과 </a:t>
                      </a:r>
                      <a:r>
                        <a:rPr lang="en-US" altLang="ko-KR" sz="1350" dirty="0"/>
                        <a:t>modeling</a:t>
                      </a:r>
                      <a:r>
                        <a:rPr lang="ko-KR" altLang="en-US" sz="1350" dirty="0"/>
                        <a:t>부분에 어려움을 겪음 </a:t>
                      </a:r>
                      <a:endParaRPr lang="en-US" altLang="ko-KR" sz="1350" dirty="0"/>
                    </a:p>
                    <a:p>
                      <a:pPr marL="285750" marR="0" lvl="0" indent="-285750" algn="just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350" dirty="0"/>
                        <a:t>모델링 과정에서 용량 문제로 수 차례 중단되어 시도를 멈춤 </a:t>
                      </a:r>
                      <a:endParaRPr lang="en-US" altLang="ko-KR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50" baseline="0" dirty="0"/>
                        <a:t>단어 생성이 아니지만 문장분류에도 높은 성능을 보일 것이라 예상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4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  <a:head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7935</TotalTime>
  <Words>1638</Words>
  <Application>Microsoft Office PowerPoint</Application>
  <PresentationFormat>화면 슬라이드 쇼(16:9)</PresentationFormat>
  <Paragraphs>444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KoPub돋움체 Medium</vt:lpstr>
      <vt:lpstr>Rix모던고딕 B</vt:lpstr>
      <vt:lpstr>맑은 고딕</vt:lpstr>
      <vt:lpstr>삼성긴고딕 Light</vt:lpstr>
      <vt:lpstr>Arial</vt:lpstr>
      <vt:lpstr>Calibri</vt:lpstr>
      <vt:lpstr>Calibri Light</vt:lpstr>
      <vt:lpstr>David</vt:lpstr>
      <vt:lpstr>Wingdings</vt:lpstr>
      <vt:lpstr>3_Office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 Just</dc:creator>
  <cp:lastModifiedBy>권순찬</cp:lastModifiedBy>
  <cp:revision>783</cp:revision>
  <dcterms:created xsi:type="dcterms:W3CDTF">2018-09-18T14:36:51Z</dcterms:created>
  <dcterms:modified xsi:type="dcterms:W3CDTF">2022-10-03T15:25:46Z</dcterms:modified>
</cp:coreProperties>
</file>