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71" r:id="rId4"/>
    <p:sldId id="282" r:id="rId5"/>
    <p:sldId id="291" r:id="rId6"/>
    <p:sldId id="285" r:id="rId7"/>
    <p:sldId id="286" r:id="rId8"/>
    <p:sldId id="284" r:id="rId9"/>
    <p:sldId id="283" r:id="rId10"/>
    <p:sldId id="287" r:id="rId11"/>
    <p:sldId id="275" r:id="rId12"/>
    <p:sldId id="300" r:id="rId13"/>
    <p:sldId id="288" r:id="rId14"/>
    <p:sldId id="290" r:id="rId15"/>
    <p:sldId id="296" r:id="rId16"/>
    <p:sldId id="301" r:id="rId17"/>
    <p:sldId id="292" r:id="rId18"/>
    <p:sldId id="293" r:id="rId19"/>
    <p:sldId id="294" r:id="rId20"/>
    <p:sldId id="295" r:id="rId21"/>
    <p:sldId id="297" r:id="rId22"/>
    <p:sldId id="302" r:id="rId23"/>
    <p:sldId id="298" r:id="rId24"/>
    <p:sldId id="299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CB"/>
    <a:srgbClr val="BAE0ED"/>
    <a:srgbClr val="5DA3B4"/>
    <a:srgbClr val="C3EBFA"/>
    <a:srgbClr val="C5E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/>
    <p:restoredTop sz="95638"/>
  </p:normalViewPr>
  <p:slideViewPr>
    <p:cSldViewPr snapToGrid="0" snapToObjects="1" showGuides="1">
      <p:cViewPr varScale="1">
        <p:scale>
          <a:sx n="124" d="100"/>
          <a:sy n="124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9E442-4F3E-4198-BA1F-098BCE866378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47F74927-31D7-46EB-8632-1BEDD073BC8B}">
      <dgm:prSet phldrT="[텍스트]" custT="1"/>
      <dgm:spPr>
        <a:solidFill>
          <a:srgbClr val="BAE0ED"/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데이터</a:t>
          </a:r>
          <a:endParaRPr lang="en-US" altLang="ko-KR" sz="2400" b="0" i="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수집</a:t>
          </a:r>
        </a:p>
      </dgm:t>
    </dgm:pt>
    <dgm:pt modelId="{04DA00BF-5258-4A57-86E6-EDEA4C8C150D}" type="parTrans" cxnId="{30F0A9D0-FAD7-4C2A-967C-7E9948E55D3C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4B74029C-A1DF-4ADE-8EEB-249097E5556C}" type="sibTrans" cxnId="{30F0A9D0-FAD7-4C2A-967C-7E9948E55D3C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B77D8815-9012-42B0-A6C1-F5EF6D776324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데이터</a:t>
          </a:r>
          <a:endParaRPr lang="en-US" altLang="ko-KR" sz="2400" b="0" i="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algn="ctr" latinLnBrk="1">
            <a:lnSpc>
              <a:spcPct val="100000"/>
            </a:lnSpc>
          </a:pPr>
          <a:r>
            <a:rPr lang="ko-KR" altLang="en-US" sz="2400" b="0" i="0" dirty="0" err="1">
              <a:latin typeface="NanumSquareOTF" panose="020B0600000101010101" pitchFamily="34" charset="-127"/>
              <a:ea typeface="NanumSquareOTF" panose="020B0600000101010101" pitchFamily="34" charset="-127"/>
            </a:rPr>
            <a:t>레이블링</a:t>
          </a:r>
          <a:endParaRPr lang="ko-KR" altLang="en-US" sz="2400" b="0" i="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159390D3-BE5C-4DEA-BB67-189431F5DF2C}" type="parTrans" cxnId="{C98ED873-3D96-4AC0-9EB3-9F65A4DAF185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3CBF4837-0B2F-41EC-B716-8B626E2BF84F}" type="sibTrans" cxnId="{C98ED873-3D96-4AC0-9EB3-9F65A4DAF185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A566DBAF-9D9B-4632-9FEE-6DC068647F05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모델링 및</a:t>
          </a:r>
          <a:endParaRPr lang="en-US" altLang="ko-KR" sz="2400" b="0" i="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학습</a:t>
          </a:r>
        </a:p>
      </dgm:t>
    </dgm:pt>
    <dgm:pt modelId="{1746A5C0-D928-43CE-987C-A43F2183D652}" type="parTrans" cxnId="{0F138200-FE7A-423E-88F7-D32C702CA3FC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F4ECEA65-E853-4ADF-94E1-989C4F94233F}" type="sibTrans" cxnId="{0F138200-FE7A-423E-88F7-D32C702CA3FC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2F8DFCA5-0EC5-4A09-AE66-68453BE11EA3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이미지 평가</a:t>
          </a:r>
        </a:p>
      </dgm:t>
    </dgm:pt>
    <dgm:pt modelId="{DC8CE472-7025-4A2E-84B3-5B811A345C10}" type="parTrans" cxnId="{548C5540-D249-4682-94AE-E0B114DD54EC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CE0ADFBE-001C-4156-9E54-9F348516E2E7}" type="sibTrans" cxnId="{548C5540-D249-4682-94AE-E0B114DD54EC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684F7B66-2720-4090-9AC6-4A2F50D9EF6A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보완</a:t>
          </a:r>
        </a:p>
      </dgm:t>
    </dgm:pt>
    <dgm:pt modelId="{93A69A03-56F5-453E-92DC-37F73DF7CC8D}" type="parTrans" cxnId="{110D6120-853D-4B1F-ADD7-07DEA5F961EB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BFB8AD42-DDE3-43DE-B441-5246579FABDB}" type="sibTrans" cxnId="{110D6120-853D-4B1F-ADD7-07DEA5F961EB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DB42EDF5-F9B7-514F-98B5-E9395D76D1E3}">
      <dgm:prSet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2400" b="0" i="0" dirty="0">
              <a:latin typeface="NanumSquareOTF" panose="020B0600000101010101" pitchFamily="34" charset="-127"/>
              <a:ea typeface="NanumSquareOTF" panose="020B0600000101010101" pitchFamily="34" charset="-127"/>
            </a:rPr>
            <a:t>영상 평가</a:t>
          </a:r>
        </a:p>
      </dgm:t>
    </dgm:pt>
    <dgm:pt modelId="{7CF663F2-D617-0C4D-B17D-18402A167D4B}" type="parTrans" cxnId="{D5B76363-E30E-1A46-998B-C9318BBDA26F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2E92B16F-128A-E24B-BD2E-3EA0D4B2FA37}" type="sibTrans" cxnId="{D5B76363-E30E-1A46-998B-C9318BBDA26F}">
      <dgm:prSet/>
      <dgm:spPr/>
      <dgm:t>
        <a:bodyPr/>
        <a:lstStyle/>
        <a:p>
          <a:pPr algn="ctr" latinLnBrk="1">
            <a:lnSpc>
              <a:spcPct val="100000"/>
            </a:lnSpc>
          </a:pPr>
          <a:endParaRPr lang="ko-KR" altLang="en-US" sz="2400" b="0" i="0"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6CF92CFD-430F-A247-B447-C124BFAE00C0}" type="pres">
      <dgm:prSet presAssocID="{0F29E442-4F3E-4198-BA1F-098BCE866378}" presName="Name0" presStyleCnt="0">
        <dgm:presLayoutVars>
          <dgm:dir/>
          <dgm:resizeHandles val="exact"/>
        </dgm:presLayoutVars>
      </dgm:prSet>
      <dgm:spPr/>
    </dgm:pt>
    <dgm:pt modelId="{15366B30-7C07-D142-91E2-F669E00CF7C4}" type="pres">
      <dgm:prSet presAssocID="{47F74927-31D7-46EB-8632-1BEDD073BC8B}" presName="node" presStyleLbl="node1" presStyleIdx="0" presStyleCnt="6">
        <dgm:presLayoutVars>
          <dgm:bulletEnabled val="1"/>
        </dgm:presLayoutVars>
      </dgm:prSet>
      <dgm:spPr/>
    </dgm:pt>
    <dgm:pt modelId="{994732D2-9D4F-EA4D-B7D2-501069773FC5}" type="pres">
      <dgm:prSet presAssocID="{4B74029C-A1DF-4ADE-8EEB-249097E5556C}" presName="sibTrans" presStyleLbl="sibTrans1D1" presStyleIdx="0" presStyleCnt="5"/>
      <dgm:spPr/>
    </dgm:pt>
    <dgm:pt modelId="{E6EF87B7-D024-DA49-B37E-AE951B290DF6}" type="pres">
      <dgm:prSet presAssocID="{4B74029C-A1DF-4ADE-8EEB-249097E5556C}" presName="connectorText" presStyleLbl="sibTrans1D1" presStyleIdx="0" presStyleCnt="5"/>
      <dgm:spPr/>
    </dgm:pt>
    <dgm:pt modelId="{7EEBE992-339F-4349-BE01-989D154A082F}" type="pres">
      <dgm:prSet presAssocID="{B77D8815-9012-42B0-A6C1-F5EF6D776324}" presName="node" presStyleLbl="node1" presStyleIdx="1" presStyleCnt="6">
        <dgm:presLayoutVars>
          <dgm:bulletEnabled val="1"/>
        </dgm:presLayoutVars>
      </dgm:prSet>
      <dgm:spPr/>
    </dgm:pt>
    <dgm:pt modelId="{B080E4F0-E088-6E40-8CA4-326A56737714}" type="pres">
      <dgm:prSet presAssocID="{3CBF4837-0B2F-41EC-B716-8B626E2BF84F}" presName="sibTrans" presStyleLbl="sibTrans1D1" presStyleIdx="1" presStyleCnt="5"/>
      <dgm:spPr/>
    </dgm:pt>
    <dgm:pt modelId="{94B7E1D9-5316-8640-9801-8D72B0BD40ED}" type="pres">
      <dgm:prSet presAssocID="{3CBF4837-0B2F-41EC-B716-8B626E2BF84F}" presName="connectorText" presStyleLbl="sibTrans1D1" presStyleIdx="1" presStyleCnt="5"/>
      <dgm:spPr/>
    </dgm:pt>
    <dgm:pt modelId="{BF2B71F5-FFE1-174C-9E2B-13236AC9BB64}" type="pres">
      <dgm:prSet presAssocID="{A566DBAF-9D9B-4632-9FEE-6DC068647F05}" presName="node" presStyleLbl="node1" presStyleIdx="2" presStyleCnt="6">
        <dgm:presLayoutVars>
          <dgm:bulletEnabled val="1"/>
        </dgm:presLayoutVars>
      </dgm:prSet>
      <dgm:spPr/>
    </dgm:pt>
    <dgm:pt modelId="{A5525667-886A-0741-8ABC-5E973834DDDB}" type="pres">
      <dgm:prSet presAssocID="{F4ECEA65-E853-4ADF-94E1-989C4F94233F}" presName="sibTrans" presStyleLbl="sibTrans1D1" presStyleIdx="2" presStyleCnt="5"/>
      <dgm:spPr/>
    </dgm:pt>
    <dgm:pt modelId="{EDF4C772-512B-2E40-9496-405DD199F484}" type="pres">
      <dgm:prSet presAssocID="{F4ECEA65-E853-4ADF-94E1-989C4F94233F}" presName="connectorText" presStyleLbl="sibTrans1D1" presStyleIdx="2" presStyleCnt="5"/>
      <dgm:spPr/>
    </dgm:pt>
    <dgm:pt modelId="{1D166C04-29C0-CB4F-A667-1E9343218A5D}" type="pres">
      <dgm:prSet presAssocID="{2F8DFCA5-0EC5-4A09-AE66-68453BE11EA3}" presName="node" presStyleLbl="node1" presStyleIdx="3" presStyleCnt="6">
        <dgm:presLayoutVars>
          <dgm:bulletEnabled val="1"/>
        </dgm:presLayoutVars>
      </dgm:prSet>
      <dgm:spPr/>
    </dgm:pt>
    <dgm:pt modelId="{625AB771-0CE7-1B45-A857-0563BC418914}" type="pres">
      <dgm:prSet presAssocID="{CE0ADFBE-001C-4156-9E54-9F348516E2E7}" presName="sibTrans" presStyleLbl="sibTrans1D1" presStyleIdx="3" presStyleCnt="5"/>
      <dgm:spPr/>
    </dgm:pt>
    <dgm:pt modelId="{7D3A7B49-11BC-6742-A439-3E1346D2EFF3}" type="pres">
      <dgm:prSet presAssocID="{CE0ADFBE-001C-4156-9E54-9F348516E2E7}" presName="connectorText" presStyleLbl="sibTrans1D1" presStyleIdx="3" presStyleCnt="5"/>
      <dgm:spPr/>
    </dgm:pt>
    <dgm:pt modelId="{E9D4B5F3-7705-AF4F-9DB0-C4C4F264E9A2}" type="pres">
      <dgm:prSet presAssocID="{684F7B66-2720-4090-9AC6-4A2F50D9EF6A}" presName="node" presStyleLbl="node1" presStyleIdx="4" presStyleCnt="6">
        <dgm:presLayoutVars>
          <dgm:bulletEnabled val="1"/>
        </dgm:presLayoutVars>
      </dgm:prSet>
      <dgm:spPr/>
    </dgm:pt>
    <dgm:pt modelId="{E31C4B5F-7C12-1146-B21D-B276AAAA93FD}" type="pres">
      <dgm:prSet presAssocID="{BFB8AD42-DDE3-43DE-B441-5246579FABDB}" presName="sibTrans" presStyleLbl="sibTrans1D1" presStyleIdx="4" presStyleCnt="5"/>
      <dgm:spPr/>
    </dgm:pt>
    <dgm:pt modelId="{FD349AA3-1E53-4A40-99E3-A064901BB991}" type="pres">
      <dgm:prSet presAssocID="{BFB8AD42-DDE3-43DE-B441-5246579FABDB}" presName="connectorText" presStyleLbl="sibTrans1D1" presStyleIdx="4" presStyleCnt="5"/>
      <dgm:spPr/>
    </dgm:pt>
    <dgm:pt modelId="{94FFFE42-B7C8-8B42-ABE3-46C179D4DC89}" type="pres">
      <dgm:prSet presAssocID="{DB42EDF5-F9B7-514F-98B5-E9395D76D1E3}" presName="node" presStyleLbl="node1" presStyleIdx="5" presStyleCnt="6">
        <dgm:presLayoutVars>
          <dgm:bulletEnabled val="1"/>
        </dgm:presLayoutVars>
      </dgm:prSet>
      <dgm:spPr/>
    </dgm:pt>
  </dgm:ptLst>
  <dgm:cxnLst>
    <dgm:cxn modelId="{0F138200-FE7A-423E-88F7-D32C702CA3FC}" srcId="{0F29E442-4F3E-4198-BA1F-098BCE866378}" destId="{A566DBAF-9D9B-4632-9FEE-6DC068647F05}" srcOrd="2" destOrd="0" parTransId="{1746A5C0-D928-43CE-987C-A43F2183D652}" sibTransId="{F4ECEA65-E853-4ADF-94E1-989C4F94233F}"/>
    <dgm:cxn modelId="{A0607210-A2B9-0B44-B275-FD1AD7AC2FA5}" type="presOf" srcId="{3CBF4837-0B2F-41EC-B716-8B626E2BF84F}" destId="{94B7E1D9-5316-8640-9801-8D72B0BD40ED}" srcOrd="1" destOrd="0" presId="urn:microsoft.com/office/officeart/2005/8/layout/bProcess3"/>
    <dgm:cxn modelId="{8A6CC61C-6E25-AB41-9EA3-95A23949AF77}" type="presOf" srcId="{F4ECEA65-E853-4ADF-94E1-989C4F94233F}" destId="{A5525667-886A-0741-8ABC-5E973834DDDB}" srcOrd="0" destOrd="0" presId="urn:microsoft.com/office/officeart/2005/8/layout/bProcess3"/>
    <dgm:cxn modelId="{110D6120-853D-4B1F-ADD7-07DEA5F961EB}" srcId="{0F29E442-4F3E-4198-BA1F-098BCE866378}" destId="{684F7B66-2720-4090-9AC6-4A2F50D9EF6A}" srcOrd="4" destOrd="0" parTransId="{93A69A03-56F5-453E-92DC-37F73DF7CC8D}" sibTransId="{BFB8AD42-DDE3-43DE-B441-5246579FABDB}"/>
    <dgm:cxn modelId="{A0C11A21-B780-4B4D-90E4-5F8BC4D8DF01}" type="presOf" srcId="{3CBF4837-0B2F-41EC-B716-8B626E2BF84F}" destId="{B080E4F0-E088-6E40-8CA4-326A56737714}" srcOrd="0" destOrd="0" presId="urn:microsoft.com/office/officeart/2005/8/layout/bProcess3"/>
    <dgm:cxn modelId="{3F11DE26-63F8-9E40-A936-F16720E3D3F9}" type="presOf" srcId="{2F8DFCA5-0EC5-4A09-AE66-68453BE11EA3}" destId="{1D166C04-29C0-CB4F-A667-1E9343218A5D}" srcOrd="0" destOrd="0" presId="urn:microsoft.com/office/officeart/2005/8/layout/bProcess3"/>
    <dgm:cxn modelId="{3F0D9A28-DC0D-FE49-B06F-EB3CF6A6C09E}" type="presOf" srcId="{BFB8AD42-DDE3-43DE-B441-5246579FABDB}" destId="{E31C4B5F-7C12-1146-B21D-B276AAAA93FD}" srcOrd="0" destOrd="0" presId="urn:microsoft.com/office/officeart/2005/8/layout/bProcess3"/>
    <dgm:cxn modelId="{0110072F-0729-3E49-97D0-DB0D7F2763D8}" type="presOf" srcId="{4B74029C-A1DF-4ADE-8EEB-249097E5556C}" destId="{E6EF87B7-D024-DA49-B37E-AE951B290DF6}" srcOrd="1" destOrd="0" presId="urn:microsoft.com/office/officeart/2005/8/layout/bProcess3"/>
    <dgm:cxn modelId="{B7C18A31-57AE-9F4F-81D0-102A39792A24}" type="presOf" srcId="{4B74029C-A1DF-4ADE-8EEB-249097E5556C}" destId="{994732D2-9D4F-EA4D-B7D2-501069773FC5}" srcOrd="0" destOrd="0" presId="urn:microsoft.com/office/officeart/2005/8/layout/bProcess3"/>
    <dgm:cxn modelId="{548C5540-D249-4682-94AE-E0B114DD54EC}" srcId="{0F29E442-4F3E-4198-BA1F-098BCE866378}" destId="{2F8DFCA5-0EC5-4A09-AE66-68453BE11EA3}" srcOrd="3" destOrd="0" parTransId="{DC8CE472-7025-4A2E-84B3-5B811A345C10}" sibTransId="{CE0ADFBE-001C-4156-9E54-9F348516E2E7}"/>
    <dgm:cxn modelId="{E1FB8C5B-2EBC-DD4B-A0C5-4C4F279D9907}" type="presOf" srcId="{BFB8AD42-DDE3-43DE-B441-5246579FABDB}" destId="{FD349AA3-1E53-4A40-99E3-A064901BB991}" srcOrd="1" destOrd="0" presId="urn:microsoft.com/office/officeart/2005/8/layout/bProcess3"/>
    <dgm:cxn modelId="{96302C5F-4310-B34E-BED5-91F554282C24}" type="presOf" srcId="{47F74927-31D7-46EB-8632-1BEDD073BC8B}" destId="{15366B30-7C07-D142-91E2-F669E00CF7C4}" srcOrd="0" destOrd="0" presId="urn:microsoft.com/office/officeart/2005/8/layout/bProcess3"/>
    <dgm:cxn modelId="{D5B76363-E30E-1A46-998B-C9318BBDA26F}" srcId="{0F29E442-4F3E-4198-BA1F-098BCE866378}" destId="{DB42EDF5-F9B7-514F-98B5-E9395D76D1E3}" srcOrd="5" destOrd="0" parTransId="{7CF663F2-D617-0C4D-B17D-18402A167D4B}" sibTransId="{2E92B16F-128A-E24B-BD2E-3EA0D4B2FA37}"/>
    <dgm:cxn modelId="{241B446B-12DD-7743-9A60-42FC4E79E79A}" type="presOf" srcId="{F4ECEA65-E853-4ADF-94E1-989C4F94233F}" destId="{EDF4C772-512B-2E40-9496-405DD199F484}" srcOrd="1" destOrd="0" presId="urn:microsoft.com/office/officeart/2005/8/layout/bProcess3"/>
    <dgm:cxn modelId="{C98ED873-3D96-4AC0-9EB3-9F65A4DAF185}" srcId="{0F29E442-4F3E-4198-BA1F-098BCE866378}" destId="{B77D8815-9012-42B0-A6C1-F5EF6D776324}" srcOrd="1" destOrd="0" parTransId="{159390D3-BE5C-4DEA-BB67-189431F5DF2C}" sibTransId="{3CBF4837-0B2F-41EC-B716-8B626E2BF84F}"/>
    <dgm:cxn modelId="{CF789685-E617-6B46-B3E8-20441553F7FA}" type="presOf" srcId="{CE0ADFBE-001C-4156-9E54-9F348516E2E7}" destId="{7D3A7B49-11BC-6742-A439-3E1346D2EFF3}" srcOrd="1" destOrd="0" presId="urn:microsoft.com/office/officeart/2005/8/layout/bProcess3"/>
    <dgm:cxn modelId="{7B33DFA3-61AB-EC4D-B44E-CF21D995A9CC}" type="presOf" srcId="{B77D8815-9012-42B0-A6C1-F5EF6D776324}" destId="{7EEBE992-339F-4349-BE01-989D154A082F}" srcOrd="0" destOrd="0" presId="urn:microsoft.com/office/officeart/2005/8/layout/bProcess3"/>
    <dgm:cxn modelId="{533607AE-7BCB-9B46-8D69-4DD40B98356E}" type="presOf" srcId="{CE0ADFBE-001C-4156-9E54-9F348516E2E7}" destId="{625AB771-0CE7-1B45-A857-0563BC418914}" srcOrd="0" destOrd="0" presId="urn:microsoft.com/office/officeart/2005/8/layout/bProcess3"/>
    <dgm:cxn modelId="{30F0A9D0-FAD7-4C2A-967C-7E9948E55D3C}" srcId="{0F29E442-4F3E-4198-BA1F-098BCE866378}" destId="{47F74927-31D7-46EB-8632-1BEDD073BC8B}" srcOrd="0" destOrd="0" parTransId="{04DA00BF-5258-4A57-86E6-EDEA4C8C150D}" sibTransId="{4B74029C-A1DF-4ADE-8EEB-249097E5556C}"/>
    <dgm:cxn modelId="{3BDE10D2-2D16-9049-BD4E-998EA5535A88}" type="presOf" srcId="{684F7B66-2720-4090-9AC6-4A2F50D9EF6A}" destId="{E9D4B5F3-7705-AF4F-9DB0-C4C4F264E9A2}" srcOrd="0" destOrd="0" presId="urn:microsoft.com/office/officeart/2005/8/layout/bProcess3"/>
    <dgm:cxn modelId="{49A667E4-933F-BE4B-8990-A36F5EAFE914}" type="presOf" srcId="{A566DBAF-9D9B-4632-9FEE-6DC068647F05}" destId="{BF2B71F5-FFE1-174C-9E2B-13236AC9BB64}" srcOrd="0" destOrd="0" presId="urn:microsoft.com/office/officeart/2005/8/layout/bProcess3"/>
    <dgm:cxn modelId="{C93564F7-12F4-BA48-B505-EB2F2BAE95D7}" type="presOf" srcId="{DB42EDF5-F9B7-514F-98B5-E9395D76D1E3}" destId="{94FFFE42-B7C8-8B42-ABE3-46C179D4DC89}" srcOrd="0" destOrd="0" presId="urn:microsoft.com/office/officeart/2005/8/layout/bProcess3"/>
    <dgm:cxn modelId="{C9FC47FE-B8DF-7441-80C6-7BF7A1CDABEF}" type="presOf" srcId="{0F29E442-4F3E-4198-BA1F-098BCE866378}" destId="{6CF92CFD-430F-A247-B447-C124BFAE00C0}" srcOrd="0" destOrd="0" presId="urn:microsoft.com/office/officeart/2005/8/layout/bProcess3"/>
    <dgm:cxn modelId="{933E8B43-0141-FF4E-B612-768C4794411E}" type="presParOf" srcId="{6CF92CFD-430F-A247-B447-C124BFAE00C0}" destId="{15366B30-7C07-D142-91E2-F669E00CF7C4}" srcOrd="0" destOrd="0" presId="urn:microsoft.com/office/officeart/2005/8/layout/bProcess3"/>
    <dgm:cxn modelId="{C12967E4-4861-8149-A443-7BE37AF7B5CD}" type="presParOf" srcId="{6CF92CFD-430F-A247-B447-C124BFAE00C0}" destId="{994732D2-9D4F-EA4D-B7D2-501069773FC5}" srcOrd="1" destOrd="0" presId="urn:microsoft.com/office/officeart/2005/8/layout/bProcess3"/>
    <dgm:cxn modelId="{09426492-00CE-3D4F-A49C-F4DFCF270C57}" type="presParOf" srcId="{994732D2-9D4F-EA4D-B7D2-501069773FC5}" destId="{E6EF87B7-D024-DA49-B37E-AE951B290DF6}" srcOrd="0" destOrd="0" presId="urn:microsoft.com/office/officeart/2005/8/layout/bProcess3"/>
    <dgm:cxn modelId="{21E27776-8F27-1044-90EB-383FC7CAD6FE}" type="presParOf" srcId="{6CF92CFD-430F-A247-B447-C124BFAE00C0}" destId="{7EEBE992-339F-4349-BE01-989D154A082F}" srcOrd="2" destOrd="0" presId="urn:microsoft.com/office/officeart/2005/8/layout/bProcess3"/>
    <dgm:cxn modelId="{170DD7C0-982B-EA47-87A8-CD09BC4C58EE}" type="presParOf" srcId="{6CF92CFD-430F-A247-B447-C124BFAE00C0}" destId="{B080E4F0-E088-6E40-8CA4-326A56737714}" srcOrd="3" destOrd="0" presId="urn:microsoft.com/office/officeart/2005/8/layout/bProcess3"/>
    <dgm:cxn modelId="{DB014371-7135-BE4A-8FC6-D8933B32F709}" type="presParOf" srcId="{B080E4F0-E088-6E40-8CA4-326A56737714}" destId="{94B7E1D9-5316-8640-9801-8D72B0BD40ED}" srcOrd="0" destOrd="0" presId="urn:microsoft.com/office/officeart/2005/8/layout/bProcess3"/>
    <dgm:cxn modelId="{B576FEAA-04AE-5642-8681-813C3317A48F}" type="presParOf" srcId="{6CF92CFD-430F-A247-B447-C124BFAE00C0}" destId="{BF2B71F5-FFE1-174C-9E2B-13236AC9BB64}" srcOrd="4" destOrd="0" presId="urn:microsoft.com/office/officeart/2005/8/layout/bProcess3"/>
    <dgm:cxn modelId="{21F1C660-00E0-7547-9CFC-1AC26CD755FD}" type="presParOf" srcId="{6CF92CFD-430F-A247-B447-C124BFAE00C0}" destId="{A5525667-886A-0741-8ABC-5E973834DDDB}" srcOrd="5" destOrd="0" presId="urn:microsoft.com/office/officeart/2005/8/layout/bProcess3"/>
    <dgm:cxn modelId="{501F9B34-F21C-4642-9572-93747FC66BF1}" type="presParOf" srcId="{A5525667-886A-0741-8ABC-5E973834DDDB}" destId="{EDF4C772-512B-2E40-9496-405DD199F484}" srcOrd="0" destOrd="0" presId="urn:microsoft.com/office/officeart/2005/8/layout/bProcess3"/>
    <dgm:cxn modelId="{81F92943-C321-D64C-AA04-2D05CDD55C5A}" type="presParOf" srcId="{6CF92CFD-430F-A247-B447-C124BFAE00C0}" destId="{1D166C04-29C0-CB4F-A667-1E9343218A5D}" srcOrd="6" destOrd="0" presId="urn:microsoft.com/office/officeart/2005/8/layout/bProcess3"/>
    <dgm:cxn modelId="{51B5F77E-ED3C-5841-8173-9E8959F8EAF7}" type="presParOf" srcId="{6CF92CFD-430F-A247-B447-C124BFAE00C0}" destId="{625AB771-0CE7-1B45-A857-0563BC418914}" srcOrd="7" destOrd="0" presId="urn:microsoft.com/office/officeart/2005/8/layout/bProcess3"/>
    <dgm:cxn modelId="{27E14E44-0D0F-0243-BEA8-61477BA1C340}" type="presParOf" srcId="{625AB771-0CE7-1B45-A857-0563BC418914}" destId="{7D3A7B49-11BC-6742-A439-3E1346D2EFF3}" srcOrd="0" destOrd="0" presId="urn:microsoft.com/office/officeart/2005/8/layout/bProcess3"/>
    <dgm:cxn modelId="{2748AD70-6119-4245-9268-B4E05C32715B}" type="presParOf" srcId="{6CF92CFD-430F-A247-B447-C124BFAE00C0}" destId="{E9D4B5F3-7705-AF4F-9DB0-C4C4F264E9A2}" srcOrd="8" destOrd="0" presId="urn:microsoft.com/office/officeart/2005/8/layout/bProcess3"/>
    <dgm:cxn modelId="{E2CCC17E-F14E-484C-A0CB-0938C6528D87}" type="presParOf" srcId="{6CF92CFD-430F-A247-B447-C124BFAE00C0}" destId="{E31C4B5F-7C12-1146-B21D-B276AAAA93FD}" srcOrd="9" destOrd="0" presId="urn:microsoft.com/office/officeart/2005/8/layout/bProcess3"/>
    <dgm:cxn modelId="{69A3B9F4-ED8C-1F4D-B8F6-D2AA12208E1B}" type="presParOf" srcId="{E31C4B5F-7C12-1146-B21D-B276AAAA93FD}" destId="{FD349AA3-1E53-4A40-99E3-A064901BB991}" srcOrd="0" destOrd="0" presId="urn:microsoft.com/office/officeart/2005/8/layout/bProcess3"/>
    <dgm:cxn modelId="{E02A3DCA-F909-C74B-904C-2D6A91A31E4E}" type="presParOf" srcId="{6CF92CFD-430F-A247-B447-C124BFAE00C0}" destId="{94FFFE42-B7C8-8B42-ABE3-46C179D4DC8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32D2-9D4F-EA4D-B7D2-501069773FC5}">
      <dsp:nvSpPr>
        <dsp:cNvPr id="0" name=""/>
        <dsp:cNvSpPr/>
      </dsp:nvSpPr>
      <dsp:spPr>
        <a:xfrm>
          <a:off x="2277840" y="1197587"/>
          <a:ext cx="491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4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b="0" i="0" kern="120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2510512" y="1240695"/>
        <a:ext cx="26102" cy="5225"/>
      </dsp:txXfrm>
    </dsp:sp>
    <dsp:sp modelId="{15366B30-7C07-D142-91E2-F669E00CF7C4}">
      <dsp:nvSpPr>
        <dsp:cNvPr id="0" name=""/>
        <dsp:cNvSpPr/>
      </dsp:nvSpPr>
      <dsp:spPr>
        <a:xfrm>
          <a:off x="9873" y="562377"/>
          <a:ext cx="2269766" cy="1361859"/>
        </a:xfrm>
        <a:prstGeom prst="rect">
          <a:avLst/>
        </a:prstGeom>
        <a:solidFill>
          <a:srgbClr val="BAE0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데이터</a:t>
          </a:r>
          <a:endParaRPr lang="en-US" altLang="ko-KR" sz="2400" b="0" i="0" kern="120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수집</a:t>
          </a:r>
        </a:p>
      </dsp:txBody>
      <dsp:txXfrm>
        <a:off x="9873" y="562377"/>
        <a:ext cx="2269766" cy="1361859"/>
      </dsp:txXfrm>
    </dsp:sp>
    <dsp:sp modelId="{B080E4F0-E088-6E40-8CA4-326A56737714}">
      <dsp:nvSpPr>
        <dsp:cNvPr id="0" name=""/>
        <dsp:cNvSpPr/>
      </dsp:nvSpPr>
      <dsp:spPr>
        <a:xfrm>
          <a:off x="5069653" y="1197587"/>
          <a:ext cx="491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4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87306"/>
              <a:satOff val="-1495"/>
              <a:lumOff val="59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b="0" i="0" kern="120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5302325" y="1240695"/>
        <a:ext cx="26102" cy="5225"/>
      </dsp:txXfrm>
    </dsp:sp>
    <dsp:sp modelId="{7EEBE992-339F-4349-BE01-989D154A082F}">
      <dsp:nvSpPr>
        <dsp:cNvPr id="0" name=""/>
        <dsp:cNvSpPr/>
      </dsp:nvSpPr>
      <dsp:spPr>
        <a:xfrm>
          <a:off x="2801686" y="562377"/>
          <a:ext cx="2269766" cy="1361859"/>
        </a:xfrm>
        <a:prstGeom prst="rec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데이터</a:t>
          </a:r>
          <a:endParaRPr lang="en-US" altLang="ko-KR" sz="2400" b="0" i="0" kern="120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 err="1">
              <a:latin typeface="NanumSquareOTF" panose="020B0600000101010101" pitchFamily="34" charset="-127"/>
              <a:ea typeface="NanumSquareOTF" panose="020B0600000101010101" pitchFamily="34" charset="-127"/>
            </a:rPr>
            <a:t>레이블링</a:t>
          </a:r>
          <a:endParaRPr lang="ko-KR" altLang="en-US" sz="2400" b="0" i="0" kern="120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2801686" y="562377"/>
        <a:ext cx="2269766" cy="1361859"/>
      </dsp:txXfrm>
    </dsp:sp>
    <dsp:sp modelId="{A5525667-886A-0741-8ABC-5E973834DDDB}">
      <dsp:nvSpPr>
        <dsp:cNvPr id="0" name=""/>
        <dsp:cNvSpPr/>
      </dsp:nvSpPr>
      <dsp:spPr>
        <a:xfrm>
          <a:off x="1144757" y="1922437"/>
          <a:ext cx="5583625" cy="491446"/>
        </a:xfrm>
        <a:custGeom>
          <a:avLst/>
          <a:gdLst/>
          <a:ahLst/>
          <a:cxnLst/>
          <a:rect l="0" t="0" r="0" b="0"/>
          <a:pathLst>
            <a:path>
              <a:moveTo>
                <a:pt x="5583625" y="0"/>
              </a:moveTo>
              <a:lnTo>
                <a:pt x="5583625" y="262823"/>
              </a:lnTo>
              <a:lnTo>
                <a:pt x="0" y="262823"/>
              </a:lnTo>
              <a:lnTo>
                <a:pt x="0" y="491446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b="0" i="0" kern="120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3796370" y="2165548"/>
        <a:ext cx="280398" cy="5225"/>
      </dsp:txXfrm>
    </dsp:sp>
    <dsp:sp modelId="{BF2B71F5-FFE1-174C-9E2B-13236AC9BB64}">
      <dsp:nvSpPr>
        <dsp:cNvPr id="0" name=""/>
        <dsp:cNvSpPr/>
      </dsp:nvSpPr>
      <dsp:spPr>
        <a:xfrm>
          <a:off x="5593499" y="562377"/>
          <a:ext cx="2269766" cy="1361859"/>
        </a:xfrm>
        <a:prstGeom prst="rec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모델링 및</a:t>
          </a:r>
          <a:endParaRPr lang="en-US" altLang="ko-KR" sz="2400" b="0" i="0" kern="1200" dirty="0">
            <a:latin typeface="NanumSquareOTF" panose="020B0600000101010101" pitchFamily="34" charset="-127"/>
            <a:ea typeface="NanumSquareOTF" panose="020B0600000101010101" pitchFamily="34" charset="-127"/>
          </a:endParaRPr>
        </a:p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학습</a:t>
          </a:r>
        </a:p>
      </dsp:txBody>
      <dsp:txXfrm>
        <a:off x="5593499" y="562377"/>
        <a:ext cx="2269766" cy="1361859"/>
      </dsp:txXfrm>
    </dsp:sp>
    <dsp:sp modelId="{625AB771-0CE7-1B45-A857-0563BC418914}">
      <dsp:nvSpPr>
        <dsp:cNvPr id="0" name=""/>
        <dsp:cNvSpPr/>
      </dsp:nvSpPr>
      <dsp:spPr>
        <a:xfrm>
          <a:off x="2277840" y="3081494"/>
          <a:ext cx="491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4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61919"/>
              <a:satOff val="-4486"/>
              <a:lumOff val="179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b="0" i="0" kern="120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2510512" y="3124601"/>
        <a:ext cx="26102" cy="5225"/>
      </dsp:txXfrm>
    </dsp:sp>
    <dsp:sp modelId="{1D166C04-29C0-CB4F-A667-1E9343218A5D}">
      <dsp:nvSpPr>
        <dsp:cNvPr id="0" name=""/>
        <dsp:cNvSpPr/>
      </dsp:nvSpPr>
      <dsp:spPr>
        <a:xfrm>
          <a:off x="9873" y="2446284"/>
          <a:ext cx="2269766" cy="1361859"/>
        </a:xfrm>
        <a:prstGeom prst="rec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이미지 평가</a:t>
          </a:r>
        </a:p>
      </dsp:txBody>
      <dsp:txXfrm>
        <a:off x="9873" y="2446284"/>
        <a:ext cx="2269766" cy="1361859"/>
      </dsp:txXfrm>
    </dsp:sp>
    <dsp:sp modelId="{E31C4B5F-7C12-1146-B21D-B276AAAA93FD}">
      <dsp:nvSpPr>
        <dsp:cNvPr id="0" name=""/>
        <dsp:cNvSpPr/>
      </dsp:nvSpPr>
      <dsp:spPr>
        <a:xfrm>
          <a:off x="5069653" y="3081494"/>
          <a:ext cx="491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4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b="0" i="0" kern="1200"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5302325" y="3124601"/>
        <a:ext cx="26102" cy="5225"/>
      </dsp:txXfrm>
    </dsp:sp>
    <dsp:sp modelId="{E9D4B5F3-7705-AF4F-9DB0-C4C4F264E9A2}">
      <dsp:nvSpPr>
        <dsp:cNvPr id="0" name=""/>
        <dsp:cNvSpPr/>
      </dsp:nvSpPr>
      <dsp:spPr>
        <a:xfrm>
          <a:off x="2801686" y="2446284"/>
          <a:ext cx="2269766" cy="1361859"/>
        </a:xfrm>
        <a:prstGeom prst="rec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보완</a:t>
          </a:r>
        </a:p>
      </dsp:txBody>
      <dsp:txXfrm>
        <a:off x="2801686" y="2446284"/>
        <a:ext cx="2269766" cy="1361859"/>
      </dsp:txXfrm>
    </dsp:sp>
    <dsp:sp modelId="{94FFFE42-B7C8-8B42-ABE3-46C179D4DC89}">
      <dsp:nvSpPr>
        <dsp:cNvPr id="0" name=""/>
        <dsp:cNvSpPr/>
      </dsp:nvSpPr>
      <dsp:spPr>
        <a:xfrm>
          <a:off x="5593499" y="2446284"/>
          <a:ext cx="2269766" cy="1361859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i="0" kern="1200" dirty="0">
              <a:latin typeface="NanumSquareOTF" panose="020B0600000101010101" pitchFamily="34" charset="-127"/>
              <a:ea typeface="NanumSquareOTF" panose="020B0600000101010101" pitchFamily="34" charset="-127"/>
            </a:rPr>
            <a:t>영상 평가</a:t>
          </a:r>
        </a:p>
      </dsp:txBody>
      <dsp:txXfrm>
        <a:off x="5593499" y="2446284"/>
        <a:ext cx="2269766" cy="1361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61446-6308-E548-B05A-40026E57C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49C82-A7F4-974C-AB8C-46269DBA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2EADB-1D25-3340-B6AF-84483B5E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C1C07-7C86-5248-9F43-4CDE8CE7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B090D-411B-304E-9472-617CFE4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7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C1C9-933D-A241-8569-9931B6BB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CC127-08F4-F448-9376-F25E6A6B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D9AB0-D38B-1341-A960-360A58A3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A6FAC-819B-F447-9838-6BB9D2DC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C2B3-7A08-CD40-AF92-ED3ECC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79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5C822-31DB-0741-B4DB-D6274F022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88C6-2CF9-B14C-9D8D-CFD8F467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F95EB-FA10-0842-9C6B-71084BC7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D4BD8-9E99-CA4D-9C4B-7E5C39DF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50CFA-D8B3-1F4D-9017-83346D84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9EF0-81C6-1848-974D-4BCA1A0B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76B9C-38C6-574B-9C1B-63446CFF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C2E0-0D80-BF4F-8341-1185E564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F81F-3DDE-1340-A8C1-CA54FBD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CC91C-3886-9E4C-AE70-9AF9D4F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3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7F30-78D8-184B-AECF-62618EF9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3A87E-9748-674F-9F73-6FC2FCE3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6EDC-C786-3244-9B99-5EC42639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5349B-9390-244A-86CC-334CB109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E46-A1B9-A54D-B023-1486E287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8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1E2B-DB38-F448-BD91-2AE275E0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784C5-DA6B-5F4E-8691-BC67C03F1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45193-2D01-574B-9FDE-CCBAA603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07ED1-D4C5-604D-929D-D01A0F0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D98CF-4A38-BF49-A359-95B9C408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E8EA5-00F8-594A-BB74-1DE242A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5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6021-EF90-A54D-945C-3A8AEA81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07914-54EA-8C44-A7FE-6EFF0F2A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E2900-4DDC-F641-ADE6-F77CA52E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68B6D-2650-AD49-AB58-5F5B6EAC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8D0B9-BA54-3C42-AA99-E50D5AF79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191527-73DA-6F43-948C-296DDFD4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AA772-196C-9B44-BF33-2434785B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B76F55-54CC-834D-8B82-30669A9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51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09987-17B0-BC4C-A6F9-D06A2AED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2E165-18C1-374C-8672-96F789DE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D0BB7-98BC-0C4B-8B93-3B18AF4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9DADA-04CB-6047-9DBD-2BF3855E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4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BD1380-02DA-354A-8A18-20F531EE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14682-6C14-2D41-AA55-3DCFCC93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F9DDE-94A8-A94B-AE10-8F90BBDA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2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5E48-F1B7-484A-86E8-49B869F5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8631-89FA-A243-8EA3-482F3BD0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5760F-CEF1-4A4F-8773-97042A87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0EFA0-0499-1040-8841-162A749C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102C0-FA91-524B-AE36-4197F745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116BB-5F7E-384F-AEA8-D3CADBE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47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F88A-14A1-654F-81CE-74BE831B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AED73-E293-394C-AE3A-CC400C18C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CC93F-885D-154F-96AF-E292E764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E7375-8FA3-EC40-91DB-0AE13ECD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DD331-8757-9641-84CC-A36516C2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9DDDF-EDBA-F942-9ABD-606C3749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542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64E3E-C3AC-A948-AF51-C7F37D3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95EB9-085F-1D46-B7FE-FDDCE368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F778-0A7F-4D45-93F5-0FE5EC11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4DCC-7426-A342-8486-0E8C28D15D35}" type="datetimeFigureOut">
              <a:rPr kumimoji="1" lang="ko-Kore-KR" altLang="en-US" smtClean="0"/>
              <a:t>2022. 2. 15.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2B22F-CD11-9844-AEA4-5B2D590D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E0C2E-FAEE-B048-BB46-17644442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417F-FC99-3F46-9A2C-BED16A0DC6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0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0C3640-BAB8-4D8E-8D45-604B7260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5B5003-C1CE-4C54-89BD-819D72B3D816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15F49-EBFB-4E38-B6FC-8FFC28A83838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3ABEE-6664-431B-8FA4-39A7B064861F}"/>
              </a:ext>
            </a:extLst>
          </p:cNvPr>
          <p:cNvSpPr txBox="1"/>
          <p:nvPr/>
        </p:nvSpPr>
        <p:spPr>
          <a:xfrm>
            <a:off x="3301003" y="2767280"/>
            <a:ext cx="5589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 err="1">
                <a:solidFill>
                  <a:schemeClr val="bg1">
                    <a:lumMod val="9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자율주행의</a:t>
            </a:r>
            <a:r>
              <a:rPr lang="ko-KR" altLang="en-US" sz="4000" b="1" spc="-300" dirty="0">
                <a:solidFill>
                  <a:schemeClr val="bg1">
                    <a:lumMod val="9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안전성을 높이는 </a:t>
            </a:r>
            <a:endParaRPr lang="en-US" altLang="ko-KR" sz="4000" b="1" spc="-300" dirty="0">
              <a:solidFill>
                <a:schemeClr val="bg1">
                  <a:lumMod val="95000"/>
                </a:schemeClr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ctr"/>
            <a:r>
              <a:rPr lang="ko-KR" altLang="en-US" sz="4000" b="1" spc="-300" dirty="0">
                <a:solidFill>
                  <a:schemeClr val="bg1">
                    <a:lumMod val="9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영상 기반 객체 인식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B3C1F27-C57B-5D41-8E2B-F7067E405CC8}"/>
              </a:ext>
            </a:extLst>
          </p:cNvPr>
          <p:cNvSpPr txBox="1"/>
          <p:nvPr/>
        </p:nvSpPr>
        <p:spPr>
          <a:xfrm>
            <a:off x="5672346" y="4253467"/>
            <a:ext cx="543173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2ternals : </a:t>
            </a:r>
            <a:r>
              <a:rPr lang="ko-KR" altLang="en-US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손예린</a:t>
            </a:r>
            <a:r>
              <a:rPr lang="en-US" altLang="ko-KR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김창현</a:t>
            </a:r>
            <a:r>
              <a:rPr lang="en-US" altLang="ko-KR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권희정</a:t>
            </a:r>
            <a:r>
              <a:rPr lang="en-US" altLang="ko-KR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, </a:t>
            </a:r>
            <a:r>
              <a:rPr lang="ko-KR" altLang="en-US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이우섭</a:t>
            </a:r>
            <a:r>
              <a:rPr lang="en-US" altLang="ko-KR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, </a:t>
            </a:r>
            <a:r>
              <a:rPr lang="ko-KR" altLang="en-US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이해성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3262537" y="2546141"/>
            <a:ext cx="56669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#Modeling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F1A907-1BD7-42ED-9A25-1DD079C572DD}"/>
              </a:ext>
            </a:extLst>
          </p:cNvPr>
          <p:cNvSpPr/>
          <p:nvPr/>
        </p:nvSpPr>
        <p:spPr>
          <a:xfrm>
            <a:off x="0" y="0"/>
            <a:ext cx="29935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BC4BC-7EE0-43B4-AB7E-D4ECA2C03522}"/>
              </a:ext>
            </a:extLst>
          </p:cNvPr>
          <p:cNvCxnSpPr>
            <a:cxnSpLocks/>
          </p:cNvCxnSpPr>
          <p:nvPr/>
        </p:nvCxnSpPr>
        <p:spPr>
          <a:xfrm>
            <a:off x="106326" y="6709144"/>
            <a:ext cx="1208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43">
            <a:extLst>
              <a:ext uri="{FF2B5EF4-FFF2-40B4-BE49-F238E27FC236}">
                <a16:creationId xmlns:a16="http://schemas.microsoft.com/office/drawing/2014/main" id="{6B7AFF7B-3BBA-5D42-A6EE-82BA971F5516}"/>
              </a:ext>
            </a:extLst>
          </p:cNvPr>
          <p:cNvSpPr txBox="1"/>
          <p:nvPr/>
        </p:nvSpPr>
        <p:spPr>
          <a:xfrm>
            <a:off x="5125568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서울시 각 구별 </a:t>
            </a:r>
            <a:r>
              <a:rPr lang="ko-KR" altLang="en-US" sz="1800" kern="0" spc="-100" dirty="0" err="1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대기질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데이터 수집</a:t>
            </a:r>
            <a:endParaRPr lang="en-US" dirty="0"/>
          </a:p>
        </p:txBody>
      </p:sp>
      <p:sp>
        <p:nvSpPr>
          <p:cNvPr id="67" name="Object 43">
            <a:extLst>
              <a:ext uri="{FF2B5EF4-FFF2-40B4-BE49-F238E27FC236}">
                <a16:creationId xmlns:a16="http://schemas.microsoft.com/office/drawing/2014/main" id="{AAFA4795-048E-8A47-B89F-0AEE4287ED9D}"/>
              </a:ext>
            </a:extLst>
          </p:cNvPr>
          <p:cNvSpPr txBox="1"/>
          <p:nvPr/>
        </p:nvSpPr>
        <p:spPr>
          <a:xfrm>
            <a:off x="12346337" y="1949647"/>
            <a:ext cx="1833905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학습 및 </a:t>
            </a:r>
            <a:endParaRPr lang="en-US" altLang="ko-KR" sz="18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그래프로 시각화</a:t>
            </a:r>
            <a:endParaRPr lang="en-US" dirty="0"/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DA19C8A2-21E0-0547-AFF7-78DF28654AD0}"/>
              </a:ext>
            </a:extLst>
          </p:cNvPr>
          <p:cNvSpPr txBox="1"/>
          <p:nvPr/>
        </p:nvSpPr>
        <p:spPr>
          <a:xfrm>
            <a:off x="9869331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LSTM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을 활용한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모델링</a:t>
            </a:r>
            <a:endParaRPr lang="en-US" dirty="0"/>
          </a:p>
        </p:txBody>
      </p:sp>
      <p:sp>
        <p:nvSpPr>
          <p:cNvPr id="69" name="Object 43">
            <a:extLst>
              <a:ext uri="{FF2B5EF4-FFF2-40B4-BE49-F238E27FC236}">
                <a16:creationId xmlns:a16="http://schemas.microsoft.com/office/drawing/2014/main" id="{B1108928-5FF1-C149-9F77-116B4F4F4E03}"/>
              </a:ext>
            </a:extLst>
          </p:cNvPr>
          <p:cNvSpPr txBox="1"/>
          <p:nvPr/>
        </p:nvSpPr>
        <p:spPr>
          <a:xfrm>
            <a:off x="14722125" y="7377167"/>
            <a:ext cx="1697050" cy="8393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학습한 모델을 활용하여 미세먼지</a:t>
            </a:r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초미세먼지 예측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969520-B0A1-284B-B8EE-304EB892B275}"/>
              </a:ext>
            </a:extLst>
          </p:cNvPr>
          <p:cNvSpPr txBox="1"/>
          <p:nvPr/>
        </p:nvSpPr>
        <p:spPr>
          <a:xfrm>
            <a:off x="1740978" y="906126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Modeling</a:t>
            </a:r>
            <a:endParaRPr kumimoji="1" lang="ko-Kore-KR" altLang="en-US"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72D76-DC88-3C48-8883-76AE2420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3" y="3026744"/>
            <a:ext cx="7953634" cy="2169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44B782-AA43-B045-B79F-CA967A874DE8}"/>
              </a:ext>
            </a:extLst>
          </p:cNvPr>
          <p:cNvSpPr txBox="1"/>
          <p:nvPr/>
        </p:nvSpPr>
        <p:spPr>
          <a:xfrm>
            <a:off x="3905153" y="2243434"/>
            <a:ext cx="583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CNN </a:t>
            </a:r>
            <a:r>
              <a:rPr kumimoji="1" lang="ko-Kore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네트워크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구조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8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F1A907-1BD7-42ED-9A25-1DD079C572DD}"/>
              </a:ext>
            </a:extLst>
          </p:cNvPr>
          <p:cNvSpPr/>
          <p:nvPr/>
        </p:nvSpPr>
        <p:spPr>
          <a:xfrm>
            <a:off x="0" y="0"/>
            <a:ext cx="29935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BC4BC-7EE0-43B4-AB7E-D4ECA2C03522}"/>
              </a:ext>
            </a:extLst>
          </p:cNvPr>
          <p:cNvCxnSpPr>
            <a:cxnSpLocks/>
          </p:cNvCxnSpPr>
          <p:nvPr/>
        </p:nvCxnSpPr>
        <p:spPr>
          <a:xfrm>
            <a:off x="106326" y="6709144"/>
            <a:ext cx="1208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43">
            <a:extLst>
              <a:ext uri="{FF2B5EF4-FFF2-40B4-BE49-F238E27FC236}">
                <a16:creationId xmlns:a16="http://schemas.microsoft.com/office/drawing/2014/main" id="{6B7AFF7B-3BBA-5D42-A6EE-82BA971F5516}"/>
              </a:ext>
            </a:extLst>
          </p:cNvPr>
          <p:cNvSpPr txBox="1"/>
          <p:nvPr/>
        </p:nvSpPr>
        <p:spPr>
          <a:xfrm>
            <a:off x="5125568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서울시 각 구별 </a:t>
            </a:r>
            <a:r>
              <a:rPr lang="ko-KR" altLang="en-US" sz="1800" kern="0" spc="-100" dirty="0" err="1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대기질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데이터 수집</a:t>
            </a:r>
            <a:endParaRPr lang="en-US" dirty="0"/>
          </a:p>
        </p:txBody>
      </p:sp>
      <p:sp>
        <p:nvSpPr>
          <p:cNvPr id="67" name="Object 43">
            <a:extLst>
              <a:ext uri="{FF2B5EF4-FFF2-40B4-BE49-F238E27FC236}">
                <a16:creationId xmlns:a16="http://schemas.microsoft.com/office/drawing/2014/main" id="{AAFA4795-048E-8A47-B89F-0AEE4287ED9D}"/>
              </a:ext>
            </a:extLst>
          </p:cNvPr>
          <p:cNvSpPr txBox="1"/>
          <p:nvPr/>
        </p:nvSpPr>
        <p:spPr>
          <a:xfrm>
            <a:off x="12346337" y="1949647"/>
            <a:ext cx="1833905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학습 및 </a:t>
            </a:r>
            <a:endParaRPr lang="en-US" altLang="ko-KR" sz="18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그래프로 시각화</a:t>
            </a:r>
            <a:endParaRPr lang="en-US" dirty="0"/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DA19C8A2-21E0-0547-AFF7-78DF28654AD0}"/>
              </a:ext>
            </a:extLst>
          </p:cNvPr>
          <p:cNvSpPr txBox="1"/>
          <p:nvPr/>
        </p:nvSpPr>
        <p:spPr>
          <a:xfrm>
            <a:off x="9869331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LSTM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을 활용한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모델링</a:t>
            </a:r>
            <a:endParaRPr lang="en-US" dirty="0"/>
          </a:p>
        </p:txBody>
      </p:sp>
      <p:sp>
        <p:nvSpPr>
          <p:cNvPr id="69" name="Object 43">
            <a:extLst>
              <a:ext uri="{FF2B5EF4-FFF2-40B4-BE49-F238E27FC236}">
                <a16:creationId xmlns:a16="http://schemas.microsoft.com/office/drawing/2014/main" id="{B1108928-5FF1-C149-9F77-116B4F4F4E03}"/>
              </a:ext>
            </a:extLst>
          </p:cNvPr>
          <p:cNvSpPr txBox="1"/>
          <p:nvPr/>
        </p:nvSpPr>
        <p:spPr>
          <a:xfrm>
            <a:off x="14722125" y="7377167"/>
            <a:ext cx="1697050" cy="8393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학습한 모델을 활용하여 미세먼지</a:t>
            </a:r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초미세먼지 예측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969520-B0A1-284B-B8EE-304EB892B275}"/>
              </a:ext>
            </a:extLst>
          </p:cNvPr>
          <p:cNvSpPr txBox="1"/>
          <p:nvPr/>
        </p:nvSpPr>
        <p:spPr>
          <a:xfrm>
            <a:off x="1740978" y="906126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Modeling</a:t>
            </a:r>
            <a:endParaRPr kumimoji="1" lang="ko-Kore-KR" altLang="en-US"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4B782-AA43-B045-B79F-CA967A874DE8}"/>
              </a:ext>
            </a:extLst>
          </p:cNvPr>
          <p:cNvSpPr txBox="1"/>
          <p:nvPr/>
        </p:nvSpPr>
        <p:spPr>
          <a:xfrm>
            <a:off x="3905153" y="2243434"/>
            <a:ext cx="583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파라미터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이미지 보정 프로그램 코드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8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3327645" y="1905506"/>
            <a:ext cx="5536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#Image</a:t>
            </a:r>
            <a:r>
              <a:rPr lang="ko-KR" altLang="en-US" sz="9600" b="1" dirty="0">
                <a:solidFill>
                  <a:schemeClr val="bg1"/>
                </a:solidFill>
              </a:rPr>
              <a:t> </a:t>
            </a:r>
            <a:endParaRPr lang="en-US" altLang="ko-KR" sz="9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Evaluation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29531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Image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DD5A-C3B8-B644-827E-6FD9659C681E}"/>
              </a:ext>
            </a:extLst>
          </p:cNvPr>
          <p:cNvSpPr txBox="1"/>
          <p:nvPr/>
        </p:nvSpPr>
        <p:spPr>
          <a:xfrm>
            <a:off x="3437793" y="3198167"/>
            <a:ext cx="583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각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항목에 대해서 인식하는 이미지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29531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Image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AB0C58-81B8-40E9-BDDF-D45A19035F4B}"/>
              </a:ext>
            </a:extLst>
          </p:cNvPr>
          <p:cNvGraphicFramePr>
            <a:graphicFrameLocks noGrp="1"/>
          </p:cNvGraphicFramePr>
          <p:nvPr/>
        </p:nvGraphicFramePr>
        <p:xfrm>
          <a:off x="663238" y="1584466"/>
          <a:ext cx="10975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416">
                  <a:extLst>
                    <a:ext uri="{9D8B030D-6E8A-4147-A177-3AD203B41FA5}">
                      <a16:colId xmlns:a16="http://schemas.microsoft.com/office/drawing/2014/main" val="289459619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표지판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신호등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B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C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D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E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29531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Image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DD5A-C3B8-B644-827E-6FD9659C681E}"/>
              </a:ext>
            </a:extLst>
          </p:cNvPr>
          <p:cNvSpPr txBox="1"/>
          <p:nvPr/>
        </p:nvSpPr>
        <p:spPr>
          <a:xfrm>
            <a:off x="3448067" y="2459504"/>
            <a:ext cx="5834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인식을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잘 못하는 객체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/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환경적인 부분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</a:p>
          <a:p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AND</a:t>
            </a:r>
          </a:p>
          <a:p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보완해야하는 점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8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2729246" y="1905506"/>
            <a:ext cx="67335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#Model</a:t>
            </a:r>
          </a:p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Modification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F1A907-1BD7-42ED-9A25-1DD079C572DD}"/>
              </a:ext>
            </a:extLst>
          </p:cNvPr>
          <p:cNvSpPr/>
          <p:nvPr/>
        </p:nvSpPr>
        <p:spPr>
          <a:xfrm>
            <a:off x="0" y="0"/>
            <a:ext cx="29935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BC4BC-7EE0-43B4-AB7E-D4ECA2C03522}"/>
              </a:ext>
            </a:extLst>
          </p:cNvPr>
          <p:cNvCxnSpPr>
            <a:cxnSpLocks/>
          </p:cNvCxnSpPr>
          <p:nvPr/>
        </p:nvCxnSpPr>
        <p:spPr>
          <a:xfrm>
            <a:off x="106326" y="6709144"/>
            <a:ext cx="1208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43">
            <a:extLst>
              <a:ext uri="{FF2B5EF4-FFF2-40B4-BE49-F238E27FC236}">
                <a16:creationId xmlns:a16="http://schemas.microsoft.com/office/drawing/2014/main" id="{6B7AFF7B-3BBA-5D42-A6EE-82BA971F5516}"/>
              </a:ext>
            </a:extLst>
          </p:cNvPr>
          <p:cNvSpPr txBox="1"/>
          <p:nvPr/>
        </p:nvSpPr>
        <p:spPr>
          <a:xfrm>
            <a:off x="5125568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서울시 각 구별 </a:t>
            </a:r>
            <a:r>
              <a:rPr lang="ko-KR" altLang="en-US" sz="1800" kern="0" spc="-100" dirty="0" err="1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대기질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데이터 수집</a:t>
            </a:r>
            <a:endParaRPr lang="en-US" dirty="0"/>
          </a:p>
        </p:txBody>
      </p:sp>
      <p:sp>
        <p:nvSpPr>
          <p:cNvPr id="67" name="Object 43">
            <a:extLst>
              <a:ext uri="{FF2B5EF4-FFF2-40B4-BE49-F238E27FC236}">
                <a16:creationId xmlns:a16="http://schemas.microsoft.com/office/drawing/2014/main" id="{AAFA4795-048E-8A47-B89F-0AEE4287ED9D}"/>
              </a:ext>
            </a:extLst>
          </p:cNvPr>
          <p:cNvSpPr txBox="1"/>
          <p:nvPr/>
        </p:nvSpPr>
        <p:spPr>
          <a:xfrm>
            <a:off x="12346337" y="1949647"/>
            <a:ext cx="1833905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학습 및 </a:t>
            </a:r>
            <a:endParaRPr lang="en-US" altLang="ko-KR" sz="18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그래프로 시각화</a:t>
            </a:r>
            <a:endParaRPr lang="en-US" dirty="0"/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DA19C8A2-21E0-0547-AFF7-78DF28654AD0}"/>
              </a:ext>
            </a:extLst>
          </p:cNvPr>
          <p:cNvSpPr txBox="1"/>
          <p:nvPr/>
        </p:nvSpPr>
        <p:spPr>
          <a:xfrm>
            <a:off x="9869331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LSTM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을 활용한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모델링</a:t>
            </a:r>
            <a:endParaRPr lang="en-US" dirty="0"/>
          </a:p>
        </p:txBody>
      </p:sp>
      <p:sp>
        <p:nvSpPr>
          <p:cNvPr id="69" name="Object 43">
            <a:extLst>
              <a:ext uri="{FF2B5EF4-FFF2-40B4-BE49-F238E27FC236}">
                <a16:creationId xmlns:a16="http://schemas.microsoft.com/office/drawing/2014/main" id="{B1108928-5FF1-C149-9F77-116B4F4F4E03}"/>
              </a:ext>
            </a:extLst>
          </p:cNvPr>
          <p:cNvSpPr txBox="1"/>
          <p:nvPr/>
        </p:nvSpPr>
        <p:spPr>
          <a:xfrm>
            <a:off x="14722125" y="7377167"/>
            <a:ext cx="1697050" cy="8393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학습한 모델을 활용하여 미세먼지</a:t>
            </a:r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초미세먼지 예측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969520-B0A1-284B-B8EE-304EB892B275}"/>
              </a:ext>
            </a:extLst>
          </p:cNvPr>
          <p:cNvSpPr txBox="1"/>
          <p:nvPr/>
        </p:nvSpPr>
        <p:spPr>
          <a:xfrm>
            <a:off x="1091148" y="471516"/>
            <a:ext cx="562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Modification</a:t>
            </a:r>
            <a:endParaRPr kumimoji="1" lang="ko-Kore-KR" altLang="en-US" sz="5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4B782-AA43-B045-B79F-CA967A874DE8}"/>
              </a:ext>
            </a:extLst>
          </p:cNvPr>
          <p:cNvSpPr txBox="1"/>
          <p:nvPr/>
        </p:nvSpPr>
        <p:spPr>
          <a:xfrm>
            <a:off x="3905153" y="2243434"/>
            <a:ext cx="583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어떤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부분을 어떻게 수정해서</a:t>
            </a:r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endParaRPr kumimoji="1" lang="en-US" altLang="ko-Kore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어떠한 퍼포먼스가 나타났는지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473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3327648" y="1905506"/>
            <a:ext cx="5536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#Camera</a:t>
            </a:r>
          </a:p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Evaluation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A64F4-F6A0-4CD2-8F2B-471616E96B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8C3B48-179F-4EA5-B662-6D509FA14D1F}"/>
              </a:ext>
            </a:extLst>
          </p:cNvPr>
          <p:cNvCxnSpPr/>
          <p:nvPr/>
        </p:nvCxnSpPr>
        <p:spPr>
          <a:xfrm>
            <a:off x="6096000" y="787400"/>
            <a:ext cx="609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BFD43-0E2C-42C5-B021-8B597735456A}"/>
              </a:ext>
            </a:extLst>
          </p:cNvPr>
          <p:cNvSpPr txBox="1"/>
          <p:nvPr/>
        </p:nvSpPr>
        <p:spPr>
          <a:xfrm>
            <a:off x="6286500" y="16286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363F50-E374-4B01-AD13-9D7ED54BB98B}"/>
              </a:ext>
            </a:extLst>
          </p:cNvPr>
          <p:cNvGrpSpPr/>
          <p:nvPr/>
        </p:nvGrpSpPr>
        <p:grpSpPr>
          <a:xfrm>
            <a:off x="6955273" y="1276856"/>
            <a:ext cx="2398996" cy="707886"/>
            <a:chOff x="6955273" y="1574802"/>
            <a:chExt cx="239899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5C471-5F19-4525-A79A-832D7974C556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FEF2B8-070E-4F2B-A2CD-7C1F0FA73B36}"/>
                </a:ext>
              </a:extLst>
            </p:cNvPr>
            <p:cNvSpPr txBox="1"/>
            <p:nvPr/>
          </p:nvSpPr>
          <p:spPr>
            <a:xfrm>
              <a:off x="7552173" y="1667135"/>
              <a:ext cx="1802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Introduction</a:t>
              </a:r>
              <a:endParaRPr lang="ko-KR" altLang="en-US" sz="2800" b="1" spc="-300" dirty="0">
                <a:latin typeface="NanumSquareOTF Bold" panose="020B0600000101010101" pitchFamily="34" charset="-127"/>
                <a:ea typeface="NanumSquareOTF Bold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3AB7F9-AB60-45C6-97AB-34583DFB58EC}"/>
              </a:ext>
            </a:extLst>
          </p:cNvPr>
          <p:cNvGrpSpPr/>
          <p:nvPr/>
        </p:nvGrpSpPr>
        <p:grpSpPr>
          <a:xfrm>
            <a:off x="6942579" y="2346360"/>
            <a:ext cx="1910080" cy="707886"/>
            <a:chOff x="6955273" y="1574802"/>
            <a:chExt cx="1910080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F2616-545F-4BC1-A3BC-384DD830C89D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18E6D4-8E61-4957-9E8B-97742026BE04}"/>
                </a:ext>
              </a:extLst>
            </p:cNvPr>
            <p:cNvSpPr txBox="1"/>
            <p:nvPr/>
          </p:nvSpPr>
          <p:spPr>
            <a:xfrm>
              <a:off x="7552173" y="1667135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Data Set</a:t>
              </a:r>
              <a:endParaRPr lang="ko-KR" altLang="en-US" sz="2800" b="1" spc="-300" dirty="0">
                <a:latin typeface="NanumSquareOTF Bold" panose="020B0600000101010101" pitchFamily="34" charset="-127"/>
                <a:ea typeface="NanumSquareOTF Bold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BF0D79-5875-4F06-A9AE-CC46E084C8B8}"/>
              </a:ext>
            </a:extLst>
          </p:cNvPr>
          <p:cNvGrpSpPr/>
          <p:nvPr/>
        </p:nvGrpSpPr>
        <p:grpSpPr>
          <a:xfrm>
            <a:off x="6942579" y="3459145"/>
            <a:ext cx="3436139" cy="707886"/>
            <a:chOff x="6955273" y="1574802"/>
            <a:chExt cx="3436139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45F1C5-329D-4F98-881E-3B27B297C942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E41089-0D49-4E84-90D0-56D25F49EFE0}"/>
                </a:ext>
              </a:extLst>
            </p:cNvPr>
            <p:cNvSpPr txBox="1"/>
            <p:nvPr/>
          </p:nvSpPr>
          <p:spPr>
            <a:xfrm>
              <a:off x="7552173" y="1667135"/>
              <a:ext cx="2839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Process  &amp; Modeling</a:t>
              </a:r>
              <a:endParaRPr lang="ko-KR" altLang="en-US" sz="2800" b="1" spc="-300" dirty="0">
                <a:latin typeface="NanumSquareOTF Bold" panose="020B0600000101010101" pitchFamily="34" charset="-127"/>
                <a:ea typeface="NanumSquareOTF Bold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9AF6E5-BDBD-4B1A-8EBB-A3AB88B646A6}"/>
              </a:ext>
            </a:extLst>
          </p:cNvPr>
          <p:cNvGrpSpPr/>
          <p:nvPr/>
        </p:nvGrpSpPr>
        <p:grpSpPr>
          <a:xfrm>
            <a:off x="6942579" y="4483491"/>
            <a:ext cx="4152682" cy="707886"/>
            <a:chOff x="6955273" y="1574802"/>
            <a:chExt cx="4152682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60BD8B-94FF-40A9-BDC3-8EC9FCD0C40E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440AA-C9DA-44C8-B9CC-315B86BF6420}"/>
                </a:ext>
              </a:extLst>
            </p:cNvPr>
            <p:cNvSpPr txBox="1"/>
            <p:nvPr/>
          </p:nvSpPr>
          <p:spPr>
            <a:xfrm>
              <a:off x="7552173" y="1667135"/>
              <a:ext cx="3555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Evaluation &amp; </a:t>
              </a:r>
              <a:r>
                <a:rPr lang="ko-KR" altLang="en-US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 </a:t>
              </a:r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Modification</a:t>
              </a:r>
              <a:endParaRPr lang="ko-KR" altLang="en-US" sz="2800" b="1" spc="-300" dirty="0">
                <a:latin typeface="NanumSquareOTF Bold" panose="020B0600000101010101" pitchFamily="34" charset="-127"/>
                <a:ea typeface="NanumSquareOTF Bold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79B673-44D3-4350-9E01-582CB547E49E}"/>
              </a:ext>
            </a:extLst>
          </p:cNvPr>
          <p:cNvSpPr txBox="1"/>
          <p:nvPr/>
        </p:nvSpPr>
        <p:spPr>
          <a:xfrm>
            <a:off x="6966114" y="27381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table of contents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0F1B52-50AC-4288-9317-8893F2200B32}"/>
              </a:ext>
            </a:extLst>
          </p:cNvPr>
          <p:cNvSpPr/>
          <p:nvPr/>
        </p:nvSpPr>
        <p:spPr>
          <a:xfrm>
            <a:off x="0" y="-1"/>
            <a:ext cx="6096000" cy="68579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7D1D0C-7500-6648-84B6-9427E3B83EB6}"/>
              </a:ext>
            </a:extLst>
          </p:cNvPr>
          <p:cNvGrpSpPr/>
          <p:nvPr/>
        </p:nvGrpSpPr>
        <p:grpSpPr>
          <a:xfrm>
            <a:off x="6971433" y="5565310"/>
            <a:ext cx="1607113" cy="707886"/>
            <a:chOff x="6955273" y="1574802"/>
            <a:chExt cx="1607113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6DB26-BA8E-2747-9F15-8B9587F0221E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9FA6AA-615E-434B-9E30-780F83C989B9}"/>
                </a:ext>
              </a:extLst>
            </p:cNvPr>
            <p:cNvSpPr txBox="1"/>
            <p:nvPr/>
          </p:nvSpPr>
          <p:spPr>
            <a:xfrm>
              <a:off x="7552173" y="1667135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Result</a:t>
              </a:r>
              <a:endParaRPr lang="ko-KR" altLang="en-US" sz="2800" b="1" spc="-300" dirty="0">
                <a:latin typeface="NanumSquareOTF Bold" panose="020B0600000101010101" pitchFamily="34" charset="-127"/>
                <a:ea typeface="NanumSquare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0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32197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Camera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1DBCB-F7F3-D54D-989F-67F60BB593C5}"/>
              </a:ext>
            </a:extLst>
          </p:cNvPr>
          <p:cNvSpPr txBox="1"/>
          <p:nvPr/>
        </p:nvSpPr>
        <p:spPr>
          <a:xfrm>
            <a:off x="3905153" y="2243434"/>
            <a:ext cx="583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평가하는 영상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AB0C58-81B8-40E9-BDDF-D45A19035F4B}"/>
              </a:ext>
            </a:extLst>
          </p:cNvPr>
          <p:cNvGraphicFramePr>
            <a:graphicFrameLocks noGrp="1"/>
          </p:cNvGraphicFramePr>
          <p:nvPr/>
        </p:nvGraphicFramePr>
        <p:xfrm>
          <a:off x="663238" y="1584466"/>
          <a:ext cx="10975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416">
                  <a:extLst>
                    <a:ext uri="{9D8B030D-6E8A-4147-A177-3AD203B41FA5}">
                      <a16:colId xmlns:a16="http://schemas.microsoft.com/office/drawing/2014/main" val="289459619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04669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표지판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신호등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B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C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D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항목 </a:t>
                      </a:r>
                      <a:r>
                        <a:rPr lang="en-US" altLang="ko-KR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E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CE5215-7778-EF46-806C-999E95770D00}"/>
              </a:ext>
            </a:extLst>
          </p:cNvPr>
          <p:cNvSpPr txBox="1"/>
          <p:nvPr/>
        </p:nvSpPr>
        <p:spPr>
          <a:xfrm>
            <a:off x="843276" y="100446"/>
            <a:ext cx="32197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Camera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32197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spc="-300" dirty="0">
                <a:solidFill>
                  <a:schemeClr val="bg1"/>
                </a:solidFill>
              </a:rPr>
              <a:t>Camera Evaluation</a:t>
            </a:r>
            <a:endParaRPr lang="ko-KR" altLang="en-US" sz="38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1DBCB-F7F3-D54D-989F-67F60BB593C5}"/>
              </a:ext>
            </a:extLst>
          </p:cNvPr>
          <p:cNvSpPr txBox="1"/>
          <p:nvPr/>
        </p:nvSpPr>
        <p:spPr>
          <a:xfrm>
            <a:off x="3178535" y="3198167"/>
            <a:ext cx="583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객체 인식 속도 및 정확도 평가</a:t>
            </a:r>
            <a:endParaRPr kumimoji="1" lang="ko-Kore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4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4109109" y="2644170"/>
            <a:ext cx="3973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#Result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F1A907-1BD7-42ED-9A25-1DD079C572DD}"/>
              </a:ext>
            </a:extLst>
          </p:cNvPr>
          <p:cNvSpPr/>
          <p:nvPr/>
        </p:nvSpPr>
        <p:spPr>
          <a:xfrm>
            <a:off x="0" y="0"/>
            <a:ext cx="29935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BC4BC-7EE0-43B4-AB7E-D4ECA2C03522}"/>
              </a:ext>
            </a:extLst>
          </p:cNvPr>
          <p:cNvCxnSpPr>
            <a:cxnSpLocks/>
          </p:cNvCxnSpPr>
          <p:nvPr/>
        </p:nvCxnSpPr>
        <p:spPr>
          <a:xfrm>
            <a:off x="106326" y="6709144"/>
            <a:ext cx="1208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ject 43">
            <a:extLst>
              <a:ext uri="{FF2B5EF4-FFF2-40B4-BE49-F238E27FC236}">
                <a16:creationId xmlns:a16="http://schemas.microsoft.com/office/drawing/2014/main" id="{6B7AFF7B-3BBA-5D42-A6EE-82BA971F5516}"/>
              </a:ext>
            </a:extLst>
          </p:cNvPr>
          <p:cNvSpPr txBox="1"/>
          <p:nvPr/>
        </p:nvSpPr>
        <p:spPr>
          <a:xfrm>
            <a:off x="5125568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서울시 각 구별 </a:t>
            </a:r>
            <a:r>
              <a:rPr lang="ko-KR" altLang="en-US" sz="1800" kern="0" spc="-100" dirty="0" err="1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대기질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데이터 수집</a:t>
            </a:r>
            <a:endParaRPr lang="en-US" dirty="0"/>
          </a:p>
        </p:txBody>
      </p:sp>
      <p:sp>
        <p:nvSpPr>
          <p:cNvPr id="67" name="Object 43">
            <a:extLst>
              <a:ext uri="{FF2B5EF4-FFF2-40B4-BE49-F238E27FC236}">
                <a16:creationId xmlns:a16="http://schemas.microsoft.com/office/drawing/2014/main" id="{AAFA4795-048E-8A47-B89F-0AEE4287ED9D}"/>
              </a:ext>
            </a:extLst>
          </p:cNvPr>
          <p:cNvSpPr txBox="1"/>
          <p:nvPr/>
        </p:nvSpPr>
        <p:spPr>
          <a:xfrm>
            <a:off x="12346337" y="1949647"/>
            <a:ext cx="1833905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학습 및 </a:t>
            </a:r>
            <a:endParaRPr lang="en-US" altLang="ko-KR" sz="18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그래프로 시각화</a:t>
            </a:r>
            <a:endParaRPr lang="en-US" dirty="0"/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DA19C8A2-21E0-0547-AFF7-78DF28654AD0}"/>
              </a:ext>
            </a:extLst>
          </p:cNvPr>
          <p:cNvSpPr txBox="1"/>
          <p:nvPr/>
        </p:nvSpPr>
        <p:spPr>
          <a:xfrm>
            <a:off x="9869331" y="7364575"/>
            <a:ext cx="1697050" cy="58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LSTM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을 활용한</a:t>
            </a:r>
            <a:r>
              <a:rPr lang="ko-KR" altLang="en-US" sz="18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 모델링</a:t>
            </a:r>
            <a:endParaRPr lang="en-US" dirty="0"/>
          </a:p>
        </p:txBody>
      </p:sp>
      <p:sp>
        <p:nvSpPr>
          <p:cNvPr id="69" name="Object 43">
            <a:extLst>
              <a:ext uri="{FF2B5EF4-FFF2-40B4-BE49-F238E27FC236}">
                <a16:creationId xmlns:a16="http://schemas.microsoft.com/office/drawing/2014/main" id="{B1108928-5FF1-C149-9F77-116B4F4F4E03}"/>
              </a:ext>
            </a:extLst>
          </p:cNvPr>
          <p:cNvSpPr txBox="1"/>
          <p:nvPr/>
        </p:nvSpPr>
        <p:spPr>
          <a:xfrm>
            <a:off x="14722125" y="7377167"/>
            <a:ext cx="1697050" cy="8393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학습한 모델을 활용하여 미세먼지</a:t>
            </a:r>
            <a:r>
              <a:rPr lang="en-US" altLang="ko-KR" kern="0" spc="-100" dirty="0">
                <a:solidFill>
                  <a:srgbClr val="26272A"/>
                </a:solidFill>
                <a:latin typeface="S-Core Dream 4 Regular" pitchFamily="34" charset="0"/>
              </a:rPr>
              <a:t>, </a:t>
            </a:r>
            <a:r>
              <a:rPr lang="ko-KR" altLang="en-US" kern="0" spc="-100" dirty="0">
                <a:solidFill>
                  <a:srgbClr val="26272A"/>
                </a:solidFill>
                <a:latin typeface="S-Core Dream 4 Regular" pitchFamily="34" charset="0"/>
              </a:rPr>
              <a:t>초미세먼지 예측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969520-B0A1-284B-B8EE-304EB892B275}"/>
              </a:ext>
            </a:extLst>
          </p:cNvPr>
          <p:cNvSpPr txBox="1"/>
          <p:nvPr/>
        </p:nvSpPr>
        <p:spPr>
          <a:xfrm>
            <a:off x="1669372" y="530724"/>
            <a:ext cx="562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Result</a:t>
            </a:r>
            <a:endParaRPr kumimoji="1" lang="ko-Kore-KR" altLang="en-US" sz="5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4B782-AA43-B045-B79F-CA967A874DE8}"/>
              </a:ext>
            </a:extLst>
          </p:cNvPr>
          <p:cNvSpPr txBox="1"/>
          <p:nvPr/>
        </p:nvSpPr>
        <p:spPr>
          <a:xfrm>
            <a:off x="2849487" y="2459503"/>
            <a:ext cx="6599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인식하는 객체 선택 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ko-Kore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보완한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점</a:t>
            </a:r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최적의 </a:t>
            </a:r>
            <a:r>
              <a:rPr kumimoji="1" lang="ko-KR" altLang="en-US" sz="24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파라미터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ko-KR" altLang="en-US" sz="24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인식속도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및 정확도 평가</a:t>
            </a:r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r>
              <a:rPr kumimoji="1" lang="en-US" altLang="ko-KR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부족하거나 더 </a:t>
            </a:r>
            <a:r>
              <a:rPr kumimoji="1" lang="ko-KR" altLang="en-US" sz="24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추가해야할</a:t>
            </a:r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사항</a:t>
            </a:r>
            <a:endParaRPr kumimoji="1" lang="en-US" altLang="ko-KR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2508706" y="2546141"/>
            <a:ext cx="7174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#Introduction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4400" kern="0" spc="-200" dirty="0">
                <a:solidFill>
                  <a:schemeClr val="bg1"/>
                </a:solidFill>
                <a:latin typeface="NanumSquare ExtraBold" pitchFamily="34" charset="0"/>
                <a:cs typeface="NanumSquare ExtraBold" pitchFamily="34" charset="0"/>
              </a:rPr>
              <a:t>Introduction</a:t>
            </a:r>
            <a:endParaRPr lang="en-US" altLang="ko-Kore-KR" sz="44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F80FE0-B429-3544-8F07-210E2A3CF70A}"/>
              </a:ext>
            </a:extLst>
          </p:cNvPr>
          <p:cNvSpPr/>
          <p:nvPr/>
        </p:nvSpPr>
        <p:spPr>
          <a:xfrm>
            <a:off x="347601" y="1435050"/>
            <a:ext cx="5742139" cy="1630242"/>
          </a:xfrm>
          <a:prstGeom prst="rect">
            <a:avLst/>
          </a:prstGeom>
          <a:solidFill>
            <a:srgbClr val="C3EBFA">
              <a:alpha val="50588"/>
            </a:srgbClr>
          </a:solidFill>
          <a:ln>
            <a:solidFill>
              <a:srgbClr val="F1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3F028EF-2279-064C-88EF-2E787C9DE6EF}"/>
              </a:ext>
            </a:extLst>
          </p:cNvPr>
          <p:cNvSpPr/>
          <p:nvPr/>
        </p:nvSpPr>
        <p:spPr>
          <a:xfrm>
            <a:off x="616332" y="1640225"/>
            <a:ext cx="159504" cy="140203"/>
          </a:xfrm>
          <a:prstGeom prst="ellipse">
            <a:avLst/>
          </a:prstGeom>
          <a:solidFill>
            <a:srgbClr val="BAE0ED"/>
          </a:solidFill>
          <a:ln>
            <a:solidFill>
              <a:srgbClr val="99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EFAC3EC-50CF-604B-9C2C-85D51ADC3B65}"/>
              </a:ext>
            </a:extLst>
          </p:cNvPr>
          <p:cNvSpPr txBox="1"/>
          <p:nvPr/>
        </p:nvSpPr>
        <p:spPr>
          <a:xfrm>
            <a:off x="929809" y="2005566"/>
            <a:ext cx="44366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2ternals</a:t>
            </a:r>
          </a:p>
          <a:p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팀장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손예린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팀원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김창현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권희정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이우섭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이해성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32A0B32-0FDE-5B49-B0A0-8874DD89CC2E}"/>
              </a:ext>
            </a:extLst>
          </p:cNvPr>
          <p:cNvSpPr txBox="1"/>
          <p:nvPr/>
        </p:nvSpPr>
        <p:spPr>
          <a:xfrm>
            <a:off x="888385" y="1523794"/>
            <a:ext cx="505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Work Team, Member</a:t>
            </a:r>
            <a:endParaRPr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B76DA56E-3E70-6D49-8FD7-4FA7B2EAB2DC}"/>
              </a:ext>
            </a:extLst>
          </p:cNvPr>
          <p:cNvSpPr/>
          <p:nvPr/>
        </p:nvSpPr>
        <p:spPr>
          <a:xfrm>
            <a:off x="634628" y="3280738"/>
            <a:ext cx="159504" cy="140203"/>
          </a:xfrm>
          <a:prstGeom prst="ellipse">
            <a:avLst/>
          </a:prstGeom>
          <a:solidFill>
            <a:srgbClr val="BAE0ED"/>
          </a:solidFill>
          <a:ln>
            <a:solidFill>
              <a:srgbClr val="99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175D24D-0891-C14F-83F2-36E5C1F36A24}"/>
              </a:ext>
            </a:extLst>
          </p:cNvPr>
          <p:cNvSpPr txBox="1"/>
          <p:nvPr/>
        </p:nvSpPr>
        <p:spPr>
          <a:xfrm>
            <a:off x="888385" y="3150784"/>
            <a:ext cx="49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Work Dataset</a:t>
            </a:r>
            <a:endParaRPr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371A7E-E07C-C841-8AE7-839B0072EF94}"/>
              </a:ext>
            </a:extLst>
          </p:cNvPr>
          <p:cNvSpPr/>
          <p:nvPr/>
        </p:nvSpPr>
        <p:spPr>
          <a:xfrm>
            <a:off x="905937" y="3550894"/>
            <a:ext cx="4908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구글 등 포털사이트의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거리뷰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교통안전공단의 표지판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Hub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Roboflow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자율주행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981C8C2-6DE7-134D-8E85-1C4FB57129D9}"/>
              </a:ext>
            </a:extLst>
          </p:cNvPr>
          <p:cNvSpPr/>
          <p:nvPr/>
        </p:nvSpPr>
        <p:spPr>
          <a:xfrm>
            <a:off x="347601" y="4787703"/>
            <a:ext cx="5742139" cy="1629273"/>
          </a:xfrm>
          <a:prstGeom prst="rect">
            <a:avLst/>
          </a:prstGeom>
          <a:solidFill>
            <a:srgbClr val="C3EBFA">
              <a:alpha val="50588"/>
            </a:srgbClr>
          </a:solidFill>
          <a:ln>
            <a:solidFill>
              <a:srgbClr val="F1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414DE6-6963-A54C-8288-B9AB35F3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2" y="5065375"/>
            <a:ext cx="177800" cy="152400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62AEFED-C8C3-5946-9787-CF5F543F65C8}"/>
              </a:ext>
            </a:extLst>
          </p:cNvPr>
          <p:cNvSpPr txBox="1"/>
          <p:nvPr/>
        </p:nvSpPr>
        <p:spPr>
          <a:xfrm>
            <a:off x="888385" y="4922505"/>
            <a:ext cx="505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Work Rule</a:t>
            </a:r>
            <a:endParaRPr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38A91C77-17D7-EA44-8281-257C37489D51}"/>
              </a:ext>
            </a:extLst>
          </p:cNvPr>
          <p:cNvSpPr/>
          <p:nvPr/>
        </p:nvSpPr>
        <p:spPr>
          <a:xfrm>
            <a:off x="888385" y="5452979"/>
            <a:ext cx="4859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0" name="그래픽 249" descr="네트워크 단색으로 채워진">
            <a:extLst>
              <a:ext uri="{FF2B5EF4-FFF2-40B4-BE49-F238E27FC236}">
                <a16:creationId xmlns:a16="http://schemas.microsoft.com/office/drawing/2014/main" id="{C9119CA9-AAA8-154E-A583-0BF422E34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028" y="1451992"/>
            <a:ext cx="565560" cy="565560"/>
          </a:xfrm>
          <a:prstGeom prst="rect">
            <a:avLst/>
          </a:prstGeom>
        </p:spPr>
      </p:pic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1622221-3E3C-D64F-93BA-DCEF8EBB96BF}"/>
              </a:ext>
            </a:extLst>
          </p:cNvPr>
          <p:cNvSpPr/>
          <p:nvPr/>
        </p:nvSpPr>
        <p:spPr>
          <a:xfrm>
            <a:off x="6857007" y="1591657"/>
            <a:ext cx="495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안정성을 높이는 영상 기반 객체 인식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E419D4D-5766-EB44-A0D1-19238D2BEC4C}"/>
              </a:ext>
            </a:extLst>
          </p:cNvPr>
          <p:cNvSpPr/>
          <p:nvPr/>
        </p:nvSpPr>
        <p:spPr>
          <a:xfrm>
            <a:off x="6857007" y="2082170"/>
            <a:ext cx="4953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안정성 문제를 개선하기 위해 컴퓨터비전과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활용하여 주행 중 빠르고 정확하게 차량 전반의 객체들을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할 수 있는 프로그램 개발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86ADDCD-7D9B-1B4D-9216-AECD631C63B4}"/>
              </a:ext>
            </a:extLst>
          </p:cNvPr>
          <p:cNvSpPr/>
          <p:nvPr/>
        </p:nvSpPr>
        <p:spPr>
          <a:xfrm>
            <a:off x="6093634" y="3077251"/>
            <a:ext cx="5742139" cy="1723380"/>
          </a:xfrm>
          <a:prstGeom prst="rect">
            <a:avLst/>
          </a:prstGeom>
          <a:solidFill>
            <a:srgbClr val="C3EBFA">
              <a:alpha val="50588"/>
            </a:srgbClr>
          </a:solidFill>
          <a:ln>
            <a:solidFill>
              <a:srgbClr val="F1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2F04C043-ADB7-AA40-81ED-FF8A78DF3A7D}"/>
              </a:ext>
            </a:extLst>
          </p:cNvPr>
          <p:cNvSpPr/>
          <p:nvPr/>
        </p:nvSpPr>
        <p:spPr>
          <a:xfrm rot="4735619">
            <a:off x="6477539" y="3302368"/>
            <a:ext cx="159504" cy="140203"/>
          </a:xfrm>
          <a:prstGeom prst="ellipse">
            <a:avLst/>
          </a:prstGeom>
          <a:solidFill>
            <a:srgbClr val="BAE0ED"/>
          </a:solidFill>
          <a:ln>
            <a:solidFill>
              <a:srgbClr val="99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F7F8209-AC14-274A-9701-A3DB7618D1A7}"/>
              </a:ext>
            </a:extLst>
          </p:cNvPr>
          <p:cNvSpPr txBox="1"/>
          <p:nvPr/>
        </p:nvSpPr>
        <p:spPr>
          <a:xfrm>
            <a:off x="6762811" y="3173024"/>
            <a:ext cx="4908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Skils</a:t>
            </a:r>
            <a:endParaRPr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grpSp>
        <p:nvGrpSpPr>
          <p:cNvPr id="256" name="Google Shape;1145;p37">
            <a:extLst>
              <a:ext uri="{FF2B5EF4-FFF2-40B4-BE49-F238E27FC236}">
                <a16:creationId xmlns:a16="http://schemas.microsoft.com/office/drawing/2014/main" id="{DFFB6DE2-836A-594D-BC0F-A7DDD29F21D0}"/>
              </a:ext>
            </a:extLst>
          </p:cNvPr>
          <p:cNvGrpSpPr/>
          <p:nvPr/>
        </p:nvGrpSpPr>
        <p:grpSpPr>
          <a:xfrm>
            <a:off x="6460720" y="3722074"/>
            <a:ext cx="330396" cy="318373"/>
            <a:chOff x="-25094250" y="3547050"/>
            <a:chExt cx="295400" cy="295375"/>
          </a:xfrm>
          <a:solidFill>
            <a:srgbClr val="5DA3B3"/>
          </a:solidFill>
        </p:grpSpPr>
        <p:sp>
          <p:nvSpPr>
            <p:cNvPr id="257" name="Google Shape;1146;p37">
              <a:extLst>
                <a:ext uri="{FF2B5EF4-FFF2-40B4-BE49-F238E27FC236}">
                  <a16:creationId xmlns:a16="http://schemas.microsoft.com/office/drawing/2014/main" id="{DB508FC1-3E0A-5142-A13B-F89A4776E474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5DA3B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8" name="Google Shape;1147;p37">
              <a:extLst>
                <a:ext uri="{FF2B5EF4-FFF2-40B4-BE49-F238E27FC236}">
                  <a16:creationId xmlns:a16="http://schemas.microsoft.com/office/drawing/2014/main" id="{F83C1355-E86C-0946-88EE-AAAAA86A51E8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solidFill>
                <a:srgbClr val="5DA3B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9" name="Google Shape;1148;p37">
              <a:extLst>
                <a:ext uri="{FF2B5EF4-FFF2-40B4-BE49-F238E27FC236}">
                  <a16:creationId xmlns:a16="http://schemas.microsoft.com/office/drawing/2014/main" id="{C8599C32-CC3B-E84F-B043-61DCEE5851E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solidFill>
                <a:srgbClr val="5DA3B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0" name="Google Shape;1149;p37">
              <a:extLst>
                <a:ext uri="{FF2B5EF4-FFF2-40B4-BE49-F238E27FC236}">
                  <a16:creationId xmlns:a16="http://schemas.microsoft.com/office/drawing/2014/main" id="{FE8BFE43-8024-CA47-8EF9-116F4EE47392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solidFill>
                <a:srgbClr val="5DA3B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1" name="Google Shape;1150;p37">
              <a:extLst>
                <a:ext uri="{FF2B5EF4-FFF2-40B4-BE49-F238E27FC236}">
                  <a16:creationId xmlns:a16="http://schemas.microsoft.com/office/drawing/2014/main" id="{3D88D196-5F68-4E49-9D36-02E17732C99D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solidFill>
                <a:srgbClr val="5DA3B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262" name="Google Shape;1136;p37">
            <a:extLst>
              <a:ext uri="{FF2B5EF4-FFF2-40B4-BE49-F238E27FC236}">
                <a16:creationId xmlns:a16="http://schemas.microsoft.com/office/drawing/2014/main" id="{BF5E7733-74C0-0546-A8C5-FD5A29B217DD}"/>
              </a:ext>
            </a:extLst>
          </p:cNvPr>
          <p:cNvGrpSpPr/>
          <p:nvPr/>
        </p:nvGrpSpPr>
        <p:grpSpPr>
          <a:xfrm>
            <a:off x="9906642" y="3758587"/>
            <a:ext cx="375422" cy="383581"/>
            <a:chOff x="-24353875" y="3147725"/>
            <a:chExt cx="289875" cy="296175"/>
          </a:xfrm>
          <a:solidFill>
            <a:schemeClr val="tx1"/>
          </a:solidFill>
        </p:grpSpPr>
        <p:sp>
          <p:nvSpPr>
            <p:cNvPr id="263" name="Google Shape;1137;p37">
              <a:extLst>
                <a:ext uri="{FF2B5EF4-FFF2-40B4-BE49-F238E27FC236}">
                  <a16:creationId xmlns:a16="http://schemas.microsoft.com/office/drawing/2014/main" id="{65B36847-ADD8-FB43-94FA-83672906010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4" name="Google Shape;1138;p37">
              <a:extLst>
                <a:ext uri="{FF2B5EF4-FFF2-40B4-BE49-F238E27FC236}">
                  <a16:creationId xmlns:a16="http://schemas.microsoft.com/office/drawing/2014/main" id="{7A558EF7-33F4-CF45-BAB8-59E18E2432D4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265" name="Google Shape;8021;p67">
            <a:extLst>
              <a:ext uri="{FF2B5EF4-FFF2-40B4-BE49-F238E27FC236}">
                <a16:creationId xmlns:a16="http://schemas.microsoft.com/office/drawing/2014/main" id="{94DDA709-6E9A-374C-BE7F-47FD77D6CC84}"/>
              </a:ext>
            </a:extLst>
          </p:cNvPr>
          <p:cNvGrpSpPr/>
          <p:nvPr/>
        </p:nvGrpSpPr>
        <p:grpSpPr>
          <a:xfrm>
            <a:off x="8765527" y="3750818"/>
            <a:ext cx="366364" cy="367290"/>
            <a:chOff x="-61783350" y="3743950"/>
            <a:chExt cx="316650" cy="317450"/>
          </a:xfrm>
          <a:solidFill>
            <a:srgbClr val="5DA3B4"/>
          </a:solidFill>
        </p:grpSpPr>
        <p:sp>
          <p:nvSpPr>
            <p:cNvPr id="266" name="Google Shape;8022;p67">
              <a:extLst>
                <a:ext uri="{FF2B5EF4-FFF2-40B4-BE49-F238E27FC236}">
                  <a16:creationId xmlns:a16="http://schemas.microsoft.com/office/drawing/2014/main" id="{379DB9E8-2B4D-EC4B-85FB-70B7FE7DEC89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solidFill>
                <a:srgbClr val="5DA3B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noFill/>
              </a:endParaRPr>
            </a:p>
          </p:txBody>
        </p:sp>
        <p:sp>
          <p:nvSpPr>
            <p:cNvPr id="267" name="Google Shape;8023;p67">
              <a:extLst>
                <a:ext uri="{FF2B5EF4-FFF2-40B4-BE49-F238E27FC236}">
                  <a16:creationId xmlns:a16="http://schemas.microsoft.com/office/drawing/2014/main" id="{54DAAD78-CC48-E447-A7CE-E11217D2F812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solidFill>
                <a:srgbClr val="5DA3B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noFill/>
              </a:endParaRPr>
            </a:p>
          </p:txBody>
        </p:sp>
      </p:grpSp>
      <p:grpSp>
        <p:nvGrpSpPr>
          <p:cNvPr id="268" name="Google Shape;9884;p71">
            <a:extLst>
              <a:ext uri="{FF2B5EF4-FFF2-40B4-BE49-F238E27FC236}">
                <a16:creationId xmlns:a16="http://schemas.microsoft.com/office/drawing/2014/main" id="{BD90C2F0-E3A2-C44E-B73A-A7FBA6FC37FF}"/>
              </a:ext>
            </a:extLst>
          </p:cNvPr>
          <p:cNvGrpSpPr/>
          <p:nvPr/>
        </p:nvGrpSpPr>
        <p:grpSpPr>
          <a:xfrm>
            <a:off x="7677543" y="3780253"/>
            <a:ext cx="347705" cy="285788"/>
            <a:chOff x="-6690625" y="3631325"/>
            <a:chExt cx="307225" cy="292225"/>
          </a:xfrm>
          <a:solidFill>
            <a:srgbClr val="26272A"/>
          </a:solidFill>
        </p:grpSpPr>
        <p:sp>
          <p:nvSpPr>
            <p:cNvPr id="269" name="Google Shape;9885;p71">
              <a:extLst>
                <a:ext uri="{FF2B5EF4-FFF2-40B4-BE49-F238E27FC236}">
                  <a16:creationId xmlns:a16="http://schemas.microsoft.com/office/drawing/2014/main" id="{51481B51-3387-F744-84C4-8EDA938A6932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solidFill>
                <a:srgbClr val="26272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0" name="Google Shape;9886;p71">
              <a:extLst>
                <a:ext uri="{FF2B5EF4-FFF2-40B4-BE49-F238E27FC236}">
                  <a16:creationId xmlns:a16="http://schemas.microsoft.com/office/drawing/2014/main" id="{8E14D15C-6787-D64E-AD6E-64B121464A6E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solidFill>
                <a:srgbClr val="26272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1" name="Google Shape;9887;p71">
              <a:extLst>
                <a:ext uri="{FF2B5EF4-FFF2-40B4-BE49-F238E27FC236}">
                  <a16:creationId xmlns:a16="http://schemas.microsoft.com/office/drawing/2014/main" id="{A71AC091-0C34-3746-B3B8-07CF9DE08F23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solidFill>
                <a:srgbClr val="26272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" name="Google Shape;9888;p71">
              <a:extLst>
                <a:ext uri="{FF2B5EF4-FFF2-40B4-BE49-F238E27FC236}">
                  <a16:creationId xmlns:a16="http://schemas.microsoft.com/office/drawing/2014/main" id="{37170245-E2F1-EB44-A65F-04F2B6102DBE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solidFill>
                <a:srgbClr val="26272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3" name="Google Shape;9889;p71">
              <a:extLst>
                <a:ext uri="{FF2B5EF4-FFF2-40B4-BE49-F238E27FC236}">
                  <a16:creationId xmlns:a16="http://schemas.microsoft.com/office/drawing/2014/main" id="{30001802-5A76-D44E-96A7-6A2478F19816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solidFill>
                <a:srgbClr val="26272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3DCC5293-CA6E-6A41-BCFB-BE9D42255222}"/>
              </a:ext>
            </a:extLst>
          </p:cNvPr>
          <p:cNvSpPr txBox="1"/>
          <p:nvPr/>
        </p:nvSpPr>
        <p:spPr>
          <a:xfrm>
            <a:off x="6272838" y="4230900"/>
            <a:ext cx="89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Numpy</a:t>
            </a:r>
            <a:endParaRPr lang="ko-KR" altLang="en-US" sz="16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577F268-7D2A-B44A-AFE3-920339DE46EF}"/>
              </a:ext>
            </a:extLst>
          </p:cNvPr>
          <p:cNvSpPr txBox="1"/>
          <p:nvPr/>
        </p:nvSpPr>
        <p:spPr>
          <a:xfrm>
            <a:off x="7427408" y="4267535"/>
            <a:ext cx="89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Pandas</a:t>
            </a:r>
            <a:endParaRPr lang="ko-KR" altLang="en-US" sz="1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2302851-91EB-AD47-AD46-30EAB878B3D1}"/>
              </a:ext>
            </a:extLst>
          </p:cNvPr>
          <p:cNvSpPr txBox="1"/>
          <p:nvPr/>
        </p:nvSpPr>
        <p:spPr>
          <a:xfrm>
            <a:off x="9572579" y="4289472"/>
            <a:ext cx="122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Tensorflow</a:t>
            </a:r>
            <a:endParaRPr lang="ko-KR" altLang="en-US" sz="16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3EF4F27-4DB7-B04A-A995-060E25DDD9DB}"/>
              </a:ext>
            </a:extLst>
          </p:cNvPr>
          <p:cNvSpPr txBox="1"/>
          <p:nvPr/>
        </p:nvSpPr>
        <p:spPr>
          <a:xfrm>
            <a:off x="8426751" y="4280752"/>
            <a:ext cx="122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Matplotlib</a:t>
            </a:r>
            <a:endParaRPr lang="ko-KR" altLang="en-US" sz="1600" dirty="0"/>
          </a:p>
        </p:txBody>
      </p:sp>
      <p:pic>
        <p:nvPicPr>
          <p:cNvPr id="278" name="그래픽 277" descr="카메라 단색으로 채워진">
            <a:extLst>
              <a:ext uri="{FF2B5EF4-FFF2-40B4-BE49-F238E27FC236}">
                <a16:creationId xmlns:a16="http://schemas.microsoft.com/office/drawing/2014/main" id="{887C27A8-85B7-1941-BC21-397E6EC5D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9" y="3702651"/>
            <a:ext cx="548055" cy="54805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1B767377-FF7F-F546-A036-36600068A55C}"/>
              </a:ext>
            </a:extLst>
          </p:cNvPr>
          <p:cNvSpPr txBox="1"/>
          <p:nvPr/>
        </p:nvSpPr>
        <p:spPr>
          <a:xfrm>
            <a:off x="10799743" y="4289472"/>
            <a:ext cx="93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OpenCV</a:t>
            </a:r>
            <a:endParaRPr lang="ko-KR" altLang="en-US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63C8A2A-761D-2F49-B260-F7EFD6A35107}"/>
              </a:ext>
            </a:extLst>
          </p:cNvPr>
          <p:cNvSpPr txBox="1"/>
          <p:nvPr/>
        </p:nvSpPr>
        <p:spPr>
          <a:xfrm>
            <a:off x="6761588" y="5099705"/>
            <a:ext cx="184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Personal Part</a:t>
            </a:r>
            <a:endParaRPr lang="ko-KR" altLang="en-US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CBF7BAE-288C-B046-9B95-C3BA363FFDD2}"/>
              </a:ext>
            </a:extLst>
          </p:cNvPr>
          <p:cNvSpPr txBox="1"/>
          <p:nvPr/>
        </p:nvSpPr>
        <p:spPr>
          <a:xfrm>
            <a:off x="7175120" y="5520684"/>
            <a:ext cx="8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수집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AB0F05C-09C9-A943-8376-A636E2433F6D}"/>
              </a:ext>
            </a:extLst>
          </p:cNvPr>
          <p:cNvSpPr txBox="1"/>
          <p:nvPr/>
        </p:nvSpPr>
        <p:spPr>
          <a:xfrm>
            <a:off x="8022969" y="5536942"/>
            <a:ext cx="892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전처리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79466FA-1C37-2F48-A2B7-D668807A03B3}"/>
              </a:ext>
            </a:extLst>
          </p:cNvPr>
          <p:cNvSpPr txBox="1"/>
          <p:nvPr/>
        </p:nvSpPr>
        <p:spPr>
          <a:xfrm>
            <a:off x="8891437" y="5563893"/>
            <a:ext cx="1227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 구축 및 </a:t>
            </a:r>
            <a:endParaRPr lang="en-US" altLang="ko-KR" sz="1100" dirty="0"/>
          </a:p>
          <a:p>
            <a:pPr algn="ctr"/>
            <a:r>
              <a:rPr lang="ko-KR" altLang="en-US" sz="1100" dirty="0"/>
              <a:t>성능 테스트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6E64B16-6C0A-7046-BBF2-F4355B42F8CE}"/>
              </a:ext>
            </a:extLst>
          </p:cNvPr>
          <p:cNvSpPr txBox="1"/>
          <p:nvPr/>
        </p:nvSpPr>
        <p:spPr>
          <a:xfrm>
            <a:off x="10030721" y="5576438"/>
            <a:ext cx="1227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파라미터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튜닝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45C65ED-F333-0F47-9D87-868C5846DA17}"/>
              </a:ext>
            </a:extLst>
          </p:cNvPr>
          <p:cNvSpPr txBox="1"/>
          <p:nvPr/>
        </p:nvSpPr>
        <p:spPr>
          <a:xfrm>
            <a:off x="11017884" y="5596880"/>
            <a:ext cx="86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발표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395BD15-6EEA-4A44-BA87-5ED716FE1704}"/>
              </a:ext>
            </a:extLst>
          </p:cNvPr>
          <p:cNvSpPr txBox="1"/>
          <p:nvPr/>
        </p:nvSpPr>
        <p:spPr>
          <a:xfrm>
            <a:off x="7150459" y="6148418"/>
            <a:ext cx="892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전원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44BE75C-7BD2-4744-9904-9867388627EA}"/>
              </a:ext>
            </a:extLst>
          </p:cNvPr>
          <p:cNvSpPr txBox="1"/>
          <p:nvPr/>
        </p:nvSpPr>
        <p:spPr>
          <a:xfrm>
            <a:off x="9081793" y="6143164"/>
            <a:ext cx="892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전원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A270B0A-4362-624A-BC10-E73B7925A4D4}"/>
              </a:ext>
            </a:extLst>
          </p:cNvPr>
          <p:cNvSpPr txBox="1"/>
          <p:nvPr/>
        </p:nvSpPr>
        <p:spPr>
          <a:xfrm>
            <a:off x="10195521" y="6155192"/>
            <a:ext cx="892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전원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3EE1C3D-3481-6C47-8344-07B445550476}"/>
              </a:ext>
            </a:extLst>
          </p:cNvPr>
          <p:cNvSpPr txBox="1"/>
          <p:nvPr/>
        </p:nvSpPr>
        <p:spPr>
          <a:xfrm>
            <a:off x="11024439" y="6196182"/>
            <a:ext cx="892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김창현</a:t>
            </a:r>
          </a:p>
        </p:txBody>
      </p:sp>
      <p:pic>
        <p:nvPicPr>
          <p:cNvPr id="295" name="그림 294">
            <a:extLst>
              <a:ext uri="{FF2B5EF4-FFF2-40B4-BE49-F238E27FC236}">
                <a16:creationId xmlns:a16="http://schemas.microsoft.com/office/drawing/2014/main" id="{9F48248B-2E4B-924E-AB9F-2C1D9C81C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177" y="5217775"/>
            <a:ext cx="165100" cy="190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85806D5-A293-1B41-9810-97CA67C6B646}"/>
              </a:ext>
            </a:extLst>
          </p:cNvPr>
          <p:cNvSpPr txBox="1"/>
          <p:nvPr/>
        </p:nvSpPr>
        <p:spPr>
          <a:xfrm>
            <a:off x="8018413" y="6133932"/>
            <a:ext cx="892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EA9954-63FE-3F4A-9204-4DD0261FB25B}"/>
              </a:ext>
            </a:extLst>
          </p:cNvPr>
          <p:cNvSpPr txBox="1"/>
          <p:nvPr/>
        </p:nvSpPr>
        <p:spPr>
          <a:xfrm>
            <a:off x="6289158" y="5531526"/>
            <a:ext cx="85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논문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자료 검색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2D3093-76C9-7C49-A94A-7534B951F7B7}"/>
              </a:ext>
            </a:extLst>
          </p:cNvPr>
          <p:cNvSpPr txBox="1"/>
          <p:nvPr/>
        </p:nvSpPr>
        <p:spPr>
          <a:xfrm>
            <a:off x="6265449" y="6146631"/>
            <a:ext cx="892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전원</a:t>
            </a:r>
          </a:p>
        </p:txBody>
      </p:sp>
    </p:spTree>
    <p:extLst>
      <p:ext uri="{BB962C8B-B14F-4D97-AF65-F5344CB8AC3E}">
        <p14:creationId xmlns:p14="http://schemas.microsoft.com/office/powerpoint/2010/main" val="591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757553" y="100446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Work</a:t>
            </a:r>
            <a:r>
              <a:rPr lang="en-US" altLang="ko-KR" sz="4000" b="1" spc="-30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Schedule</a:t>
            </a:r>
            <a:endParaRPr lang="ko-KR" altLang="en-US" sz="4000" b="1" spc="-30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F01915-B55A-45A7-8003-F2E251D1BB98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432BD5-9DA9-4180-9D39-F86B8155FA0D}"/>
              </a:ext>
            </a:extLst>
          </p:cNvPr>
          <p:cNvCxnSpPr/>
          <p:nvPr/>
        </p:nvCxnSpPr>
        <p:spPr>
          <a:xfrm flipV="1">
            <a:off x="1040546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3DF8B8-C942-4315-90FB-A0AD42AB3C7F}"/>
              </a:ext>
            </a:extLst>
          </p:cNvPr>
          <p:cNvCxnSpPr/>
          <p:nvPr/>
        </p:nvCxnSpPr>
        <p:spPr>
          <a:xfrm flipV="1">
            <a:off x="241893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2AD1D1-9589-4789-9450-9545E5718E9E}"/>
              </a:ext>
            </a:extLst>
          </p:cNvPr>
          <p:cNvCxnSpPr/>
          <p:nvPr/>
        </p:nvCxnSpPr>
        <p:spPr>
          <a:xfrm flipV="1">
            <a:off x="3641835" y="3474932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CA5B08-D49F-4F3A-9081-68B2DFD6D7E3}"/>
              </a:ext>
            </a:extLst>
          </p:cNvPr>
          <p:cNvCxnSpPr>
            <a:cxnSpLocks/>
          </p:cNvCxnSpPr>
          <p:nvPr/>
        </p:nvCxnSpPr>
        <p:spPr>
          <a:xfrm flipV="1">
            <a:off x="45635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B7D2F7-5D5B-441E-9BCA-A0BB7D702DEB}"/>
              </a:ext>
            </a:extLst>
          </p:cNvPr>
          <p:cNvSpPr txBox="1"/>
          <p:nvPr/>
        </p:nvSpPr>
        <p:spPr>
          <a:xfrm>
            <a:off x="4693071" y="189271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02.20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4FF92-D6FD-47C9-8B70-34C955C934DB}"/>
              </a:ext>
            </a:extLst>
          </p:cNvPr>
          <p:cNvSpPr txBox="1"/>
          <p:nvPr/>
        </p:nvSpPr>
        <p:spPr>
          <a:xfrm>
            <a:off x="3657075" y="3799039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02.18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3647E-7035-4C85-B1C0-4AB0A3C849D1}"/>
              </a:ext>
            </a:extLst>
          </p:cNvPr>
          <p:cNvSpPr txBox="1"/>
          <p:nvPr/>
        </p:nvSpPr>
        <p:spPr>
          <a:xfrm>
            <a:off x="2528156" y="191303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02.16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76E78-4089-4532-87BD-D68D51A16EF5}"/>
              </a:ext>
            </a:extLst>
          </p:cNvPr>
          <p:cNvSpPr txBox="1"/>
          <p:nvPr/>
        </p:nvSpPr>
        <p:spPr>
          <a:xfrm>
            <a:off x="1065946" y="378592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02.15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D32689-4634-4CFC-9AF6-5165F46D7B8C}"/>
              </a:ext>
            </a:extLst>
          </p:cNvPr>
          <p:cNvSpPr txBox="1"/>
          <p:nvPr/>
        </p:nvSpPr>
        <p:spPr>
          <a:xfrm>
            <a:off x="700991" y="189271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algn="dist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02.14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FB2E46-A8E8-4665-B452-493FD2FB23C0}"/>
              </a:ext>
            </a:extLst>
          </p:cNvPr>
          <p:cNvSpPr txBox="1"/>
          <p:nvPr/>
        </p:nvSpPr>
        <p:spPr>
          <a:xfrm>
            <a:off x="1066232" y="498803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계획서 작성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4964DE-C1EC-415D-BBE2-5C3CB0BA1FA0}"/>
              </a:ext>
            </a:extLst>
          </p:cNvPr>
          <p:cNvCxnSpPr/>
          <p:nvPr/>
        </p:nvCxnSpPr>
        <p:spPr>
          <a:xfrm flipV="1">
            <a:off x="579679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1616D7-2472-40F9-AE97-427C136DF015}"/>
              </a:ext>
            </a:extLst>
          </p:cNvPr>
          <p:cNvCxnSpPr/>
          <p:nvPr/>
        </p:nvCxnSpPr>
        <p:spPr>
          <a:xfrm flipV="1">
            <a:off x="699696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288A5C-5D7E-4807-A047-EEDBFBAD9B9A}"/>
              </a:ext>
            </a:extLst>
          </p:cNvPr>
          <p:cNvSpPr txBox="1"/>
          <p:nvPr/>
        </p:nvSpPr>
        <p:spPr>
          <a:xfrm>
            <a:off x="7090943" y="189271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03.07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0D12B-6EBC-4BA3-A797-3D7F23AF14D1}"/>
              </a:ext>
            </a:extLst>
          </p:cNvPr>
          <p:cNvSpPr txBox="1"/>
          <p:nvPr/>
        </p:nvSpPr>
        <p:spPr>
          <a:xfrm>
            <a:off x="5812038" y="377356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02.22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39295A-7E64-4067-BBFA-61057E91D694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496668-E297-455C-8D0B-F369BF965B3F}"/>
              </a:ext>
            </a:extLst>
          </p:cNvPr>
          <p:cNvCxnSpPr/>
          <p:nvPr/>
        </p:nvCxnSpPr>
        <p:spPr>
          <a:xfrm flipV="1">
            <a:off x="77322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AE9E86D-F1C4-4629-A749-4742D5652291}"/>
              </a:ext>
            </a:extLst>
          </p:cNvPr>
          <p:cNvCxnSpPr/>
          <p:nvPr/>
        </p:nvCxnSpPr>
        <p:spPr>
          <a:xfrm flipV="1">
            <a:off x="930837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BA4422-7797-453F-9B9B-BB46FCB36379}"/>
              </a:ext>
            </a:extLst>
          </p:cNvPr>
          <p:cNvSpPr txBox="1"/>
          <p:nvPr/>
        </p:nvSpPr>
        <p:spPr>
          <a:xfrm>
            <a:off x="9412518" y="189271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03.18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DB26F-33B2-43C9-AC88-DDA06001CC00}"/>
              </a:ext>
            </a:extLst>
          </p:cNvPr>
          <p:cNvSpPr txBox="1"/>
          <p:nvPr/>
        </p:nvSpPr>
        <p:spPr>
          <a:xfrm>
            <a:off x="7727213" y="376713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03.10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A2E594-8F4E-42AD-A48F-2161E37D8DD6}"/>
              </a:ext>
            </a:extLst>
          </p:cNvPr>
          <p:cNvSpPr txBox="1"/>
          <p:nvPr/>
        </p:nvSpPr>
        <p:spPr>
          <a:xfrm>
            <a:off x="1059197" y="5376797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진행 과정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 샘플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평가 목록 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F37170-A003-4C9F-AE2A-2ACF7E9C3EE2}"/>
              </a:ext>
            </a:extLst>
          </p:cNvPr>
          <p:cNvSpPr txBox="1"/>
          <p:nvPr/>
        </p:nvSpPr>
        <p:spPr>
          <a:xfrm>
            <a:off x="5796798" y="498803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변환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A37874-2CEF-4924-B3CE-F08788857775}"/>
              </a:ext>
            </a:extLst>
          </p:cNvPr>
          <p:cNvSpPr txBox="1"/>
          <p:nvPr/>
        </p:nvSpPr>
        <p:spPr>
          <a:xfrm>
            <a:off x="3674557" y="498803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 수집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D4C0E1-2C90-4E37-96EF-D540DD1CA880}"/>
              </a:ext>
            </a:extLst>
          </p:cNvPr>
          <p:cNvSpPr txBox="1"/>
          <p:nvPr/>
        </p:nvSpPr>
        <p:spPr>
          <a:xfrm>
            <a:off x="3700519" y="5336157"/>
            <a:ext cx="183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사이트에서 표지판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신호등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차량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보행자등의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수집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A4E56D-83E9-449F-96BD-32C8AB8F47F5}"/>
              </a:ext>
            </a:extLst>
          </p:cNvPr>
          <p:cNvSpPr txBox="1"/>
          <p:nvPr/>
        </p:nvSpPr>
        <p:spPr>
          <a:xfrm>
            <a:off x="7708064" y="498803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이미지 평가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FA2319-3992-44C4-B948-91A0E02BA495}"/>
              </a:ext>
            </a:extLst>
          </p:cNvPr>
          <p:cNvSpPr txBox="1"/>
          <p:nvPr/>
        </p:nvSpPr>
        <p:spPr>
          <a:xfrm>
            <a:off x="7701029" y="532943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데이터를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통해 항목마다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인식하는 정도 평가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C480B-28BF-49CB-9899-6C7E51233C54}"/>
              </a:ext>
            </a:extLst>
          </p:cNvPr>
          <p:cNvSpPr txBox="1"/>
          <p:nvPr/>
        </p:nvSpPr>
        <p:spPr>
          <a:xfrm>
            <a:off x="705352" y="2333409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기획서 작성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D12C4-0691-4760-821C-BE31D7808C37}"/>
              </a:ext>
            </a:extLst>
          </p:cNvPr>
          <p:cNvSpPr txBox="1"/>
          <p:nvPr/>
        </p:nvSpPr>
        <p:spPr>
          <a:xfrm>
            <a:off x="709177" y="2674807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추진방향 설정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103FD8-9EDB-4AA6-84D5-D64719AAEA9D}"/>
              </a:ext>
            </a:extLst>
          </p:cNvPr>
          <p:cNvSpPr txBox="1"/>
          <p:nvPr/>
        </p:nvSpPr>
        <p:spPr>
          <a:xfrm>
            <a:off x="4699331" y="300662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sz="1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레이블링</a:t>
            </a:r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C32FC4-1DB7-4A38-8959-6D2259144BD3}"/>
              </a:ext>
            </a:extLst>
          </p:cNvPr>
          <p:cNvSpPr txBox="1"/>
          <p:nvPr/>
        </p:nvSpPr>
        <p:spPr>
          <a:xfrm>
            <a:off x="7107419" y="233340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모델링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&amp;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학습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3BE78D-6968-4C51-B842-894BFB56EE8B}"/>
              </a:ext>
            </a:extLst>
          </p:cNvPr>
          <p:cNvSpPr txBox="1"/>
          <p:nvPr/>
        </p:nvSpPr>
        <p:spPr>
          <a:xfrm>
            <a:off x="7090943" y="2674807"/>
            <a:ext cx="18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CNN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여러 물체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들을 인식하도록 학습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53E8D9-4C43-436D-8D07-C6DD6CCA812C}"/>
              </a:ext>
            </a:extLst>
          </p:cNvPr>
          <p:cNvSpPr txBox="1"/>
          <p:nvPr/>
        </p:nvSpPr>
        <p:spPr>
          <a:xfrm>
            <a:off x="9460394" y="233340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모델  수정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52609D-49D8-4F49-BED1-26D63F98DF04}"/>
              </a:ext>
            </a:extLst>
          </p:cNvPr>
          <p:cNvSpPr txBox="1"/>
          <p:nvPr/>
        </p:nvSpPr>
        <p:spPr>
          <a:xfrm>
            <a:off x="944391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인식못하는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항목 또는 환경을 파악한 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수정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25FDFE-8EE2-4692-8D7D-733296199C1E}"/>
              </a:ext>
            </a:extLst>
          </p:cNvPr>
          <p:cNvSpPr/>
          <p:nvPr/>
        </p:nvSpPr>
        <p:spPr>
          <a:xfrm>
            <a:off x="3712585" y="4267635"/>
            <a:ext cx="1284924" cy="5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E487FA-4114-418B-8155-0C4EC2691B5A}"/>
              </a:ext>
            </a:extLst>
          </p:cNvPr>
          <p:cNvSpPr/>
          <p:nvPr/>
        </p:nvSpPr>
        <p:spPr>
          <a:xfrm>
            <a:off x="5291713" y="4267635"/>
            <a:ext cx="1172848" cy="80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2A426-CD5E-47DE-91A1-CDB8C98A7930}"/>
              </a:ext>
            </a:extLst>
          </p:cNvPr>
          <p:cNvSpPr/>
          <p:nvPr/>
        </p:nvSpPr>
        <p:spPr>
          <a:xfrm>
            <a:off x="5895576" y="4257474"/>
            <a:ext cx="1172848" cy="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0970F5-EC33-4687-ADA8-E270E0E8F248}"/>
              </a:ext>
            </a:extLst>
          </p:cNvPr>
          <p:cNvSpPr/>
          <p:nvPr/>
        </p:nvSpPr>
        <p:spPr>
          <a:xfrm>
            <a:off x="7809638" y="4257474"/>
            <a:ext cx="1172848" cy="613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73ECD-A54F-4413-BB7F-07C44E8B506F}"/>
              </a:ext>
            </a:extLst>
          </p:cNvPr>
          <p:cNvSpPr/>
          <p:nvPr/>
        </p:nvSpPr>
        <p:spPr>
          <a:xfrm>
            <a:off x="476699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AB0F24-BB0E-4414-AEE9-8A0FEDB5B54E}"/>
              </a:ext>
            </a:extLst>
          </p:cNvPr>
          <p:cNvSpPr txBox="1"/>
          <p:nvPr/>
        </p:nvSpPr>
        <p:spPr>
          <a:xfrm>
            <a:off x="2530372" y="23160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기획서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&amp;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계획서 발표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EF191D-452E-4135-8E81-7DA1889B7CA5}"/>
              </a:ext>
            </a:extLst>
          </p:cNvPr>
          <p:cNvSpPr txBox="1"/>
          <p:nvPr/>
        </p:nvSpPr>
        <p:spPr>
          <a:xfrm>
            <a:off x="2553817" y="2647260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피드백 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기획서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계획서 수정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4338C98-0639-3445-B1D5-7B0089A5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78" y="4227199"/>
            <a:ext cx="1284924" cy="71967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6751D1-EF4E-434F-B308-CF8782ADD8F9}"/>
              </a:ext>
            </a:extLst>
          </p:cNvPr>
          <p:cNvSpPr txBox="1"/>
          <p:nvPr/>
        </p:nvSpPr>
        <p:spPr>
          <a:xfrm>
            <a:off x="5812038" y="5347081"/>
            <a:ext cx="183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테두리 검출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변환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Noise Reduction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05B67-094D-5F49-AAE5-8AE3771B7AA6}"/>
              </a:ext>
            </a:extLst>
          </p:cNvPr>
          <p:cNvSpPr txBox="1"/>
          <p:nvPr/>
        </p:nvSpPr>
        <p:spPr>
          <a:xfrm>
            <a:off x="9973391" y="376713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03.22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CBE841-E033-7543-9C50-7F77B1C8E3DA}"/>
              </a:ext>
            </a:extLst>
          </p:cNvPr>
          <p:cNvSpPr txBox="1"/>
          <p:nvPr/>
        </p:nvSpPr>
        <p:spPr>
          <a:xfrm>
            <a:off x="9954242" y="498803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영상 평가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4548F3-AAEC-4944-B11A-3CE9FA7C9A3F}"/>
              </a:ext>
            </a:extLst>
          </p:cNvPr>
          <p:cNvSpPr txBox="1"/>
          <p:nvPr/>
        </p:nvSpPr>
        <p:spPr>
          <a:xfrm>
            <a:off x="9977687" y="532943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자동차 운행 영상을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통해 항목마다 인식하는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정도 평가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2F4F9F-FC34-C846-8FBE-834083997062}"/>
              </a:ext>
            </a:extLst>
          </p:cNvPr>
          <p:cNvSpPr/>
          <p:nvPr/>
        </p:nvSpPr>
        <p:spPr>
          <a:xfrm>
            <a:off x="10055816" y="4257474"/>
            <a:ext cx="1172848" cy="613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직선 연결선 31">
            <a:extLst>
              <a:ext uri="{FF2B5EF4-FFF2-40B4-BE49-F238E27FC236}">
                <a16:creationId xmlns:a16="http://schemas.microsoft.com/office/drawing/2014/main" id="{F9C9D137-7A24-7549-995A-181E3411ED0F}"/>
              </a:ext>
            </a:extLst>
          </p:cNvPr>
          <p:cNvCxnSpPr/>
          <p:nvPr/>
        </p:nvCxnSpPr>
        <p:spPr>
          <a:xfrm flipV="1">
            <a:off x="10005549" y="3410540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3550182" y="2546141"/>
            <a:ext cx="5091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#Data Set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3F1A7-44CC-294F-9653-B30473154749}"/>
              </a:ext>
            </a:extLst>
          </p:cNvPr>
          <p:cNvSpPr/>
          <p:nvPr/>
        </p:nvSpPr>
        <p:spPr>
          <a:xfrm>
            <a:off x="1" y="0"/>
            <a:ext cx="2541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6AF92-5BA7-5D4C-AC9C-82341B52F8B7}"/>
              </a:ext>
            </a:extLst>
          </p:cNvPr>
          <p:cNvSpPr txBox="1"/>
          <p:nvPr/>
        </p:nvSpPr>
        <p:spPr>
          <a:xfrm>
            <a:off x="1771974" y="472174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Data Set</a:t>
            </a:r>
            <a:endParaRPr kumimoji="1" lang="ko-Kore-KR" altLang="en-US"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F561-6CA5-BE42-88D8-2D9B2D656D2D}"/>
              </a:ext>
            </a:extLst>
          </p:cNvPr>
          <p:cNvSpPr txBox="1"/>
          <p:nvPr/>
        </p:nvSpPr>
        <p:spPr>
          <a:xfrm>
            <a:off x="5277505" y="1881876"/>
            <a:ext cx="505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데이터 샘플을 어떻게 </a:t>
            </a:r>
            <a:r>
              <a:rPr lang="ko-KR" altLang="en-US" sz="20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설정할건지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이미지 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IN</a:t>
            </a:r>
          </a:p>
          <a:p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인식해야하는 객체 순서 생각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!!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2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3768573" y="2546141"/>
            <a:ext cx="46548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#Process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4C74B2D-3539-4579-9263-CAA8C429C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082488"/>
              </p:ext>
            </p:extLst>
          </p:nvPr>
        </p:nvGraphicFramePr>
        <p:xfrm>
          <a:off x="3593025" y="2204633"/>
          <a:ext cx="7873140" cy="437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3F1A7-44CC-294F-9653-B30473154749}"/>
              </a:ext>
            </a:extLst>
          </p:cNvPr>
          <p:cNvSpPr/>
          <p:nvPr/>
        </p:nvSpPr>
        <p:spPr>
          <a:xfrm>
            <a:off x="1" y="0"/>
            <a:ext cx="25107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6AF92-5BA7-5D4C-AC9C-82341B52F8B7}"/>
              </a:ext>
            </a:extLst>
          </p:cNvPr>
          <p:cNvSpPr txBox="1"/>
          <p:nvPr/>
        </p:nvSpPr>
        <p:spPr>
          <a:xfrm>
            <a:off x="1740978" y="906126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Process</a:t>
            </a:r>
            <a:endParaRPr kumimoji="1" lang="ko-Kore-KR" altLang="en-US" sz="6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0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547</Words>
  <Application>Microsoft Macintosh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나눔스퀘어 Light</vt:lpstr>
      <vt:lpstr>맑은 고딕</vt:lpstr>
      <vt:lpstr>NanumSquare ExtraBold</vt:lpstr>
      <vt:lpstr>NanumSquareOTF</vt:lpstr>
      <vt:lpstr>NanumSquareOTF Bold</vt:lpstr>
      <vt:lpstr>NanumSquareOTF ExtraBold</vt:lpstr>
      <vt:lpstr>S-Core Dream 4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김창현</dc:creator>
  <cp:lastModifiedBy>김창현</cp:lastModifiedBy>
  <cp:revision>5</cp:revision>
  <dcterms:created xsi:type="dcterms:W3CDTF">2022-02-15T02:23:17Z</dcterms:created>
  <dcterms:modified xsi:type="dcterms:W3CDTF">2022-02-15T08:15:28Z</dcterms:modified>
</cp:coreProperties>
</file>