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4" r:id="rId6"/>
    <p:sldId id="259" r:id="rId7"/>
    <p:sldId id="261" r:id="rId8"/>
    <p:sldId id="260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1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3F45-8370-2641-9A45-E8E3D7D53AF1}" type="datetimeFigureOut">
              <a:rPr lang="en-US" smtClean="0"/>
              <a:t>3/28/12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2439C-EE85-F44F-810D-B31FA31F0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OverviewUnitSpec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2439C-EE85-F44F-810D-B31FA31F0D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3/28/12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3/28/12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spock/wiki/WhySpoc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ockframework" TargetMode="External"/><Relationship Id="rId4" Type="http://schemas.openxmlformats.org/officeDocument/2006/relationships/hyperlink" Target="https://github.com/spockframework/spock-example" TargetMode="External"/><Relationship Id="rId5" Type="http://schemas.openxmlformats.org/officeDocument/2006/relationships/hyperlink" Target="https://github.com/ddurkin/spock-examp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ockframework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spock/wiki/Intera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with Spock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15467"/>
            <a:ext cx="8077200" cy="1499616"/>
          </a:xfrm>
        </p:spPr>
        <p:txBody>
          <a:bodyPr/>
          <a:lstStyle/>
          <a:p>
            <a:r>
              <a:rPr lang="en-US" dirty="0" smtClean="0"/>
              <a:t>Dan Durkin</a:t>
            </a:r>
          </a:p>
          <a:p>
            <a:r>
              <a:rPr lang="en-US" dirty="0" smtClean="0"/>
              <a:t>Boston Grails User Group, March 28,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5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</a:t>
            </a:r>
            <a:r>
              <a:rPr lang="en-US" dirty="0"/>
              <a:t>way to extend Spock Two flavors:</a:t>
            </a:r>
          </a:p>
          <a:p>
            <a:pPr lvl="1"/>
            <a:r>
              <a:rPr lang="en-US" dirty="0"/>
              <a:t>Annotation-driven</a:t>
            </a:r>
          </a:p>
          <a:p>
            <a:pPr lvl="1"/>
            <a:r>
              <a:rPr lang="en-US" dirty="0"/>
              <a:t>Global </a:t>
            </a:r>
            <a:endParaRPr lang="en-US" dirty="0" smtClean="0"/>
          </a:p>
          <a:p>
            <a:r>
              <a:rPr lang="en-US" dirty="0" smtClean="0"/>
              <a:t>Abilities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Register interceptors </a:t>
            </a:r>
            <a:endParaRPr lang="en-US" dirty="0" smtClean="0"/>
          </a:p>
          <a:p>
            <a:pPr lvl="1"/>
            <a:r>
              <a:rPr lang="en-US" dirty="0" smtClean="0"/>
              <a:t>Register </a:t>
            </a:r>
            <a:r>
              <a:rPr lang="en-US" dirty="0"/>
              <a:t>listeners </a:t>
            </a:r>
            <a:endParaRPr lang="en-US" dirty="0" smtClean="0"/>
          </a:p>
          <a:p>
            <a:pPr lvl="1"/>
            <a:r>
              <a:rPr lang="en-US" dirty="0" smtClean="0"/>
              <a:t>Alter </a:t>
            </a:r>
            <a:r>
              <a:rPr lang="en-US" dirty="0"/>
              <a:t>the spec’s </a:t>
            </a:r>
            <a:r>
              <a:rPr lang="en-US" i="1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0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@Ignore/@</a:t>
            </a:r>
            <a:r>
              <a:rPr lang="en-US" dirty="0" err="1"/>
              <a:t>IgnoreRest</a:t>
            </a:r>
            <a:r>
              <a:rPr lang="en-US" dirty="0"/>
              <a:t>/@</a:t>
            </a:r>
            <a:r>
              <a:rPr lang="en-US" dirty="0" err="1"/>
              <a:t>IgnoreIf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Timeout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Stepwise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AutoCleanup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/>
              <a:t>RevertMetaClass</a:t>
            </a:r>
            <a:endParaRPr lang="en-US" dirty="0"/>
          </a:p>
          <a:p>
            <a:r>
              <a:rPr lang="en-US" dirty="0"/>
              <a:t>@Use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Rule/@</a:t>
            </a:r>
            <a:r>
              <a:rPr lang="en-US" dirty="0" err="1"/>
              <a:t>ClassRule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1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Niederweiser</a:t>
            </a:r>
            <a:r>
              <a:rPr lang="en-US" dirty="0" smtClean="0"/>
              <a:t> &amp; Luke Daley</a:t>
            </a:r>
          </a:p>
          <a:p>
            <a:pPr lvl="1"/>
            <a:r>
              <a:rPr lang="en-US" dirty="0" smtClean="0"/>
              <a:t>Framework, slides, examples</a:t>
            </a:r>
          </a:p>
          <a:p>
            <a:r>
              <a:rPr lang="en-US" dirty="0" smtClean="0"/>
              <a:t>Broad Institute</a:t>
            </a:r>
          </a:p>
          <a:p>
            <a:pPr lvl="1"/>
            <a:r>
              <a:rPr lang="en-US" dirty="0" smtClean="0"/>
              <a:t>Chemical Biology Informatics Platform</a:t>
            </a:r>
          </a:p>
          <a:p>
            <a:r>
              <a:rPr lang="en-US" dirty="0" smtClean="0"/>
              <a:t>Richard Rattigan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developer testing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For </a:t>
            </a:r>
            <a:r>
              <a:rPr lang="en-US" dirty="0"/>
              <a:t>Groovy and Java </a:t>
            </a:r>
            <a:r>
              <a:rPr lang="en-US" dirty="0" smtClean="0"/>
              <a:t>applications</a:t>
            </a:r>
          </a:p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Groovy</a:t>
            </a:r>
          </a:p>
          <a:p>
            <a:r>
              <a:rPr lang="en-US" dirty="0"/>
              <a:t>F</a:t>
            </a:r>
            <a:r>
              <a:rPr lang="en-US" dirty="0" smtClean="0"/>
              <a:t>ully </a:t>
            </a:r>
            <a:r>
              <a:rPr lang="en-US" dirty="0"/>
              <a:t>compatible with 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smtClean="0"/>
              <a:t>Adds additional features and capabilities that make testing more fun!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sz="2000" dirty="0" smtClean="0"/>
              <a:t>Check out</a:t>
            </a:r>
            <a:r>
              <a:rPr lang="en-US" dirty="0"/>
              <a:t>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err="1">
                <a:hlinkClick r:id="rId2"/>
              </a:rPr>
              <a:t>code.google.com</a:t>
            </a:r>
            <a:r>
              <a:rPr lang="en-US" sz="2000" dirty="0">
                <a:hlinkClick r:id="rId2"/>
              </a:rPr>
              <a:t>/p/</a:t>
            </a:r>
            <a:r>
              <a:rPr lang="en-US" sz="2000" dirty="0" err="1">
                <a:hlinkClick r:id="rId2"/>
              </a:rPr>
              <a:t>spock</a:t>
            </a:r>
            <a:r>
              <a:rPr lang="en-US" sz="2000" dirty="0">
                <a:hlinkClick r:id="rId2"/>
              </a:rPr>
              <a:t>/wiki/</a:t>
            </a:r>
            <a:r>
              <a:rPr lang="en-US" sz="2000" dirty="0" err="1">
                <a:hlinkClick r:id="rId2"/>
              </a:rPr>
              <a:t>WhySpock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90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testing</a:t>
            </a:r>
          </a:p>
          <a:p>
            <a:pPr lvl="1"/>
            <a:r>
              <a:rPr lang="en-US" dirty="0" smtClean="0"/>
              <a:t>Setup thing to test</a:t>
            </a:r>
          </a:p>
          <a:p>
            <a:pPr lvl="1"/>
            <a:r>
              <a:rPr lang="en-US" dirty="0" smtClean="0"/>
              <a:t>Do something to it</a:t>
            </a:r>
          </a:p>
          <a:p>
            <a:pPr lvl="1"/>
            <a:r>
              <a:rPr lang="en-US" dirty="0" smtClean="0"/>
              <a:t>Check it’s </a:t>
            </a:r>
            <a:r>
              <a:rPr lang="en-US" dirty="0" smtClean="0"/>
              <a:t>state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6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Casually </a:t>
            </a:r>
            <a:r>
              <a:rPr lang="en-US" dirty="0" smtClean="0"/>
              <a:t>Making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F</a:t>
            </a:r>
            <a:r>
              <a:rPr lang="en-US" dirty="0" smtClean="0"/>
              <a:t>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</a:t>
            </a:r>
            <a:r>
              <a:rPr lang="en-US" dirty="0"/>
              <a:t>class support for Blocks</a:t>
            </a:r>
          </a:p>
          <a:p>
            <a:pPr lvl="2"/>
            <a:r>
              <a:rPr lang="en-US" dirty="0"/>
              <a:t>setup: cleanup: expect: given: when: then: where: and:</a:t>
            </a:r>
          </a:p>
          <a:p>
            <a:pPr lvl="2"/>
            <a:r>
              <a:rPr lang="en-US" dirty="0"/>
              <a:t>excellent support for inline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Fixture Methods</a:t>
            </a:r>
          </a:p>
          <a:p>
            <a:pPr lvl="1"/>
            <a:r>
              <a:rPr lang="en-US" dirty="0" smtClean="0"/>
              <a:t>setup</a:t>
            </a:r>
            <a:r>
              <a:rPr lang="en-US" dirty="0"/>
              <a:t>() cleanup() </a:t>
            </a:r>
            <a:r>
              <a:rPr lang="en-US" dirty="0" err="1"/>
              <a:t>setupSpec</a:t>
            </a:r>
            <a:r>
              <a:rPr lang="en-US" dirty="0"/>
              <a:t>() </a:t>
            </a:r>
            <a:r>
              <a:rPr lang="en-US" dirty="0" err="1"/>
              <a:t>cleanupSpec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@Before @</a:t>
            </a:r>
            <a:r>
              <a:rPr lang="en-US" dirty="0" err="1" smtClean="0"/>
              <a:t>BeforeClass</a:t>
            </a:r>
            <a:r>
              <a:rPr lang="en-US" dirty="0" smtClean="0"/>
              <a:t> @After </a:t>
            </a:r>
            <a:r>
              <a:rPr lang="en-US" dirty="0" err="1" smtClean="0"/>
              <a:t>AfterClass</a:t>
            </a:r>
            <a:endParaRPr lang="en-US" dirty="0"/>
          </a:p>
          <a:p>
            <a:r>
              <a:rPr lang="en-US" dirty="0"/>
              <a:t>Instance and @Shared </a:t>
            </a:r>
            <a:r>
              <a:rPr lang="en-US" dirty="0" smtClean="0"/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252928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Goodness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Parameterized Feature Methods</a:t>
            </a:r>
          </a:p>
          <a:p>
            <a:r>
              <a:rPr lang="en-US" dirty="0" smtClean="0"/>
              <a:t>Excellent support for exception testing</a:t>
            </a:r>
          </a:p>
          <a:p>
            <a:pPr lvl="1"/>
            <a:r>
              <a:rPr lang="en-US" dirty="0" smtClean="0"/>
              <a:t>Thrown()</a:t>
            </a:r>
          </a:p>
          <a:p>
            <a:r>
              <a:rPr lang="en-US" dirty="0" smtClean="0"/>
              <a:t>Interactions (Stubbing and Mocking)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Compatible</a:t>
            </a:r>
          </a:p>
          <a:p>
            <a:r>
              <a:rPr lang="en-US" dirty="0" smtClean="0"/>
              <a:t>Refreshing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Termonology</a:t>
            </a:r>
            <a:r>
              <a:rPr lang="en-US" dirty="0" smtClean="0"/>
              <a:t> Comparison </a:t>
            </a:r>
            <a:r>
              <a:rPr lang="en-US" dirty="0" smtClean="0"/>
              <a:t>to </a:t>
            </a:r>
            <a:r>
              <a:rPr lang="en-US" dirty="0" err="1" smtClean="0"/>
              <a:t>JUnit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240950"/>
              </p:ext>
            </p:extLst>
          </p:nvPr>
        </p:nvGraphicFramePr>
        <p:xfrm>
          <a:off x="457200" y="1774825"/>
          <a:ext cx="8229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Spock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JUnit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Specification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 class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setup()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@Before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cleanup()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@After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setupSpec()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@BeforeClass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cleanupSpec()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@AfterClass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Feature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Parameterized feature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Theory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Condition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Assertion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Exception condition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@Test(expected=...)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@FailsWith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@Test(expected=...) </a:t>
                      </a:r>
                    </a:p>
                  </a:txBody>
                  <a:tcPr marL="63500" marR="63500" marT="63500" marB="635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Interaction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Mock expectation (</a:t>
                      </a:r>
                      <a:r>
                        <a:rPr lang="en-US" dirty="0" err="1">
                          <a:effectLst/>
                        </a:rPr>
                        <a:t>EasyMock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JMock</a:t>
                      </a:r>
                      <a:r>
                        <a:rPr lang="en-US" dirty="0">
                          <a:effectLst/>
                        </a:rPr>
                        <a:t>, ...) </a:t>
                      </a: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10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http://spockframework.org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</a:t>
            </a:r>
            <a:r>
              <a:rPr lang="en-US" dirty="0" smtClean="0">
                <a:hlinkClick r:id="rId3"/>
              </a:rPr>
              <a:t>spockframework</a:t>
            </a:r>
            <a:endParaRPr lang="en-US" dirty="0" smtClean="0"/>
          </a:p>
          <a:p>
            <a:pPr lvl="1"/>
            <a:r>
              <a:rPr lang="en-US" sz="2000" dirty="0">
                <a:hlinkClick r:id="rId4"/>
              </a:rPr>
              <a:t>https://github.com/spockframework/spock-</a:t>
            </a:r>
            <a:r>
              <a:rPr lang="en-US" sz="2000" dirty="0" smtClean="0">
                <a:hlinkClick r:id="rId4"/>
              </a:rPr>
              <a:t>example</a:t>
            </a:r>
            <a:endParaRPr lang="en-US" sz="2000" dirty="0" smtClean="0"/>
          </a:p>
          <a:p>
            <a:pPr lvl="1"/>
            <a:r>
              <a:rPr lang="en-US" sz="2000" dirty="0" smtClean="0"/>
              <a:t>This talk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err="1">
                <a:hlinkClick r:id="rId5"/>
              </a:rPr>
              <a:t>github.com</a:t>
            </a:r>
            <a:r>
              <a:rPr lang="en-US" sz="2000" dirty="0">
                <a:hlinkClick r:id="rId5"/>
              </a:rPr>
              <a:t>/</a:t>
            </a:r>
            <a:r>
              <a:rPr lang="en-US" sz="2000" dirty="0" err="1">
                <a:hlinkClick r:id="rId5"/>
              </a:rPr>
              <a:t>ddurkin</a:t>
            </a:r>
            <a:r>
              <a:rPr lang="en-US" sz="2000" dirty="0">
                <a:hlinkClick r:id="rId5"/>
              </a:rPr>
              <a:t>/</a:t>
            </a:r>
            <a:r>
              <a:rPr lang="en-US" sz="2000" dirty="0" err="1">
                <a:hlinkClick r:id="rId5"/>
              </a:rPr>
              <a:t>spock</a:t>
            </a:r>
            <a:r>
              <a:rPr lang="en-US" sz="2000" dirty="0">
                <a:hlinkClick r:id="rId5"/>
              </a:rPr>
              <a:t>-example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725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Interactions</a:t>
            </a:r>
            <a:br>
              <a:rPr lang="en-US" dirty="0" smtClean="0"/>
            </a:br>
            <a:r>
              <a:rPr lang="en-US" dirty="0" smtClean="0"/>
              <a:t>(Stubbing and Mocking)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Spock has it’s own mocking/stubbing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Desire for flexible DSL for describing interactions</a:t>
            </a:r>
          </a:p>
          <a:p>
            <a:pPr lvl="2"/>
            <a:r>
              <a:rPr lang="en-US" dirty="0" smtClean="0"/>
              <a:t>Goal of being able to specify enough but avoid being extremely specific resulting in fragile tests</a:t>
            </a:r>
          </a:p>
          <a:p>
            <a:pPr lvl="1"/>
            <a:r>
              <a:rPr lang="en-US" dirty="0" smtClean="0"/>
              <a:t>Mocks are lenient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a method call does not match any interaction, the default value for the method's return type is </a:t>
            </a:r>
            <a:r>
              <a:rPr lang="en-US" dirty="0" smtClean="0"/>
              <a:t>returned</a:t>
            </a:r>
          </a:p>
          <a:p>
            <a:r>
              <a:rPr lang="en-US" dirty="0" smtClean="0"/>
              <a:t>Spock combines mocking and stubbing</a:t>
            </a:r>
          </a:p>
          <a:p>
            <a:r>
              <a:rPr lang="en-US" dirty="0"/>
              <a:t>Docs: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err="1">
                <a:hlinkClick r:id="rId2"/>
              </a:rPr>
              <a:t>code.google.com</a:t>
            </a:r>
            <a:r>
              <a:rPr lang="en-US" sz="2200" dirty="0">
                <a:hlinkClick r:id="rId2"/>
              </a:rPr>
              <a:t>/p/</a:t>
            </a:r>
            <a:r>
              <a:rPr lang="en-US" sz="2200" dirty="0" err="1">
                <a:hlinkClick r:id="rId2"/>
              </a:rPr>
              <a:t>spock</a:t>
            </a:r>
            <a:r>
              <a:rPr lang="en-US" sz="2200" dirty="0">
                <a:hlinkClick r:id="rId2"/>
              </a:rPr>
              <a:t>/wiki/Interactions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126680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3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000404"/>
      </a:accent2>
      <a:accent3>
        <a:srgbClr val="000000"/>
      </a:accent3>
      <a:accent4>
        <a:srgbClr val="B75A25"/>
      </a:accent4>
      <a:accent5>
        <a:srgbClr val="2E43E8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795</TotalTime>
  <Words>409</Words>
  <Application>Microsoft Macintosh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Testing with Spock</vt:lpstr>
      <vt:lpstr>Acknowledgements</vt:lpstr>
      <vt:lpstr>Spock </vt:lpstr>
      <vt:lpstr>Frame of Reference</vt:lpstr>
      <vt:lpstr>Casually Making it Formal</vt:lpstr>
      <vt:lpstr>Extra Goodness</vt:lpstr>
      <vt:lpstr>Termonology Comparison to JUnit</vt:lpstr>
      <vt:lpstr>Additional Info</vt:lpstr>
      <vt:lpstr>Interactions (Stubbing and Mocking)</vt:lpstr>
      <vt:lpstr>Extensions</vt:lpstr>
      <vt:lpstr>Some Existing Extensions</vt:lpstr>
      <vt:lpstr>PowerPoint Presentation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Spock</dc:title>
  <dc:creator>Dan Durkin</dc:creator>
  <cp:lastModifiedBy>Dan Durkin</cp:lastModifiedBy>
  <cp:revision>28</cp:revision>
  <dcterms:created xsi:type="dcterms:W3CDTF">2012-03-27T19:37:54Z</dcterms:created>
  <dcterms:modified xsi:type="dcterms:W3CDTF">2012-03-28T22:12:55Z</dcterms:modified>
</cp:coreProperties>
</file>