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69" r:id="rId4"/>
    <p:sldId id="260" r:id="rId5"/>
    <p:sldId id="259" r:id="rId6"/>
    <p:sldId id="261" r:id="rId7"/>
    <p:sldId id="267" r:id="rId8"/>
    <p:sldId id="262" r:id="rId9"/>
    <p:sldId id="270" r:id="rId10"/>
    <p:sldId id="271" r:id="rId11"/>
    <p:sldId id="265" r:id="rId12"/>
    <p:sldId id="263" r:id="rId13"/>
    <p:sldId id="266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5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9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3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8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6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8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6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7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9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8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9A466661-D71F-DD08-24AA-97204D99C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9839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76A67-833A-4FF0-AFFE-D285A4DBA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Nhóm</a:t>
            </a:r>
            <a:r>
              <a:rPr lang="en-US" sz="4400" dirty="0">
                <a:solidFill>
                  <a:schemeClr val="bg1"/>
                </a:solidFill>
              </a:rPr>
              <a:t> 11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BE09B-1D4E-B682-24CF-3B7291148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3618271"/>
            <a:ext cx="3751260" cy="236117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6BA1-286C-8421-4B42-E83D65E2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319C-F292-0CD2-5662-A63C76EE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6474"/>
            <a:ext cx="9935571" cy="3772984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vi-VN" sz="2000" dirty="0"/>
              <a:t>Input:</a:t>
            </a:r>
          </a:p>
          <a:p>
            <a:pPr>
              <a:lnSpc>
                <a:spcPct val="130000"/>
              </a:lnSpc>
            </a:pPr>
            <a:r>
              <a:rPr lang="vi-VN" sz="2000" dirty="0"/>
              <a:t>Dòng đầu tiên chứa 2 số nguyên M, N (1 ≤ N ≤ 10^6), độ dài của dãy số.</a:t>
            </a:r>
          </a:p>
          <a:p>
            <a:pPr>
              <a:lnSpc>
                <a:spcPct val="130000"/>
              </a:lnSpc>
            </a:pPr>
            <a:r>
              <a:rPr lang="vi-VN" sz="2000" dirty="0"/>
              <a:t>M dòng tiếp theo là N số nguyên thể hiện trọng số của ô vuông (i,j) ( 1 &lt;= A[i][j] &lt;= 10^6 ) </a:t>
            </a:r>
          </a:p>
          <a:p>
            <a:pPr>
              <a:lnSpc>
                <a:spcPct val="130000"/>
              </a:lnSpc>
            </a:pPr>
            <a:r>
              <a:rPr lang="vi-VN" sz="2000" dirty="0"/>
              <a:t>Output:</a:t>
            </a:r>
          </a:p>
          <a:p>
            <a:pPr>
              <a:lnSpc>
                <a:spcPct val="130000"/>
              </a:lnSpc>
            </a:pPr>
            <a:r>
              <a:rPr lang="vi-VN" sz="2000" dirty="0"/>
              <a:t>Xuất ra màn hình khoảng cách ngắn nhất tìm được và danh sách các trọng số để đi từ ô vuông (0,0) đến (m-1, n-1)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44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6BA1-286C-8421-4B42-E83D65E2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Ý </a:t>
            </a:r>
            <a:r>
              <a:rPr lang="en-US" dirty="0" err="1">
                <a:solidFill>
                  <a:schemeClr val="bg1"/>
                </a:solidFill>
              </a:rPr>
              <a:t>tưởng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319C-F292-0CD2-5662-A63C76EE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6474"/>
            <a:ext cx="9935571" cy="3772984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000" dirty="0"/>
              <a:t>- Đ</a:t>
            </a:r>
            <a:r>
              <a:rPr lang="vi-VN" sz="2000" dirty="0"/>
              <a:t>ộ dài đường đi ngắn nhất đến ô đó được tính bằng cách</a:t>
            </a:r>
            <a:r>
              <a:rPr lang="en-US" sz="2000" dirty="0"/>
              <a:t>: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- L</a:t>
            </a:r>
            <a:r>
              <a:rPr lang="vi-VN" sz="2000" dirty="0"/>
              <a:t>ấy </a:t>
            </a:r>
            <a:r>
              <a:rPr lang="en-US" sz="2000" dirty="0"/>
              <a:t>min</a:t>
            </a:r>
            <a:r>
              <a:rPr lang="vi-VN" sz="2000" dirty="0"/>
              <a:t> giữa độ dài đường đi ngắn nhất </a:t>
            </a:r>
            <a:r>
              <a:rPr lang="en-US" sz="2000" dirty="0" err="1"/>
              <a:t>của</a:t>
            </a:r>
            <a:r>
              <a:rPr lang="vi-VN" sz="2000" dirty="0"/>
              <a:t> ô </a:t>
            </a:r>
            <a:r>
              <a:rPr lang="en-US" sz="2000" dirty="0" err="1"/>
              <a:t>phía</a:t>
            </a:r>
            <a:r>
              <a:rPr lang="en-US" sz="2000" dirty="0"/>
              <a:t> </a:t>
            </a:r>
            <a:r>
              <a:rPr lang="vi-VN" sz="2000" dirty="0"/>
              <a:t>trên cùng </a:t>
            </a:r>
            <a:r>
              <a:rPr lang="en-US" sz="2000" dirty="0" err="1"/>
              <a:t>cột</a:t>
            </a:r>
            <a:r>
              <a:rPr lang="vi-VN" sz="2000" dirty="0"/>
              <a:t> và ô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trái</a:t>
            </a:r>
            <a:r>
              <a:rPr lang="vi-VN" sz="2000" dirty="0"/>
              <a:t> cùng </a:t>
            </a:r>
            <a:r>
              <a:rPr lang="en-US" sz="2000" dirty="0" err="1"/>
              <a:t>hàng</a:t>
            </a:r>
            <a:endParaRPr lang="en-US" sz="2000" dirty="0"/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sz="2000" dirty="0"/>
              <a:t>S</a:t>
            </a:r>
            <a:r>
              <a:rPr lang="vi-VN" sz="2000" dirty="0"/>
              <a:t>au đó cộng thêm giá trị của ô đó trong lưới (min(dp[i-1][j], dp[i][j-1]) + grid[i][j]).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886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7" name="Picture 36" descr="Data concept">
            <a:extLst>
              <a:ext uri="{FF2B5EF4-FFF2-40B4-BE49-F238E27FC236}">
                <a16:creationId xmlns:a16="http://schemas.microsoft.com/office/drawing/2014/main" id="{D641CE11-E8E3-8610-B8EA-97309256C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2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6BA1-286C-8421-4B42-E83D65E2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156" y="52329"/>
            <a:ext cx="6754447" cy="750955"/>
          </a:xfrm>
        </p:spPr>
        <p:txBody>
          <a:bodyPr anchor="b">
            <a:normAutofit fontScale="90000"/>
          </a:bodyPr>
          <a:lstStyle/>
          <a:p>
            <a:r>
              <a:rPr lang="en-US"/>
              <a:t>Code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A9493A-299E-64EB-D73B-089127A6E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0490" y="803284"/>
            <a:ext cx="7315200" cy="4506135"/>
          </a:xfrm>
        </p:spPr>
      </p:pic>
    </p:spTree>
    <p:extLst>
      <p:ext uri="{BB962C8B-B14F-4D97-AF65-F5344CB8AC3E}">
        <p14:creationId xmlns:p14="http://schemas.microsoft.com/office/powerpoint/2010/main" val="96221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6BA1-286C-8421-4B42-E83D65E2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Ý </a:t>
            </a:r>
            <a:r>
              <a:rPr lang="en-US" dirty="0" err="1">
                <a:solidFill>
                  <a:schemeClr val="bg1"/>
                </a:solidFill>
              </a:rPr>
              <a:t>tưởng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319C-F292-0CD2-5662-A63C76EE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244357"/>
            <a:ext cx="9935571" cy="4510404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sz="2000" dirty="0"/>
              <a:t>S</a:t>
            </a:r>
            <a:r>
              <a:rPr lang="vi-VN" sz="2000" dirty="0"/>
              <a:t>o sánh giá trị của ô trên hàng trước đó và ô trên cùng cột trước đó trong ma trận dp và di chuyển đến ô có giá trị nhỏ hơn hoặc bằng (dp[i-1][j] &lt;= dp[i][j-1]).</a:t>
            </a:r>
            <a:endParaRPr lang="en-US" sz="2000" dirty="0"/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vi-VN" sz="2000" dirty="0"/>
              <a:t>Sau mỗi bước di chuyển, giá trị của ô đang xét trong lưới grid được thêm vào danh sách path_dp.</a:t>
            </a:r>
            <a:endParaRPr lang="en-US" sz="2000" dirty="0"/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or j </a:t>
            </a:r>
            <a:r>
              <a:rPr lang="en-US" sz="2000" dirty="0" err="1"/>
              <a:t>bằng</a:t>
            </a:r>
            <a:r>
              <a:rPr lang="en-US" sz="20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73896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7" name="Picture 36" descr="Data concept">
            <a:extLst>
              <a:ext uri="{FF2B5EF4-FFF2-40B4-BE49-F238E27FC236}">
                <a16:creationId xmlns:a16="http://schemas.microsoft.com/office/drawing/2014/main" id="{D641CE11-E8E3-8610-B8EA-97309256C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2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6BA1-286C-8421-4B42-E83D65E2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156" y="52329"/>
            <a:ext cx="6754447" cy="750955"/>
          </a:xfrm>
        </p:spPr>
        <p:txBody>
          <a:bodyPr anchor="b">
            <a:normAutofit fontScale="90000"/>
          </a:bodyPr>
          <a:lstStyle/>
          <a:p>
            <a:r>
              <a:rPr lang="en-US"/>
              <a:t>Code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C14D9F-6B9D-0EFA-B06E-33671458E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6008" y="817025"/>
            <a:ext cx="7257597" cy="4642753"/>
          </a:xfrm>
        </p:spPr>
      </p:pic>
    </p:spTree>
    <p:extLst>
      <p:ext uri="{BB962C8B-B14F-4D97-AF65-F5344CB8AC3E}">
        <p14:creationId xmlns:p14="http://schemas.microsoft.com/office/powerpoint/2010/main" val="125295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6BA1-286C-8421-4B42-E83D65E2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319C-F292-0CD2-5662-A63C76EE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244357"/>
            <a:ext cx="9935571" cy="4510404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en-US" sz="2000" dirty="0"/>
              <a:t>Ma </a:t>
            </a:r>
            <a:r>
              <a:rPr lang="en-US" sz="2000" dirty="0" err="1"/>
              <a:t>trận</a:t>
            </a:r>
            <a:r>
              <a:rPr lang="en-US" sz="2000" dirty="0"/>
              <a:t> 3x3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AA78B-21CA-6CF1-D482-8063788C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52" y="2894862"/>
            <a:ext cx="7824941" cy="319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3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3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paper folded as graph">
            <a:extLst>
              <a:ext uri="{FF2B5EF4-FFF2-40B4-BE49-F238E27FC236}">
                <a16:creationId xmlns:a16="http://schemas.microsoft.com/office/drawing/2014/main" id="{27F803BC-51CD-E054-A61C-09C4D1423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" r="-1" b="-1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B7444-23E7-B624-60F1-B2C65043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184692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4400" b="0" cap="all" dirty="0">
                <a:solidFill>
                  <a:schemeClr val="bg1"/>
                </a:solidFill>
              </a:rPr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5938-98BB-FE02-9339-47B0C0F57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3503" y="3608410"/>
            <a:ext cx="3751260" cy="17414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1"/>
                </a:solidFill>
              </a:rPr>
              <a:t>L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ongest Increasing </a:t>
            </a:r>
            <a:r>
              <a:rPr lang="en-US" sz="2000" b="0" dirty="0">
                <a:solidFill>
                  <a:schemeClr val="bg1"/>
                </a:solidFill>
              </a:rPr>
              <a:t>S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ubsequence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8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6BA1-286C-8421-4B42-E83D65E2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319C-F292-0CD2-5662-A63C76EE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6474"/>
            <a:ext cx="9935571" cy="3772984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30000"/>
              </a:lnSpc>
            </a:pPr>
            <a:r>
              <a:rPr lang="vi-VN" sz="2000" dirty="0"/>
              <a:t>Cho một dãy số nguyên dương gồm N phần tử (N &lt;= 10^6)</a:t>
            </a: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H</a:t>
            </a:r>
            <a:r>
              <a:rPr lang="vi-VN" sz="2000" dirty="0"/>
              <a:t>ãy tìm một dãy con tăng dài nhất. </a:t>
            </a:r>
            <a:endParaRPr lang="en-US" sz="2000" dirty="0"/>
          </a:p>
          <a:p>
            <a:pPr>
              <a:lnSpc>
                <a:spcPct val="130000"/>
              </a:lnSpc>
            </a:pPr>
            <a:r>
              <a:rPr lang="vi-VN" sz="2000" dirty="0"/>
              <a:t>Một dãy con của dãy A là một dãy các phần tử của A liên tiếp.</a:t>
            </a: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Input:</a:t>
            </a:r>
          </a:p>
          <a:p>
            <a:pPr>
              <a:lnSpc>
                <a:spcPct val="130000"/>
              </a:lnSpc>
            </a:pP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N (1 ≤ N ≤ 10^6),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dãy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.</a:t>
            </a:r>
          </a:p>
          <a:p>
            <a:pPr>
              <a:lnSpc>
                <a:spcPct val="130000"/>
              </a:lnSpc>
            </a:pP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N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A1, A2, ..., AN (1 ≤ Ai ≤ 10^9),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dãy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.</a:t>
            </a:r>
          </a:p>
          <a:p>
            <a:pPr>
              <a:lnSpc>
                <a:spcPct val="130000"/>
              </a:lnSpc>
            </a:pP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Output:</a:t>
            </a:r>
          </a:p>
          <a:p>
            <a:pPr>
              <a:lnSpc>
                <a:spcPct val="130000"/>
              </a:lnSpc>
            </a:pP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L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dãy</a:t>
            </a:r>
            <a:r>
              <a:rPr lang="en-US" sz="2000" dirty="0"/>
              <a:t> con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.</a:t>
            </a:r>
          </a:p>
          <a:p>
            <a:pPr>
              <a:lnSpc>
                <a:spcPct val="130000"/>
              </a:lnSpc>
            </a:pP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L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dãy</a:t>
            </a:r>
            <a:r>
              <a:rPr lang="en-US" sz="2000" dirty="0"/>
              <a:t> con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498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6BA1-286C-8421-4B42-E83D65E2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Ý </a:t>
            </a:r>
            <a:r>
              <a:rPr lang="en-US" dirty="0" err="1">
                <a:solidFill>
                  <a:schemeClr val="bg1"/>
                </a:solidFill>
              </a:rPr>
              <a:t>tưởng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319C-F292-0CD2-5662-A63C76EE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6474"/>
            <a:ext cx="9935571" cy="3772984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2000" dirty="0" err="1"/>
              <a:t>Nếu</a:t>
            </a:r>
            <a:r>
              <a:rPr lang="en-US" sz="2000" dirty="0"/>
              <a:t> array</a:t>
            </a:r>
            <a:r>
              <a:rPr lang="vi-VN" sz="2000" dirty="0"/>
              <a:t> rỗng, thì trả về</a:t>
            </a:r>
            <a:r>
              <a:rPr lang="en-US" sz="2000" dirty="0"/>
              <a:t> []</a:t>
            </a:r>
            <a:r>
              <a:rPr lang="vi-VN" sz="2000" dirty="0"/>
              <a:t> và độ dài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vi-VN" sz="2000" dirty="0"/>
              <a:t>0.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vi-VN" sz="2000" dirty="0"/>
              <a:t>Khởi tạo</a:t>
            </a:r>
            <a:r>
              <a:rPr lang="en-US" sz="2000" dirty="0"/>
              <a:t> 1</a:t>
            </a:r>
            <a:r>
              <a:rPr lang="vi-VN" sz="2000" dirty="0"/>
              <a:t> mảng dp lưu trữ độ dài của dãy con tăng dài nhất</a:t>
            </a:r>
            <a:endParaRPr lang="en-US" sz="20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vi-VN" sz="2000" dirty="0"/>
              <a:t>Sử dụng hai vòng lặp lồng nhau, với biến i từ 1</a:t>
            </a:r>
            <a:r>
              <a:rPr lang="en-US" sz="2000" dirty="0"/>
              <a:t> -&gt;</a:t>
            </a:r>
            <a:r>
              <a:rPr lang="vi-VN" sz="2000" dirty="0"/>
              <a:t> num, và biến j từ 0 </a:t>
            </a:r>
            <a:r>
              <a:rPr lang="en-US" sz="2000" dirty="0"/>
              <a:t>-&gt;</a:t>
            </a:r>
            <a:r>
              <a:rPr lang="vi-VN" sz="2000" dirty="0"/>
              <a:t> i-1</a:t>
            </a:r>
            <a:endParaRPr lang="en-US" sz="20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2000" dirty="0" err="1"/>
              <a:t>Xét</a:t>
            </a:r>
            <a:r>
              <a:rPr lang="vi-VN" sz="2000" dirty="0"/>
              <a:t> arr[i]</a:t>
            </a:r>
            <a:r>
              <a:rPr lang="en-US" sz="2000" dirty="0"/>
              <a:t>&gt;</a:t>
            </a:r>
            <a:r>
              <a:rPr lang="vi-VN" sz="2000" dirty="0"/>
              <a:t>arr[j</a:t>
            </a:r>
            <a:r>
              <a:rPr lang="en-US" sz="2000" dirty="0"/>
              <a:t>]:</a:t>
            </a:r>
            <a:r>
              <a:rPr lang="vi-VN" sz="2000" dirty="0"/>
              <a:t> dp[i]</a:t>
            </a:r>
            <a:r>
              <a:rPr lang="en-US" sz="2000" dirty="0"/>
              <a:t>=max(</a:t>
            </a:r>
            <a:r>
              <a:rPr lang="vi-VN" sz="2000" dirty="0"/>
              <a:t>dp[j]</a:t>
            </a:r>
            <a:r>
              <a:rPr lang="en-US" sz="2000" dirty="0"/>
              <a:t>+1, </a:t>
            </a:r>
            <a:r>
              <a:rPr lang="vi-VN" sz="2000" dirty="0"/>
              <a:t>dp[i]</a:t>
            </a:r>
            <a:r>
              <a:rPr lang="en-US" sz="2000" dirty="0"/>
              <a:t>)</a:t>
            </a:r>
            <a:endParaRPr lang="vi-VN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- </a:t>
            </a:r>
            <a:r>
              <a:rPr lang="vi-VN" sz="2000" dirty="0"/>
              <a:t>Tìm </a:t>
            </a:r>
            <a:r>
              <a:rPr lang="en-US" sz="2000" dirty="0" err="1"/>
              <a:t>max_len</a:t>
            </a:r>
            <a:r>
              <a:rPr lang="en-US" sz="2000" dirty="0"/>
              <a:t> = </a:t>
            </a:r>
            <a:r>
              <a:rPr lang="vi-VN" sz="2000" dirty="0"/>
              <a:t> </a:t>
            </a:r>
            <a:r>
              <a:rPr lang="en-US" sz="2000" dirty="0"/>
              <a:t>max(</a:t>
            </a:r>
            <a:r>
              <a:rPr lang="vi-VN" sz="2000" dirty="0"/>
              <a:t>dp</a:t>
            </a:r>
            <a:r>
              <a:rPr lang="en-US" sz="2000" dirty="0"/>
              <a:t>)</a:t>
            </a:r>
            <a:endParaRPr lang="vi-VN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- </a:t>
            </a:r>
            <a:r>
              <a:rPr lang="vi-VN" sz="2000" dirty="0"/>
              <a:t>Tìm</a:t>
            </a:r>
            <a:r>
              <a:rPr lang="en-US" sz="2000" dirty="0"/>
              <a:t> index = </a:t>
            </a:r>
            <a:r>
              <a:rPr lang="en-US" sz="2000" dirty="0" err="1"/>
              <a:t>dp.index</a:t>
            </a:r>
            <a:r>
              <a:rPr lang="en-US" sz="2000" dirty="0"/>
              <a:t>(</a:t>
            </a:r>
            <a:r>
              <a:rPr lang="en-US" sz="2000" dirty="0" err="1"/>
              <a:t>max_len</a:t>
            </a:r>
            <a:r>
              <a:rPr lang="en-US" sz="2000" dirty="0"/>
              <a:t>)</a:t>
            </a:r>
          </a:p>
          <a:p>
            <a:pPr>
              <a:lnSpc>
                <a:spcPct val="13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821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6BA1-286C-8421-4B42-E83D65E2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Ý </a:t>
            </a:r>
            <a:r>
              <a:rPr lang="en-US" dirty="0" err="1">
                <a:solidFill>
                  <a:schemeClr val="bg1"/>
                </a:solidFill>
              </a:rPr>
              <a:t>tưởng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319C-F292-0CD2-5662-A63C76EE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244357"/>
            <a:ext cx="9935571" cy="4510404"/>
          </a:xfrm>
        </p:spPr>
        <p:txBody>
          <a:bodyPr anchor="t">
            <a:normAutofit/>
          </a:bodyPr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sz="2000" dirty="0" err="1"/>
              <a:t>Từ</a:t>
            </a:r>
            <a:r>
              <a:rPr lang="en-US" sz="2000" dirty="0"/>
              <a:t> array[</a:t>
            </a:r>
            <a:r>
              <a:rPr lang="vi-VN" sz="2000" dirty="0"/>
              <a:t>i</a:t>
            </a:r>
            <a:r>
              <a:rPr lang="en-US" sz="2000" dirty="0"/>
              <a:t>n</a:t>
            </a:r>
            <a:r>
              <a:rPr lang="vi-VN" sz="2000" dirty="0"/>
              <a:t>d</a:t>
            </a:r>
            <a:r>
              <a:rPr lang="en-US" sz="2000" dirty="0"/>
              <a:t>e</a:t>
            </a:r>
            <a:r>
              <a:rPr lang="vi-VN" sz="2000" dirty="0"/>
              <a:t>x</a:t>
            </a:r>
            <a:r>
              <a:rPr lang="en-US" sz="2000" dirty="0"/>
              <a:t>]</a:t>
            </a:r>
            <a:r>
              <a:rPr lang="vi-VN" sz="2000" dirty="0"/>
              <a:t> duyệt ngược lên trên </a:t>
            </a: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   + N</a:t>
            </a:r>
            <a:r>
              <a:rPr lang="vi-VN" sz="2000" dirty="0"/>
              <a:t>ếu dp[i] </a:t>
            </a:r>
            <a:r>
              <a:rPr lang="en-US" sz="2000" dirty="0"/>
              <a:t>== </a:t>
            </a:r>
            <a:r>
              <a:rPr lang="vi-VN" sz="2000" dirty="0"/>
              <a:t>max_len và arr[i</a:t>
            </a:r>
            <a:r>
              <a:rPr lang="en-US" sz="2000" dirty="0"/>
              <a:t>] &lt; </a:t>
            </a:r>
            <a:r>
              <a:rPr lang="vi-VN" sz="2000" dirty="0"/>
              <a:t>result</a:t>
            </a:r>
            <a:r>
              <a:rPr lang="en-US" sz="2000" dirty="0"/>
              <a:t>[-1]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   + T</a:t>
            </a:r>
            <a:r>
              <a:rPr lang="vi-VN" sz="2000" dirty="0"/>
              <a:t>hêm arr[i] vào result</a:t>
            </a: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   + </a:t>
            </a:r>
            <a:r>
              <a:rPr lang="vi-VN" sz="2000" dirty="0"/>
              <a:t>giảm max_length đi 1.</a:t>
            </a: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   + </a:t>
            </a:r>
            <a:r>
              <a:rPr lang="vi-VN" sz="2000" dirty="0"/>
              <a:t>Tiếp tục cho đến khi max_length </a:t>
            </a:r>
            <a:r>
              <a:rPr lang="en-US" sz="2000" dirty="0"/>
              <a:t>==</a:t>
            </a:r>
            <a:r>
              <a:rPr lang="vi-VN" sz="2000" dirty="0"/>
              <a:t> 0 hoặc không còn phần tử thỏa mãn điều kiện.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- </a:t>
            </a:r>
            <a:r>
              <a:rPr lang="vi-VN" sz="2000" dirty="0"/>
              <a:t>Đảo ngược danh sách result</a:t>
            </a:r>
            <a:r>
              <a:rPr lang="en-US" sz="2000" dirty="0"/>
              <a:t>, </a:t>
            </a:r>
            <a:r>
              <a:rPr lang="vi-VN" sz="2000" dirty="0"/>
              <a:t>trả về result cùng với 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444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Data concept">
            <a:extLst>
              <a:ext uri="{FF2B5EF4-FFF2-40B4-BE49-F238E27FC236}">
                <a16:creationId xmlns:a16="http://schemas.microsoft.com/office/drawing/2014/main" id="{D641CE11-E8E3-8610-B8EA-97309256C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2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6BA1-286C-8421-4B42-E83D65E2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156" y="52329"/>
            <a:ext cx="6754447" cy="750955"/>
          </a:xfrm>
        </p:spPr>
        <p:txBody>
          <a:bodyPr anchor="b">
            <a:normAutofit fontScale="90000"/>
          </a:bodyPr>
          <a:lstStyle/>
          <a:p>
            <a:r>
              <a:rPr lang="en-US"/>
              <a:t>Code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09689-3FBD-F215-E52F-EEFA500C9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0497" y="803283"/>
            <a:ext cx="7206367" cy="5027245"/>
          </a:xfr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5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6BA1-286C-8421-4B42-E83D65E2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61DA60-673E-BCA0-75A8-2265FA83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71" y="3494913"/>
            <a:ext cx="6646606" cy="2973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BC4C83-0350-DE88-1325-DA08005BF421}"/>
              </a:ext>
            </a:extLst>
          </p:cNvPr>
          <p:cNvSpPr txBox="1"/>
          <p:nvPr/>
        </p:nvSpPr>
        <p:spPr>
          <a:xfrm>
            <a:off x="1535371" y="2546555"/>
            <a:ext cx="664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= 6</a:t>
            </a:r>
          </a:p>
          <a:p>
            <a:r>
              <a:rPr lang="en-US" dirty="0"/>
              <a:t>Array = [3,4,1,2,5,6]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770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Rectangle 3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Yellow paper folded as graph">
            <a:extLst>
              <a:ext uri="{FF2B5EF4-FFF2-40B4-BE49-F238E27FC236}">
                <a16:creationId xmlns:a16="http://schemas.microsoft.com/office/drawing/2014/main" id="{27F803BC-51CD-E054-A61C-09C4D1423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" r="-1" b="-1"/>
          <a:stretch/>
        </p:blipFill>
        <p:spPr>
          <a:xfrm>
            <a:off x="12103" y="1074544"/>
            <a:ext cx="7573364" cy="506986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B7444-23E7-B624-60F1-B2C65043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196773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4400" b="0" cap="all" dirty="0">
                <a:solidFill>
                  <a:schemeClr val="bg1"/>
                </a:solidFill>
              </a:rPr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5938-98BB-FE02-9339-47B0C0F57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6915" y="3720309"/>
            <a:ext cx="3751260" cy="204218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0" dirty="0">
                <a:solidFill>
                  <a:schemeClr val="bg1"/>
                </a:solidFill>
                <a:effectLst/>
              </a:rPr>
              <a:t>Shorted Path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59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6BA1-286C-8421-4B42-E83D65E2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99858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319C-F292-0CD2-5662-A63C76EE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6474"/>
            <a:ext cx="9935571" cy="3772984"/>
          </a:xfrm>
        </p:spPr>
        <p:txBody>
          <a:bodyPr anchor="t">
            <a:normAutofit/>
          </a:bodyPr>
          <a:lstStyle/>
          <a:p>
            <a:r>
              <a:rPr lang="vi-VN" dirty="0"/>
              <a:t>Giả sử chúng ta có một lưới ô vuông có kích thước M x N, với M là số hàng và N là số cột. Ta đánh số hàng từ </a:t>
            </a:r>
            <a:r>
              <a:rPr lang="en-US" dirty="0"/>
              <a:t>0</a:t>
            </a:r>
            <a:r>
              <a:rPr lang="vi-VN" dirty="0"/>
              <a:t> đến M</a:t>
            </a:r>
            <a:r>
              <a:rPr lang="en-US" dirty="0"/>
              <a:t>-1</a:t>
            </a:r>
            <a:r>
              <a:rPr lang="vi-VN" dirty="0"/>
              <a:t> và đánh số cột từ </a:t>
            </a:r>
            <a:r>
              <a:rPr lang="en-US" dirty="0"/>
              <a:t>0</a:t>
            </a:r>
            <a:r>
              <a:rPr lang="vi-VN" dirty="0"/>
              <a:t> đến N</a:t>
            </a:r>
            <a:r>
              <a:rPr lang="en-US" dirty="0"/>
              <a:t>-1</a:t>
            </a:r>
            <a:r>
              <a:rPr lang="vi-VN" dirty="0"/>
              <a:t>.</a:t>
            </a:r>
          </a:p>
          <a:p>
            <a:r>
              <a:rPr lang="vi-VN" dirty="0"/>
              <a:t>Giả sử điểm xuất phát là ô vuông (0, 0) và điểm đích là ô vuông (</a:t>
            </a:r>
            <a:r>
              <a:rPr lang="en-US" dirty="0"/>
              <a:t>M</a:t>
            </a:r>
            <a:r>
              <a:rPr lang="vi-VN" dirty="0"/>
              <a:t>-1, </a:t>
            </a:r>
            <a:r>
              <a:rPr lang="en-US" dirty="0"/>
              <a:t>N</a:t>
            </a:r>
            <a:r>
              <a:rPr lang="vi-VN" dirty="0"/>
              <a:t>-1). Ta cần tìm đường đi ngắn nhất từ điểm xuất phát đến điểm đích, với điều kiện chỉ được di chuyển sang trái hoặc đi xuống.</a:t>
            </a:r>
          </a:p>
          <a:p>
            <a:r>
              <a:rPr lang="vi-VN" dirty="0"/>
              <a:t>Mỗi ô vuông trên lưới có một trọng số không âm, thể hiện chi phí để di chuyển đến ô vuông đó.</a:t>
            </a:r>
          </a:p>
          <a:p>
            <a:pPr>
              <a:lnSpc>
                <a:spcPct val="13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079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741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Meiryo</vt:lpstr>
      <vt:lpstr>Corbel</vt:lpstr>
      <vt:lpstr>Times New Roman</vt:lpstr>
      <vt:lpstr>ShojiVTI</vt:lpstr>
      <vt:lpstr>Nhóm 11 </vt:lpstr>
      <vt:lpstr>Problem 1</vt:lpstr>
      <vt:lpstr>Đề bài</vt:lpstr>
      <vt:lpstr>Ý tưởng</vt:lpstr>
      <vt:lpstr>Ý tưởng</vt:lpstr>
      <vt:lpstr>Code</vt:lpstr>
      <vt:lpstr>Ví dụ:</vt:lpstr>
      <vt:lpstr>Problem 2</vt:lpstr>
      <vt:lpstr>Đề bài</vt:lpstr>
      <vt:lpstr>Đề bài</vt:lpstr>
      <vt:lpstr>Ý tưởng</vt:lpstr>
      <vt:lpstr>Code</vt:lpstr>
      <vt:lpstr>Ý tưởng</vt:lpstr>
      <vt:lpstr>Code</vt:lpstr>
      <vt:lpstr>Ví dụ: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11 </dc:title>
  <dc:creator>Phạm Thanh Lâm</dc:creator>
  <cp:lastModifiedBy>Phạm Thanh Lâm</cp:lastModifiedBy>
  <cp:revision>2</cp:revision>
  <dcterms:created xsi:type="dcterms:W3CDTF">2023-05-22T15:08:18Z</dcterms:created>
  <dcterms:modified xsi:type="dcterms:W3CDTF">2023-05-22T16:33:28Z</dcterms:modified>
</cp:coreProperties>
</file>