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350" r:id="rId6"/>
    <p:sldId id="365" r:id="rId7"/>
    <p:sldId id="411" r:id="rId8"/>
    <p:sldId id="415" r:id="rId9"/>
    <p:sldId id="431" r:id="rId10"/>
    <p:sldId id="455" r:id="rId11"/>
    <p:sldId id="433" r:id="rId12"/>
    <p:sldId id="444" r:id="rId13"/>
    <p:sldId id="451" r:id="rId14"/>
    <p:sldId id="445" r:id="rId15"/>
    <p:sldId id="446" r:id="rId16"/>
    <p:sldId id="447" r:id="rId17"/>
    <p:sldId id="448" r:id="rId18"/>
    <p:sldId id="449" r:id="rId19"/>
    <p:sldId id="450" r:id="rId20"/>
    <p:sldId id="440" r:id="rId21"/>
    <p:sldId id="443" r:id="rId22"/>
    <p:sldId id="441" r:id="rId23"/>
    <p:sldId id="438" r:id="rId24"/>
    <p:sldId id="452" r:id="rId25"/>
    <p:sldId id="442" r:id="rId26"/>
    <p:sldId id="454" r:id="rId27"/>
    <p:sldId id="453" r:id="rId28"/>
    <p:sldId id="379" r:id="rId29"/>
    <p:sldId id="354" r:id="rId30"/>
    <p:sldId id="370" r:id="rId31"/>
    <p:sldId id="371" r:id="rId32"/>
  </p:sldIdLst>
  <p:sldSz cx="9906000" cy="6858000" type="A4"/>
  <p:notesSz cx="6718300" cy="9855200"/>
  <p:embeddedFontLs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FlandersArtSans-Regular" panose="00000500000000000000" pitchFamily="2" charset="0"/>
      <p:regular r:id="rId39"/>
    </p:embeddedFont>
    <p:embeddedFont>
      <p:font typeface="FlandersArtSans-Light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landersArtSans-Bold" panose="020B0604020202020204" charset="0"/>
      <p:bold r:id="rId45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Wolf Liesbet" initials="DWL" lastIdx="2" clrIdx="0">
    <p:extLst>
      <p:ext uri="{19B8F6BF-5375-455C-9EA6-DF929625EA0E}">
        <p15:presenceInfo xmlns:p15="http://schemas.microsoft.com/office/powerpoint/2012/main" userId="S-1-5-21-3662605696-431538287-2476864782-213412" providerId="AD"/>
      </p:ext>
    </p:extLst>
  </p:cmAuthor>
  <p:cmAuthor id="2" name="Michiel De Keyzer" initials="MDK" lastIdx="37" clrIdx="1">
    <p:extLst>
      <p:ext uri="{19B8F6BF-5375-455C-9EA6-DF929625EA0E}">
        <p15:presenceInfo xmlns:p15="http://schemas.microsoft.com/office/powerpoint/2012/main" userId="Michiel De Keyzer" providerId="None"/>
      </p:ext>
    </p:extLst>
  </p:cmAuthor>
  <p:cmAuthor id="3" name="Arne De Proft" initials="ADP" lastIdx="34" clrIdx="2">
    <p:extLst>
      <p:ext uri="{19B8F6BF-5375-455C-9EA6-DF929625EA0E}">
        <p15:presenceInfo xmlns:p15="http://schemas.microsoft.com/office/powerpoint/2012/main" userId="Arne De Pr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9CCD9"/>
    <a:srgbClr val="00B0F0"/>
    <a:srgbClr val="FFF200"/>
    <a:srgbClr val="EDB9B9"/>
    <a:srgbClr val="C8B8C8"/>
    <a:srgbClr val="F2F2F2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6437" autoAdjust="0"/>
  </p:normalViewPr>
  <p:slideViewPr>
    <p:cSldViewPr snapToGrid="0">
      <p:cViewPr varScale="1">
        <p:scale>
          <a:sx n="113" d="100"/>
          <a:sy n="113" d="100"/>
        </p:scale>
        <p:origin x="954" y="102"/>
      </p:cViewPr>
      <p:guideLst/>
    </p:cSldViewPr>
  </p:slideViewPr>
  <p:outlineViewPr>
    <p:cViewPr>
      <p:scale>
        <a:sx n="33" d="100"/>
        <a:sy n="33" d="100"/>
      </p:scale>
      <p:origin x="0" y="-40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66960" y="193474"/>
            <a:ext cx="3338521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40515" y="193474"/>
            <a:ext cx="1452984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18/04/2019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66962" y="9360729"/>
            <a:ext cx="3338520" cy="300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45927" y="9360730"/>
            <a:ext cx="747572" cy="30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1231900"/>
            <a:ext cx="4803775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66960" y="193474"/>
            <a:ext cx="3338521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40515" y="193474"/>
            <a:ext cx="1452984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18/04/2019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66962" y="9360729"/>
            <a:ext cx="3338520" cy="300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545927" y="9360730"/>
            <a:ext cx="747572" cy="30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8CA6BF2-CD52-4E22-92A5-09015AAF1997}" type="datetime1">
              <a:rPr lang="nl-BE" smtClean="0"/>
              <a:t>18/04/2019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739D19C-E4BE-4634-8741-0D3278A69C8F}" type="datetime1">
              <a:rPr lang="nl-BE" smtClean="0"/>
              <a:t>18/04/2019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9399167-FE2E-401C-9FAB-4732749FC8D2}" type="datetime1">
              <a:rPr lang="nl-BE" smtClean="0"/>
              <a:t>18/04/2019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691B98-7880-4930-A17E-436C236C694A}" type="datetime1">
              <a:rPr lang="nl-BE" smtClean="0"/>
              <a:t>18/04/2019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816C05-4076-4B00-B929-65EE2153E35C}" type="datetime1">
              <a:rPr lang="nl-BE" smtClean="0"/>
              <a:t>18/04/2019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340CE2-304A-4DD5-BC55-9AE643CA1970}" type="datetime1">
              <a:rPr lang="nl-BE" smtClean="0"/>
              <a:t>18/04/2019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/>
              <a:t>3</a:t>
            </a:r>
            <a:r>
              <a:rPr lang="nl-BE" baseline="30000" noProof="0" dirty="0" smtClean="0"/>
              <a:t>e</a:t>
            </a:r>
            <a:r>
              <a:rPr lang="nl-BE" noProof="0" dirty="0" smtClean="0"/>
              <a:t> workshop</a:t>
            </a:r>
          </a:p>
          <a:p>
            <a:r>
              <a:rPr lang="nl-BE" dirty="0" smtClean="0"/>
              <a:t>23 april</a:t>
            </a:r>
            <a:r>
              <a:rPr lang="nl-BE" noProof="0" dirty="0" smtClean="0"/>
              <a:t> 2019</a:t>
            </a:r>
            <a:endParaRPr lang="nl-BE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557442" cy="2794621"/>
          </a:xfrm>
        </p:spPr>
        <p:txBody>
          <a:bodyPr/>
          <a:lstStyle/>
          <a:p>
            <a:r>
              <a:rPr lang="nl-BE" noProof="0" dirty="0" smtClean="0"/>
              <a:t>OSLO Dossier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563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Voorbeeld zendantenne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7017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Proximus wil een nieuwe zendantenne in </a:t>
            </a:r>
            <a:r>
              <a:rPr lang="nl-NL" dirty="0" err="1"/>
              <a:t>Gullegem</a:t>
            </a:r>
            <a:r>
              <a:rPr lang="nl-NL" dirty="0"/>
              <a:t>. Ze starten het vergunningsproces</a:t>
            </a:r>
            <a:r>
              <a:rPr lang="nl-NL" dirty="0" smtClean="0"/>
              <a:t>.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Proximus heeft een conformiteitsattest nodig. Ze doen hiervoor beroep op studiebureau </a:t>
            </a:r>
            <a:r>
              <a:rPr lang="nl-NL" dirty="0" smtClean="0"/>
              <a:t>VIA.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Studiebureau VIA dient de nodige bewijsstukken te verzamelen om een conformiteitsattest aan te vragen</a:t>
            </a:r>
            <a:r>
              <a:rPr lang="nl-N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Studiebureau VIA deelt het conformiteitsattest met Proximus</a:t>
            </a:r>
            <a:r>
              <a:rPr lang="nl-NL" dirty="0" smtClean="0"/>
              <a:t>.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Proximus dient de aanvraag voor het plaatsen van een zendmast in.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 case: aanvraag zendantenne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406F6-A053-43CA-AEC8-FA3EEE83A3FB}" type="slidenum">
              <a:rPr kumimoji="0" lang="nl-BE" sz="1100" b="0" i="0" u="none" strike="noStrike" kern="1200" cap="none" spc="0" normalizeH="0" baseline="0" noProof="0" smtClean="0">
                <a:ln>
                  <a:noFill/>
                </a:ln>
                <a:solidFill>
                  <a:srgbClr val="6B6B6B"/>
                </a:solidFill>
                <a:effectLst/>
                <a:uLnTx/>
                <a:uFillTx/>
                <a:latin typeface="FlandersArtSans-Bold" panose="00000800000000000000" pitchFamily="2" charset="0"/>
                <a:ea typeface="+mn-ea"/>
                <a:cs typeface="+mn-cs"/>
              </a:rPr>
              <a:pPr marL="0" marR="0" lvl="0" indent="0" algn="r" defTabSz="914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BE" sz="1100" b="0" i="0" u="none" strike="noStrike" kern="1200" cap="none" spc="0" normalizeH="0" baseline="0" noProof="0" dirty="0">
              <a:ln>
                <a:noFill/>
              </a:ln>
              <a:solidFill>
                <a:srgbClr val="6B6B6B"/>
              </a:solidFill>
              <a:effectLst/>
              <a:uLnTx/>
              <a:uFillTx/>
              <a:latin typeface="FlandersArtSans-Bold" panose="000008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Aanvraag zendantenne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PROXIMUS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VERGUNNING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212;p23"/>
          <p:cNvSpPr/>
          <p:nvPr/>
        </p:nvSpPr>
        <p:spPr>
          <a:xfrm>
            <a:off x="1338945" y="4793346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AANVRAAGFORMULIER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0" name="Straight Arrow Connector 89"/>
          <p:cNvCxnSpPr>
            <a:stCxn id="97" idx="1"/>
            <a:endCxn id="89" idx="3"/>
          </p:cNvCxnSpPr>
          <p:nvPr/>
        </p:nvCxnSpPr>
        <p:spPr>
          <a:xfrm flipH="1">
            <a:off x="2315321" y="5006552"/>
            <a:ext cx="3063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VERGUNNING ZENDANTENNE 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kumimoji="0" lang="sv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212;p23"/>
          <p:cNvSpPr/>
          <p:nvPr/>
        </p:nvSpPr>
        <p:spPr>
          <a:xfrm>
            <a:off x="105800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PDF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INDIENEN </a:t>
            </a:r>
            <a:r>
              <a:rPr kumimoji="0" lang="en-GB" sz="4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AANVRAAGFORMULIER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...		</a:t>
            </a:r>
            <a:b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9" name="Straight Arrow Connector 98"/>
          <p:cNvCxnSpPr>
            <a:stCxn id="89" idx="0"/>
            <a:endCxn id="98" idx="2"/>
          </p:cNvCxnSpPr>
          <p:nvPr/>
        </p:nvCxnSpPr>
        <p:spPr>
          <a:xfrm flipV="1">
            <a:off x="1827133" y="3827292"/>
            <a:ext cx="10360" cy="96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PLAATSING ZENDANTENNE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47"/>
          <p:cNvCxnSpPr/>
          <p:nvPr/>
        </p:nvCxnSpPr>
        <p:spPr>
          <a:xfrm rot="16200000" flipH="1">
            <a:off x="950501" y="3899615"/>
            <a:ext cx="1158997" cy="58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62"/>
          <p:cNvCxnSpPr/>
          <p:nvPr/>
        </p:nvCxnSpPr>
        <p:spPr>
          <a:xfrm rot="5400000" flipH="1" flipV="1">
            <a:off x="1070100" y="2873047"/>
            <a:ext cx="925345" cy="5875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0"/>
            <a:endCxn id="93" idx="2"/>
          </p:cNvCxnSpPr>
          <p:nvPr/>
        </p:nvCxnSpPr>
        <p:spPr>
          <a:xfrm flipH="1" flipV="1">
            <a:off x="594765" y="3827770"/>
            <a:ext cx="1232368" cy="96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Proximus wil een nieuwe zendantenne (XYZ123) in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Gullegem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. Ze starten het vergunningsproces.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Aanvraag zendantenne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PROXIMUS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VERGUNNING ZENDANTENNE 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kumimoji="0" lang="sv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UITBESTEDING CONFORMITEITS-ATTEST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...		</a:t>
            </a:r>
            <a:b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PLAATSING ZENDANTENNE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Proximus heeft een conformiteitsattest nodig. Ze doen hiervoor beroep op studiebureau VIA.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Aanvraag zendantenne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PROXIMUS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VERGUNNING ZENDANTENNE XYZ123-a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UITBESTEDING CONFORMITEITS-ATTEST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PLAATSING ZENDANTENNE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Studiebureau VIA dient de nodige bewijsstukken te verzamelen om een conformiteitsattest aan te vragen.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4614332" y="5748867"/>
            <a:ext cx="719668" cy="35647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5604934" y="6417058"/>
            <a:ext cx="3823578" cy="98435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Aanvraag conformiteitsattest</a:t>
            </a:r>
            <a:endParaRPr lang="nl-BE" sz="2000" dirty="0"/>
          </a:p>
        </p:txBody>
      </p:sp>
      <p:sp>
        <p:nvSpPr>
          <p:cNvPr id="29" name="Google Shape;212;p23"/>
          <p:cNvSpPr/>
          <p:nvPr/>
        </p:nvSpPr>
        <p:spPr>
          <a:xfrm>
            <a:off x="8879794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JAN JANSENS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Straight Arrow Connector 29"/>
          <p:cNvCxnSpPr>
            <a:stCxn id="29" idx="1"/>
            <a:endCxn id="41" idx="3"/>
          </p:cNvCxnSpPr>
          <p:nvPr/>
        </p:nvCxnSpPr>
        <p:spPr>
          <a:xfrm flipH="1">
            <a:off x="8485236" y="3621536"/>
            <a:ext cx="394558" cy="137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3"/>
          <p:cNvSpPr/>
          <p:nvPr/>
        </p:nvSpPr>
        <p:spPr>
          <a:xfrm>
            <a:off x="7496821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" name="Straight Arrow Connector 31"/>
          <p:cNvCxnSpPr>
            <a:stCxn id="46" idx="2"/>
            <a:endCxn id="31" idx="0"/>
          </p:cNvCxnSpPr>
          <p:nvPr/>
        </p:nvCxnSpPr>
        <p:spPr>
          <a:xfrm>
            <a:off x="7964247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23"/>
          <p:cNvSpPr/>
          <p:nvPr/>
        </p:nvSpPr>
        <p:spPr>
          <a:xfrm>
            <a:off x="6268374" y="4793346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EMAIL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7244750" y="4992557"/>
            <a:ext cx="264109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41" idx="0"/>
          </p:cNvCxnSpPr>
          <p:nvPr/>
        </p:nvCxnSpPr>
        <p:spPr>
          <a:xfrm>
            <a:off x="7991029" y="3827292"/>
            <a:ext cx="6019" cy="95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3"/>
          <p:cNvSpPr/>
          <p:nvPr/>
        </p:nvSpPr>
        <p:spPr>
          <a:xfrm>
            <a:off x="6273369" y="2094527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AANVRAAG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CONFORMITEITS-ATTEST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XYZ123-b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kumimoji="0" lang="sv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212;p23"/>
          <p:cNvSpPr/>
          <p:nvPr/>
        </p:nvSpPr>
        <p:spPr>
          <a:xfrm>
            <a:off x="5035229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PDF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212;p23"/>
          <p:cNvSpPr/>
          <p:nvPr/>
        </p:nvSpPr>
        <p:spPr>
          <a:xfrm>
            <a:off x="6273369" y="5377981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BEWIJSSTUK 1</a:t>
            </a:r>
            <a:b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+</a:t>
            </a:r>
            <a:b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BEWIJSSTUK 2</a:t>
            </a:r>
            <a:endParaRPr kumimoji="0" sz="5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0" name="Straight Arrow Connector 39"/>
          <p:cNvCxnSpPr>
            <a:endCxn id="37" idx="2"/>
          </p:cNvCxnSpPr>
          <p:nvPr/>
        </p:nvCxnSpPr>
        <p:spPr>
          <a:xfrm flipH="1" flipV="1">
            <a:off x="5524194" y="3827770"/>
            <a:ext cx="755713" cy="155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212;p23"/>
          <p:cNvSpPr/>
          <p:nvPr/>
        </p:nvSpPr>
        <p:spPr>
          <a:xfrm>
            <a:off x="7508859" y="4779350"/>
            <a:ext cx="976377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AANLEVEREN BEWIJSSTUKKEN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212;p23"/>
          <p:cNvSpPr/>
          <p:nvPr/>
        </p:nvSpPr>
        <p:spPr>
          <a:xfrm>
            <a:off x="6278504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  <a:b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" name="Straight Arrow Connector 42"/>
          <p:cNvCxnSpPr>
            <a:stCxn id="33" idx="0"/>
            <a:endCxn id="42" idx="2"/>
          </p:cNvCxnSpPr>
          <p:nvPr/>
        </p:nvCxnSpPr>
        <p:spPr>
          <a:xfrm flipV="1">
            <a:off x="6756562" y="3827292"/>
            <a:ext cx="10360" cy="96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42" idx="0"/>
          </p:cNvCxnSpPr>
          <p:nvPr/>
        </p:nvCxnSpPr>
        <p:spPr>
          <a:xfrm flipH="1">
            <a:off x="6766922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>
            <a:off x="7255187" y="2395627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12;p23"/>
          <p:cNvSpPr/>
          <p:nvPr/>
        </p:nvSpPr>
        <p:spPr>
          <a:xfrm>
            <a:off x="7475423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433094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37699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33091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05288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47"/>
          <p:cNvCxnSpPr/>
          <p:nvPr/>
        </p:nvCxnSpPr>
        <p:spPr>
          <a:xfrm rot="16200000" flipH="1">
            <a:off x="5883547" y="3903233"/>
            <a:ext cx="1142744" cy="596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2"/>
          <p:cNvCxnSpPr/>
          <p:nvPr/>
        </p:nvCxnSpPr>
        <p:spPr>
          <a:xfrm rot="5400000" flipH="1" flipV="1">
            <a:off x="5995491" y="2861217"/>
            <a:ext cx="924810" cy="5958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7" idx="2"/>
          </p:cNvCxnSpPr>
          <p:nvPr/>
        </p:nvCxnSpPr>
        <p:spPr>
          <a:xfrm flipH="1" flipV="1">
            <a:off x="5524194" y="3827770"/>
            <a:ext cx="723017" cy="95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74"/>
          <p:cNvCxnSpPr/>
          <p:nvPr/>
        </p:nvCxnSpPr>
        <p:spPr>
          <a:xfrm flipV="1">
            <a:off x="9578465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08811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208811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5797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Elbow Connector 63"/>
          <p:cNvCxnSpPr/>
          <p:nvPr/>
        </p:nvCxnSpPr>
        <p:spPr>
          <a:xfrm rot="10800000" flipV="1">
            <a:off x="6264872" y="5006552"/>
            <a:ext cx="3502" cy="518563"/>
          </a:xfrm>
          <a:prstGeom prst="bentConnector3">
            <a:avLst>
              <a:gd name="adj1" fmla="val 6627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Aanvraag zendantenne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PROXIMUS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VERGUNNING ZENDANTENNE XYZ123-a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UITBESTEDING CONFORMITEITS-ATTEST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PLAATSING ZENDANTENNE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Studiebureau VIA deelt het conformiteitsattest met Proximus.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5604934" y="6417058"/>
            <a:ext cx="3823578" cy="98435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Aanvraag conformiteitsattest</a:t>
            </a:r>
            <a:endParaRPr lang="nl-BE" sz="2000" dirty="0"/>
          </a:p>
        </p:txBody>
      </p:sp>
      <p:sp>
        <p:nvSpPr>
          <p:cNvPr id="29" name="Google Shape;212;p23"/>
          <p:cNvSpPr/>
          <p:nvPr/>
        </p:nvSpPr>
        <p:spPr>
          <a:xfrm>
            <a:off x="8879794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JAN JANSENS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Straight Arrow Connector 29"/>
          <p:cNvCxnSpPr>
            <a:stCxn id="29" idx="1"/>
            <a:endCxn id="41" idx="3"/>
          </p:cNvCxnSpPr>
          <p:nvPr/>
        </p:nvCxnSpPr>
        <p:spPr>
          <a:xfrm flipH="1">
            <a:off x="8485236" y="3621536"/>
            <a:ext cx="394558" cy="137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3"/>
          <p:cNvSpPr/>
          <p:nvPr/>
        </p:nvSpPr>
        <p:spPr>
          <a:xfrm>
            <a:off x="7496821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" name="Straight Arrow Connector 31"/>
          <p:cNvCxnSpPr>
            <a:stCxn id="46" idx="2"/>
            <a:endCxn id="31" idx="0"/>
          </p:cNvCxnSpPr>
          <p:nvPr/>
        </p:nvCxnSpPr>
        <p:spPr>
          <a:xfrm>
            <a:off x="7964247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23"/>
          <p:cNvSpPr/>
          <p:nvPr/>
        </p:nvSpPr>
        <p:spPr>
          <a:xfrm>
            <a:off x="6268374" y="4793346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EMAIL TO PROXIMUS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7244750" y="4992557"/>
            <a:ext cx="264109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41" idx="0"/>
          </p:cNvCxnSpPr>
          <p:nvPr/>
        </p:nvCxnSpPr>
        <p:spPr>
          <a:xfrm>
            <a:off x="7991029" y="3827292"/>
            <a:ext cx="6019" cy="95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3"/>
          <p:cNvSpPr/>
          <p:nvPr/>
        </p:nvSpPr>
        <p:spPr>
          <a:xfrm>
            <a:off x="6273369" y="2094527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AANVRAAG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CONFORMITEITS-ATTEST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XYZ123-b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kumimoji="0" lang="sv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212;p23"/>
          <p:cNvSpPr/>
          <p:nvPr/>
        </p:nvSpPr>
        <p:spPr>
          <a:xfrm>
            <a:off x="5035229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PDF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212;p23"/>
          <p:cNvSpPr/>
          <p:nvPr/>
        </p:nvSpPr>
        <p:spPr>
          <a:xfrm>
            <a:off x="7508859" y="4779350"/>
            <a:ext cx="976377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AFLEVEREN ATTEST XYZ123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212;p23"/>
          <p:cNvSpPr/>
          <p:nvPr/>
        </p:nvSpPr>
        <p:spPr>
          <a:xfrm>
            <a:off x="6278504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  <a:b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" name="Straight Arrow Connector 42"/>
          <p:cNvCxnSpPr>
            <a:stCxn id="33" idx="0"/>
            <a:endCxn id="42" idx="2"/>
          </p:cNvCxnSpPr>
          <p:nvPr/>
        </p:nvCxnSpPr>
        <p:spPr>
          <a:xfrm flipV="1">
            <a:off x="6756562" y="3827292"/>
            <a:ext cx="10360" cy="96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42" idx="0"/>
          </p:cNvCxnSpPr>
          <p:nvPr/>
        </p:nvCxnSpPr>
        <p:spPr>
          <a:xfrm flipH="1">
            <a:off x="6766922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>
            <a:off x="7255187" y="2395627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12;p23"/>
          <p:cNvSpPr/>
          <p:nvPr/>
        </p:nvSpPr>
        <p:spPr>
          <a:xfrm>
            <a:off x="7475423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433094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37699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33091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05288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47"/>
          <p:cNvCxnSpPr/>
          <p:nvPr/>
        </p:nvCxnSpPr>
        <p:spPr>
          <a:xfrm rot="16200000" flipH="1">
            <a:off x="5883547" y="3903233"/>
            <a:ext cx="1142744" cy="596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2"/>
          <p:cNvCxnSpPr/>
          <p:nvPr/>
        </p:nvCxnSpPr>
        <p:spPr>
          <a:xfrm rot="5400000" flipH="1" flipV="1">
            <a:off x="5995491" y="2861217"/>
            <a:ext cx="924810" cy="5958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989808" y="3834743"/>
            <a:ext cx="274288" cy="153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74"/>
          <p:cNvCxnSpPr/>
          <p:nvPr/>
        </p:nvCxnSpPr>
        <p:spPr>
          <a:xfrm flipV="1">
            <a:off x="9578465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08811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208811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5797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Google Shape;212;p23"/>
          <p:cNvSpPr/>
          <p:nvPr/>
        </p:nvSpPr>
        <p:spPr>
          <a:xfrm>
            <a:off x="6264095" y="5371056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CONFORMITEITSATTEST</a:t>
            </a: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XYZ123</a:t>
            </a:r>
            <a:endParaRPr kumimoji="0" sz="5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" name="Elbow Connector 59"/>
          <p:cNvCxnSpPr/>
          <p:nvPr/>
        </p:nvCxnSpPr>
        <p:spPr>
          <a:xfrm rot="10800000" flipV="1">
            <a:off x="6264872" y="5006552"/>
            <a:ext cx="3502" cy="518563"/>
          </a:xfrm>
          <a:prstGeom prst="bentConnector3">
            <a:avLst>
              <a:gd name="adj1" fmla="val 6627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Google Shape;212;p23"/>
          <p:cNvSpPr/>
          <p:nvPr/>
        </p:nvSpPr>
        <p:spPr>
          <a:xfrm>
            <a:off x="5011879" y="2864990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EMAIL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972913" y="3284359"/>
            <a:ext cx="300456" cy="1508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Aanvraag zendantenne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PROXIMUS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VERGUNNING ZENDANTENNE XYZ123-a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AFLEVEREN </a:t>
            </a:r>
            <a:r>
              <a:rPr kumimoji="0" lang="en-GB" sz="45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CONFORMITEITSATTEST</a:t>
            </a:r>
            <a:endParaRPr kumimoji="0" lang="sv" sz="45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PLAATSING ZENDANTENNE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FlandersArtSans-Bold" panose="00000800000000000000" pitchFamily="2" charset="0"/>
                <a:ea typeface="+mj-ea"/>
                <a:cs typeface="+mj-cs"/>
              </a:rPr>
              <a:t>Proximus dient de aanvraag voor het plaatsen van een zendmast in.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FlandersArtSans-Bold" panose="00000800000000000000" pitchFamily="2" charset="0"/>
              <a:ea typeface="+mj-ea"/>
              <a:cs typeface="+mj-cs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5604934" y="6417058"/>
            <a:ext cx="3823578" cy="98435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Aanvraag conformiteitsattest</a:t>
            </a:r>
            <a:endParaRPr lang="nl-BE" sz="2000" dirty="0"/>
          </a:p>
        </p:txBody>
      </p:sp>
      <p:sp>
        <p:nvSpPr>
          <p:cNvPr id="29" name="Google Shape;212;p23"/>
          <p:cNvSpPr/>
          <p:nvPr/>
        </p:nvSpPr>
        <p:spPr>
          <a:xfrm>
            <a:off x="8879794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JAN JANSENS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Straight Arrow Connector 29"/>
          <p:cNvCxnSpPr>
            <a:stCxn id="29" idx="1"/>
            <a:endCxn id="41" idx="3"/>
          </p:cNvCxnSpPr>
          <p:nvPr/>
        </p:nvCxnSpPr>
        <p:spPr>
          <a:xfrm flipH="1">
            <a:off x="8485236" y="3621536"/>
            <a:ext cx="394558" cy="137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3"/>
          <p:cNvSpPr/>
          <p:nvPr/>
        </p:nvSpPr>
        <p:spPr>
          <a:xfrm>
            <a:off x="7496821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" name="Straight Arrow Connector 31"/>
          <p:cNvCxnSpPr>
            <a:stCxn id="46" idx="2"/>
            <a:endCxn id="31" idx="0"/>
          </p:cNvCxnSpPr>
          <p:nvPr/>
        </p:nvCxnSpPr>
        <p:spPr>
          <a:xfrm>
            <a:off x="7964247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23"/>
          <p:cNvSpPr/>
          <p:nvPr/>
        </p:nvSpPr>
        <p:spPr>
          <a:xfrm>
            <a:off x="6268374" y="4793346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CONFORMITEITSATTEST XYZ123</a:t>
            </a:r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7244750" y="4992557"/>
            <a:ext cx="264109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41" idx="0"/>
          </p:cNvCxnSpPr>
          <p:nvPr/>
        </p:nvCxnSpPr>
        <p:spPr>
          <a:xfrm>
            <a:off x="7991029" y="3827292"/>
            <a:ext cx="6019" cy="95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3"/>
          <p:cNvSpPr/>
          <p:nvPr/>
        </p:nvSpPr>
        <p:spPr>
          <a:xfrm>
            <a:off x="6273369" y="2094527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OSSIER AANVRAAG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CONFORMITEITS-ATTEST</a:t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XYZ123-b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9138" algn="l"/>
              </a:tabLst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kumimoji="0" lang="sv" sz="400" b="0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en-GB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endParaRPr kumimoji="0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212;p23"/>
          <p:cNvSpPr/>
          <p:nvPr/>
        </p:nvSpPr>
        <p:spPr>
          <a:xfrm>
            <a:off x="5035229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PDF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212;p23"/>
          <p:cNvSpPr/>
          <p:nvPr/>
        </p:nvSpPr>
        <p:spPr>
          <a:xfrm>
            <a:off x="7508859" y="4779350"/>
            <a:ext cx="976377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AFLEVEREN ATTEST XYZ123</a:t>
            </a:r>
            <a:endParaRPr kumimoji="0" lang="sv" sz="400" b="0" i="0" u="none" strike="noStrike" kern="1200" cap="none" spc="0" normalizeH="0" baseline="0" noProof="0" dirty="0" smtClean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212;p23"/>
          <p:cNvSpPr/>
          <p:nvPr/>
        </p:nvSpPr>
        <p:spPr>
          <a:xfrm>
            <a:off x="6278504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ZENDANTENNE</a:t>
            </a:r>
            <a:b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</a:b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XYZ123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3" name="Straight Arrow Connector 42"/>
          <p:cNvCxnSpPr>
            <a:stCxn id="33" idx="0"/>
            <a:endCxn id="42" idx="2"/>
          </p:cNvCxnSpPr>
          <p:nvPr/>
        </p:nvCxnSpPr>
        <p:spPr>
          <a:xfrm flipV="1">
            <a:off x="6756562" y="3827292"/>
            <a:ext cx="10360" cy="96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42" idx="0"/>
          </p:cNvCxnSpPr>
          <p:nvPr/>
        </p:nvCxnSpPr>
        <p:spPr>
          <a:xfrm flipH="1">
            <a:off x="6766922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>
            <a:off x="7255187" y="2395627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12;p23"/>
          <p:cNvSpPr/>
          <p:nvPr/>
        </p:nvSpPr>
        <p:spPr>
          <a:xfrm>
            <a:off x="7475423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AANVRAAG CONFORMITEITS-ATTEST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360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433094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37699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33091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05288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HeeftRelatieTot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47"/>
          <p:cNvCxnSpPr/>
          <p:nvPr/>
        </p:nvCxnSpPr>
        <p:spPr>
          <a:xfrm rot="16200000" flipH="1">
            <a:off x="5883547" y="3903233"/>
            <a:ext cx="1142744" cy="596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2"/>
          <p:cNvCxnSpPr/>
          <p:nvPr/>
        </p:nvCxnSpPr>
        <p:spPr>
          <a:xfrm rot="5400000" flipH="1" flipV="1">
            <a:off x="5995491" y="2861217"/>
            <a:ext cx="924810" cy="5958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13158" y="3822712"/>
            <a:ext cx="255216" cy="956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74"/>
          <p:cNvCxnSpPr/>
          <p:nvPr/>
        </p:nvCxnSpPr>
        <p:spPr>
          <a:xfrm flipV="1">
            <a:off x="9578465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08811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208811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5797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KanHandelenInOpdrachtVan</a:t>
            </a:r>
            <a:endParaRPr kumimoji="0" lang="nl-BE" sz="700" b="0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212;p23"/>
          <p:cNvSpPr/>
          <p:nvPr/>
        </p:nvSpPr>
        <p:spPr>
          <a:xfrm>
            <a:off x="1338945" y="4793346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 dirty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CONFORMITEITSATTEST XYZ123</a:t>
            </a:r>
          </a:p>
        </p:txBody>
      </p:sp>
      <p:sp>
        <p:nvSpPr>
          <p:cNvPr id="61" name="Curved Up Arrow 60"/>
          <p:cNvSpPr/>
          <p:nvPr/>
        </p:nvSpPr>
        <p:spPr>
          <a:xfrm>
            <a:off x="1816861" y="5284088"/>
            <a:ext cx="5108871" cy="428681"/>
          </a:xfrm>
          <a:prstGeom prst="curvedUpArrow">
            <a:avLst>
              <a:gd name="adj1" fmla="val 28941"/>
              <a:gd name="adj2" fmla="val 82716"/>
              <a:gd name="adj3" fmla="val 310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799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15321" y="5006552"/>
            <a:ext cx="3063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212;p23"/>
          <p:cNvSpPr/>
          <p:nvPr/>
        </p:nvSpPr>
        <p:spPr>
          <a:xfrm>
            <a:off x="105800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PDF</a:t>
            </a:r>
            <a:endParaRPr kumimoji="0" sz="600" b="1" i="0" u="none" strike="noStrike" kern="1200" cap="none" spc="0" normalizeH="0" baseline="0" noProof="0" dirty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H="1" flipV="1">
            <a:off x="594765" y="3827770"/>
            <a:ext cx="754310" cy="944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7"/>
          <p:cNvCxnSpPr/>
          <p:nvPr/>
        </p:nvCxnSpPr>
        <p:spPr>
          <a:xfrm rot="16200000" flipH="1">
            <a:off x="950501" y="3899615"/>
            <a:ext cx="1158997" cy="58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2"/>
          <p:cNvCxnSpPr/>
          <p:nvPr/>
        </p:nvCxnSpPr>
        <p:spPr>
          <a:xfrm rot="5400000" flipH="1" flipV="1">
            <a:off x="1070100" y="2873047"/>
            <a:ext cx="925345" cy="5875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Document relatie </a:t>
            </a:r>
            <a:r>
              <a:rPr lang="nl-BE" noProof="0" dirty="0" err="1" smtClean="0"/>
              <a:t>contextgebonden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351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36495" cy="49923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Aanvraag formulier indienen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Documenten indienen (statuten VZW, ledenregister, …)</a:t>
            </a:r>
            <a:br>
              <a:rPr lang="nl-BE" dirty="0" smtClean="0"/>
            </a:b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Advies door dossierbehandelaar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Beslissing door leidinggevend ambtenaar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Attest federatie opsturen naar aanvrager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A: erkenning sportfederatie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329238" y="365126"/>
            <a:ext cx="3670829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nl-BE" sz="2400" dirty="0" smtClean="0"/>
              <a:t>B: subsidies aanvragen</a:t>
            </a:r>
            <a:endParaRPr lang="nl-BE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29237" y="1482215"/>
            <a:ext cx="4099274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nl-BE" dirty="0"/>
              <a:t>Aanvraag formulier indienen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Documenten </a:t>
            </a:r>
            <a:r>
              <a:rPr lang="nl-BE" dirty="0" smtClean="0"/>
              <a:t>indienen (attest erkenning federatie, financiële statements, …) 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Advies door dossierbehandelaar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Beslissing door leidinggevend ambtenaar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Attest federatie opsturen naar aanvrager</a:t>
            </a:r>
          </a:p>
        </p:txBody>
      </p:sp>
    </p:spTree>
    <p:extLst>
      <p:ext uri="{BB962C8B-B14F-4D97-AF65-F5344CB8AC3E}">
        <p14:creationId xmlns:p14="http://schemas.microsoft.com/office/powerpoint/2010/main" val="27869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79217" y="4656377"/>
            <a:ext cx="4398421" cy="1644312"/>
          </a:xfrm>
          <a:prstGeom prst="ellipse">
            <a:avLst/>
          </a:prstGeom>
          <a:solidFill>
            <a:srgbClr val="FFF2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7321" y="4676442"/>
            <a:ext cx="4398421" cy="1644312"/>
          </a:xfrm>
          <a:prstGeom prst="ellipse">
            <a:avLst/>
          </a:prstGeom>
          <a:solidFill>
            <a:schemeClr val="accent4">
              <a:lumMod val="75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nl-BE" sz="2000" dirty="0" smtClean="0"/>
              <a:t>DOSSIER A</a:t>
            </a:r>
            <a:endParaRPr lang="nl-BE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DOSSIER-BEHANDELAAR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BEVESTIGING ERKENNING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ERKENNING FEDERATIE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 dirty="0" smtClean="0">
                <a:latin typeface="Georgia"/>
                <a:ea typeface="Georgia"/>
                <a:cs typeface="Georgia"/>
                <a:sym typeface="Georgia"/>
              </a:rPr>
              <a:t>BESLISSING MEDEDELEN</a:t>
            </a:r>
            <a:endParaRPr lang="sv" sz="45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ERKENNING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VERKRIJGEN VAN ERKENNING FEDERATIE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HeeftRelatieTot</a:t>
            </a:r>
            <a:endParaRPr lang="nl-BE" sz="700" dirty="0"/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KanHandelenInOpdrachtVan</a:t>
            </a:r>
            <a:endParaRPr lang="nl-BE" sz="700" dirty="0"/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nl-NL" sz="1600" dirty="0" smtClean="0"/>
              <a:t>CONTEXTGEBONDEN</a:t>
            </a:r>
            <a:endParaRPr lang="nl-NL" sz="1600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5604934" y="6417058"/>
            <a:ext cx="3823578" cy="984352"/>
          </a:xfrm>
        </p:spPr>
        <p:txBody>
          <a:bodyPr>
            <a:normAutofit/>
          </a:bodyPr>
          <a:lstStyle/>
          <a:p>
            <a:pPr algn="ctr"/>
            <a:r>
              <a:rPr lang="nl-BE" sz="2000" dirty="0" smtClean="0"/>
              <a:t>DOSSIER B</a:t>
            </a:r>
            <a:endParaRPr lang="nl-BE" sz="2000" dirty="0"/>
          </a:p>
        </p:txBody>
      </p:sp>
      <p:sp>
        <p:nvSpPr>
          <p:cNvPr id="29" name="Google Shape;212;p23"/>
          <p:cNvSpPr/>
          <p:nvPr/>
        </p:nvSpPr>
        <p:spPr>
          <a:xfrm>
            <a:off x="8879794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AANVRAGER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Straight Arrow Connector 29"/>
          <p:cNvCxnSpPr>
            <a:stCxn id="29" idx="1"/>
            <a:endCxn id="41" idx="3"/>
          </p:cNvCxnSpPr>
          <p:nvPr/>
        </p:nvCxnSpPr>
        <p:spPr>
          <a:xfrm flipH="1">
            <a:off x="8485236" y="3621536"/>
            <a:ext cx="394558" cy="137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3"/>
          <p:cNvSpPr/>
          <p:nvPr/>
        </p:nvSpPr>
        <p:spPr>
          <a:xfrm>
            <a:off x="7496821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AANVRAAG SUBSIDIEDOSSIER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" name="Straight Arrow Connector 31"/>
          <p:cNvCxnSpPr>
            <a:stCxn id="46" idx="2"/>
            <a:endCxn id="31" idx="0"/>
          </p:cNvCxnSpPr>
          <p:nvPr/>
        </p:nvCxnSpPr>
        <p:spPr>
          <a:xfrm>
            <a:off x="7964247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23"/>
          <p:cNvSpPr/>
          <p:nvPr/>
        </p:nvSpPr>
        <p:spPr>
          <a:xfrm>
            <a:off x="6268374" y="4793346"/>
            <a:ext cx="976376" cy="426413"/>
          </a:xfrm>
          <a:prstGeom prst="rect">
            <a:avLst/>
          </a:prstGeom>
          <a:solidFill>
            <a:srgbClr val="EDB9B9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FINANCIËLE STATEMENTS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7244750" y="4992557"/>
            <a:ext cx="264109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41" idx="0"/>
          </p:cNvCxnSpPr>
          <p:nvPr/>
        </p:nvCxnSpPr>
        <p:spPr>
          <a:xfrm>
            <a:off x="7991029" y="3827292"/>
            <a:ext cx="6019" cy="95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3"/>
          <p:cNvSpPr/>
          <p:nvPr/>
        </p:nvSpPr>
        <p:spPr>
          <a:xfrm>
            <a:off x="6273369" y="2094527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SUBSIDIE-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en-US" sz="400" dirty="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lang="sv" sz="4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4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400" dirty="0" smtClean="0">
                <a:latin typeface="Georgia"/>
                <a:ea typeface="Georgia"/>
                <a:cs typeface="Georgia"/>
                <a:sym typeface="Georgia"/>
              </a:rPr>
            </a:br>
            <a:endParaRPr sz="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212;p23"/>
          <p:cNvSpPr/>
          <p:nvPr/>
        </p:nvSpPr>
        <p:spPr>
          <a:xfrm>
            <a:off x="5035229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PDF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212;p23"/>
          <p:cNvSpPr/>
          <p:nvPr/>
        </p:nvSpPr>
        <p:spPr>
          <a:xfrm>
            <a:off x="7508859" y="4779350"/>
            <a:ext cx="976377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DOCUMENTEN INDIENEN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212;p23"/>
          <p:cNvSpPr/>
          <p:nvPr/>
        </p:nvSpPr>
        <p:spPr>
          <a:xfrm>
            <a:off x="6278504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</a:t>
            </a:r>
            <a:endParaRPr lang="en-US" sz="4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4" name="Straight Arrow Connector 43"/>
          <p:cNvCxnSpPr>
            <a:stCxn id="46" idx="1"/>
            <a:endCxn id="42" idx="0"/>
          </p:cNvCxnSpPr>
          <p:nvPr/>
        </p:nvCxnSpPr>
        <p:spPr>
          <a:xfrm flipH="1">
            <a:off x="6766922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>
            <a:off x="7255187" y="2395627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12;p23"/>
          <p:cNvSpPr/>
          <p:nvPr/>
        </p:nvSpPr>
        <p:spPr>
          <a:xfrm>
            <a:off x="7475423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VERKRIJGEN VAN SUBSIDIEDOSSIER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433094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37699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33091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05288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HeeftRelatieTot</a:t>
            </a:r>
            <a:endParaRPr lang="nl-BE" sz="700" dirty="0"/>
          </a:p>
        </p:txBody>
      </p:sp>
      <p:cxnSp>
        <p:nvCxnSpPr>
          <p:cNvPr id="51" name="Straight Arrow Connector 47"/>
          <p:cNvCxnSpPr/>
          <p:nvPr/>
        </p:nvCxnSpPr>
        <p:spPr>
          <a:xfrm rot="16200000" flipH="1">
            <a:off x="5883547" y="3903233"/>
            <a:ext cx="1142744" cy="596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2"/>
          <p:cNvCxnSpPr/>
          <p:nvPr/>
        </p:nvCxnSpPr>
        <p:spPr>
          <a:xfrm rot="5400000" flipH="1" flipV="1">
            <a:off x="5995491" y="2861217"/>
            <a:ext cx="924810" cy="5958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13158" y="3822712"/>
            <a:ext cx="255216" cy="1495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74"/>
          <p:cNvCxnSpPr/>
          <p:nvPr/>
        </p:nvCxnSpPr>
        <p:spPr>
          <a:xfrm flipV="1">
            <a:off x="9578465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08811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208811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5797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KanHandelenInOpdrachtVan</a:t>
            </a:r>
            <a:endParaRPr lang="nl-BE" sz="7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15321" y="5006552"/>
            <a:ext cx="3063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212;p23"/>
          <p:cNvSpPr/>
          <p:nvPr/>
        </p:nvSpPr>
        <p:spPr>
          <a:xfrm>
            <a:off x="105800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MAIL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89270" y="3290693"/>
            <a:ext cx="254823" cy="148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7"/>
          <p:cNvCxnSpPr/>
          <p:nvPr/>
        </p:nvCxnSpPr>
        <p:spPr>
          <a:xfrm rot="16200000" flipH="1">
            <a:off x="950501" y="3899615"/>
            <a:ext cx="1158997" cy="58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2"/>
          <p:cNvCxnSpPr/>
          <p:nvPr/>
        </p:nvCxnSpPr>
        <p:spPr>
          <a:xfrm rot="5400000" flipH="1" flipV="1">
            <a:off x="1070100" y="2873047"/>
            <a:ext cx="925345" cy="5875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Google Shape;212;p23"/>
          <p:cNvSpPr/>
          <p:nvPr/>
        </p:nvSpPr>
        <p:spPr>
          <a:xfrm>
            <a:off x="3959847" y="5317773"/>
            <a:ext cx="976376" cy="42641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ATTEST ERKENNING FEDERATIE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212;p23"/>
          <p:cNvSpPr/>
          <p:nvPr/>
        </p:nvSpPr>
        <p:spPr>
          <a:xfrm>
            <a:off x="1346570" y="4773424"/>
            <a:ext cx="976376" cy="426413"/>
          </a:xfrm>
          <a:prstGeom prst="rect">
            <a:avLst/>
          </a:prstGeom>
          <a:solidFill>
            <a:srgbClr val="00B0F0">
              <a:alpha val="20000"/>
            </a:srgbClr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ATTEST ERKENNING FEDERATIE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212;p23"/>
          <p:cNvSpPr/>
          <p:nvPr/>
        </p:nvSpPr>
        <p:spPr>
          <a:xfrm>
            <a:off x="6274340" y="5317772"/>
            <a:ext cx="976376" cy="426413"/>
          </a:xfrm>
          <a:prstGeom prst="rect">
            <a:avLst/>
          </a:prstGeom>
          <a:solidFill>
            <a:srgbClr val="A9CCD9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ATTEST ERKENNING FEDERATIE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" name="Straight Arrow Connector 3"/>
          <p:cNvCxnSpPr>
            <a:endCxn id="71" idx="1"/>
          </p:cNvCxnSpPr>
          <p:nvPr/>
        </p:nvCxnSpPr>
        <p:spPr>
          <a:xfrm>
            <a:off x="2315321" y="5205523"/>
            <a:ext cx="1644526" cy="325457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1"/>
          </p:cNvCxnSpPr>
          <p:nvPr/>
        </p:nvCxnSpPr>
        <p:spPr>
          <a:xfrm flipH="1">
            <a:off x="4952009" y="5530979"/>
            <a:ext cx="1322331" cy="0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Google Shape;212;p23"/>
          <p:cNvSpPr/>
          <p:nvPr/>
        </p:nvSpPr>
        <p:spPr>
          <a:xfrm>
            <a:off x="1351570" y="5309823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BEGELEIDENDE BRIEF</a:t>
            </a:r>
            <a:endParaRPr lang="sv" sz="6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212;p23"/>
          <p:cNvSpPr/>
          <p:nvPr/>
        </p:nvSpPr>
        <p:spPr>
          <a:xfrm>
            <a:off x="5035229" y="2913084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BANKUITREKSELS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6007192" y="3352175"/>
            <a:ext cx="270076" cy="142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212;p23"/>
          <p:cNvSpPr/>
          <p:nvPr/>
        </p:nvSpPr>
        <p:spPr>
          <a:xfrm>
            <a:off x="114257" y="2876973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PDF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1072446" y="3817074"/>
            <a:ext cx="254823" cy="1482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Onderwerpen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</a:t>
            </a:fld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37060"/>
              </p:ext>
            </p:extLst>
          </p:nvPr>
        </p:nvGraphicFramePr>
        <p:xfrm>
          <a:off x="681038" y="1349478"/>
          <a:ext cx="8747474" cy="500942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684964">
                  <a:extLst>
                    <a:ext uri="{9D8B030D-6E8A-4147-A177-3AD203B41FA5}">
                      <a16:colId xmlns:a16="http://schemas.microsoft.com/office/drawing/2014/main" val="742807622"/>
                    </a:ext>
                  </a:extLst>
                </a:gridCol>
                <a:gridCol w="2062510">
                  <a:extLst>
                    <a:ext uri="{9D8B030D-6E8A-4147-A177-3AD203B41FA5}">
                      <a16:colId xmlns:a16="http://schemas.microsoft.com/office/drawing/2014/main" val="1994822697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Terugblik 2e workshop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5’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6968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Definities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baseline="0" dirty="0" smtClean="0"/>
                        <a:t>   </a:t>
                      </a:r>
                      <a:r>
                        <a:rPr lang="nl-BE" baseline="0" dirty="0" smtClean="0"/>
                        <a:t>20</a:t>
                      </a:r>
                      <a:r>
                        <a:rPr lang="nl-BE" baseline="0" dirty="0" smtClean="0"/>
                        <a:t>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103869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Document/Documentonderdeel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30’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01887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</a:t>
                      </a:r>
                      <a:r>
                        <a:rPr lang="nl-BE" baseline="0" noProof="0" dirty="0" smtClean="0"/>
                        <a:t>Voorbeeldcase: zendantenne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15’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772739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Oefening: attributen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</a:t>
                      </a:r>
                      <a:r>
                        <a:rPr lang="nl-BE" dirty="0" smtClean="0"/>
                        <a:t>35</a:t>
                      </a:r>
                      <a:r>
                        <a:rPr lang="nl-BE" dirty="0" smtClean="0"/>
                        <a:t>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675672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</a:t>
                      </a:r>
                      <a:r>
                        <a:rPr lang="nl-B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Vragen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10’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57435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Volgende stap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   5’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38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Model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531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Granulariteit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11" y="4644514"/>
            <a:ext cx="3662095" cy="2175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56" y="4644514"/>
            <a:ext cx="3267446" cy="213838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21652"/>
              </p:ext>
            </p:extLst>
          </p:nvPr>
        </p:nvGraphicFramePr>
        <p:xfrm>
          <a:off x="681036" y="2264116"/>
          <a:ext cx="8747474" cy="2225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92831">
                  <a:extLst>
                    <a:ext uri="{9D8B030D-6E8A-4147-A177-3AD203B41FA5}">
                      <a16:colId xmlns:a16="http://schemas.microsoft.com/office/drawing/2014/main" val="1942986871"/>
                    </a:ext>
                  </a:extLst>
                </a:gridCol>
                <a:gridCol w="6854643">
                  <a:extLst>
                    <a:ext uri="{9D8B030D-6E8A-4147-A177-3AD203B41FA5}">
                      <a16:colId xmlns:a16="http://schemas.microsoft.com/office/drawing/2014/main" val="175035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1" noProof="0" dirty="0" smtClean="0"/>
                        <a:t>Domein</a:t>
                      </a:r>
                      <a:endParaRPr lang="nl-B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noProof="0" dirty="0" smtClean="0"/>
                        <a:t>Voorbeelden</a:t>
                      </a:r>
                      <a:endParaRPr lang="nl-BE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Archiveren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Bewaartermijn, vernietigingsprocedure, effectieve vernietigingsdatum,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8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Beheer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Versiebeheer, Datum</a:t>
                      </a:r>
                      <a:r>
                        <a:rPr lang="nl-BE" sz="1400" baseline="0" noProof="0" dirty="0" smtClean="0"/>
                        <a:t> ontvangen, datum verstuurd, datum creatie,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2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Toegang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Rollen, rechten, duurtijd,</a:t>
                      </a:r>
                      <a:r>
                        <a:rPr lang="nl-BE" sz="1400" baseline="0" noProof="0" dirty="0" smtClean="0"/>
                        <a:t>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6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Classificatie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Dataclassificatie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…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04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038" y="1349478"/>
            <a:ext cx="8747473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Hoe gedetailleerd gaan we inzake attributen?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	 </a:t>
            </a:r>
            <a:r>
              <a:rPr lang="nl-BE" dirty="0" smtClean="0"/>
              <a:t>Wat is relevant om uit te wisselen tussen verschillende gebruikerstypes?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7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Model + kardinaliteiten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833886"/>
            <a:ext cx="9508067" cy="59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Oefening: attributen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9055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8319029" cy="49923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Maak 4 groepjes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Vul de blanco modellen aan met generieke attributen die aanwezig moeten zijn volgens jullie groepje.</a:t>
            </a:r>
          </a:p>
          <a:p>
            <a:pPr marL="0" indent="0">
              <a:buNone/>
            </a:pPr>
            <a:endParaRPr lang="nl-BE" sz="1600" b="1" dirty="0" smtClean="0"/>
          </a:p>
          <a:p>
            <a:pPr marL="0" indent="0">
              <a:buNone/>
            </a:pPr>
            <a:r>
              <a:rPr lang="nl-BE" sz="1600" b="1" dirty="0" smtClean="0"/>
              <a:t>LET OP:</a:t>
            </a:r>
          </a:p>
          <a:p>
            <a:r>
              <a:rPr lang="nl-BE" sz="1600" dirty="0" smtClean="0"/>
              <a:t>Draagt het attribuut bij voor alle use cases?</a:t>
            </a:r>
          </a:p>
          <a:p>
            <a:r>
              <a:rPr lang="nl-BE" sz="1600" dirty="0" smtClean="0"/>
              <a:t>Is het attribuut relevant om uit te wisselen tussen verschillende partijen?</a:t>
            </a:r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smtClean="0"/>
              <a:t>Oefening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254"/>
              </p:ext>
            </p:extLst>
          </p:nvPr>
        </p:nvGraphicFramePr>
        <p:xfrm>
          <a:off x="681037" y="4595407"/>
          <a:ext cx="8747474" cy="2225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92831">
                  <a:extLst>
                    <a:ext uri="{9D8B030D-6E8A-4147-A177-3AD203B41FA5}">
                      <a16:colId xmlns:a16="http://schemas.microsoft.com/office/drawing/2014/main" val="1942986871"/>
                    </a:ext>
                  </a:extLst>
                </a:gridCol>
                <a:gridCol w="6854643">
                  <a:extLst>
                    <a:ext uri="{9D8B030D-6E8A-4147-A177-3AD203B41FA5}">
                      <a16:colId xmlns:a16="http://schemas.microsoft.com/office/drawing/2014/main" val="175035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1" noProof="0" dirty="0" smtClean="0"/>
                        <a:t>Domein</a:t>
                      </a:r>
                      <a:endParaRPr lang="nl-B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noProof="0" dirty="0" smtClean="0"/>
                        <a:t>Voorbeelden</a:t>
                      </a:r>
                      <a:endParaRPr lang="nl-BE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Archiveren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Bewaartermijn, vernietigingsprocedure, effectieve vernietigingsdatum,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8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Beheer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Versiebeheer, Datum</a:t>
                      </a:r>
                      <a:r>
                        <a:rPr lang="nl-BE" sz="1400" baseline="0" noProof="0" dirty="0" smtClean="0"/>
                        <a:t> ontvangen, datum verstuurd, datum creatie,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2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Toegang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Rollen, rechten, duurtijd,</a:t>
                      </a:r>
                      <a:r>
                        <a:rPr lang="nl-BE" sz="1400" baseline="0" noProof="0" dirty="0" smtClean="0"/>
                        <a:t> 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6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Classificatie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Dataclassificatie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noProof="0" dirty="0" smtClean="0"/>
                        <a:t>…</a:t>
                      </a:r>
                      <a:endParaRPr lang="nl-B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noProof="0" dirty="0" smtClean="0"/>
                        <a:t>…</a:t>
                      </a:r>
                      <a:endParaRPr lang="nl-B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Open vragen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637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Is </a:t>
            </a:r>
            <a:r>
              <a:rPr lang="nl-NL" sz="1600" dirty="0"/>
              <a:t>een Dossier altijd gelinkt aan Procedurestappen</a:t>
            </a:r>
            <a:r>
              <a:rPr lang="nl-NL" sz="16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Wat </a:t>
            </a:r>
            <a:r>
              <a:rPr lang="nl-NL" sz="1600" dirty="0"/>
              <a:t>met activiteiten die niet binnen een Procedurestap vallen?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Hoe leggen we relatie tussen dossiers? Enkel via Document? Of ook op dossierniveau?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…</a:t>
            </a:r>
            <a:endParaRPr lang="nl-NL" sz="1600" dirty="0" smtClean="0"/>
          </a:p>
          <a:p>
            <a:pPr marL="457200" indent="-457200"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Q&amp;A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78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87794777"/>
              </p:ext>
            </p:extLst>
          </p:nvPr>
        </p:nvGraphicFramePr>
        <p:xfrm>
          <a:off x="3181104" y="1914526"/>
          <a:ext cx="5406498" cy="3600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500962">
                  <a:extLst>
                    <a:ext uri="{9D8B030D-6E8A-4147-A177-3AD203B41FA5}">
                      <a16:colId xmlns:a16="http://schemas.microsoft.com/office/drawing/2014/main" val="931845318"/>
                    </a:ext>
                  </a:extLst>
                </a:gridCol>
                <a:gridCol w="3905536">
                  <a:extLst>
                    <a:ext uri="{9D8B030D-6E8A-4147-A177-3AD203B41FA5}">
                      <a16:colId xmlns:a16="http://schemas.microsoft.com/office/drawing/2014/main" val="428524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Datum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21/05/2019 – 14u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2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Locatie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Herman</a:t>
                      </a:r>
                      <a:r>
                        <a:rPr lang="nl-BE" sz="1600" baseline="0" dirty="0" smtClean="0"/>
                        <a:t> Teirlinck – 01.23 – Léon </a:t>
                      </a:r>
                      <a:r>
                        <a:rPr lang="nl-BE" sz="1600" baseline="0" dirty="0" err="1" smtClean="0"/>
                        <a:t>Stynen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12263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Onderwerp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600" dirty="0" smtClean="0"/>
                        <a:t>Focus</a:t>
                      </a:r>
                      <a:r>
                        <a:rPr lang="nl-BE" sz="1600" baseline="0" dirty="0" smtClean="0"/>
                        <a:t> op attributen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600" baseline="0" dirty="0" smtClean="0"/>
                        <a:t>Focus op </a:t>
                      </a:r>
                      <a:r>
                        <a:rPr lang="nl-BE" sz="1600" baseline="0" dirty="0" err="1" smtClean="0"/>
                        <a:t>kardinaliteiten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035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stappen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28</a:t>
            </a:fld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71" y="1914526"/>
            <a:ext cx="1325562" cy="14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Terugblik</a:t>
            </a:r>
            <a:endParaRPr lang="nl-BE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2524" y="1083732"/>
            <a:ext cx="8562439" cy="5390809"/>
          </a:xfrm>
        </p:spPr>
        <p:txBody>
          <a:bodyPr>
            <a:normAutofit fontScale="85000" lnSpcReduction="10000"/>
          </a:bodyPr>
          <a:lstStyle/>
          <a:p>
            <a:r>
              <a:rPr lang="nl-BE" b="1" dirty="0" smtClean="0"/>
              <a:t>Voorstel tweede versie sneuvelmodel</a:t>
            </a:r>
          </a:p>
          <a:p>
            <a:r>
              <a:rPr lang="nl-BE" b="1" dirty="0" smtClean="0"/>
              <a:t>Oefening omtrent definities</a:t>
            </a:r>
          </a:p>
          <a:p>
            <a:r>
              <a:rPr lang="nl-BE" b="1" dirty="0" smtClean="0"/>
              <a:t>Oefening: use cases op model mappen</a:t>
            </a:r>
          </a:p>
          <a:p>
            <a:r>
              <a:rPr lang="nl-BE" b="1" dirty="0" smtClean="0"/>
              <a:t>Consensus:</a:t>
            </a:r>
          </a:p>
          <a:p>
            <a:pPr lvl="1"/>
            <a:r>
              <a:rPr lang="nl-NL" sz="1600" dirty="0" smtClean="0"/>
              <a:t>Een Document moet op zich kunnen bestaan, zonder (initieel) aan een Dossier gekoppeld te zijn.</a:t>
            </a:r>
          </a:p>
          <a:p>
            <a:pPr lvl="1"/>
            <a:r>
              <a:rPr lang="nl-NL" sz="1600" dirty="0" smtClean="0"/>
              <a:t>Een Serie is een beheersmatig concept en valt buiten de scope van dit traject.</a:t>
            </a:r>
          </a:p>
          <a:p>
            <a:pPr lvl="1"/>
            <a:r>
              <a:rPr lang="nl-NL" sz="1600" dirty="0" smtClean="0"/>
              <a:t>In de definitie van </a:t>
            </a:r>
            <a:r>
              <a:rPr lang="nl-NL" sz="1600" dirty="0" err="1" smtClean="0"/>
              <a:t>PubliekeDienstverlening</a:t>
            </a:r>
            <a:r>
              <a:rPr lang="nl-NL" sz="1600" dirty="0" smtClean="0"/>
              <a:t> wordt “publieke organisatie” vervangen door “organisatie”.</a:t>
            </a:r>
          </a:p>
          <a:p>
            <a:pPr lvl="1"/>
            <a:r>
              <a:rPr lang="nl-NL" sz="1600" dirty="0" smtClean="0"/>
              <a:t>De definitie van Procedurestap bevat “het geheel aan werk gedaan”. Deze formulering geeft onterecht een connotatie van verleden tijd mee.</a:t>
            </a:r>
          </a:p>
          <a:p>
            <a:r>
              <a:rPr lang="nl-BE" b="1" dirty="0" smtClean="0"/>
              <a:t>Open vragen:</a:t>
            </a:r>
          </a:p>
          <a:p>
            <a:pPr lvl="1"/>
            <a:r>
              <a:rPr lang="en-GB" sz="1600" dirty="0" err="1" smtClean="0"/>
              <a:t>Nemen</a:t>
            </a:r>
            <a:r>
              <a:rPr lang="en-GB" sz="1600" dirty="0" smtClean="0"/>
              <a:t> we Procedure </a:t>
            </a:r>
            <a:r>
              <a:rPr lang="en-GB" sz="1600" dirty="0" err="1" smtClean="0"/>
              <a:t>toch</a:t>
            </a:r>
            <a:r>
              <a:rPr lang="en-GB" sz="1600" dirty="0" smtClean="0"/>
              <a:t> op in het model? Of is </a:t>
            </a:r>
            <a:r>
              <a:rPr lang="en-GB" sz="1600" dirty="0" err="1" smtClean="0"/>
              <a:t>dit</a:t>
            </a:r>
            <a:r>
              <a:rPr lang="en-GB" sz="1600" dirty="0" smtClean="0"/>
              <a:t> </a:t>
            </a:r>
            <a:r>
              <a:rPr lang="en-GB" sz="1600" dirty="0" err="1" smtClean="0"/>
              <a:t>een</a:t>
            </a:r>
            <a:r>
              <a:rPr lang="en-GB" sz="1600" dirty="0" smtClean="0"/>
              <a:t> </a:t>
            </a:r>
            <a:r>
              <a:rPr lang="en-GB" sz="1600" dirty="0" err="1" smtClean="0"/>
              <a:t>specifiek</a:t>
            </a:r>
            <a:r>
              <a:rPr lang="en-GB" sz="1600" dirty="0" smtClean="0"/>
              <a:t> type van </a:t>
            </a:r>
            <a:r>
              <a:rPr lang="en-GB" sz="1600" dirty="0" err="1"/>
              <a:t>Z</a:t>
            </a:r>
            <a:r>
              <a:rPr lang="en-GB" sz="1600" dirty="0" err="1" smtClean="0"/>
              <a:t>aak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Wat met </a:t>
            </a:r>
            <a:r>
              <a:rPr lang="en-GB" sz="1600" dirty="0" err="1" smtClean="0"/>
              <a:t>activiteiten</a:t>
            </a:r>
            <a:r>
              <a:rPr lang="en-GB" sz="1600" dirty="0" smtClean="0"/>
              <a:t> die </a:t>
            </a:r>
            <a:r>
              <a:rPr lang="en-GB" sz="1600" dirty="0" err="1" smtClean="0"/>
              <a:t>niet</a:t>
            </a:r>
            <a:r>
              <a:rPr lang="en-GB" sz="1600" dirty="0" smtClean="0"/>
              <a:t> </a:t>
            </a:r>
            <a:r>
              <a:rPr lang="en-GB" sz="1600" dirty="0" err="1" smtClean="0"/>
              <a:t>binnen</a:t>
            </a:r>
            <a:r>
              <a:rPr lang="en-GB" sz="1600" dirty="0" smtClean="0"/>
              <a:t> </a:t>
            </a:r>
            <a:r>
              <a:rPr lang="en-GB" sz="1600" dirty="0" err="1" smtClean="0"/>
              <a:t>een</a:t>
            </a:r>
            <a:r>
              <a:rPr lang="en-GB" sz="1600" dirty="0" smtClean="0"/>
              <a:t> </a:t>
            </a:r>
            <a:r>
              <a:rPr lang="en-GB" sz="1600" dirty="0" err="1" smtClean="0"/>
              <a:t>Procedurestap</a:t>
            </a:r>
            <a:r>
              <a:rPr lang="en-GB" sz="1600" dirty="0" smtClean="0"/>
              <a:t> </a:t>
            </a:r>
            <a:r>
              <a:rPr lang="en-GB" sz="1600" dirty="0" err="1" smtClean="0"/>
              <a:t>vallen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Is </a:t>
            </a:r>
            <a:r>
              <a:rPr lang="en-GB" sz="1600" dirty="0" err="1" smtClean="0"/>
              <a:t>documentonderdeel</a:t>
            </a:r>
            <a:r>
              <a:rPr lang="en-GB" sz="1600" dirty="0" smtClean="0"/>
              <a:t> </a:t>
            </a:r>
            <a:r>
              <a:rPr lang="en-GB" sz="1600" dirty="0" err="1" smtClean="0"/>
              <a:t>nodig</a:t>
            </a:r>
            <a:r>
              <a:rPr lang="en-GB" sz="1600" dirty="0" smtClean="0"/>
              <a:t>? Of </a:t>
            </a:r>
            <a:r>
              <a:rPr lang="en-GB" sz="1600" dirty="0" err="1" smtClean="0"/>
              <a:t>vervangen</a:t>
            </a:r>
            <a:r>
              <a:rPr lang="en-GB" sz="1600" dirty="0" smtClean="0"/>
              <a:t> door link van Document </a:t>
            </a:r>
            <a:r>
              <a:rPr lang="en-GB" sz="1600" dirty="0" err="1" smtClean="0"/>
              <a:t>naar</a:t>
            </a:r>
            <a:r>
              <a:rPr lang="en-GB" sz="1600" dirty="0" smtClean="0"/>
              <a:t> Document?</a:t>
            </a:r>
          </a:p>
          <a:p>
            <a:pPr lvl="1"/>
            <a:r>
              <a:rPr lang="en-GB" sz="1600" dirty="0" err="1" smtClean="0"/>
              <a:t>Nood</a:t>
            </a:r>
            <a:r>
              <a:rPr lang="en-GB" sz="1600" dirty="0" smtClean="0"/>
              <a:t> </a:t>
            </a:r>
            <a:r>
              <a:rPr lang="en-GB" sz="1600" dirty="0" err="1" smtClean="0"/>
              <a:t>aan</a:t>
            </a:r>
            <a:r>
              <a:rPr lang="en-GB" sz="1600" dirty="0" smtClean="0"/>
              <a:t> </a:t>
            </a:r>
            <a:r>
              <a:rPr lang="en-GB" sz="1600" dirty="0" err="1" smtClean="0"/>
              <a:t>versiebeheer</a:t>
            </a:r>
            <a:r>
              <a:rPr lang="en-GB" sz="1600" dirty="0" smtClean="0"/>
              <a:t> in model?</a:t>
            </a:r>
          </a:p>
          <a:p>
            <a:pPr lvl="1"/>
            <a:r>
              <a:rPr lang="en-GB" sz="1600" dirty="0" smtClean="0"/>
              <a:t>Hoe </a:t>
            </a:r>
            <a:r>
              <a:rPr lang="en-GB" sz="1600" dirty="0" err="1" smtClean="0"/>
              <a:t>leggen</a:t>
            </a:r>
            <a:r>
              <a:rPr lang="en-GB" sz="1600" dirty="0" smtClean="0"/>
              <a:t> we </a:t>
            </a:r>
            <a:r>
              <a:rPr lang="en-GB" sz="1600" dirty="0" err="1" smtClean="0"/>
              <a:t>relatie</a:t>
            </a:r>
            <a:r>
              <a:rPr lang="en-GB" sz="1600" dirty="0" smtClean="0"/>
              <a:t> </a:t>
            </a:r>
            <a:r>
              <a:rPr lang="en-GB" sz="1600" dirty="0" err="1" smtClean="0"/>
              <a:t>tussen</a:t>
            </a:r>
            <a:r>
              <a:rPr lang="en-GB" sz="1600" dirty="0" smtClean="0"/>
              <a:t> dossiers? </a:t>
            </a:r>
            <a:r>
              <a:rPr lang="en-GB" sz="1600" dirty="0" err="1" smtClean="0"/>
              <a:t>Enkel</a:t>
            </a:r>
            <a:r>
              <a:rPr lang="en-GB" sz="1600" dirty="0" smtClean="0"/>
              <a:t> via Document? Of </a:t>
            </a:r>
            <a:r>
              <a:rPr lang="en-GB" sz="1600" dirty="0" err="1" smtClean="0"/>
              <a:t>ook</a:t>
            </a:r>
            <a:r>
              <a:rPr lang="en-GB" sz="1600" dirty="0" smtClean="0"/>
              <a:t> op </a:t>
            </a:r>
            <a:r>
              <a:rPr lang="en-GB" sz="1600" dirty="0" err="1" smtClean="0"/>
              <a:t>dossierniveau</a:t>
            </a:r>
            <a:r>
              <a:rPr lang="en-GB" sz="1600" dirty="0"/>
              <a:t>?</a:t>
            </a:r>
            <a:endParaRPr lang="nl-NL" sz="1600" dirty="0" smtClean="0"/>
          </a:p>
          <a:p>
            <a:pPr marL="342900" lvl="1" indent="-342900">
              <a:buFont typeface="FlandersArtSans-Regular" panose="00000500000000000000" pitchFamily="2" charset="0"/>
              <a:buChar char="&gt;"/>
            </a:pPr>
            <a:r>
              <a:rPr lang="nl-NL" b="1" dirty="0"/>
              <a:t>Volgende stappen:</a:t>
            </a:r>
          </a:p>
          <a:p>
            <a:pPr lvl="1"/>
            <a:r>
              <a:rPr lang="nl-NL" sz="1600" dirty="0" smtClean="0"/>
              <a:t>Focus op attributen.</a:t>
            </a:r>
            <a:endParaRPr lang="nl-NL" sz="1600" dirty="0"/>
          </a:p>
          <a:p>
            <a:pPr lvl="1"/>
            <a:endParaRPr lang="nl-BE" sz="1600" dirty="0"/>
          </a:p>
          <a:p>
            <a:pPr lvl="1"/>
            <a:endParaRPr lang="nl-BE" sz="1600" dirty="0" smtClean="0"/>
          </a:p>
          <a:p>
            <a:pPr marL="16329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88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Definities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5272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79262835"/>
              </p:ext>
            </p:extLst>
          </p:nvPr>
        </p:nvGraphicFramePr>
        <p:xfrm>
          <a:off x="681038" y="1482726"/>
          <a:ext cx="8543926" cy="32752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73829">
                  <a:extLst>
                    <a:ext uri="{9D8B030D-6E8A-4147-A177-3AD203B41FA5}">
                      <a16:colId xmlns:a16="http://schemas.microsoft.com/office/drawing/2014/main" val="1759355539"/>
                    </a:ext>
                  </a:extLst>
                </a:gridCol>
                <a:gridCol w="6270097">
                  <a:extLst>
                    <a:ext uri="{9D8B030D-6E8A-4147-A177-3AD203B41FA5}">
                      <a16:colId xmlns:a16="http://schemas.microsoft.com/office/drawing/2014/main" val="2396309477"/>
                    </a:ext>
                  </a:extLst>
                </a:gridCol>
              </a:tblGrid>
              <a:tr h="714925">
                <a:tc>
                  <a:txBody>
                    <a:bodyPr/>
                    <a:lstStyle/>
                    <a:p>
                      <a:r>
                        <a:rPr lang="nl-BE" b="1" dirty="0" smtClean="0"/>
                        <a:t>Zaak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Een samenhangende hoeveelheid werk met een aanleiding en een beoogd resultaat.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8206"/>
                  </a:ext>
                </a:extLst>
              </a:tr>
              <a:tr h="312780">
                <a:tc>
                  <a:txBody>
                    <a:bodyPr/>
                    <a:lstStyle/>
                    <a:p>
                      <a:r>
                        <a:rPr lang="nl-BE" b="1" dirty="0" smtClean="0"/>
                        <a:t>Dossier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Samenhangend geheel van documenten die betrekking hebben op een bepaalde zaak.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98844"/>
                  </a:ext>
                </a:extLst>
              </a:tr>
              <a:tr h="580877">
                <a:tc>
                  <a:txBody>
                    <a:bodyPr/>
                    <a:lstStyle/>
                    <a:p>
                      <a:r>
                        <a:rPr lang="nl-BE" b="1" dirty="0" smtClean="0"/>
                        <a:t>Document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l-NL" sz="1800" dirty="0" smtClean="0"/>
                        <a:t>Een origineel werk in de brede zin (een verslag, een opname, een boek...).</a:t>
                      </a:r>
                      <a:endParaRPr lang="nl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43316"/>
                  </a:ext>
                </a:extLst>
              </a:tr>
              <a:tr h="312780">
                <a:tc>
                  <a:txBody>
                    <a:bodyPr/>
                    <a:lstStyle/>
                    <a:p>
                      <a:r>
                        <a:rPr lang="nl-BE" b="1" dirty="0" smtClean="0"/>
                        <a:t>Documentonderdeel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l-NL" sz="1800" dirty="0" smtClean="0"/>
                        <a:t>Een apart onderdeel van een groter document of verzameld document.</a:t>
                      </a:r>
                      <a:endParaRPr lang="nl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88705"/>
                  </a:ext>
                </a:extLst>
              </a:tr>
              <a:tr h="312780">
                <a:tc>
                  <a:txBody>
                    <a:bodyPr/>
                    <a:lstStyle/>
                    <a:p>
                      <a:r>
                        <a:rPr lang="nl-BE" b="1" dirty="0" smtClean="0"/>
                        <a:t>Representatie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Specifieke weergavevorm van een document/documentonderdeel.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085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27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Document / documentonderdeel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321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Is documentonderdeel nodig?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 smtClean="0"/>
              <a:t>Definities volgens OSLO²</a:t>
            </a:r>
          </a:p>
          <a:p>
            <a:endParaRPr lang="nl-BE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96461"/>
              </p:ext>
            </p:extLst>
          </p:nvPr>
        </p:nvGraphicFramePr>
        <p:xfrm>
          <a:off x="681037" y="2126192"/>
          <a:ext cx="8543926" cy="1280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73829">
                  <a:extLst>
                    <a:ext uri="{9D8B030D-6E8A-4147-A177-3AD203B41FA5}">
                      <a16:colId xmlns:a16="http://schemas.microsoft.com/office/drawing/2014/main" val="1759355539"/>
                    </a:ext>
                  </a:extLst>
                </a:gridCol>
                <a:gridCol w="6270097">
                  <a:extLst>
                    <a:ext uri="{9D8B030D-6E8A-4147-A177-3AD203B41FA5}">
                      <a16:colId xmlns:a16="http://schemas.microsoft.com/office/drawing/2014/main" val="2396309477"/>
                    </a:ext>
                  </a:extLst>
                </a:gridCol>
              </a:tblGrid>
              <a:tr h="580877">
                <a:tc>
                  <a:txBody>
                    <a:bodyPr/>
                    <a:lstStyle/>
                    <a:p>
                      <a:r>
                        <a:rPr lang="nl-BE" b="1" dirty="0" smtClean="0"/>
                        <a:t>Document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l-NL" sz="1800" dirty="0" smtClean="0"/>
                        <a:t>Een origineel werk in de brede zin (een verslag, een opname, een boek...).</a:t>
                      </a:r>
                      <a:endParaRPr lang="nl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43316"/>
                  </a:ext>
                </a:extLst>
              </a:tr>
              <a:tr h="312780">
                <a:tc>
                  <a:txBody>
                    <a:bodyPr/>
                    <a:lstStyle/>
                    <a:p>
                      <a:r>
                        <a:rPr lang="nl-BE" b="1" dirty="0" smtClean="0"/>
                        <a:t>Documentonderdeel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l-NL" sz="1800" dirty="0" smtClean="0"/>
                        <a:t>Een apart onderdeel van een groter document of verzameld document.</a:t>
                      </a:r>
                      <a:endParaRPr lang="nl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88705"/>
                  </a:ext>
                </a:extLst>
              </a:tr>
            </a:tbl>
          </a:graphicData>
        </a:graphic>
      </p:graphicFrame>
      <p:sp>
        <p:nvSpPr>
          <p:cNvPr id="7" name="Google Shape;212;p23"/>
          <p:cNvSpPr/>
          <p:nvPr/>
        </p:nvSpPr>
        <p:spPr>
          <a:xfrm>
            <a:off x="1066025" y="5510058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BIJLAGE 1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212;p23"/>
          <p:cNvSpPr/>
          <p:nvPr/>
        </p:nvSpPr>
        <p:spPr>
          <a:xfrm>
            <a:off x="2307747" y="5517825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EMAIL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212;p23"/>
          <p:cNvSpPr/>
          <p:nvPr/>
        </p:nvSpPr>
        <p:spPr>
          <a:xfrm>
            <a:off x="6386004" y="5517825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ARTIKEL </a:t>
            </a:r>
            <a:r>
              <a:rPr lang="en-GB" sz="600" b="1" dirty="0">
                <a:latin typeface="Georgia"/>
                <a:ea typeface="Georgia"/>
                <a:cs typeface="Georgia"/>
                <a:sym typeface="Georgia"/>
              </a:rPr>
              <a:t>X</a:t>
            </a:r>
            <a:endParaRPr lang="en-GB" sz="600" b="1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212;p23"/>
          <p:cNvSpPr/>
          <p:nvPr/>
        </p:nvSpPr>
        <p:spPr>
          <a:xfrm>
            <a:off x="7627726" y="5525592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WETTEKST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42401" y="5723265"/>
            <a:ext cx="265346" cy="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362380" y="5731032"/>
            <a:ext cx="265346" cy="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1038" y="4501963"/>
            <a:ext cx="874747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Onze oude interpretatie:				Onze nieuwe interpretatie:</a:t>
            </a:r>
            <a:endParaRPr lang="nl-BE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5733" y="3884681"/>
            <a:ext cx="5649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1030073" y="4578263"/>
            <a:ext cx="2290001" cy="2290001"/>
          </a:xfrm>
          <a:prstGeom prst="mathMultiply">
            <a:avLst>
              <a:gd name="adj1" fmla="val 5383"/>
            </a:avLst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Aanvraagformulier wordt ingediend via mail.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Nodige documenten zijn bijgevoegd in de mail (vergunning sportfederatie, financiële bewijzen, …).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Dossierbehandelaar documenteert een advies.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Leidinggevende ambtenaar maakt beslissing omtrent subsidies.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Beslissing wordt meegedeeld aan organisator via mail.</a:t>
            </a:r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 case: aanvraag subsidies sportwedstrijd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1853" y="0"/>
            <a:ext cx="9904147" cy="100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Rectangle 149"/>
          <p:cNvSpPr/>
          <p:nvPr/>
        </p:nvSpPr>
        <p:spPr>
          <a:xfrm>
            <a:off x="4938993" y="1032932"/>
            <a:ext cx="4967007" cy="5825067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3437" y="6417058"/>
            <a:ext cx="378089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nl-BE" sz="1200" dirty="0" smtClean="0"/>
              <a:t>MET DOCUMENTONDERDEEL</a:t>
            </a:r>
            <a:endParaRPr lang="nl-BE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4" y="1032933"/>
            <a:ext cx="0" cy="5825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212;p23"/>
          <p:cNvSpPr/>
          <p:nvPr/>
        </p:nvSpPr>
        <p:spPr>
          <a:xfrm>
            <a:off x="3950365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ORGANISATOR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</a:p>
        </p:txBody>
      </p:sp>
      <p:cxnSp>
        <p:nvCxnSpPr>
          <p:cNvPr id="86" name="Straight Arrow Connector 85"/>
          <p:cNvCxnSpPr>
            <a:stCxn id="85" idx="1"/>
            <a:endCxn id="97" idx="3"/>
          </p:cNvCxnSpPr>
          <p:nvPr/>
        </p:nvCxnSpPr>
        <p:spPr>
          <a:xfrm flipH="1">
            <a:off x="3563431" y="3621536"/>
            <a:ext cx="386934" cy="13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212;p23"/>
          <p:cNvSpPr/>
          <p:nvPr/>
        </p:nvSpPr>
        <p:spPr>
          <a:xfrm>
            <a:off x="2567392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AANVRAAG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8" name="Straight Arrow Connector 87"/>
          <p:cNvCxnSpPr>
            <a:stCxn id="102" idx="2"/>
            <a:endCxn id="87" idx="0"/>
          </p:cNvCxnSpPr>
          <p:nvPr/>
        </p:nvCxnSpPr>
        <p:spPr>
          <a:xfrm>
            <a:off x="3034818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7" idx="0"/>
          </p:cNvCxnSpPr>
          <p:nvPr/>
        </p:nvCxnSpPr>
        <p:spPr>
          <a:xfrm>
            <a:off x="3061600" y="3827292"/>
            <a:ext cx="9831" cy="96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212;p23"/>
          <p:cNvSpPr/>
          <p:nvPr/>
        </p:nvSpPr>
        <p:spPr>
          <a:xfrm>
            <a:off x="1344093" y="2101938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SUBSIDIE-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212;p23"/>
          <p:cNvSpPr/>
          <p:nvPr/>
        </p:nvSpPr>
        <p:spPr>
          <a:xfrm>
            <a:off x="2579430" y="4794920"/>
            <a:ext cx="984001" cy="419095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 dirty="0" smtClean="0">
                <a:latin typeface="Georgia"/>
                <a:ea typeface="Georgia"/>
                <a:cs typeface="Georgia"/>
                <a:sym typeface="Georgia"/>
              </a:rPr>
              <a:t>DOCUMENTEN INDIENEN</a:t>
            </a:r>
            <a:endParaRPr lang="sv" sz="45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212;p23"/>
          <p:cNvSpPr/>
          <p:nvPr/>
        </p:nvSpPr>
        <p:spPr>
          <a:xfrm>
            <a:off x="1349075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0" name="Straight Arrow Connector 99"/>
          <p:cNvCxnSpPr>
            <a:stCxn id="102" idx="1"/>
            <a:endCxn id="98" idx="0"/>
          </p:cNvCxnSpPr>
          <p:nvPr/>
        </p:nvCxnSpPr>
        <p:spPr>
          <a:xfrm flipH="1">
            <a:off x="1837493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3"/>
          </p:cNvCxnSpPr>
          <p:nvPr/>
        </p:nvCxnSpPr>
        <p:spPr>
          <a:xfrm>
            <a:off x="2325911" y="2403038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Google Shape;212;p23"/>
          <p:cNvSpPr/>
          <p:nvPr/>
        </p:nvSpPr>
        <p:spPr>
          <a:xfrm>
            <a:off x="2545994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VERKRIJGEN VAN SUBSIDIE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0800000" flipV="1">
            <a:off x="3503665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08270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03662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575859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HeeftRelatieTot</a:t>
            </a:r>
            <a:endParaRPr lang="nl-BE" sz="700" dirty="0"/>
          </a:p>
        </p:txBody>
      </p:sp>
      <p:cxnSp>
        <p:nvCxnSpPr>
          <p:cNvPr id="113" name="Elbow Connector 74"/>
          <p:cNvCxnSpPr/>
          <p:nvPr/>
        </p:nvCxnSpPr>
        <p:spPr>
          <a:xfrm flipV="1">
            <a:off x="4649036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279382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279382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636368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KanHandelenInOpdrachtVan</a:t>
            </a:r>
            <a:endParaRPr lang="nl-BE" sz="700" dirty="0"/>
          </a:p>
        </p:txBody>
      </p:sp>
      <p:sp>
        <p:nvSpPr>
          <p:cNvPr id="217" name="Title 2"/>
          <p:cNvSpPr txBox="1">
            <a:spLocks/>
          </p:cNvSpPr>
          <p:nvPr/>
        </p:nvSpPr>
        <p:spPr>
          <a:xfrm>
            <a:off x="287867" y="214517"/>
            <a:ext cx="9364133" cy="984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landersArtSans-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nl-NL" sz="1600" dirty="0" smtClean="0"/>
              <a:t>Aanvraag subsidies sportwedstrijd</a:t>
            </a:r>
            <a:endParaRPr lang="nl-NL" sz="1600" dirty="0"/>
          </a:p>
        </p:txBody>
      </p:sp>
      <p:cxnSp>
        <p:nvCxnSpPr>
          <p:cNvPr id="219" name="Straight Connector 218"/>
          <p:cNvCxnSpPr/>
          <p:nvPr/>
        </p:nvCxnSpPr>
        <p:spPr>
          <a:xfrm>
            <a:off x="0" y="1024468"/>
            <a:ext cx="990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5604934" y="6417058"/>
            <a:ext cx="3823578" cy="984352"/>
          </a:xfrm>
        </p:spPr>
        <p:txBody>
          <a:bodyPr>
            <a:normAutofit/>
          </a:bodyPr>
          <a:lstStyle/>
          <a:p>
            <a:pPr algn="ctr"/>
            <a:r>
              <a:rPr lang="nl-BE" sz="1200" dirty="0" smtClean="0"/>
              <a:t>ZONDER DOCUMENTONDERDEEL</a:t>
            </a:r>
            <a:endParaRPr lang="nl-BE" sz="1200" dirty="0"/>
          </a:p>
        </p:txBody>
      </p:sp>
      <p:sp>
        <p:nvSpPr>
          <p:cNvPr id="29" name="Google Shape;212;p23"/>
          <p:cNvSpPr/>
          <p:nvPr/>
        </p:nvSpPr>
        <p:spPr>
          <a:xfrm>
            <a:off x="8879794" y="3420359"/>
            <a:ext cx="921284" cy="40235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ORGANISATOR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" name="Straight Arrow Connector 29"/>
          <p:cNvCxnSpPr>
            <a:stCxn id="29" idx="1"/>
            <a:endCxn id="41" idx="3"/>
          </p:cNvCxnSpPr>
          <p:nvPr/>
        </p:nvCxnSpPr>
        <p:spPr>
          <a:xfrm flipH="1">
            <a:off x="8485236" y="3621536"/>
            <a:ext cx="394558" cy="137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3"/>
          <p:cNvSpPr/>
          <p:nvPr/>
        </p:nvSpPr>
        <p:spPr>
          <a:xfrm>
            <a:off x="7496821" y="3395621"/>
            <a:ext cx="988415" cy="43167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AANVRAAG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2" name="Straight Arrow Connector 31"/>
          <p:cNvCxnSpPr>
            <a:stCxn id="46" idx="2"/>
            <a:endCxn id="31" idx="0"/>
          </p:cNvCxnSpPr>
          <p:nvPr/>
        </p:nvCxnSpPr>
        <p:spPr>
          <a:xfrm>
            <a:off x="7964247" y="2698963"/>
            <a:ext cx="26782" cy="69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12;p23"/>
          <p:cNvSpPr/>
          <p:nvPr/>
        </p:nvSpPr>
        <p:spPr>
          <a:xfrm>
            <a:off x="6268374" y="4793346"/>
            <a:ext cx="976376" cy="42641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MAIL-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INHOUD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4" name="Straight Arrow Connector 33"/>
          <p:cNvCxnSpPr>
            <a:stCxn id="41" idx="1"/>
            <a:endCxn id="33" idx="3"/>
          </p:cNvCxnSpPr>
          <p:nvPr/>
        </p:nvCxnSpPr>
        <p:spPr>
          <a:xfrm flipH="1">
            <a:off x="7244750" y="4992557"/>
            <a:ext cx="264109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41" idx="0"/>
          </p:cNvCxnSpPr>
          <p:nvPr/>
        </p:nvCxnSpPr>
        <p:spPr>
          <a:xfrm>
            <a:off x="7991029" y="3827292"/>
            <a:ext cx="6019" cy="95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3"/>
          <p:cNvSpPr/>
          <p:nvPr/>
        </p:nvSpPr>
        <p:spPr>
          <a:xfrm>
            <a:off x="6273369" y="2094527"/>
            <a:ext cx="981818" cy="60219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SUBSIDIE-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DOSSIER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  <a:tabLst>
                <a:tab pos="719138" algn="l"/>
              </a:tabLst>
            </a:pPr>
            <a:r>
              <a:rPr lang="en-US" sz="400" dirty="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:	...</a:t>
            </a:r>
            <a:r>
              <a:rPr lang="sv" sz="4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GB" sz="400" dirty="0" smtClean="0"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GB" sz="400" dirty="0" smtClean="0">
                <a:latin typeface="Georgia"/>
                <a:ea typeface="Georgia"/>
                <a:cs typeface="Georgia"/>
                <a:sym typeface="Georgia"/>
              </a:rPr>
            </a:br>
            <a:endParaRPr sz="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212;p23"/>
          <p:cNvSpPr/>
          <p:nvPr/>
        </p:nvSpPr>
        <p:spPr>
          <a:xfrm>
            <a:off x="5035229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PDF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212;p23"/>
          <p:cNvSpPr/>
          <p:nvPr/>
        </p:nvSpPr>
        <p:spPr>
          <a:xfrm>
            <a:off x="7508859" y="4779350"/>
            <a:ext cx="976377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DOCUMENTEN INDIENEN</a:t>
            </a:r>
            <a:endParaRPr lang="sv" sz="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212;p23"/>
          <p:cNvSpPr/>
          <p:nvPr/>
        </p:nvSpPr>
        <p:spPr>
          <a:xfrm>
            <a:off x="6278504" y="3400679"/>
            <a:ext cx="976835" cy="4266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SUBSIDIE</a:t>
            </a:r>
            <a:endParaRPr lang="en-US" sz="400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4" name="Straight Arrow Connector 43"/>
          <p:cNvCxnSpPr>
            <a:stCxn id="46" idx="1"/>
            <a:endCxn id="42" idx="0"/>
          </p:cNvCxnSpPr>
          <p:nvPr/>
        </p:nvCxnSpPr>
        <p:spPr>
          <a:xfrm flipH="1">
            <a:off x="6766922" y="2485479"/>
            <a:ext cx="708501" cy="91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</p:cNvCxnSpPr>
          <p:nvPr/>
        </p:nvCxnSpPr>
        <p:spPr>
          <a:xfrm>
            <a:off x="7255187" y="2395627"/>
            <a:ext cx="240059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212;p23"/>
          <p:cNvSpPr/>
          <p:nvPr/>
        </p:nvSpPr>
        <p:spPr>
          <a:xfrm>
            <a:off x="7475423" y="2271995"/>
            <a:ext cx="977647" cy="42696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VERKRIJGEN VAN SUBSIDIE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defTabSz="360363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400" dirty="0" smtClean="0">
                <a:latin typeface="Georgia"/>
                <a:ea typeface="Georgia"/>
                <a:cs typeface="Georgia"/>
                <a:sym typeface="Georgia"/>
              </a:rPr>
              <a:t>x:		...</a:t>
            </a: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8433094" y="2420292"/>
            <a:ext cx="50460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937699" y="2420292"/>
            <a:ext cx="0" cy="18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33091" y="2605361"/>
            <a:ext cx="504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05288" y="2244962"/>
            <a:ext cx="1363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HeeftRelatieTot</a:t>
            </a:r>
            <a:endParaRPr lang="nl-BE" sz="700" dirty="0"/>
          </a:p>
        </p:txBody>
      </p:sp>
      <p:cxnSp>
        <p:nvCxnSpPr>
          <p:cNvPr id="51" name="Straight Arrow Connector 47"/>
          <p:cNvCxnSpPr/>
          <p:nvPr/>
        </p:nvCxnSpPr>
        <p:spPr>
          <a:xfrm rot="16200000" flipH="1">
            <a:off x="5883547" y="3903233"/>
            <a:ext cx="1142744" cy="5962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62"/>
          <p:cNvCxnSpPr/>
          <p:nvPr/>
        </p:nvCxnSpPr>
        <p:spPr>
          <a:xfrm rot="5400000" flipH="1" flipV="1">
            <a:off x="5995491" y="2861217"/>
            <a:ext cx="924810" cy="5958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1"/>
          </p:cNvCxnSpPr>
          <p:nvPr/>
        </p:nvCxnSpPr>
        <p:spPr>
          <a:xfrm flipH="1" flipV="1">
            <a:off x="6012170" y="3086590"/>
            <a:ext cx="256204" cy="19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74"/>
          <p:cNvCxnSpPr/>
          <p:nvPr/>
        </p:nvCxnSpPr>
        <p:spPr>
          <a:xfrm flipV="1">
            <a:off x="9578465" y="3822712"/>
            <a:ext cx="0" cy="361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08811" y="4182342"/>
            <a:ext cx="369654" cy="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9208811" y="3822712"/>
            <a:ext cx="0" cy="363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5797" y="4235333"/>
            <a:ext cx="1595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700" dirty="0" smtClean="0"/>
              <a:t>KanHandelenInOpdrachtVan</a:t>
            </a:r>
            <a:endParaRPr lang="nl-BE" sz="700" dirty="0"/>
          </a:p>
        </p:txBody>
      </p:sp>
      <p:sp>
        <p:nvSpPr>
          <p:cNvPr id="60" name="Google Shape;212;p23"/>
          <p:cNvSpPr/>
          <p:nvPr/>
        </p:nvSpPr>
        <p:spPr>
          <a:xfrm>
            <a:off x="1338945" y="4793346"/>
            <a:ext cx="976376" cy="42641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EMAIL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15321" y="5006552"/>
            <a:ext cx="3063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212;p23"/>
          <p:cNvSpPr/>
          <p:nvPr/>
        </p:nvSpPr>
        <p:spPr>
          <a:xfrm>
            <a:off x="105800" y="3400679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PDF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" name="Straight Arrow Connector 63"/>
          <p:cNvCxnSpPr>
            <a:endCxn id="63" idx="3"/>
          </p:cNvCxnSpPr>
          <p:nvPr/>
        </p:nvCxnSpPr>
        <p:spPr>
          <a:xfrm flipH="1" flipV="1">
            <a:off x="1083729" y="3614225"/>
            <a:ext cx="262310" cy="167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7"/>
          <p:cNvCxnSpPr/>
          <p:nvPr/>
        </p:nvCxnSpPr>
        <p:spPr>
          <a:xfrm rot="16200000" flipH="1">
            <a:off x="950501" y="3899615"/>
            <a:ext cx="1158997" cy="58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2"/>
          <p:cNvCxnSpPr/>
          <p:nvPr/>
        </p:nvCxnSpPr>
        <p:spPr>
          <a:xfrm rot="5400000" flipH="1" flipV="1">
            <a:off x="1070100" y="2873047"/>
            <a:ext cx="925345" cy="5875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Google Shape;212;p23"/>
          <p:cNvSpPr/>
          <p:nvPr/>
        </p:nvSpPr>
        <p:spPr>
          <a:xfrm>
            <a:off x="107353" y="5289085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ARTIKEL 7</a:t>
            </a:r>
          </a:p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POSITIEVE BESLISSING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6" name="Straight Arrow Connector 75"/>
          <p:cNvCxnSpPr>
            <a:stCxn id="70" idx="1"/>
            <a:endCxn id="75" idx="3"/>
          </p:cNvCxnSpPr>
          <p:nvPr/>
        </p:nvCxnSpPr>
        <p:spPr>
          <a:xfrm flipH="1" flipV="1">
            <a:off x="1083729" y="5502292"/>
            <a:ext cx="265346" cy="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212;p23"/>
          <p:cNvSpPr/>
          <p:nvPr/>
        </p:nvSpPr>
        <p:spPr>
          <a:xfrm>
            <a:off x="6264872" y="5311909"/>
            <a:ext cx="976376" cy="42641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VERGUNNING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SPORTFEDERATIE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212;p23"/>
          <p:cNvSpPr/>
          <p:nvPr/>
        </p:nvSpPr>
        <p:spPr>
          <a:xfrm>
            <a:off x="6261536" y="5830472"/>
            <a:ext cx="976376" cy="42641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FINANCIËLE STATEMENTS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80" name="Straight Arrow Connector 79"/>
          <p:cNvCxnSpPr>
            <a:stCxn id="41" idx="1"/>
            <a:endCxn id="77" idx="3"/>
          </p:cNvCxnSpPr>
          <p:nvPr/>
        </p:nvCxnSpPr>
        <p:spPr>
          <a:xfrm flipH="1">
            <a:off x="7241248" y="4992557"/>
            <a:ext cx="267611" cy="5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1"/>
          </p:cNvCxnSpPr>
          <p:nvPr/>
        </p:nvCxnSpPr>
        <p:spPr>
          <a:xfrm flipH="1">
            <a:off x="7255188" y="4992557"/>
            <a:ext cx="253671" cy="1051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3" idx="1"/>
            <a:endCxn id="77" idx="1"/>
          </p:cNvCxnSpPr>
          <p:nvPr/>
        </p:nvCxnSpPr>
        <p:spPr>
          <a:xfrm rot="10800000" flipV="1">
            <a:off x="6264872" y="5006552"/>
            <a:ext cx="3502" cy="518563"/>
          </a:xfrm>
          <a:prstGeom prst="bentConnector3">
            <a:avLst>
              <a:gd name="adj1" fmla="val 6627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3" idx="1"/>
            <a:endCxn id="79" idx="1"/>
          </p:cNvCxnSpPr>
          <p:nvPr/>
        </p:nvCxnSpPr>
        <p:spPr>
          <a:xfrm rot="10800000" flipV="1">
            <a:off x="6261536" y="5006553"/>
            <a:ext cx="6838" cy="1037126"/>
          </a:xfrm>
          <a:prstGeom prst="bentConnector3">
            <a:avLst>
              <a:gd name="adj1" fmla="val 34430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9" idx="1"/>
            <a:endCxn id="33" idx="1"/>
          </p:cNvCxnSpPr>
          <p:nvPr/>
        </p:nvCxnSpPr>
        <p:spPr>
          <a:xfrm rot="10800000" flipH="1">
            <a:off x="6261536" y="5006553"/>
            <a:ext cx="6838" cy="1037126"/>
          </a:xfrm>
          <a:prstGeom prst="bentConnector3">
            <a:avLst>
              <a:gd name="adj1" fmla="val -33430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Google Shape;212;p23"/>
          <p:cNvSpPr/>
          <p:nvPr/>
        </p:nvSpPr>
        <p:spPr>
          <a:xfrm>
            <a:off x="1349075" y="5296852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VERGUNNING</a:t>
            </a:r>
            <a:b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SPORTFEDERATIE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212;p23"/>
          <p:cNvSpPr/>
          <p:nvPr/>
        </p:nvSpPr>
        <p:spPr>
          <a:xfrm>
            <a:off x="1346039" y="5796395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FINANCIËLE STATEMENTS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212;p23"/>
          <p:cNvSpPr/>
          <p:nvPr/>
        </p:nvSpPr>
        <p:spPr>
          <a:xfrm>
            <a:off x="107353" y="5796395"/>
            <a:ext cx="976376" cy="42641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600" b="1" dirty="0" smtClean="0">
                <a:latin typeface="Georgia"/>
                <a:ea typeface="Georgia"/>
                <a:cs typeface="Georgia"/>
                <a:sym typeface="Georgia"/>
              </a:rPr>
              <a:t>UITGAVEN 2018</a:t>
            </a:r>
            <a:endParaRPr lang="en-GB"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8" name="Straight Arrow Connector 77"/>
          <p:cNvCxnSpPr>
            <a:stCxn id="71" idx="1"/>
            <a:endCxn id="73" idx="3"/>
          </p:cNvCxnSpPr>
          <p:nvPr/>
        </p:nvCxnSpPr>
        <p:spPr>
          <a:xfrm flipH="1">
            <a:off x="1083729" y="6009602"/>
            <a:ext cx="262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1074836" y="4303321"/>
            <a:ext cx="271203" cy="1493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212;p23"/>
          <p:cNvSpPr/>
          <p:nvPr/>
        </p:nvSpPr>
        <p:spPr>
          <a:xfrm>
            <a:off x="87003" y="3883467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BANKUITREKSELS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212;p23"/>
          <p:cNvSpPr/>
          <p:nvPr/>
        </p:nvSpPr>
        <p:spPr>
          <a:xfrm>
            <a:off x="5028063" y="2871117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MAIL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212;p23"/>
          <p:cNvSpPr/>
          <p:nvPr/>
        </p:nvSpPr>
        <p:spPr>
          <a:xfrm>
            <a:off x="5046669" y="3919241"/>
            <a:ext cx="977929" cy="42709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 b="1" dirty="0" smtClean="0">
                <a:latin typeface="Georgia"/>
                <a:ea typeface="Georgia"/>
                <a:cs typeface="Georgia"/>
                <a:sym typeface="Georgia"/>
              </a:rPr>
              <a:t>BANKUITREKSELS</a:t>
            </a:r>
            <a:endParaRPr sz="600" b="1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6013131" y="3604358"/>
            <a:ext cx="256204" cy="19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6005233" y="4079083"/>
            <a:ext cx="256204" cy="19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EEBBAA58-7305-40B6-96FB-57860A0C78F6}" vid="{2D56A21C-4764-44E4-9B13-86BAD52A47A1}"/>
    </a:ext>
  </a:extLst>
</a:theme>
</file>

<file path=ppt/theme/theme2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af5a5f-e2e6-468c-9f28-f81d99523f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9" ma:contentTypeDescription="Create a new document." ma:contentTypeScope="" ma:versionID="017b88eaf1ff4c10f37eeb5d8af5bc18">
  <xsd:schema xmlns:xsd="http://www.w3.org/2001/XMLSchema" xmlns:xs="http://www.w3.org/2001/XMLSchema" xmlns:p="http://schemas.microsoft.com/office/2006/metadata/properties" xmlns:ns2="abd5de4e-6ecd-4522-a9f4-1c24c7648312" xmlns:ns3="d8af5a5f-e2e6-468c-9f28-f81d99523fed" targetNamespace="http://schemas.microsoft.com/office/2006/metadata/properties" ma:root="true" ma:fieldsID="504ec224f0846cb72e14a44fe2d9dd5d" ns2:_="" ns3:_="">
    <xsd:import namespace="abd5de4e-6ecd-4522-a9f4-1c24c7648312"/>
    <xsd:import namespace="d8af5a5f-e2e6-468c-9f28-f81d99523f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E0740-7C99-4B07-9AF9-52B6D081C28D}">
  <ds:schemaRefs>
    <ds:schemaRef ds:uri="d8af5a5f-e2e6-468c-9f28-f81d99523fe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bd5de4e-6ecd-4522-a9f4-1c24c764831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F2F1AD-D645-4193-A006-2254829C7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263841-5FF5-4F98-A02E-6898835F6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16903</TotalTime>
  <Words>1067</Words>
  <Application>Microsoft Office PowerPoint</Application>
  <PresentationFormat>A4 Paper (210x297 mm)</PresentationFormat>
  <Paragraphs>364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Georgia</vt:lpstr>
      <vt:lpstr>FlandersArtSans-Regular</vt:lpstr>
      <vt:lpstr>FlandersArtSans-Light</vt:lpstr>
      <vt:lpstr>Calibri</vt:lpstr>
      <vt:lpstr>FlandersArtSans-Bold</vt:lpstr>
      <vt:lpstr>Wingdings</vt:lpstr>
      <vt:lpstr>Arial</vt:lpstr>
      <vt:lpstr>Office Theme</vt:lpstr>
      <vt:lpstr>OSLO Dossier</vt:lpstr>
      <vt:lpstr>Onderwerpen</vt:lpstr>
      <vt:lpstr>Terugblik</vt:lpstr>
      <vt:lpstr>Definities</vt:lpstr>
      <vt:lpstr>Definities</vt:lpstr>
      <vt:lpstr>Document / documentonderdeel</vt:lpstr>
      <vt:lpstr>Is documentonderdeel nodig?</vt:lpstr>
      <vt:lpstr>Use case: aanvraag subsidies sportwedstrijd</vt:lpstr>
      <vt:lpstr>ZONDER DOCUMENTONDERDEEL</vt:lpstr>
      <vt:lpstr>Voorbeeld zendantenne</vt:lpstr>
      <vt:lpstr>Use case: aanvraag zendantenne</vt:lpstr>
      <vt:lpstr>PowerPoint Presentation</vt:lpstr>
      <vt:lpstr>PowerPoint Presentation</vt:lpstr>
      <vt:lpstr>Aanvraag conformiteitsattest</vt:lpstr>
      <vt:lpstr>Aanvraag conformiteitsattest</vt:lpstr>
      <vt:lpstr>Aanvraag conformiteitsattest</vt:lpstr>
      <vt:lpstr>Document relatie contextgebonden</vt:lpstr>
      <vt:lpstr>A: erkenning sportfederatie</vt:lpstr>
      <vt:lpstr>DOSSIER B</vt:lpstr>
      <vt:lpstr>Model</vt:lpstr>
      <vt:lpstr>Granulariteit model</vt:lpstr>
      <vt:lpstr>Model + kardinaliteiten</vt:lpstr>
      <vt:lpstr>Oefening: attributen</vt:lpstr>
      <vt:lpstr>Oefening attributen</vt:lpstr>
      <vt:lpstr>Open vragen</vt:lpstr>
      <vt:lpstr>Vragen</vt:lpstr>
      <vt:lpstr>Q&amp;A</vt:lpstr>
      <vt:lpstr>Volgende stappen</vt:lpstr>
    </vt:vector>
  </TitlesOfParts>
  <Company>Informatie Vlaanderen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Geert</dc:creator>
  <cp:lastModifiedBy>Arne De Proft</cp:lastModifiedBy>
  <cp:revision>298</cp:revision>
  <cp:lastPrinted>2019-03-15T10:44:33Z</cp:lastPrinted>
  <dcterms:created xsi:type="dcterms:W3CDTF">2018-05-03T08:43:13Z</dcterms:created>
  <dcterms:modified xsi:type="dcterms:W3CDTF">2019-04-18T16:05:34Z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</Properties>
</file>