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4"/>
  </p:sldMasterIdLst>
  <p:notesMasterIdLst>
    <p:notesMasterId r:id="rId25"/>
  </p:notesMasterIdLst>
  <p:handoutMasterIdLst>
    <p:handoutMasterId r:id="rId26"/>
  </p:handoutMasterIdLst>
  <p:sldIdLst>
    <p:sldId id="257" r:id="rId5"/>
    <p:sldId id="350" r:id="rId6"/>
    <p:sldId id="365" r:id="rId7"/>
    <p:sldId id="451" r:id="rId8"/>
    <p:sldId id="445" r:id="rId9"/>
    <p:sldId id="446" r:id="rId10"/>
    <p:sldId id="455" r:id="rId11"/>
    <p:sldId id="456" r:id="rId12"/>
    <p:sldId id="457" r:id="rId13"/>
    <p:sldId id="458" r:id="rId14"/>
    <p:sldId id="460" r:id="rId15"/>
    <p:sldId id="431" r:id="rId16"/>
    <p:sldId id="433" r:id="rId17"/>
    <p:sldId id="454" r:id="rId18"/>
    <p:sldId id="453" r:id="rId19"/>
    <p:sldId id="411" r:id="rId20"/>
    <p:sldId id="415" r:id="rId21"/>
    <p:sldId id="379" r:id="rId22"/>
    <p:sldId id="354" r:id="rId23"/>
    <p:sldId id="371" r:id="rId24"/>
  </p:sldIdLst>
  <p:sldSz cx="9906000" cy="6858000" type="A4"/>
  <p:notesSz cx="6718300" cy="9855200"/>
  <p:embeddedFontLst>
    <p:embeddedFont>
      <p:font typeface="FlandersArtSans-Regular" panose="00000500000000000000" pitchFamily="2" charset="0"/>
      <p:regular r:id="rId27"/>
    </p:embeddedFont>
    <p:embeddedFont>
      <p:font typeface="FlandersArtSans-Light" panose="020B0604020202020204" charset="0"/>
      <p:regular r:id="rId28"/>
    </p:embeddedFont>
    <p:embeddedFont>
      <p:font typeface="Georgia" panose="02040502050405020303" pitchFamily="18" charset="0"/>
      <p:regular r:id="rId29"/>
      <p:bold r:id="rId30"/>
      <p:italic r:id="rId31"/>
      <p:boldItalic r:id="rId32"/>
    </p:embeddedFont>
    <p:embeddedFont>
      <p:font typeface="FlandersArtSans-Bold" panose="020B0604020202020204" charset="0"/>
      <p:bold r:id="rId33"/>
    </p:embeddedFont>
    <p:embeddedFont>
      <p:font typeface="Calibri" panose="020F0502020204030204" pitchFamily="34" charset="0"/>
      <p:regular r:id="rId34"/>
      <p:bold r:id="rId35"/>
      <p:italic r:id="rId36"/>
      <p:boldItalic r:id="rId37"/>
    </p:embeddedFont>
  </p:embeddedFontLst>
  <p:defaultTextStyle>
    <a:defPPr>
      <a:defRPr lang="nl-BE"/>
    </a:defPPr>
    <a:lvl1pPr marL="0" algn="l" defTabSz="914235" rtl="0" eaLnBrk="1" latinLnBrk="0" hangingPunct="1">
      <a:defRPr sz="1799" kern="1200">
        <a:solidFill>
          <a:schemeClr val="tx1"/>
        </a:solidFill>
        <a:latin typeface="+mn-lt"/>
        <a:ea typeface="+mn-ea"/>
        <a:cs typeface="+mn-cs"/>
      </a:defRPr>
    </a:lvl1pPr>
    <a:lvl2pPr marL="457117" algn="l" defTabSz="914235" rtl="0" eaLnBrk="1" latinLnBrk="0" hangingPunct="1">
      <a:defRPr sz="1799" kern="1200">
        <a:solidFill>
          <a:schemeClr val="tx1"/>
        </a:solidFill>
        <a:latin typeface="+mn-lt"/>
        <a:ea typeface="+mn-ea"/>
        <a:cs typeface="+mn-cs"/>
      </a:defRPr>
    </a:lvl2pPr>
    <a:lvl3pPr marL="914235" algn="l" defTabSz="914235" rtl="0" eaLnBrk="1" latinLnBrk="0" hangingPunct="1">
      <a:defRPr sz="1799" kern="1200">
        <a:solidFill>
          <a:schemeClr val="tx1"/>
        </a:solidFill>
        <a:latin typeface="+mn-lt"/>
        <a:ea typeface="+mn-ea"/>
        <a:cs typeface="+mn-cs"/>
      </a:defRPr>
    </a:lvl3pPr>
    <a:lvl4pPr marL="1371353" algn="l" defTabSz="914235" rtl="0" eaLnBrk="1" latinLnBrk="0" hangingPunct="1">
      <a:defRPr sz="1799" kern="1200">
        <a:solidFill>
          <a:schemeClr val="tx1"/>
        </a:solidFill>
        <a:latin typeface="+mn-lt"/>
        <a:ea typeface="+mn-ea"/>
        <a:cs typeface="+mn-cs"/>
      </a:defRPr>
    </a:lvl4pPr>
    <a:lvl5pPr marL="1828470" algn="l" defTabSz="914235" rtl="0" eaLnBrk="1" latinLnBrk="0" hangingPunct="1">
      <a:defRPr sz="1799" kern="1200">
        <a:solidFill>
          <a:schemeClr val="tx1"/>
        </a:solidFill>
        <a:latin typeface="+mn-lt"/>
        <a:ea typeface="+mn-ea"/>
        <a:cs typeface="+mn-cs"/>
      </a:defRPr>
    </a:lvl5pPr>
    <a:lvl6pPr marL="2285588" algn="l" defTabSz="914235" rtl="0" eaLnBrk="1" latinLnBrk="0" hangingPunct="1">
      <a:defRPr sz="1799" kern="1200">
        <a:solidFill>
          <a:schemeClr val="tx1"/>
        </a:solidFill>
        <a:latin typeface="+mn-lt"/>
        <a:ea typeface="+mn-ea"/>
        <a:cs typeface="+mn-cs"/>
      </a:defRPr>
    </a:lvl6pPr>
    <a:lvl7pPr marL="2742705" algn="l" defTabSz="914235" rtl="0" eaLnBrk="1" latinLnBrk="0" hangingPunct="1">
      <a:defRPr sz="1799" kern="1200">
        <a:solidFill>
          <a:schemeClr val="tx1"/>
        </a:solidFill>
        <a:latin typeface="+mn-lt"/>
        <a:ea typeface="+mn-ea"/>
        <a:cs typeface="+mn-cs"/>
      </a:defRPr>
    </a:lvl7pPr>
    <a:lvl8pPr marL="3199823" algn="l" defTabSz="914235" rtl="0" eaLnBrk="1" latinLnBrk="0" hangingPunct="1">
      <a:defRPr sz="1799" kern="1200">
        <a:solidFill>
          <a:schemeClr val="tx1"/>
        </a:solidFill>
        <a:latin typeface="+mn-lt"/>
        <a:ea typeface="+mn-ea"/>
        <a:cs typeface="+mn-cs"/>
      </a:defRPr>
    </a:lvl8pPr>
    <a:lvl9pPr marL="3656940" algn="l" defTabSz="914235" rtl="0" eaLnBrk="1" latinLnBrk="0" hangingPunct="1">
      <a:defRPr sz="1799"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 Wolf Liesbet" initials="DWL" lastIdx="2" clrIdx="0">
    <p:extLst>
      <p:ext uri="{19B8F6BF-5375-455C-9EA6-DF929625EA0E}">
        <p15:presenceInfo xmlns:p15="http://schemas.microsoft.com/office/powerpoint/2012/main" userId="S-1-5-21-3662605696-431538287-2476864782-213412" providerId="AD"/>
      </p:ext>
    </p:extLst>
  </p:cmAuthor>
  <p:cmAuthor id="2" name="Michiel De Keyzer" initials="MDK" lastIdx="37" clrIdx="1">
    <p:extLst>
      <p:ext uri="{19B8F6BF-5375-455C-9EA6-DF929625EA0E}">
        <p15:presenceInfo xmlns:p15="http://schemas.microsoft.com/office/powerpoint/2012/main" userId="Michiel De Keyzer" providerId="None"/>
      </p:ext>
    </p:extLst>
  </p:cmAuthor>
  <p:cmAuthor id="3" name="Arne De Proft" initials="ADP" lastIdx="34" clrIdx="2">
    <p:extLst>
      <p:ext uri="{19B8F6BF-5375-455C-9EA6-DF929625EA0E}">
        <p15:presenceInfo xmlns:p15="http://schemas.microsoft.com/office/powerpoint/2012/main" userId="Arne De Prof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101"/>
    <a:srgbClr val="C00000"/>
    <a:srgbClr val="A9CCD9"/>
    <a:srgbClr val="00B0F0"/>
    <a:srgbClr val="FFF200"/>
    <a:srgbClr val="EDB9B9"/>
    <a:srgbClr val="C8B8C8"/>
    <a:srgbClr val="F2F2F2"/>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3296810-A885-4BE3-A3E7-6D5BEEA58F3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78848" autoAdjust="0"/>
  </p:normalViewPr>
  <p:slideViewPr>
    <p:cSldViewPr snapToGrid="0">
      <p:cViewPr varScale="1">
        <p:scale>
          <a:sx n="88" d="100"/>
          <a:sy n="88" d="100"/>
        </p:scale>
        <p:origin x="1734" y="90"/>
      </p:cViewPr>
      <p:guideLst/>
    </p:cSldViewPr>
  </p:slideViewPr>
  <p:outlineViewPr>
    <p:cViewPr>
      <p:scale>
        <a:sx n="33" d="100"/>
        <a:sy n="33" d="100"/>
      </p:scale>
      <p:origin x="0" y="-4026"/>
    </p:cViewPr>
  </p:outlineViewPr>
  <p:notesTextViewPr>
    <p:cViewPr>
      <p:scale>
        <a:sx n="1" d="1"/>
        <a:sy n="1" d="1"/>
      </p:scale>
      <p:origin x="0" y="0"/>
    </p:cViewPr>
  </p:notesTextViewPr>
  <p:notesViewPr>
    <p:cSldViewPr snapToGrid="0">
      <p:cViewPr varScale="1">
        <p:scale>
          <a:sx n="101" d="100"/>
          <a:sy n="101" d="100"/>
        </p:scale>
        <p:origin x="269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7.fntdata"/><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1"/>
          <p:cNvSpPr>
            <a:spLocks noGrp="1"/>
          </p:cNvSpPr>
          <p:nvPr>
            <p:ph type="hdr" sz="quarter"/>
          </p:nvPr>
        </p:nvSpPr>
        <p:spPr>
          <a:xfrm>
            <a:off x="466960" y="193474"/>
            <a:ext cx="3338521" cy="300997"/>
          </a:xfrm>
          <a:prstGeom prst="rect">
            <a:avLst/>
          </a:prstGeom>
        </p:spPr>
        <p:txBody>
          <a:bodyPr vert="horz" lIns="91440" tIns="45720" rIns="91440" bIns="45720" rtlCol="0"/>
          <a:lstStyle>
            <a:lvl1pPr algn="l">
              <a:defRPr sz="1200"/>
            </a:lvl1pPr>
          </a:lstStyle>
          <a:p>
            <a:endParaRPr lang="nl-BE" dirty="0">
              <a:latin typeface="FlandersArtSans-Regular" panose="00000500000000000000" pitchFamily="2" charset="0"/>
            </a:endParaRPr>
          </a:p>
        </p:txBody>
      </p:sp>
      <p:sp>
        <p:nvSpPr>
          <p:cNvPr id="7" name="Date Placeholder 2"/>
          <p:cNvSpPr>
            <a:spLocks noGrp="1"/>
          </p:cNvSpPr>
          <p:nvPr>
            <p:ph type="dt" sz="quarter" idx="1"/>
          </p:nvPr>
        </p:nvSpPr>
        <p:spPr>
          <a:xfrm>
            <a:off x="4840515" y="193474"/>
            <a:ext cx="1452984" cy="300997"/>
          </a:xfrm>
          <a:prstGeom prst="rect">
            <a:avLst/>
          </a:prstGeom>
        </p:spPr>
        <p:txBody>
          <a:bodyPr vert="horz" lIns="91440" tIns="45720" rIns="91440" bIns="45720" rtlCol="0"/>
          <a:lstStyle>
            <a:lvl1pPr algn="r">
              <a:defRPr sz="1200"/>
            </a:lvl1pPr>
          </a:lstStyle>
          <a:p>
            <a:fld id="{BF415B66-BF51-4972-819E-6E18353EB769}" type="datetimeFigureOut">
              <a:rPr lang="nl-BE" smtClean="0"/>
              <a:t>20/05/2019</a:t>
            </a:fld>
            <a:endParaRPr lang="nl-BE"/>
          </a:p>
        </p:txBody>
      </p:sp>
      <p:sp>
        <p:nvSpPr>
          <p:cNvPr id="8" name="Footer Placeholder 3"/>
          <p:cNvSpPr>
            <a:spLocks noGrp="1"/>
          </p:cNvSpPr>
          <p:nvPr>
            <p:ph type="ftr" sz="quarter" idx="2"/>
          </p:nvPr>
        </p:nvSpPr>
        <p:spPr>
          <a:xfrm>
            <a:off x="466962" y="9360729"/>
            <a:ext cx="3338520" cy="300997"/>
          </a:xfrm>
          <a:prstGeom prst="rect">
            <a:avLst/>
          </a:prstGeom>
        </p:spPr>
        <p:txBody>
          <a:bodyPr vert="horz" lIns="91440" tIns="45720" rIns="91440" bIns="45720" rtlCol="0" anchor="b"/>
          <a:lstStyle>
            <a:lvl1pPr algn="l">
              <a:defRPr sz="1200"/>
            </a:lvl1pPr>
          </a:lstStyle>
          <a:p>
            <a:endParaRPr lang="nl-BE" dirty="0"/>
          </a:p>
        </p:txBody>
      </p:sp>
      <p:sp>
        <p:nvSpPr>
          <p:cNvPr id="9" name="Slide Number Placeholder 4"/>
          <p:cNvSpPr>
            <a:spLocks noGrp="1"/>
          </p:cNvSpPr>
          <p:nvPr>
            <p:ph type="sldNum" sz="quarter" idx="3"/>
          </p:nvPr>
        </p:nvSpPr>
        <p:spPr>
          <a:xfrm>
            <a:off x="5545927" y="9360730"/>
            <a:ext cx="747572" cy="300996"/>
          </a:xfrm>
          <a:prstGeom prst="rect">
            <a:avLst/>
          </a:prstGeom>
        </p:spPr>
        <p:txBody>
          <a:bodyPr vert="horz" lIns="91440" tIns="45720" rIns="91440" bIns="45720" rtlCol="0" anchor="b"/>
          <a:lstStyle>
            <a:lvl1pPr algn="r">
              <a:defRPr sz="1200"/>
            </a:lvl1pPr>
          </a:lstStyle>
          <a:p>
            <a:fld id="{31D57D71-DFD4-49A2-8FE9-9156F9579F84}" type="slidenum">
              <a:rPr lang="nl-BE" smtClean="0">
                <a:latin typeface="FlandersArtSans-Regular" panose="00000500000000000000" pitchFamily="2" charset="0"/>
              </a:rPr>
              <a:t>‹#›</a:t>
            </a:fld>
            <a:endParaRPr lang="nl-BE">
              <a:latin typeface="FlandersArtSans-Regular" panose="00000500000000000000" pitchFamily="2" charset="0"/>
            </a:endParaRPr>
          </a:p>
        </p:txBody>
      </p:sp>
    </p:spTree>
    <p:extLst>
      <p:ext uri="{BB962C8B-B14F-4D97-AF65-F5344CB8AC3E}">
        <p14:creationId xmlns:p14="http://schemas.microsoft.com/office/powerpoint/2010/main" val="39065620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57263" y="1231900"/>
            <a:ext cx="4803775" cy="3325813"/>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71830" y="4742815"/>
            <a:ext cx="5374640" cy="3880485"/>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BE" dirty="0"/>
          </a:p>
        </p:txBody>
      </p:sp>
      <p:sp>
        <p:nvSpPr>
          <p:cNvPr id="8" name="Header Placeholder 1"/>
          <p:cNvSpPr>
            <a:spLocks noGrp="1"/>
          </p:cNvSpPr>
          <p:nvPr>
            <p:ph type="hdr" sz="quarter"/>
          </p:nvPr>
        </p:nvSpPr>
        <p:spPr>
          <a:xfrm>
            <a:off x="466960" y="193474"/>
            <a:ext cx="3338521" cy="300997"/>
          </a:xfrm>
          <a:prstGeom prst="rect">
            <a:avLst/>
          </a:prstGeom>
        </p:spPr>
        <p:txBody>
          <a:bodyPr vert="horz" lIns="91440" tIns="45720" rIns="91440" bIns="45720" rtlCol="0"/>
          <a:lstStyle>
            <a:lvl1pPr algn="l">
              <a:defRPr sz="1200"/>
            </a:lvl1pPr>
          </a:lstStyle>
          <a:p>
            <a:endParaRPr lang="nl-BE" dirty="0">
              <a:latin typeface="FlandersArtSans-Regular" panose="00000500000000000000" pitchFamily="2" charset="0"/>
            </a:endParaRPr>
          </a:p>
        </p:txBody>
      </p:sp>
      <p:sp>
        <p:nvSpPr>
          <p:cNvPr id="9" name="Date Placeholder 2"/>
          <p:cNvSpPr>
            <a:spLocks noGrp="1"/>
          </p:cNvSpPr>
          <p:nvPr>
            <p:ph type="dt" sz="quarter" idx="1"/>
          </p:nvPr>
        </p:nvSpPr>
        <p:spPr>
          <a:xfrm>
            <a:off x="4840515" y="193474"/>
            <a:ext cx="1452984" cy="300997"/>
          </a:xfrm>
          <a:prstGeom prst="rect">
            <a:avLst/>
          </a:prstGeom>
        </p:spPr>
        <p:txBody>
          <a:bodyPr vert="horz" lIns="91440" tIns="45720" rIns="91440" bIns="45720" rtlCol="0"/>
          <a:lstStyle>
            <a:lvl1pPr algn="r">
              <a:defRPr sz="1200"/>
            </a:lvl1pPr>
          </a:lstStyle>
          <a:p>
            <a:fld id="{BF415B66-BF51-4972-819E-6E18353EB769}" type="datetimeFigureOut">
              <a:rPr lang="nl-BE" smtClean="0"/>
              <a:t>20/05/2019</a:t>
            </a:fld>
            <a:endParaRPr lang="nl-BE"/>
          </a:p>
        </p:txBody>
      </p:sp>
      <p:sp>
        <p:nvSpPr>
          <p:cNvPr id="10" name="Footer Placeholder 3"/>
          <p:cNvSpPr>
            <a:spLocks noGrp="1"/>
          </p:cNvSpPr>
          <p:nvPr>
            <p:ph type="ftr" sz="quarter" idx="4"/>
          </p:nvPr>
        </p:nvSpPr>
        <p:spPr>
          <a:xfrm>
            <a:off x="466962" y="9360729"/>
            <a:ext cx="3338520" cy="300997"/>
          </a:xfrm>
          <a:prstGeom prst="rect">
            <a:avLst/>
          </a:prstGeom>
        </p:spPr>
        <p:txBody>
          <a:bodyPr vert="horz" lIns="91440" tIns="45720" rIns="91440" bIns="45720" rtlCol="0" anchor="b"/>
          <a:lstStyle>
            <a:lvl1pPr algn="l">
              <a:defRPr sz="1200"/>
            </a:lvl1pPr>
          </a:lstStyle>
          <a:p>
            <a:endParaRPr lang="nl-BE" dirty="0"/>
          </a:p>
        </p:txBody>
      </p:sp>
      <p:sp>
        <p:nvSpPr>
          <p:cNvPr id="11" name="Slide Number Placeholder 4"/>
          <p:cNvSpPr>
            <a:spLocks noGrp="1"/>
          </p:cNvSpPr>
          <p:nvPr>
            <p:ph type="sldNum" sz="quarter" idx="5"/>
          </p:nvPr>
        </p:nvSpPr>
        <p:spPr>
          <a:xfrm>
            <a:off x="5545927" y="9360730"/>
            <a:ext cx="747572" cy="300996"/>
          </a:xfrm>
          <a:prstGeom prst="rect">
            <a:avLst/>
          </a:prstGeom>
        </p:spPr>
        <p:txBody>
          <a:bodyPr vert="horz" lIns="91440" tIns="45720" rIns="91440" bIns="45720" rtlCol="0" anchor="b"/>
          <a:lstStyle>
            <a:lvl1pPr algn="r">
              <a:defRPr sz="1200"/>
            </a:lvl1pPr>
          </a:lstStyle>
          <a:p>
            <a:fld id="{31D57D71-DFD4-49A2-8FE9-9156F9579F84}" type="slidenum">
              <a:rPr lang="nl-BE" smtClean="0">
                <a:latin typeface="FlandersArtSans-Regular" panose="00000500000000000000" pitchFamily="2" charset="0"/>
              </a:rPr>
              <a:t>‹#›</a:t>
            </a:fld>
            <a:endParaRPr lang="nl-BE">
              <a:latin typeface="FlandersArtSans-Regular" panose="00000500000000000000" pitchFamily="2" charset="0"/>
            </a:endParaRPr>
          </a:p>
        </p:txBody>
      </p:sp>
    </p:spTree>
    <p:extLst>
      <p:ext uri="{BB962C8B-B14F-4D97-AF65-F5344CB8AC3E}">
        <p14:creationId xmlns:p14="http://schemas.microsoft.com/office/powerpoint/2010/main" val="2944797008"/>
      </p:ext>
    </p:extLst>
  </p:cSld>
  <p:clrMap bg1="lt1" tx1="dk1" bg2="lt2" tx2="dk2" accent1="accent1" accent2="accent2" accent3="accent3" accent4="accent4" accent5="accent5" accent6="accent6" hlink="hlink" folHlink="folHlink"/>
  <p:notesStyle>
    <a:lvl1pPr marL="171419" indent="-171419" algn="l" defTabSz="914235" rtl="0" eaLnBrk="1" latinLnBrk="0" hangingPunct="1">
      <a:buFont typeface="FlandersArtSans-Regular" panose="00000500000000000000" pitchFamily="2" charset="0"/>
      <a:buChar char="&gt;"/>
      <a:defRPr sz="1200" kern="1200">
        <a:solidFill>
          <a:schemeClr val="tx1"/>
        </a:solidFill>
        <a:latin typeface="FlandersArtSans-Regular" panose="00000500000000000000" pitchFamily="2" charset="0"/>
        <a:ea typeface="+mn-ea"/>
        <a:cs typeface="+mn-cs"/>
      </a:defRPr>
    </a:lvl1pPr>
    <a:lvl2pPr marL="360000" indent="-171419" algn="l" defTabSz="914235" rtl="0" eaLnBrk="1" latinLnBrk="0" hangingPunct="1">
      <a:buFont typeface="Wingdings" panose="05000000000000000000" pitchFamily="2" charset="2"/>
      <a:buChar char="§"/>
      <a:defRPr sz="1200" kern="1200">
        <a:solidFill>
          <a:schemeClr val="tx1"/>
        </a:solidFill>
        <a:latin typeface="FlandersArtSans-Regular" panose="00000500000000000000" pitchFamily="2" charset="0"/>
        <a:ea typeface="+mn-ea"/>
        <a:cs typeface="+mn-cs"/>
      </a:defRPr>
    </a:lvl2pPr>
    <a:lvl3pPr marL="540000" indent="-171419" algn="l" defTabSz="914235" rtl="0" eaLnBrk="1" latinLnBrk="0" hangingPunct="1">
      <a:buFont typeface="FlandersArtSans-Regular" panose="00000500000000000000" pitchFamily="2" charset="0"/>
      <a:buChar char="&gt;"/>
      <a:defRPr sz="1200" kern="1200">
        <a:solidFill>
          <a:schemeClr val="tx1"/>
        </a:solidFill>
        <a:latin typeface="FlandersArtSans-Regular" panose="00000500000000000000" pitchFamily="2" charset="0"/>
        <a:ea typeface="+mn-ea"/>
        <a:cs typeface="+mn-cs"/>
      </a:defRPr>
    </a:lvl3pPr>
    <a:lvl4pPr marL="720000" indent="-171419" algn="l" defTabSz="914235" rtl="0" eaLnBrk="1" latinLnBrk="0" hangingPunct="1">
      <a:buFont typeface="Wingdings" panose="05000000000000000000" pitchFamily="2" charset="2"/>
      <a:buChar char="§"/>
      <a:defRPr sz="1200" kern="1200">
        <a:solidFill>
          <a:schemeClr val="tx1"/>
        </a:solidFill>
        <a:latin typeface="FlandersArtSans-Regular" panose="00000500000000000000" pitchFamily="2" charset="0"/>
        <a:ea typeface="+mn-ea"/>
        <a:cs typeface="+mn-cs"/>
      </a:defRPr>
    </a:lvl4pPr>
    <a:lvl5pPr marL="900000" indent="-171419" algn="l" defTabSz="914235" rtl="0" eaLnBrk="1" latinLnBrk="0" hangingPunct="1">
      <a:buFont typeface="FlandersArtSans-Regular" panose="00000500000000000000" pitchFamily="2" charset="0"/>
      <a:buChar char="&gt;"/>
      <a:defRPr sz="1200" kern="1200">
        <a:solidFill>
          <a:schemeClr val="tx1"/>
        </a:solidFill>
        <a:latin typeface="FlandersArtSans-Regular" panose="00000500000000000000" pitchFamily="2" charset="0"/>
        <a:ea typeface="+mn-ea"/>
        <a:cs typeface="+mn-cs"/>
      </a:defRPr>
    </a:lvl5pPr>
    <a:lvl6pPr marL="2285588" algn="l" defTabSz="914235" rtl="0" eaLnBrk="1" latinLnBrk="0" hangingPunct="1">
      <a:defRPr sz="1200" kern="1200">
        <a:solidFill>
          <a:schemeClr val="tx1"/>
        </a:solidFill>
        <a:latin typeface="+mn-lt"/>
        <a:ea typeface="+mn-ea"/>
        <a:cs typeface="+mn-cs"/>
      </a:defRPr>
    </a:lvl6pPr>
    <a:lvl7pPr marL="2742705" algn="l" defTabSz="914235" rtl="0" eaLnBrk="1" latinLnBrk="0" hangingPunct="1">
      <a:defRPr sz="1200" kern="1200">
        <a:solidFill>
          <a:schemeClr val="tx1"/>
        </a:solidFill>
        <a:latin typeface="+mn-lt"/>
        <a:ea typeface="+mn-ea"/>
        <a:cs typeface="+mn-cs"/>
      </a:defRPr>
    </a:lvl7pPr>
    <a:lvl8pPr marL="3199823" algn="l" defTabSz="914235" rtl="0" eaLnBrk="1" latinLnBrk="0" hangingPunct="1">
      <a:defRPr sz="1200" kern="1200">
        <a:solidFill>
          <a:schemeClr val="tx1"/>
        </a:solidFill>
        <a:latin typeface="+mn-lt"/>
        <a:ea typeface="+mn-ea"/>
        <a:cs typeface="+mn-cs"/>
      </a:defRPr>
    </a:lvl8pPr>
    <a:lvl9pPr marL="3656940" algn="l" defTabSz="91423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z="1200" b="0" i="0" kern="1200" dirty="0" smtClean="0">
                <a:solidFill>
                  <a:schemeClr val="tx1"/>
                </a:solidFill>
                <a:effectLst/>
                <a:latin typeface="FlandersArtSans-Regular" panose="00000500000000000000" pitchFamily="2" charset="0"/>
                <a:ea typeface="+mn-ea"/>
                <a:cs typeface="+mn-cs"/>
              </a:rPr>
              <a:t>Gezien deze definitie al afgestemd is in een OSLO werkgroep is ons voorstel om de klasse over te nemen uit OSLO generiek, maar wel een voorstel te doen om de definitie daarvan aan te passen.</a:t>
            </a:r>
          </a:p>
          <a:p>
            <a:r>
              <a:rPr lang="nl-NL" sz="1200" b="0" i="0" kern="1200" dirty="0" smtClean="0">
                <a:solidFill>
                  <a:schemeClr val="tx1"/>
                </a:solidFill>
                <a:effectLst/>
                <a:latin typeface="FlandersArtSans-Regular" panose="00000500000000000000" pitchFamily="2" charset="0"/>
                <a:ea typeface="+mn-ea"/>
                <a:cs typeface="+mn-cs"/>
              </a:rPr>
              <a:t>We willen/kunnen die niet eenzijdig aanpassen vanuit OSLO Dossier en stellen voor om als follow-up een overlegmoment/workshop te organiseren, specifiek rond de definitie van dit object, die de werkgroep dossier overstijgt, die open is voor iedereen, en waar minsten de </a:t>
            </a:r>
            <a:r>
              <a:rPr lang="nl-NL" sz="1200" b="0" i="0" kern="1200" dirty="0" err="1" smtClean="0">
                <a:solidFill>
                  <a:schemeClr val="tx1"/>
                </a:solidFill>
                <a:effectLst/>
                <a:latin typeface="FlandersArtSans-Regular" panose="00000500000000000000" pitchFamily="2" charset="0"/>
                <a:ea typeface="+mn-ea"/>
                <a:cs typeface="+mn-cs"/>
              </a:rPr>
              <a:t>werkgroepleden</a:t>
            </a:r>
            <a:r>
              <a:rPr lang="nl-NL" sz="1200" b="0" i="0" kern="1200" dirty="0" smtClean="0">
                <a:solidFill>
                  <a:schemeClr val="tx1"/>
                </a:solidFill>
                <a:effectLst/>
                <a:latin typeface="FlandersArtSans-Regular" panose="00000500000000000000" pitchFamily="2" charset="0"/>
                <a:ea typeface="+mn-ea"/>
                <a:cs typeface="+mn-cs"/>
              </a:rPr>
              <a:t> van mandaat en besluit expliciet worden voor uitgenodigd.</a:t>
            </a:r>
          </a:p>
          <a:p>
            <a:endParaRPr lang="en-GB" dirty="0"/>
          </a:p>
        </p:txBody>
      </p:sp>
      <p:sp>
        <p:nvSpPr>
          <p:cNvPr id="4" name="Slide Number Placeholder 3"/>
          <p:cNvSpPr>
            <a:spLocks noGrp="1"/>
          </p:cNvSpPr>
          <p:nvPr>
            <p:ph type="sldNum" sz="quarter" idx="10"/>
          </p:nvPr>
        </p:nvSpPr>
        <p:spPr/>
        <p:txBody>
          <a:bodyPr/>
          <a:lstStyle/>
          <a:p>
            <a:fld id="{31D57D71-DFD4-49A2-8FE9-9156F9579F84}" type="slidenum">
              <a:rPr lang="nl-BE" smtClean="0">
                <a:latin typeface="FlandersArtSans-Regular" panose="00000500000000000000" pitchFamily="2" charset="0"/>
              </a:rPr>
              <a:t>17</a:t>
            </a:fld>
            <a:endParaRPr lang="nl-BE">
              <a:latin typeface="FlandersArtSans-Regular" panose="00000500000000000000" pitchFamily="2" charset="0"/>
            </a:endParaRPr>
          </a:p>
        </p:txBody>
      </p:sp>
    </p:spTree>
    <p:extLst>
      <p:ext uri="{BB962C8B-B14F-4D97-AF65-F5344CB8AC3E}">
        <p14:creationId xmlns:p14="http://schemas.microsoft.com/office/powerpoint/2010/main" val="13184444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
    <p:spTree>
      <p:nvGrpSpPr>
        <p:cNvPr id="1" name=""/>
        <p:cNvGrpSpPr/>
        <p:nvPr/>
      </p:nvGrpSpPr>
      <p:grpSpPr>
        <a:xfrm>
          <a:off x="0" y="0"/>
          <a:ext cx="0" cy="0"/>
          <a:chOff x="0" y="0"/>
          <a:chExt cx="0" cy="0"/>
        </a:xfrm>
      </p:grpSpPr>
      <p:sp>
        <p:nvSpPr>
          <p:cNvPr id="54" name="Shape 54"/>
          <p:cNvSpPr/>
          <p:nvPr userDrawn="1"/>
        </p:nvSpPr>
        <p:spPr>
          <a:xfrm>
            <a:off x="2" y="0"/>
            <a:ext cx="9615725" cy="6858000"/>
          </a:xfrm>
          <a:custGeom>
            <a:avLst/>
            <a:gdLst/>
            <a:ahLst/>
            <a:cxnLst>
              <a:cxn ang="0">
                <a:pos x="wd2" y="hd2"/>
              </a:cxn>
              <a:cxn ang="5400000">
                <a:pos x="wd2" y="hd2"/>
              </a:cxn>
              <a:cxn ang="10800000">
                <a:pos x="wd2" y="hd2"/>
              </a:cxn>
              <a:cxn ang="16200000">
                <a:pos x="wd2" y="hd2"/>
              </a:cxn>
            </a:cxnLst>
            <a:rect l="0" t="0" r="r" b="b"/>
            <a:pathLst>
              <a:path w="21600" h="21600" extrusionOk="0">
                <a:moveTo>
                  <a:pt x="0" y="37"/>
                </a:moveTo>
                <a:lnTo>
                  <a:pt x="18835" y="0"/>
                </a:lnTo>
                <a:lnTo>
                  <a:pt x="21600" y="21600"/>
                </a:lnTo>
                <a:lnTo>
                  <a:pt x="33" y="21600"/>
                </a:lnTo>
                <a:lnTo>
                  <a:pt x="0" y="37"/>
                </a:lnTo>
                <a:close/>
              </a:path>
            </a:pathLst>
          </a:custGeom>
          <a:solidFill>
            <a:srgbClr val="FFFF00"/>
          </a:solidFill>
          <a:ln w="12700">
            <a:miter lim="400000"/>
          </a:ln>
        </p:spPr>
        <p:txBody>
          <a:bodyPr lIns="0" tIns="0" rIns="0" bIns="0" anchor="ctr"/>
          <a:lstStyle/>
          <a:p>
            <a:pPr lvl="0" algn="ctr">
              <a:defRPr>
                <a:solidFill>
                  <a:srgbClr val="FFFFFF"/>
                </a:solidFill>
              </a:defRPr>
            </a:pPr>
            <a:endParaRPr sz="1800"/>
          </a:p>
        </p:txBody>
      </p:sp>
      <p:pic>
        <p:nvPicPr>
          <p:cNvPr id="56" name="image3.png"/>
          <p:cNvPicPr/>
          <p:nvPr/>
        </p:nvPicPr>
        <p:blipFill>
          <a:blip r:embed="rId2">
            <a:extLst/>
          </a:blip>
          <a:stretch>
            <a:fillRect/>
          </a:stretch>
        </p:blipFill>
        <p:spPr>
          <a:xfrm>
            <a:off x="700173" y="692695"/>
            <a:ext cx="1950001" cy="734484"/>
          </a:xfrm>
          <a:prstGeom prst="rect">
            <a:avLst/>
          </a:prstGeom>
          <a:ln w="12700">
            <a:miter lim="400000"/>
          </a:ln>
        </p:spPr>
      </p:pic>
      <p:sp>
        <p:nvSpPr>
          <p:cNvPr id="9" name="Subtitle 2"/>
          <p:cNvSpPr>
            <a:spLocks noGrp="1"/>
          </p:cNvSpPr>
          <p:nvPr>
            <p:ph type="subTitle" idx="1"/>
          </p:nvPr>
        </p:nvSpPr>
        <p:spPr>
          <a:xfrm>
            <a:off x="1028711" y="4509834"/>
            <a:ext cx="7434681" cy="1112525"/>
          </a:xfrm>
        </p:spPr>
        <p:txBody>
          <a:bodyPr/>
          <a:lstStyle>
            <a:lvl1pPr marL="0" indent="0" algn="l">
              <a:buNone/>
              <a:defRPr sz="2400">
                <a:solidFill>
                  <a:schemeClr val="tx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Shape 7"/>
          <p:cNvSpPr>
            <a:spLocks noGrp="1"/>
          </p:cNvSpPr>
          <p:nvPr>
            <p:ph type="title"/>
          </p:nvPr>
        </p:nvSpPr>
        <p:spPr>
          <a:xfrm>
            <a:off x="1028712" y="1551752"/>
            <a:ext cx="7434681" cy="2794621"/>
          </a:xfrm>
          <a:prstGeom prst="rect">
            <a:avLst/>
          </a:prstGeom>
        </p:spPr>
        <p:txBody>
          <a:bodyPr anchor="b"/>
          <a:lstStyle>
            <a:lvl1pPr algn="l">
              <a:defRPr sz="3600">
                <a:solidFill>
                  <a:schemeClr val="tx1"/>
                </a:solidFill>
                <a:latin typeface="FlandersArtSans-Bold" panose="00000800000000000000" pitchFamily="2" charset="0"/>
              </a:defRPr>
            </a:lvl1pPr>
          </a:lstStyle>
          <a:p>
            <a:pPr lvl="0">
              <a:defRPr sz="1800" b="0"/>
            </a:pPr>
            <a:r>
              <a:rPr lang="en-US" sz="3600" b="1"/>
              <a:t>Click to edit Master title style</a:t>
            </a:r>
            <a:endParaRPr sz="3600" b="1"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0172" y="5770201"/>
            <a:ext cx="1525527" cy="396241"/>
          </a:xfrm>
          <a:prstGeom prst="rect">
            <a:avLst/>
          </a:prstGeom>
        </p:spPr>
      </p:pic>
      <p:sp>
        <p:nvSpPr>
          <p:cNvPr id="16" name="TextBox 15"/>
          <p:cNvSpPr txBox="1"/>
          <p:nvPr userDrawn="1"/>
        </p:nvSpPr>
        <p:spPr>
          <a:xfrm>
            <a:off x="6591183" y="5889445"/>
            <a:ext cx="3198355" cy="27699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r" defTabSz="914400" rtl="0" fontAlgn="auto" latinLnBrk="1" hangingPunct="0">
              <a:lnSpc>
                <a:spcPct val="100000"/>
              </a:lnSpc>
              <a:spcBef>
                <a:spcPts val="0"/>
              </a:spcBef>
              <a:spcAft>
                <a:spcPts val="0"/>
              </a:spcAft>
              <a:buClrTx/>
              <a:buSzTx/>
              <a:buFontTx/>
              <a:buNone/>
              <a:tabLst/>
            </a:pPr>
            <a:r>
              <a:rPr kumimoji="0" lang="nl-BE" sz="1200" b="0" i="0" u="none" strike="noStrike" cap="none" spc="0" normalizeH="0" baseline="0" dirty="0">
                <a:ln>
                  <a:noFill/>
                </a:ln>
                <a:solidFill>
                  <a:srgbClr val="000000"/>
                </a:solidFill>
                <a:effectLst/>
                <a:uFillTx/>
                <a:latin typeface="FlandersArtSans-Regular" panose="00000500000000000000" pitchFamily="2" charset="0"/>
                <a:ea typeface="FlandersArtSans-Regular"/>
                <a:cs typeface="FlandersArtSans-Regular"/>
                <a:sym typeface="FlandersArtSans-Regular"/>
              </a:rPr>
              <a:t>www.vlaanderen.be/informatievlaanderen</a:t>
            </a:r>
          </a:p>
        </p:txBody>
      </p:sp>
    </p:spTree>
    <p:extLst>
      <p:ext uri="{BB962C8B-B14F-4D97-AF65-F5344CB8AC3E}">
        <p14:creationId xmlns:p14="http://schemas.microsoft.com/office/powerpoint/2010/main" val="1970656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oud met bijschrift">
    <p:spTree>
      <p:nvGrpSpPr>
        <p:cNvPr id="1" name=""/>
        <p:cNvGrpSpPr/>
        <p:nvPr/>
      </p:nvGrpSpPr>
      <p:grpSpPr>
        <a:xfrm>
          <a:off x="0" y="0"/>
          <a:ext cx="0" cy="0"/>
          <a:chOff x="0" y="0"/>
          <a:chExt cx="0" cy="0"/>
        </a:xfrm>
      </p:grpSpPr>
      <p:sp>
        <p:nvSpPr>
          <p:cNvPr id="6" name="Title Placeholder 7"/>
          <p:cNvSpPr>
            <a:spLocks noGrp="1"/>
          </p:cNvSpPr>
          <p:nvPr>
            <p:ph type="title"/>
          </p:nvPr>
        </p:nvSpPr>
        <p:spPr>
          <a:xfrm>
            <a:off x="662524" y="365128"/>
            <a:ext cx="3023824" cy="1325563"/>
          </a:xfrm>
          <a:prstGeom prst="rect">
            <a:avLst/>
          </a:prstGeom>
        </p:spPr>
        <p:txBody>
          <a:bodyPr vert="horz" lIns="91440" tIns="45720" rIns="91440" bIns="45720" rtlCol="0" anchor="t">
            <a:normAutofit/>
          </a:bodyPr>
          <a:lstStyle>
            <a:lvl1pPr>
              <a:defRPr sz="2400">
                <a:latin typeface="FlandersArtSans-Bold" panose="00000800000000000000" pitchFamily="2" charset="0"/>
              </a:defRPr>
            </a:lvl1pPr>
          </a:lstStyle>
          <a:p>
            <a:r>
              <a:rPr lang="en-US"/>
              <a:t>Click to edit Master title style</a:t>
            </a:r>
            <a:endParaRPr lang="nl-BE" dirty="0"/>
          </a:p>
        </p:txBody>
      </p:sp>
      <p:sp>
        <p:nvSpPr>
          <p:cNvPr id="7" name="Shape 40"/>
          <p:cNvSpPr>
            <a:spLocks noGrp="1"/>
          </p:cNvSpPr>
          <p:nvPr>
            <p:ph type="body" idx="1"/>
          </p:nvPr>
        </p:nvSpPr>
        <p:spPr>
          <a:xfrm>
            <a:off x="662524" y="5892601"/>
            <a:ext cx="3023824" cy="581943"/>
          </a:xfrm>
          <a:prstGeom prst="rect">
            <a:avLst/>
          </a:prstGeom>
        </p:spPr>
        <p:txBody>
          <a:bodyPr/>
          <a:lstStyle>
            <a:lvl1pPr marL="0" indent="0">
              <a:spcBef>
                <a:spcPts val="300"/>
              </a:spcBef>
              <a:buSzTx/>
              <a:buFontTx/>
              <a:buNone/>
              <a:defRPr sz="1400">
                <a:latin typeface="FlandersArtSans-Regular" panose="00000500000000000000" pitchFamily="2" charset="0"/>
              </a:defRPr>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lang="en-US" sz="1400"/>
              <a:t>Edit Master text styles</a:t>
            </a:r>
          </a:p>
        </p:txBody>
      </p:sp>
      <p:sp>
        <p:nvSpPr>
          <p:cNvPr id="10" name="Content Placeholder 2"/>
          <p:cNvSpPr>
            <a:spLocks noGrp="1"/>
          </p:cNvSpPr>
          <p:nvPr>
            <p:ph sz="quarter" idx="10"/>
          </p:nvPr>
        </p:nvSpPr>
        <p:spPr>
          <a:xfrm>
            <a:off x="3842570" y="365126"/>
            <a:ext cx="5382393" cy="6109416"/>
          </a:xfrm>
        </p:spPr>
        <p:txBody>
          <a:bodyPr/>
          <a:lstStyle>
            <a:lvl1pPr marL="342900" marR="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1pPr>
            <a:lvl2pPr marL="783771" marR="0" indent="-326571"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Light" panose="00000400000000000000" pitchFamily="2" charset="0"/>
              </a:defRPr>
            </a:lvl2pPr>
            <a:lvl3pPr marL="1219200" marR="0" indent="-3048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3pPr>
            <a:lvl4pPr marL="1737360" marR="0" indent="-365760"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Light" panose="00000400000000000000" pitchFamily="2" charset="0"/>
              </a:defRPr>
            </a:lvl4pPr>
            <a:lvl5pPr marL="2194560" marR="0" indent="-36576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5p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Edit Master text styles</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Second level</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Third level</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Fourth level</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Fifth level</a:t>
            </a:r>
            <a:endParaRPr kumimoji="0" lang="nl-BE" sz="1600" b="0" i="0" u="none" strike="noStrike" kern="0" cap="none" spc="0" normalizeH="0" baseline="0" noProof="0" dirty="0">
              <a:ln>
                <a:noFill/>
              </a:ln>
              <a:solidFill>
                <a:sysClr val="windowText" lastClr="000000"/>
              </a:solidFill>
              <a:effectLst/>
              <a:uLnTx/>
              <a:uFillTx/>
              <a:latin typeface="FlandersArtSans-Regular"/>
              <a:sym typeface="FlandersArtSans-Regular"/>
            </a:endParaRPr>
          </a:p>
        </p:txBody>
      </p:sp>
      <p:sp>
        <p:nvSpPr>
          <p:cNvPr id="12"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dirty="0" err="1"/>
              <a:t>Editeer</a:t>
            </a:r>
            <a:r>
              <a:rPr lang="nl-BE" dirty="0"/>
              <a:t> via Invoegen/Kop- en Voettekst</a:t>
            </a:r>
          </a:p>
        </p:txBody>
      </p:sp>
      <p:sp>
        <p:nvSpPr>
          <p:cNvPr id="13"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
        <p:nvSpPr>
          <p:cNvPr id="14" name="Date Placeholder 2"/>
          <p:cNvSpPr>
            <a:spLocks noGrp="1"/>
          </p:cNvSpPr>
          <p:nvPr>
            <p:ph type="dt" sz="quarter" idx="2"/>
          </p:nvPr>
        </p:nvSpPr>
        <p:spPr>
          <a:xfrm>
            <a:off x="6564652" y="6603110"/>
            <a:ext cx="286385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48CA6BF2-CD52-4E22-92A5-09015AAF1997}" type="datetime1">
              <a:rPr lang="nl-BE" smtClean="0"/>
              <a:t>20/05/2019</a:t>
            </a:fld>
            <a:endParaRPr lang="nl-BE" dirty="0"/>
          </a:p>
        </p:txBody>
      </p:sp>
    </p:spTree>
    <p:extLst>
      <p:ext uri="{BB962C8B-B14F-4D97-AF65-F5344CB8AC3E}">
        <p14:creationId xmlns:p14="http://schemas.microsoft.com/office/powerpoint/2010/main" val="180917679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fbeelding met bijschrift">
    <p:spTree>
      <p:nvGrpSpPr>
        <p:cNvPr id="1" name=""/>
        <p:cNvGrpSpPr/>
        <p:nvPr/>
      </p:nvGrpSpPr>
      <p:grpSpPr>
        <a:xfrm>
          <a:off x="0" y="0"/>
          <a:ext cx="0" cy="0"/>
          <a:chOff x="0" y="0"/>
          <a:chExt cx="0" cy="0"/>
        </a:xfrm>
      </p:grpSpPr>
      <p:sp>
        <p:nvSpPr>
          <p:cNvPr id="40" name="Shape 40"/>
          <p:cNvSpPr>
            <a:spLocks noGrp="1"/>
          </p:cNvSpPr>
          <p:nvPr>
            <p:ph type="body" idx="1"/>
          </p:nvPr>
        </p:nvSpPr>
        <p:spPr>
          <a:xfrm>
            <a:off x="1432474" y="5817248"/>
            <a:ext cx="6963661" cy="581943"/>
          </a:xfrm>
          <a:prstGeom prst="rect">
            <a:avLst/>
          </a:prstGeom>
        </p:spPr>
        <p:txBody>
          <a:bodyPr/>
          <a:lstStyle>
            <a:lvl1pPr marL="0" indent="0">
              <a:spcBef>
                <a:spcPts val="300"/>
              </a:spcBef>
              <a:buSzTx/>
              <a:buFontTx/>
              <a:buNone/>
              <a:defRPr sz="1400">
                <a:latin typeface="FlandersArtSans-Regular" panose="00000500000000000000" pitchFamily="2" charset="0"/>
              </a:defRPr>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lang="en-US" sz="1400"/>
              <a:t>Edit Master text styles</a:t>
            </a:r>
          </a:p>
        </p:txBody>
      </p:sp>
      <p:sp>
        <p:nvSpPr>
          <p:cNvPr id="3" name="Picture Placeholder 2"/>
          <p:cNvSpPr>
            <a:spLocks noGrp="1"/>
          </p:cNvSpPr>
          <p:nvPr>
            <p:ph type="pic" sz="quarter" idx="10"/>
          </p:nvPr>
        </p:nvSpPr>
        <p:spPr>
          <a:xfrm>
            <a:off x="1432472" y="1499129"/>
            <a:ext cx="6963662" cy="4168466"/>
          </a:xfrm>
        </p:spPr>
        <p:txBody>
          <a:bodyPr/>
          <a:lstStyle>
            <a:lvl1pPr marL="0" indent="0">
              <a:buNone/>
              <a:defRPr>
                <a:latin typeface="FlandersArtSans-Regular" panose="00000500000000000000" pitchFamily="2" charset="0"/>
              </a:defRPr>
            </a:lvl1pPr>
          </a:lstStyle>
          <a:p>
            <a:r>
              <a:rPr lang="en-US"/>
              <a:t>Click icon to add picture</a:t>
            </a:r>
            <a:endParaRPr lang="nl-BE" dirty="0"/>
          </a:p>
        </p:txBody>
      </p:sp>
      <p:sp>
        <p:nvSpPr>
          <p:cNvPr id="11" name="Title Placeholder 7"/>
          <p:cNvSpPr>
            <a:spLocks noGrp="1"/>
          </p:cNvSpPr>
          <p:nvPr>
            <p:ph type="title"/>
          </p:nvPr>
        </p:nvSpPr>
        <p:spPr>
          <a:xfrm>
            <a:off x="681038" y="365126"/>
            <a:ext cx="8543925" cy="984352"/>
          </a:xfrm>
          <a:prstGeom prst="rect">
            <a:avLst/>
          </a:prstGeom>
        </p:spPr>
        <p:txBody>
          <a:bodyPr vert="horz" lIns="91440" tIns="45720" rIns="91440" bIns="45720" rtlCol="0" anchor="t">
            <a:normAutofit/>
          </a:bodyPr>
          <a:lstStyle/>
          <a:p>
            <a:r>
              <a:rPr lang="en-US"/>
              <a:t>Click to edit Master title style</a:t>
            </a:r>
            <a:endParaRPr lang="nl-BE" dirty="0"/>
          </a:p>
        </p:txBody>
      </p:sp>
      <p:sp>
        <p:nvSpPr>
          <p:cNvPr id="12"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dirty="0" err="1"/>
              <a:t>Editeer</a:t>
            </a:r>
            <a:r>
              <a:rPr lang="nl-BE" dirty="0"/>
              <a:t> via Invoegen/Kop- en Voettekst</a:t>
            </a:r>
          </a:p>
        </p:txBody>
      </p:sp>
      <p:sp>
        <p:nvSpPr>
          <p:cNvPr id="13"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
        <p:nvSpPr>
          <p:cNvPr id="14" name="Date Placeholder 2"/>
          <p:cNvSpPr>
            <a:spLocks noGrp="1"/>
          </p:cNvSpPr>
          <p:nvPr>
            <p:ph type="dt" sz="quarter" idx="2"/>
          </p:nvPr>
        </p:nvSpPr>
        <p:spPr>
          <a:xfrm>
            <a:off x="6564652" y="6603110"/>
            <a:ext cx="286385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D739D19C-E4BE-4634-8741-0D3278A69C8F}" type="datetime1">
              <a:rPr lang="nl-BE" smtClean="0"/>
              <a:t>20/05/2019</a:t>
            </a:fld>
            <a:endParaRPr lang="nl-BE" dirty="0"/>
          </a:p>
        </p:txBody>
      </p:sp>
    </p:spTree>
    <p:extLst>
      <p:ext uri="{BB962C8B-B14F-4D97-AF65-F5344CB8AC3E}">
        <p14:creationId xmlns:p14="http://schemas.microsoft.com/office/powerpoint/2010/main" val="319796725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3154" y="-21307"/>
            <a:ext cx="8762846" cy="5643664"/>
          </a:xfrm>
          <a:prstGeom prst="rect">
            <a:avLst/>
          </a:prstGeom>
        </p:spPr>
      </p:pic>
      <p:sp>
        <p:nvSpPr>
          <p:cNvPr id="15" name="Shape 108"/>
          <p:cNvSpPr/>
          <p:nvPr userDrawn="1"/>
        </p:nvSpPr>
        <p:spPr>
          <a:xfrm>
            <a:off x="1" y="-21306"/>
            <a:ext cx="6861969" cy="687930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215" y="0"/>
                </a:lnTo>
                <a:lnTo>
                  <a:pt x="21600" y="21600"/>
                </a:lnTo>
                <a:lnTo>
                  <a:pt x="34" y="21600"/>
                </a:lnTo>
                <a:lnTo>
                  <a:pt x="0" y="0"/>
                </a:lnTo>
                <a:close/>
              </a:path>
            </a:pathLst>
          </a:custGeom>
          <a:solidFill>
            <a:srgbClr val="FFFF00"/>
          </a:solidFill>
          <a:ln w="12700">
            <a:miter lim="400000"/>
          </a:ln>
        </p:spPr>
        <p:txBody>
          <a:bodyPr lIns="0" tIns="0" rIns="0" bIns="0" anchor="ctr"/>
          <a:lstStyle/>
          <a:p>
            <a:pPr lvl="0" algn="ctr">
              <a:defRPr>
                <a:solidFill>
                  <a:srgbClr val="FFFFFF"/>
                </a:solidFill>
              </a:defRPr>
            </a:pPr>
            <a:endParaRPr sz="1800"/>
          </a:p>
        </p:txBody>
      </p:sp>
      <p:pic>
        <p:nvPicPr>
          <p:cNvPr id="6" name="image3.png"/>
          <p:cNvPicPr/>
          <p:nvPr userDrawn="1"/>
        </p:nvPicPr>
        <p:blipFill>
          <a:blip r:embed="rId3">
            <a:extLst/>
          </a:blip>
          <a:stretch>
            <a:fillRect/>
          </a:stretch>
        </p:blipFill>
        <p:spPr>
          <a:xfrm>
            <a:off x="700173" y="692695"/>
            <a:ext cx="1950001" cy="734484"/>
          </a:xfrm>
          <a:prstGeom prst="rect">
            <a:avLst/>
          </a:prstGeom>
          <a:ln w="12700">
            <a:miter lim="400000"/>
          </a:ln>
        </p:spPr>
      </p:pic>
      <p:sp>
        <p:nvSpPr>
          <p:cNvPr id="10" name="Subtitle 2"/>
          <p:cNvSpPr>
            <a:spLocks noGrp="1"/>
          </p:cNvSpPr>
          <p:nvPr>
            <p:ph type="subTitle" idx="1"/>
          </p:nvPr>
        </p:nvSpPr>
        <p:spPr>
          <a:xfrm>
            <a:off x="1028712" y="4509834"/>
            <a:ext cx="5094419" cy="1112525"/>
          </a:xfrm>
        </p:spPr>
        <p:txBody>
          <a:bodyPr/>
          <a:lstStyle>
            <a:lvl1pPr marL="0" indent="0" algn="l">
              <a:buNone/>
              <a:defRPr sz="2400">
                <a:solidFill>
                  <a:schemeClr val="tx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Shape 7"/>
          <p:cNvSpPr>
            <a:spLocks noGrp="1"/>
          </p:cNvSpPr>
          <p:nvPr>
            <p:ph type="title"/>
          </p:nvPr>
        </p:nvSpPr>
        <p:spPr>
          <a:xfrm>
            <a:off x="1028711" y="1551752"/>
            <a:ext cx="4236324" cy="2794621"/>
          </a:xfrm>
          <a:prstGeom prst="rect">
            <a:avLst/>
          </a:prstGeom>
        </p:spPr>
        <p:txBody>
          <a:bodyPr anchor="b"/>
          <a:lstStyle>
            <a:lvl1pPr algn="l">
              <a:defRPr sz="3600">
                <a:solidFill>
                  <a:schemeClr val="tx1"/>
                </a:solidFill>
                <a:latin typeface="FlandersArtSans-Bold" panose="00000800000000000000" pitchFamily="2" charset="0"/>
              </a:defRPr>
            </a:lvl1pPr>
          </a:lstStyle>
          <a:p>
            <a:pPr lvl="0">
              <a:defRPr sz="1800" b="0"/>
            </a:pPr>
            <a:r>
              <a:rPr lang="en-US" sz="3600" b="1"/>
              <a:t>Click to edit Master title style</a:t>
            </a:r>
            <a:endParaRPr sz="3600" b="1" dirty="0"/>
          </a:p>
        </p:txBody>
      </p:sp>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0172" y="5770201"/>
            <a:ext cx="1525527" cy="396241"/>
          </a:xfrm>
          <a:prstGeom prst="rect">
            <a:avLst/>
          </a:prstGeom>
        </p:spPr>
      </p:pic>
      <p:sp>
        <p:nvSpPr>
          <p:cNvPr id="17" name="TextBox 16"/>
          <p:cNvSpPr txBox="1"/>
          <p:nvPr userDrawn="1"/>
        </p:nvSpPr>
        <p:spPr>
          <a:xfrm>
            <a:off x="6591183" y="5889445"/>
            <a:ext cx="3198355" cy="27699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r" defTabSz="914400" rtl="0" fontAlgn="auto" latinLnBrk="1" hangingPunct="0">
              <a:lnSpc>
                <a:spcPct val="100000"/>
              </a:lnSpc>
              <a:spcBef>
                <a:spcPts val="0"/>
              </a:spcBef>
              <a:spcAft>
                <a:spcPts val="0"/>
              </a:spcAft>
              <a:buClrTx/>
              <a:buSzTx/>
              <a:buFontTx/>
              <a:buNone/>
              <a:tabLst/>
            </a:pPr>
            <a:r>
              <a:rPr kumimoji="0" lang="nl-BE" sz="1200" b="0" i="0" u="none" strike="noStrike" cap="none" spc="0" normalizeH="0" baseline="0" dirty="0">
                <a:ln>
                  <a:noFill/>
                </a:ln>
                <a:solidFill>
                  <a:srgbClr val="000000"/>
                </a:solidFill>
                <a:effectLst/>
                <a:uFillTx/>
                <a:latin typeface="FlandersArtSans-Regular" panose="00000500000000000000" pitchFamily="2" charset="0"/>
                <a:ea typeface="FlandersArtSans-Regular"/>
                <a:cs typeface="FlandersArtSans-Regular"/>
                <a:sym typeface="FlandersArtSans-Regular"/>
              </a:rPr>
              <a:t>www.vlaanderen.be/informatievlaanderen</a:t>
            </a:r>
          </a:p>
        </p:txBody>
      </p:sp>
    </p:spTree>
    <p:extLst>
      <p:ext uri="{BB962C8B-B14F-4D97-AF65-F5344CB8AC3E}">
        <p14:creationId xmlns:p14="http://schemas.microsoft.com/office/powerpoint/2010/main" val="670730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0490" y="1"/>
            <a:ext cx="9555510" cy="5622356"/>
          </a:xfrm>
          <a:prstGeom prst="rect">
            <a:avLst/>
          </a:prstGeom>
          <a:noFill/>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0172" y="5770201"/>
            <a:ext cx="1525527" cy="396241"/>
          </a:xfrm>
          <a:prstGeom prst="rect">
            <a:avLst/>
          </a:prstGeom>
        </p:spPr>
      </p:pic>
      <p:sp>
        <p:nvSpPr>
          <p:cNvPr id="12" name="Shape 7"/>
          <p:cNvSpPr>
            <a:spLocks noGrp="1"/>
          </p:cNvSpPr>
          <p:nvPr>
            <p:ph type="title"/>
          </p:nvPr>
        </p:nvSpPr>
        <p:spPr>
          <a:xfrm>
            <a:off x="1028712" y="1551752"/>
            <a:ext cx="7429500" cy="2794621"/>
          </a:xfrm>
          <a:prstGeom prst="rect">
            <a:avLst/>
          </a:prstGeom>
          <a:noFill/>
        </p:spPr>
        <p:txBody>
          <a:bodyPr anchor="b"/>
          <a:lstStyle>
            <a:lvl1pPr algn="l">
              <a:defRPr sz="3600">
                <a:solidFill>
                  <a:schemeClr val="accent1"/>
                </a:solidFill>
                <a:latin typeface="FlandersArtSans-Bold" panose="00000800000000000000" pitchFamily="2" charset="0"/>
              </a:defRPr>
            </a:lvl1pPr>
          </a:lstStyle>
          <a:p>
            <a:pPr lvl="0">
              <a:defRPr sz="1800" b="0"/>
            </a:pPr>
            <a:r>
              <a:rPr lang="en-US" sz="3600" b="1"/>
              <a:t>Click to edit Master title style</a:t>
            </a:r>
            <a:endParaRPr sz="3600" b="1" dirty="0"/>
          </a:p>
        </p:txBody>
      </p:sp>
      <p:sp>
        <p:nvSpPr>
          <p:cNvPr id="13" name="Shape 2"/>
          <p:cNvSpPr/>
          <p:nvPr userDrawn="1"/>
        </p:nvSpPr>
        <p:spPr>
          <a:xfrm>
            <a:off x="0" y="0"/>
            <a:ext cx="350489" cy="6858000"/>
          </a:xfrm>
          <a:prstGeom prst="rect">
            <a:avLst/>
          </a:prstGeom>
          <a:solidFill>
            <a:srgbClr val="FFFF00"/>
          </a:solidFill>
          <a:ln w="12700">
            <a:miter lim="400000"/>
          </a:ln>
        </p:spPr>
        <p:txBody>
          <a:bodyPr lIns="0" tIns="0" rIns="0" bIns="0" anchor="ctr"/>
          <a:lstStyle/>
          <a:p>
            <a:pPr lvl="0" algn="ctr">
              <a:defRPr>
                <a:solidFill>
                  <a:srgbClr val="FFFFFF"/>
                </a:solidFill>
              </a:defRPr>
            </a:pPr>
            <a:endParaRPr sz="1800"/>
          </a:p>
        </p:txBody>
      </p:sp>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0171" y="687274"/>
            <a:ext cx="1950000" cy="701014"/>
          </a:xfrm>
          <a:prstGeom prst="rect">
            <a:avLst/>
          </a:prstGeom>
        </p:spPr>
      </p:pic>
      <p:sp>
        <p:nvSpPr>
          <p:cNvPr id="14" name="TextBox 13"/>
          <p:cNvSpPr txBox="1"/>
          <p:nvPr userDrawn="1"/>
        </p:nvSpPr>
        <p:spPr>
          <a:xfrm>
            <a:off x="6591183" y="5889445"/>
            <a:ext cx="3198355" cy="27699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r" defTabSz="914400" rtl="0" fontAlgn="auto" latinLnBrk="1" hangingPunct="0">
              <a:lnSpc>
                <a:spcPct val="100000"/>
              </a:lnSpc>
              <a:spcBef>
                <a:spcPts val="0"/>
              </a:spcBef>
              <a:spcAft>
                <a:spcPts val="0"/>
              </a:spcAft>
              <a:buClrTx/>
              <a:buSzTx/>
              <a:buFontTx/>
              <a:buNone/>
              <a:tabLst/>
            </a:pPr>
            <a:r>
              <a:rPr kumimoji="0" lang="nl-BE" sz="1200" b="0" i="0" u="none" strike="noStrike" cap="none" spc="0" normalizeH="0" baseline="0" dirty="0">
                <a:ln>
                  <a:noFill/>
                </a:ln>
                <a:solidFill>
                  <a:srgbClr val="000000"/>
                </a:solidFill>
                <a:effectLst/>
                <a:uFillTx/>
                <a:latin typeface="FlandersArtSans-Regular" panose="00000500000000000000" pitchFamily="2" charset="0"/>
                <a:ea typeface="FlandersArtSans-Regular"/>
                <a:cs typeface="FlandersArtSans-Regular"/>
                <a:sym typeface="FlandersArtSans-Regular"/>
              </a:rPr>
              <a:t>www.vlaanderen.be/informatievlaanderen</a:t>
            </a:r>
          </a:p>
        </p:txBody>
      </p:sp>
      <p:sp>
        <p:nvSpPr>
          <p:cNvPr id="11" name="Subtitle 2"/>
          <p:cNvSpPr>
            <a:spLocks noGrp="1"/>
          </p:cNvSpPr>
          <p:nvPr>
            <p:ph type="subTitle" idx="1"/>
          </p:nvPr>
        </p:nvSpPr>
        <p:spPr>
          <a:xfrm>
            <a:off x="1028712" y="4509834"/>
            <a:ext cx="7429501" cy="948859"/>
          </a:xfrm>
          <a:noFill/>
        </p:spPr>
        <p:txBody>
          <a:bodyPr/>
          <a:lstStyle>
            <a:lvl1pPr marL="0" indent="0" algn="l">
              <a:buNone/>
              <a:defRPr sz="2400">
                <a:solidFill>
                  <a:schemeClr val="bg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036797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ussentitel">
    <p:spTree>
      <p:nvGrpSpPr>
        <p:cNvPr id="1" name=""/>
        <p:cNvGrpSpPr/>
        <p:nvPr/>
      </p:nvGrpSpPr>
      <p:grpSpPr>
        <a:xfrm>
          <a:off x="0" y="0"/>
          <a:ext cx="0" cy="0"/>
          <a:chOff x="0" y="0"/>
          <a:chExt cx="0" cy="0"/>
        </a:xfrm>
      </p:grpSpPr>
      <p:sp>
        <p:nvSpPr>
          <p:cNvPr id="7" name="Shape 7"/>
          <p:cNvSpPr>
            <a:spLocks noGrp="1"/>
          </p:cNvSpPr>
          <p:nvPr>
            <p:ph type="title"/>
          </p:nvPr>
        </p:nvSpPr>
        <p:spPr>
          <a:xfrm>
            <a:off x="974559" y="2002534"/>
            <a:ext cx="8420101" cy="2794621"/>
          </a:xfrm>
          <a:prstGeom prst="rect">
            <a:avLst/>
          </a:prstGeom>
        </p:spPr>
        <p:txBody>
          <a:bodyPr anchor="b"/>
          <a:lstStyle>
            <a:lvl1pPr algn="r">
              <a:defRPr sz="3600">
                <a:latin typeface="FlandersArtSans-Bold" panose="00000800000000000000" pitchFamily="2" charset="0"/>
              </a:defRPr>
            </a:lvl1pPr>
          </a:lstStyle>
          <a:p>
            <a:pPr lvl="0">
              <a:defRPr sz="1800" b="0"/>
            </a:pPr>
            <a:r>
              <a:rPr lang="en-US" sz="3600" b="1"/>
              <a:t>Click to edit Master title style</a:t>
            </a:r>
            <a:endParaRPr sz="3600" b="1" dirty="0"/>
          </a:p>
        </p:txBody>
      </p:sp>
      <p:sp>
        <p:nvSpPr>
          <p:cNvPr id="4" name="Subtitle 2"/>
          <p:cNvSpPr>
            <a:spLocks noGrp="1"/>
          </p:cNvSpPr>
          <p:nvPr>
            <p:ph type="subTitle" idx="1"/>
          </p:nvPr>
        </p:nvSpPr>
        <p:spPr>
          <a:xfrm>
            <a:off x="1965158" y="4941168"/>
            <a:ext cx="7429500" cy="1655762"/>
          </a:xfrm>
        </p:spPr>
        <p:txBody>
          <a:bodyPr/>
          <a:lstStyle>
            <a:lvl1pPr marL="0" indent="0" algn="r">
              <a:buNone/>
              <a:defRPr sz="2400">
                <a:solidFill>
                  <a:schemeClr val="tx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38207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ussentitel 2">
    <p:spTree>
      <p:nvGrpSpPr>
        <p:cNvPr id="1" name=""/>
        <p:cNvGrpSpPr/>
        <p:nvPr/>
      </p:nvGrpSpPr>
      <p:grpSpPr>
        <a:xfrm>
          <a:off x="0" y="0"/>
          <a:ext cx="0" cy="0"/>
          <a:chOff x="0" y="0"/>
          <a:chExt cx="0" cy="0"/>
        </a:xfrm>
      </p:grpSpPr>
      <p:pic>
        <p:nvPicPr>
          <p:cNvPr id="10" name="image1.png"/>
          <p:cNvPicPr/>
          <p:nvPr/>
        </p:nvPicPr>
        <p:blipFill>
          <a:blip r:embed="rId2">
            <a:extLst/>
          </a:blip>
          <a:srcRect l="763" t="1399" r="6439" b="3435"/>
          <a:stretch>
            <a:fillRect/>
          </a:stretch>
        </p:blipFill>
        <p:spPr>
          <a:xfrm>
            <a:off x="350488" y="-1"/>
            <a:ext cx="9555512" cy="6858001"/>
          </a:xfrm>
          <a:prstGeom prst="rect">
            <a:avLst/>
          </a:prstGeom>
          <a:ln w="12700">
            <a:miter lim="400000"/>
          </a:ln>
        </p:spPr>
      </p:pic>
      <p:sp>
        <p:nvSpPr>
          <p:cNvPr id="5" name="Subtitle 2"/>
          <p:cNvSpPr>
            <a:spLocks noGrp="1"/>
          </p:cNvSpPr>
          <p:nvPr>
            <p:ph type="subTitle" idx="1"/>
          </p:nvPr>
        </p:nvSpPr>
        <p:spPr>
          <a:xfrm>
            <a:off x="1965158" y="4941168"/>
            <a:ext cx="7429500" cy="1655762"/>
          </a:xfrm>
        </p:spPr>
        <p:txBody>
          <a:bodyPr/>
          <a:lstStyle>
            <a:lvl1pPr marL="0" indent="0" algn="r">
              <a:buNone/>
              <a:defRPr sz="2400">
                <a:solidFill>
                  <a:schemeClr val="tx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hape 7"/>
          <p:cNvSpPr>
            <a:spLocks noGrp="1"/>
          </p:cNvSpPr>
          <p:nvPr>
            <p:ph type="title"/>
          </p:nvPr>
        </p:nvSpPr>
        <p:spPr>
          <a:xfrm>
            <a:off x="974559" y="2002534"/>
            <a:ext cx="8420101" cy="2794621"/>
          </a:xfrm>
          <a:prstGeom prst="rect">
            <a:avLst/>
          </a:prstGeom>
        </p:spPr>
        <p:txBody>
          <a:bodyPr anchor="b"/>
          <a:lstStyle>
            <a:lvl1pPr algn="r">
              <a:defRPr sz="3600">
                <a:latin typeface="FlandersArtSans-Bold" panose="00000800000000000000" pitchFamily="2" charset="0"/>
              </a:defRPr>
            </a:lvl1pPr>
          </a:lstStyle>
          <a:p>
            <a:pPr lvl="0">
              <a:defRPr sz="1800" b="0"/>
            </a:pPr>
            <a:r>
              <a:rPr lang="en-US" sz="3600" b="1"/>
              <a:t>Click to edit Master title style</a:t>
            </a:r>
            <a:endParaRPr sz="3600" b="1" dirty="0"/>
          </a:p>
        </p:txBody>
      </p:sp>
    </p:spTree>
    <p:extLst>
      <p:ext uri="{BB962C8B-B14F-4D97-AF65-F5344CB8AC3E}">
        <p14:creationId xmlns:p14="http://schemas.microsoft.com/office/powerpoint/2010/main" val="2967338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en Inhou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lvl1pPr marL="342900" marR="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1pPr>
            <a:lvl2pPr marL="783771" marR="0" indent="-326571"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Regular" panose="00000500000000000000" pitchFamily="2" charset="0"/>
              </a:defRPr>
            </a:lvl2pPr>
            <a:lvl3pPr marL="1219200" marR="0" indent="-3048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3pPr>
            <a:lvl4pPr marL="1737360" marR="0" indent="-365760"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Regular" panose="00000500000000000000" pitchFamily="2" charset="0"/>
              </a:defRPr>
            </a:lvl4pPr>
            <a:lvl5pPr marL="2194560" marR="0" indent="-36576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5p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Edit Master text styles</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Second level</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Third level</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Fourth level</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Fifth level</a:t>
            </a:r>
            <a:endParaRPr kumimoji="0" lang="nl-BE" sz="1600" b="0" i="0" u="none" strike="noStrike" kern="0" cap="none" spc="0" normalizeH="0" baseline="0" noProof="0" dirty="0">
              <a:ln>
                <a:noFill/>
              </a:ln>
              <a:solidFill>
                <a:sysClr val="windowText" lastClr="000000"/>
              </a:solidFill>
              <a:effectLst/>
              <a:uLnTx/>
              <a:uFillTx/>
              <a:latin typeface="FlandersArtSans-Regular"/>
              <a:sym typeface="FlandersArtSans-Regular"/>
            </a:endParaRPr>
          </a:p>
        </p:txBody>
      </p:sp>
      <p:sp>
        <p:nvSpPr>
          <p:cNvPr id="9" name="Title Placeholder 7"/>
          <p:cNvSpPr>
            <a:spLocks noGrp="1"/>
          </p:cNvSpPr>
          <p:nvPr>
            <p:ph type="title"/>
          </p:nvPr>
        </p:nvSpPr>
        <p:spPr>
          <a:xfrm>
            <a:off x="681038" y="365126"/>
            <a:ext cx="8543925" cy="984352"/>
          </a:xfrm>
          <a:prstGeom prst="rect">
            <a:avLst/>
          </a:prstGeom>
        </p:spPr>
        <p:txBody>
          <a:bodyPr vert="horz" lIns="91440" tIns="45720" rIns="91440" bIns="45720" rtlCol="0" anchor="t">
            <a:normAutofit/>
          </a:bodyPr>
          <a:lstStyle/>
          <a:p>
            <a:r>
              <a:rPr lang="en-US"/>
              <a:t>Click to edit Master title style</a:t>
            </a:r>
            <a:endParaRPr lang="nl-BE" dirty="0"/>
          </a:p>
        </p:txBody>
      </p:sp>
      <p:sp>
        <p:nvSpPr>
          <p:cNvPr id="11"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dirty="0" err="1"/>
              <a:t>Editeer</a:t>
            </a:r>
            <a:r>
              <a:rPr lang="nl-BE" dirty="0"/>
              <a:t> via Invoegen/Kop- en Voettekst</a:t>
            </a:r>
          </a:p>
        </p:txBody>
      </p:sp>
      <p:sp>
        <p:nvSpPr>
          <p:cNvPr id="12"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
        <p:nvSpPr>
          <p:cNvPr id="13" name="Date Placeholder 2"/>
          <p:cNvSpPr>
            <a:spLocks noGrp="1"/>
          </p:cNvSpPr>
          <p:nvPr>
            <p:ph type="dt" sz="quarter" idx="2"/>
          </p:nvPr>
        </p:nvSpPr>
        <p:spPr>
          <a:xfrm>
            <a:off x="6564652" y="6603110"/>
            <a:ext cx="286385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79399167-FE2E-401C-9FAB-4732749FC8D2}" type="datetime1">
              <a:rPr lang="nl-BE" smtClean="0"/>
              <a:t>20/05/2019</a:t>
            </a:fld>
            <a:endParaRPr lang="nl-BE" dirty="0"/>
          </a:p>
        </p:txBody>
      </p:sp>
    </p:spTree>
    <p:extLst>
      <p:ext uri="{BB962C8B-B14F-4D97-AF65-F5344CB8AC3E}">
        <p14:creationId xmlns:p14="http://schemas.microsoft.com/office/powerpoint/2010/main" val="2888153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en dubbele Inhoud">
    <p:spTree>
      <p:nvGrpSpPr>
        <p:cNvPr id="1" name=""/>
        <p:cNvGrpSpPr/>
        <p:nvPr/>
      </p:nvGrpSpPr>
      <p:grpSpPr>
        <a:xfrm>
          <a:off x="0" y="0"/>
          <a:ext cx="0" cy="0"/>
          <a:chOff x="0" y="0"/>
          <a:chExt cx="0" cy="0"/>
        </a:xfrm>
      </p:grpSpPr>
      <p:sp>
        <p:nvSpPr>
          <p:cNvPr id="9" name="Content Placeholder 2"/>
          <p:cNvSpPr>
            <a:spLocks noGrp="1"/>
          </p:cNvSpPr>
          <p:nvPr>
            <p:ph sz="quarter" idx="10"/>
          </p:nvPr>
        </p:nvSpPr>
        <p:spPr>
          <a:xfrm>
            <a:off x="681038" y="1482215"/>
            <a:ext cx="4184087" cy="4992328"/>
          </a:xfrm>
        </p:spPr>
        <p:txBody>
          <a:bodyPr/>
          <a:lstStyle>
            <a:lvl1pPr marL="342900" marR="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1pPr>
            <a:lvl2pPr marL="783771" marR="0" indent="-326571"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Regular" panose="00000500000000000000" pitchFamily="2" charset="0"/>
              </a:defRPr>
            </a:lvl2pPr>
            <a:lvl3pPr marL="1219200" marR="0" indent="-3048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3pPr>
            <a:lvl4pPr marL="1737360" marR="0" indent="-365760"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Regular" panose="00000500000000000000" pitchFamily="2" charset="0"/>
              </a:defRPr>
            </a:lvl4pPr>
            <a:lvl5pPr marL="2194560" marR="0" indent="-36576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5p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Edit Master text styles</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Second level</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Third level</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Fourth level</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Fifth level</a:t>
            </a:r>
            <a:endParaRPr kumimoji="0" lang="nl-BE" sz="1600" b="0" i="0" u="none" strike="noStrike" kern="0" cap="none" spc="0" normalizeH="0" baseline="0" noProof="0" dirty="0">
              <a:ln>
                <a:noFill/>
              </a:ln>
              <a:solidFill>
                <a:sysClr val="windowText" lastClr="000000"/>
              </a:solidFill>
              <a:effectLst/>
              <a:uLnTx/>
              <a:uFillTx/>
              <a:latin typeface="FlandersArtSans-Regular"/>
              <a:sym typeface="FlandersArtSans-Regular"/>
            </a:endParaRPr>
          </a:p>
        </p:txBody>
      </p:sp>
      <p:sp>
        <p:nvSpPr>
          <p:cNvPr id="11" name="Title Placeholder 7"/>
          <p:cNvSpPr>
            <a:spLocks noGrp="1"/>
          </p:cNvSpPr>
          <p:nvPr>
            <p:ph type="title"/>
          </p:nvPr>
        </p:nvSpPr>
        <p:spPr>
          <a:xfrm>
            <a:off x="681038" y="365126"/>
            <a:ext cx="8543925" cy="984352"/>
          </a:xfrm>
          <a:prstGeom prst="rect">
            <a:avLst/>
          </a:prstGeom>
        </p:spPr>
        <p:txBody>
          <a:bodyPr vert="horz" lIns="91440" tIns="45720" rIns="91440" bIns="45720" rtlCol="0" anchor="t">
            <a:normAutofit/>
          </a:bodyPr>
          <a:lstStyle/>
          <a:p>
            <a:r>
              <a:rPr lang="en-US"/>
              <a:t>Click to edit Master title style</a:t>
            </a:r>
            <a:endParaRPr lang="nl-BE" dirty="0"/>
          </a:p>
        </p:txBody>
      </p:sp>
      <p:sp>
        <p:nvSpPr>
          <p:cNvPr id="12"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dirty="0" err="1"/>
              <a:t>Editeer</a:t>
            </a:r>
            <a:r>
              <a:rPr lang="nl-BE" dirty="0"/>
              <a:t> via Invoegen/Kop- en Voettekst</a:t>
            </a:r>
          </a:p>
        </p:txBody>
      </p:sp>
      <p:sp>
        <p:nvSpPr>
          <p:cNvPr id="13"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
        <p:nvSpPr>
          <p:cNvPr id="14" name="Date Placeholder 2"/>
          <p:cNvSpPr>
            <a:spLocks noGrp="1"/>
          </p:cNvSpPr>
          <p:nvPr>
            <p:ph type="dt" sz="quarter" idx="2"/>
          </p:nvPr>
        </p:nvSpPr>
        <p:spPr>
          <a:xfrm>
            <a:off x="6564652" y="6603110"/>
            <a:ext cx="286385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0E691B98-7880-4930-A17E-436C236C694A}" type="datetime1">
              <a:rPr lang="nl-BE" smtClean="0"/>
              <a:t>20/05/2019</a:t>
            </a:fld>
            <a:endParaRPr lang="nl-BE" dirty="0"/>
          </a:p>
        </p:txBody>
      </p:sp>
      <p:sp>
        <p:nvSpPr>
          <p:cNvPr id="18" name="Content Placeholder 2"/>
          <p:cNvSpPr>
            <a:spLocks noGrp="1"/>
          </p:cNvSpPr>
          <p:nvPr>
            <p:ph sz="quarter" idx="11"/>
          </p:nvPr>
        </p:nvSpPr>
        <p:spPr>
          <a:xfrm>
            <a:off x="5040876" y="1482215"/>
            <a:ext cx="4184087" cy="4992328"/>
          </a:xfrm>
        </p:spPr>
        <p:txBody>
          <a:bodyPr/>
          <a:lstStyle>
            <a:lvl1pPr marL="342900" marR="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1pPr>
            <a:lvl2pPr marL="783771" marR="0" indent="-326571"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Light" panose="00000400000000000000" pitchFamily="2" charset="0"/>
              </a:defRPr>
            </a:lvl2pPr>
            <a:lvl3pPr marL="1219200" marR="0" indent="-3048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3pPr>
            <a:lvl4pPr marL="1737360" marR="0" indent="-365760"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Light" panose="00000400000000000000" pitchFamily="2" charset="0"/>
              </a:defRPr>
            </a:lvl4pPr>
            <a:lvl5pPr marL="2194560" marR="0" indent="-36576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5p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Edit Master text styles</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Second level</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Third level</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Fourth level</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Fifth level</a:t>
            </a:r>
            <a:endParaRPr kumimoji="0" lang="nl-BE" sz="1600" b="0" i="0" u="none" strike="noStrike" kern="0" cap="none" spc="0" normalizeH="0" baseline="0" noProof="0" dirty="0">
              <a:ln>
                <a:noFill/>
              </a:ln>
              <a:solidFill>
                <a:sysClr val="windowText" lastClr="000000"/>
              </a:solidFill>
              <a:effectLst/>
              <a:uLnTx/>
              <a:uFillTx/>
              <a:latin typeface="FlandersArtSans-Regular"/>
              <a:sym typeface="FlandersArtSans-Regular"/>
            </a:endParaRPr>
          </a:p>
        </p:txBody>
      </p:sp>
    </p:spTree>
    <p:extLst>
      <p:ext uri="{BB962C8B-B14F-4D97-AF65-F5344CB8AC3E}">
        <p14:creationId xmlns:p14="http://schemas.microsoft.com/office/powerpoint/2010/main" val="2606312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kel Titel">
    <p:spTree>
      <p:nvGrpSpPr>
        <p:cNvPr id="1" name=""/>
        <p:cNvGrpSpPr/>
        <p:nvPr/>
      </p:nvGrpSpPr>
      <p:grpSpPr>
        <a:xfrm>
          <a:off x="0" y="0"/>
          <a:ext cx="0" cy="0"/>
          <a:chOff x="0" y="0"/>
          <a:chExt cx="0" cy="0"/>
        </a:xfrm>
      </p:grpSpPr>
      <p:sp>
        <p:nvSpPr>
          <p:cNvPr id="6" name="Title Placeholder 7"/>
          <p:cNvSpPr>
            <a:spLocks noGrp="1"/>
          </p:cNvSpPr>
          <p:nvPr>
            <p:ph type="title"/>
          </p:nvPr>
        </p:nvSpPr>
        <p:spPr>
          <a:xfrm>
            <a:off x="681038" y="365126"/>
            <a:ext cx="8543925" cy="984352"/>
          </a:xfrm>
          <a:prstGeom prst="rect">
            <a:avLst/>
          </a:prstGeom>
        </p:spPr>
        <p:txBody>
          <a:bodyPr vert="horz" lIns="91440" tIns="45720" rIns="91440" bIns="45720" rtlCol="0" anchor="t">
            <a:normAutofit/>
          </a:bodyPr>
          <a:lstStyle/>
          <a:p>
            <a:r>
              <a:rPr lang="en-US"/>
              <a:t>Click to edit Master title style</a:t>
            </a:r>
            <a:endParaRPr lang="nl-BE" dirty="0"/>
          </a:p>
        </p:txBody>
      </p:sp>
      <p:sp>
        <p:nvSpPr>
          <p:cNvPr id="9"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dirty="0" err="1"/>
              <a:t>Editeer</a:t>
            </a:r>
            <a:r>
              <a:rPr lang="nl-BE" dirty="0"/>
              <a:t> via Invoegen/Kop- en Voettekst</a:t>
            </a:r>
          </a:p>
        </p:txBody>
      </p:sp>
      <p:sp>
        <p:nvSpPr>
          <p:cNvPr id="11"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
        <p:nvSpPr>
          <p:cNvPr id="12" name="Date Placeholder 2"/>
          <p:cNvSpPr>
            <a:spLocks noGrp="1"/>
          </p:cNvSpPr>
          <p:nvPr>
            <p:ph type="dt" sz="quarter" idx="2"/>
          </p:nvPr>
        </p:nvSpPr>
        <p:spPr>
          <a:xfrm>
            <a:off x="6564652" y="6603110"/>
            <a:ext cx="286385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BC816C05-4076-4B00-B929-65EE2153E35C}" type="datetime1">
              <a:rPr lang="nl-BE" smtClean="0"/>
              <a:t>20/05/2019</a:t>
            </a:fld>
            <a:endParaRPr lang="nl-BE" dirty="0"/>
          </a:p>
        </p:txBody>
      </p:sp>
    </p:spTree>
    <p:extLst>
      <p:ext uri="{BB962C8B-B14F-4D97-AF65-F5344CB8AC3E}">
        <p14:creationId xmlns:p14="http://schemas.microsoft.com/office/powerpoint/2010/main" val="224291854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56553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1038" y="1482215"/>
            <a:ext cx="8543925" cy="4992328"/>
          </a:xfrm>
          <a:prstGeom prst="rect">
            <a:avLst/>
          </a:prstGeom>
        </p:spPr>
        <p:txBody>
          <a:bodyPr vert="horz" lIns="91440" tIns="45720" rIns="91440" bIns="45720" rtlCol="0">
            <a:normAutofit/>
          </a:body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Edit Master text styles</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Second level</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Third level</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Fourth level</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Fifth level</a:t>
            </a:r>
            <a:endParaRPr kumimoji="0" lang="nl-BE" sz="1600" b="0" i="0" u="none" strike="noStrike" kern="0" cap="none" spc="0" normalizeH="0" baseline="0" noProof="0" dirty="0">
              <a:ln>
                <a:noFill/>
              </a:ln>
              <a:solidFill>
                <a:sysClr val="windowText" lastClr="000000"/>
              </a:solidFill>
              <a:effectLst/>
              <a:uLnTx/>
              <a:uFillTx/>
              <a:latin typeface="FlandersArtSans-Regular"/>
              <a:sym typeface="FlandersArtSans-Regular"/>
            </a:endParaRPr>
          </a:p>
        </p:txBody>
      </p:sp>
      <p:sp>
        <p:nvSpPr>
          <p:cNvPr id="7" name="Shape 2"/>
          <p:cNvSpPr/>
          <p:nvPr userDrawn="1"/>
        </p:nvSpPr>
        <p:spPr>
          <a:xfrm>
            <a:off x="0" y="0"/>
            <a:ext cx="350489" cy="6858000"/>
          </a:xfrm>
          <a:prstGeom prst="rect">
            <a:avLst/>
          </a:prstGeom>
          <a:solidFill>
            <a:srgbClr val="FFFF00"/>
          </a:solidFill>
          <a:ln w="12700">
            <a:miter lim="400000"/>
          </a:ln>
        </p:spPr>
        <p:txBody>
          <a:bodyPr lIns="0" tIns="0" rIns="0" bIns="0" anchor="ctr"/>
          <a:lstStyle/>
          <a:p>
            <a:pPr lvl="0" algn="ctr">
              <a:defRPr>
                <a:solidFill>
                  <a:srgbClr val="FFFFFF"/>
                </a:solidFill>
              </a:defRPr>
            </a:pPr>
            <a:endParaRPr sz="1800"/>
          </a:p>
        </p:txBody>
      </p:sp>
      <p:sp>
        <p:nvSpPr>
          <p:cNvPr id="8" name="Title Placeholder 7"/>
          <p:cNvSpPr>
            <a:spLocks noGrp="1"/>
          </p:cNvSpPr>
          <p:nvPr>
            <p:ph type="title"/>
          </p:nvPr>
        </p:nvSpPr>
        <p:spPr>
          <a:xfrm>
            <a:off x="681038" y="365126"/>
            <a:ext cx="8543925" cy="984352"/>
          </a:xfrm>
          <a:prstGeom prst="rect">
            <a:avLst/>
          </a:prstGeom>
        </p:spPr>
        <p:txBody>
          <a:bodyPr vert="horz" lIns="91440" tIns="45720" rIns="91440" bIns="45720" rtlCol="0" anchor="t">
            <a:normAutofit/>
          </a:bodyPr>
          <a:lstStyle/>
          <a:p>
            <a:r>
              <a:rPr lang="en-US"/>
              <a:t>Click to edit Master title style</a:t>
            </a:r>
            <a:endParaRPr lang="nl-BE" dirty="0"/>
          </a:p>
        </p:txBody>
      </p:sp>
      <p:sp>
        <p:nvSpPr>
          <p:cNvPr id="9"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dirty="0" err="1"/>
              <a:t>Editeer</a:t>
            </a:r>
            <a:r>
              <a:rPr lang="nl-BE" dirty="0"/>
              <a:t> via Invoegen/Kop- en Voettekst</a:t>
            </a:r>
          </a:p>
        </p:txBody>
      </p:sp>
      <p:sp>
        <p:nvSpPr>
          <p:cNvPr id="10"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
        <p:nvSpPr>
          <p:cNvPr id="11" name="Date Placeholder 2"/>
          <p:cNvSpPr>
            <a:spLocks noGrp="1"/>
          </p:cNvSpPr>
          <p:nvPr>
            <p:ph type="dt" sz="quarter" idx="2"/>
          </p:nvPr>
        </p:nvSpPr>
        <p:spPr>
          <a:xfrm>
            <a:off x="6564652" y="6603110"/>
            <a:ext cx="286385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BC340CE2-304A-4DD5-BC55-9AE643CA1970}" type="datetime1">
              <a:rPr lang="nl-BE" smtClean="0"/>
              <a:t>20/05/2019</a:t>
            </a:fld>
            <a:endParaRPr lang="nl-BE" dirty="0"/>
          </a:p>
        </p:txBody>
      </p:sp>
    </p:spTree>
    <p:extLst>
      <p:ext uri="{BB962C8B-B14F-4D97-AF65-F5344CB8AC3E}">
        <p14:creationId xmlns:p14="http://schemas.microsoft.com/office/powerpoint/2010/main" val="710113951"/>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dt="0"/>
  <p:txStyles>
    <p:titleStyle>
      <a:lvl1pPr algn="l" defTabSz="914400" rtl="0" eaLnBrk="1" latinLnBrk="0" hangingPunct="1">
        <a:lnSpc>
          <a:spcPct val="90000"/>
        </a:lnSpc>
        <a:spcBef>
          <a:spcPct val="0"/>
        </a:spcBef>
        <a:buNone/>
        <a:defRPr sz="3200" kern="1200">
          <a:solidFill>
            <a:schemeClr val="tx1"/>
          </a:solidFill>
          <a:latin typeface="FlandersArtSans-Bold" panose="00000800000000000000" pitchFamily="2" charset="0"/>
          <a:ea typeface="+mj-ea"/>
          <a:cs typeface="+mj-cs"/>
        </a:defRPr>
      </a:lvl1pPr>
    </p:titleStyle>
    <p:bodyStyle>
      <a:lvl1pPr marL="0" marR="0" indent="0" algn="l" defTabSz="914400" rtl="0" eaLnBrk="1" fontAlgn="auto" latinLnBrk="0" hangingPunct="1">
        <a:lnSpc>
          <a:spcPct val="100000"/>
        </a:lnSpc>
        <a:spcBef>
          <a:spcPts val="700"/>
        </a:spcBef>
        <a:spcAft>
          <a:spcPts val="0"/>
        </a:spcAft>
        <a:buClr>
          <a:schemeClr val="accent1"/>
        </a:buClr>
        <a:buSzPct val="100000"/>
        <a:buFont typeface="FlandersArtSans-Regular" panose="00000500000000000000" pitchFamily="2" charset="0"/>
        <a:buNone/>
        <a:tabLst/>
        <a:defRPr sz="2400" kern="1200">
          <a:solidFill>
            <a:schemeClr val="tx1"/>
          </a:solidFill>
          <a:latin typeface="+mn-lt"/>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mn-lt"/>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mn-lt"/>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mn-lt"/>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nl-BE" dirty="0"/>
              <a:t>4</a:t>
            </a:r>
            <a:r>
              <a:rPr lang="nl-BE" baseline="30000" noProof="0" dirty="0" smtClean="0"/>
              <a:t>e</a:t>
            </a:r>
            <a:r>
              <a:rPr lang="nl-BE" noProof="0" dirty="0" smtClean="0"/>
              <a:t> workshop</a:t>
            </a:r>
          </a:p>
          <a:p>
            <a:r>
              <a:rPr lang="nl-BE" dirty="0" smtClean="0"/>
              <a:t>21 mei</a:t>
            </a:r>
            <a:r>
              <a:rPr lang="nl-BE" noProof="0" dirty="0" smtClean="0"/>
              <a:t> 2019</a:t>
            </a:r>
            <a:endParaRPr lang="nl-BE" noProof="0" dirty="0"/>
          </a:p>
        </p:txBody>
      </p:sp>
      <p:sp>
        <p:nvSpPr>
          <p:cNvPr id="6" name="Title 5"/>
          <p:cNvSpPr>
            <a:spLocks noGrp="1"/>
          </p:cNvSpPr>
          <p:nvPr>
            <p:ph type="title"/>
          </p:nvPr>
        </p:nvSpPr>
        <p:spPr>
          <a:xfrm>
            <a:off x="1028711" y="1551752"/>
            <a:ext cx="4557442" cy="2794621"/>
          </a:xfrm>
        </p:spPr>
        <p:txBody>
          <a:bodyPr/>
          <a:lstStyle/>
          <a:p>
            <a:r>
              <a:rPr lang="nl-BE" noProof="0" dirty="0" smtClean="0"/>
              <a:t>OSLO Dossier</a:t>
            </a:r>
            <a:endParaRPr lang="nl-BE" noProof="0" dirty="0"/>
          </a:p>
        </p:txBody>
      </p:sp>
    </p:spTree>
    <p:extLst>
      <p:ext uri="{BB962C8B-B14F-4D97-AF65-F5344CB8AC3E}">
        <p14:creationId xmlns:p14="http://schemas.microsoft.com/office/powerpoint/2010/main" val="14563241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Rectangle 222"/>
          <p:cNvSpPr/>
          <p:nvPr/>
        </p:nvSpPr>
        <p:spPr>
          <a:xfrm>
            <a:off x="1853" y="0"/>
            <a:ext cx="9904147" cy="10034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35" rtl="0" eaLnBrk="1" fontAlgn="auto" latinLnBrk="0" hangingPunct="1">
              <a:lnSpc>
                <a:spcPct val="100000"/>
              </a:lnSpc>
              <a:spcBef>
                <a:spcPts val="0"/>
              </a:spcBef>
              <a:spcAft>
                <a:spcPts val="0"/>
              </a:spcAft>
              <a:buClrTx/>
              <a:buSzTx/>
              <a:buFontTx/>
              <a:buNone/>
              <a:tabLst/>
              <a:defRPr/>
            </a:pPr>
            <a:endParaRPr kumimoji="0" lang="nl-BE" sz="1799"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7" name="Title 2"/>
          <p:cNvSpPr txBox="1">
            <a:spLocks/>
          </p:cNvSpPr>
          <p:nvPr/>
        </p:nvSpPr>
        <p:spPr>
          <a:xfrm>
            <a:off x="287867" y="214517"/>
            <a:ext cx="9364133" cy="98435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200" kern="1200">
                <a:solidFill>
                  <a:schemeClr val="tx1"/>
                </a:solidFill>
                <a:latin typeface="FlandersArtSans-Bold" panose="00000800000000000000" pitchFamily="2" charset="0"/>
                <a:ea typeface="+mj-ea"/>
                <a:cs typeface="+mj-cs"/>
              </a:defRPr>
            </a:lvl1pPr>
          </a:lstStyle>
          <a:p>
            <a:pPr lvl="0" algn="ctr">
              <a:defRPr/>
            </a:pPr>
            <a:r>
              <a:rPr lang="nl-NL" sz="1600" dirty="0">
                <a:solidFill>
                  <a:srgbClr val="373636"/>
                </a:solidFill>
              </a:rPr>
              <a:t>Ze handelt het verdere proces af en sluit het dossier.</a:t>
            </a:r>
          </a:p>
        </p:txBody>
      </p:sp>
      <p:cxnSp>
        <p:nvCxnSpPr>
          <p:cNvPr id="219" name="Straight Connector 218"/>
          <p:cNvCxnSpPr/>
          <p:nvPr/>
        </p:nvCxnSpPr>
        <p:spPr>
          <a:xfrm>
            <a:off x="0" y="1024468"/>
            <a:ext cx="9906000" cy="0"/>
          </a:xfrm>
          <a:prstGeom prst="line">
            <a:avLst/>
          </a:prstGeom>
          <a:ln w="12700"/>
        </p:spPr>
        <p:style>
          <a:lnRef idx="1">
            <a:schemeClr val="dk1"/>
          </a:lnRef>
          <a:fillRef idx="0">
            <a:schemeClr val="dk1"/>
          </a:fillRef>
          <a:effectRef idx="0">
            <a:schemeClr val="dk1"/>
          </a:effectRef>
          <a:fontRef idx="minor">
            <a:schemeClr val="tx1"/>
          </a:fontRef>
        </p:style>
      </p:cxnSp>
      <p:sp>
        <p:nvSpPr>
          <p:cNvPr id="55" name="Google Shape;212;p23"/>
          <p:cNvSpPr/>
          <p:nvPr/>
        </p:nvSpPr>
        <p:spPr>
          <a:xfrm>
            <a:off x="7962543" y="3527672"/>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000" b="1" dirty="0" smtClean="0">
                <a:latin typeface="Georgia"/>
                <a:ea typeface="Georgia"/>
                <a:cs typeface="Georgia"/>
                <a:sym typeface="Georgia"/>
              </a:rPr>
              <a:t>TANITH</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62" name="Straight Arrow Connector 61"/>
          <p:cNvCxnSpPr>
            <a:stCxn id="55" idx="1"/>
            <a:endCxn id="72" idx="3"/>
          </p:cNvCxnSpPr>
          <p:nvPr/>
        </p:nvCxnSpPr>
        <p:spPr>
          <a:xfrm flipH="1">
            <a:off x="7208777" y="3926980"/>
            <a:ext cx="753766" cy="16466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Google Shape;212;p23"/>
          <p:cNvSpPr/>
          <p:nvPr/>
        </p:nvSpPr>
        <p:spPr>
          <a:xfrm>
            <a:off x="5380154" y="3513847"/>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000" b="1" dirty="0" smtClean="0">
                <a:latin typeface="Georgia"/>
                <a:ea typeface="Georgia"/>
                <a:cs typeface="Georgia"/>
                <a:sym typeface="Georgia"/>
              </a:rPr>
              <a:t>DOSSIER AFSLUITEN</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64" name="Straight Arrow Connector 63"/>
          <p:cNvCxnSpPr>
            <a:endCxn id="63" idx="0"/>
          </p:cNvCxnSpPr>
          <p:nvPr/>
        </p:nvCxnSpPr>
        <p:spPr>
          <a:xfrm>
            <a:off x="6294467" y="2411789"/>
            <a:ext cx="0" cy="11020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72" idx="0"/>
            <a:endCxn id="63" idx="2"/>
          </p:cNvCxnSpPr>
          <p:nvPr/>
        </p:nvCxnSpPr>
        <p:spPr>
          <a:xfrm flipV="1">
            <a:off x="6294465" y="4312463"/>
            <a:ext cx="2" cy="861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Google Shape;212;p23"/>
          <p:cNvSpPr/>
          <p:nvPr/>
        </p:nvSpPr>
        <p:spPr>
          <a:xfrm>
            <a:off x="2726323" y="1603473"/>
            <a:ext cx="1828625" cy="1121588"/>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lvl="0" algn="ctr"/>
            <a:r>
              <a:rPr lang="en-GB" sz="1000" b="1" dirty="0">
                <a:latin typeface="Georgia"/>
                <a:ea typeface="Georgia"/>
                <a:cs typeface="Georgia"/>
                <a:sym typeface="Georgia"/>
              </a:rPr>
              <a:t>SUBSIDIEDOSSIER RENOVATIE WONING XAVIER</a:t>
            </a: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tabLst>
                <a:tab pos="719138" algn="l"/>
              </a:tabLst>
            </a:pPr>
            <a:r>
              <a:rPr lang="en-US" sz="800" dirty="0">
                <a:latin typeface="Georgia"/>
                <a:ea typeface="Georgia"/>
                <a:cs typeface="Georgia"/>
                <a:sym typeface="Georgia"/>
              </a:rPr>
              <a:t>x</a:t>
            </a:r>
            <a:r>
              <a:rPr lang="sv" sz="800" dirty="0" smtClean="0">
                <a:latin typeface="Georgia"/>
                <a:ea typeface="Georgia"/>
                <a:cs typeface="Georgia"/>
                <a:sym typeface="Georgia"/>
              </a:rPr>
              <a:t>:	...</a:t>
            </a:r>
            <a:r>
              <a:rPr lang="sv" sz="800" dirty="0">
                <a:latin typeface="Georgia"/>
                <a:ea typeface="Georgia"/>
                <a:cs typeface="Georgia"/>
                <a:sym typeface="Georgia"/>
              </a:rPr>
              <a:t>	</a:t>
            </a:r>
            <a:r>
              <a:rPr lang="sv" sz="800" dirty="0" smtClean="0">
                <a:latin typeface="Georgia"/>
                <a:ea typeface="Georgia"/>
                <a:cs typeface="Georgia"/>
                <a:sym typeface="Georgia"/>
              </a:rPr>
              <a:t>	</a:t>
            </a:r>
            <a:r>
              <a:rPr lang="en-GB" sz="800" dirty="0" smtClean="0">
                <a:latin typeface="Georgia"/>
                <a:ea typeface="Georgia"/>
                <a:cs typeface="Georgia"/>
                <a:sym typeface="Georgia"/>
              </a:rPr>
              <a:t/>
            </a:r>
            <a:br>
              <a:rPr lang="en-GB" sz="800" dirty="0" smtClean="0">
                <a:latin typeface="Georgia"/>
                <a:ea typeface="Georgia"/>
                <a:cs typeface="Georgia"/>
                <a:sym typeface="Georgia"/>
              </a:rPr>
            </a:br>
            <a:endParaRPr sz="800" dirty="0">
              <a:latin typeface="Georgia"/>
              <a:ea typeface="Georgia"/>
              <a:cs typeface="Georgia"/>
              <a:sym typeface="Georgia"/>
            </a:endParaRPr>
          </a:p>
        </p:txBody>
      </p:sp>
      <p:sp>
        <p:nvSpPr>
          <p:cNvPr id="72" name="Google Shape;212;p23"/>
          <p:cNvSpPr/>
          <p:nvPr/>
        </p:nvSpPr>
        <p:spPr>
          <a:xfrm>
            <a:off x="5380152" y="5174346"/>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000" b="1" dirty="0" smtClean="0">
                <a:latin typeface="Georgia"/>
                <a:ea typeface="Georgia"/>
                <a:cs typeface="Georgia"/>
                <a:sym typeface="Georgia"/>
              </a:rPr>
              <a:t>ARCHIVEREN</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sp>
        <p:nvSpPr>
          <p:cNvPr id="73" name="Google Shape;212;p23"/>
          <p:cNvSpPr/>
          <p:nvPr/>
        </p:nvSpPr>
        <p:spPr>
          <a:xfrm>
            <a:off x="2738905" y="3520760"/>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000" b="1" dirty="0" smtClean="0">
                <a:latin typeface="Georgia"/>
                <a:ea typeface="Georgia"/>
                <a:cs typeface="Georgia"/>
                <a:sym typeface="Georgia"/>
              </a:rPr>
              <a:t>WONING XAVIER</a:t>
            </a:r>
            <a:endParaRPr sz="1000" b="1" dirty="0">
              <a:latin typeface="Georgia"/>
              <a:ea typeface="Georgia"/>
              <a:cs typeface="Georgia"/>
              <a:sym typeface="Georgia"/>
            </a:endParaRPr>
          </a:p>
          <a:p>
            <a:pPr marL="0" lvl="0" indent="0" algn="ctr" rtl="0">
              <a:spcBef>
                <a:spcPts val="0"/>
              </a:spcBef>
              <a:spcAft>
                <a:spcPts val="0"/>
              </a:spcAft>
              <a:buNone/>
            </a:pPr>
            <a:endParaRPr lang="en-GB" sz="1200" b="1" dirty="0" smtClean="0">
              <a:latin typeface="Georgia"/>
              <a:ea typeface="Georgia"/>
              <a:cs typeface="Georgia"/>
              <a:sym typeface="Georgia"/>
            </a:endParaRPr>
          </a:p>
          <a:p>
            <a:pPr lvl="0" defTabSz="360363">
              <a:tabLst>
                <a:tab pos="719138" algn="l"/>
              </a:tabLst>
            </a:pPr>
            <a:r>
              <a:rPr lang="en-US" sz="800" dirty="0">
                <a:latin typeface="Georgia"/>
                <a:ea typeface="Georgia"/>
                <a:cs typeface="Georgia"/>
                <a:sym typeface="Georgia"/>
              </a:rPr>
              <a:t>x:	...		</a:t>
            </a:r>
            <a:br>
              <a:rPr lang="en-US" sz="800" dirty="0">
                <a:latin typeface="Georgia"/>
                <a:ea typeface="Georgia"/>
                <a:cs typeface="Georgia"/>
                <a:sym typeface="Georgia"/>
              </a:rPr>
            </a:br>
            <a:endParaRPr lang="en-US" sz="800" dirty="0">
              <a:latin typeface="Georgia"/>
              <a:ea typeface="Georgia"/>
              <a:cs typeface="Georgia"/>
              <a:sym typeface="Georgia"/>
            </a:endParaRPr>
          </a:p>
        </p:txBody>
      </p:sp>
      <p:cxnSp>
        <p:nvCxnSpPr>
          <p:cNvPr id="75" name="Straight Arrow Connector 74"/>
          <p:cNvCxnSpPr/>
          <p:nvPr/>
        </p:nvCxnSpPr>
        <p:spPr>
          <a:xfrm flipH="1">
            <a:off x="4554945" y="2723064"/>
            <a:ext cx="753764" cy="8046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endCxn id="77" idx="1"/>
          </p:cNvCxnSpPr>
          <p:nvPr/>
        </p:nvCxnSpPr>
        <p:spPr>
          <a:xfrm>
            <a:off x="4567530" y="2335781"/>
            <a:ext cx="8126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Google Shape;212;p23"/>
          <p:cNvSpPr/>
          <p:nvPr/>
        </p:nvSpPr>
        <p:spPr>
          <a:xfrm>
            <a:off x="5380152" y="1936473"/>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lvl="0" algn="ctr"/>
            <a:r>
              <a:rPr lang="en-GB" sz="1000" b="1" dirty="0">
                <a:latin typeface="Georgia"/>
                <a:ea typeface="Georgia"/>
                <a:cs typeface="Georgia"/>
                <a:sym typeface="Georgia"/>
              </a:rPr>
              <a:t>RENOVATIE XAVIER</a:t>
            </a: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78" name="Elbow Connector 77"/>
          <p:cNvCxnSpPr/>
          <p:nvPr/>
        </p:nvCxnSpPr>
        <p:spPr>
          <a:xfrm rot="10800000" flipV="1">
            <a:off x="7208780" y="2209289"/>
            <a:ext cx="504605" cy="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7713385" y="2209289"/>
            <a:ext cx="0" cy="3544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7208777" y="2563691"/>
            <a:ext cx="504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Elbow Connector 74"/>
          <p:cNvCxnSpPr/>
          <p:nvPr/>
        </p:nvCxnSpPr>
        <p:spPr>
          <a:xfrm flipV="1">
            <a:off x="9130296" y="4326288"/>
            <a:ext cx="0" cy="361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8760642" y="4685918"/>
            <a:ext cx="369654" cy="9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8760642" y="4326288"/>
            <a:ext cx="0" cy="3637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52812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81038" y="1041949"/>
            <a:ext cx="8543925" cy="4992328"/>
          </a:xfrm>
        </p:spPr>
        <p:txBody>
          <a:bodyPr>
            <a:normAutofit/>
          </a:bodyPr>
          <a:lstStyle/>
          <a:p>
            <a:pPr marL="457200" indent="-457200">
              <a:buFont typeface="+mj-lt"/>
              <a:buAutoNum type="arabicPeriod"/>
            </a:pPr>
            <a:r>
              <a:rPr lang="nl-BE" dirty="0" smtClean="0"/>
              <a:t>In het model zijn we geïnteresseerd naar de metadata.</a:t>
            </a:r>
          </a:p>
          <a:p>
            <a:pPr marL="457200" indent="-457200">
              <a:buFont typeface="+mj-lt"/>
              <a:buAutoNum type="arabicPeriod"/>
            </a:pPr>
            <a:endParaRPr lang="nl-BE" sz="1100" dirty="0" smtClean="0"/>
          </a:p>
          <a:p>
            <a:pPr marL="457200" indent="-457200">
              <a:buFont typeface="+mj-lt"/>
              <a:buAutoNum type="arabicPeriod"/>
            </a:pPr>
            <a:r>
              <a:rPr lang="nl-BE" dirty="0" smtClean="0"/>
              <a:t>We willen achterhalen waarom, wanneer, door wie een bepaald document gebruikt is geweest.</a:t>
            </a:r>
          </a:p>
          <a:p>
            <a:pPr marL="457200" indent="-457200">
              <a:buFont typeface="+mj-lt"/>
              <a:buAutoNum type="arabicPeriod"/>
            </a:pPr>
            <a:endParaRPr lang="nl-BE" sz="1100" dirty="0" smtClean="0"/>
          </a:p>
          <a:p>
            <a:pPr marL="457200" indent="-457200">
              <a:buFont typeface="+mj-lt"/>
              <a:buAutoNum type="arabicPeriod"/>
            </a:pPr>
            <a:r>
              <a:rPr lang="nl-BE" dirty="0" smtClean="0"/>
              <a:t>De inhoud van het effectieve document doet er niet toe.</a:t>
            </a:r>
          </a:p>
        </p:txBody>
      </p:sp>
      <p:sp>
        <p:nvSpPr>
          <p:cNvPr id="3" name="Title 2"/>
          <p:cNvSpPr>
            <a:spLocks noGrp="1"/>
          </p:cNvSpPr>
          <p:nvPr>
            <p:ph type="title"/>
          </p:nvPr>
        </p:nvSpPr>
        <p:spPr/>
        <p:txBody>
          <a:bodyPr/>
          <a:lstStyle/>
          <a:p>
            <a:r>
              <a:rPr lang="nl-BE" dirty="0" smtClean="0"/>
              <a:t>Conclusie: use case - bankrekeningnummer</a:t>
            </a:r>
            <a:endParaRPr lang="nl-BE" dirty="0"/>
          </a:p>
        </p:txBody>
      </p:sp>
      <p:sp>
        <p:nvSpPr>
          <p:cNvPr id="4" name="Slide Number Placeholder 3"/>
          <p:cNvSpPr>
            <a:spLocks noGrp="1"/>
          </p:cNvSpPr>
          <p:nvPr>
            <p:ph type="sldNum" sz="quarter" idx="4"/>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C9C406F6-A053-43CA-AEC8-FA3EEE83A3FB}" type="slidenum">
              <a:rPr kumimoji="0" lang="nl-BE" sz="1100" b="0" i="0" u="none" strike="noStrike" kern="1200" cap="none" spc="0" normalizeH="0" baseline="0" noProof="0" smtClean="0">
                <a:ln>
                  <a:noFill/>
                </a:ln>
                <a:solidFill>
                  <a:srgbClr val="6B6B6B"/>
                </a:solidFill>
                <a:effectLst/>
                <a:uLnTx/>
                <a:uFillTx/>
                <a:latin typeface="FlandersArtSans-Bold" panose="000008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11</a:t>
            </a:fld>
            <a:endParaRPr kumimoji="0" lang="nl-BE" sz="1100" b="0" i="0" u="none" strike="noStrike" kern="1200" cap="none" spc="0" normalizeH="0" baseline="0" noProof="0" dirty="0">
              <a:ln>
                <a:noFill/>
              </a:ln>
              <a:solidFill>
                <a:srgbClr val="6B6B6B"/>
              </a:solidFill>
              <a:effectLst/>
              <a:uLnTx/>
              <a:uFillTx/>
              <a:latin typeface="FlandersArtSans-Bold" panose="00000800000000000000" pitchFamily="2" charset="0"/>
              <a:ea typeface="+mn-ea"/>
              <a:cs typeface="+mn-cs"/>
            </a:endParaRPr>
          </a:p>
        </p:txBody>
      </p:sp>
      <p:sp>
        <p:nvSpPr>
          <p:cNvPr id="5" name="Rectangle 4"/>
          <p:cNvSpPr/>
          <p:nvPr/>
        </p:nvSpPr>
        <p:spPr>
          <a:xfrm>
            <a:off x="795867" y="3538113"/>
            <a:ext cx="8632644" cy="999067"/>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b="1" dirty="0">
                <a:solidFill>
                  <a:sysClr val="windowText" lastClr="000000"/>
                </a:solidFill>
              </a:rPr>
              <a:t>PREFIX cases:   &lt;http://data.vlaanderen.be/dossier/&gt;</a:t>
            </a:r>
          </a:p>
          <a:p>
            <a:endParaRPr lang="en-GB" sz="1100" b="1" dirty="0">
              <a:solidFill>
                <a:sysClr val="windowText" lastClr="000000"/>
              </a:solidFill>
            </a:endParaRPr>
          </a:p>
          <a:p>
            <a:r>
              <a:rPr lang="en-GB" sz="1100" b="1" dirty="0">
                <a:solidFill>
                  <a:sysClr val="windowText" lastClr="000000"/>
                </a:solidFill>
              </a:rPr>
              <a:t>SELECT </a:t>
            </a:r>
            <a:r>
              <a:rPr lang="en-GB" sz="1100" b="1" dirty="0" smtClean="0">
                <a:solidFill>
                  <a:sysClr val="windowText" lastClr="000000"/>
                </a:solidFill>
              </a:rPr>
              <a:t>?</a:t>
            </a:r>
            <a:r>
              <a:rPr lang="en-GB" sz="1100" b="1" dirty="0" err="1" smtClean="0">
                <a:solidFill>
                  <a:sysClr val="windowText" lastClr="000000"/>
                </a:solidFill>
              </a:rPr>
              <a:t>beschrijving</a:t>
            </a:r>
            <a:r>
              <a:rPr lang="en-GB" sz="1100" b="1" dirty="0" smtClean="0">
                <a:solidFill>
                  <a:sysClr val="windowText" lastClr="000000"/>
                </a:solidFill>
              </a:rPr>
              <a:t> </a:t>
            </a:r>
            <a:r>
              <a:rPr lang="en-GB" sz="1100" b="1" dirty="0">
                <a:solidFill>
                  <a:sysClr val="windowText" lastClr="000000"/>
                </a:solidFill>
              </a:rPr>
              <a:t>WHERE {</a:t>
            </a:r>
          </a:p>
          <a:p>
            <a:r>
              <a:rPr lang="en-GB" sz="1100" b="1" dirty="0">
                <a:solidFill>
                  <a:sysClr val="windowText" lastClr="000000"/>
                </a:solidFill>
              </a:rPr>
              <a:t>	?auteur </a:t>
            </a:r>
            <a:r>
              <a:rPr lang="en-GB" sz="1100" b="1" dirty="0" err="1">
                <a:solidFill>
                  <a:sysClr val="windowText" lastClr="000000"/>
                </a:solidFill>
              </a:rPr>
              <a:t>cases:document</a:t>
            </a:r>
            <a:r>
              <a:rPr lang="en-GB" sz="1100" b="1" dirty="0">
                <a:solidFill>
                  <a:sysClr val="windowText" lastClr="000000"/>
                </a:solidFill>
              </a:rPr>
              <a:t> "Xavier"</a:t>
            </a:r>
          </a:p>
          <a:p>
            <a:r>
              <a:rPr lang="en-GB" sz="1100" b="1" dirty="0">
                <a:solidFill>
                  <a:sysClr val="windowText" lastClr="000000"/>
                </a:solidFill>
              </a:rPr>
              <a:t>}</a:t>
            </a:r>
          </a:p>
        </p:txBody>
      </p:sp>
      <p:sp>
        <p:nvSpPr>
          <p:cNvPr id="6" name="Rectangle 5"/>
          <p:cNvSpPr/>
          <p:nvPr/>
        </p:nvSpPr>
        <p:spPr>
          <a:xfrm>
            <a:off x="795867" y="4731403"/>
            <a:ext cx="8632644" cy="1996631"/>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b="1" dirty="0" smtClean="0">
                <a:solidFill>
                  <a:sysClr val="windowText" lastClr="000000"/>
                </a:solidFill>
              </a:rPr>
              <a:t>&lt;</a:t>
            </a:r>
            <a:r>
              <a:rPr lang="en-GB" sz="1100" b="1" dirty="0">
                <a:solidFill>
                  <a:sysClr val="windowText" lastClr="000000"/>
                </a:solidFill>
              </a:rPr>
              <a:t>result&gt;</a:t>
            </a:r>
          </a:p>
          <a:p>
            <a:r>
              <a:rPr lang="en-GB" sz="1100" b="1" dirty="0">
                <a:solidFill>
                  <a:sysClr val="windowText" lastClr="000000"/>
                </a:solidFill>
              </a:rPr>
              <a:t>         &lt;binding name="</a:t>
            </a:r>
            <a:r>
              <a:rPr lang="en-GB" sz="1100" b="1" dirty="0" err="1">
                <a:solidFill>
                  <a:sysClr val="windowText" lastClr="000000"/>
                </a:solidFill>
              </a:rPr>
              <a:t>Beschrijving</a:t>
            </a:r>
            <a:r>
              <a:rPr lang="en-GB" sz="1100" b="1" dirty="0">
                <a:solidFill>
                  <a:sysClr val="windowText" lastClr="000000"/>
                </a:solidFill>
              </a:rPr>
              <a:t>"&gt;</a:t>
            </a:r>
          </a:p>
          <a:p>
            <a:r>
              <a:rPr lang="en-GB" sz="1100" b="1" dirty="0">
                <a:solidFill>
                  <a:sysClr val="windowText" lastClr="000000"/>
                </a:solidFill>
              </a:rPr>
              <a:t>            &lt;</a:t>
            </a:r>
            <a:r>
              <a:rPr lang="en-GB" sz="1100" b="1" dirty="0" err="1">
                <a:solidFill>
                  <a:sysClr val="windowText" lastClr="000000"/>
                </a:solidFill>
              </a:rPr>
              <a:t>uri</a:t>
            </a:r>
            <a:r>
              <a:rPr lang="en-GB" sz="1100" b="1" dirty="0">
                <a:solidFill>
                  <a:sysClr val="windowText" lastClr="000000"/>
                </a:solidFill>
              </a:rPr>
              <a:t>&gt;http://data.vlaanderen.be/dossier#MailverkeerBankrekeningnummerVoorUitbetalingSubsidies&lt;/uri&gt;</a:t>
            </a:r>
          </a:p>
          <a:p>
            <a:r>
              <a:rPr lang="en-GB" sz="1100" b="1" dirty="0">
                <a:solidFill>
                  <a:sysClr val="windowText" lastClr="000000"/>
                </a:solidFill>
              </a:rPr>
              <a:t>         &lt;/binding&gt;</a:t>
            </a:r>
          </a:p>
          <a:p>
            <a:r>
              <a:rPr lang="en-GB" sz="1100" b="1" dirty="0">
                <a:solidFill>
                  <a:sysClr val="windowText" lastClr="000000"/>
                </a:solidFill>
              </a:rPr>
              <a:t>      &lt;/result&gt;</a:t>
            </a:r>
          </a:p>
          <a:p>
            <a:r>
              <a:rPr lang="en-GB" sz="1100" b="1" dirty="0">
                <a:solidFill>
                  <a:sysClr val="windowText" lastClr="000000"/>
                </a:solidFill>
              </a:rPr>
              <a:t>      &lt;result&gt;</a:t>
            </a:r>
          </a:p>
          <a:p>
            <a:r>
              <a:rPr lang="en-GB" sz="1100" b="1" dirty="0">
                <a:solidFill>
                  <a:sysClr val="windowText" lastClr="000000"/>
                </a:solidFill>
              </a:rPr>
              <a:t>         &lt;binding name="</a:t>
            </a:r>
            <a:r>
              <a:rPr lang="en-GB" sz="1100" b="1" dirty="0" err="1">
                <a:solidFill>
                  <a:sysClr val="windowText" lastClr="000000"/>
                </a:solidFill>
              </a:rPr>
              <a:t>Beschrijving</a:t>
            </a:r>
            <a:r>
              <a:rPr lang="en-GB" sz="1100" b="1" dirty="0">
                <a:solidFill>
                  <a:sysClr val="windowText" lastClr="000000"/>
                </a:solidFill>
              </a:rPr>
              <a:t>"&gt;</a:t>
            </a:r>
          </a:p>
          <a:p>
            <a:r>
              <a:rPr lang="en-GB" sz="1100" b="1" dirty="0">
                <a:solidFill>
                  <a:sysClr val="windowText" lastClr="000000"/>
                </a:solidFill>
              </a:rPr>
              <a:t>            &lt;</a:t>
            </a:r>
            <a:r>
              <a:rPr lang="en-GB" sz="1100" b="1" dirty="0" err="1">
                <a:solidFill>
                  <a:sysClr val="windowText" lastClr="000000"/>
                </a:solidFill>
              </a:rPr>
              <a:t>uri</a:t>
            </a:r>
            <a:r>
              <a:rPr lang="en-GB" sz="1100" b="1" dirty="0">
                <a:solidFill>
                  <a:sysClr val="windowText" lastClr="000000"/>
                </a:solidFill>
              </a:rPr>
              <a:t>&gt;http://data.vlaanderen.be/dossier#AanvraagformulierSubsidieVoorWoningXavier&lt;/uri&gt;</a:t>
            </a:r>
          </a:p>
          <a:p>
            <a:r>
              <a:rPr lang="en-GB" sz="1100" b="1" dirty="0">
                <a:solidFill>
                  <a:sysClr val="windowText" lastClr="000000"/>
                </a:solidFill>
              </a:rPr>
              <a:t>         &lt;/binding&gt;</a:t>
            </a:r>
          </a:p>
          <a:p>
            <a:r>
              <a:rPr lang="en-GB" sz="1100" b="1" dirty="0">
                <a:solidFill>
                  <a:sysClr val="windowText" lastClr="000000"/>
                </a:solidFill>
              </a:rPr>
              <a:t>      &lt;/result&gt;</a:t>
            </a:r>
          </a:p>
          <a:p>
            <a:r>
              <a:rPr lang="en-GB" sz="1100" b="1" dirty="0">
                <a:solidFill>
                  <a:sysClr val="windowText" lastClr="000000"/>
                </a:solidFill>
              </a:rPr>
              <a:t>   &lt;/results</a:t>
            </a:r>
            <a:r>
              <a:rPr lang="en-GB" sz="1100" b="1" dirty="0" smtClean="0">
                <a:solidFill>
                  <a:sysClr val="windowText" lastClr="000000"/>
                </a:solidFill>
              </a:rPr>
              <a:t>&gt;</a:t>
            </a:r>
            <a:endParaRPr lang="en-GB" sz="1100" b="1" dirty="0">
              <a:solidFill>
                <a:sysClr val="windowText" lastClr="000000"/>
              </a:solidFill>
            </a:endParaRPr>
          </a:p>
        </p:txBody>
      </p:sp>
      <p:sp>
        <p:nvSpPr>
          <p:cNvPr id="7" name="TextBox 6"/>
          <p:cNvSpPr txBox="1"/>
          <p:nvPr/>
        </p:nvSpPr>
        <p:spPr>
          <a:xfrm rot="16200000">
            <a:off x="190540" y="3853043"/>
            <a:ext cx="866169" cy="369204"/>
          </a:xfrm>
          <a:prstGeom prst="rect">
            <a:avLst/>
          </a:prstGeom>
          <a:noFill/>
        </p:spPr>
        <p:txBody>
          <a:bodyPr wrap="square" rtlCol="0">
            <a:spAutoFit/>
          </a:bodyPr>
          <a:lstStyle/>
          <a:p>
            <a:r>
              <a:rPr lang="en-GB" dirty="0" smtClean="0"/>
              <a:t>QUERY</a:t>
            </a:r>
            <a:endParaRPr lang="en-GB" dirty="0"/>
          </a:p>
        </p:txBody>
      </p:sp>
      <p:sp>
        <p:nvSpPr>
          <p:cNvPr id="8" name="TextBox 7"/>
          <p:cNvSpPr txBox="1"/>
          <p:nvPr/>
        </p:nvSpPr>
        <p:spPr>
          <a:xfrm rot="16200000">
            <a:off x="178180" y="5505235"/>
            <a:ext cx="866169" cy="369204"/>
          </a:xfrm>
          <a:prstGeom prst="rect">
            <a:avLst/>
          </a:prstGeom>
          <a:noFill/>
        </p:spPr>
        <p:txBody>
          <a:bodyPr wrap="square" rtlCol="0">
            <a:spAutoFit/>
          </a:bodyPr>
          <a:lstStyle/>
          <a:p>
            <a:r>
              <a:rPr lang="en-GB" dirty="0" smtClean="0"/>
              <a:t>RESULT</a:t>
            </a:r>
            <a:endParaRPr lang="en-GB" dirty="0"/>
          </a:p>
        </p:txBody>
      </p:sp>
    </p:spTree>
    <p:extLst>
      <p:ext uri="{BB962C8B-B14F-4D97-AF65-F5344CB8AC3E}">
        <p14:creationId xmlns:p14="http://schemas.microsoft.com/office/powerpoint/2010/main" val="14583730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nl-BE" noProof="0" dirty="0" smtClean="0"/>
              <a:t>‘Dossier’</a:t>
            </a:r>
            <a:endParaRPr lang="nl-BE" noProof="0" dirty="0"/>
          </a:p>
        </p:txBody>
      </p:sp>
      <p:sp>
        <p:nvSpPr>
          <p:cNvPr id="3" name="Title 2"/>
          <p:cNvSpPr>
            <a:spLocks noGrp="1"/>
          </p:cNvSpPr>
          <p:nvPr>
            <p:ph type="title"/>
          </p:nvPr>
        </p:nvSpPr>
        <p:spPr/>
        <p:txBody>
          <a:bodyPr/>
          <a:lstStyle/>
          <a:p>
            <a:r>
              <a:rPr lang="nl-BE" noProof="0" dirty="0" smtClean="0"/>
              <a:t>Model: nieuwe versie</a:t>
            </a:r>
            <a:endParaRPr lang="nl-BE" noProof="0" dirty="0"/>
          </a:p>
        </p:txBody>
      </p:sp>
      <p:sp>
        <p:nvSpPr>
          <p:cNvPr id="5" name="Rounded Rectangle 4"/>
          <p:cNvSpPr/>
          <p:nvPr/>
        </p:nvSpPr>
        <p:spPr>
          <a:xfrm>
            <a:off x="8480886" y="237324"/>
            <a:ext cx="1165685" cy="684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ysClr val="windowText" lastClr="000000"/>
                </a:solidFill>
              </a:rPr>
              <a:t>15 min</a:t>
            </a:r>
            <a:endParaRPr lang="en-GB" dirty="0">
              <a:solidFill>
                <a:sysClr val="windowText" lastClr="000000"/>
              </a:solidFill>
            </a:endParaRPr>
          </a:p>
        </p:txBody>
      </p:sp>
    </p:spTree>
    <p:extLst>
      <p:ext uri="{BB962C8B-B14F-4D97-AF65-F5344CB8AC3E}">
        <p14:creationId xmlns:p14="http://schemas.microsoft.com/office/powerpoint/2010/main" val="23213824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C9C406F6-A053-43CA-AEC8-FA3EEE83A3FB}" type="slidenum">
              <a:rPr lang="nl-BE" smtClean="0"/>
              <a:pPr/>
              <a:t>13</a:t>
            </a:fld>
            <a:endParaRPr lang="nl-BE"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641" y="0"/>
            <a:ext cx="7904717" cy="6858000"/>
          </a:xfrm>
          <a:prstGeom prst="rect">
            <a:avLst/>
          </a:prstGeom>
        </p:spPr>
      </p:pic>
    </p:spTree>
    <p:extLst>
      <p:ext uri="{BB962C8B-B14F-4D97-AF65-F5344CB8AC3E}">
        <p14:creationId xmlns:p14="http://schemas.microsoft.com/office/powerpoint/2010/main" val="376196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nl-BE" noProof="0" dirty="0" smtClean="0"/>
              <a:t>‘Dossier’</a:t>
            </a:r>
            <a:endParaRPr lang="nl-BE" noProof="0" dirty="0"/>
          </a:p>
        </p:txBody>
      </p:sp>
      <p:sp>
        <p:nvSpPr>
          <p:cNvPr id="3" name="Title 2"/>
          <p:cNvSpPr>
            <a:spLocks noGrp="1"/>
          </p:cNvSpPr>
          <p:nvPr>
            <p:ph type="title"/>
          </p:nvPr>
        </p:nvSpPr>
        <p:spPr/>
        <p:txBody>
          <a:bodyPr/>
          <a:lstStyle/>
          <a:p>
            <a:r>
              <a:rPr lang="nl-BE" noProof="0" dirty="0" smtClean="0"/>
              <a:t>Oefening: attributen</a:t>
            </a:r>
            <a:endParaRPr lang="nl-BE" noProof="0" dirty="0"/>
          </a:p>
        </p:txBody>
      </p:sp>
      <p:sp>
        <p:nvSpPr>
          <p:cNvPr id="4" name="Rounded Rectangle 3"/>
          <p:cNvSpPr/>
          <p:nvPr/>
        </p:nvSpPr>
        <p:spPr>
          <a:xfrm>
            <a:off x="8480886" y="237324"/>
            <a:ext cx="1165685" cy="684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ysClr val="windowText" lastClr="000000"/>
                </a:solidFill>
              </a:rPr>
              <a:t>60 min</a:t>
            </a:r>
            <a:endParaRPr lang="en-GB" dirty="0">
              <a:solidFill>
                <a:sysClr val="windowText" lastClr="000000"/>
              </a:solidFill>
            </a:endParaRPr>
          </a:p>
        </p:txBody>
      </p:sp>
    </p:spTree>
    <p:extLst>
      <p:ext uri="{BB962C8B-B14F-4D97-AF65-F5344CB8AC3E}">
        <p14:creationId xmlns:p14="http://schemas.microsoft.com/office/powerpoint/2010/main" val="19055915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81038" y="1482215"/>
            <a:ext cx="8319029" cy="4992328"/>
          </a:xfrm>
        </p:spPr>
        <p:txBody>
          <a:bodyPr>
            <a:normAutofit/>
          </a:bodyPr>
          <a:lstStyle/>
          <a:p>
            <a:pPr marL="457200" indent="-457200">
              <a:buFont typeface="+mj-lt"/>
              <a:buAutoNum type="arabicPeriod"/>
            </a:pPr>
            <a:r>
              <a:rPr lang="nl-BE" dirty="0" smtClean="0"/>
              <a:t>Maak 4 groepen</a:t>
            </a:r>
          </a:p>
          <a:p>
            <a:pPr marL="457200" indent="-457200">
              <a:buFont typeface="+mj-lt"/>
              <a:buAutoNum type="arabicPeriod"/>
            </a:pPr>
            <a:r>
              <a:rPr lang="nl-BE" dirty="0" smtClean="0"/>
              <a:t>Vul de blanco modellen aan met generieke attributen die aanwezig moeten zijn volgens jullie groep. (30 min)</a:t>
            </a:r>
          </a:p>
          <a:p>
            <a:pPr marL="457200" indent="-457200">
              <a:buFont typeface="+mj-lt"/>
              <a:buAutoNum type="arabicPeriod"/>
            </a:pPr>
            <a:r>
              <a:rPr lang="nl-BE" dirty="0" smtClean="0"/>
              <a:t>Nadien bespreken we alle resultaten (30min)</a:t>
            </a:r>
          </a:p>
          <a:p>
            <a:pPr marL="0" indent="0">
              <a:buNone/>
            </a:pPr>
            <a:endParaRPr lang="nl-BE" sz="1100" b="1" dirty="0" smtClean="0"/>
          </a:p>
          <a:p>
            <a:pPr marL="0" indent="0">
              <a:buNone/>
            </a:pPr>
            <a:r>
              <a:rPr lang="nl-BE" sz="1600" b="1" dirty="0" smtClean="0"/>
              <a:t>LET OP:</a:t>
            </a:r>
          </a:p>
          <a:p>
            <a:r>
              <a:rPr lang="nl-BE" sz="1600" dirty="0" smtClean="0"/>
              <a:t>Draagt het attribuut bij voor alle use cases?</a:t>
            </a:r>
          </a:p>
          <a:p>
            <a:r>
              <a:rPr lang="nl-BE" sz="1600" dirty="0" smtClean="0"/>
              <a:t>Is het attribuut relevant om uit te wisselen tussen verschillende partijen?</a:t>
            </a:r>
          </a:p>
          <a:p>
            <a:endParaRPr lang="nl-BE" dirty="0" smtClean="0"/>
          </a:p>
          <a:p>
            <a:pPr marL="0" indent="0">
              <a:buNone/>
            </a:pPr>
            <a:endParaRPr lang="nl-BE" dirty="0" smtClean="0"/>
          </a:p>
        </p:txBody>
      </p:sp>
      <p:sp>
        <p:nvSpPr>
          <p:cNvPr id="3" name="Title 2"/>
          <p:cNvSpPr>
            <a:spLocks noGrp="1"/>
          </p:cNvSpPr>
          <p:nvPr>
            <p:ph type="title"/>
          </p:nvPr>
        </p:nvSpPr>
        <p:spPr>
          <a:xfrm>
            <a:off x="681038" y="365126"/>
            <a:ext cx="4136495" cy="984352"/>
          </a:xfrm>
        </p:spPr>
        <p:txBody>
          <a:bodyPr>
            <a:normAutofit/>
          </a:bodyPr>
          <a:lstStyle/>
          <a:p>
            <a:r>
              <a:rPr lang="nl-BE" sz="2400" smtClean="0"/>
              <a:t>Oefening attributen</a:t>
            </a:r>
            <a:endParaRPr lang="nl-BE" sz="2400"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15</a:t>
            </a:fld>
            <a:endParaRPr lang="nl-BE" dirty="0"/>
          </a:p>
        </p:txBody>
      </p:sp>
      <p:sp>
        <p:nvSpPr>
          <p:cNvPr id="6" name="Content Placeholder 1"/>
          <p:cNvSpPr txBox="1">
            <a:spLocks/>
          </p:cNvSpPr>
          <p:nvPr/>
        </p:nvSpPr>
        <p:spPr>
          <a:xfrm>
            <a:off x="5329238" y="1482215"/>
            <a:ext cx="3670829" cy="4992328"/>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400" kern="1200">
                <a:solidFill>
                  <a:schemeClr val="tx1"/>
                </a:solidFill>
                <a:latin typeface="FlandersArtSans-Regular" panose="000005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FlandersArtSans-Regular" panose="000005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FlandersArtSans-Regular" panose="000005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FlandersArtSans-Regular" panose="000005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FlandersArtSans-Regular"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j-lt"/>
              <a:buAutoNum type="arabicPeriod"/>
            </a:pPr>
            <a:endParaRPr lang="nl-BE" sz="1600" dirty="0" smtClean="0"/>
          </a:p>
          <a:p>
            <a:pPr marL="457200" indent="-457200">
              <a:buFont typeface="+mj-lt"/>
              <a:buAutoNum type="arabicPeriod"/>
            </a:pPr>
            <a:endParaRPr lang="nl-BE" dirty="0" smtClean="0"/>
          </a:p>
        </p:txBody>
      </p:sp>
      <p:graphicFrame>
        <p:nvGraphicFramePr>
          <p:cNvPr id="7" name="Table 6"/>
          <p:cNvGraphicFramePr>
            <a:graphicFrameLocks noGrp="1"/>
          </p:cNvGraphicFramePr>
          <p:nvPr>
            <p:extLst>
              <p:ext uri="{D42A27DB-BD31-4B8C-83A1-F6EECF244321}">
                <p14:modId xmlns:p14="http://schemas.microsoft.com/office/powerpoint/2010/main" val="1320222254"/>
              </p:ext>
            </p:extLst>
          </p:nvPr>
        </p:nvGraphicFramePr>
        <p:xfrm>
          <a:off x="681037" y="4595407"/>
          <a:ext cx="8747474" cy="2225040"/>
        </p:xfrm>
        <a:graphic>
          <a:graphicData uri="http://schemas.openxmlformats.org/drawingml/2006/table">
            <a:tbl>
              <a:tblPr bandRow="1">
                <a:tableStyleId>{93296810-A885-4BE3-A3E7-6D5BEEA58F35}</a:tableStyleId>
              </a:tblPr>
              <a:tblGrid>
                <a:gridCol w="1892831">
                  <a:extLst>
                    <a:ext uri="{9D8B030D-6E8A-4147-A177-3AD203B41FA5}">
                      <a16:colId xmlns:a16="http://schemas.microsoft.com/office/drawing/2014/main" val="1942986871"/>
                    </a:ext>
                  </a:extLst>
                </a:gridCol>
                <a:gridCol w="6854643">
                  <a:extLst>
                    <a:ext uri="{9D8B030D-6E8A-4147-A177-3AD203B41FA5}">
                      <a16:colId xmlns:a16="http://schemas.microsoft.com/office/drawing/2014/main" val="1750359929"/>
                    </a:ext>
                  </a:extLst>
                </a:gridCol>
              </a:tblGrid>
              <a:tr h="370840">
                <a:tc>
                  <a:txBody>
                    <a:bodyPr/>
                    <a:lstStyle/>
                    <a:p>
                      <a:r>
                        <a:rPr lang="nl-BE" b="1" noProof="0" dirty="0" smtClean="0"/>
                        <a:t>Domein</a:t>
                      </a:r>
                      <a:endParaRPr lang="nl-BE" b="1" noProof="0" dirty="0"/>
                    </a:p>
                  </a:txBody>
                  <a:tcPr/>
                </a:tc>
                <a:tc>
                  <a:txBody>
                    <a:bodyPr/>
                    <a:lstStyle/>
                    <a:p>
                      <a:r>
                        <a:rPr lang="nl-BE" b="1" noProof="0" dirty="0" smtClean="0"/>
                        <a:t>Voorbeelden</a:t>
                      </a:r>
                      <a:endParaRPr lang="nl-BE" b="1" noProof="0" dirty="0"/>
                    </a:p>
                  </a:txBody>
                  <a:tcPr/>
                </a:tc>
                <a:extLst>
                  <a:ext uri="{0D108BD9-81ED-4DB2-BD59-A6C34878D82A}">
                    <a16:rowId xmlns:a16="http://schemas.microsoft.com/office/drawing/2014/main" val="2373413229"/>
                  </a:ext>
                </a:extLst>
              </a:tr>
              <a:tr h="370840">
                <a:tc>
                  <a:txBody>
                    <a:bodyPr/>
                    <a:lstStyle/>
                    <a:p>
                      <a:r>
                        <a:rPr lang="nl-BE" sz="1400" b="1" noProof="0" dirty="0" smtClean="0"/>
                        <a:t>Archiveren</a:t>
                      </a:r>
                      <a:endParaRPr lang="nl-BE" sz="1400" b="1" noProof="0" dirty="0"/>
                    </a:p>
                  </a:txBody>
                  <a:tcPr/>
                </a:tc>
                <a:tc>
                  <a:txBody>
                    <a:bodyPr/>
                    <a:lstStyle/>
                    <a:p>
                      <a:r>
                        <a:rPr lang="nl-BE" sz="1400" noProof="0" dirty="0" smtClean="0"/>
                        <a:t>Bewaartermijn, vernietigingsprocedure, effectieve vernietigingsdatum, …</a:t>
                      </a:r>
                      <a:endParaRPr lang="nl-BE" sz="1400" noProof="0" dirty="0"/>
                    </a:p>
                  </a:txBody>
                  <a:tcPr/>
                </a:tc>
                <a:extLst>
                  <a:ext uri="{0D108BD9-81ED-4DB2-BD59-A6C34878D82A}">
                    <a16:rowId xmlns:a16="http://schemas.microsoft.com/office/drawing/2014/main" val="1918589461"/>
                  </a:ext>
                </a:extLst>
              </a:tr>
              <a:tr h="370840">
                <a:tc>
                  <a:txBody>
                    <a:bodyPr/>
                    <a:lstStyle/>
                    <a:p>
                      <a:r>
                        <a:rPr lang="nl-BE" sz="1400" b="1" noProof="0" dirty="0" smtClean="0"/>
                        <a:t>Beheer</a:t>
                      </a:r>
                      <a:endParaRPr lang="nl-BE" sz="1400" b="1" noProof="0" dirty="0"/>
                    </a:p>
                  </a:txBody>
                  <a:tcPr/>
                </a:tc>
                <a:tc>
                  <a:txBody>
                    <a:bodyPr/>
                    <a:lstStyle/>
                    <a:p>
                      <a:r>
                        <a:rPr lang="nl-BE" sz="1400" noProof="0" dirty="0" smtClean="0"/>
                        <a:t>Versiebeheer, Datum</a:t>
                      </a:r>
                      <a:r>
                        <a:rPr lang="nl-BE" sz="1400" baseline="0" noProof="0" dirty="0" smtClean="0"/>
                        <a:t> ontvangen, datum verstuurd, datum creatie, …</a:t>
                      </a:r>
                      <a:endParaRPr lang="nl-BE" sz="1400" noProof="0" dirty="0"/>
                    </a:p>
                  </a:txBody>
                  <a:tcPr/>
                </a:tc>
                <a:extLst>
                  <a:ext uri="{0D108BD9-81ED-4DB2-BD59-A6C34878D82A}">
                    <a16:rowId xmlns:a16="http://schemas.microsoft.com/office/drawing/2014/main" val="4250421159"/>
                  </a:ext>
                </a:extLst>
              </a:tr>
              <a:tr h="370840">
                <a:tc>
                  <a:txBody>
                    <a:bodyPr/>
                    <a:lstStyle/>
                    <a:p>
                      <a:r>
                        <a:rPr lang="nl-BE" sz="1400" b="1" noProof="0" dirty="0" smtClean="0"/>
                        <a:t>Toegang</a:t>
                      </a:r>
                      <a:endParaRPr lang="nl-BE" sz="1400" b="1" noProof="0" dirty="0"/>
                    </a:p>
                  </a:txBody>
                  <a:tcPr/>
                </a:tc>
                <a:tc>
                  <a:txBody>
                    <a:bodyPr/>
                    <a:lstStyle/>
                    <a:p>
                      <a:r>
                        <a:rPr lang="nl-BE" sz="1400" noProof="0" dirty="0" smtClean="0"/>
                        <a:t>Rollen, rechten, duurtijd,</a:t>
                      </a:r>
                      <a:r>
                        <a:rPr lang="nl-BE" sz="1400" baseline="0" noProof="0" dirty="0" smtClean="0"/>
                        <a:t> …</a:t>
                      </a:r>
                      <a:endParaRPr lang="nl-BE" sz="1400" noProof="0" dirty="0"/>
                    </a:p>
                  </a:txBody>
                  <a:tcPr/>
                </a:tc>
                <a:extLst>
                  <a:ext uri="{0D108BD9-81ED-4DB2-BD59-A6C34878D82A}">
                    <a16:rowId xmlns:a16="http://schemas.microsoft.com/office/drawing/2014/main" val="1011260922"/>
                  </a:ext>
                </a:extLst>
              </a:tr>
              <a:tr h="370840">
                <a:tc>
                  <a:txBody>
                    <a:bodyPr/>
                    <a:lstStyle/>
                    <a:p>
                      <a:r>
                        <a:rPr lang="nl-BE" sz="1400" b="1" noProof="0" dirty="0" smtClean="0"/>
                        <a:t>Classificatie</a:t>
                      </a:r>
                      <a:endParaRPr lang="nl-BE" sz="1400" b="1" noProof="0" dirty="0"/>
                    </a:p>
                  </a:txBody>
                  <a:tcPr/>
                </a:tc>
                <a:tc>
                  <a:txBody>
                    <a:bodyPr/>
                    <a:lstStyle/>
                    <a:p>
                      <a:r>
                        <a:rPr lang="nl-BE" sz="1400" noProof="0" dirty="0" smtClean="0"/>
                        <a:t>Dataclassificatie</a:t>
                      </a:r>
                      <a:endParaRPr lang="nl-BE" sz="1400" noProof="0" dirty="0"/>
                    </a:p>
                  </a:txBody>
                  <a:tcPr/>
                </a:tc>
                <a:extLst>
                  <a:ext uri="{0D108BD9-81ED-4DB2-BD59-A6C34878D82A}">
                    <a16:rowId xmlns:a16="http://schemas.microsoft.com/office/drawing/2014/main" val="1904372103"/>
                  </a:ext>
                </a:extLst>
              </a:tr>
              <a:tr h="370840">
                <a:tc>
                  <a:txBody>
                    <a:bodyPr/>
                    <a:lstStyle/>
                    <a:p>
                      <a:r>
                        <a:rPr lang="nl-BE" sz="1400" b="1" noProof="0" dirty="0" smtClean="0"/>
                        <a:t>…</a:t>
                      </a:r>
                      <a:endParaRPr lang="nl-BE" sz="1400" b="1" noProof="0" dirty="0"/>
                    </a:p>
                  </a:txBody>
                  <a:tcPr/>
                </a:tc>
                <a:tc>
                  <a:txBody>
                    <a:bodyPr/>
                    <a:lstStyle/>
                    <a:p>
                      <a:r>
                        <a:rPr lang="nl-BE" sz="1400" noProof="0" dirty="0" smtClean="0"/>
                        <a:t>…</a:t>
                      </a:r>
                      <a:endParaRPr lang="nl-BE" sz="1400" noProof="0" dirty="0"/>
                    </a:p>
                  </a:txBody>
                  <a:tcPr/>
                </a:tc>
                <a:extLst>
                  <a:ext uri="{0D108BD9-81ED-4DB2-BD59-A6C34878D82A}">
                    <a16:rowId xmlns:a16="http://schemas.microsoft.com/office/drawing/2014/main" val="3604920425"/>
                  </a:ext>
                </a:extLst>
              </a:tr>
            </a:tbl>
          </a:graphicData>
        </a:graphic>
      </p:graphicFrame>
    </p:spTree>
    <p:extLst>
      <p:ext uri="{BB962C8B-B14F-4D97-AF65-F5344CB8AC3E}">
        <p14:creationId xmlns:p14="http://schemas.microsoft.com/office/powerpoint/2010/main" val="1283528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nl-BE" noProof="0" dirty="0" smtClean="0"/>
              <a:t>‘Dossier’</a:t>
            </a:r>
            <a:endParaRPr lang="nl-BE" noProof="0" dirty="0"/>
          </a:p>
        </p:txBody>
      </p:sp>
      <p:sp>
        <p:nvSpPr>
          <p:cNvPr id="3" name="Title 2"/>
          <p:cNvSpPr>
            <a:spLocks noGrp="1"/>
          </p:cNvSpPr>
          <p:nvPr>
            <p:ph type="title"/>
          </p:nvPr>
        </p:nvSpPr>
        <p:spPr/>
        <p:txBody>
          <a:bodyPr/>
          <a:lstStyle/>
          <a:p>
            <a:r>
              <a:rPr lang="nl-BE" noProof="0" dirty="0" smtClean="0"/>
              <a:t>Definities</a:t>
            </a:r>
            <a:endParaRPr lang="nl-BE" noProof="0" dirty="0"/>
          </a:p>
        </p:txBody>
      </p:sp>
      <p:sp>
        <p:nvSpPr>
          <p:cNvPr id="4" name="Rounded Rectangle 3"/>
          <p:cNvSpPr/>
          <p:nvPr/>
        </p:nvSpPr>
        <p:spPr>
          <a:xfrm>
            <a:off x="8480886" y="237324"/>
            <a:ext cx="1165685" cy="684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ysClr val="windowText" lastClr="000000"/>
                </a:solidFill>
              </a:rPr>
              <a:t>10 min</a:t>
            </a:r>
            <a:endParaRPr lang="en-GB" dirty="0">
              <a:solidFill>
                <a:sysClr val="windowText" lastClr="000000"/>
              </a:solidFill>
            </a:endParaRPr>
          </a:p>
        </p:txBody>
      </p:sp>
    </p:spTree>
    <p:extLst>
      <p:ext uri="{BB962C8B-B14F-4D97-AF65-F5344CB8AC3E}">
        <p14:creationId xmlns:p14="http://schemas.microsoft.com/office/powerpoint/2010/main" val="35272097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133958737"/>
              </p:ext>
            </p:extLst>
          </p:nvPr>
        </p:nvGraphicFramePr>
        <p:xfrm>
          <a:off x="681038" y="1482726"/>
          <a:ext cx="8543926" cy="3549565"/>
        </p:xfrm>
        <a:graphic>
          <a:graphicData uri="http://schemas.openxmlformats.org/drawingml/2006/table">
            <a:tbl>
              <a:tblPr>
                <a:tableStyleId>{93296810-A885-4BE3-A3E7-6D5BEEA58F35}</a:tableStyleId>
              </a:tblPr>
              <a:tblGrid>
                <a:gridCol w="2273829">
                  <a:extLst>
                    <a:ext uri="{9D8B030D-6E8A-4147-A177-3AD203B41FA5}">
                      <a16:colId xmlns:a16="http://schemas.microsoft.com/office/drawing/2014/main" val="1759355539"/>
                    </a:ext>
                  </a:extLst>
                </a:gridCol>
                <a:gridCol w="6270097">
                  <a:extLst>
                    <a:ext uri="{9D8B030D-6E8A-4147-A177-3AD203B41FA5}">
                      <a16:colId xmlns:a16="http://schemas.microsoft.com/office/drawing/2014/main" val="2396309477"/>
                    </a:ext>
                  </a:extLst>
                </a:gridCol>
              </a:tblGrid>
              <a:tr h="714925">
                <a:tc>
                  <a:txBody>
                    <a:bodyPr/>
                    <a:lstStyle/>
                    <a:p>
                      <a:r>
                        <a:rPr lang="nl-BE" b="1" dirty="0" smtClean="0"/>
                        <a:t>Zaak</a:t>
                      </a:r>
                      <a:endParaRPr lang="nl-BE" b="1" dirty="0"/>
                    </a:p>
                  </a:txBody>
                  <a:tcPr/>
                </a:tc>
                <a:tc>
                  <a:txBody>
                    <a:bodyPr/>
                    <a:lstStyle/>
                    <a:p>
                      <a:r>
                        <a:rPr lang="nl-NL" sz="1800" b="0" i="0" u="none" strike="noStrike" kern="1200" baseline="0" dirty="0" smtClean="0">
                          <a:solidFill>
                            <a:schemeClr val="tx1"/>
                          </a:solidFill>
                          <a:latin typeface="+mn-lt"/>
                          <a:ea typeface="+mn-ea"/>
                          <a:cs typeface="+mn-cs"/>
                        </a:rPr>
                        <a:t>Een samenhangende hoeveelheid werk met een aanleiding en een beoogd resultaat.</a:t>
                      </a:r>
                    </a:p>
                  </a:txBody>
                  <a:tcPr/>
                </a:tc>
                <a:extLst>
                  <a:ext uri="{0D108BD9-81ED-4DB2-BD59-A6C34878D82A}">
                    <a16:rowId xmlns:a16="http://schemas.microsoft.com/office/drawing/2014/main" val="372438206"/>
                  </a:ext>
                </a:extLst>
              </a:tr>
              <a:tr h="312780">
                <a:tc>
                  <a:txBody>
                    <a:bodyPr/>
                    <a:lstStyle/>
                    <a:p>
                      <a:r>
                        <a:rPr lang="nl-BE" b="1" dirty="0" smtClean="0"/>
                        <a:t>Dossier</a:t>
                      </a:r>
                      <a:endParaRPr lang="nl-BE" b="1" dirty="0"/>
                    </a:p>
                  </a:txBody>
                  <a:tcPr/>
                </a:tc>
                <a:tc>
                  <a:txBody>
                    <a:bodyPr/>
                    <a:lstStyle/>
                    <a:p>
                      <a:r>
                        <a:rPr lang="nl-NL" sz="1800" b="0" i="0" u="none" strike="noStrike" kern="1200" baseline="0" dirty="0" smtClean="0">
                          <a:solidFill>
                            <a:schemeClr val="tx1"/>
                          </a:solidFill>
                          <a:latin typeface="+mn-lt"/>
                          <a:ea typeface="+mn-ea"/>
                          <a:cs typeface="+mn-cs"/>
                        </a:rPr>
                        <a:t>Samenhangend geheel van documenten die betrekking hebben op een bepaalde zaak. </a:t>
                      </a:r>
                    </a:p>
                  </a:txBody>
                  <a:tcPr/>
                </a:tc>
                <a:extLst>
                  <a:ext uri="{0D108BD9-81ED-4DB2-BD59-A6C34878D82A}">
                    <a16:rowId xmlns:a16="http://schemas.microsoft.com/office/drawing/2014/main" val="3962798844"/>
                  </a:ext>
                </a:extLst>
              </a:tr>
              <a:tr h="580877">
                <a:tc>
                  <a:txBody>
                    <a:bodyPr/>
                    <a:lstStyle/>
                    <a:p>
                      <a:r>
                        <a:rPr lang="nl-BE" b="1" dirty="0" smtClean="0"/>
                        <a:t>Document (OSLO²)</a:t>
                      </a:r>
                      <a:endParaRPr lang="nl-BE" b="1" dirty="0"/>
                    </a:p>
                  </a:txBody>
                  <a:tcPr/>
                </a:tc>
                <a:tc>
                  <a:txBody>
                    <a:bodyPr/>
                    <a:lstStyle/>
                    <a:p>
                      <a:pPr algn="just"/>
                      <a:r>
                        <a:rPr lang="nl-NL" sz="1800" b="0" i="0" kern="1200" dirty="0" smtClean="0">
                          <a:solidFill>
                            <a:schemeClr val="dk1"/>
                          </a:solidFill>
                          <a:effectLst/>
                          <a:latin typeface="+mn-lt"/>
                          <a:ea typeface="+mn-ea"/>
                          <a:cs typeface="+mn-cs"/>
                        </a:rPr>
                        <a:t>Een origineel werk in de brede zin (een verslag, een opname, een boek...).</a:t>
                      </a:r>
                      <a:endParaRPr lang="nl-BE" sz="1800" dirty="0">
                        <a:solidFill>
                          <a:schemeClr val="tx1"/>
                        </a:solidFill>
                      </a:endParaRPr>
                    </a:p>
                  </a:txBody>
                  <a:tcPr/>
                </a:tc>
                <a:extLst>
                  <a:ext uri="{0D108BD9-81ED-4DB2-BD59-A6C34878D82A}">
                    <a16:rowId xmlns:a16="http://schemas.microsoft.com/office/drawing/2014/main" val="2685643316"/>
                  </a:ext>
                </a:extLst>
              </a:tr>
              <a:tr h="580877">
                <a:tc>
                  <a:txBody>
                    <a:bodyPr/>
                    <a:lstStyle/>
                    <a:p>
                      <a:r>
                        <a:rPr lang="nl-BE" b="1" dirty="0" smtClean="0"/>
                        <a:t>Document (voorstel)</a:t>
                      </a:r>
                      <a:endParaRPr lang="nl-BE" b="1"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nl-NL" sz="1800" dirty="0" smtClean="0">
                          <a:solidFill>
                            <a:schemeClr val="tx1"/>
                          </a:solidFill>
                        </a:rPr>
                        <a:t>Een document is een neerslag van een: object, handeling, gedachte, gebeurtenis, … (een verslag, een opname, een boek, een record, een foto, ...).</a:t>
                      </a:r>
                      <a:endParaRPr lang="nl-BE" sz="1800" dirty="0" smtClean="0">
                        <a:solidFill>
                          <a:schemeClr val="tx1"/>
                        </a:solidFill>
                      </a:endParaRPr>
                    </a:p>
                  </a:txBody>
                  <a:tcPr/>
                </a:tc>
                <a:extLst>
                  <a:ext uri="{0D108BD9-81ED-4DB2-BD59-A6C34878D82A}">
                    <a16:rowId xmlns:a16="http://schemas.microsoft.com/office/drawing/2014/main" val="981277735"/>
                  </a:ext>
                </a:extLst>
              </a:tr>
              <a:tr h="312780">
                <a:tc>
                  <a:txBody>
                    <a:bodyPr/>
                    <a:lstStyle/>
                    <a:p>
                      <a:r>
                        <a:rPr lang="nl-BE" b="1" dirty="0" smtClean="0"/>
                        <a:t>Documentonderdeel</a:t>
                      </a:r>
                      <a:endParaRPr lang="nl-BE" b="1" dirty="0"/>
                    </a:p>
                  </a:txBody>
                  <a:tcPr/>
                </a:tc>
                <a:tc>
                  <a:txBody>
                    <a:bodyPr/>
                    <a:lstStyle/>
                    <a:p>
                      <a:pPr algn="just"/>
                      <a:r>
                        <a:rPr lang="nl-NL" sz="1800" dirty="0" smtClean="0"/>
                        <a:t>Een apart onderdeel van een groter document of verzameld document. (een wetsartikel, een hoofdstuk uit een boek, …)</a:t>
                      </a:r>
                      <a:endParaRPr lang="nl-BE" sz="1800" dirty="0"/>
                    </a:p>
                  </a:txBody>
                  <a:tcPr/>
                </a:tc>
                <a:extLst>
                  <a:ext uri="{0D108BD9-81ED-4DB2-BD59-A6C34878D82A}">
                    <a16:rowId xmlns:a16="http://schemas.microsoft.com/office/drawing/2014/main" val="2423988705"/>
                  </a:ext>
                </a:extLst>
              </a:tr>
            </a:tbl>
          </a:graphicData>
        </a:graphic>
      </p:graphicFrame>
      <p:sp>
        <p:nvSpPr>
          <p:cNvPr id="3" name="Title 2"/>
          <p:cNvSpPr>
            <a:spLocks noGrp="1"/>
          </p:cNvSpPr>
          <p:nvPr>
            <p:ph type="title"/>
          </p:nvPr>
        </p:nvSpPr>
        <p:spPr/>
        <p:txBody>
          <a:bodyPr/>
          <a:lstStyle/>
          <a:p>
            <a:r>
              <a:rPr lang="nl-BE" dirty="0" smtClean="0"/>
              <a:t>Definities</a:t>
            </a:r>
            <a:endParaRPr lang="nl-BE"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17</a:t>
            </a:fld>
            <a:endParaRPr lang="nl-BE" dirty="0"/>
          </a:p>
        </p:txBody>
      </p:sp>
    </p:spTree>
    <p:extLst>
      <p:ext uri="{BB962C8B-B14F-4D97-AF65-F5344CB8AC3E}">
        <p14:creationId xmlns:p14="http://schemas.microsoft.com/office/powerpoint/2010/main" val="27627693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nl-BE" noProof="0" dirty="0" smtClean="0"/>
              <a:t>‘Dossier’</a:t>
            </a:r>
            <a:endParaRPr lang="nl-BE" noProof="0" dirty="0"/>
          </a:p>
        </p:txBody>
      </p:sp>
      <p:sp>
        <p:nvSpPr>
          <p:cNvPr id="3" name="Title 2"/>
          <p:cNvSpPr>
            <a:spLocks noGrp="1"/>
          </p:cNvSpPr>
          <p:nvPr>
            <p:ph type="title"/>
          </p:nvPr>
        </p:nvSpPr>
        <p:spPr/>
        <p:txBody>
          <a:bodyPr/>
          <a:lstStyle/>
          <a:p>
            <a:r>
              <a:rPr lang="nl-BE" noProof="0" dirty="0" smtClean="0"/>
              <a:t>Open vragen</a:t>
            </a:r>
            <a:endParaRPr lang="nl-BE" noProof="0" dirty="0"/>
          </a:p>
        </p:txBody>
      </p:sp>
      <p:sp>
        <p:nvSpPr>
          <p:cNvPr id="4" name="Rounded Rectangle 3"/>
          <p:cNvSpPr/>
          <p:nvPr/>
        </p:nvSpPr>
        <p:spPr>
          <a:xfrm>
            <a:off x="8480886" y="237324"/>
            <a:ext cx="1165685" cy="684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ysClr val="windowText" lastClr="000000"/>
                </a:solidFill>
              </a:rPr>
              <a:t>10 min</a:t>
            </a:r>
            <a:endParaRPr lang="en-GB" dirty="0">
              <a:solidFill>
                <a:sysClr val="windowText" lastClr="000000"/>
              </a:solidFill>
            </a:endParaRPr>
          </a:p>
        </p:txBody>
      </p:sp>
    </p:spTree>
    <p:extLst>
      <p:ext uri="{BB962C8B-B14F-4D97-AF65-F5344CB8AC3E}">
        <p14:creationId xmlns:p14="http://schemas.microsoft.com/office/powerpoint/2010/main" val="14637294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dirty="0" smtClean="0"/>
              <a:t>Vragen</a:t>
            </a:r>
            <a:endParaRPr lang="nl-BE"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19</a:t>
            </a:fld>
            <a:endParaRPr lang="nl-BE" dirty="0"/>
          </a:p>
        </p:txBody>
      </p:sp>
      <p:sp>
        <p:nvSpPr>
          <p:cNvPr id="5" name="Content Placeholder 4"/>
          <p:cNvSpPr>
            <a:spLocks noGrp="1"/>
          </p:cNvSpPr>
          <p:nvPr>
            <p:ph sz="quarter" idx="10"/>
          </p:nvPr>
        </p:nvSpPr>
        <p:spPr/>
        <p:txBody>
          <a:bodyPr/>
          <a:lstStyle/>
          <a:p>
            <a:endParaRPr lang="en-GB" dirty="0"/>
          </a:p>
        </p:txBody>
      </p:sp>
    </p:spTree>
    <p:extLst>
      <p:ext uri="{BB962C8B-B14F-4D97-AF65-F5344CB8AC3E}">
        <p14:creationId xmlns:p14="http://schemas.microsoft.com/office/powerpoint/2010/main" val="23496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noProof="0" dirty="0"/>
              <a:t>Onderwerpen</a:t>
            </a:r>
          </a:p>
        </p:txBody>
      </p:sp>
      <p:sp>
        <p:nvSpPr>
          <p:cNvPr id="4" name="Slide Number Placeholder 3"/>
          <p:cNvSpPr>
            <a:spLocks noGrp="1"/>
          </p:cNvSpPr>
          <p:nvPr>
            <p:ph type="sldNum" sz="quarter" idx="4"/>
          </p:nvPr>
        </p:nvSpPr>
        <p:spPr/>
        <p:txBody>
          <a:bodyPr/>
          <a:lstStyle/>
          <a:p>
            <a:fld id="{C9C406F6-A053-43CA-AEC8-FA3EEE83A3FB}" type="slidenum">
              <a:rPr lang="nl-BE" smtClean="0"/>
              <a:pPr/>
              <a:t>2</a:t>
            </a:fld>
            <a:endParaRPr lang="nl-BE" dirty="0"/>
          </a:p>
        </p:txBody>
      </p:sp>
      <p:graphicFrame>
        <p:nvGraphicFramePr>
          <p:cNvPr id="5" name="Table 4"/>
          <p:cNvGraphicFramePr>
            <a:graphicFrameLocks noGrp="1"/>
          </p:cNvGraphicFramePr>
          <p:nvPr>
            <p:extLst>
              <p:ext uri="{D42A27DB-BD31-4B8C-83A1-F6EECF244321}">
                <p14:modId xmlns:p14="http://schemas.microsoft.com/office/powerpoint/2010/main" val="1847135619"/>
              </p:ext>
            </p:extLst>
          </p:nvPr>
        </p:nvGraphicFramePr>
        <p:xfrm>
          <a:off x="681038" y="1349478"/>
          <a:ext cx="8747474" cy="5009428"/>
        </p:xfrm>
        <a:graphic>
          <a:graphicData uri="http://schemas.openxmlformats.org/drawingml/2006/table">
            <a:tbl>
              <a:tblPr bandRow="1">
                <a:tableStyleId>{93296810-A885-4BE3-A3E7-6D5BEEA58F35}</a:tableStyleId>
              </a:tblPr>
              <a:tblGrid>
                <a:gridCol w="6684964">
                  <a:extLst>
                    <a:ext uri="{9D8B030D-6E8A-4147-A177-3AD203B41FA5}">
                      <a16:colId xmlns:a16="http://schemas.microsoft.com/office/drawing/2014/main" val="742807622"/>
                    </a:ext>
                  </a:extLst>
                </a:gridCol>
                <a:gridCol w="2062510">
                  <a:extLst>
                    <a:ext uri="{9D8B030D-6E8A-4147-A177-3AD203B41FA5}">
                      <a16:colId xmlns:a16="http://schemas.microsoft.com/office/drawing/2014/main" val="1994822697"/>
                    </a:ext>
                  </a:extLst>
                </a:gridCol>
              </a:tblGrid>
              <a:tr h="7395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baseline="0" noProof="0" dirty="0" smtClean="0"/>
                        <a:t>   Terugblik 3e workshop</a:t>
                      </a:r>
                      <a:endParaRPr lang="nl-BE" noProof="0" dirty="0" smtClean="0"/>
                    </a:p>
                  </a:txBody>
                  <a:tcPr anchor="ctr"/>
                </a:tc>
                <a:tc>
                  <a:txBody>
                    <a:bodyPr/>
                    <a:lstStyle/>
                    <a:p>
                      <a:r>
                        <a:rPr lang="nl-BE" dirty="0" smtClean="0"/>
                        <a:t>5’</a:t>
                      </a:r>
                      <a:endParaRPr lang="nl-BE" dirty="0"/>
                    </a:p>
                  </a:txBody>
                  <a:tcPr anchor="ctr"/>
                </a:tc>
                <a:extLst>
                  <a:ext uri="{0D108BD9-81ED-4DB2-BD59-A6C34878D82A}">
                    <a16:rowId xmlns:a16="http://schemas.microsoft.com/office/drawing/2014/main" val="263756968"/>
                  </a:ext>
                </a:extLst>
              </a:tr>
              <a:tr h="7116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baseline="0" noProof="0" dirty="0" smtClean="0"/>
                        <a:t>   Voorbeeld bankrekeningnummer</a:t>
                      </a:r>
                      <a:endParaRPr lang="nl-BE" noProof="0" dirty="0" smtClean="0">
                        <a:solidFill>
                          <a:srgbClr val="FF0000"/>
                        </a:solidFill>
                      </a:endParaRPr>
                    </a:p>
                  </a:txBody>
                  <a:tcPr anchor="ctr"/>
                </a:tc>
                <a:tc>
                  <a:txBody>
                    <a:bodyPr/>
                    <a:lstStyle/>
                    <a:p>
                      <a:r>
                        <a:rPr lang="en-GB" dirty="0" smtClean="0"/>
                        <a:t>15’</a:t>
                      </a:r>
                      <a:endParaRPr lang="en-GB" dirty="0"/>
                    </a:p>
                  </a:txBody>
                  <a:tcPr anchor="ctr"/>
                </a:tc>
                <a:extLst>
                  <a:ext uri="{0D108BD9-81ED-4DB2-BD59-A6C34878D82A}">
                    <a16:rowId xmlns:a16="http://schemas.microsoft.com/office/drawing/2014/main" val="947103869"/>
                  </a:ext>
                </a:extLst>
              </a:tr>
              <a:tr h="7116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baseline="0" noProof="0" dirty="0" smtClean="0"/>
                        <a:t>   Model: nieuwe versie</a:t>
                      </a:r>
                      <a:endParaRPr lang="nl-BE" noProof="0" dirty="0" smtClean="0"/>
                    </a:p>
                  </a:txBody>
                  <a:tcPr anchor="ctr"/>
                </a:tc>
                <a:tc>
                  <a:txBody>
                    <a:bodyPr/>
                    <a:lstStyle/>
                    <a:p>
                      <a:r>
                        <a:rPr lang="en-GB" dirty="0" smtClean="0"/>
                        <a:t>15’</a:t>
                      </a:r>
                      <a:endParaRPr lang="en-GB" dirty="0"/>
                    </a:p>
                  </a:txBody>
                  <a:tcPr anchor="ctr"/>
                </a:tc>
                <a:extLst>
                  <a:ext uri="{0D108BD9-81ED-4DB2-BD59-A6C34878D82A}">
                    <a16:rowId xmlns:a16="http://schemas.microsoft.com/office/drawing/2014/main" val="113601887"/>
                  </a:ext>
                </a:extLst>
              </a:tr>
              <a:tr h="7116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baseline="0" noProof="0" dirty="0" smtClean="0"/>
                        <a:t>   Oefening attributen</a:t>
                      </a:r>
                      <a:endParaRPr lang="nl-BE" noProof="0" dirty="0" smtClean="0"/>
                    </a:p>
                  </a:txBody>
                  <a:tcPr anchor="ctr"/>
                </a:tc>
                <a:tc>
                  <a:txBody>
                    <a:bodyPr/>
                    <a:lstStyle/>
                    <a:p>
                      <a:r>
                        <a:rPr lang="en-GB" dirty="0" smtClean="0"/>
                        <a:t>60’</a:t>
                      </a:r>
                      <a:endParaRPr lang="en-GB" dirty="0"/>
                    </a:p>
                  </a:txBody>
                  <a:tcPr anchor="ctr"/>
                </a:tc>
                <a:extLst>
                  <a:ext uri="{0D108BD9-81ED-4DB2-BD59-A6C34878D82A}">
                    <a16:rowId xmlns:a16="http://schemas.microsoft.com/office/drawing/2014/main" val="3017772739"/>
                  </a:ext>
                </a:extLst>
              </a:tr>
              <a:tr h="7116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baseline="0" noProof="0" dirty="0" smtClean="0">
                          <a:solidFill>
                            <a:schemeClr val="dk1"/>
                          </a:solidFill>
                        </a:rPr>
                        <a:t>   Definities</a:t>
                      </a:r>
                      <a:endParaRPr lang="nl-BE" noProof="0" dirty="0" smtClean="0">
                        <a:solidFill>
                          <a:srgbClr val="FF0000"/>
                        </a:solidFill>
                      </a:endParaRPr>
                    </a:p>
                  </a:txBody>
                  <a:tcPr anchor="ctr"/>
                </a:tc>
                <a:tc>
                  <a:txBody>
                    <a:bodyPr/>
                    <a:lstStyle/>
                    <a:p>
                      <a:r>
                        <a:rPr lang="en-GB" dirty="0" smtClean="0"/>
                        <a:t>10’</a:t>
                      </a:r>
                      <a:endParaRPr lang="en-GB" dirty="0"/>
                    </a:p>
                  </a:txBody>
                  <a:tcPr anchor="ctr"/>
                </a:tc>
                <a:extLst>
                  <a:ext uri="{0D108BD9-81ED-4DB2-BD59-A6C34878D82A}">
                    <a16:rowId xmlns:a16="http://schemas.microsoft.com/office/drawing/2014/main" val="2634675672"/>
                  </a:ext>
                </a:extLst>
              </a:tr>
              <a:tr h="7116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noProof="0" dirty="0" smtClean="0"/>
                        <a:t>   </a:t>
                      </a:r>
                      <a:r>
                        <a:rPr lang="nl-BE" sz="1800" kern="1200" noProof="0" dirty="0" smtClean="0">
                          <a:solidFill>
                            <a:schemeClr val="dk1"/>
                          </a:solidFill>
                          <a:latin typeface="+mn-lt"/>
                          <a:ea typeface="+mn-ea"/>
                          <a:cs typeface="+mn-cs"/>
                        </a:rPr>
                        <a:t>Vragen</a:t>
                      </a:r>
                    </a:p>
                  </a:txBody>
                  <a:tcPr anchor="ctr"/>
                </a:tc>
                <a:tc>
                  <a:txBody>
                    <a:bodyPr/>
                    <a:lstStyle/>
                    <a:p>
                      <a:r>
                        <a:rPr lang="en-GB" dirty="0" smtClean="0"/>
                        <a:t>10’</a:t>
                      </a:r>
                      <a:endParaRPr lang="en-GB" dirty="0"/>
                    </a:p>
                  </a:txBody>
                  <a:tcPr anchor="ctr"/>
                </a:tc>
                <a:extLst>
                  <a:ext uri="{0D108BD9-81ED-4DB2-BD59-A6C34878D82A}">
                    <a16:rowId xmlns:a16="http://schemas.microsoft.com/office/drawing/2014/main" val="868057435"/>
                  </a:ext>
                </a:extLst>
              </a:tr>
              <a:tr h="7116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noProof="0" dirty="0" smtClean="0"/>
                        <a:t>   Volgende stap</a:t>
                      </a:r>
                    </a:p>
                  </a:txBody>
                  <a:tcPr anchor="ctr"/>
                </a:tc>
                <a:tc>
                  <a:txBody>
                    <a:bodyPr/>
                    <a:lstStyle/>
                    <a:p>
                      <a:r>
                        <a:rPr lang="en-GB" dirty="0" smtClean="0"/>
                        <a:t>5’</a:t>
                      </a:r>
                      <a:endParaRPr lang="en-GB" dirty="0"/>
                    </a:p>
                  </a:txBody>
                  <a:tcPr anchor="ctr"/>
                </a:tc>
                <a:extLst>
                  <a:ext uri="{0D108BD9-81ED-4DB2-BD59-A6C34878D82A}">
                    <a16:rowId xmlns:a16="http://schemas.microsoft.com/office/drawing/2014/main" val="3078387753"/>
                  </a:ext>
                </a:extLst>
              </a:tr>
            </a:tbl>
          </a:graphicData>
        </a:graphic>
      </p:graphicFrame>
    </p:spTree>
    <p:extLst>
      <p:ext uri="{BB962C8B-B14F-4D97-AF65-F5344CB8AC3E}">
        <p14:creationId xmlns:p14="http://schemas.microsoft.com/office/powerpoint/2010/main" val="35136862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232840373"/>
              </p:ext>
            </p:extLst>
          </p:nvPr>
        </p:nvGraphicFramePr>
        <p:xfrm>
          <a:off x="3181104" y="1914526"/>
          <a:ext cx="5406498" cy="3600000"/>
        </p:xfrm>
        <a:graphic>
          <a:graphicData uri="http://schemas.openxmlformats.org/drawingml/2006/table">
            <a:tbl>
              <a:tblPr bandRow="1">
                <a:tableStyleId>{93296810-A885-4BE3-A3E7-6D5BEEA58F35}</a:tableStyleId>
              </a:tblPr>
              <a:tblGrid>
                <a:gridCol w="1500962">
                  <a:extLst>
                    <a:ext uri="{9D8B030D-6E8A-4147-A177-3AD203B41FA5}">
                      <a16:colId xmlns:a16="http://schemas.microsoft.com/office/drawing/2014/main" val="931845318"/>
                    </a:ext>
                  </a:extLst>
                </a:gridCol>
                <a:gridCol w="3905536">
                  <a:extLst>
                    <a:ext uri="{9D8B030D-6E8A-4147-A177-3AD203B41FA5}">
                      <a16:colId xmlns:a16="http://schemas.microsoft.com/office/drawing/2014/main" val="4285240086"/>
                    </a:ext>
                  </a:extLst>
                </a:gridCol>
              </a:tblGrid>
              <a:tr h="360000">
                <a:tc>
                  <a:txBody>
                    <a:bodyPr/>
                    <a:lstStyle/>
                    <a:p>
                      <a:r>
                        <a:rPr lang="nl-BE" sz="1600" b="1" dirty="0" smtClean="0"/>
                        <a:t>Datum</a:t>
                      </a:r>
                      <a:endParaRPr lang="nl-BE" sz="1600" b="1" dirty="0"/>
                    </a:p>
                  </a:txBody>
                  <a:tcPr/>
                </a:tc>
                <a:tc>
                  <a:txBody>
                    <a:bodyPr/>
                    <a:lstStyle/>
                    <a:p>
                      <a:r>
                        <a:rPr lang="nl-BE" sz="1600" dirty="0" smtClean="0"/>
                        <a:t>4/06/2019 – 14u</a:t>
                      </a:r>
                      <a:endParaRPr lang="nl-BE" sz="1600" dirty="0"/>
                    </a:p>
                  </a:txBody>
                  <a:tcPr/>
                </a:tc>
                <a:extLst>
                  <a:ext uri="{0D108BD9-81ED-4DB2-BD59-A6C34878D82A}">
                    <a16:rowId xmlns:a16="http://schemas.microsoft.com/office/drawing/2014/main" val="4191432274"/>
                  </a:ext>
                </a:extLst>
              </a:tr>
              <a:tr h="360000">
                <a:tc>
                  <a:txBody>
                    <a:bodyPr/>
                    <a:lstStyle/>
                    <a:p>
                      <a:r>
                        <a:rPr lang="nl-BE" sz="1600" b="1" dirty="0" smtClean="0"/>
                        <a:t>Locatie</a:t>
                      </a:r>
                      <a:endParaRPr lang="nl-BE" sz="1600" b="1" dirty="0"/>
                    </a:p>
                  </a:txBody>
                  <a:tcPr/>
                </a:tc>
                <a:tc>
                  <a:txBody>
                    <a:bodyPr/>
                    <a:lstStyle/>
                    <a:p>
                      <a:r>
                        <a:rPr lang="nl-BE" sz="1600" dirty="0" smtClean="0"/>
                        <a:t>Herman</a:t>
                      </a:r>
                      <a:r>
                        <a:rPr lang="nl-BE" sz="1600" baseline="0" dirty="0" smtClean="0"/>
                        <a:t> Teirlinck – 01.17 – Clara Peeters</a:t>
                      </a:r>
                      <a:endParaRPr lang="nl-BE" sz="1600" dirty="0"/>
                    </a:p>
                  </a:txBody>
                  <a:tcPr/>
                </a:tc>
                <a:extLst>
                  <a:ext uri="{0D108BD9-81ED-4DB2-BD59-A6C34878D82A}">
                    <a16:rowId xmlns:a16="http://schemas.microsoft.com/office/drawing/2014/main" val="941412263"/>
                  </a:ext>
                </a:extLst>
              </a:tr>
              <a:tr h="2880000">
                <a:tc>
                  <a:txBody>
                    <a:bodyPr/>
                    <a:lstStyle/>
                    <a:p>
                      <a:r>
                        <a:rPr lang="nl-BE" sz="1600" b="1" dirty="0" smtClean="0"/>
                        <a:t>Onderwerp</a:t>
                      </a:r>
                      <a:endParaRPr lang="nl-BE" sz="1600" b="1" dirty="0"/>
                    </a:p>
                  </a:txBody>
                  <a:tcPr/>
                </a:tc>
                <a:tc>
                  <a:txBody>
                    <a:bodyPr/>
                    <a:lstStyle/>
                    <a:p>
                      <a:pPr marL="285750" indent="-285750">
                        <a:buFont typeface="Arial" panose="020B0604020202020204" pitchFamily="34" charset="0"/>
                        <a:buChar char="•"/>
                      </a:pPr>
                      <a:r>
                        <a:rPr lang="nl-BE" sz="1600" dirty="0" smtClean="0"/>
                        <a:t>Validatie model</a:t>
                      </a:r>
                      <a:endParaRPr lang="nl-BE" sz="1600" dirty="0"/>
                    </a:p>
                  </a:txBody>
                  <a:tcPr/>
                </a:tc>
                <a:extLst>
                  <a:ext uri="{0D108BD9-81ED-4DB2-BD59-A6C34878D82A}">
                    <a16:rowId xmlns:a16="http://schemas.microsoft.com/office/drawing/2014/main" val="3438650352"/>
                  </a:ext>
                </a:extLst>
              </a:tr>
            </a:tbl>
          </a:graphicData>
        </a:graphic>
      </p:graphicFrame>
      <p:sp>
        <p:nvSpPr>
          <p:cNvPr id="3" name="Title 2"/>
          <p:cNvSpPr>
            <a:spLocks noGrp="1"/>
          </p:cNvSpPr>
          <p:nvPr>
            <p:ph type="title"/>
          </p:nvPr>
        </p:nvSpPr>
        <p:spPr/>
        <p:txBody>
          <a:bodyPr/>
          <a:lstStyle/>
          <a:p>
            <a:r>
              <a:rPr lang="nl-BE" dirty="0" smtClean="0"/>
              <a:t>Volgende stappen</a:t>
            </a:r>
            <a:endParaRPr lang="nl-BE"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20</a:t>
            </a:fld>
            <a:endParaRPr lang="nl-BE"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2771" y="1914526"/>
            <a:ext cx="1325562" cy="1486328"/>
          </a:xfrm>
          <a:prstGeom prst="rect">
            <a:avLst/>
          </a:prstGeom>
        </p:spPr>
      </p:pic>
    </p:spTree>
    <p:extLst>
      <p:ext uri="{BB962C8B-B14F-4D97-AF65-F5344CB8AC3E}">
        <p14:creationId xmlns:p14="http://schemas.microsoft.com/office/powerpoint/2010/main" val="2229206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noProof="0" dirty="0" smtClean="0"/>
              <a:t>Terugblik</a:t>
            </a:r>
            <a:endParaRPr lang="nl-BE" noProof="0" dirty="0"/>
          </a:p>
        </p:txBody>
      </p:sp>
      <p:sp>
        <p:nvSpPr>
          <p:cNvPr id="5" name="Content Placeholder 4"/>
          <p:cNvSpPr>
            <a:spLocks noGrp="1"/>
          </p:cNvSpPr>
          <p:nvPr>
            <p:ph sz="quarter" idx="10"/>
          </p:nvPr>
        </p:nvSpPr>
        <p:spPr>
          <a:xfrm>
            <a:off x="662524" y="1083732"/>
            <a:ext cx="8562439" cy="5390809"/>
          </a:xfrm>
        </p:spPr>
        <p:txBody>
          <a:bodyPr>
            <a:normAutofit lnSpcReduction="10000"/>
          </a:bodyPr>
          <a:lstStyle/>
          <a:p>
            <a:r>
              <a:rPr lang="nl-BE" b="1" dirty="0" smtClean="0"/>
              <a:t>Voorstel derde versie sneuvelmodel</a:t>
            </a:r>
          </a:p>
          <a:p>
            <a:r>
              <a:rPr lang="nl-BE" b="1" dirty="0" smtClean="0"/>
              <a:t>Bespreken definities uit vorige workshop</a:t>
            </a:r>
          </a:p>
          <a:p>
            <a:r>
              <a:rPr lang="nl-BE" b="1" dirty="0" smtClean="0"/>
              <a:t>Definitie en verschil documentonderdeel/document</a:t>
            </a:r>
          </a:p>
          <a:p>
            <a:r>
              <a:rPr lang="nl-BE" b="1" dirty="0" smtClean="0"/>
              <a:t>Use case: twee verschillende zaken met éénzelfde document</a:t>
            </a:r>
          </a:p>
          <a:p>
            <a:r>
              <a:rPr lang="nl-BE" b="1" dirty="0" smtClean="0"/>
              <a:t>Use case: zendantenne</a:t>
            </a:r>
          </a:p>
          <a:p>
            <a:r>
              <a:rPr lang="nl-BE" b="1" dirty="0" smtClean="0"/>
              <a:t>Consensus:</a:t>
            </a:r>
          </a:p>
          <a:p>
            <a:pPr lvl="1"/>
            <a:r>
              <a:rPr lang="nl-NL" sz="1600" dirty="0" smtClean="0"/>
              <a:t>Begripswijziging document/documentonderdeel (bv. wet &amp; wetsartikel).</a:t>
            </a:r>
          </a:p>
          <a:p>
            <a:pPr lvl="1"/>
            <a:r>
              <a:rPr lang="nl-NL" sz="1600" dirty="0" smtClean="0"/>
              <a:t>Een zaak heeft maximaal één dossier. Een dossier hoort steeds tot één zaak.</a:t>
            </a:r>
          </a:p>
          <a:p>
            <a:pPr lvl="1"/>
            <a:r>
              <a:rPr lang="nl-NL" sz="1600" dirty="0" smtClean="0"/>
              <a:t>De zelfrelatie van document naar document heeft een context nodig.</a:t>
            </a:r>
          </a:p>
          <a:p>
            <a:r>
              <a:rPr lang="nl-BE" b="1" dirty="0" smtClean="0"/>
              <a:t>Open vragen:</a:t>
            </a:r>
          </a:p>
          <a:p>
            <a:pPr lvl="1"/>
            <a:r>
              <a:rPr lang="en-GB" sz="1600" dirty="0" smtClean="0"/>
              <a:t>Is </a:t>
            </a:r>
            <a:r>
              <a:rPr lang="en-GB" sz="1600" dirty="0" err="1" smtClean="0"/>
              <a:t>er</a:t>
            </a:r>
            <a:r>
              <a:rPr lang="en-GB" sz="1600" dirty="0" smtClean="0"/>
              <a:t> </a:t>
            </a:r>
            <a:r>
              <a:rPr lang="en-GB" sz="1600" dirty="0" err="1" smtClean="0"/>
              <a:t>nood</a:t>
            </a:r>
            <a:r>
              <a:rPr lang="en-GB" sz="1600" dirty="0" smtClean="0"/>
              <a:t> </a:t>
            </a:r>
            <a:r>
              <a:rPr lang="en-GB" sz="1600" dirty="0" err="1" smtClean="0"/>
              <a:t>aan</a:t>
            </a:r>
            <a:r>
              <a:rPr lang="en-GB" sz="1600" dirty="0" smtClean="0"/>
              <a:t> security/</a:t>
            </a:r>
            <a:r>
              <a:rPr lang="en-GB" sz="1600" dirty="0" err="1" smtClean="0"/>
              <a:t>toegang</a:t>
            </a:r>
            <a:r>
              <a:rPr lang="en-GB" sz="1600" dirty="0" smtClean="0"/>
              <a:t> in het model?</a:t>
            </a:r>
          </a:p>
          <a:p>
            <a:pPr lvl="1"/>
            <a:r>
              <a:rPr lang="en-GB" sz="1600" dirty="0" smtClean="0"/>
              <a:t>Wat is het </a:t>
            </a:r>
            <a:r>
              <a:rPr lang="en-GB" sz="1600" dirty="0" err="1" smtClean="0"/>
              <a:t>verschil</a:t>
            </a:r>
            <a:r>
              <a:rPr lang="en-GB" sz="1600" dirty="0" smtClean="0"/>
              <a:t> nog </a:t>
            </a:r>
            <a:r>
              <a:rPr lang="en-GB" sz="1600" dirty="0" err="1" smtClean="0"/>
              <a:t>tussen</a:t>
            </a:r>
            <a:r>
              <a:rPr lang="en-GB" sz="1600" dirty="0" smtClean="0"/>
              <a:t> </a:t>
            </a:r>
            <a:r>
              <a:rPr lang="en-GB" sz="1600" dirty="0" err="1" smtClean="0"/>
              <a:t>zaak</a:t>
            </a:r>
            <a:r>
              <a:rPr lang="en-GB" sz="1600" dirty="0" smtClean="0"/>
              <a:t> </a:t>
            </a:r>
            <a:r>
              <a:rPr lang="en-GB" sz="1600" dirty="0" err="1" smtClean="0"/>
              <a:t>en</a:t>
            </a:r>
            <a:r>
              <a:rPr lang="en-GB" sz="1600" dirty="0" smtClean="0"/>
              <a:t> dossier?</a:t>
            </a:r>
            <a:endParaRPr lang="nl-NL" sz="1600" dirty="0" smtClean="0"/>
          </a:p>
          <a:p>
            <a:pPr marL="342900" lvl="1" indent="-342900">
              <a:buFont typeface="FlandersArtSans-Regular" panose="00000500000000000000" pitchFamily="2" charset="0"/>
              <a:buChar char="&gt;"/>
            </a:pPr>
            <a:r>
              <a:rPr lang="nl-NL" b="1" dirty="0" smtClean="0"/>
              <a:t>Volgende </a:t>
            </a:r>
            <a:r>
              <a:rPr lang="nl-NL" b="1" dirty="0"/>
              <a:t>stappen:</a:t>
            </a:r>
          </a:p>
          <a:p>
            <a:pPr lvl="1"/>
            <a:r>
              <a:rPr lang="nl-NL" sz="1600" dirty="0" smtClean="0"/>
              <a:t>Focus op attributen.</a:t>
            </a:r>
            <a:endParaRPr lang="nl-NL" sz="1600" dirty="0"/>
          </a:p>
          <a:p>
            <a:pPr lvl="1"/>
            <a:endParaRPr lang="nl-BE" sz="1600" dirty="0"/>
          </a:p>
          <a:p>
            <a:pPr lvl="1"/>
            <a:endParaRPr lang="nl-BE" sz="1600" dirty="0" smtClean="0"/>
          </a:p>
          <a:p>
            <a:pPr marL="16329" indent="0">
              <a:buNone/>
            </a:pPr>
            <a:endParaRPr lang="nl-BE" dirty="0" smtClean="0"/>
          </a:p>
          <a:p>
            <a:endParaRPr lang="nl-BE"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3</a:t>
            </a:fld>
            <a:endParaRPr lang="nl-BE" dirty="0"/>
          </a:p>
        </p:txBody>
      </p:sp>
    </p:spTree>
    <p:extLst>
      <p:ext uri="{BB962C8B-B14F-4D97-AF65-F5344CB8AC3E}">
        <p14:creationId xmlns:p14="http://schemas.microsoft.com/office/powerpoint/2010/main" val="33188600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nl-BE" noProof="0" dirty="0" smtClean="0"/>
              <a:t>‘Dossier’</a:t>
            </a:r>
            <a:endParaRPr lang="nl-BE" noProof="0" dirty="0"/>
          </a:p>
        </p:txBody>
      </p:sp>
      <p:sp>
        <p:nvSpPr>
          <p:cNvPr id="3" name="Title 2"/>
          <p:cNvSpPr>
            <a:spLocks noGrp="1"/>
          </p:cNvSpPr>
          <p:nvPr>
            <p:ph type="title"/>
          </p:nvPr>
        </p:nvSpPr>
        <p:spPr/>
        <p:txBody>
          <a:bodyPr/>
          <a:lstStyle/>
          <a:p>
            <a:r>
              <a:rPr lang="nl-BE" noProof="0" dirty="0" err="1" smtClean="0"/>
              <a:t>Voorbeel</a:t>
            </a:r>
            <a:r>
              <a:rPr lang="nl-BE" dirty="0" smtClean="0"/>
              <a:t>d: bankrekeningnummer</a:t>
            </a:r>
            <a:endParaRPr lang="nl-BE" noProof="0" dirty="0"/>
          </a:p>
        </p:txBody>
      </p:sp>
      <p:sp>
        <p:nvSpPr>
          <p:cNvPr id="4" name="Rounded Rectangle 3"/>
          <p:cNvSpPr/>
          <p:nvPr/>
        </p:nvSpPr>
        <p:spPr>
          <a:xfrm>
            <a:off x="8480886" y="237324"/>
            <a:ext cx="1165685" cy="684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ysClr val="windowText" lastClr="000000"/>
                </a:solidFill>
              </a:rPr>
              <a:t>15 min</a:t>
            </a:r>
            <a:endParaRPr lang="en-GB" dirty="0">
              <a:solidFill>
                <a:sysClr val="windowText" lastClr="000000"/>
              </a:solidFill>
            </a:endParaRPr>
          </a:p>
        </p:txBody>
      </p:sp>
    </p:spTree>
    <p:extLst>
      <p:ext uri="{BB962C8B-B14F-4D97-AF65-F5344CB8AC3E}">
        <p14:creationId xmlns:p14="http://schemas.microsoft.com/office/powerpoint/2010/main" val="37017728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a:bodyPr>
          <a:lstStyle/>
          <a:p>
            <a:pPr marL="457200" indent="-457200">
              <a:buFont typeface="+mj-lt"/>
              <a:buAutoNum type="arabicPeriod"/>
            </a:pPr>
            <a:r>
              <a:rPr lang="nl-NL" dirty="0" smtClean="0"/>
              <a:t>Xavier vraagt subsidies aan voor het renoveren van zijn woning.</a:t>
            </a:r>
            <a:r>
              <a:rPr lang="nl-BE" dirty="0"/>
              <a:t> </a:t>
            </a:r>
            <a:r>
              <a:rPr lang="nl-BE" dirty="0" smtClean="0"/>
              <a:t>Hij stuurt daarvoor de nodige formulieren door.</a:t>
            </a:r>
          </a:p>
          <a:p>
            <a:pPr marL="457200" indent="-457200">
              <a:buFont typeface="+mj-lt"/>
              <a:buAutoNum type="arabicPeriod"/>
            </a:pPr>
            <a:r>
              <a:rPr lang="nl-BE" dirty="0" smtClean="0"/>
              <a:t>Tanith, dossierbehandelaar bij de bevoegde overheid, ontvangt deze documenten en doet het nodige.</a:t>
            </a:r>
          </a:p>
          <a:p>
            <a:pPr marL="457200" indent="-457200">
              <a:buFont typeface="+mj-lt"/>
              <a:buAutoNum type="arabicPeriod"/>
            </a:pPr>
            <a:r>
              <a:rPr lang="nl-BE" dirty="0" smtClean="0"/>
              <a:t>Het subsidiedossier wordt goedgekeurd en Xavier zal het bedrag gestort krijgen voor de renovaties.</a:t>
            </a:r>
          </a:p>
          <a:p>
            <a:pPr marL="457200" indent="-457200">
              <a:buFont typeface="+mj-lt"/>
              <a:buAutoNum type="arabicPeriod"/>
            </a:pPr>
            <a:r>
              <a:rPr lang="nl-BE" dirty="0" smtClean="0"/>
              <a:t>Tanith merkt dat ze een rekeningnummer mist en verkrijgt deze via mail van Xavier.</a:t>
            </a:r>
          </a:p>
          <a:p>
            <a:pPr marL="457200" indent="-457200">
              <a:buFont typeface="+mj-lt"/>
              <a:buAutoNum type="arabicPeriod"/>
            </a:pPr>
            <a:r>
              <a:rPr lang="nl-BE" dirty="0" smtClean="0"/>
              <a:t>Ze handelt het verdere proces af en sluit het dossier.</a:t>
            </a:r>
          </a:p>
        </p:txBody>
      </p:sp>
      <p:sp>
        <p:nvSpPr>
          <p:cNvPr id="3" name="Title 2"/>
          <p:cNvSpPr>
            <a:spLocks noGrp="1"/>
          </p:cNvSpPr>
          <p:nvPr>
            <p:ph type="title"/>
          </p:nvPr>
        </p:nvSpPr>
        <p:spPr/>
        <p:txBody>
          <a:bodyPr/>
          <a:lstStyle/>
          <a:p>
            <a:r>
              <a:rPr lang="nl-BE" dirty="0" smtClean="0"/>
              <a:t>Use case: bankrekeningnummer</a:t>
            </a:r>
            <a:endParaRPr lang="nl-BE" dirty="0"/>
          </a:p>
        </p:txBody>
      </p:sp>
      <p:sp>
        <p:nvSpPr>
          <p:cNvPr id="4" name="Slide Number Placeholder 3"/>
          <p:cNvSpPr>
            <a:spLocks noGrp="1"/>
          </p:cNvSpPr>
          <p:nvPr>
            <p:ph type="sldNum" sz="quarter" idx="4"/>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C9C406F6-A053-43CA-AEC8-FA3EEE83A3FB}" type="slidenum">
              <a:rPr kumimoji="0" lang="nl-BE" sz="1100" b="0" i="0" u="none" strike="noStrike" kern="1200" cap="none" spc="0" normalizeH="0" baseline="0" noProof="0" smtClean="0">
                <a:ln>
                  <a:noFill/>
                </a:ln>
                <a:solidFill>
                  <a:srgbClr val="6B6B6B"/>
                </a:solidFill>
                <a:effectLst/>
                <a:uLnTx/>
                <a:uFillTx/>
                <a:latin typeface="FlandersArtSans-Bold" panose="000008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5</a:t>
            </a:fld>
            <a:endParaRPr kumimoji="0" lang="nl-BE" sz="1100" b="0" i="0" u="none" strike="noStrike" kern="1200" cap="none" spc="0" normalizeH="0" baseline="0" noProof="0" dirty="0">
              <a:ln>
                <a:noFill/>
              </a:ln>
              <a:solidFill>
                <a:srgbClr val="6B6B6B"/>
              </a:solidFill>
              <a:effectLst/>
              <a:uLnTx/>
              <a:uFillTx/>
              <a:latin typeface="FlandersArtSans-Bold" panose="00000800000000000000" pitchFamily="2" charset="0"/>
              <a:ea typeface="+mn-ea"/>
              <a:cs typeface="+mn-cs"/>
            </a:endParaRPr>
          </a:p>
        </p:txBody>
      </p:sp>
    </p:spTree>
    <p:extLst>
      <p:ext uri="{BB962C8B-B14F-4D97-AF65-F5344CB8AC3E}">
        <p14:creationId xmlns:p14="http://schemas.microsoft.com/office/powerpoint/2010/main" val="1065977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Rectangle 222"/>
          <p:cNvSpPr/>
          <p:nvPr/>
        </p:nvSpPr>
        <p:spPr>
          <a:xfrm>
            <a:off x="1853" y="0"/>
            <a:ext cx="9904147" cy="10034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35" rtl="0" eaLnBrk="1" fontAlgn="auto" latinLnBrk="0" hangingPunct="1">
              <a:lnSpc>
                <a:spcPct val="100000"/>
              </a:lnSpc>
              <a:spcBef>
                <a:spcPts val="0"/>
              </a:spcBef>
              <a:spcAft>
                <a:spcPts val="0"/>
              </a:spcAft>
              <a:buClrTx/>
              <a:buSzTx/>
              <a:buFontTx/>
              <a:buNone/>
              <a:tabLst/>
              <a:defRPr/>
            </a:pPr>
            <a:endParaRPr kumimoji="0" lang="nl-BE" sz="1799"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7" name="Title 2"/>
          <p:cNvSpPr txBox="1">
            <a:spLocks/>
          </p:cNvSpPr>
          <p:nvPr/>
        </p:nvSpPr>
        <p:spPr>
          <a:xfrm>
            <a:off x="287867" y="214517"/>
            <a:ext cx="9364133" cy="98435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200" kern="1200">
                <a:solidFill>
                  <a:schemeClr val="tx1"/>
                </a:solidFill>
                <a:latin typeface="FlandersArtSans-Bold" panose="00000800000000000000" pitchFamily="2" charset="0"/>
                <a:ea typeface="+mj-ea"/>
                <a:cs typeface="+mj-cs"/>
              </a:defRPr>
            </a:lvl1pPr>
          </a:lstStyle>
          <a:p>
            <a:pPr lvl="0" algn="ctr">
              <a:defRPr/>
            </a:pPr>
            <a:r>
              <a:rPr lang="nl-NL" sz="1600" dirty="0">
                <a:solidFill>
                  <a:srgbClr val="373636"/>
                </a:solidFill>
              </a:rPr>
              <a:t>Xavier vraagt subsidies aan voor het renoveren van zijn woning. Hij stuurt daarvoor de nodige formulieren door.</a:t>
            </a:r>
          </a:p>
        </p:txBody>
      </p:sp>
      <p:cxnSp>
        <p:nvCxnSpPr>
          <p:cNvPr id="219" name="Straight Connector 218"/>
          <p:cNvCxnSpPr/>
          <p:nvPr/>
        </p:nvCxnSpPr>
        <p:spPr>
          <a:xfrm>
            <a:off x="0" y="1024468"/>
            <a:ext cx="9906000" cy="0"/>
          </a:xfrm>
          <a:prstGeom prst="line">
            <a:avLst/>
          </a:prstGeom>
          <a:ln w="12700"/>
        </p:spPr>
        <p:style>
          <a:lnRef idx="1">
            <a:schemeClr val="dk1"/>
          </a:lnRef>
          <a:fillRef idx="0">
            <a:schemeClr val="dk1"/>
          </a:fillRef>
          <a:effectRef idx="0">
            <a:schemeClr val="dk1"/>
          </a:effectRef>
          <a:fontRef idx="minor">
            <a:schemeClr val="tx1"/>
          </a:fontRef>
        </p:style>
      </p:cxnSp>
      <p:sp>
        <p:nvSpPr>
          <p:cNvPr id="34" name="Google Shape;212;p23"/>
          <p:cNvSpPr/>
          <p:nvPr/>
        </p:nvSpPr>
        <p:spPr>
          <a:xfrm>
            <a:off x="7962543" y="3527672"/>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000" b="1" dirty="0" smtClean="0">
                <a:latin typeface="Georgia"/>
                <a:ea typeface="Georgia"/>
                <a:cs typeface="Georgia"/>
                <a:sym typeface="Georgia"/>
              </a:rPr>
              <a:t>XAVIER</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35" name="Straight Arrow Connector 34"/>
          <p:cNvCxnSpPr>
            <a:stCxn id="34" idx="1"/>
            <a:endCxn id="46" idx="3"/>
          </p:cNvCxnSpPr>
          <p:nvPr/>
        </p:nvCxnSpPr>
        <p:spPr>
          <a:xfrm flipH="1">
            <a:off x="7208777" y="3926980"/>
            <a:ext cx="753766" cy="16466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Google Shape;212;p23"/>
          <p:cNvSpPr/>
          <p:nvPr/>
        </p:nvSpPr>
        <p:spPr>
          <a:xfrm>
            <a:off x="5380154" y="3513847"/>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000" b="1" dirty="0" smtClean="0">
                <a:latin typeface="Georgia"/>
                <a:ea typeface="Georgia"/>
                <a:cs typeface="Georgia"/>
                <a:sym typeface="Georgia"/>
              </a:rPr>
              <a:t>AANVRAAG SUBSIDIES</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37" name="Straight Arrow Connector 36"/>
          <p:cNvCxnSpPr>
            <a:endCxn id="36" idx="0"/>
          </p:cNvCxnSpPr>
          <p:nvPr/>
        </p:nvCxnSpPr>
        <p:spPr>
          <a:xfrm>
            <a:off x="6294467" y="2411789"/>
            <a:ext cx="0" cy="11020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Google Shape;212;p23"/>
          <p:cNvSpPr/>
          <p:nvPr/>
        </p:nvSpPr>
        <p:spPr>
          <a:xfrm>
            <a:off x="2726323" y="5174347"/>
            <a:ext cx="1828625" cy="1480744"/>
          </a:xfrm>
          <a:prstGeom prst="rect">
            <a:avLst/>
          </a:prstGeom>
          <a:solidFill>
            <a:schemeClr val="bg2">
              <a:lumMod val="90000"/>
            </a:schemeClr>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950" b="1" dirty="0" smtClean="0">
                <a:latin typeface="Georgia"/>
                <a:ea typeface="Georgia"/>
                <a:cs typeface="Georgia"/>
                <a:sym typeface="Georgia"/>
              </a:rPr>
              <a:t>AANVRAAGFORMULIER</a:t>
            </a:r>
            <a:endParaRPr sz="95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Auteur:            Xavier</a:t>
            </a:r>
          </a:p>
          <a:p>
            <a:pPr marL="0" lvl="0" indent="0" algn="l" defTabSz="360363" rtl="0">
              <a:spcBef>
                <a:spcPts val="0"/>
              </a:spcBef>
              <a:spcAft>
                <a:spcPts val="0"/>
              </a:spcAft>
              <a:buNone/>
            </a:pPr>
            <a:r>
              <a:rPr lang="sv" sz="800" dirty="0" smtClean="0">
                <a:latin typeface="Georgia"/>
                <a:ea typeface="Georgia"/>
                <a:cs typeface="Georgia"/>
                <a:sym typeface="Georgia"/>
              </a:rPr>
              <a:t>Beschrijving:  aanvraagformulier</a:t>
            </a:r>
            <a:br>
              <a:rPr lang="sv" sz="800" dirty="0" smtClean="0">
                <a:latin typeface="Georgia"/>
                <a:ea typeface="Georgia"/>
                <a:cs typeface="Georgia"/>
                <a:sym typeface="Georgia"/>
              </a:rPr>
            </a:br>
            <a:r>
              <a:rPr lang="sv" sz="800" dirty="0" smtClean="0">
                <a:latin typeface="Georgia"/>
                <a:ea typeface="Georgia"/>
                <a:cs typeface="Georgia"/>
                <a:sym typeface="Georgia"/>
              </a:rPr>
              <a:t>                           subsidie voor woning </a:t>
            </a:r>
            <a:br>
              <a:rPr lang="sv" sz="800" dirty="0" smtClean="0">
                <a:latin typeface="Georgia"/>
                <a:ea typeface="Georgia"/>
                <a:cs typeface="Georgia"/>
                <a:sym typeface="Georgia"/>
              </a:rPr>
            </a:br>
            <a:r>
              <a:rPr lang="sv" sz="800" dirty="0" smtClean="0">
                <a:latin typeface="Georgia"/>
                <a:ea typeface="Georgia"/>
                <a:cs typeface="Georgia"/>
                <a:sym typeface="Georgia"/>
              </a:rPr>
              <a:t>                           Xavier</a:t>
            </a:r>
            <a:br>
              <a:rPr lang="sv" sz="800" dirty="0" smtClean="0">
                <a:latin typeface="Georgia"/>
                <a:ea typeface="Georgia"/>
                <a:cs typeface="Georgia"/>
                <a:sym typeface="Georgia"/>
              </a:rPr>
            </a:br>
            <a:r>
              <a:rPr lang="sv" sz="800" dirty="0" smtClean="0">
                <a:latin typeface="Georgia"/>
                <a:ea typeface="Georgia"/>
                <a:cs typeface="Georgia"/>
                <a:sym typeface="Georgia"/>
              </a:rPr>
              <a:t>Taal:                  Nederlands</a:t>
            </a:r>
          </a:p>
          <a:p>
            <a:pPr marL="0" lvl="0" indent="0" algn="l" defTabSz="360363" rtl="0">
              <a:spcBef>
                <a:spcPts val="0"/>
              </a:spcBef>
              <a:spcAft>
                <a:spcPts val="0"/>
              </a:spcAft>
              <a:buNone/>
            </a:pPr>
            <a:r>
              <a:rPr lang="en-GB" sz="800" dirty="0">
                <a:latin typeface="Georgia"/>
                <a:ea typeface="Georgia"/>
                <a:cs typeface="Georgia"/>
                <a:sym typeface="Georgia"/>
              </a:rPr>
              <a:t>x</a:t>
            </a:r>
            <a:r>
              <a:rPr lang="sv" sz="800" dirty="0" smtClean="0">
                <a:latin typeface="Georgia"/>
                <a:ea typeface="Georgia"/>
                <a:cs typeface="Georgia"/>
                <a:sym typeface="Georgia"/>
              </a:rPr>
              <a:t>:                       ...</a:t>
            </a:r>
          </a:p>
        </p:txBody>
      </p:sp>
      <p:cxnSp>
        <p:nvCxnSpPr>
          <p:cNvPr id="39" name="Straight Arrow Connector 38"/>
          <p:cNvCxnSpPr/>
          <p:nvPr/>
        </p:nvCxnSpPr>
        <p:spPr>
          <a:xfrm flipH="1">
            <a:off x="4554948" y="5787974"/>
            <a:ext cx="8252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6" idx="0"/>
            <a:endCxn id="36" idx="2"/>
          </p:cNvCxnSpPr>
          <p:nvPr/>
        </p:nvCxnSpPr>
        <p:spPr>
          <a:xfrm flipV="1">
            <a:off x="6294465" y="4312463"/>
            <a:ext cx="2" cy="861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Google Shape;212;p23"/>
          <p:cNvSpPr/>
          <p:nvPr/>
        </p:nvSpPr>
        <p:spPr>
          <a:xfrm>
            <a:off x="2726323" y="1603473"/>
            <a:ext cx="1828625" cy="1121588"/>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smtClean="0">
                <a:latin typeface="Georgia"/>
                <a:ea typeface="Georgia"/>
                <a:cs typeface="Georgia"/>
                <a:sym typeface="Georgia"/>
              </a:rPr>
              <a:t>SUBSIDIEDOSSIER RENOVATIE WONING XAVIER</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tabLst>
                <a:tab pos="719138" algn="l"/>
              </a:tabLst>
            </a:pPr>
            <a:r>
              <a:rPr lang="en-US" sz="800" dirty="0">
                <a:latin typeface="Georgia"/>
                <a:ea typeface="Georgia"/>
                <a:cs typeface="Georgia"/>
                <a:sym typeface="Georgia"/>
              </a:rPr>
              <a:t>x</a:t>
            </a:r>
            <a:r>
              <a:rPr lang="sv" sz="800" dirty="0" smtClean="0">
                <a:latin typeface="Georgia"/>
                <a:ea typeface="Georgia"/>
                <a:cs typeface="Georgia"/>
                <a:sym typeface="Georgia"/>
              </a:rPr>
              <a:t>:	...</a:t>
            </a:r>
            <a:r>
              <a:rPr lang="sv" sz="800" dirty="0">
                <a:latin typeface="Georgia"/>
                <a:ea typeface="Georgia"/>
                <a:cs typeface="Georgia"/>
                <a:sym typeface="Georgia"/>
              </a:rPr>
              <a:t>	</a:t>
            </a:r>
            <a:r>
              <a:rPr lang="sv" sz="800" dirty="0" smtClean="0">
                <a:latin typeface="Georgia"/>
                <a:ea typeface="Georgia"/>
                <a:cs typeface="Georgia"/>
                <a:sym typeface="Georgia"/>
              </a:rPr>
              <a:t>	</a:t>
            </a:r>
            <a:r>
              <a:rPr lang="en-GB" sz="800" dirty="0" smtClean="0">
                <a:latin typeface="Georgia"/>
                <a:ea typeface="Georgia"/>
                <a:cs typeface="Georgia"/>
                <a:sym typeface="Georgia"/>
              </a:rPr>
              <a:t/>
            </a:r>
            <a:br>
              <a:rPr lang="en-GB" sz="800" dirty="0" smtClean="0">
                <a:latin typeface="Georgia"/>
                <a:ea typeface="Georgia"/>
                <a:cs typeface="Georgia"/>
                <a:sym typeface="Georgia"/>
              </a:rPr>
            </a:br>
            <a:endParaRPr sz="800" dirty="0">
              <a:latin typeface="Georgia"/>
              <a:ea typeface="Georgia"/>
              <a:cs typeface="Georgia"/>
              <a:sym typeface="Georgia"/>
            </a:endParaRPr>
          </a:p>
        </p:txBody>
      </p:sp>
      <p:sp>
        <p:nvSpPr>
          <p:cNvPr id="42" name="Google Shape;212;p23"/>
          <p:cNvSpPr/>
          <p:nvPr/>
        </p:nvSpPr>
        <p:spPr>
          <a:xfrm>
            <a:off x="249738" y="3527672"/>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smtClean="0">
                <a:latin typeface="Georgia"/>
                <a:ea typeface="Georgia"/>
                <a:cs typeface="Georgia"/>
                <a:sym typeface="Georgia"/>
              </a:rPr>
              <a:t>PDF</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sp>
        <p:nvSpPr>
          <p:cNvPr id="46" name="Google Shape;212;p23"/>
          <p:cNvSpPr/>
          <p:nvPr/>
        </p:nvSpPr>
        <p:spPr>
          <a:xfrm>
            <a:off x="5380152" y="5174346"/>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950" b="1" dirty="0" smtClean="0">
                <a:latin typeface="Georgia"/>
                <a:ea typeface="Georgia"/>
                <a:cs typeface="Georgia"/>
                <a:sym typeface="Georgia"/>
              </a:rPr>
              <a:t>AANVRAAGFORMULIER</a:t>
            </a:r>
            <a:r>
              <a:rPr lang="en-GB" sz="1000" b="1" dirty="0" smtClean="0">
                <a:latin typeface="Georgia"/>
                <a:ea typeface="Georgia"/>
                <a:cs typeface="Georgia"/>
                <a:sym typeface="Georgia"/>
              </a:rPr>
              <a:t> INVULLEN</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sp>
        <p:nvSpPr>
          <p:cNvPr id="47" name="Google Shape;212;p23"/>
          <p:cNvSpPr/>
          <p:nvPr/>
        </p:nvSpPr>
        <p:spPr>
          <a:xfrm>
            <a:off x="2738905" y="3520760"/>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000" b="1" dirty="0" smtClean="0">
                <a:latin typeface="Georgia"/>
                <a:ea typeface="Georgia"/>
                <a:cs typeface="Georgia"/>
                <a:sym typeface="Georgia"/>
              </a:rPr>
              <a:t>WONING XAVIER</a:t>
            </a:r>
            <a:endParaRPr sz="1000" b="1" dirty="0">
              <a:latin typeface="Georgia"/>
              <a:ea typeface="Georgia"/>
              <a:cs typeface="Georgia"/>
              <a:sym typeface="Georgia"/>
            </a:endParaRPr>
          </a:p>
          <a:p>
            <a:pPr marL="0" lvl="0" indent="0" algn="ctr" rtl="0">
              <a:spcBef>
                <a:spcPts val="0"/>
              </a:spcBef>
              <a:spcAft>
                <a:spcPts val="0"/>
              </a:spcAft>
              <a:buNone/>
            </a:pPr>
            <a:endParaRPr lang="en-GB" sz="1200" b="1" dirty="0" smtClean="0">
              <a:latin typeface="Georgia"/>
              <a:ea typeface="Georgia"/>
              <a:cs typeface="Georgia"/>
              <a:sym typeface="Georgia"/>
            </a:endParaRPr>
          </a:p>
          <a:p>
            <a:pPr lvl="0" defTabSz="360363">
              <a:tabLst>
                <a:tab pos="719138" algn="l"/>
              </a:tabLst>
            </a:pPr>
            <a:r>
              <a:rPr lang="en-US" sz="800" dirty="0">
                <a:latin typeface="Georgia"/>
                <a:ea typeface="Georgia"/>
                <a:cs typeface="Georgia"/>
                <a:sym typeface="Georgia"/>
              </a:rPr>
              <a:t>x:	...		</a:t>
            </a:r>
            <a:br>
              <a:rPr lang="en-US" sz="800" dirty="0">
                <a:latin typeface="Georgia"/>
                <a:ea typeface="Georgia"/>
                <a:cs typeface="Georgia"/>
                <a:sym typeface="Georgia"/>
              </a:rPr>
            </a:br>
            <a:endParaRPr lang="en-US" sz="800" dirty="0">
              <a:latin typeface="Georgia"/>
              <a:ea typeface="Georgia"/>
              <a:cs typeface="Georgia"/>
              <a:sym typeface="Georgia"/>
            </a:endParaRPr>
          </a:p>
        </p:txBody>
      </p:sp>
      <p:cxnSp>
        <p:nvCxnSpPr>
          <p:cNvPr id="48" name="Straight Arrow Connector 47"/>
          <p:cNvCxnSpPr>
            <a:stCxn id="38" idx="0"/>
          </p:cNvCxnSpPr>
          <p:nvPr/>
        </p:nvCxnSpPr>
        <p:spPr>
          <a:xfrm flipV="1">
            <a:off x="3640636" y="4303997"/>
            <a:ext cx="12582" cy="870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4554945" y="2723064"/>
            <a:ext cx="753764" cy="8046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51" idx="1"/>
          </p:cNvCxnSpPr>
          <p:nvPr/>
        </p:nvCxnSpPr>
        <p:spPr>
          <a:xfrm>
            <a:off x="4567530" y="2335781"/>
            <a:ext cx="8126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Google Shape;212;p23"/>
          <p:cNvSpPr/>
          <p:nvPr/>
        </p:nvSpPr>
        <p:spPr>
          <a:xfrm>
            <a:off x="5380152" y="1936473"/>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000" b="1" dirty="0" smtClean="0">
                <a:latin typeface="Georgia"/>
                <a:ea typeface="Georgia"/>
                <a:cs typeface="Georgia"/>
                <a:sym typeface="Georgia"/>
              </a:rPr>
              <a:t>RENOVATIE XAVIER</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52" name="Elbow Connector 51"/>
          <p:cNvCxnSpPr/>
          <p:nvPr/>
        </p:nvCxnSpPr>
        <p:spPr>
          <a:xfrm rot="10800000" flipV="1">
            <a:off x="7208780" y="2209289"/>
            <a:ext cx="504605" cy="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713385" y="2209289"/>
            <a:ext cx="0" cy="3544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7208777" y="2563691"/>
            <a:ext cx="504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47"/>
          <p:cNvCxnSpPr/>
          <p:nvPr/>
        </p:nvCxnSpPr>
        <p:spPr>
          <a:xfrm rot="16200000" flipH="1">
            <a:off x="2458070" y="4037231"/>
            <a:ext cx="1247367" cy="1117759"/>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Connector 62"/>
          <p:cNvCxnSpPr>
            <a:endCxn id="41" idx="2"/>
          </p:cNvCxnSpPr>
          <p:nvPr/>
        </p:nvCxnSpPr>
        <p:spPr>
          <a:xfrm rot="5400000" flipH="1" flipV="1">
            <a:off x="2469434" y="2778502"/>
            <a:ext cx="1224643" cy="1117762"/>
          </a:xfrm>
          <a:prstGeom prst="curved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58" name="Straight Arrow Connector 57"/>
          <p:cNvCxnSpPr>
            <a:endCxn id="42" idx="2"/>
          </p:cNvCxnSpPr>
          <p:nvPr/>
        </p:nvCxnSpPr>
        <p:spPr>
          <a:xfrm flipH="1" flipV="1">
            <a:off x="1164051" y="4326288"/>
            <a:ext cx="1572638" cy="8480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74"/>
          <p:cNvCxnSpPr/>
          <p:nvPr/>
        </p:nvCxnSpPr>
        <p:spPr>
          <a:xfrm flipV="1">
            <a:off x="9130296" y="4326288"/>
            <a:ext cx="0" cy="361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8760642" y="4685918"/>
            <a:ext cx="369654" cy="9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8760642" y="4326288"/>
            <a:ext cx="0" cy="3637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rot="10800000" flipV="1">
            <a:off x="4554948" y="5261658"/>
            <a:ext cx="504605" cy="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059553" y="5275950"/>
            <a:ext cx="0" cy="3544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554945" y="5630352"/>
            <a:ext cx="504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80010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Rectangle 222"/>
          <p:cNvSpPr/>
          <p:nvPr/>
        </p:nvSpPr>
        <p:spPr>
          <a:xfrm>
            <a:off x="1853" y="0"/>
            <a:ext cx="9904147" cy="10034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35" rtl="0" eaLnBrk="1" fontAlgn="auto" latinLnBrk="0" hangingPunct="1">
              <a:lnSpc>
                <a:spcPct val="100000"/>
              </a:lnSpc>
              <a:spcBef>
                <a:spcPts val="0"/>
              </a:spcBef>
              <a:spcAft>
                <a:spcPts val="0"/>
              </a:spcAft>
              <a:buClrTx/>
              <a:buSzTx/>
              <a:buFontTx/>
              <a:buNone/>
              <a:tabLst/>
              <a:defRPr/>
            </a:pPr>
            <a:endParaRPr kumimoji="0" lang="nl-BE" sz="1799"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7" name="Title 2"/>
          <p:cNvSpPr txBox="1">
            <a:spLocks/>
          </p:cNvSpPr>
          <p:nvPr/>
        </p:nvSpPr>
        <p:spPr>
          <a:xfrm>
            <a:off x="287867" y="214517"/>
            <a:ext cx="9364133" cy="98435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200" kern="1200">
                <a:solidFill>
                  <a:schemeClr val="tx1"/>
                </a:solidFill>
                <a:latin typeface="FlandersArtSans-Bold" panose="00000800000000000000" pitchFamily="2" charset="0"/>
                <a:ea typeface="+mj-ea"/>
                <a:cs typeface="+mj-cs"/>
              </a:defRPr>
            </a:lvl1pPr>
          </a:lstStyle>
          <a:p>
            <a:pPr lvl="0" algn="ctr">
              <a:defRPr/>
            </a:pPr>
            <a:r>
              <a:rPr lang="nl-NL" sz="1600" dirty="0">
                <a:solidFill>
                  <a:srgbClr val="373636"/>
                </a:solidFill>
              </a:rPr>
              <a:t>Tanith, dossierbehandelaar bij de bevoegde overheid, ontvangt deze documenten en doet het nodige.</a:t>
            </a:r>
          </a:p>
        </p:txBody>
      </p:sp>
      <p:cxnSp>
        <p:nvCxnSpPr>
          <p:cNvPr id="219" name="Straight Connector 218"/>
          <p:cNvCxnSpPr/>
          <p:nvPr/>
        </p:nvCxnSpPr>
        <p:spPr>
          <a:xfrm>
            <a:off x="0" y="1024468"/>
            <a:ext cx="9906000" cy="0"/>
          </a:xfrm>
          <a:prstGeom prst="line">
            <a:avLst/>
          </a:prstGeom>
          <a:ln w="12700"/>
        </p:spPr>
        <p:style>
          <a:lnRef idx="1">
            <a:schemeClr val="dk1"/>
          </a:lnRef>
          <a:fillRef idx="0">
            <a:schemeClr val="dk1"/>
          </a:fillRef>
          <a:effectRef idx="0">
            <a:schemeClr val="dk1"/>
          </a:effectRef>
          <a:fontRef idx="minor">
            <a:schemeClr val="tx1"/>
          </a:fontRef>
        </p:style>
      </p:cxnSp>
      <p:sp>
        <p:nvSpPr>
          <p:cNvPr id="34" name="Google Shape;212;p23"/>
          <p:cNvSpPr/>
          <p:nvPr/>
        </p:nvSpPr>
        <p:spPr>
          <a:xfrm>
            <a:off x="7962543" y="3527672"/>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000" b="1" dirty="0" smtClean="0">
                <a:latin typeface="Georgia"/>
                <a:ea typeface="Georgia"/>
                <a:cs typeface="Georgia"/>
                <a:sym typeface="Georgia"/>
              </a:rPr>
              <a:t>TANITH</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35" name="Straight Arrow Connector 34"/>
          <p:cNvCxnSpPr>
            <a:stCxn id="34" idx="1"/>
            <a:endCxn id="46" idx="3"/>
          </p:cNvCxnSpPr>
          <p:nvPr/>
        </p:nvCxnSpPr>
        <p:spPr>
          <a:xfrm flipH="1">
            <a:off x="7208777" y="3926980"/>
            <a:ext cx="753766" cy="16466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Google Shape;212;p23"/>
          <p:cNvSpPr/>
          <p:nvPr/>
        </p:nvSpPr>
        <p:spPr>
          <a:xfrm>
            <a:off x="5380154" y="3513847"/>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000" b="1" dirty="0" smtClean="0">
                <a:latin typeface="Georgia"/>
                <a:ea typeface="Georgia"/>
                <a:cs typeface="Georgia"/>
                <a:sym typeface="Georgia"/>
              </a:rPr>
              <a:t>AANVRAAG SUBSIDIES</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37" name="Straight Arrow Connector 36"/>
          <p:cNvCxnSpPr>
            <a:endCxn id="36" idx="0"/>
          </p:cNvCxnSpPr>
          <p:nvPr/>
        </p:nvCxnSpPr>
        <p:spPr>
          <a:xfrm>
            <a:off x="6294467" y="2411789"/>
            <a:ext cx="0" cy="11020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4554948" y="5787974"/>
            <a:ext cx="8252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6" idx="0"/>
            <a:endCxn id="36" idx="2"/>
          </p:cNvCxnSpPr>
          <p:nvPr/>
        </p:nvCxnSpPr>
        <p:spPr>
          <a:xfrm flipV="1">
            <a:off x="6294465" y="4312463"/>
            <a:ext cx="2" cy="861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Google Shape;212;p23"/>
          <p:cNvSpPr/>
          <p:nvPr/>
        </p:nvSpPr>
        <p:spPr>
          <a:xfrm>
            <a:off x="2726323" y="1603473"/>
            <a:ext cx="1828625" cy="1121588"/>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lvl="0" algn="ctr"/>
            <a:r>
              <a:rPr lang="en-GB" sz="1000" b="1" dirty="0">
                <a:latin typeface="Georgia"/>
                <a:ea typeface="Georgia"/>
                <a:cs typeface="Georgia"/>
                <a:sym typeface="Georgia"/>
              </a:rPr>
              <a:t>SUBSIDIEDOSSIER RENOVATIE WONING XAVIER</a:t>
            </a: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tabLst>
                <a:tab pos="719138" algn="l"/>
              </a:tabLst>
            </a:pPr>
            <a:r>
              <a:rPr lang="en-US" sz="800" dirty="0">
                <a:latin typeface="Georgia"/>
                <a:ea typeface="Georgia"/>
                <a:cs typeface="Georgia"/>
                <a:sym typeface="Georgia"/>
              </a:rPr>
              <a:t>x</a:t>
            </a:r>
            <a:r>
              <a:rPr lang="sv" sz="800" dirty="0" smtClean="0">
                <a:latin typeface="Georgia"/>
                <a:ea typeface="Georgia"/>
                <a:cs typeface="Georgia"/>
                <a:sym typeface="Georgia"/>
              </a:rPr>
              <a:t>:	...</a:t>
            </a:r>
            <a:r>
              <a:rPr lang="sv" sz="800" dirty="0">
                <a:latin typeface="Georgia"/>
                <a:ea typeface="Georgia"/>
                <a:cs typeface="Georgia"/>
                <a:sym typeface="Georgia"/>
              </a:rPr>
              <a:t>	</a:t>
            </a:r>
            <a:r>
              <a:rPr lang="sv" sz="800" dirty="0" smtClean="0">
                <a:latin typeface="Georgia"/>
                <a:ea typeface="Georgia"/>
                <a:cs typeface="Georgia"/>
                <a:sym typeface="Georgia"/>
              </a:rPr>
              <a:t>	</a:t>
            </a:r>
            <a:r>
              <a:rPr lang="en-GB" sz="800" dirty="0" smtClean="0">
                <a:latin typeface="Georgia"/>
                <a:ea typeface="Georgia"/>
                <a:cs typeface="Georgia"/>
                <a:sym typeface="Georgia"/>
              </a:rPr>
              <a:t/>
            </a:r>
            <a:br>
              <a:rPr lang="en-GB" sz="800" dirty="0" smtClean="0">
                <a:latin typeface="Georgia"/>
                <a:ea typeface="Georgia"/>
                <a:cs typeface="Georgia"/>
                <a:sym typeface="Georgia"/>
              </a:rPr>
            </a:br>
            <a:endParaRPr sz="800" dirty="0">
              <a:latin typeface="Georgia"/>
              <a:ea typeface="Georgia"/>
              <a:cs typeface="Georgia"/>
              <a:sym typeface="Georgia"/>
            </a:endParaRPr>
          </a:p>
        </p:txBody>
      </p:sp>
      <p:sp>
        <p:nvSpPr>
          <p:cNvPr id="42" name="Google Shape;212;p23"/>
          <p:cNvSpPr/>
          <p:nvPr/>
        </p:nvSpPr>
        <p:spPr>
          <a:xfrm>
            <a:off x="249738" y="3527672"/>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smtClean="0">
                <a:latin typeface="Georgia"/>
                <a:ea typeface="Georgia"/>
                <a:cs typeface="Georgia"/>
                <a:sym typeface="Georgia"/>
              </a:rPr>
              <a:t>PDF</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sp>
        <p:nvSpPr>
          <p:cNvPr id="46" name="Google Shape;212;p23"/>
          <p:cNvSpPr/>
          <p:nvPr/>
        </p:nvSpPr>
        <p:spPr>
          <a:xfrm>
            <a:off x="5380152" y="5174346"/>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000" b="1" dirty="0" smtClean="0">
                <a:latin typeface="Georgia"/>
                <a:ea typeface="Georgia"/>
                <a:cs typeface="Georgia"/>
                <a:sym typeface="Georgia"/>
              </a:rPr>
              <a:t>DOCUMENTEN ONTVANGEN</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sp>
        <p:nvSpPr>
          <p:cNvPr id="47" name="Google Shape;212;p23"/>
          <p:cNvSpPr/>
          <p:nvPr/>
        </p:nvSpPr>
        <p:spPr>
          <a:xfrm>
            <a:off x="2738905" y="3520760"/>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000" b="1" dirty="0" smtClean="0">
                <a:latin typeface="Georgia"/>
                <a:ea typeface="Georgia"/>
                <a:cs typeface="Georgia"/>
                <a:sym typeface="Georgia"/>
              </a:rPr>
              <a:t>WONING XAVIER</a:t>
            </a:r>
            <a:endParaRPr sz="1000" b="1" dirty="0">
              <a:latin typeface="Georgia"/>
              <a:ea typeface="Georgia"/>
              <a:cs typeface="Georgia"/>
              <a:sym typeface="Georgia"/>
            </a:endParaRPr>
          </a:p>
          <a:p>
            <a:pPr marL="0" lvl="0" indent="0" algn="ctr" rtl="0">
              <a:spcBef>
                <a:spcPts val="0"/>
              </a:spcBef>
              <a:spcAft>
                <a:spcPts val="0"/>
              </a:spcAft>
              <a:buNone/>
            </a:pPr>
            <a:endParaRPr lang="en-GB" sz="1200" b="1" dirty="0" smtClean="0">
              <a:latin typeface="Georgia"/>
              <a:ea typeface="Georgia"/>
              <a:cs typeface="Georgia"/>
              <a:sym typeface="Georgia"/>
            </a:endParaRPr>
          </a:p>
          <a:p>
            <a:pPr lvl="0" defTabSz="360363">
              <a:tabLst>
                <a:tab pos="719138" algn="l"/>
              </a:tabLst>
            </a:pPr>
            <a:r>
              <a:rPr lang="en-US" sz="800" dirty="0">
                <a:latin typeface="Georgia"/>
                <a:ea typeface="Georgia"/>
                <a:cs typeface="Georgia"/>
                <a:sym typeface="Georgia"/>
              </a:rPr>
              <a:t>x:	...		</a:t>
            </a:r>
            <a:br>
              <a:rPr lang="en-US" sz="800" dirty="0">
                <a:latin typeface="Georgia"/>
                <a:ea typeface="Georgia"/>
                <a:cs typeface="Georgia"/>
                <a:sym typeface="Georgia"/>
              </a:rPr>
            </a:br>
            <a:endParaRPr lang="en-US" sz="800" dirty="0">
              <a:latin typeface="Georgia"/>
              <a:ea typeface="Georgia"/>
              <a:cs typeface="Georgia"/>
              <a:sym typeface="Georgia"/>
            </a:endParaRPr>
          </a:p>
        </p:txBody>
      </p:sp>
      <p:cxnSp>
        <p:nvCxnSpPr>
          <p:cNvPr id="48" name="Straight Arrow Connector 47"/>
          <p:cNvCxnSpPr>
            <a:stCxn id="38" idx="0"/>
          </p:cNvCxnSpPr>
          <p:nvPr/>
        </p:nvCxnSpPr>
        <p:spPr>
          <a:xfrm flipV="1">
            <a:off x="3640636" y="4303997"/>
            <a:ext cx="12582" cy="870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4554945" y="2723064"/>
            <a:ext cx="753764" cy="8046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51" idx="1"/>
          </p:cNvCxnSpPr>
          <p:nvPr/>
        </p:nvCxnSpPr>
        <p:spPr>
          <a:xfrm>
            <a:off x="4567530" y="2335781"/>
            <a:ext cx="8126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Google Shape;212;p23"/>
          <p:cNvSpPr/>
          <p:nvPr/>
        </p:nvSpPr>
        <p:spPr>
          <a:xfrm>
            <a:off x="5380152" y="1936473"/>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lvl="0" algn="ctr"/>
            <a:r>
              <a:rPr lang="en-GB" sz="1000" b="1" dirty="0">
                <a:latin typeface="Georgia"/>
                <a:ea typeface="Georgia"/>
                <a:cs typeface="Georgia"/>
                <a:sym typeface="Georgia"/>
              </a:rPr>
              <a:t>RENOVATIE XAVIER</a:t>
            </a: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52" name="Elbow Connector 51"/>
          <p:cNvCxnSpPr/>
          <p:nvPr/>
        </p:nvCxnSpPr>
        <p:spPr>
          <a:xfrm rot="10800000" flipV="1">
            <a:off x="7208780" y="2209289"/>
            <a:ext cx="504605" cy="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713385" y="2209289"/>
            <a:ext cx="0" cy="3544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7208777" y="2563691"/>
            <a:ext cx="504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47"/>
          <p:cNvCxnSpPr/>
          <p:nvPr/>
        </p:nvCxnSpPr>
        <p:spPr>
          <a:xfrm rot="16200000" flipH="1">
            <a:off x="2458070" y="4037231"/>
            <a:ext cx="1247367" cy="1117759"/>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Connector 62"/>
          <p:cNvCxnSpPr>
            <a:endCxn id="41" idx="2"/>
          </p:cNvCxnSpPr>
          <p:nvPr/>
        </p:nvCxnSpPr>
        <p:spPr>
          <a:xfrm rot="5400000" flipH="1" flipV="1">
            <a:off x="2469434" y="2778502"/>
            <a:ext cx="1224643" cy="1117762"/>
          </a:xfrm>
          <a:prstGeom prst="curved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58" name="Straight Arrow Connector 57"/>
          <p:cNvCxnSpPr>
            <a:endCxn id="42" idx="2"/>
          </p:cNvCxnSpPr>
          <p:nvPr/>
        </p:nvCxnSpPr>
        <p:spPr>
          <a:xfrm flipH="1" flipV="1">
            <a:off x="1164051" y="4326288"/>
            <a:ext cx="1572638" cy="8480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74"/>
          <p:cNvCxnSpPr/>
          <p:nvPr/>
        </p:nvCxnSpPr>
        <p:spPr>
          <a:xfrm flipV="1">
            <a:off x="9130296" y="4326288"/>
            <a:ext cx="0" cy="361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8760642" y="4685918"/>
            <a:ext cx="369654" cy="9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8760642" y="4326288"/>
            <a:ext cx="0" cy="3637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rot="10800000" flipV="1">
            <a:off x="4554948" y="5261658"/>
            <a:ext cx="504605" cy="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059553" y="5275950"/>
            <a:ext cx="0" cy="3544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554945" y="5630352"/>
            <a:ext cx="504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Google Shape;212;p23"/>
          <p:cNvSpPr/>
          <p:nvPr/>
        </p:nvSpPr>
        <p:spPr>
          <a:xfrm>
            <a:off x="2726323" y="5174347"/>
            <a:ext cx="1828625" cy="1480744"/>
          </a:xfrm>
          <a:prstGeom prst="rect">
            <a:avLst/>
          </a:prstGeom>
          <a:solidFill>
            <a:schemeClr val="bg2">
              <a:lumMod val="90000"/>
            </a:schemeClr>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950" b="1" dirty="0" smtClean="0">
                <a:latin typeface="Georgia"/>
                <a:ea typeface="Georgia"/>
                <a:cs typeface="Georgia"/>
                <a:sym typeface="Georgia"/>
              </a:rPr>
              <a:t>AANVRAAGFORMULIER</a:t>
            </a:r>
            <a:endParaRPr sz="95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Auteur:            Xavier</a:t>
            </a:r>
          </a:p>
          <a:p>
            <a:pPr marL="0" lvl="0" indent="0" algn="l" defTabSz="360363" rtl="0">
              <a:spcBef>
                <a:spcPts val="0"/>
              </a:spcBef>
              <a:spcAft>
                <a:spcPts val="0"/>
              </a:spcAft>
              <a:buNone/>
            </a:pPr>
            <a:r>
              <a:rPr lang="sv" sz="800" dirty="0" smtClean="0">
                <a:latin typeface="Georgia"/>
                <a:ea typeface="Georgia"/>
                <a:cs typeface="Georgia"/>
                <a:sym typeface="Georgia"/>
              </a:rPr>
              <a:t>Beschrijving:  aanvraagformulier</a:t>
            </a:r>
            <a:br>
              <a:rPr lang="sv" sz="800" dirty="0" smtClean="0">
                <a:latin typeface="Georgia"/>
                <a:ea typeface="Georgia"/>
                <a:cs typeface="Georgia"/>
                <a:sym typeface="Georgia"/>
              </a:rPr>
            </a:br>
            <a:r>
              <a:rPr lang="sv" sz="800" dirty="0" smtClean="0">
                <a:latin typeface="Georgia"/>
                <a:ea typeface="Georgia"/>
                <a:cs typeface="Georgia"/>
                <a:sym typeface="Georgia"/>
              </a:rPr>
              <a:t>                           subsidie voor woning </a:t>
            </a:r>
            <a:br>
              <a:rPr lang="sv" sz="800" dirty="0" smtClean="0">
                <a:latin typeface="Georgia"/>
                <a:ea typeface="Georgia"/>
                <a:cs typeface="Georgia"/>
                <a:sym typeface="Georgia"/>
              </a:rPr>
            </a:br>
            <a:r>
              <a:rPr lang="sv" sz="800" dirty="0" smtClean="0">
                <a:latin typeface="Georgia"/>
                <a:ea typeface="Georgia"/>
                <a:cs typeface="Georgia"/>
                <a:sym typeface="Georgia"/>
              </a:rPr>
              <a:t>                           Xavier</a:t>
            </a:r>
            <a:br>
              <a:rPr lang="sv" sz="800" dirty="0" smtClean="0">
                <a:latin typeface="Georgia"/>
                <a:ea typeface="Georgia"/>
                <a:cs typeface="Georgia"/>
                <a:sym typeface="Georgia"/>
              </a:rPr>
            </a:br>
            <a:r>
              <a:rPr lang="sv" sz="800" dirty="0" smtClean="0">
                <a:latin typeface="Georgia"/>
                <a:ea typeface="Georgia"/>
                <a:cs typeface="Georgia"/>
                <a:sym typeface="Georgia"/>
              </a:rPr>
              <a:t>Taal:                  Nederlands</a:t>
            </a:r>
          </a:p>
          <a:p>
            <a:pPr marL="0" lvl="0" indent="0" algn="l" defTabSz="360363" rtl="0">
              <a:spcBef>
                <a:spcPts val="0"/>
              </a:spcBef>
              <a:spcAft>
                <a:spcPts val="0"/>
              </a:spcAft>
              <a:buNone/>
            </a:pPr>
            <a:r>
              <a:rPr lang="en-GB" sz="800" dirty="0">
                <a:latin typeface="Georgia"/>
                <a:ea typeface="Georgia"/>
                <a:cs typeface="Georgia"/>
                <a:sym typeface="Georgia"/>
              </a:rPr>
              <a:t>x</a:t>
            </a:r>
            <a:r>
              <a:rPr lang="sv" sz="800" dirty="0" smtClean="0">
                <a:latin typeface="Georgia"/>
                <a:ea typeface="Georgia"/>
                <a:cs typeface="Georgia"/>
                <a:sym typeface="Georgia"/>
              </a:rPr>
              <a:t>:                       ...</a:t>
            </a:r>
          </a:p>
        </p:txBody>
      </p:sp>
    </p:spTree>
    <p:extLst>
      <p:ext uri="{BB962C8B-B14F-4D97-AF65-F5344CB8AC3E}">
        <p14:creationId xmlns:p14="http://schemas.microsoft.com/office/powerpoint/2010/main" val="9926901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Rectangle 222"/>
          <p:cNvSpPr/>
          <p:nvPr/>
        </p:nvSpPr>
        <p:spPr>
          <a:xfrm>
            <a:off x="1853" y="0"/>
            <a:ext cx="9904147" cy="10034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35" rtl="0" eaLnBrk="1" fontAlgn="auto" latinLnBrk="0" hangingPunct="1">
              <a:lnSpc>
                <a:spcPct val="100000"/>
              </a:lnSpc>
              <a:spcBef>
                <a:spcPts val="0"/>
              </a:spcBef>
              <a:spcAft>
                <a:spcPts val="0"/>
              </a:spcAft>
              <a:buClrTx/>
              <a:buSzTx/>
              <a:buFontTx/>
              <a:buNone/>
              <a:tabLst/>
              <a:defRPr/>
            </a:pPr>
            <a:endParaRPr kumimoji="0" lang="nl-BE" sz="1799"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7" name="Title 2"/>
          <p:cNvSpPr txBox="1">
            <a:spLocks/>
          </p:cNvSpPr>
          <p:nvPr/>
        </p:nvSpPr>
        <p:spPr>
          <a:xfrm>
            <a:off x="287867" y="214517"/>
            <a:ext cx="9364133" cy="98435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200" kern="1200">
                <a:solidFill>
                  <a:schemeClr val="tx1"/>
                </a:solidFill>
                <a:latin typeface="FlandersArtSans-Bold" panose="00000800000000000000" pitchFamily="2" charset="0"/>
                <a:ea typeface="+mj-ea"/>
                <a:cs typeface="+mj-cs"/>
              </a:defRPr>
            </a:lvl1pPr>
          </a:lstStyle>
          <a:p>
            <a:pPr lvl="0" algn="ctr">
              <a:defRPr/>
            </a:pPr>
            <a:r>
              <a:rPr lang="nl-NL" sz="1600" dirty="0">
                <a:solidFill>
                  <a:srgbClr val="373636"/>
                </a:solidFill>
              </a:rPr>
              <a:t>Het subsidiedossier wordt goedgekeurd en Xavier zal </a:t>
            </a:r>
            <a:r>
              <a:rPr lang="nl-NL" sz="1600" dirty="0" smtClean="0">
                <a:solidFill>
                  <a:srgbClr val="373636"/>
                </a:solidFill>
              </a:rPr>
              <a:t>het bedrag </a:t>
            </a:r>
            <a:r>
              <a:rPr lang="nl-NL" sz="1600" dirty="0">
                <a:solidFill>
                  <a:srgbClr val="373636"/>
                </a:solidFill>
              </a:rPr>
              <a:t>gestort krijgen voor de renovaties.</a:t>
            </a:r>
          </a:p>
        </p:txBody>
      </p:sp>
      <p:cxnSp>
        <p:nvCxnSpPr>
          <p:cNvPr id="219" name="Straight Connector 218"/>
          <p:cNvCxnSpPr/>
          <p:nvPr/>
        </p:nvCxnSpPr>
        <p:spPr>
          <a:xfrm>
            <a:off x="0" y="1024468"/>
            <a:ext cx="9906000" cy="0"/>
          </a:xfrm>
          <a:prstGeom prst="line">
            <a:avLst/>
          </a:prstGeom>
          <a:ln w="12700"/>
        </p:spPr>
        <p:style>
          <a:lnRef idx="1">
            <a:schemeClr val="dk1"/>
          </a:lnRef>
          <a:fillRef idx="0">
            <a:schemeClr val="dk1"/>
          </a:fillRef>
          <a:effectRef idx="0">
            <a:schemeClr val="dk1"/>
          </a:effectRef>
          <a:fontRef idx="minor">
            <a:schemeClr val="tx1"/>
          </a:fontRef>
        </p:style>
      </p:cxnSp>
      <p:sp>
        <p:nvSpPr>
          <p:cNvPr id="55" name="Google Shape;212;p23"/>
          <p:cNvSpPr/>
          <p:nvPr/>
        </p:nvSpPr>
        <p:spPr>
          <a:xfrm>
            <a:off x="7962543" y="3527672"/>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950" b="1" dirty="0" smtClean="0">
                <a:latin typeface="Georgia"/>
                <a:ea typeface="Georgia"/>
                <a:cs typeface="Georgia"/>
                <a:sym typeface="Georgia"/>
              </a:rPr>
              <a:t>VERANTWOORDELIJKE</a:t>
            </a:r>
            <a:br>
              <a:rPr lang="en-GB" sz="950" b="1" dirty="0" smtClean="0">
                <a:latin typeface="Georgia"/>
                <a:ea typeface="Georgia"/>
                <a:cs typeface="Georgia"/>
                <a:sym typeface="Georgia"/>
              </a:rPr>
            </a:br>
            <a:r>
              <a:rPr lang="en-GB" sz="950" b="1" dirty="0" smtClean="0">
                <a:latin typeface="Georgia"/>
                <a:ea typeface="Georgia"/>
                <a:cs typeface="Georgia"/>
                <a:sym typeface="Georgia"/>
              </a:rPr>
              <a:t>TANITH</a:t>
            </a:r>
            <a:endParaRPr sz="95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62" name="Straight Arrow Connector 61"/>
          <p:cNvCxnSpPr>
            <a:stCxn id="55" idx="1"/>
            <a:endCxn id="72" idx="3"/>
          </p:cNvCxnSpPr>
          <p:nvPr/>
        </p:nvCxnSpPr>
        <p:spPr>
          <a:xfrm flipH="1">
            <a:off x="7208777" y="3926980"/>
            <a:ext cx="753766" cy="16466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Google Shape;212;p23"/>
          <p:cNvSpPr/>
          <p:nvPr/>
        </p:nvSpPr>
        <p:spPr>
          <a:xfrm>
            <a:off x="5380154" y="3513847"/>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000" b="1" dirty="0" smtClean="0">
                <a:latin typeface="Georgia"/>
                <a:ea typeface="Georgia"/>
                <a:cs typeface="Georgia"/>
                <a:sym typeface="Georgia"/>
              </a:rPr>
              <a:t>BESLISSING</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64" name="Straight Arrow Connector 63"/>
          <p:cNvCxnSpPr>
            <a:endCxn id="63" idx="0"/>
          </p:cNvCxnSpPr>
          <p:nvPr/>
        </p:nvCxnSpPr>
        <p:spPr>
          <a:xfrm>
            <a:off x="6294467" y="2411789"/>
            <a:ext cx="0" cy="11020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4554948" y="5787974"/>
            <a:ext cx="8252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72" idx="0"/>
            <a:endCxn id="63" idx="2"/>
          </p:cNvCxnSpPr>
          <p:nvPr/>
        </p:nvCxnSpPr>
        <p:spPr>
          <a:xfrm flipV="1">
            <a:off x="6294465" y="4312463"/>
            <a:ext cx="2" cy="861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Google Shape;212;p23"/>
          <p:cNvSpPr/>
          <p:nvPr/>
        </p:nvSpPr>
        <p:spPr>
          <a:xfrm>
            <a:off x="2726323" y="1603473"/>
            <a:ext cx="1828625" cy="1121588"/>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lvl="0" algn="ctr"/>
            <a:r>
              <a:rPr lang="en-GB" sz="1000" b="1" dirty="0">
                <a:latin typeface="Georgia"/>
                <a:ea typeface="Georgia"/>
                <a:cs typeface="Georgia"/>
                <a:sym typeface="Georgia"/>
              </a:rPr>
              <a:t>SUBSIDIEDOSSIER RENOVATIE WONING XAVIER</a:t>
            </a: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tabLst>
                <a:tab pos="719138" algn="l"/>
              </a:tabLst>
            </a:pPr>
            <a:r>
              <a:rPr lang="en-US" sz="800" dirty="0">
                <a:latin typeface="Georgia"/>
                <a:ea typeface="Georgia"/>
                <a:cs typeface="Georgia"/>
                <a:sym typeface="Georgia"/>
              </a:rPr>
              <a:t>x</a:t>
            </a:r>
            <a:r>
              <a:rPr lang="sv" sz="800" dirty="0" smtClean="0">
                <a:latin typeface="Georgia"/>
                <a:ea typeface="Georgia"/>
                <a:cs typeface="Georgia"/>
                <a:sym typeface="Georgia"/>
              </a:rPr>
              <a:t>:	...</a:t>
            </a:r>
            <a:r>
              <a:rPr lang="sv" sz="800" dirty="0">
                <a:latin typeface="Georgia"/>
                <a:ea typeface="Georgia"/>
                <a:cs typeface="Georgia"/>
                <a:sym typeface="Georgia"/>
              </a:rPr>
              <a:t>	</a:t>
            </a:r>
            <a:r>
              <a:rPr lang="sv" sz="800" dirty="0" smtClean="0">
                <a:latin typeface="Georgia"/>
                <a:ea typeface="Georgia"/>
                <a:cs typeface="Georgia"/>
                <a:sym typeface="Georgia"/>
              </a:rPr>
              <a:t>	</a:t>
            </a:r>
            <a:r>
              <a:rPr lang="en-GB" sz="800" dirty="0" smtClean="0">
                <a:latin typeface="Georgia"/>
                <a:ea typeface="Georgia"/>
                <a:cs typeface="Georgia"/>
                <a:sym typeface="Georgia"/>
              </a:rPr>
              <a:t/>
            </a:r>
            <a:br>
              <a:rPr lang="en-GB" sz="800" dirty="0" smtClean="0">
                <a:latin typeface="Georgia"/>
                <a:ea typeface="Georgia"/>
                <a:cs typeface="Georgia"/>
                <a:sym typeface="Georgia"/>
              </a:rPr>
            </a:br>
            <a:endParaRPr sz="800" dirty="0">
              <a:latin typeface="Georgia"/>
              <a:ea typeface="Georgia"/>
              <a:cs typeface="Georgia"/>
              <a:sym typeface="Georgia"/>
            </a:endParaRPr>
          </a:p>
        </p:txBody>
      </p:sp>
      <p:sp>
        <p:nvSpPr>
          <p:cNvPr id="71" name="Google Shape;212;p23"/>
          <p:cNvSpPr/>
          <p:nvPr/>
        </p:nvSpPr>
        <p:spPr>
          <a:xfrm>
            <a:off x="249738" y="3527672"/>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smtClean="0">
                <a:latin typeface="Georgia"/>
                <a:ea typeface="Georgia"/>
                <a:cs typeface="Georgia"/>
                <a:sym typeface="Georgia"/>
              </a:rPr>
              <a:t>PDF</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sp>
        <p:nvSpPr>
          <p:cNvPr id="72" name="Google Shape;212;p23"/>
          <p:cNvSpPr/>
          <p:nvPr/>
        </p:nvSpPr>
        <p:spPr>
          <a:xfrm>
            <a:off x="5380152" y="5174346"/>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000" b="1" dirty="0" smtClean="0">
                <a:latin typeface="Georgia"/>
                <a:ea typeface="Georgia"/>
                <a:cs typeface="Georgia"/>
                <a:sym typeface="Georgia"/>
              </a:rPr>
              <a:t>BESLISSING FORMALISEREN</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sp>
        <p:nvSpPr>
          <p:cNvPr id="73" name="Google Shape;212;p23"/>
          <p:cNvSpPr/>
          <p:nvPr/>
        </p:nvSpPr>
        <p:spPr>
          <a:xfrm>
            <a:off x="2738905" y="3520760"/>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000" b="1" dirty="0" smtClean="0">
                <a:latin typeface="Georgia"/>
                <a:ea typeface="Georgia"/>
                <a:cs typeface="Georgia"/>
                <a:sym typeface="Georgia"/>
              </a:rPr>
              <a:t>WONING XAVIER</a:t>
            </a:r>
            <a:endParaRPr sz="1000" b="1" dirty="0">
              <a:latin typeface="Georgia"/>
              <a:ea typeface="Georgia"/>
              <a:cs typeface="Georgia"/>
              <a:sym typeface="Georgia"/>
            </a:endParaRPr>
          </a:p>
          <a:p>
            <a:pPr marL="0" lvl="0" indent="0" algn="ctr" rtl="0">
              <a:spcBef>
                <a:spcPts val="0"/>
              </a:spcBef>
              <a:spcAft>
                <a:spcPts val="0"/>
              </a:spcAft>
              <a:buNone/>
            </a:pPr>
            <a:endParaRPr lang="en-GB" sz="1200" b="1" dirty="0" smtClean="0">
              <a:latin typeface="Georgia"/>
              <a:ea typeface="Georgia"/>
              <a:cs typeface="Georgia"/>
              <a:sym typeface="Georgia"/>
            </a:endParaRPr>
          </a:p>
          <a:p>
            <a:pPr lvl="0" defTabSz="360363">
              <a:tabLst>
                <a:tab pos="719138" algn="l"/>
              </a:tabLst>
            </a:pPr>
            <a:r>
              <a:rPr lang="en-US" sz="800" dirty="0">
                <a:latin typeface="Georgia"/>
                <a:ea typeface="Georgia"/>
                <a:cs typeface="Georgia"/>
                <a:sym typeface="Georgia"/>
              </a:rPr>
              <a:t>x:	...		</a:t>
            </a:r>
            <a:br>
              <a:rPr lang="en-US" sz="800" dirty="0">
                <a:latin typeface="Georgia"/>
                <a:ea typeface="Georgia"/>
                <a:cs typeface="Georgia"/>
                <a:sym typeface="Georgia"/>
              </a:rPr>
            </a:br>
            <a:endParaRPr lang="en-US" sz="800" dirty="0">
              <a:latin typeface="Georgia"/>
              <a:ea typeface="Georgia"/>
              <a:cs typeface="Georgia"/>
              <a:sym typeface="Georgia"/>
            </a:endParaRPr>
          </a:p>
        </p:txBody>
      </p:sp>
      <p:cxnSp>
        <p:nvCxnSpPr>
          <p:cNvPr id="74" name="Straight Arrow Connector 73"/>
          <p:cNvCxnSpPr/>
          <p:nvPr/>
        </p:nvCxnSpPr>
        <p:spPr>
          <a:xfrm flipV="1">
            <a:off x="3640636" y="4303997"/>
            <a:ext cx="12582" cy="870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a:off x="4554945" y="2723064"/>
            <a:ext cx="753764" cy="8046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endCxn id="77" idx="1"/>
          </p:cNvCxnSpPr>
          <p:nvPr/>
        </p:nvCxnSpPr>
        <p:spPr>
          <a:xfrm>
            <a:off x="4567530" y="2335781"/>
            <a:ext cx="8126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Google Shape;212;p23"/>
          <p:cNvSpPr/>
          <p:nvPr/>
        </p:nvSpPr>
        <p:spPr>
          <a:xfrm>
            <a:off x="5380152" y="1936473"/>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lvl="0" algn="ctr"/>
            <a:r>
              <a:rPr lang="en-GB" sz="1000" b="1" dirty="0">
                <a:latin typeface="Georgia"/>
                <a:ea typeface="Georgia"/>
                <a:cs typeface="Georgia"/>
                <a:sym typeface="Georgia"/>
              </a:rPr>
              <a:t>RENOVATIE XAVIER</a:t>
            </a: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78" name="Elbow Connector 77"/>
          <p:cNvCxnSpPr/>
          <p:nvPr/>
        </p:nvCxnSpPr>
        <p:spPr>
          <a:xfrm rot="10800000" flipV="1">
            <a:off x="7208780" y="2209289"/>
            <a:ext cx="504605" cy="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7713385" y="2209289"/>
            <a:ext cx="0" cy="3544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7208777" y="2563691"/>
            <a:ext cx="504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Arrow Connector 47"/>
          <p:cNvCxnSpPr/>
          <p:nvPr/>
        </p:nvCxnSpPr>
        <p:spPr>
          <a:xfrm rot="16200000" flipH="1">
            <a:off x="2458070" y="4037231"/>
            <a:ext cx="1247367" cy="1117759"/>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82" name="Straight Connector 62"/>
          <p:cNvCxnSpPr>
            <a:endCxn id="70" idx="2"/>
          </p:cNvCxnSpPr>
          <p:nvPr/>
        </p:nvCxnSpPr>
        <p:spPr>
          <a:xfrm rot="5400000" flipH="1" flipV="1">
            <a:off x="2469434" y="2778502"/>
            <a:ext cx="1224643" cy="1117762"/>
          </a:xfrm>
          <a:prstGeom prst="curved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83" name="Straight Arrow Connector 82"/>
          <p:cNvCxnSpPr>
            <a:endCxn id="71" idx="2"/>
          </p:cNvCxnSpPr>
          <p:nvPr/>
        </p:nvCxnSpPr>
        <p:spPr>
          <a:xfrm flipH="1" flipV="1">
            <a:off x="1164051" y="4326288"/>
            <a:ext cx="1572638" cy="8480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Elbow Connector 74"/>
          <p:cNvCxnSpPr/>
          <p:nvPr/>
        </p:nvCxnSpPr>
        <p:spPr>
          <a:xfrm flipV="1">
            <a:off x="9130296" y="4326288"/>
            <a:ext cx="0" cy="361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8760642" y="4685918"/>
            <a:ext cx="369654" cy="9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8760642" y="4326288"/>
            <a:ext cx="0" cy="3637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rot="10800000" flipV="1">
            <a:off x="4554948" y="5261658"/>
            <a:ext cx="504605" cy="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5059553" y="5275950"/>
            <a:ext cx="0" cy="3544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4554945" y="5630352"/>
            <a:ext cx="504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Google Shape;212;p23"/>
          <p:cNvSpPr/>
          <p:nvPr/>
        </p:nvSpPr>
        <p:spPr>
          <a:xfrm>
            <a:off x="2726323" y="5174347"/>
            <a:ext cx="1828625" cy="1480744"/>
          </a:xfrm>
          <a:prstGeom prst="rect">
            <a:avLst/>
          </a:prstGeom>
          <a:solidFill>
            <a:schemeClr val="bg2">
              <a:lumMod val="90000"/>
            </a:schemeClr>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950" b="1" dirty="0" smtClean="0">
                <a:latin typeface="Georgia"/>
                <a:ea typeface="Georgia"/>
                <a:cs typeface="Georgia"/>
                <a:sym typeface="Georgia"/>
              </a:rPr>
              <a:t>BESLISSING</a:t>
            </a:r>
            <a:endParaRPr sz="95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Auteur:            Jan</a:t>
            </a:r>
          </a:p>
          <a:p>
            <a:pPr marL="0" lvl="0" indent="0" algn="l" defTabSz="360363" rtl="0">
              <a:spcBef>
                <a:spcPts val="0"/>
              </a:spcBef>
              <a:spcAft>
                <a:spcPts val="0"/>
              </a:spcAft>
              <a:buNone/>
            </a:pPr>
            <a:r>
              <a:rPr lang="sv" sz="800" dirty="0" smtClean="0">
                <a:latin typeface="Georgia"/>
                <a:ea typeface="Georgia"/>
                <a:cs typeface="Georgia"/>
                <a:sym typeface="Georgia"/>
              </a:rPr>
              <a:t>Beschrijving:  attest beslissing </a:t>
            </a:r>
            <a:br>
              <a:rPr lang="sv" sz="800" dirty="0" smtClean="0">
                <a:latin typeface="Georgia"/>
                <a:ea typeface="Georgia"/>
                <a:cs typeface="Georgia"/>
                <a:sym typeface="Georgia"/>
              </a:rPr>
            </a:br>
            <a:r>
              <a:rPr lang="sv" sz="800" dirty="0" smtClean="0">
                <a:latin typeface="Georgia"/>
                <a:ea typeface="Georgia"/>
                <a:cs typeface="Georgia"/>
                <a:sym typeface="Georgia"/>
              </a:rPr>
              <a:t>                           subsidie voor woning </a:t>
            </a:r>
            <a:br>
              <a:rPr lang="sv" sz="800" dirty="0" smtClean="0">
                <a:latin typeface="Georgia"/>
                <a:ea typeface="Georgia"/>
                <a:cs typeface="Georgia"/>
                <a:sym typeface="Georgia"/>
              </a:rPr>
            </a:br>
            <a:r>
              <a:rPr lang="sv" sz="800" dirty="0" smtClean="0">
                <a:latin typeface="Georgia"/>
                <a:ea typeface="Georgia"/>
                <a:cs typeface="Georgia"/>
                <a:sym typeface="Georgia"/>
              </a:rPr>
              <a:t>                           Xavier</a:t>
            </a:r>
            <a:br>
              <a:rPr lang="sv" sz="800" dirty="0" smtClean="0">
                <a:latin typeface="Georgia"/>
                <a:ea typeface="Georgia"/>
                <a:cs typeface="Georgia"/>
                <a:sym typeface="Georgia"/>
              </a:rPr>
            </a:br>
            <a:r>
              <a:rPr lang="sv" sz="800" dirty="0" smtClean="0">
                <a:latin typeface="Georgia"/>
                <a:ea typeface="Georgia"/>
                <a:cs typeface="Georgia"/>
                <a:sym typeface="Georgia"/>
              </a:rPr>
              <a:t>Taal:                  Nederlands</a:t>
            </a:r>
          </a:p>
          <a:p>
            <a:pPr marL="0" lvl="0" indent="0" algn="l" defTabSz="360363" rtl="0">
              <a:spcBef>
                <a:spcPts val="0"/>
              </a:spcBef>
              <a:spcAft>
                <a:spcPts val="0"/>
              </a:spcAft>
              <a:buNone/>
            </a:pPr>
            <a:r>
              <a:rPr lang="en-GB" sz="800" dirty="0">
                <a:latin typeface="Georgia"/>
                <a:ea typeface="Georgia"/>
                <a:cs typeface="Georgia"/>
                <a:sym typeface="Georgia"/>
              </a:rPr>
              <a:t>x</a:t>
            </a:r>
            <a:r>
              <a:rPr lang="sv" sz="800" dirty="0" smtClean="0">
                <a:latin typeface="Georgia"/>
                <a:ea typeface="Georgia"/>
                <a:cs typeface="Georgia"/>
                <a:sym typeface="Georgia"/>
              </a:rPr>
              <a:t>:                       ...</a:t>
            </a:r>
          </a:p>
        </p:txBody>
      </p:sp>
    </p:spTree>
    <p:extLst>
      <p:ext uri="{BB962C8B-B14F-4D97-AF65-F5344CB8AC3E}">
        <p14:creationId xmlns:p14="http://schemas.microsoft.com/office/powerpoint/2010/main" val="16807194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Rectangle 222"/>
          <p:cNvSpPr/>
          <p:nvPr/>
        </p:nvSpPr>
        <p:spPr>
          <a:xfrm>
            <a:off x="1853" y="0"/>
            <a:ext cx="9904147" cy="10034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35" rtl="0" eaLnBrk="1" fontAlgn="auto" latinLnBrk="0" hangingPunct="1">
              <a:lnSpc>
                <a:spcPct val="100000"/>
              </a:lnSpc>
              <a:spcBef>
                <a:spcPts val="0"/>
              </a:spcBef>
              <a:spcAft>
                <a:spcPts val="0"/>
              </a:spcAft>
              <a:buClrTx/>
              <a:buSzTx/>
              <a:buFontTx/>
              <a:buNone/>
              <a:tabLst/>
              <a:defRPr/>
            </a:pPr>
            <a:endParaRPr kumimoji="0" lang="nl-BE" sz="1799"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7" name="Title 2"/>
          <p:cNvSpPr txBox="1">
            <a:spLocks/>
          </p:cNvSpPr>
          <p:nvPr/>
        </p:nvSpPr>
        <p:spPr>
          <a:xfrm>
            <a:off x="287867" y="214517"/>
            <a:ext cx="9364133" cy="98435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200" kern="1200">
                <a:solidFill>
                  <a:schemeClr val="tx1"/>
                </a:solidFill>
                <a:latin typeface="FlandersArtSans-Bold" panose="00000800000000000000" pitchFamily="2" charset="0"/>
                <a:ea typeface="+mj-ea"/>
                <a:cs typeface="+mj-cs"/>
              </a:defRPr>
            </a:lvl1pPr>
          </a:lstStyle>
          <a:p>
            <a:pPr lvl="0" algn="ctr">
              <a:defRPr/>
            </a:pPr>
            <a:r>
              <a:rPr lang="nl-NL" sz="1600" dirty="0">
                <a:solidFill>
                  <a:srgbClr val="373636"/>
                </a:solidFill>
              </a:rPr>
              <a:t>Tanith merkt dat ze een rekeningnummer mist en verkrijgt deze via mail van Xavier.</a:t>
            </a:r>
          </a:p>
        </p:txBody>
      </p:sp>
      <p:cxnSp>
        <p:nvCxnSpPr>
          <p:cNvPr id="219" name="Straight Connector 218"/>
          <p:cNvCxnSpPr/>
          <p:nvPr/>
        </p:nvCxnSpPr>
        <p:spPr>
          <a:xfrm>
            <a:off x="0" y="1024468"/>
            <a:ext cx="9906000" cy="0"/>
          </a:xfrm>
          <a:prstGeom prst="line">
            <a:avLst/>
          </a:prstGeom>
          <a:ln w="12700"/>
        </p:spPr>
        <p:style>
          <a:lnRef idx="1">
            <a:schemeClr val="dk1"/>
          </a:lnRef>
          <a:fillRef idx="0">
            <a:schemeClr val="dk1"/>
          </a:fillRef>
          <a:effectRef idx="0">
            <a:schemeClr val="dk1"/>
          </a:effectRef>
          <a:fontRef idx="minor">
            <a:schemeClr val="tx1"/>
          </a:fontRef>
        </p:style>
      </p:cxnSp>
      <p:sp>
        <p:nvSpPr>
          <p:cNvPr id="55" name="Google Shape;212;p23"/>
          <p:cNvSpPr/>
          <p:nvPr/>
        </p:nvSpPr>
        <p:spPr>
          <a:xfrm>
            <a:off x="7962543" y="3527672"/>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000" b="1" dirty="0" smtClean="0">
                <a:latin typeface="Georgia"/>
                <a:ea typeface="Georgia"/>
                <a:cs typeface="Georgia"/>
                <a:sym typeface="Georgia"/>
              </a:rPr>
              <a:t>TANITH</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62" name="Straight Arrow Connector 61"/>
          <p:cNvCxnSpPr>
            <a:stCxn id="55" idx="1"/>
            <a:endCxn id="72" idx="3"/>
          </p:cNvCxnSpPr>
          <p:nvPr/>
        </p:nvCxnSpPr>
        <p:spPr>
          <a:xfrm flipH="1">
            <a:off x="7208777" y="3926980"/>
            <a:ext cx="753766" cy="16466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Google Shape;212;p23"/>
          <p:cNvSpPr/>
          <p:nvPr/>
        </p:nvSpPr>
        <p:spPr>
          <a:xfrm>
            <a:off x="5380154" y="3513847"/>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000" b="1" dirty="0" smtClean="0">
                <a:latin typeface="Georgia"/>
                <a:ea typeface="Georgia"/>
                <a:cs typeface="Georgia"/>
                <a:sym typeface="Georgia"/>
              </a:rPr>
              <a:t>UITBETALING SUBSIDIES</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64" name="Straight Arrow Connector 63"/>
          <p:cNvCxnSpPr>
            <a:endCxn id="63" idx="0"/>
          </p:cNvCxnSpPr>
          <p:nvPr/>
        </p:nvCxnSpPr>
        <p:spPr>
          <a:xfrm>
            <a:off x="6294467" y="2411789"/>
            <a:ext cx="0" cy="11020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4554948" y="5787974"/>
            <a:ext cx="8252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72" idx="0"/>
            <a:endCxn id="63" idx="2"/>
          </p:cNvCxnSpPr>
          <p:nvPr/>
        </p:nvCxnSpPr>
        <p:spPr>
          <a:xfrm flipV="1">
            <a:off x="6294465" y="4312463"/>
            <a:ext cx="2" cy="861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Google Shape;212;p23"/>
          <p:cNvSpPr/>
          <p:nvPr/>
        </p:nvSpPr>
        <p:spPr>
          <a:xfrm>
            <a:off x="2726323" y="1603473"/>
            <a:ext cx="1828625" cy="1121588"/>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lvl="0" algn="ctr"/>
            <a:r>
              <a:rPr lang="en-GB" sz="1000" b="1" dirty="0">
                <a:latin typeface="Georgia"/>
                <a:ea typeface="Georgia"/>
                <a:cs typeface="Georgia"/>
                <a:sym typeface="Georgia"/>
              </a:rPr>
              <a:t>SUBSIDIEDOSSIER RENOVATIE WONING XAVIER</a:t>
            </a: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tabLst>
                <a:tab pos="719138" algn="l"/>
              </a:tabLst>
            </a:pPr>
            <a:r>
              <a:rPr lang="en-US" sz="800" dirty="0">
                <a:latin typeface="Georgia"/>
                <a:ea typeface="Georgia"/>
                <a:cs typeface="Georgia"/>
                <a:sym typeface="Georgia"/>
              </a:rPr>
              <a:t>x</a:t>
            </a:r>
            <a:r>
              <a:rPr lang="sv" sz="800" dirty="0" smtClean="0">
                <a:latin typeface="Georgia"/>
                <a:ea typeface="Georgia"/>
                <a:cs typeface="Georgia"/>
                <a:sym typeface="Georgia"/>
              </a:rPr>
              <a:t>:	...</a:t>
            </a:r>
            <a:r>
              <a:rPr lang="sv" sz="800" dirty="0">
                <a:latin typeface="Georgia"/>
                <a:ea typeface="Georgia"/>
                <a:cs typeface="Georgia"/>
                <a:sym typeface="Georgia"/>
              </a:rPr>
              <a:t>	</a:t>
            </a:r>
            <a:r>
              <a:rPr lang="sv" sz="800" dirty="0" smtClean="0">
                <a:latin typeface="Georgia"/>
                <a:ea typeface="Georgia"/>
                <a:cs typeface="Georgia"/>
                <a:sym typeface="Georgia"/>
              </a:rPr>
              <a:t>	</a:t>
            </a:r>
            <a:r>
              <a:rPr lang="en-GB" sz="800" dirty="0" smtClean="0">
                <a:latin typeface="Georgia"/>
                <a:ea typeface="Georgia"/>
                <a:cs typeface="Georgia"/>
                <a:sym typeface="Georgia"/>
              </a:rPr>
              <a:t/>
            </a:r>
            <a:br>
              <a:rPr lang="en-GB" sz="800" dirty="0" smtClean="0">
                <a:latin typeface="Georgia"/>
                <a:ea typeface="Georgia"/>
                <a:cs typeface="Georgia"/>
                <a:sym typeface="Georgia"/>
              </a:rPr>
            </a:br>
            <a:endParaRPr sz="800" dirty="0">
              <a:latin typeface="Georgia"/>
              <a:ea typeface="Georgia"/>
              <a:cs typeface="Georgia"/>
              <a:sym typeface="Georgia"/>
            </a:endParaRPr>
          </a:p>
        </p:txBody>
      </p:sp>
      <p:sp>
        <p:nvSpPr>
          <p:cNvPr id="71" name="Google Shape;212;p23"/>
          <p:cNvSpPr/>
          <p:nvPr/>
        </p:nvSpPr>
        <p:spPr>
          <a:xfrm>
            <a:off x="249738" y="3527672"/>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smtClean="0">
                <a:latin typeface="Georgia"/>
                <a:ea typeface="Georgia"/>
                <a:cs typeface="Georgia"/>
                <a:sym typeface="Georgia"/>
              </a:rPr>
              <a:t>EMAIL</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sp>
        <p:nvSpPr>
          <p:cNvPr id="72" name="Google Shape;212;p23"/>
          <p:cNvSpPr/>
          <p:nvPr/>
        </p:nvSpPr>
        <p:spPr>
          <a:xfrm>
            <a:off x="5380152" y="5174346"/>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000" b="1" dirty="0" smtClean="0">
                <a:latin typeface="Georgia"/>
                <a:ea typeface="Georgia"/>
                <a:cs typeface="Georgia"/>
                <a:sym typeface="Georgia"/>
              </a:rPr>
              <a:t>CONTROLE VOLLEDIGHEID INFORMATIE</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sp>
        <p:nvSpPr>
          <p:cNvPr id="73" name="Google Shape;212;p23"/>
          <p:cNvSpPr/>
          <p:nvPr/>
        </p:nvSpPr>
        <p:spPr>
          <a:xfrm>
            <a:off x="2738905" y="3520760"/>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000" b="1" dirty="0" smtClean="0">
                <a:latin typeface="Georgia"/>
                <a:ea typeface="Georgia"/>
                <a:cs typeface="Georgia"/>
                <a:sym typeface="Georgia"/>
              </a:rPr>
              <a:t>WONING XAVIER</a:t>
            </a:r>
            <a:endParaRPr sz="1000" b="1" dirty="0">
              <a:latin typeface="Georgia"/>
              <a:ea typeface="Georgia"/>
              <a:cs typeface="Georgia"/>
              <a:sym typeface="Georgia"/>
            </a:endParaRPr>
          </a:p>
          <a:p>
            <a:pPr marL="0" lvl="0" indent="0" algn="ctr" rtl="0">
              <a:spcBef>
                <a:spcPts val="0"/>
              </a:spcBef>
              <a:spcAft>
                <a:spcPts val="0"/>
              </a:spcAft>
              <a:buNone/>
            </a:pPr>
            <a:endParaRPr lang="en-GB" sz="1200" b="1" dirty="0" smtClean="0">
              <a:latin typeface="Georgia"/>
              <a:ea typeface="Georgia"/>
              <a:cs typeface="Georgia"/>
              <a:sym typeface="Georgia"/>
            </a:endParaRPr>
          </a:p>
          <a:p>
            <a:pPr lvl="0" defTabSz="360363">
              <a:tabLst>
                <a:tab pos="719138" algn="l"/>
              </a:tabLst>
            </a:pPr>
            <a:r>
              <a:rPr lang="en-US" sz="800" dirty="0">
                <a:latin typeface="Georgia"/>
                <a:ea typeface="Georgia"/>
                <a:cs typeface="Georgia"/>
                <a:sym typeface="Georgia"/>
              </a:rPr>
              <a:t>x:	...		</a:t>
            </a:r>
            <a:br>
              <a:rPr lang="en-US" sz="800" dirty="0">
                <a:latin typeface="Georgia"/>
                <a:ea typeface="Georgia"/>
                <a:cs typeface="Georgia"/>
                <a:sym typeface="Georgia"/>
              </a:rPr>
            </a:br>
            <a:endParaRPr lang="en-US" sz="800" dirty="0">
              <a:latin typeface="Georgia"/>
              <a:ea typeface="Georgia"/>
              <a:cs typeface="Georgia"/>
              <a:sym typeface="Georgia"/>
            </a:endParaRPr>
          </a:p>
        </p:txBody>
      </p:sp>
      <p:cxnSp>
        <p:nvCxnSpPr>
          <p:cNvPr id="74" name="Straight Arrow Connector 73"/>
          <p:cNvCxnSpPr/>
          <p:nvPr/>
        </p:nvCxnSpPr>
        <p:spPr>
          <a:xfrm flipV="1">
            <a:off x="3640636" y="4303997"/>
            <a:ext cx="12582" cy="870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a:off x="4554945" y="2723064"/>
            <a:ext cx="753764" cy="8046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endCxn id="77" idx="1"/>
          </p:cNvCxnSpPr>
          <p:nvPr/>
        </p:nvCxnSpPr>
        <p:spPr>
          <a:xfrm>
            <a:off x="4567530" y="2335781"/>
            <a:ext cx="8126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Google Shape;212;p23"/>
          <p:cNvSpPr/>
          <p:nvPr/>
        </p:nvSpPr>
        <p:spPr>
          <a:xfrm>
            <a:off x="5380152" y="1936473"/>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lvl="0" algn="ctr"/>
            <a:r>
              <a:rPr lang="en-GB" sz="1000" b="1" dirty="0">
                <a:latin typeface="Georgia"/>
                <a:ea typeface="Georgia"/>
                <a:cs typeface="Georgia"/>
                <a:sym typeface="Georgia"/>
              </a:rPr>
              <a:t>RENOVATIE XAVIER</a:t>
            </a: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78" name="Elbow Connector 77"/>
          <p:cNvCxnSpPr/>
          <p:nvPr/>
        </p:nvCxnSpPr>
        <p:spPr>
          <a:xfrm rot="10800000" flipV="1">
            <a:off x="7208780" y="2209289"/>
            <a:ext cx="504605" cy="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7713385" y="2209289"/>
            <a:ext cx="0" cy="3544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7208777" y="2563691"/>
            <a:ext cx="504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Arrow Connector 47"/>
          <p:cNvCxnSpPr/>
          <p:nvPr/>
        </p:nvCxnSpPr>
        <p:spPr>
          <a:xfrm rot="16200000" flipH="1">
            <a:off x="2458070" y="4037231"/>
            <a:ext cx="1247367" cy="1117759"/>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82" name="Straight Connector 62"/>
          <p:cNvCxnSpPr>
            <a:endCxn id="70" idx="2"/>
          </p:cNvCxnSpPr>
          <p:nvPr/>
        </p:nvCxnSpPr>
        <p:spPr>
          <a:xfrm rot="5400000" flipH="1" flipV="1">
            <a:off x="2469434" y="2778502"/>
            <a:ext cx="1224643" cy="1117762"/>
          </a:xfrm>
          <a:prstGeom prst="curved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83" name="Straight Arrow Connector 82"/>
          <p:cNvCxnSpPr>
            <a:endCxn id="71" idx="2"/>
          </p:cNvCxnSpPr>
          <p:nvPr/>
        </p:nvCxnSpPr>
        <p:spPr>
          <a:xfrm flipH="1" flipV="1">
            <a:off x="1164051" y="4326288"/>
            <a:ext cx="1572638" cy="8480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Elbow Connector 74"/>
          <p:cNvCxnSpPr/>
          <p:nvPr/>
        </p:nvCxnSpPr>
        <p:spPr>
          <a:xfrm flipV="1">
            <a:off x="9130296" y="4326288"/>
            <a:ext cx="0" cy="361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8760642" y="4685918"/>
            <a:ext cx="369654" cy="9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8760642" y="4326288"/>
            <a:ext cx="0" cy="3637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rot="10800000" flipV="1">
            <a:off x="4554948" y="5261658"/>
            <a:ext cx="504605" cy="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5059553" y="5275950"/>
            <a:ext cx="0" cy="3544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4554945" y="5630352"/>
            <a:ext cx="504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Google Shape;212;p23"/>
          <p:cNvSpPr/>
          <p:nvPr/>
        </p:nvSpPr>
        <p:spPr>
          <a:xfrm>
            <a:off x="2726323" y="5174347"/>
            <a:ext cx="1828625" cy="1480744"/>
          </a:xfrm>
          <a:prstGeom prst="rect">
            <a:avLst/>
          </a:prstGeom>
          <a:solidFill>
            <a:schemeClr val="bg2">
              <a:lumMod val="90000"/>
            </a:schemeClr>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950" b="1" dirty="0" smtClean="0">
                <a:latin typeface="Georgia"/>
                <a:ea typeface="Georgia"/>
                <a:cs typeface="Georgia"/>
                <a:sym typeface="Georgia"/>
              </a:rPr>
              <a:t>EMAIL</a:t>
            </a:r>
            <a:endParaRPr sz="95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Auteur:            Xavier</a:t>
            </a:r>
          </a:p>
          <a:p>
            <a:pPr marL="0" lvl="0" indent="0" algn="l" defTabSz="360363" rtl="0">
              <a:spcBef>
                <a:spcPts val="0"/>
              </a:spcBef>
              <a:spcAft>
                <a:spcPts val="0"/>
              </a:spcAft>
              <a:buNone/>
            </a:pPr>
            <a:r>
              <a:rPr lang="sv" sz="800" dirty="0" smtClean="0">
                <a:latin typeface="Georgia"/>
                <a:ea typeface="Georgia"/>
                <a:cs typeface="Georgia"/>
                <a:sym typeface="Georgia"/>
              </a:rPr>
              <a:t>Beschrijving:  Mailverkeer </a:t>
            </a:r>
            <a:br>
              <a:rPr lang="sv" sz="800" dirty="0" smtClean="0">
                <a:latin typeface="Georgia"/>
                <a:ea typeface="Georgia"/>
                <a:cs typeface="Georgia"/>
                <a:sym typeface="Georgia"/>
              </a:rPr>
            </a:br>
            <a:r>
              <a:rPr lang="sv" sz="800" dirty="0" smtClean="0">
                <a:latin typeface="Georgia"/>
                <a:ea typeface="Georgia"/>
                <a:cs typeface="Georgia"/>
                <a:sym typeface="Georgia"/>
              </a:rPr>
              <a:t>                          bankrekeningnummer </a:t>
            </a:r>
            <a:br>
              <a:rPr lang="sv" sz="800" dirty="0" smtClean="0">
                <a:latin typeface="Georgia"/>
                <a:ea typeface="Georgia"/>
                <a:cs typeface="Georgia"/>
                <a:sym typeface="Georgia"/>
              </a:rPr>
            </a:br>
            <a:r>
              <a:rPr lang="sv" sz="800" dirty="0" smtClean="0">
                <a:latin typeface="Georgia"/>
                <a:ea typeface="Georgia"/>
                <a:cs typeface="Georgia"/>
                <a:sym typeface="Georgia"/>
              </a:rPr>
              <a:t>                           voor uitbetaling </a:t>
            </a:r>
            <a:br>
              <a:rPr lang="sv" sz="800" dirty="0" smtClean="0">
                <a:latin typeface="Georgia"/>
                <a:ea typeface="Georgia"/>
                <a:cs typeface="Georgia"/>
                <a:sym typeface="Georgia"/>
              </a:rPr>
            </a:br>
            <a:r>
              <a:rPr lang="sv" sz="800" dirty="0" smtClean="0">
                <a:latin typeface="Georgia"/>
                <a:ea typeface="Georgia"/>
                <a:cs typeface="Georgia"/>
                <a:sym typeface="Georgia"/>
              </a:rPr>
              <a:t>                           subsidies</a:t>
            </a:r>
            <a:br>
              <a:rPr lang="sv" sz="800" dirty="0" smtClean="0">
                <a:latin typeface="Georgia"/>
                <a:ea typeface="Georgia"/>
                <a:cs typeface="Georgia"/>
                <a:sym typeface="Georgia"/>
              </a:rPr>
            </a:br>
            <a:r>
              <a:rPr lang="sv" sz="800" dirty="0" smtClean="0">
                <a:latin typeface="Georgia"/>
                <a:ea typeface="Georgia"/>
                <a:cs typeface="Georgia"/>
                <a:sym typeface="Georgia"/>
              </a:rPr>
              <a:t>Taal:                  Nederlands</a:t>
            </a:r>
          </a:p>
          <a:p>
            <a:pPr marL="0" lvl="0" indent="0" algn="l" defTabSz="360363" rtl="0">
              <a:spcBef>
                <a:spcPts val="0"/>
              </a:spcBef>
              <a:spcAft>
                <a:spcPts val="0"/>
              </a:spcAft>
              <a:buNone/>
            </a:pPr>
            <a:r>
              <a:rPr lang="en-GB" sz="800" dirty="0">
                <a:latin typeface="Georgia"/>
                <a:ea typeface="Georgia"/>
                <a:cs typeface="Georgia"/>
                <a:sym typeface="Georgia"/>
              </a:rPr>
              <a:t>x</a:t>
            </a:r>
            <a:r>
              <a:rPr lang="sv" sz="800" dirty="0" smtClean="0">
                <a:latin typeface="Georgia"/>
                <a:ea typeface="Georgia"/>
                <a:cs typeface="Georgia"/>
                <a:sym typeface="Georgia"/>
              </a:rPr>
              <a:t>:                       ...</a:t>
            </a:r>
          </a:p>
        </p:txBody>
      </p:sp>
    </p:spTree>
    <p:extLst>
      <p:ext uri="{BB962C8B-B14F-4D97-AF65-F5344CB8AC3E}">
        <p14:creationId xmlns:p14="http://schemas.microsoft.com/office/powerpoint/2010/main" val="770214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IVColors">
      <a:dk1>
        <a:srgbClr val="373636"/>
      </a:dk1>
      <a:lt1>
        <a:sysClr val="window" lastClr="FFFFFF"/>
      </a:lt1>
      <a:dk2>
        <a:srgbClr val="6B6B6B"/>
      </a:dk2>
      <a:lt2>
        <a:srgbClr val="F6F5F3"/>
      </a:lt2>
      <a:accent1>
        <a:srgbClr val="FFF200"/>
      </a:accent1>
      <a:accent2>
        <a:srgbClr val="373636"/>
      </a:accent2>
      <a:accent3>
        <a:srgbClr val="E5DA04"/>
      </a:accent3>
      <a:accent4>
        <a:srgbClr val="6B6B6B"/>
      </a:accent4>
      <a:accent5>
        <a:srgbClr val="D5D5D5"/>
      </a:accent5>
      <a:accent6>
        <a:srgbClr val="989898"/>
      </a:accent6>
      <a:hlink>
        <a:srgbClr val="3C96BE"/>
      </a:hlink>
      <a:folHlink>
        <a:srgbClr val="AA78AA"/>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IVPresentatie.potx" id="{EEBBAA58-7305-40B6-96FB-57860A0C78F6}" vid="{2D56A21C-4764-44E4-9B13-86BAD52A47A1}"/>
    </a:ext>
  </a:extLst>
</a:theme>
</file>

<file path=ppt/theme/theme2.xml><?xml version="1.0" encoding="utf-8"?>
<a:theme xmlns:a="http://schemas.openxmlformats.org/drawingml/2006/main" name="Office Theme">
  <a:themeElements>
    <a:clrScheme name="AIVColors">
      <a:dk1>
        <a:srgbClr val="373636"/>
      </a:dk1>
      <a:lt1>
        <a:sysClr val="window" lastClr="FFFFFF"/>
      </a:lt1>
      <a:dk2>
        <a:srgbClr val="6B6B6B"/>
      </a:dk2>
      <a:lt2>
        <a:srgbClr val="F6F5F3"/>
      </a:lt2>
      <a:accent1>
        <a:srgbClr val="FFF200"/>
      </a:accent1>
      <a:accent2>
        <a:srgbClr val="373636"/>
      </a:accent2>
      <a:accent3>
        <a:srgbClr val="E5DA04"/>
      </a:accent3>
      <a:accent4>
        <a:srgbClr val="6B6B6B"/>
      </a:accent4>
      <a:accent5>
        <a:srgbClr val="D5D5D5"/>
      </a:accent5>
      <a:accent6>
        <a:srgbClr val="989898"/>
      </a:accent6>
      <a:hlink>
        <a:srgbClr val="3C96BE"/>
      </a:hlink>
      <a:folHlink>
        <a:srgbClr val="AA78AA"/>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IVColors">
      <a:dk1>
        <a:srgbClr val="373636"/>
      </a:dk1>
      <a:lt1>
        <a:sysClr val="window" lastClr="FFFFFF"/>
      </a:lt1>
      <a:dk2>
        <a:srgbClr val="6B6B6B"/>
      </a:dk2>
      <a:lt2>
        <a:srgbClr val="F6F5F3"/>
      </a:lt2>
      <a:accent1>
        <a:srgbClr val="FFF200"/>
      </a:accent1>
      <a:accent2>
        <a:srgbClr val="373636"/>
      </a:accent2>
      <a:accent3>
        <a:srgbClr val="E5DA04"/>
      </a:accent3>
      <a:accent4>
        <a:srgbClr val="6B6B6B"/>
      </a:accent4>
      <a:accent5>
        <a:srgbClr val="D5D5D5"/>
      </a:accent5>
      <a:accent6>
        <a:srgbClr val="989898"/>
      </a:accent6>
      <a:hlink>
        <a:srgbClr val="3C96BE"/>
      </a:hlink>
      <a:folHlink>
        <a:srgbClr val="AA78AA"/>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omment xmlns="d8af5a5f-e2e6-468c-9f28-f81d99523fed"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D2FA61B056BF04BB41EAF8746BED8CA" ma:contentTypeVersion="9" ma:contentTypeDescription="Create a new document." ma:contentTypeScope="" ma:versionID="017b88eaf1ff4c10f37eeb5d8af5bc18">
  <xsd:schema xmlns:xsd="http://www.w3.org/2001/XMLSchema" xmlns:xs="http://www.w3.org/2001/XMLSchema" xmlns:p="http://schemas.microsoft.com/office/2006/metadata/properties" xmlns:ns2="abd5de4e-6ecd-4522-a9f4-1c24c7648312" xmlns:ns3="d8af5a5f-e2e6-468c-9f28-f81d99523fed" targetNamespace="http://schemas.microsoft.com/office/2006/metadata/properties" ma:root="true" ma:fieldsID="504ec224f0846cb72e14a44fe2d9dd5d" ns2:_="" ns3:_="">
    <xsd:import namespace="abd5de4e-6ecd-4522-a9f4-1c24c7648312"/>
    <xsd:import namespace="d8af5a5f-e2e6-468c-9f28-f81d99523fed"/>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Com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d5de4e-6ecd-4522-a9f4-1c24c764831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8af5a5f-e2e6-468c-9f28-f81d99523fed"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Comment" ma:index="16" nillable="true" ma:displayName="Comment" ma:description="Een woordje uitleg" ma:format="Dropdown" ma:internalName="Comm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4E0740-7C99-4B07-9AF9-52B6D081C28D}">
  <ds:schemaRefs>
    <ds:schemaRef ds:uri="d8af5a5f-e2e6-468c-9f28-f81d99523fed"/>
    <ds:schemaRef ds:uri="http://purl.org/dc/elements/1.1/"/>
    <ds:schemaRef ds:uri="http://schemas.microsoft.com/office/2006/metadata/properties"/>
    <ds:schemaRef ds:uri="http://schemas.microsoft.com/office/infopath/2007/PartnerControls"/>
    <ds:schemaRef ds:uri="http://purl.org/dc/terms/"/>
    <ds:schemaRef ds:uri="http://schemas.openxmlformats.org/package/2006/metadata/core-properties"/>
    <ds:schemaRef ds:uri="http://schemas.microsoft.com/office/2006/documentManagement/types"/>
    <ds:schemaRef ds:uri="abd5de4e-6ecd-4522-a9f4-1c24c7648312"/>
    <ds:schemaRef ds:uri="http://www.w3.org/XML/1998/namespace"/>
    <ds:schemaRef ds:uri="http://purl.org/dc/dcmitype/"/>
  </ds:schemaRefs>
</ds:datastoreItem>
</file>

<file path=customXml/itemProps2.xml><?xml version="1.0" encoding="utf-8"?>
<ds:datastoreItem xmlns:ds="http://schemas.openxmlformats.org/officeDocument/2006/customXml" ds:itemID="{74F2F1AD-D645-4193-A006-2254829C79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bd5de4e-6ecd-4522-a9f4-1c24c7648312"/>
    <ds:schemaRef ds:uri="d8af5a5f-e2e6-468c-9f28-f81d99523f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C263841-5FF5-4F98-A02E-6898835F6B5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17491</TotalTime>
  <Words>930</Words>
  <Application>Microsoft Office PowerPoint</Application>
  <PresentationFormat>A4 Paper (210x297 mm)</PresentationFormat>
  <Paragraphs>258</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FlandersArtSans-Regular</vt:lpstr>
      <vt:lpstr>FlandersArtSans-Light</vt:lpstr>
      <vt:lpstr>Georgia</vt:lpstr>
      <vt:lpstr>FlandersArtSans-Bold</vt:lpstr>
      <vt:lpstr>Arial</vt:lpstr>
      <vt:lpstr>Calibri</vt:lpstr>
      <vt:lpstr>Wingdings</vt:lpstr>
      <vt:lpstr>Office Theme</vt:lpstr>
      <vt:lpstr>OSLO Dossier</vt:lpstr>
      <vt:lpstr>Onderwerpen</vt:lpstr>
      <vt:lpstr>Terugblik</vt:lpstr>
      <vt:lpstr>Voorbeeld: bankrekeningnummer</vt:lpstr>
      <vt:lpstr>Use case: bankrekeningnummer</vt:lpstr>
      <vt:lpstr>PowerPoint Presentation</vt:lpstr>
      <vt:lpstr>PowerPoint Presentation</vt:lpstr>
      <vt:lpstr>PowerPoint Presentation</vt:lpstr>
      <vt:lpstr>PowerPoint Presentation</vt:lpstr>
      <vt:lpstr>PowerPoint Presentation</vt:lpstr>
      <vt:lpstr>Conclusie: use case - bankrekeningnummer</vt:lpstr>
      <vt:lpstr>Model: nieuwe versie</vt:lpstr>
      <vt:lpstr>PowerPoint Presentation</vt:lpstr>
      <vt:lpstr>Oefening: attributen</vt:lpstr>
      <vt:lpstr>Oefening attributen</vt:lpstr>
      <vt:lpstr>Definities</vt:lpstr>
      <vt:lpstr>Definities</vt:lpstr>
      <vt:lpstr>Open vragen</vt:lpstr>
      <vt:lpstr>Vragen</vt:lpstr>
      <vt:lpstr>Volgende stappen</vt:lpstr>
    </vt:vector>
  </TitlesOfParts>
  <Company>Informatie Vlaanderen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Thijs Geert</dc:creator>
  <cp:lastModifiedBy>Arne De Proft</cp:lastModifiedBy>
  <cp:revision>323</cp:revision>
  <cp:lastPrinted>2019-03-15T10:44:33Z</cp:lastPrinted>
  <dcterms:created xsi:type="dcterms:W3CDTF">2018-05-03T08:43:13Z</dcterms:created>
  <dcterms:modified xsi:type="dcterms:W3CDTF">2019-05-20T16:03:23Z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0x0101007D2FA61B056BF04BB41EAF8746BED8CA</vt:lpwstr>
  </property>
</Properties>
</file>