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39"/>
  </p:notesMasterIdLst>
  <p:handoutMasterIdLst>
    <p:handoutMasterId r:id="rId40"/>
  </p:handoutMasterIdLst>
  <p:sldIdLst>
    <p:sldId id="257" r:id="rId5"/>
    <p:sldId id="350" r:id="rId6"/>
    <p:sldId id="365" r:id="rId7"/>
    <p:sldId id="364" r:id="rId8"/>
    <p:sldId id="411" r:id="rId9"/>
    <p:sldId id="415" r:id="rId10"/>
    <p:sldId id="425" r:id="rId11"/>
    <p:sldId id="426" r:id="rId12"/>
    <p:sldId id="412" r:id="rId13"/>
    <p:sldId id="414" r:id="rId14"/>
    <p:sldId id="418" r:id="rId15"/>
    <p:sldId id="419" r:id="rId16"/>
    <p:sldId id="427" r:id="rId17"/>
    <p:sldId id="428" r:id="rId18"/>
    <p:sldId id="429" r:id="rId19"/>
    <p:sldId id="430" r:id="rId20"/>
    <p:sldId id="417" r:id="rId21"/>
    <p:sldId id="431" r:id="rId22"/>
    <p:sldId id="351" r:id="rId23"/>
    <p:sldId id="432" r:id="rId24"/>
    <p:sldId id="433" r:id="rId25"/>
    <p:sldId id="438" r:id="rId26"/>
    <p:sldId id="439" r:id="rId27"/>
    <p:sldId id="440" r:id="rId28"/>
    <p:sldId id="441" r:id="rId29"/>
    <p:sldId id="442" r:id="rId30"/>
    <p:sldId id="434" r:id="rId31"/>
    <p:sldId id="379" r:id="rId32"/>
    <p:sldId id="354" r:id="rId33"/>
    <p:sldId id="388" r:id="rId34"/>
    <p:sldId id="370" r:id="rId35"/>
    <p:sldId id="416" r:id="rId36"/>
    <p:sldId id="371" r:id="rId37"/>
    <p:sldId id="437" r:id="rId38"/>
  </p:sldIdLst>
  <p:sldSz cx="9906000" cy="6858000" type="A4"/>
  <p:notesSz cx="6718300" cy="9855200"/>
  <p:embeddedFontLst>
    <p:embeddedFont>
      <p:font typeface="FlandersArtSans-Light" panose="020B0604020202020204" charset="0"/>
      <p:regular r:id="rId41"/>
    </p:embeddedFont>
    <p:embeddedFont>
      <p:font typeface="Calibri" panose="020F0502020204030204" pitchFamily="34" charset="0"/>
      <p:regular r:id="rId42"/>
      <p:bold r:id="rId43"/>
      <p:italic r:id="rId44"/>
      <p:boldItalic r:id="rId45"/>
    </p:embeddedFont>
    <p:embeddedFont>
      <p:font typeface="FlandersArtSans-Bold" panose="020B0604020202020204" charset="0"/>
      <p:bold r:id="rId46"/>
    </p:embeddedFont>
    <p:embeddedFont>
      <p:font typeface="Georgia" panose="02040502050405020303" pitchFamily="18" charset="0"/>
      <p:regular r:id="rId47"/>
      <p:bold r:id="rId48"/>
      <p:italic r:id="rId49"/>
      <p:boldItalic r:id="rId50"/>
    </p:embeddedFont>
    <p:embeddedFont>
      <p:font typeface="FlandersArtSans-Regular" panose="00000500000000000000" pitchFamily="2" charset="0"/>
      <p:regular r:id="rId51"/>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Wolf Liesbet" initials="DWL" lastIdx="2" clrIdx="0">
    <p:extLst>
      <p:ext uri="{19B8F6BF-5375-455C-9EA6-DF929625EA0E}">
        <p15:presenceInfo xmlns:p15="http://schemas.microsoft.com/office/powerpoint/2012/main" userId="S-1-5-21-3662605696-431538287-2476864782-213412" providerId="AD"/>
      </p:ext>
    </p:extLst>
  </p:cmAuthor>
  <p:cmAuthor id="2" name="Michiel De Keyzer" initials="MDK" lastIdx="25" clrIdx="1">
    <p:extLst>
      <p:ext uri="{19B8F6BF-5375-455C-9EA6-DF929625EA0E}">
        <p15:presenceInfo xmlns:p15="http://schemas.microsoft.com/office/powerpoint/2012/main" userId="Michiel De Keyzer" providerId="None"/>
      </p:ext>
    </p:extLst>
  </p:cmAuthor>
  <p:cmAuthor id="3" name="Arne De Proft" initials="ADP" lastIdx="32" clrIdx="2">
    <p:extLst>
      <p:ext uri="{19B8F6BF-5375-455C-9EA6-DF929625EA0E}">
        <p15:presenceInfo xmlns:p15="http://schemas.microsoft.com/office/powerpoint/2012/main" userId="Arne De Prof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505050"/>
    <a:srgbClr val="C8B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6437" autoAdjust="0"/>
  </p:normalViewPr>
  <p:slideViewPr>
    <p:cSldViewPr snapToGrid="0">
      <p:cViewPr>
        <p:scale>
          <a:sx n="113" d="100"/>
          <a:sy n="113" d="100"/>
        </p:scale>
        <p:origin x="954" y="102"/>
      </p:cViewPr>
      <p:guideLst/>
    </p:cSldViewPr>
  </p:slideViewPr>
  <p:outlineViewPr>
    <p:cViewPr>
      <p:scale>
        <a:sx n="33" d="100"/>
        <a:sy n="33" d="100"/>
      </p:scale>
      <p:origin x="0" y="-4026"/>
    </p:cViewPr>
  </p:outlineViewPr>
  <p:notesTextViewPr>
    <p:cViewPr>
      <p:scale>
        <a:sx n="1" d="1"/>
        <a:sy n="1" d="1"/>
      </p:scale>
      <p:origin x="0" y="0"/>
    </p:cViewPr>
  </p:notesTextViewPr>
  <p:notesViewPr>
    <p:cSldViewPr snapToGrid="0">
      <p:cViewPr varScale="1">
        <p:scale>
          <a:sx n="101" d="100"/>
          <a:sy n="101" d="100"/>
        </p:scale>
        <p:origin x="26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07T08:53:02.884" idx="18">
    <p:pos x="10" y="10"/>
    <p:text>zouden we eerst door een aantal sneuveldefinities gaan, ze afdrukken op A3 of zo en mensen dan laten aanpassen? Of misschien is het inderdaad ok om eerst te focussen op dossier.
Misschien moeten we ook focussen op wat nieuw is: dossier, document, proecurestap, activiteit, ... en minder op de zaken die vandaag al in OSLO zitten (deze kunnen we eerder ter info mee geven. Special case is hoedanigheid waar we volgens mij aan de hand van een voorbeeld moeten aan werken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3-07T08:57:12.787" idx="23">
    <p:pos x="10" y="10"/>
    <p:text>hier nog ruimte laten voor een aantal concrete cases waarbij we het model invullen:
- hoedanigheid
- voorbeeld van studiebureau
-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3-07T08:57:12.787" idx="23">
    <p:pos x="10" y="10"/>
    <p:text>hier nog ruimte laten voor een aantal concrete cases waarbij we het model invullen:
- hoedanigheid
- voorbeeld van studiebureau
-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66960" y="193474"/>
            <a:ext cx="3338521" cy="300997"/>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7" name="Date Placeholder 2"/>
          <p:cNvSpPr>
            <a:spLocks noGrp="1"/>
          </p:cNvSpPr>
          <p:nvPr>
            <p:ph type="dt" sz="quarter" idx="1"/>
          </p:nvPr>
        </p:nvSpPr>
        <p:spPr>
          <a:xfrm>
            <a:off x="4840515" y="193474"/>
            <a:ext cx="1452984" cy="300997"/>
          </a:xfrm>
          <a:prstGeom prst="rect">
            <a:avLst/>
          </a:prstGeom>
        </p:spPr>
        <p:txBody>
          <a:bodyPr vert="horz" lIns="91440" tIns="45720" rIns="91440" bIns="45720" rtlCol="0"/>
          <a:lstStyle>
            <a:lvl1pPr algn="r">
              <a:defRPr sz="1200"/>
            </a:lvl1pPr>
          </a:lstStyle>
          <a:p>
            <a:fld id="{BF415B66-BF51-4972-819E-6E18353EB769}" type="datetimeFigureOut">
              <a:rPr lang="nl-BE" smtClean="0"/>
              <a:t>14/03/2019</a:t>
            </a:fld>
            <a:endParaRPr lang="nl-BE"/>
          </a:p>
        </p:txBody>
      </p:sp>
      <p:sp>
        <p:nvSpPr>
          <p:cNvPr id="8" name="Footer Placeholder 3"/>
          <p:cNvSpPr>
            <a:spLocks noGrp="1"/>
          </p:cNvSpPr>
          <p:nvPr>
            <p:ph type="ftr" sz="quarter" idx="2"/>
          </p:nvPr>
        </p:nvSpPr>
        <p:spPr>
          <a:xfrm>
            <a:off x="466962" y="9360729"/>
            <a:ext cx="3338520" cy="300997"/>
          </a:xfrm>
          <a:prstGeom prst="rect">
            <a:avLst/>
          </a:prstGeom>
        </p:spPr>
        <p:txBody>
          <a:bodyPr vert="horz" lIns="91440" tIns="45720" rIns="91440" bIns="45720" rtlCol="0" anchor="b"/>
          <a:lstStyle>
            <a:lvl1pPr algn="l">
              <a:defRPr sz="1200"/>
            </a:lvl1pPr>
          </a:lstStyle>
          <a:p>
            <a:endParaRPr lang="nl-BE" dirty="0"/>
          </a:p>
        </p:txBody>
      </p:sp>
      <p:sp>
        <p:nvSpPr>
          <p:cNvPr id="9" name="Slide Number Placeholder 4"/>
          <p:cNvSpPr>
            <a:spLocks noGrp="1"/>
          </p:cNvSpPr>
          <p:nvPr>
            <p:ph type="sldNum" sz="quarter" idx="3"/>
          </p:nvPr>
        </p:nvSpPr>
        <p:spPr>
          <a:xfrm>
            <a:off x="5545927" y="9360730"/>
            <a:ext cx="747572" cy="300996"/>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57263" y="1231900"/>
            <a:ext cx="4803775" cy="3325813"/>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8" name="Header Placeholder 1"/>
          <p:cNvSpPr>
            <a:spLocks noGrp="1"/>
          </p:cNvSpPr>
          <p:nvPr>
            <p:ph type="hdr" sz="quarter"/>
          </p:nvPr>
        </p:nvSpPr>
        <p:spPr>
          <a:xfrm>
            <a:off x="466960" y="193474"/>
            <a:ext cx="3338521" cy="300997"/>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9" name="Date Placeholder 2"/>
          <p:cNvSpPr>
            <a:spLocks noGrp="1"/>
          </p:cNvSpPr>
          <p:nvPr>
            <p:ph type="dt" sz="quarter" idx="1"/>
          </p:nvPr>
        </p:nvSpPr>
        <p:spPr>
          <a:xfrm>
            <a:off x="4840515" y="193474"/>
            <a:ext cx="1452984" cy="300997"/>
          </a:xfrm>
          <a:prstGeom prst="rect">
            <a:avLst/>
          </a:prstGeom>
        </p:spPr>
        <p:txBody>
          <a:bodyPr vert="horz" lIns="91440" tIns="45720" rIns="91440" bIns="45720" rtlCol="0"/>
          <a:lstStyle>
            <a:lvl1pPr algn="r">
              <a:defRPr sz="1200"/>
            </a:lvl1pPr>
          </a:lstStyle>
          <a:p>
            <a:fld id="{BF415B66-BF51-4972-819E-6E18353EB769}" type="datetimeFigureOut">
              <a:rPr lang="nl-BE" smtClean="0"/>
              <a:t>14/03/2019</a:t>
            </a:fld>
            <a:endParaRPr lang="nl-BE"/>
          </a:p>
        </p:txBody>
      </p:sp>
      <p:sp>
        <p:nvSpPr>
          <p:cNvPr id="10" name="Footer Placeholder 3"/>
          <p:cNvSpPr>
            <a:spLocks noGrp="1"/>
          </p:cNvSpPr>
          <p:nvPr>
            <p:ph type="ftr" sz="quarter" idx="4"/>
          </p:nvPr>
        </p:nvSpPr>
        <p:spPr>
          <a:xfrm>
            <a:off x="466962" y="9360729"/>
            <a:ext cx="3338520" cy="300997"/>
          </a:xfrm>
          <a:prstGeom prst="rect">
            <a:avLst/>
          </a:prstGeom>
        </p:spPr>
        <p:txBody>
          <a:bodyPr vert="horz" lIns="91440" tIns="45720" rIns="91440" bIns="45720" rtlCol="0" anchor="b"/>
          <a:lstStyle>
            <a:lvl1pPr algn="l">
              <a:defRPr sz="1200"/>
            </a:lvl1pPr>
          </a:lstStyle>
          <a:p>
            <a:endParaRPr lang="nl-BE" dirty="0"/>
          </a:p>
        </p:txBody>
      </p:sp>
      <p:sp>
        <p:nvSpPr>
          <p:cNvPr id="11" name="Slide Number Placeholder 4"/>
          <p:cNvSpPr>
            <a:spLocks noGrp="1"/>
          </p:cNvSpPr>
          <p:nvPr>
            <p:ph type="sldNum" sz="quarter" idx="5"/>
          </p:nvPr>
        </p:nvSpPr>
        <p:spPr>
          <a:xfrm>
            <a:off x="5545927" y="9360730"/>
            <a:ext cx="747572" cy="300996"/>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dirty="0"/>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14/03/2019</a:t>
            </a:fld>
            <a:endParaRPr lang="nl-BE" dirty="0"/>
          </a:p>
        </p:txBody>
      </p:sp>
    </p:spTree>
    <p:extLst>
      <p:ext uri="{BB962C8B-B14F-4D97-AF65-F5344CB8AC3E}">
        <p14:creationId xmlns:p14="http://schemas.microsoft.com/office/powerpoint/2010/main" val="18091767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en-US"/>
              <a:t>Click icon to add picture</a:t>
            </a:r>
            <a:endParaRPr lang="nl-BE" dirty="0"/>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14/03/2019</a:t>
            </a:fld>
            <a:endParaRPr lang="nl-BE" dirty="0"/>
          </a:p>
        </p:txBody>
      </p:sp>
    </p:spTree>
    <p:extLst>
      <p:ext uri="{BB962C8B-B14F-4D97-AF65-F5344CB8AC3E}">
        <p14:creationId xmlns:p14="http://schemas.microsoft.com/office/powerpoint/2010/main" val="31979672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dirty="0"/>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dirty="0"/>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dirty="0"/>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14/03/2019</a:t>
            </a:fld>
            <a:endParaRPr lang="nl-BE" dirty="0"/>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14/03/2019</a:t>
            </a:fld>
            <a:endParaRPr lang="nl-BE" dirty="0"/>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2"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14/03/2019</a:t>
            </a:fld>
            <a:endParaRPr lang="nl-BE" dirty="0"/>
          </a:p>
        </p:txBody>
      </p:sp>
    </p:spTree>
    <p:extLst>
      <p:ext uri="{BB962C8B-B14F-4D97-AF65-F5344CB8AC3E}">
        <p14:creationId xmlns:p14="http://schemas.microsoft.com/office/powerpoint/2010/main" val="22429185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655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1"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14/03/2019</a:t>
            </a:fld>
            <a:endParaRPr lang="nl-BE" dirty="0"/>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Informatievlaanderen/OSLO-Discussion/issues?utf8=%E2%9C%93&amp;q=label%3AThema%2FDossier"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dirty="0"/>
              <a:t>2</a:t>
            </a:r>
            <a:r>
              <a:rPr lang="nl-BE" baseline="30000" noProof="0" dirty="0" smtClean="0"/>
              <a:t>e</a:t>
            </a:r>
            <a:r>
              <a:rPr lang="nl-BE" noProof="0" dirty="0" smtClean="0"/>
              <a:t> workshop</a:t>
            </a:r>
          </a:p>
          <a:p>
            <a:r>
              <a:rPr lang="nl-BE" noProof="0" dirty="0" smtClean="0"/>
              <a:t>19 maart 2019</a:t>
            </a:r>
            <a:endParaRPr lang="nl-BE" noProof="0" dirty="0"/>
          </a:p>
        </p:txBody>
      </p:sp>
      <p:sp>
        <p:nvSpPr>
          <p:cNvPr id="6" name="Title 5"/>
          <p:cNvSpPr>
            <a:spLocks noGrp="1"/>
          </p:cNvSpPr>
          <p:nvPr>
            <p:ph type="title"/>
          </p:nvPr>
        </p:nvSpPr>
        <p:spPr>
          <a:xfrm>
            <a:off x="1028711" y="1551752"/>
            <a:ext cx="4557442" cy="2794621"/>
          </a:xfrm>
        </p:spPr>
        <p:txBody>
          <a:bodyPr/>
          <a:lstStyle/>
          <a:p>
            <a:r>
              <a:rPr lang="nl-BE" noProof="0" dirty="0" smtClean="0"/>
              <a:t>OSLO Dossier</a:t>
            </a:r>
            <a:endParaRPr lang="nl-BE" noProof="0" dirty="0"/>
          </a:p>
        </p:txBody>
      </p:sp>
    </p:spTree>
    <p:extLst>
      <p:ext uri="{BB962C8B-B14F-4D97-AF65-F5344CB8AC3E}">
        <p14:creationId xmlns:p14="http://schemas.microsoft.com/office/powerpoint/2010/main" val="145632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943985"/>
          </a:xfrm>
        </p:spPr>
        <p:txBody>
          <a:bodyPr>
            <a:normAutofit/>
          </a:bodyPr>
          <a:lstStyle/>
          <a:p>
            <a:pPr marL="0" indent="0">
              <a:buNone/>
            </a:pPr>
            <a:r>
              <a:rPr lang="nl-NL" sz="2800" dirty="0" smtClean="0"/>
              <a:t>“Een </a:t>
            </a:r>
            <a:r>
              <a:rPr lang="nl-NL" sz="2800" dirty="0"/>
              <a:t>dossier is een samenhangend geheel van documenten die betrekking hebben op eenzelfde (dienstverlenings-)</a:t>
            </a:r>
            <a:r>
              <a:rPr lang="nl-NL" sz="2800" dirty="0" smtClean="0"/>
              <a:t>aanvraag.”</a:t>
            </a:r>
          </a:p>
          <a:p>
            <a:pPr marL="0" indent="0" algn="r">
              <a:buNone/>
            </a:pPr>
            <a:r>
              <a:rPr lang="nl-NL" sz="1600" i="1" dirty="0" smtClean="0"/>
              <a:t>Voorstel AIV</a:t>
            </a:r>
          </a:p>
          <a:p>
            <a:pPr marL="0" indent="0" algn="r">
              <a:buNone/>
            </a:pPr>
            <a:endParaRPr lang="nl-NL" sz="1600" i="1" dirty="0"/>
          </a:p>
        </p:txBody>
      </p:sp>
      <p:sp>
        <p:nvSpPr>
          <p:cNvPr id="3" name="Title 2"/>
          <p:cNvSpPr>
            <a:spLocks noGrp="1"/>
          </p:cNvSpPr>
          <p:nvPr>
            <p:ph type="title"/>
          </p:nvPr>
        </p:nvSpPr>
        <p:spPr/>
        <p:txBody>
          <a:bodyPr/>
          <a:lstStyle/>
          <a:p>
            <a:r>
              <a:rPr lang="nl-BE" dirty="0" smtClean="0"/>
              <a:t>Onze sneuveldefinitie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10</a:t>
            </a:fld>
            <a:endParaRPr lang="nl-BE" dirty="0"/>
          </a:p>
        </p:txBody>
      </p:sp>
    </p:spTree>
    <p:extLst>
      <p:ext uri="{BB962C8B-B14F-4D97-AF65-F5344CB8AC3E}">
        <p14:creationId xmlns:p14="http://schemas.microsoft.com/office/powerpoint/2010/main" val="831899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808518"/>
          </a:xfrm>
        </p:spPr>
        <p:txBody>
          <a:bodyPr>
            <a:normAutofit fontScale="92500" lnSpcReduction="10000"/>
          </a:bodyPr>
          <a:lstStyle/>
          <a:p>
            <a:pPr marL="0" indent="0">
              <a:buNone/>
            </a:pPr>
            <a:r>
              <a:rPr lang="nl-NL" sz="1800" dirty="0" smtClean="0"/>
              <a:t>“</a:t>
            </a:r>
            <a:r>
              <a:rPr lang="en-GB" sz="1800" dirty="0"/>
              <a:t>A document is a written, drawn, presented or recorded representation of </a:t>
            </a:r>
            <a:r>
              <a:rPr lang="en-GB" sz="1800" dirty="0" smtClean="0"/>
              <a:t>thoughts.”</a:t>
            </a:r>
          </a:p>
          <a:p>
            <a:pPr marL="0" indent="0" algn="r">
              <a:buNone/>
            </a:pPr>
            <a:r>
              <a:rPr lang="en-GB" sz="1400" i="1" dirty="0" err="1" smtClean="0"/>
              <a:t>DBpedia</a:t>
            </a:r>
            <a:endParaRPr lang="nl-NL" sz="1800" i="1" dirty="0" smtClean="0"/>
          </a:p>
          <a:p>
            <a:pPr marL="0" indent="0">
              <a:buNone/>
            </a:pPr>
            <a:endParaRPr lang="nl-NL" sz="1800" dirty="0"/>
          </a:p>
          <a:p>
            <a:pPr marL="0" indent="0">
              <a:buNone/>
            </a:pPr>
            <a:r>
              <a:rPr lang="nl-NL" sz="1800" dirty="0"/>
              <a:t>“Een document is een verzameling gegevens vastgelegd op een gegevensdrager</a:t>
            </a:r>
            <a:r>
              <a:rPr lang="nl-NL" sz="1800" dirty="0" smtClean="0"/>
              <a:t>.”</a:t>
            </a:r>
          </a:p>
          <a:p>
            <a:pPr marL="0" indent="0" algn="r">
              <a:buNone/>
            </a:pPr>
            <a:r>
              <a:rPr lang="nl-NL" sz="1200" i="1" dirty="0" smtClean="0"/>
              <a:t>Wikipedia</a:t>
            </a:r>
          </a:p>
          <a:p>
            <a:pPr marL="0" indent="0">
              <a:buNone/>
            </a:pPr>
            <a:endParaRPr lang="nl-BE" sz="1200" i="1" dirty="0" smtClean="0"/>
          </a:p>
          <a:p>
            <a:pPr marL="0" indent="0">
              <a:buNone/>
            </a:pPr>
            <a:r>
              <a:rPr lang="nl-NL" sz="1800" dirty="0" smtClean="0"/>
              <a:t>“Gedrukt </a:t>
            </a:r>
            <a:r>
              <a:rPr lang="nl-NL" sz="1800" dirty="0"/>
              <a:t>of geschreven bewijsstuk.”</a:t>
            </a:r>
          </a:p>
          <a:p>
            <a:pPr marL="0" indent="0" algn="r">
              <a:buNone/>
            </a:pPr>
            <a:r>
              <a:rPr lang="nl-NL" sz="1100" i="1" dirty="0" smtClean="0"/>
              <a:t>Van Dale</a:t>
            </a:r>
            <a:endParaRPr lang="nl-BE" sz="1100" i="1" dirty="0"/>
          </a:p>
          <a:p>
            <a:pPr marL="0" indent="0" algn="r">
              <a:buNone/>
            </a:pPr>
            <a:endParaRPr lang="nl-BE" sz="1000" i="1" dirty="0"/>
          </a:p>
          <a:p>
            <a:pPr marL="0" indent="0">
              <a:buNone/>
            </a:pPr>
            <a:r>
              <a:rPr lang="nl-NL" sz="1800" dirty="0" smtClean="0"/>
              <a:t>“</a:t>
            </a:r>
            <a:r>
              <a:rPr lang="en-GB" sz="1800" dirty="0" smtClean="0"/>
              <a:t>A </a:t>
            </a:r>
            <a:r>
              <a:rPr lang="en-GB" sz="1800" dirty="0"/>
              <a:t>piece of written, printed, or electronic matter that provides information or evidence or that serves as an official </a:t>
            </a:r>
            <a:r>
              <a:rPr lang="en-GB" sz="1800" dirty="0" smtClean="0"/>
              <a:t>record</a:t>
            </a:r>
            <a:r>
              <a:rPr lang="nl-NL" sz="1800" dirty="0" smtClean="0"/>
              <a:t>.”</a:t>
            </a:r>
            <a:endParaRPr lang="nl-NL" sz="1800" dirty="0"/>
          </a:p>
          <a:p>
            <a:pPr marL="0" indent="0" algn="r">
              <a:buNone/>
            </a:pPr>
            <a:r>
              <a:rPr lang="nl-NL" sz="1200" i="1" dirty="0" smtClean="0"/>
              <a:t>Google Dictionary</a:t>
            </a:r>
          </a:p>
          <a:p>
            <a:pPr marL="0" indent="0" algn="r">
              <a:buNone/>
            </a:pPr>
            <a:endParaRPr lang="nl-NL" sz="1200" i="1" dirty="0" smtClean="0"/>
          </a:p>
          <a:p>
            <a:pPr marL="0" indent="0">
              <a:buNone/>
            </a:pPr>
            <a:r>
              <a:rPr lang="nl-NL" sz="1800" dirty="0" smtClean="0"/>
              <a:t>“</a:t>
            </a:r>
            <a:r>
              <a:rPr lang="en-GB" sz="1800" dirty="0" smtClean="0"/>
              <a:t>Any material form of evidence.”</a:t>
            </a:r>
          </a:p>
          <a:p>
            <a:pPr marL="0" indent="0">
              <a:buNone/>
            </a:pPr>
            <a:r>
              <a:rPr lang="en-GB" sz="1800" dirty="0" smtClean="0"/>
              <a:t>“Any </a:t>
            </a:r>
            <a:r>
              <a:rPr lang="en-GB" sz="1800" dirty="0"/>
              <a:t>concrete or symbolic indication, preserved or recorded, for reconstructing or for proving a phenomenon, whether physical or mental</a:t>
            </a:r>
            <a:r>
              <a:rPr lang="en-GB" sz="1800" dirty="0" smtClean="0"/>
              <a:t>.”</a:t>
            </a:r>
            <a:endParaRPr lang="nl-NL" sz="1800" dirty="0"/>
          </a:p>
          <a:p>
            <a:pPr marL="0" indent="0" algn="r">
              <a:buNone/>
            </a:pPr>
            <a:r>
              <a:rPr lang="nl-NL" sz="1200" i="1" dirty="0" smtClean="0"/>
              <a:t>Suzanne </a:t>
            </a:r>
            <a:r>
              <a:rPr lang="nl-NL" sz="1200" i="1" dirty="0" err="1" smtClean="0"/>
              <a:t>Briet</a:t>
            </a:r>
            <a:endParaRPr lang="nl-NL" sz="1200" i="1" dirty="0"/>
          </a:p>
          <a:p>
            <a:pPr marL="0" indent="0" algn="r">
              <a:buNone/>
            </a:pPr>
            <a:endParaRPr lang="nl-NL" sz="1200" i="1" dirty="0"/>
          </a:p>
        </p:txBody>
      </p:sp>
      <p:sp>
        <p:nvSpPr>
          <p:cNvPr id="3" name="Title 2"/>
          <p:cNvSpPr>
            <a:spLocks noGrp="1"/>
          </p:cNvSpPr>
          <p:nvPr>
            <p:ph type="title"/>
          </p:nvPr>
        </p:nvSpPr>
        <p:spPr/>
        <p:txBody>
          <a:bodyPr/>
          <a:lstStyle/>
          <a:p>
            <a:r>
              <a:rPr lang="nl-BE" dirty="0" smtClean="0"/>
              <a:t>Online definities: document</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11</a:t>
            </a:fld>
            <a:endParaRPr lang="nl-BE" dirty="0"/>
          </a:p>
        </p:txBody>
      </p:sp>
    </p:spTree>
    <p:extLst>
      <p:ext uri="{BB962C8B-B14F-4D97-AF65-F5344CB8AC3E}">
        <p14:creationId xmlns:p14="http://schemas.microsoft.com/office/powerpoint/2010/main" val="293684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943985"/>
          </a:xfrm>
        </p:spPr>
        <p:txBody>
          <a:bodyPr>
            <a:normAutofit/>
          </a:bodyPr>
          <a:lstStyle/>
          <a:p>
            <a:pPr marL="0" indent="0">
              <a:buNone/>
            </a:pPr>
            <a:r>
              <a:rPr lang="nl-NL" sz="2800" dirty="0"/>
              <a:t>“Een document is een bewijsstuk van gegevens</a:t>
            </a:r>
            <a:r>
              <a:rPr lang="nl-NL" sz="2800" dirty="0" smtClean="0"/>
              <a:t>.”</a:t>
            </a:r>
          </a:p>
          <a:p>
            <a:pPr marL="0" indent="0" algn="r">
              <a:buNone/>
            </a:pPr>
            <a:r>
              <a:rPr lang="nl-NL" sz="1600" i="1" dirty="0" smtClean="0"/>
              <a:t>Voorstel AIV</a:t>
            </a:r>
          </a:p>
          <a:p>
            <a:pPr marL="0" indent="0" algn="r">
              <a:buNone/>
            </a:pPr>
            <a:endParaRPr lang="nl-NL" sz="1600" i="1" dirty="0"/>
          </a:p>
        </p:txBody>
      </p:sp>
      <p:sp>
        <p:nvSpPr>
          <p:cNvPr id="3" name="Title 2"/>
          <p:cNvSpPr>
            <a:spLocks noGrp="1"/>
          </p:cNvSpPr>
          <p:nvPr>
            <p:ph type="title"/>
          </p:nvPr>
        </p:nvSpPr>
        <p:spPr/>
        <p:txBody>
          <a:bodyPr/>
          <a:lstStyle/>
          <a:p>
            <a:r>
              <a:rPr lang="nl-BE" dirty="0" smtClean="0"/>
              <a:t>Onze sneuveldefinitie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12</a:t>
            </a:fld>
            <a:endParaRPr lang="nl-BE" dirty="0"/>
          </a:p>
        </p:txBody>
      </p:sp>
    </p:spTree>
    <p:extLst>
      <p:ext uri="{BB962C8B-B14F-4D97-AF65-F5344CB8AC3E}">
        <p14:creationId xmlns:p14="http://schemas.microsoft.com/office/powerpoint/2010/main" val="2117744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808518"/>
          </a:xfrm>
        </p:spPr>
        <p:txBody>
          <a:bodyPr>
            <a:normAutofit/>
          </a:bodyPr>
          <a:lstStyle/>
          <a:p>
            <a:pPr marL="0" indent="0">
              <a:buNone/>
            </a:pPr>
            <a:r>
              <a:rPr lang="nl-NL" sz="1800" dirty="0" smtClean="0"/>
              <a:t>“</a:t>
            </a:r>
            <a:r>
              <a:rPr lang="en-GB" sz="1800" dirty="0"/>
              <a:t>A document is a written, drawn, presented or recorded representation of </a:t>
            </a:r>
            <a:r>
              <a:rPr lang="en-GB" sz="1800" dirty="0" smtClean="0"/>
              <a:t>thoughts</a:t>
            </a:r>
            <a:r>
              <a:rPr lang="en-GB" sz="1800" dirty="0" smtClean="0"/>
              <a:t>.”</a:t>
            </a:r>
          </a:p>
          <a:p>
            <a:pPr marL="0" indent="0" algn="r">
              <a:buNone/>
            </a:pPr>
            <a:r>
              <a:rPr lang="en-GB" sz="1300" i="1" dirty="0" err="1" smtClean="0"/>
              <a:t>DBpedia</a:t>
            </a:r>
            <a:endParaRPr lang="en-GB" sz="1300" i="1" dirty="0"/>
          </a:p>
          <a:p>
            <a:pPr marL="0" indent="0">
              <a:buNone/>
            </a:pPr>
            <a:endParaRPr lang="en-GB" sz="1800" dirty="0" smtClean="0"/>
          </a:p>
          <a:p>
            <a:pPr marL="0" indent="0">
              <a:buNone/>
            </a:pPr>
            <a:r>
              <a:rPr lang="en-GB" sz="1800" dirty="0" smtClean="0"/>
              <a:t>“</a:t>
            </a:r>
            <a:r>
              <a:rPr lang="nl-NL" sz="1800" dirty="0" smtClean="0"/>
              <a:t>D</a:t>
            </a:r>
            <a:r>
              <a:rPr lang="nl-NL" sz="1800" dirty="0" smtClean="0"/>
              <a:t>e </a:t>
            </a:r>
            <a:r>
              <a:rPr lang="nl-NL" sz="1800" dirty="0"/>
              <a:t>onderdelen die tot een document behoren of waaruit een document is samengesteld  (foto's, bijlagen, etc</a:t>
            </a:r>
            <a:r>
              <a:rPr lang="nl-NL" sz="1800" dirty="0" smtClean="0"/>
              <a:t>.)”</a:t>
            </a:r>
          </a:p>
          <a:p>
            <a:pPr marL="0" indent="0" algn="r">
              <a:buNone/>
            </a:pPr>
            <a:r>
              <a:rPr lang="nl-NL" sz="1300" i="1" dirty="0" smtClean="0"/>
              <a:t>Dep. Omgeving</a:t>
            </a:r>
            <a:endParaRPr lang="en-GB" sz="1300" i="1" dirty="0" smtClean="0"/>
          </a:p>
        </p:txBody>
      </p:sp>
      <p:sp>
        <p:nvSpPr>
          <p:cNvPr id="3" name="Title 2"/>
          <p:cNvSpPr>
            <a:spLocks noGrp="1"/>
          </p:cNvSpPr>
          <p:nvPr>
            <p:ph type="title"/>
          </p:nvPr>
        </p:nvSpPr>
        <p:spPr/>
        <p:txBody>
          <a:bodyPr/>
          <a:lstStyle/>
          <a:p>
            <a:r>
              <a:rPr lang="nl-BE" dirty="0" smtClean="0"/>
              <a:t>Online definities: </a:t>
            </a:r>
            <a:r>
              <a:rPr lang="nl-BE" dirty="0" smtClean="0"/>
              <a:t>Documentonderdeel</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13</a:t>
            </a:fld>
            <a:endParaRPr lang="nl-BE" dirty="0"/>
          </a:p>
        </p:txBody>
      </p:sp>
    </p:spTree>
    <p:extLst>
      <p:ext uri="{BB962C8B-B14F-4D97-AF65-F5344CB8AC3E}">
        <p14:creationId xmlns:p14="http://schemas.microsoft.com/office/powerpoint/2010/main" val="4100038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943985"/>
          </a:xfrm>
        </p:spPr>
        <p:txBody>
          <a:bodyPr>
            <a:normAutofit/>
          </a:bodyPr>
          <a:lstStyle/>
          <a:p>
            <a:pPr marL="0" indent="0">
              <a:buNone/>
            </a:pPr>
            <a:r>
              <a:rPr lang="nl-NL" sz="2800" dirty="0"/>
              <a:t>“Een </a:t>
            </a:r>
            <a:r>
              <a:rPr lang="nl-NL" sz="2800" dirty="0" smtClean="0"/>
              <a:t>documentonderdeel </a:t>
            </a:r>
            <a:r>
              <a:rPr lang="nl-NL" sz="2800" dirty="0"/>
              <a:t>is </a:t>
            </a:r>
            <a:r>
              <a:rPr lang="nl-NL" sz="2800" dirty="0" smtClean="0"/>
              <a:t>een één stuk waaruit een document wordt </a:t>
            </a:r>
            <a:r>
              <a:rPr lang="nl-NL" sz="2800" dirty="0" smtClean="0"/>
              <a:t>samengesteld.</a:t>
            </a:r>
            <a:r>
              <a:rPr lang="nl-NL" sz="2800" dirty="0" smtClean="0"/>
              <a:t>”</a:t>
            </a:r>
            <a:endParaRPr lang="nl-NL" sz="2800" dirty="0" smtClean="0"/>
          </a:p>
          <a:p>
            <a:pPr marL="0" indent="0" algn="r">
              <a:buNone/>
            </a:pPr>
            <a:r>
              <a:rPr lang="nl-NL" sz="1600" i="1" dirty="0" smtClean="0"/>
              <a:t>Voorstel AIV</a:t>
            </a:r>
          </a:p>
          <a:p>
            <a:pPr marL="0" indent="0" algn="r">
              <a:buNone/>
            </a:pPr>
            <a:endParaRPr lang="nl-NL" sz="1600" i="1" dirty="0"/>
          </a:p>
        </p:txBody>
      </p:sp>
      <p:sp>
        <p:nvSpPr>
          <p:cNvPr id="3" name="Title 2"/>
          <p:cNvSpPr>
            <a:spLocks noGrp="1"/>
          </p:cNvSpPr>
          <p:nvPr>
            <p:ph type="title"/>
          </p:nvPr>
        </p:nvSpPr>
        <p:spPr/>
        <p:txBody>
          <a:bodyPr/>
          <a:lstStyle/>
          <a:p>
            <a:r>
              <a:rPr lang="nl-BE" dirty="0" smtClean="0"/>
              <a:t>Onze sneuveldefinitie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14</a:t>
            </a:fld>
            <a:endParaRPr lang="nl-BE" dirty="0"/>
          </a:p>
        </p:txBody>
      </p:sp>
    </p:spTree>
    <p:extLst>
      <p:ext uri="{BB962C8B-B14F-4D97-AF65-F5344CB8AC3E}">
        <p14:creationId xmlns:p14="http://schemas.microsoft.com/office/powerpoint/2010/main" val="4153054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808518"/>
          </a:xfrm>
        </p:spPr>
        <p:txBody>
          <a:bodyPr>
            <a:normAutofit lnSpcReduction="10000"/>
          </a:bodyPr>
          <a:lstStyle/>
          <a:p>
            <a:pPr marL="0" indent="0">
              <a:buNone/>
            </a:pPr>
            <a:r>
              <a:rPr lang="nl-NL" sz="1800" dirty="0"/>
              <a:t>“De fysieke vorm/drager van een stuk of stukcomponent. In </a:t>
            </a:r>
            <a:r>
              <a:rPr lang="nl-NL" sz="1800" dirty="0" smtClean="0"/>
              <a:t>een analoge </a:t>
            </a:r>
            <a:r>
              <a:rPr lang="nl-NL" sz="1800" dirty="0"/>
              <a:t>wereld is de representatie het fysieke stuk. In een </a:t>
            </a:r>
            <a:r>
              <a:rPr lang="nl-NL" sz="1800" dirty="0" smtClean="0"/>
              <a:t>digitale wereld </a:t>
            </a:r>
            <a:r>
              <a:rPr lang="nl-NL" sz="1800" dirty="0"/>
              <a:t>is de representatie het technische formaat</a:t>
            </a:r>
            <a:r>
              <a:rPr lang="nl-NL" sz="1800" dirty="0" smtClean="0"/>
              <a:t>.</a:t>
            </a:r>
            <a:r>
              <a:rPr lang="en-GB" sz="1800" dirty="0" smtClean="0"/>
              <a:t>”</a:t>
            </a:r>
          </a:p>
          <a:p>
            <a:pPr marL="0" indent="0" algn="r">
              <a:buNone/>
            </a:pPr>
            <a:r>
              <a:rPr lang="nl-NL" sz="1300" i="1" dirty="0" smtClean="0"/>
              <a:t>Digitaal Archief Vlaanderen</a:t>
            </a:r>
          </a:p>
          <a:p>
            <a:pPr marL="0" indent="0" algn="r">
              <a:buNone/>
            </a:pPr>
            <a:endParaRPr lang="nl-NL" sz="1800" i="1" dirty="0"/>
          </a:p>
          <a:p>
            <a:pPr marL="0" indent="0">
              <a:buNone/>
            </a:pPr>
            <a:r>
              <a:rPr lang="nl-NL" sz="1800" i="1" dirty="0" smtClean="0"/>
              <a:t>“</a:t>
            </a:r>
            <a:r>
              <a:rPr lang="en-GB" sz="1800" dirty="0"/>
              <a:t>Represents a specific available form of a </a:t>
            </a:r>
            <a:r>
              <a:rPr lang="en-GB" sz="1800" dirty="0" smtClean="0"/>
              <a:t>document. </a:t>
            </a:r>
            <a:r>
              <a:rPr lang="en-GB" sz="1800" dirty="0"/>
              <a:t>Each </a:t>
            </a:r>
            <a:r>
              <a:rPr lang="en-GB" sz="1800" dirty="0" smtClean="0"/>
              <a:t>document </a:t>
            </a:r>
            <a:r>
              <a:rPr lang="en-GB" sz="1800" dirty="0"/>
              <a:t>might be available in different forms, these forms might represent different formats of the </a:t>
            </a:r>
            <a:r>
              <a:rPr lang="en-GB" sz="1800" dirty="0" smtClean="0"/>
              <a:t>document </a:t>
            </a:r>
            <a:r>
              <a:rPr lang="en-GB" sz="1800" dirty="0"/>
              <a:t>or different endpoints</a:t>
            </a:r>
            <a:r>
              <a:rPr lang="en-GB" sz="1800" dirty="0" smtClean="0"/>
              <a:t>.”</a:t>
            </a:r>
          </a:p>
          <a:p>
            <a:pPr marL="0" indent="0" algn="r">
              <a:buNone/>
            </a:pPr>
            <a:r>
              <a:rPr lang="en-GB" sz="1300" i="1" dirty="0" smtClean="0"/>
              <a:t>~DCAT</a:t>
            </a:r>
          </a:p>
          <a:p>
            <a:pPr marL="0" indent="0" algn="r">
              <a:buNone/>
            </a:pPr>
            <a:endParaRPr lang="en-GB" sz="1300" i="1" dirty="0"/>
          </a:p>
          <a:p>
            <a:pPr marL="0" indent="0">
              <a:buNone/>
            </a:pPr>
            <a:r>
              <a:rPr lang="en-GB" sz="1800" i="1" dirty="0" smtClean="0"/>
              <a:t>“</a:t>
            </a:r>
            <a:r>
              <a:rPr lang="en-GB" sz="1800" dirty="0"/>
              <a:t>An inanimate, three-dimensional object or substance</a:t>
            </a:r>
            <a:r>
              <a:rPr lang="en-GB" sz="1800" dirty="0" smtClean="0"/>
              <a:t>.”</a:t>
            </a:r>
          </a:p>
          <a:p>
            <a:pPr marL="0" indent="0" algn="r">
              <a:buNone/>
            </a:pPr>
            <a:r>
              <a:rPr lang="en-GB" sz="1300" i="1" dirty="0" smtClean="0"/>
              <a:t>Dep. </a:t>
            </a:r>
            <a:r>
              <a:rPr lang="en-GB" sz="1300" i="1" dirty="0" err="1" smtClean="0"/>
              <a:t>Omgeving</a:t>
            </a:r>
            <a:endParaRPr lang="en-GB" sz="1300" i="1" dirty="0" smtClean="0"/>
          </a:p>
          <a:p>
            <a:pPr marL="0" indent="0">
              <a:buNone/>
            </a:pPr>
            <a:r>
              <a:rPr lang="en-GB" sz="1800" dirty="0" smtClean="0"/>
              <a:t/>
            </a:r>
            <a:br>
              <a:rPr lang="en-GB" sz="1800" dirty="0" smtClean="0"/>
            </a:br>
            <a:r>
              <a:rPr lang="en-GB" sz="1800" dirty="0" smtClean="0"/>
              <a:t>“The </a:t>
            </a:r>
            <a:r>
              <a:rPr lang="en-GB" sz="1800" dirty="0"/>
              <a:t>physical embodiment of an expression of a work. As an entity, manifestation represents all the physical objects that bear the same characteristics, in respect to both intellectual content and physical form</a:t>
            </a:r>
            <a:r>
              <a:rPr lang="en-GB" sz="1800" dirty="0" smtClean="0"/>
              <a:t>.”</a:t>
            </a:r>
          </a:p>
          <a:p>
            <a:pPr marL="0" indent="0" algn="r">
              <a:buNone/>
            </a:pPr>
            <a:r>
              <a:rPr lang="en-GB" sz="1300" i="1" dirty="0" smtClean="0"/>
              <a:t>FRBR</a:t>
            </a:r>
            <a:endParaRPr lang="en-GB" sz="1300" i="1" dirty="0"/>
          </a:p>
          <a:p>
            <a:pPr marL="0" indent="0" algn="r">
              <a:buNone/>
            </a:pPr>
            <a:endParaRPr lang="en-GB" sz="1800" dirty="0" smtClean="0"/>
          </a:p>
        </p:txBody>
      </p:sp>
      <p:sp>
        <p:nvSpPr>
          <p:cNvPr id="3" name="Title 2"/>
          <p:cNvSpPr>
            <a:spLocks noGrp="1"/>
          </p:cNvSpPr>
          <p:nvPr>
            <p:ph type="title"/>
          </p:nvPr>
        </p:nvSpPr>
        <p:spPr/>
        <p:txBody>
          <a:bodyPr/>
          <a:lstStyle/>
          <a:p>
            <a:r>
              <a:rPr lang="nl-BE" dirty="0" smtClean="0"/>
              <a:t>Online definities: </a:t>
            </a:r>
            <a:r>
              <a:rPr lang="nl-BE" dirty="0" smtClean="0"/>
              <a:t>Representatie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15</a:t>
            </a:fld>
            <a:endParaRPr lang="nl-BE" dirty="0"/>
          </a:p>
        </p:txBody>
      </p:sp>
    </p:spTree>
    <p:extLst>
      <p:ext uri="{BB962C8B-B14F-4D97-AF65-F5344CB8AC3E}">
        <p14:creationId xmlns:p14="http://schemas.microsoft.com/office/powerpoint/2010/main" val="2254136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943985"/>
          </a:xfrm>
        </p:spPr>
        <p:txBody>
          <a:bodyPr>
            <a:normAutofit/>
          </a:bodyPr>
          <a:lstStyle/>
          <a:p>
            <a:pPr marL="0" indent="0">
              <a:buNone/>
            </a:pPr>
            <a:r>
              <a:rPr lang="nl-NL" sz="2800" dirty="0"/>
              <a:t>“Een </a:t>
            </a:r>
            <a:r>
              <a:rPr lang="nl-NL" sz="2800" dirty="0" smtClean="0"/>
              <a:t>representatie </a:t>
            </a:r>
            <a:r>
              <a:rPr lang="nl-NL" sz="2800" dirty="0"/>
              <a:t>is </a:t>
            </a:r>
            <a:r>
              <a:rPr lang="nl-NL" sz="2800" dirty="0" smtClean="0"/>
              <a:t>een specifieke weergavevorm van een document/documentonderdeel.”</a:t>
            </a:r>
            <a:endParaRPr lang="nl-NL" sz="2800" dirty="0" smtClean="0"/>
          </a:p>
          <a:p>
            <a:pPr marL="0" indent="0" algn="r">
              <a:buNone/>
            </a:pPr>
            <a:r>
              <a:rPr lang="nl-NL" sz="1600" i="1" dirty="0" smtClean="0"/>
              <a:t>Voorstel AIV</a:t>
            </a:r>
          </a:p>
          <a:p>
            <a:pPr marL="0" indent="0" algn="r">
              <a:buNone/>
            </a:pPr>
            <a:endParaRPr lang="nl-NL" sz="1600" i="1" dirty="0"/>
          </a:p>
        </p:txBody>
      </p:sp>
      <p:sp>
        <p:nvSpPr>
          <p:cNvPr id="3" name="Title 2"/>
          <p:cNvSpPr>
            <a:spLocks noGrp="1"/>
          </p:cNvSpPr>
          <p:nvPr>
            <p:ph type="title"/>
          </p:nvPr>
        </p:nvSpPr>
        <p:spPr/>
        <p:txBody>
          <a:bodyPr/>
          <a:lstStyle/>
          <a:p>
            <a:r>
              <a:rPr lang="nl-BE" dirty="0" smtClean="0"/>
              <a:t>Onze sneuveldefinitie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16</a:t>
            </a:fld>
            <a:endParaRPr lang="nl-BE" dirty="0"/>
          </a:p>
        </p:txBody>
      </p:sp>
    </p:spTree>
    <p:extLst>
      <p:ext uri="{BB962C8B-B14F-4D97-AF65-F5344CB8AC3E}">
        <p14:creationId xmlns:p14="http://schemas.microsoft.com/office/powerpoint/2010/main" val="1152775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943985"/>
          </a:xfrm>
        </p:spPr>
        <p:txBody>
          <a:bodyPr>
            <a:normAutofit/>
          </a:bodyPr>
          <a:lstStyle/>
          <a:p>
            <a:r>
              <a:rPr lang="nl-NL" sz="2800" dirty="0" smtClean="0"/>
              <a:t>Verdeel je in groepjes van 4</a:t>
            </a:r>
          </a:p>
          <a:p>
            <a:r>
              <a:rPr lang="nl-NL" sz="2800" dirty="0" smtClean="0"/>
              <a:t>Formuleer je eigen definitie op van de volgende entiteiten:</a:t>
            </a:r>
          </a:p>
          <a:p>
            <a:pPr lvl="1"/>
            <a:r>
              <a:rPr lang="nl-NL" sz="2800" dirty="0" smtClean="0"/>
              <a:t>Zaak</a:t>
            </a:r>
            <a:endParaRPr lang="nl-NL" sz="2800" dirty="0" smtClean="0"/>
          </a:p>
          <a:p>
            <a:pPr lvl="1"/>
            <a:r>
              <a:rPr lang="nl-NL" sz="2800" dirty="0" smtClean="0"/>
              <a:t>Dossier</a:t>
            </a:r>
            <a:endParaRPr lang="nl-NL" sz="2800" dirty="0" smtClean="0"/>
          </a:p>
          <a:p>
            <a:pPr lvl="1"/>
            <a:r>
              <a:rPr lang="nl-NL" sz="2800" dirty="0" smtClean="0"/>
              <a:t>Document</a:t>
            </a:r>
            <a:endParaRPr lang="nl-NL" sz="2800" dirty="0" smtClean="0"/>
          </a:p>
          <a:p>
            <a:pPr lvl="1"/>
            <a:r>
              <a:rPr lang="nl-NL" sz="2800" dirty="0" smtClean="0"/>
              <a:t>Documentonderdeel</a:t>
            </a:r>
          </a:p>
          <a:p>
            <a:pPr lvl="1"/>
            <a:r>
              <a:rPr lang="nl-NL" sz="2800" dirty="0" smtClean="0"/>
              <a:t>Representatie</a:t>
            </a:r>
            <a:endParaRPr lang="nl-NL" sz="2800" dirty="0" smtClean="0">
              <a:solidFill>
                <a:srgbClr val="FF0000"/>
              </a:solidFill>
            </a:endParaRPr>
          </a:p>
          <a:p>
            <a:pPr lvl="1"/>
            <a:endParaRPr lang="nl-NL" sz="2800" dirty="0" smtClean="0"/>
          </a:p>
          <a:p>
            <a:pPr lvl="1"/>
            <a:endParaRPr lang="nl-NL" sz="2800" dirty="0" smtClean="0"/>
          </a:p>
        </p:txBody>
      </p:sp>
      <p:sp>
        <p:nvSpPr>
          <p:cNvPr id="3" name="Title 2"/>
          <p:cNvSpPr>
            <a:spLocks noGrp="1"/>
          </p:cNvSpPr>
          <p:nvPr>
            <p:ph type="title"/>
          </p:nvPr>
        </p:nvSpPr>
        <p:spPr/>
        <p:txBody>
          <a:bodyPr/>
          <a:lstStyle/>
          <a:p>
            <a:r>
              <a:rPr lang="nl-BE" dirty="0" smtClean="0"/>
              <a:t>OPDRACHT</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17</a:t>
            </a:fld>
            <a:endParaRPr lang="nl-BE" dirty="0"/>
          </a:p>
        </p:txBody>
      </p:sp>
    </p:spTree>
    <p:extLst>
      <p:ext uri="{BB962C8B-B14F-4D97-AF65-F5344CB8AC3E}">
        <p14:creationId xmlns:p14="http://schemas.microsoft.com/office/powerpoint/2010/main" val="3973313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Use cases</a:t>
            </a:r>
            <a:endParaRPr lang="nl-BE" noProof="0" dirty="0"/>
          </a:p>
        </p:txBody>
      </p:sp>
    </p:spTree>
    <p:extLst>
      <p:ext uri="{BB962C8B-B14F-4D97-AF65-F5344CB8AC3E}">
        <p14:creationId xmlns:p14="http://schemas.microsoft.com/office/powerpoint/2010/main" val="2321382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990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53"/>
            <a:ext cx="9906000" cy="6710293"/>
          </a:xfrm>
          <a:prstGeom prst="rect">
            <a:avLst/>
          </a:prstGeom>
        </p:spPr>
      </p:pic>
    </p:spTree>
    <p:extLst>
      <p:ext uri="{BB962C8B-B14F-4D97-AF65-F5344CB8AC3E}">
        <p14:creationId xmlns:p14="http://schemas.microsoft.com/office/powerpoint/2010/main" val="1083181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a:t>Onderwerpen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2</a:t>
            </a:fld>
            <a:endParaRPr lang="nl-BE" dirty="0"/>
          </a:p>
        </p:txBody>
      </p:sp>
      <p:graphicFrame>
        <p:nvGraphicFramePr>
          <p:cNvPr id="5" name="Table 4"/>
          <p:cNvGraphicFramePr>
            <a:graphicFrameLocks noGrp="1"/>
          </p:cNvGraphicFramePr>
          <p:nvPr>
            <p:extLst>
              <p:ext uri="{D42A27DB-BD31-4B8C-83A1-F6EECF244321}">
                <p14:modId xmlns:p14="http://schemas.microsoft.com/office/powerpoint/2010/main" val="1527412794"/>
              </p:ext>
            </p:extLst>
          </p:nvPr>
        </p:nvGraphicFramePr>
        <p:xfrm>
          <a:off x="681038" y="1950613"/>
          <a:ext cx="8747474" cy="4297788"/>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73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Terugblik 1e workshop</a:t>
                      </a:r>
                      <a:endParaRPr lang="nl-BE" noProof="0" dirty="0" smtClean="0"/>
                    </a:p>
                  </a:txBody>
                  <a:tcPr anchor="ctr"/>
                </a:tc>
                <a:tc>
                  <a:txBody>
                    <a:bodyPr/>
                    <a:lstStyle/>
                    <a:p>
                      <a:r>
                        <a:rPr lang="nl-BE" dirty="0" smtClean="0"/>
                        <a:t>   </a:t>
                      </a:r>
                      <a:r>
                        <a:rPr lang="nl-BE" dirty="0" smtClean="0"/>
                        <a:t>5”</a:t>
                      </a:r>
                      <a:endParaRPr lang="nl-BE" dirty="0"/>
                    </a:p>
                  </a:txBody>
                  <a:tcPr anchor="ctr"/>
                </a:tc>
                <a:extLst>
                  <a:ext uri="{0D108BD9-81ED-4DB2-BD59-A6C34878D82A}">
                    <a16:rowId xmlns:a16="http://schemas.microsoft.com/office/drawing/2014/main" val="263756968"/>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Presentatie model Stad Gent / </a:t>
                      </a:r>
                      <a:r>
                        <a:rPr lang="nl-BE" baseline="0" noProof="0" dirty="0" err="1" smtClean="0"/>
                        <a:t>Digipolis</a:t>
                      </a:r>
                      <a:endParaRPr lang="nl-BE" noProof="0" dirty="0" smtClean="0"/>
                    </a:p>
                  </a:txBody>
                  <a:tcPr anchor="ctr"/>
                </a:tc>
                <a:tc>
                  <a:txBody>
                    <a:bodyPr/>
                    <a:lstStyle/>
                    <a:p>
                      <a:r>
                        <a:rPr lang="nl-BE" baseline="0" dirty="0" smtClean="0"/>
                        <a:t>   10”</a:t>
                      </a:r>
                      <a:endParaRPr lang="nl-BE" dirty="0"/>
                    </a:p>
                  </a:txBody>
                  <a:tcPr anchor="ctr"/>
                </a:tc>
                <a:extLst>
                  <a:ext uri="{0D108BD9-81ED-4DB2-BD59-A6C34878D82A}">
                    <a16:rowId xmlns:a16="http://schemas.microsoft.com/office/drawing/2014/main" val="947103869"/>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Formuleren van definities</a:t>
                      </a:r>
                      <a:endParaRPr lang="nl-BE" noProof="0" dirty="0" smtClean="0"/>
                    </a:p>
                  </a:txBody>
                  <a:tcPr anchor="ctr"/>
                </a:tc>
                <a:tc>
                  <a:txBody>
                    <a:bodyPr/>
                    <a:lstStyle/>
                    <a:p>
                      <a:r>
                        <a:rPr lang="nl-BE" dirty="0" smtClean="0"/>
                        <a:t>   </a:t>
                      </a:r>
                      <a:r>
                        <a:rPr lang="nl-BE" dirty="0" smtClean="0"/>
                        <a:t>45”</a:t>
                      </a:r>
                      <a:endParaRPr lang="nl-BE" dirty="0"/>
                    </a:p>
                  </a:txBody>
                  <a:tcPr anchor="ctr"/>
                </a:tc>
                <a:extLst>
                  <a:ext uri="{0D108BD9-81ED-4DB2-BD59-A6C34878D82A}">
                    <a16:rowId xmlns:a16="http://schemas.microsoft.com/office/drawing/2014/main" val="3017772739"/>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t>   Update model</a:t>
                      </a:r>
                    </a:p>
                  </a:txBody>
                  <a:tcPr anchor="ctr"/>
                </a:tc>
                <a:tc>
                  <a:txBody>
                    <a:bodyPr/>
                    <a:lstStyle/>
                    <a:p>
                      <a:r>
                        <a:rPr lang="nl-BE" dirty="0" smtClean="0"/>
                        <a:t>   </a:t>
                      </a:r>
                      <a:r>
                        <a:rPr lang="nl-BE" dirty="0" smtClean="0"/>
                        <a:t>45”</a:t>
                      </a:r>
                      <a:endParaRPr lang="nl-BE" dirty="0"/>
                    </a:p>
                  </a:txBody>
                  <a:tcPr anchor="ctr"/>
                </a:tc>
                <a:extLst>
                  <a:ext uri="{0D108BD9-81ED-4DB2-BD59-A6C34878D82A}">
                    <a16:rowId xmlns:a16="http://schemas.microsoft.com/office/drawing/2014/main" val="2634675672"/>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t>   </a:t>
                      </a:r>
                      <a:r>
                        <a:rPr lang="nl-BE" sz="1800" kern="1200" noProof="0" dirty="0" smtClean="0">
                          <a:solidFill>
                            <a:schemeClr val="dk1"/>
                          </a:solidFill>
                          <a:latin typeface="+mn-lt"/>
                          <a:ea typeface="+mn-ea"/>
                          <a:cs typeface="+mn-cs"/>
                        </a:rPr>
                        <a:t>Vragen</a:t>
                      </a:r>
                    </a:p>
                  </a:txBody>
                  <a:tcPr anchor="ctr"/>
                </a:tc>
                <a:tc>
                  <a:txBody>
                    <a:bodyPr/>
                    <a:lstStyle/>
                    <a:p>
                      <a:r>
                        <a:rPr lang="nl-BE" dirty="0" smtClean="0"/>
                        <a:t>   </a:t>
                      </a:r>
                      <a:r>
                        <a:rPr lang="nl-BE" dirty="0" smtClean="0"/>
                        <a:t>10”</a:t>
                      </a:r>
                      <a:endParaRPr lang="nl-BE" dirty="0"/>
                    </a:p>
                  </a:txBody>
                  <a:tcPr anchor="ctr"/>
                </a:tc>
                <a:extLst>
                  <a:ext uri="{0D108BD9-81ED-4DB2-BD59-A6C34878D82A}">
                    <a16:rowId xmlns:a16="http://schemas.microsoft.com/office/drawing/2014/main" val="868057435"/>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t>   Volgende stap</a:t>
                      </a:r>
                    </a:p>
                  </a:txBody>
                  <a:tcPr anchor="ctr"/>
                </a:tc>
                <a:tc>
                  <a:txBody>
                    <a:bodyPr/>
                    <a:lstStyle/>
                    <a:p>
                      <a:r>
                        <a:rPr lang="nl-BE" dirty="0" smtClean="0"/>
                        <a:t>   </a:t>
                      </a:r>
                      <a:r>
                        <a:rPr lang="nl-BE" dirty="0" smtClean="0"/>
                        <a:t>5”</a:t>
                      </a:r>
                      <a:endParaRPr lang="nl-BE" dirty="0"/>
                    </a:p>
                  </a:txBody>
                  <a:tcPr anchor="ctr"/>
                </a:tc>
                <a:extLst>
                  <a:ext uri="{0D108BD9-81ED-4DB2-BD59-A6C34878D82A}">
                    <a16:rowId xmlns:a16="http://schemas.microsoft.com/office/drawing/2014/main" val="3078387753"/>
                  </a:ext>
                </a:extLst>
              </a:tr>
            </a:tbl>
          </a:graphicData>
        </a:graphic>
      </p:graphicFrame>
    </p:spTree>
    <p:extLst>
      <p:ext uri="{BB962C8B-B14F-4D97-AF65-F5344CB8AC3E}">
        <p14:creationId xmlns:p14="http://schemas.microsoft.com/office/powerpoint/2010/main" val="3513686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Model</a:t>
            </a:r>
            <a:endParaRPr lang="nl-NL" dirty="0"/>
          </a:p>
        </p:txBody>
      </p:sp>
      <p:sp>
        <p:nvSpPr>
          <p:cNvPr id="3" name="Slide Number Placeholder 2"/>
          <p:cNvSpPr>
            <a:spLocks noGrp="1"/>
          </p:cNvSpPr>
          <p:nvPr>
            <p:ph type="sldNum" sz="quarter" idx="4"/>
          </p:nvPr>
        </p:nvSpPr>
        <p:spPr/>
        <p:txBody>
          <a:bodyPr/>
          <a:lstStyle/>
          <a:p>
            <a:fld id="{C9C406F6-A053-43CA-AEC8-FA3EEE83A3FB}" type="slidenum">
              <a:rPr lang="nl-BE" smtClean="0"/>
              <a:pPr/>
              <a:t>20</a:t>
            </a:fld>
            <a:endParaRPr lang="nl-BE" dirty="0"/>
          </a:p>
        </p:txBody>
      </p:sp>
      <p:sp>
        <p:nvSpPr>
          <p:cNvPr id="11" name="Google Shape;212;p23"/>
          <p:cNvSpPr/>
          <p:nvPr/>
        </p:nvSpPr>
        <p:spPr>
          <a:xfrm>
            <a:off x="7891103" y="3146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AGENT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2" name="Straight Arrow Connector 11"/>
          <p:cNvCxnSpPr>
            <a:stCxn id="11" idx="1"/>
            <a:endCxn id="41" idx="3"/>
          </p:cNvCxnSpPr>
          <p:nvPr/>
        </p:nvCxnSpPr>
        <p:spPr>
          <a:xfrm flipH="1">
            <a:off x="7137337" y="3545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212;p23"/>
          <p:cNvSpPr/>
          <p:nvPr/>
        </p:nvSpPr>
        <p:spPr>
          <a:xfrm>
            <a:off x="5308714" y="3132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PROCEDURESTAP</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4" name="Straight Arrow Connector 13"/>
          <p:cNvCxnSpPr>
            <a:stCxn id="6" idx="2"/>
            <a:endCxn id="13" idx="0"/>
          </p:cNvCxnSpPr>
          <p:nvPr/>
        </p:nvCxnSpPr>
        <p:spPr>
          <a:xfrm>
            <a:off x="6223027" y="2030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212;p23"/>
          <p:cNvSpPr/>
          <p:nvPr/>
        </p:nvSpPr>
        <p:spPr>
          <a:xfrm>
            <a:off x="2726323" y="47933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DOCUMENT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3" name="Straight Arrow Connector 22"/>
          <p:cNvCxnSpPr>
            <a:endCxn id="22" idx="3"/>
          </p:cNvCxnSpPr>
          <p:nvPr/>
        </p:nvCxnSpPr>
        <p:spPr>
          <a:xfrm flipH="1">
            <a:off x="4554948" y="5192655"/>
            <a:ext cx="753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1" idx="0"/>
          </p:cNvCxnSpPr>
          <p:nvPr/>
        </p:nvCxnSpPr>
        <p:spPr>
          <a:xfrm flipH="1">
            <a:off x="6223025" y="3931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Google Shape;212;p23"/>
          <p:cNvSpPr/>
          <p:nvPr/>
        </p:nvSpPr>
        <p:spPr>
          <a:xfrm>
            <a:off x="2726323" y="1222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DOSSIER</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800" dirty="0">
                <a:latin typeface="Georgia"/>
                <a:ea typeface="Georgia"/>
                <a:cs typeface="Georgia"/>
                <a:sym typeface="Georgia"/>
              </a:rPr>
              <a:t>x</a:t>
            </a:r>
            <a:r>
              <a:rPr lang="sv" sz="800" dirty="0" smtClean="0">
                <a:latin typeface="Georgia"/>
                <a:ea typeface="Georgia"/>
                <a:cs typeface="Georgia"/>
                <a:sym typeface="Georgia"/>
              </a:rPr>
              <a:t>:	...</a:t>
            </a:r>
            <a:r>
              <a:rPr lang="sv" sz="800" dirty="0">
                <a:latin typeface="Georgia"/>
                <a:ea typeface="Georgia"/>
                <a:cs typeface="Georgia"/>
                <a:sym typeface="Georgia"/>
              </a:rPr>
              <a:t>	</a:t>
            </a:r>
            <a:r>
              <a:rPr lang="sv" sz="800" dirty="0" smtClean="0">
                <a:latin typeface="Georgia"/>
                <a:ea typeface="Georgia"/>
                <a:cs typeface="Georgia"/>
                <a:sym typeface="Georgia"/>
              </a:rPr>
              <a:t>	</a:t>
            </a:r>
            <a:r>
              <a:rPr lang="en-GB" sz="800" dirty="0" smtClean="0">
                <a:latin typeface="Georgia"/>
                <a:ea typeface="Georgia"/>
                <a:cs typeface="Georgia"/>
                <a:sym typeface="Georgia"/>
              </a:rPr>
              <a:t/>
            </a:r>
            <a:br>
              <a:rPr lang="en-GB" sz="800" dirty="0" smtClean="0">
                <a:latin typeface="Georgia"/>
                <a:ea typeface="Georgia"/>
                <a:cs typeface="Georgia"/>
                <a:sym typeface="Georgia"/>
              </a:rPr>
            </a:br>
            <a:endParaRPr sz="800" dirty="0">
              <a:latin typeface="Georgia"/>
              <a:ea typeface="Georgia"/>
              <a:cs typeface="Georgia"/>
              <a:sym typeface="Georgia"/>
            </a:endParaRPr>
          </a:p>
        </p:txBody>
      </p:sp>
      <p:sp>
        <p:nvSpPr>
          <p:cNvPr id="27" name="Google Shape;212;p23"/>
          <p:cNvSpPr/>
          <p:nvPr/>
        </p:nvSpPr>
        <p:spPr>
          <a:xfrm>
            <a:off x="249738" y="3146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REPRESENTATIE</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8" name="Straight Arrow Connector 27"/>
          <p:cNvCxnSpPr>
            <a:stCxn id="22" idx="1"/>
            <a:endCxn id="35" idx="3"/>
          </p:cNvCxnSpPr>
          <p:nvPr/>
        </p:nvCxnSpPr>
        <p:spPr>
          <a:xfrm flipH="1" flipV="1">
            <a:off x="2078363" y="5192654"/>
            <a:ext cx="6479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Google Shape;212;p23"/>
          <p:cNvSpPr/>
          <p:nvPr/>
        </p:nvSpPr>
        <p:spPr>
          <a:xfrm>
            <a:off x="249738" y="4793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STUKONDERDEEL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8" name="Straight Arrow Connector 37"/>
          <p:cNvCxnSpPr>
            <a:stCxn id="35" idx="0"/>
            <a:endCxn id="27" idx="2"/>
          </p:cNvCxnSpPr>
          <p:nvPr/>
        </p:nvCxnSpPr>
        <p:spPr>
          <a:xfrm flipV="1">
            <a:off x="1164051" y="3945288"/>
            <a:ext cx="0"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212;p23"/>
          <p:cNvSpPr/>
          <p:nvPr/>
        </p:nvSpPr>
        <p:spPr>
          <a:xfrm>
            <a:off x="5308712" y="4793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ACTIVITEIT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45" name="Google Shape;212;p23"/>
          <p:cNvSpPr/>
          <p:nvPr/>
        </p:nvSpPr>
        <p:spPr>
          <a:xfrm>
            <a:off x="2738905" y="3139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OBJECT</a:t>
            </a:r>
            <a:endParaRPr sz="1000" b="1" dirty="0">
              <a:latin typeface="Georgia"/>
              <a:ea typeface="Georgia"/>
              <a:cs typeface="Georgia"/>
              <a:sym typeface="Georgia"/>
            </a:endParaRPr>
          </a:p>
          <a:p>
            <a:pPr marL="0" lvl="0" indent="0" algn="ctr" rtl="0">
              <a:spcBef>
                <a:spcPts val="0"/>
              </a:spcBef>
              <a:spcAft>
                <a:spcPts val="0"/>
              </a:spcAft>
              <a:buNone/>
            </a:pPr>
            <a:endParaRPr lang="en-GB" sz="1200" b="1" dirty="0" smtClean="0">
              <a:latin typeface="Georgia"/>
              <a:ea typeface="Georgia"/>
              <a:cs typeface="Georgia"/>
              <a:sym typeface="Georgia"/>
            </a:endParaRPr>
          </a:p>
          <a:p>
            <a:pPr lvl="0" defTabSz="360363">
              <a:tabLst>
                <a:tab pos="719138" algn="l"/>
              </a:tabLst>
            </a:pPr>
            <a:r>
              <a:rPr lang="en-US" sz="800" dirty="0">
                <a:latin typeface="Georgia"/>
                <a:ea typeface="Georgia"/>
                <a:cs typeface="Georgia"/>
                <a:sym typeface="Georgia"/>
              </a:rPr>
              <a:t>x:	...		</a:t>
            </a:r>
            <a:br>
              <a:rPr lang="en-US" sz="800" dirty="0">
                <a:latin typeface="Georgia"/>
                <a:ea typeface="Georgia"/>
                <a:cs typeface="Georgia"/>
                <a:sym typeface="Georgia"/>
              </a:rPr>
            </a:br>
            <a:endParaRPr lang="en-US" sz="800" dirty="0">
              <a:latin typeface="Georgia"/>
              <a:ea typeface="Georgia"/>
              <a:cs typeface="Georgia"/>
              <a:sym typeface="Georgia"/>
            </a:endParaRPr>
          </a:p>
        </p:txBody>
      </p:sp>
      <p:cxnSp>
        <p:nvCxnSpPr>
          <p:cNvPr id="46" name="Straight Arrow Connector 45"/>
          <p:cNvCxnSpPr>
            <a:stCxn id="22" idx="0"/>
          </p:cNvCxnSpPr>
          <p:nvPr/>
        </p:nvCxnSpPr>
        <p:spPr>
          <a:xfrm flipV="1">
            <a:off x="3640636" y="3922997"/>
            <a:ext cx="12582" cy="8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554945" y="2342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0" idx="1"/>
          </p:cNvCxnSpPr>
          <p:nvPr/>
        </p:nvCxnSpPr>
        <p:spPr>
          <a:xfrm>
            <a:off x="4554945" y="1954781"/>
            <a:ext cx="753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212;p23"/>
          <p:cNvSpPr/>
          <p:nvPr/>
        </p:nvSpPr>
        <p:spPr>
          <a:xfrm>
            <a:off x="5308712" y="1555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ZAAK</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2" name="Elbow Connector 31"/>
          <p:cNvCxnSpPr/>
          <p:nvPr/>
        </p:nvCxnSpPr>
        <p:spPr>
          <a:xfrm rot="10800000" flipV="1">
            <a:off x="7137340" y="1828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41945" y="1828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37337" y="2182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09534" y="1652959"/>
            <a:ext cx="1363134" cy="215444"/>
          </a:xfrm>
          <a:prstGeom prst="rect">
            <a:avLst/>
          </a:prstGeom>
          <a:noFill/>
        </p:spPr>
        <p:txBody>
          <a:bodyPr wrap="square" rtlCol="0">
            <a:spAutoFit/>
          </a:bodyPr>
          <a:lstStyle/>
          <a:p>
            <a:r>
              <a:rPr lang="nl-BE" sz="800" dirty="0" smtClean="0"/>
              <a:t>HeeftRelatieTot</a:t>
            </a:r>
            <a:endParaRPr lang="nl-BE" sz="800" dirty="0"/>
          </a:p>
        </p:txBody>
      </p:sp>
      <p:cxnSp>
        <p:nvCxnSpPr>
          <p:cNvPr id="48" name="Straight Arrow Connector 47"/>
          <p:cNvCxnSpPr/>
          <p:nvPr/>
        </p:nvCxnSpPr>
        <p:spPr>
          <a:xfrm rot="16200000" flipH="1">
            <a:off x="2458070" y="3656231"/>
            <a:ext cx="1247367" cy="11177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Connector 62"/>
          <p:cNvCxnSpPr>
            <a:endCxn id="20" idx="2"/>
          </p:cNvCxnSpPr>
          <p:nvPr/>
        </p:nvCxnSpPr>
        <p:spPr>
          <a:xfrm rot="5400000" flipH="1" flipV="1">
            <a:off x="2469434" y="2397502"/>
            <a:ext cx="1224643" cy="1117762"/>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27" idx="2"/>
          </p:cNvCxnSpPr>
          <p:nvPr/>
        </p:nvCxnSpPr>
        <p:spPr>
          <a:xfrm flipH="1" flipV="1">
            <a:off x="1164051" y="3945288"/>
            <a:ext cx="1572638"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9058856" y="3945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689202" y="4304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8689202" y="3945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21133" y="4349596"/>
            <a:ext cx="1595490" cy="215444"/>
          </a:xfrm>
          <a:prstGeom prst="rect">
            <a:avLst/>
          </a:prstGeom>
          <a:noFill/>
        </p:spPr>
        <p:txBody>
          <a:bodyPr wrap="square" rtlCol="0">
            <a:spAutoFit/>
          </a:bodyPr>
          <a:lstStyle/>
          <a:p>
            <a:r>
              <a:rPr lang="nl-BE" sz="800" dirty="0" smtClean="0"/>
              <a:t>KanHandelenInOpdrachtVan</a:t>
            </a:r>
            <a:endParaRPr lang="nl-BE" sz="800" dirty="0"/>
          </a:p>
        </p:txBody>
      </p:sp>
    </p:spTree>
    <p:extLst>
      <p:ext uri="{BB962C8B-B14F-4D97-AF65-F5344CB8AC3E}">
        <p14:creationId xmlns:p14="http://schemas.microsoft.com/office/powerpoint/2010/main" val="622669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pPr marL="457200" indent="-457200">
              <a:buFont typeface="+mj-lt"/>
              <a:buAutoNum type="arabicPeriod"/>
            </a:pPr>
            <a:r>
              <a:rPr lang="nl-NL" dirty="0"/>
              <a:t>Proximus wil een nieuwe zendantenne in </a:t>
            </a:r>
            <a:r>
              <a:rPr lang="nl-NL" dirty="0" err="1"/>
              <a:t>Gullegem</a:t>
            </a:r>
            <a:r>
              <a:rPr lang="nl-NL" dirty="0"/>
              <a:t>. Ze starten het vergunningsproces</a:t>
            </a:r>
            <a:r>
              <a:rPr lang="nl-NL" dirty="0" smtClean="0"/>
              <a:t>.</a:t>
            </a:r>
            <a:endParaRPr lang="nl-NL" dirty="0"/>
          </a:p>
          <a:p>
            <a:pPr marL="457200" indent="-457200">
              <a:buFont typeface="+mj-lt"/>
              <a:buAutoNum type="arabicPeriod"/>
            </a:pPr>
            <a:r>
              <a:rPr lang="nl-NL" dirty="0"/>
              <a:t>Proximus heeft een conformiteitsattest nodig. Ze doen hiervoor beroep op studiebureau </a:t>
            </a:r>
            <a:r>
              <a:rPr lang="nl-NL" dirty="0" smtClean="0"/>
              <a:t>VIA.</a:t>
            </a:r>
            <a:endParaRPr lang="nl-NL" dirty="0" smtClean="0"/>
          </a:p>
          <a:p>
            <a:pPr marL="457200" indent="-457200">
              <a:buFont typeface="+mj-lt"/>
              <a:buAutoNum type="arabicPeriod"/>
            </a:pPr>
            <a:r>
              <a:rPr lang="nl-NL" dirty="0"/>
              <a:t>Studiebureau VIA dient de nodige bewijsstukken te verzamelen om een conformiteitsattest aan te vragen</a:t>
            </a:r>
            <a:r>
              <a:rPr lang="nl-NL" dirty="0" smtClean="0"/>
              <a:t>.</a:t>
            </a:r>
          </a:p>
          <a:p>
            <a:pPr marL="457200" indent="-457200">
              <a:buFont typeface="+mj-lt"/>
              <a:buAutoNum type="arabicPeriod"/>
            </a:pPr>
            <a:r>
              <a:rPr lang="nl-NL" dirty="0"/>
              <a:t>Studiebureau VIA deelt het conformiteitsattest met Proximus</a:t>
            </a:r>
            <a:r>
              <a:rPr lang="nl-NL" dirty="0" smtClean="0"/>
              <a:t>.</a:t>
            </a:r>
            <a:endParaRPr lang="nl-NL" dirty="0"/>
          </a:p>
          <a:p>
            <a:pPr marL="457200" indent="-457200">
              <a:buFont typeface="+mj-lt"/>
              <a:buAutoNum type="arabicPeriod"/>
            </a:pPr>
            <a:r>
              <a:rPr lang="nl-NL" dirty="0"/>
              <a:t>Proximus dient de aanvraag voor het plaatsen van een zendmast in.</a:t>
            </a:r>
            <a:endParaRPr lang="nl-BE" dirty="0"/>
          </a:p>
        </p:txBody>
      </p:sp>
      <p:sp>
        <p:nvSpPr>
          <p:cNvPr id="3" name="Title 2"/>
          <p:cNvSpPr>
            <a:spLocks noGrp="1"/>
          </p:cNvSpPr>
          <p:nvPr>
            <p:ph type="title"/>
          </p:nvPr>
        </p:nvSpPr>
        <p:spPr/>
        <p:txBody>
          <a:bodyPr/>
          <a:lstStyle/>
          <a:p>
            <a:r>
              <a:rPr lang="nl-BE" dirty="0" smtClean="0"/>
              <a:t>Use </a:t>
            </a:r>
            <a:r>
              <a:rPr lang="nl-BE" dirty="0" smtClean="0"/>
              <a:t>case: aanvraag zendantenne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21</a:t>
            </a:fld>
            <a:endParaRPr lang="nl-BE" dirty="0"/>
          </a:p>
        </p:txBody>
      </p:sp>
    </p:spTree>
    <p:extLst>
      <p:ext uri="{BB962C8B-B14F-4D97-AF65-F5344CB8AC3E}">
        <p14:creationId xmlns:p14="http://schemas.microsoft.com/office/powerpoint/2010/main" val="37619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Rectangle 149"/>
          <p:cNvSpPr/>
          <p:nvPr/>
        </p:nvSpPr>
        <p:spPr>
          <a:xfrm>
            <a:off x="4938993" y="1032932"/>
            <a:ext cx="4967007" cy="5825067"/>
          </a:xfrm>
          <a:prstGeom prst="rect">
            <a:avLst/>
          </a:prstGeom>
          <a:solidFill>
            <a:schemeClr val="accent3">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2"/>
          <p:cNvSpPr txBox="1">
            <a:spLocks/>
          </p:cNvSpPr>
          <p:nvPr/>
        </p:nvSpPr>
        <p:spPr>
          <a:xfrm>
            <a:off x="833437" y="6417058"/>
            <a:ext cx="378089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r>
              <a:rPr lang="nl-BE" sz="2000" dirty="0" smtClean="0"/>
              <a:t>Aanvraag zendantenne</a:t>
            </a:r>
            <a:endParaRPr lang="nl-BE" sz="2000" dirty="0"/>
          </a:p>
        </p:txBody>
      </p:sp>
      <p:cxnSp>
        <p:nvCxnSpPr>
          <p:cNvPr id="8" name="Straight Connector 7"/>
          <p:cNvCxnSpPr/>
          <p:nvPr/>
        </p:nvCxnSpPr>
        <p:spPr>
          <a:xfrm>
            <a:off x="4944534" y="1032933"/>
            <a:ext cx="0" cy="5825067"/>
          </a:xfrm>
          <a:prstGeom prst="line">
            <a:avLst/>
          </a:prstGeom>
          <a:ln w="12700"/>
        </p:spPr>
        <p:style>
          <a:lnRef idx="1">
            <a:schemeClr val="dk1"/>
          </a:lnRef>
          <a:fillRef idx="0">
            <a:schemeClr val="dk1"/>
          </a:fillRef>
          <a:effectRef idx="0">
            <a:schemeClr val="dk1"/>
          </a:effectRef>
          <a:fontRef idx="minor">
            <a:schemeClr val="tx1"/>
          </a:fontRef>
        </p:style>
      </p:cxnSp>
      <p:sp>
        <p:nvSpPr>
          <p:cNvPr id="85" name="Google Shape;212;p23"/>
          <p:cNvSpPr/>
          <p:nvPr/>
        </p:nvSpPr>
        <p:spPr>
          <a:xfrm>
            <a:off x="3950365"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PROXIMUS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86" name="Straight Arrow Connector 85"/>
          <p:cNvCxnSpPr>
            <a:stCxn id="85" idx="1"/>
            <a:endCxn id="97" idx="3"/>
          </p:cNvCxnSpPr>
          <p:nvPr/>
        </p:nvCxnSpPr>
        <p:spPr>
          <a:xfrm flipH="1">
            <a:off x="3563431" y="3621536"/>
            <a:ext cx="386934" cy="138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212;p23"/>
          <p:cNvSpPr/>
          <p:nvPr/>
        </p:nvSpPr>
        <p:spPr>
          <a:xfrm>
            <a:off x="2567392"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VERGUNNING</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88" name="Straight Arrow Connector 87"/>
          <p:cNvCxnSpPr>
            <a:stCxn id="102" idx="2"/>
            <a:endCxn id="87" idx="0"/>
          </p:cNvCxnSpPr>
          <p:nvPr/>
        </p:nvCxnSpPr>
        <p:spPr>
          <a:xfrm>
            <a:off x="3034818"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Google Shape;212;p23"/>
          <p:cNvSpPr/>
          <p:nvPr/>
        </p:nvSpPr>
        <p:spPr>
          <a:xfrm>
            <a:off x="1338945" y="4793346"/>
            <a:ext cx="976376"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450" b="1" dirty="0" smtClean="0">
                <a:latin typeface="Georgia"/>
                <a:ea typeface="Georgia"/>
                <a:cs typeface="Georgia"/>
                <a:sym typeface="Georgia"/>
              </a:rPr>
              <a:t>AANVRAAGFORMULIER</a:t>
            </a:r>
            <a:endParaRPr lang="sv" sz="450" dirty="0" smtClean="0">
              <a:latin typeface="Georgia"/>
              <a:ea typeface="Georgia"/>
              <a:cs typeface="Georgia"/>
              <a:sym typeface="Georgia"/>
            </a:endParaRPr>
          </a:p>
        </p:txBody>
      </p:sp>
      <p:cxnSp>
        <p:nvCxnSpPr>
          <p:cNvPr id="90" name="Straight Arrow Connector 89"/>
          <p:cNvCxnSpPr>
            <a:stCxn id="97" idx="1"/>
            <a:endCxn id="89" idx="3"/>
          </p:cNvCxnSpPr>
          <p:nvPr/>
        </p:nvCxnSpPr>
        <p:spPr>
          <a:xfrm flipH="1">
            <a:off x="2315321" y="5006552"/>
            <a:ext cx="30631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7" idx="2"/>
            <a:endCxn id="97" idx="0"/>
          </p:cNvCxnSpPr>
          <p:nvPr/>
        </p:nvCxnSpPr>
        <p:spPr>
          <a:xfrm>
            <a:off x="3061600" y="3827292"/>
            <a:ext cx="9831" cy="96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Google Shape;212;p23"/>
          <p:cNvSpPr/>
          <p:nvPr/>
        </p:nvSpPr>
        <p:spPr>
          <a:xfrm>
            <a:off x="1344093" y="2101938"/>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VERGUNNING ZENDANTENNE XYZ123</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400" dirty="0">
                <a:latin typeface="Georgia"/>
                <a:ea typeface="Georgia"/>
                <a:cs typeface="Georgia"/>
                <a:sym typeface="Georgia"/>
              </a:rPr>
              <a:t>x</a:t>
            </a:r>
            <a:r>
              <a:rPr lang="sv" sz="400" dirty="0" smtClean="0">
                <a:latin typeface="Georgia"/>
                <a:ea typeface="Georgia"/>
                <a:cs typeface="Georgia"/>
                <a:sym typeface="Georgia"/>
              </a:rPr>
              <a:t>:	...</a:t>
            </a:r>
            <a:r>
              <a:rPr lang="sv" sz="400" dirty="0">
                <a:latin typeface="Georgia"/>
                <a:ea typeface="Georgia"/>
                <a:cs typeface="Georgia"/>
                <a:sym typeface="Georgia"/>
              </a:rPr>
              <a:t>	</a:t>
            </a:r>
            <a:r>
              <a:rPr lang="sv" sz="400" dirty="0" smtClean="0">
                <a:latin typeface="Georgia"/>
                <a:ea typeface="Georgia"/>
                <a:cs typeface="Georgia"/>
                <a:sym typeface="Georgia"/>
              </a:rPr>
              <a:t>	</a:t>
            </a:r>
            <a:r>
              <a:rPr lang="en-GB" sz="400" dirty="0" smtClean="0">
                <a:latin typeface="Georgia"/>
                <a:ea typeface="Georgia"/>
                <a:cs typeface="Georgia"/>
                <a:sym typeface="Georgia"/>
              </a:rPr>
              <a:t/>
            </a:r>
            <a:br>
              <a:rPr lang="en-GB" sz="400" dirty="0" smtClean="0">
                <a:latin typeface="Georgia"/>
                <a:ea typeface="Georgia"/>
                <a:cs typeface="Georgia"/>
                <a:sym typeface="Georgia"/>
              </a:rPr>
            </a:br>
            <a:endParaRPr sz="400" dirty="0">
              <a:latin typeface="Georgia"/>
              <a:ea typeface="Georgia"/>
              <a:cs typeface="Georgia"/>
              <a:sym typeface="Georgia"/>
            </a:endParaRPr>
          </a:p>
        </p:txBody>
      </p:sp>
      <p:sp>
        <p:nvSpPr>
          <p:cNvPr id="93" name="Google Shape;212;p23"/>
          <p:cNvSpPr/>
          <p:nvPr/>
        </p:nvSpPr>
        <p:spPr>
          <a:xfrm>
            <a:off x="105800" y="3400679"/>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600" b="1" dirty="0" smtClean="0">
                <a:latin typeface="Georgia"/>
                <a:ea typeface="Georgia"/>
                <a:cs typeface="Georgia"/>
                <a:sym typeface="Georgia"/>
              </a:rPr>
              <a:t>PDF</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sp>
        <p:nvSpPr>
          <p:cNvPr id="97" name="Google Shape;212;p23"/>
          <p:cNvSpPr/>
          <p:nvPr/>
        </p:nvSpPr>
        <p:spPr>
          <a:xfrm>
            <a:off x="2579430" y="4794920"/>
            <a:ext cx="984001" cy="419095"/>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00" b="1" dirty="0" smtClean="0">
                <a:latin typeface="Georgia"/>
                <a:ea typeface="Georgia"/>
                <a:cs typeface="Georgia"/>
                <a:sym typeface="Georgia"/>
              </a:rPr>
              <a:t>INDIENEN </a:t>
            </a:r>
            <a:r>
              <a:rPr lang="en-GB" sz="450" b="1" dirty="0" smtClean="0">
                <a:latin typeface="Georgia"/>
                <a:ea typeface="Georgia"/>
                <a:cs typeface="Georgia"/>
                <a:sym typeface="Georgia"/>
              </a:rPr>
              <a:t>AANVRAAGFORMULIER</a:t>
            </a:r>
            <a:endParaRPr lang="sv" sz="450" dirty="0" smtClean="0">
              <a:latin typeface="Georgia"/>
              <a:ea typeface="Georgia"/>
              <a:cs typeface="Georgia"/>
              <a:sym typeface="Georgia"/>
            </a:endParaRPr>
          </a:p>
        </p:txBody>
      </p:sp>
      <p:sp>
        <p:nvSpPr>
          <p:cNvPr id="98" name="Google Shape;212;p23"/>
          <p:cNvSpPr/>
          <p:nvPr/>
        </p:nvSpPr>
        <p:spPr>
          <a:xfrm>
            <a:off x="1349075"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p>
          <a:p>
            <a:pPr marL="0" lvl="0" indent="0" algn="ctr" rtl="0">
              <a:spcBef>
                <a:spcPts val="0"/>
              </a:spcBef>
              <a:spcAft>
                <a:spcPts val="0"/>
              </a:spcAft>
              <a:buNone/>
            </a:pPr>
            <a:r>
              <a:rPr lang="en-GB" sz="600" b="1" dirty="0" smtClean="0">
                <a:latin typeface="Georgia"/>
                <a:ea typeface="Georgia"/>
                <a:cs typeface="Georgia"/>
                <a:sym typeface="Georgia"/>
              </a:rPr>
              <a:t>XYZ123</a:t>
            </a:r>
            <a:endParaRPr sz="600" b="1" dirty="0">
              <a:latin typeface="Georgia"/>
              <a:ea typeface="Georgia"/>
              <a:cs typeface="Georgia"/>
              <a:sym typeface="Georgia"/>
            </a:endParaRPr>
          </a:p>
          <a:p>
            <a:pPr marL="0" lvl="0" indent="0" algn="ctr" rtl="0">
              <a:spcBef>
                <a:spcPts val="0"/>
              </a:spcBef>
              <a:spcAft>
                <a:spcPts val="0"/>
              </a:spcAft>
              <a:buNone/>
            </a:pPr>
            <a:endParaRPr lang="en-GB" sz="900" b="1" dirty="0" smtClean="0">
              <a:latin typeface="Georgia"/>
              <a:ea typeface="Georgia"/>
              <a:cs typeface="Georgia"/>
              <a:sym typeface="Georgia"/>
            </a:endParaRPr>
          </a:p>
          <a:p>
            <a:pPr lvl="0" defTabSz="360363">
              <a:tabLst>
                <a:tab pos="719138" algn="l"/>
              </a:tabLst>
            </a:pPr>
            <a:r>
              <a:rPr lang="en-US" sz="400" dirty="0">
                <a:latin typeface="Georgia"/>
                <a:ea typeface="Georgia"/>
                <a:cs typeface="Georgia"/>
                <a:sym typeface="Georgia"/>
              </a:rPr>
              <a:t>x:	...		</a:t>
            </a:r>
            <a:br>
              <a:rPr lang="en-US" sz="400" dirty="0">
                <a:latin typeface="Georgia"/>
                <a:ea typeface="Georgia"/>
                <a:cs typeface="Georgia"/>
                <a:sym typeface="Georgia"/>
              </a:rPr>
            </a:br>
            <a:endParaRPr lang="en-US" sz="400" dirty="0">
              <a:latin typeface="Georgia"/>
              <a:ea typeface="Georgia"/>
              <a:cs typeface="Georgia"/>
              <a:sym typeface="Georgia"/>
            </a:endParaRPr>
          </a:p>
        </p:txBody>
      </p:sp>
      <p:cxnSp>
        <p:nvCxnSpPr>
          <p:cNvPr id="99" name="Straight Arrow Connector 98"/>
          <p:cNvCxnSpPr>
            <a:stCxn id="89" idx="0"/>
            <a:endCxn id="98" idx="2"/>
          </p:cNvCxnSpPr>
          <p:nvPr/>
        </p:nvCxnSpPr>
        <p:spPr>
          <a:xfrm flipV="1">
            <a:off x="1827133" y="3827292"/>
            <a:ext cx="10360" cy="96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02" idx="1"/>
            <a:endCxn id="98" idx="0"/>
          </p:cNvCxnSpPr>
          <p:nvPr/>
        </p:nvCxnSpPr>
        <p:spPr>
          <a:xfrm flipH="1">
            <a:off x="1837493"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3"/>
          </p:cNvCxnSpPr>
          <p:nvPr/>
        </p:nvCxnSpPr>
        <p:spPr>
          <a:xfrm>
            <a:off x="2325911" y="2403038"/>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Google Shape;212;p23"/>
          <p:cNvSpPr/>
          <p:nvPr/>
        </p:nvSpPr>
        <p:spPr>
          <a:xfrm>
            <a:off x="2545994"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PLAATSING ZENDANTENNE</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104" name="Elbow Connector 103"/>
          <p:cNvCxnSpPr/>
          <p:nvPr/>
        </p:nvCxnSpPr>
        <p:spPr>
          <a:xfrm rot="10800000" flipV="1">
            <a:off x="3503665"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008270"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503662"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5859"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108" name="Straight Arrow Connector 47"/>
          <p:cNvCxnSpPr/>
          <p:nvPr/>
        </p:nvCxnSpPr>
        <p:spPr>
          <a:xfrm rot="16200000" flipH="1">
            <a:off x="950501" y="3899615"/>
            <a:ext cx="1158997" cy="587264"/>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Connector 62"/>
          <p:cNvCxnSpPr/>
          <p:nvPr/>
        </p:nvCxnSpPr>
        <p:spPr>
          <a:xfrm rot="5400000" flipH="1" flipV="1">
            <a:off x="1070100" y="2873047"/>
            <a:ext cx="925345" cy="587526"/>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10" name="Straight Arrow Connector 109"/>
          <p:cNvCxnSpPr>
            <a:stCxn id="89" idx="0"/>
            <a:endCxn id="93" idx="2"/>
          </p:cNvCxnSpPr>
          <p:nvPr/>
        </p:nvCxnSpPr>
        <p:spPr>
          <a:xfrm flipH="1" flipV="1">
            <a:off x="594765" y="3827770"/>
            <a:ext cx="1232368" cy="96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74"/>
          <p:cNvCxnSpPr/>
          <p:nvPr/>
        </p:nvCxnSpPr>
        <p:spPr>
          <a:xfrm flipV="1">
            <a:off x="4649036"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79382"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4279382"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636368"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algn="ctr"/>
            <a:r>
              <a:rPr lang="nl-NL" sz="1600" dirty="0" smtClean="0"/>
              <a:t>Proximus wil een nieuwe zendantenne (XYZ123) in </a:t>
            </a:r>
            <a:r>
              <a:rPr lang="nl-NL" sz="1600" dirty="0" err="1" smtClean="0"/>
              <a:t>Gullegem</a:t>
            </a:r>
            <a:r>
              <a:rPr lang="nl-NL" sz="1600" dirty="0" smtClean="0"/>
              <a:t>. Ze starten het vergunningsproces.</a:t>
            </a:r>
            <a:endParaRPr lang="nl-NL" sz="1600" dirty="0"/>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9544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Rectangle 149"/>
          <p:cNvSpPr/>
          <p:nvPr/>
        </p:nvSpPr>
        <p:spPr>
          <a:xfrm>
            <a:off x="4938993" y="1032932"/>
            <a:ext cx="4967007" cy="5825067"/>
          </a:xfrm>
          <a:prstGeom prst="rect">
            <a:avLst/>
          </a:prstGeom>
          <a:solidFill>
            <a:schemeClr val="accent3">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2"/>
          <p:cNvSpPr txBox="1">
            <a:spLocks/>
          </p:cNvSpPr>
          <p:nvPr/>
        </p:nvSpPr>
        <p:spPr>
          <a:xfrm>
            <a:off x="833437" y="6417058"/>
            <a:ext cx="378089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r>
              <a:rPr lang="nl-BE" sz="2000" dirty="0" smtClean="0"/>
              <a:t>Aanvraag zendantenne</a:t>
            </a:r>
            <a:endParaRPr lang="nl-BE" sz="2000" dirty="0"/>
          </a:p>
        </p:txBody>
      </p:sp>
      <p:cxnSp>
        <p:nvCxnSpPr>
          <p:cNvPr id="8" name="Straight Connector 7"/>
          <p:cNvCxnSpPr/>
          <p:nvPr/>
        </p:nvCxnSpPr>
        <p:spPr>
          <a:xfrm>
            <a:off x="4944534" y="1032933"/>
            <a:ext cx="0" cy="5825067"/>
          </a:xfrm>
          <a:prstGeom prst="line">
            <a:avLst/>
          </a:prstGeom>
          <a:ln w="12700"/>
        </p:spPr>
        <p:style>
          <a:lnRef idx="1">
            <a:schemeClr val="dk1"/>
          </a:lnRef>
          <a:fillRef idx="0">
            <a:schemeClr val="dk1"/>
          </a:fillRef>
          <a:effectRef idx="0">
            <a:schemeClr val="dk1"/>
          </a:effectRef>
          <a:fontRef idx="minor">
            <a:schemeClr val="tx1"/>
          </a:fontRef>
        </p:style>
      </p:cxnSp>
      <p:sp>
        <p:nvSpPr>
          <p:cNvPr id="85" name="Google Shape;212;p23"/>
          <p:cNvSpPr/>
          <p:nvPr/>
        </p:nvSpPr>
        <p:spPr>
          <a:xfrm>
            <a:off x="3950365"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PROXIMUS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86" name="Straight Arrow Connector 85"/>
          <p:cNvCxnSpPr>
            <a:stCxn id="85" idx="1"/>
            <a:endCxn id="97" idx="3"/>
          </p:cNvCxnSpPr>
          <p:nvPr/>
        </p:nvCxnSpPr>
        <p:spPr>
          <a:xfrm flipH="1">
            <a:off x="3563431" y="3621536"/>
            <a:ext cx="386934" cy="138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212;p23"/>
          <p:cNvSpPr/>
          <p:nvPr/>
        </p:nvSpPr>
        <p:spPr>
          <a:xfrm>
            <a:off x="2567392"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88" name="Straight Arrow Connector 87"/>
          <p:cNvCxnSpPr>
            <a:stCxn id="102" idx="2"/>
            <a:endCxn id="87" idx="0"/>
          </p:cNvCxnSpPr>
          <p:nvPr/>
        </p:nvCxnSpPr>
        <p:spPr>
          <a:xfrm>
            <a:off x="3034818"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7" idx="2"/>
            <a:endCxn id="97" idx="0"/>
          </p:cNvCxnSpPr>
          <p:nvPr/>
        </p:nvCxnSpPr>
        <p:spPr>
          <a:xfrm>
            <a:off x="3061600" y="3827292"/>
            <a:ext cx="9831" cy="96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Google Shape;212;p23"/>
          <p:cNvSpPr/>
          <p:nvPr/>
        </p:nvSpPr>
        <p:spPr>
          <a:xfrm>
            <a:off x="1344093" y="2101938"/>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VERGUNNING ZENDANTENNE XYZ123</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400" dirty="0">
                <a:latin typeface="Georgia"/>
                <a:ea typeface="Georgia"/>
                <a:cs typeface="Georgia"/>
                <a:sym typeface="Georgia"/>
              </a:rPr>
              <a:t>x</a:t>
            </a:r>
            <a:r>
              <a:rPr lang="sv" sz="400" dirty="0" smtClean="0">
                <a:latin typeface="Georgia"/>
                <a:ea typeface="Georgia"/>
                <a:cs typeface="Georgia"/>
                <a:sym typeface="Georgia"/>
              </a:rPr>
              <a:t>:	...</a:t>
            </a:r>
            <a:r>
              <a:rPr lang="sv" sz="400" dirty="0">
                <a:latin typeface="Georgia"/>
                <a:ea typeface="Georgia"/>
                <a:cs typeface="Georgia"/>
                <a:sym typeface="Georgia"/>
              </a:rPr>
              <a:t>	</a:t>
            </a:r>
            <a:r>
              <a:rPr lang="sv" sz="400" dirty="0" smtClean="0">
                <a:latin typeface="Georgia"/>
                <a:ea typeface="Georgia"/>
                <a:cs typeface="Georgia"/>
                <a:sym typeface="Georgia"/>
              </a:rPr>
              <a:t>	</a:t>
            </a:r>
            <a:r>
              <a:rPr lang="en-GB" sz="400" dirty="0" smtClean="0">
                <a:latin typeface="Georgia"/>
                <a:ea typeface="Georgia"/>
                <a:cs typeface="Georgia"/>
                <a:sym typeface="Georgia"/>
              </a:rPr>
              <a:t/>
            </a:r>
            <a:br>
              <a:rPr lang="en-GB" sz="400" dirty="0" smtClean="0">
                <a:latin typeface="Georgia"/>
                <a:ea typeface="Georgia"/>
                <a:cs typeface="Georgia"/>
                <a:sym typeface="Georgia"/>
              </a:rPr>
            </a:br>
            <a:endParaRPr sz="400" dirty="0">
              <a:latin typeface="Georgia"/>
              <a:ea typeface="Georgia"/>
              <a:cs typeface="Georgia"/>
              <a:sym typeface="Georgia"/>
            </a:endParaRPr>
          </a:p>
        </p:txBody>
      </p:sp>
      <p:sp>
        <p:nvSpPr>
          <p:cNvPr id="97" name="Google Shape;212;p23"/>
          <p:cNvSpPr/>
          <p:nvPr/>
        </p:nvSpPr>
        <p:spPr>
          <a:xfrm>
            <a:off x="2579430" y="4794920"/>
            <a:ext cx="984001" cy="419095"/>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00" b="1" dirty="0" smtClean="0">
                <a:latin typeface="Georgia"/>
                <a:ea typeface="Georgia"/>
                <a:cs typeface="Georgia"/>
                <a:sym typeface="Georgia"/>
              </a:rPr>
              <a:t>UITBESTEDING CONFORMITEITS-ATTEST</a:t>
            </a:r>
            <a:endParaRPr lang="sv" sz="450" dirty="0" smtClean="0">
              <a:latin typeface="Georgia"/>
              <a:ea typeface="Georgia"/>
              <a:cs typeface="Georgia"/>
              <a:sym typeface="Georgia"/>
            </a:endParaRPr>
          </a:p>
        </p:txBody>
      </p:sp>
      <p:sp>
        <p:nvSpPr>
          <p:cNvPr id="98" name="Google Shape;212;p23"/>
          <p:cNvSpPr/>
          <p:nvPr/>
        </p:nvSpPr>
        <p:spPr>
          <a:xfrm>
            <a:off x="1349075"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p>
          <a:p>
            <a:pPr marL="0" lvl="0" indent="0" algn="ctr" rtl="0">
              <a:spcBef>
                <a:spcPts val="0"/>
              </a:spcBef>
              <a:spcAft>
                <a:spcPts val="0"/>
              </a:spcAft>
              <a:buNone/>
            </a:pPr>
            <a:r>
              <a:rPr lang="en-GB" sz="600" b="1" dirty="0" smtClean="0">
                <a:latin typeface="Georgia"/>
                <a:ea typeface="Georgia"/>
                <a:cs typeface="Georgia"/>
                <a:sym typeface="Georgia"/>
              </a:rPr>
              <a:t>XYZ123</a:t>
            </a:r>
            <a:endParaRPr sz="600" b="1" dirty="0">
              <a:latin typeface="Georgia"/>
              <a:ea typeface="Georgia"/>
              <a:cs typeface="Georgia"/>
              <a:sym typeface="Georgia"/>
            </a:endParaRPr>
          </a:p>
          <a:p>
            <a:pPr marL="0" lvl="0" indent="0" algn="ctr" rtl="0">
              <a:spcBef>
                <a:spcPts val="0"/>
              </a:spcBef>
              <a:spcAft>
                <a:spcPts val="0"/>
              </a:spcAft>
              <a:buNone/>
            </a:pPr>
            <a:endParaRPr lang="en-GB" sz="900" b="1" dirty="0" smtClean="0">
              <a:latin typeface="Georgia"/>
              <a:ea typeface="Georgia"/>
              <a:cs typeface="Georgia"/>
              <a:sym typeface="Georgia"/>
            </a:endParaRPr>
          </a:p>
          <a:p>
            <a:pPr lvl="0" defTabSz="360363">
              <a:tabLst>
                <a:tab pos="719138" algn="l"/>
              </a:tabLst>
            </a:pPr>
            <a:r>
              <a:rPr lang="en-US" sz="400" dirty="0">
                <a:latin typeface="Georgia"/>
                <a:ea typeface="Georgia"/>
                <a:cs typeface="Georgia"/>
                <a:sym typeface="Georgia"/>
              </a:rPr>
              <a:t>x:	...		</a:t>
            </a:r>
            <a:br>
              <a:rPr lang="en-US" sz="400" dirty="0">
                <a:latin typeface="Georgia"/>
                <a:ea typeface="Georgia"/>
                <a:cs typeface="Georgia"/>
                <a:sym typeface="Georgia"/>
              </a:rPr>
            </a:br>
            <a:endParaRPr lang="en-US" sz="400" dirty="0">
              <a:latin typeface="Georgia"/>
              <a:ea typeface="Georgia"/>
              <a:cs typeface="Georgia"/>
              <a:sym typeface="Georgia"/>
            </a:endParaRPr>
          </a:p>
        </p:txBody>
      </p:sp>
      <p:cxnSp>
        <p:nvCxnSpPr>
          <p:cNvPr id="100" name="Straight Arrow Connector 99"/>
          <p:cNvCxnSpPr>
            <a:stCxn id="102" idx="1"/>
            <a:endCxn id="98" idx="0"/>
          </p:cNvCxnSpPr>
          <p:nvPr/>
        </p:nvCxnSpPr>
        <p:spPr>
          <a:xfrm flipH="1">
            <a:off x="1837493"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3"/>
          </p:cNvCxnSpPr>
          <p:nvPr/>
        </p:nvCxnSpPr>
        <p:spPr>
          <a:xfrm>
            <a:off x="2325911" y="2403038"/>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Google Shape;212;p23"/>
          <p:cNvSpPr/>
          <p:nvPr/>
        </p:nvSpPr>
        <p:spPr>
          <a:xfrm>
            <a:off x="2545994"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PLAATSING ZENDANTENNE</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104" name="Elbow Connector 103"/>
          <p:cNvCxnSpPr/>
          <p:nvPr/>
        </p:nvCxnSpPr>
        <p:spPr>
          <a:xfrm rot="10800000" flipV="1">
            <a:off x="3503665"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008270"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503662"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5859"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113" name="Elbow Connector 74"/>
          <p:cNvCxnSpPr/>
          <p:nvPr/>
        </p:nvCxnSpPr>
        <p:spPr>
          <a:xfrm flipV="1">
            <a:off x="4649036"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79382"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4279382"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636368"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algn="ctr"/>
            <a:r>
              <a:rPr lang="nl-NL" sz="1600" dirty="0" smtClean="0"/>
              <a:t>Proximus heeft een conformiteitsattest nodig. Ze doen hiervoor beroep op studiebureau VIA.</a:t>
            </a:r>
            <a:endParaRPr lang="nl-NL" sz="1600" dirty="0"/>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4085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Rectangle 149"/>
          <p:cNvSpPr/>
          <p:nvPr/>
        </p:nvSpPr>
        <p:spPr>
          <a:xfrm>
            <a:off x="4938993" y="1032932"/>
            <a:ext cx="4967007" cy="5825067"/>
          </a:xfrm>
          <a:prstGeom prst="rect">
            <a:avLst/>
          </a:prstGeom>
          <a:solidFill>
            <a:schemeClr val="accent3">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2"/>
          <p:cNvSpPr txBox="1">
            <a:spLocks/>
          </p:cNvSpPr>
          <p:nvPr/>
        </p:nvSpPr>
        <p:spPr>
          <a:xfrm>
            <a:off x="833437" y="6417058"/>
            <a:ext cx="378089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r>
              <a:rPr lang="nl-BE" sz="2000" dirty="0" smtClean="0"/>
              <a:t>Aanvraag zendantenne</a:t>
            </a:r>
            <a:endParaRPr lang="nl-BE" sz="2000" dirty="0"/>
          </a:p>
        </p:txBody>
      </p:sp>
      <p:cxnSp>
        <p:nvCxnSpPr>
          <p:cNvPr id="8" name="Straight Connector 7"/>
          <p:cNvCxnSpPr/>
          <p:nvPr/>
        </p:nvCxnSpPr>
        <p:spPr>
          <a:xfrm>
            <a:off x="4944534" y="1032933"/>
            <a:ext cx="0" cy="5825067"/>
          </a:xfrm>
          <a:prstGeom prst="line">
            <a:avLst/>
          </a:prstGeom>
          <a:ln w="12700"/>
        </p:spPr>
        <p:style>
          <a:lnRef idx="1">
            <a:schemeClr val="dk1"/>
          </a:lnRef>
          <a:fillRef idx="0">
            <a:schemeClr val="dk1"/>
          </a:fillRef>
          <a:effectRef idx="0">
            <a:schemeClr val="dk1"/>
          </a:effectRef>
          <a:fontRef idx="minor">
            <a:schemeClr val="tx1"/>
          </a:fontRef>
        </p:style>
      </p:cxnSp>
      <p:sp>
        <p:nvSpPr>
          <p:cNvPr id="85" name="Google Shape;212;p23"/>
          <p:cNvSpPr/>
          <p:nvPr/>
        </p:nvSpPr>
        <p:spPr>
          <a:xfrm>
            <a:off x="3950365"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PROXIMUS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	</a:t>
            </a:r>
          </a:p>
        </p:txBody>
      </p:sp>
      <p:cxnSp>
        <p:nvCxnSpPr>
          <p:cNvPr id="86" name="Straight Arrow Connector 85"/>
          <p:cNvCxnSpPr>
            <a:stCxn id="85" idx="1"/>
            <a:endCxn id="97" idx="3"/>
          </p:cNvCxnSpPr>
          <p:nvPr/>
        </p:nvCxnSpPr>
        <p:spPr>
          <a:xfrm flipH="1">
            <a:off x="3563431" y="3621536"/>
            <a:ext cx="386934" cy="138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212;p23"/>
          <p:cNvSpPr/>
          <p:nvPr/>
        </p:nvSpPr>
        <p:spPr>
          <a:xfrm>
            <a:off x="2567392"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88" name="Straight Arrow Connector 87"/>
          <p:cNvCxnSpPr>
            <a:stCxn id="102" idx="2"/>
            <a:endCxn id="87" idx="0"/>
          </p:cNvCxnSpPr>
          <p:nvPr/>
        </p:nvCxnSpPr>
        <p:spPr>
          <a:xfrm>
            <a:off x="3034818"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7" idx="2"/>
            <a:endCxn id="97" idx="0"/>
          </p:cNvCxnSpPr>
          <p:nvPr/>
        </p:nvCxnSpPr>
        <p:spPr>
          <a:xfrm>
            <a:off x="3061600" y="3827292"/>
            <a:ext cx="9831" cy="96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Google Shape;212;p23"/>
          <p:cNvSpPr/>
          <p:nvPr/>
        </p:nvSpPr>
        <p:spPr>
          <a:xfrm>
            <a:off x="1344093" y="2101938"/>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VERGUNNING ZENDANTENNE XYZ123-a</a:t>
            </a:r>
            <a:endParaRPr sz="600" b="1" dirty="0">
              <a:latin typeface="Georgia"/>
              <a:ea typeface="Georgia"/>
              <a:cs typeface="Georgia"/>
              <a:sym typeface="Georgia"/>
            </a:endParaRPr>
          </a:p>
        </p:txBody>
      </p:sp>
      <p:sp>
        <p:nvSpPr>
          <p:cNvPr id="97" name="Google Shape;212;p23"/>
          <p:cNvSpPr/>
          <p:nvPr/>
        </p:nvSpPr>
        <p:spPr>
          <a:xfrm>
            <a:off x="2579430" y="4794920"/>
            <a:ext cx="984001" cy="419095"/>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00" b="1" dirty="0" smtClean="0">
                <a:latin typeface="Georgia"/>
                <a:ea typeface="Georgia"/>
                <a:cs typeface="Georgia"/>
                <a:sym typeface="Georgia"/>
              </a:rPr>
              <a:t>UITBESTEDING CONFORMITEITS-ATTEST</a:t>
            </a:r>
            <a:endParaRPr lang="sv" sz="450" dirty="0" smtClean="0">
              <a:latin typeface="Georgia"/>
              <a:ea typeface="Georgia"/>
              <a:cs typeface="Georgia"/>
              <a:sym typeface="Georgia"/>
            </a:endParaRPr>
          </a:p>
        </p:txBody>
      </p:sp>
      <p:sp>
        <p:nvSpPr>
          <p:cNvPr id="98" name="Google Shape;212;p23"/>
          <p:cNvSpPr/>
          <p:nvPr/>
        </p:nvSpPr>
        <p:spPr>
          <a:xfrm>
            <a:off x="1349075"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p>
          <a:p>
            <a:pPr marL="0" lvl="0" indent="0" algn="ctr" rtl="0">
              <a:spcBef>
                <a:spcPts val="0"/>
              </a:spcBef>
              <a:spcAft>
                <a:spcPts val="0"/>
              </a:spcAft>
              <a:buNone/>
            </a:pPr>
            <a:r>
              <a:rPr lang="en-GB" sz="600" b="1" dirty="0" smtClean="0">
                <a:latin typeface="Georgia"/>
                <a:ea typeface="Georgia"/>
                <a:cs typeface="Georgia"/>
                <a:sym typeface="Georgia"/>
              </a:rPr>
              <a:t>XYZ123</a:t>
            </a:r>
            <a:endParaRPr sz="600" b="1" dirty="0">
              <a:latin typeface="Georgia"/>
              <a:ea typeface="Georgia"/>
              <a:cs typeface="Georgia"/>
              <a:sym typeface="Georgia"/>
            </a:endParaRPr>
          </a:p>
        </p:txBody>
      </p:sp>
      <p:cxnSp>
        <p:nvCxnSpPr>
          <p:cNvPr id="100" name="Straight Arrow Connector 99"/>
          <p:cNvCxnSpPr>
            <a:stCxn id="102" idx="1"/>
            <a:endCxn id="98" idx="0"/>
          </p:cNvCxnSpPr>
          <p:nvPr/>
        </p:nvCxnSpPr>
        <p:spPr>
          <a:xfrm flipH="1">
            <a:off x="1837493"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3"/>
          </p:cNvCxnSpPr>
          <p:nvPr/>
        </p:nvCxnSpPr>
        <p:spPr>
          <a:xfrm>
            <a:off x="2325911" y="2403038"/>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Google Shape;212;p23"/>
          <p:cNvSpPr/>
          <p:nvPr/>
        </p:nvSpPr>
        <p:spPr>
          <a:xfrm>
            <a:off x="2545994"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PLAATSING ZENDANTENNE</a:t>
            </a:r>
            <a:endParaRPr sz="600" b="1" dirty="0">
              <a:latin typeface="Georgia"/>
              <a:ea typeface="Georgia"/>
              <a:cs typeface="Georgia"/>
              <a:sym typeface="Georgia"/>
            </a:endParaRPr>
          </a:p>
        </p:txBody>
      </p:sp>
      <p:cxnSp>
        <p:nvCxnSpPr>
          <p:cNvPr id="104" name="Elbow Connector 103"/>
          <p:cNvCxnSpPr/>
          <p:nvPr/>
        </p:nvCxnSpPr>
        <p:spPr>
          <a:xfrm rot="10800000" flipV="1">
            <a:off x="3503665"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008270"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503662"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5859"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113" name="Elbow Connector 74"/>
          <p:cNvCxnSpPr/>
          <p:nvPr/>
        </p:nvCxnSpPr>
        <p:spPr>
          <a:xfrm flipV="1">
            <a:off x="4649036"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79382"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4279382"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636368"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algn="ctr"/>
            <a:r>
              <a:rPr lang="nl-NL" sz="1600" dirty="0" smtClean="0"/>
              <a:t>Studiebureau VIA dient de nodige bewijsstukken te verzamelen om een conformiteitsattest aan te vragen.</a:t>
            </a:r>
            <a:endParaRPr lang="nl-NL" sz="1600" dirty="0"/>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Right Arrow 1"/>
          <p:cNvSpPr/>
          <p:nvPr/>
        </p:nvSpPr>
        <p:spPr>
          <a:xfrm>
            <a:off x="4614332" y="5748867"/>
            <a:ext cx="719668" cy="35647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8" name="Title 2"/>
          <p:cNvSpPr>
            <a:spLocks noGrp="1"/>
          </p:cNvSpPr>
          <p:nvPr>
            <p:ph type="title"/>
          </p:nvPr>
        </p:nvSpPr>
        <p:spPr>
          <a:xfrm>
            <a:off x="5604934" y="6417058"/>
            <a:ext cx="3823578" cy="984352"/>
          </a:xfrm>
        </p:spPr>
        <p:txBody>
          <a:bodyPr>
            <a:normAutofit/>
          </a:bodyPr>
          <a:lstStyle/>
          <a:p>
            <a:r>
              <a:rPr lang="nl-BE" sz="2000" dirty="0" smtClean="0"/>
              <a:t>Aanvraag conformiteitsattest</a:t>
            </a:r>
            <a:endParaRPr lang="nl-BE" sz="2000" dirty="0"/>
          </a:p>
        </p:txBody>
      </p:sp>
      <p:sp>
        <p:nvSpPr>
          <p:cNvPr id="29" name="Google Shape;212;p23"/>
          <p:cNvSpPr/>
          <p:nvPr/>
        </p:nvSpPr>
        <p:spPr>
          <a:xfrm>
            <a:off x="8879794"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JAN JANSENS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p:txBody>
      </p:sp>
      <p:cxnSp>
        <p:nvCxnSpPr>
          <p:cNvPr id="30" name="Straight Arrow Connector 29"/>
          <p:cNvCxnSpPr>
            <a:stCxn id="29" idx="1"/>
            <a:endCxn id="41" idx="3"/>
          </p:cNvCxnSpPr>
          <p:nvPr/>
        </p:nvCxnSpPr>
        <p:spPr>
          <a:xfrm flipH="1">
            <a:off x="8485236" y="3621536"/>
            <a:ext cx="394558" cy="1371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Google Shape;212;p23"/>
          <p:cNvSpPr/>
          <p:nvPr/>
        </p:nvSpPr>
        <p:spPr>
          <a:xfrm>
            <a:off x="7496821"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32" name="Straight Arrow Connector 31"/>
          <p:cNvCxnSpPr>
            <a:stCxn id="46" idx="2"/>
            <a:endCxn id="31" idx="0"/>
          </p:cNvCxnSpPr>
          <p:nvPr/>
        </p:nvCxnSpPr>
        <p:spPr>
          <a:xfrm>
            <a:off x="7964247"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Google Shape;212;p23"/>
          <p:cNvSpPr/>
          <p:nvPr/>
        </p:nvSpPr>
        <p:spPr>
          <a:xfrm>
            <a:off x="6268374" y="4793346"/>
            <a:ext cx="976376"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50" b="1" dirty="0" smtClean="0">
                <a:latin typeface="Georgia"/>
                <a:ea typeface="Georgia"/>
                <a:cs typeface="Georgia"/>
                <a:sym typeface="Georgia"/>
              </a:rPr>
              <a:t>EMAIL</a:t>
            </a:r>
            <a:endParaRPr lang="sv" sz="400" dirty="0" smtClean="0">
              <a:latin typeface="Georgia"/>
              <a:ea typeface="Georgia"/>
              <a:cs typeface="Georgia"/>
              <a:sym typeface="Georgia"/>
            </a:endParaRPr>
          </a:p>
        </p:txBody>
      </p:sp>
      <p:cxnSp>
        <p:nvCxnSpPr>
          <p:cNvPr id="34" name="Straight Arrow Connector 33"/>
          <p:cNvCxnSpPr>
            <a:stCxn id="41" idx="1"/>
            <a:endCxn id="33" idx="3"/>
          </p:cNvCxnSpPr>
          <p:nvPr/>
        </p:nvCxnSpPr>
        <p:spPr>
          <a:xfrm flipH="1">
            <a:off x="7244750" y="4992557"/>
            <a:ext cx="264109"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2"/>
            <a:endCxn id="41" idx="0"/>
          </p:cNvCxnSpPr>
          <p:nvPr/>
        </p:nvCxnSpPr>
        <p:spPr>
          <a:xfrm>
            <a:off x="7991029" y="3827292"/>
            <a:ext cx="6019" cy="95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212;p23"/>
          <p:cNvSpPr/>
          <p:nvPr/>
        </p:nvSpPr>
        <p:spPr>
          <a:xfrm>
            <a:off x="6273369" y="2094527"/>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AANVRAAG</a:t>
            </a:r>
            <a:br>
              <a:rPr lang="sv" sz="600" b="1" dirty="0" smtClean="0">
                <a:latin typeface="Georgia"/>
                <a:ea typeface="Georgia"/>
                <a:cs typeface="Georgia"/>
                <a:sym typeface="Georgia"/>
              </a:rPr>
            </a:br>
            <a:r>
              <a:rPr lang="sv" sz="600" b="1" dirty="0" smtClean="0">
                <a:latin typeface="Georgia"/>
                <a:ea typeface="Georgia"/>
                <a:cs typeface="Georgia"/>
                <a:sym typeface="Georgia"/>
              </a:rPr>
              <a:t>CONFORMITEITS-ATTEST</a:t>
            </a:r>
            <a:br>
              <a:rPr lang="sv" sz="600" b="1" dirty="0" smtClean="0">
                <a:latin typeface="Georgia"/>
                <a:ea typeface="Georgia"/>
                <a:cs typeface="Georgia"/>
                <a:sym typeface="Georgia"/>
              </a:rPr>
            </a:br>
            <a:r>
              <a:rPr lang="sv" sz="600" b="1" dirty="0" smtClean="0">
                <a:latin typeface="Georgia"/>
                <a:ea typeface="Georgia"/>
                <a:cs typeface="Georgia"/>
                <a:sym typeface="Georgia"/>
              </a:rPr>
              <a:t>XYZ123-b</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400" dirty="0">
                <a:latin typeface="Georgia"/>
                <a:ea typeface="Georgia"/>
                <a:cs typeface="Georgia"/>
                <a:sym typeface="Georgia"/>
              </a:rPr>
              <a:t>x</a:t>
            </a:r>
            <a:r>
              <a:rPr lang="sv" sz="400" dirty="0" smtClean="0">
                <a:latin typeface="Georgia"/>
                <a:ea typeface="Georgia"/>
                <a:cs typeface="Georgia"/>
                <a:sym typeface="Georgia"/>
              </a:rPr>
              <a:t>:	...</a:t>
            </a:r>
            <a:r>
              <a:rPr lang="sv" sz="400" dirty="0">
                <a:latin typeface="Georgia"/>
                <a:ea typeface="Georgia"/>
                <a:cs typeface="Georgia"/>
                <a:sym typeface="Georgia"/>
              </a:rPr>
              <a:t>	</a:t>
            </a:r>
            <a:r>
              <a:rPr lang="sv" sz="400" dirty="0" smtClean="0">
                <a:latin typeface="Georgia"/>
                <a:ea typeface="Georgia"/>
                <a:cs typeface="Georgia"/>
                <a:sym typeface="Georgia"/>
              </a:rPr>
              <a:t>	</a:t>
            </a:r>
            <a:r>
              <a:rPr lang="en-GB" sz="400" dirty="0" smtClean="0">
                <a:latin typeface="Georgia"/>
                <a:ea typeface="Georgia"/>
                <a:cs typeface="Georgia"/>
                <a:sym typeface="Georgia"/>
              </a:rPr>
              <a:t/>
            </a:r>
            <a:br>
              <a:rPr lang="en-GB" sz="400" dirty="0" smtClean="0">
                <a:latin typeface="Georgia"/>
                <a:ea typeface="Georgia"/>
                <a:cs typeface="Georgia"/>
                <a:sym typeface="Georgia"/>
              </a:rPr>
            </a:br>
            <a:endParaRPr sz="400" dirty="0">
              <a:latin typeface="Georgia"/>
              <a:ea typeface="Georgia"/>
              <a:cs typeface="Georgia"/>
              <a:sym typeface="Georgia"/>
            </a:endParaRPr>
          </a:p>
        </p:txBody>
      </p:sp>
      <p:sp>
        <p:nvSpPr>
          <p:cNvPr id="37" name="Google Shape;212;p23"/>
          <p:cNvSpPr/>
          <p:nvPr/>
        </p:nvSpPr>
        <p:spPr>
          <a:xfrm>
            <a:off x="5035229" y="3400679"/>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600" b="1" dirty="0" smtClean="0">
                <a:latin typeface="Georgia"/>
                <a:ea typeface="Georgia"/>
                <a:cs typeface="Georgia"/>
                <a:sym typeface="Georgia"/>
              </a:rPr>
              <a:t>PDF</a:t>
            </a:r>
            <a:endParaRPr sz="600" b="1" dirty="0">
              <a:latin typeface="Georgia"/>
              <a:ea typeface="Georgia"/>
              <a:cs typeface="Georgia"/>
              <a:sym typeface="Georgia"/>
            </a:endParaRPr>
          </a:p>
        </p:txBody>
      </p:sp>
      <p:cxnSp>
        <p:nvCxnSpPr>
          <p:cNvPr id="38" name="Straight Arrow Connector 37"/>
          <p:cNvCxnSpPr>
            <a:stCxn id="33" idx="1"/>
            <a:endCxn id="39" idx="3"/>
          </p:cNvCxnSpPr>
          <p:nvPr/>
        </p:nvCxnSpPr>
        <p:spPr>
          <a:xfrm flipH="1">
            <a:off x="6013158" y="5006553"/>
            <a:ext cx="255216" cy="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212;p23"/>
          <p:cNvSpPr/>
          <p:nvPr/>
        </p:nvSpPr>
        <p:spPr>
          <a:xfrm>
            <a:off x="5035229" y="4793346"/>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00" b="1" dirty="0" smtClean="0">
                <a:latin typeface="Georgia"/>
                <a:ea typeface="Georgia"/>
                <a:cs typeface="Georgia"/>
                <a:sym typeface="Georgia"/>
              </a:rPr>
              <a:t>BEWIJSSTUK 1</a:t>
            </a:r>
            <a:br>
              <a:rPr lang="en-GB" sz="500" b="1" dirty="0" smtClean="0">
                <a:latin typeface="Georgia"/>
                <a:ea typeface="Georgia"/>
                <a:cs typeface="Georgia"/>
                <a:sym typeface="Georgia"/>
              </a:rPr>
            </a:br>
            <a:r>
              <a:rPr lang="en-GB" sz="500" b="1" dirty="0" smtClean="0">
                <a:latin typeface="Georgia"/>
                <a:ea typeface="Georgia"/>
                <a:cs typeface="Georgia"/>
                <a:sym typeface="Georgia"/>
              </a:rPr>
              <a:t>+</a:t>
            </a:r>
            <a:br>
              <a:rPr lang="en-GB" sz="500" b="1" dirty="0" smtClean="0">
                <a:latin typeface="Georgia"/>
                <a:ea typeface="Georgia"/>
                <a:cs typeface="Georgia"/>
                <a:sym typeface="Georgia"/>
              </a:rPr>
            </a:br>
            <a:r>
              <a:rPr lang="en-GB" sz="500" b="1" dirty="0" smtClean="0">
                <a:latin typeface="Georgia"/>
                <a:ea typeface="Georgia"/>
                <a:cs typeface="Georgia"/>
                <a:sym typeface="Georgia"/>
              </a:rPr>
              <a:t>BEWIJSSTUK 2</a:t>
            </a:r>
            <a:endParaRPr sz="500" b="1" dirty="0">
              <a:latin typeface="Georgia"/>
              <a:ea typeface="Georgia"/>
              <a:cs typeface="Georgia"/>
              <a:sym typeface="Georgia"/>
            </a:endParaRPr>
          </a:p>
        </p:txBody>
      </p:sp>
      <p:cxnSp>
        <p:nvCxnSpPr>
          <p:cNvPr id="40" name="Straight Arrow Connector 39"/>
          <p:cNvCxnSpPr>
            <a:stCxn id="39" idx="0"/>
            <a:endCxn id="37" idx="2"/>
          </p:cNvCxnSpPr>
          <p:nvPr/>
        </p:nvCxnSpPr>
        <p:spPr>
          <a:xfrm flipV="1">
            <a:off x="5524194" y="3827770"/>
            <a:ext cx="0" cy="96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212;p23"/>
          <p:cNvSpPr/>
          <p:nvPr/>
        </p:nvSpPr>
        <p:spPr>
          <a:xfrm>
            <a:off x="7508859" y="4779350"/>
            <a:ext cx="976377"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AANLEVEREN BEWIJSSTUKKEN</a:t>
            </a:r>
            <a:endParaRPr lang="sv" sz="400" dirty="0" smtClean="0">
              <a:latin typeface="Georgia"/>
              <a:ea typeface="Georgia"/>
              <a:cs typeface="Georgia"/>
              <a:sym typeface="Georgia"/>
            </a:endParaRPr>
          </a:p>
        </p:txBody>
      </p:sp>
      <p:sp>
        <p:nvSpPr>
          <p:cNvPr id="42" name="Google Shape;212;p23"/>
          <p:cNvSpPr/>
          <p:nvPr/>
        </p:nvSpPr>
        <p:spPr>
          <a:xfrm>
            <a:off x="6278504"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br>
              <a:rPr lang="en-GB" sz="600" b="1" dirty="0" smtClean="0">
                <a:latin typeface="Georgia"/>
                <a:ea typeface="Georgia"/>
                <a:cs typeface="Georgia"/>
                <a:sym typeface="Georgia"/>
              </a:rPr>
            </a:br>
            <a:r>
              <a:rPr lang="en-GB" sz="600" b="1" dirty="0" smtClean="0">
                <a:latin typeface="Georgia"/>
                <a:ea typeface="Georgia"/>
                <a:cs typeface="Georgia"/>
                <a:sym typeface="Georgia"/>
              </a:rPr>
              <a:t>XYZ123</a:t>
            </a:r>
            <a:endParaRPr lang="en-US" sz="400" dirty="0">
              <a:latin typeface="Georgia"/>
              <a:ea typeface="Georgia"/>
              <a:cs typeface="Georgia"/>
              <a:sym typeface="Georgia"/>
            </a:endParaRPr>
          </a:p>
        </p:txBody>
      </p:sp>
      <p:cxnSp>
        <p:nvCxnSpPr>
          <p:cNvPr id="43" name="Straight Arrow Connector 42"/>
          <p:cNvCxnSpPr>
            <a:stCxn id="33" idx="0"/>
            <a:endCxn id="42" idx="2"/>
          </p:cNvCxnSpPr>
          <p:nvPr/>
        </p:nvCxnSpPr>
        <p:spPr>
          <a:xfrm flipV="1">
            <a:off x="6756562" y="3827292"/>
            <a:ext cx="10360" cy="96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1"/>
            <a:endCxn id="42" idx="0"/>
          </p:cNvCxnSpPr>
          <p:nvPr/>
        </p:nvCxnSpPr>
        <p:spPr>
          <a:xfrm flipH="1">
            <a:off x="6766922"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a:off x="7255187" y="2395627"/>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Google Shape;212;p23"/>
          <p:cNvSpPr/>
          <p:nvPr/>
        </p:nvSpPr>
        <p:spPr>
          <a:xfrm>
            <a:off x="7475423"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47" name="Elbow Connector 46"/>
          <p:cNvCxnSpPr/>
          <p:nvPr/>
        </p:nvCxnSpPr>
        <p:spPr>
          <a:xfrm rot="10800000" flipV="1">
            <a:off x="8433094"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937699"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433091"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505288"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51" name="Straight Arrow Connector 47"/>
          <p:cNvCxnSpPr/>
          <p:nvPr/>
        </p:nvCxnSpPr>
        <p:spPr>
          <a:xfrm rot="16200000" flipH="1">
            <a:off x="5883547" y="3903233"/>
            <a:ext cx="1142744" cy="59628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62"/>
          <p:cNvCxnSpPr/>
          <p:nvPr/>
        </p:nvCxnSpPr>
        <p:spPr>
          <a:xfrm rot="5400000" flipH="1" flipV="1">
            <a:off x="5995491" y="2861217"/>
            <a:ext cx="924810" cy="595829"/>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3" idx="0"/>
            <a:endCxn id="37" idx="2"/>
          </p:cNvCxnSpPr>
          <p:nvPr/>
        </p:nvCxnSpPr>
        <p:spPr>
          <a:xfrm flipH="1" flipV="1">
            <a:off x="5524194" y="3827770"/>
            <a:ext cx="1232368" cy="96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74"/>
          <p:cNvCxnSpPr/>
          <p:nvPr/>
        </p:nvCxnSpPr>
        <p:spPr>
          <a:xfrm flipV="1">
            <a:off x="9578465"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08811"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208811"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565797"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Tree>
    <p:extLst>
      <p:ext uri="{BB962C8B-B14F-4D97-AF65-F5344CB8AC3E}">
        <p14:creationId xmlns:p14="http://schemas.microsoft.com/office/powerpoint/2010/main" val="826467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Rectangle 149"/>
          <p:cNvSpPr/>
          <p:nvPr/>
        </p:nvSpPr>
        <p:spPr>
          <a:xfrm>
            <a:off x="4938993" y="1032932"/>
            <a:ext cx="4967007" cy="5825067"/>
          </a:xfrm>
          <a:prstGeom prst="rect">
            <a:avLst/>
          </a:prstGeom>
          <a:solidFill>
            <a:schemeClr val="accent3">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2"/>
          <p:cNvSpPr txBox="1">
            <a:spLocks/>
          </p:cNvSpPr>
          <p:nvPr/>
        </p:nvSpPr>
        <p:spPr>
          <a:xfrm>
            <a:off x="833437" y="6417058"/>
            <a:ext cx="378089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r>
              <a:rPr lang="nl-BE" sz="2000" dirty="0" smtClean="0"/>
              <a:t>Aanvraag zendantenne</a:t>
            </a:r>
            <a:endParaRPr lang="nl-BE" sz="2000" dirty="0"/>
          </a:p>
        </p:txBody>
      </p:sp>
      <p:cxnSp>
        <p:nvCxnSpPr>
          <p:cNvPr id="8" name="Straight Connector 7"/>
          <p:cNvCxnSpPr/>
          <p:nvPr/>
        </p:nvCxnSpPr>
        <p:spPr>
          <a:xfrm>
            <a:off x="4944534" y="1032933"/>
            <a:ext cx="0" cy="5825067"/>
          </a:xfrm>
          <a:prstGeom prst="line">
            <a:avLst/>
          </a:prstGeom>
          <a:ln w="12700"/>
        </p:spPr>
        <p:style>
          <a:lnRef idx="1">
            <a:schemeClr val="dk1"/>
          </a:lnRef>
          <a:fillRef idx="0">
            <a:schemeClr val="dk1"/>
          </a:fillRef>
          <a:effectRef idx="0">
            <a:schemeClr val="dk1"/>
          </a:effectRef>
          <a:fontRef idx="minor">
            <a:schemeClr val="tx1"/>
          </a:fontRef>
        </p:style>
      </p:cxnSp>
      <p:sp>
        <p:nvSpPr>
          <p:cNvPr id="85" name="Google Shape;212;p23"/>
          <p:cNvSpPr/>
          <p:nvPr/>
        </p:nvSpPr>
        <p:spPr>
          <a:xfrm>
            <a:off x="3950365"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PROXIMUS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	</a:t>
            </a:r>
          </a:p>
        </p:txBody>
      </p:sp>
      <p:cxnSp>
        <p:nvCxnSpPr>
          <p:cNvPr id="86" name="Straight Arrow Connector 85"/>
          <p:cNvCxnSpPr>
            <a:stCxn id="85" idx="1"/>
            <a:endCxn id="97" idx="3"/>
          </p:cNvCxnSpPr>
          <p:nvPr/>
        </p:nvCxnSpPr>
        <p:spPr>
          <a:xfrm flipH="1">
            <a:off x="3563431" y="3621536"/>
            <a:ext cx="386934" cy="138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212;p23"/>
          <p:cNvSpPr/>
          <p:nvPr/>
        </p:nvSpPr>
        <p:spPr>
          <a:xfrm>
            <a:off x="2567392"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88" name="Straight Arrow Connector 87"/>
          <p:cNvCxnSpPr>
            <a:stCxn id="102" idx="2"/>
            <a:endCxn id="87" idx="0"/>
          </p:cNvCxnSpPr>
          <p:nvPr/>
        </p:nvCxnSpPr>
        <p:spPr>
          <a:xfrm>
            <a:off x="3034818"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7" idx="2"/>
            <a:endCxn id="97" idx="0"/>
          </p:cNvCxnSpPr>
          <p:nvPr/>
        </p:nvCxnSpPr>
        <p:spPr>
          <a:xfrm>
            <a:off x="3061600" y="3827292"/>
            <a:ext cx="9831" cy="96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Google Shape;212;p23"/>
          <p:cNvSpPr/>
          <p:nvPr/>
        </p:nvSpPr>
        <p:spPr>
          <a:xfrm>
            <a:off x="1344093" y="2101938"/>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VERGUNNING ZENDANTENNE XYZ123-a</a:t>
            </a:r>
            <a:endParaRPr sz="600" b="1" dirty="0">
              <a:latin typeface="Georgia"/>
              <a:ea typeface="Georgia"/>
              <a:cs typeface="Georgia"/>
              <a:sym typeface="Georgia"/>
            </a:endParaRPr>
          </a:p>
        </p:txBody>
      </p:sp>
      <p:sp>
        <p:nvSpPr>
          <p:cNvPr id="97" name="Google Shape;212;p23"/>
          <p:cNvSpPr/>
          <p:nvPr/>
        </p:nvSpPr>
        <p:spPr>
          <a:xfrm>
            <a:off x="2579430" y="4794920"/>
            <a:ext cx="984001" cy="419095"/>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00" b="1" dirty="0" smtClean="0">
                <a:latin typeface="Georgia"/>
                <a:ea typeface="Georgia"/>
                <a:cs typeface="Georgia"/>
                <a:sym typeface="Georgia"/>
              </a:rPr>
              <a:t>UITBESTEDING CONFORMITEITS-ATTEST</a:t>
            </a:r>
            <a:endParaRPr lang="sv" sz="450" dirty="0" smtClean="0">
              <a:latin typeface="Georgia"/>
              <a:ea typeface="Georgia"/>
              <a:cs typeface="Georgia"/>
              <a:sym typeface="Georgia"/>
            </a:endParaRPr>
          </a:p>
        </p:txBody>
      </p:sp>
      <p:sp>
        <p:nvSpPr>
          <p:cNvPr id="98" name="Google Shape;212;p23"/>
          <p:cNvSpPr/>
          <p:nvPr/>
        </p:nvSpPr>
        <p:spPr>
          <a:xfrm>
            <a:off x="1349075"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p>
          <a:p>
            <a:pPr marL="0" lvl="0" indent="0" algn="ctr" rtl="0">
              <a:spcBef>
                <a:spcPts val="0"/>
              </a:spcBef>
              <a:spcAft>
                <a:spcPts val="0"/>
              </a:spcAft>
              <a:buNone/>
            </a:pPr>
            <a:r>
              <a:rPr lang="en-GB" sz="600" b="1" dirty="0" smtClean="0">
                <a:latin typeface="Georgia"/>
                <a:ea typeface="Georgia"/>
                <a:cs typeface="Georgia"/>
                <a:sym typeface="Georgia"/>
              </a:rPr>
              <a:t>XYZ123</a:t>
            </a:r>
            <a:endParaRPr sz="600" b="1" dirty="0">
              <a:latin typeface="Georgia"/>
              <a:ea typeface="Georgia"/>
              <a:cs typeface="Georgia"/>
              <a:sym typeface="Georgia"/>
            </a:endParaRPr>
          </a:p>
        </p:txBody>
      </p:sp>
      <p:cxnSp>
        <p:nvCxnSpPr>
          <p:cNvPr id="100" name="Straight Arrow Connector 99"/>
          <p:cNvCxnSpPr>
            <a:stCxn id="102" idx="1"/>
            <a:endCxn id="98" idx="0"/>
          </p:cNvCxnSpPr>
          <p:nvPr/>
        </p:nvCxnSpPr>
        <p:spPr>
          <a:xfrm flipH="1">
            <a:off x="1837493"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3"/>
          </p:cNvCxnSpPr>
          <p:nvPr/>
        </p:nvCxnSpPr>
        <p:spPr>
          <a:xfrm>
            <a:off x="2325911" y="2403038"/>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Google Shape;212;p23"/>
          <p:cNvSpPr/>
          <p:nvPr/>
        </p:nvSpPr>
        <p:spPr>
          <a:xfrm>
            <a:off x="2545994"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PLAATSING ZENDANTENNE</a:t>
            </a:r>
            <a:endParaRPr sz="600" b="1" dirty="0">
              <a:latin typeface="Georgia"/>
              <a:ea typeface="Georgia"/>
              <a:cs typeface="Georgia"/>
              <a:sym typeface="Georgia"/>
            </a:endParaRPr>
          </a:p>
        </p:txBody>
      </p:sp>
      <p:cxnSp>
        <p:nvCxnSpPr>
          <p:cNvPr id="104" name="Elbow Connector 103"/>
          <p:cNvCxnSpPr/>
          <p:nvPr/>
        </p:nvCxnSpPr>
        <p:spPr>
          <a:xfrm rot="10800000" flipV="1">
            <a:off x="3503665"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008270"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503662"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5859"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113" name="Elbow Connector 74"/>
          <p:cNvCxnSpPr/>
          <p:nvPr/>
        </p:nvCxnSpPr>
        <p:spPr>
          <a:xfrm flipV="1">
            <a:off x="4649036"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79382"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4279382"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636368"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algn="ctr"/>
            <a:r>
              <a:rPr lang="nl-NL" sz="1600" dirty="0" smtClean="0"/>
              <a:t>Studiebureau VIA deelt het conformiteitsattest met Proximus.</a:t>
            </a:r>
            <a:endParaRPr lang="nl-NL" sz="1600" dirty="0"/>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28" name="Title 2"/>
          <p:cNvSpPr>
            <a:spLocks noGrp="1"/>
          </p:cNvSpPr>
          <p:nvPr>
            <p:ph type="title"/>
          </p:nvPr>
        </p:nvSpPr>
        <p:spPr>
          <a:xfrm>
            <a:off x="5604934" y="6417058"/>
            <a:ext cx="3823578" cy="984352"/>
          </a:xfrm>
        </p:spPr>
        <p:txBody>
          <a:bodyPr>
            <a:normAutofit/>
          </a:bodyPr>
          <a:lstStyle/>
          <a:p>
            <a:r>
              <a:rPr lang="nl-BE" sz="2000" dirty="0" smtClean="0"/>
              <a:t>Aanvraag conformiteitsattest</a:t>
            </a:r>
            <a:endParaRPr lang="nl-BE" sz="2000" dirty="0"/>
          </a:p>
        </p:txBody>
      </p:sp>
      <p:sp>
        <p:nvSpPr>
          <p:cNvPr id="29" name="Google Shape;212;p23"/>
          <p:cNvSpPr/>
          <p:nvPr/>
        </p:nvSpPr>
        <p:spPr>
          <a:xfrm>
            <a:off x="8879794"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JAN JANSENS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p:txBody>
      </p:sp>
      <p:cxnSp>
        <p:nvCxnSpPr>
          <p:cNvPr id="30" name="Straight Arrow Connector 29"/>
          <p:cNvCxnSpPr>
            <a:stCxn id="29" idx="1"/>
            <a:endCxn id="41" idx="3"/>
          </p:cNvCxnSpPr>
          <p:nvPr/>
        </p:nvCxnSpPr>
        <p:spPr>
          <a:xfrm flipH="1">
            <a:off x="8485236" y="3621536"/>
            <a:ext cx="394558" cy="1371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Google Shape;212;p23"/>
          <p:cNvSpPr/>
          <p:nvPr/>
        </p:nvSpPr>
        <p:spPr>
          <a:xfrm>
            <a:off x="7496821"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32" name="Straight Arrow Connector 31"/>
          <p:cNvCxnSpPr>
            <a:stCxn id="46" idx="2"/>
            <a:endCxn id="31" idx="0"/>
          </p:cNvCxnSpPr>
          <p:nvPr/>
        </p:nvCxnSpPr>
        <p:spPr>
          <a:xfrm>
            <a:off x="7964247"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Google Shape;212;p23"/>
          <p:cNvSpPr/>
          <p:nvPr/>
        </p:nvSpPr>
        <p:spPr>
          <a:xfrm>
            <a:off x="6268374" y="4793346"/>
            <a:ext cx="976376"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50" b="1" dirty="0" smtClean="0">
                <a:latin typeface="Georgia"/>
                <a:ea typeface="Georgia"/>
                <a:cs typeface="Georgia"/>
                <a:sym typeface="Georgia"/>
              </a:rPr>
              <a:t>EMAIL TO PROXIMUS</a:t>
            </a:r>
            <a:endParaRPr lang="sv" sz="400" dirty="0" smtClean="0">
              <a:latin typeface="Georgia"/>
              <a:ea typeface="Georgia"/>
              <a:cs typeface="Georgia"/>
              <a:sym typeface="Georgia"/>
            </a:endParaRPr>
          </a:p>
        </p:txBody>
      </p:sp>
      <p:cxnSp>
        <p:nvCxnSpPr>
          <p:cNvPr id="34" name="Straight Arrow Connector 33"/>
          <p:cNvCxnSpPr>
            <a:stCxn id="41" idx="1"/>
            <a:endCxn id="33" idx="3"/>
          </p:cNvCxnSpPr>
          <p:nvPr/>
        </p:nvCxnSpPr>
        <p:spPr>
          <a:xfrm flipH="1">
            <a:off x="7244750" y="4992557"/>
            <a:ext cx="264109"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2"/>
            <a:endCxn id="41" idx="0"/>
          </p:cNvCxnSpPr>
          <p:nvPr/>
        </p:nvCxnSpPr>
        <p:spPr>
          <a:xfrm>
            <a:off x="7991029" y="3827292"/>
            <a:ext cx="6019" cy="95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212;p23"/>
          <p:cNvSpPr/>
          <p:nvPr/>
        </p:nvSpPr>
        <p:spPr>
          <a:xfrm>
            <a:off x="6273369" y="2094527"/>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AANVRAAG</a:t>
            </a:r>
            <a:br>
              <a:rPr lang="sv" sz="600" b="1" dirty="0" smtClean="0">
                <a:latin typeface="Georgia"/>
                <a:ea typeface="Georgia"/>
                <a:cs typeface="Georgia"/>
                <a:sym typeface="Georgia"/>
              </a:rPr>
            </a:br>
            <a:r>
              <a:rPr lang="sv" sz="600" b="1" dirty="0" smtClean="0">
                <a:latin typeface="Georgia"/>
                <a:ea typeface="Georgia"/>
                <a:cs typeface="Georgia"/>
                <a:sym typeface="Georgia"/>
              </a:rPr>
              <a:t>CONFORMITEITS-ATTEST</a:t>
            </a:r>
            <a:br>
              <a:rPr lang="sv" sz="600" b="1" dirty="0" smtClean="0">
                <a:latin typeface="Georgia"/>
                <a:ea typeface="Georgia"/>
                <a:cs typeface="Georgia"/>
                <a:sym typeface="Georgia"/>
              </a:rPr>
            </a:br>
            <a:r>
              <a:rPr lang="sv" sz="600" b="1" dirty="0" smtClean="0">
                <a:latin typeface="Georgia"/>
                <a:ea typeface="Georgia"/>
                <a:cs typeface="Georgia"/>
                <a:sym typeface="Georgia"/>
              </a:rPr>
              <a:t>XYZ123-b</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400" dirty="0">
                <a:latin typeface="Georgia"/>
                <a:ea typeface="Georgia"/>
                <a:cs typeface="Georgia"/>
                <a:sym typeface="Georgia"/>
              </a:rPr>
              <a:t>x</a:t>
            </a:r>
            <a:r>
              <a:rPr lang="sv" sz="400" dirty="0" smtClean="0">
                <a:latin typeface="Georgia"/>
                <a:ea typeface="Georgia"/>
                <a:cs typeface="Georgia"/>
                <a:sym typeface="Georgia"/>
              </a:rPr>
              <a:t>:	...</a:t>
            </a:r>
            <a:r>
              <a:rPr lang="sv" sz="400" dirty="0">
                <a:latin typeface="Georgia"/>
                <a:ea typeface="Georgia"/>
                <a:cs typeface="Georgia"/>
                <a:sym typeface="Georgia"/>
              </a:rPr>
              <a:t>	</a:t>
            </a:r>
            <a:r>
              <a:rPr lang="sv" sz="400" dirty="0" smtClean="0">
                <a:latin typeface="Georgia"/>
                <a:ea typeface="Georgia"/>
                <a:cs typeface="Georgia"/>
                <a:sym typeface="Georgia"/>
              </a:rPr>
              <a:t>	</a:t>
            </a:r>
            <a:r>
              <a:rPr lang="en-GB" sz="400" dirty="0" smtClean="0">
                <a:latin typeface="Georgia"/>
                <a:ea typeface="Georgia"/>
                <a:cs typeface="Georgia"/>
                <a:sym typeface="Georgia"/>
              </a:rPr>
              <a:t/>
            </a:r>
            <a:br>
              <a:rPr lang="en-GB" sz="400" dirty="0" smtClean="0">
                <a:latin typeface="Georgia"/>
                <a:ea typeface="Georgia"/>
                <a:cs typeface="Georgia"/>
                <a:sym typeface="Georgia"/>
              </a:rPr>
            </a:br>
            <a:endParaRPr sz="400" dirty="0">
              <a:latin typeface="Georgia"/>
              <a:ea typeface="Georgia"/>
              <a:cs typeface="Georgia"/>
              <a:sym typeface="Georgia"/>
            </a:endParaRPr>
          </a:p>
        </p:txBody>
      </p:sp>
      <p:sp>
        <p:nvSpPr>
          <p:cNvPr id="37" name="Google Shape;212;p23"/>
          <p:cNvSpPr/>
          <p:nvPr/>
        </p:nvSpPr>
        <p:spPr>
          <a:xfrm>
            <a:off x="5035229" y="3400679"/>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600" b="1" dirty="0" smtClean="0">
                <a:latin typeface="Georgia"/>
                <a:ea typeface="Georgia"/>
                <a:cs typeface="Georgia"/>
                <a:sym typeface="Georgia"/>
              </a:rPr>
              <a:t>PDF</a:t>
            </a:r>
            <a:endParaRPr sz="600" b="1" dirty="0">
              <a:latin typeface="Georgia"/>
              <a:ea typeface="Georgia"/>
              <a:cs typeface="Georgia"/>
              <a:sym typeface="Georgia"/>
            </a:endParaRPr>
          </a:p>
        </p:txBody>
      </p:sp>
      <p:sp>
        <p:nvSpPr>
          <p:cNvPr id="41" name="Google Shape;212;p23"/>
          <p:cNvSpPr/>
          <p:nvPr/>
        </p:nvSpPr>
        <p:spPr>
          <a:xfrm>
            <a:off x="7508859" y="4779350"/>
            <a:ext cx="976377"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AFLEVEREN ATTEST XYZ123</a:t>
            </a:r>
            <a:endParaRPr lang="sv" sz="400" dirty="0" smtClean="0">
              <a:latin typeface="Georgia"/>
              <a:ea typeface="Georgia"/>
              <a:cs typeface="Georgia"/>
              <a:sym typeface="Georgia"/>
            </a:endParaRPr>
          </a:p>
        </p:txBody>
      </p:sp>
      <p:sp>
        <p:nvSpPr>
          <p:cNvPr id="42" name="Google Shape;212;p23"/>
          <p:cNvSpPr/>
          <p:nvPr/>
        </p:nvSpPr>
        <p:spPr>
          <a:xfrm>
            <a:off x="6278504"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br>
              <a:rPr lang="en-GB" sz="600" b="1" dirty="0" smtClean="0">
                <a:latin typeface="Georgia"/>
                <a:ea typeface="Georgia"/>
                <a:cs typeface="Georgia"/>
                <a:sym typeface="Georgia"/>
              </a:rPr>
            </a:br>
            <a:r>
              <a:rPr lang="en-GB" sz="600" b="1" dirty="0" smtClean="0">
                <a:latin typeface="Georgia"/>
                <a:ea typeface="Georgia"/>
                <a:cs typeface="Georgia"/>
                <a:sym typeface="Georgia"/>
              </a:rPr>
              <a:t>XYZ123</a:t>
            </a:r>
            <a:endParaRPr lang="en-US" sz="400" dirty="0">
              <a:latin typeface="Georgia"/>
              <a:ea typeface="Georgia"/>
              <a:cs typeface="Georgia"/>
              <a:sym typeface="Georgia"/>
            </a:endParaRPr>
          </a:p>
        </p:txBody>
      </p:sp>
      <p:cxnSp>
        <p:nvCxnSpPr>
          <p:cNvPr id="43" name="Straight Arrow Connector 42"/>
          <p:cNvCxnSpPr>
            <a:stCxn id="33" idx="0"/>
            <a:endCxn id="42" idx="2"/>
          </p:cNvCxnSpPr>
          <p:nvPr/>
        </p:nvCxnSpPr>
        <p:spPr>
          <a:xfrm flipV="1">
            <a:off x="6756562" y="3827292"/>
            <a:ext cx="10360" cy="96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1"/>
            <a:endCxn id="42" idx="0"/>
          </p:cNvCxnSpPr>
          <p:nvPr/>
        </p:nvCxnSpPr>
        <p:spPr>
          <a:xfrm flipH="1">
            <a:off x="6766922"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a:off x="7255187" y="2395627"/>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Google Shape;212;p23"/>
          <p:cNvSpPr/>
          <p:nvPr/>
        </p:nvSpPr>
        <p:spPr>
          <a:xfrm>
            <a:off x="7475423"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47" name="Elbow Connector 46"/>
          <p:cNvCxnSpPr/>
          <p:nvPr/>
        </p:nvCxnSpPr>
        <p:spPr>
          <a:xfrm rot="10800000" flipV="1">
            <a:off x="8433094"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937699"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433091"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505288"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51" name="Straight Arrow Connector 47"/>
          <p:cNvCxnSpPr/>
          <p:nvPr/>
        </p:nvCxnSpPr>
        <p:spPr>
          <a:xfrm rot="16200000" flipH="1">
            <a:off x="5883547" y="3903233"/>
            <a:ext cx="1142744" cy="59628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62"/>
          <p:cNvCxnSpPr/>
          <p:nvPr/>
        </p:nvCxnSpPr>
        <p:spPr>
          <a:xfrm rot="5400000" flipH="1" flipV="1">
            <a:off x="5995491" y="2861217"/>
            <a:ext cx="924810" cy="595829"/>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3" idx="0"/>
            <a:endCxn id="37" idx="2"/>
          </p:cNvCxnSpPr>
          <p:nvPr/>
        </p:nvCxnSpPr>
        <p:spPr>
          <a:xfrm flipH="1" flipV="1">
            <a:off x="5524194" y="3827770"/>
            <a:ext cx="1232368" cy="96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74"/>
          <p:cNvCxnSpPr/>
          <p:nvPr/>
        </p:nvCxnSpPr>
        <p:spPr>
          <a:xfrm flipV="1">
            <a:off x="9578465"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08811"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208811"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565797" y="4235333"/>
            <a:ext cx="1595490" cy="200055"/>
          </a:xfrm>
          <a:prstGeom prst="rect">
            <a:avLst/>
          </a:prstGeom>
          <a:noFill/>
        </p:spPr>
        <p:txBody>
          <a:bodyPr wrap="square" rtlCol="0">
            <a:spAutoFit/>
          </a:bodyPr>
          <a:lstStyle/>
          <a:p>
            <a:r>
              <a:rPr lang="nl-BE" sz="700" dirty="0" smtClean="0"/>
              <a:t>KanHandelenInOpdrachtVan</a:t>
            </a:r>
            <a:endParaRPr lang="nl-BE" sz="700" dirty="0"/>
          </a:p>
        </p:txBody>
      </p:sp>
      <p:cxnSp>
        <p:nvCxnSpPr>
          <p:cNvPr id="58" name="Straight Arrow Connector 57"/>
          <p:cNvCxnSpPr>
            <a:endCxn id="59" idx="3"/>
          </p:cNvCxnSpPr>
          <p:nvPr/>
        </p:nvCxnSpPr>
        <p:spPr>
          <a:xfrm flipH="1">
            <a:off x="6013158" y="5006553"/>
            <a:ext cx="255216" cy="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Google Shape;212;p23"/>
          <p:cNvSpPr/>
          <p:nvPr/>
        </p:nvSpPr>
        <p:spPr>
          <a:xfrm>
            <a:off x="5035229" y="4793346"/>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450" b="1" dirty="0" smtClean="0">
                <a:latin typeface="Georgia"/>
                <a:ea typeface="Georgia"/>
                <a:cs typeface="Georgia"/>
                <a:sym typeface="Georgia"/>
              </a:rPr>
              <a:t>CONFORMITEITSATTEST</a:t>
            </a:r>
            <a:r>
              <a:rPr lang="en-GB" sz="500" b="1" dirty="0" smtClean="0">
                <a:latin typeface="Georgia"/>
                <a:ea typeface="Georgia"/>
                <a:cs typeface="Georgia"/>
                <a:sym typeface="Georgia"/>
              </a:rPr>
              <a:t> XYZ123</a:t>
            </a:r>
            <a:endParaRPr sz="500" b="1" dirty="0">
              <a:latin typeface="Georgia"/>
              <a:ea typeface="Georgia"/>
              <a:cs typeface="Georgia"/>
              <a:sym typeface="Georgia"/>
            </a:endParaRPr>
          </a:p>
        </p:txBody>
      </p:sp>
    </p:spTree>
    <p:extLst>
      <p:ext uri="{BB962C8B-B14F-4D97-AF65-F5344CB8AC3E}">
        <p14:creationId xmlns:p14="http://schemas.microsoft.com/office/powerpoint/2010/main" val="604489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Rectangle 149"/>
          <p:cNvSpPr/>
          <p:nvPr/>
        </p:nvSpPr>
        <p:spPr>
          <a:xfrm>
            <a:off x="4938993" y="1032932"/>
            <a:ext cx="4967007" cy="5825067"/>
          </a:xfrm>
          <a:prstGeom prst="rect">
            <a:avLst/>
          </a:prstGeom>
          <a:solidFill>
            <a:schemeClr val="accent3">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2"/>
          <p:cNvSpPr txBox="1">
            <a:spLocks/>
          </p:cNvSpPr>
          <p:nvPr/>
        </p:nvSpPr>
        <p:spPr>
          <a:xfrm>
            <a:off x="833437" y="6417058"/>
            <a:ext cx="378089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r>
              <a:rPr lang="nl-BE" sz="2000" dirty="0" smtClean="0"/>
              <a:t>Aanvraag zendantenne</a:t>
            </a:r>
            <a:endParaRPr lang="nl-BE" sz="2000" dirty="0"/>
          </a:p>
        </p:txBody>
      </p:sp>
      <p:cxnSp>
        <p:nvCxnSpPr>
          <p:cNvPr id="8" name="Straight Connector 7"/>
          <p:cNvCxnSpPr/>
          <p:nvPr/>
        </p:nvCxnSpPr>
        <p:spPr>
          <a:xfrm>
            <a:off x="4944534" y="1032933"/>
            <a:ext cx="0" cy="5825067"/>
          </a:xfrm>
          <a:prstGeom prst="line">
            <a:avLst/>
          </a:prstGeom>
          <a:ln w="12700"/>
        </p:spPr>
        <p:style>
          <a:lnRef idx="1">
            <a:schemeClr val="dk1"/>
          </a:lnRef>
          <a:fillRef idx="0">
            <a:schemeClr val="dk1"/>
          </a:fillRef>
          <a:effectRef idx="0">
            <a:schemeClr val="dk1"/>
          </a:effectRef>
          <a:fontRef idx="minor">
            <a:schemeClr val="tx1"/>
          </a:fontRef>
        </p:style>
      </p:cxnSp>
      <p:sp>
        <p:nvSpPr>
          <p:cNvPr id="85" name="Google Shape;212;p23"/>
          <p:cNvSpPr/>
          <p:nvPr/>
        </p:nvSpPr>
        <p:spPr>
          <a:xfrm>
            <a:off x="3950365"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PROXIMUS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	</a:t>
            </a:r>
          </a:p>
        </p:txBody>
      </p:sp>
      <p:cxnSp>
        <p:nvCxnSpPr>
          <p:cNvPr id="86" name="Straight Arrow Connector 85"/>
          <p:cNvCxnSpPr>
            <a:stCxn id="85" idx="1"/>
            <a:endCxn id="97" idx="3"/>
          </p:cNvCxnSpPr>
          <p:nvPr/>
        </p:nvCxnSpPr>
        <p:spPr>
          <a:xfrm flipH="1">
            <a:off x="3563431" y="3621536"/>
            <a:ext cx="386934" cy="138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212;p23"/>
          <p:cNvSpPr/>
          <p:nvPr/>
        </p:nvSpPr>
        <p:spPr>
          <a:xfrm>
            <a:off x="2567392"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88" name="Straight Arrow Connector 87"/>
          <p:cNvCxnSpPr>
            <a:stCxn id="102" idx="2"/>
            <a:endCxn id="87" idx="0"/>
          </p:cNvCxnSpPr>
          <p:nvPr/>
        </p:nvCxnSpPr>
        <p:spPr>
          <a:xfrm>
            <a:off x="3034818"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7" idx="2"/>
            <a:endCxn id="97" idx="0"/>
          </p:cNvCxnSpPr>
          <p:nvPr/>
        </p:nvCxnSpPr>
        <p:spPr>
          <a:xfrm>
            <a:off x="3061600" y="3827292"/>
            <a:ext cx="9831" cy="96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Google Shape;212;p23"/>
          <p:cNvSpPr/>
          <p:nvPr/>
        </p:nvSpPr>
        <p:spPr>
          <a:xfrm>
            <a:off x="1344093" y="2101938"/>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VERGUNNING ZENDANTENNE XYZ123-a</a:t>
            </a:r>
            <a:endParaRPr sz="600" b="1" dirty="0">
              <a:latin typeface="Georgia"/>
              <a:ea typeface="Georgia"/>
              <a:cs typeface="Georgia"/>
              <a:sym typeface="Georgia"/>
            </a:endParaRPr>
          </a:p>
        </p:txBody>
      </p:sp>
      <p:sp>
        <p:nvSpPr>
          <p:cNvPr id="97" name="Google Shape;212;p23"/>
          <p:cNvSpPr/>
          <p:nvPr/>
        </p:nvSpPr>
        <p:spPr>
          <a:xfrm>
            <a:off x="2579430" y="4794920"/>
            <a:ext cx="984001" cy="419095"/>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500" b="1" dirty="0" smtClean="0">
                <a:latin typeface="Georgia"/>
                <a:ea typeface="Georgia"/>
                <a:cs typeface="Georgia"/>
                <a:sym typeface="Georgia"/>
              </a:rPr>
              <a:t>AFLEVEREN </a:t>
            </a:r>
            <a:r>
              <a:rPr lang="en-GB" sz="450" b="1" dirty="0" smtClean="0">
                <a:latin typeface="Georgia"/>
                <a:ea typeface="Georgia"/>
                <a:cs typeface="Georgia"/>
                <a:sym typeface="Georgia"/>
              </a:rPr>
              <a:t>CONFORMITEITSATTEST</a:t>
            </a:r>
            <a:endParaRPr lang="sv" sz="450" dirty="0" smtClean="0">
              <a:latin typeface="Georgia"/>
              <a:ea typeface="Georgia"/>
              <a:cs typeface="Georgia"/>
              <a:sym typeface="Georgia"/>
            </a:endParaRPr>
          </a:p>
        </p:txBody>
      </p:sp>
      <p:sp>
        <p:nvSpPr>
          <p:cNvPr id="98" name="Google Shape;212;p23"/>
          <p:cNvSpPr/>
          <p:nvPr/>
        </p:nvSpPr>
        <p:spPr>
          <a:xfrm>
            <a:off x="1349075"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p>
          <a:p>
            <a:pPr marL="0" lvl="0" indent="0" algn="ctr" rtl="0">
              <a:spcBef>
                <a:spcPts val="0"/>
              </a:spcBef>
              <a:spcAft>
                <a:spcPts val="0"/>
              </a:spcAft>
              <a:buNone/>
            </a:pPr>
            <a:r>
              <a:rPr lang="en-GB" sz="600" b="1" dirty="0" smtClean="0">
                <a:latin typeface="Georgia"/>
                <a:ea typeface="Georgia"/>
                <a:cs typeface="Georgia"/>
                <a:sym typeface="Georgia"/>
              </a:rPr>
              <a:t>XYZ123</a:t>
            </a:r>
            <a:endParaRPr sz="600" b="1" dirty="0">
              <a:latin typeface="Georgia"/>
              <a:ea typeface="Georgia"/>
              <a:cs typeface="Georgia"/>
              <a:sym typeface="Georgia"/>
            </a:endParaRPr>
          </a:p>
        </p:txBody>
      </p:sp>
      <p:cxnSp>
        <p:nvCxnSpPr>
          <p:cNvPr id="100" name="Straight Arrow Connector 99"/>
          <p:cNvCxnSpPr>
            <a:stCxn id="102" idx="1"/>
            <a:endCxn id="98" idx="0"/>
          </p:cNvCxnSpPr>
          <p:nvPr/>
        </p:nvCxnSpPr>
        <p:spPr>
          <a:xfrm flipH="1">
            <a:off x="1837493"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3"/>
          </p:cNvCxnSpPr>
          <p:nvPr/>
        </p:nvCxnSpPr>
        <p:spPr>
          <a:xfrm>
            <a:off x="2325911" y="2403038"/>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Google Shape;212;p23"/>
          <p:cNvSpPr/>
          <p:nvPr/>
        </p:nvSpPr>
        <p:spPr>
          <a:xfrm>
            <a:off x="2545994"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PLAATSING ZENDANTENNE</a:t>
            </a:r>
            <a:endParaRPr sz="600" b="1" dirty="0">
              <a:latin typeface="Georgia"/>
              <a:ea typeface="Georgia"/>
              <a:cs typeface="Georgia"/>
              <a:sym typeface="Georgia"/>
            </a:endParaRPr>
          </a:p>
        </p:txBody>
      </p:sp>
      <p:cxnSp>
        <p:nvCxnSpPr>
          <p:cNvPr id="104" name="Elbow Connector 103"/>
          <p:cNvCxnSpPr/>
          <p:nvPr/>
        </p:nvCxnSpPr>
        <p:spPr>
          <a:xfrm rot="10800000" flipV="1">
            <a:off x="3503665"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008270"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503662"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5859"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113" name="Elbow Connector 74"/>
          <p:cNvCxnSpPr/>
          <p:nvPr/>
        </p:nvCxnSpPr>
        <p:spPr>
          <a:xfrm flipV="1">
            <a:off x="4649036"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79382"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4279382"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636368"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algn="ctr"/>
            <a:r>
              <a:rPr lang="nl-NL" sz="1600" dirty="0" smtClean="0"/>
              <a:t>Proximus dient de aanvraag voor het plaatsen van een zendmast in.</a:t>
            </a:r>
            <a:endParaRPr lang="nl-NL" sz="1600" dirty="0"/>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28" name="Title 2"/>
          <p:cNvSpPr>
            <a:spLocks noGrp="1"/>
          </p:cNvSpPr>
          <p:nvPr>
            <p:ph type="title"/>
          </p:nvPr>
        </p:nvSpPr>
        <p:spPr>
          <a:xfrm>
            <a:off x="5604934" y="6417058"/>
            <a:ext cx="3823578" cy="984352"/>
          </a:xfrm>
        </p:spPr>
        <p:txBody>
          <a:bodyPr>
            <a:normAutofit/>
          </a:bodyPr>
          <a:lstStyle/>
          <a:p>
            <a:r>
              <a:rPr lang="nl-BE" sz="2000" dirty="0" smtClean="0"/>
              <a:t>Aanvraag conformiteitsattest</a:t>
            </a:r>
            <a:endParaRPr lang="nl-BE" sz="2000" dirty="0"/>
          </a:p>
        </p:txBody>
      </p:sp>
      <p:sp>
        <p:nvSpPr>
          <p:cNvPr id="29" name="Google Shape;212;p23"/>
          <p:cNvSpPr/>
          <p:nvPr/>
        </p:nvSpPr>
        <p:spPr>
          <a:xfrm>
            <a:off x="8879794" y="3420359"/>
            <a:ext cx="921284" cy="40235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JAN JANSENS</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p:txBody>
      </p:sp>
      <p:cxnSp>
        <p:nvCxnSpPr>
          <p:cNvPr id="30" name="Straight Arrow Connector 29"/>
          <p:cNvCxnSpPr>
            <a:stCxn id="29" idx="1"/>
            <a:endCxn id="41" idx="3"/>
          </p:cNvCxnSpPr>
          <p:nvPr/>
        </p:nvCxnSpPr>
        <p:spPr>
          <a:xfrm flipH="1">
            <a:off x="8485236" y="3621536"/>
            <a:ext cx="394558" cy="1371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Google Shape;212;p23"/>
          <p:cNvSpPr/>
          <p:nvPr/>
        </p:nvSpPr>
        <p:spPr>
          <a:xfrm>
            <a:off x="7496821" y="3395621"/>
            <a:ext cx="988415" cy="43167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lang="sv" sz="400" dirty="0" smtClean="0">
              <a:latin typeface="Georgia"/>
              <a:ea typeface="Georgia"/>
              <a:cs typeface="Georgia"/>
              <a:sym typeface="Georgia"/>
            </a:endParaRPr>
          </a:p>
        </p:txBody>
      </p:sp>
      <p:cxnSp>
        <p:nvCxnSpPr>
          <p:cNvPr id="32" name="Straight Arrow Connector 31"/>
          <p:cNvCxnSpPr>
            <a:stCxn id="46" idx="2"/>
            <a:endCxn id="31" idx="0"/>
          </p:cNvCxnSpPr>
          <p:nvPr/>
        </p:nvCxnSpPr>
        <p:spPr>
          <a:xfrm>
            <a:off x="7964247" y="2698963"/>
            <a:ext cx="26782" cy="696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Google Shape;212;p23"/>
          <p:cNvSpPr/>
          <p:nvPr/>
        </p:nvSpPr>
        <p:spPr>
          <a:xfrm>
            <a:off x="6268374" y="4793346"/>
            <a:ext cx="976376"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600" b="1" dirty="0">
                <a:latin typeface="Georgia"/>
                <a:ea typeface="Georgia"/>
                <a:cs typeface="Georgia"/>
                <a:sym typeface="Georgia"/>
              </a:rPr>
              <a:t>CONFORMITEITSATTEST XYZ123</a:t>
            </a:r>
            <a:endParaRPr lang="en-GB" sz="600" b="1" dirty="0">
              <a:latin typeface="Georgia"/>
              <a:ea typeface="Georgia"/>
              <a:cs typeface="Georgia"/>
              <a:sym typeface="Georgia"/>
            </a:endParaRPr>
          </a:p>
        </p:txBody>
      </p:sp>
      <p:cxnSp>
        <p:nvCxnSpPr>
          <p:cNvPr id="34" name="Straight Arrow Connector 33"/>
          <p:cNvCxnSpPr>
            <a:stCxn id="41" idx="1"/>
            <a:endCxn id="33" idx="3"/>
          </p:cNvCxnSpPr>
          <p:nvPr/>
        </p:nvCxnSpPr>
        <p:spPr>
          <a:xfrm flipH="1">
            <a:off x="7244750" y="4992557"/>
            <a:ext cx="264109"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2"/>
            <a:endCxn id="41" idx="0"/>
          </p:cNvCxnSpPr>
          <p:nvPr/>
        </p:nvCxnSpPr>
        <p:spPr>
          <a:xfrm>
            <a:off x="7991029" y="3827292"/>
            <a:ext cx="6019" cy="95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212;p23"/>
          <p:cNvSpPr/>
          <p:nvPr/>
        </p:nvSpPr>
        <p:spPr>
          <a:xfrm>
            <a:off x="6273369" y="2094527"/>
            <a:ext cx="981818" cy="602199"/>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600" b="1" dirty="0" smtClean="0">
                <a:latin typeface="Georgia"/>
                <a:ea typeface="Georgia"/>
                <a:cs typeface="Georgia"/>
                <a:sym typeface="Georgia"/>
              </a:rPr>
              <a:t>D</a:t>
            </a:r>
            <a:r>
              <a:rPr lang="sv" sz="600" b="1" dirty="0" smtClean="0">
                <a:latin typeface="Georgia"/>
                <a:ea typeface="Georgia"/>
                <a:cs typeface="Georgia"/>
                <a:sym typeface="Georgia"/>
              </a:rPr>
              <a:t>OSSIER AANVRAAG</a:t>
            </a:r>
            <a:br>
              <a:rPr lang="sv" sz="600" b="1" dirty="0" smtClean="0">
                <a:latin typeface="Georgia"/>
                <a:ea typeface="Georgia"/>
                <a:cs typeface="Georgia"/>
                <a:sym typeface="Georgia"/>
              </a:rPr>
            </a:br>
            <a:r>
              <a:rPr lang="sv" sz="600" b="1" dirty="0" smtClean="0">
                <a:latin typeface="Georgia"/>
                <a:ea typeface="Georgia"/>
                <a:cs typeface="Georgia"/>
                <a:sym typeface="Georgia"/>
              </a:rPr>
              <a:t>CONFORMITEITS-ATTEST</a:t>
            </a:r>
            <a:br>
              <a:rPr lang="sv" sz="600" b="1" dirty="0" smtClean="0">
                <a:latin typeface="Georgia"/>
                <a:ea typeface="Georgia"/>
                <a:cs typeface="Georgia"/>
                <a:sym typeface="Georgia"/>
              </a:rPr>
            </a:br>
            <a:r>
              <a:rPr lang="sv" sz="600" b="1" dirty="0" smtClean="0">
                <a:latin typeface="Georgia"/>
                <a:ea typeface="Georgia"/>
                <a:cs typeface="Georgia"/>
                <a:sym typeface="Georgia"/>
              </a:rPr>
              <a:t>XYZ123-b</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400" dirty="0">
                <a:latin typeface="Georgia"/>
                <a:ea typeface="Georgia"/>
                <a:cs typeface="Georgia"/>
                <a:sym typeface="Georgia"/>
              </a:rPr>
              <a:t>x</a:t>
            </a:r>
            <a:r>
              <a:rPr lang="sv" sz="400" dirty="0" smtClean="0">
                <a:latin typeface="Georgia"/>
                <a:ea typeface="Georgia"/>
                <a:cs typeface="Georgia"/>
                <a:sym typeface="Georgia"/>
              </a:rPr>
              <a:t>:	...</a:t>
            </a:r>
            <a:r>
              <a:rPr lang="sv" sz="400" dirty="0">
                <a:latin typeface="Georgia"/>
                <a:ea typeface="Georgia"/>
                <a:cs typeface="Georgia"/>
                <a:sym typeface="Georgia"/>
              </a:rPr>
              <a:t>	</a:t>
            </a:r>
            <a:r>
              <a:rPr lang="sv" sz="400" dirty="0" smtClean="0">
                <a:latin typeface="Georgia"/>
                <a:ea typeface="Georgia"/>
                <a:cs typeface="Georgia"/>
                <a:sym typeface="Georgia"/>
              </a:rPr>
              <a:t>	</a:t>
            </a:r>
            <a:r>
              <a:rPr lang="en-GB" sz="400" dirty="0" smtClean="0">
                <a:latin typeface="Georgia"/>
                <a:ea typeface="Georgia"/>
                <a:cs typeface="Georgia"/>
                <a:sym typeface="Georgia"/>
              </a:rPr>
              <a:t/>
            </a:r>
            <a:br>
              <a:rPr lang="en-GB" sz="400" dirty="0" smtClean="0">
                <a:latin typeface="Georgia"/>
                <a:ea typeface="Georgia"/>
                <a:cs typeface="Georgia"/>
                <a:sym typeface="Georgia"/>
              </a:rPr>
            </a:br>
            <a:endParaRPr sz="400" dirty="0">
              <a:latin typeface="Georgia"/>
              <a:ea typeface="Georgia"/>
              <a:cs typeface="Georgia"/>
              <a:sym typeface="Georgia"/>
            </a:endParaRPr>
          </a:p>
        </p:txBody>
      </p:sp>
      <p:sp>
        <p:nvSpPr>
          <p:cNvPr id="37" name="Google Shape;212;p23"/>
          <p:cNvSpPr/>
          <p:nvPr/>
        </p:nvSpPr>
        <p:spPr>
          <a:xfrm>
            <a:off x="5035229" y="3400679"/>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600" b="1" dirty="0" smtClean="0">
                <a:latin typeface="Georgia"/>
                <a:ea typeface="Georgia"/>
                <a:cs typeface="Georgia"/>
                <a:sym typeface="Georgia"/>
              </a:rPr>
              <a:t/>
            </a:r>
            <a:br>
              <a:rPr lang="sv" sz="600" b="1" dirty="0" smtClean="0">
                <a:latin typeface="Georgia"/>
                <a:ea typeface="Georgia"/>
                <a:cs typeface="Georgia"/>
                <a:sym typeface="Georgia"/>
              </a:rPr>
            </a:br>
            <a:r>
              <a:rPr lang="sv" sz="600" b="1" dirty="0" smtClean="0">
                <a:latin typeface="Georgia"/>
                <a:ea typeface="Georgia"/>
                <a:cs typeface="Georgia"/>
                <a:sym typeface="Georgia"/>
              </a:rPr>
              <a:t>PDF</a:t>
            </a:r>
            <a:endParaRPr sz="600" b="1" dirty="0">
              <a:latin typeface="Georgia"/>
              <a:ea typeface="Georgia"/>
              <a:cs typeface="Georgia"/>
              <a:sym typeface="Georgia"/>
            </a:endParaRPr>
          </a:p>
        </p:txBody>
      </p:sp>
      <p:sp>
        <p:nvSpPr>
          <p:cNvPr id="41" name="Google Shape;212;p23"/>
          <p:cNvSpPr/>
          <p:nvPr/>
        </p:nvSpPr>
        <p:spPr>
          <a:xfrm>
            <a:off x="7508859" y="4779350"/>
            <a:ext cx="976377"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AFLEVEREN ATTEST XYZ123</a:t>
            </a:r>
            <a:endParaRPr lang="sv" sz="400" dirty="0" smtClean="0">
              <a:latin typeface="Georgia"/>
              <a:ea typeface="Georgia"/>
              <a:cs typeface="Georgia"/>
              <a:sym typeface="Georgia"/>
            </a:endParaRPr>
          </a:p>
        </p:txBody>
      </p:sp>
      <p:sp>
        <p:nvSpPr>
          <p:cNvPr id="42" name="Google Shape;212;p23"/>
          <p:cNvSpPr/>
          <p:nvPr/>
        </p:nvSpPr>
        <p:spPr>
          <a:xfrm>
            <a:off x="6278504" y="3400679"/>
            <a:ext cx="976835" cy="4266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ZENDANTENNE</a:t>
            </a:r>
            <a:br>
              <a:rPr lang="en-GB" sz="600" b="1" dirty="0" smtClean="0">
                <a:latin typeface="Georgia"/>
                <a:ea typeface="Georgia"/>
                <a:cs typeface="Georgia"/>
                <a:sym typeface="Georgia"/>
              </a:rPr>
            </a:br>
            <a:r>
              <a:rPr lang="en-GB" sz="600" b="1" dirty="0" smtClean="0">
                <a:latin typeface="Georgia"/>
                <a:ea typeface="Georgia"/>
                <a:cs typeface="Georgia"/>
                <a:sym typeface="Georgia"/>
              </a:rPr>
              <a:t>XYZ123</a:t>
            </a:r>
            <a:endParaRPr lang="en-US" sz="400" dirty="0">
              <a:latin typeface="Georgia"/>
              <a:ea typeface="Georgia"/>
              <a:cs typeface="Georgia"/>
              <a:sym typeface="Georgia"/>
            </a:endParaRPr>
          </a:p>
        </p:txBody>
      </p:sp>
      <p:cxnSp>
        <p:nvCxnSpPr>
          <p:cNvPr id="43" name="Straight Arrow Connector 42"/>
          <p:cNvCxnSpPr>
            <a:stCxn id="33" idx="0"/>
            <a:endCxn id="42" idx="2"/>
          </p:cNvCxnSpPr>
          <p:nvPr/>
        </p:nvCxnSpPr>
        <p:spPr>
          <a:xfrm flipV="1">
            <a:off x="6756562" y="3827292"/>
            <a:ext cx="10360" cy="96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1"/>
            <a:endCxn id="42" idx="0"/>
          </p:cNvCxnSpPr>
          <p:nvPr/>
        </p:nvCxnSpPr>
        <p:spPr>
          <a:xfrm flipH="1">
            <a:off x="6766922" y="2485479"/>
            <a:ext cx="708501" cy="9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a:off x="7255187" y="2395627"/>
            <a:ext cx="240059" cy="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Google Shape;212;p23"/>
          <p:cNvSpPr/>
          <p:nvPr/>
        </p:nvSpPr>
        <p:spPr>
          <a:xfrm>
            <a:off x="7475423" y="2271995"/>
            <a:ext cx="977647" cy="42696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dirty="0" smtClean="0">
                <a:latin typeface="Georgia"/>
                <a:ea typeface="Georgia"/>
                <a:cs typeface="Georgia"/>
                <a:sym typeface="Georgia"/>
              </a:rPr>
              <a:t>AANVRAAG CONFORMITEITS-ATTEST</a:t>
            </a:r>
            <a:endParaRPr sz="600" b="1" dirty="0">
              <a:latin typeface="Georgia"/>
              <a:ea typeface="Georgia"/>
              <a:cs typeface="Georgia"/>
              <a:sym typeface="Georgia"/>
            </a:endParaRPr>
          </a:p>
          <a:p>
            <a:pPr marL="0" lvl="0" indent="0" algn="ctr" rtl="0">
              <a:spcBef>
                <a:spcPts val="0"/>
              </a:spcBef>
              <a:spcAft>
                <a:spcPts val="0"/>
              </a:spcAft>
              <a:buNone/>
            </a:pPr>
            <a:endParaRPr sz="900" b="1" dirty="0">
              <a:latin typeface="Georgia"/>
              <a:ea typeface="Georgia"/>
              <a:cs typeface="Georgia"/>
              <a:sym typeface="Georgia"/>
            </a:endParaRPr>
          </a:p>
          <a:p>
            <a:pPr marL="0" lvl="0" indent="0" algn="l" defTabSz="360363" rtl="0">
              <a:spcBef>
                <a:spcPts val="0"/>
              </a:spcBef>
              <a:spcAft>
                <a:spcPts val="0"/>
              </a:spcAft>
              <a:buNone/>
            </a:pPr>
            <a:r>
              <a:rPr lang="sv" sz="400" dirty="0" smtClean="0">
                <a:latin typeface="Georgia"/>
                <a:ea typeface="Georgia"/>
                <a:cs typeface="Georgia"/>
                <a:sym typeface="Georgia"/>
              </a:rPr>
              <a:t>x:		...</a:t>
            </a:r>
          </a:p>
        </p:txBody>
      </p:sp>
      <p:cxnSp>
        <p:nvCxnSpPr>
          <p:cNvPr id="47" name="Elbow Connector 46"/>
          <p:cNvCxnSpPr/>
          <p:nvPr/>
        </p:nvCxnSpPr>
        <p:spPr>
          <a:xfrm rot="10800000" flipV="1">
            <a:off x="8433094" y="2420292"/>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937699" y="2420292"/>
            <a:ext cx="0" cy="185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433091" y="260536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505288" y="2244962"/>
            <a:ext cx="1363134" cy="200055"/>
          </a:xfrm>
          <a:prstGeom prst="rect">
            <a:avLst/>
          </a:prstGeom>
          <a:noFill/>
        </p:spPr>
        <p:txBody>
          <a:bodyPr wrap="square" rtlCol="0">
            <a:spAutoFit/>
          </a:bodyPr>
          <a:lstStyle/>
          <a:p>
            <a:r>
              <a:rPr lang="nl-BE" sz="700" dirty="0" smtClean="0"/>
              <a:t>HeeftRelatieTot</a:t>
            </a:r>
            <a:endParaRPr lang="nl-BE" sz="700" dirty="0"/>
          </a:p>
        </p:txBody>
      </p:sp>
      <p:cxnSp>
        <p:nvCxnSpPr>
          <p:cNvPr id="51" name="Straight Arrow Connector 47"/>
          <p:cNvCxnSpPr/>
          <p:nvPr/>
        </p:nvCxnSpPr>
        <p:spPr>
          <a:xfrm rot="16200000" flipH="1">
            <a:off x="5883547" y="3903233"/>
            <a:ext cx="1142744" cy="59628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62"/>
          <p:cNvCxnSpPr/>
          <p:nvPr/>
        </p:nvCxnSpPr>
        <p:spPr>
          <a:xfrm rot="5400000" flipH="1" flipV="1">
            <a:off x="5995491" y="2861217"/>
            <a:ext cx="924810" cy="595829"/>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3" idx="0"/>
            <a:endCxn id="37" idx="2"/>
          </p:cNvCxnSpPr>
          <p:nvPr/>
        </p:nvCxnSpPr>
        <p:spPr>
          <a:xfrm flipH="1" flipV="1">
            <a:off x="5524194" y="3827770"/>
            <a:ext cx="1232368" cy="96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74"/>
          <p:cNvCxnSpPr/>
          <p:nvPr/>
        </p:nvCxnSpPr>
        <p:spPr>
          <a:xfrm flipV="1">
            <a:off x="9578465" y="3822712"/>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08811" y="4182342"/>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208811" y="3822712"/>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565797" y="4235333"/>
            <a:ext cx="1595490" cy="200055"/>
          </a:xfrm>
          <a:prstGeom prst="rect">
            <a:avLst/>
          </a:prstGeom>
          <a:noFill/>
        </p:spPr>
        <p:txBody>
          <a:bodyPr wrap="square" rtlCol="0">
            <a:spAutoFit/>
          </a:bodyPr>
          <a:lstStyle/>
          <a:p>
            <a:r>
              <a:rPr lang="nl-BE" sz="700" dirty="0" smtClean="0"/>
              <a:t>KanHandelenInOpdrachtVan</a:t>
            </a:r>
            <a:endParaRPr lang="nl-BE" sz="700" dirty="0"/>
          </a:p>
        </p:txBody>
      </p:sp>
      <p:sp>
        <p:nvSpPr>
          <p:cNvPr id="60" name="Google Shape;212;p23"/>
          <p:cNvSpPr/>
          <p:nvPr/>
        </p:nvSpPr>
        <p:spPr>
          <a:xfrm>
            <a:off x="1338945" y="4793346"/>
            <a:ext cx="976376" cy="426413"/>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600" b="1" dirty="0">
                <a:latin typeface="Georgia"/>
                <a:ea typeface="Georgia"/>
                <a:cs typeface="Georgia"/>
                <a:sym typeface="Georgia"/>
              </a:rPr>
              <a:t>CONFORMITEITSATTEST XYZ123</a:t>
            </a:r>
            <a:endParaRPr lang="en-GB" sz="600" b="1" dirty="0">
              <a:latin typeface="Georgia"/>
              <a:ea typeface="Georgia"/>
              <a:cs typeface="Georgia"/>
              <a:sym typeface="Georgia"/>
            </a:endParaRPr>
          </a:p>
        </p:txBody>
      </p:sp>
      <p:sp>
        <p:nvSpPr>
          <p:cNvPr id="61" name="Curved Up Arrow 60"/>
          <p:cNvSpPr/>
          <p:nvPr/>
        </p:nvSpPr>
        <p:spPr>
          <a:xfrm>
            <a:off x="1816861" y="5284088"/>
            <a:ext cx="5108871" cy="428681"/>
          </a:xfrm>
          <a:prstGeom prst="curvedUpArrow">
            <a:avLst>
              <a:gd name="adj1" fmla="val 28941"/>
              <a:gd name="adj2" fmla="val 82716"/>
              <a:gd name="adj3" fmla="val 31058"/>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solidFill>
                <a:schemeClr val="tx1"/>
              </a:solidFill>
            </a:endParaRPr>
          </a:p>
        </p:txBody>
      </p:sp>
      <p:cxnSp>
        <p:nvCxnSpPr>
          <p:cNvPr id="62" name="Straight Arrow Connector 61"/>
          <p:cNvCxnSpPr/>
          <p:nvPr/>
        </p:nvCxnSpPr>
        <p:spPr>
          <a:xfrm flipH="1">
            <a:off x="2315321" y="5006552"/>
            <a:ext cx="30631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Google Shape;212;p23"/>
          <p:cNvSpPr/>
          <p:nvPr/>
        </p:nvSpPr>
        <p:spPr>
          <a:xfrm>
            <a:off x="105800" y="3400679"/>
            <a:ext cx="977929" cy="427091"/>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600" b="1" dirty="0" smtClean="0">
                <a:latin typeface="Georgia"/>
                <a:ea typeface="Georgia"/>
                <a:cs typeface="Georgia"/>
                <a:sym typeface="Georgia"/>
              </a:rPr>
              <a:t>PDF</a:t>
            </a:r>
            <a:endParaRPr sz="600" b="1" dirty="0">
              <a:latin typeface="Georgia"/>
              <a:ea typeface="Georgia"/>
              <a:cs typeface="Georgia"/>
              <a:sym typeface="Georgia"/>
            </a:endParaRPr>
          </a:p>
        </p:txBody>
      </p:sp>
      <p:cxnSp>
        <p:nvCxnSpPr>
          <p:cNvPr id="64" name="Straight Arrow Connector 63"/>
          <p:cNvCxnSpPr>
            <a:endCxn id="63" idx="2"/>
          </p:cNvCxnSpPr>
          <p:nvPr/>
        </p:nvCxnSpPr>
        <p:spPr>
          <a:xfrm flipH="1" flipV="1">
            <a:off x="594765" y="3827770"/>
            <a:ext cx="1232368" cy="96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7"/>
          <p:cNvCxnSpPr/>
          <p:nvPr/>
        </p:nvCxnSpPr>
        <p:spPr>
          <a:xfrm rot="16200000" flipH="1">
            <a:off x="950501" y="3899615"/>
            <a:ext cx="1158997" cy="587264"/>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Connector 62"/>
          <p:cNvCxnSpPr/>
          <p:nvPr/>
        </p:nvCxnSpPr>
        <p:spPr>
          <a:xfrm rot="5400000" flipH="1" flipV="1">
            <a:off x="1070100" y="2873047"/>
            <a:ext cx="925345" cy="587526"/>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497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03334" y="4797530"/>
            <a:ext cx="4324350" cy="2060470"/>
          </a:xfrm>
          <a:prstGeom prst="rect">
            <a:avLst/>
          </a:prstGeom>
        </p:spPr>
      </p:pic>
      <p:sp>
        <p:nvSpPr>
          <p:cNvPr id="2" name="Content Placeholder 1"/>
          <p:cNvSpPr>
            <a:spLocks noGrp="1"/>
          </p:cNvSpPr>
          <p:nvPr>
            <p:ph sz="quarter" idx="10"/>
          </p:nvPr>
        </p:nvSpPr>
        <p:spPr>
          <a:xfrm>
            <a:off x="681038" y="1507612"/>
            <a:ext cx="8543925" cy="4992328"/>
          </a:xfrm>
        </p:spPr>
        <p:txBody>
          <a:bodyPr>
            <a:normAutofit/>
          </a:bodyPr>
          <a:lstStyle/>
          <a:p>
            <a:pPr marL="457200" indent="-457200">
              <a:buFont typeface="+mj-lt"/>
              <a:buAutoNum type="arabicPeriod"/>
            </a:pPr>
            <a:r>
              <a:rPr lang="nl-NL" dirty="0" smtClean="0"/>
              <a:t>Pas per groepje het model zelf toe op een eigen verzonnen use case.</a:t>
            </a:r>
          </a:p>
          <a:p>
            <a:pPr marL="457200" indent="-457200">
              <a:buFont typeface="+mj-lt"/>
              <a:buAutoNum type="arabicPeriod"/>
            </a:pPr>
            <a:endParaRPr lang="nl-NL" dirty="0" smtClean="0"/>
          </a:p>
          <a:p>
            <a:pPr marL="457200" indent="-457200">
              <a:buFont typeface="+mj-lt"/>
              <a:buAutoNum type="arabicPeriod"/>
            </a:pPr>
            <a:r>
              <a:rPr lang="nl-NL" dirty="0" smtClean="0"/>
              <a:t>Voorbeeld use cases uit business workshop:</a:t>
            </a:r>
          </a:p>
          <a:p>
            <a:pPr lvl="1"/>
            <a:r>
              <a:rPr lang="nl-NL" sz="1800" dirty="0"/>
              <a:t>Netwerkschijf archiveren</a:t>
            </a:r>
          </a:p>
          <a:p>
            <a:pPr lvl="1"/>
            <a:r>
              <a:rPr lang="nl-NL" sz="1800" dirty="0"/>
              <a:t>Archiveren en fysische geo-locatie</a:t>
            </a:r>
          </a:p>
          <a:p>
            <a:pPr lvl="1"/>
            <a:r>
              <a:rPr lang="nl-NL" sz="1800" dirty="0"/>
              <a:t>Archiveren en opvolging van status</a:t>
            </a:r>
          </a:p>
          <a:p>
            <a:pPr lvl="1"/>
            <a:r>
              <a:rPr lang="nl-NL" sz="1800" dirty="0"/>
              <a:t>Dossier en transportaanvraag OCMW</a:t>
            </a:r>
          </a:p>
          <a:p>
            <a:pPr lvl="1"/>
            <a:r>
              <a:rPr lang="nl-NL" sz="1800" dirty="0"/>
              <a:t>Dossier vanuit standpunt van de administratie</a:t>
            </a:r>
          </a:p>
          <a:p>
            <a:pPr marL="898071" lvl="1" indent="-457200">
              <a:buFont typeface="+mj-lt"/>
              <a:buAutoNum type="arabicPeriod"/>
            </a:pPr>
            <a:endParaRPr lang="nl-NL" dirty="0"/>
          </a:p>
          <a:p>
            <a:pPr marL="0" indent="0">
              <a:buNone/>
            </a:pPr>
            <a:endParaRPr lang="nl-BE" dirty="0"/>
          </a:p>
        </p:txBody>
      </p:sp>
      <p:sp>
        <p:nvSpPr>
          <p:cNvPr id="3" name="Title 2"/>
          <p:cNvSpPr>
            <a:spLocks noGrp="1"/>
          </p:cNvSpPr>
          <p:nvPr>
            <p:ph type="title"/>
          </p:nvPr>
        </p:nvSpPr>
        <p:spPr/>
        <p:txBody>
          <a:bodyPr/>
          <a:lstStyle/>
          <a:p>
            <a:r>
              <a:rPr lang="nl-BE" dirty="0" smtClean="0"/>
              <a:t>OPDRACHT: zelf modeleren</a:t>
            </a:r>
            <a:endParaRPr lang="nl-BE" dirty="0"/>
          </a:p>
        </p:txBody>
      </p:sp>
    </p:spTree>
    <p:extLst>
      <p:ext uri="{BB962C8B-B14F-4D97-AF65-F5344CB8AC3E}">
        <p14:creationId xmlns:p14="http://schemas.microsoft.com/office/powerpoint/2010/main" val="1513749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Open vragen</a:t>
            </a:r>
            <a:endParaRPr lang="nl-BE" noProof="0" dirty="0"/>
          </a:p>
        </p:txBody>
      </p:sp>
    </p:spTree>
    <p:extLst>
      <p:ext uri="{BB962C8B-B14F-4D97-AF65-F5344CB8AC3E}">
        <p14:creationId xmlns:p14="http://schemas.microsoft.com/office/powerpoint/2010/main" val="1463729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indent="-457200">
              <a:buFont typeface="+mj-lt"/>
              <a:buAutoNum type="arabicPeriod"/>
            </a:pPr>
            <a:r>
              <a:rPr lang="nl-BE" sz="1600" dirty="0" smtClean="0"/>
              <a:t>Hoe modelleren we klasse serie met dossier?</a:t>
            </a:r>
          </a:p>
          <a:p>
            <a:pPr marL="457200" indent="-457200">
              <a:buFont typeface="+mj-lt"/>
              <a:buAutoNum type="arabicPeriod"/>
            </a:pPr>
            <a:r>
              <a:rPr lang="nl-BE" sz="1600" dirty="0" smtClean="0"/>
              <a:t>Is er nood aan GEBEURTENIS en hoe moduleren we dit? (klasse-niveau)</a:t>
            </a:r>
          </a:p>
          <a:p>
            <a:pPr marL="457200" indent="-457200">
              <a:buFont typeface="+mj-lt"/>
              <a:buAutoNum type="arabicPeriod"/>
            </a:pPr>
            <a:r>
              <a:rPr lang="nl-BE" sz="1600" dirty="0" smtClean="0"/>
              <a:t>Wat is er nodig om aan te geven dat een dossier afgehandeld is?</a:t>
            </a:r>
          </a:p>
          <a:p>
            <a:pPr marL="457200" indent="-457200">
              <a:buFont typeface="+mj-lt"/>
              <a:buAutoNum type="arabicPeriod"/>
            </a:pPr>
            <a:r>
              <a:rPr lang="nl-BE" sz="1600" i="1" dirty="0" smtClean="0"/>
              <a:t>Welke attributen hebben we nodig op dossierniveau?</a:t>
            </a:r>
          </a:p>
          <a:p>
            <a:pPr marL="457200" indent="-457200">
              <a:buFont typeface="+mj-lt"/>
              <a:buAutoNum type="arabicPeriod"/>
            </a:pPr>
            <a:r>
              <a:rPr lang="nl-BE" sz="1600" dirty="0" smtClean="0"/>
              <a:t>Is er nood aan extra entiteit “archief”, die bewaartermijn en andere metadata bijhoudt?</a:t>
            </a:r>
          </a:p>
          <a:p>
            <a:pPr marL="457200" indent="-457200">
              <a:buFont typeface="+mj-lt"/>
              <a:buAutoNum type="arabicPeriod"/>
            </a:pPr>
            <a:r>
              <a:rPr lang="nl-NL" sz="1600" dirty="0" smtClean="0"/>
              <a:t>Is </a:t>
            </a:r>
            <a:r>
              <a:rPr lang="nl-NL" sz="1600" dirty="0"/>
              <a:t>er een (maximale) één op één relatie met: 1 dienstverlening met 1 procedure en 1 dossiertype</a:t>
            </a:r>
            <a:r>
              <a:rPr lang="nl-NL" sz="1600" dirty="0" smtClean="0"/>
              <a:t>?</a:t>
            </a:r>
          </a:p>
          <a:p>
            <a:pPr marL="457200" indent="-457200">
              <a:buFont typeface="+mj-lt"/>
              <a:buAutoNum type="arabicPeriod"/>
            </a:pPr>
            <a:r>
              <a:rPr lang="nl-NL" sz="1600" dirty="0" smtClean="0"/>
              <a:t>Wat is een hoedanigheid (rol/agent/…)?</a:t>
            </a:r>
          </a:p>
          <a:p>
            <a:pPr marL="457200" indent="-457200">
              <a:buFont typeface="+mj-lt"/>
              <a:buAutoNum type="arabicPeriod"/>
            </a:pPr>
            <a:r>
              <a:rPr lang="nl-NL" sz="1600" dirty="0" smtClean="0"/>
              <a:t>Kan een object met document bestaan zonder dossier?</a:t>
            </a:r>
          </a:p>
          <a:p>
            <a:pPr marL="457200" indent="-457200">
              <a:buFont typeface="+mj-lt"/>
              <a:buAutoNum type="arabicPeriod"/>
            </a:pPr>
            <a:r>
              <a:rPr lang="nl-NL" sz="1600" dirty="0" smtClean="0"/>
              <a:t>Is er nood aan security/privacy/toegang in het model?</a:t>
            </a:r>
            <a:endParaRPr lang="nl-BE" sz="1600" dirty="0" smtClean="0"/>
          </a:p>
          <a:p>
            <a:pPr marL="457200" indent="-457200">
              <a:buFont typeface="+mj-lt"/>
              <a:buAutoNum type="arabicPeriod"/>
            </a:pPr>
            <a:endParaRPr lang="nl-BE" dirty="0" smtClean="0"/>
          </a:p>
        </p:txBody>
      </p:sp>
      <p:sp>
        <p:nvSpPr>
          <p:cNvPr id="3" name="Title 2"/>
          <p:cNvSpPr>
            <a:spLocks noGrp="1"/>
          </p:cNvSpPr>
          <p:nvPr>
            <p:ph type="title"/>
          </p:nvPr>
        </p:nvSpPr>
        <p:spPr/>
        <p:txBody>
          <a:bodyPr/>
          <a:lstStyle/>
          <a:p>
            <a:r>
              <a:rPr lang="nl-BE" dirty="0" smtClean="0"/>
              <a:t>Vragen</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29</a:t>
            </a:fld>
            <a:endParaRPr lang="nl-BE" dirty="0"/>
          </a:p>
        </p:txBody>
      </p:sp>
    </p:spTree>
    <p:extLst>
      <p:ext uri="{BB962C8B-B14F-4D97-AF65-F5344CB8AC3E}">
        <p14:creationId xmlns:p14="http://schemas.microsoft.com/office/powerpoint/2010/main" val="2349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smtClean="0"/>
              <a:t>Terugblik</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fontScale="92500" lnSpcReduction="10000"/>
          </a:bodyPr>
          <a:lstStyle/>
          <a:p>
            <a:r>
              <a:rPr lang="nl-BE" b="1" dirty="0" smtClean="0"/>
              <a:t>Voorstel sneuvelmodel</a:t>
            </a:r>
          </a:p>
          <a:p>
            <a:r>
              <a:rPr lang="nl-BE" b="1" dirty="0" smtClean="0"/>
              <a:t>Consensus:</a:t>
            </a:r>
          </a:p>
          <a:p>
            <a:pPr lvl="1"/>
            <a:r>
              <a:rPr lang="nl-NL" sz="1600" dirty="0" smtClean="0"/>
              <a:t>Een object is een apart datatype.</a:t>
            </a:r>
          </a:p>
          <a:p>
            <a:pPr lvl="1"/>
            <a:r>
              <a:rPr lang="nl-NL" sz="1600" dirty="0" smtClean="0"/>
              <a:t>Een dossier heeft een relatie met document</a:t>
            </a:r>
          </a:p>
          <a:p>
            <a:pPr lvl="1"/>
            <a:r>
              <a:rPr lang="nl-NL" sz="1600" dirty="0" smtClean="0"/>
              <a:t>Er is nood aan een klasse representatie</a:t>
            </a:r>
          </a:p>
          <a:p>
            <a:pPr lvl="1"/>
            <a:r>
              <a:rPr lang="nl-NL" sz="1600" dirty="0"/>
              <a:t>Een dossier bestaat uit documenten die voortvloeien uit activiteiten. Een procedurestap bestaat uit meerdere activiteiten</a:t>
            </a:r>
            <a:r>
              <a:rPr lang="nl-NL" sz="1600" dirty="0" smtClean="0"/>
              <a:t>.</a:t>
            </a:r>
          </a:p>
          <a:p>
            <a:r>
              <a:rPr lang="nl-BE" b="1" dirty="0" smtClean="0"/>
              <a:t>Open vragen:</a:t>
            </a:r>
          </a:p>
          <a:p>
            <a:pPr lvl="1"/>
            <a:r>
              <a:rPr lang="nl-BE" sz="1600" dirty="0" smtClean="0"/>
              <a:t>Hoe moduleren we “archief”?</a:t>
            </a:r>
            <a:endParaRPr lang="nl-BE" sz="1600" dirty="0"/>
          </a:p>
          <a:p>
            <a:pPr lvl="1"/>
            <a:r>
              <a:rPr lang="nl-NL" sz="1600" dirty="0"/>
              <a:t>Is er een (maximale) één op één relatie met: 1 dienstverlening met 1 procedure en 1 dossiertype?</a:t>
            </a:r>
          </a:p>
          <a:p>
            <a:pPr lvl="1"/>
            <a:r>
              <a:rPr lang="nl-NL" sz="1600" dirty="0"/>
              <a:t>Wat is een hoedanigheid (rol/agent/…)?</a:t>
            </a:r>
          </a:p>
          <a:p>
            <a:pPr lvl="1"/>
            <a:r>
              <a:rPr lang="nl-NL" sz="1600" dirty="0"/>
              <a:t>Kan een object met document bestaan zonder dossier?</a:t>
            </a:r>
          </a:p>
          <a:p>
            <a:pPr lvl="1"/>
            <a:r>
              <a:rPr lang="nl-NL" sz="1600" dirty="0"/>
              <a:t>Is er nood aan security/privacy/toegang in het model</a:t>
            </a:r>
            <a:r>
              <a:rPr lang="nl-NL" sz="1600" dirty="0" smtClean="0"/>
              <a:t>?</a:t>
            </a:r>
          </a:p>
          <a:p>
            <a:pPr marL="342900" lvl="1" indent="-342900">
              <a:buFont typeface="FlandersArtSans-Regular" panose="00000500000000000000" pitchFamily="2" charset="0"/>
              <a:buChar char="&gt;"/>
            </a:pPr>
            <a:r>
              <a:rPr lang="nl-NL" b="1" dirty="0"/>
              <a:t>Volgende stappen:</a:t>
            </a:r>
          </a:p>
          <a:p>
            <a:pPr lvl="1"/>
            <a:r>
              <a:rPr lang="nl-NL" sz="1600" dirty="0"/>
              <a:t>Er is nood aan duidelijke definities van alle entiteiten.</a:t>
            </a:r>
          </a:p>
          <a:p>
            <a:pPr lvl="1"/>
            <a:r>
              <a:rPr lang="nl-NL" sz="1600" dirty="0"/>
              <a:t>Er is nood aan een referentie naar OSLO Besluit.</a:t>
            </a:r>
          </a:p>
          <a:p>
            <a:pPr lvl="1"/>
            <a:endParaRPr lang="nl-BE" sz="1600" dirty="0"/>
          </a:p>
          <a:p>
            <a:pPr lvl="1"/>
            <a:endParaRPr lang="nl-BE" sz="1600" dirty="0" smtClean="0"/>
          </a:p>
          <a:p>
            <a:pPr marL="16329" indent="0">
              <a:buNone/>
            </a:pPr>
            <a:endParaRPr lang="nl-BE" dirty="0" smtClean="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a:t>
            </a:fld>
            <a:endParaRPr lang="nl-BE" dirty="0"/>
          </a:p>
        </p:txBody>
      </p:sp>
    </p:spTree>
    <p:extLst>
      <p:ext uri="{BB962C8B-B14F-4D97-AF65-F5344CB8AC3E}">
        <p14:creationId xmlns:p14="http://schemas.microsoft.com/office/powerpoint/2010/main" val="3318860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990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53"/>
            <a:ext cx="9906000" cy="6710293"/>
          </a:xfrm>
          <a:prstGeom prst="rect">
            <a:avLst/>
          </a:prstGeom>
        </p:spPr>
      </p:pic>
    </p:spTree>
    <p:extLst>
      <p:ext uri="{BB962C8B-B14F-4D97-AF65-F5344CB8AC3E}">
        <p14:creationId xmlns:p14="http://schemas.microsoft.com/office/powerpoint/2010/main" val="487522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Q&amp;A</a:t>
            </a:r>
            <a:endParaRPr lang="nl-BE" dirty="0"/>
          </a:p>
        </p:txBody>
      </p:sp>
    </p:spTree>
    <p:extLst>
      <p:ext uri="{BB962C8B-B14F-4D97-AF65-F5344CB8AC3E}">
        <p14:creationId xmlns:p14="http://schemas.microsoft.com/office/powerpoint/2010/main" val="3127885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GITHUB samenwerkingsplatform: </a:t>
            </a:r>
            <a:r>
              <a:rPr lang="nl-BE" dirty="0" err="1" smtClean="0"/>
              <a:t>how</a:t>
            </a:r>
            <a:r>
              <a:rPr lang="nl-BE" dirty="0" smtClean="0"/>
              <a:t> to</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32</a:t>
            </a:fld>
            <a:endParaRPr lang="nl-BE" dirty="0"/>
          </a:p>
        </p:txBody>
      </p:sp>
      <p:sp>
        <p:nvSpPr>
          <p:cNvPr id="2" name="Content Placeholder 1"/>
          <p:cNvSpPr>
            <a:spLocks noGrp="1"/>
          </p:cNvSpPr>
          <p:nvPr>
            <p:ph sz="quarter" idx="10"/>
          </p:nvPr>
        </p:nvSpPr>
        <p:spPr>
          <a:xfrm>
            <a:off x="681038" y="1219200"/>
            <a:ext cx="8543925" cy="5520267"/>
          </a:xfrm>
        </p:spPr>
        <p:txBody>
          <a:bodyPr>
            <a:normAutofit fontScale="92500" lnSpcReduction="10000"/>
          </a:bodyPr>
          <a:lstStyle/>
          <a:p>
            <a:r>
              <a:rPr lang="nl-BE" sz="2000" dirty="0">
                <a:hlinkClick r:id="rId2"/>
              </a:rPr>
              <a:t>https://github.com/Informatievlaanderen/OSLO-Discussion/issues?utf8=%E2%9C%93&amp;q=label%3AThema%2FDossier</a:t>
            </a:r>
            <a:r>
              <a:rPr lang="nl-BE" sz="2000" dirty="0" smtClean="0"/>
              <a:t>+   </a:t>
            </a:r>
          </a:p>
          <a:p>
            <a:r>
              <a:rPr lang="nl-BE" sz="2000" dirty="0" smtClean="0"/>
              <a:t>“Issues”</a:t>
            </a:r>
          </a:p>
          <a:p>
            <a:endParaRPr lang="nl-BE" sz="3200" dirty="0"/>
          </a:p>
          <a:p>
            <a:r>
              <a:rPr lang="nl-BE" sz="2000" dirty="0" smtClean="0"/>
              <a:t>“New issue” </a:t>
            </a:r>
            <a:r>
              <a:rPr lang="nl-BE" sz="2000" dirty="0" smtClean="0">
                <a:sym typeface="Wingdings" panose="05000000000000000000" pitchFamily="2" charset="2"/>
              </a:rPr>
              <a:t> “Get </a:t>
            </a:r>
            <a:r>
              <a:rPr lang="nl-BE" sz="2000" dirty="0" err="1" smtClean="0">
                <a:sym typeface="Wingdings" panose="05000000000000000000" pitchFamily="2" charset="2"/>
              </a:rPr>
              <a:t>started</a:t>
            </a:r>
            <a:r>
              <a:rPr lang="nl-BE" sz="2000" dirty="0" smtClean="0">
                <a:sym typeface="Wingdings" panose="05000000000000000000" pitchFamily="2" charset="2"/>
              </a:rPr>
              <a:t>”  Naam conventie “[dossier] titel”</a:t>
            </a:r>
          </a:p>
          <a:p>
            <a:endParaRPr lang="nl-BE" sz="2000" dirty="0">
              <a:sym typeface="Wingdings" panose="05000000000000000000" pitchFamily="2" charset="2"/>
            </a:endParaRPr>
          </a:p>
          <a:p>
            <a:endParaRPr lang="nl-BE" sz="2000" dirty="0" smtClean="0">
              <a:sym typeface="Wingdings" panose="05000000000000000000" pitchFamily="2" charset="2"/>
            </a:endParaRPr>
          </a:p>
          <a:p>
            <a:endParaRPr lang="nl-BE" sz="2000" dirty="0" smtClean="0">
              <a:sym typeface="Wingdings" panose="05000000000000000000" pitchFamily="2" charset="2"/>
            </a:endParaRPr>
          </a:p>
          <a:p>
            <a:endParaRPr lang="nl-BE" sz="2000" dirty="0">
              <a:sym typeface="Wingdings" panose="05000000000000000000" pitchFamily="2" charset="2"/>
            </a:endParaRPr>
          </a:p>
          <a:p>
            <a:pPr marL="0" indent="0">
              <a:buNone/>
            </a:pPr>
            <a:endParaRPr lang="nl-BE" sz="2000" dirty="0">
              <a:sym typeface="Wingdings" panose="05000000000000000000" pitchFamily="2" charset="2"/>
            </a:endParaRPr>
          </a:p>
          <a:p>
            <a:endParaRPr lang="nl-BE" sz="2000" dirty="0" smtClean="0">
              <a:sym typeface="Wingdings" panose="05000000000000000000" pitchFamily="2" charset="2"/>
            </a:endParaRPr>
          </a:p>
          <a:p>
            <a:endParaRPr lang="nl-BE" sz="2000" dirty="0">
              <a:sym typeface="Wingdings" panose="05000000000000000000" pitchFamily="2" charset="2"/>
            </a:endParaRPr>
          </a:p>
          <a:p>
            <a:endParaRPr lang="nl-BE" sz="2000" dirty="0" smtClean="0">
              <a:sym typeface="Wingdings" panose="05000000000000000000" pitchFamily="2" charset="2"/>
            </a:endParaRPr>
          </a:p>
          <a:p>
            <a:endParaRPr lang="nl-BE" sz="2000" dirty="0">
              <a:sym typeface="Wingdings" panose="05000000000000000000" pitchFamily="2" charset="2"/>
            </a:endParaRPr>
          </a:p>
          <a:p>
            <a:r>
              <a:rPr lang="nl-BE" sz="2000" dirty="0" smtClean="0">
                <a:sym typeface="Wingdings" panose="05000000000000000000" pitchFamily="2" charset="2"/>
              </a:rPr>
              <a:t>Nadien eenvoudig </a:t>
            </a:r>
            <a:r>
              <a:rPr lang="nl-BE" sz="2000" dirty="0" err="1" smtClean="0">
                <a:sym typeface="Wingdings" panose="05000000000000000000" pitchFamily="2" charset="2"/>
              </a:rPr>
              <a:t>oplijsten</a:t>
            </a:r>
            <a:r>
              <a:rPr lang="nl-BE" sz="2000" dirty="0" smtClean="0">
                <a:sym typeface="Wingdings" panose="05000000000000000000" pitchFamily="2" charset="2"/>
              </a:rPr>
              <a:t> via label “Thema/Dossier”</a:t>
            </a:r>
          </a:p>
          <a:p>
            <a:endParaRPr lang="nl-BE" dirty="0" smtClean="0">
              <a:sym typeface="Wingdings" panose="05000000000000000000" pitchFamily="2" charset="2"/>
            </a:endParaRPr>
          </a:p>
          <a:p>
            <a:endParaRPr lang="nl-BE" dirty="0"/>
          </a:p>
        </p:txBody>
      </p:sp>
      <p:pic>
        <p:nvPicPr>
          <p:cNvPr id="6" name="Picture 5"/>
          <p:cNvPicPr>
            <a:picLocks noChangeAspect="1"/>
          </p:cNvPicPr>
          <p:nvPr/>
        </p:nvPicPr>
        <p:blipFill>
          <a:blip r:embed="rId3"/>
          <a:stretch>
            <a:fillRect/>
          </a:stretch>
        </p:blipFill>
        <p:spPr>
          <a:xfrm>
            <a:off x="3242733" y="1772312"/>
            <a:ext cx="4887384" cy="862480"/>
          </a:xfrm>
          <a:prstGeom prst="rect">
            <a:avLst/>
          </a:prstGeom>
        </p:spPr>
      </p:pic>
      <p:pic>
        <p:nvPicPr>
          <p:cNvPr id="8" name="Picture 7"/>
          <p:cNvPicPr>
            <a:picLocks noChangeAspect="1"/>
          </p:cNvPicPr>
          <p:nvPr/>
        </p:nvPicPr>
        <p:blipFill rotWithShape="1">
          <a:blip r:embed="rId4"/>
          <a:srcRect b="4352"/>
          <a:stretch/>
        </p:blipFill>
        <p:spPr>
          <a:xfrm>
            <a:off x="3242733" y="3291685"/>
            <a:ext cx="4887384" cy="2790888"/>
          </a:xfrm>
          <a:prstGeom prst="rect">
            <a:avLst/>
          </a:prstGeom>
        </p:spPr>
      </p:pic>
    </p:spTree>
    <p:extLst>
      <p:ext uri="{BB962C8B-B14F-4D97-AF65-F5344CB8AC3E}">
        <p14:creationId xmlns:p14="http://schemas.microsoft.com/office/powerpoint/2010/main" val="3654027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260868291"/>
              </p:ext>
            </p:extLst>
          </p:nvPr>
        </p:nvGraphicFramePr>
        <p:xfrm>
          <a:off x="3181104" y="1914526"/>
          <a:ext cx="5406498" cy="3960000"/>
        </p:xfrm>
        <a:graphic>
          <a:graphicData uri="http://schemas.openxmlformats.org/drawingml/2006/table">
            <a:tbl>
              <a:tblPr bandRow="1">
                <a:tableStyleId>{93296810-A885-4BE3-A3E7-6D5BEEA58F35}</a:tableStyleId>
              </a:tblPr>
              <a:tblGrid>
                <a:gridCol w="1500962">
                  <a:extLst>
                    <a:ext uri="{9D8B030D-6E8A-4147-A177-3AD203B41FA5}">
                      <a16:colId xmlns:a16="http://schemas.microsoft.com/office/drawing/2014/main" val="931845318"/>
                    </a:ext>
                  </a:extLst>
                </a:gridCol>
                <a:gridCol w="3905536">
                  <a:extLst>
                    <a:ext uri="{9D8B030D-6E8A-4147-A177-3AD203B41FA5}">
                      <a16:colId xmlns:a16="http://schemas.microsoft.com/office/drawing/2014/main" val="4285240086"/>
                    </a:ext>
                  </a:extLst>
                </a:gridCol>
              </a:tblGrid>
              <a:tr h="360000">
                <a:tc>
                  <a:txBody>
                    <a:bodyPr/>
                    <a:lstStyle/>
                    <a:p>
                      <a:r>
                        <a:rPr lang="nl-BE" sz="1600" b="1" dirty="0" smtClean="0"/>
                        <a:t>Datum</a:t>
                      </a:r>
                      <a:endParaRPr lang="nl-BE" sz="1600" b="1" dirty="0"/>
                    </a:p>
                  </a:txBody>
                  <a:tcPr/>
                </a:tc>
                <a:tc>
                  <a:txBody>
                    <a:bodyPr/>
                    <a:lstStyle/>
                    <a:p>
                      <a:r>
                        <a:rPr lang="nl-BE" sz="1600" dirty="0" smtClean="0"/>
                        <a:t>23/04/2019</a:t>
                      </a:r>
                      <a:endParaRPr lang="nl-BE" sz="1600" dirty="0"/>
                    </a:p>
                  </a:txBody>
                  <a:tcPr/>
                </a:tc>
                <a:extLst>
                  <a:ext uri="{0D108BD9-81ED-4DB2-BD59-A6C34878D82A}">
                    <a16:rowId xmlns:a16="http://schemas.microsoft.com/office/drawing/2014/main" val="4191432274"/>
                  </a:ext>
                </a:extLst>
              </a:tr>
              <a:tr h="360000">
                <a:tc>
                  <a:txBody>
                    <a:bodyPr/>
                    <a:lstStyle/>
                    <a:p>
                      <a:r>
                        <a:rPr lang="nl-BE" sz="1600" b="1" dirty="0" smtClean="0"/>
                        <a:t>Locatie</a:t>
                      </a:r>
                      <a:endParaRPr lang="nl-BE" sz="1600" b="1" dirty="0"/>
                    </a:p>
                  </a:txBody>
                  <a:tcPr/>
                </a:tc>
                <a:tc>
                  <a:txBody>
                    <a:bodyPr/>
                    <a:lstStyle/>
                    <a:p>
                      <a:r>
                        <a:rPr lang="nl-BE" sz="1600" dirty="0" smtClean="0"/>
                        <a:t>Herman</a:t>
                      </a:r>
                      <a:r>
                        <a:rPr lang="nl-BE" sz="1600" baseline="0" dirty="0" smtClean="0"/>
                        <a:t> Teirlinck – 01.23 – Léon </a:t>
                      </a:r>
                      <a:r>
                        <a:rPr lang="nl-BE" sz="1600" baseline="0" dirty="0" err="1" smtClean="0"/>
                        <a:t>Stynen</a:t>
                      </a:r>
                      <a:endParaRPr lang="nl-BE" sz="1600" dirty="0"/>
                    </a:p>
                  </a:txBody>
                  <a:tcPr/>
                </a:tc>
                <a:extLst>
                  <a:ext uri="{0D108BD9-81ED-4DB2-BD59-A6C34878D82A}">
                    <a16:rowId xmlns:a16="http://schemas.microsoft.com/office/drawing/2014/main" val="941412263"/>
                  </a:ext>
                </a:extLst>
              </a:tr>
              <a:tr h="360000">
                <a:tc>
                  <a:txBody>
                    <a:bodyPr/>
                    <a:lstStyle/>
                    <a:p>
                      <a:r>
                        <a:rPr lang="nl-BE" sz="1600" b="1" dirty="0" smtClean="0"/>
                        <a:t>Deelnemers</a:t>
                      </a:r>
                      <a:endParaRPr lang="nl-BE" sz="1600" b="1" dirty="0"/>
                    </a:p>
                  </a:txBody>
                  <a:tcPr/>
                </a:tc>
                <a:tc>
                  <a:txBody>
                    <a:bodyPr/>
                    <a:lstStyle/>
                    <a:p>
                      <a:r>
                        <a:rPr lang="nl-BE" sz="1600" dirty="0" smtClean="0"/>
                        <a:t>Iedereen</a:t>
                      </a:r>
                      <a:endParaRPr lang="nl-BE" sz="1600" dirty="0"/>
                    </a:p>
                  </a:txBody>
                  <a:tcPr/>
                </a:tc>
                <a:extLst>
                  <a:ext uri="{0D108BD9-81ED-4DB2-BD59-A6C34878D82A}">
                    <a16:rowId xmlns:a16="http://schemas.microsoft.com/office/drawing/2014/main" val="4233473666"/>
                  </a:ext>
                </a:extLst>
              </a:tr>
              <a:tr h="2880000">
                <a:tc>
                  <a:txBody>
                    <a:bodyPr/>
                    <a:lstStyle/>
                    <a:p>
                      <a:r>
                        <a:rPr lang="nl-BE" sz="1600" b="1" dirty="0" smtClean="0"/>
                        <a:t>Onderwerp</a:t>
                      </a:r>
                      <a:endParaRPr lang="nl-BE" sz="1600" b="1" dirty="0"/>
                    </a:p>
                  </a:txBody>
                  <a:tcPr/>
                </a:tc>
                <a:tc>
                  <a:txBody>
                    <a:bodyPr/>
                    <a:lstStyle/>
                    <a:p>
                      <a:pPr marL="285750" indent="-285750">
                        <a:buFont typeface="Arial" panose="020B0604020202020204" pitchFamily="34" charset="0"/>
                        <a:buChar char="•"/>
                      </a:pPr>
                      <a:r>
                        <a:rPr lang="nl-BE" sz="1600" dirty="0" smtClean="0"/>
                        <a:t>Focus op </a:t>
                      </a:r>
                      <a:r>
                        <a:rPr lang="nl-BE" sz="1600" dirty="0" err="1" smtClean="0"/>
                        <a:t>properties</a:t>
                      </a:r>
                      <a:endParaRPr lang="nl-BE" sz="1600" dirty="0" smtClean="0"/>
                    </a:p>
                    <a:p>
                      <a:pPr marL="285750" indent="-285750">
                        <a:buFont typeface="Arial" panose="020B0604020202020204" pitchFamily="34" charset="0"/>
                        <a:buChar char="•"/>
                      </a:pPr>
                      <a:r>
                        <a:rPr lang="nl-BE" sz="1600" dirty="0" smtClean="0"/>
                        <a:t>Focus</a:t>
                      </a:r>
                      <a:r>
                        <a:rPr lang="nl-BE" sz="1600" baseline="0" dirty="0" smtClean="0"/>
                        <a:t> op attributen</a:t>
                      </a:r>
                      <a:endParaRPr lang="nl-BE" sz="1600" dirty="0"/>
                    </a:p>
                  </a:txBody>
                  <a:tcPr/>
                </a:tc>
                <a:extLst>
                  <a:ext uri="{0D108BD9-81ED-4DB2-BD59-A6C34878D82A}">
                    <a16:rowId xmlns:a16="http://schemas.microsoft.com/office/drawing/2014/main" val="3438650352"/>
                  </a:ext>
                </a:extLst>
              </a:tr>
            </a:tbl>
          </a:graphicData>
        </a:graphic>
      </p:graphicFrame>
      <p:sp>
        <p:nvSpPr>
          <p:cNvPr id="3" name="Title 2"/>
          <p:cNvSpPr>
            <a:spLocks noGrp="1"/>
          </p:cNvSpPr>
          <p:nvPr>
            <p:ph type="title"/>
          </p:nvPr>
        </p:nvSpPr>
        <p:spPr/>
        <p:txBody>
          <a:bodyPr/>
          <a:lstStyle/>
          <a:p>
            <a:r>
              <a:rPr lang="nl-BE" dirty="0" smtClean="0"/>
              <a:t>Volgende stappen</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33</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71" y="1914526"/>
            <a:ext cx="1325562" cy="1486328"/>
          </a:xfrm>
          <a:prstGeom prst="rect">
            <a:avLst/>
          </a:prstGeom>
        </p:spPr>
      </p:pic>
    </p:spTree>
    <p:extLst>
      <p:ext uri="{BB962C8B-B14F-4D97-AF65-F5344CB8AC3E}">
        <p14:creationId xmlns:p14="http://schemas.microsoft.com/office/powerpoint/2010/main" val="222920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Google Shape;212;p23"/>
          <p:cNvSpPr/>
          <p:nvPr/>
        </p:nvSpPr>
        <p:spPr>
          <a:xfrm>
            <a:off x="7891103" y="3146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r" rtl="0">
              <a:spcBef>
                <a:spcPts val="0"/>
              </a:spcBef>
              <a:spcAft>
                <a:spcPts val="0"/>
              </a:spcAft>
              <a:buNone/>
            </a:pPr>
            <a:endParaRPr lang="en-GB" sz="600" b="1" i="1" dirty="0" smtClean="0">
              <a:latin typeface="Georgia"/>
              <a:ea typeface="Georgia"/>
              <a:cs typeface="Georgia"/>
              <a:sym typeface="Georgia"/>
            </a:endParaRPr>
          </a:p>
          <a:p>
            <a:pPr marL="0" lvl="0" indent="0" algn="r" rtl="0">
              <a:spcBef>
                <a:spcPts val="0"/>
              </a:spcBef>
              <a:spcAft>
                <a:spcPts val="0"/>
              </a:spcAft>
              <a:buNone/>
            </a:pPr>
            <a:r>
              <a:rPr lang="en-GB" sz="600" b="1" i="1" dirty="0" smtClean="0">
                <a:latin typeface="Georgia"/>
                <a:ea typeface="Georgia"/>
                <a:cs typeface="Georgia"/>
                <a:sym typeface="Georgia"/>
              </a:rPr>
              <a:t>AGENT</a:t>
            </a:r>
            <a:endParaRPr sz="600" b="1" i="1" dirty="0">
              <a:latin typeface="Georgia"/>
              <a:ea typeface="Georgia"/>
              <a:cs typeface="Georgia"/>
              <a:sym typeface="Georgia"/>
            </a:endParaRPr>
          </a:p>
        </p:txBody>
      </p:sp>
      <p:cxnSp>
        <p:nvCxnSpPr>
          <p:cNvPr id="12" name="Straight Arrow Connector 11"/>
          <p:cNvCxnSpPr>
            <a:stCxn id="11" idx="1"/>
            <a:endCxn id="41" idx="3"/>
          </p:cNvCxnSpPr>
          <p:nvPr/>
        </p:nvCxnSpPr>
        <p:spPr>
          <a:xfrm flipH="1">
            <a:off x="7137337" y="3545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212;p23"/>
          <p:cNvSpPr/>
          <p:nvPr/>
        </p:nvSpPr>
        <p:spPr>
          <a:xfrm>
            <a:off x="5308714" y="3132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r" rtl="0">
              <a:spcBef>
                <a:spcPts val="0"/>
              </a:spcBef>
              <a:spcAft>
                <a:spcPts val="0"/>
              </a:spcAft>
              <a:buNone/>
            </a:pPr>
            <a:endParaRPr lang="en-GB" sz="600" b="1" i="1" dirty="0" smtClean="0">
              <a:latin typeface="Georgia"/>
              <a:ea typeface="Georgia"/>
              <a:cs typeface="Georgia"/>
              <a:sym typeface="Georgia"/>
            </a:endParaRPr>
          </a:p>
          <a:p>
            <a:pPr marL="0" lvl="0" indent="0" algn="r" rtl="0">
              <a:spcBef>
                <a:spcPts val="0"/>
              </a:spcBef>
              <a:spcAft>
                <a:spcPts val="0"/>
              </a:spcAft>
              <a:buNone/>
            </a:pPr>
            <a:r>
              <a:rPr lang="en-GB" sz="600" b="1" i="1" dirty="0" smtClean="0">
                <a:latin typeface="Georgia"/>
                <a:ea typeface="Georgia"/>
                <a:cs typeface="Georgia"/>
                <a:sym typeface="Georgia"/>
              </a:rPr>
              <a:t>PROCEDURESTAP</a:t>
            </a:r>
            <a:endParaRPr sz="600" b="1" i="1" dirty="0">
              <a:latin typeface="Georgia"/>
              <a:ea typeface="Georgia"/>
              <a:cs typeface="Georgia"/>
              <a:sym typeface="Georgia"/>
            </a:endParaRPr>
          </a:p>
        </p:txBody>
      </p:sp>
      <p:cxnSp>
        <p:nvCxnSpPr>
          <p:cNvPr id="14" name="Straight Arrow Connector 13"/>
          <p:cNvCxnSpPr>
            <a:stCxn id="6" idx="2"/>
            <a:endCxn id="13" idx="0"/>
          </p:cNvCxnSpPr>
          <p:nvPr/>
        </p:nvCxnSpPr>
        <p:spPr>
          <a:xfrm>
            <a:off x="6223027" y="2030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212;p23"/>
          <p:cNvSpPr/>
          <p:nvPr/>
        </p:nvSpPr>
        <p:spPr>
          <a:xfrm>
            <a:off x="2726323" y="47933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r" rtl="0">
              <a:spcBef>
                <a:spcPts val="0"/>
              </a:spcBef>
              <a:spcAft>
                <a:spcPts val="0"/>
              </a:spcAft>
              <a:buNone/>
            </a:pPr>
            <a:endParaRPr lang="en-GB" sz="600" b="1" i="1" dirty="0" smtClean="0">
              <a:latin typeface="Georgia"/>
              <a:ea typeface="Georgia"/>
              <a:cs typeface="Georgia"/>
              <a:sym typeface="Georgia"/>
            </a:endParaRPr>
          </a:p>
          <a:p>
            <a:pPr marL="0" lvl="0" indent="0" algn="r" rtl="0">
              <a:spcBef>
                <a:spcPts val="0"/>
              </a:spcBef>
              <a:spcAft>
                <a:spcPts val="0"/>
              </a:spcAft>
              <a:buNone/>
            </a:pPr>
            <a:r>
              <a:rPr lang="en-GB" sz="600" b="1" i="1" dirty="0" smtClean="0">
                <a:latin typeface="Georgia"/>
                <a:ea typeface="Georgia"/>
                <a:cs typeface="Georgia"/>
                <a:sym typeface="Georgia"/>
              </a:rPr>
              <a:t>DOCUMENT</a:t>
            </a:r>
            <a:endParaRPr sz="600" b="1" i="1" dirty="0">
              <a:latin typeface="Georgia"/>
              <a:ea typeface="Georgia"/>
              <a:cs typeface="Georgia"/>
              <a:sym typeface="Georgia"/>
            </a:endParaRPr>
          </a:p>
        </p:txBody>
      </p:sp>
      <p:cxnSp>
        <p:nvCxnSpPr>
          <p:cNvPr id="23" name="Straight Arrow Connector 22"/>
          <p:cNvCxnSpPr>
            <a:endCxn id="22" idx="3"/>
          </p:cNvCxnSpPr>
          <p:nvPr/>
        </p:nvCxnSpPr>
        <p:spPr>
          <a:xfrm flipH="1">
            <a:off x="4554948" y="5192655"/>
            <a:ext cx="753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1" idx="0"/>
          </p:cNvCxnSpPr>
          <p:nvPr/>
        </p:nvCxnSpPr>
        <p:spPr>
          <a:xfrm flipH="1">
            <a:off x="6223025" y="3931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Google Shape;212;p23"/>
          <p:cNvSpPr/>
          <p:nvPr/>
        </p:nvSpPr>
        <p:spPr>
          <a:xfrm>
            <a:off x="2726323" y="1222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ctr" rtl="0">
              <a:spcBef>
                <a:spcPts val="0"/>
              </a:spcBef>
              <a:spcAft>
                <a:spcPts val="0"/>
              </a:spcAft>
              <a:buNone/>
            </a:pPr>
            <a:endParaRPr lang="sv" sz="600" b="1" i="1" dirty="0" smtClean="0">
              <a:latin typeface="Georgia"/>
              <a:ea typeface="Georgia"/>
              <a:cs typeface="Georgia"/>
              <a:sym typeface="Georgia"/>
            </a:endParaRPr>
          </a:p>
          <a:p>
            <a:pPr marL="0" lvl="0" indent="0" algn="r" rtl="0">
              <a:spcBef>
                <a:spcPts val="0"/>
              </a:spcBef>
              <a:spcAft>
                <a:spcPts val="0"/>
              </a:spcAft>
              <a:buNone/>
            </a:pPr>
            <a:r>
              <a:rPr lang="sv" sz="600" b="1" i="1" dirty="0" smtClean="0">
                <a:latin typeface="Georgia"/>
                <a:ea typeface="Georgia"/>
                <a:cs typeface="Georgia"/>
                <a:sym typeface="Georgia"/>
              </a:rPr>
              <a:t>DOSSIER</a:t>
            </a:r>
            <a:endParaRPr sz="600" b="1" i="1" dirty="0">
              <a:latin typeface="Georgia"/>
              <a:ea typeface="Georgia"/>
              <a:cs typeface="Georgia"/>
              <a:sym typeface="Georgia"/>
            </a:endParaRPr>
          </a:p>
        </p:txBody>
      </p:sp>
      <p:sp>
        <p:nvSpPr>
          <p:cNvPr id="27" name="Google Shape;212;p23"/>
          <p:cNvSpPr/>
          <p:nvPr/>
        </p:nvSpPr>
        <p:spPr>
          <a:xfrm>
            <a:off x="249738" y="3146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r" rtl="0">
              <a:spcBef>
                <a:spcPts val="0"/>
              </a:spcBef>
              <a:spcAft>
                <a:spcPts val="0"/>
              </a:spcAft>
              <a:buNone/>
            </a:pPr>
            <a:endParaRPr lang="sv" sz="600" b="1" i="1" dirty="0" smtClean="0">
              <a:latin typeface="Georgia"/>
              <a:ea typeface="Georgia"/>
              <a:cs typeface="Georgia"/>
              <a:sym typeface="Georgia"/>
            </a:endParaRPr>
          </a:p>
          <a:p>
            <a:pPr marL="0" lvl="0" indent="0" algn="r" rtl="0">
              <a:spcBef>
                <a:spcPts val="0"/>
              </a:spcBef>
              <a:spcAft>
                <a:spcPts val="0"/>
              </a:spcAft>
              <a:buNone/>
            </a:pPr>
            <a:r>
              <a:rPr lang="sv" sz="600" b="1" i="1" dirty="0" smtClean="0">
                <a:latin typeface="Georgia"/>
                <a:ea typeface="Georgia"/>
                <a:cs typeface="Georgia"/>
                <a:sym typeface="Georgia"/>
              </a:rPr>
              <a:t>REPRESENTATIE</a:t>
            </a:r>
            <a:endParaRPr sz="600" b="1" i="1" dirty="0">
              <a:latin typeface="Georgia"/>
              <a:ea typeface="Georgia"/>
              <a:cs typeface="Georgia"/>
              <a:sym typeface="Georgia"/>
            </a:endParaRPr>
          </a:p>
        </p:txBody>
      </p:sp>
      <p:cxnSp>
        <p:nvCxnSpPr>
          <p:cNvPr id="28" name="Straight Arrow Connector 27"/>
          <p:cNvCxnSpPr>
            <a:stCxn id="22" idx="1"/>
            <a:endCxn id="35" idx="3"/>
          </p:cNvCxnSpPr>
          <p:nvPr/>
        </p:nvCxnSpPr>
        <p:spPr>
          <a:xfrm flipH="1" flipV="1">
            <a:off x="2078363" y="5192654"/>
            <a:ext cx="6479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Google Shape;212;p23"/>
          <p:cNvSpPr/>
          <p:nvPr/>
        </p:nvSpPr>
        <p:spPr>
          <a:xfrm>
            <a:off x="249738" y="4793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ctr" rtl="0">
              <a:spcBef>
                <a:spcPts val="0"/>
              </a:spcBef>
              <a:spcAft>
                <a:spcPts val="0"/>
              </a:spcAft>
              <a:buNone/>
            </a:pPr>
            <a:endParaRPr lang="sv" sz="600" b="1" i="1" dirty="0" smtClean="0">
              <a:latin typeface="Georgia"/>
              <a:ea typeface="Georgia"/>
              <a:cs typeface="Georgia"/>
              <a:sym typeface="Georgia"/>
            </a:endParaRPr>
          </a:p>
          <a:p>
            <a:pPr marL="0" lvl="0" indent="0" algn="r" rtl="0">
              <a:spcBef>
                <a:spcPts val="0"/>
              </a:spcBef>
              <a:spcAft>
                <a:spcPts val="0"/>
              </a:spcAft>
              <a:buNone/>
            </a:pPr>
            <a:r>
              <a:rPr lang="sv" sz="600" b="1" i="1" dirty="0" smtClean="0">
                <a:latin typeface="Georgia"/>
                <a:ea typeface="Georgia"/>
                <a:cs typeface="Georgia"/>
                <a:sym typeface="Georgia"/>
              </a:rPr>
              <a:t>STUKONDERDEEL</a:t>
            </a:r>
            <a:endParaRPr sz="600" b="1" i="1" dirty="0">
              <a:latin typeface="Georgia"/>
              <a:ea typeface="Georgia"/>
              <a:cs typeface="Georgia"/>
              <a:sym typeface="Georgia"/>
            </a:endParaRPr>
          </a:p>
        </p:txBody>
      </p:sp>
      <p:cxnSp>
        <p:nvCxnSpPr>
          <p:cNvPr id="38" name="Straight Arrow Connector 37"/>
          <p:cNvCxnSpPr>
            <a:stCxn id="35" idx="0"/>
            <a:endCxn id="27" idx="2"/>
          </p:cNvCxnSpPr>
          <p:nvPr/>
        </p:nvCxnSpPr>
        <p:spPr>
          <a:xfrm flipV="1">
            <a:off x="1164051" y="3945288"/>
            <a:ext cx="0"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212;p23"/>
          <p:cNvSpPr/>
          <p:nvPr/>
        </p:nvSpPr>
        <p:spPr>
          <a:xfrm>
            <a:off x="5308712" y="4793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r" rtl="0">
              <a:spcBef>
                <a:spcPts val="0"/>
              </a:spcBef>
              <a:spcAft>
                <a:spcPts val="0"/>
              </a:spcAft>
              <a:buNone/>
            </a:pPr>
            <a:endParaRPr lang="en-GB" sz="600" b="1" i="1" dirty="0" smtClean="0">
              <a:latin typeface="Georgia"/>
              <a:ea typeface="Georgia"/>
              <a:cs typeface="Georgia"/>
              <a:sym typeface="Georgia"/>
            </a:endParaRPr>
          </a:p>
          <a:p>
            <a:pPr marL="0" lvl="0" indent="0" algn="r" rtl="0">
              <a:spcBef>
                <a:spcPts val="0"/>
              </a:spcBef>
              <a:spcAft>
                <a:spcPts val="0"/>
              </a:spcAft>
              <a:buNone/>
            </a:pPr>
            <a:r>
              <a:rPr lang="en-GB" sz="600" b="1" i="1" dirty="0" smtClean="0">
                <a:latin typeface="Georgia"/>
                <a:ea typeface="Georgia"/>
                <a:cs typeface="Georgia"/>
                <a:sym typeface="Georgia"/>
              </a:rPr>
              <a:t>ACTIVITEIT</a:t>
            </a:r>
            <a:endParaRPr sz="600" b="1" i="1" dirty="0">
              <a:latin typeface="Georgia"/>
              <a:ea typeface="Georgia"/>
              <a:cs typeface="Georgia"/>
              <a:sym typeface="Georgia"/>
            </a:endParaRPr>
          </a:p>
        </p:txBody>
      </p:sp>
      <p:sp>
        <p:nvSpPr>
          <p:cNvPr id="45" name="Google Shape;212;p23"/>
          <p:cNvSpPr/>
          <p:nvPr/>
        </p:nvSpPr>
        <p:spPr>
          <a:xfrm>
            <a:off x="2738905" y="3139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algn="ctr"/>
            <a:r>
              <a:rPr lang="en-GB" sz="600" b="1" i="1" dirty="0">
                <a:latin typeface="Georgia"/>
                <a:ea typeface="Georgia"/>
                <a:cs typeface="Georgia"/>
                <a:sym typeface="Georgia"/>
              </a:rPr>
              <a:t>_______________</a:t>
            </a:r>
          </a:p>
          <a:p>
            <a:pPr marL="0" lvl="0" indent="0" algn="r" rtl="0">
              <a:spcBef>
                <a:spcPts val="0"/>
              </a:spcBef>
              <a:spcAft>
                <a:spcPts val="0"/>
              </a:spcAft>
              <a:buNone/>
            </a:pPr>
            <a:endParaRPr lang="en-GB" sz="600" b="1" i="1" dirty="0" smtClean="0">
              <a:latin typeface="Georgia"/>
              <a:ea typeface="Georgia"/>
              <a:cs typeface="Georgia"/>
              <a:sym typeface="Georgia"/>
            </a:endParaRPr>
          </a:p>
          <a:p>
            <a:pPr marL="0" lvl="0" indent="0" algn="r" rtl="0">
              <a:spcBef>
                <a:spcPts val="0"/>
              </a:spcBef>
              <a:spcAft>
                <a:spcPts val="0"/>
              </a:spcAft>
              <a:buNone/>
            </a:pPr>
            <a:r>
              <a:rPr lang="en-GB" sz="600" b="1" i="1" dirty="0" smtClean="0">
                <a:latin typeface="Georgia"/>
                <a:ea typeface="Georgia"/>
                <a:cs typeface="Georgia"/>
                <a:sym typeface="Georgia"/>
              </a:rPr>
              <a:t>OBJECT</a:t>
            </a:r>
            <a:endParaRPr sz="600" b="1" i="1" dirty="0">
              <a:latin typeface="Georgia"/>
              <a:ea typeface="Georgia"/>
              <a:cs typeface="Georgia"/>
              <a:sym typeface="Georgia"/>
            </a:endParaRPr>
          </a:p>
        </p:txBody>
      </p:sp>
      <p:cxnSp>
        <p:nvCxnSpPr>
          <p:cNvPr id="46" name="Straight Arrow Connector 45"/>
          <p:cNvCxnSpPr>
            <a:stCxn id="22" idx="0"/>
          </p:cNvCxnSpPr>
          <p:nvPr/>
        </p:nvCxnSpPr>
        <p:spPr>
          <a:xfrm flipV="1">
            <a:off x="3640636" y="3922997"/>
            <a:ext cx="12582" cy="8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554945" y="2342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0" idx="1"/>
          </p:cNvCxnSpPr>
          <p:nvPr/>
        </p:nvCxnSpPr>
        <p:spPr>
          <a:xfrm>
            <a:off x="4554945" y="1954781"/>
            <a:ext cx="753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212;p23"/>
          <p:cNvSpPr/>
          <p:nvPr/>
        </p:nvSpPr>
        <p:spPr>
          <a:xfrm>
            <a:off x="5308712" y="1555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sz="600" b="1" i="1" dirty="0" smtClean="0">
                <a:latin typeface="Georgia"/>
                <a:ea typeface="Georgia"/>
                <a:cs typeface="Georgia"/>
                <a:sym typeface="Georgia"/>
              </a:rPr>
              <a:t>_______________</a:t>
            </a:r>
            <a:endParaRPr lang="en-GB" sz="600" b="1" i="1" dirty="0">
              <a:latin typeface="Georgia"/>
              <a:ea typeface="Georgia"/>
              <a:cs typeface="Georgia"/>
              <a:sym typeface="Georgia"/>
            </a:endParaRPr>
          </a:p>
          <a:p>
            <a:pPr marL="0" lvl="0" indent="0" algn="r" rtl="0">
              <a:spcBef>
                <a:spcPts val="0"/>
              </a:spcBef>
              <a:spcAft>
                <a:spcPts val="0"/>
              </a:spcAft>
              <a:buNone/>
            </a:pPr>
            <a:endParaRPr lang="en-GB" sz="600" b="1" i="1" dirty="0" smtClean="0">
              <a:latin typeface="Georgia"/>
              <a:ea typeface="Georgia"/>
              <a:cs typeface="Georgia"/>
              <a:sym typeface="Georgia"/>
            </a:endParaRPr>
          </a:p>
          <a:p>
            <a:pPr marL="0" lvl="0" indent="0" algn="r" rtl="0">
              <a:spcBef>
                <a:spcPts val="0"/>
              </a:spcBef>
              <a:spcAft>
                <a:spcPts val="0"/>
              </a:spcAft>
              <a:buNone/>
            </a:pPr>
            <a:endParaRPr lang="en-GB" sz="100" b="1" i="1" dirty="0">
              <a:latin typeface="Georgia"/>
              <a:ea typeface="Georgia"/>
              <a:cs typeface="Georgia"/>
              <a:sym typeface="Georgia"/>
            </a:endParaRPr>
          </a:p>
          <a:p>
            <a:pPr marL="0" lvl="0" indent="0" algn="r" rtl="0">
              <a:spcBef>
                <a:spcPts val="0"/>
              </a:spcBef>
              <a:spcAft>
                <a:spcPts val="0"/>
              </a:spcAft>
              <a:buNone/>
            </a:pPr>
            <a:r>
              <a:rPr lang="en-GB" sz="600" b="1" i="1" dirty="0" smtClean="0">
                <a:latin typeface="Georgia"/>
                <a:ea typeface="Georgia"/>
                <a:cs typeface="Georgia"/>
                <a:sym typeface="Georgia"/>
              </a:rPr>
              <a:t>ZAAK</a:t>
            </a:r>
            <a:endParaRPr sz="600" b="1" i="1" dirty="0">
              <a:latin typeface="Georgia"/>
              <a:ea typeface="Georgia"/>
              <a:cs typeface="Georgia"/>
              <a:sym typeface="Georgia"/>
            </a:endParaRPr>
          </a:p>
        </p:txBody>
      </p:sp>
      <p:cxnSp>
        <p:nvCxnSpPr>
          <p:cNvPr id="32" name="Elbow Connector 31"/>
          <p:cNvCxnSpPr/>
          <p:nvPr/>
        </p:nvCxnSpPr>
        <p:spPr>
          <a:xfrm rot="10800000" flipV="1">
            <a:off x="7137340" y="1828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41945" y="1828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37337" y="2182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09534" y="1652959"/>
            <a:ext cx="1363134" cy="215444"/>
          </a:xfrm>
          <a:prstGeom prst="rect">
            <a:avLst/>
          </a:prstGeom>
          <a:noFill/>
        </p:spPr>
        <p:txBody>
          <a:bodyPr wrap="square" rtlCol="0">
            <a:spAutoFit/>
          </a:bodyPr>
          <a:lstStyle/>
          <a:p>
            <a:r>
              <a:rPr lang="nl-BE" sz="800" dirty="0" smtClean="0"/>
              <a:t>HeeftRelatieTot</a:t>
            </a:r>
            <a:endParaRPr lang="nl-BE" sz="800" dirty="0"/>
          </a:p>
        </p:txBody>
      </p:sp>
      <p:cxnSp>
        <p:nvCxnSpPr>
          <p:cNvPr id="48" name="Straight Arrow Connector 47"/>
          <p:cNvCxnSpPr/>
          <p:nvPr/>
        </p:nvCxnSpPr>
        <p:spPr>
          <a:xfrm rot="16200000" flipH="1">
            <a:off x="2458070" y="3656231"/>
            <a:ext cx="1247367" cy="11177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Connector 62"/>
          <p:cNvCxnSpPr>
            <a:endCxn id="20" idx="2"/>
          </p:cNvCxnSpPr>
          <p:nvPr/>
        </p:nvCxnSpPr>
        <p:spPr>
          <a:xfrm rot="5400000" flipH="1" flipV="1">
            <a:off x="2469434" y="2397502"/>
            <a:ext cx="1224643" cy="1117762"/>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27" idx="2"/>
          </p:cNvCxnSpPr>
          <p:nvPr/>
        </p:nvCxnSpPr>
        <p:spPr>
          <a:xfrm flipH="1" flipV="1">
            <a:off x="1164051" y="3945288"/>
            <a:ext cx="1572638"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9058856" y="3945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689202" y="4304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8689202" y="3945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21133" y="4349596"/>
            <a:ext cx="1595490" cy="215444"/>
          </a:xfrm>
          <a:prstGeom prst="rect">
            <a:avLst/>
          </a:prstGeom>
          <a:noFill/>
        </p:spPr>
        <p:txBody>
          <a:bodyPr wrap="square" rtlCol="0">
            <a:spAutoFit/>
          </a:bodyPr>
          <a:lstStyle/>
          <a:p>
            <a:r>
              <a:rPr lang="nl-BE" sz="800" dirty="0" smtClean="0"/>
              <a:t>KanHandelenInOpdrachtVan</a:t>
            </a:r>
            <a:endParaRPr lang="nl-BE" sz="800" dirty="0"/>
          </a:p>
        </p:txBody>
      </p:sp>
    </p:spTree>
    <p:extLst>
      <p:ext uri="{BB962C8B-B14F-4D97-AF65-F5344CB8AC3E}">
        <p14:creationId xmlns:p14="http://schemas.microsoft.com/office/powerpoint/2010/main" val="3019029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Presentatie model Stad Gent / </a:t>
            </a:r>
            <a:r>
              <a:rPr lang="nl-BE" dirty="0" err="1" smtClean="0"/>
              <a:t>Digipolis</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4</a:t>
            </a:fld>
            <a:endParaRPr lang="nl-BE" dirty="0"/>
          </a:p>
        </p:txBody>
      </p:sp>
      <p:sp>
        <p:nvSpPr>
          <p:cNvPr id="6" name="Content Placeholder 4"/>
          <p:cNvSpPr>
            <a:spLocks noGrp="1"/>
          </p:cNvSpPr>
          <p:nvPr>
            <p:ph sz="quarter" idx="10"/>
          </p:nvPr>
        </p:nvSpPr>
        <p:spPr>
          <a:xfrm>
            <a:off x="662524" y="1083732"/>
            <a:ext cx="8562439" cy="5390809"/>
          </a:xfrm>
        </p:spPr>
        <p:txBody>
          <a:bodyPr/>
          <a:lstStyle/>
          <a:p>
            <a:endParaRPr lang="nl-BE" dirty="0"/>
          </a:p>
        </p:txBody>
      </p:sp>
    </p:spTree>
    <p:extLst>
      <p:ext uri="{BB962C8B-B14F-4D97-AF65-F5344CB8AC3E}">
        <p14:creationId xmlns:p14="http://schemas.microsoft.com/office/powerpoint/2010/main" val="3301730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Definities</a:t>
            </a:r>
            <a:endParaRPr lang="nl-BE" noProof="0" dirty="0"/>
          </a:p>
        </p:txBody>
      </p:sp>
    </p:spTree>
    <p:extLst>
      <p:ext uri="{BB962C8B-B14F-4D97-AF65-F5344CB8AC3E}">
        <p14:creationId xmlns:p14="http://schemas.microsoft.com/office/powerpoint/2010/main" val="3527209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62944148"/>
              </p:ext>
            </p:extLst>
          </p:nvPr>
        </p:nvGraphicFramePr>
        <p:xfrm>
          <a:off x="681038" y="1482725"/>
          <a:ext cx="8543926" cy="4209703"/>
        </p:xfrm>
        <a:graphic>
          <a:graphicData uri="http://schemas.openxmlformats.org/drawingml/2006/table">
            <a:tbl>
              <a:tblPr>
                <a:tableStyleId>{93296810-A885-4BE3-A3E7-6D5BEEA58F35}</a:tableStyleId>
              </a:tblPr>
              <a:tblGrid>
                <a:gridCol w="2273829">
                  <a:extLst>
                    <a:ext uri="{9D8B030D-6E8A-4147-A177-3AD203B41FA5}">
                      <a16:colId xmlns:a16="http://schemas.microsoft.com/office/drawing/2014/main" val="1759355539"/>
                    </a:ext>
                  </a:extLst>
                </a:gridCol>
                <a:gridCol w="6270097">
                  <a:extLst>
                    <a:ext uri="{9D8B030D-6E8A-4147-A177-3AD203B41FA5}">
                      <a16:colId xmlns:a16="http://schemas.microsoft.com/office/drawing/2014/main" val="2396309477"/>
                    </a:ext>
                  </a:extLst>
                </a:gridCol>
              </a:tblGrid>
              <a:tr h="1229519">
                <a:tc>
                  <a:txBody>
                    <a:bodyPr/>
                    <a:lstStyle/>
                    <a:p>
                      <a:r>
                        <a:rPr lang="nl-BE" b="1" dirty="0" smtClean="0"/>
                        <a:t>Dienstverlening</a:t>
                      </a:r>
                      <a:endParaRPr lang="nl-BE" b="1" dirty="0"/>
                    </a:p>
                  </a:txBody>
                  <a:tcPr/>
                </a:tc>
                <a:tc>
                  <a:txBody>
                    <a:bodyPr/>
                    <a:lstStyle/>
                    <a:p>
                      <a:pPr algn="just"/>
                      <a:r>
                        <a:rPr lang="nl-NL" sz="1600" dirty="0" smtClean="0"/>
                        <a:t>Een publieke dienstverlening is een geheel van verplichte of optioneel uitgevoerde of uitvoerbare acties door of in naam van een publieke organisatie. De dienstverlening is ten bate van een individu, een bedrijf, een andere publieke organisatie of groepen hiervan. (OSLO²)</a:t>
                      </a:r>
                      <a:endParaRPr lang="nl-BE" sz="1600" dirty="0"/>
                    </a:p>
                  </a:txBody>
                  <a:tcPr/>
                </a:tc>
                <a:extLst>
                  <a:ext uri="{0D108BD9-81ED-4DB2-BD59-A6C34878D82A}">
                    <a16:rowId xmlns:a16="http://schemas.microsoft.com/office/drawing/2014/main" val="372438206"/>
                  </a:ext>
                </a:extLst>
              </a:tr>
              <a:tr h="537914">
                <a:tc>
                  <a:txBody>
                    <a:bodyPr/>
                    <a:lstStyle/>
                    <a:p>
                      <a:r>
                        <a:rPr lang="nl-BE" b="1" dirty="0" smtClean="0"/>
                        <a:t>Procedurestap</a:t>
                      </a:r>
                      <a:endParaRPr lang="nl-BE" b="1" dirty="0"/>
                    </a:p>
                  </a:txBody>
                  <a:tcPr/>
                </a:tc>
                <a:tc>
                  <a:txBody>
                    <a:bodyPr/>
                    <a:lstStyle/>
                    <a:p>
                      <a:pPr algn="just"/>
                      <a:r>
                        <a:rPr lang="nl-NL" sz="1600" dirty="0" smtClean="0"/>
                        <a:t>Een procedurestap is het geheel aan werk gedaan binnen een specifiek chronologisch, logisch, organisatorisch of wettelijk bepaald onderdeel van een procedure. (Dep. Omgeving / </a:t>
                      </a:r>
                      <a:r>
                        <a:rPr lang="nl-NL" sz="1600" dirty="0" err="1" smtClean="0"/>
                        <a:t>DBpedia</a:t>
                      </a:r>
                      <a:r>
                        <a:rPr lang="nl-NL" sz="1600" dirty="0" smtClean="0"/>
                        <a:t>)</a:t>
                      </a:r>
                      <a:endParaRPr lang="nl-BE" sz="1600" dirty="0"/>
                    </a:p>
                  </a:txBody>
                  <a:tcPr/>
                </a:tc>
                <a:extLst>
                  <a:ext uri="{0D108BD9-81ED-4DB2-BD59-A6C34878D82A}">
                    <a16:rowId xmlns:a16="http://schemas.microsoft.com/office/drawing/2014/main" val="3962798844"/>
                  </a:ext>
                </a:extLst>
              </a:tr>
              <a:tr h="998984">
                <a:tc>
                  <a:txBody>
                    <a:bodyPr/>
                    <a:lstStyle/>
                    <a:p>
                      <a:r>
                        <a:rPr lang="nl-BE" b="1" dirty="0" smtClean="0"/>
                        <a:t>Activiteit</a:t>
                      </a:r>
                      <a:endParaRPr lang="nl-BE" b="1" dirty="0"/>
                    </a:p>
                  </a:txBody>
                  <a:tcPr/>
                </a:tc>
                <a:tc>
                  <a:txBody>
                    <a:bodyPr/>
                    <a:lstStyle/>
                    <a:p>
                      <a:pPr algn="just"/>
                      <a:r>
                        <a:rPr lang="en-GB" sz="1600" dirty="0" smtClean="0"/>
                        <a:t>An activity is something that occurs over a period of time and acts upon or with entities; it may include consuming, processing, transforming, modifying, relocating, using, or generating entities. (W3C Provenance)</a:t>
                      </a:r>
                      <a:endParaRPr lang="nl-BE" sz="1600" dirty="0"/>
                    </a:p>
                  </a:txBody>
                  <a:tcPr/>
                </a:tc>
                <a:extLst>
                  <a:ext uri="{0D108BD9-81ED-4DB2-BD59-A6C34878D82A}">
                    <a16:rowId xmlns:a16="http://schemas.microsoft.com/office/drawing/2014/main" val="2685643316"/>
                  </a:ext>
                </a:extLst>
              </a:tr>
              <a:tr h="537914">
                <a:tc>
                  <a:txBody>
                    <a:bodyPr/>
                    <a:lstStyle/>
                    <a:p>
                      <a:r>
                        <a:rPr lang="nl-BE" b="1" dirty="0" smtClean="0"/>
                        <a:t>Agent</a:t>
                      </a:r>
                      <a:endParaRPr lang="nl-BE" b="1" dirty="0"/>
                    </a:p>
                  </a:txBody>
                  <a:tcPr/>
                </a:tc>
                <a:tc>
                  <a:txBody>
                    <a:bodyPr/>
                    <a:lstStyle/>
                    <a:p>
                      <a:pPr algn="just"/>
                      <a:r>
                        <a:rPr lang="nl-NL" sz="1600" dirty="0" smtClean="0"/>
                        <a:t>Iemand die of iets dat kan handelen of een effect kan teweeg brengen. (OSLO²)</a:t>
                      </a:r>
                      <a:endParaRPr lang="nl-BE" sz="1600" dirty="0"/>
                    </a:p>
                  </a:txBody>
                  <a:tcPr/>
                </a:tc>
                <a:extLst>
                  <a:ext uri="{0D108BD9-81ED-4DB2-BD59-A6C34878D82A}">
                    <a16:rowId xmlns:a16="http://schemas.microsoft.com/office/drawing/2014/main" val="2423988705"/>
                  </a:ext>
                </a:extLst>
              </a:tr>
              <a:tr h="537914">
                <a:tc>
                  <a:txBody>
                    <a:bodyPr/>
                    <a:lstStyle/>
                    <a:p>
                      <a:r>
                        <a:rPr lang="nl-BE" b="1" dirty="0" smtClean="0"/>
                        <a:t>Object</a:t>
                      </a:r>
                      <a:endParaRPr lang="nl-BE" b="1" dirty="0"/>
                    </a:p>
                  </a:txBody>
                  <a:tcPr/>
                </a:tc>
                <a:tc>
                  <a:txBody>
                    <a:bodyPr/>
                    <a:lstStyle/>
                    <a:p>
                      <a:pPr algn="just"/>
                      <a:r>
                        <a:rPr lang="en-GB" sz="1600" dirty="0" smtClean="0"/>
                        <a:t>OWL introduces the class 'Thing' as a name for the universal class of all things. (W3C Provenance)</a:t>
                      </a:r>
                      <a:endParaRPr lang="nl-BE" sz="1600" dirty="0"/>
                    </a:p>
                  </a:txBody>
                  <a:tcPr/>
                </a:tc>
                <a:extLst>
                  <a:ext uri="{0D108BD9-81ED-4DB2-BD59-A6C34878D82A}">
                    <a16:rowId xmlns:a16="http://schemas.microsoft.com/office/drawing/2014/main" val="1970208502"/>
                  </a:ext>
                </a:extLst>
              </a:tr>
            </a:tbl>
          </a:graphicData>
        </a:graphic>
      </p:graphicFrame>
      <p:sp>
        <p:nvSpPr>
          <p:cNvPr id="3" name="Title 2"/>
          <p:cNvSpPr>
            <a:spLocks noGrp="1"/>
          </p:cNvSpPr>
          <p:nvPr>
            <p:ph type="title"/>
          </p:nvPr>
        </p:nvSpPr>
        <p:spPr/>
        <p:txBody>
          <a:bodyPr/>
          <a:lstStyle/>
          <a:p>
            <a:r>
              <a:rPr lang="nl-BE" dirty="0" smtClean="0"/>
              <a:t>Definitie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6</a:t>
            </a:fld>
            <a:endParaRPr lang="nl-BE" dirty="0"/>
          </a:p>
        </p:txBody>
      </p:sp>
    </p:spTree>
    <p:extLst>
      <p:ext uri="{BB962C8B-B14F-4D97-AF65-F5344CB8AC3E}">
        <p14:creationId xmlns:p14="http://schemas.microsoft.com/office/powerpoint/2010/main" val="2762769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808518"/>
          </a:xfrm>
        </p:spPr>
        <p:txBody>
          <a:bodyPr>
            <a:normAutofit/>
          </a:bodyPr>
          <a:lstStyle/>
          <a:p>
            <a:pPr marL="0" indent="0">
              <a:buNone/>
            </a:pPr>
            <a:r>
              <a:rPr lang="nl-NL" sz="1700" dirty="0" smtClean="0"/>
              <a:t>“</a:t>
            </a:r>
            <a:r>
              <a:rPr lang="en-GB" sz="1700" dirty="0"/>
              <a:t>A case is the total of work done to prepare for an administrative or business </a:t>
            </a:r>
            <a:r>
              <a:rPr lang="en-GB" sz="1700" dirty="0" smtClean="0"/>
              <a:t>decision</a:t>
            </a:r>
            <a:r>
              <a:rPr lang="en-GB" sz="1700" dirty="0" smtClean="0"/>
              <a:t>.”</a:t>
            </a:r>
          </a:p>
          <a:p>
            <a:pPr marL="0" indent="0" algn="r">
              <a:buNone/>
            </a:pPr>
            <a:r>
              <a:rPr lang="en-GB" sz="1300" i="1" dirty="0" err="1" smtClean="0"/>
              <a:t>Dbpedia</a:t>
            </a:r>
            <a:endParaRPr lang="en-GB" sz="1300" i="1" dirty="0" smtClean="0"/>
          </a:p>
          <a:p>
            <a:pPr marL="0" indent="0" algn="r">
              <a:buNone/>
            </a:pPr>
            <a:endParaRPr lang="en-GB" sz="1300" i="1" dirty="0"/>
          </a:p>
          <a:p>
            <a:pPr marL="0" indent="0">
              <a:buNone/>
            </a:pPr>
            <a:r>
              <a:rPr lang="en-GB" sz="1700" i="1" dirty="0" smtClean="0"/>
              <a:t>“</a:t>
            </a:r>
            <a:r>
              <a:rPr lang="nl-NL" sz="1700" dirty="0"/>
              <a:t>Een samenhangende hoeveelheid werk met een gedefinieerde aanleiding en een gedefinieerd resultaat, waarvan kwaliteit en doorlooptijd bewaakt moeten worden</a:t>
            </a:r>
            <a:r>
              <a:rPr lang="nl-NL" sz="1700" dirty="0" smtClean="0"/>
              <a:t>.”</a:t>
            </a:r>
          </a:p>
          <a:p>
            <a:pPr marL="0" indent="0" algn="r">
              <a:buNone/>
            </a:pPr>
            <a:r>
              <a:rPr lang="nl-NL" sz="1300" i="1" dirty="0" smtClean="0"/>
              <a:t>Encyclo.nl</a:t>
            </a:r>
            <a:endParaRPr lang="en-GB" sz="1300" i="1" dirty="0" smtClean="0"/>
          </a:p>
        </p:txBody>
      </p:sp>
      <p:sp>
        <p:nvSpPr>
          <p:cNvPr id="3" name="Title 2"/>
          <p:cNvSpPr>
            <a:spLocks noGrp="1"/>
          </p:cNvSpPr>
          <p:nvPr>
            <p:ph type="title"/>
          </p:nvPr>
        </p:nvSpPr>
        <p:spPr/>
        <p:txBody>
          <a:bodyPr/>
          <a:lstStyle/>
          <a:p>
            <a:r>
              <a:rPr lang="nl-BE" dirty="0" smtClean="0"/>
              <a:t>Online definities: </a:t>
            </a:r>
            <a:r>
              <a:rPr lang="nl-BE" dirty="0" smtClean="0"/>
              <a:t>Zaak</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7</a:t>
            </a:fld>
            <a:endParaRPr lang="nl-BE" dirty="0"/>
          </a:p>
        </p:txBody>
      </p:sp>
    </p:spTree>
    <p:extLst>
      <p:ext uri="{BB962C8B-B14F-4D97-AF65-F5344CB8AC3E}">
        <p14:creationId xmlns:p14="http://schemas.microsoft.com/office/powerpoint/2010/main" val="289798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943985"/>
          </a:xfrm>
        </p:spPr>
        <p:txBody>
          <a:bodyPr>
            <a:normAutofit/>
          </a:bodyPr>
          <a:lstStyle/>
          <a:p>
            <a:pPr marL="0" indent="0">
              <a:buNone/>
            </a:pPr>
            <a:r>
              <a:rPr lang="nl-NL" sz="2800" dirty="0"/>
              <a:t>“Een </a:t>
            </a:r>
            <a:r>
              <a:rPr lang="nl-NL" sz="2800" dirty="0" smtClean="0"/>
              <a:t>zaak </a:t>
            </a:r>
            <a:r>
              <a:rPr lang="nl-NL" sz="2800" dirty="0"/>
              <a:t>is </a:t>
            </a:r>
            <a:r>
              <a:rPr lang="nl-NL" sz="2800" dirty="0" smtClean="0"/>
              <a:t>het werk nodig om een bepaalde dienstverlening te volbrengen.”</a:t>
            </a:r>
            <a:endParaRPr lang="nl-NL" sz="2800" dirty="0" smtClean="0"/>
          </a:p>
          <a:p>
            <a:pPr marL="0" indent="0" algn="r">
              <a:buNone/>
            </a:pPr>
            <a:r>
              <a:rPr lang="nl-NL" sz="1600" i="1" dirty="0" smtClean="0"/>
              <a:t>Voorstel AIV</a:t>
            </a:r>
          </a:p>
          <a:p>
            <a:pPr marL="0" indent="0" algn="r">
              <a:buNone/>
            </a:pPr>
            <a:endParaRPr lang="nl-NL" sz="1600" i="1" dirty="0"/>
          </a:p>
        </p:txBody>
      </p:sp>
      <p:sp>
        <p:nvSpPr>
          <p:cNvPr id="3" name="Title 2"/>
          <p:cNvSpPr>
            <a:spLocks noGrp="1"/>
          </p:cNvSpPr>
          <p:nvPr>
            <p:ph type="title"/>
          </p:nvPr>
        </p:nvSpPr>
        <p:spPr/>
        <p:txBody>
          <a:bodyPr/>
          <a:lstStyle/>
          <a:p>
            <a:r>
              <a:rPr lang="nl-BE" dirty="0" smtClean="0"/>
              <a:t>Onze sneuveldefinitie</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8</a:t>
            </a:fld>
            <a:endParaRPr lang="nl-BE" dirty="0"/>
          </a:p>
        </p:txBody>
      </p:sp>
    </p:spTree>
    <p:extLst>
      <p:ext uri="{BB962C8B-B14F-4D97-AF65-F5344CB8AC3E}">
        <p14:creationId xmlns:p14="http://schemas.microsoft.com/office/powerpoint/2010/main" val="3910131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543925" cy="4808518"/>
          </a:xfrm>
        </p:spPr>
        <p:txBody>
          <a:bodyPr>
            <a:normAutofit fontScale="92500" lnSpcReduction="10000"/>
          </a:bodyPr>
          <a:lstStyle/>
          <a:p>
            <a:pPr marL="0" indent="0">
              <a:buNone/>
            </a:pPr>
            <a:r>
              <a:rPr lang="nl-NL" sz="1800" dirty="0" smtClean="0"/>
              <a:t>“</a:t>
            </a:r>
            <a:r>
              <a:rPr lang="en-GB" sz="1800" dirty="0"/>
              <a:t>A case is the total of work done to prepare for an administrative or business decision. As a rule, a case is reflected in a set of documents</a:t>
            </a:r>
            <a:r>
              <a:rPr lang="en-GB" sz="1800" dirty="0" smtClean="0"/>
              <a:t>.”</a:t>
            </a:r>
          </a:p>
          <a:p>
            <a:pPr marL="0" indent="0" algn="r">
              <a:buNone/>
            </a:pPr>
            <a:r>
              <a:rPr lang="en-GB" sz="1400" i="1" dirty="0" err="1" smtClean="0"/>
              <a:t>DBpedia</a:t>
            </a:r>
            <a:endParaRPr lang="nl-NL" sz="1800" i="1" dirty="0" smtClean="0"/>
          </a:p>
          <a:p>
            <a:pPr marL="0" indent="0">
              <a:buNone/>
            </a:pPr>
            <a:endParaRPr lang="nl-NL" sz="1800" dirty="0"/>
          </a:p>
          <a:p>
            <a:pPr marL="0" indent="0">
              <a:buNone/>
            </a:pPr>
            <a:r>
              <a:rPr lang="nl-NL" sz="1800" dirty="0" smtClean="0"/>
              <a:t>“Een </a:t>
            </a:r>
            <a:r>
              <a:rPr lang="nl-NL" sz="1800" dirty="0"/>
              <a:t>dossier is een geheel van archiefbescheiden ontvangen of opgemaakt door een instelling, een persoon of een groep personen, bij de behandeling van een zaak</a:t>
            </a:r>
            <a:r>
              <a:rPr lang="nl-NL" sz="1800" dirty="0" smtClean="0"/>
              <a:t>.”</a:t>
            </a:r>
          </a:p>
          <a:p>
            <a:pPr marL="0" indent="0" algn="r">
              <a:buNone/>
            </a:pPr>
            <a:r>
              <a:rPr lang="nl-NL" sz="1200" i="1" dirty="0" smtClean="0"/>
              <a:t>Encyclo.nl</a:t>
            </a:r>
          </a:p>
          <a:p>
            <a:pPr marL="0" indent="0">
              <a:buNone/>
            </a:pPr>
            <a:endParaRPr lang="nl-NL" sz="1800" dirty="0"/>
          </a:p>
          <a:p>
            <a:pPr marL="0" indent="0">
              <a:buNone/>
            </a:pPr>
            <a:r>
              <a:rPr lang="nl-NL" sz="1800" dirty="0" smtClean="0"/>
              <a:t>“Samenhangend geheel van documenten die betrekking hebben op een bepaald onderwerp.”</a:t>
            </a:r>
          </a:p>
          <a:p>
            <a:pPr marL="0" indent="0" algn="r">
              <a:buNone/>
            </a:pPr>
            <a:r>
              <a:rPr lang="nl-NL" sz="1200" i="1" dirty="0" smtClean="0"/>
              <a:t>Betekenis-definitie.nl</a:t>
            </a:r>
          </a:p>
          <a:p>
            <a:pPr marL="0" indent="0">
              <a:buNone/>
            </a:pPr>
            <a:endParaRPr lang="nl-BE" sz="1200" i="1" dirty="0" smtClean="0"/>
          </a:p>
          <a:p>
            <a:pPr marL="0" indent="0">
              <a:buNone/>
            </a:pPr>
            <a:r>
              <a:rPr lang="nl-NL" sz="1800" dirty="0"/>
              <a:t>“Alle documenten die op een zaak betrekking hebben</a:t>
            </a:r>
            <a:r>
              <a:rPr lang="nl-NL" sz="1800" dirty="0" smtClean="0"/>
              <a:t>.”</a:t>
            </a:r>
            <a:endParaRPr lang="nl-NL" sz="1800" dirty="0"/>
          </a:p>
          <a:p>
            <a:pPr marL="0" indent="0" algn="r">
              <a:buNone/>
            </a:pPr>
            <a:r>
              <a:rPr lang="nl-NL" sz="1100" i="1" dirty="0" smtClean="0"/>
              <a:t>Van Dale</a:t>
            </a:r>
            <a:endParaRPr lang="nl-BE" sz="1100" i="1" dirty="0"/>
          </a:p>
          <a:p>
            <a:pPr marL="0" indent="0" algn="r">
              <a:buNone/>
            </a:pPr>
            <a:endParaRPr lang="nl-BE" sz="1000" i="1" dirty="0"/>
          </a:p>
          <a:p>
            <a:pPr marL="0" indent="0">
              <a:buNone/>
            </a:pPr>
            <a:r>
              <a:rPr lang="nl-NL" sz="1800" dirty="0" smtClean="0"/>
              <a:t>“A </a:t>
            </a:r>
            <a:r>
              <a:rPr lang="nl-NL" sz="1800" dirty="0" err="1" smtClean="0"/>
              <a:t>collection</a:t>
            </a:r>
            <a:r>
              <a:rPr lang="nl-NL" sz="1800" dirty="0" smtClean="0"/>
              <a:t> of </a:t>
            </a:r>
            <a:r>
              <a:rPr lang="nl-NL" sz="1800" dirty="0" err="1" smtClean="0"/>
              <a:t>documents</a:t>
            </a:r>
            <a:r>
              <a:rPr lang="nl-NL" sz="1800" dirty="0" smtClean="0"/>
              <a:t> </a:t>
            </a:r>
            <a:r>
              <a:rPr lang="nl-NL" sz="1800" dirty="0" err="1" smtClean="0"/>
              <a:t>about</a:t>
            </a:r>
            <a:r>
              <a:rPr lang="nl-NL" sz="1800" dirty="0" smtClean="0"/>
              <a:t> a </a:t>
            </a:r>
            <a:r>
              <a:rPr lang="nl-NL" sz="1800" dirty="0" err="1" smtClean="0"/>
              <a:t>particular</a:t>
            </a:r>
            <a:r>
              <a:rPr lang="nl-NL" sz="1800" dirty="0" smtClean="0"/>
              <a:t> person, event, or subject..”</a:t>
            </a:r>
            <a:endParaRPr lang="nl-NL" sz="1800" dirty="0"/>
          </a:p>
          <a:p>
            <a:pPr marL="0" indent="0" algn="r">
              <a:buNone/>
            </a:pPr>
            <a:r>
              <a:rPr lang="nl-NL" sz="1200" i="1" dirty="0" smtClean="0"/>
              <a:t>Google Dictionary</a:t>
            </a:r>
            <a:endParaRPr lang="nl-BE" sz="1200" i="1" dirty="0"/>
          </a:p>
        </p:txBody>
      </p:sp>
      <p:sp>
        <p:nvSpPr>
          <p:cNvPr id="3" name="Title 2"/>
          <p:cNvSpPr>
            <a:spLocks noGrp="1"/>
          </p:cNvSpPr>
          <p:nvPr>
            <p:ph type="title"/>
          </p:nvPr>
        </p:nvSpPr>
        <p:spPr/>
        <p:txBody>
          <a:bodyPr/>
          <a:lstStyle/>
          <a:p>
            <a:r>
              <a:rPr lang="nl-BE" dirty="0" smtClean="0"/>
              <a:t>Online definities: dossier</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9</a:t>
            </a:fld>
            <a:endParaRPr lang="nl-BE" dirty="0"/>
          </a:p>
        </p:txBody>
      </p:sp>
    </p:spTree>
    <p:extLst>
      <p:ext uri="{BB962C8B-B14F-4D97-AF65-F5344CB8AC3E}">
        <p14:creationId xmlns:p14="http://schemas.microsoft.com/office/powerpoint/2010/main" val="3561962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017b88eaf1ff4c10f37eeb5d8af5bc18">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504ec224f0846cb72e14a44fe2d9dd5d"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Props1.xml><?xml version="1.0" encoding="utf-8"?>
<ds:datastoreItem xmlns:ds="http://schemas.openxmlformats.org/officeDocument/2006/customXml" ds:itemID="{74F2F1AD-D645-4193-A006-2254829C79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d5de4e-6ecd-4522-a9f4-1c24c7648312"/>
    <ds:schemaRef ds:uri="d8af5a5f-e2e6-468c-9f28-f81d99523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263841-5FF5-4F98-A02E-6898835F6B50}">
  <ds:schemaRefs>
    <ds:schemaRef ds:uri="http://schemas.microsoft.com/sharepoint/v3/contenttype/forms"/>
  </ds:schemaRefs>
</ds:datastoreItem>
</file>

<file path=customXml/itemProps3.xml><?xml version="1.0" encoding="utf-8"?>
<ds:datastoreItem xmlns:ds="http://schemas.openxmlformats.org/officeDocument/2006/customXml" ds:itemID="{D94E0740-7C99-4B07-9AF9-52B6D081C28D}">
  <ds:schemaRefs>
    <ds:schemaRef ds:uri="http://schemas.microsoft.com/office/infopath/2007/PartnerControls"/>
    <ds:schemaRef ds:uri="http://purl.org/dc/elements/1.1/"/>
    <ds:schemaRef ds:uri="http://schemas.microsoft.com/office/2006/metadata/properties"/>
    <ds:schemaRef ds:uri="abd5de4e-6ecd-4522-a9f4-1c24c7648312"/>
    <ds:schemaRef ds:uri="d8af5a5f-e2e6-468c-9f28-f81d99523fed"/>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15759</TotalTime>
  <Words>1447</Words>
  <Application>Microsoft Office PowerPoint</Application>
  <PresentationFormat>A4 Paper (210x297 mm)</PresentationFormat>
  <Paragraphs>392</Paragraphs>
  <Slides>34</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FlandersArtSans-Light</vt:lpstr>
      <vt:lpstr>Calibri</vt:lpstr>
      <vt:lpstr>FlandersArtSans-Bold</vt:lpstr>
      <vt:lpstr>Wingdings</vt:lpstr>
      <vt:lpstr>Arial</vt:lpstr>
      <vt:lpstr>Georgia</vt:lpstr>
      <vt:lpstr>FlandersArtSans-Regular</vt:lpstr>
      <vt:lpstr>Office Theme</vt:lpstr>
      <vt:lpstr>OSLO Dossier</vt:lpstr>
      <vt:lpstr>Onderwerpen</vt:lpstr>
      <vt:lpstr>Terugblik</vt:lpstr>
      <vt:lpstr>Presentatie model Stad Gent / Digipolis</vt:lpstr>
      <vt:lpstr>Definities</vt:lpstr>
      <vt:lpstr>Definitie</vt:lpstr>
      <vt:lpstr>Online definities: Zaak</vt:lpstr>
      <vt:lpstr>Onze sneuveldefinitie</vt:lpstr>
      <vt:lpstr>Online definities: dossier</vt:lpstr>
      <vt:lpstr>Onze sneuveldefinitie</vt:lpstr>
      <vt:lpstr>Online definities: document</vt:lpstr>
      <vt:lpstr>Onze sneuveldefinitie</vt:lpstr>
      <vt:lpstr>Online definities: Documentonderdeel</vt:lpstr>
      <vt:lpstr>Onze sneuveldefinitie</vt:lpstr>
      <vt:lpstr>Online definities: Representatie</vt:lpstr>
      <vt:lpstr>Onze sneuveldefinitie</vt:lpstr>
      <vt:lpstr>OPDRACHT</vt:lpstr>
      <vt:lpstr>Use cases</vt:lpstr>
      <vt:lpstr>PowerPoint Presentation</vt:lpstr>
      <vt:lpstr>Model</vt:lpstr>
      <vt:lpstr>Use case: aanvraag zendantenne</vt:lpstr>
      <vt:lpstr>PowerPoint Presentation</vt:lpstr>
      <vt:lpstr>PowerPoint Presentation</vt:lpstr>
      <vt:lpstr>Aanvraag conformiteitsattest</vt:lpstr>
      <vt:lpstr>Aanvraag conformiteitsattest</vt:lpstr>
      <vt:lpstr>Aanvraag conformiteitsattest</vt:lpstr>
      <vt:lpstr>OPDRACHT: zelf modeleren</vt:lpstr>
      <vt:lpstr>Open vragen</vt:lpstr>
      <vt:lpstr>Vragen</vt:lpstr>
      <vt:lpstr>PowerPoint Presentation</vt:lpstr>
      <vt:lpstr>Q&amp;A</vt:lpstr>
      <vt:lpstr>GITHUB samenwerkingsplatform: how to</vt:lpstr>
      <vt:lpstr>Volgende stappen</vt:lpstr>
      <vt:lpstr>PowerPoint Presentation</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Thijs Geert</dc:creator>
  <cp:lastModifiedBy>Arne De Proft</cp:lastModifiedBy>
  <cp:revision>262</cp:revision>
  <cp:lastPrinted>2019-03-15T10:44:33Z</cp:lastPrinted>
  <dcterms:created xsi:type="dcterms:W3CDTF">2018-05-03T08:43:13Z</dcterms:created>
  <dcterms:modified xsi:type="dcterms:W3CDTF">2019-03-15T15:44:33Z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