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70" r:id="rId5"/>
    <p:sldId id="279" r:id="rId6"/>
    <p:sldId id="271" r:id="rId7"/>
    <p:sldId id="276" r:id="rId8"/>
    <p:sldId id="286" r:id="rId9"/>
    <p:sldId id="285" r:id="rId10"/>
    <p:sldId id="284" r:id="rId11"/>
    <p:sldId id="283" r:id="rId12"/>
    <p:sldId id="282" r:id="rId13"/>
    <p:sldId id="274" r:id="rId14"/>
    <p:sldId id="287" r:id="rId15"/>
    <p:sldId id="275" r:id="rId16"/>
    <p:sldId id="280" r:id="rId17"/>
    <p:sldId id="288" r:id="rId18"/>
    <p:sldId id="281" r:id="rId19"/>
    <p:sldId id="273" r:id="rId20"/>
    <p:sldId id="277" r:id="rId21"/>
    <p:sldId id="290" r:id="rId22"/>
    <p:sldId id="293" r:id="rId23"/>
    <p:sldId id="294" r:id="rId24"/>
    <p:sldId id="295" r:id="rId25"/>
    <p:sldId id="296" r:id="rId26"/>
    <p:sldId id="302" r:id="rId27"/>
    <p:sldId id="289" r:id="rId28"/>
    <p:sldId id="291" r:id="rId29"/>
    <p:sldId id="304" r:id="rId30"/>
    <p:sldId id="305" r:id="rId31"/>
    <p:sldId id="303" r:id="rId32"/>
    <p:sldId id="301" r:id="rId33"/>
    <p:sldId id="300" r:id="rId34"/>
    <p:sldId id="292" r:id="rId35"/>
    <p:sldId id="299" r:id="rId36"/>
    <p:sldId id="298" r:id="rId37"/>
    <p:sldId id="297" r:id="rId38"/>
  </p:sldIdLst>
  <p:sldSz cx="9144000" cy="6858000" type="screen4x3"/>
  <p:notesSz cx="6794500" cy="9931400"/>
  <p:defaultTextStyle>
    <a:defPPr>
      <a:defRPr lang="nl-B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73636"/>
    <a:srgbClr val="FFF010"/>
    <a:srgbClr val="FFED00"/>
    <a:srgbClr val="3C3D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98" autoAdjust="0"/>
    <p:restoredTop sz="93088" autoAdjust="0"/>
  </p:normalViewPr>
  <p:slideViewPr>
    <p:cSldViewPr>
      <p:cViewPr varScale="1">
        <p:scale>
          <a:sx n="82" d="100"/>
          <a:sy n="82" d="100"/>
        </p:scale>
        <p:origin x="965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43597" cy="497918"/>
          </a:xfrm>
          <a:prstGeom prst="rect">
            <a:avLst/>
          </a:prstGeom>
        </p:spPr>
        <p:txBody>
          <a:bodyPr vert="horz" lIns="90561" tIns="45282" rIns="90561" bIns="45282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319" y="3"/>
            <a:ext cx="2943596" cy="497918"/>
          </a:xfrm>
          <a:prstGeom prst="rect">
            <a:avLst/>
          </a:prstGeom>
        </p:spPr>
        <p:txBody>
          <a:bodyPr vert="horz" lIns="90561" tIns="45282" rIns="90561" bIns="45282" rtlCol="0"/>
          <a:lstStyle>
            <a:lvl1pPr algn="r">
              <a:defRPr sz="1200"/>
            </a:lvl1pPr>
          </a:lstStyle>
          <a:p>
            <a:fld id="{0ED75550-E023-41CE-9F4A-AD3B3589C616}" type="datetimeFigureOut">
              <a:rPr lang="nl-BE" smtClean="0"/>
              <a:t>12/02/2019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3" y="9433485"/>
            <a:ext cx="2943597" cy="497918"/>
          </a:xfrm>
          <a:prstGeom prst="rect">
            <a:avLst/>
          </a:prstGeom>
        </p:spPr>
        <p:txBody>
          <a:bodyPr vert="horz" lIns="90561" tIns="45282" rIns="90561" bIns="45282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319" y="9433485"/>
            <a:ext cx="2943596" cy="497918"/>
          </a:xfrm>
          <a:prstGeom prst="rect">
            <a:avLst/>
          </a:prstGeom>
        </p:spPr>
        <p:txBody>
          <a:bodyPr vert="horz" lIns="90561" tIns="45282" rIns="90561" bIns="45282" rtlCol="0" anchor="b"/>
          <a:lstStyle>
            <a:lvl1pPr algn="r">
              <a:defRPr sz="1200"/>
            </a:lvl1pPr>
          </a:lstStyle>
          <a:p>
            <a:fld id="{5CD7CCC4-18A3-44FB-B732-2800706AC10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2942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181" cy="496333"/>
          </a:xfrm>
          <a:prstGeom prst="rect">
            <a:avLst/>
          </a:prstGeom>
        </p:spPr>
        <p:txBody>
          <a:bodyPr vert="horz" lIns="91007" tIns="45503" rIns="91007" bIns="4550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47737" y="1"/>
            <a:ext cx="2945181" cy="496333"/>
          </a:xfrm>
          <a:prstGeom prst="rect">
            <a:avLst/>
          </a:prstGeom>
        </p:spPr>
        <p:txBody>
          <a:bodyPr vert="horz" lIns="91007" tIns="45503" rIns="91007" bIns="4550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185CF9F-407B-4BF6-A254-A2A893E213F1}" type="datetimeFigureOut">
              <a:rPr lang="nl-BE"/>
              <a:pPr>
                <a:defRPr/>
              </a:pPr>
              <a:t>12/02/2019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295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07" tIns="45503" rIns="91007" bIns="45503" rtlCol="0" anchor="ctr"/>
          <a:lstStyle/>
          <a:p>
            <a:pPr lvl="0"/>
            <a:endParaRPr lang="nl-BE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293" y="4717537"/>
            <a:ext cx="5435916" cy="4470160"/>
          </a:xfrm>
          <a:prstGeom prst="rect">
            <a:avLst/>
          </a:prstGeom>
        </p:spPr>
        <p:txBody>
          <a:bodyPr vert="horz" lIns="91007" tIns="45503" rIns="91007" bIns="45503" rtlCol="0"/>
          <a:lstStyle/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nl-BE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2" y="9433483"/>
            <a:ext cx="2945181" cy="496332"/>
          </a:xfrm>
          <a:prstGeom prst="rect">
            <a:avLst/>
          </a:prstGeom>
        </p:spPr>
        <p:txBody>
          <a:bodyPr vert="horz" lIns="91007" tIns="45503" rIns="91007" bIns="4550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47737" y="9433483"/>
            <a:ext cx="2945181" cy="496332"/>
          </a:xfrm>
          <a:prstGeom prst="rect">
            <a:avLst/>
          </a:prstGeom>
        </p:spPr>
        <p:txBody>
          <a:bodyPr vert="horz" wrap="square" lIns="91007" tIns="45503" rIns="91007" bIns="4550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98E508C-AC33-46BF-9FF0-EED6F5D40E93}" type="slidenum">
              <a:rPr lang="nl-BE" altLang="nl-BE"/>
              <a:pPr>
                <a:defRPr/>
              </a:pPr>
              <a:t>‹nr.›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1821715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BE" altLang="nl-BE" dirty="0"/>
          </a:p>
        </p:txBody>
      </p:sp>
      <p:sp>
        <p:nvSpPr>
          <p:cNvPr id="5124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35817" indent="-283007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32026" indent="-226406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584835" indent="-226406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37645" indent="-226406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490455" indent="-22640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43265" indent="-22640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396075" indent="-22640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48885" indent="-22640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D4D772DB-5387-44B4-A218-CF827D00FA62}" type="slidenum">
              <a:rPr lang="nl-BE" altLang="nl-BE" smtClean="0"/>
              <a:pPr/>
              <a:t>1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3307164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E508C-AC33-46BF-9FF0-EED6F5D40E93}" type="slidenum">
              <a:rPr lang="nl-BE" altLang="nl-BE" smtClean="0"/>
              <a:pPr>
                <a:defRPr/>
              </a:pPr>
              <a:t>5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3129254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E508C-AC33-46BF-9FF0-EED6F5D40E93}" type="slidenum">
              <a:rPr lang="nl-BE" altLang="nl-BE" smtClean="0"/>
              <a:pPr>
                <a:defRPr/>
              </a:pPr>
              <a:t>6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1545569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E508C-AC33-46BF-9FF0-EED6F5D40E93}" type="slidenum">
              <a:rPr lang="nl-BE" altLang="nl-BE" smtClean="0"/>
              <a:pPr>
                <a:defRPr/>
              </a:pPr>
              <a:t>7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3474199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8E508C-AC33-46BF-9FF0-EED6F5D40E93}" type="slidenum">
              <a:rPr lang="nl-BE" altLang="nl-BE" smtClean="0"/>
              <a:pPr>
                <a:defRPr/>
              </a:pPr>
              <a:t>8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662651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8E508C-AC33-46BF-9FF0-EED6F5D40E93}" type="slidenum">
              <a:rPr lang="nl-BE" altLang="nl-BE" smtClean="0"/>
              <a:pPr>
                <a:defRPr/>
              </a:pPr>
              <a:t>9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1290099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E508C-AC33-46BF-9FF0-EED6F5D40E93}" type="slidenum">
              <a:rPr lang="nl-BE" altLang="nl-BE" smtClean="0"/>
              <a:pPr>
                <a:defRPr/>
              </a:pPr>
              <a:t>11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2169372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E508C-AC33-46BF-9FF0-EED6F5D40E93}" type="slidenum">
              <a:rPr lang="nl-BE" altLang="nl-BE" smtClean="0"/>
              <a:pPr>
                <a:defRPr/>
              </a:pPr>
              <a:t>16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1363278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E508C-AC33-46BF-9FF0-EED6F5D40E93}" type="slidenum">
              <a:rPr lang="nl-BE" altLang="nl-BE" smtClean="0"/>
              <a:pPr>
                <a:defRPr/>
              </a:pPr>
              <a:t>25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821041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nl-NL" noProof="0" dirty="0"/>
              <a:t>Klik om de modelstijlen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141861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 userDrawn="1"/>
        </p:nvSpPr>
        <p:spPr>
          <a:xfrm>
            <a:off x="0" y="0"/>
            <a:ext cx="323850" cy="6858000"/>
          </a:xfrm>
          <a:prstGeom prst="rect">
            <a:avLst/>
          </a:prstGeom>
          <a:solidFill>
            <a:srgbClr val="FFF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73636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7" name="Tijdelijke aanduiding voor tekst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000" b="1">
                <a:solidFill>
                  <a:srgbClr val="373636"/>
                </a:solidFill>
              </a:defRPr>
            </a:lvl1pPr>
            <a:lvl2pPr>
              <a:defRPr>
                <a:solidFill>
                  <a:srgbClr val="373636"/>
                </a:solidFill>
              </a:defRPr>
            </a:lvl2pPr>
            <a:lvl3pPr>
              <a:defRPr>
                <a:solidFill>
                  <a:srgbClr val="373636"/>
                </a:solidFill>
              </a:defRPr>
            </a:lvl3pPr>
          </a:lstStyle>
          <a:p>
            <a:pPr lvl="0"/>
            <a:r>
              <a:rPr lang="nl-NL" noProof="0" dirty="0"/>
              <a:t>Klik om de modelstijlen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130290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 marL="316531" marR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23499" marR="0" indent="-301458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125444" marR="0" indent="-28136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603757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025798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16531" marR="0" lvl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Edit Master text styles</a:t>
            </a:r>
          </a:p>
          <a:p>
            <a:pPr marL="316531" marR="0" lvl="1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Second level</a:t>
            </a:r>
          </a:p>
          <a:p>
            <a:pPr marL="316531" marR="0" lvl="2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Third level</a:t>
            </a:r>
          </a:p>
          <a:p>
            <a:pPr marL="316531" marR="0" lvl="3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Fourth level</a:t>
            </a:r>
          </a:p>
          <a:p>
            <a:pPr marL="316531" marR="0" lvl="4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Fifth level</a:t>
            </a:r>
            <a:endParaRPr kumimoji="0" lang="nl-BE" sz="147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9" name="Title Placeholder 7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dirty="0" err="1"/>
              <a:t>Editeer</a:t>
            </a:r>
            <a:r>
              <a:rPr lang="nl-BE" dirty="0"/>
              <a:t> via Invoegen/Kop- en Voettekst</a:t>
            </a:r>
          </a:p>
        </p:txBody>
      </p:sp>
      <p:sp>
        <p:nvSpPr>
          <p:cNvPr id="12" name="Shape 5"/>
          <p:cNvSpPr>
            <a:spLocks noGrp="1"/>
          </p:cNvSpPr>
          <p:nvPr>
            <p:ph type="sldNum" sz="quarter" idx="4"/>
          </p:nvPr>
        </p:nvSpPr>
        <p:spPr>
          <a:xfrm>
            <a:off x="8020802" y="6565377"/>
            <a:ext cx="682439" cy="2485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quarter" idx="2"/>
          </p:nvPr>
        </p:nvSpPr>
        <p:spPr>
          <a:xfrm>
            <a:off x="6059679" y="6603110"/>
            <a:ext cx="2643561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79399167-FE2E-401C-9FAB-4732749FC8D2}" type="datetime1">
              <a:rPr lang="nl-BE" smtClean="0"/>
              <a:t>12/02/2019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8805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BE"/>
              <a:t>Klik om de stijl te bewerken</a:t>
            </a:r>
            <a:endParaRPr lang="nl-BE" altLang="nl-BE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BE"/>
              <a:t>Eerste titel</a:t>
            </a:r>
          </a:p>
          <a:p>
            <a:pPr lvl="1"/>
            <a:r>
              <a:rPr lang="nl-NL" altLang="nl-BE"/>
              <a:t>Tweede titel</a:t>
            </a:r>
          </a:p>
          <a:p>
            <a:pPr lvl="2"/>
            <a:r>
              <a:rPr lang="nl-NL" altLang="nl-BE"/>
              <a:t>Derde titel</a:t>
            </a:r>
          </a:p>
        </p:txBody>
      </p:sp>
      <p:sp>
        <p:nvSpPr>
          <p:cNvPr id="5" name="Rechthoek 4"/>
          <p:cNvSpPr/>
          <p:nvPr userDrawn="1"/>
        </p:nvSpPr>
        <p:spPr>
          <a:xfrm>
            <a:off x="0" y="0"/>
            <a:ext cx="323850" cy="6858000"/>
          </a:xfrm>
          <a:prstGeom prst="rect">
            <a:avLst/>
          </a:prstGeom>
          <a:solidFill>
            <a:srgbClr val="FFF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BE"/>
          </a:p>
        </p:txBody>
      </p:sp>
      <p:pic>
        <p:nvPicPr>
          <p:cNvPr id="1029" name="Afbeelding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489700"/>
            <a:ext cx="1584325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26262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262626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262626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262626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262626"/>
          </a:solidFill>
          <a:latin typeface="Calibri" pitchFamily="34" charset="0"/>
        </a:defRPr>
      </a:lvl9pPr>
    </p:titleStyle>
    <p:bodyStyle>
      <a:lvl1pPr marL="180975" indent="-180975" algn="l" defTabSz="719138" rtl="0" eaLnBrk="0" fontAlgn="base" hangingPunct="0">
        <a:spcBef>
          <a:spcPts val="100"/>
        </a:spcBef>
        <a:spcAft>
          <a:spcPct val="0"/>
        </a:spcAft>
        <a:buClr>
          <a:srgbClr val="262626"/>
        </a:buClr>
        <a:buFont typeface="Calibri" panose="020F0502020204030204" pitchFamily="34" charset="0"/>
        <a:buChar char="-"/>
        <a:tabLst>
          <a:tab pos="180975" algn="l"/>
        </a:tabLst>
        <a:defRPr sz="2000" b="1" kern="1200">
          <a:solidFill>
            <a:srgbClr val="26262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3888" indent="-166688" algn="l" defTabSz="719138" rtl="0" eaLnBrk="0" fontAlgn="base" hangingPunct="0">
        <a:spcBef>
          <a:spcPts val="100"/>
        </a:spcBef>
        <a:spcAft>
          <a:spcPct val="0"/>
        </a:spcAft>
        <a:buClr>
          <a:srgbClr val="262626"/>
        </a:buClr>
        <a:buFont typeface="Calibri" panose="020F0502020204030204" pitchFamily="34" charset="0"/>
        <a:buChar char="-"/>
        <a:defRPr sz="2000" kern="1200">
          <a:solidFill>
            <a:srgbClr val="26262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4738" indent="-160338" algn="l" defTabSz="719138" rtl="0" eaLnBrk="0" fontAlgn="base" hangingPunct="0">
        <a:spcBef>
          <a:spcPts val="100"/>
        </a:spcBef>
        <a:spcAft>
          <a:spcPct val="0"/>
        </a:spcAft>
        <a:buClr>
          <a:srgbClr val="262626"/>
        </a:buClr>
        <a:buFont typeface="Calibri" panose="020F0502020204030204" pitchFamily="34" charset="0"/>
        <a:buChar char="-"/>
        <a:defRPr kern="1200">
          <a:solidFill>
            <a:srgbClr val="26262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vlaanderen.be/doc/applicatieprofiel/logies-basis" TargetMode="External"/><Relationship Id="rId2" Type="http://schemas.openxmlformats.org/officeDocument/2006/relationships/hyperlink" Target="https://data.vlaanderen.be/ns/logie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ed.toerismevlaanderen.be/sparq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ed.toerismevlaanderen.be/" TargetMode="External"/><Relationship Id="rId5" Type="http://schemas.openxmlformats.org/officeDocument/2006/relationships/hyperlink" Target="https://linked.toerismevlaanderen.be/dumps" TargetMode="External"/><Relationship Id="rId4" Type="http://schemas.openxmlformats.org/officeDocument/2006/relationships/hyperlink" Target="https://linked.toerismevlaanderen.be/openapi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21052" y="0"/>
            <a:ext cx="8822947" cy="5375572"/>
          </a:xfrm>
          <a:prstGeom prst="rect">
            <a:avLst/>
          </a:prstGeom>
        </p:spPr>
      </p:pic>
      <p:sp>
        <p:nvSpPr>
          <p:cNvPr id="4" name="Stroomdiagram: Handmatige invoer 3"/>
          <p:cNvSpPr/>
          <p:nvPr/>
        </p:nvSpPr>
        <p:spPr>
          <a:xfrm>
            <a:off x="0" y="4365625"/>
            <a:ext cx="9144000" cy="2997200"/>
          </a:xfrm>
          <a:prstGeom prst="flowChartManualInput">
            <a:avLst/>
          </a:prstGeom>
          <a:solidFill>
            <a:srgbClr val="FFF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BE"/>
          </a:p>
        </p:txBody>
      </p:sp>
      <p:sp>
        <p:nvSpPr>
          <p:cNvPr id="4099" name="Titel 1"/>
          <p:cNvSpPr>
            <a:spLocks noGrp="1"/>
          </p:cNvSpPr>
          <p:nvPr>
            <p:ph type="title"/>
          </p:nvPr>
        </p:nvSpPr>
        <p:spPr>
          <a:xfrm>
            <a:off x="457200" y="53101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nl-BE" sz="2200" dirty="0">
                <a:latin typeface="Arial"/>
                <a:cs typeface="Arial"/>
              </a:rPr>
              <a:t>Project OSLO </a:t>
            </a:r>
            <a:r>
              <a:rPr lang="en-US" altLang="nl-BE" sz="2200" dirty="0" err="1">
                <a:latin typeface="Arial"/>
                <a:cs typeface="Arial"/>
              </a:rPr>
              <a:t>Logies</a:t>
            </a:r>
            <a:r>
              <a:rPr lang="en-US" altLang="nl-BE" sz="2200" dirty="0"/>
              <a:t/>
            </a:r>
            <a:br>
              <a:rPr lang="en-US" altLang="nl-BE" sz="2200" dirty="0"/>
            </a:br>
            <a:r>
              <a:rPr lang="en-US" altLang="nl-BE" sz="1800" b="0" dirty="0">
                <a:latin typeface="Arial"/>
                <a:cs typeface="Arial"/>
              </a:rPr>
              <a:t>Webcast</a:t>
            </a:r>
            <a:r>
              <a:rPr lang="en-US" altLang="nl-BE" sz="1800" b="0" dirty="0"/>
              <a:t/>
            </a:r>
            <a:br>
              <a:rPr lang="en-US" altLang="nl-BE" sz="1800" b="0" dirty="0"/>
            </a:br>
            <a:r>
              <a:rPr lang="en-US" altLang="nl-BE" sz="1800" b="0" dirty="0">
                <a:latin typeface="Arial"/>
                <a:cs typeface="Arial"/>
              </a:rPr>
              <a:t>12 </a:t>
            </a:r>
            <a:r>
              <a:rPr lang="en-US" altLang="nl-BE" sz="1800" b="0" dirty="0" err="1">
                <a:latin typeface="Arial"/>
                <a:cs typeface="Arial"/>
              </a:rPr>
              <a:t>februari</a:t>
            </a:r>
            <a:r>
              <a:rPr lang="en-US" altLang="nl-BE" sz="1800" b="0" dirty="0">
                <a:latin typeface="Arial"/>
                <a:cs typeface="Arial"/>
              </a:rPr>
              <a:t> 2019</a:t>
            </a:r>
            <a:endParaRPr lang="en-US" altLang="nl-BE" sz="1600" b="0" dirty="0">
              <a:latin typeface="Arial"/>
              <a:cs typeface="Arial"/>
            </a:endParaRPr>
          </a:p>
        </p:txBody>
      </p:sp>
      <p:pic>
        <p:nvPicPr>
          <p:cNvPr id="4100" name="Afbeelding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75" y="5516563"/>
            <a:ext cx="17811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1440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2843D-D260-48F0-8C03-6D2EA2D36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2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32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32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32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3200" dirty="0" err="1">
                <a:latin typeface="Arial"/>
                <a:cs typeface="Arial"/>
              </a:rPr>
              <a:t>Projectverloop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>
                <a:latin typeface="Arial"/>
                <a:cs typeface="Arial"/>
              </a:rPr>
              <a:t>Stand van </a:t>
            </a:r>
            <a:r>
              <a:rPr lang="en-US" dirty="0" err="1">
                <a:latin typeface="Arial"/>
                <a:cs typeface="Arial"/>
              </a:rPr>
              <a:t>zaken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" name="Stroomdiagram: Handmatige invoer 3">
            <a:extLst>
              <a:ext uri="{FF2B5EF4-FFF2-40B4-BE49-F238E27FC236}">
                <a16:creationId xmlns:a16="http://schemas.microsoft.com/office/drawing/2014/main" id="{A74C41C4-509A-4D03-9BC3-1107D6CD7849}"/>
              </a:ext>
            </a:extLst>
          </p:cNvPr>
          <p:cNvSpPr/>
          <p:nvPr/>
        </p:nvSpPr>
        <p:spPr>
          <a:xfrm>
            <a:off x="0" y="4365625"/>
            <a:ext cx="9144000" cy="2997200"/>
          </a:xfrm>
          <a:prstGeom prst="flowChartManualInput">
            <a:avLst/>
          </a:prstGeom>
          <a:solidFill>
            <a:srgbClr val="FFF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133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FlandersArtSans-Regular" panose="00000500000000000000" pitchFamily="2" charset="0"/>
                <a:ea typeface="Calibri"/>
                <a:cs typeface="Calibri"/>
              </a:rPr>
              <a:t>2.1 Het Oslo </a:t>
            </a:r>
            <a:r>
              <a:rPr lang="en-GB" dirty="0" err="1">
                <a:latin typeface="FlandersArtSans-Regular" panose="00000500000000000000" pitchFamily="2" charset="0"/>
                <a:ea typeface="Calibri"/>
                <a:cs typeface="Calibri"/>
              </a:rPr>
              <a:t>proces</a:t>
            </a:r>
            <a:r>
              <a:rPr lang="en-GB" dirty="0"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endParaRPr lang="en-US" dirty="0" err="1">
              <a:latin typeface="FlandersArtSans-Regular" panose="00000500000000000000" pitchFamily="2" charset="0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11</a:t>
            </a:fld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3015688" y="1509441"/>
            <a:ext cx="3112625" cy="4586356"/>
            <a:chOff x="567076" y="1908423"/>
            <a:chExt cx="3372010" cy="4968552"/>
          </a:xfrm>
        </p:grpSpPr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567076" y="1908423"/>
              <a:ext cx="3372010" cy="1486981"/>
            </a:xfrm>
            <a:custGeom>
              <a:avLst/>
              <a:gdLst>
                <a:gd name="T0" fmla="*/ 3294 w 3846"/>
                <a:gd name="T1" fmla="*/ 446 h 1696"/>
                <a:gd name="T2" fmla="*/ 2736 w 3846"/>
                <a:gd name="T3" fmla="*/ 0 h 1696"/>
                <a:gd name="T4" fmla="*/ 2736 w 3846"/>
                <a:gd name="T5" fmla="*/ 438 h 1696"/>
                <a:gd name="T6" fmla="*/ 96 w 3846"/>
                <a:gd name="T7" fmla="*/ 438 h 1696"/>
                <a:gd name="T8" fmla="*/ 96 w 3846"/>
                <a:gd name="T9" fmla="*/ 438 h 1696"/>
                <a:gd name="T10" fmla="*/ 78 w 3846"/>
                <a:gd name="T11" fmla="*/ 440 h 1696"/>
                <a:gd name="T12" fmla="*/ 60 w 3846"/>
                <a:gd name="T13" fmla="*/ 446 h 1696"/>
                <a:gd name="T14" fmla="*/ 44 w 3846"/>
                <a:gd name="T15" fmla="*/ 454 h 1696"/>
                <a:gd name="T16" fmla="*/ 28 w 3846"/>
                <a:gd name="T17" fmla="*/ 466 h 1696"/>
                <a:gd name="T18" fmla="*/ 18 w 3846"/>
                <a:gd name="T19" fmla="*/ 480 h 1696"/>
                <a:gd name="T20" fmla="*/ 8 w 3846"/>
                <a:gd name="T21" fmla="*/ 496 h 1696"/>
                <a:gd name="T22" fmla="*/ 2 w 3846"/>
                <a:gd name="T23" fmla="*/ 514 h 1696"/>
                <a:gd name="T24" fmla="*/ 0 w 3846"/>
                <a:gd name="T25" fmla="*/ 534 h 1696"/>
                <a:gd name="T26" fmla="*/ 0 w 3846"/>
                <a:gd name="T27" fmla="*/ 1044 h 1696"/>
                <a:gd name="T28" fmla="*/ 0 w 3846"/>
                <a:gd name="T29" fmla="*/ 1156 h 1696"/>
                <a:gd name="T30" fmla="*/ 0 w 3846"/>
                <a:gd name="T31" fmla="*/ 1156 h 1696"/>
                <a:gd name="T32" fmla="*/ 0 w 3846"/>
                <a:gd name="T33" fmla="*/ 1256 h 1696"/>
                <a:gd name="T34" fmla="*/ 558 w 3846"/>
                <a:gd name="T35" fmla="*/ 1696 h 1696"/>
                <a:gd name="T36" fmla="*/ 1106 w 3846"/>
                <a:gd name="T37" fmla="*/ 1252 h 1696"/>
                <a:gd name="T38" fmla="*/ 3750 w 3846"/>
                <a:gd name="T39" fmla="*/ 1252 h 1696"/>
                <a:gd name="T40" fmla="*/ 3750 w 3846"/>
                <a:gd name="T41" fmla="*/ 1252 h 1696"/>
                <a:gd name="T42" fmla="*/ 3770 w 3846"/>
                <a:gd name="T43" fmla="*/ 1250 h 1696"/>
                <a:gd name="T44" fmla="*/ 3788 w 3846"/>
                <a:gd name="T45" fmla="*/ 1244 h 1696"/>
                <a:gd name="T46" fmla="*/ 3804 w 3846"/>
                <a:gd name="T47" fmla="*/ 1236 h 1696"/>
                <a:gd name="T48" fmla="*/ 3818 w 3846"/>
                <a:gd name="T49" fmla="*/ 1224 h 1696"/>
                <a:gd name="T50" fmla="*/ 3830 w 3846"/>
                <a:gd name="T51" fmla="*/ 1210 h 1696"/>
                <a:gd name="T52" fmla="*/ 3838 w 3846"/>
                <a:gd name="T53" fmla="*/ 1192 h 1696"/>
                <a:gd name="T54" fmla="*/ 3844 w 3846"/>
                <a:gd name="T55" fmla="*/ 1174 h 1696"/>
                <a:gd name="T56" fmla="*/ 3846 w 3846"/>
                <a:gd name="T57" fmla="*/ 1156 h 1696"/>
                <a:gd name="T58" fmla="*/ 3846 w 3846"/>
                <a:gd name="T59" fmla="*/ 674 h 1696"/>
                <a:gd name="T60" fmla="*/ 3846 w 3846"/>
                <a:gd name="T61" fmla="*/ 572 h 1696"/>
                <a:gd name="T62" fmla="*/ 3846 w 3846"/>
                <a:gd name="T63" fmla="*/ 534 h 1696"/>
                <a:gd name="T64" fmla="*/ 3846 w 3846"/>
                <a:gd name="T65" fmla="*/ 0 h 1696"/>
                <a:gd name="T66" fmla="*/ 3294 w 3846"/>
                <a:gd name="T67" fmla="*/ 446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6" h="1696">
                  <a:moveTo>
                    <a:pt x="3294" y="446"/>
                  </a:moveTo>
                  <a:lnTo>
                    <a:pt x="2736" y="0"/>
                  </a:lnTo>
                  <a:lnTo>
                    <a:pt x="2736" y="438"/>
                  </a:lnTo>
                  <a:lnTo>
                    <a:pt x="96" y="438"/>
                  </a:lnTo>
                  <a:lnTo>
                    <a:pt x="96" y="438"/>
                  </a:lnTo>
                  <a:lnTo>
                    <a:pt x="78" y="440"/>
                  </a:lnTo>
                  <a:lnTo>
                    <a:pt x="60" y="446"/>
                  </a:lnTo>
                  <a:lnTo>
                    <a:pt x="44" y="454"/>
                  </a:lnTo>
                  <a:lnTo>
                    <a:pt x="28" y="466"/>
                  </a:lnTo>
                  <a:lnTo>
                    <a:pt x="18" y="480"/>
                  </a:lnTo>
                  <a:lnTo>
                    <a:pt x="8" y="496"/>
                  </a:lnTo>
                  <a:lnTo>
                    <a:pt x="2" y="514"/>
                  </a:lnTo>
                  <a:lnTo>
                    <a:pt x="0" y="534"/>
                  </a:lnTo>
                  <a:lnTo>
                    <a:pt x="0" y="1044"/>
                  </a:lnTo>
                  <a:lnTo>
                    <a:pt x="0" y="1156"/>
                  </a:lnTo>
                  <a:lnTo>
                    <a:pt x="0" y="1156"/>
                  </a:lnTo>
                  <a:lnTo>
                    <a:pt x="0" y="1256"/>
                  </a:lnTo>
                  <a:lnTo>
                    <a:pt x="558" y="1696"/>
                  </a:lnTo>
                  <a:lnTo>
                    <a:pt x="1106" y="1252"/>
                  </a:lnTo>
                  <a:lnTo>
                    <a:pt x="3750" y="1252"/>
                  </a:lnTo>
                  <a:lnTo>
                    <a:pt x="3750" y="1252"/>
                  </a:lnTo>
                  <a:lnTo>
                    <a:pt x="3770" y="1250"/>
                  </a:lnTo>
                  <a:lnTo>
                    <a:pt x="3788" y="1244"/>
                  </a:lnTo>
                  <a:lnTo>
                    <a:pt x="3804" y="1236"/>
                  </a:lnTo>
                  <a:lnTo>
                    <a:pt x="3818" y="1224"/>
                  </a:lnTo>
                  <a:lnTo>
                    <a:pt x="3830" y="1210"/>
                  </a:lnTo>
                  <a:lnTo>
                    <a:pt x="3838" y="1192"/>
                  </a:lnTo>
                  <a:lnTo>
                    <a:pt x="3844" y="1174"/>
                  </a:lnTo>
                  <a:lnTo>
                    <a:pt x="3846" y="1156"/>
                  </a:lnTo>
                  <a:lnTo>
                    <a:pt x="3846" y="674"/>
                  </a:lnTo>
                  <a:lnTo>
                    <a:pt x="3846" y="572"/>
                  </a:lnTo>
                  <a:lnTo>
                    <a:pt x="3846" y="534"/>
                  </a:lnTo>
                  <a:lnTo>
                    <a:pt x="3846" y="0"/>
                  </a:lnTo>
                  <a:lnTo>
                    <a:pt x="3294" y="446"/>
                  </a:lnTo>
                  <a:close/>
                </a:path>
              </a:pathLst>
            </a:custGeom>
            <a:solidFill>
              <a:srgbClr val="DB536A">
                <a:lumMod val="50000"/>
              </a:srgbClr>
            </a:solidFill>
            <a:ln w="12700">
              <a:noFill/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defTabSz="94047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46" kern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567076" y="4227067"/>
              <a:ext cx="3372010" cy="1486981"/>
            </a:xfrm>
            <a:custGeom>
              <a:avLst/>
              <a:gdLst>
                <a:gd name="T0" fmla="*/ 3294 w 3846"/>
                <a:gd name="T1" fmla="*/ 446 h 1696"/>
                <a:gd name="T2" fmla="*/ 2736 w 3846"/>
                <a:gd name="T3" fmla="*/ 0 h 1696"/>
                <a:gd name="T4" fmla="*/ 2736 w 3846"/>
                <a:gd name="T5" fmla="*/ 438 h 1696"/>
                <a:gd name="T6" fmla="*/ 96 w 3846"/>
                <a:gd name="T7" fmla="*/ 438 h 1696"/>
                <a:gd name="T8" fmla="*/ 96 w 3846"/>
                <a:gd name="T9" fmla="*/ 438 h 1696"/>
                <a:gd name="T10" fmla="*/ 78 w 3846"/>
                <a:gd name="T11" fmla="*/ 440 h 1696"/>
                <a:gd name="T12" fmla="*/ 60 w 3846"/>
                <a:gd name="T13" fmla="*/ 446 h 1696"/>
                <a:gd name="T14" fmla="*/ 44 w 3846"/>
                <a:gd name="T15" fmla="*/ 454 h 1696"/>
                <a:gd name="T16" fmla="*/ 28 w 3846"/>
                <a:gd name="T17" fmla="*/ 466 h 1696"/>
                <a:gd name="T18" fmla="*/ 18 w 3846"/>
                <a:gd name="T19" fmla="*/ 480 h 1696"/>
                <a:gd name="T20" fmla="*/ 8 w 3846"/>
                <a:gd name="T21" fmla="*/ 496 h 1696"/>
                <a:gd name="T22" fmla="*/ 2 w 3846"/>
                <a:gd name="T23" fmla="*/ 514 h 1696"/>
                <a:gd name="T24" fmla="*/ 0 w 3846"/>
                <a:gd name="T25" fmla="*/ 534 h 1696"/>
                <a:gd name="T26" fmla="*/ 0 w 3846"/>
                <a:gd name="T27" fmla="*/ 1044 h 1696"/>
                <a:gd name="T28" fmla="*/ 0 w 3846"/>
                <a:gd name="T29" fmla="*/ 1156 h 1696"/>
                <a:gd name="T30" fmla="*/ 0 w 3846"/>
                <a:gd name="T31" fmla="*/ 1156 h 1696"/>
                <a:gd name="T32" fmla="*/ 0 w 3846"/>
                <a:gd name="T33" fmla="*/ 1256 h 1696"/>
                <a:gd name="T34" fmla="*/ 558 w 3846"/>
                <a:gd name="T35" fmla="*/ 1696 h 1696"/>
                <a:gd name="T36" fmla="*/ 1106 w 3846"/>
                <a:gd name="T37" fmla="*/ 1252 h 1696"/>
                <a:gd name="T38" fmla="*/ 3750 w 3846"/>
                <a:gd name="T39" fmla="*/ 1252 h 1696"/>
                <a:gd name="T40" fmla="*/ 3750 w 3846"/>
                <a:gd name="T41" fmla="*/ 1252 h 1696"/>
                <a:gd name="T42" fmla="*/ 3770 w 3846"/>
                <a:gd name="T43" fmla="*/ 1250 h 1696"/>
                <a:gd name="T44" fmla="*/ 3788 w 3846"/>
                <a:gd name="T45" fmla="*/ 1244 h 1696"/>
                <a:gd name="T46" fmla="*/ 3804 w 3846"/>
                <a:gd name="T47" fmla="*/ 1236 h 1696"/>
                <a:gd name="T48" fmla="*/ 3818 w 3846"/>
                <a:gd name="T49" fmla="*/ 1224 h 1696"/>
                <a:gd name="T50" fmla="*/ 3830 w 3846"/>
                <a:gd name="T51" fmla="*/ 1210 h 1696"/>
                <a:gd name="T52" fmla="*/ 3838 w 3846"/>
                <a:gd name="T53" fmla="*/ 1192 h 1696"/>
                <a:gd name="T54" fmla="*/ 3844 w 3846"/>
                <a:gd name="T55" fmla="*/ 1174 h 1696"/>
                <a:gd name="T56" fmla="*/ 3846 w 3846"/>
                <a:gd name="T57" fmla="*/ 1156 h 1696"/>
                <a:gd name="T58" fmla="*/ 3846 w 3846"/>
                <a:gd name="T59" fmla="*/ 674 h 1696"/>
                <a:gd name="T60" fmla="*/ 3846 w 3846"/>
                <a:gd name="T61" fmla="*/ 572 h 1696"/>
                <a:gd name="T62" fmla="*/ 3846 w 3846"/>
                <a:gd name="T63" fmla="*/ 534 h 1696"/>
                <a:gd name="T64" fmla="*/ 3846 w 3846"/>
                <a:gd name="T65" fmla="*/ 0 h 1696"/>
                <a:gd name="T66" fmla="*/ 3294 w 3846"/>
                <a:gd name="T67" fmla="*/ 446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6" h="1696">
                  <a:moveTo>
                    <a:pt x="3294" y="446"/>
                  </a:moveTo>
                  <a:lnTo>
                    <a:pt x="2736" y="0"/>
                  </a:lnTo>
                  <a:lnTo>
                    <a:pt x="2736" y="438"/>
                  </a:lnTo>
                  <a:lnTo>
                    <a:pt x="96" y="438"/>
                  </a:lnTo>
                  <a:lnTo>
                    <a:pt x="96" y="438"/>
                  </a:lnTo>
                  <a:lnTo>
                    <a:pt x="78" y="440"/>
                  </a:lnTo>
                  <a:lnTo>
                    <a:pt x="60" y="446"/>
                  </a:lnTo>
                  <a:lnTo>
                    <a:pt x="44" y="454"/>
                  </a:lnTo>
                  <a:lnTo>
                    <a:pt x="28" y="466"/>
                  </a:lnTo>
                  <a:lnTo>
                    <a:pt x="18" y="480"/>
                  </a:lnTo>
                  <a:lnTo>
                    <a:pt x="8" y="496"/>
                  </a:lnTo>
                  <a:lnTo>
                    <a:pt x="2" y="514"/>
                  </a:lnTo>
                  <a:lnTo>
                    <a:pt x="0" y="534"/>
                  </a:lnTo>
                  <a:lnTo>
                    <a:pt x="0" y="1044"/>
                  </a:lnTo>
                  <a:lnTo>
                    <a:pt x="0" y="1156"/>
                  </a:lnTo>
                  <a:lnTo>
                    <a:pt x="0" y="1156"/>
                  </a:lnTo>
                  <a:lnTo>
                    <a:pt x="0" y="1256"/>
                  </a:lnTo>
                  <a:lnTo>
                    <a:pt x="558" y="1696"/>
                  </a:lnTo>
                  <a:lnTo>
                    <a:pt x="1106" y="1252"/>
                  </a:lnTo>
                  <a:lnTo>
                    <a:pt x="3750" y="1252"/>
                  </a:lnTo>
                  <a:lnTo>
                    <a:pt x="3750" y="1252"/>
                  </a:lnTo>
                  <a:lnTo>
                    <a:pt x="3770" y="1250"/>
                  </a:lnTo>
                  <a:lnTo>
                    <a:pt x="3788" y="1244"/>
                  </a:lnTo>
                  <a:lnTo>
                    <a:pt x="3804" y="1236"/>
                  </a:lnTo>
                  <a:lnTo>
                    <a:pt x="3818" y="1224"/>
                  </a:lnTo>
                  <a:lnTo>
                    <a:pt x="3830" y="1210"/>
                  </a:lnTo>
                  <a:lnTo>
                    <a:pt x="3838" y="1192"/>
                  </a:lnTo>
                  <a:lnTo>
                    <a:pt x="3844" y="1174"/>
                  </a:lnTo>
                  <a:lnTo>
                    <a:pt x="3846" y="1156"/>
                  </a:lnTo>
                  <a:lnTo>
                    <a:pt x="3846" y="674"/>
                  </a:lnTo>
                  <a:lnTo>
                    <a:pt x="3846" y="572"/>
                  </a:lnTo>
                  <a:lnTo>
                    <a:pt x="3846" y="534"/>
                  </a:lnTo>
                  <a:lnTo>
                    <a:pt x="3846" y="0"/>
                  </a:lnTo>
                  <a:lnTo>
                    <a:pt x="3294" y="446"/>
                  </a:lnTo>
                  <a:close/>
                </a:path>
              </a:pathLst>
            </a:custGeom>
            <a:solidFill>
              <a:srgbClr val="EB8C00"/>
            </a:solidFill>
            <a:ln w="12700">
              <a:noFill/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defTabSz="94047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46" ker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 flipH="1">
              <a:off x="567076" y="3071350"/>
              <a:ext cx="3372010" cy="1486981"/>
            </a:xfrm>
            <a:custGeom>
              <a:avLst/>
              <a:gdLst>
                <a:gd name="T0" fmla="*/ 3294 w 3846"/>
                <a:gd name="T1" fmla="*/ 446 h 1696"/>
                <a:gd name="T2" fmla="*/ 2736 w 3846"/>
                <a:gd name="T3" fmla="*/ 0 h 1696"/>
                <a:gd name="T4" fmla="*/ 2736 w 3846"/>
                <a:gd name="T5" fmla="*/ 438 h 1696"/>
                <a:gd name="T6" fmla="*/ 96 w 3846"/>
                <a:gd name="T7" fmla="*/ 438 h 1696"/>
                <a:gd name="T8" fmla="*/ 96 w 3846"/>
                <a:gd name="T9" fmla="*/ 438 h 1696"/>
                <a:gd name="T10" fmla="*/ 78 w 3846"/>
                <a:gd name="T11" fmla="*/ 440 h 1696"/>
                <a:gd name="T12" fmla="*/ 60 w 3846"/>
                <a:gd name="T13" fmla="*/ 446 h 1696"/>
                <a:gd name="T14" fmla="*/ 44 w 3846"/>
                <a:gd name="T15" fmla="*/ 454 h 1696"/>
                <a:gd name="T16" fmla="*/ 28 w 3846"/>
                <a:gd name="T17" fmla="*/ 466 h 1696"/>
                <a:gd name="T18" fmla="*/ 18 w 3846"/>
                <a:gd name="T19" fmla="*/ 480 h 1696"/>
                <a:gd name="T20" fmla="*/ 8 w 3846"/>
                <a:gd name="T21" fmla="*/ 496 h 1696"/>
                <a:gd name="T22" fmla="*/ 2 w 3846"/>
                <a:gd name="T23" fmla="*/ 514 h 1696"/>
                <a:gd name="T24" fmla="*/ 0 w 3846"/>
                <a:gd name="T25" fmla="*/ 534 h 1696"/>
                <a:gd name="T26" fmla="*/ 0 w 3846"/>
                <a:gd name="T27" fmla="*/ 1044 h 1696"/>
                <a:gd name="T28" fmla="*/ 0 w 3846"/>
                <a:gd name="T29" fmla="*/ 1156 h 1696"/>
                <a:gd name="T30" fmla="*/ 0 w 3846"/>
                <a:gd name="T31" fmla="*/ 1156 h 1696"/>
                <a:gd name="T32" fmla="*/ 0 w 3846"/>
                <a:gd name="T33" fmla="*/ 1256 h 1696"/>
                <a:gd name="T34" fmla="*/ 558 w 3846"/>
                <a:gd name="T35" fmla="*/ 1696 h 1696"/>
                <a:gd name="T36" fmla="*/ 1106 w 3846"/>
                <a:gd name="T37" fmla="*/ 1252 h 1696"/>
                <a:gd name="T38" fmla="*/ 3750 w 3846"/>
                <a:gd name="T39" fmla="*/ 1252 h 1696"/>
                <a:gd name="T40" fmla="*/ 3750 w 3846"/>
                <a:gd name="T41" fmla="*/ 1252 h 1696"/>
                <a:gd name="T42" fmla="*/ 3770 w 3846"/>
                <a:gd name="T43" fmla="*/ 1250 h 1696"/>
                <a:gd name="T44" fmla="*/ 3788 w 3846"/>
                <a:gd name="T45" fmla="*/ 1244 h 1696"/>
                <a:gd name="T46" fmla="*/ 3804 w 3846"/>
                <a:gd name="T47" fmla="*/ 1236 h 1696"/>
                <a:gd name="T48" fmla="*/ 3818 w 3846"/>
                <a:gd name="T49" fmla="*/ 1224 h 1696"/>
                <a:gd name="T50" fmla="*/ 3830 w 3846"/>
                <a:gd name="T51" fmla="*/ 1210 h 1696"/>
                <a:gd name="T52" fmla="*/ 3838 w 3846"/>
                <a:gd name="T53" fmla="*/ 1192 h 1696"/>
                <a:gd name="T54" fmla="*/ 3844 w 3846"/>
                <a:gd name="T55" fmla="*/ 1174 h 1696"/>
                <a:gd name="T56" fmla="*/ 3846 w 3846"/>
                <a:gd name="T57" fmla="*/ 1156 h 1696"/>
                <a:gd name="T58" fmla="*/ 3846 w 3846"/>
                <a:gd name="T59" fmla="*/ 674 h 1696"/>
                <a:gd name="T60" fmla="*/ 3846 w 3846"/>
                <a:gd name="T61" fmla="*/ 572 h 1696"/>
                <a:gd name="T62" fmla="*/ 3846 w 3846"/>
                <a:gd name="T63" fmla="*/ 534 h 1696"/>
                <a:gd name="T64" fmla="*/ 3846 w 3846"/>
                <a:gd name="T65" fmla="*/ 0 h 1696"/>
                <a:gd name="T66" fmla="*/ 3294 w 3846"/>
                <a:gd name="T67" fmla="*/ 446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6" h="1696">
                  <a:moveTo>
                    <a:pt x="3294" y="446"/>
                  </a:moveTo>
                  <a:lnTo>
                    <a:pt x="2736" y="0"/>
                  </a:lnTo>
                  <a:lnTo>
                    <a:pt x="2736" y="438"/>
                  </a:lnTo>
                  <a:lnTo>
                    <a:pt x="96" y="438"/>
                  </a:lnTo>
                  <a:lnTo>
                    <a:pt x="96" y="438"/>
                  </a:lnTo>
                  <a:lnTo>
                    <a:pt x="78" y="440"/>
                  </a:lnTo>
                  <a:lnTo>
                    <a:pt x="60" y="446"/>
                  </a:lnTo>
                  <a:lnTo>
                    <a:pt x="44" y="454"/>
                  </a:lnTo>
                  <a:lnTo>
                    <a:pt x="28" y="466"/>
                  </a:lnTo>
                  <a:lnTo>
                    <a:pt x="18" y="480"/>
                  </a:lnTo>
                  <a:lnTo>
                    <a:pt x="8" y="496"/>
                  </a:lnTo>
                  <a:lnTo>
                    <a:pt x="2" y="514"/>
                  </a:lnTo>
                  <a:lnTo>
                    <a:pt x="0" y="534"/>
                  </a:lnTo>
                  <a:lnTo>
                    <a:pt x="0" y="1044"/>
                  </a:lnTo>
                  <a:lnTo>
                    <a:pt x="0" y="1156"/>
                  </a:lnTo>
                  <a:lnTo>
                    <a:pt x="0" y="1156"/>
                  </a:lnTo>
                  <a:lnTo>
                    <a:pt x="0" y="1256"/>
                  </a:lnTo>
                  <a:lnTo>
                    <a:pt x="558" y="1696"/>
                  </a:lnTo>
                  <a:lnTo>
                    <a:pt x="1106" y="1252"/>
                  </a:lnTo>
                  <a:lnTo>
                    <a:pt x="3750" y="1252"/>
                  </a:lnTo>
                  <a:lnTo>
                    <a:pt x="3750" y="1252"/>
                  </a:lnTo>
                  <a:lnTo>
                    <a:pt x="3770" y="1250"/>
                  </a:lnTo>
                  <a:lnTo>
                    <a:pt x="3788" y="1244"/>
                  </a:lnTo>
                  <a:lnTo>
                    <a:pt x="3804" y="1236"/>
                  </a:lnTo>
                  <a:lnTo>
                    <a:pt x="3818" y="1224"/>
                  </a:lnTo>
                  <a:lnTo>
                    <a:pt x="3830" y="1210"/>
                  </a:lnTo>
                  <a:lnTo>
                    <a:pt x="3838" y="1192"/>
                  </a:lnTo>
                  <a:lnTo>
                    <a:pt x="3844" y="1174"/>
                  </a:lnTo>
                  <a:lnTo>
                    <a:pt x="3846" y="1156"/>
                  </a:lnTo>
                  <a:lnTo>
                    <a:pt x="3846" y="674"/>
                  </a:lnTo>
                  <a:lnTo>
                    <a:pt x="3846" y="572"/>
                  </a:lnTo>
                  <a:lnTo>
                    <a:pt x="3846" y="534"/>
                  </a:lnTo>
                  <a:lnTo>
                    <a:pt x="3846" y="0"/>
                  </a:lnTo>
                  <a:lnTo>
                    <a:pt x="3294" y="446"/>
                  </a:lnTo>
                  <a:close/>
                </a:path>
              </a:pathLst>
            </a:custGeom>
            <a:solidFill>
              <a:srgbClr val="DB536A">
                <a:lumMod val="75000"/>
              </a:srgbClr>
            </a:solidFill>
            <a:ln w="12700">
              <a:noFill/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defTabSz="94047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46" ker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 flipH="1">
              <a:off x="567076" y="5389994"/>
              <a:ext cx="3372010" cy="1486981"/>
            </a:xfrm>
            <a:custGeom>
              <a:avLst/>
              <a:gdLst>
                <a:gd name="T0" fmla="*/ 3294 w 3846"/>
                <a:gd name="T1" fmla="*/ 446 h 1696"/>
                <a:gd name="T2" fmla="*/ 2736 w 3846"/>
                <a:gd name="T3" fmla="*/ 0 h 1696"/>
                <a:gd name="T4" fmla="*/ 2736 w 3846"/>
                <a:gd name="T5" fmla="*/ 438 h 1696"/>
                <a:gd name="T6" fmla="*/ 96 w 3846"/>
                <a:gd name="T7" fmla="*/ 438 h 1696"/>
                <a:gd name="T8" fmla="*/ 96 w 3846"/>
                <a:gd name="T9" fmla="*/ 438 h 1696"/>
                <a:gd name="T10" fmla="*/ 78 w 3846"/>
                <a:gd name="T11" fmla="*/ 440 h 1696"/>
                <a:gd name="T12" fmla="*/ 60 w 3846"/>
                <a:gd name="T13" fmla="*/ 446 h 1696"/>
                <a:gd name="T14" fmla="*/ 44 w 3846"/>
                <a:gd name="T15" fmla="*/ 454 h 1696"/>
                <a:gd name="T16" fmla="*/ 28 w 3846"/>
                <a:gd name="T17" fmla="*/ 466 h 1696"/>
                <a:gd name="T18" fmla="*/ 18 w 3846"/>
                <a:gd name="T19" fmla="*/ 480 h 1696"/>
                <a:gd name="T20" fmla="*/ 8 w 3846"/>
                <a:gd name="T21" fmla="*/ 496 h 1696"/>
                <a:gd name="T22" fmla="*/ 2 w 3846"/>
                <a:gd name="T23" fmla="*/ 514 h 1696"/>
                <a:gd name="T24" fmla="*/ 0 w 3846"/>
                <a:gd name="T25" fmla="*/ 534 h 1696"/>
                <a:gd name="T26" fmla="*/ 0 w 3846"/>
                <a:gd name="T27" fmla="*/ 1044 h 1696"/>
                <a:gd name="T28" fmla="*/ 0 w 3846"/>
                <a:gd name="T29" fmla="*/ 1156 h 1696"/>
                <a:gd name="T30" fmla="*/ 0 w 3846"/>
                <a:gd name="T31" fmla="*/ 1156 h 1696"/>
                <a:gd name="T32" fmla="*/ 0 w 3846"/>
                <a:gd name="T33" fmla="*/ 1256 h 1696"/>
                <a:gd name="T34" fmla="*/ 558 w 3846"/>
                <a:gd name="T35" fmla="*/ 1696 h 1696"/>
                <a:gd name="T36" fmla="*/ 1106 w 3846"/>
                <a:gd name="T37" fmla="*/ 1252 h 1696"/>
                <a:gd name="T38" fmla="*/ 3750 w 3846"/>
                <a:gd name="T39" fmla="*/ 1252 h 1696"/>
                <a:gd name="T40" fmla="*/ 3750 w 3846"/>
                <a:gd name="T41" fmla="*/ 1252 h 1696"/>
                <a:gd name="T42" fmla="*/ 3770 w 3846"/>
                <a:gd name="T43" fmla="*/ 1250 h 1696"/>
                <a:gd name="T44" fmla="*/ 3788 w 3846"/>
                <a:gd name="T45" fmla="*/ 1244 h 1696"/>
                <a:gd name="T46" fmla="*/ 3804 w 3846"/>
                <a:gd name="T47" fmla="*/ 1236 h 1696"/>
                <a:gd name="T48" fmla="*/ 3818 w 3846"/>
                <a:gd name="T49" fmla="*/ 1224 h 1696"/>
                <a:gd name="T50" fmla="*/ 3830 w 3846"/>
                <a:gd name="T51" fmla="*/ 1210 h 1696"/>
                <a:gd name="T52" fmla="*/ 3838 w 3846"/>
                <a:gd name="T53" fmla="*/ 1192 h 1696"/>
                <a:gd name="T54" fmla="*/ 3844 w 3846"/>
                <a:gd name="T55" fmla="*/ 1174 h 1696"/>
                <a:gd name="T56" fmla="*/ 3846 w 3846"/>
                <a:gd name="T57" fmla="*/ 1156 h 1696"/>
                <a:gd name="T58" fmla="*/ 3846 w 3846"/>
                <a:gd name="T59" fmla="*/ 674 h 1696"/>
                <a:gd name="T60" fmla="*/ 3846 w 3846"/>
                <a:gd name="T61" fmla="*/ 572 h 1696"/>
                <a:gd name="T62" fmla="*/ 3846 w 3846"/>
                <a:gd name="T63" fmla="*/ 534 h 1696"/>
                <a:gd name="T64" fmla="*/ 3846 w 3846"/>
                <a:gd name="T65" fmla="*/ 0 h 1696"/>
                <a:gd name="T66" fmla="*/ 3294 w 3846"/>
                <a:gd name="T67" fmla="*/ 446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6" h="1696">
                  <a:moveTo>
                    <a:pt x="3294" y="446"/>
                  </a:moveTo>
                  <a:lnTo>
                    <a:pt x="2736" y="0"/>
                  </a:lnTo>
                  <a:lnTo>
                    <a:pt x="2736" y="438"/>
                  </a:lnTo>
                  <a:lnTo>
                    <a:pt x="96" y="438"/>
                  </a:lnTo>
                  <a:lnTo>
                    <a:pt x="96" y="438"/>
                  </a:lnTo>
                  <a:lnTo>
                    <a:pt x="78" y="440"/>
                  </a:lnTo>
                  <a:lnTo>
                    <a:pt x="60" y="446"/>
                  </a:lnTo>
                  <a:lnTo>
                    <a:pt x="44" y="454"/>
                  </a:lnTo>
                  <a:lnTo>
                    <a:pt x="28" y="466"/>
                  </a:lnTo>
                  <a:lnTo>
                    <a:pt x="18" y="480"/>
                  </a:lnTo>
                  <a:lnTo>
                    <a:pt x="8" y="496"/>
                  </a:lnTo>
                  <a:lnTo>
                    <a:pt x="2" y="514"/>
                  </a:lnTo>
                  <a:lnTo>
                    <a:pt x="0" y="534"/>
                  </a:lnTo>
                  <a:lnTo>
                    <a:pt x="0" y="1044"/>
                  </a:lnTo>
                  <a:lnTo>
                    <a:pt x="0" y="1156"/>
                  </a:lnTo>
                  <a:lnTo>
                    <a:pt x="0" y="1156"/>
                  </a:lnTo>
                  <a:lnTo>
                    <a:pt x="0" y="1256"/>
                  </a:lnTo>
                  <a:lnTo>
                    <a:pt x="558" y="1696"/>
                  </a:lnTo>
                  <a:lnTo>
                    <a:pt x="1106" y="1252"/>
                  </a:lnTo>
                  <a:lnTo>
                    <a:pt x="3750" y="1252"/>
                  </a:lnTo>
                  <a:lnTo>
                    <a:pt x="3750" y="1252"/>
                  </a:lnTo>
                  <a:lnTo>
                    <a:pt x="3770" y="1250"/>
                  </a:lnTo>
                  <a:lnTo>
                    <a:pt x="3788" y="1244"/>
                  </a:lnTo>
                  <a:lnTo>
                    <a:pt x="3804" y="1236"/>
                  </a:lnTo>
                  <a:lnTo>
                    <a:pt x="3818" y="1224"/>
                  </a:lnTo>
                  <a:lnTo>
                    <a:pt x="3830" y="1210"/>
                  </a:lnTo>
                  <a:lnTo>
                    <a:pt x="3838" y="1192"/>
                  </a:lnTo>
                  <a:lnTo>
                    <a:pt x="3844" y="1174"/>
                  </a:lnTo>
                  <a:lnTo>
                    <a:pt x="3846" y="1156"/>
                  </a:lnTo>
                  <a:lnTo>
                    <a:pt x="3846" y="674"/>
                  </a:lnTo>
                  <a:lnTo>
                    <a:pt x="3846" y="572"/>
                  </a:lnTo>
                  <a:lnTo>
                    <a:pt x="3846" y="534"/>
                  </a:lnTo>
                  <a:lnTo>
                    <a:pt x="3846" y="0"/>
                  </a:lnTo>
                  <a:lnTo>
                    <a:pt x="3294" y="446"/>
                  </a:lnTo>
                  <a:close/>
                </a:path>
              </a:pathLst>
            </a:custGeom>
            <a:solidFill>
              <a:srgbClr val="DC6900"/>
            </a:solidFill>
            <a:ln w="12700">
              <a:noFill/>
              <a:prstDash val="solid"/>
              <a:round/>
              <a:headEnd/>
              <a:tailEnd/>
            </a:ln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defTabSz="94047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46" ker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Oval 9"/>
            <p:cNvSpPr/>
            <p:nvPr/>
          </p:nvSpPr>
          <p:spPr bwMode="ltGray">
            <a:xfrm>
              <a:off x="751287" y="2467054"/>
              <a:ext cx="611119" cy="611119"/>
            </a:xfrm>
            <a:prstGeom prst="ellipse">
              <a:avLst/>
            </a:prstGeom>
            <a:solidFill>
              <a:srgbClr val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4047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46" kern="0" dirty="0" err="1">
                <a:solidFill>
                  <a:srgbClr val="FFFFFF"/>
                </a:solidFill>
                <a:latin typeface="Georgia" pitchFamily="18" charset="0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 bwMode="ltGray">
            <a:xfrm>
              <a:off x="3151405" y="3583075"/>
              <a:ext cx="611119" cy="611119"/>
            </a:xfrm>
            <a:prstGeom prst="ellipse">
              <a:avLst/>
            </a:prstGeom>
            <a:solidFill>
              <a:srgbClr val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4047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46" kern="0" dirty="0" err="1">
                <a:solidFill>
                  <a:srgbClr val="FFFFFF"/>
                </a:solidFill>
                <a:latin typeface="Georgia" pitchFamily="18" charset="0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 bwMode="ltGray">
            <a:xfrm>
              <a:off x="751287" y="4804737"/>
              <a:ext cx="611119" cy="611119"/>
            </a:xfrm>
            <a:prstGeom prst="ellipse">
              <a:avLst/>
            </a:prstGeom>
            <a:solidFill>
              <a:srgbClr val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4047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46" kern="0" dirty="0" err="1">
                <a:solidFill>
                  <a:srgbClr val="FFFFFF"/>
                </a:solidFill>
                <a:latin typeface="Georgia" pitchFamily="18" charset="0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 bwMode="ltGray">
            <a:xfrm>
              <a:off x="3151405" y="5936660"/>
              <a:ext cx="611119" cy="611119"/>
            </a:xfrm>
            <a:prstGeom prst="ellipse">
              <a:avLst/>
            </a:prstGeom>
            <a:solidFill>
              <a:srgbClr val="FFFFFF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4047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46" kern="0" dirty="0" err="1">
                <a:solidFill>
                  <a:srgbClr val="FFFFFF"/>
                </a:solidFill>
                <a:latin typeface="Georgia" pitchFamily="18" charset="0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90316" y="2491743"/>
              <a:ext cx="914400" cy="35278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40476" eaLnBrk="1" fontAlgn="auto" hangingPunct="1">
                <a:spcBef>
                  <a:spcPts val="0"/>
                </a:spcBef>
                <a:spcAft>
                  <a:spcPts val="831"/>
                </a:spcAft>
                <a:defRPr/>
              </a:pPr>
              <a:r>
                <a:rPr lang="en-GB" sz="1477" kern="0" dirty="0" err="1">
                  <a:solidFill>
                    <a:srgbClr val="FFFFFF"/>
                  </a:solidFill>
                  <a:latin typeface="Georgia" pitchFamily="18" charset="0"/>
                </a:rPr>
                <a:t>Ontwikkelen</a:t>
              </a:r>
              <a:endParaRPr lang="en-GB" sz="1477" kern="0" dirty="0">
                <a:solidFill>
                  <a:srgbClr val="FFFFFF"/>
                </a:solidFill>
                <a:latin typeface="Georgia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16490" y="3573342"/>
              <a:ext cx="914400" cy="35278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40476" eaLnBrk="1" fontAlgn="auto" hangingPunct="1">
                <a:spcBef>
                  <a:spcPts val="0"/>
                </a:spcBef>
                <a:spcAft>
                  <a:spcPts val="831"/>
                </a:spcAft>
                <a:defRPr/>
              </a:pPr>
              <a:r>
                <a:rPr lang="en-GB" sz="1477" kern="0" dirty="0" err="1">
                  <a:solidFill>
                    <a:srgbClr val="FFFFFF"/>
                  </a:solidFill>
                  <a:latin typeface="Georgia" pitchFamily="18" charset="0"/>
                </a:rPr>
                <a:t>Publieke</a:t>
              </a:r>
              <a:r>
                <a:rPr lang="en-GB" sz="1477" kern="0" dirty="0">
                  <a:solidFill>
                    <a:srgbClr val="FFFFFF"/>
                  </a:solidFill>
                  <a:latin typeface="Georgia" pitchFamily="18" charset="0"/>
                </a:rPr>
                <a:t> review van</a:t>
              </a:r>
              <a:br>
                <a:rPr lang="en-GB" sz="1477" kern="0" dirty="0">
                  <a:solidFill>
                    <a:srgbClr val="FFFFFF"/>
                  </a:solidFill>
                  <a:latin typeface="Georgia" pitchFamily="18" charset="0"/>
                </a:rPr>
              </a:br>
              <a:r>
                <a:rPr lang="en-GB" sz="1477" kern="0" dirty="0" err="1">
                  <a:solidFill>
                    <a:srgbClr val="FFFFFF"/>
                  </a:solidFill>
                  <a:latin typeface="Georgia" pitchFamily="18" charset="0"/>
                </a:rPr>
                <a:t>kandidaat-standaard</a:t>
              </a:r>
              <a:endParaRPr lang="en-GB" sz="1477" kern="0" dirty="0">
                <a:solidFill>
                  <a:srgbClr val="FFFFFF"/>
                </a:solidFill>
                <a:latin typeface="Georgia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90316" y="4655938"/>
              <a:ext cx="914400" cy="35278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40476" eaLnBrk="1" fontAlgn="auto" hangingPunct="1">
                <a:spcBef>
                  <a:spcPts val="0"/>
                </a:spcBef>
                <a:spcAft>
                  <a:spcPts val="831"/>
                </a:spcAft>
                <a:defRPr/>
              </a:pPr>
              <a:r>
                <a:rPr lang="en-GB" sz="1477" kern="0" dirty="0" err="1">
                  <a:solidFill>
                    <a:srgbClr val="FFFFFF"/>
                  </a:solidFill>
                  <a:latin typeface="Georgia" pitchFamily="18" charset="0"/>
                </a:rPr>
                <a:t>Referentie</a:t>
              </a:r>
              <a:r>
                <a:rPr lang="en-GB" sz="1477" kern="0" dirty="0">
                  <a:solidFill>
                    <a:srgbClr val="FFFFFF"/>
                  </a:solidFill>
                  <a:latin typeface="Georgia" pitchFamily="18" charset="0"/>
                </a:rPr>
                <a:t>-</a:t>
              </a:r>
              <a:br>
                <a:rPr lang="en-GB" sz="1477" kern="0" dirty="0">
                  <a:solidFill>
                    <a:srgbClr val="FFFFFF"/>
                  </a:solidFill>
                  <a:latin typeface="Georgia" pitchFamily="18" charset="0"/>
                </a:rPr>
              </a:br>
              <a:r>
                <a:rPr lang="en-GB" sz="1477" kern="0" dirty="0" err="1">
                  <a:solidFill>
                    <a:srgbClr val="FFFFFF"/>
                  </a:solidFill>
                  <a:latin typeface="Georgia" pitchFamily="18" charset="0"/>
                </a:rPr>
                <a:t>implementaties</a:t>
              </a:r>
              <a:endParaRPr lang="en-GB" sz="1477" kern="0" dirty="0">
                <a:solidFill>
                  <a:srgbClr val="FFFFFF"/>
                </a:solidFill>
                <a:latin typeface="Georgi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16491" y="5859117"/>
              <a:ext cx="914400" cy="35278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40476" eaLnBrk="1" fontAlgn="auto" hangingPunct="1">
                <a:spcBef>
                  <a:spcPts val="0"/>
                </a:spcBef>
                <a:spcAft>
                  <a:spcPts val="831"/>
                </a:spcAft>
                <a:defRPr/>
              </a:pPr>
              <a:r>
                <a:rPr lang="en-GB" sz="1477" kern="0" dirty="0" err="1">
                  <a:solidFill>
                    <a:srgbClr val="FFFFFF"/>
                  </a:solidFill>
                  <a:latin typeface="Georgia" pitchFamily="18" charset="0"/>
                </a:rPr>
                <a:t>Publiceren</a:t>
              </a:r>
              <a:r>
                <a:rPr lang="en-GB" sz="1477" kern="0" dirty="0">
                  <a:solidFill>
                    <a:srgbClr val="FFFFFF"/>
                  </a:solidFill>
                  <a:latin typeface="Georgia" pitchFamily="18" charset="0"/>
                </a:rPr>
                <a:t> </a:t>
              </a:r>
              <a:r>
                <a:rPr lang="en-GB" sz="1477" kern="0" dirty="0" err="1">
                  <a:solidFill>
                    <a:srgbClr val="FFFFFF"/>
                  </a:solidFill>
                  <a:latin typeface="Georgia" pitchFamily="18" charset="0"/>
                </a:rPr>
                <a:t>en</a:t>
              </a:r>
              <a:r>
                <a:rPr lang="en-GB" sz="1477" kern="0" dirty="0">
                  <a:solidFill>
                    <a:srgbClr val="FFFFFF"/>
                  </a:solidFill>
                  <a:latin typeface="Georgia" pitchFamily="18" charset="0"/>
                </a:rPr>
                <a:t> </a:t>
              </a:r>
              <a:r>
                <a:rPr lang="en-GB" sz="1477" kern="0" dirty="0" err="1">
                  <a:solidFill>
                    <a:srgbClr val="FFFFFF"/>
                  </a:solidFill>
                  <a:latin typeface="Georgia" pitchFamily="18" charset="0"/>
                </a:rPr>
                <a:t>bekrachtigen</a:t>
              </a:r>
              <a:r>
                <a:rPr lang="en-GB" sz="1477" kern="0" dirty="0">
                  <a:solidFill>
                    <a:srgbClr val="FFFFFF"/>
                  </a:solidFill>
                  <a:latin typeface="Georgia" pitchFamily="18" charset="0"/>
                </a:rPr>
                <a:t/>
              </a:r>
              <a:br>
                <a:rPr lang="en-GB" sz="1477" kern="0" dirty="0">
                  <a:solidFill>
                    <a:srgbClr val="FFFFFF"/>
                  </a:solidFill>
                  <a:latin typeface="Georgia" pitchFamily="18" charset="0"/>
                </a:rPr>
              </a:br>
              <a:r>
                <a:rPr lang="en-GB" sz="1477" kern="0" dirty="0" err="1">
                  <a:solidFill>
                    <a:srgbClr val="FFFFFF"/>
                  </a:solidFill>
                  <a:latin typeface="Georgia" pitchFamily="18" charset="0"/>
                </a:rPr>
                <a:t>als</a:t>
              </a:r>
              <a:r>
                <a:rPr lang="en-GB" sz="1477" kern="0" dirty="0">
                  <a:solidFill>
                    <a:srgbClr val="FFFFFF"/>
                  </a:solidFill>
                  <a:latin typeface="Georgia" pitchFamily="18" charset="0"/>
                </a:rPr>
                <a:t> </a:t>
              </a:r>
              <a:r>
                <a:rPr lang="en-GB" sz="1477" kern="0" dirty="0" err="1">
                  <a:solidFill>
                    <a:srgbClr val="FFFFFF"/>
                  </a:solidFill>
                  <a:latin typeface="Georgia" pitchFamily="18" charset="0"/>
                </a:rPr>
                <a:t>standaard</a:t>
              </a:r>
              <a:endParaRPr lang="en-GB" sz="1477" kern="0" dirty="0">
                <a:solidFill>
                  <a:srgbClr val="FFFFFF"/>
                </a:solidFill>
                <a:latin typeface="Georgia" pitchFamily="18" charset="0"/>
              </a:endParaRPr>
            </a:p>
          </p:txBody>
        </p:sp>
        <p:sp>
          <p:nvSpPr>
            <p:cNvPr id="18" name="Freeform 4915"/>
            <p:cNvSpPr>
              <a:spLocks noEditPoints="1"/>
            </p:cNvSpPr>
            <p:nvPr/>
          </p:nvSpPr>
          <p:spPr bwMode="auto">
            <a:xfrm>
              <a:off x="3232917" y="6065392"/>
              <a:ext cx="448094" cy="385457"/>
            </a:xfrm>
            <a:custGeom>
              <a:avLst/>
              <a:gdLst>
                <a:gd name="T0" fmla="*/ 160 w 372"/>
                <a:gd name="T1" fmla="*/ 242 h 320"/>
                <a:gd name="T2" fmla="*/ 166 w 372"/>
                <a:gd name="T3" fmla="*/ 226 h 320"/>
                <a:gd name="T4" fmla="*/ 210 w 372"/>
                <a:gd name="T5" fmla="*/ 228 h 320"/>
                <a:gd name="T6" fmla="*/ 210 w 372"/>
                <a:gd name="T7" fmla="*/ 246 h 320"/>
                <a:gd name="T8" fmla="*/ 98 w 372"/>
                <a:gd name="T9" fmla="*/ 320 h 320"/>
                <a:gd name="T10" fmla="*/ 372 w 372"/>
                <a:gd name="T11" fmla="*/ 54 h 320"/>
                <a:gd name="T12" fmla="*/ 356 w 372"/>
                <a:gd name="T13" fmla="*/ 92 h 320"/>
                <a:gd name="T14" fmla="*/ 308 w 372"/>
                <a:gd name="T15" fmla="*/ 118 h 320"/>
                <a:gd name="T16" fmla="*/ 266 w 372"/>
                <a:gd name="T17" fmla="*/ 144 h 320"/>
                <a:gd name="T18" fmla="*/ 280 w 372"/>
                <a:gd name="T19" fmla="*/ 154 h 320"/>
                <a:gd name="T20" fmla="*/ 292 w 372"/>
                <a:gd name="T21" fmla="*/ 158 h 320"/>
                <a:gd name="T22" fmla="*/ 288 w 372"/>
                <a:gd name="T23" fmla="*/ 170 h 320"/>
                <a:gd name="T24" fmla="*/ 266 w 372"/>
                <a:gd name="T25" fmla="*/ 172 h 320"/>
                <a:gd name="T26" fmla="*/ 240 w 372"/>
                <a:gd name="T27" fmla="*/ 184 h 320"/>
                <a:gd name="T28" fmla="*/ 196 w 372"/>
                <a:gd name="T29" fmla="*/ 212 h 320"/>
                <a:gd name="T30" fmla="*/ 158 w 372"/>
                <a:gd name="T31" fmla="*/ 206 h 320"/>
                <a:gd name="T32" fmla="*/ 118 w 372"/>
                <a:gd name="T33" fmla="*/ 162 h 320"/>
                <a:gd name="T34" fmla="*/ 98 w 372"/>
                <a:gd name="T35" fmla="*/ 172 h 320"/>
                <a:gd name="T36" fmla="*/ 80 w 372"/>
                <a:gd name="T37" fmla="*/ 164 h 320"/>
                <a:gd name="T38" fmla="*/ 84 w 372"/>
                <a:gd name="T39" fmla="*/ 154 h 320"/>
                <a:gd name="T40" fmla="*/ 104 w 372"/>
                <a:gd name="T41" fmla="*/ 154 h 320"/>
                <a:gd name="T42" fmla="*/ 104 w 372"/>
                <a:gd name="T43" fmla="*/ 140 h 320"/>
                <a:gd name="T44" fmla="*/ 42 w 372"/>
                <a:gd name="T45" fmla="*/ 110 h 320"/>
                <a:gd name="T46" fmla="*/ 4 w 372"/>
                <a:gd name="T47" fmla="*/ 78 h 320"/>
                <a:gd name="T48" fmla="*/ 0 w 372"/>
                <a:gd name="T49" fmla="*/ 46 h 320"/>
                <a:gd name="T50" fmla="*/ 24 w 372"/>
                <a:gd name="T51" fmla="*/ 18 h 320"/>
                <a:gd name="T52" fmla="*/ 66 w 372"/>
                <a:gd name="T53" fmla="*/ 24 h 320"/>
                <a:gd name="T54" fmla="*/ 292 w 372"/>
                <a:gd name="T55" fmla="*/ 0 h 320"/>
                <a:gd name="T56" fmla="*/ 306 w 372"/>
                <a:gd name="T57" fmla="*/ 24 h 320"/>
                <a:gd name="T58" fmla="*/ 348 w 372"/>
                <a:gd name="T59" fmla="*/ 18 h 320"/>
                <a:gd name="T60" fmla="*/ 372 w 372"/>
                <a:gd name="T61" fmla="*/ 46 h 320"/>
                <a:gd name="T62" fmla="*/ 88 w 372"/>
                <a:gd name="T63" fmla="*/ 86 h 320"/>
                <a:gd name="T64" fmla="*/ 74 w 372"/>
                <a:gd name="T65" fmla="*/ 80 h 320"/>
                <a:gd name="T66" fmla="*/ 62 w 372"/>
                <a:gd name="T67" fmla="*/ 80 h 320"/>
                <a:gd name="T68" fmla="*/ 62 w 372"/>
                <a:gd name="T69" fmla="*/ 68 h 320"/>
                <a:gd name="T70" fmla="*/ 60 w 372"/>
                <a:gd name="T71" fmla="*/ 38 h 320"/>
                <a:gd name="T72" fmla="*/ 22 w 372"/>
                <a:gd name="T73" fmla="*/ 38 h 320"/>
                <a:gd name="T74" fmla="*/ 20 w 372"/>
                <a:gd name="T75" fmla="*/ 74 h 320"/>
                <a:gd name="T76" fmla="*/ 70 w 372"/>
                <a:gd name="T77" fmla="*/ 104 h 320"/>
                <a:gd name="T78" fmla="*/ 272 w 372"/>
                <a:gd name="T79" fmla="*/ 26 h 320"/>
                <a:gd name="T80" fmla="*/ 234 w 372"/>
                <a:gd name="T81" fmla="*/ 20 h 320"/>
                <a:gd name="T82" fmla="*/ 226 w 372"/>
                <a:gd name="T83" fmla="*/ 28 h 320"/>
                <a:gd name="T84" fmla="*/ 234 w 372"/>
                <a:gd name="T85" fmla="*/ 36 h 320"/>
                <a:gd name="T86" fmla="*/ 240 w 372"/>
                <a:gd name="T87" fmla="*/ 112 h 320"/>
                <a:gd name="T88" fmla="*/ 192 w 372"/>
                <a:gd name="T89" fmla="*/ 176 h 320"/>
                <a:gd name="T90" fmla="*/ 186 w 372"/>
                <a:gd name="T91" fmla="*/ 186 h 320"/>
                <a:gd name="T92" fmla="*/ 196 w 372"/>
                <a:gd name="T93" fmla="*/ 192 h 320"/>
                <a:gd name="T94" fmla="*/ 236 w 372"/>
                <a:gd name="T95" fmla="*/ 158 h 320"/>
                <a:gd name="T96" fmla="*/ 272 w 372"/>
                <a:gd name="T97" fmla="*/ 28 h 320"/>
                <a:gd name="T98" fmla="*/ 350 w 372"/>
                <a:gd name="T99" fmla="*/ 38 h 320"/>
                <a:gd name="T100" fmla="*/ 312 w 372"/>
                <a:gd name="T101" fmla="*/ 38 h 320"/>
                <a:gd name="T102" fmla="*/ 310 w 372"/>
                <a:gd name="T103" fmla="*/ 68 h 320"/>
                <a:gd name="T104" fmla="*/ 310 w 372"/>
                <a:gd name="T105" fmla="*/ 80 h 320"/>
                <a:gd name="T106" fmla="*/ 298 w 372"/>
                <a:gd name="T107" fmla="*/ 80 h 320"/>
                <a:gd name="T108" fmla="*/ 284 w 372"/>
                <a:gd name="T109" fmla="*/ 86 h 320"/>
                <a:gd name="T110" fmla="*/ 322 w 372"/>
                <a:gd name="T111" fmla="*/ 96 h 320"/>
                <a:gd name="T112" fmla="*/ 356 w 372"/>
                <a:gd name="T113" fmla="*/ 54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2" h="320">
                  <a:moveTo>
                    <a:pt x="170" y="250"/>
                  </a:moveTo>
                  <a:lnTo>
                    <a:pt x="170" y="250"/>
                  </a:lnTo>
                  <a:lnTo>
                    <a:pt x="166" y="248"/>
                  </a:lnTo>
                  <a:lnTo>
                    <a:pt x="162" y="246"/>
                  </a:lnTo>
                  <a:lnTo>
                    <a:pt x="160" y="242"/>
                  </a:lnTo>
                  <a:lnTo>
                    <a:pt x="158" y="238"/>
                  </a:lnTo>
                  <a:lnTo>
                    <a:pt x="158" y="238"/>
                  </a:lnTo>
                  <a:lnTo>
                    <a:pt x="160" y="232"/>
                  </a:lnTo>
                  <a:lnTo>
                    <a:pt x="162" y="228"/>
                  </a:lnTo>
                  <a:lnTo>
                    <a:pt x="166" y="226"/>
                  </a:lnTo>
                  <a:lnTo>
                    <a:pt x="170" y="226"/>
                  </a:lnTo>
                  <a:lnTo>
                    <a:pt x="202" y="226"/>
                  </a:lnTo>
                  <a:lnTo>
                    <a:pt x="202" y="226"/>
                  </a:lnTo>
                  <a:lnTo>
                    <a:pt x="206" y="226"/>
                  </a:lnTo>
                  <a:lnTo>
                    <a:pt x="210" y="228"/>
                  </a:lnTo>
                  <a:lnTo>
                    <a:pt x="212" y="232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2" y="242"/>
                  </a:lnTo>
                  <a:lnTo>
                    <a:pt x="210" y="246"/>
                  </a:lnTo>
                  <a:lnTo>
                    <a:pt x="206" y="248"/>
                  </a:lnTo>
                  <a:lnTo>
                    <a:pt x="202" y="250"/>
                  </a:lnTo>
                  <a:lnTo>
                    <a:pt x="170" y="250"/>
                  </a:lnTo>
                  <a:close/>
                  <a:moveTo>
                    <a:pt x="130" y="264"/>
                  </a:moveTo>
                  <a:lnTo>
                    <a:pt x="98" y="320"/>
                  </a:lnTo>
                  <a:lnTo>
                    <a:pt x="274" y="320"/>
                  </a:lnTo>
                  <a:lnTo>
                    <a:pt x="242" y="264"/>
                  </a:lnTo>
                  <a:lnTo>
                    <a:pt x="130" y="264"/>
                  </a:lnTo>
                  <a:close/>
                  <a:moveTo>
                    <a:pt x="372" y="54"/>
                  </a:moveTo>
                  <a:lnTo>
                    <a:pt x="372" y="54"/>
                  </a:lnTo>
                  <a:lnTo>
                    <a:pt x="372" y="64"/>
                  </a:lnTo>
                  <a:lnTo>
                    <a:pt x="370" y="72"/>
                  </a:lnTo>
                  <a:lnTo>
                    <a:pt x="368" y="78"/>
                  </a:lnTo>
                  <a:lnTo>
                    <a:pt x="362" y="86"/>
                  </a:lnTo>
                  <a:lnTo>
                    <a:pt x="356" y="92"/>
                  </a:lnTo>
                  <a:lnTo>
                    <a:pt x="350" y="98"/>
                  </a:lnTo>
                  <a:lnTo>
                    <a:pt x="330" y="110"/>
                  </a:lnTo>
                  <a:lnTo>
                    <a:pt x="330" y="110"/>
                  </a:lnTo>
                  <a:lnTo>
                    <a:pt x="308" y="118"/>
                  </a:lnTo>
                  <a:lnTo>
                    <a:pt x="308" y="118"/>
                  </a:lnTo>
                  <a:lnTo>
                    <a:pt x="282" y="130"/>
                  </a:lnTo>
                  <a:lnTo>
                    <a:pt x="272" y="136"/>
                  </a:lnTo>
                  <a:lnTo>
                    <a:pt x="268" y="140"/>
                  </a:lnTo>
                  <a:lnTo>
                    <a:pt x="266" y="144"/>
                  </a:lnTo>
                  <a:lnTo>
                    <a:pt x="266" y="144"/>
                  </a:lnTo>
                  <a:lnTo>
                    <a:pt x="266" y="150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74" y="156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4" y="154"/>
                  </a:lnTo>
                  <a:lnTo>
                    <a:pt x="288" y="154"/>
                  </a:lnTo>
                  <a:lnTo>
                    <a:pt x="290" y="156"/>
                  </a:lnTo>
                  <a:lnTo>
                    <a:pt x="292" y="158"/>
                  </a:lnTo>
                  <a:lnTo>
                    <a:pt x="292" y="158"/>
                  </a:lnTo>
                  <a:lnTo>
                    <a:pt x="292" y="162"/>
                  </a:lnTo>
                  <a:lnTo>
                    <a:pt x="292" y="164"/>
                  </a:lnTo>
                  <a:lnTo>
                    <a:pt x="290" y="168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2" y="172"/>
                  </a:lnTo>
                  <a:lnTo>
                    <a:pt x="274" y="172"/>
                  </a:lnTo>
                  <a:lnTo>
                    <a:pt x="274" y="172"/>
                  </a:lnTo>
                  <a:lnTo>
                    <a:pt x="266" y="172"/>
                  </a:lnTo>
                  <a:lnTo>
                    <a:pt x="258" y="166"/>
                  </a:lnTo>
                  <a:lnTo>
                    <a:pt x="258" y="166"/>
                  </a:lnTo>
                  <a:lnTo>
                    <a:pt x="254" y="162"/>
                  </a:lnTo>
                  <a:lnTo>
                    <a:pt x="254" y="162"/>
                  </a:lnTo>
                  <a:lnTo>
                    <a:pt x="240" y="184"/>
                  </a:lnTo>
                  <a:lnTo>
                    <a:pt x="232" y="192"/>
                  </a:lnTo>
                  <a:lnTo>
                    <a:pt x="224" y="200"/>
                  </a:lnTo>
                  <a:lnTo>
                    <a:pt x="214" y="206"/>
                  </a:lnTo>
                  <a:lnTo>
                    <a:pt x="206" y="210"/>
                  </a:lnTo>
                  <a:lnTo>
                    <a:pt x="196" y="212"/>
                  </a:lnTo>
                  <a:lnTo>
                    <a:pt x="186" y="212"/>
                  </a:lnTo>
                  <a:lnTo>
                    <a:pt x="186" y="212"/>
                  </a:lnTo>
                  <a:lnTo>
                    <a:pt x="176" y="212"/>
                  </a:lnTo>
                  <a:lnTo>
                    <a:pt x="166" y="210"/>
                  </a:lnTo>
                  <a:lnTo>
                    <a:pt x="158" y="206"/>
                  </a:lnTo>
                  <a:lnTo>
                    <a:pt x="148" y="200"/>
                  </a:lnTo>
                  <a:lnTo>
                    <a:pt x="140" y="192"/>
                  </a:lnTo>
                  <a:lnTo>
                    <a:pt x="132" y="184"/>
                  </a:lnTo>
                  <a:lnTo>
                    <a:pt x="118" y="162"/>
                  </a:lnTo>
                  <a:lnTo>
                    <a:pt x="118" y="162"/>
                  </a:lnTo>
                  <a:lnTo>
                    <a:pt x="114" y="166"/>
                  </a:lnTo>
                  <a:lnTo>
                    <a:pt x="114" y="166"/>
                  </a:lnTo>
                  <a:lnTo>
                    <a:pt x="106" y="172"/>
                  </a:lnTo>
                  <a:lnTo>
                    <a:pt x="98" y="172"/>
                  </a:lnTo>
                  <a:lnTo>
                    <a:pt x="98" y="172"/>
                  </a:lnTo>
                  <a:lnTo>
                    <a:pt x="90" y="172"/>
                  </a:lnTo>
                  <a:lnTo>
                    <a:pt x="84" y="170"/>
                  </a:lnTo>
                  <a:lnTo>
                    <a:pt x="84" y="170"/>
                  </a:lnTo>
                  <a:lnTo>
                    <a:pt x="82" y="168"/>
                  </a:lnTo>
                  <a:lnTo>
                    <a:pt x="80" y="164"/>
                  </a:lnTo>
                  <a:lnTo>
                    <a:pt x="80" y="162"/>
                  </a:lnTo>
                  <a:lnTo>
                    <a:pt x="80" y="158"/>
                  </a:lnTo>
                  <a:lnTo>
                    <a:pt x="80" y="158"/>
                  </a:lnTo>
                  <a:lnTo>
                    <a:pt x="82" y="156"/>
                  </a:lnTo>
                  <a:lnTo>
                    <a:pt x="84" y="154"/>
                  </a:lnTo>
                  <a:lnTo>
                    <a:pt x="88" y="154"/>
                  </a:lnTo>
                  <a:lnTo>
                    <a:pt x="92" y="154"/>
                  </a:lnTo>
                  <a:lnTo>
                    <a:pt x="92" y="154"/>
                  </a:lnTo>
                  <a:lnTo>
                    <a:pt x="98" y="156"/>
                  </a:lnTo>
                  <a:lnTo>
                    <a:pt x="104" y="154"/>
                  </a:lnTo>
                  <a:lnTo>
                    <a:pt x="104" y="154"/>
                  </a:lnTo>
                  <a:lnTo>
                    <a:pt x="106" y="150"/>
                  </a:lnTo>
                  <a:lnTo>
                    <a:pt x="106" y="144"/>
                  </a:lnTo>
                  <a:lnTo>
                    <a:pt x="106" y="144"/>
                  </a:lnTo>
                  <a:lnTo>
                    <a:pt x="104" y="140"/>
                  </a:lnTo>
                  <a:lnTo>
                    <a:pt x="100" y="136"/>
                  </a:lnTo>
                  <a:lnTo>
                    <a:pt x="90" y="130"/>
                  </a:lnTo>
                  <a:lnTo>
                    <a:pt x="64" y="118"/>
                  </a:lnTo>
                  <a:lnTo>
                    <a:pt x="64" y="118"/>
                  </a:lnTo>
                  <a:lnTo>
                    <a:pt x="42" y="110"/>
                  </a:lnTo>
                  <a:lnTo>
                    <a:pt x="42" y="110"/>
                  </a:lnTo>
                  <a:lnTo>
                    <a:pt x="22" y="98"/>
                  </a:lnTo>
                  <a:lnTo>
                    <a:pt x="16" y="92"/>
                  </a:lnTo>
                  <a:lnTo>
                    <a:pt x="10" y="86"/>
                  </a:lnTo>
                  <a:lnTo>
                    <a:pt x="4" y="78"/>
                  </a:lnTo>
                  <a:lnTo>
                    <a:pt x="2" y="72"/>
                  </a:lnTo>
                  <a:lnTo>
                    <a:pt x="0" y="6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2" y="40"/>
                  </a:lnTo>
                  <a:lnTo>
                    <a:pt x="6" y="32"/>
                  </a:lnTo>
                  <a:lnTo>
                    <a:pt x="12" y="26"/>
                  </a:lnTo>
                  <a:lnTo>
                    <a:pt x="18" y="22"/>
                  </a:lnTo>
                  <a:lnTo>
                    <a:pt x="24" y="18"/>
                  </a:lnTo>
                  <a:lnTo>
                    <a:pt x="32" y="16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54" y="18"/>
                  </a:lnTo>
                  <a:lnTo>
                    <a:pt x="66" y="24"/>
                  </a:lnTo>
                  <a:lnTo>
                    <a:pt x="76" y="32"/>
                  </a:lnTo>
                  <a:lnTo>
                    <a:pt x="82" y="44"/>
                  </a:lnTo>
                  <a:lnTo>
                    <a:pt x="82" y="44"/>
                  </a:lnTo>
                  <a:lnTo>
                    <a:pt x="80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90" y="44"/>
                  </a:lnTo>
                  <a:lnTo>
                    <a:pt x="290" y="44"/>
                  </a:lnTo>
                  <a:lnTo>
                    <a:pt x="296" y="32"/>
                  </a:lnTo>
                  <a:lnTo>
                    <a:pt x="306" y="24"/>
                  </a:lnTo>
                  <a:lnTo>
                    <a:pt x="318" y="18"/>
                  </a:lnTo>
                  <a:lnTo>
                    <a:pt x="330" y="14"/>
                  </a:lnTo>
                  <a:lnTo>
                    <a:pt x="330" y="14"/>
                  </a:lnTo>
                  <a:lnTo>
                    <a:pt x="340" y="16"/>
                  </a:lnTo>
                  <a:lnTo>
                    <a:pt x="348" y="18"/>
                  </a:lnTo>
                  <a:lnTo>
                    <a:pt x="354" y="22"/>
                  </a:lnTo>
                  <a:lnTo>
                    <a:pt x="360" y="26"/>
                  </a:lnTo>
                  <a:lnTo>
                    <a:pt x="366" y="32"/>
                  </a:lnTo>
                  <a:lnTo>
                    <a:pt x="370" y="40"/>
                  </a:lnTo>
                  <a:lnTo>
                    <a:pt x="372" y="46"/>
                  </a:lnTo>
                  <a:lnTo>
                    <a:pt x="372" y="54"/>
                  </a:lnTo>
                  <a:lnTo>
                    <a:pt x="372" y="54"/>
                  </a:lnTo>
                  <a:close/>
                  <a:moveTo>
                    <a:pt x="96" y="114"/>
                  </a:moveTo>
                  <a:lnTo>
                    <a:pt x="96" y="114"/>
                  </a:lnTo>
                  <a:lnTo>
                    <a:pt x="88" y="86"/>
                  </a:lnTo>
                  <a:lnTo>
                    <a:pt x="82" y="56"/>
                  </a:lnTo>
                  <a:lnTo>
                    <a:pt x="82" y="56"/>
                  </a:lnTo>
                  <a:lnTo>
                    <a:pt x="80" y="68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2" y="82"/>
                  </a:lnTo>
                  <a:lnTo>
                    <a:pt x="68" y="82"/>
                  </a:lnTo>
                  <a:lnTo>
                    <a:pt x="66" y="82"/>
                  </a:lnTo>
                  <a:lnTo>
                    <a:pt x="62" y="80"/>
                  </a:lnTo>
                  <a:lnTo>
                    <a:pt x="62" y="80"/>
                  </a:lnTo>
                  <a:lnTo>
                    <a:pt x="60" y="78"/>
                  </a:lnTo>
                  <a:lnTo>
                    <a:pt x="60" y="74"/>
                  </a:lnTo>
                  <a:lnTo>
                    <a:pt x="60" y="72"/>
                  </a:lnTo>
                  <a:lnTo>
                    <a:pt x="62" y="68"/>
                  </a:lnTo>
                  <a:lnTo>
                    <a:pt x="62" y="68"/>
                  </a:lnTo>
                  <a:lnTo>
                    <a:pt x="66" y="62"/>
                  </a:lnTo>
                  <a:lnTo>
                    <a:pt x="66" y="54"/>
                  </a:lnTo>
                  <a:lnTo>
                    <a:pt x="66" y="54"/>
                  </a:lnTo>
                  <a:lnTo>
                    <a:pt x="64" y="46"/>
                  </a:lnTo>
                  <a:lnTo>
                    <a:pt x="60" y="38"/>
                  </a:lnTo>
                  <a:lnTo>
                    <a:pt x="52" y="32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32" y="32"/>
                  </a:lnTo>
                  <a:lnTo>
                    <a:pt x="22" y="38"/>
                  </a:lnTo>
                  <a:lnTo>
                    <a:pt x="18" y="4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6" y="64"/>
                  </a:lnTo>
                  <a:lnTo>
                    <a:pt x="20" y="74"/>
                  </a:lnTo>
                  <a:lnTo>
                    <a:pt x="32" y="84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70" y="104"/>
                  </a:lnTo>
                  <a:lnTo>
                    <a:pt x="70" y="104"/>
                  </a:lnTo>
                  <a:lnTo>
                    <a:pt x="96" y="114"/>
                  </a:lnTo>
                  <a:lnTo>
                    <a:pt x="96" y="114"/>
                  </a:lnTo>
                  <a:close/>
                  <a:moveTo>
                    <a:pt x="272" y="28"/>
                  </a:moveTo>
                  <a:lnTo>
                    <a:pt x="272" y="28"/>
                  </a:lnTo>
                  <a:lnTo>
                    <a:pt x="272" y="26"/>
                  </a:lnTo>
                  <a:lnTo>
                    <a:pt x="270" y="22"/>
                  </a:lnTo>
                  <a:lnTo>
                    <a:pt x="270" y="22"/>
                  </a:lnTo>
                  <a:lnTo>
                    <a:pt x="268" y="20"/>
                  </a:lnTo>
                  <a:lnTo>
                    <a:pt x="264" y="20"/>
                  </a:lnTo>
                  <a:lnTo>
                    <a:pt x="234" y="20"/>
                  </a:lnTo>
                  <a:lnTo>
                    <a:pt x="234" y="20"/>
                  </a:lnTo>
                  <a:lnTo>
                    <a:pt x="230" y="20"/>
                  </a:lnTo>
                  <a:lnTo>
                    <a:pt x="228" y="22"/>
                  </a:lnTo>
                  <a:lnTo>
                    <a:pt x="226" y="24"/>
                  </a:lnTo>
                  <a:lnTo>
                    <a:pt x="226" y="28"/>
                  </a:lnTo>
                  <a:lnTo>
                    <a:pt x="226" y="28"/>
                  </a:lnTo>
                  <a:lnTo>
                    <a:pt x="226" y="32"/>
                  </a:lnTo>
                  <a:lnTo>
                    <a:pt x="228" y="34"/>
                  </a:lnTo>
                  <a:lnTo>
                    <a:pt x="230" y="36"/>
                  </a:lnTo>
                  <a:lnTo>
                    <a:pt x="234" y="36"/>
                  </a:lnTo>
                  <a:lnTo>
                    <a:pt x="256" y="36"/>
                  </a:lnTo>
                  <a:lnTo>
                    <a:pt x="256" y="36"/>
                  </a:lnTo>
                  <a:lnTo>
                    <a:pt x="252" y="64"/>
                  </a:lnTo>
                  <a:lnTo>
                    <a:pt x="246" y="90"/>
                  </a:lnTo>
                  <a:lnTo>
                    <a:pt x="240" y="112"/>
                  </a:lnTo>
                  <a:lnTo>
                    <a:pt x="232" y="132"/>
                  </a:lnTo>
                  <a:lnTo>
                    <a:pt x="222" y="150"/>
                  </a:lnTo>
                  <a:lnTo>
                    <a:pt x="212" y="162"/>
                  </a:lnTo>
                  <a:lnTo>
                    <a:pt x="202" y="172"/>
                  </a:lnTo>
                  <a:lnTo>
                    <a:pt x="192" y="176"/>
                  </a:lnTo>
                  <a:lnTo>
                    <a:pt x="192" y="176"/>
                  </a:lnTo>
                  <a:lnTo>
                    <a:pt x="190" y="178"/>
                  </a:lnTo>
                  <a:lnTo>
                    <a:pt x="188" y="180"/>
                  </a:lnTo>
                  <a:lnTo>
                    <a:pt x="186" y="184"/>
                  </a:lnTo>
                  <a:lnTo>
                    <a:pt x="186" y="186"/>
                  </a:lnTo>
                  <a:lnTo>
                    <a:pt x="186" y="186"/>
                  </a:lnTo>
                  <a:lnTo>
                    <a:pt x="190" y="190"/>
                  </a:lnTo>
                  <a:lnTo>
                    <a:pt x="194" y="192"/>
                  </a:lnTo>
                  <a:lnTo>
                    <a:pt x="194" y="192"/>
                  </a:lnTo>
                  <a:lnTo>
                    <a:pt x="196" y="192"/>
                  </a:lnTo>
                  <a:lnTo>
                    <a:pt x="196" y="192"/>
                  </a:lnTo>
                  <a:lnTo>
                    <a:pt x="204" y="190"/>
                  </a:lnTo>
                  <a:lnTo>
                    <a:pt x="210" y="186"/>
                  </a:lnTo>
                  <a:lnTo>
                    <a:pt x="224" y="174"/>
                  </a:lnTo>
                  <a:lnTo>
                    <a:pt x="236" y="158"/>
                  </a:lnTo>
                  <a:lnTo>
                    <a:pt x="248" y="138"/>
                  </a:lnTo>
                  <a:lnTo>
                    <a:pt x="256" y="114"/>
                  </a:lnTo>
                  <a:lnTo>
                    <a:pt x="264" y="88"/>
                  </a:lnTo>
                  <a:lnTo>
                    <a:pt x="270" y="58"/>
                  </a:lnTo>
                  <a:lnTo>
                    <a:pt x="272" y="28"/>
                  </a:lnTo>
                  <a:lnTo>
                    <a:pt x="272" y="28"/>
                  </a:lnTo>
                  <a:close/>
                  <a:moveTo>
                    <a:pt x="356" y="54"/>
                  </a:moveTo>
                  <a:lnTo>
                    <a:pt x="356" y="54"/>
                  </a:lnTo>
                  <a:lnTo>
                    <a:pt x="354" y="46"/>
                  </a:lnTo>
                  <a:lnTo>
                    <a:pt x="350" y="38"/>
                  </a:lnTo>
                  <a:lnTo>
                    <a:pt x="340" y="32"/>
                  </a:lnTo>
                  <a:lnTo>
                    <a:pt x="330" y="30"/>
                  </a:lnTo>
                  <a:lnTo>
                    <a:pt x="330" y="30"/>
                  </a:lnTo>
                  <a:lnTo>
                    <a:pt x="320" y="32"/>
                  </a:lnTo>
                  <a:lnTo>
                    <a:pt x="312" y="38"/>
                  </a:lnTo>
                  <a:lnTo>
                    <a:pt x="308" y="46"/>
                  </a:lnTo>
                  <a:lnTo>
                    <a:pt x="306" y="54"/>
                  </a:lnTo>
                  <a:lnTo>
                    <a:pt x="306" y="54"/>
                  </a:lnTo>
                  <a:lnTo>
                    <a:pt x="306" y="62"/>
                  </a:lnTo>
                  <a:lnTo>
                    <a:pt x="310" y="68"/>
                  </a:lnTo>
                  <a:lnTo>
                    <a:pt x="310" y="68"/>
                  </a:lnTo>
                  <a:lnTo>
                    <a:pt x="312" y="72"/>
                  </a:lnTo>
                  <a:lnTo>
                    <a:pt x="312" y="74"/>
                  </a:lnTo>
                  <a:lnTo>
                    <a:pt x="312" y="78"/>
                  </a:lnTo>
                  <a:lnTo>
                    <a:pt x="310" y="80"/>
                  </a:lnTo>
                  <a:lnTo>
                    <a:pt x="310" y="80"/>
                  </a:lnTo>
                  <a:lnTo>
                    <a:pt x="306" y="82"/>
                  </a:lnTo>
                  <a:lnTo>
                    <a:pt x="304" y="82"/>
                  </a:lnTo>
                  <a:lnTo>
                    <a:pt x="300" y="82"/>
                  </a:lnTo>
                  <a:lnTo>
                    <a:pt x="298" y="80"/>
                  </a:lnTo>
                  <a:lnTo>
                    <a:pt x="298" y="80"/>
                  </a:lnTo>
                  <a:lnTo>
                    <a:pt x="292" y="68"/>
                  </a:lnTo>
                  <a:lnTo>
                    <a:pt x="290" y="56"/>
                  </a:lnTo>
                  <a:lnTo>
                    <a:pt x="290" y="56"/>
                  </a:lnTo>
                  <a:lnTo>
                    <a:pt x="284" y="86"/>
                  </a:lnTo>
                  <a:lnTo>
                    <a:pt x="276" y="114"/>
                  </a:lnTo>
                  <a:lnTo>
                    <a:pt x="276" y="114"/>
                  </a:lnTo>
                  <a:lnTo>
                    <a:pt x="302" y="104"/>
                  </a:lnTo>
                  <a:lnTo>
                    <a:pt x="302" y="104"/>
                  </a:lnTo>
                  <a:lnTo>
                    <a:pt x="322" y="96"/>
                  </a:lnTo>
                  <a:lnTo>
                    <a:pt x="322" y="96"/>
                  </a:lnTo>
                  <a:lnTo>
                    <a:pt x="340" y="84"/>
                  </a:lnTo>
                  <a:lnTo>
                    <a:pt x="352" y="74"/>
                  </a:lnTo>
                  <a:lnTo>
                    <a:pt x="356" y="64"/>
                  </a:lnTo>
                  <a:lnTo>
                    <a:pt x="356" y="54"/>
                  </a:lnTo>
                  <a:lnTo>
                    <a:pt x="356" y="54"/>
                  </a:lnTo>
                  <a:close/>
                </a:path>
              </a:pathLst>
            </a:custGeom>
            <a:solidFill>
              <a:srgbClr val="DC6900"/>
            </a:solidFill>
            <a:ln>
              <a:noFill/>
            </a:ln>
            <a:extLst/>
          </p:spPr>
          <p:txBody>
            <a:bodyPr vert="horz" wrap="square" lIns="84406" tIns="42203" rIns="84406" bIns="42203" numCol="1" anchor="t" anchorCtr="0" compatLnSpc="1">
              <a:prstTxWarp prst="textNoShape">
                <a:avLst/>
              </a:prstTxWarp>
            </a:bodyPr>
            <a:lstStyle/>
            <a:p>
              <a:pPr defTabSz="94047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46" kern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9" name="Freeform 3055"/>
          <p:cNvSpPr>
            <a:spLocks noEditPoints="1"/>
          </p:cNvSpPr>
          <p:nvPr/>
        </p:nvSpPr>
        <p:spPr bwMode="auto">
          <a:xfrm>
            <a:off x="3272293" y="2114412"/>
            <a:ext cx="390981" cy="410323"/>
          </a:xfrm>
          <a:custGeom>
            <a:avLst/>
            <a:gdLst/>
            <a:ahLst/>
            <a:cxnLst>
              <a:cxn ang="0">
                <a:pos x="651" y="64"/>
              </a:cxn>
              <a:cxn ang="0">
                <a:pos x="523" y="64"/>
              </a:cxn>
              <a:cxn ang="0">
                <a:pos x="786" y="414"/>
              </a:cxn>
              <a:cxn ang="0">
                <a:pos x="749" y="193"/>
              </a:cxn>
              <a:cxn ang="0">
                <a:pos x="629" y="150"/>
              </a:cxn>
              <a:cxn ang="0">
                <a:pos x="546" y="150"/>
              </a:cxn>
              <a:cxn ang="0">
                <a:pos x="426" y="193"/>
              </a:cxn>
              <a:cxn ang="0">
                <a:pos x="422" y="215"/>
              </a:cxn>
              <a:cxn ang="0">
                <a:pos x="513" y="451"/>
              </a:cxn>
              <a:cxn ang="0">
                <a:pos x="677" y="529"/>
              </a:cxn>
              <a:cxn ang="0">
                <a:pos x="693" y="257"/>
              </a:cxn>
              <a:cxn ang="0">
                <a:pos x="753" y="453"/>
              </a:cxn>
              <a:cxn ang="0">
                <a:pos x="786" y="414"/>
              </a:cxn>
              <a:cxn ang="0">
                <a:pos x="266" y="64"/>
              </a:cxn>
              <a:cxn ang="0">
                <a:pos x="138" y="64"/>
              </a:cxn>
              <a:cxn ang="0">
                <a:pos x="69" y="425"/>
              </a:cxn>
              <a:cxn ang="0">
                <a:pos x="118" y="257"/>
              </a:cxn>
              <a:cxn ang="0">
                <a:pos x="241" y="451"/>
              </a:cxn>
              <a:cxn ang="0">
                <a:pos x="246" y="361"/>
              </a:cxn>
              <a:cxn ang="0">
                <a:pos x="364" y="197"/>
              </a:cxn>
              <a:cxn ang="0">
                <a:pos x="302" y="150"/>
              </a:cxn>
              <a:cxn ang="0">
                <a:pos x="202" y="223"/>
              </a:cxn>
              <a:cxn ang="0">
                <a:pos x="102" y="150"/>
              </a:cxn>
              <a:cxn ang="0">
                <a:pos x="40" y="197"/>
              </a:cxn>
              <a:cxn ang="0">
                <a:pos x="31" y="452"/>
              </a:cxn>
              <a:cxn ang="0">
                <a:pos x="69" y="425"/>
              </a:cxn>
              <a:cxn ang="0">
                <a:pos x="289" y="361"/>
              </a:cxn>
              <a:cxn ang="0">
                <a:pos x="500" y="361"/>
              </a:cxn>
              <a:cxn ang="0">
                <a:pos x="645" y="567"/>
              </a:cxn>
              <a:cxn ang="0">
                <a:pos x="548" y="494"/>
              </a:cxn>
              <a:cxn ang="0">
                <a:pos x="395" y="606"/>
              </a:cxn>
              <a:cxn ang="0">
                <a:pos x="241" y="494"/>
              </a:cxn>
              <a:cxn ang="0">
                <a:pos x="144" y="567"/>
              </a:cxn>
              <a:cxn ang="0">
                <a:pos x="211" y="788"/>
              </a:cxn>
              <a:cxn ang="0">
                <a:pos x="260" y="659"/>
              </a:cxn>
              <a:cxn ang="0">
                <a:pos x="394" y="827"/>
              </a:cxn>
              <a:cxn ang="0">
                <a:pos x="530" y="659"/>
              </a:cxn>
              <a:cxn ang="0">
                <a:pos x="578" y="788"/>
              </a:cxn>
              <a:cxn ang="0">
                <a:pos x="645" y="567"/>
              </a:cxn>
            </a:cxnLst>
            <a:rect l="0" t="0" r="r" b="b"/>
            <a:pathLst>
              <a:path w="789" h="827">
                <a:moveTo>
                  <a:pt x="587" y="128"/>
                </a:moveTo>
                <a:cubicBezTo>
                  <a:pt x="623" y="128"/>
                  <a:pt x="651" y="99"/>
                  <a:pt x="651" y="64"/>
                </a:cubicBezTo>
                <a:cubicBezTo>
                  <a:pt x="651" y="28"/>
                  <a:pt x="623" y="0"/>
                  <a:pt x="587" y="0"/>
                </a:cubicBezTo>
                <a:cubicBezTo>
                  <a:pt x="552" y="0"/>
                  <a:pt x="523" y="28"/>
                  <a:pt x="523" y="64"/>
                </a:cubicBezTo>
                <a:cubicBezTo>
                  <a:pt x="523" y="99"/>
                  <a:pt x="552" y="128"/>
                  <a:pt x="587" y="128"/>
                </a:cubicBezTo>
                <a:close/>
                <a:moveTo>
                  <a:pt x="786" y="414"/>
                </a:moveTo>
                <a:cubicBezTo>
                  <a:pt x="750" y="197"/>
                  <a:pt x="750" y="197"/>
                  <a:pt x="750" y="197"/>
                </a:cubicBezTo>
                <a:cubicBezTo>
                  <a:pt x="749" y="196"/>
                  <a:pt x="749" y="195"/>
                  <a:pt x="749" y="193"/>
                </a:cubicBezTo>
                <a:cubicBezTo>
                  <a:pt x="741" y="168"/>
                  <a:pt x="716" y="150"/>
                  <a:pt x="687" y="150"/>
                </a:cubicBezTo>
                <a:cubicBezTo>
                  <a:pt x="629" y="150"/>
                  <a:pt x="629" y="150"/>
                  <a:pt x="629" y="150"/>
                </a:cubicBezTo>
                <a:cubicBezTo>
                  <a:pt x="588" y="223"/>
                  <a:pt x="588" y="223"/>
                  <a:pt x="588" y="223"/>
                </a:cubicBezTo>
                <a:cubicBezTo>
                  <a:pt x="546" y="150"/>
                  <a:pt x="546" y="150"/>
                  <a:pt x="546" y="150"/>
                </a:cubicBezTo>
                <a:cubicBezTo>
                  <a:pt x="488" y="150"/>
                  <a:pt x="488" y="150"/>
                  <a:pt x="488" y="150"/>
                </a:cubicBezTo>
                <a:cubicBezTo>
                  <a:pt x="459" y="150"/>
                  <a:pt x="434" y="168"/>
                  <a:pt x="426" y="193"/>
                </a:cubicBezTo>
                <a:cubicBezTo>
                  <a:pt x="426" y="195"/>
                  <a:pt x="425" y="196"/>
                  <a:pt x="425" y="197"/>
                </a:cubicBezTo>
                <a:cubicBezTo>
                  <a:pt x="422" y="215"/>
                  <a:pt x="422" y="215"/>
                  <a:pt x="422" y="215"/>
                </a:cubicBezTo>
                <a:cubicBezTo>
                  <a:pt x="491" y="228"/>
                  <a:pt x="544" y="288"/>
                  <a:pt x="544" y="361"/>
                </a:cubicBezTo>
                <a:cubicBezTo>
                  <a:pt x="544" y="395"/>
                  <a:pt x="532" y="426"/>
                  <a:pt x="513" y="451"/>
                </a:cubicBezTo>
                <a:cubicBezTo>
                  <a:pt x="548" y="451"/>
                  <a:pt x="548" y="451"/>
                  <a:pt x="548" y="451"/>
                </a:cubicBezTo>
                <a:cubicBezTo>
                  <a:pt x="604" y="451"/>
                  <a:pt x="654" y="482"/>
                  <a:pt x="677" y="529"/>
                </a:cubicBezTo>
                <a:cubicBezTo>
                  <a:pt x="671" y="257"/>
                  <a:pt x="671" y="257"/>
                  <a:pt x="671" y="257"/>
                </a:cubicBezTo>
                <a:cubicBezTo>
                  <a:pt x="693" y="257"/>
                  <a:pt x="693" y="257"/>
                  <a:pt x="693" y="257"/>
                </a:cubicBezTo>
                <a:cubicBezTo>
                  <a:pt x="721" y="425"/>
                  <a:pt x="721" y="425"/>
                  <a:pt x="721" y="425"/>
                </a:cubicBezTo>
                <a:cubicBezTo>
                  <a:pt x="723" y="441"/>
                  <a:pt x="737" y="453"/>
                  <a:pt x="753" y="453"/>
                </a:cubicBezTo>
                <a:cubicBezTo>
                  <a:pt x="755" y="453"/>
                  <a:pt x="757" y="453"/>
                  <a:pt x="759" y="452"/>
                </a:cubicBezTo>
                <a:cubicBezTo>
                  <a:pt x="777" y="449"/>
                  <a:pt x="789" y="432"/>
                  <a:pt x="786" y="414"/>
                </a:cubicBezTo>
                <a:close/>
                <a:moveTo>
                  <a:pt x="202" y="128"/>
                </a:moveTo>
                <a:cubicBezTo>
                  <a:pt x="237" y="128"/>
                  <a:pt x="266" y="99"/>
                  <a:pt x="266" y="64"/>
                </a:cubicBezTo>
                <a:cubicBezTo>
                  <a:pt x="266" y="28"/>
                  <a:pt x="237" y="0"/>
                  <a:pt x="202" y="0"/>
                </a:cubicBezTo>
                <a:cubicBezTo>
                  <a:pt x="167" y="0"/>
                  <a:pt x="138" y="28"/>
                  <a:pt x="138" y="64"/>
                </a:cubicBezTo>
                <a:cubicBezTo>
                  <a:pt x="138" y="99"/>
                  <a:pt x="167" y="128"/>
                  <a:pt x="202" y="128"/>
                </a:cubicBezTo>
                <a:close/>
                <a:moveTo>
                  <a:pt x="69" y="425"/>
                </a:moveTo>
                <a:cubicBezTo>
                  <a:pt x="97" y="257"/>
                  <a:pt x="97" y="257"/>
                  <a:pt x="97" y="257"/>
                </a:cubicBezTo>
                <a:cubicBezTo>
                  <a:pt x="118" y="257"/>
                  <a:pt x="118" y="257"/>
                  <a:pt x="118" y="257"/>
                </a:cubicBezTo>
                <a:cubicBezTo>
                  <a:pt x="112" y="529"/>
                  <a:pt x="112" y="529"/>
                  <a:pt x="112" y="529"/>
                </a:cubicBezTo>
                <a:cubicBezTo>
                  <a:pt x="135" y="482"/>
                  <a:pt x="185" y="451"/>
                  <a:pt x="241" y="451"/>
                </a:cubicBezTo>
                <a:cubicBezTo>
                  <a:pt x="276" y="451"/>
                  <a:pt x="276" y="451"/>
                  <a:pt x="276" y="451"/>
                </a:cubicBezTo>
                <a:cubicBezTo>
                  <a:pt x="257" y="426"/>
                  <a:pt x="246" y="395"/>
                  <a:pt x="246" y="361"/>
                </a:cubicBezTo>
                <a:cubicBezTo>
                  <a:pt x="246" y="288"/>
                  <a:pt x="298" y="228"/>
                  <a:pt x="367" y="215"/>
                </a:cubicBezTo>
                <a:cubicBezTo>
                  <a:pt x="364" y="197"/>
                  <a:pt x="364" y="197"/>
                  <a:pt x="364" y="197"/>
                </a:cubicBezTo>
                <a:cubicBezTo>
                  <a:pt x="364" y="196"/>
                  <a:pt x="364" y="195"/>
                  <a:pt x="363" y="193"/>
                </a:cubicBezTo>
                <a:cubicBezTo>
                  <a:pt x="356" y="168"/>
                  <a:pt x="330" y="150"/>
                  <a:pt x="302" y="150"/>
                </a:cubicBezTo>
                <a:cubicBezTo>
                  <a:pt x="243" y="150"/>
                  <a:pt x="243" y="150"/>
                  <a:pt x="243" y="150"/>
                </a:cubicBezTo>
                <a:cubicBezTo>
                  <a:pt x="202" y="223"/>
                  <a:pt x="202" y="223"/>
                  <a:pt x="202" y="223"/>
                </a:cubicBezTo>
                <a:cubicBezTo>
                  <a:pt x="160" y="150"/>
                  <a:pt x="160" y="150"/>
                  <a:pt x="160" y="150"/>
                </a:cubicBezTo>
                <a:cubicBezTo>
                  <a:pt x="102" y="150"/>
                  <a:pt x="102" y="150"/>
                  <a:pt x="102" y="150"/>
                </a:cubicBezTo>
                <a:cubicBezTo>
                  <a:pt x="74" y="150"/>
                  <a:pt x="48" y="168"/>
                  <a:pt x="41" y="193"/>
                </a:cubicBezTo>
                <a:cubicBezTo>
                  <a:pt x="40" y="195"/>
                  <a:pt x="40" y="196"/>
                  <a:pt x="40" y="197"/>
                </a:cubicBezTo>
                <a:cubicBezTo>
                  <a:pt x="3" y="414"/>
                  <a:pt x="3" y="414"/>
                  <a:pt x="3" y="414"/>
                </a:cubicBezTo>
                <a:cubicBezTo>
                  <a:pt x="0" y="432"/>
                  <a:pt x="13" y="449"/>
                  <a:pt x="31" y="452"/>
                </a:cubicBezTo>
                <a:cubicBezTo>
                  <a:pt x="33" y="453"/>
                  <a:pt x="34" y="453"/>
                  <a:pt x="36" y="453"/>
                </a:cubicBezTo>
                <a:cubicBezTo>
                  <a:pt x="52" y="453"/>
                  <a:pt x="66" y="441"/>
                  <a:pt x="69" y="425"/>
                </a:cubicBezTo>
                <a:close/>
                <a:moveTo>
                  <a:pt x="395" y="255"/>
                </a:moveTo>
                <a:cubicBezTo>
                  <a:pt x="336" y="255"/>
                  <a:pt x="289" y="303"/>
                  <a:pt x="289" y="361"/>
                </a:cubicBezTo>
                <a:cubicBezTo>
                  <a:pt x="289" y="419"/>
                  <a:pt x="336" y="467"/>
                  <a:pt x="395" y="467"/>
                </a:cubicBezTo>
                <a:cubicBezTo>
                  <a:pt x="453" y="467"/>
                  <a:pt x="500" y="419"/>
                  <a:pt x="500" y="361"/>
                </a:cubicBezTo>
                <a:cubicBezTo>
                  <a:pt x="500" y="303"/>
                  <a:pt x="453" y="255"/>
                  <a:pt x="395" y="255"/>
                </a:cubicBezTo>
                <a:moveTo>
                  <a:pt x="645" y="567"/>
                </a:moveTo>
                <a:cubicBezTo>
                  <a:pt x="645" y="565"/>
                  <a:pt x="644" y="563"/>
                  <a:pt x="643" y="561"/>
                </a:cubicBezTo>
                <a:cubicBezTo>
                  <a:pt x="632" y="522"/>
                  <a:pt x="593" y="494"/>
                  <a:pt x="548" y="494"/>
                </a:cubicBezTo>
                <a:cubicBezTo>
                  <a:pt x="459" y="494"/>
                  <a:pt x="459" y="494"/>
                  <a:pt x="459" y="494"/>
                </a:cubicBezTo>
                <a:cubicBezTo>
                  <a:pt x="395" y="606"/>
                  <a:pt x="395" y="606"/>
                  <a:pt x="395" y="606"/>
                </a:cubicBezTo>
                <a:cubicBezTo>
                  <a:pt x="331" y="494"/>
                  <a:pt x="331" y="494"/>
                  <a:pt x="331" y="494"/>
                </a:cubicBezTo>
                <a:cubicBezTo>
                  <a:pt x="241" y="494"/>
                  <a:pt x="241" y="494"/>
                  <a:pt x="241" y="494"/>
                </a:cubicBezTo>
                <a:cubicBezTo>
                  <a:pt x="197" y="494"/>
                  <a:pt x="158" y="522"/>
                  <a:pt x="146" y="561"/>
                </a:cubicBezTo>
                <a:cubicBezTo>
                  <a:pt x="145" y="563"/>
                  <a:pt x="145" y="565"/>
                  <a:pt x="144" y="567"/>
                </a:cubicBezTo>
                <a:cubicBezTo>
                  <a:pt x="117" y="731"/>
                  <a:pt x="117" y="731"/>
                  <a:pt x="117" y="731"/>
                </a:cubicBezTo>
                <a:cubicBezTo>
                  <a:pt x="146" y="754"/>
                  <a:pt x="177" y="773"/>
                  <a:pt x="211" y="788"/>
                </a:cubicBezTo>
                <a:cubicBezTo>
                  <a:pt x="233" y="659"/>
                  <a:pt x="233" y="659"/>
                  <a:pt x="233" y="659"/>
                </a:cubicBezTo>
                <a:cubicBezTo>
                  <a:pt x="260" y="659"/>
                  <a:pt x="260" y="659"/>
                  <a:pt x="260" y="659"/>
                </a:cubicBezTo>
                <a:cubicBezTo>
                  <a:pt x="253" y="804"/>
                  <a:pt x="253" y="804"/>
                  <a:pt x="253" y="804"/>
                </a:cubicBezTo>
                <a:cubicBezTo>
                  <a:pt x="297" y="819"/>
                  <a:pt x="345" y="827"/>
                  <a:pt x="394" y="827"/>
                </a:cubicBezTo>
                <a:cubicBezTo>
                  <a:pt x="444" y="827"/>
                  <a:pt x="492" y="819"/>
                  <a:pt x="536" y="804"/>
                </a:cubicBezTo>
                <a:cubicBezTo>
                  <a:pt x="530" y="659"/>
                  <a:pt x="530" y="659"/>
                  <a:pt x="530" y="659"/>
                </a:cubicBezTo>
                <a:cubicBezTo>
                  <a:pt x="557" y="659"/>
                  <a:pt x="557" y="659"/>
                  <a:pt x="557" y="659"/>
                </a:cubicBezTo>
                <a:cubicBezTo>
                  <a:pt x="578" y="788"/>
                  <a:pt x="578" y="788"/>
                  <a:pt x="578" y="788"/>
                </a:cubicBezTo>
                <a:cubicBezTo>
                  <a:pt x="612" y="772"/>
                  <a:pt x="643" y="753"/>
                  <a:pt x="672" y="730"/>
                </a:cubicBezTo>
                <a:lnTo>
                  <a:pt x="645" y="567"/>
                </a:lnTo>
                <a:close/>
              </a:path>
            </a:pathLst>
          </a:custGeom>
          <a:solidFill>
            <a:srgbClr val="7D1A2B"/>
          </a:solidFill>
          <a:ln w="9525">
            <a:noFill/>
            <a:round/>
            <a:headEnd/>
            <a:tailEnd/>
          </a:ln>
        </p:spPr>
        <p:txBody>
          <a:bodyPr vert="horz" wrap="square" lIns="79578" tIns="39788" rIns="79578" bIns="39788" numCol="1" anchor="t" anchorCtr="0" compatLnSpc="1">
            <a:prstTxWarp prst="textNoShape">
              <a:avLst/>
            </a:prstTxWarp>
          </a:bodyPr>
          <a:lstStyle/>
          <a:p>
            <a:endParaRPr lang="en-US" sz="1567"/>
          </a:p>
        </p:txBody>
      </p:sp>
      <p:sp>
        <p:nvSpPr>
          <p:cNvPr id="20" name="Freeform 3044"/>
          <p:cNvSpPr>
            <a:spLocks noEditPoints="1"/>
          </p:cNvSpPr>
          <p:nvPr/>
        </p:nvSpPr>
        <p:spPr bwMode="auto">
          <a:xfrm>
            <a:off x="3353804" y="4257590"/>
            <a:ext cx="309469" cy="390981"/>
          </a:xfrm>
          <a:custGeom>
            <a:avLst/>
            <a:gdLst/>
            <a:ahLst/>
            <a:cxnLst>
              <a:cxn ang="0">
                <a:pos x="257" y="111"/>
              </a:cxn>
              <a:cxn ang="0">
                <a:pos x="208" y="133"/>
              </a:cxn>
              <a:cxn ang="0">
                <a:pos x="230" y="182"/>
              </a:cxn>
              <a:cxn ang="0">
                <a:pos x="278" y="160"/>
              </a:cxn>
              <a:cxn ang="0">
                <a:pos x="174" y="133"/>
              </a:cxn>
              <a:cxn ang="0">
                <a:pos x="126" y="111"/>
              </a:cxn>
              <a:cxn ang="0">
                <a:pos x="104" y="160"/>
              </a:cxn>
              <a:cxn ang="0">
                <a:pos x="153" y="182"/>
              </a:cxn>
              <a:cxn ang="0">
                <a:pos x="174" y="133"/>
              </a:cxn>
              <a:cxn ang="0">
                <a:pos x="312" y="133"/>
              </a:cxn>
              <a:cxn ang="0">
                <a:pos x="334" y="182"/>
              </a:cxn>
              <a:cxn ang="0">
                <a:pos x="382" y="160"/>
              </a:cxn>
              <a:cxn ang="0">
                <a:pos x="361" y="111"/>
              </a:cxn>
              <a:cxn ang="0">
                <a:pos x="278" y="237"/>
              </a:cxn>
              <a:cxn ang="0">
                <a:pos x="230" y="215"/>
              </a:cxn>
              <a:cxn ang="0">
                <a:pos x="208" y="264"/>
              </a:cxn>
              <a:cxn ang="0">
                <a:pos x="257" y="286"/>
              </a:cxn>
              <a:cxn ang="0">
                <a:pos x="278" y="237"/>
              </a:cxn>
              <a:cxn ang="0">
                <a:pos x="153" y="215"/>
              </a:cxn>
              <a:cxn ang="0">
                <a:pos x="104" y="237"/>
              </a:cxn>
              <a:cxn ang="0">
                <a:pos x="126" y="286"/>
              </a:cxn>
              <a:cxn ang="0">
                <a:pos x="174" y="264"/>
              </a:cxn>
              <a:cxn ang="0">
                <a:pos x="257" y="319"/>
              </a:cxn>
              <a:cxn ang="0">
                <a:pos x="208" y="341"/>
              </a:cxn>
              <a:cxn ang="0">
                <a:pos x="230" y="390"/>
              </a:cxn>
              <a:cxn ang="0">
                <a:pos x="278" y="368"/>
              </a:cxn>
              <a:cxn ang="0">
                <a:pos x="257" y="319"/>
              </a:cxn>
              <a:cxn ang="0">
                <a:pos x="126" y="319"/>
              </a:cxn>
              <a:cxn ang="0">
                <a:pos x="104" y="368"/>
              </a:cxn>
              <a:cxn ang="0">
                <a:pos x="153" y="390"/>
              </a:cxn>
              <a:cxn ang="0">
                <a:pos x="174" y="341"/>
              </a:cxn>
              <a:cxn ang="0">
                <a:pos x="343" y="709"/>
              </a:cxn>
              <a:cxn ang="0">
                <a:pos x="239" y="606"/>
              </a:cxn>
              <a:cxn ang="0">
                <a:pos x="65" y="584"/>
              </a:cxn>
              <a:cxn ang="0">
                <a:pos x="87" y="65"/>
              </a:cxn>
              <a:cxn ang="0">
                <a:pos x="421" y="87"/>
              </a:cxn>
              <a:cxn ang="0">
                <a:pos x="428" y="320"/>
              </a:cxn>
              <a:cxn ang="0">
                <a:pos x="486" y="343"/>
              </a:cxn>
              <a:cxn ang="0">
                <a:pos x="399" y="0"/>
              </a:cxn>
              <a:cxn ang="0">
                <a:pos x="0" y="87"/>
              </a:cxn>
              <a:cxn ang="0">
                <a:pos x="87" y="789"/>
              </a:cxn>
              <a:cxn ang="0">
                <a:pos x="468" y="755"/>
              </a:cxn>
              <a:cxn ang="0">
                <a:pos x="343" y="709"/>
              </a:cxn>
              <a:cxn ang="0">
                <a:pos x="200" y="700"/>
              </a:cxn>
              <a:cxn ang="0">
                <a:pos x="286" y="700"/>
              </a:cxn>
              <a:cxn ang="0">
                <a:pos x="623" y="556"/>
              </a:cxn>
              <a:cxn ang="0">
                <a:pos x="623" y="434"/>
              </a:cxn>
              <a:cxn ang="0">
                <a:pos x="545" y="423"/>
              </a:cxn>
              <a:cxn ang="0">
                <a:pos x="506" y="374"/>
              </a:cxn>
              <a:cxn ang="0">
                <a:pos x="468" y="394"/>
              </a:cxn>
              <a:cxn ang="0">
                <a:pos x="390" y="384"/>
              </a:cxn>
              <a:cxn ang="0">
                <a:pos x="350" y="215"/>
              </a:cxn>
              <a:cxn ang="0">
                <a:pos x="311" y="516"/>
              </a:cxn>
              <a:cxn ang="0">
                <a:pos x="198" y="460"/>
              </a:cxn>
              <a:cxn ang="0">
                <a:pos x="359" y="677"/>
              </a:cxn>
              <a:cxn ang="0">
                <a:pos x="467" y="720"/>
              </a:cxn>
              <a:cxn ang="0">
                <a:pos x="623" y="556"/>
              </a:cxn>
            </a:cxnLst>
            <a:rect l="0" t="0" r="r" b="b"/>
            <a:pathLst>
              <a:path w="623" h="789">
                <a:moveTo>
                  <a:pt x="278" y="133"/>
                </a:moveTo>
                <a:cubicBezTo>
                  <a:pt x="278" y="121"/>
                  <a:pt x="269" y="111"/>
                  <a:pt x="257" y="111"/>
                </a:cubicBezTo>
                <a:cubicBezTo>
                  <a:pt x="230" y="111"/>
                  <a:pt x="230" y="111"/>
                  <a:pt x="230" y="111"/>
                </a:cubicBezTo>
                <a:cubicBezTo>
                  <a:pt x="218" y="111"/>
                  <a:pt x="208" y="121"/>
                  <a:pt x="208" y="133"/>
                </a:cubicBezTo>
                <a:cubicBezTo>
                  <a:pt x="208" y="160"/>
                  <a:pt x="208" y="160"/>
                  <a:pt x="208" y="160"/>
                </a:cubicBezTo>
                <a:cubicBezTo>
                  <a:pt x="208" y="172"/>
                  <a:pt x="218" y="182"/>
                  <a:pt x="230" y="182"/>
                </a:cubicBezTo>
                <a:cubicBezTo>
                  <a:pt x="257" y="182"/>
                  <a:pt x="257" y="182"/>
                  <a:pt x="257" y="182"/>
                </a:cubicBezTo>
                <a:cubicBezTo>
                  <a:pt x="269" y="182"/>
                  <a:pt x="278" y="172"/>
                  <a:pt x="278" y="160"/>
                </a:cubicBezTo>
                <a:lnTo>
                  <a:pt x="278" y="133"/>
                </a:lnTo>
                <a:close/>
                <a:moveTo>
                  <a:pt x="174" y="133"/>
                </a:moveTo>
                <a:cubicBezTo>
                  <a:pt x="174" y="121"/>
                  <a:pt x="165" y="111"/>
                  <a:pt x="153" y="111"/>
                </a:cubicBezTo>
                <a:cubicBezTo>
                  <a:pt x="126" y="111"/>
                  <a:pt x="126" y="111"/>
                  <a:pt x="126" y="111"/>
                </a:cubicBezTo>
                <a:cubicBezTo>
                  <a:pt x="114" y="111"/>
                  <a:pt x="104" y="121"/>
                  <a:pt x="104" y="133"/>
                </a:cubicBezTo>
                <a:cubicBezTo>
                  <a:pt x="104" y="160"/>
                  <a:pt x="104" y="160"/>
                  <a:pt x="104" y="160"/>
                </a:cubicBezTo>
                <a:cubicBezTo>
                  <a:pt x="104" y="172"/>
                  <a:pt x="114" y="182"/>
                  <a:pt x="126" y="182"/>
                </a:cubicBezTo>
                <a:cubicBezTo>
                  <a:pt x="153" y="182"/>
                  <a:pt x="153" y="182"/>
                  <a:pt x="153" y="182"/>
                </a:cubicBezTo>
                <a:cubicBezTo>
                  <a:pt x="165" y="182"/>
                  <a:pt x="174" y="172"/>
                  <a:pt x="174" y="160"/>
                </a:cubicBezTo>
                <a:lnTo>
                  <a:pt x="174" y="133"/>
                </a:lnTo>
                <a:close/>
                <a:moveTo>
                  <a:pt x="334" y="111"/>
                </a:moveTo>
                <a:cubicBezTo>
                  <a:pt x="322" y="111"/>
                  <a:pt x="312" y="121"/>
                  <a:pt x="312" y="133"/>
                </a:cubicBezTo>
                <a:cubicBezTo>
                  <a:pt x="312" y="160"/>
                  <a:pt x="312" y="160"/>
                  <a:pt x="312" y="160"/>
                </a:cubicBezTo>
                <a:cubicBezTo>
                  <a:pt x="312" y="172"/>
                  <a:pt x="322" y="182"/>
                  <a:pt x="334" y="182"/>
                </a:cubicBezTo>
                <a:cubicBezTo>
                  <a:pt x="361" y="182"/>
                  <a:pt x="361" y="182"/>
                  <a:pt x="361" y="182"/>
                </a:cubicBezTo>
                <a:cubicBezTo>
                  <a:pt x="373" y="182"/>
                  <a:pt x="382" y="172"/>
                  <a:pt x="382" y="160"/>
                </a:cubicBezTo>
                <a:cubicBezTo>
                  <a:pt x="382" y="133"/>
                  <a:pt x="382" y="133"/>
                  <a:pt x="382" y="133"/>
                </a:cubicBezTo>
                <a:cubicBezTo>
                  <a:pt x="382" y="121"/>
                  <a:pt x="373" y="111"/>
                  <a:pt x="361" y="111"/>
                </a:cubicBezTo>
                <a:lnTo>
                  <a:pt x="334" y="111"/>
                </a:lnTo>
                <a:close/>
                <a:moveTo>
                  <a:pt x="278" y="237"/>
                </a:moveTo>
                <a:cubicBezTo>
                  <a:pt x="278" y="225"/>
                  <a:pt x="269" y="215"/>
                  <a:pt x="257" y="215"/>
                </a:cubicBezTo>
                <a:cubicBezTo>
                  <a:pt x="230" y="215"/>
                  <a:pt x="230" y="215"/>
                  <a:pt x="230" y="215"/>
                </a:cubicBezTo>
                <a:cubicBezTo>
                  <a:pt x="218" y="215"/>
                  <a:pt x="208" y="225"/>
                  <a:pt x="208" y="237"/>
                </a:cubicBezTo>
                <a:cubicBezTo>
                  <a:pt x="208" y="264"/>
                  <a:pt x="208" y="264"/>
                  <a:pt x="208" y="264"/>
                </a:cubicBezTo>
                <a:cubicBezTo>
                  <a:pt x="208" y="276"/>
                  <a:pt x="218" y="286"/>
                  <a:pt x="230" y="286"/>
                </a:cubicBezTo>
                <a:cubicBezTo>
                  <a:pt x="257" y="286"/>
                  <a:pt x="257" y="286"/>
                  <a:pt x="257" y="286"/>
                </a:cubicBezTo>
                <a:cubicBezTo>
                  <a:pt x="269" y="286"/>
                  <a:pt x="278" y="276"/>
                  <a:pt x="278" y="264"/>
                </a:cubicBezTo>
                <a:lnTo>
                  <a:pt x="278" y="237"/>
                </a:lnTo>
                <a:close/>
                <a:moveTo>
                  <a:pt x="174" y="237"/>
                </a:moveTo>
                <a:cubicBezTo>
                  <a:pt x="174" y="225"/>
                  <a:pt x="165" y="215"/>
                  <a:pt x="153" y="215"/>
                </a:cubicBezTo>
                <a:cubicBezTo>
                  <a:pt x="126" y="215"/>
                  <a:pt x="126" y="215"/>
                  <a:pt x="126" y="215"/>
                </a:cubicBezTo>
                <a:cubicBezTo>
                  <a:pt x="114" y="215"/>
                  <a:pt x="104" y="225"/>
                  <a:pt x="104" y="237"/>
                </a:cubicBezTo>
                <a:cubicBezTo>
                  <a:pt x="104" y="264"/>
                  <a:pt x="104" y="264"/>
                  <a:pt x="104" y="264"/>
                </a:cubicBezTo>
                <a:cubicBezTo>
                  <a:pt x="104" y="276"/>
                  <a:pt x="114" y="286"/>
                  <a:pt x="126" y="286"/>
                </a:cubicBezTo>
                <a:cubicBezTo>
                  <a:pt x="153" y="286"/>
                  <a:pt x="153" y="286"/>
                  <a:pt x="153" y="286"/>
                </a:cubicBezTo>
                <a:cubicBezTo>
                  <a:pt x="165" y="286"/>
                  <a:pt x="174" y="276"/>
                  <a:pt x="174" y="264"/>
                </a:cubicBezTo>
                <a:lnTo>
                  <a:pt x="174" y="237"/>
                </a:lnTo>
                <a:close/>
                <a:moveTo>
                  <a:pt x="257" y="319"/>
                </a:moveTo>
                <a:cubicBezTo>
                  <a:pt x="230" y="319"/>
                  <a:pt x="230" y="319"/>
                  <a:pt x="230" y="319"/>
                </a:cubicBezTo>
                <a:cubicBezTo>
                  <a:pt x="218" y="319"/>
                  <a:pt x="208" y="329"/>
                  <a:pt x="208" y="341"/>
                </a:cubicBezTo>
                <a:cubicBezTo>
                  <a:pt x="208" y="368"/>
                  <a:pt x="208" y="368"/>
                  <a:pt x="208" y="368"/>
                </a:cubicBezTo>
                <a:cubicBezTo>
                  <a:pt x="208" y="380"/>
                  <a:pt x="218" y="390"/>
                  <a:pt x="230" y="390"/>
                </a:cubicBezTo>
                <a:cubicBezTo>
                  <a:pt x="257" y="390"/>
                  <a:pt x="257" y="390"/>
                  <a:pt x="257" y="390"/>
                </a:cubicBezTo>
                <a:cubicBezTo>
                  <a:pt x="269" y="390"/>
                  <a:pt x="278" y="380"/>
                  <a:pt x="278" y="368"/>
                </a:cubicBezTo>
                <a:cubicBezTo>
                  <a:pt x="278" y="341"/>
                  <a:pt x="278" y="341"/>
                  <a:pt x="278" y="341"/>
                </a:cubicBezTo>
                <a:cubicBezTo>
                  <a:pt x="278" y="329"/>
                  <a:pt x="269" y="319"/>
                  <a:pt x="257" y="319"/>
                </a:cubicBezTo>
                <a:close/>
                <a:moveTo>
                  <a:pt x="153" y="319"/>
                </a:moveTo>
                <a:cubicBezTo>
                  <a:pt x="126" y="319"/>
                  <a:pt x="126" y="319"/>
                  <a:pt x="126" y="319"/>
                </a:cubicBezTo>
                <a:cubicBezTo>
                  <a:pt x="114" y="319"/>
                  <a:pt x="104" y="329"/>
                  <a:pt x="104" y="341"/>
                </a:cubicBezTo>
                <a:cubicBezTo>
                  <a:pt x="104" y="368"/>
                  <a:pt x="104" y="368"/>
                  <a:pt x="104" y="368"/>
                </a:cubicBezTo>
                <a:cubicBezTo>
                  <a:pt x="104" y="380"/>
                  <a:pt x="114" y="390"/>
                  <a:pt x="126" y="390"/>
                </a:cubicBezTo>
                <a:cubicBezTo>
                  <a:pt x="153" y="390"/>
                  <a:pt x="153" y="390"/>
                  <a:pt x="153" y="390"/>
                </a:cubicBezTo>
                <a:cubicBezTo>
                  <a:pt x="165" y="390"/>
                  <a:pt x="174" y="380"/>
                  <a:pt x="174" y="368"/>
                </a:cubicBezTo>
                <a:cubicBezTo>
                  <a:pt x="174" y="341"/>
                  <a:pt x="174" y="341"/>
                  <a:pt x="174" y="341"/>
                </a:cubicBezTo>
                <a:cubicBezTo>
                  <a:pt x="174" y="329"/>
                  <a:pt x="165" y="319"/>
                  <a:pt x="153" y="319"/>
                </a:cubicBezTo>
                <a:close/>
                <a:moveTo>
                  <a:pt x="343" y="709"/>
                </a:moveTo>
                <a:cubicBezTo>
                  <a:pt x="341" y="707"/>
                  <a:pt x="338" y="705"/>
                  <a:pt x="335" y="702"/>
                </a:cubicBezTo>
                <a:cubicBezTo>
                  <a:pt x="239" y="606"/>
                  <a:pt x="239" y="606"/>
                  <a:pt x="239" y="606"/>
                </a:cubicBezTo>
                <a:cubicBezTo>
                  <a:pt x="87" y="606"/>
                  <a:pt x="87" y="606"/>
                  <a:pt x="87" y="606"/>
                </a:cubicBezTo>
                <a:cubicBezTo>
                  <a:pt x="75" y="606"/>
                  <a:pt x="65" y="596"/>
                  <a:pt x="65" y="584"/>
                </a:cubicBezTo>
                <a:cubicBezTo>
                  <a:pt x="65" y="87"/>
                  <a:pt x="65" y="87"/>
                  <a:pt x="65" y="87"/>
                </a:cubicBezTo>
                <a:cubicBezTo>
                  <a:pt x="65" y="75"/>
                  <a:pt x="75" y="65"/>
                  <a:pt x="87" y="65"/>
                </a:cubicBezTo>
                <a:cubicBezTo>
                  <a:pt x="399" y="65"/>
                  <a:pt x="399" y="65"/>
                  <a:pt x="399" y="65"/>
                </a:cubicBezTo>
                <a:cubicBezTo>
                  <a:pt x="411" y="65"/>
                  <a:pt x="421" y="75"/>
                  <a:pt x="421" y="87"/>
                </a:cubicBezTo>
                <a:cubicBezTo>
                  <a:pt x="421" y="320"/>
                  <a:pt x="421" y="320"/>
                  <a:pt x="421" y="320"/>
                </a:cubicBezTo>
                <a:cubicBezTo>
                  <a:pt x="423" y="320"/>
                  <a:pt x="425" y="320"/>
                  <a:pt x="428" y="320"/>
                </a:cubicBezTo>
                <a:cubicBezTo>
                  <a:pt x="449" y="320"/>
                  <a:pt x="469" y="329"/>
                  <a:pt x="482" y="344"/>
                </a:cubicBezTo>
                <a:cubicBezTo>
                  <a:pt x="483" y="343"/>
                  <a:pt x="485" y="343"/>
                  <a:pt x="486" y="343"/>
                </a:cubicBezTo>
                <a:cubicBezTo>
                  <a:pt x="486" y="87"/>
                  <a:pt x="486" y="87"/>
                  <a:pt x="486" y="87"/>
                </a:cubicBezTo>
                <a:cubicBezTo>
                  <a:pt x="486" y="39"/>
                  <a:pt x="447" y="0"/>
                  <a:pt x="399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39" y="0"/>
                  <a:pt x="0" y="39"/>
                  <a:pt x="0" y="87"/>
                </a:cubicBezTo>
                <a:cubicBezTo>
                  <a:pt x="0" y="702"/>
                  <a:pt x="0" y="702"/>
                  <a:pt x="0" y="702"/>
                </a:cubicBezTo>
                <a:cubicBezTo>
                  <a:pt x="0" y="750"/>
                  <a:pt x="39" y="789"/>
                  <a:pt x="87" y="789"/>
                </a:cubicBezTo>
                <a:cubicBezTo>
                  <a:pt x="399" y="789"/>
                  <a:pt x="399" y="789"/>
                  <a:pt x="399" y="789"/>
                </a:cubicBezTo>
                <a:cubicBezTo>
                  <a:pt x="427" y="789"/>
                  <a:pt x="452" y="775"/>
                  <a:pt x="468" y="755"/>
                </a:cubicBezTo>
                <a:cubicBezTo>
                  <a:pt x="468" y="755"/>
                  <a:pt x="467" y="755"/>
                  <a:pt x="467" y="755"/>
                </a:cubicBezTo>
                <a:cubicBezTo>
                  <a:pt x="420" y="755"/>
                  <a:pt x="377" y="737"/>
                  <a:pt x="343" y="709"/>
                </a:cubicBezTo>
                <a:close/>
                <a:moveTo>
                  <a:pt x="243" y="743"/>
                </a:moveTo>
                <a:cubicBezTo>
                  <a:pt x="219" y="743"/>
                  <a:pt x="200" y="724"/>
                  <a:pt x="200" y="700"/>
                </a:cubicBezTo>
                <a:cubicBezTo>
                  <a:pt x="200" y="677"/>
                  <a:pt x="219" y="657"/>
                  <a:pt x="243" y="657"/>
                </a:cubicBezTo>
                <a:cubicBezTo>
                  <a:pt x="267" y="657"/>
                  <a:pt x="286" y="677"/>
                  <a:pt x="286" y="700"/>
                </a:cubicBezTo>
                <a:cubicBezTo>
                  <a:pt x="286" y="724"/>
                  <a:pt x="267" y="743"/>
                  <a:pt x="243" y="743"/>
                </a:cubicBezTo>
                <a:close/>
                <a:moveTo>
                  <a:pt x="623" y="556"/>
                </a:moveTo>
                <a:cubicBezTo>
                  <a:pt x="623" y="555"/>
                  <a:pt x="623" y="554"/>
                  <a:pt x="623" y="553"/>
                </a:cubicBezTo>
                <a:cubicBezTo>
                  <a:pt x="623" y="434"/>
                  <a:pt x="623" y="434"/>
                  <a:pt x="623" y="434"/>
                </a:cubicBezTo>
                <a:cubicBezTo>
                  <a:pt x="623" y="412"/>
                  <a:pt x="605" y="394"/>
                  <a:pt x="583" y="394"/>
                </a:cubicBezTo>
                <a:cubicBezTo>
                  <a:pt x="565" y="394"/>
                  <a:pt x="550" y="406"/>
                  <a:pt x="545" y="423"/>
                </a:cubicBezTo>
                <a:cubicBezTo>
                  <a:pt x="545" y="414"/>
                  <a:pt x="545" y="414"/>
                  <a:pt x="545" y="414"/>
                </a:cubicBezTo>
                <a:cubicBezTo>
                  <a:pt x="545" y="392"/>
                  <a:pt x="528" y="374"/>
                  <a:pt x="506" y="374"/>
                </a:cubicBezTo>
                <a:cubicBezTo>
                  <a:pt x="487" y="374"/>
                  <a:pt x="472" y="387"/>
                  <a:pt x="468" y="403"/>
                </a:cubicBezTo>
                <a:cubicBezTo>
                  <a:pt x="468" y="394"/>
                  <a:pt x="468" y="394"/>
                  <a:pt x="468" y="394"/>
                </a:cubicBezTo>
                <a:cubicBezTo>
                  <a:pt x="468" y="372"/>
                  <a:pt x="450" y="354"/>
                  <a:pt x="428" y="354"/>
                </a:cubicBezTo>
                <a:cubicBezTo>
                  <a:pt x="410" y="354"/>
                  <a:pt x="394" y="367"/>
                  <a:pt x="390" y="384"/>
                </a:cubicBezTo>
                <a:cubicBezTo>
                  <a:pt x="390" y="255"/>
                  <a:pt x="390" y="255"/>
                  <a:pt x="390" y="255"/>
                </a:cubicBezTo>
                <a:cubicBezTo>
                  <a:pt x="390" y="233"/>
                  <a:pt x="372" y="215"/>
                  <a:pt x="350" y="215"/>
                </a:cubicBezTo>
                <a:cubicBezTo>
                  <a:pt x="328" y="215"/>
                  <a:pt x="311" y="233"/>
                  <a:pt x="311" y="255"/>
                </a:cubicBezTo>
                <a:cubicBezTo>
                  <a:pt x="311" y="516"/>
                  <a:pt x="311" y="516"/>
                  <a:pt x="311" y="516"/>
                </a:cubicBezTo>
                <a:cubicBezTo>
                  <a:pt x="254" y="460"/>
                  <a:pt x="254" y="460"/>
                  <a:pt x="254" y="460"/>
                </a:cubicBezTo>
                <a:cubicBezTo>
                  <a:pt x="238" y="444"/>
                  <a:pt x="213" y="444"/>
                  <a:pt x="198" y="460"/>
                </a:cubicBezTo>
                <a:cubicBezTo>
                  <a:pt x="182" y="475"/>
                  <a:pt x="182" y="500"/>
                  <a:pt x="198" y="516"/>
                </a:cubicBezTo>
                <a:cubicBezTo>
                  <a:pt x="359" y="677"/>
                  <a:pt x="359" y="677"/>
                  <a:pt x="359" y="677"/>
                </a:cubicBezTo>
                <a:cubicBezTo>
                  <a:pt x="361" y="679"/>
                  <a:pt x="364" y="681"/>
                  <a:pt x="366" y="683"/>
                </a:cubicBezTo>
                <a:cubicBezTo>
                  <a:pt x="393" y="706"/>
                  <a:pt x="428" y="720"/>
                  <a:pt x="467" y="720"/>
                </a:cubicBezTo>
                <a:cubicBezTo>
                  <a:pt x="553" y="720"/>
                  <a:pt x="623" y="650"/>
                  <a:pt x="623" y="564"/>
                </a:cubicBezTo>
                <a:cubicBezTo>
                  <a:pt x="623" y="561"/>
                  <a:pt x="623" y="559"/>
                  <a:pt x="623" y="556"/>
                </a:cubicBezTo>
                <a:close/>
              </a:path>
            </a:pathLst>
          </a:custGeom>
          <a:solidFill>
            <a:srgbClr val="EB8C00"/>
          </a:solidFill>
          <a:ln w="9525">
            <a:noFill/>
            <a:round/>
            <a:headEnd/>
            <a:tailEnd/>
          </a:ln>
        </p:spPr>
        <p:txBody>
          <a:bodyPr vert="horz" wrap="square" lIns="79578" tIns="39788" rIns="79578" bIns="39788" numCol="1" anchor="t" anchorCtr="0" compatLnSpc="1">
            <a:prstTxWarp prst="textNoShape">
              <a:avLst/>
            </a:prstTxWarp>
          </a:bodyPr>
          <a:lstStyle/>
          <a:p>
            <a:endParaRPr lang="en-US" sz="1567"/>
          </a:p>
        </p:txBody>
      </p:sp>
      <p:sp>
        <p:nvSpPr>
          <p:cNvPr id="21" name="Freeform 42"/>
          <p:cNvSpPr>
            <a:spLocks noEditPoints="1"/>
          </p:cNvSpPr>
          <p:nvPr/>
        </p:nvSpPr>
        <p:spPr bwMode="auto">
          <a:xfrm>
            <a:off x="5479164" y="3188142"/>
            <a:ext cx="408226" cy="300078"/>
          </a:xfrm>
          <a:custGeom>
            <a:avLst/>
            <a:gdLst/>
            <a:ahLst/>
            <a:cxnLst>
              <a:cxn ang="0">
                <a:pos x="38" y="6"/>
              </a:cxn>
              <a:cxn ang="0">
                <a:pos x="7" y="13"/>
              </a:cxn>
              <a:cxn ang="0">
                <a:pos x="7" y="11"/>
              </a:cxn>
              <a:cxn ang="0">
                <a:pos x="38" y="4"/>
              </a:cxn>
              <a:cxn ang="0">
                <a:pos x="39" y="5"/>
              </a:cxn>
              <a:cxn ang="0">
                <a:pos x="38" y="6"/>
              </a:cxn>
              <a:cxn ang="0">
                <a:pos x="20" y="29"/>
              </a:cxn>
              <a:cxn ang="0">
                <a:pos x="19" y="30"/>
              </a:cxn>
              <a:cxn ang="0">
                <a:pos x="12" y="28"/>
              </a:cxn>
              <a:cxn ang="0">
                <a:pos x="11" y="28"/>
              </a:cxn>
              <a:cxn ang="0">
                <a:pos x="11" y="27"/>
              </a:cxn>
              <a:cxn ang="0">
                <a:pos x="12" y="24"/>
              </a:cxn>
              <a:cxn ang="0">
                <a:pos x="21" y="27"/>
              </a:cxn>
              <a:cxn ang="0">
                <a:pos x="20" y="29"/>
              </a:cxn>
              <a:cxn ang="0">
                <a:pos x="39" y="0"/>
              </a:cxn>
              <a:cxn ang="0">
                <a:pos x="39" y="0"/>
              </a:cxn>
              <a:cxn ang="0">
                <a:pos x="38" y="0"/>
              </a:cxn>
              <a:cxn ang="0">
                <a:pos x="38" y="0"/>
              </a:cxn>
              <a:cxn ang="0">
                <a:pos x="38" y="0"/>
              </a:cxn>
              <a:cxn ang="0">
                <a:pos x="4" y="9"/>
              </a:cxn>
              <a:cxn ang="0">
                <a:pos x="0" y="16"/>
              </a:cxn>
              <a:cxn ang="0">
                <a:pos x="4" y="22"/>
              </a:cxn>
              <a:cxn ang="0">
                <a:pos x="8" y="23"/>
              </a:cxn>
              <a:cxn ang="0">
                <a:pos x="7" y="26"/>
              </a:cxn>
              <a:cxn ang="0">
                <a:pos x="8" y="30"/>
              </a:cxn>
              <a:cxn ang="0">
                <a:pos x="11" y="32"/>
              </a:cxn>
              <a:cxn ang="0">
                <a:pos x="18" y="33"/>
              </a:cxn>
              <a:cxn ang="0">
                <a:pos x="19" y="33"/>
              </a:cxn>
              <a:cxn ang="0">
                <a:pos x="24" y="30"/>
              </a:cxn>
              <a:cxn ang="0">
                <a:pos x="24" y="28"/>
              </a:cxn>
              <a:cxn ang="0">
                <a:pos x="38" y="32"/>
              </a:cxn>
              <a:cxn ang="0">
                <a:pos x="38" y="32"/>
              </a:cxn>
              <a:cxn ang="0">
                <a:pos x="39" y="32"/>
              </a:cxn>
              <a:cxn ang="0">
                <a:pos x="39" y="32"/>
              </a:cxn>
              <a:cxn ang="0">
                <a:pos x="39" y="32"/>
              </a:cxn>
              <a:cxn ang="0">
                <a:pos x="45" y="16"/>
              </a:cxn>
              <a:cxn ang="0">
                <a:pos x="39" y="0"/>
              </a:cxn>
            </a:cxnLst>
            <a:rect l="0" t="0" r="r" b="b"/>
            <a:pathLst>
              <a:path w="45" h="33">
                <a:moveTo>
                  <a:pt x="38" y="6"/>
                </a:moveTo>
                <a:cubicBezTo>
                  <a:pt x="7" y="13"/>
                  <a:pt x="7" y="13"/>
                  <a:pt x="7" y="13"/>
                </a:cubicBezTo>
                <a:cubicBezTo>
                  <a:pt x="7" y="13"/>
                  <a:pt x="7" y="12"/>
                  <a:pt x="7" y="11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9" y="4"/>
                  <a:pt x="39" y="5"/>
                </a:cubicBezTo>
                <a:cubicBezTo>
                  <a:pt x="39" y="5"/>
                  <a:pt x="39" y="6"/>
                  <a:pt x="38" y="6"/>
                </a:cubicBezTo>
                <a:close/>
                <a:moveTo>
                  <a:pt x="20" y="29"/>
                </a:moveTo>
                <a:cubicBezTo>
                  <a:pt x="20" y="30"/>
                  <a:pt x="19" y="30"/>
                  <a:pt x="19" y="30"/>
                </a:cubicBezTo>
                <a:cubicBezTo>
                  <a:pt x="12" y="28"/>
                  <a:pt x="12" y="28"/>
                  <a:pt x="12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1" y="28"/>
                  <a:pt x="11" y="27"/>
                  <a:pt x="11" y="27"/>
                </a:cubicBezTo>
                <a:cubicBezTo>
                  <a:pt x="12" y="24"/>
                  <a:pt x="12" y="24"/>
                  <a:pt x="12" y="24"/>
                </a:cubicBezTo>
                <a:cubicBezTo>
                  <a:pt x="21" y="27"/>
                  <a:pt x="21" y="27"/>
                  <a:pt x="21" y="27"/>
                </a:cubicBezTo>
                <a:lnTo>
                  <a:pt x="20" y="29"/>
                </a:lnTo>
                <a:close/>
                <a:moveTo>
                  <a:pt x="39" y="0"/>
                </a:moveTo>
                <a:cubicBezTo>
                  <a:pt x="39" y="0"/>
                  <a:pt x="39" y="0"/>
                  <a:pt x="39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" y="9"/>
                  <a:pt x="4" y="9"/>
                  <a:pt x="4" y="9"/>
                </a:cubicBezTo>
                <a:cubicBezTo>
                  <a:pt x="2" y="10"/>
                  <a:pt x="0" y="12"/>
                  <a:pt x="0" y="16"/>
                </a:cubicBezTo>
                <a:cubicBezTo>
                  <a:pt x="0" y="19"/>
                  <a:pt x="2" y="22"/>
                  <a:pt x="4" y="22"/>
                </a:cubicBezTo>
                <a:cubicBezTo>
                  <a:pt x="8" y="23"/>
                  <a:pt x="8" y="23"/>
                  <a:pt x="8" y="23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8"/>
                  <a:pt x="7" y="29"/>
                  <a:pt x="8" y="30"/>
                </a:cubicBezTo>
                <a:cubicBezTo>
                  <a:pt x="9" y="31"/>
                  <a:pt x="10" y="31"/>
                  <a:pt x="11" y="32"/>
                </a:cubicBezTo>
                <a:cubicBezTo>
                  <a:pt x="18" y="33"/>
                  <a:pt x="18" y="33"/>
                  <a:pt x="18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21" y="33"/>
                  <a:pt x="23" y="32"/>
                  <a:pt x="24" y="30"/>
                </a:cubicBezTo>
                <a:cubicBezTo>
                  <a:pt x="24" y="28"/>
                  <a:pt x="24" y="28"/>
                  <a:pt x="24" y="28"/>
                </a:cubicBezTo>
                <a:cubicBezTo>
                  <a:pt x="38" y="32"/>
                  <a:pt x="38" y="32"/>
                  <a:pt x="38" y="32"/>
                </a:cubicBezTo>
                <a:cubicBezTo>
                  <a:pt x="38" y="32"/>
                  <a:pt x="38" y="32"/>
                  <a:pt x="38" y="32"/>
                </a:cubicBezTo>
                <a:cubicBezTo>
                  <a:pt x="38" y="32"/>
                  <a:pt x="38" y="32"/>
                  <a:pt x="39" y="32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2"/>
                  <a:pt x="39" y="32"/>
                  <a:pt x="39" y="32"/>
                </a:cubicBezTo>
                <a:cubicBezTo>
                  <a:pt x="43" y="32"/>
                  <a:pt x="45" y="24"/>
                  <a:pt x="45" y="16"/>
                </a:cubicBezTo>
                <a:cubicBezTo>
                  <a:pt x="45" y="8"/>
                  <a:pt x="43" y="0"/>
                  <a:pt x="39" y="0"/>
                </a:cubicBezTo>
                <a:close/>
              </a:path>
            </a:pathLst>
          </a:custGeom>
          <a:solidFill>
            <a:srgbClr val="BB2740"/>
          </a:solidFill>
          <a:ln w="9525">
            <a:noFill/>
            <a:round/>
            <a:headEnd/>
            <a:tailEnd/>
          </a:ln>
        </p:spPr>
        <p:txBody>
          <a:bodyPr vert="horz" wrap="square" lIns="87738" tIns="43868" rIns="87738" bIns="43868" numCol="1" anchor="t" anchorCtr="0" compatLnSpc="1">
            <a:prstTxWarp prst="textNoShape">
              <a:avLst/>
            </a:prstTxWarp>
          </a:bodyPr>
          <a:lstStyle/>
          <a:p>
            <a:pPr defTabSz="877323"/>
            <a:endParaRPr lang="en-US" sz="1727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20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969B-6565-4B7F-AADF-1BA942EF2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3" y="260648"/>
            <a:ext cx="8229600" cy="634082"/>
          </a:xfrm>
        </p:spPr>
        <p:txBody>
          <a:bodyPr/>
          <a:lstStyle/>
          <a:p>
            <a:r>
              <a:rPr lang="en-US" dirty="0">
                <a:latin typeface="FlandersArtSans-Regular" panose="00000500000000000000" pitchFamily="2" charset="0"/>
                <a:ea typeface="Calibri"/>
                <a:cs typeface="Calibri"/>
              </a:rPr>
              <a:t>2.2 </a:t>
            </a:r>
            <a:r>
              <a:rPr lang="en-US" dirty="0" err="1">
                <a:latin typeface="FlandersArtSans-Regular" panose="00000500000000000000" pitchFamily="2" charset="0"/>
                <a:ea typeface="Calibri"/>
                <a:cs typeface="Calibri"/>
              </a:rPr>
              <a:t>Overzicht</a:t>
            </a:r>
            <a:r>
              <a:rPr lang="en-US" dirty="0"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dirty="0" err="1">
                <a:latin typeface="FlandersArtSans-Regular" panose="00000500000000000000" pitchFamily="2" charset="0"/>
                <a:ea typeface="Calibri"/>
                <a:cs typeface="Calibri"/>
              </a:rPr>
              <a:t>ontwikkelingstraject</a:t>
            </a:r>
            <a:endParaRPr lang="en-US" dirty="0">
              <a:latin typeface="FlandersArtSans-Regular" panose="00000500000000000000" pitchFamily="2" charset="0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AF630-74B1-4CAC-83A1-6E3206B9B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FlandersArtSans-Regular" panose="00000500000000000000" pitchFamily="2" charset="0"/>
                <a:ea typeface="Calibri"/>
                <a:cs typeface="Calibri"/>
              </a:rPr>
              <a:t>September – December 2018: </a:t>
            </a:r>
            <a:r>
              <a:rPr lang="en-US" dirty="0" err="1">
                <a:latin typeface="FlandersArtSans-Regular" panose="00000500000000000000" pitchFamily="2" charset="0"/>
                <a:ea typeface="Calibri"/>
                <a:cs typeface="Calibri"/>
              </a:rPr>
              <a:t>Ontwikkelen</a:t>
            </a:r>
          </a:p>
          <a:p>
            <a:pPr marL="0" indent="0">
              <a:buNone/>
            </a:pPr>
            <a:endParaRPr lang="en-US" b="0" dirty="0">
              <a:latin typeface="FlandersArtSans-Regular" panose="00000500000000000000" pitchFamily="2" charset="0"/>
              <a:ea typeface="Calibri"/>
              <a:cs typeface="Calibri"/>
            </a:endParaRPr>
          </a:p>
          <a:p>
            <a:r>
              <a:rPr lang="en-US" b="0" dirty="0">
                <a:latin typeface="FlandersArtSans-Regular" panose="00000500000000000000" pitchFamily="2" charset="0"/>
                <a:ea typeface="Calibri"/>
                <a:cs typeface="Calibri"/>
              </a:rPr>
              <a:t>Workshop 28/9: </a:t>
            </a:r>
            <a:r>
              <a:rPr lang="en-US" b="0" dirty="0" err="1">
                <a:latin typeface="FlandersArtSans-Regular" panose="00000500000000000000" pitchFamily="2" charset="0"/>
                <a:ea typeface="Calibri"/>
                <a:cs typeface="Calibri"/>
              </a:rPr>
              <a:t>bepalen</a:t>
            </a:r>
            <a:r>
              <a:rPr lang="en-US" b="0" dirty="0"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ea typeface="Calibri"/>
                <a:cs typeface="Calibri"/>
              </a:rPr>
              <a:t>prioriteiten</a:t>
            </a:r>
            <a:r>
              <a:rPr lang="en-US" b="0" dirty="0">
                <a:latin typeface="FlandersArtSans-Regular" panose="00000500000000000000" pitchFamily="2" charset="0"/>
                <a:ea typeface="Calibri"/>
                <a:cs typeface="Calibri"/>
              </a:rPr>
              <a:t>, use cases en scope.</a:t>
            </a:r>
          </a:p>
          <a:p>
            <a:endParaRPr lang="en-US" b="0" dirty="0">
              <a:latin typeface="FlandersArtSans-Regular" panose="00000500000000000000" pitchFamily="2" charset="0"/>
              <a:ea typeface="Calibri"/>
              <a:cs typeface="Calibri"/>
            </a:endParaRPr>
          </a:p>
          <a:p>
            <a:r>
              <a:rPr lang="en-US" b="0" dirty="0">
                <a:latin typeface="FlandersArtSans-Regular" panose="00000500000000000000" pitchFamily="2" charset="0"/>
                <a:ea typeface="Calibri"/>
                <a:cs typeface="Calibri"/>
              </a:rPr>
              <a:t>Workshop 15/10: </a:t>
            </a:r>
            <a:r>
              <a:rPr lang="en-US" b="0" dirty="0" err="1">
                <a:latin typeface="FlandersArtSans-Regular" panose="00000500000000000000" pitchFamily="2" charset="0"/>
                <a:ea typeface="Calibri"/>
                <a:cs typeface="Calibri"/>
              </a:rPr>
              <a:t>bepalen</a:t>
            </a:r>
            <a:r>
              <a:rPr lang="en-US" b="0" dirty="0"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ea typeface="Calibri"/>
                <a:cs typeface="Calibri"/>
              </a:rPr>
              <a:t>kernentiteiten</a:t>
            </a:r>
            <a:r>
              <a:rPr lang="en-US" b="0" dirty="0">
                <a:latin typeface="FlandersArtSans-Regular" panose="00000500000000000000" pitchFamily="2" charset="0"/>
                <a:ea typeface="Calibri"/>
                <a:cs typeface="Calibri"/>
              </a:rPr>
              <a:t> en - </a:t>
            </a:r>
            <a:r>
              <a:rPr lang="en-US" b="0" dirty="0" err="1">
                <a:latin typeface="FlandersArtSans-Regular" panose="00000500000000000000" pitchFamily="2" charset="0"/>
                <a:ea typeface="Calibri"/>
                <a:cs typeface="Calibri"/>
              </a:rPr>
              <a:t>attributen</a:t>
            </a:r>
          </a:p>
          <a:p>
            <a:endParaRPr lang="en-US" b="0" dirty="0">
              <a:latin typeface="FlandersArtSans-Regular" panose="00000500000000000000" pitchFamily="2" charset="0"/>
              <a:ea typeface="Calibri"/>
              <a:cs typeface="Calibri"/>
            </a:endParaRPr>
          </a:p>
          <a:p>
            <a:r>
              <a:rPr lang="en-US" b="0" dirty="0">
                <a:latin typeface="FlandersArtSans-Regular" panose="00000500000000000000" pitchFamily="2" charset="0"/>
                <a:ea typeface="Calibri"/>
                <a:cs typeface="Calibri"/>
              </a:rPr>
              <a:t>Workshop 26/10: </a:t>
            </a:r>
            <a:r>
              <a:rPr lang="en-US" b="0" dirty="0" err="1">
                <a:latin typeface="FlandersArtSans-Regular" panose="00000500000000000000" pitchFamily="2" charset="0"/>
                <a:ea typeface="Calibri"/>
                <a:cs typeface="Calibri"/>
              </a:rPr>
              <a:t>uitdiepen</a:t>
            </a:r>
            <a:r>
              <a:rPr lang="en-US" b="0" dirty="0">
                <a:latin typeface="FlandersArtSans-Regular" panose="00000500000000000000" pitchFamily="2" charset="0"/>
                <a:ea typeface="Calibri"/>
                <a:cs typeface="Calibri"/>
              </a:rPr>
              <a:t> entiteiten en </a:t>
            </a:r>
            <a:r>
              <a:rPr lang="en-US" b="0" dirty="0" err="1">
                <a:latin typeface="FlandersArtSans-Regular" panose="00000500000000000000" pitchFamily="2" charset="0"/>
                <a:ea typeface="Calibri"/>
                <a:cs typeface="Calibri"/>
              </a:rPr>
              <a:t>attributen</a:t>
            </a:r>
            <a:endParaRPr lang="en-US" b="0" dirty="0">
              <a:latin typeface="FlandersArtSans-Regular" panose="00000500000000000000" pitchFamily="2" charset="0"/>
              <a:ea typeface="Calibri"/>
              <a:cs typeface="Calibri"/>
            </a:endParaRPr>
          </a:p>
          <a:p>
            <a:endParaRPr lang="en-US" b="0" dirty="0">
              <a:latin typeface="FlandersArtSans-Regular" panose="00000500000000000000" pitchFamily="2" charset="0"/>
              <a:ea typeface="Calibri"/>
              <a:cs typeface="Calibri"/>
            </a:endParaRPr>
          </a:p>
          <a:p>
            <a:r>
              <a:rPr lang="en-US" b="0" dirty="0">
                <a:latin typeface="FlandersArtSans-Regular" panose="00000500000000000000" pitchFamily="2" charset="0"/>
                <a:ea typeface="Calibri"/>
                <a:cs typeface="Calibri"/>
              </a:rPr>
              <a:t>Workshop 9/11: </a:t>
            </a:r>
            <a:r>
              <a:rPr lang="en-US" b="0" dirty="0" err="1">
                <a:latin typeface="FlandersArtSans-Regular" panose="00000500000000000000" pitchFamily="2" charset="0"/>
                <a:ea typeface="Calibri"/>
                <a:cs typeface="Calibri"/>
              </a:rPr>
              <a:t>codelijsten</a:t>
            </a:r>
            <a:endParaRPr lang="en-US" b="0" dirty="0">
              <a:latin typeface="FlandersArtSans-Regular" panose="00000500000000000000" pitchFamily="2" charset="0"/>
              <a:ea typeface="Calibri"/>
              <a:cs typeface="Calibri"/>
            </a:endParaRPr>
          </a:p>
          <a:p>
            <a:endParaRPr lang="en-US" b="0" dirty="0">
              <a:latin typeface="FlandersArtSans-Regular" panose="00000500000000000000" pitchFamily="2" charset="0"/>
              <a:ea typeface="Calibri"/>
              <a:cs typeface="Calibri"/>
            </a:endParaRPr>
          </a:p>
          <a:p>
            <a:r>
              <a:rPr lang="en-US" b="0" dirty="0">
                <a:latin typeface="FlandersArtSans-Regular" panose="00000500000000000000" pitchFamily="2" charset="0"/>
                <a:ea typeface="Calibri"/>
                <a:cs typeface="Calibri"/>
              </a:rPr>
              <a:t>Workshop 23/11: </a:t>
            </a:r>
            <a:r>
              <a:rPr lang="en-US" b="0" dirty="0" err="1">
                <a:latin typeface="FlandersArtSans-Regular" panose="00000500000000000000" pitchFamily="2" charset="0"/>
                <a:ea typeface="Calibri"/>
                <a:cs typeface="Calibri"/>
              </a:rPr>
              <a:t>overzicht</a:t>
            </a:r>
            <a:r>
              <a:rPr lang="en-US" b="0" dirty="0">
                <a:latin typeface="FlandersArtSans-Regular" panose="00000500000000000000" pitchFamily="2" charset="0"/>
                <a:ea typeface="Calibri"/>
                <a:cs typeface="Calibri"/>
              </a:rPr>
              <a:t> en </a:t>
            </a:r>
            <a:r>
              <a:rPr lang="en-US" b="0" dirty="0" err="1">
                <a:latin typeface="FlandersArtSans-Regular" panose="00000500000000000000" pitchFamily="2" charset="0"/>
                <a:ea typeface="Calibri"/>
                <a:cs typeface="Calibri"/>
              </a:rPr>
              <a:t>verwerking</a:t>
            </a:r>
            <a:r>
              <a:rPr lang="en-US" b="0" dirty="0"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ea typeface="Calibri"/>
                <a:cs typeface="Calibri"/>
              </a:rPr>
              <a:t>opmerkingen</a:t>
            </a:r>
            <a:endParaRPr lang="en-US" b="0" dirty="0">
              <a:latin typeface="FlandersArtSans-Regular" panose="00000500000000000000" pitchFamily="2" charset="0"/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5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7055F-1971-40C7-BFDA-B7472BF5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2.2 Model workshop 2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CC4AF87D-DDE9-47CA-96EA-375D926A0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819" y="1600201"/>
            <a:ext cx="726436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9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20DA-00B5-4978-8C2F-A19E13F3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2.2 Model workshop 4</a:t>
            </a:r>
          </a:p>
        </p:txBody>
      </p:sp>
      <p:pic>
        <p:nvPicPr>
          <p:cNvPr id="6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578492FA-BB98-478D-9B00-B241CE0E5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337" y="1600201"/>
            <a:ext cx="559532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06DF-46BD-4BD0-B3B3-C0B70436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2.2 Model public review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9F9E27F-AF5F-4F63-8CE6-041317265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37238"/>
            <a:ext cx="8229600" cy="425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6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6126-05CB-4821-BC7F-EF84F284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2.3 </a:t>
            </a: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Overzicht</a:t>
            </a:r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traject</a:t>
            </a:r>
            <a:endParaRPr lang="en-US" dirty="0">
              <a:solidFill>
                <a:srgbClr val="262626"/>
              </a:solidFill>
              <a:latin typeface="FlandersArtSans-Regular" panose="00000500000000000000" pitchFamily="2" charset="0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9D875-D6A7-416C-9678-D3D3572DC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December 2018 - </a:t>
            </a: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Februari</a:t>
            </a:r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 2019</a:t>
            </a:r>
          </a:p>
          <a:p>
            <a:pPr marL="0" indent="0">
              <a:buNone/>
            </a:pPr>
            <a:endParaRPr lang="en-US" b="0" dirty="0">
              <a:solidFill>
                <a:srgbClr val="262626"/>
              </a:solidFill>
              <a:latin typeface="FlandersArtSans-Regular" panose="00000500000000000000" pitchFamily="2" charset="0"/>
              <a:cs typeface="Arial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Review</a:t>
            </a:r>
          </a:p>
          <a:p>
            <a:pPr marL="342900" indent="-342900"/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Voorstel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als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kandidaat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standaard</a:t>
            </a:r>
            <a:endParaRPr lang="en-US" b="0" dirty="0">
              <a:solidFill>
                <a:srgbClr val="262626"/>
              </a:solidFill>
              <a:latin typeface="FlandersArtSans-Regular" panose="00000500000000000000" pitchFamily="2" charset="0"/>
              <a:cs typeface="Arial"/>
            </a:endParaRPr>
          </a:p>
          <a:p>
            <a:pPr marL="342900" indent="-342900"/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Publieke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 review</a:t>
            </a:r>
          </a:p>
          <a:p>
            <a:pPr marL="0" indent="0">
              <a:buNone/>
            </a:pPr>
            <a:endParaRPr lang="en-US" b="0" dirty="0">
              <a:solidFill>
                <a:srgbClr val="262626"/>
              </a:solidFill>
              <a:latin typeface="FlandersArtSans-Regular" panose="00000500000000000000" pitchFamily="2" charset="0"/>
              <a:cs typeface="Arial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Implementatie</a:t>
            </a:r>
            <a:endParaRPr lang="en-US" b="0" dirty="0">
              <a:solidFill>
                <a:srgbClr val="262626"/>
              </a:solidFill>
              <a:latin typeface="FlandersArtSans-Regular" panose="00000500000000000000" pitchFamily="2" charset="0"/>
              <a:cs typeface="Arial"/>
            </a:endParaRPr>
          </a:p>
          <a:p>
            <a:pPr marL="342900" indent="-342900"/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Logies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 register: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implementatie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applicatieprofiel</a:t>
            </a:r>
            <a:endParaRPr lang="en-US" b="0" dirty="0">
              <a:solidFill>
                <a:srgbClr val="262626"/>
              </a:solidFill>
              <a:latin typeface="FlandersArtSans-Regular" panose="00000500000000000000" pitchFamily="2" charset="0"/>
              <a:cs typeface="Arial"/>
            </a:endParaRPr>
          </a:p>
          <a:p>
            <a:pPr marL="342900" indent="-342900"/>
            <a:endParaRPr lang="en-US" b="0" dirty="0">
              <a:solidFill>
                <a:srgbClr val="262626"/>
              </a:solidFill>
              <a:latin typeface="FlandersArtSans-Regular" panose="00000500000000000000" pitchFamily="2" charset="0"/>
              <a:cs typeface="Arial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Standaard</a:t>
            </a:r>
            <a:endParaRPr lang="en-US" b="0" dirty="0">
              <a:solidFill>
                <a:srgbClr val="262626"/>
              </a:solidFill>
              <a:latin typeface="FlandersArtSans-Regular" panose="00000500000000000000" pitchFamily="2" charset="0"/>
              <a:cs typeface="Arial"/>
            </a:endParaRPr>
          </a:p>
          <a:p>
            <a:pPr marL="342900" indent="-342900"/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Webcast</a:t>
            </a:r>
          </a:p>
          <a:p>
            <a:pPr marL="342900" indent="-342900"/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Publiceren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 en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bekrachtigen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standaard</a:t>
            </a:r>
            <a:endParaRPr lang="en-US" b="0" dirty="0">
              <a:solidFill>
                <a:srgbClr val="262626"/>
              </a:solidFill>
              <a:latin typeface="FlandersArtSans-Regular" panose="00000500000000000000" pitchFamily="2" charset="0"/>
              <a:cs typeface="Arial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2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2843D-D260-48F0-8C03-6D2EA2D36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2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32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32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32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3200" dirty="0" err="1">
                <a:latin typeface="Arial"/>
                <a:cs typeface="Arial"/>
              </a:rPr>
              <a:t>Kerncomponenten</a:t>
            </a:r>
            <a:r>
              <a:rPr lang="en-US" sz="3200" dirty="0">
                <a:latin typeface="Arial"/>
                <a:cs typeface="Arial"/>
              </a:rPr>
              <a:t> model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>
                <a:latin typeface="Arial"/>
                <a:cs typeface="Arial"/>
              </a:rPr>
              <a:t>Stand van </a:t>
            </a:r>
            <a:r>
              <a:rPr lang="en-US" dirty="0" err="1">
                <a:latin typeface="Arial"/>
                <a:cs typeface="Arial"/>
              </a:rPr>
              <a:t>zaken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" name="Stroomdiagram: Handmatige invoer 3">
            <a:extLst>
              <a:ext uri="{FF2B5EF4-FFF2-40B4-BE49-F238E27FC236}">
                <a16:creationId xmlns:a16="http://schemas.microsoft.com/office/drawing/2014/main" id="{A74C41C4-509A-4D03-9BC3-1107D6CD7849}"/>
              </a:ext>
            </a:extLst>
          </p:cNvPr>
          <p:cNvSpPr/>
          <p:nvPr/>
        </p:nvSpPr>
        <p:spPr>
          <a:xfrm>
            <a:off x="0" y="4365625"/>
            <a:ext cx="9144000" cy="2997200"/>
          </a:xfrm>
          <a:prstGeom prst="flowChartManualInput">
            <a:avLst/>
          </a:prstGeom>
          <a:solidFill>
            <a:srgbClr val="FFF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50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21BB4-8218-4601-B1B5-A82CDB26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3.1 </a:t>
            </a: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Kernobjecten</a:t>
            </a:r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09F6DBD-4B86-419D-8D49-CB6F5A1F9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402" y="1600201"/>
            <a:ext cx="565519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1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BA26-34C6-4A3D-A210-805E3437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3.1 </a:t>
            </a: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Logies</a:t>
            </a:r>
            <a:endParaRPr lang="en-US" dirty="0">
              <a:solidFill>
                <a:srgbClr val="262626"/>
              </a:solidFill>
              <a:latin typeface="FlandersArtSans-Regular" panose="00000500000000000000" pitchFamily="2" charset="0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4C322-C100-433A-8027-9CAB66F85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0" dirty="0">
                <a:latin typeface="FlandersArtSans-Regular" panose="00000500000000000000" pitchFamily="2" charset="0"/>
                <a:cs typeface="Arial"/>
              </a:rPr>
              <a:t>Elke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constructie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,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inrichting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,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ruimte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 of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terrein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, in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eender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welke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?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vorm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,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dat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aan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één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 of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meer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toeristen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tegen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betaling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 de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mogelijkheid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 tot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verblijf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biedt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voor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een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 of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meer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nachten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, en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dat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wordt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aangeboden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 op de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toeristische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markt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.</a:t>
            </a:r>
            <a:endParaRPr lang="en-US" dirty="0">
              <a:latin typeface="FlandersArtSans-Regular" panose="00000500000000000000" pitchFamily="2" charset="0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7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A623E-3164-427A-8D82-7BF79DF0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solidFill>
                  <a:srgbClr val="262626"/>
                </a:solidFill>
                <a:latin typeface="FlandersArtSans-Regular" panose="00000500000000000000" pitchFamily="2" charset="0"/>
                <a:ea typeface="+mn-ea"/>
                <a:cs typeface="Arial"/>
              </a:rPr>
              <a:t>Praktische</a:t>
            </a:r>
            <a:r>
              <a:rPr lang="en-US" sz="2800" dirty="0">
                <a:solidFill>
                  <a:srgbClr val="262626"/>
                </a:solidFill>
                <a:latin typeface="FlandersArtSans-Regular" panose="00000500000000000000" pitchFamily="2" charset="0"/>
                <a:ea typeface="+mn-ea"/>
                <a:cs typeface="Arial"/>
              </a:rPr>
              <a:t> </a:t>
            </a:r>
            <a:r>
              <a:rPr lang="en-US" sz="2800" dirty="0" err="1">
                <a:solidFill>
                  <a:srgbClr val="262626"/>
                </a:solidFill>
                <a:latin typeface="FlandersArtSans-Regular" panose="00000500000000000000" pitchFamily="2" charset="0"/>
                <a:ea typeface="+mn-ea"/>
                <a:cs typeface="Arial"/>
              </a:rPr>
              <a:t>afspraken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2358-ADBA-47C8-8D09-E7CC6A6D6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Webcast </a:t>
            </a: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wordt</a:t>
            </a:r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opgenomen</a:t>
            </a:r>
          </a:p>
          <a:p>
            <a:pPr lvl="1"/>
            <a:endParaRPr lang="en-US" dirty="0">
              <a:solidFill>
                <a:srgbClr val="262626"/>
              </a:solidFill>
              <a:latin typeface="FlandersArtSans-Regular" panose="00000500000000000000" pitchFamily="2" charset="0"/>
              <a:cs typeface="Arial"/>
            </a:endParaRPr>
          </a:p>
          <a:p>
            <a:pPr lvl="1"/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Microfoon</a:t>
            </a:r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dempen</a:t>
            </a:r>
          </a:p>
          <a:p>
            <a:pPr lvl="1"/>
            <a:endParaRPr lang="en-US" dirty="0">
              <a:solidFill>
                <a:srgbClr val="262626"/>
              </a:solidFill>
              <a:latin typeface="FlandersArtSans-Regular" panose="00000500000000000000" pitchFamily="2" charset="0"/>
              <a:cs typeface="Arial"/>
            </a:endParaRPr>
          </a:p>
          <a:p>
            <a:pPr lvl="1"/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Via </a:t>
            </a: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chatfunctie</a:t>
            </a:r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:</a:t>
            </a:r>
          </a:p>
          <a:p>
            <a:pPr marL="1255395" lvl="2" indent="-166370"/>
            <a:r>
              <a:rPr lang="en-US" sz="2000" dirty="0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Kort </a:t>
            </a:r>
            <a:r>
              <a:rPr lang="en-US" sz="2000" dirty="0" err="1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voorstellen</a:t>
            </a:r>
            <a:r>
              <a:rPr lang="en-US" sz="2000" dirty="0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 (</a:t>
            </a:r>
            <a:r>
              <a:rPr lang="en-US" sz="2000" dirty="0" err="1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wie</a:t>
            </a:r>
            <a:r>
              <a:rPr lang="en-US" sz="2000" dirty="0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, </a:t>
            </a:r>
            <a:r>
              <a:rPr lang="en-US" sz="2000" dirty="0" err="1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organisatie</a:t>
            </a:r>
            <a:r>
              <a:rPr lang="en-US" sz="2000" dirty="0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?)</a:t>
            </a:r>
          </a:p>
          <a:p>
            <a:pPr marL="1255395" lvl="2" indent="-166370"/>
            <a:r>
              <a:rPr lang="en-US" sz="2000" dirty="0" err="1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Vragen</a:t>
            </a:r>
            <a:r>
              <a:rPr lang="en-US" sz="2000" dirty="0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 om </a:t>
            </a:r>
            <a:r>
              <a:rPr lang="en-US" sz="2000" dirty="0" err="1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te</a:t>
            </a:r>
            <a:r>
              <a:rPr lang="en-US" sz="2000" dirty="0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behandelen</a:t>
            </a:r>
            <a:r>
              <a:rPr lang="en-US" sz="2000" dirty="0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na</a:t>
            </a:r>
            <a:r>
              <a:rPr lang="en-US" sz="2000" dirty="0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 de </a:t>
            </a:r>
            <a:r>
              <a:rPr lang="en-US" sz="2000" dirty="0" err="1">
                <a:solidFill>
                  <a:srgbClr val="262626"/>
                </a:solidFill>
                <a:latin typeface="FlandersArtSans-Regular" panose="00000500000000000000" pitchFamily="2" charset="0"/>
                <a:cs typeface="Arial"/>
              </a:rPr>
              <a:t>presentatie</a:t>
            </a:r>
          </a:p>
          <a:p>
            <a:pPr marL="804545" lvl="1" indent="-166370"/>
            <a:endParaRPr lang="en-US" dirty="0"/>
          </a:p>
          <a:p>
            <a:pPr marL="804545" lvl="1" indent="-16637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2AB3-F588-4580-8BA4-8AC34F2B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3.1 </a:t>
            </a: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Verhuureenheid</a:t>
            </a:r>
            <a:endParaRPr lang="en-US" dirty="0">
              <a:solidFill>
                <a:srgbClr val="262626"/>
              </a:solidFill>
              <a:latin typeface="FlandersArtSans-Regular" panose="00000500000000000000" pitchFamily="2" charset="0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6C5DB-5591-4C1C-B776-E5C06C8B5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Een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afzonderlijk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 te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huren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kamer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,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ruimte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,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oppervlakte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 of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onderdeel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waar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kan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worden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overnacht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.</a:t>
            </a:r>
            <a:endParaRPr lang="en-US" dirty="0">
              <a:latin typeface="FlandersArtSans-Regular" panose="00000500000000000000" pitchFamily="2" charset="0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3486-6267-4E89-93E6-EB2D1C24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3.1 </a:t>
            </a: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Registratie</a:t>
            </a:r>
            <a:endParaRPr lang="en-US" dirty="0">
              <a:solidFill>
                <a:srgbClr val="262626"/>
              </a:solidFill>
              <a:latin typeface="FlandersArtSans-Regular" panose="00000500000000000000" pitchFamily="2" charset="0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11EC7-D1CB-4819-8737-63443501B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Registratie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 van het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logies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bij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een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officiële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instantie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.</a:t>
            </a:r>
            <a:endParaRPr lang="en-US" dirty="0">
              <a:latin typeface="FlandersArtSans-Regular" panose="00000500000000000000" pitchFamily="2" charset="0"/>
            </a:endParaRPr>
          </a:p>
          <a:p>
            <a:pPr marL="0" indent="0">
              <a:buNone/>
            </a:pPr>
            <a:endParaRPr lang="en-US" b="0" dirty="0">
              <a:latin typeface="FlandersArtSans-Regular" panose="00000500000000000000" pitchFamily="2" charset="0"/>
            </a:endParaRPr>
          </a:p>
          <a:p>
            <a:pPr marL="0" indent="0">
              <a:buNone/>
            </a:pP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Typering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 van het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logies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 via de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registratie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 (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gaat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 in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vlaanderen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samen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 met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erkenning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).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Verdere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typering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cs typeface="Arial"/>
              </a:rPr>
              <a:t>mogelijk</a:t>
            </a:r>
            <a:r>
              <a:rPr lang="en-US" b="0" dirty="0">
                <a:latin typeface="FlandersArtSans-Regular" panose="00000500000000000000" pitchFamily="2" charset="0"/>
                <a:cs typeface="Arial"/>
              </a:rPr>
              <a:t> via schema.org</a:t>
            </a:r>
            <a:endParaRPr lang="en-US" b="0" dirty="0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19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06DF-46BD-4BD0-B3B3-C0B70436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3.2 </a:t>
            </a: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Overzicht</a:t>
            </a:r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volledig</a:t>
            </a:r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model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9F9E27F-AF5F-4F63-8CE6-041317265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37238"/>
            <a:ext cx="8229600" cy="425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2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06DF-46BD-4BD0-B3B3-C0B70436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3.2 </a:t>
            </a:r>
            <a:r>
              <a:rPr lang="en-US" dirty="0" err="1">
                <a:latin typeface="Arial"/>
                <a:cs typeface="Arial"/>
              </a:rPr>
              <a:t>Overzicht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volledig</a:t>
            </a:r>
            <a:r>
              <a:rPr lang="en-US" dirty="0">
                <a:latin typeface="Arial"/>
                <a:cs typeface="Arial"/>
              </a:rPr>
              <a:t> model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b="0" dirty="0"/>
              <a:t>Toeristisch Vocabularium</a:t>
            </a:r>
          </a:p>
          <a:p>
            <a:pPr marL="0" indent="0">
              <a:buNone/>
            </a:pPr>
            <a:endParaRPr lang="nl-BE" b="0" dirty="0">
              <a:hlinkClick r:id="rId2"/>
            </a:endParaRPr>
          </a:p>
          <a:p>
            <a:pPr marL="0" indent="0">
              <a:buNone/>
            </a:pPr>
            <a:r>
              <a:rPr lang="nl-BE" b="0" dirty="0">
                <a:hlinkClick r:id="rId2"/>
              </a:rPr>
              <a:t>https://data.vlaanderen.be/ns/logies</a:t>
            </a:r>
            <a:endParaRPr lang="nl-BE" b="0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b="0" dirty="0"/>
          </a:p>
          <a:p>
            <a:pPr marL="0" indent="0">
              <a:buNone/>
            </a:pPr>
            <a:r>
              <a:rPr lang="nl-BE" b="0" dirty="0"/>
              <a:t>Applicatieprofiel</a:t>
            </a:r>
          </a:p>
          <a:p>
            <a:pPr marL="0" indent="0">
              <a:buNone/>
            </a:pPr>
            <a:endParaRPr lang="nl-BE" b="0" dirty="0">
              <a:hlinkClick r:id="rId3"/>
            </a:endParaRPr>
          </a:p>
          <a:p>
            <a:pPr marL="0" indent="0">
              <a:buNone/>
            </a:pPr>
            <a:r>
              <a:rPr lang="nl-BE" b="0" dirty="0">
                <a:hlinkClick r:id="rId3"/>
              </a:rPr>
              <a:t>https://data.vlaanderen.be/doc/applicatieprofiel/logies-basis</a:t>
            </a:r>
            <a:endParaRPr lang="nl-BE" b="0" dirty="0"/>
          </a:p>
          <a:p>
            <a:pPr marL="0" indent="0">
              <a:buNone/>
            </a:pPr>
            <a:endParaRPr lang="nl-BE" b="0" dirty="0"/>
          </a:p>
        </p:txBody>
      </p:sp>
    </p:spTree>
    <p:extLst>
      <p:ext uri="{BB962C8B-B14F-4D97-AF65-F5344CB8AC3E}">
        <p14:creationId xmlns:p14="http://schemas.microsoft.com/office/powerpoint/2010/main" val="163537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2843D-D260-48F0-8C03-6D2EA2D36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2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32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32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32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3200" dirty="0" err="1">
                <a:latin typeface="Arial"/>
                <a:cs typeface="Arial"/>
              </a:rPr>
              <a:t>Implementatie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ervaring</a:t>
            </a:r>
            <a:r>
              <a:rPr lang="en-US" sz="3200" dirty="0">
                <a:latin typeface="Arial"/>
                <a:cs typeface="Arial"/>
              </a:rPr>
              <a:t> en </a:t>
            </a:r>
            <a:endParaRPr lang="en-US" sz="3200" dirty="0" err="1"/>
          </a:p>
          <a:p>
            <a:pPr marL="0" indent="0">
              <a:buNone/>
            </a:pPr>
            <a:r>
              <a:rPr lang="en-US" sz="3200" dirty="0" err="1">
                <a:latin typeface="Arial"/>
                <a:cs typeface="Arial"/>
              </a:rPr>
              <a:t>ontvangen</a:t>
            </a:r>
            <a:r>
              <a:rPr lang="en-US" sz="3200" dirty="0">
                <a:latin typeface="Arial"/>
                <a:cs typeface="Arial"/>
              </a:rPr>
              <a:t> feedback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>
                <a:latin typeface="Arial"/>
                <a:cs typeface="Arial"/>
              </a:rPr>
              <a:t>Stand van </a:t>
            </a:r>
            <a:r>
              <a:rPr lang="en-US" dirty="0" err="1">
                <a:latin typeface="Arial"/>
                <a:cs typeface="Arial"/>
              </a:rPr>
              <a:t>zaken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" name="Stroomdiagram: Handmatige invoer 3">
            <a:extLst>
              <a:ext uri="{FF2B5EF4-FFF2-40B4-BE49-F238E27FC236}">
                <a16:creationId xmlns:a16="http://schemas.microsoft.com/office/drawing/2014/main" id="{A74C41C4-509A-4D03-9BC3-1107D6CD7849}"/>
              </a:ext>
            </a:extLst>
          </p:cNvPr>
          <p:cNvSpPr/>
          <p:nvPr/>
        </p:nvSpPr>
        <p:spPr>
          <a:xfrm>
            <a:off x="0" y="4365625"/>
            <a:ext cx="9144000" cy="2997200"/>
          </a:xfrm>
          <a:prstGeom prst="flowChartManualInput">
            <a:avLst/>
          </a:prstGeom>
          <a:solidFill>
            <a:srgbClr val="FFF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864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E04A-280E-4C04-936A-05862760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4.1 Linked Open </a:t>
            </a: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Logies</a:t>
            </a:r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4F821-F6DD-47D4-9652-0E14928B8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Sparql</a:t>
            </a:r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Endpoint</a:t>
            </a:r>
          </a:p>
          <a:p>
            <a:pPr marL="0" indent="0">
              <a:buNone/>
            </a:pPr>
            <a:r>
              <a:rPr lang="en-US" b="0" dirty="0">
                <a:latin typeface="Arial"/>
                <a:cs typeface="Arial"/>
                <a:hlinkClick r:id="rId3"/>
              </a:rPr>
              <a:t>https://linked.toerismevlaanderen.be/sparql</a:t>
            </a:r>
            <a:endParaRPr lang="en-US" b="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b="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Json</a:t>
            </a:r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API</a:t>
            </a:r>
          </a:p>
          <a:p>
            <a:pPr marL="0" indent="0">
              <a:buNone/>
            </a:pPr>
            <a:r>
              <a:rPr lang="en-US" b="0" dirty="0">
                <a:latin typeface="Arial"/>
                <a:cs typeface="Arial"/>
                <a:hlinkClick r:id="rId4"/>
              </a:rPr>
              <a:t>https://linked.toerismevlaanderen.be/openapi</a:t>
            </a:r>
            <a:endParaRPr lang="en-US" b="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Data dump</a:t>
            </a:r>
          </a:p>
          <a:p>
            <a:pPr marL="0" indent="0">
              <a:buNone/>
            </a:pPr>
            <a:r>
              <a:rPr lang="en-US" b="0" dirty="0">
                <a:latin typeface="Arial"/>
                <a:cs typeface="Arial"/>
                <a:hlinkClick r:id="rId5"/>
              </a:rPr>
              <a:t>https://linked.toerismevlaanderen.be/dumps</a:t>
            </a:r>
            <a:endParaRPr lang="en-US" b="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solidFill>
                <a:srgbClr val="262626"/>
              </a:solidFill>
              <a:latin typeface="FlandersArtSans-Regular" panose="00000500000000000000" pitchFamily="2" charset="0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Subjectpagina’s</a:t>
            </a:r>
            <a:endParaRPr lang="en-US" dirty="0">
              <a:solidFill>
                <a:srgbClr val="262626"/>
              </a:solidFill>
              <a:latin typeface="FlandersArtSans-Regular" panose="00000500000000000000" pitchFamily="2" charset="0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b="0" dirty="0">
                <a:latin typeface="Arial"/>
                <a:cs typeface="Arial"/>
                <a:hlinkClick r:id="rId6"/>
              </a:rPr>
              <a:t>https://linked.toerismevlaanderen.be</a:t>
            </a:r>
            <a:endParaRPr lang="en-US" b="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62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B6988-ED52-4D61-B8DF-2A9956ED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Arial"/>
                <a:cs typeface="Arial"/>
              </a:rPr>
              <a:t>4.1 Linked Open </a:t>
            </a:r>
            <a:r>
              <a:rPr lang="en-US" dirty="0" err="1">
                <a:solidFill>
                  <a:srgbClr val="262626"/>
                </a:solidFill>
                <a:latin typeface="Arial"/>
                <a:cs typeface="Arial"/>
              </a:rPr>
              <a:t>Logies</a:t>
            </a:r>
            <a:r>
              <a:rPr lang="en-US" dirty="0">
                <a:solidFill>
                  <a:srgbClr val="262626"/>
                </a:solidFill>
                <a:latin typeface="Arial"/>
                <a:cs typeface="Arial"/>
              </a:rPr>
              <a:t> </a:t>
            </a:r>
            <a:endParaRPr lang="en-US" b="0" dirty="0">
              <a:latin typeface="Arial"/>
              <a:cs typeface="Arial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7EAE0D1-84B2-4A93-9DD3-7DFC24320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3083"/>
            <a:ext cx="8229600" cy="438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1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CFB2-8997-47EC-B2B3-0E8F81A6B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Arial"/>
                <a:cs typeface="Arial"/>
              </a:rPr>
              <a:t>4.1 Linked Open </a:t>
            </a:r>
            <a:r>
              <a:rPr lang="en-US" dirty="0" err="1">
                <a:solidFill>
                  <a:srgbClr val="262626"/>
                </a:solidFill>
                <a:latin typeface="Arial"/>
                <a:cs typeface="Arial"/>
              </a:rPr>
              <a:t>Logies</a:t>
            </a:r>
            <a:r>
              <a:rPr lang="en-US" dirty="0">
                <a:solidFill>
                  <a:srgbClr val="262626"/>
                </a:solidFill>
                <a:latin typeface="Arial"/>
                <a:cs typeface="Arial"/>
              </a:rPr>
              <a:t> </a:t>
            </a:r>
            <a:endParaRPr lang="en-US" b="0" dirty="0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0997809-7C42-49C4-8C3E-7F77205AD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54921"/>
            <a:ext cx="8229600" cy="361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6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E04A-280E-4C04-936A-05862760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4.1 </a:t>
            </a: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Beoordeling</a:t>
            </a:r>
            <a:endParaRPr lang="en-US" dirty="0">
              <a:solidFill>
                <a:srgbClr val="262626"/>
              </a:solidFill>
              <a:latin typeface="FlandersArtSans-Regular" panose="00000500000000000000" pitchFamily="2" charset="0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4F821-F6DD-47D4-9652-0E14928B8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Verwarring</a:t>
            </a:r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rond</a:t>
            </a:r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gebruik</a:t>
            </a:r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: in </a:t>
            </a: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applicatieprofiel</a:t>
            </a:r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enkel</a:t>
            </a:r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als</a:t>
            </a:r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erkende</a:t>
            </a:r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beoordeling</a:t>
            </a:r>
          </a:p>
          <a:p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Discussie</a:t>
            </a:r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mbt</a:t>
            </a:r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definitie</a:t>
            </a:r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en </a:t>
            </a: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gebruik</a:t>
            </a:r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: </a:t>
            </a:r>
          </a:p>
          <a:p>
            <a:pPr marL="804545" lvl="1" indent="-166370"/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numerieke</a:t>
            </a:r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schaal</a:t>
            </a:r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, </a:t>
            </a: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waarom</a:t>
            </a:r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dan </a:t>
            </a: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geen</a:t>
            </a:r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numerieke</a:t>
            </a:r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waarden</a:t>
            </a:r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.</a:t>
            </a:r>
          </a:p>
          <a:p>
            <a:pPr marL="804545" lvl="1" indent="-166370"/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Schaal van </a:t>
            </a: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Toerisme</a:t>
            </a:r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Vlaanderen</a:t>
            </a:r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is </a:t>
            </a: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niet</a:t>
            </a:r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numeriek</a:t>
            </a:r>
            <a:endParaRPr lang="en-US" dirty="0">
              <a:solidFill>
                <a:srgbClr val="262626"/>
              </a:solidFill>
              <a:latin typeface="FlandersArtSans-Regular" panose="00000500000000000000" pitchFamily="2" charset="0"/>
              <a:ea typeface="Calibri"/>
              <a:cs typeface="Calibri"/>
            </a:endParaRPr>
          </a:p>
          <a:p>
            <a:pPr marL="804545" lvl="1" indent="-166370"/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Schema.org </a:t>
            </a: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verplicht</a:t>
            </a:r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geen</a:t>
            </a:r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numerieke</a:t>
            </a:r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waarden</a:t>
            </a:r>
          </a:p>
          <a:p>
            <a:pPr marL="0" indent="0">
              <a:buNone/>
            </a:pPr>
            <a:endParaRPr lang="en-US" b="0" dirty="0">
              <a:solidFill>
                <a:srgbClr val="262626"/>
              </a:solidFill>
              <a:latin typeface="FlandersArtSans-Regular" panose="00000500000000000000" pitchFamily="2" charset="0"/>
              <a:ea typeface="Calibri"/>
              <a:cs typeface="Calibri"/>
            </a:endParaRPr>
          </a:p>
          <a:p>
            <a:pPr marL="0" indent="0">
              <a:buNone/>
            </a:pPr>
            <a:endParaRPr lang="en-US" b="0" dirty="0">
              <a:solidFill>
                <a:srgbClr val="262626"/>
              </a:solidFill>
              <a:latin typeface="FlandersArtSans-Regular" panose="00000500000000000000" pitchFamily="2" charset="0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=&gt;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Een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beoordeling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is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een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evaluatie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op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een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schaal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,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zoals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bijvoorbeeld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1 tot 5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sterren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.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726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0A1D-E966-4A12-84B5-83BE56E2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4.2 </a:t>
            </a: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KwaliteitsLabel</a:t>
            </a:r>
            <a:endParaRPr lang="en-US" dirty="0">
              <a:solidFill>
                <a:srgbClr val="262626"/>
              </a:solidFill>
              <a:latin typeface="FlandersArtSans-Regular" panose="00000500000000000000" pitchFamily="2" charset="0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EC9B8-9745-4A26-B374-4E5F33C59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Heeft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zijn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nut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bewezen</a:t>
            </a:r>
            <a:endParaRPr lang="en-US" b="0" dirty="0">
              <a:solidFill>
                <a:srgbClr val="262626"/>
              </a:solidFill>
              <a:latin typeface="FlandersArtSans-Regular" panose="00000500000000000000" pitchFamily="2" charset="0"/>
              <a:ea typeface="Calibri"/>
              <a:cs typeface="Calibri"/>
            </a:endParaRPr>
          </a:p>
          <a:p>
            <a:pPr marL="342900" indent="-342900"/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Duidelijk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onderscheid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met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Beoordeling</a:t>
            </a:r>
            <a:endParaRPr lang="en-US" b="0" dirty="0">
              <a:solidFill>
                <a:srgbClr val="262626"/>
              </a:solidFill>
              <a:latin typeface="FlandersArtSans-Regular" panose="00000500000000000000" pitchFamily="2" charset="0"/>
              <a:ea typeface="Calibri"/>
              <a:cs typeface="Calibri"/>
            </a:endParaRPr>
          </a:p>
          <a:p>
            <a:pPr marL="342900" indent="-342900"/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Uit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te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breiden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met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eingeschap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label: Code ,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dit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laat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toe om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ook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vanuit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een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Label (resource)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te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zoeken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en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niet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enkel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op string.</a:t>
            </a:r>
            <a:r>
              <a:rPr lang="en-US" b="0" dirty="0">
                <a:latin typeface="Arial"/>
                <a:cs typeface="Arial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2289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BA19-388B-472E-A3DD-3CA32A23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FlandersArtSans-Regular" panose="00000500000000000000" pitchFamily="2" charset="0"/>
                <a:ea typeface="+mn-ea"/>
                <a:cs typeface="Arial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841A2-B9D0-4E32-ABA0-76EB20798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3570" lvl="1" indent="-166370"/>
            <a:r>
              <a:rPr lang="en-US" dirty="0" err="1">
                <a:latin typeface="FlandersArtSans-Regular" panose="00000500000000000000" pitchFamily="2" charset="0"/>
                <a:cs typeface="Arial"/>
              </a:rPr>
              <a:t>Projectdefinitie</a:t>
            </a:r>
            <a:endParaRPr lang="en-US" dirty="0">
              <a:latin typeface="FlandersArtSans-Regular" panose="00000500000000000000" pitchFamily="2" charset="0"/>
              <a:cs typeface="Arial"/>
            </a:endParaRPr>
          </a:p>
          <a:p>
            <a:pPr marL="623570" lvl="1" indent="-166370"/>
            <a:endParaRPr lang="en-US" dirty="0" err="1">
              <a:latin typeface="FlandersArtSans-Regular" panose="00000500000000000000" pitchFamily="2" charset="0"/>
              <a:cs typeface="Arial"/>
            </a:endParaRPr>
          </a:p>
          <a:p>
            <a:pPr marL="623570" lvl="1" indent="-166370"/>
            <a:r>
              <a:rPr lang="en-US" dirty="0" err="1">
                <a:latin typeface="FlandersArtSans-Regular" panose="00000500000000000000" pitchFamily="2" charset="0"/>
                <a:cs typeface="Arial"/>
              </a:rPr>
              <a:t>Projectverloop</a:t>
            </a:r>
            <a:endParaRPr lang="en-US" dirty="0">
              <a:latin typeface="FlandersArtSans-Regular" panose="00000500000000000000" pitchFamily="2" charset="0"/>
              <a:cs typeface="Arial"/>
            </a:endParaRPr>
          </a:p>
          <a:p>
            <a:pPr marL="623570" lvl="1" indent="-166370"/>
            <a:endParaRPr lang="en-US" dirty="0" err="1">
              <a:latin typeface="FlandersArtSans-Regular" panose="00000500000000000000" pitchFamily="2" charset="0"/>
            </a:endParaRPr>
          </a:p>
          <a:p>
            <a:pPr marL="623570" lvl="1" indent="-166370"/>
            <a:r>
              <a:rPr lang="en-US" dirty="0" err="1">
                <a:latin typeface="FlandersArtSans-Regular" panose="00000500000000000000" pitchFamily="2" charset="0"/>
                <a:cs typeface="Arial"/>
              </a:rPr>
              <a:t>Kerncomponenten</a:t>
            </a:r>
            <a:r>
              <a:rPr lang="en-US" dirty="0">
                <a:latin typeface="FlandersArtSans-Regular" panose="00000500000000000000" pitchFamily="2" charset="0"/>
                <a:cs typeface="Arial"/>
              </a:rPr>
              <a:t> model</a:t>
            </a:r>
          </a:p>
          <a:p>
            <a:pPr marL="623570" lvl="1" indent="-166370"/>
            <a:endParaRPr lang="en-US" b="0" dirty="0">
              <a:latin typeface="FlandersArtSans-Regular" panose="00000500000000000000" pitchFamily="2" charset="0"/>
              <a:cs typeface="Arial"/>
            </a:endParaRPr>
          </a:p>
          <a:p>
            <a:pPr marL="623570" lvl="1" indent="-166370"/>
            <a:r>
              <a:rPr lang="en-US" dirty="0" err="1">
                <a:latin typeface="FlandersArtSans-Regular"/>
                <a:cs typeface="Arial"/>
              </a:rPr>
              <a:t>Implementatie</a:t>
            </a:r>
            <a:r>
              <a:rPr lang="en-US" dirty="0">
                <a:latin typeface="FlandersArtSans-Regular"/>
                <a:cs typeface="Arial"/>
              </a:rPr>
              <a:t> </a:t>
            </a:r>
            <a:r>
              <a:rPr lang="en-US" dirty="0" err="1">
                <a:latin typeface="FlandersArtSans-Regular"/>
                <a:cs typeface="Arial"/>
              </a:rPr>
              <a:t>ervaring</a:t>
            </a:r>
            <a:r>
              <a:rPr lang="en-US" dirty="0">
                <a:latin typeface="FlandersArtSans-Regular"/>
                <a:cs typeface="Arial"/>
              </a:rPr>
              <a:t> &amp; </a:t>
            </a:r>
            <a:r>
              <a:rPr lang="en-US" dirty="0" err="1">
                <a:latin typeface="FlandersArtSans-Regular"/>
                <a:cs typeface="Arial"/>
              </a:rPr>
              <a:t>ontvangen</a:t>
            </a:r>
            <a:r>
              <a:rPr lang="en-US" dirty="0">
                <a:latin typeface="FlandersArtSans-Regular"/>
                <a:cs typeface="Arial"/>
              </a:rPr>
              <a:t> feedback</a:t>
            </a:r>
          </a:p>
          <a:p>
            <a:pPr marL="623570" lvl="1" indent="-166370"/>
            <a:endParaRPr lang="en-US" dirty="0">
              <a:latin typeface="FlandersArtSans-Regular" panose="00000500000000000000" pitchFamily="2" charset="0"/>
              <a:cs typeface="Arial"/>
            </a:endParaRPr>
          </a:p>
          <a:p>
            <a:pPr marL="623570" lvl="1" indent="-166370"/>
            <a:r>
              <a:rPr lang="en-US" dirty="0">
                <a:latin typeface="FlandersArtSans-Regular" panose="00000500000000000000" pitchFamily="2" charset="0"/>
                <a:cs typeface="Arial"/>
              </a:rPr>
              <a:t>Next steps</a:t>
            </a:r>
          </a:p>
          <a:p>
            <a:pPr marL="623570" lvl="1" indent="-166370"/>
            <a:endParaRPr lang="en-US" dirty="0">
              <a:latin typeface="FlandersArtSans-Regular" panose="00000500000000000000" pitchFamily="2" charset="0"/>
              <a:cs typeface="Arial"/>
            </a:endParaRPr>
          </a:p>
          <a:p>
            <a:pPr marL="623570" lvl="1" indent="-166370"/>
            <a:r>
              <a:rPr lang="en-US" dirty="0" err="1">
                <a:latin typeface="FlandersArtSans-Regular" panose="00000500000000000000" pitchFamily="2" charset="0"/>
                <a:cs typeface="Arial"/>
              </a:rPr>
              <a:t>Vragen</a:t>
            </a:r>
            <a:endParaRPr lang="en-US" dirty="0">
              <a:latin typeface="FlandersArtSans-Regular" panose="00000500000000000000" pitchFamily="2" charset="0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93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E316D-1F11-47CE-B309-C7CE777E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4.3 </a:t>
            </a: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Logies</a:t>
            </a:r>
            <a:endParaRPr lang="en-US" dirty="0">
              <a:solidFill>
                <a:srgbClr val="262626"/>
              </a:solidFill>
              <a:latin typeface="FlandersArtSans-Regular" panose="00000500000000000000" pitchFamily="2" charset="0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8C547-C6C4-463E-9533-6BB5043E3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-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kardinaliteit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Logies#heeftAlternatieveNaam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naar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0..* vs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3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7280-A9BE-4B81-A62C-A146981B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4.4 </a:t>
            </a: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Editoriale</a:t>
            </a:r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wijzigingen</a:t>
            </a:r>
            <a:endParaRPr lang="en-US" dirty="0">
              <a:solidFill>
                <a:srgbClr val="262626"/>
              </a:solidFill>
              <a:latin typeface="FlandersArtSans-Regular" panose="00000500000000000000" pitchFamily="2" charset="0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D0A61-AA14-4260-9FD0-C2065A2F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*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Logies#heeftVerhuurEenheid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-&gt;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heeftVerhuureenheid</a:t>
            </a:r>
          </a:p>
          <a:p>
            <a:pPr marL="0" indent="0">
              <a:buNone/>
            </a:pPr>
            <a:endParaRPr lang="en-US" b="0" dirty="0">
              <a:solidFill>
                <a:srgbClr val="262626"/>
              </a:solidFill>
              <a:latin typeface="FlandersArtSans-Regular" panose="00000500000000000000" pitchFamily="2" charset="0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*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Logies#locatie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-&gt;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onthaalLocatie</a:t>
            </a:r>
          </a:p>
          <a:p>
            <a:pPr marL="0" indent="0">
              <a:buNone/>
            </a:pPr>
            <a:endParaRPr lang="en-US" b="0" dirty="0">
              <a:solidFill>
                <a:srgbClr val="262626"/>
              </a:solidFill>
              <a:latin typeface="FlandersArtSans-Regular" panose="00000500000000000000" pitchFamily="2" charset="0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*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Kardinaliteit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op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relatie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heeftAuteur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tussen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creatief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werk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en Agent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toegevoegd</a:t>
            </a:r>
          </a:p>
          <a:p>
            <a:pPr marL="0" indent="0">
              <a:buNone/>
            </a:pPr>
            <a:endParaRPr lang="en-US" b="0" dirty="0">
              <a:solidFill>
                <a:srgbClr val="262626"/>
              </a:solidFill>
              <a:latin typeface="FlandersArtSans-Regular" panose="00000500000000000000" pitchFamily="2" charset="0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* Range van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ToeristischeRegio#geometrie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gecorrigeerd</a:t>
            </a:r>
          </a:p>
          <a:p>
            <a:pPr>
              <a:buNone/>
            </a:pP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15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2843D-D260-48F0-8C03-6D2EA2D36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2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32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32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32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3200" dirty="0">
                <a:latin typeface="Arial"/>
                <a:cs typeface="Arial"/>
              </a:rPr>
              <a:t>Next steps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>
                <a:latin typeface="Arial"/>
                <a:cs typeface="Arial"/>
              </a:rPr>
              <a:t>Stand van </a:t>
            </a:r>
            <a:r>
              <a:rPr lang="en-US" dirty="0" err="1">
                <a:latin typeface="Arial"/>
                <a:cs typeface="Arial"/>
              </a:rPr>
              <a:t>zaken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" name="Stroomdiagram: Handmatige invoer 3">
            <a:extLst>
              <a:ext uri="{FF2B5EF4-FFF2-40B4-BE49-F238E27FC236}">
                <a16:creationId xmlns:a16="http://schemas.microsoft.com/office/drawing/2014/main" id="{A74C41C4-509A-4D03-9BC3-1107D6CD7849}"/>
              </a:ext>
            </a:extLst>
          </p:cNvPr>
          <p:cNvSpPr/>
          <p:nvPr/>
        </p:nvSpPr>
        <p:spPr>
          <a:xfrm>
            <a:off x="0" y="4365625"/>
            <a:ext cx="9144000" cy="2997200"/>
          </a:xfrm>
          <a:prstGeom prst="flowChartManualInput">
            <a:avLst/>
          </a:prstGeom>
          <a:solidFill>
            <a:srgbClr val="FFF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359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821DC-072C-4324-A387-A8750621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5.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BCC84-9A30-433C-933C-C43BADCDA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dirty="0" err="1">
              <a:solidFill>
                <a:srgbClr val="262626"/>
              </a:solidFill>
              <a:latin typeface="FlandersArtSans-Regular" panose="00000500000000000000" pitchFamily="2" charset="0"/>
              <a:ea typeface="Calibri"/>
              <a:cs typeface="Calibri"/>
            </a:endParaRPr>
          </a:p>
          <a:p>
            <a:r>
              <a:rPr lang="en-US" b="0" dirty="0" err="1" smtClean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Werkgroep</a:t>
            </a:r>
            <a:r>
              <a:rPr lang="en-US" b="0" dirty="0" smtClean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b="0" dirty="0" err="1" smtClean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Datastandaarden</a:t>
            </a:r>
            <a:endParaRPr lang="en-US" b="0" dirty="0">
              <a:solidFill>
                <a:srgbClr val="262626"/>
              </a:solidFill>
              <a:latin typeface="FlandersArtSans-Regular" panose="00000500000000000000" pitchFamily="2" charset="0"/>
              <a:ea typeface="Calibri"/>
              <a:cs typeface="Calibri"/>
            </a:endParaRPr>
          </a:p>
          <a:p>
            <a:endParaRPr lang="en-US" b="0" dirty="0">
              <a:solidFill>
                <a:srgbClr val="262626"/>
              </a:solidFill>
              <a:latin typeface="FlandersArtSans-Regular" panose="00000500000000000000" pitchFamily="2" charset="0"/>
              <a:ea typeface="Calibri"/>
              <a:cs typeface="Calibri"/>
            </a:endParaRPr>
          </a:p>
          <a:p>
            <a:r>
              <a:rPr lang="en-US" b="0" dirty="0" err="1" smtClean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Stuurorgaan</a:t>
            </a:r>
            <a:r>
              <a:rPr lang="en-US" b="0" dirty="0" smtClean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b="0" dirty="0" err="1" smtClean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Informatie</a:t>
            </a:r>
            <a:r>
              <a:rPr lang="en-US" b="0" dirty="0" smtClean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b="0" dirty="0" err="1" smtClean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en</a:t>
            </a:r>
            <a:r>
              <a:rPr lang="en-US" b="0" dirty="0" smtClean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ICT-</a:t>
            </a:r>
            <a:r>
              <a:rPr lang="en-US" b="0" dirty="0" err="1" smtClean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beleid</a:t>
            </a:r>
            <a:endParaRPr lang="en-US" b="0" dirty="0">
              <a:solidFill>
                <a:srgbClr val="262626"/>
              </a:solidFill>
              <a:latin typeface="FlandersArtSans-Regular" panose="00000500000000000000" pitchFamily="2" charset="0"/>
              <a:ea typeface="Calibri"/>
              <a:cs typeface="Calibri"/>
            </a:endParaRPr>
          </a:p>
          <a:p>
            <a:endParaRPr lang="en-US" b="0" dirty="0">
              <a:solidFill>
                <a:srgbClr val="262626"/>
              </a:solidFill>
              <a:latin typeface="FlandersArtSans-Regular" panose="00000500000000000000" pitchFamily="2" charset="0"/>
              <a:ea typeface="Calibri"/>
              <a:cs typeface="Calibri"/>
            </a:endParaRPr>
          </a:p>
          <a:p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Change management </a:t>
            </a:r>
            <a:r>
              <a:rPr lang="en-US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proces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van </a:t>
            </a:r>
            <a:r>
              <a:rPr lang="en-US" b="0" dirty="0" err="1" smtClean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standaarden</a:t>
            </a:r>
            <a:r>
              <a:rPr lang="en-US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en-US" b="0" dirty="0" smtClean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via </a:t>
            </a:r>
            <a:r>
              <a:rPr lang="en-US" b="0" dirty="0" err="1" smtClean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Github</a:t>
            </a:r>
            <a:endParaRPr lang="en-US" b="0" dirty="0">
              <a:solidFill>
                <a:srgbClr val="262626"/>
              </a:solidFill>
              <a:latin typeface="FlandersArtSans-Regular" panose="00000500000000000000" pitchFamily="2" charset="0"/>
              <a:ea typeface="Calibri"/>
              <a:cs typeface="Calibri"/>
            </a:endParaRPr>
          </a:p>
          <a:p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6" y="3645024"/>
            <a:ext cx="7524328" cy="279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8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2843D-D260-48F0-8C03-6D2EA2D36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2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32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32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32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3200" dirty="0" err="1">
                <a:latin typeface="Arial"/>
                <a:cs typeface="Arial"/>
              </a:rPr>
              <a:t>Vragen</a:t>
            </a:r>
            <a:r>
              <a:rPr lang="en-US" sz="3200" dirty="0">
                <a:latin typeface="Arial"/>
                <a:cs typeface="Arial"/>
              </a:rPr>
              <a:t>?</a:t>
            </a:r>
            <a:endParaRPr lang="en-US" dirty="0" err="1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>
                <a:latin typeface="Arial"/>
                <a:cs typeface="Arial"/>
              </a:rPr>
              <a:t>Stand van </a:t>
            </a:r>
            <a:r>
              <a:rPr lang="en-US" dirty="0" err="1">
                <a:latin typeface="Arial"/>
                <a:cs typeface="Arial"/>
              </a:rPr>
              <a:t>zaken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" name="Stroomdiagram: Handmatige invoer 3">
            <a:extLst>
              <a:ext uri="{FF2B5EF4-FFF2-40B4-BE49-F238E27FC236}">
                <a16:creationId xmlns:a16="http://schemas.microsoft.com/office/drawing/2014/main" id="{A74C41C4-509A-4D03-9BC3-1107D6CD7849}"/>
              </a:ext>
            </a:extLst>
          </p:cNvPr>
          <p:cNvSpPr/>
          <p:nvPr/>
        </p:nvSpPr>
        <p:spPr>
          <a:xfrm>
            <a:off x="0" y="4365625"/>
            <a:ext cx="9144000" cy="2997200"/>
          </a:xfrm>
          <a:prstGeom prst="flowChartManualInput">
            <a:avLst/>
          </a:prstGeom>
          <a:solidFill>
            <a:srgbClr val="FFF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77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2843D-D260-48F0-8C03-6D2EA2D36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2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32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32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32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3200" dirty="0" err="1">
                <a:latin typeface="Arial"/>
                <a:cs typeface="Arial"/>
              </a:rPr>
              <a:t>Projectdefinitie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>
                <a:latin typeface="Arial"/>
                <a:cs typeface="Arial"/>
              </a:rPr>
              <a:t>Stand van </a:t>
            </a:r>
            <a:r>
              <a:rPr lang="en-US" dirty="0" err="1">
                <a:latin typeface="Arial"/>
                <a:cs typeface="Arial"/>
              </a:rPr>
              <a:t>zaken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" name="Stroomdiagram: Handmatige invoer 3">
            <a:extLst>
              <a:ext uri="{FF2B5EF4-FFF2-40B4-BE49-F238E27FC236}">
                <a16:creationId xmlns:a16="http://schemas.microsoft.com/office/drawing/2014/main" id="{A74C41C4-509A-4D03-9BC3-1107D6CD7849}"/>
              </a:ext>
            </a:extLst>
          </p:cNvPr>
          <p:cNvSpPr/>
          <p:nvPr/>
        </p:nvSpPr>
        <p:spPr>
          <a:xfrm>
            <a:off x="0" y="4365625"/>
            <a:ext cx="9144000" cy="2997200"/>
          </a:xfrm>
          <a:prstGeom prst="flowChartManualInput">
            <a:avLst/>
          </a:prstGeom>
          <a:solidFill>
            <a:srgbClr val="FFF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592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5471-2438-4E0B-A10D-8AAC45AED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70" y="260648"/>
            <a:ext cx="7703820" cy="1143000"/>
          </a:xfrm>
        </p:spPr>
        <p:txBody>
          <a:bodyPr/>
          <a:lstStyle/>
          <a:p>
            <a:pPr marL="342900" lvl="1">
              <a:lnSpc>
                <a:spcPct val="90000"/>
              </a:lnSpc>
              <a:spcBef>
                <a:spcPts val="338"/>
              </a:spcBef>
              <a:defRPr/>
            </a:pPr>
            <a:r>
              <a:rPr lang="nl-BE" altLang="nl-BE" kern="1200" dirty="0">
                <a:latin typeface="FlandersArtSans-Regular" panose="00000500000000000000" pitchFamily="2" charset="0"/>
                <a:ea typeface="Calibri"/>
                <a:cs typeface="Calibri"/>
              </a:rPr>
              <a:t>1.1 Wat houdt het project in?</a:t>
            </a:r>
            <a:endParaRPr lang="en-US" kern="1200" dirty="0" err="1">
              <a:latin typeface="FlandersArtSans-Regular" panose="00000500000000000000" pitchFamily="2" charset="0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D23E1-CEE0-450E-B311-53A161B5C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312" y="1556792"/>
            <a:ext cx="8229600" cy="4525963"/>
          </a:xfrm>
        </p:spPr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b="0" dirty="0" err="1">
                <a:latin typeface="FlandersArtSans-Regular" panose="00000500000000000000" pitchFamily="2" charset="0"/>
              </a:rPr>
              <a:t>Logiesdata</a:t>
            </a:r>
            <a:r>
              <a:rPr lang="en-US" b="0" dirty="0">
                <a:latin typeface="FlandersArtSans-Regular" panose="00000500000000000000" pitchFamily="2" charset="0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</a:rPr>
              <a:t>semantisch</a:t>
            </a:r>
            <a:r>
              <a:rPr lang="en-US" b="0" dirty="0">
                <a:latin typeface="FlandersArtSans-Regular" panose="00000500000000000000" pitchFamily="2" charset="0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</a:rPr>
              <a:t>modelleren</a:t>
            </a:r>
            <a:r>
              <a:rPr lang="en-US" b="0" dirty="0">
                <a:latin typeface="FlandersArtSans-Regular" panose="00000500000000000000" pitchFamily="2" charset="0"/>
              </a:rPr>
              <a:t> &amp; </a:t>
            </a:r>
            <a:r>
              <a:rPr lang="en-US" b="0" dirty="0" err="1">
                <a:latin typeface="FlandersArtSans-Regular" panose="00000500000000000000" pitchFamily="2" charset="0"/>
              </a:rPr>
              <a:t>s</a:t>
            </a:r>
            <a:r>
              <a:rPr lang="en-US" b="0" dirty="0" err="1">
                <a:latin typeface="FlandersArtSans-Regular" panose="00000500000000000000" pitchFamily="2" charset="0"/>
                <a:sym typeface="Wingdings" panose="05000000000000000000" pitchFamily="2" charset="2"/>
              </a:rPr>
              <a:t>treven</a:t>
            </a:r>
            <a:r>
              <a:rPr lang="en-US" b="0" dirty="0">
                <a:latin typeface="FlandersArtSans-Regular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sym typeface="Wingdings" panose="05000000000000000000" pitchFamily="2" charset="2"/>
              </a:rPr>
              <a:t>naar</a:t>
            </a:r>
            <a:r>
              <a:rPr lang="en-US" b="0" dirty="0">
                <a:latin typeface="FlandersArtSans-Regular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sym typeface="Wingdings" panose="05000000000000000000" pitchFamily="2" charset="2"/>
              </a:rPr>
              <a:t>gedragen</a:t>
            </a:r>
            <a:r>
              <a:rPr lang="en-US" b="0" dirty="0">
                <a:latin typeface="FlandersArtSans-Regular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FlandersArtSans-Regular" panose="00000500000000000000" pitchFamily="2" charset="0"/>
                <a:sym typeface="Wingdings" panose="05000000000000000000" pitchFamily="2" charset="2"/>
              </a:rPr>
              <a:t>semantische</a:t>
            </a:r>
            <a:r>
              <a:rPr lang="en-US" dirty="0">
                <a:latin typeface="FlandersArtSans-Regular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FlandersArtSans-Regular" panose="00000500000000000000" pitchFamily="2" charset="0"/>
                <a:sym typeface="Wingdings" panose="05000000000000000000" pitchFamily="2" charset="2"/>
              </a:rPr>
              <a:t>standaard</a:t>
            </a:r>
            <a:r>
              <a:rPr lang="en-US" b="0" dirty="0">
                <a:latin typeface="FlandersArtSans-Regular" panose="00000500000000000000" pitchFamily="2" charset="0"/>
                <a:sym typeface="Wingdings" panose="05000000000000000000" pitchFamily="2" charset="2"/>
              </a:rPr>
              <a:t> - “</a:t>
            </a:r>
            <a:r>
              <a:rPr lang="en-US" b="0" dirty="0" err="1">
                <a:latin typeface="FlandersArtSans-Regular" panose="00000500000000000000" pitchFamily="2" charset="0"/>
                <a:sym typeface="Wingdings" panose="05000000000000000000" pitchFamily="2" charset="2"/>
              </a:rPr>
              <a:t>Toeristisch</a:t>
            </a:r>
            <a:r>
              <a:rPr lang="en-US" b="0" dirty="0">
                <a:latin typeface="FlandersArtSans-Regular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sym typeface="Wingdings" panose="05000000000000000000" pitchFamily="2" charset="2"/>
              </a:rPr>
              <a:t>Vocabularium</a:t>
            </a:r>
            <a:r>
              <a:rPr lang="en-US" b="0" dirty="0">
                <a:latin typeface="FlandersArtSans-Regular" panose="00000500000000000000" pitchFamily="2" charset="0"/>
                <a:sym typeface="Wingdings" panose="05000000000000000000" pitchFamily="2" charset="2"/>
              </a:rPr>
              <a:t>”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 err="1">
                <a:latin typeface="FlandersArtSans-Regular" panose="00000500000000000000" pitchFamily="2" charset="0"/>
                <a:sym typeface="Wingdings" panose="05000000000000000000" pitchFamily="2" charset="2"/>
              </a:rPr>
              <a:t>Alle</a:t>
            </a:r>
            <a:r>
              <a:rPr lang="en-US" dirty="0">
                <a:latin typeface="FlandersArtSans-Regular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FlandersArtSans-Regular" panose="00000500000000000000" pitchFamily="2" charset="0"/>
                <a:sym typeface="Wingdings" panose="05000000000000000000" pitchFamily="2" charset="2"/>
              </a:rPr>
              <a:t>relevante</a:t>
            </a:r>
            <a:r>
              <a:rPr lang="en-US" dirty="0">
                <a:latin typeface="FlandersArtSans-Regular" panose="00000500000000000000" pitchFamily="2" charset="0"/>
                <a:sym typeface="Wingdings" panose="05000000000000000000" pitchFamily="2" charset="2"/>
              </a:rPr>
              <a:t> stakeholders </a:t>
            </a:r>
            <a:r>
              <a:rPr lang="en-US" dirty="0" err="1">
                <a:latin typeface="FlandersArtSans-Regular" panose="00000500000000000000" pitchFamily="2" charset="0"/>
                <a:sym typeface="Wingdings" panose="05000000000000000000" pitchFamily="2" charset="2"/>
              </a:rPr>
              <a:t>zijn</a:t>
            </a:r>
            <a:r>
              <a:rPr lang="en-US" dirty="0">
                <a:latin typeface="FlandersArtSans-Regular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FlandersArtSans-Regular" panose="00000500000000000000" pitchFamily="2" charset="0"/>
                <a:sym typeface="Wingdings" panose="05000000000000000000" pitchFamily="2" charset="2"/>
              </a:rPr>
              <a:t>uitgenodigd</a:t>
            </a:r>
            <a:endParaRPr lang="en-US" dirty="0">
              <a:latin typeface="FlandersArtSans-Regular" panose="00000500000000000000" pitchFamily="2" charset="0"/>
              <a:sym typeface="Wingdings" panose="05000000000000000000" pitchFamily="2" charset="2"/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b="0" dirty="0" err="1">
                <a:latin typeface="FlandersArtSans-Regular" panose="00000500000000000000" pitchFamily="2" charset="0"/>
                <a:sym typeface="Wingdings" panose="05000000000000000000" pitchFamily="2" charset="2"/>
              </a:rPr>
              <a:t>Voorgaande</a:t>
            </a:r>
            <a:r>
              <a:rPr lang="en-US" b="0" dirty="0">
                <a:latin typeface="FlandersArtSans-Regular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sym typeface="Wingdings" panose="05000000000000000000" pitchFamily="2" charset="2"/>
              </a:rPr>
              <a:t>initiatieven</a:t>
            </a:r>
            <a:r>
              <a:rPr lang="en-US" b="0" dirty="0">
                <a:latin typeface="FlandersArtSans-Regular" panose="00000500000000000000" pitchFamily="2" charset="0"/>
                <a:sym typeface="Wingdings" panose="05000000000000000000" pitchFamily="2" charset="2"/>
              </a:rPr>
              <a:t> &amp; </a:t>
            </a:r>
            <a:r>
              <a:rPr lang="en-US" b="0" dirty="0" err="1">
                <a:latin typeface="FlandersArtSans-Regular" panose="00000500000000000000" pitchFamily="2" charset="0"/>
                <a:sym typeface="Wingdings" panose="05000000000000000000" pitchFamily="2" charset="2"/>
              </a:rPr>
              <a:t>standaarden</a:t>
            </a:r>
            <a:r>
              <a:rPr lang="en-US" b="0" dirty="0">
                <a:latin typeface="FlandersArtSans-Regular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sym typeface="Wingdings" panose="05000000000000000000" pitchFamily="2" charset="2"/>
              </a:rPr>
              <a:t>worden</a:t>
            </a:r>
            <a:r>
              <a:rPr lang="en-US" b="0" dirty="0">
                <a:latin typeface="FlandersArtSans-Regular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sym typeface="Wingdings" panose="05000000000000000000" pitchFamily="2" charset="2"/>
              </a:rPr>
              <a:t>meegenomen</a:t>
            </a:r>
            <a:endParaRPr lang="en-US" b="0" dirty="0">
              <a:latin typeface="FlandersArtSans-Regular" panose="00000500000000000000" pitchFamily="2" charset="0"/>
              <a:sym typeface="Wingdings" panose="05000000000000000000" pitchFamily="2" charset="2"/>
            </a:endParaRPr>
          </a:p>
          <a:p>
            <a:pPr algn="just">
              <a:buFont typeface="Courier New" panose="02070309020205020404" pitchFamily="49" charset="0"/>
              <a:buChar char="o"/>
            </a:pPr>
            <a:endParaRPr lang="en-US" b="0" dirty="0">
              <a:latin typeface="FlandersArtSans-Regular" panose="00000500000000000000" pitchFamily="2" charset="0"/>
              <a:sym typeface="Wingdings" panose="05000000000000000000" pitchFamily="2" charset="2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b="0" dirty="0">
                <a:latin typeface="FlandersArtSans-Regular" panose="00000500000000000000" pitchFamily="2" charset="0"/>
                <a:sym typeface="Wingdings" panose="05000000000000000000" pitchFamily="2" charset="2"/>
              </a:rPr>
              <a:t>TVL </a:t>
            </a:r>
            <a:r>
              <a:rPr lang="en-US" b="0" dirty="0" err="1">
                <a:latin typeface="FlandersArtSans-Regular" panose="00000500000000000000" pitchFamily="2" charset="0"/>
                <a:sym typeface="Wingdings" panose="05000000000000000000" pitchFamily="2" charset="2"/>
              </a:rPr>
              <a:t>zal</a:t>
            </a:r>
            <a:r>
              <a:rPr lang="en-US" b="0" dirty="0">
                <a:latin typeface="FlandersArtSans-Regular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sym typeface="Wingdings" panose="05000000000000000000" pitchFamily="2" charset="2"/>
              </a:rPr>
              <a:t>haar</a:t>
            </a:r>
            <a:r>
              <a:rPr lang="en-US" b="0" dirty="0">
                <a:latin typeface="FlandersArtSans-Regular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sym typeface="Wingdings" panose="05000000000000000000" pitchFamily="2" charset="2"/>
              </a:rPr>
              <a:t>logiesregister</a:t>
            </a:r>
            <a:r>
              <a:rPr lang="en-US" b="0" dirty="0">
                <a:latin typeface="FlandersArtSans-Regular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sym typeface="Wingdings" panose="05000000000000000000" pitchFamily="2" charset="2"/>
              </a:rPr>
              <a:t>als</a:t>
            </a:r>
            <a:r>
              <a:rPr lang="en-US" b="0" dirty="0">
                <a:latin typeface="FlandersArtSans-Regular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>
                <a:latin typeface="FlandersArtSans-Regular" panose="00000500000000000000" pitchFamily="2" charset="0"/>
                <a:sym typeface="Wingdings" panose="05000000000000000000" pitchFamily="2" charset="2"/>
              </a:rPr>
              <a:t>Linked Open Data </a:t>
            </a:r>
            <a:r>
              <a:rPr lang="en-US" b="0" dirty="0" err="1">
                <a:latin typeface="FlandersArtSans-Regular" panose="00000500000000000000" pitchFamily="2" charset="0"/>
                <a:sym typeface="Wingdings" panose="05000000000000000000" pitchFamily="2" charset="2"/>
              </a:rPr>
              <a:t>ontsluiten</a:t>
            </a:r>
            <a:r>
              <a:rPr lang="en-US" b="0" dirty="0">
                <a:latin typeface="FlandersArtSans-Regular" panose="00000500000000000000" pitchFamily="2" charset="0"/>
                <a:sym typeface="Wingdings" panose="05000000000000000000" pitchFamily="2" charset="2"/>
              </a:rPr>
              <a:t> en </a:t>
            </a:r>
            <a:r>
              <a:rPr lang="en-US" b="0" dirty="0" err="1">
                <a:latin typeface="FlandersArtSans-Regular" panose="00000500000000000000" pitchFamily="2" charset="0"/>
                <a:sym typeface="Wingdings" panose="05000000000000000000" pitchFamily="2" charset="2"/>
              </a:rPr>
              <a:t>wellicht</a:t>
            </a:r>
            <a:r>
              <a:rPr lang="en-US" b="0" dirty="0">
                <a:latin typeface="FlandersArtSans-Regular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sym typeface="Wingdings" panose="05000000000000000000" pitchFamily="2" charset="2"/>
              </a:rPr>
              <a:t>ook</a:t>
            </a:r>
            <a:r>
              <a:rPr lang="en-US" b="0" dirty="0">
                <a:latin typeface="FlandersArtSans-Regular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sym typeface="Wingdings" panose="05000000000000000000" pitchFamily="2" charset="2"/>
              </a:rPr>
              <a:t>als</a:t>
            </a:r>
            <a:r>
              <a:rPr lang="en-US" b="0" dirty="0">
                <a:latin typeface="FlandersArtSans-Regular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sym typeface="Wingdings" panose="05000000000000000000" pitchFamily="2" charset="2"/>
              </a:rPr>
              <a:t>authentieke</a:t>
            </a:r>
            <a:r>
              <a:rPr lang="en-US" b="0" dirty="0">
                <a:latin typeface="FlandersArtSans-Regular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sym typeface="Wingdings" panose="05000000000000000000" pitchFamily="2" charset="2"/>
              </a:rPr>
              <a:t>bron</a:t>
            </a:r>
            <a:r>
              <a:rPr lang="en-US" b="0" dirty="0">
                <a:latin typeface="FlandersArtSans-Regular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sym typeface="Wingdings" panose="05000000000000000000" pitchFamily="2" charset="2"/>
              </a:rPr>
              <a:t>laten</a:t>
            </a:r>
            <a:r>
              <a:rPr lang="en-US" b="0" dirty="0">
                <a:latin typeface="FlandersArtSans-Regular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sym typeface="Wingdings" panose="05000000000000000000" pitchFamily="2" charset="2"/>
              </a:rPr>
              <a:t>erkennen</a:t>
            </a:r>
            <a:endParaRPr lang="en-US" b="0" dirty="0">
              <a:latin typeface="FlandersArtSans-Regular" panose="00000500000000000000" pitchFamily="2" charset="0"/>
              <a:sym typeface="Wingdings" panose="05000000000000000000" pitchFamily="2" charset="2"/>
            </a:endParaRPr>
          </a:p>
          <a:p>
            <a:pPr algn="just">
              <a:buFont typeface="Courier New" panose="02070309020205020404" pitchFamily="49" charset="0"/>
              <a:buChar char="o"/>
            </a:pPr>
            <a:endParaRPr lang="en-US" b="0" dirty="0">
              <a:latin typeface="FlandersArtSans-Regular" panose="00000500000000000000" pitchFamily="2" charset="0"/>
              <a:sym typeface="Wingdings" panose="05000000000000000000" pitchFamily="2" charset="2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>
                <a:latin typeface="FlandersArtSans-Regular" panose="00000500000000000000" pitchFamily="2" charset="0"/>
                <a:sym typeface="Wingdings" panose="05000000000000000000" pitchFamily="2" charset="2"/>
              </a:rPr>
              <a:t>Ism Informatie Vlaanderen </a:t>
            </a:r>
            <a:r>
              <a:rPr lang="en-US" b="0" dirty="0" err="1">
                <a:latin typeface="FlandersArtSans-Regular" panose="00000500000000000000" pitchFamily="2" charset="0"/>
                <a:sym typeface="Wingdings" panose="05000000000000000000" pitchFamily="2" charset="2"/>
              </a:rPr>
              <a:t>zodat</a:t>
            </a:r>
            <a:r>
              <a:rPr lang="en-US" b="0" dirty="0">
                <a:latin typeface="FlandersArtSans-Regular" panose="00000500000000000000" pitchFamily="2" charset="0"/>
                <a:sym typeface="Wingdings" panose="05000000000000000000" pitchFamily="2" charset="2"/>
              </a:rPr>
              <a:t> het </a:t>
            </a:r>
            <a:r>
              <a:rPr lang="en-US" b="0" dirty="0" err="1">
                <a:latin typeface="FlandersArtSans-Regular" panose="00000500000000000000" pitchFamily="2" charset="0"/>
                <a:sym typeface="Wingdings" panose="05000000000000000000" pitchFamily="2" charset="2"/>
              </a:rPr>
              <a:t>Toeristisch</a:t>
            </a:r>
            <a:r>
              <a:rPr lang="en-US" b="0" dirty="0">
                <a:latin typeface="FlandersArtSans-Regular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sym typeface="Wingdings" panose="05000000000000000000" pitchFamily="2" charset="2"/>
              </a:rPr>
              <a:t>Vocabularium</a:t>
            </a:r>
            <a:r>
              <a:rPr lang="en-US" b="0" dirty="0">
                <a:latin typeface="FlandersArtSans-Regular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sym typeface="Wingdings" panose="05000000000000000000" pitchFamily="2" charset="2"/>
              </a:rPr>
              <a:t>ook</a:t>
            </a:r>
            <a:r>
              <a:rPr lang="en-US" b="0" dirty="0">
                <a:latin typeface="FlandersArtSans-Regular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sym typeface="Wingdings" panose="05000000000000000000" pitchFamily="2" charset="2"/>
              </a:rPr>
              <a:t>deel</a:t>
            </a:r>
            <a:r>
              <a:rPr lang="en-US" b="0" dirty="0">
                <a:latin typeface="FlandersArtSans-Regular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sym typeface="Wingdings" panose="05000000000000000000" pitchFamily="2" charset="2"/>
              </a:rPr>
              <a:t>uitmaakt</a:t>
            </a:r>
            <a:r>
              <a:rPr lang="en-US" b="0" dirty="0">
                <a:latin typeface="FlandersArtSans-Regular" panose="00000500000000000000" pitchFamily="2" charset="0"/>
                <a:sym typeface="Wingdings" panose="05000000000000000000" pitchFamily="2" charset="2"/>
              </a:rPr>
              <a:t> van </a:t>
            </a:r>
            <a:r>
              <a:rPr lang="en-US" b="0" dirty="0" err="1">
                <a:latin typeface="FlandersArtSans-Regular" panose="00000500000000000000" pitchFamily="2" charset="0"/>
                <a:sym typeface="Wingdings" panose="05000000000000000000" pitchFamily="2" charset="2"/>
              </a:rPr>
              <a:t>stelsel</a:t>
            </a:r>
            <a:r>
              <a:rPr lang="en-US" b="0" dirty="0">
                <a:latin typeface="FlandersArtSans-Regular" panose="00000500000000000000" pitchFamily="2" charset="0"/>
                <a:sym typeface="Wingdings" panose="05000000000000000000" pitchFamily="2" charset="2"/>
              </a:rPr>
              <a:t> van Open </a:t>
            </a:r>
            <a:r>
              <a:rPr lang="en-US" b="0" dirty="0" err="1">
                <a:latin typeface="FlandersArtSans-Regular" panose="00000500000000000000" pitchFamily="2" charset="0"/>
                <a:sym typeface="Wingdings" panose="05000000000000000000" pitchFamily="2" charset="2"/>
              </a:rPr>
              <a:t>Standaarden</a:t>
            </a:r>
            <a:r>
              <a:rPr lang="en-US" b="0" dirty="0">
                <a:latin typeface="FlandersArtSans-Regular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sym typeface="Wingdings" panose="05000000000000000000" pitchFamily="2" charset="2"/>
              </a:rPr>
              <a:t>voor</a:t>
            </a:r>
            <a:r>
              <a:rPr lang="en-US" b="0" dirty="0">
                <a:latin typeface="FlandersArtSans-Regular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sym typeface="Wingdings" panose="05000000000000000000" pitchFamily="2" charset="2"/>
              </a:rPr>
              <a:t>Linkende</a:t>
            </a:r>
            <a:r>
              <a:rPr lang="en-US" b="0" dirty="0">
                <a:latin typeface="FlandersArtSans-Regular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n-US" b="0" dirty="0" err="1">
                <a:latin typeface="FlandersArtSans-Regular" panose="00000500000000000000" pitchFamily="2" charset="0"/>
                <a:sym typeface="Wingdings" panose="05000000000000000000" pitchFamily="2" charset="2"/>
              </a:rPr>
              <a:t>overheden</a:t>
            </a:r>
            <a:r>
              <a:rPr lang="en-US" b="0" dirty="0">
                <a:latin typeface="FlandersArtSans-Regular" panose="00000500000000000000" pitchFamily="2" charset="0"/>
                <a:sym typeface="Wingdings" panose="05000000000000000000" pitchFamily="2" charset="2"/>
              </a:rPr>
              <a:t> – “OSLO”</a:t>
            </a:r>
            <a:endParaRPr lang="en-US" b="0" dirty="0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76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5471-2438-4E0B-A10D-8AAC45AED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74638"/>
            <a:ext cx="8075240" cy="1143000"/>
          </a:xfrm>
        </p:spPr>
        <p:txBody>
          <a:bodyPr/>
          <a:lstStyle/>
          <a:p>
            <a:pPr marL="342900" lvl="1">
              <a:lnSpc>
                <a:spcPct val="90000"/>
              </a:lnSpc>
              <a:spcBef>
                <a:spcPts val="338"/>
              </a:spcBef>
              <a:defRPr/>
            </a:pPr>
            <a:r>
              <a:rPr lang="nl-BE" altLang="nl-BE" kern="1200" dirty="0">
                <a:latin typeface="FlandersArtSans-Regular" panose="00000500000000000000" pitchFamily="2" charset="0"/>
                <a:ea typeface="Calibri"/>
                <a:cs typeface="Calibri"/>
              </a:rPr>
              <a:t>1.2 Waarom semantische standaard? </a:t>
            </a:r>
            <a:endParaRPr lang="en-US" kern="1200" dirty="0" err="1">
              <a:latin typeface="FlandersArtSans-Regular" panose="00000500000000000000" pitchFamily="2" charset="0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D23E1-CEE0-450E-B311-53A161B5C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Digitale transformatie </a:t>
            </a:r>
            <a:r>
              <a:rPr lang="nl-BE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  <a:sym typeface="Wingdings" panose="05000000000000000000" pitchFamily="2" charset="2"/>
              </a:rPr>
              <a:t> d</a:t>
            </a:r>
            <a:r>
              <a:rPr lang="nl-BE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igitale wereld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BE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Data is de grondstof in de digitale wereld!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BE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Machines </a:t>
            </a:r>
            <a:r>
              <a:rPr lang="nl-BE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worden zelfstandige actors</a:t>
            </a:r>
          </a:p>
          <a:p>
            <a:pPr marL="0" indent="0">
              <a:buNone/>
            </a:pPr>
            <a:endParaRPr lang="nl-BE" b="0" dirty="0">
              <a:solidFill>
                <a:srgbClr val="262626"/>
              </a:solidFill>
              <a:latin typeface="FlandersArtSans-Regular" panose="00000500000000000000" pitchFamily="2" charset="0"/>
              <a:ea typeface="Calibri"/>
              <a:cs typeface="Calibri"/>
            </a:endParaRPr>
          </a:p>
          <a:p>
            <a:pPr marL="0" indent="0">
              <a:buNone/>
            </a:pPr>
            <a:endParaRPr lang="nl-BE" b="0" dirty="0">
              <a:solidFill>
                <a:srgbClr val="262626"/>
              </a:solidFill>
              <a:latin typeface="FlandersArtSans-Regular" panose="00000500000000000000" pitchFamily="2" charset="0"/>
              <a:ea typeface="Calibri"/>
              <a:cs typeface="Calibri"/>
            </a:endParaRPr>
          </a:p>
          <a:p>
            <a:pPr marL="0" indent="0">
              <a:buNone/>
            </a:pPr>
            <a:r>
              <a:rPr lang="nl-BE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Semantische standaard </a:t>
            </a:r>
            <a:r>
              <a:rPr lang="nl-BE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maakt het mogelijk :</a:t>
            </a:r>
          </a:p>
          <a:p>
            <a:pPr marL="0" indent="0">
              <a:buNone/>
            </a:pPr>
            <a:endParaRPr lang="nl-BE" dirty="0">
              <a:solidFill>
                <a:srgbClr val="262626"/>
              </a:solidFill>
              <a:latin typeface="FlandersArtSans-Regular" panose="00000500000000000000" pitchFamily="2" charset="0"/>
              <a:ea typeface="Calibri"/>
              <a:cs typeface="Calibri"/>
            </a:endParaRPr>
          </a:p>
          <a:p>
            <a:pPr marL="728663" lvl="1" indent="-285750">
              <a:buFont typeface="Courier New" panose="02070309020205020404" pitchFamily="49" charset="0"/>
              <a:buChar char="o"/>
            </a:pPr>
            <a:r>
              <a:rPr lang="nl-BE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Machine leesbare data te publiceren  </a:t>
            </a:r>
          </a:p>
          <a:p>
            <a:pPr marL="728663" lvl="1" indent="-285750">
              <a:buFont typeface="Courier New" panose="02070309020205020404" pitchFamily="49" charset="0"/>
              <a:buChar char="o"/>
            </a:pPr>
            <a:r>
              <a:rPr lang="nl-BE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Data efficiënter te delen</a:t>
            </a:r>
          </a:p>
          <a:p>
            <a:pPr marL="728663" lvl="1" indent="-285750">
              <a:buFont typeface="Courier New" panose="02070309020205020404" pitchFamily="49" charset="0"/>
              <a:buChar char="o"/>
            </a:pPr>
            <a:r>
              <a:rPr lang="nl-BE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Hergebruik met grotere meerwaarde </a:t>
            </a:r>
          </a:p>
          <a:p>
            <a:pPr marL="0" indent="0">
              <a:buNone/>
            </a:pPr>
            <a:endParaRPr lang="en-US" sz="1800" b="0" dirty="0">
              <a:solidFill>
                <a:srgbClr val="262626"/>
              </a:solidFill>
              <a:latin typeface="FlandersArtSans-Regular" panose="00000500000000000000" pitchFamily="2" charset="0"/>
              <a:ea typeface="Calibri"/>
              <a:cs typeface="Calibri"/>
            </a:endParaRPr>
          </a:p>
          <a:p>
            <a:pPr marL="0" indent="0">
              <a:buNone/>
            </a:pPr>
            <a:endParaRPr lang="en-US" sz="1800" b="0" dirty="0">
              <a:solidFill>
                <a:srgbClr val="262626"/>
              </a:solidFill>
              <a:latin typeface="FlandersArtSans-Regular" panose="00000500000000000000" pitchFamily="2" charset="0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772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ACB2-9B31-4383-AE23-FBC9CBB19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"/>
              </a:spcBef>
            </a:pPr>
            <a:r>
              <a:rPr lang="en-US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1.2 </a:t>
            </a:r>
            <a:r>
              <a:rPr lang="nl-BE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Waarom semantische standaard?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AFB7D-3093-44C4-B65B-244443CC1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nl-BE" b="0" u="sng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Machine leesbare data</a:t>
            </a:r>
          </a:p>
          <a:p>
            <a:pPr marL="0" indent="0">
              <a:buNone/>
            </a:pPr>
            <a:endParaRPr lang="nl-BE" b="0" dirty="0"/>
          </a:p>
          <a:p>
            <a:pPr>
              <a:buFont typeface="Courier New" panose="02070309020205020404" pitchFamily="49" charset="0"/>
              <a:buChar char="o"/>
            </a:pPr>
            <a:r>
              <a:rPr lang="nl-BE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zorgt voor machine leesbare data</a:t>
            </a:r>
            <a:r>
              <a:rPr lang="nl-BE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</a:t>
            </a:r>
            <a:r>
              <a:rPr lang="nl-BE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zodat de </a:t>
            </a:r>
            <a:r>
              <a:rPr lang="nl-BE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Smart Agents </a:t>
            </a:r>
            <a:r>
              <a:rPr lang="nl-BE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zoals </a:t>
            </a:r>
            <a:r>
              <a:rPr lang="nl-BE" b="0" dirty="0" err="1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Siri</a:t>
            </a:r>
            <a:r>
              <a:rPr lang="nl-BE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, Alexa, Cortana, Google Assistant en anderen deze data kunnen interpreteren en antwoorden kunnen formuleren naar de toerist.</a:t>
            </a:r>
          </a:p>
          <a:p>
            <a:pPr>
              <a:buFont typeface="Courier New" panose="02070309020205020404" pitchFamily="49" charset="0"/>
              <a:buChar char="o"/>
            </a:pPr>
            <a:endParaRPr lang="nl-BE" b="0" dirty="0">
              <a:solidFill>
                <a:srgbClr val="262626"/>
              </a:solidFill>
              <a:latin typeface="FlandersArtSans-Regular" panose="00000500000000000000" pitchFamily="2" charset="0"/>
              <a:ea typeface="Calibri"/>
              <a:cs typeface="Calibri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nl-BE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zorgt voor leesbare data voor zoekmachines waardoor de </a:t>
            </a:r>
            <a:r>
              <a:rPr lang="nl-BE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zichtbaarheid van toerisme producten op zoekmachines</a:t>
            </a:r>
            <a:r>
              <a:rPr lang="nl-BE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wordt verbeterd via smart widgets </a:t>
            </a:r>
            <a:endParaRPr lang="en-US" b="0" dirty="0"/>
          </a:p>
          <a:p>
            <a:pPr>
              <a:buFont typeface="Courier New" panose="02070309020205020404" pitchFamily="49" charset="0"/>
              <a:buChar char="o"/>
            </a:pPr>
            <a:endParaRPr lang="nl-BE" b="0" dirty="0"/>
          </a:p>
        </p:txBody>
      </p:sp>
    </p:spTree>
    <p:extLst>
      <p:ext uri="{BB962C8B-B14F-4D97-AF65-F5344CB8AC3E}">
        <p14:creationId xmlns:p14="http://schemas.microsoft.com/office/powerpoint/2010/main" val="262478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C02839-170C-43B1-82CA-311637A9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"/>
              </a:spcBef>
            </a:pPr>
            <a:r>
              <a:rPr lang="nl-BE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1.2 Waarom semantische standaard?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323FFB-B9C3-4B51-935F-8DE6C9F7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b="0" u="sng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  <a:sym typeface="Wingdings" panose="05000000000000000000" pitchFamily="2" charset="2"/>
              </a:rPr>
              <a:t>Data efficiënter delen in het semantisch web</a:t>
            </a:r>
          </a:p>
          <a:p>
            <a:pPr>
              <a:buFont typeface="Courier New" panose="02070309020205020404" pitchFamily="49" charset="0"/>
              <a:buChar char="o"/>
            </a:pPr>
            <a:endParaRPr lang="nl-BE" sz="1800" b="0" dirty="0"/>
          </a:p>
          <a:p>
            <a:pPr>
              <a:buFont typeface="Courier New" panose="02070309020205020404" pitchFamily="49" charset="0"/>
              <a:buChar char="o"/>
            </a:pPr>
            <a:r>
              <a:rPr lang="nl-BE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het semantisch publiceren of annoteren van </a:t>
            </a:r>
            <a:r>
              <a:rPr lang="nl-BE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data vanuit de bron </a:t>
            </a:r>
            <a:r>
              <a:rPr lang="nl-BE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maakt dat de uitbater de data maar op 1 plaats data moet beheren en dat aggregatie direct vanuit de bron kan gebeuren</a:t>
            </a:r>
          </a:p>
          <a:p>
            <a:pPr>
              <a:buFont typeface="Courier New" panose="02070309020205020404" pitchFamily="49" charset="0"/>
              <a:buChar char="o"/>
            </a:pPr>
            <a:endParaRPr lang="nl-BE" b="0" dirty="0"/>
          </a:p>
          <a:p>
            <a:pPr lvl="1">
              <a:buFont typeface="Courier New" panose="02070309020205020404" pitchFamily="49" charset="0"/>
              <a:buChar char="o"/>
            </a:pPr>
            <a:endParaRPr lang="nl-BE" b="0" dirty="0">
              <a:solidFill>
                <a:srgbClr val="262626"/>
              </a:solidFill>
              <a:latin typeface="FlandersArtSans-Regular" panose="00000500000000000000" pitchFamily="2" charset="0"/>
              <a:ea typeface="Calibri"/>
              <a:cs typeface="Calibri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nl-BE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maakt het uitwisselen van data en de </a:t>
            </a:r>
            <a:r>
              <a:rPr lang="nl-BE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samenwerking tussen verschillende stakeholders gemakkelijker</a:t>
            </a:r>
            <a:r>
              <a:rPr lang="nl-BE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.  Semantische gegevens van anderen kunnen direct gebruikt worden en de kost van uitwisseling is ook lager.</a:t>
            </a:r>
          </a:p>
          <a:p>
            <a:pPr>
              <a:buFont typeface="Courier New" panose="02070309020205020404" pitchFamily="49" charset="0"/>
              <a:buChar char="o"/>
            </a:pPr>
            <a:endParaRPr lang="nl-BE" sz="1800" b="0" dirty="0">
              <a:solidFill>
                <a:srgbClr val="262626"/>
              </a:solidFill>
              <a:latin typeface="FlandersArtSans-Regular" panose="00000500000000000000" pitchFamily="2" charset="0"/>
              <a:ea typeface="Calibri"/>
              <a:cs typeface="Calibri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nl-BE" sz="1800" b="0" dirty="0">
              <a:solidFill>
                <a:srgbClr val="262626"/>
              </a:solidFill>
              <a:latin typeface="FlandersArtSans-Regular" panose="00000500000000000000" pitchFamily="2" charset="0"/>
              <a:ea typeface="Calibri"/>
              <a:cs typeface="Calibri"/>
            </a:endParaRPr>
          </a:p>
          <a:p>
            <a:endParaRPr lang="en-US" sz="1800" b="0" dirty="0"/>
          </a:p>
          <a:p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94231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C02839-170C-43B1-82CA-311637A9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"/>
              </a:spcBef>
            </a:pPr>
            <a:r>
              <a:rPr lang="nl-BE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1.2 Waarom semantische standaard?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323FFB-B9C3-4B51-935F-8DE6C9F7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nl-BE" b="0" u="sng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Hergebruik met grotere meerwaarde</a:t>
            </a:r>
          </a:p>
          <a:p>
            <a:pPr marL="0" indent="0">
              <a:buNone/>
            </a:pPr>
            <a:endParaRPr lang="nl-BE" b="0" dirty="0">
              <a:solidFill>
                <a:srgbClr val="262626"/>
              </a:solidFill>
              <a:latin typeface="FlandersArtSans-Regular" panose="00000500000000000000" pitchFamily="2" charset="0"/>
              <a:ea typeface="Calibri"/>
              <a:cs typeface="Calibri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nl-BE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zorgt voor een betere </a:t>
            </a:r>
            <a:r>
              <a:rPr lang="nl-BE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datakwaliteit </a:t>
            </a:r>
            <a:r>
              <a:rPr lang="nl-BE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doordat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BE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gebruikers data in de juiste betekenis en context gebruiken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BE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interne datamodellen op een breder hergebruik worden afgestemd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nl-BE" dirty="0">
              <a:solidFill>
                <a:srgbClr val="262626"/>
              </a:solidFill>
              <a:latin typeface="FlandersArtSans-Regular" panose="00000500000000000000" pitchFamily="2" charset="0"/>
              <a:ea typeface="Calibri"/>
              <a:cs typeface="Calibri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nl-BE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uniforme open data stimuleert </a:t>
            </a:r>
            <a:r>
              <a:rPr lang="nl-BE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innovatie en hergebruik </a:t>
            </a:r>
            <a:r>
              <a:rPr lang="nl-BE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naar ontwikkelaars of derden</a:t>
            </a:r>
          </a:p>
          <a:p>
            <a:pPr>
              <a:buFont typeface="Courier New" panose="02070309020205020404" pitchFamily="49" charset="0"/>
              <a:buChar char="o"/>
            </a:pPr>
            <a:endParaRPr lang="nl-BE" b="0" dirty="0"/>
          </a:p>
          <a:p>
            <a:pPr>
              <a:buFont typeface="Courier New" panose="02070309020205020404" pitchFamily="49" charset="0"/>
              <a:buChar char="o"/>
            </a:pPr>
            <a:r>
              <a:rPr lang="nl-BE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maakt linken of kruisverwijzingen naar andere data mogelijk wat een impliciete verrijking is van de data. Verrijkte data waaruit ook meer</a:t>
            </a:r>
            <a:r>
              <a:rPr lang="nl-BE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kennis </a:t>
            </a:r>
            <a:r>
              <a:rPr lang="nl-BE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kan worden gehaald.</a:t>
            </a:r>
          </a:p>
          <a:p>
            <a:pPr>
              <a:buFont typeface="Courier New" panose="02070309020205020404" pitchFamily="49" charset="0"/>
              <a:buChar char="o"/>
            </a:pPr>
            <a:endParaRPr lang="nl-BE" b="0" dirty="0">
              <a:solidFill>
                <a:srgbClr val="262626"/>
              </a:solidFill>
              <a:latin typeface="FlandersArtSans-Regular" panose="00000500000000000000" pitchFamily="2" charset="0"/>
              <a:ea typeface="Calibri"/>
              <a:cs typeface="Calibri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nl-BE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Samenwerken rond standaarden &amp; delen van data </a:t>
            </a:r>
            <a:r>
              <a:rPr lang="nl-BE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doorbreekt ook monopolies</a:t>
            </a:r>
            <a:r>
              <a:rPr lang="nl-BE" b="0" dirty="0">
                <a:solidFill>
                  <a:srgbClr val="262626"/>
                </a:solidFill>
                <a:latin typeface="FlandersArtSans-Regular" panose="00000500000000000000" pitchFamily="2" charset="0"/>
                <a:ea typeface="Calibri"/>
                <a:cs typeface="Calibri"/>
              </a:rPr>
              <a:t> en geeft meer kansen aan startups.</a:t>
            </a:r>
          </a:p>
          <a:p>
            <a:endParaRPr lang="en-US" sz="1800" b="0" dirty="0"/>
          </a:p>
          <a:p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32952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ITFLANDERS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F8BA7A9C8C8F4AA3AB57C0355728F2" ma:contentTypeVersion="18" ma:contentTypeDescription="Create a new document." ma:contentTypeScope="" ma:versionID="80fe5937e2eebc2e37d594d0df1519ec">
  <xsd:schema xmlns:xsd="http://www.w3.org/2001/XMLSchema" xmlns:xs="http://www.w3.org/2001/XMLSchema" xmlns:p="http://schemas.microsoft.com/office/2006/metadata/properties" xmlns:ns2="c958ff8c-b227-4b65-9579-4fcefe41979e" xmlns:ns3="ed69119d-a87e-4771-b77e-8ec1da09ffa6" xmlns:ns4="279bcf9f-9af4-4e8d-928c-6224dea28f77" targetNamespace="http://schemas.microsoft.com/office/2006/metadata/properties" ma:root="true" ma:fieldsID="f4e063b74573226310e5f568c9d8d3e2" ns2:_="" ns3:_="" ns4:_="">
    <xsd:import namespace="c958ff8c-b227-4b65-9579-4fcefe41979e"/>
    <xsd:import namespace="ed69119d-a87e-4771-b77e-8ec1da09ffa6"/>
    <xsd:import namespace="279bcf9f-9af4-4e8d-928c-6224dea28f77"/>
    <xsd:element name="properties">
      <xsd:complexType>
        <xsd:sequence>
          <xsd:element name="documentManagement">
            <xsd:complexType>
              <xsd:all>
                <xsd:element ref="ns2:type_x0020_file" minOccurs="0"/>
                <xsd:element ref="ns3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58ff8c-b227-4b65-9579-4fcefe41979e" elementFormDefault="qualified">
    <xsd:import namespace="http://schemas.microsoft.com/office/2006/documentManagement/types"/>
    <xsd:import namespace="http://schemas.microsoft.com/office/infopath/2007/PartnerControls"/>
    <xsd:element name="type_x0020_file" ma:index="8" nillable="true" ma:displayName="Type file" ma:default="vector-based" ma:format="Dropdown" ma:internalName="type_x0020_file" ma:readOnly="false">
      <xsd:simpleType>
        <xsd:restriction base="dms:Choice">
          <xsd:enumeration value="vector-based"/>
          <xsd:enumeration value="pdf"/>
          <xsd:enumeration value="Word"/>
          <xsd:enumeration value="HTML file"/>
          <xsd:enumeration value="JPG"/>
          <xsd:enumeration value="Indesign file"/>
          <xsd:enumeration value="Exel file"/>
          <xsd:enumeration value="Powerpoint file"/>
          <xsd:enumeration value="PNG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69119d-a87e-4771-b77e-8ec1da09ffa6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bcf9f-9af4-4e8d-928c-6224dea28f77" elementFormDefault="qualified">
    <xsd:import namespace="http://schemas.microsoft.com/office/2006/documentManagement/types"/>
    <xsd:import namespace="http://schemas.microsoft.com/office/infopath/2007/PartnerControls"/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ype_x0020_file xmlns="c958ff8c-b227-4b65-9579-4fcefe41979e">Powerpoint file</type_x0020_file>
  </documentManagement>
</p:properties>
</file>

<file path=customXml/itemProps1.xml><?xml version="1.0" encoding="utf-8"?>
<ds:datastoreItem xmlns:ds="http://schemas.openxmlformats.org/officeDocument/2006/customXml" ds:itemID="{CFF80BAF-B655-406A-9395-1F0E780D3F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58ff8c-b227-4b65-9579-4fcefe41979e"/>
    <ds:schemaRef ds:uri="ed69119d-a87e-4771-b77e-8ec1da09ffa6"/>
    <ds:schemaRef ds:uri="279bcf9f-9af4-4e8d-928c-6224dea28f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E7F6FC-CDE7-4C05-B68D-68C976E661BB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89C920B9-ECC2-47FA-9890-DBDED2AF15C3}">
  <ds:schemaRefs>
    <ds:schemaRef ds:uri="279bcf9f-9af4-4e8d-928c-6224dea28f77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ed69119d-a87e-4771-b77e-8ec1da09ffa6"/>
    <ds:schemaRef ds:uri="http://purl.org/dc/terms/"/>
    <ds:schemaRef ds:uri="c958ff8c-b227-4b65-9579-4fcefe41979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10238</TotalTime>
  <Words>769</Words>
  <Application>Microsoft Office PowerPoint</Application>
  <PresentationFormat>Diavoorstelling (4:3)</PresentationFormat>
  <Paragraphs>266</Paragraphs>
  <Slides>34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34</vt:i4>
      </vt:variant>
    </vt:vector>
  </HeadingPairs>
  <TitlesOfParts>
    <vt:vector size="42" baseType="lpstr">
      <vt:lpstr>Arial</vt:lpstr>
      <vt:lpstr>Calibri</vt:lpstr>
      <vt:lpstr>Courier New</vt:lpstr>
      <vt:lpstr>FlandersArtSans-Bold</vt:lpstr>
      <vt:lpstr>FlandersArtSans-Regular</vt:lpstr>
      <vt:lpstr>Georgia</vt:lpstr>
      <vt:lpstr>Wingdings</vt:lpstr>
      <vt:lpstr>VISITFLANDERS</vt:lpstr>
      <vt:lpstr>Project OSLO Logies Webcast 12 februari 2019</vt:lpstr>
      <vt:lpstr>Praktische afspraken</vt:lpstr>
      <vt:lpstr>Agenda</vt:lpstr>
      <vt:lpstr>PowerPoint-presentatie</vt:lpstr>
      <vt:lpstr>1.1 Wat houdt het project in?</vt:lpstr>
      <vt:lpstr>1.2 Waarom semantische standaard? </vt:lpstr>
      <vt:lpstr>1.2 Waarom semantische standaard?</vt:lpstr>
      <vt:lpstr>1.2 Waarom semantische standaard?</vt:lpstr>
      <vt:lpstr>1.2 Waarom semantische standaard?</vt:lpstr>
      <vt:lpstr>PowerPoint-presentatie</vt:lpstr>
      <vt:lpstr>2.1 Het Oslo proces </vt:lpstr>
      <vt:lpstr>2.2 Overzicht ontwikkelingstraject</vt:lpstr>
      <vt:lpstr>2.2 Model workshop 2</vt:lpstr>
      <vt:lpstr>2.2 Model workshop 4</vt:lpstr>
      <vt:lpstr>2.2 Model public review</vt:lpstr>
      <vt:lpstr>2.3 Overzicht traject</vt:lpstr>
      <vt:lpstr>PowerPoint-presentatie</vt:lpstr>
      <vt:lpstr>3.1 Kernobjecten </vt:lpstr>
      <vt:lpstr>3.1 Logies</vt:lpstr>
      <vt:lpstr>3.1 Verhuureenheid</vt:lpstr>
      <vt:lpstr>3.1 Registratie</vt:lpstr>
      <vt:lpstr>3.2 Overzicht volledig model</vt:lpstr>
      <vt:lpstr>3.2 Overzicht volledig model</vt:lpstr>
      <vt:lpstr>PowerPoint-presentatie</vt:lpstr>
      <vt:lpstr>4.1 Linked Open Logies </vt:lpstr>
      <vt:lpstr>4.1 Linked Open Logies </vt:lpstr>
      <vt:lpstr>4.1 Linked Open Logies </vt:lpstr>
      <vt:lpstr>4.1 Beoordeling</vt:lpstr>
      <vt:lpstr>4.2 KwaliteitsLabel</vt:lpstr>
      <vt:lpstr>4.3 Logies</vt:lpstr>
      <vt:lpstr>4.4 Editoriale wijzigingen</vt:lpstr>
      <vt:lpstr>PowerPoint-presentatie</vt:lpstr>
      <vt:lpstr>5. Next steps</vt:lpstr>
      <vt:lpstr>PowerPoint-presentatie</vt:lpstr>
    </vt:vector>
  </TitlesOfParts>
  <Company>Vlaamse Overheid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PowerPoint-sjabloon Toerisme Vlaanderen (Vlaamse doelgroep)</dc:title>
  <dc:creator>Demeyere, Leontien</dc:creator>
  <cp:lastModifiedBy>Stevens, Mario</cp:lastModifiedBy>
  <cp:revision>1148</cp:revision>
  <cp:lastPrinted>2019-02-11T10:43:08Z</cp:lastPrinted>
  <dcterms:created xsi:type="dcterms:W3CDTF">2014-01-24T10:44:44Z</dcterms:created>
  <dcterms:modified xsi:type="dcterms:W3CDTF">2019-02-12T08:46:06Z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haredWithUsers">
    <vt:lpwstr/>
  </property>
  <property fmtid="{D5CDD505-2E9C-101B-9397-08002B2CF9AE}" pid="3" name="display_urn:schemas-microsoft-com:office:office#Editor">
    <vt:lpwstr>Steven Derthoo</vt:lpwstr>
  </property>
  <property fmtid="{D5CDD505-2E9C-101B-9397-08002B2CF9AE}" pid="4" name="display_urn:schemas-microsoft-com:office:office#Author">
    <vt:lpwstr>Steven Derthoo</vt:lpwstr>
  </property>
</Properties>
</file>