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3"/>
  </p:notesMasterIdLst>
  <p:sldIdLst>
    <p:sldId id="257" r:id="rId5"/>
    <p:sldId id="258" r:id="rId6"/>
    <p:sldId id="259" r:id="rId7"/>
    <p:sldId id="260" r:id="rId8"/>
    <p:sldId id="262" r:id="rId9"/>
    <p:sldId id="261" r:id="rId10"/>
    <p:sldId id="310" r:id="rId11"/>
    <p:sldId id="264" r:id="rId12"/>
    <p:sldId id="267" r:id="rId13"/>
    <p:sldId id="272" r:id="rId14"/>
    <p:sldId id="273" r:id="rId15"/>
    <p:sldId id="274" r:id="rId16"/>
    <p:sldId id="275" r:id="rId17"/>
    <p:sldId id="311" r:id="rId18"/>
    <p:sldId id="280" r:id="rId19"/>
    <p:sldId id="277" r:id="rId20"/>
    <p:sldId id="278" r:id="rId21"/>
    <p:sldId id="279" r:id="rId22"/>
    <p:sldId id="276" r:id="rId23"/>
    <p:sldId id="30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FE039A-563A-4FD5-AA01-EBAB8DBDC567}">
          <p14:sldIdLst>
            <p14:sldId id="257"/>
            <p14:sldId id="258"/>
            <p14:sldId id="259"/>
            <p14:sldId id="260"/>
            <p14:sldId id="262"/>
            <p14:sldId id="261"/>
            <p14:sldId id="310"/>
            <p14:sldId id="264"/>
            <p14:sldId id="267"/>
            <p14:sldId id="272"/>
            <p14:sldId id="273"/>
            <p14:sldId id="274"/>
            <p14:sldId id="275"/>
            <p14:sldId id="311"/>
            <p14:sldId id="280"/>
            <p14:sldId id="277"/>
            <p14:sldId id="278"/>
            <p14:sldId id="279"/>
            <p14:sldId id="276"/>
            <p14:sldId id="309"/>
          </p14:sldIdLst>
        </p14:section>
        <p14:section name="Bijlagen Decentraal medebeheer" id="{9E82BC5E-B54E-46FB-8D37-EB168D1D1039}">
          <p14:sldIdLst>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eydt Kevin" initials="HK" lastIdx="3" clrIdx="0">
    <p:extLst>
      <p:ext uri="{19B8F6BF-5375-455C-9EA6-DF929625EA0E}">
        <p15:presenceInfo xmlns:p15="http://schemas.microsoft.com/office/powerpoint/2012/main" userId="Haleydt Kevin" providerId="None"/>
      </p:ext>
    </p:extLst>
  </p:cmAuthor>
  <p:cmAuthor id="2" name="De Keyzer Michiel" initials="DM" lastIdx="10" clrIdx="1">
    <p:extLst>
      <p:ext uri="{19B8F6BF-5375-455C-9EA6-DF929625EA0E}">
        <p15:presenceInfo xmlns:p15="http://schemas.microsoft.com/office/powerpoint/2012/main" userId="S::michiel.dekeyzer@kb.vlaanderen.be::5919b3ef-000e-4ca1-9196-cffa285786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0294" autoAdjust="0"/>
  </p:normalViewPr>
  <p:slideViewPr>
    <p:cSldViewPr snapToGrid="0">
      <p:cViewPr varScale="1">
        <p:scale>
          <a:sx n="78" d="100"/>
          <a:sy n="78" d="100"/>
        </p:scale>
        <p:origin x="9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Keyzer Michiel" userId="S::michiel.dekeyzer@kb.vlaanderen.be::5919b3ef-000e-4ca1-9196-cffa285786a7" providerId="AD" clId="Web-{2202F414-AD4F-3172-CC5E-835B944B4EC6}"/>
    <pc:docChg chg="modSld">
      <pc:chgData name="De Keyzer Michiel" userId="S::michiel.dekeyzer@kb.vlaanderen.be::5919b3ef-000e-4ca1-9196-cffa285786a7" providerId="AD" clId="Web-{2202F414-AD4F-3172-CC5E-835B944B4EC6}" dt="2019-05-20T18:53:54.524" v="57"/>
      <pc:docMkLst>
        <pc:docMk/>
      </pc:docMkLst>
      <pc:sldChg chg="modSp">
        <pc:chgData name="De Keyzer Michiel" userId="S::michiel.dekeyzer@kb.vlaanderen.be::5919b3ef-000e-4ca1-9196-cffa285786a7" providerId="AD" clId="Web-{2202F414-AD4F-3172-CC5E-835B944B4EC6}" dt="2019-05-20T18:45:07.056" v="47" actId="20577"/>
        <pc:sldMkLst>
          <pc:docMk/>
          <pc:sldMk cId="1859886825" sldId="261"/>
        </pc:sldMkLst>
        <pc:spChg chg="mod">
          <ac:chgData name="De Keyzer Michiel" userId="S::michiel.dekeyzer@kb.vlaanderen.be::5919b3ef-000e-4ca1-9196-cffa285786a7" providerId="AD" clId="Web-{2202F414-AD4F-3172-CC5E-835B944B4EC6}" dt="2019-05-20T18:45:07.056" v="47" actId="20577"/>
          <ac:spMkLst>
            <pc:docMk/>
            <pc:sldMk cId="1859886825" sldId="261"/>
            <ac:spMk id="5" creationId="{00000000-0000-0000-0000-000000000000}"/>
          </ac:spMkLst>
        </pc:spChg>
      </pc:sldChg>
      <pc:sldChg chg="addCm">
        <pc:chgData name="De Keyzer Michiel" userId="S::michiel.dekeyzer@kb.vlaanderen.be::5919b3ef-000e-4ca1-9196-cffa285786a7" providerId="AD" clId="Web-{2202F414-AD4F-3172-CC5E-835B944B4EC6}" dt="2019-05-20T18:44:13.369" v="0"/>
        <pc:sldMkLst>
          <pc:docMk/>
          <pc:sldMk cId="3027684779" sldId="262"/>
        </pc:sldMkLst>
      </pc:sldChg>
      <pc:sldChg chg="addCm">
        <pc:chgData name="De Keyzer Michiel" userId="S::michiel.dekeyzer@kb.vlaanderen.be::5919b3ef-000e-4ca1-9196-cffa285786a7" providerId="AD" clId="Web-{2202F414-AD4F-3172-CC5E-835B944B4EC6}" dt="2019-05-20T18:46:24.384" v="49"/>
        <pc:sldMkLst>
          <pc:docMk/>
          <pc:sldMk cId="507767872" sldId="267"/>
        </pc:sldMkLst>
      </pc:sldChg>
      <pc:sldChg chg="addCm">
        <pc:chgData name="De Keyzer Michiel" userId="S::michiel.dekeyzer@kb.vlaanderen.be::5919b3ef-000e-4ca1-9196-cffa285786a7" providerId="AD" clId="Web-{2202F414-AD4F-3172-CC5E-835B944B4EC6}" dt="2019-05-20T18:48:14.150" v="51"/>
        <pc:sldMkLst>
          <pc:docMk/>
          <pc:sldMk cId="1859718088" sldId="272"/>
        </pc:sldMkLst>
      </pc:sldChg>
      <pc:sldChg chg="addCm">
        <pc:chgData name="De Keyzer Michiel" userId="S::michiel.dekeyzer@kb.vlaanderen.be::5919b3ef-000e-4ca1-9196-cffa285786a7" providerId="AD" clId="Web-{2202F414-AD4F-3172-CC5E-835B944B4EC6}" dt="2019-05-20T18:49:17.634" v="52"/>
        <pc:sldMkLst>
          <pc:docMk/>
          <pc:sldMk cId="435996551" sldId="273"/>
        </pc:sldMkLst>
      </pc:sldChg>
      <pc:sldChg chg="addCm">
        <pc:chgData name="De Keyzer Michiel" userId="S::michiel.dekeyzer@kb.vlaanderen.be::5919b3ef-000e-4ca1-9196-cffa285786a7" providerId="AD" clId="Web-{2202F414-AD4F-3172-CC5E-835B944B4EC6}" dt="2019-05-20T18:50:11.149" v="54"/>
        <pc:sldMkLst>
          <pc:docMk/>
          <pc:sldMk cId="1997872954" sldId="274"/>
        </pc:sldMkLst>
      </pc:sldChg>
      <pc:sldChg chg="addCm">
        <pc:chgData name="De Keyzer Michiel" userId="S::michiel.dekeyzer@kb.vlaanderen.be::5919b3ef-000e-4ca1-9196-cffa285786a7" providerId="AD" clId="Web-{2202F414-AD4F-3172-CC5E-835B944B4EC6}" dt="2019-05-20T18:53:54.524" v="57"/>
        <pc:sldMkLst>
          <pc:docMk/>
          <pc:sldMk cId="1440526183" sldId="276"/>
        </pc:sldMkLst>
      </pc:sldChg>
      <pc:sldChg chg="addCm">
        <pc:chgData name="De Keyzer Michiel" userId="S::michiel.dekeyzer@kb.vlaanderen.be::5919b3ef-000e-4ca1-9196-cffa285786a7" providerId="AD" clId="Web-{2202F414-AD4F-3172-CC5E-835B944B4EC6}" dt="2019-05-20T18:52:27.040" v="56"/>
        <pc:sldMkLst>
          <pc:docMk/>
          <pc:sldMk cId="3352759735" sldId="278"/>
        </pc:sldMkLst>
      </pc:sldChg>
      <pc:sldChg chg="addCm">
        <pc:chgData name="De Keyzer Michiel" userId="S::michiel.dekeyzer@kb.vlaanderen.be::5919b3ef-000e-4ca1-9196-cffa285786a7" providerId="AD" clId="Web-{2202F414-AD4F-3172-CC5E-835B944B4EC6}" dt="2019-05-20T18:51:20.399" v="55"/>
        <pc:sldMkLst>
          <pc:docMk/>
          <pc:sldMk cId="1949853211" sldId="280"/>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20T15:20:55.008" idx="3">
    <p:pos x="5498" y="3238"/>
    <p:text>Is de relatie Bedrijventerrein - Bedrijfsperceel overbodig of niet? Aangezien er reeds een relatie is tussen ruimtelijke eenheid en Bedrijventerrein.</p:text>
    <p:extLst>
      <p:ext uri="{C676402C-5697-4E1C-873F-D02D1690AC5C}">
        <p15:threadingInfo xmlns:p15="http://schemas.microsoft.com/office/powerpoint/2012/main" timeZoneBias="-120"/>
      </p:ext>
    </p:extLst>
  </p:cm>
  <p:cm authorId="2" dt="2019-05-20T11:47:52.759" idx="3">
    <p:pos x="5498" y="3374"/>
    <p:text>hangt ervan af. Kan een bedrijventerrein ook een realtie hebben met andere ruimtelijke eenheden? en moeten we een relatie hebben op het generieke niveau, of enkel met specifieke ruimtelijke eenheden zoals bedrijfsperceel, kadastraal, ...?
</p:text>
    <p:extLst>
      <p:ext uri="{C676402C-5697-4E1C-873F-D02D1690AC5C}">
        <p15:threadingInfo xmlns:p15="http://schemas.microsoft.com/office/powerpoint/2012/main" timeZoneBias="420">
          <p15:parentCm authorId="1" idx="3"/>
        </p15:threadingInfo>
      </p:ext>
    </p:extLst>
  </p:cm>
  <p:cm authorId="2" dt="2019-05-20T11:48:14.150" idx="4">
    <p:pos x="7200" y="682"/>
    <p:text>moet hier nog 1 term gekozen worden want nu lijkt het alsof deze door elkaar gebruikt worden? klopt dit?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5-20T11:49:17.634" idx="5">
    <p:pos x="2647" y="3622"/>
    <p:text>is dit niet gewoon een status van het bedrijventerrein, namelijk dat die in planning is? Vraag voor de werkgroep. Zijn er ook nog andere statussen?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5-20T11:50:03.024" idx="6">
    <p:pos x="7200" y="682"/>
    <p:text>bedrijvenzone. Nog een nieuwe term? 
</p:text>
    <p:extLst>
      <p:ext uri="{C676402C-5697-4E1C-873F-D02D1690AC5C}">
        <p15:threadingInfo xmlns:p15="http://schemas.microsoft.com/office/powerpoint/2012/main" timeZoneBias="420"/>
      </p:ext>
    </p:extLst>
  </p:cm>
  <p:cm authorId="2" dt="2019-05-20T11:50:11.149" idx="7">
    <p:pos x="7336" y="818"/>
    <p:text>lijkt me ook een status?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05-20T11:51:20.399" idx="8">
    <p:pos x="6075" y="1837"/>
    <p:text>je stelt dit voor als een klasse, terwijl ik het eerder als een attribuut zou zien, niet? Moeten we het ook niet economische activiteit noemen?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05-20T11:52:27.040" idx="9">
    <p:pos x="7200" y="682"/>
    <p:text>die te maken hebben met data, eerder dan met het fysieke voorkomen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82F10-8458-4FFA-9A2B-6C8BC7FD5E1D}"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nl-BE"/>
        </a:p>
      </dgm:t>
    </dgm:pt>
    <dgm:pt modelId="{A1DBC102-DAED-4757-92D7-B1CD9B0BDB48}">
      <dgm:prSet phldrT="[Tekst]"/>
      <dgm:spPr>
        <a:solidFill>
          <a:srgbClr val="FF0000"/>
        </a:solidFill>
      </dgm:spPr>
      <dgm:t>
        <a:bodyPr/>
        <a:lstStyle/>
        <a:p>
          <a:r>
            <a:rPr lang="nl-BE" dirty="0"/>
            <a:t>Opmetingsplan</a:t>
          </a:r>
        </a:p>
      </dgm:t>
    </dgm:pt>
    <dgm:pt modelId="{07557D6C-0FD0-4F73-8BE4-1373A662A1D9}" type="parTrans" cxnId="{3F54681B-7389-4921-94C0-C82ADEF06F0B}">
      <dgm:prSet/>
      <dgm:spPr/>
      <dgm:t>
        <a:bodyPr/>
        <a:lstStyle/>
        <a:p>
          <a:endParaRPr lang="nl-BE"/>
        </a:p>
      </dgm:t>
    </dgm:pt>
    <dgm:pt modelId="{1418F196-ED98-4F92-9228-9ABF835788AF}" type="sibTrans" cxnId="{3F54681B-7389-4921-94C0-C82ADEF06F0B}">
      <dgm:prSet/>
      <dgm:spPr/>
      <dgm:t>
        <a:bodyPr/>
        <a:lstStyle/>
        <a:p>
          <a:endParaRPr lang="nl-BE"/>
        </a:p>
      </dgm:t>
    </dgm:pt>
    <dgm:pt modelId="{4721394D-7CA5-4AAF-8FE9-5A32A3AC7014}">
      <dgm:prSet phldrT="[Tekst]"/>
      <dgm:spPr/>
      <dgm:t>
        <a:bodyPr/>
        <a:lstStyle/>
        <a:p>
          <a:r>
            <a:rPr lang="nl-BE" dirty="0"/>
            <a:t>Gebruiksperceel</a:t>
          </a:r>
        </a:p>
      </dgm:t>
    </dgm:pt>
    <dgm:pt modelId="{088F49F0-7C7E-44AE-A823-A70E7D28166B}" type="parTrans" cxnId="{FC57DE5B-94E6-471C-8A72-8BB20E115A0E}">
      <dgm:prSet/>
      <dgm:spPr/>
      <dgm:t>
        <a:bodyPr/>
        <a:lstStyle/>
        <a:p>
          <a:endParaRPr lang="nl-BE"/>
        </a:p>
      </dgm:t>
    </dgm:pt>
    <dgm:pt modelId="{6CB8E03F-3CAA-48E7-A8A4-14408EBDC4B4}" type="sibTrans" cxnId="{FC57DE5B-94E6-471C-8A72-8BB20E115A0E}">
      <dgm:prSet/>
      <dgm:spPr/>
      <dgm:t>
        <a:bodyPr/>
        <a:lstStyle/>
        <a:p>
          <a:endParaRPr lang="nl-BE"/>
        </a:p>
      </dgm:t>
    </dgm:pt>
    <dgm:pt modelId="{A4FB6A6C-8BA8-465A-B256-317DD3BBBA1E}">
      <dgm:prSet phldrT="[Tekst]"/>
      <dgm:spPr>
        <a:solidFill>
          <a:srgbClr val="FF0000"/>
        </a:solidFill>
      </dgm:spPr>
      <dgm:t>
        <a:bodyPr/>
        <a:lstStyle/>
        <a:p>
          <a:r>
            <a:rPr lang="nl-BE" dirty="0"/>
            <a:t>Opmetingsplan</a:t>
          </a:r>
        </a:p>
      </dgm:t>
    </dgm:pt>
    <dgm:pt modelId="{4A12D0CB-A793-48DD-922B-06F20E15841D}" type="parTrans" cxnId="{0D38140E-005B-4809-9649-80290C18A0BB}">
      <dgm:prSet/>
      <dgm:spPr/>
      <dgm:t>
        <a:bodyPr/>
        <a:lstStyle/>
        <a:p>
          <a:endParaRPr lang="nl-BE"/>
        </a:p>
      </dgm:t>
    </dgm:pt>
    <dgm:pt modelId="{4637F9B0-E9C5-456A-921A-7C138D3AB244}" type="sibTrans" cxnId="{0D38140E-005B-4809-9649-80290C18A0BB}">
      <dgm:prSet/>
      <dgm:spPr/>
      <dgm:t>
        <a:bodyPr/>
        <a:lstStyle/>
        <a:p>
          <a:endParaRPr lang="nl-BE"/>
        </a:p>
      </dgm:t>
    </dgm:pt>
    <dgm:pt modelId="{68431F45-C75F-44E9-BEAD-2655A36A61FE}">
      <dgm:prSet phldrT="[Tekst]" phldr="1"/>
      <dgm:spPr/>
      <dgm:t>
        <a:bodyPr/>
        <a:lstStyle/>
        <a:p>
          <a:endParaRPr lang="nl-BE"/>
        </a:p>
      </dgm:t>
    </dgm:pt>
    <dgm:pt modelId="{3629DD50-32C3-4CEE-AC62-9906D1362749}" type="parTrans" cxnId="{3B22DF60-9828-4E91-97B5-D2E7D737329F}">
      <dgm:prSet/>
      <dgm:spPr/>
      <dgm:t>
        <a:bodyPr/>
        <a:lstStyle/>
        <a:p>
          <a:endParaRPr lang="nl-BE"/>
        </a:p>
      </dgm:t>
    </dgm:pt>
    <dgm:pt modelId="{9510CF6E-EC9A-470E-881F-D77B47E46D4F}" type="sibTrans" cxnId="{3B22DF60-9828-4E91-97B5-D2E7D737329F}">
      <dgm:prSet/>
      <dgm:spPr/>
      <dgm:t>
        <a:bodyPr/>
        <a:lstStyle/>
        <a:p>
          <a:endParaRPr lang="nl-BE"/>
        </a:p>
      </dgm:t>
    </dgm:pt>
    <dgm:pt modelId="{D9C3DE6A-52EA-4064-A987-ACBAA9AA745C}">
      <dgm:prSet phldrT="[Tekst]"/>
      <dgm:spPr>
        <a:solidFill>
          <a:srgbClr val="FF0000"/>
        </a:solidFill>
      </dgm:spPr>
      <dgm:t>
        <a:bodyPr/>
        <a:lstStyle/>
        <a:p>
          <a:r>
            <a:rPr lang="nl-BE" dirty="0"/>
            <a:t>Opmetingsplan</a:t>
          </a:r>
        </a:p>
      </dgm:t>
    </dgm:pt>
    <dgm:pt modelId="{C28B42B8-5FBB-43B3-8001-56A85A2C5479}" type="sibTrans" cxnId="{CACF1996-8CAC-4C5B-A166-8C480CB08B1C}">
      <dgm:prSet/>
      <dgm:spPr/>
      <dgm:t>
        <a:bodyPr/>
        <a:lstStyle/>
        <a:p>
          <a:endParaRPr lang="nl-BE"/>
        </a:p>
      </dgm:t>
    </dgm:pt>
    <dgm:pt modelId="{D4794500-E62C-4733-A58D-E1AE622E0EB5}" type="parTrans" cxnId="{CACF1996-8CAC-4C5B-A166-8C480CB08B1C}">
      <dgm:prSet/>
      <dgm:spPr/>
      <dgm:t>
        <a:bodyPr/>
        <a:lstStyle/>
        <a:p>
          <a:endParaRPr lang="nl-BE"/>
        </a:p>
      </dgm:t>
    </dgm:pt>
    <dgm:pt modelId="{F2597295-2F91-4B91-8E88-1846E08A1701}" type="pres">
      <dgm:prSet presAssocID="{03182F10-8458-4FFA-9A2B-6C8BC7FD5E1D}" presName="matrix" presStyleCnt="0">
        <dgm:presLayoutVars>
          <dgm:chMax val="1"/>
          <dgm:dir/>
          <dgm:resizeHandles val="exact"/>
        </dgm:presLayoutVars>
      </dgm:prSet>
      <dgm:spPr/>
      <dgm:t>
        <a:bodyPr/>
        <a:lstStyle/>
        <a:p>
          <a:endParaRPr lang="en-US"/>
        </a:p>
      </dgm:t>
    </dgm:pt>
    <dgm:pt modelId="{9FA05F88-1782-44DB-B67D-C5639822BC90}" type="pres">
      <dgm:prSet presAssocID="{03182F10-8458-4FFA-9A2B-6C8BC7FD5E1D}" presName="axisShape" presStyleLbl="bgShp" presStyleIdx="0" presStyleCnt="1"/>
      <dgm:spPr/>
    </dgm:pt>
    <dgm:pt modelId="{61EAEF7B-A448-4054-B45A-4B08821C7B16}" type="pres">
      <dgm:prSet presAssocID="{03182F10-8458-4FFA-9A2B-6C8BC7FD5E1D}" presName="rect1" presStyleLbl="node1" presStyleIdx="0" presStyleCnt="4" custScaleY="41112" custLinFactNeighborX="1111" custLinFactNeighborY="-27778">
        <dgm:presLayoutVars>
          <dgm:chMax val="0"/>
          <dgm:chPref val="0"/>
          <dgm:bulletEnabled val="1"/>
        </dgm:presLayoutVars>
      </dgm:prSet>
      <dgm:spPr/>
      <dgm:t>
        <a:bodyPr/>
        <a:lstStyle/>
        <a:p>
          <a:endParaRPr lang="en-US"/>
        </a:p>
      </dgm:t>
    </dgm:pt>
    <dgm:pt modelId="{B21354E7-B21A-4292-943F-3685D224C9BF}" type="pres">
      <dgm:prSet presAssocID="{03182F10-8458-4FFA-9A2B-6C8BC7FD5E1D}" presName="rect2" presStyleLbl="node1" presStyleIdx="1" presStyleCnt="4">
        <dgm:presLayoutVars>
          <dgm:chMax val="0"/>
          <dgm:chPref val="0"/>
          <dgm:bulletEnabled val="1"/>
        </dgm:presLayoutVars>
      </dgm:prSet>
      <dgm:spPr/>
      <dgm:t>
        <a:bodyPr/>
        <a:lstStyle/>
        <a:p>
          <a:endParaRPr lang="en-US"/>
        </a:p>
      </dgm:t>
    </dgm:pt>
    <dgm:pt modelId="{67C468C8-9689-446E-AA03-B94D4AD8927C}" type="pres">
      <dgm:prSet presAssocID="{03182F10-8458-4FFA-9A2B-6C8BC7FD5E1D}" presName="rect3" presStyleLbl="node1" presStyleIdx="2" presStyleCnt="4">
        <dgm:presLayoutVars>
          <dgm:chMax val="0"/>
          <dgm:chPref val="0"/>
          <dgm:bulletEnabled val="1"/>
        </dgm:presLayoutVars>
      </dgm:prSet>
      <dgm:spPr/>
      <dgm:t>
        <a:bodyPr/>
        <a:lstStyle/>
        <a:p>
          <a:endParaRPr lang="en-US"/>
        </a:p>
      </dgm:t>
    </dgm:pt>
    <dgm:pt modelId="{0A2BEAAC-0D11-46A9-9E69-DDDFC57DBECA}" type="pres">
      <dgm:prSet presAssocID="{03182F10-8458-4FFA-9A2B-6C8BC7FD5E1D}" presName="rect4" presStyleLbl="node1" presStyleIdx="3" presStyleCnt="4">
        <dgm:presLayoutVars>
          <dgm:chMax val="0"/>
          <dgm:chPref val="0"/>
          <dgm:bulletEnabled val="1"/>
        </dgm:presLayoutVars>
      </dgm:prSet>
      <dgm:spPr/>
      <dgm:t>
        <a:bodyPr/>
        <a:lstStyle/>
        <a:p>
          <a:endParaRPr lang="en-US"/>
        </a:p>
      </dgm:t>
    </dgm:pt>
  </dgm:ptLst>
  <dgm:cxnLst>
    <dgm:cxn modelId="{0D38140E-005B-4809-9649-80290C18A0BB}" srcId="{03182F10-8458-4FFA-9A2B-6C8BC7FD5E1D}" destId="{A4FB6A6C-8BA8-465A-B256-317DD3BBBA1E}" srcOrd="3" destOrd="0" parTransId="{4A12D0CB-A793-48DD-922B-06F20E15841D}" sibTransId="{4637F9B0-E9C5-456A-921A-7C138D3AB244}"/>
    <dgm:cxn modelId="{5FEBFE1F-4CFE-460E-B3DD-9AAB0E5BDAC0}" type="presOf" srcId="{A4FB6A6C-8BA8-465A-B256-317DD3BBBA1E}" destId="{0A2BEAAC-0D11-46A9-9E69-DDDFC57DBECA}" srcOrd="0" destOrd="0" presId="urn:microsoft.com/office/officeart/2005/8/layout/matrix2"/>
    <dgm:cxn modelId="{8991EC4B-9B5B-42B7-96E5-343BC0D64964}" type="presOf" srcId="{D9C3DE6A-52EA-4064-A987-ACBAA9AA745C}" destId="{61EAEF7B-A448-4054-B45A-4B08821C7B16}" srcOrd="0" destOrd="0" presId="urn:microsoft.com/office/officeart/2005/8/layout/matrix2"/>
    <dgm:cxn modelId="{A5E843EF-7006-480B-B798-C644CEACC29C}" type="presOf" srcId="{A1DBC102-DAED-4757-92D7-B1CD9B0BDB48}" destId="{B21354E7-B21A-4292-943F-3685D224C9BF}" srcOrd="0" destOrd="0" presId="urn:microsoft.com/office/officeart/2005/8/layout/matrix2"/>
    <dgm:cxn modelId="{026C0A8B-61B0-4DD9-B97C-073338EDEE9B}" type="presOf" srcId="{03182F10-8458-4FFA-9A2B-6C8BC7FD5E1D}" destId="{F2597295-2F91-4B91-8E88-1846E08A1701}" srcOrd="0" destOrd="0" presId="urn:microsoft.com/office/officeart/2005/8/layout/matrix2"/>
    <dgm:cxn modelId="{CACF1996-8CAC-4C5B-A166-8C480CB08B1C}" srcId="{03182F10-8458-4FFA-9A2B-6C8BC7FD5E1D}" destId="{D9C3DE6A-52EA-4064-A987-ACBAA9AA745C}" srcOrd="0" destOrd="0" parTransId="{D4794500-E62C-4733-A58D-E1AE622E0EB5}" sibTransId="{C28B42B8-5FBB-43B3-8001-56A85A2C5479}"/>
    <dgm:cxn modelId="{FC57DE5B-94E6-471C-8A72-8BB20E115A0E}" srcId="{03182F10-8458-4FFA-9A2B-6C8BC7FD5E1D}" destId="{4721394D-7CA5-4AAF-8FE9-5A32A3AC7014}" srcOrd="2" destOrd="0" parTransId="{088F49F0-7C7E-44AE-A823-A70E7D28166B}" sibTransId="{6CB8E03F-3CAA-48E7-A8A4-14408EBDC4B4}"/>
    <dgm:cxn modelId="{3B22DF60-9828-4E91-97B5-D2E7D737329F}" srcId="{03182F10-8458-4FFA-9A2B-6C8BC7FD5E1D}" destId="{68431F45-C75F-44E9-BEAD-2655A36A61FE}" srcOrd="4" destOrd="0" parTransId="{3629DD50-32C3-4CEE-AC62-9906D1362749}" sibTransId="{9510CF6E-EC9A-470E-881F-D77B47E46D4F}"/>
    <dgm:cxn modelId="{3F54681B-7389-4921-94C0-C82ADEF06F0B}" srcId="{03182F10-8458-4FFA-9A2B-6C8BC7FD5E1D}" destId="{A1DBC102-DAED-4757-92D7-B1CD9B0BDB48}" srcOrd="1" destOrd="0" parTransId="{07557D6C-0FD0-4F73-8BE4-1373A662A1D9}" sibTransId="{1418F196-ED98-4F92-9228-9ABF835788AF}"/>
    <dgm:cxn modelId="{D4AE8AA0-DF58-4E93-9CE5-10C77018A17A}" type="presOf" srcId="{4721394D-7CA5-4AAF-8FE9-5A32A3AC7014}" destId="{67C468C8-9689-446E-AA03-B94D4AD8927C}" srcOrd="0" destOrd="0" presId="urn:microsoft.com/office/officeart/2005/8/layout/matrix2"/>
    <dgm:cxn modelId="{F844475F-CB7F-49EF-BF4D-7AF03272C87D}" type="presParOf" srcId="{F2597295-2F91-4B91-8E88-1846E08A1701}" destId="{9FA05F88-1782-44DB-B67D-C5639822BC90}" srcOrd="0" destOrd="0" presId="urn:microsoft.com/office/officeart/2005/8/layout/matrix2"/>
    <dgm:cxn modelId="{57A5304B-33B0-4A22-81E8-55C3B5E5084D}" type="presParOf" srcId="{F2597295-2F91-4B91-8E88-1846E08A1701}" destId="{61EAEF7B-A448-4054-B45A-4B08821C7B16}" srcOrd="1" destOrd="0" presId="urn:microsoft.com/office/officeart/2005/8/layout/matrix2"/>
    <dgm:cxn modelId="{9756CC4C-D8CE-4C65-91CC-A9AB8742E1E8}" type="presParOf" srcId="{F2597295-2F91-4B91-8E88-1846E08A1701}" destId="{B21354E7-B21A-4292-943F-3685D224C9BF}" srcOrd="2" destOrd="0" presId="urn:microsoft.com/office/officeart/2005/8/layout/matrix2"/>
    <dgm:cxn modelId="{9919AD06-EE09-4FB7-9EB8-8DC4AF251F2B}" type="presParOf" srcId="{F2597295-2F91-4B91-8E88-1846E08A1701}" destId="{67C468C8-9689-446E-AA03-B94D4AD8927C}" srcOrd="3" destOrd="0" presId="urn:microsoft.com/office/officeart/2005/8/layout/matrix2"/>
    <dgm:cxn modelId="{F2C76176-9B3D-4EC9-B535-E3F28BE40BB9}" type="presParOf" srcId="{F2597295-2F91-4B91-8E88-1846E08A1701}" destId="{0A2BEAAC-0D11-46A9-9E69-DDDFC57DBEC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05F88-1782-44DB-B67D-C5639822BC90}">
      <dsp:nvSpPr>
        <dsp:cNvPr id="0" name=""/>
        <dsp:cNvSpPr/>
      </dsp:nvSpPr>
      <dsp:spPr>
        <a:xfrm>
          <a:off x="1584176" y="0"/>
          <a:ext cx="5184576" cy="5184576"/>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EAEF7B-A448-4054-B45A-4B08821C7B16}">
      <dsp:nvSpPr>
        <dsp:cNvPr id="0" name=""/>
        <dsp:cNvSpPr/>
      </dsp:nvSpPr>
      <dsp:spPr>
        <a:xfrm>
          <a:off x="1944213" y="371547"/>
          <a:ext cx="2073830" cy="852593"/>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a:t>Opmetingsplan</a:t>
          </a:r>
        </a:p>
      </dsp:txBody>
      <dsp:txXfrm>
        <a:off x="1985833" y="413167"/>
        <a:ext cx="1990590" cy="769353"/>
      </dsp:txXfrm>
    </dsp:sp>
    <dsp:sp modelId="{B21354E7-B21A-4292-943F-3685D224C9BF}">
      <dsp:nvSpPr>
        <dsp:cNvPr id="0" name=""/>
        <dsp:cNvSpPr/>
      </dsp:nvSpPr>
      <dsp:spPr>
        <a:xfrm>
          <a:off x="4357924" y="336997"/>
          <a:ext cx="2073830" cy="207383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a:t>Opmetingsplan</a:t>
          </a:r>
        </a:p>
      </dsp:txBody>
      <dsp:txXfrm>
        <a:off x="4459160" y="438233"/>
        <a:ext cx="1871358" cy="1871358"/>
      </dsp:txXfrm>
    </dsp:sp>
    <dsp:sp modelId="{67C468C8-9689-446E-AA03-B94D4AD8927C}">
      <dsp:nvSpPr>
        <dsp:cNvPr id="0" name=""/>
        <dsp:cNvSpPr/>
      </dsp:nvSpPr>
      <dsp:spPr>
        <a:xfrm>
          <a:off x="1921173" y="2773748"/>
          <a:ext cx="2073830" cy="20738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a:t>Gebruiksperceel</a:t>
          </a:r>
        </a:p>
      </dsp:txBody>
      <dsp:txXfrm>
        <a:off x="2022409" y="2874984"/>
        <a:ext cx="1871358" cy="1871358"/>
      </dsp:txXfrm>
    </dsp:sp>
    <dsp:sp modelId="{0A2BEAAC-0D11-46A9-9E69-DDDFC57DBECA}">
      <dsp:nvSpPr>
        <dsp:cNvPr id="0" name=""/>
        <dsp:cNvSpPr/>
      </dsp:nvSpPr>
      <dsp:spPr>
        <a:xfrm>
          <a:off x="4357924" y="2773748"/>
          <a:ext cx="2073830" cy="207383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nl-BE" sz="2000" kern="1200" dirty="0"/>
            <a:t>Opmetingsplan</a:t>
          </a:r>
        </a:p>
      </dsp:txBody>
      <dsp:txXfrm>
        <a:off x="4459160" y="2874984"/>
        <a:ext cx="1871358" cy="187135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81036-B3F0-45FF-A956-BD8FF2F17FED}" type="datetimeFigureOut">
              <a:rPr lang="en-US" smtClean="0"/>
              <a:t>5/22/2019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1C66B-B1EF-4331-AFB4-7BBB1D6D108E}" type="slidenum">
              <a:rPr lang="en-US" smtClean="0"/>
              <a:t>‹#›</a:t>
            </a:fld>
            <a:endParaRPr lang="en-US"/>
          </a:p>
        </p:txBody>
      </p:sp>
    </p:spTree>
    <p:extLst>
      <p:ext uri="{BB962C8B-B14F-4D97-AF65-F5344CB8AC3E}">
        <p14:creationId xmlns:p14="http://schemas.microsoft.com/office/powerpoint/2010/main" val="305646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US" dirty="0">
                <a:latin typeface="Calibri"/>
                <a:cs typeface="Calibri"/>
              </a:rPr>
              <a:t>Inspire </a:t>
            </a:r>
            <a:r>
              <a:rPr lang="en-US" dirty="0" err="1">
                <a:latin typeface="Calibri"/>
                <a:cs typeface="Calibri"/>
              </a:rPr>
              <a:t>leunt</a:t>
            </a:r>
            <a:r>
              <a:rPr lang="en-US" dirty="0">
                <a:latin typeface="Calibri"/>
                <a:cs typeface="Calibri"/>
              </a:rPr>
              <a:t> op </a:t>
            </a:r>
            <a:r>
              <a:rPr lang="en-US" dirty="0" err="1">
                <a:latin typeface="Calibri"/>
                <a:cs typeface="Calibri"/>
              </a:rPr>
              <a:t>een</a:t>
            </a:r>
            <a:r>
              <a:rPr lang="en-US" dirty="0">
                <a:latin typeface="Calibri"/>
                <a:cs typeface="Calibri"/>
              </a:rPr>
              <a:t> United Nations + </a:t>
            </a:r>
            <a:r>
              <a:rPr lang="en-US" dirty="0" err="1">
                <a:latin typeface="Calibri"/>
                <a:cs typeface="Calibri"/>
              </a:rPr>
              <a:t>afstemming</a:t>
            </a:r>
            <a:r>
              <a:rPr lang="en-US" dirty="0">
                <a:latin typeface="Calibri"/>
                <a:cs typeface="Calibri"/>
              </a:rPr>
              <a:t> ISO norm</a:t>
            </a:r>
            <a:endParaRPr lang="en-US" dirty="0"/>
          </a:p>
          <a:p>
            <a:pPr marL="170815" indent="-170815">
              <a:buNone/>
            </a:pPr>
            <a:r>
              <a:rPr lang="en-US" dirty="0">
                <a:latin typeface="Calibri"/>
                <a:cs typeface="Calibri"/>
              </a:rPr>
              <a:t>-&gt; die </a:t>
            </a:r>
            <a:r>
              <a:rPr lang="en-US" dirty="0" err="1">
                <a:latin typeface="Calibri"/>
                <a:cs typeface="Calibri"/>
              </a:rPr>
              <a:t>hebben</a:t>
            </a:r>
            <a:r>
              <a:rPr lang="en-US" dirty="0">
                <a:latin typeface="Calibri"/>
                <a:cs typeface="Calibri"/>
              </a:rPr>
              <a:t> </a:t>
            </a:r>
            <a:r>
              <a:rPr lang="en-US" dirty="0" err="1">
                <a:latin typeface="Calibri"/>
                <a:cs typeface="Calibri"/>
              </a:rPr>
              <a:t>ook</a:t>
            </a:r>
            <a:r>
              <a:rPr lang="en-US" dirty="0">
                <a:latin typeface="Calibri"/>
                <a:cs typeface="Calibri"/>
              </a:rPr>
              <a:t> </a:t>
            </a:r>
            <a:r>
              <a:rPr lang="en-US" dirty="0" err="1">
                <a:latin typeface="Calibri"/>
                <a:cs typeface="Calibri"/>
              </a:rPr>
              <a:t>een</a:t>
            </a:r>
            <a:r>
              <a:rPr lang="en-US" dirty="0">
                <a:latin typeface="Calibri"/>
                <a:cs typeface="Calibri"/>
              </a:rPr>
              <a:t> model </a:t>
            </a:r>
          </a:p>
          <a:p>
            <a:pPr marL="170815" indent="-170815">
              <a:buNone/>
            </a:pPr>
            <a:endParaRPr lang="en-US" dirty="0">
              <a:latin typeface="Calibri"/>
              <a:cs typeface="Calibri"/>
            </a:endParaRPr>
          </a:p>
          <a:p>
            <a:pPr marL="170815" indent="-170815">
              <a:buNone/>
            </a:pPr>
            <a:r>
              <a:rPr lang="en-US" dirty="0" err="1">
                <a:latin typeface="Calibri"/>
                <a:cs typeface="Calibri"/>
              </a:rPr>
              <a:t>Checken</a:t>
            </a:r>
            <a:r>
              <a:rPr lang="en-US" dirty="0">
                <a:latin typeface="Calibri"/>
                <a:cs typeface="Calibri"/>
              </a:rPr>
              <a:t> in INSPIRE </a:t>
            </a:r>
            <a:r>
              <a:rPr lang="en-US" dirty="0" err="1">
                <a:latin typeface="Calibri"/>
                <a:cs typeface="Calibri"/>
              </a:rPr>
              <a:t>voor</a:t>
            </a:r>
            <a:r>
              <a:rPr lang="en-US" dirty="0">
                <a:latin typeface="Calibri"/>
                <a:cs typeface="Calibri"/>
              </a:rPr>
              <a:t> use cases </a:t>
            </a:r>
            <a:r>
              <a:rPr lang="en-US" dirty="0" err="1">
                <a:latin typeface="Calibri"/>
                <a:cs typeface="Calibri"/>
              </a:rPr>
              <a:t>hoofdstuk</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723090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12</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81592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13</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4142002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14</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22061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95869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690111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17</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327644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18</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26057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274478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22</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691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23</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939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Eerder</a:t>
            </a:r>
            <a:r>
              <a:rPr lang="nl-BE" baseline="0" dirty="0"/>
              <a:t> gemaakte afspraken in het kader van decentraal medebeheer. </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069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24</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292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25</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4654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26</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45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27</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9194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28</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0326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Beheerder</a:t>
            </a:r>
            <a:r>
              <a:rPr lang="nl-BE" baseline="0" dirty="0"/>
              <a:t> informatie zit in laag beheer, schrappingen altijd in functie van decentraal beheer</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29</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039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30</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2175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31</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0942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32</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0254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Prijzen: link naar aanbieder</a:t>
            </a:r>
          </a:p>
          <a:p>
            <a:r>
              <a:rPr lang="nl-BE" dirty="0"/>
              <a:t>Beschikbare</a:t>
            </a:r>
            <a:r>
              <a:rPr lang="nl-BE" baseline="0" dirty="0"/>
              <a:t> kavels/oppervlakte afleiden uit </a:t>
            </a:r>
            <a:r>
              <a:rPr lang="nl-BE" baseline="0" dirty="0" err="1"/>
              <a:t>percelenlaag</a:t>
            </a:r>
            <a:r>
              <a:rPr lang="nl-BE" baseline="0" dirty="0"/>
              <a:t>? </a:t>
            </a:r>
            <a:r>
              <a:rPr lang="nl-BE" baseline="0" dirty="0" err="1"/>
              <a:t>Geopunt</a:t>
            </a:r>
            <a:r>
              <a:rPr lang="nl-BE" baseline="0" dirty="0"/>
              <a:t> bevat een zoekfunctie op het veld beschikbare oppervlakte in de </a:t>
            </a:r>
            <a:r>
              <a:rPr lang="nl-BE" baseline="0" dirty="0" err="1"/>
              <a:t>terreinenlaag</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33</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3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GB" dirty="0" err="1">
                <a:latin typeface="Calibri"/>
                <a:cs typeface="Calibri"/>
              </a:rPr>
              <a:t>Aanpak</a:t>
            </a:r>
            <a:r>
              <a:rPr lang="en-GB" dirty="0">
                <a:latin typeface="Calibri"/>
                <a:cs typeface="Calibri"/>
              </a:rPr>
              <a:t> </a:t>
            </a:r>
            <a:r>
              <a:rPr lang="en-GB" dirty="0" err="1">
                <a:latin typeface="Calibri"/>
                <a:cs typeface="Calibri"/>
              </a:rPr>
              <a:t>traject</a:t>
            </a:r>
            <a:r>
              <a:rPr lang="en-GB" dirty="0">
                <a:latin typeface="Calibri"/>
                <a:cs typeface="Calibri"/>
              </a:rPr>
              <a:t> OSLO </a:t>
            </a:r>
            <a:r>
              <a:rPr lang="en-GB" dirty="0" err="1">
                <a:latin typeface="Calibri"/>
                <a:cs typeface="Calibri"/>
              </a:rPr>
              <a:t>Percelen</a:t>
            </a:r>
            <a:endParaRPr lang="en-GB" dirty="0">
              <a:latin typeface="Calibri"/>
              <a:cs typeface="Calibri"/>
            </a:endParaRPr>
          </a:p>
          <a:p>
            <a:pPr marL="170815" indent="-170815">
              <a:buNone/>
            </a:pPr>
            <a:r>
              <a:rPr lang="en-GB" dirty="0">
                <a:latin typeface="Calibri"/>
                <a:cs typeface="Calibri"/>
              </a:rPr>
              <a:t>-&gt; </a:t>
            </a:r>
            <a:r>
              <a:rPr lang="en-GB" dirty="0" err="1">
                <a:latin typeface="Calibri"/>
                <a:cs typeface="Calibri"/>
              </a:rPr>
              <a:t>volgens</a:t>
            </a:r>
            <a:r>
              <a:rPr lang="en-GB" dirty="0">
                <a:latin typeface="Calibri"/>
                <a:cs typeface="Calibri"/>
              </a:rPr>
              <a:t> LADM</a:t>
            </a:r>
          </a:p>
          <a:p>
            <a:pPr marL="170815" indent="-170815">
              <a:buNone/>
            </a:pPr>
            <a:r>
              <a:rPr lang="en-GB" dirty="0">
                <a:latin typeface="Calibri"/>
                <a:cs typeface="Calibri"/>
              </a:rPr>
              <a:t>-&gt; </a:t>
            </a:r>
            <a:r>
              <a:rPr lang="en-GB" dirty="0" err="1">
                <a:latin typeface="Calibri"/>
                <a:cs typeface="Calibri"/>
              </a:rPr>
              <a:t>Ruimtelijke</a:t>
            </a:r>
            <a:r>
              <a:rPr lang="en-GB" dirty="0">
                <a:latin typeface="Calibri"/>
                <a:cs typeface="Calibri"/>
              </a:rPr>
              <a:t> </a:t>
            </a:r>
            <a:r>
              <a:rPr lang="en-GB" dirty="0" err="1">
                <a:latin typeface="Calibri"/>
                <a:cs typeface="Calibri"/>
              </a:rPr>
              <a:t>eenheid</a:t>
            </a:r>
            <a:r>
              <a:rPr lang="en-GB" dirty="0">
                <a:latin typeface="Calibri"/>
                <a:cs typeface="Calibri"/>
              </a:rPr>
              <a:t> </a:t>
            </a:r>
            <a:r>
              <a:rPr lang="en-GB" dirty="0" err="1">
                <a:latin typeface="Calibri"/>
                <a:cs typeface="Calibri"/>
              </a:rPr>
              <a:t>als</a:t>
            </a:r>
            <a:r>
              <a:rPr lang="en-GB" dirty="0">
                <a:latin typeface="Calibri"/>
                <a:cs typeface="Calibri"/>
              </a:rPr>
              <a:t> </a:t>
            </a:r>
            <a:r>
              <a:rPr lang="en-GB" dirty="0" err="1">
                <a:latin typeface="Calibri"/>
                <a:cs typeface="Calibri"/>
              </a:rPr>
              <a:t>centraal</a:t>
            </a:r>
            <a:r>
              <a:rPr lang="en-GB" baseline="0" dirty="0">
                <a:latin typeface="Calibri"/>
                <a:cs typeface="Calibri"/>
              </a:rPr>
              <a:t> element</a:t>
            </a: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5</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012553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34</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02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35</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15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Belang van topologie benadrukken!</a:t>
            </a:r>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36</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0613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link leggen</a:t>
            </a:r>
            <a:r>
              <a:rPr lang="nl-BE" baseline="0" dirty="0"/>
              <a:t> naar OLSO perceel (zie bestaande modellen)</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37</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1931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BE" dirty="0"/>
              <a:t>Het verschil tussen ‘</a:t>
            </a:r>
            <a:r>
              <a:rPr lang="nl-BE" dirty="0" err="1"/>
              <a:t>Bebouwd’+’Gemeenschapsvoorziening</a:t>
            </a:r>
            <a:r>
              <a:rPr lang="nl-BE" dirty="0"/>
              <a:t> en openbaar nut’ en ‘</a:t>
            </a:r>
            <a:r>
              <a:rPr lang="nl-BE" dirty="0" err="1"/>
              <a:t>Infrastructuur+Kleine</a:t>
            </a:r>
            <a:r>
              <a:rPr lang="nl-BE" dirty="0"/>
              <a:t> constructies van openbaar belang’, wordt bepaald op basis van</a:t>
            </a:r>
            <a:r>
              <a:rPr lang="nl-BE" baseline="0" dirty="0"/>
              <a:t> de aanwezigheid van een gerealiseerd gebouw uit het gebouwenregister.</a:t>
            </a:r>
          </a:p>
          <a:p>
            <a:pPr marL="171450" indent="-171450">
              <a:buFont typeface="Arial" panose="020B0604020202020204" pitchFamily="34" charset="0"/>
              <a:buChar char="•"/>
            </a:pPr>
            <a:r>
              <a:rPr lang="nl-BE" baseline="0" dirty="0"/>
              <a:t>Intentieverklaring van de eigenaars wordt niet meer gebruikt als criterium.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BE" sz="1200" kern="1200" dirty="0">
                <a:solidFill>
                  <a:schemeClr val="tx1"/>
                </a:solidFill>
                <a:effectLst/>
                <a:latin typeface="+mn-lt"/>
                <a:ea typeface="+mn-ea"/>
                <a:cs typeface="+mn-cs"/>
              </a:rPr>
              <a:t>Bedrijfsverzamelgebouwen zijn steeds 'in gebruik' en ' aangeboden'. (Zie ook de </a:t>
            </a:r>
            <a:r>
              <a:rPr lang="nl-BE" sz="1200" kern="1200" dirty="0" err="1">
                <a:solidFill>
                  <a:schemeClr val="tx1"/>
                </a:solidFill>
                <a:effectLst/>
                <a:latin typeface="+mn-lt"/>
                <a:ea typeface="+mn-ea"/>
                <a:cs typeface="+mn-cs"/>
              </a:rPr>
              <a:t>puntenlaag</a:t>
            </a:r>
            <a:r>
              <a:rPr lang="nl-BE" sz="1200" kern="1200" dirty="0">
                <a:solidFill>
                  <a:schemeClr val="tx1"/>
                </a:solidFill>
                <a:effectLst/>
                <a:latin typeface="+mn-lt"/>
                <a:ea typeface="+mn-ea"/>
                <a:cs typeface="+mn-cs"/>
              </a:rPr>
              <a:t> bedrijfsverzamelgebouwen in hoofdstuk 10.)</a:t>
            </a:r>
          </a:p>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38</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0406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Geen onderscheid</a:t>
            </a:r>
            <a:r>
              <a:rPr lang="nl-BE" baseline="0" dirty="0"/>
              <a:t> meer tussen structurele, procedurele en eigendomsbeperking</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39</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1893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40</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975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Vernietiging Raad van State</a:t>
            </a:r>
            <a:r>
              <a:rPr lang="nl-BE" baseline="0" dirty="0"/>
              <a:t>:</a:t>
            </a:r>
          </a:p>
          <a:p>
            <a:pPr marL="171450" indent="-171450">
              <a:buFontTx/>
              <a:buChar char="-"/>
            </a:pPr>
            <a:r>
              <a:rPr lang="nl-BE" baseline="0" dirty="0"/>
              <a:t>Indien voorgaande bestemming niet-economisch: archief</a:t>
            </a:r>
          </a:p>
          <a:p>
            <a:pPr marL="171450" indent="-171450">
              <a:buFontTx/>
              <a:buChar char="-"/>
            </a:pPr>
            <a:r>
              <a:rPr lang="nl-BE" baseline="0" dirty="0"/>
              <a:t>Indien voorgaande bestemming economisch: te ontwikkelen</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41</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0544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42</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521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sz="1200" dirty="0">
              <a:latin typeface="ISOCPEUR" pitchFamily="34" charset="0"/>
            </a:endParaRPr>
          </a:p>
          <a:p>
            <a:r>
              <a:rPr lang="nl-BE" sz="1200" i="1" baseline="30000" dirty="0">
                <a:latin typeface="ISOCPEUR" pitchFamily="34" charset="0"/>
              </a:rPr>
              <a:t>1</a:t>
            </a:r>
            <a:r>
              <a:rPr lang="nl-BE" sz="1200" i="1" dirty="0">
                <a:latin typeface="ISOCPEUR" pitchFamily="34" charset="0"/>
              </a:rPr>
              <a:t>juridisch handhaver </a:t>
            </a:r>
            <a:r>
              <a:rPr lang="nl-BE" sz="1200" dirty="0">
                <a:latin typeface="ISOCPEUR" pitchFamily="34" charset="0"/>
              </a:rPr>
              <a:t>= een instantie die aantoonbaar instaat voor de naleving van de wettelijke of contractuele bouw- en exploitatieverplichtingen van de gebruikers op het terrein (wet 1970 – expansiewetgeving).</a:t>
            </a:r>
          </a:p>
          <a:p>
            <a:endParaRPr lang="nl-BE" sz="1200" dirty="0">
              <a:latin typeface="ISOCPEUR" pitchFamily="34" charset="0"/>
            </a:endParaRPr>
          </a:p>
          <a:p>
            <a:r>
              <a:rPr lang="nl-BE" sz="1200" baseline="30000" dirty="0">
                <a:latin typeface="ISOCPEUR" pitchFamily="34" charset="0"/>
              </a:rPr>
              <a:t>2</a:t>
            </a:r>
            <a:r>
              <a:rPr lang="nl-BE" sz="1200" dirty="0">
                <a:latin typeface="ISOCPEUR" pitchFamily="34" charset="0"/>
              </a:rPr>
              <a:t>subsidie = toekenning van steun in kader van subsidiebesluit bedrijventerreinen.</a:t>
            </a:r>
          </a:p>
          <a:p>
            <a:endParaRPr lang="nl-BE" sz="1200" dirty="0">
              <a:latin typeface="ISOCPEUR" pitchFamily="34" charset="0"/>
            </a:endParaRPr>
          </a:p>
          <a:p>
            <a:r>
              <a:rPr lang="nl-BE" sz="1200" baseline="30000" dirty="0">
                <a:latin typeface="ISOCPEUR" pitchFamily="34" charset="0"/>
              </a:rPr>
              <a:t>3</a:t>
            </a:r>
            <a:r>
              <a:rPr lang="nl-BE" sz="1200" dirty="0">
                <a:latin typeface="ISOCPEUR" pitchFamily="34" charset="0"/>
              </a:rPr>
              <a:t>Indien in de praktijk blijkt dat de beheerstaken toch niet opgenomen worden, dan kan VLAIO vriendelijk </a:t>
            </a:r>
            <a:r>
              <a:rPr lang="nl-BE" sz="1200" dirty="0" err="1">
                <a:latin typeface="ISOCPEUR" pitchFamily="34" charset="0"/>
              </a:rPr>
              <a:t>nudgen</a:t>
            </a:r>
            <a:r>
              <a:rPr lang="nl-BE" sz="1200" dirty="0">
                <a:latin typeface="ISOCPEUR" pitchFamily="34" charset="0"/>
              </a:rPr>
              <a:t> naar waar het beheer van deze terreinen gebleven is. Deze terreinen worden dus </a:t>
            </a:r>
            <a:r>
              <a:rPr lang="nl-BE" sz="1200" u="sng" dirty="0">
                <a:latin typeface="ISOCPEUR" pitchFamily="34" charset="0"/>
              </a:rPr>
              <a:t>niet</a:t>
            </a:r>
            <a:r>
              <a:rPr lang="nl-BE" sz="1200" dirty="0">
                <a:latin typeface="ISOCPEUR" pitchFamily="34" charset="0"/>
              </a:rPr>
              <a:t> meegenomen in het project.</a:t>
            </a:r>
          </a:p>
          <a:p>
            <a:endParaRPr lang="nl-BE" sz="1200" dirty="0">
              <a:latin typeface="ISOCPEUR" pitchFamily="34" charset="0"/>
            </a:endParaRPr>
          </a:p>
          <a:p>
            <a:r>
              <a:rPr lang="nl-BE" sz="1200" i="1" baseline="30000" dirty="0">
                <a:latin typeface="ISOCPEUR" pitchFamily="34" charset="0"/>
              </a:rPr>
              <a:t>4</a:t>
            </a:r>
            <a:r>
              <a:rPr lang="nl-BE" sz="1200" i="1" dirty="0">
                <a:latin typeface="ISOCPEUR" pitchFamily="34" charset="0"/>
              </a:rPr>
              <a:t>aanspreekpunt</a:t>
            </a:r>
            <a:r>
              <a:rPr lang="nl-BE" sz="1200" dirty="0">
                <a:latin typeface="ISOCPEUR" pitchFamily="34" charset="0"/>
              </a:rPr>
              <a:t> = een persoon van een instantie die men kan aanspreken met vragen over het bedrijventerrein en de percelen</a:t>
            </a:r>
          </a:p>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43</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869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6</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9396742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44</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866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45</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073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Attributen voorlopig in functie</a:t>
            </a:r>
            <a:r>
              <a:rPr lang="nl-BE" baseline="0" dirty="0"/>
              <a:t> van het project niet-beheerde terreinen</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46</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505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Bij de grondverwerving</a:t>
            </a:r>
            <a:r>
              <a:rPr lang="nl-BE" baseline="0" dirty="0"/>
              <a:t> worden alle percelen opgemeten die zullen aangekocht/onteigend worden. </a:t>
            </a:r>
            <a:r>
              <a:rPr lang="nl-BE" dirty="0"/>
              <a:t>Indien de contour van de ontwikkelbare</a:t>
            </a:r>
            <a:r>
              <a:rPr lang="nl-BE" baseline="0" dirty="0"/>
              <a:t> zone hierdoor een hogere nauwkeurigheid heeft, worden de contour van de </a:t>
            </a:r>
            <a:r>
              <a:rPr lang="nl-BE" baseline="0" dirty="0" err="1"/>
              <a:t>terreinenlaag</a:t>
            </a:r>
            <a:r>
              <a:rPr lang="nl-BE" baseline="0" dirty="0"/>
              <a:t> en de </a:t>
            </a:r>
            <a:r>
              <a:rPr lang="nl-BE" baseline="0" dirty="0" err="1"/>
              <a:t>percelenlaag</a:t>
            </a:r>
            <a:r>
              <a:rPr lang="nl-BE" baseline="0" dirty="0"/>
              <a:t> hieraan aangepast (zie verder topologie).</a:t>
            </a:r>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47</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688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a:t>Indien de contour van de percelen </a:t>
            </a:r>
            <a:r>
              <a:rPr lang="nl-BE" baseline="0" dirty="0"/>
              <a:t>een hogere nauwkeurigheid heeft (as built plan), worden de contour van de </a:t>
            </a:r>
            <a:r>
              <a:rPr lang="nl-BE" baseline="0" dirty="0" err="1"/>
              <a:t>terreinenlaag</a:t>
            </a:r>
            <a:r>
              <a:rPr lang="nl-BE" baseline="0" dirty="0"/>
              <a:t> en de ontwikkelbare zone hieraan aangepast (zie verder topologie).</a:t>
            </a:r>
            <a:endParaRPr lang="nl-BE" dirty="0"/>
          </a:p>
          <a:p>
            <a:endParaRPr lang="nl-BE" dirty="0"/>
          </a:p>
        </p:txBody>
      </p:sp>
      <p:sp>
        <p:nvSpPr>
          <p:cNvPr id="4" name="Tijdelijke aanduiding voor dianummer 3"/>
          <p:cNvSpPr>
            <a:spLocks noGrp="1"/>
          </p:cNvSpPr>
          <p:nvPr>
            <p:ph type="sldNum" sz="quarter" idx="10"/>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A15A0D9C-0CD0-4097-81EC-9B83965EC080}" type="slidenum">
              <a:rPr kumimoji="0" lang="nl-BE" sz="1200" b="0" i="0" u="none" strike="noStrike" kern="1200" cap="none" spc="0" normalizeH="0" baseline="0" noProof="0" smtClean="0">
                <a:ln>
                  <a:noFill/>
                </a:ln>
                <a:solidFill>
                  <a:srgbClr val="373636"/>
                </a:solidFill>
                <a:effectLst/>
                <a:uLnTx/>
                <a:uFillTx/>
                <a:latin typeface="Calibri" panose="020F0502020204030204"/>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48</a:t>
            </a:fld>
            <a:endParaRPr kumimoji="0" lang="nl-BE" sz="1200" b="0" i="0" u="none" strike="noStrike" kern="1200" cap="none" spc="0" normalizeH="0" baseline="0" noProof="0">
              <a:ln>
                <a:noFill/>
              </a:ln>
              <a:solidFill>
                <a:srgbClr val="373636"/>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2167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7</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888781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8</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389417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err="1">
                <a:latin typeface="Calibri"/>
                <a:cs typeface="Calibri"/>
              </a:rPr>
              <a:t>Bedrijventerrein</a:t>
            </a:r>
            <a:r>
              <a:rPr lang="en-GB" dirty="0">
                <a:latin typeface="Calibri"/>
                <a:cs typeface="Calibri"/>
              </a:rPr>
              <a:t> is</a:t>
            </a:r>
            <a:r>
              <a:rPr lang="en-GB" baseline="0" dirty="0">
                <a:latin typeface="Calibri"/>
                <a:cs typeface="Calibri"/>
              </a:rPr>
              <a:t> </a:t>
            </a:r>
            <a:r>
              <a:rPr lang="en-GB" baseline="0" dirty="0" err="1">
                <a:latin typeface="Calibri"/>
                <a:cs typeface="Calibri"/>
              </a:rPr>
              <a:t>een</a:t>
            </a:r>
            <a:r>
              <a:rPr lang="en-GB" baseline="0" dirty="0">
                <a:latin typeface="Calibri"/>
                <a:cs typeface="Calibri"/>
              </a:rPr>
              <a:t> </a:t>
            </a:r>
            <a:r>
              <a:rPr lang="en-GB" baseline="0" dirty="0" err="1">
                <a:latin typeface="Calibri"/>
                <a:cs typeface="Calibri"/>
              </a:rPr>
              <a:t>specialisatie</a:t>
            </a:r>
            <a:r>
              <a:rPr lang="en-GB" baseline="0" dirty="0">
                <a:latin typeface="Calibri"/>
                <a:cs typeface="Calibri"/>
              </a:rPr>
              <a:t> van </a:t>
            </a:r>
            <a:r>
              <a:rPr lang="en-GB" baseline="0" dirty="0" err="1">
                <a:latin typeface="Calibri"/>
                <a:cs typeface="Calibri"/>
              </a:rPr>
              <a:t>Ruimtelijke</a:t>
            </a:r>
            <a:r>
              <a:rPr lang="en-GB" baseline="0" dirty="0">
                <a:latin typeface="Calibri"/>
                <a:cs typeface="Calibri"/>
              </a:rPr>
              <a:t> </a:t>
            </a:r>
            <a:r>
              <a:rPr lang="en-GB" baseline="0" dirty="0" err="1">
                <a:latin typeface="Calibri"/>
                <a:cs typeface="Calibri"/>
              </a:rPr>
              <a:t>eenheid</a:t>
            </a:r>
            <a:endParaRPr lang="en-GB" baseline="0" dirty="0">
              <a:latin typeface="Calibri"/>
              <a:cs typeface="Calibri"/>
            </a:endParaRPr>
          </a:p>
          <a:p>
            <a:pPr marL="228600" indent="-228600">
              <a:buAutoNum type="arabicParenR"/>
            </a:pPr>
            <a:r>
              <a:rPr lang="en-GB" baseline="0" dirty="0" err="1">
                <a:latin typeface="Calibri"/>
                <a:cs typeface="Calibri"/>
              </a:rPr>
              <a:t>Bedrijventerrein</a:t>
            </a:r>
            <a:r>
              <a:rPr lang="en-GB" baseline="0" dirty="0">
                <a:latin typeface="Calibri"/>
                <a:cs typeface="Calibri"/>
              </a:rPr>
              <a:t> </a:t>
            </a:r>
            <a:r>
              <a:rPr lang="en-GB" baseline="0" dirty="0" err="1">
                <a:latin typeface="Calibri"/>
                <a:cs typeface="Calibri"/>
              </a:rPr>
              <a:t>heeft</a:t>
            </a:r>
            <a:r>
              <a:rPr lang="en-GB" baseline="0" dirty="0">
                <a:latin typeface="Calibri"/>
                <a:cs typeface="Calibri"/>
              </a:rPr>
              <a:t> </a:t>
            </a:r>
            <a:r>
              <a:rPr lang="en-GB" baseline="0" dirty="0" err="1">
                <a:latin typeface="Calibri"/>
                <a:cs typeface="Calibri"/>
              </a:rPr>
              <a:t>een</a:t>
            </a:r>
            <a:r>
              <a:rPr lang="en-GB" baseline="0" dirty="0">
                <a:latin typeface="Calibri"/>
                <a:cs typeface="Calibri"/>
              </a:rPr>
              <a:t> </a:t>
            </a:r>
            <a:r>
              <a:rPr lang="en-GB" baseline="0" dirty="0" err="1">
                <a:latin typeface="Calibri"/>
                <a:cs typeface="Calibri"/>
              </a:rPr>
              <a:t>associatie</a:t>
            </a:r>
            <a:r>
              <a:rPr lang="en-GB" baseline="0" dirty="0">
                <a:latin typeface="Calibri"/>
                <a:cs typeface="Calibri"/>
              </a:rPr>
              <a:t> met </a:t>
            </a:r>
            <a:r>
              <a:rPr lang="en-GB" baseline="0" dirty="0" err="1">
                <a:latin typeface="Calibri"/>
                <a:cs typeface="Calibri"/>
              </a:rPr>
              <a:t>Ruimtelijke</a:t>
            </a:r>
            <a:r>
              <a:rPr lang="en-GB" baseline="0" dirty="0">
                <a:latin typeface="Calibri"/>
                <a:cs typeface="Calibri"/>
              </a:rPr>
              <a:t> </a:t>
            </a:r>
            <a:r>
              <a:rPr lang="en-GB" baseline="0" dirty="0" err="1">
                <a:latin typeface="Calibri"/>
                <a:cs typeface="Calibri"/>
              </a:rPr>
              <a:t>eenheid</a:t>
            </a:r>
            <a:r>
              <a:rPr lang="en-GB" baseline="0" dirty="0">
                <a:latin typeface="Calibri"/>
                <a:cs typeface="Calibri"/>
              </a:rPr>
              <a:t>:</a:t>
            </a:r>
          </a:p>
          <a:p>
            <a:pPr marL="685800" lvl="1" indent="-228600">
              <a:buFont typeface="Arial" panose="020B0604020202020204" pitchFamily="34" charset="0"/>
              <a:buChar char="•"/>
            </a:pPr>
            <a:r>
              <a:rPr lang="en-GB" baseline="0" dirty="0" err="1">
                <a:latin typeface="Calibri"/>
                <a:cs typeface="Calibri"/>
              </a:rPr>
              <a:t>Een</a:t>
            </a:r>
            <a:r>
              <a:rPr lang="en-GB" baseline="0" dirty="0">
                <a:latin typeface="Calibri"/>
                <a:cs typeface="Calibri"/>
              </a:rPr>
              <a:t> </a:t>
            </a:r>
            <a:r>
              <a:rPr lang="en-GB" baseline="0" dirty="0" err="1">
                <a:latin typeface="Calibri"/>
                <a:cs typeface="Calibri"/>
              </a:rPr>
              <a:t>bedrijventerrein</a:t>
            </a:r>
            <a:r>
              <a:rPr lang="en-GB" baseline="0" dirty="0">
                <a:latin typeface="Calibri"/>
                <a:cs typeface="Calibri"/>
              </a:rPr>
              <a:t> </a:t>
            </a:r>
            <a:r>
              <a:rPr lang="en-GB" baseline="0" dirty="0" err="1">
                <a:latin typeface="Calibri"/>
                <a:cs typeface="Calibri"/>
              </a:rPr>
              <a:t>kan</a:t>
            </a:r>
            <a:r>
              <a:rPr lang="en-GB" baseline="0" dirty="0">
                <a:latin typeface="Calibri"/>
                <a:cs typeface="Calibri"/>
              </a:rPr>
              <a:t> </a:t>
            </a:r>
            <a:r>
              <a:rPr lang="en-GB" baseline="0" dirty="0" err="1">
                <a:latin typeface="Calibri"/>
                <a:cs typeface="Calibri"/>
              </a:rPr>
              <a:t>namelijk</a:t>
            </a:r>
            <a:r>
              <a:rPr lang="en-GB" baseline="0" dirty="0">
                <a:latin typeface="Calibri"/>
                <a:cs typeface="Calibri"/>
              </a:rPr>
              <a:t> </a:t>
            </a:r>
            <a:r>
              <a:rPr lang="en-GB" baseline="0" dirty="0" err="1">
                <a:latin typeface="Calibri"/>
                <a:cs typeface="Calibri"/>
              </a:rPr>
              <a:t>bestaan</a:t>
            </a:r>
            <a:r>
              <a:rPr lang="en-GB" baseline="0" dirty="0">
                <a:latin typeface="Calibri"/>
                <a:cs typeface="Calibri"/>
              </a:rPr>
              <a:t> </a:t>
            </a:r>
            <a:r>
              <a:rPr lang="en-GB" baseline="0" dirty="0" err="1">
                <a:latin typeface="Calibri"/>
                <a:cs typeface="Calibri"/>
              </a:rPr>
              <a:t>uit</a:t>
            </a:r>
            <a:r>
              <a:rPr lang="en-GB" baseline="0" dirty="0">
                <a:latin typeface="Calibri"/>
                <a:cs typeface="Calibri"/>
              </a:rPr>
              <a:t> </a:t>
            </a:r>
            <a:r>
              <a:rPr lang="en-GB" baseline="0" dirty="0" err="1">
                <a:latin typeface="Calibri"/>
                <a:cs typeface="Calibri"/>
              </a:rPr>
              <a:t>verschillende</a:t>
            </a:r>
            <a:r>
              <a:rPr lang="en-GB" baseline="0" dirty="0">
                <a:latin typeface="Calibri"/>
                <a:cs typeface="Calibri"/>
              </a:rPr>
              <a:t> </a:t>
            </a:r>
            <a:r>
              <a:rPr lang="en-GB" baseline="0" dirty="0" err="1">
                <a:latin typeface="Calibri"/>
                <a:cs typeface="Calibri"/>
              </a:rPr>
              <a:t>soorten</a:t>
            </a:r>
            <a:r>
              <a:rPr lang="en-GB" baseline="0" dirty="0">
                <a:latin typeface="Calibri"/>
                <a:cs typeface="Calibri"/>
              </a:rPr>
              <a:t> </a:t>
            </a:r>
            <a:r>
              <a:rPr lang="en-GB" baseline="0" dirty="0" err="1">
                <a:latin typeface="Calibri"/>
                <a:cs typeface="Calibri"/>
              </a:rPr>
              <a:t>gebruiks</a:t>
            </a:r>
            <a:r>
              <a:rPr lang="en-GB" baseline="0" dirty="0">
                <a:latin typeface="Calibri"/>
                <a:cs typeface="Calibri"/>
              </a:rPr>
              <a:t>-/</a:t>
            </a:r>
            <a:r>
              <a:rPr lang="en-GB" baseline="0" dirty="0" err="1">
                <a:latin typeface="Calibri"/>
                <a:cs typeface="Calibri"/>
              </a:rPr>
              <a:t>bedrijvenpercelen</a:t>
            </a: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9</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1073517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r>
              <a:rPr lang="en-GB" dirty="0" err="1">
                <a:latin typeface="Calibri"/>
                <a:cs typeface="Calibri"/>
              </a:rPr>
              <a:t>Binnen</a:t>
            </a:r>
            <a:r>
              <a:rPr lang="en-GB" dirty="0">
                <a:latin typeface="Calibri"/>
                <a:cs typeface="Calibri"/>
              </a:rPr>
              <a:t> de </a:t>
            </a:r>
            <a:r>
              <a:rPr lang="en-GB" dirty="0" err="1">
                <a:latin typeface="Calibri"/>
                <a:cs typeface="Calibri"/>
              </a:rPr>
              <a:t>afspraken</a:t>
            </a:r>
            <a:r>
              <a:rPr lang="en-GB" dirty="0">
                <a:latin typeface="Calibri"/>
                <a:cs typeface="Calibri"/>
              </a:rPr>
              <a:t> van </a:t>
            </a:r>
            <a:r>
              <a:rPr lang="en-GB" dirty="0" err="1">
                <a:latin typeface="Calibri"/>
                <a:cs typeface="Calibri"/>
              </a:rPr>
              <a:t>centraal</a:t>
            </a:r>
            <a:r>
              <a:rPr lang="en-GB" baseline="0" dirty="0">
                <a:latin typeface="Calibri"/>
                <a:cs typeface="Calibri"/>
              </a:rPr>
              <a:t> </a:t>
            </a:r>
            <a:r>
              <a:rPr lang="en-GB" baseline="0" dirty="0" err="1">
                <a:latin typeface="Calibri"/>
                <a:cs typeface="Calibri"/>
              </a:rPr>
              <a:t>medebeheer</a:t>
            </a:r>
            <a:r>
              <a:rPr lang="en-GB" baseline="0" dirty="0">
                <a:latin typeface="Calibri"/>
                <a:cs typeface="Calibri"/>
              </a:rPr>
              <a:t> is </a:t>
            </a:r>
            <a:r>
              <a:rPr lang="en-GB" baseline="0" dirty="0" err="1">
                <a:latin typeface="Calibri"/>
                <a:cs typeface="Calibri"/>
              </a:rPr>
              <a:t>er</a:t>
            </a:r>
            <a:r>
              <a:rPr lang="en-GB" baseline="0" dirty="0">
                <a:latin typeface="Calibri"/>
                <a:cs typeface="Calibri"/>
              </a:rPr>
              <a:t> </a:t>
            </a:r>
            <a:r>
              <a:rPr lang="en-GB" baseline="0" dirty="0" err="1">
                <a:latin typeface="Calibri"/>
                <a:cs typeface="Calibri"/>
              </a:rPr>
              <a:t>eveneens</a:t>
            </a:r>
            <a:r>
              <a:rPr lang="en-GB" baseline="0" dirty="0">
                <a:latin typeface="Calibri"/>
                <a:cs typeface="Calibri"/>
              </a:rPr>
              <a:t> </a:t>
            </a:r>
            <a:r>
              <a:rPr lang="en-GB" baseline="0" dirty="0" err="1">
                <a:latin typeface="Calibri"/>
                <a:cs typeface="Calibri"/>
              </a:rPr>
              <a:t>sprake</a:t>
            </a:r>
            <a:r>
              <a:rPr lang="en-GB" baseline="0" dirty="0">
                <a:latin typeface="Calibri"/>
                <a:cs typeface="Calibri"/>
              </a:rPr>
              <a:t> van ‘</a:t>
            </a:r>
            <a:r>
              <a:rPr lang="en-GB" baseline="0" dirty="0" err="1">
                <a:latin typeface="Calibri"/>
                <a:cs typeface="Calibri"/>
              </a:rPr>
              <a:t>Bedrijfspercelen</a:t>
            </a:r>
            <a:r>
              <a:rPr lang="en-GB" baseline="0" dirty="0">
                <a:latin typeface="Calibri"/>
                <a:cs typeface="Calibri"/>
              </a:rPr>
              <a:t>’</a:t>
            </a:r>
          </a:p>
          <a:p>
            <a:pPr marL="170815" indent="-170815">
              <a:buNone/>
            </a:pPr>
            <a:r>
              <a:rPr lang="en-GB" baseline="0" dirty="0">
                <a:latin typeface="Calibri"/>
                <a:cs typeface="Calibri"/>
              </a:rPr>
              <a:t>De </a:t>
            </a:r>
            <a:r>
              <a:rPr lang="en-GB" baseline="0" dirty="0" err="1">
                <a:latin typeface="Calibri"/>
                <a:cs typeface="Calibri"/>
              </a:rPr>
              <a:t>definitie</a:t>
            </a:r>
            <a:r>
              <a:rPr lang="en-GB" baseline="0" dirty="0">
                <a:latin typeface="Calibri"/>
                <a:cs typeface="Calibri"/>
              </a:rPr>
              <a:t> </a:t>
            </a:r>
            <a:r>
              <a:rPr lang="en-GB" baseline="0" dirty="0" err="1">
                <a:latin typeface="Calibri"/>
                <a:cs typeface="Calibri"/>
              </a:rPr>
              <a:t>zorgt</a:t>
            </a:r>
            <a:r>
              <a:rPr lang="en-GB" baseline="0" dirty="0">
                <a:latin typeface="Calibri"/>
                <a:cs typeface="Calibri"/>
              </a:rPr>
              <a:t> </a:t>
            </a:r>
            <a:r>
              <a:rPr lang="en-GB" baseline="0" dirty="0" err="1">
                <a:latin typeface="Calibri"/>
                <a:cs typeface="Calibri"/>
              </a:rPr>
              <a:t>hier</a:t>
            </a:r>
            <a:r>
              <a:rPr lang="en-GB" baseline="0" dirty="0">
                <a:latin typeface="Calibri"/>
                <a:cs typeface="Calibri"/>
              </a:rPr>
              <a:t> </a:t>
            </a:r>
            <a:r>
              <a:rPr lang="en-GB" baseline="0" dirty="0" err="1">
                <a:latin typeface="Calibri"/>
                <a:cs typeface="Calibri"/>
              </a:rPr>
              <a:t>echter</a:t>
            </a:r>
            <a:r>
              <a:rPr lang="en-GB" baseline="0" dirty="0">
                <a:latin typeface="Calibri"/>
                <a:cs typeface="Calibri"/>
              </a:rPr>
              <a:t> </a:t>
            </a:r>
            <a:r>
              <a:rPr lang="en-GB" baseline="0" dirty="0" err="1">
                <a:latin typeface="Calibri"/>
                <a:cs typeface="Calibri"/>
              </a:rPr>
              <a:t>wel</a:t>
            </a:r>
            <a:r>
              <a:rPr lang="en-GB" baseline="0" dirty="0">
                <a:latin typeface="Calibri"/>
                <a:cs typeface="Calibri"/>
              </a:rPr>
              <a:t> </a:t>
            </a:r>
            <a:r>
              <a:rPr lang="en-GB" baseline="0" dirty="0" err="1">
                <a:latin typeface="Calibri"/>
                <a:cs typeface="Calibri"/>
              </a:rPr>
              <a:t>voor</a:t>
            </a:r>
            <a:r>
              <a:rPr lang="en-GB" baseline="0" dirty="0">
                <a:latin typeface="Calibri"/>
                <a:cs typeface="Calibri"/>
              </a:rPr>
              <a:t> wat </a:t>
            </a:r>
            <a:r>
              <a:rPr lang="en-GB" baseline="0" dirty="0" err="1">
                <a:latin typeface="Calibri"/>
                <a:cs typeface="Calibri"/>
              </a:rPr>
              <a:t>verwarring</a:t>
            </a:r>
            <a:r>
              <a:rPr lang="en-GB" baseline="0" dirty="0">
                <a:latin typeface="Calibri"/>
                <a:cs typeface="Calibri"/>
              </a:rPr>
              <a:t>, </a:t>
            </a:r>
            <a:r>
              <a:rPr lang="en-GB" baseline="0" dirty="0" err="1">
                <a:latin typeface="Calibri"/>
                <a:cs typeface="Calibri"/>
              </a:rPr>
              <a:t>namelijk</a:t>
            </a:r>
            <a:r>
              <a:rPr lang="en-GB" baseline="0" dirty="0">
                <a:latin typeface="Calibri"/>
                <a:cs typeface="Calibri"/>
              </a:rPr>
              <a:t>:</a:t>
            </a:r>
          </a:p>
          <a:p>
            <a:pPr marL="171450" indent="-171450">
              <a:buFontTx/>
              <a:buChar char="-"/>
            </a:pPr>
            <a:r>
              <a:rPr lang="en-GB" baseline="0" dirty="0" err="1">
                <a:latin typeface="Calibri"/>
                <a:cs typeface="Calibri"/>
              </a:rPr>
              <a:t>Wordt</a:t>
            </a:r>
            <a:r>
              <a:rPr lang="en-GB" baseline="0" dirty="0">
                <a:latin typeface="Calibri"/>
                <a:cs typeface="Calibri"/>
              </a:rPr>
              <a:t> </a:t>
            </a:r>
            <a:r>
              <a:rPr lang="en-GB" baseline="0" dirty="0" err="1">
                <a:latin typeface="Calibri"/>
                <a:cs typeface="Calibri"/>
              </a:rPr>
              <a:t>er</a:t>
            </a:r>
            <a:r>
              <a:rPr lang="en-GB" baseline="0" dirty="0">
                <a:latin typeface="Calibri"/>
                <a:cs typeface="Calibri"/>
              </a:rPr>
              <a:t> </a:t>
            </a:r>
            <a:r>
              <a:rPr lang="en-GB" baseline="0" dirty="0" err="1">
                <a:latin typeface="Calibri"/>
                <a:cs typeface="Calibri"/>
              </a:rPr>
              <a:t>enkel</a:t>
            </a:r>
            <a:r>
              <a:rPr lang="en-GB" baseline="0" dirty="0">
                <a:latin typeface="Calibri"/>
                <a:cs typeface="Calibri"/>
              </a:rPr>
              <a:t> </a:t>
            </a:r>
            <a:r>
              <a:rPr lang="en-GB" baseline="0" dirty="0" err="1">
                <a:latin typeface="Calibri"/>
                <a:cs typeface="Calibri"/>
              </a:rPr>
              <a:t>gekeken</a:t>
            </a:r>
            <a:r>
              <a:rPr lang="en-GB" baseline="0" dirty="0">
                <a:latin typeface="Calibri"/>
                <a:cs typeface="Calibri"/>
              </a:rPr>
              <a:t> </a:t>
            </a:r>
            <a:r>
              <a:rPr lang="en-GB" baseline="0" dirty="0" err="1">
                <a:latin typeface="Calibri"/>
                <a:cs typeface="Calibri"/>
              </a:rPr>
              <a:t>naar</a:t>
            </a:r>
            <a:r>
              <a:rPr lang="en-GB" baseline="0" dirty="0">
                <a:latin typeface="Calibri"/>
                <a:cs typeface="Calibri"/>
              </a:rPr>
              <a:t> </a:t>
            </a:r>
            <a:r>
              <a:rPr lang="en-GB" baseline="0" dirty="0" err="1">
                <a:latin typeface="Calibri"/>
                <a:cs typeface="Calibri"/>
              </a:rPr>
              <a:t>bedrijfspercelen</a:t>
            </a:r>
            <a:r>
              <a:rPr lang="en-US" baseline="0" dirty="0">
                <a:latin typeface="Calibri"/>
                <a:cs typeface="Calibri"/>
              </a:rPr>
              <a:t>; of</a:t>
            </a:r>
          </a:p>
          <a:p>
            <a:pPr marL="171450" indent="-171450">
              <a:buFontTx/>
              <a:buChar char="-"/>
            </a:pPr>
            <a:r>
              <a:rPr lang="en-GB" baseline="0" dirty="0" err="1">
                <a:latin typeface="Calibri"/>
                <a:cs typeface="Calibri"/>
              </a:rPr>
              <a:t>Omvatten</a:t>
            </a:r>
            <a:r>
              <a:rPr lang="en-GB" baseline="0" dirty="0">
                <a:latin typeface="Calibri"/>
                <a:cs typeface="Calibri"/>
              </a:rPr>
              <a:t> de </a:t>
            </a:r>
            <a:r>
              <a:rPr lang="en-GB" baseline="0" dirty="0" err="1">
                <a:latin typeface="Calibri"/>
                <a:cs typeface="Calibri"/>
              </a:rPr>
              <a:t>bedrijvenpercelen</a:t>
            </a:r>
            <a:r>
              <a:rPr lang="en-GB" baseline="0" dirty="0">
                <a:latin typeface="Calibri"/>
                <a:cs typeface="Calibri"/>
              </a:rPr>
              <a:t> </a:t>
            </a:r>
            <a:r>
              <a:rPr lang="en-GB" baseline="0" dirty="0" err="1">
                <a:latin typeface="Calibri"/>
                <a:cs typeface="Calibri"/>
              </a:rPr>
              <a:t>ook</a:t>
            </a:r>
            <a:r>
              <a:rPr lang="en-GB" baseline="0" dirty="0">
                <a:latin typeface="Calibri"/>
                <a:cs typeface="Calibri"/>
              </a:rPr>
              <a:t> </a:t>
            </a:r>
            <a:r>
              <a:rPr lang="en-GB" baseline="0" dirty="0" err="1">
                <a:latin typeface="Calibri"/>
                <a:cs typeface="Calibri"/>
              </a:rPr>
              <a:t>gebruikspercelen</a:t>
            </a:r>
            <a:r>
              <a:rPr lang="en-GB" baseline="0" dirty="0">
                <a:latin typeface="Calibri"/>
                <a:cs typeface="Calibri"/>
              </a:rPr>
              <a:t> of </a:t>
            </a:r>
            <a:r>
              <a:rPr lang="en-GB" baseline="0" dirty="0" err="1">
                <a:latin typeface="Calibri"/>
                <a:cs typeface="Calibri"/>
              </a:rPr>
              <a:t>omgekeerd</a:t>
            </a:r>
            <a:r>
              <a:rPr lang="en-GB" baseline="0" dirty="0">
                <a:latin typeface="Calibri"/>
                <a:cs typeface="Calibri"/>
              </a:rPr>
              <a:t>?</a:t>
            </a:r>
          </a:p>
          <a:p>
            <a:pPr marL="171450" indent="-171450">
              <a:buFontTx/>
              <a:buChar char="-"/>
            </a:pPr>
            <a:endParaRPr lang="en-GB" baseline="0" dirty="0">
              <a:latin typeface="Calibri"/>
              <a:cs typeface="Calibri"/>
            </a:endParaRPr>
          </a:p>
          <a:p>
            <a:pPr marL="0" indent="0">
              <a:buFontTx/>
              <a:buNone/>
            </a:pPr>
            <a:r>
              <a:rPr lang="en-GB" baseline="0" dirty="0" err="1">
                <a:latin typeface="Calibri"/>
                <a:cs typeface="Calibri"/>
              </a:rPr>
              <a:t>Daarnaast</a:t>
            </a:r>
            <a:r>
              <a:rPr lang="en-GB" baseline="0" dirty="0">
                <a:latin typeface="Calibri"/>
                <a:cs typeface="Calibri"/>
              </a:rPr>
              <a:t>: is </a:t>
            </a:r>
            <a:r>
              <a:rPr lang="en-GB" baseline="0" dirty="0" err="1">
                <a:latin typeface="Calibri"/>
                <a:cs typeface="Calibri"/>
              </a:rPr>
              <a:t>er</a:t>
            </a:r>
            <a:r>
              <a:rPr lang="en-GB" baseline="0" dirty="0">
                <a:latin typeface="Calibri"/>
                <a:cs typeface="Calibri"/>
              </a:rPr>
              <a:t> </a:t>
            </a:r>
            <a:r>
              <a:rPr lang="en-GB" baseline="0" dirty="0" err="1">
                <a:latin typeface="Calibri"/>
                <a:cs typeface="Calibri"/>
              </a:rPr>
              <a:t>een</a:t>
            </a:r>
            <a:r>
              <a:rPr lang="en-GB" baseline="0" dirty="0">
                <a:latin typeface="Calibri"/>
                <a:cs typeface="Calibri"/>
              </a:rPr>
              <a:t> </a:t>
            </a:r>
            <a:r>
              <a:rPr lang="en-GB" baseline="0" dirty="0" err="1">
                <a:latin typeface="Calibri"/>
                <a:cs typeface="Calibri"/>
              </a:rPr>
              <a:t>relatie</a:t>
            </a:r>
            <a:r>
              <a:rPr lang="en-GB" baseline="0" dirty="0">
                <a:latin typeface="Calibri"/>
                <a:cs typeface="Calibri"/>
              </a:rPr>
              <a:t> </a:t>
            </a:r>
            <a:r>
              <a:rPr lang="en-GB" baseline="0" dirty="0" err="1">
                <a:latin typeface="Calibri"/>
                <a:cs typeface="Calibri"/>
              </a:rPr>
              <a:t>nodig</a:t>
            </a:r>
            <a:r>
              <a:rPr lang="en-GB" baseline="0" dirty="0">
                <a:latin typeface="Calibri"/>
                <a:cs typeface="Calibri"/>
              </a:rPr>
              <a:t> </a:t>
            </a:r>
            <a:r>
              <a:rPr lang="en-GB" baseline="0" dirty="0" err="1">
                <a:latin typeface="Calibri"/>
                <a:cs typeface="Calibri"/>
              </a:rPr>
              <a:t>tussen</a:t>
            </a:r>
            <a:r>
              <a:rPr lang="en-GB" baseline="0" dirty="0">
                <a:latin typeface="Calibri"/>
                <a:cs typeface="Calibri"/>
              </a:rPr>
              <a:t> </a:t>
            </a:r>
            <a:r>
              <a:rPr lang="en-GB" baseline="0" dirty="0" err="1">
                <a:latin typeface="Calibri"/>
                <a:cs typeface="Calibri"/>
              </a:rPr>
              <a:t>Bedrijventerrein</a:t>
            </a:r>
            <a:r>
              <a:rPr lang="en-GB" baseline="0" dirty="0">
                <a:latin typeface="Calibri"/>
                <a:cs typeface="Calibri"/>
              </a:rPr>
              <a:t> </a:t>
            </a:r>
            <a:r>
              <a:rPr lang="en-GB" baseline="0" dirty="0" err="1">
                <a:latin typeface="Calibri"/>
                <a:cs typeface="Calibri"/>
              </a:rPr>
              <a:t>en</a:t>
            </a:r>
            <a:r>
              <a:rPr lang="en-GB" baseline="0" dirty="0">
                <a:latin typeface="Calibri"/>
                <a:cs typeface="Calibri"/>
              </a:rPr>
              <a:t> </a:t>
            </a:r>
            <a:r>
              <a:rPr lang="en-GB" baseline="0" dirty="0" err="1">
                <a:latin typeface="Calibri"/>
                <a:cs typeface="Calibri"/>
              </a:rPr>
              <a:t>Bedrijfsperceel</a:t>
            </a:r>
            <a:r>
              <a:rPr lang="en-GB" baseline="0" dirty="0">
                <a:latin typeface="Calibri"/>
                <a:cs typeface="Calibri"/>
              </a:rPr>
              <a:t> </a:t>
            </a:r>
            <a:r>
              <a:rPr lang="en-GB" baseline="0" dirty="0" err="1">
                <a:latin typeface="Calibri"/>
                <a:cs typeface="Calibri"/>
              </a:rPr>
              <a:t>indien</a:t>
            </a:r>
            <a:r>
              <a:rPr lang="en-GB" baseline="0" dirty="0">
                <a:latin typeface="Calibri"/>
                <a:cs typeface="Calibri"/>
              </a:rPr>
              <a:t> </a:t>
            </a:r>
            <a:r>
              <a:rPr lang="en-GB" baseline="0" dirty="0" err="1">
                <a:latin typeface="Calibri"/>
                <a:cs typeface="Calibri"/>
              </a:rPr>
              <a:t>er</a:t>
            </a:r>
            <a:r>
              <a:rPr lang="en-GB" baseline="0" dirty="0">
                <a:latin typeface="Calibri"/>
                <a:cs typeface="Calibri"/>
              </a:rPr>
              <a:t> reeds </a:t>
            </a:r>
            <a:r>
              <a:rPr lang="en-GB" baseline="0" dirty="0" err="1">
                <a:latin typeface="Calibri"/>
                <a:cs typeface="Calibri"/>
              </a:rPr>
              <a:t>een</a:t>
            </a:r>
            <a:r>
              <a:rPr lang="en-GB" baseline="0" dirty="0">
                <a:latin typeface="Calibri"/>
                <a:cs typeface="Calibri"/>
              </a:rPr>
              <a:t> </a:t>
            </a:r>
            <a:r>
              <a:rPr lang="en-GB" baseline="0" dirty="0" err="1">
                <a:latin typeface="Calibri"/>
                <a:cs typeface="Calibri"/>
              </a:rPr>
              <a:t>relatie</a:t>
            </a:r>
            <a:r>
              <a:rPr lang="en-GB" baseline="0" dirty="0">
                <a:latin typeface="Calibri"/>
                <a:cs typeface="Calibri"/>
              </a:rPr>
              <a:t> is met </a:t>
            </a:r>
            <a:r>
              <a:rPr lang="en-GB" baseline="0" dirty="0" err="1">
                <a:latin typeface="Calibri"/>
                <a:cs typeface="Calibri"/>
              </a:rPr>
              <a:t>ruimtelijke</a:t>
            </a:r>
            <a:r>
              <a:rPr lang="en-GB" baseline="0" dirty="0">
                <a:latin typeface="Calibri"/>
                <a:cs typeface="Calibri"/>
              </a:rPr>
              <a:t> </a:t>
            </a:r>
            <a:r>
              <a:rPr lang="en-GB" baseline="0" dirty="0" err="1">
                <a:latin typeface="Calibri"/>
                <a:cs typeface="Calibri"/>
              </a:rPr>
              <a:t>eenheid</a:t>
            </a:r>
            <a:r>
              <a:rPr lang="en-GB" baseline="0" dirty="0">
                <a:latin typeface="Calibri"/>
                <a:cs typeface="Calibri"/>
              </a:rPr>
              <a:t>?</a:t>
            </a: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10</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2367647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0815" indent="-170815">
              <a:buNone/>
            </a:pPr>
            <a:endParaRPr lang="en-US" dirty="0" err="1">
              <a:latin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235" rtl="0" eaLnBrk="1" fontAlgn="auto" latinLnBrk="0" hangingPunct="1">
              <a:lnSpc>
                <a:spcPct val="100000"/>
              </a:lnSpc>
              <a:spcBef>
                <a:spcPts val="0"/>
              </a:spcBef>
              <a:spcAft>
                <a:spcPts val="0"/>
              </a:spcAft>
              <a:buClrTx/>
              <a:buSzTx/>
              <a:buFontTx/>
              <a:buNone/>
              <a:tabLst/>
              <a:defRPr/>
            </a:pPr>
            <a:fld id="{31D57D71-DFD4-49A2-8FE9-9156F9579F84}" type="slidenum">
              <a:rPr kumimoji="0" lang="nl-BE" sz="1200" b="0" i="0" u="none" strike="noStrike" kern="1200" cap="none" spc="0" normalizeH="0" baseline="0" noProof="0" smtClean="0">
                <a:ln>
                  <a:noFill/>
                </a:ln>
                <a:solidFill>
                  <a:srgbClr val="373636"/>
                </a:solidFill>
                <a:effectLst/>
                <a:uLnTx/>
                <a:uFillTx/>
                <a:latin typeface="FlandersArtSans-Regular" panose="00000500000000000000" pitchFamily="2" charset="0"/>
                <a:ea typeface="+mn-ea"/>
                <a:cs typeface="+mn-cs"/>
              </a:rPr>
              <a:pPr marL="0" marR="0" lvl="0" indent="0" algn="r" defTabSz="914235" rtl="0" eaLnBrk="1" fontAlgn="auto" latinLnBrk="0" hangingPunct="1">
                <a:lnSpc>
                  <a:spcPct val="100000"/>
                </a:lnSpc>
                <a:spcBef>
                  <a:spcPts val="0"/>
                </a:spcBef>
                <a:spcAft>
                  <a:spcPts val="0"/>
                </a:spcAft>
                <a:buClrTx/>
                <a:buSzTx/>
                <a:buFontTx/>
                <a:buNone/>
                <a:tabLst/>
                <a:defRPr/>
              </a:pPr>
              <a:t>11</a:t>
            </a:fld>
            <a:endParaRPr kumimoji="0" lang="nl-BE" sz="1200" b="0" i="0" u="none" strike="noStrike" kern="1200" cap="none" spc="0" normalizeH="0" baseline="0" noProof="0">
              <a:ln>
                <a:noFill/>
              </a:ln>
              <a:solidFill>
                <a:srgbClr val="373636"/>
              </a:solidFill>
              <a:effectLst/>
              <a:uLnTx/>
              <a:uFillTx/>
              <a:latin typeface="FlandersArtSans-Regular" panose="00000500000000000000" pitchFamily="2" charset="0"/>
              <a:ea typeface="+mn-ea"/>
              <a:cs typeface="+mn-cs"/>
            </a:endParaRPr>
          </a:p>
        </p:txBody>
      </p:sp>
    </p:spTree>
    <p:extLst>
      <p:ext uri="{BB962C8B-B14F-4D97-AF65-F5344CB8AC3E}">
        <p14:creationId xmlns:p14="http://schemas.microsoft.com/office/powerpoint/2010/main" val="4238274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3" y="0"/>
            <a:ext cx="11834738"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stretch>
            <a:fillRect/>
          </a:stretch>
        </p:blipFill>
        <p:spPr>
          <a:xfrm>
            <a:off x="861752" y="692695"/>
            <a:ext cx="2400001" cy="734484"/>
          </a:xfrm>
          <a:prstGeom prst="rect">
            <a:avLst/>
          </a:prstGeom>
          <a:ln w="12700">
            <a:miter lim="400000"/>
          </a:ln>
        </p:spPr>
      </p:pic>
      <p:sp>
        <p:nvSpPr>
          <p:cNvPr id="9" name="Subtitle 2"/>
          <p:cNvSpPr>
            <a:spLocks noGrp="1"/>
          </p:cNvSpPr>
          <p:nvPr>
            <p:ph type="subTitle" idx="1"/>
          </p:nvPr>
        </p:nvSpPr>
        <p:spPr>
          <a:xfrm>
            <a:off x="1266106" y="4509835"/>
            <a:ext cx="9150377"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Shape 7"/>
          <p:cNvSpPr>
            <a:spLocks noGrp="1"/>
          </p:cNvSpPr>
          <p:nvPr>
            <p:ph type="title"/>
          </p:nvPr>
        </p:nvSpPr>
        <p:spPr>
          <a:xfrm>
            <a:off x="1266108" y="1551753"/>
            <a:ext cx="915037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6" name="TextBox 15"/>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69435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15414" y="365129"/>
            <a:ext cx="3721630"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en-US"/>
              <a:t>Click to edit Master title style</a:t>
            </a:r>
            <a:endParaRPr lang="nl-BE" dirty="0"/>
          </a:p>
        </p:txBody>
      </p:sp>
      <p:sp>
        <p:nvSpPr>
          <p:cNvPr id="7" name="Shape 40"/>
          <p:cNvSpPr>
            <a:spLocks noGrp="1"/>
          </p:cNvSpPr>
          <p:nvPr>
            <p:ph type="body" idx="1"/>
          </p:nvPr>
        </p:nvSpPr>
        <p:spPr>
          <a:xfrm>
            <a:off x="815414" y="5892602"/>
            <a:ext cx="372163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10" name="Content Placeholder 2"/>
          <p:cNvSpPr>
            <a:spLocks noGrp="1"/>
          </p:cNvSpPr>
          <p:nvPr>
            <p:ph sz="quarter" idx="10"/>
          </p:nvPr>
        </p:nvSpPr>
        <p:spPr>
          <a:xfrm>
            <a:off x="4729317" y="365126"/>
            <a:ext cx="6624484"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48CA6BF2-CD52-4E22-92A5-09015AAF1997}" type="datetime1">
              <a:rPr lang="nl-BE" smtClean="0"/>
              <a:t>22/05/2019</a:t>
            </a:fld>
            <a:endParaRPr lang="nl-BE" dirty="0"/>
          </a:p>
        </p:txBody>
      </p:sp>
    </p:spTree>
    <p:extLst>
      <p:ext uri="{BB962C8B-B14F-4D97-AF65-F5344CB8AC3E}">
        <p14:creationId xmlns:p14="http://schemas.microsoft.com/office/powerpoint/2010/main" val="294114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763045" y="5817249"/>
            <a:ext cx="8570660"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en-US" sz="1400"/>
              <a:t>Edit Master text styles</a:t>
            </a:r>
          </a:p>
        </p:txBody>
      </p:sp>
      <p:sp>
        <p:nvSpPr>
          <p:cNvPr id="3" name="Picture Placeholder 2"/>
          <p:cNvSpPr>
            <a:spLocks noGrp="1"/>
          </p:cNvSpPr>
          <p:nvPr>
            <p:ph type="pic" sz="quarter" idx="10"/>
          </p:nvPr>
        </p:nvSpPr>
        <p:spPr>
          <a:xfrm>
            <a:off x="1763042" y="1499129"/>
            <a:ext cx="8570661" cy="4168466"/>
          </a:xfrm>
        </p:spPr>
        <p:txBody>
          <a:bodyPr/>
          <a:lstStyle>
            <a:lvl1pPr marL="0" indent="0">
              <a:buNone/>
              <a:defRPr>
                <a:latin typeface="FlandersArtSans-Regular" panose="00000500000000000000" pitchFamily="2" charset="0"/>
              </a:defRPr>
            </a:lvl1pPr>
          </a:lstStyle>
          <a:p>
            <a:r>
              <a:rPr lang="en-US"/>
              <a:t>Click icon to add picture</a:t>
            </a:r>
            <a:endParaRPr lang="nl-BE" dirty="0"/>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D739D19C-E4BE-4634-8741-0D3278A69C8F}" type="datetime1">
              <a:rPr lang="nl-BE" smtClean="0"/>
              <a:t>22/05/2019</a:t>
            </a:fld>
            <a:endParaRPr lang="nl-BE" dirty="0"/>
          </a:p>
        </p:txBody>
      </p:sp>
    </p:spTree>
    <p:extLst>
      <p:ext uri="{BB962C8B-B14F-4D97-AF65-F5344CB8AC3E}">
        <p14:creationId xmlns:p14="http://schemas.microsoft.com/office/powerpoint/2010/main" val="2045595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495285" lvl="0" indent="-371464">
              <a:spcBef>
                <a:spcPts val="0"/>
              </a:spcBef>
              <a:spcAft>
                <a:spcPts val="0"/>
              </a:spcAft>
              <a:buSzPts val="1800"/>
              <a:buChar char="●"/>
              <a:defRPr/>
            </a:lvl1pPr>
            <a:lvl2pPr marL="990570" lvl="1" indent="-343948">
              <a:spcBef>
                <a:spcPts val="1733"/>
              </a:spcBef>
              <a:spcAft>
                <a:spcPts val="0"/>
              </a:spcAft>
              <a:buSzPts val="1400"/>
              <a:buChar char="○"/>
              <a:defRPr/>
            </a:lvl2pPr>
            <a:lvl3pPr marL="1485854" lvl="2" indent="-343948">
              <a:spcBef>
                <a:spcPts val="1733"/>
              </a:spcBef>
              <a:spcAft>
                <a:spcPts val="0"/>
              </a:spcAft>
              <a:buSzPts val="1400"/>
              <a:buChar char="■"/>
              <a:defRPr/>
            </a:lvl3pPr>
            <a:lvl4pPr marL="1981139" lvl="3" indent="-343948">
              <a:spcBef>
                <a:spcPts val="1733"/>
              </a:spcBef>
              <a:spcAft>
                <a:spcPts val="0"/>
              </a:spcAft>
              <a:buSzPts val="1400"/>
              <a:buChar char="●"/>
              <a:defRPr/>
            </a:lvl4pPr>
            <a:lvl5pPr marL="2476424" lvl="4" indent="-343948">
              <a:spcBef>
                <a:spcPts val="1733"/>
              </a:spcBef>
              <a:spcAft>
                <a:spcPts val="0"/>
              </a:spcAft>
              <a:buSzPts val="1400"/>
              <a:buChar char="○"/>
              <a:defRPr/>
            </a:lvl5pPr>
            <a:lvl6pPr marL="2971709" lvl="5" indent="-343948">
              <a:spcBef>
                <a:spcPts val="1733"/>
              </a:spcBef>
              <a:spcAft>
                <a:spcPts val="0"/>
              </a:spcAft>
              <a:buSzPts val="1400"/>
              <a:buChar char="■"/>
              <a:defRPr/>
            </a:lvl6pPr>
            <a:lvl7pPr marL="3466993" lvl="6" indent="-343948">
              <a:spcBef>
                <a:spcPts val="1733"/>
              </a:spcBef>
              <a:spcAft>
                <a:spcPts val="0"/>
              </a:spcAft>
              <a:buSzPts val="1400"/>
              <a:buChar char="●"/>
              <a:defRPr/>
            </a:lvl7pPr>
            <a:lvl8pPr marL="3962278" lvl="7" indent="-343948">
              <a:spcBef>
                <a:spcPts val="1733"/>
              </a:spcBef>
              <a:spcAft>
                <a:spcPts val="0"/>
              </a:spcAft>
              <a:buSzPts val="1400"/>
              <a:buChar char="○"/>
              <a:defRPr/>
            </a:lvl8pPr>
            <a:lvl9pPr marL="4457563" lvl="8" indent="-343948">
              <a:spcBef>
                <a:spcPts val="1733"/>
              </a:spcBef>
              <a:spcAft>
                <a:spcPts val="17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68107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eeg">
    <p:spTree>
      <p:nvGrpSpPr>
        <p:cNvPr id="1" name=""/>
        <p:cNvGrpSpPr/>
        <p:nvPr/>
      </p:nvGrpSpPr>
      <p:grpSpPr>
        <a:xfrm>
          <a:off x="0" y="0"/>
          <a:ext cx="0" cy="0"/>
          <a:chOff x="0" y="0"/>
          <a:chExt cx="0" cy="0"/>
        </a:xfrm>
      </p:grpSpPr>
      <p:sp>
        <p:nvSpPr>
          <p:cNvPr id="8" name="Titel 1"/>
          <p:cNvSpPr>
            <a:spLocks noGrp="1"/>
          </p:cNvSpPr>
          <p:nvPr>
            <p:ph type="title"/>
          </p:nvPr>
        </p:nvSpPr>
        <p:spPr>
          <a:xfrm>
            <a:off x="1728000" y="756000"/>
            <a:ext cx="9888000" cy="1116000"/>
          </a:xfrm>
        </p:spPr>
        <p:txBody>
          <a:bodyPr anchor="t" anchorCtr="0"/>
          <a:lstStyle>
            <a:lvl1pPr>
              <a:defRPr>
                <a:latin typeface="FlandersArtSans-Bold" panose="00000800000000000000" pitchFamily="2" charset="0"/>
              </a:defRPr>
            </a:lvl1pPr>
          </a:lstStyle>
          <a:p>
            <a:r>
              <a:rPr lang="nl-NL"/>
              <a:t>Klik om de stijl te bewerken</a:t>
            </a:r>
            <a:endParaRPr lang="nl-BE" dirty="0"/>
          </a:p>
        </p:txBody>
      </p:sp>
      <p:sp>
        <p:nvSpPr>
          <p:cNvPr id="9" name="Tijdelijke aanduiding voor inhoud 2"/>
          <p:cNvSpPr>
            <a:spLocks noGrp="1"/>
          </p:cNvSpPr>
          <p:nvPr>
            <p:ph sz="half" idx="1"/>
          </p:nvPr>
        </p:nvSpPr>
        <p:spPr>
          <a:xfrm>
            <a:off x="1728000" y="1915200"/>
            <a:ext cx="9888000" cy="3672000"/>
          </a:xfrm>
        </p:spPr>
        <p:txBody>
          <a:bodyPr bIns="0"/>
          <a:lstStyle>
            <a:lvl1pPr marL="266700" indent="-266700">
              <a:lnSpc>
                <a:spcPct val="90000"/>
              </a:lnSpc>
              <a:buFontTx/>
              <a:buBlip>
                <a:blip r:embed="rId2"/>
              </a:buBlip>
              <a:defRPr sz="2200">
                <a:latin typeface="FlandersArtSans-Regular" panose="00000500000000000000" pitchFamily="2" charset="0"/>
              </a:defRPr>
            </a:lvl1pPr>
            <a:lvl2pPr marL="576000" indent="-288000">
              <a:lnSpc>
                <a:spcPct val="90000"/>
              </a:lnSpc>
              <a:buSzPct val="75000"/>
              <a:buFont typeface="Wingdings 3" panose="05040102010807070707" pitchFamily="18" charset="2"/>
              <a:buChar char="}"/>
              <a:defRPr sz="2200">
                <a:solidFill>
                  <a:schemeClr val="tx1"/>
                </a:solidFill>
                <a:latin typeface="FlandersArtSans-Regular" panose="00000500000000000000" pitchFamily="2" charset="0"/>
              </a:defRPr>
            </a:lvl2pPr>
            <a:lvl3pPr marL="918900" indent="-342900">
              <a:lnSpc>
                <a:spcPct val="90000"/>
              </a:lnSpc>
              <a:buSzPct val="75000"/>
              <a:buFont typeface="Wingdings 3" panose="05040102010807070707" pitchFamily="18" charset="2"/>
              <a:buChar char="}"/>
              <a:defRPr>
                <a:solidFill>
                  <a:schemeClr val="tx1"/>
                </a:solidFill>
                <a:latin typeface="FlandersArtSans-Regular" panose="00000500000000000000" pitchFamily="2" charset="0"/>
              </a:defRPr>
            </a:lvl3pPr>
            <a:lvl4pPr>
              <a:lnSpc>
                <a:spcPct val="90000"/>
              </a:lnSpc>
              <a:defRPr>
                <a:solidFill>
                  <a:schemeClr val="tx1"/>
                </a:solidFill>
                <a:latin typeface="FlandersArtSans-Regular" panose="00000500000000000000" pitchFamily="2" charset="0"/>
              </a:defRPr>
            </a:lvl4pPr>
            <a:lvl5pPr>
              <a:lnSpc>
                <a:spcPct val="90000"/>
              </a:lnSpc>
              <a:defRPr>
                <a:solidFill>
                  <a:schemeClr val="tx1"/>
                </a:solidFill>
                <a:latin typeface="FlandersArtSans-Regular" panose="00000500000000000000" pitchFamily="2"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dirty="0"/>
          </a:p>
        </p:txBody>
      </p:sp>
      <p:pic>
        <p:nvPicPr>
          <p:cNvPr id="7" name="Afbeelding 6" descr="AIO typografisch breed.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2171" y="6165306"/>
            <a:ext cx="4715934" cy="523875"/>
          </a:xfrm>
          <a:prstGeom prst="rect">
            <a:avLst/>
          </a:prstGeom>
        </p:spPr>
      </p:pic>
      <p:pic>
        <p:nvPicPr>
          <p:cNvPr id="11" name="Afbeelding 10" descr="Themalogo_ondernemen_naak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5413" y="5949280"/>
            <a:ext cx="2545081" cy="809244"/>
          </a:xfrm>
          <a:prstGeom prst="rect">
            <a:avLst/>
          </a:prstGeom>
        </p:spPr>
      </p:pic>
    </p:spTree>
    <p:extLst>
      <p:ext uri="{BB962C8B-B14F-4D97-AF65-F5344CB8AC3E}">
        <p14:creationId xmlns:p14="http://schemas.microsoft.com/office/powerpoint/2010/main" val="2649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959" y="-21307"/>
            <a:ext cx="10785041" cy="5643664"/>
          </a:xfrm>
          <a:prstGeom prst="rect">
            <a:avLst/>
          </a:prstGeom>
        </p:spPr>
      </p:pic>
      <p:sp>
        <p:nvSpPr>
          <p:cNvPr id="15" name="Shape 108"/>
          <p:cNvSpPr/>
          <p:nvPr userDrawn="1"/>
        </p:nvSpPr>
        <p:spPr>
          <a:xfrm>
            <a:off x="2" y="-21306"/>
            <a:ext cx="8445500"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stretch>
            <a:fillRect/>
          </a:stretch>
        </p:blipFill>
        <p:spPr>
          <a:xfrm>
            <a:off x="861752" y="692695"/>
            <a:ext cx="2400001" cy="734484"/>
          </a:xfrm>
          <a:prstGeom prst="rect">
            <a:avLst/>
          </a:prstGeom>
          <a:ln w="12700">
            <a:miter lim="400000"/>
          </a:ln>
        </p:spPr>
      </p:pic>
      <p:sp>
        <p:nvSpPr>
          <p:cNvPr id="10" name="Subtitle 2"/>
          <p:cNvSpPr>
            <a:spLocks noGrp="1"/>
          </p:cNvSpPr>
          <p:nvPr>
            <p:ph type="subTitle" idx="1"/>
          </p:nvPr>
        </p:nvSpPr>
        <p:spPr>
          <a:xfrm>
            <a:off x="1266108" y="4509835"/>
            <a:ext cx="6270054"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Shape 7"/>
          <p:cNvSpPr>
            <a:spLocks noGrp="1"/>
          </p:cNvSpPr>
          <p:nvPr>
            <p:ph type="title"/>
          </p:nvPr>
        </p:nvSpPr>
        <p:spPr>
          <a:xfrm>
            <a:off x="1266106" y="1551753"/>
            <a:ext cx="5213937"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en-US" sz="3600" b="1"/>
              <a:t>Click to edit Master title style</a:t>
            </a:r>
            <a:endParaRPr sz="3600"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7" name="TextBox 16"/>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407923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372" y="1"/>
            <a:ext cx="11760628"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1751" y="5770202"/>
            <a:ext cx="1877572" cy="396241"/>
          </a:xfrm>
          <a:prstGeom prst="rect">
            <a:avLst/>
          </a:prstGeom>
        </p:spPr>
      </p:pic>
      <p:sp>
        <p:nvSpPr>
          <p:cNvPr id="12" name="Shape 7"/>
          <p:cNvSpPr>
            <a:spLocks noGrp="1"/>
          </p:cNvSpPr>
          <p:nvPr>
            <p:ph type="title"/>
          </p:nvPr>
        </p:nvSpPr>
        <p:spPr>
          <a:xfrm>
            <a:off x="1266107" y="1551753"/>
            <a:ext cx="91440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en-US" sz="3600" b="1"/>
              <a:t>Click to edit Master title style</a:t>
            </a:r>
            <a:endParaRPr sz="3600" b="1" dirty="0"/>
          </a:p>
        </p:txBody>
      </p:sp>
      <p:sp>
        <p:nvSpPr>
          <p:cNvPr id="13"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1749" y="687274"/>
            <a:ext cx="2400000" cy="701014"/>
          </a:xfrm>
          <a:prstGeom prst="rect">
            <a:avLst/>
          </a:prstGeom>
        </p:spPr>
      </p:pic>
      <p:sp>
        <p:nvSpPr>
          <p:cNvPr id="14" name="TextBox 13"/>
          <p:cNvSpPr txBox="1"/>
          <p:nvPr userDrawn="1"/>
        </p:nvSpPr>
        <p:spPr>
          <a:xfrm>
            <a:off x="8112226" y="5889446"/>
            <a:ext cx="3936437"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266108" y="4509835"/>
            <a:ext cx="91440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934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dirty="0"/>
          </a:p>
        </p:txBody>
      </p:sp>
      <p:sp>
        <p:nvSpPr>
          <p:cNvPr id="4"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1846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srcRect l="763" t="1399" r="6439" b="3435"/>
          <a:stretch>
            <a:fillRect/>
          </a:stretch>
        </p:blipFill>
        <p:spPr>
          <a:xfrm>
            <a:off x="431370" y="-1"/>
            <a:ext cx="11760630" cy="6858001"/>
          </a:xfrm>
          <a:prstGeom prst="rect">
            <a:avLst/>
          </a:prstGeom>
          <a:ln w="12700">
            <a:miter lim="400000"/>
          </a:ln>
        </p:spPr>
      </p:pic>
      <p:sp>
        <p:nvSpPr>
          <p:cNvPr id="5" name="Subtitle 2"/>
          <p:cNvSpPr>
            <a:spLocks noGrp="1"/>
          </p:cNvSpPr>
          <p:nvPr>
            <p:ph type="subTitle" idx="1"/>
          </p:nvPr>
        </p:nvSpPr>
        <p:spPr>
          <a:xfrm>
            <a:off x="2418656" y="4941168"/>
            <a:ext cx="91440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hape 7"/>
          <p:cNvSpPr>
            <a:spLocks noGrp="1"/>
          </p:cNvSpPr>
          <p:nvPr>
            <p:ph type="title"/>
          </p:nvPr>
        </p:nvSpPr>
        <p:spPr>
          <a:xfrm>
            <a:off x="1199458" y="2002535"/>
            <a:ext cx="103632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en-US" sz="3600" b="1"/>
              <a:t>Click to edit Master title style</a:t>
            </a:r>
            <a:endParaRPr sz="3600" b="1" dirty="0"/>
          </a:p>
        </p:txBody>
      </p:sp>
    </p:spTree>
    <p:extLst>
      <p:ext uri="{BB962C8B-B14F-4D97-AF65-F5344CB8AC3E}">
        <p14:creationId xmlns:p14="http://schemas.microsoft.com/office/powerpoint/2010/main" val="183161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1"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2"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79399167-FE2E-401C-9FAB-4732749FC8D2}" type="datetime1">
              <a:rPr lang="nl-BE" smtClean="0"/>
              <a:t>22/05/2019</a:t>
            </a:fld>
            <a:endParaRPr lang="nl-BE" dirty="0"/>
          </a:p>
        </p:txBody>
      </p:sp>
    </p:spTree>
    <p:extLst>
      <p:ext uri="{BB962C8B-B14F-4D97-AF65-F5344CB8AC3E}">
        <p14:creationId xmlns:p14="http://schemas.microsoft.com/office/powerpoint/2010/main" val="350140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838201"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2"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0E691B98-7880-4930-A17E-436C236C694A}" type="datetime1">
              <a:rPr lang="nl-BE" smtClean="0"/>
              <a:t>22/05/2019</a:t>
            </a:fld>
            <a:endParaRPr lang="nl-BE" dirty="0"/>
          </a:p>
        </p:txBody>
      </p:sp>
      <p:sp>
        <p:nvSpPr>
          <p:cNvPr id="18" name="Content Placeholder 2"/>
          <p:cNvSpPr>
            <a:spLocks noGrp="1"/>
          </p:cNvSpPr>
          <p:nvPr>
            <p:ph sz="quarter" idx="11"/>
          </p:nvPr>
        </p:nvSpPr>
        <p:spPr>
          <a:xfrm>
            <a:off x="6204155" y="1482215"/>
            <a:ext cx="5149646"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38920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1"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2"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816C05-4076-4B00-B929-65EE2153E35C}" type="datetime1">
              <a:rPr lang="nl-BE" smtClean="0"/>
              <a:t>22/05/2019</a:t>
            </a:fld>
            <a:endParaRPr lang="nl-BE" dirty="0"/>
          </a:p>
        </p:txBody>
      </p:sp>
    </p:spTree>
    <p:extLst>
      <p:ext uri="{BB962C8B-B14F-4D97-AF65-F5344CB8AC3E}">
        <p14:creationId xmlns:p14="http://schemas.microsoft.com/office/powerpoint/2010/main" val="28144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9"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0"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CE4E33C0-43DC-4AB9-AFAB-31D7544B7A0D}" type="datetime1">
              <a:rPr lang="nl-BE" smtClean="0"/>
              <a:t>22/05/2019</a:t>
            </a:fld>
            <a:endParaRPr lang="nl-BE" dirty="0"/>
          </a:p>
        </p:txBody>
      </p:sp>
    </p:spTree>
    <p:extLst>
      <p:ext uri="{BB962C8B-B14F-4D97-AF65-F5344CB8AC3E}">
        <p14:creationId xmlns:p14="http://schemas.microsoft.com/office/powerpoint/2010/main" val="119431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1482215"/>
            <a:ext cx="10515600"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en-US"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1" y="0"/>
            <a:ext cx="431371"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838201" y="365126"/>
            <a:ext cx="10515600"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9" name="Footer Placeholder 6"/>
          <p:cNvSpPr>
            <a:spLocks noGrp="1"/>
          </p:cNvSpPr>
          <p:nvPr>
            <p:ph type="ftr" sz="quarter" idx="3"/>
          </p:nvPr>
        </p:nvSpPr>
        <p:spPr>
          <a:xfrm>
            <a:off x="591570" y="6605192"/>
            <a:ext cx="7488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0" name="Shape 5"/>
          <p:cNvSpPr>
            <a:spLocks noGrp="1"/>
          </p:cNvSpPr>
          <p:nvPr>
            <p:ph type="sldNum" sz="quarter" idx="4"/>
          </p:nvPr>
        </p:nvSpPr>
        <p:spPr>
          <a:xfrm>
            <a:off x="10694403" y="6558837"/>
            <a:ext cx="90991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1" name="Date Placeholder 2"/>
          <p:cNvSpPr>
            <a:spLocks noGrp="1"/>
          </p:cNvSpPr>
          <p:nvPr>
            <p:ph type="dt" sz="quarter" idx="2"/>
          </p:nvPr>
        </p:nvSpPr>
        <p:spPr>
          <a:xfrm>
            <a:off x="8079572" y="6603110"/>
            <a:ext cx="3524748" cy="174732"/>
          </a:xfrm>
          <a:prstGeom prst="rect">
            <a:avLst/>
          </a:prstGeom>
        </p:spPr>
        <p:txBody>
          <a:bodyPr vert="horz" lIns="91440" tIns="45720" rIns="91440" bIns="45720" rtlCol="0" anchor="ctr"/>
          <a:lstStyle>
            <a:lvl1pPr algn="r">
              <a:defRPr sz="1100">
                <a:solidFill>
                  <a:schemeClr val="tx2"/>
                </a:solidFill>
                <a:latin typeface="FlandersArtSans-Bold" panose="00000800000000000000" pitchFamily="2" charset="0"/>
              </a:defRPr>
            </a:lvl1pPr>
          </a:lstStyle>
          <a:p>
            <a:fld id="{BC340CE2-304A-4DD5-BC55-9AE643CA1970}" type="datetime1">
              <a:rPr lang="nl-BE" smtClean="0"/>
              <a:t>22/05/2019</a:t>
            </a:fld>
            <a:endParaRPr lang="nl-BE" dirty="0"/>
          </a:p>
        </p:txBody>
      </p:sp>
    </p:spTree>
    <p:extLst>
      <p:ext uri="{BB962C8B-B14F-4D97-AF65-F5344CB8AC3E}">
        <p14:creationId xmlns:p14="http://schemas.microsoft.com/office/powerpoint/2010/main" val="1284561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comments" Target="../comments/commen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vlaiowiki.atlassian.net/wiki/spaces/DM/pages/37814321/Bedrijventerreinen+in+planning"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vlaiowiki.atlassian.net/wiki/spaces/DM/pages/37584963/Ontwikkelbare+bedrijvenzones"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vlaiowiki.atlassian.net/wiki/spaces/DM/pages/37814321/Bedrijventerreinen+in+planning"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vlaiowiki.atlassian.net/wiki/spaces/DM/pages/37814321/Bedrijventerreinen+in+planning"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hyperlink" Target="https://vlaiowiki.atlassian.net/wiki/spaces/DM/pages/37683248/Bedrijventerreinen" TargetMode="External"/><Relationship Id="rId4" Type="http://schemas.openxmlformats.org/officeDocument/2006/relationships/hyperlink" Target="https://vlaiowiki.atlassian.net/wiki/spaces/DM/pages/37650513/Bedrijfspercele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vlaiowiki.atlassian.net/wiki/spaces/DM/pages/37650513/Bedrijfspercelen"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7.jpeg"/><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26.jpeg"/><Relationship Id="rId5" Type="http://schemas.openxmlformats.org/officeDocument/2006/relationships/image" Target="../media/image24.jpeg"/><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nl-BE" dirty="0"/>
              <a:t>Thematische werkgroep 1</a:t>
            </a:r>
            <a:endParaRPr lang="nl-BE" noProof="0" dirty="0"/>
          </a:p>
          <a:p>
            <a:r>
              <a:rPr lang="nl-BE" noProof="0" dirty="0"/>
              <a:t>22 mei 2019</a:t>
            </a:r>
          </a:p>
        </p:txBody>
      </p:sp>
      <p:sp>
        <p:nvSpPr>
          <p:cNvPr id="6" name="Title 5"/>
          <p:cNvSpPr>
            <a:spLocks noGrp="1"/>
          </p:cNvSpPr>
          <p:nvPr>
            <p:ph type="title"/>
          </p:nvPr>
        </p:nvSpPr>
        <p:spPr>
          <a:xfrm>
            <a:off x="1190625" y="1551753"/>
            <a:ext cx="5538528" cy="2794621"/>
          </a:xfrm>
        </p:spPr>
        <p:txBody>
          <a:bodyPr/>
          <a:lstStyle/>
          <a:p>
            <a:r>
              <a:rPr lang="nl-BE" noProof="0" dirty="0"/>
              <a:t>OSLO Bedrijventerreinen</a:t>
            </a:r>
          </a:p>
        </p:txBody>
      </p:sp>
    </p:spTree>
    <p:extLst>
      <p:ext uri="{BB962C8B-B14F-4D97-AF65-F5344CB8AC3E}">
        <p14:creationId xmlns:p14="http://schemas.microsoft.com/office/powerpoint/2010/main" val="2261303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186086" cy="1325563"/>
          </a:xfrm>
        </p:spPr>
        <p:txBody>
          <a:bodyPr/>
          <a:lstStyle/>
          <a:p>
            <a:r>
              <a:rPr lang="nl-BE" b="1" dirty="0"/>
              <a:t>Sneuvelmodel aan de hand van use case: Decentraal Medebeheer</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Administratie B beschikt over gegevens omtrent </a:t>
            </a:r>
            <a:r>
              <a:rPr lang="nl-BE" b="1" dirty="0">
                <a:latin typeface="FlandersArtSans-Regular" panose="020B0604020202020204" charset="0"/>
              </a:rPr>
              <a:t>bedrijfspercelen/gebruikspercelen</a:t>
            </a:r>
            <a:r>
              <a:rPr lang="nl-BE" dirty="0">
                <a:latin typeface="FlandersArtSans-Regular" panose="020B0604020202020204" charset="0"/>
              </a:rPr>
              <a:t> en stelt deze ter beschikking</a:t>
            </a:r>
          </a:p>
          <a:p>
            <a:pPr lvl="1"/>
            <a:r>
              <a:rPr lang="nl-NL" sz="1600" dirty="0">
                <a:latin typeface="FlandersArtSans-Regular" panose="020B0604020202020204" charset="0"/>
              </a:rPr>
              <a:t>Definitie </a:t>
            </a:r>
            <a:r>
              <a:rPr lang="nl-NL" sz="1600" dirty="0" smtClean="0">
                <a:latin typeface="FlandersArtSans-Regular" panose="020B0604020202020204" charset="0"/>
              </a:rPr>
              <a:t>Bedrijfsperceel: </a:t>
            </a:r>
            <a:r>
              <a:rPr lang="nl-NL" sz="1600" dirty="0">
                <a:latin typeface="FlandersArtSans-Regular" panose="020B0604020202020204" charset="0"/>
              </a:rPr>
              <a:t>Een gebruiksperceel is de ruimtelijke afbakening van een gebied dat door een bedrijf in gebruik is of eenzelfde functie heeft, vastgesteld op basis van terreinwerk en/of een orthofoto. Een gebruikersperceel kan meerdere bedrijven omvatten, bijvoorbeeld bij een business center, KMO units, aaneengesloten bebouwing... of meerdere kadastrale percelen bijvoorbeeld bij achtertuinen van woningen, landbouwgebieden,…</a:t>
            </a:r>
          </a:p>
          <a:p>
            <a:pPr lvl="1"/>
            <a:endParaRPr lang="nl-NL" sz="1600" dirty="0">
              <a:latin typeface="FlandersArtSans-Regular" panose="020B0604020202020204" charset="0"/>
            </a:endParaRPr>
          </a:p>
          <a:p>
            <a:pPr lvl="1"/>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10</a:t>
            </a:fld>
            <a:endParaRPr lang="nl-BE">
              <a:solidFill>
                <a:srgbClr val="6B6B6B"/>
              </a:solidFill>
            </a:endParaRPr>
          </a:p>
        </p:txBody>
      </p:sp>
      <p:sp>
        <p:nvSpPr>
          <p:cNvPr id="6" name="Google Shape;212;p23"/>
          <p:cNvSpPr/>
          <p:nvPr/>
        </p:nvSpPr>
        <p:spPr>
          <a:xfrm>
            <a:off x="5070444"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Ruimtelijke eenheid</a:t>
            </a:r>
            <a:br>
              <a:rPr lang="sv" sz="1000" b="1" dirty="0">
                <a:latin typeface="Georgia"/>
                <a:ea typeface="Georgia"/>
                <a:cs typeface="Georgia"/>
                <a:sym typeface="Georgia"/>
              </a:rPr>
            </a:b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7" name="Google Shape;212;p23"/>
          <p:cNvSpPr/>
          <p:nvPr/>
        </p:nvSpPr>
        <p:spPr>
          <a:xfrm>
            <a:off x="5070444"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8" name="Straight Arrow Connector 7"/>
          <p:cNvCxnSpPr>
            <a:stCxn id="6" idx="2"/>
            <a:endCxn id="7" idx="0"/>
          </p:cNvCxnSpPr>
          <p:nvPr/>
        </p:nvCxnSpPr>
        <p:spPr>
          <a:xfrm>
            <a:off x="5984757" y="5140073"/>
            <a:ext cx="0" cy="62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212;p23"/>
          <p:cNvSpPr/>
          <p:nvPr/>
        </p:nvSpPr>
        <p:spPr>
          <a:xfrm>
            <a:off x="7813382" y="4341457"/>
            <a:ext cx="1828625" cy="798616"/>
          </a:xfrm>
          <a:prstGeom prst="rect">
            <a:avLst/>
          </a:prstGeom>
          <a:solidFill>
            <a:schemeClr val="lt2"/>
          </a:solidFill>
          <a:ln w="12700"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Bedrijfsperceel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0" name="Straight Connector 9"/>
          <p:cNvCxnSpPr>
            <a:stCxn id="7" idx="3"/>
            <a:endCxn id="9" idx="2"/>
          </p:cNvCxnSpPr>
          <p:nvPr/>
        </p:nvCxnSpPr>
        <p:spPr>
          <a:xfrm flipV="1">
            <a:off x="6899069" y="5140073"/>
            <a:ext cx="1828626" cy="10194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1"/>
          </p:cNvCxnSpPr>
          <p:nvPr/>
        </p:nvCxnSpPr>
        <p:spPr>
          <a:xfrm>
            <a:off x="6899069" y="4740765"/>
            <a:ext cx="91431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77000"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71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a:t>Sneuvelmodel aan de hand van use case: Decentraal Medebeheer</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Administratie C beschikt over gegevens omtrent </a:t>
            </a:r>
            <a:r>
              <a:rPr lang="nl-BE" b="1" dirty="0">
                <a:latin typeface="FlandersArtSans-Regular" panose="020B0604020202020204" charset="0"/>
              </a:rPr>
              <a:t>Bedrijventerrein in planning</a:t>
            </a:r>
            <a:r>
              <a:rPr lang="nl-BE" dirty="0">
                <a:latin typeface="FlandersArtSans-Regular" panose="020B0604020202020204" charset="0"/>
              </a:rPr>
              <a:t> en stelt deze ter beschikking</a:t>
            </a:r>
          </a:p>
          <a:p>
            <a:pPr lvl="1"/>
            <a:r>
              <a:rPr lang="nl-NL" sz="1600" dirty="0">
                <a:latin typeface="FlandersArtSans-Regular" panose="020B0604020202020204" charset="0"/>
              </a:rPr>
              <a:t>Definitie Bedrijventerrein in planning: De klasse "bedrijventerreinen in planning" omvat de contouren van alle economische zones uit ontwerp-(her)bestemmingsplannen die een openbaar karakter hebben. Het zijn plannen die zich bevinden tussen de mijlpaal plenaire vergadering en publicatie in het Belgisch Staatsblad. Indien van toepassing worden ook natrajecten meegenomen. Deze zones kunnen nieuwe terreinen zijn of reeds bestemde terreinen die worden hernomen met als bedoeling de bestemming of voorschriften te wijzigen of aan te vullen.</a:t>
            </a:r>
          </a:p>
          <a:p>
            <a:pPr lvl="1"/>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11</a:t>
            </a:fld>
            <a:endParaRPr lang="nl-BE">
              <a:solidFill>
                <a:srgbClr val="6B6B6B"/>
              </a:solidFill>
            </a:endParaRPr>
          </a:p>
        </p:txBody>
      </p:sp>
      <p:sp>
        <p:nvSpPr>
          <p:cNvPr id="6" name="Google Shape;212;p23"/>
          <p:cNvSpPr/>
          <p:nvPr/>
        </p:nvSpPr>
        <p:spPr>
          <a:xfrm>
            <a:off x="5070444"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Ruimtelijke eenheid</a:t>
            </a:r>
            <a:br>
              <a:rPr lang="sv" sz="1000" b="1" dirty="0">
                <a:latin typeface="Georgia"/>
                <a:ea typeface="Georgia"/>
                <a:cs typeface="Georgia"/>
                <a:sym typeface="Georgia"/>
              </a:rPr>
            </a:b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7" name="Google Shape;212;p23"/>
          <p:cNvSpPr/>
          <p:nvPr/>
        </p:nvSpPr>
        <p:spPr>
          <a:xfrm>
            <a:off x="5070444"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8" name="Straight Arrow Connector 7"/>
          <p:cNvCxnSpPr>
            <a:stCxn id="6" idx="2"/>
            <a:endCxn id="7" idx="0"/>
          </p:cNvCxnSpPr>
          <p:nvPr/>
        </p:nvCxnSpPr>
        <p:spPr>
          <a:xfrm>
            <a:off x="5984757" y="5140073"/>
            <a:ext cx="0" cy="62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212;p23"/>
          <p:cNvSpPr/>
          <p:nvPr/>
        </p:nvSpPr>
        <p:spPr>
          <a:xfrm>
            <a:off x="7813382"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Bedrijfsperceel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0" name="Straight Connector 9"/>
          <p:cNvCxnSpPr>
            <a:stCxn id="7" idx="3"/>
            <a:endCxn id="9" idx="2"/>
          </p:cNvCxnSpPr>
          <p:nvPr/>
        </p:nvCxnSpPr>
        <p:spPr>
          <a:xfrm flipV="1">
            <a:off x="6899069" y="5140073"/>
            <a:ext cx="1828626" cy="10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1"/>
          </p:cNvCxnSpPr>
          <p:nvPr/>
        </p:nvCxnSpPr>
        <p:spPr>
          <a:xfrm>
            <a:off x="6899069" y="4740765"/>
            <a:ext cx="9143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212;p23"/>
          <p:cNvSpPr/>
          <p:nvPr/>
        </p:nvSpPr>
        <p:spPr>
          <a:xfrm>
            <a:off x="2373648" y="5760221"/>
            <a:ext cx="1828625" cy="798616"/>
          </a:xfrm>
          <a:prstGeom prst="rect">
            <a:avLst/>
          </a:prstGeom>
          <a:solidFill>
            <a:schemeClr val="lt2"/>
          </a:solidFill>
          <a:ln w="12700"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 in planning</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3" name="Straight Arrow Connector 12"/>
          <p:cNvCxnSpPr/>
          <p:nvPr/>
        </p:nvCxnSpPr>
        <p:spPr>
          <a:xfrm flipH="1">
            <a:off x="3287961" y="5140073"/>
            <a:ext cx="2103189" cy="6201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0"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99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76586" cy="1325563"/>
          </a:xfrm>
        </p:spPr>
        <p:txBody>
          <a:bodyPr/>
          <a:lstStyle/>
          <a:p>
            <a:r>
              <a:rPr lang="nl-BE" b="1" dirty="0"/>
              <a:t>Sneuvelmodel aan de hand van use case: Decentraal Medebeheer</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Administratie D beschikt over gegevens omtrent </a:t>
            </a:r>
            <a:r>
              <a:rPr lang="nl-BE" b="1" dirty="0">
                <a:latin typeface="FlandersArtSans-Regular" panose="020B0604020202020204" charset="0"/>
              </a:rPr>
              <a:t>Ontwikkelbare Bedrijvenzone</a:t>
            </a:r>
            <a:r>
              <a:rPr lang="nl-BE" dirty="0">
                <a:latin typeface="FlandersArtSans-Regular" panose="020B0604020202020204" charset="0"/>
              </a:rPr>
              <a:t> en stelt deze ter beschikking</a:t>
            </a:r>
          </a:p>
          <a:p>
            <a:pPr lvl="1"/>
            <a:r>
              <a:rPr lang="nl-NL" sz="1600" dirty="0">
                <a:latin typeface="FlandersArtSans-Regular" panose="020B0604020202020204" charset="0"/>
              </a:rPr>
              <a:t>Definitie Ontwikkelbare Bedrijvenzone: 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12</a:t>
            </a:fld>
            <a:endParaRPr lang="nl-BE">
              <a:solidFill>
                <a:srgbClr val="6B6B6B"/>
              </a:solidFill>
            </a:endParaRPr>
          </a:p>
        </p:txBody>
      </p:sp>
      <p:sp>
        <p:nvSpPr>
          <p:cNvPr id="6" name="Google Shape;212;p23"/>
          <p:cNvSpPr/>
          <p:nvPr/>
        </p:nvSpPr>
        <p:spPr>
          <a:xfrm>
            <a:off x="5070444"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Ruimtelijke eenheid</a:t>
            </a:r>
            <a:br>
              <a:rPr lang="sv" sz="1000" b="1" dirty="0">
                <a:latin typeface="Georgia"/>
                <a:ea typeface="Georgia"/>
                <a:cs typeface="Georgia"/>
                <a:sym typeface="Georgia"/>
              </a:rPr>
            </a:b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7" name="Google Shape;212;p23"/>
          <p:cNvSpPr/>
          <p:nvPr/>
        </p:nvSpPr>
        <p:spPr>
          <a:xfrm>
            <a:off x="5070444"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8" name="Straight Arrow Connector 7"/>
          <p:cNvCxnSpPr>
            <a:stCxn id="6" idx="2"/>
            <a:endCxn id="7" idx="0"/>
          </p:cNvCxnSpPr>
          <p:nvPr/>
        </p:nvCxnSpPr>
        <p:spPr>
          <a:xfrm>
            <a:off x="5984757" y="5140073"/>
            <a:ext cx="0" cy="62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212;p23"/>
          <p:cNvSpPr/>
          <p:nvPr/>
        </p:nvSpPr>
        <p:spPr>
          <a:xfrm>
            <a:off x="7813382"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Bedrijfsperceel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0" name="Straight Connector 9"/>
          <p:cNvCxnSpPr>
            <a:stCxn id="7" idx="3"/>
            <a:endCxn id="9" idx="2"/>
          </p:cNvCxnSpPr>
          <p:nvPr/>
        </p:nvCxnSpPr>
        <p:spPr>
          <a:xfrm flipV="1">
            <a:off x="6899069" y="5140073"/>
            <a:ext cx="1828626" cy="10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1"/>
          </p:cNvCxnSpPr>
          <p:nvPr/>
        </p:nvCxnSpPr>
        <p:spPr>
          <a:xfrm>
            <a:off x="6899069" y="4740765"/>
            <a:ext cx="9143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212;p23"/>
          <p:cNvSpPr/>
          <p:nvPr/>
        </p:nvSpPr>
        <p:spPr>
          <a:xfrm>
            <a:off x="2373648"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 in planning</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14" name="Google Shape;212;p23"/>
          <p:cNvSpPr/>
          <p:nvPr/>
        </p:nvSpPr>
        <p:spPr>
          <a:xfrm>
            <a:off x="2373648" y="4341457"/>
            <a:ext cx="1828625" cy="798616"/>
          </a:xfrm>
          <a:prstGeom prst="rect">
            <a:avLst/>
          </a:prstGeom>
          <a:solidFill>
            <a:schemeClr val="lt2"/>
          </a:solidFill>
          <a:ln w="12700"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a:latin typeface="Georgia"/>
                <a:ea typeface="Georgia"/>
                <a:cs typeface="Georgia"/>
                <a:sym typeface="Georgia"/>
              </a:rPr>
              <a:t>Ontwikkelbare Bedrijvenzone</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5" name="Straight Arrow Connector 14"/>
          <p:cNvCxnSpPr>
            <a:stCxn id="6" idx="1"/>
            <a:endCxn id="14" idx="3"/>
          </p:cNvCxnSpPr>
          <p:nvPr/>
        </p:nvCxnSpPr>
        <p:spPr>
          <a:xfrm flipH="1">
            <a:off x="4202273" y="4740765"/>
            <a:ext cx="8681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2" idx="0"/>
          </p:cNvCxnSpPr>
          <p:nvPr/>
        </p:nvCxnSpPr>
        <p:spPr>
          <a:xfrm>
            <a:off x="3287961" y="5140073"/>
            <a:ext cx="0" cy="6201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77000"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287961" y="5140073"/>
            <a:ext cx="2103189" cy="620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8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243236" cy="1325563"/>
          </a:xfrm>
        </p:spPr>
        <p:txBody>
          <a:bodyPr/>
          <a:lstStyle/>
          <a:p>
            <a:r>
              <a:rPr lang="nl-BE" b="1" dirty="0"/>
              <a:t>Sneuvelmodel aan de hand van use case: Dominante economische activiteit</a:t>
            </a:r>
            <a:br>
              <a:rPr lang="nl-BE" b="1" dirty="0"/>
            </a:b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Als Departement Omgeving classificeer ik verschillende </a:t>
            </a:r>
            <a:r>
              <a:rPr lang="nl-BE" dirty="0" smtClean="0">
                <a:latin typeface="FlandersArtSans-Regular" panose="020B0604020202020204" charset="0"/>
              </a:rPr>
              <a:t>(kadastrale) percelen </a:t>
            </a:r>
            <a:r>
              <a:rPr lang="nl-BE" dirty="0">
                <a:latin typeface="FlandersArtSans-Regular" panose="020B0604020202020204" charset="0"/>
              </a:rPr>
              <a:t>en economische units volgens economische activiteit</a:t>
            </a:r>
          </a:p>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13</a:t>
            </a:fld>
            <a:endParaRPr lang="nl-BE">
              <a:solidFill>
                <a:srgbClr val="6B6B6B"/>
              </a:solidFill>
            </a:endParaRP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982" y="2259122"/>
            <a:ext cx="7334250" cy="4257567"/>
          </a:xfrm>
          <a:prstGeom prst="rect">
            <a:avLst/>
          </a:prstGeom>
        </p:spPr>
      </p:pic>
    </p:spTree>
    <p:extLst>
      <p:ext uri="{BB962C8B-B14F-4D97-AF65-F5344CB8AC3E}">
        <p14:creationId xmlns:p14="http://schemas.microsoft.com/office/powerpoint/2010/main" val="359813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243236" cy="1325563"/>
          </a:xfrm>
        </p:spPr>
        <p:txBody>
          <a:bodyPr/>
          <a:lstStyle/>
          <a:p>
            <a:r>
              <a:rPr lang="nl-BE" b="1" dirty="0"/>
              <a:t>Sneuvelmodel aan de hand van use case: Dominante economische activiteit</a:t>
            </a:r>
            <a:br>
              <a:rPr lang="nl-BE" b="1" dirty="0"/>
            </a:b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smtClean="0">
                <a:latin typeface="FlandersArtSans-Regular" panose="020B0604020202020204" charset="0"/>
              </a:rPr>
              <a:t>OSLO Perceel: werkwijze Land Administration Domain Model</a:t>
            </a:r>
          </a:p>
          <a:p>
            <a:pPr lvl="1"/>
            <a:r>
              <a:rPr lang="nl-BE" dirty="0" smtClean="0">
                <a:latin typeface="FlandersArtSans-Regular" panose="020B0604020202020204" charset="0"/>
              </a:rPr>
              <a:t>Externe klasse ‘Land Use’ met codelijst om bepaalde typering mee te geven aan een ruimtelijke eenheid</a:t>
            </a:r>
            <a:endParaRPr lang="nl-BE" dirty="0">
              <a:latin typeface="FlandersArtSans-Regular" panose="020B0604020202020204" charset="0"/>
            </a:endParaRPr>
          </a:p>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14</a:t>
            </a:fld>
            <a:endParaRPr lang="nl-BE">
              <a:solidFill>
                <a:srgbClr val="6B6B6B"/>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164" y="3011948"/>
            <a:ext cx="1532346" cy="346259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498" y="3159378"/>
            <a:ext cx="5677692" cy="3315163"/>
          </a:xfrm>
          <a:prstGeom prst="rect">
            <a:avLst/>
          </a:prstGeom>
        </p:spPr>
      </p:pic>
    </p:spTree>
    <p:extLst>
      <p:ext uri="{BB962C8B-B14F-4D97-AF65-F5344CB8AC3E}">
        <p14:creationId xmlns:p14="http://schemas.microsoft.com/office/powerpoint/2010/main" val="4194176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300386" cy="1325563"/>
          </a:xfrm>
        </p:spPr>
        <p:txBody>
          <a:bodyPr/>
          <a:lstStyle/>
          <a:p>
            <a:r>
              <a:rPr lang="nl-BE" b="1" dirty="0"/>
              <a:t>Sneuvelmodel aan de hand van use case: Dominante economische activiteit</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Als Departement Omgeving classificeer ik verschillende percelen en economische units volgens economische activiteit</a:t>
            </a:r>
          </a:p>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15</a:t>
            </a:fld>
            <a:endParaRPr lang="nl-BE">
              <a:solidFill>
                <a:srgbClr val="6B6B6B"/>
              </a:solidFill>
            </a:endParaRPr>
          </a:p>
        </p:txBody>
      </p:sp>
      <p:sp>
        <p:nvSpPr>
          <p:cNvPr id="6" name="Google Shape;212;p23"/>
          <p:cNvSpPr/>
          <p:nvPr/>
        </p:nvSpPr>
        <p:spPr>
          <a:xfrm>
            <a:off x="5070444"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Ruimtelijke eenheid</a:t>
            </a:r>
            <a:br>
              <a:rPr lang="sv" sz="1000" b="1" dirty="0">
                <a:latin typeface="Georgia"/>
                <a:ea typeface="Georgia"/>
                <a:cs typeface="Georgia"/>
                <a:sym typeface="Georgia"/>
              </a:rPr>
            </a:b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b="1" dirty="0" smtClean="0">
                <a:solidFill>
                  <a:srgbClr val="FF0000"/>
                </a:solidFill>
                <a:latin typeface="Georgia"/>
                <a:ea typeface="Georgia"/>
                <a:cs typeface="Georgia"/>
                <a:sym typeface="Georgia"/>
              </a:rPr>
              <a:t>Type/Categorie</a:t>
            </a:r>
            <a:r>
              <a:rPr lang="sv" sz="800" dirty="0" smtClean="0">
                <a:latin typeface="Georgia"/>
                <a:ea typeface="Georgia"/>
                <a:cs typeface="Georgia"/>
                <a:sym typeface="Georgia"/>
              </a:rPr>
              <a:t>:</a:t>
            </a:r>
            <a:r>
              <a:rPr lang="sv" sz="800" dirty="0">
                <a:latin typeface="Georgia"/>
                <a:ea typeface="Georgia"/>
                <a:cs typeface="Georgia"/>
                <a:sym typeface="Georgia"/>
              </a:rPr>
              <a:t>		...</a:t>
            </a:r>
          </a:p>
        </p:txBody>
      </p:sp>
      <p:sp>
        <p:nvSpPr>
          <p:cNvPr id="7" name="Google Shape;212;p23"/>
          <p:cNvSpPr/>
          <p:nvPr/>
        </p:nvSpPr>
        <p:spPr>
          <a:xfrm>
            <a:off x="5070444"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8" name="Straight Arrow Connector 7"/>
          <p:cNvCxnSpPr>
            <a:stCxn id="6" idx="2"/>
            <a:endCxn id="7" idx="0"/>
          </p:cNvCxnSpPr>
          <p:nvPr/>
        </p:nvCxnSpPr>
        <p:spPr>
          <a:xfrm>
            <a:off x="5984757" y="5140073"/>
            <a:ext cx="0" cy="62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212;p23"/>
          <p:cNvSpPr/>
          <p:nvPr/>
        </p:nvSpPr>
        <p:spPr>
          <a:xfrm>
            <a:off x="7813382"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Bedrijfsperceel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0" name="Straight Connector 9"/>
          <p:cNvCxnSpPr>
            <a:stCxn id="7" idx="3"/>
            <a:endCxn id="9" idx="2"/>
          </p:cNvCxnSpPr>
          <p:nvPr/>
        </p:nvCxnSpPr>
        <p:spPr>
          <a:xfrm flipV="1">
            <a:off x="6899069" y="5140073"/>
            <a:ext cx="1828626" cy="10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1"/>
          </p:cNvCxnSpPr>
          <p:nvPr/>
        </p:nvCxnSpPr>
        <p:spPr>
          <a:xfrm>
            <a:off x="6899069" y="4740765"/>
            <a:ext cx="9143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212;p23"/>
          <p:cNvSpPr/>
          <p:nvPr/>
        </p:nvSpPr>
        <p:spPr>
          <a:xfrm>
            <a:off x="2373648"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 in planning</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14" name="Google Shape;212;p23"/>
          <p:cNvSpPr/>
          <p:nvPr/>
        </p:nvSpPr>
        <p:spPr>
          <a:xfrm>
            <a:off x="2373648"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a:latin typeface="Georgia"/>
                <a:ea typeface="Georgia"/>
                <a:cs typeface="Georgia"/>
                <a:sym typeface="Georgia"/>
              </a:rPr>
              <a:t>Ontwikkelbare Bedrijvenzone</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5" name="Straight Arrow Connector 14"/>
          <p:cNvCxnSpPr>
            <a:stCxn id="6" idx="1"/>
            <a:endCxn id="14" idx="3"/>
          </p:cNvCxnSpPr>
          <p:nvPr/>
        </p:nvCxnSpPr>
        <p:spPr>
          <a:xfrm flipH="1">
            <a:off x="4202273" y="4740765"/>
            <a:ext cx="8681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2" idx="0"/>
          </p:cNvCxnSpPr>
          <p:nvPr/>
        </p:nvCxnSpPr>
        <p:spPr>
          <a:xfrm>
            <a:off x="3287961"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Google Shape;212;p23"/>
          <p:cNvSpPr/>
          <p:nvPr/>
        </p:nvSpPr>
        <p:spPr>
          <a:xfrm>
            <a:off x="5070444" y="29805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err="1">
                <a:latin typeface="Georgia"/>
                <a:ea typeface="Georgia"/>
                <a:cs typeface="Georgia"/>
                <a:sym typeface="Georgia"/>
              </a:rPr>
              <a:t>Kadastraal</a:t>
            </a:r>
            <a:r>
              <a:rPr lang="en-GB" sz="1000" b="1" dirty="0">
                <a:latin typeface="Georgia"/>
                <a:ea typeface="Georgia"/>
                <a:cs typeface="Georgia"/>
                <a:sym typeface="Georgia"/>
              </a:rPr>
              <a:t> </a:t>
            </a:r>
            <a:r>
              <a:rPr lang="en-GB" sz="1000" b="1" dirty="0" err="1">
                <a:latin typeface="Georgia"/>
                <a:ea typeface="Georgia"/>
                <a:cs typeface="Georgia"/>
                <a:sym typeface="Georgia"/>
              </a:rPr>
              <a:t>planperceel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17" name="Google Shape;212;p23"/>
          <p:cNvSpPr/>
          <p:nvPr/>
        </p:nvSpPr>
        <p:spPr>
          <a:xfrm>
            <a:off x="5070443" y="185169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err="1">
                <a:latin typeface="Georgia"/>
                <a:ea typeface="Georgia"/>
                <a:cs typeface="Georgia"/>
                <a:sym typeface="Georgia"/>
              </a:rPr>
              <a:t>Kadastraal</a:t>
            </a:r>
            <a:r>
              <a:rPr lang="en-GB" sz="1000" b="1" dirty="0">
                <a:latin typeface="Georgia"/>
                <a:ea typeface="Georgia"/>
                <a:cs typeface="Georgia"/>
                <a:sym typeface="Georgia"/>
              </a:rPr>
              <a:t> </a:t>
            </a:r>
            <a:r>
              <a:rPr lang="en-GB" sz="1000" b="1" dirty="0" err="1">
                <a:latin typeface="Georgia"/>
                <a:ea typeface="Georgia"/>
                <a:cs typeface="Georgia"/>
                <a:sym typeface="Georgia"/>
              </a:rPr>
              <a:t>Patrimoniumperceel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8" name="Straight Arrow Connector 17"/>
          <p:cNvCxnSpPr>
            <a:stCxn id="6" idx="0"/>
            <a:endCxn id="16" idx="2"/>
          </p:cNvCxnSpPr>
          <p:nvPr/>
        </p:nvCxnSpPr>
        <p:spPr>
          <a:xfrm flipV="1">
            <a:off x="5984757" y="3779137"/>
            <a:ext cx="0" cy="562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a:endCxn id="16" idx="0"/>
          </p:cNvCxnSpPr>
          <p:nvPr/>
        </p:nvCxnSpPr>
        <p:spPr>
          <a:xfrm>
            <a:off x="5984756" y="2650307"/>
            <a:ext cx="1" cy="330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77000"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287961" y="5140073"/>
            <a:ext cx="2103189" cy="620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85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dirty="0"/>
              <a:t>Sneuvelmodel aan de hand van resterende use cases</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Resterende use cases zijn analoog aan de de classificatie van economische activiteit die gekoppeld worden aan een bepaald perceel. </a:t>
            </a:r>
          </a:p>
          <a:p>
            <a:r>
              <a:rPr lang="nl-BE" dirty="0">
                <a:latin typeface="FlandersArtSans-Regular" panose="020B0604020202020204" charset="0"/>
              </a:rPr>
              <a:t>Koppelen van additionele informatie in verband met:</a:t>
            </a:r>
          </a:p>
          <a:p>
            <a:pPr lvl="1"/>
            <a:r>
              <a:rPr lang="nl-BE" dirty="0">
                <a:latin typeface="FlandersArtSans-Regular" panose="020B0604020202020204" charset="0"/>
              </a:rPr>
              <a:t>Restgrond</a:t>
            </a:r>
          </a:p>
          <a:p>
            <a:pPr lvl="1"/>
            <a:r>
              <a:rPr lang="nl-BE" dirty="0">
                <a:latin typeface="FlandersArtSans-Regular" panose="020B0604020202020204" charset="0"/>
              </a:rPr>
              <a:t>Nuttige of bruikbare oppervlakte</a:t>
            </a:r>
          </a:p>
          <a:p>
            <a:pPr lvl="1"/>
            <a:r>
              <a:rPr lang="nl-BE" dirty="0">
                <a:latin typeface="FlandersArtSans-Regular" panose="020B0604020202020204" charset="0"/>
              </a:rPr>
              <a:t>Restwarmte</a:t>
            </a:r>
          </a:p>
          <a:p>
            <a:pPr lvl="1"/>
            <a:r>
              <a:rPr lang="nl-BE" dirty="0">
                <a:latin typeface="FlandersArtSans-Regular" panose="020B0604020202020204" charset="0"/>
              </a:rPr>
              <a:t>Duurzaamheid</a:t>
            </a:r>
          </a:p>
          <a:p>
            <a:pPr lvl="1"/>
            <a:r>
              <a:rPr lang="nl-BE" dirty="0">
                <a:latin typeface="FlandersArtSans-Regular" panose="020B0604020202020204" charset="0"/>
              </a:rPr>
              <a:t>Administratieve toestanden (cfr. Vergunning)</a:t>
            </a:r>
          </a:p>
          <a:p>
            <a:pPr lvl="1"/>
            <a:r>
              <a:rPr lang="nl-BE" dirty="0">
                <a:latin typeface="FlandersArtSans-Regular" panose="020B0604020202020204" charset="0"/>
              </a:rPr>
              <a:t>Tewerkstelling</a:t>
            </a:r>
          </a:p>
          <a:p>
            <a:pPr lvl="1"/>
            <a:r>
              <a:rPr lang="nl-BE" dirty="0">
                <a:latin typeface="FlandersArtSans-Regular" panose="020B0604020202020204" charset="0"/>
              </a:rPr>
              <a:t>Bewoning - Domicilie</a:t>
            </a:r>
          </a:p>
          <a:p>
            <a:pPr lvl="1"/>
            <a:r>
              <a:rPr lang="nl-BE" dirty="0">
                <a:latin typeface="FlandersArtSans-Regular" panose="020B0604020202020204" charset="0"/>
              </a:rPr>
              <a:t>...</a:t>
            </a:r>
          </a:p>
          <a:p>
            <a:pPr lvl="1"/>
            <a:endParaRPr lang="nl-BE" dirty="0">
              <a:latin typeface="FlandersArtSans-Regular" panose="020B0604020202020204" charset="0"/>
            </a:endParaRPr>
          </a:p>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16</a:t>
            </a:fld>
            <a:endParaRPr lang="nl-BE">
              <a:solidFill>
                <a:srgbClr val="6B6B6B"/>
              </a:solidFill>
            </a:endParaRPr>
          </a:p>
        </p:txBody>
      </p:sp>
    </p:spTree>
    <p:extLst>
      <p:ext uri="{BB962C8B-B14F-4D97-AF65-F5344CB8AC3E}">
        <p14:creationId xmlns:p14="http://schemas.microsoft.com/office/powerpoint/2010/main" val="304920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dirty="0"/>
              <a:t>Sneuvelmodel aan de hand van resterende use cases</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sz="2000" dirty="0">
                <a:latin typeface="FlandersArtSans-Regular" panose="020B0604020202020204" charset="0"/>
              </a:rPr>
              <a:t>Resterende use cases zijn analoog aan de de classificatie van economische activiteit die gekoppeld worden aan een bepaald perceel.</a:t>
            </a:r>
          </a:p>
          <a:p>
            <a:r>
              <a:rPr lang="nl-BE" sz="2000" dirty="0">
                <a:latin typeface="FlandersArtSans-Regular" panose="020B0604020202020204" charset="0"/>
              </a:rPr>
              <a:t>Om extra metadata te koppelen aan bepaalde ruimtelijke eenheden werd in OSLO Percelen de logica van LADM overgenomen. </a:t>
            </a:r>
          </a:p>
          <a:p>
            <a:pPr lvl="1"/>
            <a:r>
              <a:rPr lang="nl-BE" sz="1600" dirty="0">
                <a:latin typeface="FlandersArtSans-Regular" panose="020B0604020202020204" charset="0"/>
              </a:rPr>
              <a:t>Afzonderlijke entiteit (data)bron om administratieve of ruimtelijke gegevens mee te geven.</a:t>
            </a:r>
          </a:p>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17</a:t>
            </a:fld>
            <a:endParaRPr lang="nl-BE">
              <a:solidFill>
                <a:srgbClr val="6B6B6B"/>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490" y="3463125"/>
            <a:ext cx="5338804" cy="3226517"/>
          </a:xfrm>
          <a:prstGeom prst="rect">
            <a:avLst/>
          </a:prstGeom>
        </p:spPr>
      </p:pic>
    </p:spTree>
    <p:extLst>
      <p:ext uri="{BB962C8B-B14F-4D97-AF65-F5344CB8AC3E}">
        <p14:creationId xmlns:p14="http://schemas.microsoft.com/office/powerpoint/2010/main" val="3352759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dirty="0"/>
              <a:t>Sneuvelmodel aan de hand van resterende use cases</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18</a:t>
            </a:fld>
            <a:endParaRPr lang="nl-BE">
              <a:solidFill>
                <a:srgbClr val="6B6B6B"/>
              </a:solidFill>
            </a:endParaRPr>
          </a:p>
        </p:txBody>
      </p:sp>
      <p:sp>
        <p:nvSpPr>
          <p:cNvPr id="6" name="Google Shape;212;p23"/>
          <p:cNvSpPr/>
          <p:nvPr/>
        </p:nvSpPr>
        <p:spPr>
          <a:xfrm>
            <a:off x="5070444"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Ruimtelijke eenheid</a:t>
            </a:r>
            <a:br>
              <a:rPr lang="sv" sz="1000" b="1" dirty="0">
                <a:latin typeface="Georgia"/>
                <a:ea typeface="Georgia"/>
                <a:cs typeface="Georgia"/>
                <a:sym typeface="Georgia"/>
              </a:rPr>
            </a:b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7" name="Google Shape;212;p23"/>
          <p:cNvSpPr/>
          <p:nvPr/>
        </p:nvSpPr>
        <p:spPr>
          <a:xfrm>
            <a:off x="5070444"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8" name="Straight Arrow Connector 7"/>
          <p:cNvCxnSpPr>
            <a:stCxn id="6" idx="2"/>
            <a:endCxn id="7" idx="0"/>
          </p:cNvCxnSpPr>
          <p:nvPr/>
        </p:nvCxnSpPr>
        <p:spPr>
          <a:xfrm>
            <a:off x="5984757" y="5140073"/>
            <a:ext cx="0" cy="6201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212;p23"/>
          <p:cNvSpPr/>
          <p:nvPr/>
        </p:nvSpPr>
        <p:spPr>
          <a:xfrm>
            <a:off x="7813382"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Bedrijfsperceel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0" name="Straight Connector 9"/>
          <p:cNvCxnSpPr>
            <a:stCxn id="7" idx="3"/>
            <a:endCxn id="9" idx="2"/>
          </p:cNvCxnSpPr>
          <p:nvPr/>
        </p:nvCxnSpPr>
        <p:spPr>
          <a:xfrm flipV="1">
            <a:off x="6899069" y="5140073"/>
            <a:ext cx="1828626" cy="10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9" idx="1"/>
          </p:cNvCxnSpPr>
          <p:nvPr/>
        </p:nvCxnSpPr>
        <p:spPr>
          <a:xfrm>
            <a:off x="6899069" y="4740765"/>
            <a:ext cx="9143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212;p23"/>
          <p:cNvSpPr/>
          <p:nvPr/>
        </p:nvSpPr>
        <p:spPr>
          <a:xfrm>
            <a:off x="2373648" y="57602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 in planning</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14" name="Google Shape;212;p23"/>
          <p:cNvSpPr/>
          <p:nvPr/>
        </p:nvSpPr>
        <p:spPr>
          <a:xfrm>
            <a:off x="2373648"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a:latin typeface="Georgia"/>
                <a:ea typeface="Georgia"/>
                <a:cs typeface="Georgia"/>
                <a:sym typeface="Georgia"/>
              </a:rPr>
              <a:t>Ontwikkelbare Bedrijvenzone</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5" name="Straight Arrow Connector 14"/>
          <p:cNvCxnSpPr>
            <a:stCxn id="6" idx="1"/>
            <a:endCxn id="14" idx="3"/>
          </p:cNvCxnSpPr>
          <p:nvPr/>
        </p:nvCxnSpPr>
        <p:spPr>
          <a:xfrm flipH="1">
            <a:off x="4202273" y="4740765"/>
            <a:ext cx="8681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2"/>
            <a:endCxn id="12" idx="0"/>
          </p:cNvCxnSpPr>
          <p:nvPr/>
        </p:nvCxnSpPr>
        <p:spPr>
          <a:xfrm>
            <a:off x="3287961"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Google Shape;212;p23"/>
          <p:cNvSpPr/>
          <p:nvPr/>
        </p:nvSpPr>
        <p:spPr>
          <a:xfrm>
            <a:off x="5070444" y="298052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err="1">
                <a:latin typeface="Georgia"/>
                <a:ea typeface="Georgia"/>
                <a:cs typeface="Georgia"/>
                <a:sym typeface="Georgia"/>
              </a:rPr>
              <a:t>Kadastraal</a:t>
            </a:r>
            <a:r>
              <a:rPr lang="en-GB" sz="1000" b="1" dirty="0">
                <a:latin typeface="Georgia"/>
                <a:ea typeface="Georgia"/>
                <a:cs typeface="Georgia"/>
                <a:sym typeface="Georgia"/>
              </a:rPr>
              <a:t> </a:t>
            </a:r>
            <a:r>
              <a:rPr lang="en-GB" sz="1000" b="1" dirty="0" err="1">
                <a:latin typeface="Georgia"/>
                <a:ea typeface="Georgia"/>
                <a:cs typeface="Georgia"/>
                <a:sym typeface="Georgia"/>
              </a:rPr>
              <a:t>planperceel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17" name="Google Shape;212;p23"/>
          <p:cNvSpPr/>
          <p:nvPr/>
        </p:nvSpPr>
        <p:spPr>
          <a:xfrm>
            <a:off x="5070443" y="1851691"/>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dirty="0" err="1">
                <a:latin typeface="Georgia"/>
                <a:ea typeface="Georgia"/>
                <a:cs typeface="Georgia"/>
                <a:sym typeface="Georgia"/>
              </a:rPr>
              <a:t>Kadastraal</a:t>
            </a:r>
            <a:r>
              <a:rPr lang="en-GB" sz="1000" b="1" dirty="0">
                <a:latin typeface="Georgia"/>
                <a:ea typeface="Georgia"/>
                <a:cs typeface="Georgia"/>
                <a:sym typeface="Georgia"/>
              </a:rPr>
              <a:t> </a:t>
            </a:r>
            <a:r>
              <a:rPr lang="en-GB" sz="1000" b="1" dirty="0" err="1">
                <a:latin typeface="Georgia"/>
                <a:ea typeface="Georgia"/>
                <a:cs typeface="Georgia"/>
                <a:sym typeface="Georgia"/>
              </a:rPr>
              <a:t>Patrimoniumperceel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18" name="Straight Arrow Connector 17"/>
          <p:cNvCxnSpPr>
            <a:stCxn id="6" idx="0"/>
            <a:endCxn id="16" idx="2"/>
          </p:cNvCxnSpPr>
          <p:nvPr/>
        </p:nvCxnSpPr>
        <p:spPr>
          <a:xfrm flipV="1">
            <a:off x="5984757" y="3779137"/>
            <a:ext cx="0" cy="562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a:endCxn id="16" idx="0"/>
          </p:cNvCxnSpPr>
          <p:nvPr/>
        </p:nvCxnSpPr>
        <p:spPr>
          <a:xfrm>
            <a:off x="5984756" y="2650307"/>
            <a:ext cx="1" cy="330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Google Shape;212;p23"/>
          <p:cNvSpPr/>
          <p:nvPr/>
        </p:nvSpPr>
        <p:spPr>
          <a:xfrm>
            <a:off x="7813382" y="2922693"/>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Type/Categorie</a:t>
            </a:r>
          </a:p>
          <a:p>
            <a:pPr marL="0" lvl="0" indent="0" algn="ctr" rtl="0">
              <a:spcBef>
                <a:spcPts val="0"/>
              </a:spcBef>
              <a:spcAft>
                <a:spcPts val="0"/>
              </a:spcAft>
              <a:buNone/>
            </a:pP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29" name="Straight Connector 28"/>
          <p:cNvCxnSpPr/>
          <p:nvPr/>
        </p:nvCxnSpPr>
        <p:spPr>
          <a:xfrm flipH="1">
            <a:off x="6899069" y="3721309"/>
            <a:ext cx="1828626" cy="82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77000" y="5140073"/>
            <a:ext cx="0" cy="620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Google Shape;212;p23"/>
          <p:cNvSpPr/>
          <p:nvPr/>
        </p:nvSpPr>
        <p:spPr>
          <a:xfrm>
            <a:off x="7813382" y="1851691"/>
            <a:ext cx="1828625" cy="798616"/>
          </a:xfrm>
          <a:prstGeom prst="rect">
            <a:avLst/>
          </a:prstGeom>
          <a:solidFill>
            <a:schemeClr val="lt2"/>
          </a:solidFill>
          <a:ln w="12700"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Databron</a:t>
            </a:r>
          </a:p>
          <a:p>
            <a:pPr marL="0" lvl="0" indent="0" algn="ctr" rtl="0">
              <a:spcBef>
                <a:spcPts val="0"/>
              </a:spcBef>
              <a:spcAft>
                <a:spcPts val="0"/>
              </a:spcAft>
              <a:buNone/>
            </a:pP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24" name="Straight Connector 23"/>
          <p:cNvCxnSpPr>
            <a:stCxn id="23" idx="1"/>
          </p:cNvCxnSpPr>
          <p:nvPr/>
        </p:nvCxnSpPr>
        <p:spPr>
          <a:xfrm flipH="1">
            <a:off x="6743700" y="2250999"/>
            <a:ext cx="1069682" cy="20904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3287961" y="5140073"/>
            <a:ext cx="2103189" cy="620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74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In de definitie van Bedrijventerreinen spreekt men van Bedrijfspercelen </a:t>
            </a:r>
            <a:r>
              <a:rPr lang="nl-BE" dirty="0" smtClean="0">
                <a:latin typeface="FlandersArtSans-Regular" panose="020B0604020202020204" charset="0"/>
              </a:rPr>
              <a:t>en gebruikspercelen. </a:t>
            </a:r>
            <a:r>
              <a:rPr lang="nl-BE" dirty="0" smtClean="0">
                <a:latin typeface="FlandersArtSans-Regular" panose="020B0604020202020204" charset="0"/>
              </a:rPr>
              <a:t>Spreken we enkel van gebruikspercelen of </a:t>
            </a:r>
            <a:r>
              <a:rPr lang="nl-BE" dirty="0" smtClean="0">
                <a:latin typeface="FlandersArtSans-Regular" panose="020B0604020202020204" charset="0"/>
              </a:rPr>
              <a:t>bedrijfspercelen</a:t>
            </a:r>
            <a:r>
              <a:rPr lang="nl-BE" dirty="0" smtClean="0">
                <a:latin typeface="FlandersArtSans-Regular" panose="020B0604020202020204" charset="0"/>
              </a:rPr>
              <a:t>? Zo niet, zijn beide entiteiten vereist?</a:t>
            </a:r>
          </a:p>
          <a:p>
            <a:r>
              <a:rPr lang="nl-BE" dirty="0" smtClean="0">
                <a:latin typeface="FlandersArtSans-Regular" panose="020B0604020202020204" charset="0"/>
              </a:rPr>
              <a:t>Zijn entiteiten zoals Bedrijventerrein in planning, Bedrijventerrein in beheer, ontwikkelbare bedrijvenzone aparte entiteiten of moeten we dit eerder zien als een Bedrijventerein in een bepaalde status? Zijn er nog andere statussen voor Bedrijventerreinen?</a:t>
            </a:r>
            <a:endParaRPr lang="nl-BE"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19</a:t>
            </a:fld>
            <a:endParaRPr lang="nl-BE">
              <a:solidFill>
                <a:srgbClr val="6B6B6B"/>
              </a:solidFill>
            </a:endParaRPr>
          </a:p>
        </p:txBody>
      </p:sp>
      <p:sp>
        <p:nvSpPr>
          <p:cNvPr id="2" name="Title 1"/>
          <p:cNvSpPr>
            <a:spLocks noGrp="1"/>
          </p:cNvSpPr>
          <p:nvPr>
            <p:ph type="title"/>
          </p:nvPr>
        </p:nvSpPr>
        <p:spPr>
          <a:xfrm>
            <a:off x="815413" y="365129"/>
            <a:ext cx="10609077" cy="1325563"/>
          </a:xfrm>
        </p:spPr>
        <p:txBody>
          <a:bodyPr/>
          <a:lstStyle/>
          <a:p>
            <a:r>
              <a:rPr lang="en-GB" b="1" dirty="0" err="1"/>
              <a:t>Openstaande</a:t>
            </a:r>
            <a:r>
              <a:rPr lang="en-GB" b="1" dirty="0"/>
              <a:t> </a:t>
            </a:r>
            <a:r>
              <a:rPr lang="en-GB" b="1" dirty="0" err="1"/>
              <a:t>vragen</a:t>
            </a:r>
            <a:endParaRPr lang="en-US" b="1" dirty="0"/>
          </a:p>
        </p:txBody>
      </p:sp>
    </p:spTree>
    <p:extLst>
      <p:ext uri="{BB962C8B-B14F-4D97-AF65-F5344CB8AC3E}">
        <p14:creationId xmlns:p14="http://schemas.microsoft.com/office/powerpoint/2010/main" val="1440526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z="2400" b="1" noProof="0" dirty="0"/>
              <a:t>Agenda</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a:t>
            </a:fld>
            <a:endParaRPr lang="nl-BE">
              <a:solidFill>
                <a:srgbClr val="6B6B6B"/>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03281386"/>
              </p:ext>
            </p:extLst>
          </p:nvPr>
        </p:nvGraphicFramePr>
        <p:xfrm>
          <a:off x="1824038" y="1950613"/>
          <a:ext cx="8747474" cy="3179223"/>
        </p:xfrm>
        <a:graphic>
          <a:graphicData uri="http://schemas.openxmlformats.org/drawingml/2006/table">
            <a:tbl>
              <a:tblPr bandRow="1">
                <a:tableStyleId>{93296810-A885-4BE3-A3E7-6D5BEEA58F35}</a:tableStyleId>
              </a:tblPr>
              <a:tblGrid>
                <a:gridCol w="6684964">
                  <a:extLst>
                    <a:ext uri="{9D8B030D-6E8A-4147-A177-3AD203B41FA5}">
                      <a16:colId xmlns:a16="http://schemas.microsoft.com/office/drawing/2014/main" val="742807622"/>
                    </a:ext>
                  </a:extLst>
                </a:gridCol>
                <a:gridCol w="2062510">
                  <a:extLst>
                    <a:ext uri="{9D8B030D-6E8A-4147-A177-3AD203B41FA5}">
                      <a16:colId xmlns:a16="http://schemas.microsoft.com/office/drawing/2014/main" val="1994822697"/>
                    </a:ext>
                  </a:extLst>
                </a:gridCol>
              </a:tblGrid>
              <a:tr h="81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a:latin typeface="FlandersArtSans-Regular" panose="020B0604020202020204" charset="0"/>
                        </a:rPr>
                        <a:t>   Terugblik business </a:t>
                      </a:r>
                      <a:r>
                        <a:rPr lang="nl-BE" baseline="0" noProof="0" dirty="0" smtClean="0">
                          <a:latin typeface="FlandersArtSans-Regular" panose="020B0604020202020204" charset="0"/>
                        </a:rPr>
                        <a:t>werkgroep</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20’</a:t>
                      </a:r>
                    </a:p>
                  </a:txBody>
                  <a:tcPr anchor="ctr"/>
                </a:tc>
                <a:extLst>
                  <a:ext uri="{0D108BD9-81ED-4DB2-BD59-A6C34878D82A}">
                    <a16:rowId xmlns:a16="http://schemas.microsoft.com/office/drawing/2014/main" val="263756968"/>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noProof="0" dirty="0">
                          <a:latin typeface="FlandersArtSans-Regular" panose="020B0604020202020204" charset="0"/>
                        </a:rPr>
                        <a:t>   Voorstel model a.d.h.v. use case</a:t>
                      </a:r>
                      <a:endParaRPr lang="nl-BE" noProof="0" dirty="0">
                        <a:latin typeface="FlandersArtSans-Regular" panose="020B0604020202020204" charset="0"/>
                      </a:endParaRPr>
                    </a:p>
                  </a:txBody>
                  <a:tcPr anchor="ctr"/>
                </a:tc>
                <a:tc>
                  <a:txBody>
                    <a:bodyPr/>
                    <a:lstStyle/>
                    <a:p>
                      <a:r>
                        <a:rPr lang="nl-BE" dirty="0">
                          <a:latin typeface="FlandersArtSans-Regular" panose="020B0604020202020204" charset="0"/>
                        </a:rPr>
                        <a:t>   60’</a:t>
                      </a:r>
                    </a:p>
                  </a:txBody>
                  <a:tcPr anchor="ctr"/>
                </a:tc>
                <a:extLst>
                  <a:ext uri="{0D108BD9-81ED-4DB2-BD59-A6C34878D82A}">
                    <a16:rowId xmlns:a16="http://schemas.microsoft.com/office/drawing/2014/main" val="3017772739"/>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a:latin typeface="FlandersArtSans-Regular" panose="020B0604020202020204" charset="0"/>
                        </a:rPr>
                        <a:t>   Vragen</a:t>
                      </a:r>
                    </a:p>
                  </a:txBody>
                  <a:tcPr anchor="ctr"/>
                </a:tc>
                <a:tc>
                  <a:txBody>
                    <a:bodyPr/>
                    <a:lstStyle/>
                    <a:p>
                      <a:r>
                        <a:rPr lang="nl-BE" dirty="0">
                          <a:latin typeface="FlandersArtSans-Regular" panose="020B0604020202020204" charset="0"/>
                        </a:rPr>
                        <a:t>   20’</a:t>
                      </a:r>
                    </a:p>
                  </a:txBody>
                  <a:tcPr anchor="ctr"/>
                </a:tc>
                <a:extLst>
                  <a:ext uri="{0D108BD9-81ED-4DB2-BD59-A6C34878D82A}">
                    <a16:rowId xmlns:a16="http://schemas.microsoft.com/office/drawing/2014/main" val="2634675672"/>
                  </a:ext>
                </a:extLst>
              </a:tr>
              <a:tr h="78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latin typeface="FlandersArtSans-Regular" panose="020B0604020202020204" charset="0"/>
                        </a:rPr>
                        <a:t>   Volgende stappen</a:t>
                      </a:r>
                    </a:p>
                  </a:txBody>
                  <a:tcPr anchor="ctr"/>
                </a:tc>
                <a:tc>
                  <a:txBody>
                    <a:bodyPr/>
                    <a:lstStyle/>
                    <a:p>
                      <a:r>
                        <a:rPr lang="nl-BE" dirty="0">
                          <a:latin typeface="FlandersArtSans-Regular" panose="020B0604020202020204" charset="0"/>
                        </a:rPr>
                        <a:t>   5’</a:t>
                      </a:r>
                    </a:p>
                  </a:txBody>
                  <a:tcPr anchor="ctr"/>
                </a:tc>
                <a:extLst>
                  <a:ext uri="{0D108BD9-81ED-4DB2-BD59-A6C34878D82A}">
                    <a16:rowId xmlns:a16="http://schemas.microsoft.com/office/drawing/2014/main" val="3078387753"/>
                  </a:ext>
                </a:extLst>
              </a:tr>
            </a:tbl>
          </a:graphicData>
        </a:graphic>
      </p:graphicFrame>
    </p:spTree>
    <p:extLst>
      <p:ext uri="{BB962C8B-B14F-4D97-AF65-F5344CB8AC3E}">
        <p14:creationId xmlns:p14="http://schemas.microsoft.com/office/powerpoint/2010/main" val="2717522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734911580"/>
              </p:ext>
            </p:extLst>
          </p:nvPr>
        </p:nvGraphicFramePr>
        <p:xfrm>
          <a:off x="4324104" y="1914526"/>
          <a:ext cx="5406498" cy="3960000"/>
        </p:xfrm>
        <a:graphic>
          <a:graphicData uri="http://schemas.openxmlformats.org/drawingml/2006/table">
            <a:tbl>
              <a:tblPr bandRow="1">
                <a:tableStyleId>{93296810-A885-4BE3-A3E7-6D5BEEA58F35}</a:tableStyleId>
              </a:tblPr>
              <a:tblGrid>
                <a:gridCol w="1500962">
                  <a:extLst>
                    <a:ext uri="{9D8B030D-6E8A-4147-A177-3AD203B41FA5}">
                      <a16:colId xmlns:a16="http://schemas.microsoft.com/office/drawing/2014/main" val="931845318"/>
                    </a:ext>
                  </a:extLst>
                </a:gridCol>
                <a:gridCol w="3905536">
                  <a:extLst>
                    <a:ext uri="{9D8B030D-6E8A-4147-A177-3AD203B41FA5}">
                      <a16:colId xmlns:a16="http://schemas.microsoft.com/office/drawing/2014/main" val="4285240086"/>
                    </a:ext>
                  </a:extLst>
                </a:gridCol>
              </a:tblGrid>
              <a:tr h="360000">
                <a:tc>
                  <a:txBody>
                    <a:bodyPr/>
                    <a:lstStyle/>
                    <a:p>
                      <a:r>
                        <a:rPr lang="nl-BE" sz="1600" b="1"/>
                        <a:t>Datum</a:t>
                      </a:r>
                    </a:p>
                  </a:txBody>
                  <a:tcPr/>
                </a:tc>
                <a:tc>
                  <a:txBody>
                    <a:bodyPr/>
                    <a:lstStyle/>
                    <a:p>
                      <a:r>
                        <a:rPr lang="nl-BE" sz="1600" dirty="0"/>
                        <a:t>05/06/2019</a:t>
                      </a:r>
                    </a:p>
                  </a:txBody>
                  <a:tcPr/>
                </a:tc>
                <a:extLst>
                  <a:ext uri="{0D108BD9-81ED-4DB2-BD59-A6C34878D82A}">
                    <a16:rowId xmlns:a16="http://schemas.microsoft.com/office/drawing/2014/main" val="4191432274"/>
                  </a:ext>
                </a:extLst>
              </a:tr>
              <a:tr h="360000">
                <a:tc>
                  <a:txBody>
                    <a:bodyPr/>
                    <a:lstStyle/>
                    <a:p>
                      <a:r>
                        <a:rPr lang="nl-BE" sz="1600" b="1" dirty="0"/>
                        <a:t>Locatie</a:t>
                      </a:r>
                    </a:p>
                  </a:txBody>
                  <a:tcPr/>
                </a:tc>
                <a:tc>
                  <a:txBody>
                    <a:bodyPr/>
                    <a:lstStyle/>
                    <a:p>
                      <a:r>
                        <a:rPr lang="nl-BE" sz="1600" dirty="0"/>
                        <a:t>VAC Gent</a:t>
                      </a:r>
                    </a:p>
                  </a:txBody>
                  <a:tcPr/>
                </a:tc>
                <a:extLst>
                  <a:ext uri="{0D108BD9-81ED-4DB2-BD59-A6C34878D82A}">
                    <a16:rowId xmlns:a16="http://schemas.microsoft.com/office/drawing/2014/main" val="941412263"/>
                  </a:ext>
                </a:extLst>
              </a:tr>
              <a:tr h="360000">
                <a:tc>
                  <a:txBody>
                    <a:bodyPr/>
                    <a:lstStyle/>
                    <a:p>
                      <a:r>
                        <a:rPr lang="nl-BE" sz="1600" b="1"/>
                        <a:t>Deelnemers</a:t>
                      </a:r>
                    </a:p>
                  </a:txBody>
                  <a:tcPr/>
                </a:tc>
                <a:tc>
                  <a:txBody>
                    <a:bodyPr/>
                    <a:lstStyle/>
                    <a:p>
                      <a:r>
                        <a:rPr lang="nl-BE" sz="1600" dirty="0"/>
                        <a:t>Werkgroep</a:t>
                      </a:r>
                    </a:p>
                  </a:txBody>
                  <a:tcPr/>
                </a:tc>
                <a:extLst>
                  <a:ext uri="{0D108BD9-81ED-4DB2-BD59-A6C34878D82A}">
                    <a16:rowId xmlns:a16="http://schemas.microsoft.com/office/drawing/2014/main" val="4233473666"/>
                  </a:ext>
                </a:extLst>
              </a:tr>
              <a:tr h="2880000">
                <a:tc>
                  <a:txBody>
                    <a:bodyPr/>
                    <a:lstStyle/>
                    <a:p>
                      <a:r>
                        <a:rPr lang="nl-BE" sz="1600" b="1"/>
                        <a:t>Onderwerp</a:t>
                      </a:r>
                    </a:p>
                  </a:txBody>
                  <a:tcPr/>
                </a:tc>
                <a:tc>
                  <a:txBody>
                    <a:bodyPr/>
                    <a:lstStyle/>
                    <a:p>
                      <a:r>
                        <a:rPr lang="nl-BE" sz="1600" dirty="0"/>
                        <a:t>Eigenschappen en relaties</a:t>
                      </a:r>
                    </a:p>
                  </a:txBody>
                  <a:tcPr/>
                </a:tc>
                <a:extLst>
                  <a:ext uri="{0D108BD9-81ED-4DB2-BD59-A6C34878D82A}">
                    <a16:rowId xmlns:a16="http://schemas.microsoft.com/office/drawing/2014/main" val="3438650352"/>
                  </a:ext>
                </a:extLst>
              </a:tr>
            </a:tbl>
          </a:graphicData>
        </a:graphic>
      </p:graphicFrame>
      <p:sp>
        <p:nvSpPr>
          <p:cNvPr id="3" name="Title 2"/>
          <p:cNvSpPr>
            <a:spLocks noGrp="1"/>
          </p:cNvSpPr>
          <p:nvPr>
            <p:ph type="title"/>
          </p:nvPr>
        </p:nvSpPr>
        <p:spPr/>
        <p:txBody>
          <a:bodyPr>
            <a:normAutofit/>
          </a:bodyPr>
          <a:lstStyle/>
          <a:p>
            <a:r>
              <a:rPr lang="nl-BE" sz="2400" b="1" dirty="0"/>
              <a:t>Volgende stappen</a:t>
            </a:r>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20</a:t>
            </a:fld>
            <a:endParaRPr lang="nl-BE">
              <a:solidFill>
                <a:srgbClr val="6B6B6B"/>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5771" y="1914526"/>
            <a:ext cx="1325562" cy="1486328"/>
          </a:xfrm>
          <a:prstGeom prst="rect">
            <a:avLst/>
          </a:prstGeom>
        </p:spPr>
      </p:pic>
    </p:spTree>
    <p:extLst>
      <p:ext uri="{BB962C8B-B14F-4D97-AF65-F5344CB8AC3E}">
        <p14:creationId xmlns:p14="http://schemas.microsoft.com/office/powerpoint/2010/main" val="3119562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GB" dirty="0" err="1"/>
              <a:t>Bedrijventerreinen</a:t>
            </a:r>
            <a:endParaRPr lang="en-US" dirty="0"/>
          </a:p>
        </p:txBody>
      </p:sp>
      <p:sp>
        <p:nvSpPr>
          <p:cNvPr id="6" name="Title 5"/>
          <p:cNvSpPr>
            <a:spLocks noGrp="1"/>
          </p:cNvSpPr>
          <p:nvPr>
            <p:ph type="title"/>
          </p:nvPr>
        </p:nvSpPr>
        <p:spPr/>
        <p:txBody>
          <a:bodyPr/>
          <a:lstStyle/>
          <a:p>
            <a:r>
              <a:rPr lang="en-GB" dirty="0" err="1"/>
              <a:t>Bijlagen</a:t>
            </a:r>
            <a:endParaRPr lang="en-US" dirty="0"/>
          </a:p>
        </p:txBody>
      </p:sp>
      <p:sp>
        <p:nvSpPr>
          <p:cNvPr id="5" name="Slide Number Placeholder 4"/>
          <p:cNvSpPr>
            <a:spLocks noGrp="1"/>
          </p:cNvSpPr>
          <p:nvPr>
            <p:ph type="sldNum" sz="quarter" idx="4294967295"/>
          </p:nvPr>
        </p:nvSpPr>
        <p:spPr>
          <a:xfrm>
            <a:off x="11282363" y="6559550"/>
            <a:ext cx="909637" cy="260350"/>
          </a:xfrm>
        </p:spPr>
        <p:txBody>
          <a:bodyPr/>
          <a:lstStyle/>
          <a:p>
            <a:fld id="{C9C406F6-A053-43CA-AEC8-FA3EEE83A3FB}" type="slidenum">
              <a:rPr lang="nl-BE" smtClean="0"/>
              <a:pPr/>
              <a:t>21</a:t>
            </a:fld>
            <a:endParaRPr lang="nl-BE" dirty="0"/>
          </a:p>
        </p:txBody>
      </p:sp>
    </p:spTree>
    <p:extLst>
      <p:ext uri="{BB962C8B-B14F-4D97-AF65-F5344CB8AC3E}">
        <p14:creationId xmlns:p14="http://schemas.microsoft.com/office/powerpoint/2010/main" val="76353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344159" y="202976"/>
            <a:ext cx="7416000" cy="660597"/>
          </a:xfrm>
        </p:spPr>
        <p:txBody>
          <a:bodyPr/>
          <a:lstStyle/>
          <a:p>
            <a:r>
              <a:rPr lang="nl-BE" sz="2800" dirty="0"/>
              <a:t>Life </a:t>
            </a:r>
            <a:r>
              <a:rPr lang="nl-BE" sz="2800" dirty="0" err="1"/>
              <a:t>cycle</a:t>
            </a:r>
            <a:endParaRPr lang="nl-BE" sz="2800" dirty="0"/>
          </a:p>
        </p:txBody>
      </p:sp>
      <p:cxnSp>
        <p:nvCxnSpPr>
          <p:cNvPr id="8" name="Rechte verbindingslijn met pijl 7"/>
          <p:cNvCxnSpPr/>
          <p:nvPr/>
        </p:nvCxnSpPr>
        <p:spPr>
          <a:xfrm>
            <a:off x="2185267" y="3268567"/>
            <a:ext cx="7784289"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15" name="Groep 14"/>
          <p:cNvGrpSpPr/>
          <p:nvPr/>
        </p:nvGrpSpPr>
        <p:grpSpPr>
          <a:xfrm>
            <a:off x="2344159" y="2537787"/>
            <a:ext cx="502880" cy="738988"/>
            <a:chOff x="820159" y="1249852"/>
            <a:chExt cx="502880" cy="738988"/>
          </a:xfrm>
        </p:grpSpPr>
        <p:cxnSp>
          <p:nvCxnSpPr>
            <p:cNvPr id="12" name="Rechte verbindingslijn 11"/>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18" name="Groep 17"/>
          <p:cNvGrpSpPr/>
          <p:nvPr/>
        </p:nvGrpSpPr>
        <p:grpSpPr>
          <a:xfrm>
            <a:off x="2783632" y="2537788"/>
            <a:ext cx="430872" cy="738989"/>
            <a:chOff x="1259632" y="1249851"/>
            <a:chExt cx="430872" cy="738989"/>
          </a:xfrm>
        </p:grpSpPr>
        <p:cxnSp>
          <p:nvCxnSpPr>
            <p:cNvPr id="16" name="Rechte verbindingslijn 15"/>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51" name="Groep 50"/>
          <p:cNvGrpSpPr/>
          <p:nvPr/>
        </p:nvGrpSpPr>
        <p:grpSpPr>
          <a:xfrm>
            <a:off x="3359696" y="2541398"/>
            <a:ext cx="430872" cy="738989"/>
            <a:chOff x="2164454" y="1969931"/>
            <a:chExt cx="430872" cy="738989"/>
          </a:xfrm>
        </p:grpSpPr>
        <p:cxnSp>
          <p:nvCxnSpPr>
            <p:cNvPr id="23" name="Rechte verbindingslijn 22"/>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4" name="Tekstvak 23"/>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52" name="Groep 51"/>
          <p:cNvGrpSpPr/>
          <p:nvPr/>
        </p:nvGrpSpPr>
        <p:grpSpPr>
          <a:xfrm>
            <a:off x="3788163" y="2549057"/>
            <a:ext cx="430872" cy="727718"/>
            <a:chOff x="2592921" y="1977592"/>
            <a:chExt cx="430872" cy="727718"/>
          </a:xfrm>
        </p:grpSpPr>
        <p:cxnSp>
          <p:nvCxnSpPr>
            <p:cNvPr id="25" name="Rechte verbindingslijn 24"/>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53" name="Groep 52"/>
          <p:cNvGrpSpPr/>
          <p:nvPr/>
        </p:nvGrpSpPr>
        <p:grpSpPr>
          <a:xfrm>
            <a:off x="5202302" y="2540849"/>
            <a:ext cx="461650" cy="727718"/>
            <a:chOff x="3678302" y="1969384"/>
            <a:chExt cx="461650" cy="727718"/>
          </a:xfrm>
          <a:solidFill>
            <a:schemeClr val="bg1"/>
          </a:solidFill>
        </p:grpSpPr>
        <p:cxnSp>
          <p:nvCxnSpPr>
            <p:cNvPr id="30" name="Rechte verbindingslijn 2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1" name="Tekstvak 30"/>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sp>
        <p:nvSpPr>
          <p:cNvPr id="32" name="Rechthoek 31"/>
          <p:cNvSpPr/>
          <p:nvPr/>
        </p:nvSpPr>
        <p:spPr>
          <a:xfrm>
            <a:off x="4321258" y="2126344"/>
            <a:ext cx="1068320"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50" dirty="0">
                <a:solidFill>
                  <a:prstClr val="white"/>
                </a:solidFill>
                <a:latin typeface="Calibri" panose="020F0502020204030204"/>
              </a:rPr>
              <a:t>Te ontwikkelen</a:t>
            </a:r>
          </a:p>
        </p:txBody>
      </p:sp>
      <p:grpSp>
        <p:nvGrpSpPr>
          <p:cNvPr id="55" name="Groep 54"/>
          <p:cNvGrpSpPr/>
          <p:nvPr/>
        </p:nvGrpSpPr>
        <p:grpSpPr>
          <a:xfrm>
            <a:off x="6104086" y="2549420"/>
            <a:ext cx="443731" cy="724297"/>
            <a:chOff x="4580084" y="1977953"/>
            <a:chExt cx="443731" cy="724297"/>
          </a:xfrm>
          <a:solidFill>
            <a:schemeClr val="bg1"/>
          </a:solidFill>
        </p:grpSpPr>
        <p:cxnSp>
          <p:nvCxnSpPr>
            <p:cNvPr id="36" name="Rechte verbindingslijn 3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grpSp>
        <p:nvGrpSpPr>
          <p:cNvPr id="56" name="Groep 55"/>
          <p:cNvGrpSpPr/>
          <p:nvPr/>
        </p:nvGrpSpPr>
        <p:grpSpPr>
          <a:xfrm>
            <a:off x="6579604" y="2560689"/>
            <a:ext cx="443731" cy="724297"/>
            <a:chOff x="5055602" y="1989222"/>
            <a:chExt cx="443731" cy="724297"/>
          </a:xfrm>
          <a:solidFill>
            <a:schemeClr val="bg1"/>
          </a:solidFill>
        </p:grpSpPr>
        <p:cxnSp>
          <p:nvCxnSpPr>
            <p:cNvPr id="38" name="Rechte verbindingslijn 37"/>
            <p:cNvCxnSpPr/>
            <p:nvPr/>
          </p:nvCxnSpPr>
          <p:spPr>
            <a:xfrm>
              <a:off x="5210289" y="2346999"/>
              <a:ext cx="0" cy="366520"/>
            </a:xfrm>
            <a:prstGeom prst="line">
              <a:avLst/>
            </a:prstGeom>
            <a:grpFill/>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39" name="Tekstvak 38"/>
            <p:cNvSpPr txBox="1"/>
            <p:nvPr/>
          </p:nvSpPr>
          <p:spPr>
            <a:xfrm>
              <a:off x="5055602" y="1989222"/>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UG</a:t>
              </a:r>
            </a:p>
          </p:txBody>
        </p:sp>
      </p:grpSp>
      <p:sp>
        <p:nvSpPr>
          <p:cNvPr id="40" name="Rechthoek 39"/>
          <p:cNvSpPr/>
          <p:nvPr/>
        </p:nvSpPr>
        <p:spPr>
          <a:xfrm>
            <a:off x="5427417" y="2124647"/>
            <a:ext cx="83135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900" dirty="0">
                <a:solidFill>
                  <a:prstClr val="white"/>
                </a:solidFill>
                <a:latin typeface="Calibri" panose="020F0502020204030204"/>
              </a:rPr>
              <a:t>In ontwikkeling</a:t>
            </a:r>
          </a:p>
        </p:txBody>
      </p:sp>
      <p:sp>
        <p:nvSpPr>
          <p:cNvPr id="42" name="Tekstvak 41"/>
          <p:cNvSpPr txBox="1"/>
          <p:nvPr/>
        </p:nvSpPr>
        <p:spPr>
          <a:xfrm>
            <a:off x="7597499" y="2552480"/>
            <a:ext cx="443731" cy="276999"/>
          </a:xfrm>
          <a:prstGeom prst="rect">
            <a:avLst/>
          </a:prstGeom>
          <a:noFill/>
        </p:spPr>
        <p:txBody>
          <a:bodyPr wrap="square" rtlCol="0">
            <a:spAutoFit/>
          </a:bodyPr>
          <a:lstStyle/>
          <a:p>
            <a:pPr defTabSz="914235"/>
            <a:endParaRPr lang="nl-BE" sz="1200" dirty="0">
              <a:solidFill>
                <a:srgbClr val="373636"/>
              </a:solidFill>
              <a:latin typeface="Calibri" panose="020F0502020204030204"/>
            </a:endParaRPr>
          </a:p>
        </p:txBody>
      </p:sp>
      <p:sp>
        <p:nvSpPr>
          <p:cNvPr id="43" name="Rechthoek 42"/>
          <p:cNvSpPr/>
          <p:nvPr/>
        </p:nvSpPr>
        <p:spPr>
          <a:xfrm>
            <a:off x="6291512" y="2118495"/>
            <a:ext cx="3503349"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Ontwikkeld</a:t>
            </a:r>
          </a:p>
        </p:txBody>
      </p:sp>
      <p:grpSp>
        <p:nvGrpSpPr>
          <p:cNvPr id="58" name="Groep 57"/>
          <p:cNvGrpSpPr/>
          <p:nvPr/>
        </p:nvGrpSpPr>
        <p:grpSpPr>
          <a:xfrm>
            <a:off x="8065965" y="2552480"/>
            <a:ext cx="443731" cy="724297"/>
            <a:chOff x="6541963" y="1981013"/>
            <a:chExt cx="443731" cy="724297"/>
          </a:xfrm>
        </p:grpSpPr>
        <p:cxnSp>
          <p:nvCxnSpPr>
            <p:cNvPr id="44" name="Rechte verbindingslijn 43"/>
            <p:cNvCxnSpPr/>
            <p:nvPr/>
          </p:nvCxnSpPr>
          <p:spPr>
            <a:xfrm>
              <a:off x="6696650"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5" name="Tekstvak 44"/>
            <p:cNvSpPr txBox="1"/>
            <p:nvPr/>
          </p:nvSpPr>
          <p:spPr>
            <a:xfrm>
              <a:off x="6541963"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BW</a:t>
              </a:r>
            </a:p>
          </p:txBody>
        </p:sp>
      </p:grpSp>
      <p:grpSp>
        <p:nvGrpSpPr>
          <p:cNvPr id="59" name="Groep 58"/>
          <p:cNvGrpSpPr/>
          <p:nvPr/>
        </p:nvGrpSpPr>
        <p:grpSpPr>
          <a:xfrm>
            <a:off x="8648476" y="2552480"/>
            <a:ext cx="443731" cy="724297"/>
            <a:chOff x="7124474" y="1981013"/>
            <a:chExt cx="443731" cy="724297"/>
          </a:xfrm>
        </p:grpSpPr>
        <p:cxnSp>
          <p:nvCxnSpPr>
            <p:cNvPr id="46" name="Rechte verbindingslijn 45"/>
            <p:cNvCxnSpPr/>
            <p:nvPr/>
          </p:nvCxnSpPr>
          <p:spPr>
            <a:xfrm>
              <a:off x="7279161"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7" name="Tekstvak 46"/>
            <p:cNvSpPr txBox="1"/>
            <p:nvPr/>
          </p:nvSpPr>
          <p:spPr>
            <a:xfrm>
              <a:off x="7124474"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TK</a:t>
              </a:r>
            </a:p>
          </p:txBody>
        </p:sp>
      </p:grpSp>
      <p:sp>
        <p:nvSpPr>
          <p:cNvPr id="49" name="Rechthoek 48"/>
          <p:cNvSpPr/>
          <p:nvPr/>
        </p:nvSpPr>
        <p:spPr>
          <a:xfrm>
            <a:off x="4357815" y="1344289"/>
            <a:ext cx="5437044" cy="288032"/>
          </a:xfrm>
          <a:prstGeom prst="rect">
            <a:avLst/>
          </a:prstGeom>
          <a:solidFill>
            <a:schemeClr val="bg1">
              <a:lumMod val="6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Ontwikkelbare bedrijvenzones</a:t>
            </a:r>
          </a:p>
        </p:txBody>
      </p:sp>
      <p:sp>
        <p:nvSpPr>
          <p:cNvPr id="50" name="Rechthoek 49"/>
          <p:cNvSpPr/>
          <p:nvPr/>
        </p:nvSpPr>
        <p:spPr>
          <a:xfrm>
            <a:off x="6291512" y="1723605"/>
            <a:ext cx="3503349" cy="288032"/>
          </a:xfrm>
          <a:prstGeom prst="rect">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Bedrijvenzones in beheer</a:t>
            </a:r>
          </a:p>
        </p:txBody>
      </p:sp>
      <p:sp>
        <p:nvSpPr>
          <p:cNvPr id="60" name="Tekstvak 59"/>
          <p:cNvSpPr txBox="1"/>
          <p:nvPr/>
        </p:nvSpPr>
        <p:spPr>
          <a:xfrm>
            <a:off x="2026670" y="3501008"/>
            <a:ext cx="3816424" cy="1815882"/>
          </a:xfrm>
          <a:prstGeom prst="rect">
            <a:avLst/>
          </a:prstGeom>
          <a:noFill/>
        </p:spPr>
        <p:txBody>
          <a:bodyPr wrap="square" rtlCol="0">
            <a:spAutoFit/>
          </a:bodyPr>
          <a:lstStyle/>
          <a:p>
            <a:pPr defTabSz="914235"/>
            <a:r>
              <a:rPr lang="nl-BE" sz="1600" b="1" i="1" dirty="0">
                <a:solidFill>
                  <a:srgbClr val="8DC63F"/>
                </a:solidFill>
                <a:latin typeface="Calibri" panose="020F0502020204030204"/>
              </a:rPr>
              <a:t>Mijlpalen vaste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PV = Plenaire vergadering</a:t>
            </a:r>
          </a:p>
          <a:p>
            <a:pPr defTabSz="914235"/>
            <a:r>
              <a:rPr lang="nl-BE" sz="1200" dirty="0">
                <a:solidFill>
                  <a:srgbClr val="373636"/>
                </a:solidFill>
                <a:latin typeface="Calibri" panose="020F0502020204030204"/>
              </a:rPr>
              <a:t>VV = Voorlopige vaststelling</a:t>
            </a:r>
          </a:p>
          <a:p>
            <a:pPr defTabSz="914235"/>
            <a:r>
              <a:rPr lang="nl-BE" sz="1200" dirty="0">
                <a:solidFill>
                  <a:srgbClr val="373636"/>
                </a:solidFill>
                <a:latin typeface="Calibri" panose="020F0502020204030204"/>
              </a:rPr>
              <a:t>DV = Definitieve vaststelling</a:t>
            </a:r>
          </a:p>
          <a:p>
            <a:pPr defTabSz="914235"/>
            <a:r>
              <a:rPr lang="nl-BE" sz="1200" dirty="0">
                <a:solidFill>
                  <a:srgbClr val="373636"/>
                </a:solidFill>
                <a:latin typeface="Calibri" panose="020F0502020204030204"/>
              </a:rPr>
              <a:t>BG = Besluit tot goedkeuring (enkel voor </a:t>
            </a:r>
            <a:r>
              <a:rPr lang="nl-BE" sz="1200" dirty="0" err="1">
                <a:solidFill>
                  <a:srgbClr val="373636"/>
                </a:solidFill>
                <a:latin typeface="Calibri" panose="020F0502020204030204"/>
              </a:rPr>
              <a:t>gew</a:t>
            </a:r>
            <a:r>
              <a:rPr lang="nl-BE" sz="1200" dirty="0">
                <a:solidFill>
                  <a:srgbClr val="373636"/>
                </a:solidFill>
                <a:latin typeface="Calibri" panose="020F0502020204030204"/>
              </a:rPr>
              <a:t>. </a:t>
            </a:r>
            <a:r>
              <a:rPr lang="nl-BE" sz="1200" dirty="0" err="1">
                <a:solidFill>
                  <a:srgbClr val="373636"/>
                </a:solidFill>
                <a:latin typeface="Calibri" panose="020F0502020204030204"/>
              </a:rPr>
              <a:t>RUP’s</a:t>
            </a:r>
            <a:r>
              <a:rPr lang="nl-BE" sz="1200" dirty="0">
                <a:solidFill>
                  <a:srgbClr val="373636"/>
                </a:solidFill>
                <a:latin typeface="Calibri" panose="020F0502020204030204"/>
              </a:rPr>
              <a:t>)</a:t>
            </a:r>
          </a:p>
          <a:p>
            <a:pPr defTabSz="914235"/>
            <a:r>
              <a:rPr lang="nl-BE" sz="1200" dirty="0">
                <a:solidFill>
                  <a:srgbClr val="373636"/>
                </a:solidFill>
                <a:latin typeface="Calibri" panose="020F0502020204030204"/>
              </a:rPr>
              <a:t>BS = Publicatie B.S.</a:t>
            </a:r>
          </a:p>
          <a:p>
            <a:pPr defTabSz="914235"/>
            <a:r>
              <a:rPr lang="nl-BE" sz="1200" dirty="0">
                <a:solidFill>
                  <a:srgbClr val="373636"/>
                </a:solidFill>
                <a:latin typeface="Calibri" panose="020F0502020204030204"/>
              </a:rPr>
              <a:t>VW = Verwerving (aankoop)</a:t>
            </a:r>
          </a:p>
          <a:p>
            <a:pPr defTabSz="914235"/>
            <a:r>
              <a:rPr lang="nl-BE" sz="1200" dirty="0">
                <a:solidFill>
                  <a:srgbClr val="373636"/>
                </a:solidFill>
                <a:latin typeface="Calibri" panose="020F0502020204030204"/>
              </a:rPr>
              <a:t>OP = Oplevering nutsvoorziening en infrastructuur</a:t>
            </a:r>
          </a:p>
        </p:txBody>
      </p:sp>
      <p:sp>
        <p:nvSpPr>
          <p:cNvPr id="62" name="Rechthoek 61"/>
          <p:cNvSpPr/>
          <p:nvPr/>
        </p:nvSpPr>
        <p:spPr>
          <a:xfrm>
            <a:off x="4367058" y="979177"/>
            <a:ext cx="5427803" cy="288032"/>
          </a:xfrm>
          <a:prstGeom prst="rect">
            <a:avLst/>
          </a:prstGeom>
          <a:solidFill>
            <a:schemeClr val="bg1">
              <a:lumMod val="65000"/>
            </a:schemeClr>
          </a:solidFill>
          <a:ln>
            <a:solidFill>
              <a:srgbClr val="F20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Bedrijfspercelen</a:t>
            </a:r>
          </a:p>
        </p:txBody>
      </p:sp>
      <p:sp>
        <p:nvSpPr>
          <p:cNvPr id="63" name="Rechthoek 62"/>
          <p:cNvSpPr/>
          <p:nvPr/>
        </p:nvSpPr>
        <p:spPr>
          <a:xfrm>
            <a:off x="4363995" y="622776"/>
            <a:ext cx="5420865" cy="288032"/>
          </a:xfrm>
          <a:prstGeom prst="rect">
            <a:avLst/>
          </a:prstGeom>
          <a:solidFill>
            <a:schemeClr val="bg1">
              <a:lumMod val="6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a:t>
            </a:r>
          </a:p>
        </p:txBody>
      </p:sp>
      <p:sp>
        <p:nvSpPr>
          <p:cNvPr id="33" name="Rechthoek 32"/>
          <p:cNvSpPr/>
          <p:nvPr/>
        </p:nvSpPr>
        <p:spPr>
          <a:xfrm>
            <a:off x="2267195" y="2118495"/>
            <a:ext cx="2016224" cy="2880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 in planning</a:t>
            </a:r>
          </a:p>
        </p:txBody>
      </p:sp>
      <p:grpSp>
        <p:nvGrpSpPr>
          <p:cNvPr id="61" name="Groep 60"/>
          <p:cNvGrpSpPr/>
          <p:nvPr/>
        </p:nvGrpSpPr>
        <p:grpSpPr>
          <a:xfrm>
            <a:off x="4142379" y="2550857"/>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0" name="Tekstvak 69"/>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sp>
        <p:nvSpPr>
          <p:cNvPr id="65" name="Tekstvak 64"/>
          <p:cNvSpPr txBox="1"/>
          <p:nvPr/>
        </p:nvSpPr>
        <p:spPr>
          <a:xfrm>
            <a:off x="6112592" y="3501008"/>
            <a:ext cx="3816424" cy="1077218"/>
          </a:xfrm>
          <a:prstGeom prst="rect">
            <a:avLst/>
          </a:prstGeom>
          <a:noFill/>
        </p:spPr>
        <p:txBody>
          <a:bodyPr wrap="square" rtlCol="0">
            <a:spAutoFit/>
          </a:bodyPr>
          <a:lstStyle/>
          <a:p>
            <a:pPr defTabSz="914235"/>
            <a:r>
              <a:rPr lang="nl-BE" sz="1600" b="1" i="1" dirty="0">
                <a:solidFill>
                  <a:srgbClr val="F20E96"/>
                </a:solidFill>
                <a:latin typeface="Calibri" panose="020F0502020204030204"/>
              </a:rPr>
              <a:t>Mijlpalen variabele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UG = Uitgifte (verkoop)</a:t>
            </a:r>
          </a:p>
          <a:p>
            <a:pPr defTabSz="914235"/>
            <a:r>
              <a:rPr lang="nl-BE" sz="1200" dirty="0">
                <a:solidFill>
                  <a:srgbClr val="373636"/>
                </a:solidFill>
                <a:latin typeface="Calibri" panose="020F0502020204030204"/>
              </a:rPr>
              <a:t>BW = Bewegwijzering</a:t>
            </a:r>
          </a:p>
          <a:p>
            <a:pPr defTabSz="914235"/>
            <a:r>
              <a:rPr lang="nl-BE" sz="1200" dirty="0">
                <a:solidFill>
                  <a:srgbClr val="373636"/>
                </a:solidFill>
                <a:latin typeface="Calibri" panose="020F0502020204030204"/>
              </a:rPr>
              <a:t>TK = Wederinkoop</a:t>
            </a:r>
          </a:p>
        </p:txBody>
      </p:sp>
      <p:sp>
        <p:nvSpPr>
          <p:cNvPr id="3" name="Rechthoek 2"/>
          <p:cNvSpPr/>
          <p:nvPr/>
        </p:nvSpPr>
        <p:spPr>
          <a:xfrm>
            <a:off x="2185266" y="1998841"/>
            <a:ext cx="2111259" cy="561846"/>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Tree>
    <p:extLst>
      <p:ext uri="{BB962C8B-B14F-4D97-AF65-F5344CB8AC3E}">
        <p14:creationId xmlns:p14="http://schemas.microsoft.com/office/powerpoint/2010/main" val="197744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63552" y="260648"/>
            <a:ext cx="8167154"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Object bedrijventerreinen in planning</a:t>
            </a:r>
          </a:p>
        </p:txBody>
      </p:sp>
      <p:sp>
        <p:nvSpPr>
          <p:cNvPr id="3" name="Rechthoek 2"/>
          <p:cNvSpPr/>
          <p:nvPr/>
        </p:nvSpPr>
        <p:spPr>
          <a:xfrm>
            <a:off x="2085332" y="1052738"/>
            <a:ext cx="7827093" cy="2585323"/>
          </a:xfrm>
          <a:prstGeom prst="rect">
            <a:avLst/>
          </a:prstGeom>
        </p:spPr>
        <p:txBody>
          <a:bodyPr wrap="square">
            <a:spAutoFit/>
          </a:bodyPr>
          <a:lstStyle/>
          <a:p>
            <a:pPr defTabSz="914235"/>
            <a:r>
              <a:rPr lang="nl-BE" sz="1799" b="1" i="1" u="sng" dirty="0">
                <a:solidFill>
                  <a:srgbClr val="172B4D"/>
                </a:solidFill>
                <a:latin typeface="-apple-system"/>
              </a:rPr>
              <a:t>Definitie:</a:t>
            </a:r>
          </a:p>
          <a:p>
            <a:pPr defTabSz="914235"/>
            <a:endParaRPr lang="nl-BE" sz="1799" b="1" i="1" u="sng" dirty="0">
              <a:solidFill>
                <a:srgbClr val="172B4D"/>
              </a:solidFill>
              <a:latin typeface="-apple-system"/>
            </a:endParaRPr>
          </a:p>
          <a:p>
            <a:pPr defTabSz="914235"/>
            <a:r>
              <a:rPr lang="nl-BE" sz="1799" dirty="0">
                <a:solidFill>
                  <a:srgbClr val="091E42"/>
                </a:solidFill>
                <a:latin typeface="-apple-system"/>
              </a:rPr>
              <a:t>De klasse "bedrijventerreinen in planning" omvat de contouren van alle economische zones uit ontwerp-(her)bestemmingsplannen die een. Het zijn plannen die zich bevinden tussen de mijlpaal plenaire vergadering en publicatie in het Belgisch Staatsblad. Indien van toepassing worden ook </a:t>
            </a:r>
            <a:r>
              <a:rPr lang="nl-BE" sz="1799" dirty="0" err="1">
                <a:solidFill>
                  <a:srgbClr val="091E42"/>
                </a:solidFill>
                <a:latin typeface="-apple-system"/>
              </a:rPr>
              <a:t>natrajecten</a:t>
            </a:r>
            <a:r>
              <a:rPr lang="nl-BE" sz="1799" dirty="0">
                <a:solidFill>
                  <a:srgbClr val="091E42"/>
                </a:solidFill>
                <a:latin typeface="-apple-system"/>
              </a:rPr>
              <a:t> meegenomen. Deze zones kunnen nieuwe terreinen zijn of reeds bestemde terreinen die worden hernomen met als bedoeling de bestemming of voorschriften te wijzigen of aan te vullen.</a:t>
            </a:r>
          </a:p>
        </p:txBody>
      </p:sp>
      <p:sp>
        <p:nvSpPr>
          <p:cNvPr id="4" name="Rechthoek 3"/>
          <p:cNvSpPr/>
          <p:nvPr/>
        </p:nvSpPr>
        <p:spPr>
          <a:xfrm>
            <a:off x="2095010" y="4030039"/>
            <a:ext cx="8033438" cy="646331"/>
          </a:xfrm>
          <a:prstGeom prst="rect">
            <a:avLst/>
          </a:prstGeom>
        </p:spPr>
        <p:txBody>
          <a:bodyPr wrap="square">
            <a:spAutoFit/>
          </a:bodyPr>
          <a:lstStyle/>
          <a:p>
            <a:pPr defTabSz="914235"/>
            <a:r>
              <a:rPr lang="nl-BE" sz="1799" dirty="0">
                <a:solidFill>
                  <a:srgbClr val="373636"/>
                </a:solidFill>
                <a:latin typeface="Calibri" panose="020F0502020204030204"/>
                <a:hlinkClick r:id="rId3"/>
              </a:rPr>
              <a:t>https://vlaiowiki.atlassian.net/wiki/spaces/DM/pages/37814321/Bedrijventerreinen+in+planning</a:t>
            </a:r>
            <a:endParaRPr lang="nl-BE" sz="1799" dirty="0">
              <a:solidFill>
                <a:srgbClr val="373636"/>
              </a:solidFill>
              <a:latin typeface="Calibri" panose="020F0502020204030204"/>
            </a:endParaRPr>
          </a:p>
        </p:txBody>
      </p:sp>
    </p:spTree>
    <p:extLst>
      <p:ext uri="{BB962C8B-B14F-4D97-AF65-F5344CB8AC3E}">
        <p14:creationId xmlns:p14="http://schemas.microsoft.com/office/powerpoint/2010/main" val="2669688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Bedrijventerreinen in planning - algemeen</a:t>
            </a:r>
          </a:p>
        </p:txBody>
      </p:sp>
      <p:sp>
        <p:nvSpPr>
          <p:cNvPr id="40" name="Rechthoek 39"/>
          <p:cNvSpPr/>
          <p:nvPr/>
        </p:nvSpPr>
        <p:spPr>
          <a:xfrm>
            <a:off x="2008567" y="764706"/>
            <a:ext cx="8208912" cy="3693319"/>
          </a:xfrm>
          <a:prstGeom prst="rect">
            <a:avLst/>
          </a:prstGeom>
        </p:spPr>
        <p:txBody>
          <a:bodyPr wrap="square">
            <a:spAutoFit/>
          </a:bodyPr>
          <a:lstStyle/>
          <a:p>
            <a:pPr marL="342900" indent="-342900" defTabSz="914235">
              <a:buFont typeface="Wingdings" panose="05000000000000000000" pitchFamily="2" charset="2"/>
              <a:buChar char="§"/>
            </a:pPr>
            <a:r>
              <a:rPr lang="nl-BE" sz="2200" dirty="0">
                <a:solidFill>
                  <a:srgbClr val="373636"/>
                </a:solidFill>
                <a:latin typeface="Calibri" panose="020F0502020204030204"/>
              </a:rPr>
              <a:t>Bron: DSI – WFS</a:t>
            </a:r>
          </a:p>
          <a:p>
            <a:pPr marL="342900" indent="-342900" defTabSz="914235">
              <a:buFont typeface="Wingdings" panose="05000000000000000000" pitchFamily="2" charset="2"/>
              <a:buChar char="§"/>
            </a:pPr>
            <a:r>
              <a:rPr lang="nl-BE" sz="2200" dirty="0">
                <a:solidFill>
                  <a:srgbClr val="373636"/>
                </a:solidFill>
                <a:latin typeface="Calibri" panose="020F0502020204030204"/>
              </a:rPr>
              <a:t>Type: </a:t>
            </a:r>
            <a:r>
              <a:rPr lang="nl-BE" sz="2200" dirty="0" err="1">
                <a:solidFill>
                  <a:srgbClr val="373636"/>
                </a:solidFill>
                <a:latin typeface="Calibri" panose="020F0502020204030204"/>
              </a:rPr>
              <a:t>read</a:t>
            </a:r>
            <a:r>
              <a:rPr lang="nl-BE" sz="2200" dirty="0">
                <a:solidFill>
                  <a:srgbClr val="373636"/>
                </a:solidFill>
                <a:latin typeface="Calibri" panose="020F0502020204030204"/>
              </a:rPr>
              <a:t> </a:t>
            </a:r>
            <a:r>
              <a:rPr lang="nl-BE" sz="2200" dirty="0" err="1">
                <a:solidFill>
                  <a:srgbClr val="373636"/>
                </a:solidFill>
                <a:latin typeface="Calibri" panose="020F0502020204030204"/>
              </a:rPr>
              <a:t>only</a:t>
            </a:r>
            <a:endParaRPr lang="nl-BE" sz="2200" dirty="0">
              <a:solidFill>
                <a:srgbClr val="373636"/>
              </a:solidFill>
              <a:latin typeface="Calibri" panose="020F0502020204030204"/>
            </a:endParaRPr>
          </a:p>
          <a:p>
            <a:pPr marL="342900" indent="-342900" defTabSz="914235">
              <a:buFont typeface="Wingdings" panose="05000000000000000000" pitchFamily="2" charset="2"/>
              <a:buChar char="§"/>
            </a:pPr>
            <a:r>
              <a:rPr lang="nl-BE" sz="2200" dirty="0">
                <a:solidFill>
                  <a:srgbClr val="373636"/>
                </a:solidFill>
                <a:latin typeface="Calibri" panose="020F0502020204030204"/>
              </a:rPr>
              <a:t>Actualisatie: dagelijks</a:t>
            </a:r>
          </a:p>
          <a:p>
            <a:pPr marL="342900" indent="-342900" defTabSz="914235">
              <a:buFont typeface="Wingdings" panose="05000000000000000000" pitchFamily="2" charset="2"/>
              <a:buChar char="§"/>
            </a:pPr>
            <a:r>
              <a:rPr lang="nl-BE" sz="2200" dirty="0">
                <a:solidFill>
                  <a:srgbClr val="373636"/>
                </a:solidFill>
                <a:latin typeface="Calibri" panose="020F0502020204030204"/>
              </a:rPr>
              <a:t>Startdatum: 01/01/2017 (schuift per 1 januari van lopend jaar op met 1 jaar)</a:t>
            </a:r>
          </a:p>
          <a:p>
            <a:pPr marL="342900" indent="-342900" defTabSz="914235">
              <a:buFont typeface="Wingdings" panose="05000000000000000000" pitchFamily="2" charset="2"/>
              <a:buChar char="§"/>
            </a:pPr>
            <a:r>
              <a:rPr lang="nl-BE" sz="2200" dirty="0">
                <a:solidFill>
                  <a:srgbClr val="373636"/>
                </a:solidFill>
                <a:latin typeface="Calibri" panose="020F0502020204030204"/>
              </a:rPr>
              <a:t>Volledigheid: 01/06/2018 (verplichting voor alle niveaus)</a:t>
            </a:r>
          </a:p>
          <a:p>
            <a:pPr marL="342900" indent="-342900" defTabSz="914235">
              <a:buFont typeface="Wingdings" panose="05000000000000000000" pitchFamily="2" charset="2"/>
              <a:buChar char="§"/>
            </a:pPr>
            <a:r>
              <a:rPr lang="nl-BE" sz="2200" dirty="0">
                <a:solidFill>
                  <a:srgbClr val="373636"/>
                </a:solidFill>
                <a:latin typeface="Calibri" panose="020F0502020204030204"/>
              </a:rPr>
              <a:t>Geometrie: </a:t>
            </a:r>
          </a:p>
          <a:p>
            <a:pPr marL="800100" lvl="1" indent="-342900" defTabSz="914235">
              <a:buFontTx/>
              <a:buChar char="-"/>
            </a:pPr>
            <a:r>
              <a:rPr lang="nl-BE" sz="2200" dirty="0">
                <a:solidFill>
                  <a:srgbClr val="373636"/>
                </a:solidFill>
                <a:latin typeface="Calibri" panose="020F0502020204030204"/>
              </a:rPr>
              <a:t>Plancontouren (PV en VV) – </a:t>
            </a:r>
            <a:r>
              <a:rPr lang="nl-BE" sz="2200" dirty="0" err="1">
                <a:solidFill>
                  <a:srgbClr val="373636"/>
                </a:solidFill>
                <a:latin typeface="Calibri" panose="020F0502020204030204"/>
              </a:rPr>
              <a:t>scraping</a:t>
            </a:r>
            <a:r>
              <a:rPr lang="nl-BE" sz="2200" dirty="0">
                <a:solidFill>
                  <a:srgbClr val="373636"/>
                </a:solidFill>
                <a:latin typeface="Calibri" panose="020F0502020204030204"/>
              </a:rPr>
              <a:t> voorschriften pdf</a:t>
            </a:r>
          </a:p>
          <a:p>
            <a:pPr marL="800100" lvl="1" indent="-342900" defTabSz="914235">
              <a:buFontTx/>
              <a:buChar char="-"/>
            </a:pPr>
            <a:r>
              <a:rPr lang="nl-BE" sz="2200" dirty="0">
                <a:solidFill>
                  <a:srgbClr val="373636"/>
                </a:solidFill>
                <a:latin typeface="Calibri" panose="020F0502020204030204"/>
              </a:rPr>
              <a:t>Grondvlakken (DV en BG) – categorie = BED</a:t>
            </a:r>
          </a:p>
          <a:p>
            <a:pPr defTabSz="914235"/>
            <a:endParaRPr lang="nl-BE" sz="1799" dirty="0">
              <a:solidFill>
                <a:srgbClr val="373636"/>
              </a:solidFill>
              <a:latin typeface="Calibri" panose="020F0502020204030204"/>
            </a:endParaRPr>
          </a:p>
          <a:p>
            <a:pPr defTabSz="914235"/>
            <a:endParaRPr lang="nl-BE" sz="1799" dirty="0">
              <a:solidFill>
                <a:srgbClr val="373636"/>
              </a:solidFill>
              <a:latin typeface="Calibri" panose="020F0502020204030204"/>
            </a:endParaRPr>
          </a:p>
        </p:txBody>
      </p:sp>
    </p:spTree>
    <p:extLst>
      <p:ext uri="{BB962C8B-B14F-4D97-AF65-F5344CB8AC3E}">
        <p14:creationId xmlns:p14="http://schemas.microsoft.com/office/powerpoint/2010/main" val="1779320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Bedrijventerreinen in planning - attributen</a:t>
            </a:r>
          </a:p>
        </p:txBody>
      </p:sp>
      <p:graphicFrame>
        <p:nvGraphicFramePr>
          <p:cNvPr id="3" name="Tabel 2"/>
          <p:cNvGraphicFramePr>
            <a:graphicFrameLocks noGrp="1"/>
          </p:cNvGraphicFramePr>
          <p:nvPr/>
        </p:nvGraphicFramePr>
        <p:xfrm>
          <a:off x="2008569" y="692696"/>
          <a:ext cx="8551929" cy="6065740"/>
        </p:xfrm>
        <a:graphic>
          <a:graphicData uri="http://schemas.openxmlformats.org/drawingml/2006/table">
            <a:tbl>
              <a:tblPr firstRow="1" firstCol="1" bandRow="1"/>
              <a:tblGrid>
                <a:gridCol w="2503257">
                  <a:extLst>
                    <a:ext uri="{9D8B030D-6E8A-4147-A177-3AD203B41FA5}">
                      <a16:colId xmlns:a16="http://schemas.microsoft.com/office/drawing/2014/main" val="2296542787"/>
                    </a:ext>
                  </a:extLst>
                </a:gridCol>
                <a:gridCol w="5261265">
                  <a:extLst>
                    <a:ext uri="{9D8B030D-6E8A-4147-A177-3AD203B41FA5}">
                      <a16:colId xmlns:a16="http://schemas.microsoft.com/office/drawing/2014/main" val="126726167"/>
                    </a:ext>
                  </a:extLst>
                </a:gridCol>
                <a:gridCol w="787407">
                  <a:extLst>
                    <a:ext uri="{9D8B030D-6E8A-4147-A177-3AD203B41FA5}">
                      <a16:colId xmlns:a16="http://schemas.microsoft.com/office/drawing/2014/main" val="1564957200"/>
                    </a:ext>
                  </a:extLst>
                </a:gridCol>
              </a:tblGrid>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ObjectID</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Automatische unieke ID</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Geopunt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54014598"/>
                  </a:ext>
                </a:extLst>
              </a:tr>
              <a:tr h="585355">
                <a:tc>
                  <a:txBody>
                    <a:bodyPr/>
                    <a:lstStyle/>
                    <a:p>
                      <a:pPr algn="l">
                        <a:spcAft>
                          <a:spcPts val="0"/>
                        </a:spcAft>
                      </a:pPr>
                      <a:r>
                        <a:rPr lang="nl-BE"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Algplanid</a:t>
                      </a:r>
                      <a:endParaRPr lang="nl-BE" sz="1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p>
                      <a:pPr algn="l">
                        <a:lnSpc>
                          <a:spcPct val="107000"/>
                        </a:lnSpc>
                        <a:spcAft>
                          <a:spcPts val="0"/>
                        </a:spcAft>
                      </a:pPr>
                      <a:r>
                        <a:rPr lang="nl-BE"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nl-B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Het unieke identificatienummer van het plan beginnende met de NIScode van de overheidsinstantie die het plan opmaakt en een prefix die aangeeft over welk type plan het gaat.</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rgbClr val="000000"/>
                          </a:solidFill>
                          <a:effectLst/>
                          <a:latin typeface="MS Gothic" panose="020B0609070205080204" pitchFamily="49" charset="-128"/>
                          <a:ea typeface="Calibri" panose="020F0502020204030204" pitchFamily="34" charset="0"/>
                          <a:cs typeface="Calibri" panose="020F0502020204030204" pitchFamily="34"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12513339"/>
                  </a:ext>
                </a:extLst>
              </a:tr>
              <a:tr h="195118">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Calibri" panose="020F0502020204030204" pitchFamily="34" charset="0"/>
                        </a:rPr>
                        <a:t>Planningsniveau</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GewRUP, proRUP, gemRUP,</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rgbClr val="000000"/>
                          </a:solidFill>
                          <a:effectLst/>
                          <a:latin typeface="MS Gothic" panose="020B0609070205080204" pitchFamily="49" charset="-128"/>
                          <a:ea typeface="Calibri" panose="020F0502020204030204" pitchFamily="34" charset="0"/>
                          <a:cs typeface="Calibri" panose="020F0502020204030204" pitchFamily="34"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61742961"/>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Naam_plan</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Naam van het plan</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rgbClr val="000000"/>
                          </a:solidFill>
                          <a:effectLst/>
                          <a:latin typeface="MS Gothic" panose="020B0609070205080204" pitchFamily="49" charset="-128"/>
                          <a:ea typeface="Calibri" panose="020F0502020204030204" pitchFamily="34" charset="0"/>
                          <a:cs typeface="Calibri" panose="020F0502020204030204" pitchFamily="34"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56510967"/>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Naam_deelgebied</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De naam van het deelgebied </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27675631"/>
                  </a:ext>
                </a:extLst>
              </a:tr>
              <a:tr h="780474">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Dossierfase</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nl-B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nl-BE" sz="120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PV = plenaire vergadering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VV = voorlopige vaststelling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DV = definitieve vaststelling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BG = besluit tot goedkeuring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2991390"/>
                  </a:ext>
                </a:extLst>
              </a:tr>
              <a:tr h="390237">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Categorie_bestemming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BED indien er een grondvlak is</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NULL indien er enkel een plancontour is</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64633422"/>
                  </a:ext>
                </a:extLst>
              </a:tr>
              <a:tr h="780474">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Status</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Voorontwerp (PV)</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Ontwerp (VV)</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Definitief (DV/BG)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0"/>
                        </a:spcAft>
                        <a:buFont typeface="Wingdings" panose="05000000000000000000" pitchFamily="2" charset="2"/>
                        <a:buChar char=""/>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Geschorst (NA/SC)</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rgbClr val="000000"/>
                          </a:solidFill>
                          <a:effectLst/>
                          <a:latin typeface="MS Gothic" panose="020B0609070205080204" pitchFamily="49" charset="-128"/>
                          <a:ea typeface="Calibri" panose="020F0502020204030204" pitchFamily="34" charset="0"/>
                          <a:cs typeface="Calibri" panose="020F0502020204030204" pitchFamily="34"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47879992"/>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Startdatum</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457200" algn="l">
                        <a:lnSpc>
                          <a:spcPct val="107000"/>
                        </a:lnSpc>
                        <a:spcAft>
                          <a:spcPts val="0"/>
                        </a:spcAft>
                      </a:pPr>
                      <a:r>
                        <a:rPr lang="nl-BE" sz="1200" dirty="0">
                          <a:effectLst/>
                          <a:latin typeface="Calibri" panose="020F0502020204030204" pitchFamily="34" charset="0"/>
                          <a:ea typeface="Calibri" panose="020F0502020204030204" pitchFamily="34" charset="0"/>
                          <a:cs typeface="Times New Roman" panose="02020603050405020304" pitchFamily="18" charset="0"/>
                        </a:rPr>
                        <a:t>Startdatum van de dossierfase</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09958580"/>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Publicatiedatum</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Publicatiedatum van de dossierfase in het Belgisch Staatsblad</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rgbClr val="000000"/>
                          </a:solidFill>
                          <a:effectLst/>
                          <a:latin typeface="MS Gothic" panose="020B0609070205080204" pitchFamily="49" charset="-128"/>
                          <a:ea typeface="Calibri" panose="020F0502020204030204" pitchFamily="34" charset="0"/>
                          <a:cs typeface="Calibri" panose="020F0502020204030204" pitchFamily="34"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80886380"/>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Dgnr</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Het deelgebiednummer binnen het plan</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19647044"/>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Type_terrein</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Naam van het stedenbouwkundig voorschrift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solidFill>
                            <a:srgbClr val="000000"/>
                          </a:solidFill>
                          <a:effectLst/>
                          <a:latin typeface="MS Gothic" panose="020B0609070205080204" pitchFamily="49" charset="-128"/>
                          <a:ea typeface="Calibri" panose="020F0502020204030204" pitchFamily="34" charset="0"/>
                          <a:cs typeface="Calibri" panose="020F0502020204030204" pitchFamily="34"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04346781"/>
                  </a:ext>
                </a:extLst>
              </a:tr>
              <a:tr h="390237">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Stedenbouwkundige_voorschriften</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Link naar de tekst met het stedenbouwkundige voorschrift van het plan</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81971079"/>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Toelichtingsnota</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Link naar de tekst met de toelichtingsnota van het plan</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864415865"/>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Schorsing_beslissing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Schorsing</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63693655"/>
                  </a:ext>
                </a:extLst>
              </a:tr>
              <a:tr h="390237">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Schorsing_beslissingsdatum</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De datum waarop het plan door het arrest van de Raad van State, Vlaamse regering of Bestendige deputatie werd geschorst</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87413410"/>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PDF_schorsing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Link naar het arrest van de schorsing</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30574491"/>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Schorsing_opmerking</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lnSpc>
                          <a:spcPct val="107000"/>
                        </a:lnSpc>
                        <a:spcAft>
                          <a:spcPts val="0"/>
                        </a:spcAft>
                      </a:pPr>
                      <a:r>
                        <a:rPr lang="nl-BE" sz="1200">
                          <a:effectLst/>
                          <a:latin typeface="Calibri" panose="020F0502020204030204" pitchFamily="34" charset="0"/>
                          <a:ea typeface="Calibri" panose="020F0502020204030204" pitchFamily="34" charset="0"/>
                          <a:cs typeface="Times New Roman" panose="02020603050405020304" pitchFamily="18" charset="0"/>
                        </a:rPr>
                        <a:t>Opmerkingen i.k.v. de schorsing</a:t>
                      </a: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0"/>
                        </a:spcAft>
                      </a:pPr>
                      <a:r>
                        <a:rPr lang="en-US" sz="1200">
                          <a:effectLst/>
                          <a:latin typeface="MS Gothic" panose="020B0609070205080204" pitchFamily="49" charset="-128"/>
                          <a:ea typeface="Calibri" panose="020F0502020204030204" pitchFamily="34" charset="0"/>
                          <a:cs typeface="Times New Roman" panose="02020603050405020304" pitchFamily="18" charset="0"/>
                        </a:rPr>
                        <a:t>☐</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476157385"/>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SHAPE_Length</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nl-B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Omtrek van de contour</a:t>
                      </a:r>
                      <a:endParaRPr lang="nl-BE" sz="120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200">
                          <a:solidFill>
                            <a:srgbClr val="000000"/>
                          </a:solidFill>
                          <a:effectLst/>
                          <a:latin typeface="MS Gothic" panose="020B0609070205080204" pitchFamily="49" charset="-128"/>
                          <a:ea typeface="Calibri" panose="020F0502020204030204" pitchFamily="34" charset="0"/>
                          <a:cs typeface="Times New Roman" panose="02020603050405020304" pitchFamily="18" charset="0"/>
                        </a:rPr>
                        <a:t>☐</a:t>
                      </a:r>
                      <a:endParaRPr lang="nl-BE" sz="120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45066856"/>
                  </a:ext>
                </a:extLst>
              </a:tr>
              <a:tr h="195118">
                <a:tc>
                  <a:txBody>
                    <a:bodyPr/>
                    <a:lstStyle/>
                    <a:p>
                      <a:pPr algn="l">
                        <a:lnSpc>
                          <a:spcPct val="107000"/>
                        </a:lnSpc>
                        <a:spcAft>
                          <a:spcPts val="0"/>
                        </a:spcAft>
                      </a:pPr>
                      <a:r>
                        <a:rPr lang="nl-BE"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SHAPE_Area</a:t>
                      </a:r>
                      <a:endParaRPr lang="nl-BE" sz="1200">
                        <a:effectLst/>
                        <a:latin typeface="Calibri" panose="020F0502020204030204" pitchFamily="34" charset="0"/>
                        <a:ea typeface="Calibri" panose="020F0502020204030204" pitchFamily="34" charset="0"/>
                        <a:cs typeface="Times New Roman" panose="02020603050405020304" pitchFamily="18"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nl-B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Oppervlakte van de contour</a:t>
                      </a:r>
                      <a:endParaRPr lang="nl-BE" sz="120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1200" dirty="0">
                          <a:solidFill>
                            <a:srgbClr val="000000"/>
                          </a:solidFill>
                          <a:effectLst/>
                          <a:latin typeface="MS Gothic" panose="020B0609070205080204" pitchFamily="49" charset="-128"/>
                          <a:ea typeface="Calibri" panose="020F0502020204030204" pitchFamily="34" charset="0"/>
                          <a:cs typeface="Verdana" panose="020B0604030504040204" pitchFamily="34" charset="0"/>
                        </a:rPr>
                        <a:t>☒</a:t>
                      </a:r>
                      <a:endParaRPr lang="nl-BE" sz="1200" dirty="0">
                        <a:solidFill>
                          <a:srgbClr val="000000"/>
                        </a:solidFill>
                        <a:effectLst/>
                        <a:latin typeface="Verdana" panose="020B0604030504040204" pitchFamily="34" charset="0"/>
                        <a:ea typeface="Calibri" panose="020F0502020204030204" pitchFamily="34" charset="0"/>
                        <a:cs typeface="Verdana" panose="020B0604030504040204" pitchFamily="34" charset="0"/>
                      </a:endParaRPr>
                    </a:p>
                  </a:txBody>
                  <a:tcPr marL="57199" marR="571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86997505"/>
                  </a:ext>
                </a:extLst>
              </a:tr>
            </a:tbl>
          </a:graphicData>
        </a:graphic>
      </p:graphicFrame>
    </p:spTree>
    <p:extLst>
      <p:ext uri="{BB962C8B-B14F-4D97-AF65-F5344CB8AC3E}">
        <p14:creationId xmlns:p14="http://schemas.microsoft.com/office/powerpoint/2010/main" val="1555374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344159" y="202976"/>
            <a:ext cx="7416000" cy="660597"/>
          </a:xfrm>
        </p:spPr>
        <p:txBody>
          <a:bodyPr/>
          <a:lstStyle/>
          <a:p>
            <a:r>
              <a:rPr lang="nl-BE" sz="2800" dirty="0"/>
              <a:t>Life </a:t>
            </a:r>
            <a:r>
              <a:rPr lang="nl-BE" sz="2800" dirty="0" err="1"/>
              <a:t>cycle</a:t>
            </a:r>
            <a:endParaRPr lang="nl-BE" sz="2800" dirty="0"/>
          </a:p>
        </p:txBody>
      </p:sp>
      <p:cxnSp>
        <p:nvCxnSpPr>
          <p:cNvPr id="8" name="Rechte verbindingslijn met pijl 7"/>
          <p:cNvCxnSpPr/>
          <p:nvPr/>
        </p:nvCxnSpPr>
        <p:spPr>
          <a:xfrm>
            <a:off x="2185267" y="3268567"/>
            <a:ext cx="7784289"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15" name="Groep 14"/>
          <p:cNvGrpSpPr/>
          <p:nvPr/>
        </p:nvGrpSpPr>
        <p:grpSpPr>
          <a:xfrm>
            <a:off x="2344159" y="2537787"/>
            <a:ext cx="502880" cy="738988"/>
            <a:chOff x="820159" y="1249852"/>
            <a:chExt cx="502880" cy="738988"/>
          </a:xfrm>
        </p:grpSpPr>
        <p:cxnSp>
          <p:nvCxnSpPr>
            <p:cNvPr id="12" name="Rechte verbindingslijn 11"/>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18" name="Groep 17"/>
          <p:cNvGrpSpPr/>
          <p:nvPr/>
        </p:nvGrpSpPr>
        <p:grpSpPr>
          <a:xfrm>
            <a:off x="2783632" y="2537788"/>
            <a:ext cx="430872" cy="738989"/>
            <a:chOff x="1259632" y="1249851"/>
            <a:chExt cx="430872" cy="738989"/>
          </a:xfrm>
        </p:grpSpPr>
        <p:cxnSp>
          <p:nvCxnSpPr>
            <p:cNvPr id="16" name="Rechte verbindingslijn 15"/>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51" name="Groep 50"/>
          <p:cNvGrpSpPr/>
          <p:nvPr/>
        </p:nvGrpSpPr>
        <p:grpSpPr>
          <a:xfrm>
            <a:off x="3359696" y="2541398"/>
            <a:ext cx="430872" cy="738989"/>
            <a:chOff x="2164454" y="1969931"/>
            <a:chExt cx="430872" cy="738989"/>
          </a:xfrm>
        </p:grpSpPr>
        <p:cxnSp>
          <p:nvCxnSpPr>
            <p:cNvPr id="23" name="Rechte verbindingslijn 22"/>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4" name="Tekstvak 23"/>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52" name="Groep 51"/>
          <p:cNvGrpSpPr/>
          <p:nvPr/>
        </p:nvGrpSpPr>
        <p:grpSpPr>
          <a:xfrm>
            <a:off x="3788163" y="2549057"/>
            <a:ext cx="430872" cy="727718"/>
            <a:chOff x="2592921" y="1977592"/>
            <a:chExt cx="430872" cy="727718"/>
          </a:xfrm>
        </p:grpSpPr>
        <p:cxnSp>
          <p:nvCxnSpPr>
            <p:cNvPr id="25" name="Rechte verbindingslijn 24"/>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53" name="Groep 52"/>
          <p:cNvGrpSpPr/>
          <p:nvPr/>
        </p:nvGrpSpPr>
        <p:grpSpPr>
          <a:xfrm>
            <a:off x="5202302" y="2540849"/>
            <a:ext cx="461650" cy="727718"/>
            <a:chOff x="3678302" y="1969384"/>
            <a:chExt cx="461650" cy="727718"/>
          </a:xfrm>
          <a:solidFill>
            <a:schemeClr val="bg1"/>
          </a:solidFill>
        </p:grpSpPr>
        <p:cxnSp>
          <p:nvCxnSpPr>
            <p:cNvPr id="30" name="Rechte verbindingslijn 2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1" name="Tekstvak 30"/>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sp>
        <p:nvSpPr>
          <p:cNvPr id="32" name="Rechthoek 31"/>
          <p:cNvSpPr/>
          <p:nvPr/>
        </p:nvSpPr>
        <p:spPr>
          <a:xfrm>
            <a:off x="4321258" y="2126344"/>
            <a:ext cx="1068320"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50" dirty="0">
                <a:solidFill>
                  <a:prstClr val="white"/>
                </a:solidFill>
                <a:latin typeface="Calibri" panose="020F0502020204030204"/>
              </a:rPr>
              <a:t>Te ontwikkelen</a:t>
            </a:r>
          </a:p>
        </p:txBody>
      </p:sp>
      <p:grpSp>
        <p:nvGrpSpPr>
          <p:cNvPr id="55" name="Groep 54"/>
          <p:cNvGrpSpPr/>
          <p:nvPr/>
        </p:nvGrpSpPr>
        <p:grpSpPr>
          <a:xfrm>
            <a:off x="6104086" y="2549420"/>
            <a:ext cx="443731" cy="724297"/>
            <a:chOff x="4580084" y="1977953"/>
            <a:chExt cx="443731" cy="724297"/>
          </a:xfrm>
          <a:solidFill>
            <a:schemeClr val="bg1"/>
          </a:solidFill>
        </p:grpSpPr>
        <p:cxnSp>
          <p:nvCxnSpPr>
            <p:cNvPr id="36" name="Rechte verbindingslijn 3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grpSp>
        <p:nvGrpSpPr>
          <p:cNvPr id="56" name="Groep 55"/>
          <p:cNvGrpSpPr/>
          <p:nvPr/>
        </p:nvGrpSpPr>
        <p:grpSpPr>
          <a:xfrm>
            <a:off x="6579604" y="2560689"/>
            <a:ext cx="443731" cy="724297"/>
            <a:chOff x="5055602" y="1989222"/>
            <a:chExt cx="443731" cy="724297"/>
          </a:xfrm>
          <a:solidFill>
            <a:schemeClr val="bg1"/>
          </a:solidFill>
        </p:grpSpPr>
        <p:cxnSp>
          <p:nvCxnSpPr>
            <p:cNvPr id="38" name="Rechte verbindingslijn 37"/>
            <p:cNvCxnSpPr/>
            <p:nvPr/>
          </p:nvCxnSpPr>
          <p:spPr>
            <a:xfrm>
              <a:off x="5210289" y="2346999"/>
              <a:ext cx="0" cy="366520"/>
            </a:xfrm>
            <a:prstGeom prst="line">
              <a:avLst/>
            </a:prstGeom>
            <a:grpFill/>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39" name="Tekstvak 38"/>
            <p:cNvSpPr txBox="1"/>
            <p:nvPr/>
          </p:nvSpPr>
          <p:spPr>
            <a:xfrm>
              <a:off x="5055602" y="1989222"/>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UG</a:t>
              </a:r>
            </a:p>
          </p:txBody>
        </p:sp>
      </p:grpSp>
      <p:sp>
        <p:nvSpPr>
          <p:cNvPr id="40" name="Rechthoek 39"/>
          <p:cNvSpPr/>
          <p:nvPr/>
        </p:nvSpPr>
        <p:spPr>
          <a:xfrm>
            <a:off x="5427417" y="2124647"/>
            <a:ext cx="83135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900" dirty="0">
                <a:solidFill>
                  <a:prstClr val="white"/>
                </a:solidFill>
                <a:latin typeface="Calibri" panose="020F0502020204030204"/>
              </a:rPr>
              <a:t>In ontwikkeling</a:t>
            </a:r>
          </a:p>
        </p:txBody>
      </p:sp>
      <p:sp>
        <p:nvSpPr>
          <p:cNvPr id="42" name="Tekstvak 41"/>
          <p:cNvSpPr txBox="1"/>
          <p:nvPr/>
        </p:nvSpPr>
        <p:spPr>
          <a:xfrm>
            <a:off x="7597499" y="2552480"/>
            <a:ext cx="443731" cy="276999"/>
          </a:xfrm>
          <a:prstGeom prst="rect">
            <a:avLst/>
          </a:prstGeom>
          <a:noFill/>
        </p:spPr>
        <p:txBody>
          <a:bodyPr wrap="square" rtlCol="0">
            <a:spAutoFit/>
          </a:bodyPr>
          <a:lstStyle/>
          <a:p>
            <a:pPr defTabSz="914235"/>
            <a:endParaRPr lang="nl-BE" sz="1200" dirty="0">
              <a:solidFill>
                <a:srgbClr val="373636"/>
              </a:solidFill>
              <a:latin typeface="Calibri" panose="020F0502020204030204"/>
            </a:endParaRPr>
          </a:p>
        </p:txBody>
      </p:sp>
      <p:sp>
        <p:nvSpPr>
          <p:cNvPr id="43" name="Rechthoek 42"/>
          <p:cNvSpPr/>
          <p:nvPr/>
        </p:nvSpPr>
        <p:spPr>
          <a:xfrm>
            <a:off x="6291512" y="2118495"/>
            <a:ext cx="3503349"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Ontwikkeld</a:t>
            </a:r>
          </a:p>
        </p:txBody>
      </p:sp>
      <p:grpSp>
        <p:nvGrpSpPr>
          <p:cNvPr id="58" name="Groep 57"/>
          <p:cNvGrpSpPr/>
          <p:nvPr/>
        </p:nvGrpSpPr>
        <p:grpSpPr>
          <a:xfrm>
            <a:off x="8065965" y="2552480"/>
            <a:ext cx="443731" cy="724297"/>
            <a:chOff x="6541963" y="1981013"/>
            <a:chExt cx="443731" cy="724297"/>
          </a:xfrm>
        </p:grpSpPr>
        <p:cxnSp>
          <p:nvCxnSpPr>
            <p:cNvPr id="44" name="Rechte verbindingslijn 43"/>
            <p:cNvCxnSpPr/>
            <p:nvPr/>
          </p:nvCxnSpPr>
          <p:spPr>
            <a:xfrm>
              <a:off x="6696650"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5" name="Tekstvak 44"/>
            <p:cNvSpPr txBox="1"/>
            <p:nvPr/>
          </p:nvSpPr>
          <p:spPr>
            <a:xfrm>
              <a:off x="6541963"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BW</a:t>
              </a:r>
            </a:p>
          </p:txBody>
        </p:sp>
      </p:grpSp>
      <p:grpSp>
        <p:nvGrpSpPr>
          <p:cNvPr id="59" name="Groep 58"/>
          <p:cNvGrpSpPr/>
          <p:nvPr/>
        </p:nvGrpSpPr>
        <p:grpSpPr>
          <a:xfrm>
            <a:off x="8648476" y="2552480"/>
            <a:ext cx="443731" cy="724297"/>
            <a:chOff x="7124474" y="1981013"/>
            <a:chExt cx="443731" cy="724297"/>
          </a:xfrm>
        </p:grpSpPr>
        <p:cxnSp>
          <p:nvCxnSpPr>
            <p:cNvPr id="46" name="Rechte verbindingslijn 45"/>
            <p:cNvCxnSpPr/>
            <p:nvPr/>
          </p:nvCxnSpPr>
          <p:spPr>
            <a:xfrm>
              <a:off x="7279161"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7" name="Tekstvak 46"/>
            <p:cNvSpPr txBox="1"/>
            <p:nvPr/>
          </p:nvSpPr>
          <p:spPr>
            <a:xfrm>
              <a:off x="7124474"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TK</a:t>
              </a:r>
            </a:p>
          </p:txBody>
        </p:sp>
      </p:grpSp>
      <p:sp>
        <p:nvSpPr>
          <p:cNvPr id="49" name="Rechthoek 48"/>
          <p:cNvSpPr/>
          <p:nvPr/>
        </p:nvSpPr>
        <p:spPr>
          <a:xfrm>
            <a:off x="4357815" y="1344289"/>
            <a:ext cx="5437044" cy="288032"/>
          </a:xfrm>
          <a:prstGeom prst="rect">
            <a:avLst/>
          </a:prstGeom>
          <a:solidFill>
            <a:schemeClr val="bg1">
              <a:lumMod val="6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Ontwikkelbare bedrijvenzones</a:t>
            </a:r>
          </a:p>
        </p:txBody>
      </p:sp>
      <p:sp>
        <p:nvSpPr>
          <p:cNvPr id="50" name="Rechthoek 49"/>
          <p:cNvSpPr/>
          <p:nvPr/>
        </p:nvSpPr>
        <p:spPr>
          <a:xfrm>
            <a:off x="6291512" y="1723605"/>
            <a:ext cx="3503349" cy="288032"/>
          </a:xfrm>
          <a:prstGeom prst="rect">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Bedrijvenzones in beheer</a:t>
            </a:r>
          </a:p>
        </p:txBody>
      </p:sp>
      <p:sp>
        <p:nvSpPr>
          <p:cNvPr id="60" name="Tekstvak 59"/>
          <p:cNvSpPr txBox="1"/>
          <p:nvPr/>
        </p:nvSpPr>
        <p:spPr>
          <a:xfrm>
            <a:off x="2026670" y="3501008"/>
            <a:ext cx="3816424" cy="1815882"/>
          </a:xfrm>
          <a:prstGeom prst="rect">
            <a:avLst/>
          </a:prstGeom>
          <a:noFill/>
        </p:spPr>
        <p:txBody>
          <a:bodyPr wrap="square" rtlCol="0">
            <a:spAutoFit/>
          </a:bodyPr>
          <a:lstStyle/>
          <a:p>
            <a:pPr defTabSz="914235"/>
            <a:r>
              <a:rPr lang="nl-BE" sz="1600" b="1" i="1" dirty="0">
                <a:solidFill>
                  <a:srgbClr val="8DC63F"/>
                </a:solidFill>
                <a:latin typeface="Calibri" panose="020F0502020204030204"/>
              </a:rPr>
              <a:t>Mijlpalen vaste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PV = Plenaire vergadering</a:t>
            </a:r>
          </a:p>
          <a:p>
            <a:pPr defTabSz="914235"/>
            <a:r>
              <a:rPr lang="nl-BE" sz="1200" dirty="0">
                <a:solidFill>
                  <a:srgbClr val="373636"/>
                </a:solidFill>
                <a:latin typeface="Calibri" panose="020F0502020204030204"/>
              </a:rPr>
              <a:t>VV = Voorlopige vaststelling</a:t>
            </a:r>
          </a:p>
          <a:p>
            <a:pPr defTabSz="914235"/>
            <a:r>
              <a:rPr lang="nl-BE" sz="1200" dirty="0">
                <a:solidFill>
                  <a:srgbClr val="373636"/>
                </a:solidFill>
                <a:latin typeface="Calibri" panose="020F0502020204030204"/>
              </a:rPr>
              <a:t>DV = Definitieve vaststelling</a:t>
            </a:r>
          </a:p>
          <a:p>
            <a:pPr defTabSz="914235"/>
            <a:r>
              <a:rPr lang="nl-BE" sz="1200" dirty="0">
                <a:solidFill>
                  <a:srgbClr val="373636"/>
                </a:solidFill>
                <a:latin typeface="Calibri" panose="020F0502020204030204"/>
              </a:rPr>
              <a:t>BG = Besluit tot goedkeuring (enkel voor </a:t>
            </a:r>
            <a:r>
              <a:rPr lang="nl-BE" sz="1200" dirty="0" err="1">
                <a:solidFill>
                  <a:srgbClr val="373636"/>
                </a:solidFill>
                <a:latin typeface="Calibri" panose="020F0502020204030204"/>
              </a:rPr>
              <a:t>gew</a:t>
            </a:r>
            <a:r>
              <a:rPr lang="nl-BE" sz="1200" dirty="0">
                <a:solidFill>
                  <a:srgbClr val="373636"/>
                </a:solidFill>
                <a:latin typeface="Calibri" panose="020F0502020204030204"/>
              </a:rPr>
              <a:t>. </a:t>
            </a:r>
            <a:r>
              <a:rPr lang="nl-BE" sz="1200" dirty="0" err="1">
                <a:solidFill>
                  <a:srgbClr val="373636"/>
                </a:solidFill>
                <a:latin typeface="Calibri" panose="020F0502020204030204"/>
              </a:rPr>
              <a:t>RUP’s</a:t>
            </a:r>
            <a:r>
              <a:rPr lang="nl-BE" sz="1200" dirty="0">
                <a:solidFill>
                  <a:srgbClr val="373636"/>
                </a:solidFill>
                <a:latin typeface="Calibri" panose="020F0502020204030204"/>
              </a:rPr>
              <a:t>)</a:t>
            </a:r>
          </a:p>
          <a:p>
            <a:pPr defTabSz="914235"/>
            <a:r>
              <a:rPr lang="nl-BE" sz="1200" dirty="0">
                <a:solidFill>
                  <a:srgbClr val="373636"/>
                </a:solidFill>
                <a:latin typeface="Calibri" panose="020F0502020204030204"/>
              </a:rPr>
              <a:t>BS = Publicatie B.S.</a:t>
            </a:r>
          </a:p>
          <a:p>
            <a:pPr defTabSz="914235"/>
            <a:r>
              <a:rPr lang="nl-BE" sz="1200" dirty="0">
                <a:solidFill>
                  <a:srgbClr val="373636"/>
                </a:solidFill>
                <a:latin typeface="Calibri" panose="020F0502020204030204"/>
              </a:rPr>
              <a:t>VW = Verwerving (aankoop)</a:t>
            </a:r>
          </a:p>
          <a:p>
            <a:pPr defTabSz="914235"/>
            <a:r>
              <a:rPr lang="nl-BE" sz="1200" dirty="0">
                <a:solidFill>
                  <a:srgbClr val="373636"/>
                </a:solidFill>
                <a:latin typeface="Calibri" panose="020F0502020204030204"/>
              </a:rPr>
              <a:t>OP = Oplevering nutsvoorziening en infrastructuur</a:t>
            </a:r>
          </a:p>
        </p:txBody>
      </p:sp>
      <p:sp>
        <p:nvSpPr>
          <p:cNvPr id="62" name="Rechthoek 61"/>
          <p:cNvSpPr/>
          <p:nvPr/>
        </p:nvSpPr>
        <p:spPr>
          <a:xfrm>
            <a:off x="4367058" y="979177"/>
            <a:ext cx="5427803" cy="288032"/>
          </a:xfrm>
          <a:prstGeom prst="rect">
            <a:avLst/>
          </a:prstGeom>
          <a:solidFill>
            <a:schemeClr val="bg1">
              <a:lumMod val="65000"/>
            </a:schemeClr>
          </a:solidFill>
          <a:ln>
            <a:solidFill>
              <a:srgbClr val="F20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Bedrijfspercelen</a:t>
            </a:r>
          </a:p>
        </p:txBody>
      </p:sp>
      <p:sp>
        <p:nvSpPr>
          <p:cNvPr id="63" name="Rechthoek 62"/>
          <p:cNvSpPr/>
          <p:nvPr/>
        </p:nvSpPr>
        <p:spPr>
          <a:xfrm>
            <a:off x="4363995" y="622776"/>
            <a:ext cx="5420865" cy="288032"/>
          </a:xfrm>
          <a:prstGeom prst="rect">
            <a:avLst/>
          </a:prstGeom>
          <a:solidFill>
            <a:schemeClr val="bg1">
              <a:lumMod val="6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a:t>
            </a:r>
          </a:p>
        </p:txBody>
      </p:sp>
      <p:sp>
        <p:nvSpPr>
          <p:cNvPr id="33" name="Rechthoek 32"/>
          <p:cNvSpPr/>
          <p:nvPr/>
        </p:nvSpPr>
        <p:spPr>
          <a:xfrm>
            <a:off x="2267195" y="2118495"/>
            <a:ext cx="2016224" cy="2880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 in planning</a:t>
            </a:r>
          </a:p>
        </p:txBody>
      </p:sp>
      <p:grpSp>
        <p:nvGrpSpPr>
          <p:cNvPr id="61" name="Groep 60"/>
          <p:cNvGrpSpPr/>
          <p:nvPr/>
        </p:nvGrpSpPr>
        <p:grpSpPr>
          <a:xfrm>
            <a:off x="4142379" y="2550857"/>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0" name="Tekstvak 69"/>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sp>
        <p:nvSpPr>
          <p:cNvPr id="65" name="Tekstvak 64"/>
          <p:cNvSpPr txBox="1"/>
          <p:nvPr/>
        </p:nvSpPr>
        <p:spPr>
          <a:xfrm>
            <a:off x="6112592" y="3501008"/>
            <a:ext cx="3816424" cy="1077218"/>
          </a:xfrm>
          <a:prstGeom prst="rect">
            <a:avLst/>
          </a:prstGeom>
          <a:noFill/>
        </p:spPr>
        <p:txBody>
          <a:bodyPr wrap="square" rtlCol="0">
            <a:spAutoFit/>
          </a:bodyPr>
          <a:lstStyle/>
          <a:p>
            <a:pPr defTabSz="914235"/>
            <a:r>
              <a:rPr lang="nl-BE" sz="1600" b="1" i="1" dirty="0">
                <a:solidFill>
                  <a:srgbClr val="F20E96"/>
                </a:solidFill>
                <a:latin typeface="Calibri" panose="020F0502020204030204"/>
              </a:rPr>
              <a:t>Mijlpalen variabele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UG = Uitgifte (verkoop)</a:t>
            </a:r>
          </a:p>
          <a:p>
            <a:pPr defTabSz="914235"/>
            <a:r>
              <a:rPr lang="nl-BE" sz="1200" dirty="0">
                <a:solidFill>
                  <a:srgbClr val="373636"/>
                </a:solidFill>
                <a:latin typeface="Calibri" panose="020F0502020204030204"/>
              </a:rPr>
              <a:t>BW = Bewegwijzering</a:t>
            </a:r>
          </a:p>
          <a:p>
            <a:pPr defTabSz="914235"/>
            <a:r>
              <a:rPr lang="nl-BE" sz="1200" dirty="0">
                <a:solidFill>
                  <a:srgbClr val="373636"/>
                </a:solidFill>
                <a:latin typeface="Calibri" panose="020F0502020204030204"/>
              </a:rPr>
              <a:t>TK = Wederinkoop</a:t>
            </a:r>
          </a:p>
        </p:txBody>
      </p:sp>
      <p:sp>
        <p:nvSpPr>
          <p:cNvPr id="3" name="Rechthoek 2"/>
          <p:cNvSpPr/>
          <p:nvPr/>
        </p:nvSpPr>
        <p:spPr>
          <a:xfrm>
            <a:off x="4268415" y="1270458"/>
            <a:ext cx="5660603" cy="40516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Tree>
    <p:extLst>
      <p:ext uri="{BB962C8B-B14F-4D97-AF65-F5344CB8AC3E}">
        <p14:creationId xmlns:p14="http://schemas.microsoft.com/office/powerpoint/2010/main" val="422612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hthoek 2"/>
          <p:cNvSpPr/>
          <p:nvPr/>
        </p:nvSpPr>
        <p:spPr>
          <a:xfrm>
            <a:off x="2085332" y="1052736"/>
            <a:ext cx="7827093" cy="2308324"/>
          </a:xfrm>
          <a:prstGeom prst="rect">
            <a:avLst/>
          </a:prstGeom>
        </p:spPr>
        <p:txBody>
          <a:bodyPr wrap="square">
            <a:spAutoFit/>
          </a:bodyPr>
          <a:lstStyle/>
          <a:p>
            <a:pPr defTabSz="914235"/>
            <a:r>
              <a:rPr lang="nl-BE" sz="1799" b="1" i="1" u="sng" dirty="0">
                <a:solidFill>
                  <a:srgbClr val="172B4D"/>
                </a:solidFill>
                <a:latin typeface="-apple-system"/>
              </a:rPr>
              <a:t>Definitie:</a:t>
            </a:r>
          </a:p>
          <a:p>
            <a:pPr defTabSz="914235"/>
            <a:endParaRPr lang="nl-BE" sz="1799" b="1" i="1" u="sng" dirty="0">
              <a:solidFill>
                <a:srgbClr val="172B4D"/>
              </a:solidFill>
              <a:latin typeface="-apple-system"/>
            </a:endParaRPr>
          </a:p>
          <a:p>
            <a:pPr defTabSz="914235"/>
            <a:r>
              <a:rPr lang="nl-BE" sz="1799" dirty="0">
                <a:solidFill>
                  <a:srgbClr val="373636"/>
                </a:solidFill>
                <a:latin typeface="Calibri" panose="020F0502020204030204"/>
              </a:rPr>
              <a:t>De klasse "Ontwikkelbare bedrijvenzones" omvat de contouren van alle economische zones in de klasse "Bedrijventerreinen in planning" vanaf de mijlpaal publicatie in het Belgisch Staatsblad tot aan de fase "Ontwikkeld". Deze zones kunnen nieuwe terreinen zijn of herontwikkelingstrajecten. Wanneer een (her)ontwikkeling in meerdere fasen gebeurt, dan wordt de ontwikkelbare zone opgesplitst volgens deze fasen.</a:t>
            </a:r>
            <a:endParaRPr lang="nl-BE" sz="1799" b="1" i="1" u="sng" dirty="0">
              <a:solidFill>
                <a:srgbClr val="172B4D"/>
              </a:solidFill>
              <a:latin typeface="-apple-system"/>
            </a:endParaRPr>
          </a:p>
        </p:txBody>
      </p:sp>
      <p:sp>
        <p:nvSpPr>
          <p:cNvPr id="4" name="Rechthoek 3"/>
          <p:cNvSpPr/>
          <p:nvPr/>
        </p:nvSpPr>
        <p:spPr>
          <a:xfrm>
            <a:off x="2207568" y="5085186"/>
            <a:ext cx="8033438" cy="646331"/>
          </a:xfrm>
          <a:prstGeom prst="rect">
            <a:avLst/>
          </a:prstGeom>
        </p:spPr>
        <p:txBody>
          <a:bodyPr wrap="square">
            <a:spAutoFit/>
          </a:bodyPr>
          <a:lstStyle/>
          <a:p>
            <a:pPr defTabSz="914235"/>
            <a:r>
              <a:rPr lang="nl-BE" sz="1799" dirty="0">
                <a:solidFill>
                  <a:srgbClr val="373636"/>
                </a:solidFill>
                <a:latin typeface="Calibri" panose="020F0502020204030204"/>
                <a:hlinkClick r:id="rId3"/>
              </a:rPr>
              <a:t>https://vlaiowiki.atlassian.net/wiki/spaces/DM/pages/37584963/Ontwikkelbare+bedrijvenzones</a:t>
            </a:r>
            <a:endParaRPr lang="nl-BE" sz="1799" dirty="0">
              <a:solidFill>
                <a:srgbClr val="373636"/>
              </a:solidFill>
              <a:latin typeface="Calibri" panose="020F0502020204030204"/>
            </a:endParaRPr>
          </a:p>
        </p:txBody>
      </p:sp>
      <p:sp>
        <p:nvSpPr>
          <p:cNvPr id="5" name="Tekstvak 4"/>
          <p:cNvSpPr txBox="1"/>
          <p:nvPr/>
        </p:nvSpPr>
        <p:spPr>
          <a:xfrm>
            <a:off x="2207568" y="295805"/>
            <a:ext cx="8095146"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Object ontwikkelbare bedrijvenzones</a:t>
            </a:r>
          </a:p>
        </p:txBody>
      </p:sp>
    </p:spTree>
    <p:extLst>
      <p:ext uri="{BB962C8B-B14F-4D97-AF65-F5344CB8AC3E}">
        <p14:creationId xmlns:p14="http://schemas.microsoft.com/office/powerpoint/2010/main" val="424259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Ontwikkelbare bedrijvenzones - algemeen</a:t>
            </a:r>
          </a:p>
        </p:txBody>
      </p:sp>
      <p:sp>
        <p:nvSpPr>
          <p:cNvPr id="40" name="Rechthoek 39"/>
          <p:cNvSpPr/>
          <p:nvPr/>
        </p:nvSpPr>
        <p:spPr>
          <a:xfrm>
            <a:off x="2008567" y="764704"/>
            <a:ext cx="8208912" cy="3570208"/>
          </a:xfrm>
          <a:prstGeom prst="rect">
            <a:avLst/>
          </a:prstGeom>
        </p:spPr>
        <p:txBody>
          <a:bodyPr wrap="square">
            <a:spAutoFit/>
          </a:bodyPr>
          <a:lstStyle/>
          <a:p>
            <a:pPr marL="342900" indent="-342900" defTabSz="914235">
              <a:buFont typeface="Wingdings" panose="05000000000000000000" pitchFamily="2" charset="2"/>
              <a:buChar char="§"/>
            </a:pPr>
            <a:r>
              <a:rPr lang="nl-BE" sz="1600" dirty="0">
                <a:solidFill>
                  <a:srgbClr val="373636"/>
                </a:solidFill>
                <a:latin typeface="Calibri" panose="020F0502020204030204"/>
              </a:rPr>
              <a:t>Bron: </a:t>
            </a:r>
          </a:p>
          <a:p>
            <a:pPr marL="800100" lvl="1" indent="-342900" defTabSz="914235">
              <a:buFontTx/>
              <a:buChar char="-"/>
            </a:pPr>
            <a:r>
              <a:rPr lang="nl-BE" sz="1600" dirty="0">
                <a:solidFill>
                  <a:srgbClr val="373636"/>
                </a:solidFill>
                <a:latin typeface="Calibri" panose="020F0502020204030204"/>
              </a:rPr>
              <a:t>Terreinen in planning</a:t>
            </a:r>
          </a:p>
          <a:p>
            <a:pPr marL="800100" lvl="1" indent="-342900" defTabSz="914235">
              <a:buFontTx/>
              <a:buChar char="-"/>
            </a:pPr>
            <a:r>
              <a:rPr lang="nl-BE" sz="1600" dirty="0">
                <a:solidFill>
                  <a:srgbClr val="373636"/>
                </a:solidFill>
                <a:latin typeface="Calibri" panose="020F0502020204030204"/>
              </a:rPr>
              <a:t>Ontwikkelaars, lokale besturen</a:t>
            </a:r>
          </a:p>
          <a:p>
            <a:pPr marL="800100" lvl="1" indent="-342900" defTabSz="914235">
              <a:buFontTx/>
              <a:buChar char="-"/>
            </a:pPr>
            <a:r>
              <a:rPr lang="nl-BE" sz="1600" dirty="0">
                <a:solidFill>
                  <a:srgbClr val="373636"/>
                </a:solidFill>
                <a:latin typeface="Calibri" panose="020F0502020204030204"/>
              </a:rPr>
              <a:t>Subsidiedossiers</a:t>
            </a:r>
          </a:p>
          <a:p>
            <a:pPr marL="342900" indent="-342900" defTabSz="914235">
              <a:buFont typeface="Wingdings" panose="05000000000000000000" pitchFamily="2" charset="2"/>
              <a:buChar char="§"/>
            </a:pPr>
            <a:r>
              <a:rPr lang="nl-BE" sz="1600" dirty="0">
                <a:solidFill>
                  <a:srgbClr val="373636"/>
                </a:solidFill>
                <a:latin typeface="Calibri" panose="020F0502020204030204"/>
              </a:rPr>
              <a:t>Type: </a:t>
            </a:r>
            <a:r>
              <a:rPr lang="nl-BE" sz="1600" dirty="0" err="1">
                <a:solidFill>
                  <a:srgbClr val="373636"/>
                </a:solidFill>
                <a:latin typeface="Calibri" panose="020F0502020204030204"/>
              </a:rPr>
              <a:t>read</a:t>
            </a:r>
            <a:r>
              <a:rPr lang="nl-BE" sz="1600" dirty="0">
                <a:solidFill>
                  <a:srgbClr val="373636"/>
                </a:solidFill>
                <a:latin typeface="Calibri" panose="020F0502020204030204"/>
              </a:rPr>
              <a:t>/</a:t>
            </a:r>
            <a:r>
              <a:rPr lang="nl-BE" sz="1600" dirty="0" err="1">
                <a:solidFill>
                  <a:srgbClr val="373636"/>
                </a:solidFill>
                <a:latin typeface="Calibri" panose="020F0502020204030204"/>
              </a:rPr>
              <a:t>write</a:t>
            </a:r>
            <a:endParaRPr lang="nl-BE" sz="1600" dirty="0">
              <a:solidFill>
                <a:srgbClr val="373636"/>
              </a:solidFill>
              <a:latin typeface="Calibri" panose="020F0502020204030204"/>
            </a:endParaRPr>
          </a:p>
          <a:p>
            <a:pPr marL="342900" indent="-342900" defTabSz="914235">
              <a:buFont typeface="Wingdings" panose="05000000000000000000" pitchFamily="2" charset="2"/>
              <a:buChar char="§"/>
            </a:pPr>
            <a:r>
              <a:rPr lang="nl-BE" sz="1600" dirty="0">
                <a:solidFill>
                  <a:srgbClr val="373636"/>
                </a:solidFill>
                <a:latin typeface="Calibri" panose="020F0502020204030204"/>
              </a:rPr>
              <a:t>Actualisatie: te bepalen</a:t>
            </a:r>
          </a:p>
          <a:p>
            <a:pPr marL="342900" indent="-342900" defTabSz="914235">
              <a:buFont typeface="Wingdings" panose="05000000000000000000" pitchFamily="2" charset="2"/>
              <a:buChar char="§"/>
            </a:pPr>
            <a:r>
              <a:rPr lang="nl-BE" sz="1600" dirty="0">
                <a:solidFill>
                  <a:srgbClr val="373636"/>
                </a:solidFill>
                <a:latin typeface="Calibri" panose="020F0502020204030204"/>
              </a:rPr>
              <a:t>Geometrie: </a:t>
            </a:r>
          </a:p>
          <a:p>
            <a:pPr marL="800100" lvl="1" indent="-342900" defTabSz="914235">
              <a:buFontTx/>
              <a:buChar char="-"/>
            </a:pPr>
            <a:r>
              <a:rPr lang="nl-BE" sz="1600" dirty="0">
                <a:solidFill>
                  <a:srgbClr val="373636"/>
                </a:solidFill>
                <a:latin typeface="Calibri" panose="020F0502020204030204"/>
              </a:rPr>
              <a:t>Deelzone (&lt;= bedrijventerrein)</a:t>
            </a:r>
          </a:p>
          <a:p>
            <a:pPr marL="800100" lvl="1" indent="-342900" defTabSz="914235">
              <a:buFontTx/>
              <a:buChar char="-"/>
            </a:pPr>
            <a:r>
              <a:rPr lang="nl-BE" sz="1600" dirty="0">
                <a:solidFill>
                  <a:srgbClr val="373636"/>
                </a:solidFill>
                <a:latin typeface="Calibri" panose="020F0502020204030204"/>
              </a:rPr>
              <a:t>Beginfase = plancontour</a:t>
            </a:r>
          </a:p>
          <a:p>
            <a:pPr marL="800100" lvl="1" indent="-342900" defTabSz="914235">
              <a:buFontTx/>
              <a:buChar char="-"/>
            </a:pPr>
            <a:r>
              <a:rPr lang="nl-BE" sz="1600" dirty="0">
                <a:solidFill>
                  <a:srgbClr val="373636"/>
                </a:solidFill>
                <a:latin typeface="Calibri" panose="020F0502020204030204"/>
              </a:rPr>
              <a:t>Topologie:</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a:t>
            </a:r>
            <a:r>
              <a:rPr lang="nl-BE" sz="1600" dirty="0" err="1">
                <a:solidFill>
                  <a:srgbClr val="373636"/>
                </a:solidFill>
                <a:latin typeface="Calibri" panose="020F0502020204030204"/>
              </a:rPr>
              <a:t>be</a:t>
            </a:r>
            <a:r>
              <a:rPr lang="nl-BE" sz="1600" dirty="0">
                <a:solidFill>
                  <a:srgbClr val="373636"/>
                </a:solidFill>
                <a:latin typeface="Calibri" panose="020F0502020204030204"/>
              </a:rPr>
              <a:t> </a:t>
            </a:r>
            <a:r>
              <a:rPr lang="nl-BE" sz="1600" dirty="0" err="1">
                <a:solidFill>
                  <a:srgbClr val="373636"/>
                </a:solidFill>
                <a:latin typeface="Calibri" panose="020F0502020204030204"/>
              </a:rPr>
              <a:t>covered</a:t>
            </a:r>
            <a:r>
              <a:rPr lang="nl-BE" sz="1600" dirty="0">
                <a:solidFill>
                  <a:srgbClr val="373636"/>
                </a:solidFill>
                <a:latin typeface="Calibri" panose="020F0502020204030204"/>
              </a:rPr>
              <a:t> </a:t>
            </a:r>
            <a:r>
              <a:rPr lang="nl-BE" sz="1600" dirty="0" err="1">
                <a:solidFill>
                  <a:srgbClr val="373636"/>
                </a:solidFill>
                <a:latin typeface="Calibri" panose="020F0502020204030204"/>
              </a:rPr>
              <a:t>by</a:t>
            </a:r>
            <a:r>
              <a:rPr lang="nl-BE" sz="1600" dirty="0">
                <a:solidFill>
                  <a:srgbClr val="373636"/>
                </a:solidFill>
                <a:latin typeface="Calibri" panose="020F0502020204030204"/>
              </a:rPr>
              <a:t> bedrijventerreinen</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cover </a:t>
            </a:r>
            <a:r>
              <a:rPr lang="nl-BE" sz="1600" dirty="0" err="1">
                <a:solidFill>
                  <a:srgbClr val="373636"/>
                </a:solidFill>
                <a:latin typeface="Calibri" panose="020F0502020204030204"/>
              </a:rPr>
              <a:t>each</a:t>
            </a:r>
            <a:r>
              <a:rPr lang="nl-BE" sz="1600" dirty="0">
                <a:solidFill>
                  <a:srgbClr val="373636"/>
                </a:solidFill>
                <a:latin typeface="Calibri" panose="020F0502020204030204"/>
              </a:rPr>
              <a:t> </a:t>
            </a:r>
            <a:r>
              <a:rPr lang="nl-BE" sz="1600" dirty="0" err="1">
                <a:solidFill>
                  <a:srgbClr val="373636"/>
                </a:solidFill>
                <a:latin typeface="Calibri" panose="020F0502020204030204"/>
              </a:rPr>
              <a:t>other</a:t>
            </a:r>
            <a:r>
              <a:rPr lang="nl-BE" sz="1600" dirty="0">
                <a:solidFill>
                  <a:srgbClr val="373636"/>
                </a:solidFill>
                <a:latin typeface="Calibri" panose="020F0502020204030204"/>
              </a:rPr>
              <a:t> percelen</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a:t>
            </a:r>
            <a:r>
              <a:rPr lang="nl-BE" sz="1600" dirty="0" err="1">
                <a:solidFill>
                  <a:srgbClr val="373636"/>
                </a:solidFill>
                <a:latin typeface="Calibri" panose="020F0502020204030204"/>
              </a:rPr>
              <a:t>not</a:t>
            </a:r>
            <a:r>
              <a:rPr lang="nl-BE" sz="1600" dirty="0">
                <a:solidFill>
                  <a:srgbClr val="373636"/>
                </a:solidFill>
                <a:latin typeface="Calibri" panose="020F0502020204030204"/>
              </a:rPr>
              <a:t> overlap</a:t>
            </a:r>
          </a:p>
          <a:p>
            <a:pPr defTabSz="914235"/>
            <a:endParaRPr lang="nl-BE" sz="1799" dirty="0">
              <a:solidFill>
                <a:srgbClr val="373636"/>
              </a:solidFill>
              <a:latin typeface="Calibri" panose="020F0502020204030204"/>
            </a:endParaRPr>
          </a:p>
        </p:txBody>
      </p:sp>
    </p:spTree>
    <p:extLst>
      <p:ext uri="{BB962C8B-B14F-4D97-AF65-F5344CB8AC3E}">
        <p14:creationId xmlns:p14="http://schemas.microsoft.com/office/powerpoint/2010/main" val="2568306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Ontwikkelbare bedrijvenzone - attributen</a:t>
            </a:r>
          </a:p>
        </p:txBody>
      </p:sp>
      <p:graphicFrame>
        <p:nvGraphicFramePr>
          <p:cNvPr id="6" name="Tabel 5"/>
          <p:cNvGraphicFramePr>
            <a:graphicFrameLocks noGrp="1"/>
          </p:cNvGraphicFramePr>
          <p:nvPr/>
        </p:nvGraphicFramePr>
        <p:xfrm>
          <a:off x="2010629" y="692696"/>
          <a:ext cx="8364092" cy="5848350"/>
        </p:xfrm>
        <a:graphic>
          <a:graphicData uri="http://schemas.openxmlformats.org/drawingml/2006/table">
            <a:tbl>
              <a:tblPr firstRow="1" firstCol="1" bandRow="1">
                <a:tableStyleId>{5940675A-B579-460E-94D1-54222C63F5DA}</a:tableStyleId>
              </a:tblPr>
              <a:tblGrid>
                <a:gridCol w="1205051">
                  <a:extLst>
                    <a:ext uri="{9D8B030D-6E8A-4147-A177-3AD203B41FA5}">
                      <a16:colId xmlns:a16="http://schemas.microsoft.com/office/drawing/2014/main" val="3046462713"/>
                    </a:ext>
                  </a:extLst>
                </a:gridCol>
                <a:gridCol w="7159041">
                  <a:extLst>
                    <a:ext uri="{9D8B030D-6E8A-4147-A177-3AD203B41FA5}">
                      <a16:colId xmlns:a16="http://schemas.microsoft.com/office/drawing/2014/main" val="3576671162"/>
                    </a:ext>
                  </a:extLst>
                </a:gridCol>
              </a:tblGrid>
              <a:tr h="128713">
                <a:tc>
                  <a:txBody>
                    <a:bodyPr/>
                    <a:lstStyle/>
                    <a:p>
                      <a:pPr>
                        <a:lnSpc>
                          <a:spcPct val="107000"/>
                        </a:lnSpc>
                        <a:spcAft>
                          <a:spcPts val="0"/>
                        </a:spcAft>
                      </a:pPr>
                      <a:r>
                        <a:rPr lang="nl-BE" sz="800">
                          <a:effectLst/>
                        </a:rPr>
                        <a:t>ObjectID</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Automatische unieke ID</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4183429321"/>
                  </a:ext>
                </a:extLst>
              </a:tr>
              <a:tr h="201066">
                <a:tc>
                  <a:txBody>
                    <a:bodyPr/>
                    <a:lstStyle/>
                    <a:p>
                      <a:pPr>
                        <a:lnSpc>
                          <a:spcPct val="107000"/>
                        </a:lnSpc>
                        <a:spcAft>
                          <a:spcPts val="0"/>
                        </a:spcAft>
                      </a:pPr>
                      <a:r>
                        <a:rPr lang="nl-BE" sz="800">
                          <a:effectLst/>
                        </a:rPr>
                        <a:t>Algplanid</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Het unieke identificatienummer van het RUP (zie </a:t>
                      </a:r>
                      <a:r>
                        <a:rPr lang="nl-BE" sz="800" u="sng">
                          <a:effectLst/>
                          <a:hlinkClick r:id="rId3"/>
                        </a:rPr>
                        <a:t>Bedrijventerreinen in planning</a:t>
                      </a:r>
                      <a:r>
                        <a:rPr lang="nl-BE" sz="800">
                          <a:effectLst/>
                        </a:rPr>
                        <a:t>)</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4016735789"/>
                  </a:ext>
                </a:extLst>
              </a:tr>
              <a:tr h="128713">
                <a:tc>
                  <a:txBody>
                    <a:bodyPr/>
                    <a:lstStyle/>
                    <a:p>
                      <a:pPr>
                        <a:lnSpc>
                          <a:spcPct val="107000"/>
                        </a:lnSpc>
                        <a:spcAft>
                          <a:spcPts val="0"/>
                        </a:spcAft>
                      </a:pPr>
                      <a:r>
                        <a:rPr lang="nl-BE" sz="800">
                          <a:effectLst/>
                        </a:rPr>
                        <a:t>Naam</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Naam van ontwikkelbare bedrijvenzone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738252462"/>
                  </a:ext>
                </a:extLst>
              </a:tr>
              <a:tr h="3479318">
                <a:tc>
                  <a:txBody>
                    <a:bodyPr/>
                    <a:lstStyle/>
                    <a:p>
                      <a:pPr>
                        <a:lnSpc>
                          <a:spcPct val="107000"/>
                        </a:lnSpc>
                        <a:spcAft>
                          <a:spcPts val="0"/>
                        </a:spcAft>
                      </a:pPr>
                      <a:r>
                        <a:rPr lang="nl-BE" sz="800">
                          <a:effectLst/>
                        </a:rPr>
                        <a:t>Dossierfase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nl-BE" sz="800">
                          <a:effectLst/>
                        </a:rPr>
                        <a:t>Te ontwikkelen: deze fase loopt tussen de mijlpalen BS tot VW. Deze categorie is van toepassing bij (een groep van) gebruikspercelen waar nog geen nutsvoorzieningen (zoals wegenis en riolering) op aanwezig zijn of bij gebruikspercelen die behoren tot een bedrijventerrein dat herontwikkeld moeten worden.</a:t>
                      </a:r>
                    </a:p>
                    <a:p>
                      <a:pPr marL="342900" lvl="0" indent="-342900">
                        <a:lnSpc>
                          <a:spcPct val="107000"/>
                        </a:lnSpc>
                        <a:spcAft>
                          <a:spcPts val="800"/>
                        </a:spcAft>
                        <a:buSzPts val="1000"/>
                        <a:buFont typeface="Symbol" panose="05050102010706020507" pitchFamily="18" charset="2"/>
                        <a:buChar char=""/>
                        <a:tabLst>
                          <a:tab pos="457200" algn="l"/>
                        </a:tabLst>
                      </a:pPr>
                      <a:r>
                        <a:rPr lang="nl-BE" sz="800">
                          <a:effectLst/>
                        </a:rPr>
                        <a:t>In ontwikkeling: deze fase loopt tussen de mijlpalen VW en OP. Deze categorie wordt toegekend aan gebruikspercelen wanneer er door de terreinontwikkelaar:</a:t>
                      </a:r>
                    </a:p>
                    <a:p>
                      <a:pPr marL="742950" lvl="1" indent="-285750">
                        <a:lnSpc>
                          <a:spcPct val="107000"/>
                        </a:lnSpc>
                        <a:spcAft>
                          <a:spcPts val="800"/>
                        </a:spcAft>
                        <a:buSzPts val="1000"/>
                        <a:buFont typeface="Symbol" panose="05050102010706020507" pitchFamily="18" charset="2"/>
                        <a:buChar char=""/>
                        <a:tabLst>
                          <a:tab pos="914400" algn="l"/>
                        </a:tabLst>
                      </a:pPr>
                      <a:r>
                        <a:rPr lang="nl-BE" sz="800">
                          <a:effectLst/>
                        </a:rPr>
                        <a:t>verkoopsonderhandelingen met de eigenaar van het perceel zijn opgestart</a:t>
                      </a:r>
                    </a:p>
                    <a:p>
                      <a:pPr marL="742950" lvl="1" indent="-285750">
                        <a:lnSpc>
                          <a:spcPct val="107000"/>
                        </a:lnSpc>
                        <a:spcAft>
                          <a:spcPts val="800"/>
                        </a:spcAft>
                        <a:buSzPts val="1000"/>
                        <a:buFont typeface="Symbol" panose="05050102010706020507" pitchFamily="18" charset="2"/>
                        <a:buChar char=""/>
                        <a:tabLst>
                          <a:tab pos="914400" algn="l"/>
                        </a:tabLst>
                      </a:pPr>
                      <a:r>
                        <a:rPr lang="nl-BE" sz="800">
                          <a:effectLst/>
                        </a:rPr>
                        <a:t>of wanneer er een onteigeningsbeslissing is</a:t>
                      </a:r>
                    </a:p>
                    <a:p>
                      <a:pPr marL="742950" lvl="1" indent="-285750">
                        <a:lnSpc>
                          <a:spcPct val="107000"/>
                        </a:lnSpc>
                        <a:spcAft>
                          <a:spcPts val="800"/>
                        </a:spcAft>
                        <a:buSzPts val="1000"/>
                        <a:buFont typeface="Symbol" panose="05050102010706020507" pitchFamily="18" charset="2"/>
                        <a:buChar char=""/>
                        <a:tabLst>
                          <a:tab pos="914400" algn="l"/>
                        </a:tabLst>
                      </a:pPr>
                      <a:r>
                        <a:rPr lang="nl-BE" sz="800">
                          <a:effectLst/>
                        </a:rPr>
                        <a:t>of vanaf de vaststelling van het onteigeningsplan</a:t>
                      </a:r>
                    </a:p>
                    <a:p>
                      <a:pPr>
                        <a:lnSpc>
                          <a:spcPct val="107000"/>
                        </a:lnSpc>
                        <a:spcBef>
                          <a:spcPts val="750"/>
                        </a:spcBef>
                        <a:spcAft>
                          <a:spcPts val="0"/>
                        </a:spcAft>
                      </a:pPr>
                      <a:r>
                        <a:rPr lang="nl-BE" sz="800">
                          <a:effectLst/>
                        </a:rPr>
                        <a:t>Deze categorie wordt ook toegekend in volgende gevallen:</a:t>
                      </a:r>
                    </a:p>
                    <a:p>
                      <a:pPr marL="742950" lvl="1" indent="-285750">
                        <a:lnSpc>
                          <a:spcPct val="107000"/>
                        </a:lnSpc>
                        <a:spcAft>
                          <a:spcPts val="800"/>
                        </a:spcAft>
                        <a:buSzPts val="1000"/>
                        <a:buFont typeface="Symbol" panose="05050102010706020507" pitchFamily="18" charset="2"/>
                        <a:buChar char=""/>
                        <a:tabLst>
                          <a:tab pos="914400" algn="l"/>
                        </a:tabLst>
                      </a:pPr>
                      <a:r>
                        <a:rPr lang="nl-BE" sz="800">
                          <a:effectLst/>
                        </a:rPr>
                        <a:t>zodra OVAM of de eigenaar een saneringsproject opstart (“OVAM_noodzaak = BSP_Q”)</a:t>
                      </a:r>
                    </a:p>
                    <a:p>
                      <a:pPr marL="742950" lvl="1" indent="-285750">
                        <a:lnSpc>
                          <a:spcPct val="107000"/>
                        </a:lnSpc>
                        <a:spcAft>
                          <a:spcPts val="800"/>
                        </a:spcAft>
                        <a:buSzPts val="1000"/>
                        <a:buFont typeface="Symbol" panose="05050102010706020507" pitchFamily="18" charset="2"/>
                        <a:buChar char=""/>
                        <a:tabLst>
                          <a:tab pos="914400" algn="l"/>
                        </a:tabLst>
                      </a:pPr>
                      <a:r>
                        <a:rPr lang="nl-BE" sz="800">
                          <a:effectLst/>
                        </a:rPr>
                        <a:t>Vanaf de start tot oplevering van de nutsvoorzieningen (wegenis, riolering…) voor de (her)inrichting van een bedrijventerrein.</a:t>
                      </a:r>
                    </a:p>
                    <a:p>
                      <a:pPr>
                        <a:lnSpc>
                          <a:spcPct val="107000"/>
                        </a:lnSpc>
                        <a:spcBef>
                          <a:spcPts val="750"/>
                        </a:spcBef>
                        <a:spcAft>
                          <a:spcPts val="0"/>
                        </a:spcAft>
                      </a:pPr>
                      <a:r>
                        <a:rPr lang="nl-BE" sz="800">
                          <a:effectLst/>
                        </a:rPr>
                        <a:t>Vanaf het moment dat de werken opgeleverd zijn, is deze categorie niet meer van toepassing.</a:t>
                      </a:r>
                    </a:p>
                    <a:p>
                      <a:pPr>
                        <a:lnSpc>
                          <a:spcPct val="107000"/>
                        </a:lnSpc>
                        <a:spcBef>
                          <a:spcPts val="750"/>
                        </a:spcBef>
                        <a:spcAft>
                          <a:spcPts val="0"/>
                        </a:spcAft>
                      </a:pPr>
                      <a:r>
                        <a:rPr lang="nl-BE" sz="800">
                          <a:effectLst/>
                        </a:rPr>
                        <a:t>Bron:</a:t>
                      </a:r>
                    </a:p>
                    <a:p>
                      <a:pPr marL="742950" lvl="1" indent="-285750">
                        <a:lnSpc>
                          <a:spcPct val="107000"/>
                        </a:lnSpc>
                        <a:spcAft>
                          <a:spcPts val="800"/>
                        </a:spcAft>
                        <a:buSzPts val="1000"/>
                        <a:buFont typeface="Symbol" panose="05050102010706020507" pitchFamily="18" charset="2"/>
                        <a:buChar char=""/>
                        <a:tabLst>
                          <a:tab pos="914400" algn="l"/>
                        </a:tabLst>
                      </a:pPr>
                      <a:r>
                        <a:rPr lang="nl-BE" sz="800">
                          <a:effectLst/>
                        </a:rPr>
                        <a:t>OVAM</a:t>
                      </a:r>
                    </a:p>
                    <a:p>
                      <a:pPr marL="742950" lvl="1" indent="-285750">
                        <a:lnSpc>
                          <a:spcPct val="107000"/>
                        </a:lnSpc>
                        <a:spcAft>
                          <a:spcPts val="800"/>
                        </a:spcAft>
                        <a:buSzPts val="1000"/>
                        <a:buFont typeface="Symbol" panose="05050102010706020507" pitchFamily="18" charset="2"/>
                        <a:buChar char=""/>
                        <a:tabLst>
                          <a:tab pos="914400" algn="l"/>
                        </a:tabLst>
                      </a:pPr>
                      <a:r>
                        <a:rPr lang="nl-BE" sz="800">
                          <a:effectLst/>
                        </a:rPr>
                        <a:t>Ontwikkelaar</a:t>
                      </a:r>
                    </a:p>
                    <a:p>
                      <a:pPr marL="342900" lvl="0" indent="-342900">
                        <a:lnSpc>
                          <a:spcPct val="107000"/>
                        </a:lnSpc>
                        <a:spcAft>
                          <a:spcPts val="800"/>
                        </a:spcAft>
                        <a:buSzPts val="1000"/>
                        <a:buFont typeface="Symbol" panose="05050102010706020507" pitchFamily="18" charset="2"/>
                        <a:buChar char=""/>
                        <a:tabLst>
                          <a:tab pos="457200" algn="l"/>
                        </a:tabLst>
                      </a:pPr>
                      <a:r>
                        <a:rPr lang="nl-BE" sz="800">
                          <a:effectLst/>
                        </a:rPr>
                        <a:t>Ontwikkeld: deze fase begint vanaf mijlpaal OP en loopt per object oneindig door.</a:t>
                      </a:r>
                    </a:p>
                    <a:p>
                      <a:pPr marL="342900" lvl="0" indent="-342900">
                        <a:lnSpc>
                          <a:spcPct val="107000"/>
                        </a:lnSpc>
                        <a:spcAft>
                          <a:spcPts val="800"/>
                        </a:spcAft>
                        <a:buSzPts val="1000"/>
                        <a:buFont typeface="Symbol" panose="05050102010706020507" pitchFamily="18" charset="2"/>
                        <a:buChar char=""/>
                        <a:tabLst>
                          <a:tab pos="457200" algn="l"/>
                        </a:tabLst>
                      </a:pPr>
                      <a:r>
                        <a:rPr lang="nl-BE" sz="800">
                          <a:effectLst/>
                        </a:rPr>
                        <a:t>Ontwikkeling geblokkeerd: deze categorie wordt toegekend voor percelen die binnen een (deel van een) RUP liggen dat geschorst werd door de Raad van State, Vlaamse regering of Bestendige deputatie waardoor de (her)ontwikkeling van het gebied geblokkeerd wordt. Zie ook Relatie tussen gebruikspercelen en ontwikkelbare zones</a:t>
                      </a:r>
                    </a:p>
                    <a:p>
                      <a:pPr marL="342900" lvl="0" indent="-342900">
                        <a:lnSpc>
                          <a:spcPct val="107000"/>
                        </a:lnSpc>
                        <a:spcAft>
                          <a:spcPts val="800"/>
                        </a:spcAft>
                        <a:buSzPts val="1000"/>
                        <a:buFont typeface="Symbol" panose="05050102010706020507" pitchFamily="18" charset="2"/>
                        <a:buChar char=""/>
                        <a:tabLst>
                          <a:tab pos="457200" algn="l"/>
                        </a:tabLst>
                      </a:pPr>
                      <a:r>
                        <a:rPr lang="nl-BE" sz="800">
                          <a:effectLst/>
                        </a:rPr>
                        <a:t>Niet ontwikkelbaar: zone die niet langer geschikt is om in te vullen als economische ruimte.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735618009"/>
                  </a:ext>
                </a:extLst>
              </a:tr>
              <a:tr h="273420">
                <a:tc>
                  <a:txBody>
                    <a:bodyPr/>
                    <a:lstStyle/>
                    <a:p>
                      <a:pPr>
                        <a:lnSpc>
                          <a:spcPct val="107000"/>
                        </a:lnSpc>
                        <a:spcAft>
                          <a:spcPts val="0"/>
                        </a:spcAft>
                      </a:pPr>
                      <a:r>
                        <a:rPr lang="nl-BE" sz="800">
                          <a:effectLst/>
                        </a:rPr>
                        <a:t>Voorziene uitgifte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Het jaartal waarin de ontwikkelbare zone naar de fase "Ontwikkeld" zal overgaan. Eens deze fase is bereikt, verandert dit jaartal in de datum van OP.</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898771748"/>
                  </a:ext>
                </a:extLst>
              </a:tr>
              <a:tr h="128713">
                <a:tc>
                  <a:txBody>
                    <a:bodyPr/>
                    <a:lstStyle/>
                    <a:p>
                      <a:pPr>
                        <a:lnSpc>
                          <a:spcPct val="107000"/>
                        </a:lnSpc>
                        <a:spcAft>
                          <a:spcPts val="0"/>
                        </a:spcAft>
                      </a:pPr>
                      <a:r>
                        <a:rPr lang="nl-BE" sz="800">
                          <a:effectLst/>
                        </a:rPr>
                        <a:t>Type_terrein</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zie </a:t>
                      </a:r>
                      <a:r>
                        <a:rPr lang="nl-BE" sz="800" u="sng">
                          <a:effectLst/>
                          <a:hlinkClick r:id="rId3"/>
                        </a:rPr>
                        <a:t>Bedrijventerreinen in planning</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3012610953"/>
                  </a:ext>
                </a:extLst>
              </a:tr>
              <a:tr h="128713">
                <a:tc>
                  <a:txBody>
                    <a:bodyPr/>
                    <a:lstStyle/>
                    <a:p>
                      <a:pPr>
                        <a:lnSpc>
                          <a:spcPct val="107000"/>
                        </a:lnSpc>
                        <a:spcAft>
                          <a:spcPts val="0"/>
                        </a:spcAft>
                      </a:pPr>
                      <a:r>
                        <a:rPr lang="nl-BE" sz="800">
                          <a:effectLst/>
                        </a:rPr>
                        <a:t>Organisatie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Naam van de ontwikkelaar</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3361228716"/>
                  </a:ext>
                </a:extLst>
              </a:tr>
              <a:tr h="201066">
                <a:tc>
                  <a:txBody>
                    <a:bodyPr/>
                    <a:lstStyle/>
                    <a:p>
                      <a:pPr>
                        <a:lnSpc>
                          <a:spcPct val="107000"/>
                        </a:lnSpc>
                        <a:spcAft>
                          <a:spcPts val="0"/>
                        </a:spcAft>
                      </a:pPr>
                      <a:r>
                        <a:rPr lang="nl-BE" sz="800">
                          <a:effectLst/>
                        </a:rPr>
                        <a:t>Contactpersoon</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Aanspreekpunt bij de ontwikkelaar voor de ontwikkelbare bedrijvenzone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259858748"/>
                  </a:ext>
                </a:extLst>
              </a:tr>
              <a:tr h="128713">
                <a:tc>
                  <a:txBody>
                    <a:bodyPr/>
                    <a:lstStyle/>
                    <a:p>
                      <a:pPr>
                        <a:lnSpc>
                          <a:spcPct val="107000"/>
                        </a:lnSpc>
                        <a:spcAft>
                          <a:spcPts val="0"/>
                        </a:spcAft>
                      </a:pPr>
                      <a:r>
                        <a:rPr lang="nl-BE" sz="800">
                          <a:effectLst/>
                        </a:rPr>
                        <a:t>Contactgegevens</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Telefoon, email</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608891203"/>
                  </a:ext>
                </a:extLst>
              </a:tr>
              <a:tr h="128713">
                <a:tc>
                  <a:txBody>
                    <a:bodyPr/>
                    <a:lstStyle/>
                    <a:p>
                      <a:pPr>
                        <a:lnSpc>
                          <a:spcPct val="107000"/>
                        </a:lnSpc>
                        <a:spcAft>
                          <a:spcPts val="0"/>
                        </a:spcAft>
                      </a:pPr>
                      <a:r>
                        <a:rPr lang="nl-BE" sz="800">
                          <a:effectLst/>
                        </a:rPr>
                        <a:t>Hyperlink</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Link naar webpagina van de ontwikkelbare bedrijvenzone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3469802893"/>
                  </a:ext>
                </a:extLst>
              </a:tr>
              <a:tr h="128713">
                <a:tc>
                  <a:txBody>
                    <a:bodyPr/>
                    <a:lstStyle/>
                    <a:p>
                      <a:pPr>
                        <a:lnSpc>
                          <a:spcPct val="107000"/>
                        </a:lnSpc>
                        <a:spcAft>
                          <a:spcPts val="0"/>
                        </a:spcAft>
                      </a:pPr>
                      <a:r>
                        <a:rPr lang="nl-BE" sz="800">
                          <a:effectLst/>
                        </a:rPr>
                        <a:t>Kwaliteitseigenschappen</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a:effectLst/>
                        </a:rPr>
                        <a:t>Verder in te vullen</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2160318461"/>
                  </a:ext>
                </a:extLst>
              </a:tr>
              <a:tr h="128713">
                <a:tc>
                  <a:txBody>
                    <a:bodyPr/>
                    <a:lstStyle/>
                    <a:p>
                      <a:pPr>
                        <a:lnSpc>
                          <a:spcPct val="107000"/>
                        </a:lnSpc>
                        <a:spcAft>
                          <a:spcPts val="0"/>
                        </a:spcAft>
                      </a:pPr>
                      <a:r>
                        <a:rPr lang="nl-BE" sz="800">
                          <a:effectLst/>
                        </a:rPr>
                        <a:t>Opperlvakte</a:t>
                      </a:r>
                      <a:endParaRPr lang="nl-BE" sz="80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tc>
                  <a:txBody>
                    <a:bodyPr/>
                    <a:lstStyle/>
                    <a:p>
                      <a:pPr>
                        <a:lnSpc>
                          <a:spcPct val="107000"/>
                        </a:lnSpc>
                        <a:spcAft>
                          <a:spcPts val="0"/>
                        </a:spcAft>
                      </a:pPr>
                      <a:r>
                        <a:rPr lang="nl-BE" sz="800" dirty="0">
                          <a:effectLst/>
                        </a:rPr>
                        <a:t>Berekende oppervlakte van de polygoon</a:t>
                      </a:r>
                      <a:endParaRPr lang="nl-B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28511" marR="28511" marT="19958" marB="19958">
                    <a:solidFill>
                      <a:schemeClr val="bg1"/>
                    </a:solidFill>
                  </a:tcPr>
                </a:tc>
                <a:extLst>
                  <a:ext uri="{0D108BD9-81ED-4DB2-BD59-A6C34878D82A}">
                    <a16:rowId xmlns:a16="http://schemas.microsoft.com/office/drawing/2014/main" val="1890969996"/>
                  </a:ext>
                </a:extLst>
              </a:tr>
            </a:tbl>
          </a:graphicData>
        </a:graphic>
      </p:graphicFrame>
    </p:spTree>
    <p:extLst>
      <p:ext uri="{BB962C8B-B14F-4D97-AF65-F5344CB8AC3E}">
        <p14:creationId xmlns:p14="http://schemas.microsoft.com/office/powerpoint/2010/main" val="2302636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0157386" cy="1325563"/>
          </a:xfrm>
        </p:spPr>
        <p:txBody>
          <a:bodyPr/>
          <a:lstStyle/>
          <a:p>
            <a:r>
              <a:rPr lang="nl-BE" b="1" noProof="0" dirty="0" smtClean="0"/>
              <a:t>Terugblik Business werkgroep</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Bestaande modellen</a:t>
            </a:r>
          </a:p>
          <a:p>
            <a:pPr lvl="1"/>
            <a:r>
              <a:rPr lang="nl-BE" sz="1600" dirty="0">
                <a:latin typeface="FlandersArtSans-Regular" panose="020B0604020202020204" charset="0"/>
              </a:rPr>
              <a:t>INSPIRE: Cadastral parcel, Annex III.4 Land use, Annex II.8 Facilities for production and industry, Building</a:t>
            </a:r>
            <a:endParaRPr lang="nl-BE" sz="1200" dirty="0">
              <a:latin typeface="FlandersArtSans-Regular" panose="020B0604020202020204" charset="0"/>
            </a:endParaRPr>
          </a:p>
          <a:p>
            <a:pPr lvl="1"/>
            <a:r>
              <a:rPr lang="nl-BE" sz="1600" b="1" dirty="0">
                <a:latin typeface="FlandersArtSans-Regular" panose="020B0604020202020204" charset="0"/>
              </a:rPr>
              <a:t>Kadaster</a:t>
            </a:r>
            <a:r>
              <a:rPr lang="nl-BE" sz="1600" dirty="0">
                <a:latin typeface="FlandersArtSans-Regular" panose="020B0604020202020204" charset="0"/>
              </a:rPr>
              <a:t> – Uniek Percelenplan</a:t>
            </a:r>
          </a:p>
          <a:p>
            <a:pPr lvl="1"/>
            <a:r>
              <a:rPr lang="nl-BE" sz="1600" dirty="0">
                <a:latin typeface="FlandersArtSans-Regular" panose="020B0604020202020204" charset="0"/>
              </a:rPr>
              <a:t>Gebouw en patrimonium (Mijn Burgerprofiel)</a:t>
            </a:r>
          </a:p>
          <a:p>
            <a:pPr lvl="1"/>
            <a:r>
              <a:rPr lang="nl-BE" sz="1600" b="1" dirty="0">
                <a:latin typeface="FlandersArtSans-Regular" panose="020B0604020202020204" charset="0"/>
              </a:rPr>
              <a:t>LADM</a:t>
            </a:r>
            <a:r>
              <a:rPr lang="nl-BE" sz="1600" dirty="0">
                <a:latin typeface="FlandersArtSans-Regular" panose="020B0604020202020204" charset="0"/>
              </a:rPr>
              <a:t> – </a:t>
            </a:r>
            <a:r>
              <a:rPr lang="nl-BE" sz="1600" dirty="0" smtClean="0">
                <a:latin typeface="FlandersArtSans-Regular" panose="020B0604020202020204" charset="0"/>
              </a:rPr>
              <a:t>ISO 19152 </a:t>
            </a:r>
            <a:r>
              <a:rPr lang="nl-BE" sz="1600" dirty="0">
                <a:latin typeface="FlandersArtSans-Regular" panose="020B0604020202020204" charset="0"/>
              </a:rPr>
              <a:t>(FIG)</a:t>
            </a:r>
          </a:p>
          <a:p>
            <a:pPr lvl="1"/>
            <a:r>
              <a:rPr lang="nl-BE" sz="1600" dirty="0">
                <a:latin typeface="FlandersArtSans-Regular" panose="020B0604020202020204" charset="0"/>
              </a:rPr>
              <a:t>United Nations – Guidelines on real property units and identifiers</a:t>
            </a:r>
          </a:p>
          <a:p>
            <a:pPr lvl="1"/>
            <a:r>
              <a:rPr lang="nl-BE" sz="1600" dirty="0">
                <a:latin typeface="FlandersArtSans-Regular" panose="020B0604020202020204" charset="0"/>
              </a:rPr>
              <a:t>GRB Decreet</a:t>
            </a:r>
          </a:p>
          <a:p>
            <a:pPr lvl="1"/>
            <a:r>
              <a:rPr lang="nl-BE" sz="1600" b="1" dirty="0">
                <a:latin typeface="FlandersArtSans-Regular" panose="020B0604020202020204" charset="0"/>
              </a:rPr>
              <a:t>Afspraken Decentraal medebeheer (VLAIO) </a:t>
            </a:r>
            <a:endParaRPr lang="nl-BE" sz="1600" b="1" dirty="0" smtClean="0">
              <a:latin typeface="FlandersArtSans-Regular" panose="020B0604020202020204" charset="0"/>
            </a:endParaRPr>
          </a:p>
          <a:p>
            <a:pPr lvl="1"/>
            <a:r>
              <a:rPr lang="nl-BE" sz="1600" b="1" dirty="0" smtClean="0">
                <a:latin typeface="FlandersArtSans-Regular" panose="020B0604020202020204" charset="0"/>
              </a:rPr>
              <a:t>OSLO Percelen (lopend traject)</a:t>
            </a:r>
            <a:endParaRPr lang="nl-BE" sz="1600" b="1"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3</a:t>
            </a:fld>
            <a:endParaRPr lang="nl-BE">
              <a:solidFill>
                <a:srgbClr val="6B6B6B"/>
              </a:solidFill>
            </a:endParaRPr>
          </a:p>
        </p:txBody>
      </p:sp>
    </p:spTree>
    <p:extLst>
      <p:ext uri="{BB962C8B-B14F-4D97-AF65-F5344CB8AC3E}">
        <p14:creationId xmlns:p14="http://schemas.microsoft.com/office/powerpoint/2010/main" val="423729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344159" y="202976"/>
            <a:ext cx="7416000" cy="660597"/>
          </a:xfrm>
        </p:spPr>
        <p:txBody>
          <a:bodyPr/>
          <a:lstStyle/>
          <a:p>
            <a:r>
              <a:rPr lang="nl-BE" sz="2800" dirty="0"/>
              <a:t>Life </a:t>
            </a:r>
            <a:r>
              <a:rPr lang="nl-BE" sz="2800" dirty="0" err="1"/>
              <a:t>cycle</a:t>
            </a:r>
            <a:endParaRPr lang="nl-BE" sz="2800" dirty="0"/>
          </a:p>
        </p:txBody>
      </p:sp>
      <p:cxnSp>
        <p:nvCxnSpPr>
          <p:cNvPr id="8" name="Rechte verbindingslijn met pijl 7"/>
          <p:cNvCxnSpPr/>
          <p:nvPr/>
        </p:nvCxnSpPr>
        <p:spPr>
          <a:xfrm>
            <a:off x="2185267" y="3268567"/>
            <a:ext cx="7784289"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15" name="Groep 14"/>
          <p:cNvGrpSpPr/>
          <p:nvPr/>
        </p:nvGrpSpPr>
        <p:grpSpPr>
          <a:xfrm>
            <a:off x="2344159" y="2537787"/>
            <a:ext cx="502880" cy="738988"/>
            <a:chOff x="820159" y="1249852"/>
            <a:chExt cx="502880" cy="738988"/>
          </a:xfrm>
        </p:grpSpPr>
        <p:cxnSp>
          <p:nvCxnSpPr>
            <p:cNvPr id="12" name="Rechte verbindingslijn 11"/>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18" name="Groep 17"/>
          <p:cNvGrpSpPr/>
          <p:nvPr/>
        </p:nvGrpSpPr>
        <p:grpSpPr>
          <a:xfrm>
            <a:off x="2783632" y="2537788"/>
            <a:ext cx="430872" cy="738989"/>
            <a:chOff x="1259632" y="1249851"/>
            <a:chExt cx="430872" cy="738989"/>
          </a:xfrm>
        </p:grpSpPr>
        <p:cxnSp>
          <p:nvCxnSpPr>
            <p:cNvPr id="16" name="Rechte verbindingslijn 15"/>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51" name="Groep 50"/>
          <p:cNvGrpSpPr/>
          <p:nvPr/>
        </p:nvGrpSpPr>
        <p:grpSpPr>
          <a:xfrm>
            <a:off x="3359696" y="2541398"/>
            <a:ext cx="430872" cy="738989"/>
            <a:chOff x="2164454" y="1969931"/>
            <a:chExt cx="430872" cy="738989"/>
          </a:xfrm>
        </p:grpSpPr>
        <p:cxnSp>
          <p:nvCxnSpPr>
            <p:cNvPr id="23" name="Rechte verbindingslijn 22"/>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4" name="Tekstvak 23"/>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52" name="Groep 51"/>
          <p:cNvGrpSpPr/>
          <p:nvPr/>
        </p:nvGrpSpPr>
        <p:grpSpPr>
          <a:xfrm>
            <a:off x="3788163" y="2549057"/>
            <a:ext cx="430872" cy="727718"/>
            <a:chOff x="2592921" y="1977592"/>
            <a:chExt cx="430872" cy="727718"/>
          </a:xfrm>
        </p:grpSpPr>
        <p:cxnSp>
          <p:nvCxnSpPr>
            <p:cNvPr id="25" name="Rechte verbindingslijn 24"/>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53" name="Groep 52"/>
          <p:cNvGrpSpPr/>
          <p:nvPr/>
        </p:nvGrpSpPr>
        <p:grpSpPr>
          <a:xfrm>
            <a:off x="5202302" y="2540849"/>
            <a:ext cx="461650" cy="727718"/>
            <a:chOff x="3678302" y="1969384"/>
            <a:chExt cx="461650" cy="727718"/>
          </a:xfrm>
          <a:solidFill>
            <a:schemeClr val="bg1"/>
          </a:solidFill>
        </p:grpSpPr>
        <p:cxnSp>
          <p:nvCxnSpPr>
            <p:cNvPr id="30" name="Rechte verbindingslijn 2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1" name="Tekstvak 30"/>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sp>
        <p:nvSpPr>
          <p:cNvPr id="32" name="Rechthoek 31"/>
          <p:cNvSpPr/>
          <p:nvPr/>
        </p:nvSpPr>
        <p:spPr>
          <a:xfrm>
            <a:off x="4321258" y="2126344"/>
            <a:ext cx="1068320"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50" dirty="0">
                <a:solidFill>
                  <a:prstClr val="white"/>
                </a:solidFill>
                <a:latin typeface="Calibri" panose="020F0502020204030204"/>
              </a:rPr>
              <a:t>Te ontwikkelen</a:t>
            </a:r>
          </a:p>
        </p:txBody>
      </p:sp>
      <p:grpSp>
        <p:nvGrpSpPr>
          <p:cNvPr id="55" name="Groep 54"/>
          <p:cNvGrpSpPr/>
          <p:nvPr/>
        </p:nvGrpSpPr>
        <p:grpSpPr>
          <a:xfrm>
            <a:off x="6104086" y="2549420"/>
            <a:ext cx="443731" cy="724297"/>
            <a:chOff x="4580084" y="1977953"/>
            <a:chExt cx="443731" cy="724297"/>
          </a:xfrm>
          <a:solidFill>
            <a:schemeClr val="bg1"/>
          </a:solidFill>
        </p:grpSpPr>
        <p:cxnSp>
          <p:nvCxnSpPr>
            <p:cNvPr id="36" name="Rechte verbindingslijn 3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grpSp>
        <p:nvGrpSpPr>
          <p:cNvPr id="56" name="Groep 55"/>
          <p:cNvGrpSpPr/>
          <p:nvPr/>
        </p:nvGrpSpPr>
        <p:grpSpPr>
          <a:xfrm>
            <a:off x="6579604" y="2560689"/>
            <a:ext cx="443731" cy="724297"/>
            <a:chOff x="5055602" y="1989222"/>
            <a:chExt cx="443731" cy="724297"/>
          </a:xfrm>
          <a:solidFill>
            <a:schemeClr val="bg1"/>
          </a:solidFill>
        </p:grpSpPr>
        <p:cxnSp>
          <p:nvCxnSpPr>
            <p:cNvPr id="38" name="Rechte verbindingslijn 37"/>
            <p:cNvCxnSpPr/>
            <p:nvPr/>
          </p:nvCxnSpPr>
          <p:spPr>
            <a:xfrm>
              <a:off x="5210289" y="2346999"/>
              <a:ext cx="0" cy="366520"/>
            </a:xfrm>
            <a:prstGeom prst="line">
              <a:avLst/>
            </a:prstGeom>
            <a:grpFill/>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39" name="Tekstvak 38"/>
            <p:cNvSpPr txBox="1"/>
            <p:nvPr/>
          </p:nvSpPr>
          <p:spPr>
            <a:xfrm>
              <a:off x="5055602" y="1989222"/>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UG</a:t>
              </a:r>
            </a:p>
          </p:txBody>
        </p:sp>
      </p:grpSp>
      <p:sp>
        <p:nvSpPr>
          <p:cNvPr id="40" name="Rechthoek 39"/>
          <p:cNvSpPr/>
          <p:nvPr/>
        </p:nvSpPr>
        <p:spPr>
          <a:xfrm>
            <a:off x="5427417" y="2124647"/>
            <a:ext cx="83135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900" dirty="0">
                <a:solidFill>
                  <a:prstClr val="white"/>
                </a:solidFill>
                <a:latin typeface="Calibri" panose="020F0502020204030204"/>
              </a:rPr>
              <a:t>In ontwikkeling</a:t>
            </a:r>
          </a:p>
        </p:txBody>
      </p:sp>
      <p:sp>
        <p:nvSpPr>
          <p:cNvPr id="42" name="Tekstvak 41"/>
          <p:cNvSpPr txBox="1"/>
          <p:nvPr/>
        </p:nvSpPr>
        <p:spPr>
          <a:xfrm>
            <a:off x="7597499" y="2552480"/>
            <a:ext cx="443731" cy="276999"/>
          </a:xfrm>
          <a:prstGeom prst="rect">
            <a:avLst/>
          </a:prstGeom>
          <a:noFill/>
        </p:spPr>
        <p:txBody>
          <a:bodyPr wrap="square" rtlCol="0">
            <a:spAutoFit/>
          </a:bodyPr>
          <a:lstStyle/>
          <a:p>
            <a:pPr defTabSz="914235"/>
            <a:endParaRPr lang="nl-BE" sz="1200" dirty="0">
              <a:solidFill>
                <a:srgbClr val="373636"/>
              </a:solidFill>
              <a:latin typeface="Calibri" panose="020F0502020204030204"/>
            </a:endParaRPr>
          </a:p>
        </p:txBody>
      </p:sp>
      <p:sp>
        <p:nvSpPr>
          <p:cNvPr id="43" name="Rechthoek 42"/>
          <p:cNvSpPr/>
          <p:nvPr/>
        </p:nvSpPr>
        <p:spPr>
          <a:xfrm>
            <a:off x="6291512" y="2118495"/>
            <a:ext cx="3503349"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Ontwikkeld</a:t>
            </a:r>
          </a:p>
        </p:txBody>
      </p:sp>
      <p:grpSp>
        <p:nvGrpSpPr>
          <p:cNvPr id="58" name="Groep 57"/>
          <p:cNvGrpSpPr/>
          <p:nvPr/>
        </p:nvGrpSpPr>
        <p:grpSpPr>
          <a:xfrm>
            <a:off x="8065965" y="2552480"/>
            <a:ext cx="443731" cy="724297"/>
            <a:chOff x="6541963" y="1981013"/>
            <a:chExt cx="443731" cy="724297"/>
          </a:xfrm>
        </p:grpSpPr>
        <p:cxnSp>
          <p:nvCxnSpPr>
            <p:cNvPr id="44" name="Rechte verbindingslijn 43"/>
            <p:cNvCxnSpPr/>
            <p:nvPr/>
          </p:nvCxnSpPr>
          <p:spPr>
            <a:xfrm>
              <a:off x="6696650"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5" name="Tekstvak 44"/>
            <p:cNvSpPr txBox="1"/>
            <p:nvPr/>
          </p:nvSpPr>
          <p:spPr>
            <a:xfrm>
              <a:off x="6541963"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BW</a:t>
              </a:r>
            </a:p>
          </p:txBody>
        </p:sp>
      </p:grpSp>
      <p:grpSp>
        <p:nvGrpSpPr>
          <p:cNvPr id="59" name="Groep 58"/>
          <p:cNvGrpSpPr/>
          <p:nvPr/>
        </p:nvGrpSpPr>
        <p:grpSpPr>
          <a:xfrm>
            <a:off x="8648476" y="2552480"/>
            <a:ext cx="443731" cy="724297"/>
            <a:chOff x="7124474" y="1981013"/>
            <a:chExt cx="443731" cy="724297"/>
          </a:xfrm>
        </p:grpSpPr>
        <p:cxnSp>
          <p:nvCxnSpPr>
            <p:cNvPr id="46" name="Rechte verbindingslijn 45"/>
            <p:cNvCxnSpPr/>
            <p:nvPr/>
          </p:nvCxnSpPr>
          <p:spPr>
            <a:xfrm>
              <a:off x="7279161"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7" name="Tekstvak 46"/>
            <p:cNvSpPr txBox="1"/>
            <p:nvPr/>
          </p:nvSpPr>
          <p:spPr>
            <a:xfrm>
              <a:off x="7124474"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TK</a:t>
              </a:r>
            </a:p>
          </p:txBody>
        </p:sp>
      </p:grpSp>
      <p:sp>
        <p:nvSpPr>
          <p:cNvPr id="49" name="Rechthoek 48"/>
          <p:cNvSpPr/>
          <p:nvPr/>
        </p:nvSpPr>
        <p:spPr>
          <a:xfrm>
            <a:off x="4357815" y="1344289"/>
            <a:ext cx="5437044" cy="288032"/>
          </a:xfrm>
          <a:prstGeom prst="rect">
            <a:avLst/>
          </a:prstGeom>
          <a:solidFill>
            <a:schemeClr val="bg1">
              <a:lumMod val="6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Ontwikkelbare bedrijvenzones</a:t>
            </a:r>
          </a:p>
        </p:txBody>
      </p:sp>
      <p:sp>
        <p:nvSpPr>
          <p:cNvPr id="50" name="Rechthoek 49"/>
          <p:cNvSpPr/>
          <p:nvPr/>
        </p:nvSpPr>
        <p:spPr>
          <a:xfrm>
            <a:off x="6291512" y="1723605"/>
            <a:ext cx="3503349" cy="288032"/>
          </a:xfrm>
          <a:prstGeom prst="rect">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Bedrijvenzones in beheer</a:t>
            </a:r>
          </a:p>
        </p:txBody>
      </p:sp>
      <p:sp>
        <p:nvSpPr>
          <p:cNvPr id="60" name="Tekstvak 59"/>
          <p:cNvSpPr txBox="1"/>
          <p:nvPr/>
        </p:nvSpPr>
        <p:spPr>
          <a:xfrm>
            <a:off x="2026670" y="3501008"/>
            <a:ext cx="3816424" cy="1815882"/>
          </a:xfrm>
          <a:prstGeom prst="rect">
            <a:avLst/>
          </a:prstGeom>
          <a:noFill/>
        </p:spPr>
        <p:txBody>
          <a:bodyPr wrap="square" rtlCol="0">
            <a:spAutoFit/>
          </a:bodyPr>
          <a:lstStyle/>
          <a:p>
            <a:pPr defTabSz="914235"/>
            <a:r>
              <a:rPr lang="nl-BE" sz="1600" b="1" i="1" dirty="0">
                <a:solidFill>
                  <a:srgbClr val="8DC63F"/>
                </a:solidFill>
                <a:latin typeface="Calibri" panose="020F0502020204030204"/>
              </a:rPr>
              <a:t>Mijlpalen vaste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PV = Plenaire vergadering</a:t>
            </a:r>
          </a:p>
          <a:p>
            <a:pPr defTabSz="914235"/>
            <a:r>
              <a:rPr lang="nl-BE" sz="1200" dirty="0">
                <a:solidFill>
                  <a:srgbClr val="373636"/>
                </a:solidFill>
                <a:latin typeface="Calibri" panose="020F0502020204030204"/>
              </a:rPr>
              <a:t>VV = Voorlopige vaststelling</a:t>
            </a:r>
          </a:p>
          <a:p>
            <a:pPr defTabSz="914235"/>
            <a:r>
              <a:rPr lang="nl-BE" sz="1200" dirty="0">
                <a:solidFill>
                  <a:srgbClr val="373636"/>
                </a:solidFill>
                <a:latin typeface="Calibri" panose="020F0502020204030204"/>
              </a:rPr>
              <a:t>DV = Definitieve vaststelling</a:t>
            </a:r>
          </a:p>
          <a:p>
            <a:pPr defTabSz="914235"/>
            <a:r>
              <a:rPr lang="nl-BE" sz="1200" dirty="0">
                <a:solidFill>
                  <a:srgbClr val="373636"/>
                </a:solidFill>
                <a:latin typeface="Calibri" panose="020F0502020204030204"/>
              </a:rPr>
              <a:t>BG = Besluit tot goedkeuring (enkel voor </a:t>
            </a:r>
            <a:r>
              <a:rPr lang="nl-BE" sz="1200" dirty="0" err="1">
                <a:solidFill>
                  <a:srgbClr val="373636"/>
                </a:solidFill>
                <a:latin typeface="Calibri" panose="020F0502020204030204"/>
              </a:rPr>
              <a:t>gew</a:t>
            </a:r>
            <a:r>
              <a:rPr lang="nl-BE" sz="1200" dirty="0">
                <a:solidFill>
                  <a:srgbClr val="373636"/>
                </a:solidFill>
                <a:latin typeface="Calibri" panose="020F0502020204030204"/>
              </a:rPr>
              <a:t>. </a:t>
            </a:r>
            <a:r>
              <a:rPr lang="nl-BE" sz="1200" dirty="0" err="1">
                <a:solidFill>
                  <a:srgbClr val="373636"/>
                </a:solidFill>
                <a:latin typeface="Calibri" panose="020F0502020204030204"/>
              </a:rPr>
              <a:t>RUP’s</a:t>
            </a:r>
            <a:r>
              <a:rPr lang="nl-BE" sz="1200" dirty="0">
                <a:solidFill>
                  <a:srgbClr val="373636"/>
                </a:solidFill>
                <a:latin typeface="Calibri" panose="020F0502020204030204"/>
              </a:rPr>
              <a:t>)</a:t>
            </a:r>
          </a:p>
          <a:p>
            <a:pPr defTabSz="914235"/>
            <a:r>
              <a:rPr lang="nl-BE" sz="1200" dirty="0">
                <a:solidFill>
                  <a:srgbClr val="373636"/>
                </a:solidFill>
                <a:latin typeface="Calibri" panose="020F0502020204030204"/>
              </a:rPr>
              <a:t>BS = Publicatie B.S.</a:t>
            </a:r>
          </a:p>
          <a:p>
            <a:pPr defTabSz="914235"/>
            <a:r>
              <a:rPr lang="nl-BE" sz="1200" dirty="0">
                <a:solidFill>
                  <a:srgbClr val="373636"/>
                </a:solidFill>
                <a:latin typeface="Calibri" panose="020F0502020204030204"/>
              </a:rPr>
              <a:t>VW = Verwerving (aankoop)</a:t>
            </a:r>
          </a:p>
          <a:p>
            <a:pPr defTabSz="914235"/>
            <a:r>
              <a:rPr lang="nl-BE" sz="1200" dirty="0">
                <a:solidFill>
                  <a:srgbClr val="373636"/>
                </a:solidFill>
                <a:latin typeface="Calibri" panose="020F0502020204030204"/>
              </a:rPr>
              <a:t>OP = Oplevering nutsvoorziening en infrastructuur</a:t>
            </a:r>
          </a:p>
        </p:txBody>
      </p:sp>
      <p:sp>
        <p:nvSpPr>
          <p:cNvPr id="62" name="Rechthoek 61"/>
          <p:cNvSpPr/>
          <p:nvPr/>
        </p:nvSpPr>
        <p:spPr>
          <a:xfrm>
            <a:off x="4367058" y="979177"/>
            <a:ext cx="5427803" cy="288032"/>
          </a:xfrm>
          <a:prstGeom prst="rect">
            <a:avLst/>
          </a:prstGeom>
          <a:solidFill>
            <a:schemeClr val="bg1">
              <a:lumMod val="65000"/>
            </a:schemeClr>
          </a:solidFill>
          <a:ln>
            <a:solidFill>
              <a:srgbClr val="F20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Bedrijfspercelen</a:t>
            </a:r>
          </a:p>
        </p:txBody>
      </p:sp>
      <p:sp>
        <p:nvSpPr>
          <p:cNvPr id="63" name="Rechthoek 62"/>
          <p:cNvSpPr/>
          <p:nvPr/>
        </p:nvSpPr>
        <p:spPr>
          <a:xfrm>
            <a:off x="4363995" y="622776"/>
            <a:ext cx="5420865" cy="288032"/>
          </a:xfrm>
          <a:prstGeom prst="rect">
            <a:avLst/>
          </a:prstGeom>
          <a:solidFill>
            <a:schemeClr val="bg1">
              <a:lumMod val="6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a:t>
            </a:r>
          </a:p>
        </p:txBody>
      </p:sp>
      <p:sp>
        <p:nvSpPr>
          <p:cNvPr id="33" name="Rechthoek 32"/>
          <p:cNvSpPr/>
          <p:nvPr/>
        </p:nvSpPr>
        <p:spPr>
          <a:xfrm>
            <a:off x="2267195" y="2118495"/>
            <a:ext cx="2016224" cy="2880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 in planning</a:t>
            </a:r>
          </a:p>
        </p:txBody>
      </p:sp>
      <p:grpSp>
        <p:nvGrpSpPr>
          <p:cNvPr id="61" name="Groep 60"/>
          <p:cNvGrpSpPr/>
          <p:nvPr/>
        </p:nvGrpSpPr>
        <p:grpSpPr>
          <a:xfrm>
            <a:off x="4142379" y="2550857"/>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0" name="Tekstvak 69"/>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sp>
        <p:nvSpPr>
          <p:cNvPr id="65" name="Tekstvak 64"/>
          <p:cNvSpPr txBox="1"/>
          <p:nvPr/>
        </p:nvSpPr>
        <p:spPr>
          <a:xfrm>
            <a:off x="6112592" y="3501008"/>
            <a:ext cx="3816424" cy="1077218"/>
          </a:xfrm>
          <a:prstGeom prst="rect">
            <a:avLst/>
          </a:prstGeom>
          <a:noFill/>
        </p:spPr>
        <p:txBody>
          <a:bodyPr wrap="square" rtlCol="0">
            <a:spAutoFit/>
          </a:bodyPr>
          <a:lstStyle/>
          <a:p>
            <a:pPr defTabSz="914235"/>
            <a:r>
              <a:rPr lang="nl-BE" sz="1600" b="1" i="1" dirty="0">
                <a:solidFill>
                  <a:srgbClr val="F20E96"/>
                </a:solidFill>
                <a:latin typeface="Calibri" panose="020F0502020204030204"/>
              </a:rPr>
              <a:t>Mijlpalen variabele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UG = Uitgifte (verkoop)</a:t>
            </a:r>
          </a:p>
          <a:p>
            <a:pPr defTabSz="914235"/>
            <a:r>
              <a:rPr lang="nl-BE" sz="1200" dirty="0">
                <a:solidFill>
                  <a:srgbClr val="373636"/>
                </a:solidFill>
                <a:latin typeface="Calibri" panose="020F0502020204030204"/>
              </a:rPr>
              <a:t>BW = Bewegwijzering</a:t>
            </a:r>
          </a:p>
          <a:p>
            <a:pPr defTabSz="914235"/>
            <a:r>
              <a:rPr lang="nl-BE" sz="1200" dirty="0">
                <a:solidFill>
                  <a:srgbClr val="373636"/>
                </a:solidFill>
                <a:latin typeface="Calibri" panose="020F0502020204030204"/>
              </a:rPr>
              <a:t>TK = Wederinkoop</a:t>
            </a:r>
          </a:p>
        </p:txBody>
      </p:sp>
      <p:sp>
        <p:nvSpPr>
          <p:cNvPr id="3" name="Rechthoek 2"/>
          <p:cNvSpPr/>
          <p:nvPr/>
        </p:nvSpPr>
        <p:spPr>
          <a:xfrm>
            <a:off x="4253300" y="550324"/>
            <a:ext cx="5716255" cy="40516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Tree>
    <p:extLst>
      <p:ext uri="{BB962C8B-B14F-4D97-AF65-F5344CB8AC3E}">
        <p14:creationId xmlns:p14="http://schemas.microsoft.com/office/powerpoint/2010/main" val="2600960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63552" y="260648"/>
            <a:ext cx="8167154"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Object bedrijventerreinen</a:t>
            </a:r>
          </a:p>
        </p:txBody>
      </p:sp>
      <p:sp>
        <p:nvSpPr>
          <p:cNvPr id="3" name="Rechthoek 2"/>
          <p:cNvSpPr/>
          <p:nvPr/>
        </p:nvSpPr>
        <p:spPr>
          <a:xfrm>
            <a:off x="2085332" y="1052736"/>
            <a:ext cx="7827093" cy="1754326"/>
          </a:xfrm>
          <a:prstGeom prst="rect">
            <a:avLst/>
          </a:prstGeom>
        </p:spPr>
        <p:txBody>
          <a:bodyPr wrap="square">
            <a:spAutoFit/>
          </a:bodyPr>
          <a:lstStyle/>
          <a:p>
            <a:pPr defTabSz="914235"/>
            <a:r>
              <a:rPr lang="nl-BE" sz="1799" b="1" i="1" u="sng" dirty="0">
                <a:solidFill>
                  <a:srgbClr val="172B4D"/>
                </a:solidFill>
                <a:latin typeface="-apple-system"/>
              </a:rPr>
              <a:t>Definitie:</a:t>
            </a:r>
          </a:p>
          <a:p>
            <a:pPr defTabSz="914235"/>
            <a:endParaRPr lang="nl-BE" sz="1799" b="1" i="1" u="sng" dirty="0">
              <a:solidFill>
                <a:srgbClr val="172B4D"/>
              </a:solidFill>
              <a:latin typeface="-apple-system"/>
            </a:endParaRPr>
          </a:p>
          <a:p>
            <a:pPr defTabSz="914235"/>
            <a:r>
              <a:rPr lang="nl-BE" sz="1799" dirty="0">
                <a:solidFill>
                  <a:srgbClr val="373636"/>
                </a:solidFill>
                <a:latin typeface="Calibri" panose="020F0502020204030204"/>
              </a:rPr>
              <a:t>De klasse "Bedrijventerrein" omvat de contouren van alle economische zones in de klasse </a:t>
            </a:r>
            <a:r>
              <a:rPr lang="nl-BE" sz="1799" dirty="0">
                <a:solidFill>
                  <a:srgbClr val="373636"/>
                </a:solidFill>
                <a:latin typeface="Calibri" panose="020F0502020204030204"/>
                <a:hlinkClick r:id="rId3"/>
              </a:rPr>
              <a:t>Bedrijventerreinen in planning</a:t>
            </a:r>
            <a:r>
              <a:rPr lang="nl-BE" sz="1799" dirty="0">
                <a:solidFill>
                  <a:srgbClr val="373636"/>
                </a:solidFill>
                <a:latin typeface="Calibri" panose="020F0502020204030204"/>
              </a:rPr>
              <a:t> vanaf de mijlpaal publicatie in het Belgisch Staatsblad. De contour van een bedrijventerrein is altijd de unie van de </a:t>
            </a:r>
            <a:r>
              <a:rPr lang="nl-BE" sz="1799" dirty="0">
                <a:solidFill>
                  <a:srgbClr val="373636"/>
                </a:solidFill>
                <a:latin typeface="Calibri" panose="020F0502020204030204"/>
                <a:hlinkClick r:id="rId4"/>
              </a:rPr>
              <a:t>gebruikspercelen </a:t>
            </a:r>
            <a:r>
              <a:rPr lang="nl-BE" sz="1799" dirty="0">
                <a:solidFill>
                  <a:srgbClr val="373636"/>
                </a:solidFill>
                <a:latin typeface="Calibri" panose="020F0502020204030204"/>
              </a:rPr>
              <a:t>waaruit het bestaat.</a:t>
            </a:r>
            <a:endParaRPr lang="nl-BE" sz="1799" b="1" i="1" u="sng" dirty="0">
              <a:solidFill>
                <a:srgbClr val="172B4D"/>
              </a:solidFill>
              <a:latin typeface="-apple-system"/>
            </a:endParaRPr>
          </a:p>
        </p:txBody>
      </p:sp>
      <p:sp>
        <p:nvSpPr>
          <p:cNvPr id="2" name="Rechthoek 1">
            <a:hlinkClick r:id="rId5"/>
          </p:cNvPr>
          <p:cNvSpPr/>
          <p:nvPr/>
        </p:nvSpPr>
        <p:spPr>
          <a:xfrm>
            <a:off x="2063552" y="4077072"/>
            <a:ext cx="8352928" cy="369332"/>
          </a:xfrm>
          <a:prstGeom prst="rect">
            <a:avLst/>
          </a:prstGeom>
        </p:spPr>
        <p:txBody>
          <a:bodyPr wrap="square">
            <a:spAutoFit/>
          </a:bodyPr>
          <a:lstStyle/>
          <a:p>
            <a:pPr defTabSz="914235"/>
            <a:r>
              <a:rPr lang="nl-BE" sz="1799" dirty="0">
                <a:solidFill>
                  <a:srgbClr val="373636"/>
                </a:solidFill>
                <a:latin typeface="Calibri" panose="020F0502020204030204"/>
              </a:rPr>
              <a:t>https://vlaiowiki.atlassian.net/wiki/spaces/DM/pages/37683248/Bedrijventerreinen</a:t>
            </a:r>
          </a:p>
        </p:txBody>
      </p:sp>
    </p:spTree>
    <p:extLst>
      <p:ext uri="{BB962C8B-B14F-4D97-AF65-F5344CB8AC3E}">
        <p14:creationId xmlns:p14="http://schemas.microsoft.com/office/powerpoint/2010/main" val="2118064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Bedrijventerreinen - algemeen</a:t>
            </a:r>
          </a:p>
        </p:txBody>
      </p:sp>
      <p:sp>
        <p:nvSpPr>
          <p:cNvPr id="40" name="Rechthoek 39"/>
          <p:cNvSpPr/>
          <p:nvPr/>
        </p:nvSpPr>
        <p:spPr>
          <a:xfrm>
            <a:off x="2008567" y="764706"/>
            <a:ext cx="8208912" cy="3323987"/>
          </a:xfrm>
          <a:prstGeom prst="rect">
            <a:avLst/>
          </a:prstGeom>
        </p:spPr>
        <p:txBody>
          <a:bodyPr wrap="square">
            <a:spAutoFit/>
          </a:bodyPr>
          <a:lstStyle/>
          <a:p>
            <a:pPr marL="342900" indent="-342900" defTabSz="914235">
              <a:buFont typeface="Wingdings" panose="05000000000000000000" pitchFamily="2" charset="2"/>
              <a:buChar char="§"/>
            </a:pPr>
            <a:r>
              <a:rPr lang="nl-BE" sz="1600" dirty="0">
                <a:solidFill>
                  <a:srgbClr val="373636"/>
                </a:solidFill>
                <a:latin typeface="Calibri" panose="020F0502020204030204"/>
              </a:rPr>
              <a:t>Bron: </a:t>
            </a:r>
          </a:p>
          <a:p>
            <a:pPr marL="800100" lvl="1" indent="-342900" defTabSz="914235">
              <a:buFontTx/>
              <a:buChar char="-"/>
            </a:pPr>
            <a:r>
              <a:rPr lang="nl-BE" sz="1600" dirty="0">
                <a:solidFill>
                  <a:srgbClr val="373636"/>
                </a:solidFill>
                <a:latin typeface="Calibri" panose="020F0502020204030204"/>
              </a:rPr>
              <a:t>Bedrijfspercelen</a:t>
            </a:r>
          </a:p>
          <a:p>
            <a:pPr marL="342900" indent="-342900" defTabSz="914235">
              <a:buFont typeface="Wingdings" panose="05000000000000000000" pitchFamily="2" charset="2"/>
              <a:buChar char="§"/>
            </a:pPr>
            <a:r>
              <a:rPr lang="nl-BE" sz="1600" dirty="0">
                <a:solidFill>
                  <a:srgbClr val="373636"/>
                </a:solidFill>
                <a:latin typeface="Calibri" panose="020F0502020204030204"/>
              </a:rPr>
              <a:t>Locatie data:</a:t>
            </a:r>
          </a:p>
          <a:p>
            <a:pPr marL="457117" lvl="1" defTabSz="914235"/>
            <a:r>
              <a:rPr lang="nl-BE" sz="1600" dirty="0">
                <a:solidFill>
                  <a:srgbClr val="373636"/>
                </a:solidFill>
                <a:latin typeface="Calibri" panose="020F0502020204030204"/>
              </a:rPr>
              <a:t>- </a:t>
            </a:r>
            <a:r>
              <a:rPr lang="nl-BE" sz="1600" dirty="0" err="1">
                <a:solidFill>
                  <a:srgbClr val="373636"/>
                </a:solidFill>
                <a:latin typeface="Calibri" panose="020F0502020204030204"/>
              </a:rPr>
              <a:t>ArcSDE</a:t>
            </a:r>
            <a:r>
              <a:rPr lang="nl-BE" sz="1600" dirty="0">
                <a:solidFill>
                  <a:srgbClr val="373636"/>
                </a:solidFill>
                <a:latin typeface="Calibri" panose="020F0502020204030204"/>
              </a:rPr>
              <a:t> </a:t>
            </a:r>
            <a:r>
              <a:rPr lang="nl-BE" sz="1600" dirty="0" err="1">
                <a:solidFill>
                  <a:srgbClr val="373636"/>
                </a:solidFill>
                <a:latin typeface="Calibri" panose="020F0502020204030204"/>
              </a:rPr>
              <a:t>geodatabank</a:t>
            </a:r>
            <a:endParaRPr lang="nl-BE" sz="1600" dirty="0">
              <a:solidFill>
                <a:srgbClr val="373636"/>
              </a:solidFill>
              <a:latin typeface="Calibri" panose="020F0502020204030204"/>
            </a:endParaRPr>
          </a:p>
          <a:p>
            <a:pPr marL="457117" lvl="1" defTabSz="914235"/>
            <a:r>
              <a:rPr lang="nl-BE" sz="1600" dirty="0">
                <a:solidFill>
                  <a:srgbClr val="373636"/>
                </a:solidFill>
                <a:latin typeface="Calibri" panose="020F0502020204030204"/>
              </a:rPr>
              <a:t>- </a:t>
            </a:r>
            <a:r>
              <a:rPr lang="nl-BE" sz="1600" dirty="0" err="1">
                <a:solidFill>
                  <a:srgbClr val="373636"/>
                </a:solidFill>
                <a:latin typeface="Calibri" panose="020F0502020204030204"/>
              </a:rPr>
              <a:t>Geocortex</a:t>
            </a:r>
            <a:r>
              <a:rPr lang="nl-BE" sz="1600" dirty="0">
                <a:solidFill>
                  <a:srgbClr val="373636"/>
                </a:solidFill>
                <a:latin typeface="Calibri" panose="020F0502020204030204"/>
              </a:rPr>
              <a:t> viewer</a:t>
            </a:r>
          </a:p>
          <a:p>
            <a:pPr marL="342900" indent="-342900" defTabSz="914235">
              <a:buFont typeface="Wingdings" panose="05000000000000000000" pitchFamily="2" charset="2"/>
              <a:buChar char="§"/>
            </a:pPr>
            <a:r>
              <a:rPr lang="nl-BE" sz="1600" dirty="0">
                <a:solidFill>
                  <a:srgbClr val="373636"/>
                </a:solidFill>
                <a:latin typeface="Calibri" panose="020F0502020204030204"/>
              </a:rPr>
              <a:t>Type: </a:t>
            </a:r>
            <a:r>
              <a:rPr lang="nl-BE" sz="1600" dirty="0" err="1">
                <a:solidFill>
                  <a:srgbClr val="373636"/>
                </a:solidFill>
                <a:latin typeface="Calibri" panose="020F0502020204030204"/>
              </a:rPr>
              <a:t>read</a:t>
            </a:r>
            <a:r>
              <a:rPr lang="nl-BE" sz="1600" dirty="0">
                <a:solidFill>
                  <a:srgbClr val="373636"/>
                </a:solidFill>
                <a:latin typeface="Calibri" panose="020F0502020204030204"/>
              </a:rPr>
              <a:t>/</a:t>
            </a:r>
            <a:r>
              <a:rPr lang="nl-BE" sz="1600" dirty="0" err="1">
                <a:solidFill>
                  <a:srgbClr val="373636"/>
                </a:solidFill>
                <a:latin typeface="Calibri" panose="020F0502020204030204"/>
              </a:rPr>
              <a:t>write</a:t>
            </a:r>
            <a:endParaRPr lang="nl-BE" sz="1600" dirty="0">
              <a:solidFill>
                <a:srgbClr val="373636"/>
              </a:solidFill>
              <a:latin typeface="Calibri" panose="020F0502020204030204"/>
            </a:endParaRPr>
          </a:p>
          <a:p>
            <a:pPr marL="342900" indent="-342900" defTabSz="914235">
              <a:buFont typeface="Wingdings" panose="05000000000000000000" pitchFamily="2" charset="2"/>
              <a:buChar char="§"/>
            </a:pPr>
            <a:r>
              <a:rPr lang="nl-BE" sz="1600" dirty="0">
                <a:solidFill>
                  <a:srgbClr val="373636"/>
                </a:solidFill>
                <a:latin typeface="Calibri" panose="020F0502020204030204"/>
              </a:rPr>
              <a:t>Actualisatie: continu</a:t>
            </a:r>
          </a:p>
          <a:p>
            <a:pPr marL="342900" indent="-342900" defTabSz="914235">
              <a:buFont typeface="Wingdings" panose="05000000000000000000" pitchFamily="2" charset="2"/>
              <a:buChar char="§"/>
            </a:pPr>
            <a:r>
              <a:rPr lang="nl-BE" sz="1600" dirty="0">
                <a:solidFill>
                  <a:srgbClr val="373636"/>
                </a:solidFill>
                <a:latin typeface="Calibri" panose="020F0502020204030204"/>
              </a:rPr>
              <a:t>Geometrie: </a:t>
            </a:r>
          </a:p>
          <a:p>
            <a:pPr marL="800100" lvl="1" indent="-342900" defTabSz="914235">
              <a:buFontTx/>
              <a:buChar char="-"/>
            </a:pPr>
            <a:r>
              <a:rPr lang="nl-BE" sz="1600" dirty="0">
                <a:solidFill>
                  <a:srgbClr val="373636"/>
                </a:solidFill>
                <a:latin typeface="Calibri" panose="020F0502020204030204"/>
              </a:rPr>
              <a:t>Unie van de bedrijfspercelen</a:t>
            </a:r>
          </a:p>
          <a:p>
            <a:pPr marL="800100" lvl="1" indent="-342900" defTabSz="914235">
              <a:buFontTx/>
              <a:buChar char="-"/>
            </a:pPr>
            <a:r>
              <a:rPr lang="nl-BE" sz="1600" dirty="0">
                <a:solidFill>
                  <a:srgbClr val="373636"/>
                </a:solidFill>
                <a:latin typeface="Calibri" panose="020F0502020204030204"/>
              </a:rPr>
              <a:t>Topologie:</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cover </a:t>
            </a:r>
            <a:r>
              <a:rPr lang="nl-BE" sz="1600" dirty="0" err="1">
                <a:solidFill>
                  <a:srgbClr val="373636"/>
                </a:solidFill>
                <a:latin typeface="Calibri" panose="020F0502020204030204"/>
              </a:rPr>
              <a:t>each</a:t>
            </a:r>
            <a:r>
              <a:rPr lang="nl-BE" sz="1600" dirty="0">
                <a:solidFill>
                  <a:srgbClr val="373636"/>
                </a:solidFill>
                <a:latin typeface="Calibri" panose="020F0502020204030204"/>
              </a:rPr>
              <a:t> </a:t>
            </a:r>
            <a:r>
              <a:rPr lang="nl-BE" sz="1600" dirty="0" err="1">
                <a:solidFill>
                  <a:srgbClr val="373636"/>
                </a:solidFill>
                <a:latin typeface="Calibri" panose="020F0502020204030204"/>
              </a:rPr>
              <a:t>other</a:t>
            </a:r>
            <a:r>
              <a:rPr lang="nl-BE" sz="1600" dirty="0">
                <a:solidFill>
                  <a:srgbClr val="373636"/>
                </a:solidFill>
                <a:latin typeface="Calibri" panose="020F0502020204030204"/>
              </a:rPr>
              <a:t> percelen</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a:t>
            </a:r>
            <a:r>
              <a:rPr lang="nl-BE" sz="1600" dirty="0" err="1">
                <a:solidFill>
                  <a:srgbClr val="373636"/>
                </a:solidFill>
                <a:latin typeface="Calibri" panose="020F0502020204030204"/>
              </a:rPr>
              <a:t>not</a:t>
            </a:r>
            <a:r>
              <a:rPr lang="nl-BE" sz="1600" dirty="0">
                <a:solidFill>
                  <a:srgbClr val="373636"/>
                </a:solidFill>
                <a:latin typeface="Calibri" panose="020F0502020204030204"/>
              </a:rPr>
              <a:t> overlap</a:t>
            </a:r>
          </a:p>
          <a:p>
            <a:pPr defTabSz="914235"/>
            <a:endParaRPr lang="nl-BE" sz="1799" dirty="0">
              <a:solidFill>
                <a:srgbClr val="373636"/>
              </a:solidFill>
              <a:latin typeface="Calibri" panose="020F0502020204030204"/>
            </a:endParaRPr>
          </a:p>
        </p:txBody>
      </p:sp>
    </p:spTree>
    <p:extLst>
      <p:ext uri="{BB962C8B-B14F-4D97-AF65-F5344CB8AC3E}">
        <p14:creationId xmlns:p14="http://schemas.microsoft.com/office/powerpoint/2010/main" val="202193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Bedrijventerreinen– attributen</a:t>
            </a:r>
          </a:p>
        </p:txBody>
      </p:sp>
      <p:graphicFrame>
        <p:nvGraphicFramePr>
          <p:cNvPr id="3" name="Tabel 2"/>
          <p:cNvGraphicFramePr>
            <a:graphicFrameLocks noGrp="1"/>
          </p:cNvGraphicFramePr>
          <p:nvPr/>
        </p:nvGraphicFramePr>
        <p:xfrm>
          <a:off x="2279576" y="980728"/>
          <a:ext cx="4944534" cy="3449320"/>
        </p:xfrm>
        <a:graphic>
          <a:graphicData uri="http://schemas.openxmlformats.org/drawingml/2006/table">
            <a:tbl>
              <a:tblPr>
                <a:tableStyleId>{5940675A-B579-460E-94D1-54222C63F5DA}</a:tableStyleId>
              </a:tblPr>
              <a:tblGrid>
                <a:gridCol w="2472267">
                  <a:extLst>
                    <a:ext uri="{9D8B030D-6E8A-4147-A177-3AD203B41FA5}">
                      <a16:colId xmlns:a16="http://schemas.microsoft.com/office/drawing/2014/main" val="2720780915"/>
                    </a:ext>
                  </a:extLst>
                </a:gridCol>
                <a:gridCol w="2472267">
                  <a:extLst>
                    <a:ext uri="{9D8B030D-6E8A-4147-A177-3AD203B41FA5}">
                      <a16:colId xmlns:a16="http://schemas.microsoft.com/office/drawing/2014/main" val="396621450"/>
                    </a:ext>
                  </a:extLst>
                </a:gridCol>
              </a:tblGrid>
              <a:tr h="0">
                <a:tc>
                  <a:txBody>
                    <a:bodyPr/>
                    <a:lstStyle/>
                    <a:p>
                      <a:pPr algn="l" fontAlgn="t"/>
                      <a:r>
                        <a:rPr lang="nl-BE" sz="1200" dirty="0">
                          <a:effectLst/>
                        </a:rPr>
                        <a:t>Attribuut</a:t>
                      </a:r>
                    </a:p>
                  </a:txBody>
                  <a:tcPr marL="63500" marR="63500" marT="44450" marB="44450"/>
                </a:tc>
                <a:tc>
                  <a:txBody>
                    <a:bodyPr/>
                    <a:lstStyle/>
                    <a:p>
                      <a:pPr algn="l" fontAlgn="t"/>
                      <a:r>
                        <a:rPr lang="nl-BE" sz="1200" dirty="0">
                          <a:effectLst/>
                        </a:rPr>
                        <a:t>Omschrijving</a:t>
                      </a:r>
                    </a:p>
                  </a:txBody>
                  <a:tcPr marL="63500" marR="63500" marT="44450" marB="44450"/>
                </a:tc>
                <a:extLst>
                  <a:ext uri="{0D108BD9-81ED-4DB2-BD59-A6C34878D82A}">
                    <a16:rowId xmlns:a16="http://schemas.microsoft.com/office/drawing/2014/main" val="3739078789"/>
                  </a:ext>
                </a:extLst>
              </a:tr>
              <a:tr h="0">
                <a:tc>
                  <a:txBody>
                    <a:bodyPr/>
                    <a:lstStyle/>
                    <a:p>
                      <a:pPr algn="l" fontAlgn="t"/>
                      <a:r>
                        <a:rPr lang="nl-BE" sz="1200" dirty="0" err="1">
                          <a:effectLst/>
                        </a:rPr>
                        <a:t>ObjectID</a:t>
                      </a:r>
                      <a:endParaRPr lang="nl-BE" sz="1200" dirty="0">
                        <a:effectLst/>
                      </a:endParaRPr>
                    </a:p>
                  </a:txBody>
                  <a:tcPr marL="63500" marR="63500" marT="44450" marB="444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Automatische unieke ID</a:t>
                      </a:r>
                      <a:endParaRPr lang="nl-BE" sz="1200" dirty="0"/>
                    </a:p>
                  </a:txBody>
                  <a:tcPr marL="63500" marR="63500" marT="44450" marB="44450"/>
                </a:tc>
                <a:extLst>
                  <a:ext uri="{0D108BD9-81ED-4DB2-BD59-A6C34878D82A}">
                    <a16:rowId xmlns:a16="http://schemas.microsoft.com/office/drawing/2014/main" val="2005552210"/>
                  </a:ext>
                </a:extLst>
              </a:tr>
              <a:tr h="0">
                <a:tc>
                  <a:txBody>
                    <a:bodyPr/>
                    <a:lstStyle/>
                    <a:p>
                      <a:pPr algn="l" fontAlgn="t"/>
                      <a:r>
                        <a:rPr lang="nl-BE" sz="1200" dirty="0" err="1">
                          <a:effectLst/>
                        </a:rPr>
                        <a:t>Terid</a:t>
                      </a:r>
                      <a:endParaRPr lang="nl-BE" sz="1200" dirty="0">
                        <a:effectLst/>
                      </a:endParaRPr>
                    </a:p>
                  </a:txBody>
                  <a:tcPr marL="63500" marR="63500" marT="44450" marB="44450"/>
                </a:tc>
                <a:tc>
                  <a:txBody>
                    <a:bodyPr/>
                    <a:lstStyle/>
                    <a:p>
                      <a:pPr algn="l" fontAlgn="t"/>
                      <a:r>
                        <a:rPr lang="nl-BE" sz="1200">
                          <a:effectLst/>
                        </a:rPr>
                        <a:t>Unieke ID</a:t>
                      </a:r>
                    </a:p>
                  </a:txBody>
                  <a:tcPr marL="63500" marR="63500" marT="44450" marB="44450"/>
                </a:tc>
                <a:extLst>
                  <a:ext uri="{0D108BD9-81ED-4DB2-BD59-A6C34878D82A}">
                    <a16:rowId xmlns:a16="http://schemas.microsoft.com/office/drawing/2014/main" val="918793666"/>
                  </a:ext>
                </a:extLst>
              </a:tr>
              <a:tr h="0">
                <a:tc>
                  <a:txBody>
                    <a:bodyPr/>
                    <a:lstStyle/>
                    <a:p>
                      <a:pPr algn="l" fontAlgn="t"/>
                      <a:r>
                        <a:rPr lang="nl-BE" sz="1200">
                          <a:effectLst/>
                        </a:rPr>
                        <a:t>Naam</a:t>
                      </a:r>
                    </a:p>
                  </a:txBody>
                  <a:tcPr marL="63500" marR="63500" marT="44450" marB="44450"/>
                </a:tc>
                <a:tc>
                  <a:txBody>
                    <a:bodyPr/>
                    <a:lstStyle/>
                    <a:p>
                      <a:pPr algn="l" fontAlgn="t"/>
                      <a:r>
                        <a:rPr lang="nl-BE" sz="1200" dirty="0">
                          <a:effectLst/>
                        </a:rPr>
                        <a:t>Naam van het bedrijventerrein</a:t>
                      </a:r>
                    </a:p>
                  </a:txBody>
                  <a:tcPr marL="63500" marR="63500" marT="44450" marB="44450"/>
                </a:tc>
                <a:extLst>
                  <a:ext uri="{0D108BD9-81ED-4DB2-BD59-A6C34878D82A}">
                    <a16:rowId xmlns:a16="http://schemas.microsoft.com/office/drawing/2014/main" val="2496421555"/>
                  </a:ext>
                </a:extLst>
              </a:tr>
              <a:tr h="0">
                <a:tc>
                  <a:txBody>
                    <a:bodyPr/>
                    <a:lstStyle/>
                    <a:p>
                      <a:pPr algn="l" fontAlgn="t"/>
                      <a:r>
                        <a:rPr lang="nl-BE" sz="1200">
                          <a:effectLst/>
                        </a:rPr>
                        <a:t>Commerciële naam</a:t>
                      </a:r>
                    </a:p>
                  </a:txBody>
                  <a:tcPr marL="63500" marR="63500" marT="44450" marB="44450"/>
                </a:tc>
                <a:tc>
                  <a:txBody>
                    <a:bodyPr/>
                    <a:lstStyle/>
                    <a:p>
                      <a:pPr algn="l" fontAlgn="t"/>
                      <a:r>
                        <a:rPr lang="nl-BE" sz="1200" dirty="0">
                          <a:effectLst/>
                        </a:rPr>
                        <a:t>Geadverteerde naam van het bedrijventerrein (enkel indien deze afwijkt van de officiële naam van het bedrijventerrein).</a:t>
                      </a:r>
                    </a:p>
                  </a:txBody>
                  <a:tcPr marL="63500" marR="63500" marT="44450" marB="44450"/>
                </a:tc>
                <a:extLst>
                  <a:ext uri="{0D108BD9-81ED-4DB2-BD59-A6C34878D82A}">
                    <a16:rowId xmlns:a16="http://schemas.microsoft.com/office/drawing/2014/main" val="3490341342"/>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nl-BE" sz="1200" dirty="0">
                          <a:solidFill>
                            <a:srgbClr val="FF0000"/>
                          </a:solidFill>
                          <a:effectLst/>
                        </a:rPr>
                        <a:t>Beschikbare kavels?</a:t>
                      </a:r>
                    </a:p>
                  </a:txBody>
                  <a:tcPr marL="63500" marR="63500" marT="44450" marB="44450"/>
                </a:tc>
                <a:tc>
                  <a:txBody>
                    <a:bodyPr/>
                    <a:lstStyle/>
                    <a:p>
                      <a:pPr algn="l" fontAlgn="t"/>
                      <a:r>
                        <a:rPr lang="nl-BE" sz="1200" dirty="0">
                          <a:effectLst/>
                        </a:rPr>
                        <a:t>Ja/Nee</a:t>
                      </a:r>
                    </a:p>
                  </a:txBody>
                  <a:tcPr marL="63500" marR="63500" marT="44450" marB="44450"/>
                </a:tc>
                <a:extLst>
                  <a:ext uri="{0D108BD9-81ED-4DB2-BD59-A6C34878D82A}">
                    <a16:rowId xmlns:a16="http://schemas.microsoft.com/office/drawing/2014/main" val="958340282"/>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nl-BE" sz="1200" dirty="0">
                          <a:solidFill>
                            <a:srgbClr val="FF0000"/>
                          </a:solidFill>
                          <a:effectLst/>
                        </a:rPr>
                        <a:t>Beschikbare oppervlakte?</a:t>
                      </a:r>
                    </a:p>
                  </a:txBody>
                  <a:tcPr marL="63500" marR="63500" marT="44450" marB="44450"/>
                </a:tc>
                <a:tc>
                  <a:txBody>
                    <a:bodyPr/>
                    <a:lstStyle/>
                    <a:p>
                      <a:pPr algn="l" fontAlgn="t"/>
                      <a:endParaRPr lang="nl-BE" sz="1200" dirty="0">
                        <a:effectLst/>
                      </a:endParaRPr>
                    </a:p>
                  </a:txBody>
                  <a:tcPr marL="63500" marR="63500" marT="44450" marB="44450"/>
                </a:tc>
                <a:extLst>
                  <a:ext uri="{0D108BD9-81ED-4DB2-BD59-A6C34878D82A}">
                    <a16:rowId xmlns:a16="http://schemas.microsoft.com/office/drawing/2014/main" val="2888823808"/>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nl-BE" sz="1200" dirty="0">
                          <a:effectLst/>
                        </a:rPr>
                        <a:t>Revisiesdatum</a:t>
                      </a:r>
                    </a:p>
                  </a:txBody>
                  <a:tcPr marL="63500" marR="63500" marT="44450" marB="4445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nl-BE" sz="1200" dirty="0">
                        <a:effectLst/>
                      </a:endParaRPr>
                    </a:p>
                  </a:txBody>
                  <a:tcPr marL="63500" marR="63500" marT="44450" marB="44450"/>
                </a:tc>
                <a:extLst>
                  <a:ext uri="{0D108BD9-81ED-4DB2-BD59-A6C34878D82A}">
                    <a16:rowId xmlns:a16="http://schemas.microsoft.com/office/drawing/2014/main" val="3498406665"/>
                  </a:ext>
                </a:extLst>
              </a:tr>
              <a:tr h="0">
                <a:tc>
                  <a:txBody>
                    <a:bodyPr/>
                    <a:lstStyle/>
                    <a:p>
                      <a:pPr algn="l" fontAlgn="t"/>
                      <a:r>
                        <a:rPr lang="nl-BE" sz="1200" dirty="0">
                          <a:effectLst/>
                        </a:rPr>
                        <a:t>Kwaliteitsattribuut</a:t>
                      </a:r>
                    </a:p>
                  </a:txBody>
                  <a:tcPr marL="63500" marR="63500" marT="44450" marB="44450"/>
                </a:tc>
                <a:tc>
                  <a:txBody>
                    <a:bodyPr/>
                    <a:lstStyle/>
                    <a:p>
                      <a:pPr algn="l" fontAlgn="t"/>
                      <a:r>
                        <a:rPr lang="nl-BE" sz="1200" dirty="0">
                          <a:effectLst/>
                        </a:rPr>
                        <a:t>Verder uit te werken</a:t>
                      </a:r>
                    </a:p>
                  </a:txBody>
                  <a:tcPr marL="63500" marR="63500" marT="44450" marB="44450"/>
                </a:tc>
                <a:extLst>
                  <a:ext uri="{0D108BD9-81ED-4DB2-BD59-A6C34878D82A}">
                    <a16:rowId xmlns:a16="http://schemas.microsoft.com/office/drawing/2014/main" val="3157977670"/>
                  </a:ext>
                </a:extLst>
              </a:tr>
              <a:tr h="0">
                <a:tc>
                  <a:txBody>
                    <a:bodyPr/>
                    <a:lstStyle/>
                    <a:p>
                      <a:pPr algn="l" fontAlgn="t"/>
                      <a:r>
                        <a:rPr lang="nl-BE" sz="1200" dirty="0">
                          <a:effectLst/>
                        </a:rPr>
                        <a:t>Oppervlakte</a:t>
                      </a:r>
                    </a:p>
                  </a:txBody>
                  <a:tcPr marL="63500" marR="63500" marT="44450" marB="44450"/>
                </a:tc>
                <a:tc>
                  <a:txBody>
                    <a:bodyPr/>
                    <a:lstStyle/>
                    <a:p>
                      <a:pPr algn="l" fontAlgn="t"/>
                      <a:r>
                        <a:rPr lang="nl-BE" sz="1200" dirty="0">
                          <a:effectLst/>
                        </a:rPr>
                        <a:t>Berekende oppervlakte van de polygoon</a:t>
                      </a:r>
                    </a:p>
                  </a:txBody>
                  <a:tcPr marL="63500" marR="63500" marT="44450" marB="44450"/>
                </a:tc>
                <a:extLst>
                  <a:ext uri="{0D108BD9-81ED-4DB2-BD59-A6C34878D82A}">
                    <a16:rowId xmlns:a16="http://schemas.microsoft.com/office/drawing/2014/main" val="878628039"/>
                  </a:ext>
                </a:extLst>
              </a:tr>
            </a:tbl>
          </a:graphicData>
        </a:graphic>
      </p:graphicFrame>
    </p:spTree>
    <p:extLst>
      <p:ext uri="{BB962C8B-B14F-4D97-AF65-F5344CB8AC3E}">
        <p14:creationId xmlns:p14="http://schemas.microsoft.com/office/powerpoint/2010/main" val="257787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344159" y="202976"/>
            <a:ext cx="7416000" cy="660597"/>
          </a:xfrm>
        </p:spPr>
        <p:txBody>
          <a:bodyPr/>
          <a:lstStyle/>
          <a:p>
            <a:r>
              <a:rPr lang="nl-BE" sz="2800" dirty="0"/>
              <a:t>Life </a:t>
            </a:r>
            <a:r>
              <a:rPr lang="nl-BE" sz="2800" dirty="0" err="1"/>
              <a:t>cycle</a:t>
            </a:r>
            <a:endParaRPr lang="nl-BE" sz="2800" dirty="0"/>
          </a:p>
        </p:txBody>
      </p:sp>
      <p:cxnSp>
        <p:nvCxnSpPr>
          <p:cNvPr id="8" name="Rechte verbindingslijn met pijl 7"/>
          <p:cNvCxnSpPr/>
          <p:nvPr/>
        </p:nvCxnSpPr>
        <p:spPr>
          <a:xfrm>
            <a:off x="2185267" y="3268567"/>
            <a:ext cx="7784289"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15" name="Groep 14"/>
          <p:cNvGrpSpPr/>
          <p:nvPr/>
        </p:nvGrpSpPr>
        <p:grpSpPr>
          <a:xfrm>
            <a:off x="2344159" y="2537787"/>
            <a:ext cx="502880" cy="738988"/>
            <a:chOff x="820159" y="1249852"/>
            <a:chExt cx="502880" cy="738988"/>
          </a:xfrm>
        </p:grpSpPr>
        <p:cxnSp>
          <p:nvCxnSpPr>
            <p:cNvPr id="12" name="Rechte verbindingslijn 11"/>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18" name="Groep 17"/>
          <p:cNvGrpSpPr/>
          <p:nvPr/>
        </p:nvGrpSpPr>
        <p:grpSpPr>
          <a:xfrm>
            <a:off x="2783632" y="2537788"/>
            <a:ext cx="430872" cy="738989"/>
            <a:chOff x="1259632" y="1249851"/>
            <a:chExt cx="430872" cy="738989"/>
          </a:xfrm>
        </p:grpSpPr>
        <p:cxnSp>
          <p:nvCxnSpPr>
            <p:cNvPr id="16" name="Rechte verbindingslijn 15"/>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51" name="Groep 50"/>
          <p:cNvGrpSpPr/>
          <p:nvPr/>
        </p:nvGrpSpPr>
        <p:grpSpPr>
          <a:xfrm>
            <a:off x="3359696" y="2541398"/>
            <a:ext cx="430872" cy="738989"/>
            <a:chOff x="2164454" y="1969931"/>
            <a:chExt cx="430872" cy="738989"/>
          </a:xfrm>
        </p:grpSpPr>
        <p:cxnSp>
          <p:nvCxnSpPr>
            <p:cNvPr id="23" name="Rechte verbindingslijn 22"/>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4" name="Tekstvak 23"/>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52" name="Groep 51"/>
          <p:cNvGrpSpPr/>
          <p:nvPr/>
        </p:nvGrpSpPr>
        <p:grpSpPr>
          <a:xfrm>
            <a:off x="3788163" y="2549057"/>
            <a:ext cx="430872" cy="727718"/>
            <a:chOff x="2592921" y="1977592"/>
            <a:chExt cx="430872" cy="727718"/>
          </a:xfrm>
        </p:grpSpPr>
        <p:cxnSp>
          <p:nvCxnSpPr>
            <p:cNvPr id="25" name="Rechte verbindingslijn 24"/>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53" name="Groep 52"/>
          <p:cNvGrpSpPr/>
          <p:nvPr/>
        </p:nvGrpSpPr>
        <p:grpSpPr>
          <a:xfrm>
            <a:off x="5202302" y="2540849"/>
            <a:ext cx="461650" cy="727718"/>
            <a:chOff x="3678302" y="1969384"/>
            <a:chExt cx="461650" cy="727718"/>
          </a:xfrm>
          <a:solidFill>
            <a:schemeClr val="bg1"/>
          </a:solidFill>
        </p:grpSpPr>
        <p:cxnSp>
          <p:nvCxnSpPr>
            <p:cNvPr id="30" name="Rechte verbindingslijn 2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1" name="Tekstvak 30"/>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sp>
        <p:nvSpPr>
          <p:cNvPr id="32" name="Rechthoek 31"/>
          <p:cNvSpPr/>
          <p:nvPr/>
        </p:nvSpPr>
        <p:spPr>
          <a:xfrm>
            <a:off x="4321258" y="2126344"/>
            <a:ext cx="1068320"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50" dirty="0">
                <a:solidFill>
                  <a:prstClr val="white"/>
                </a:solidFill>
                <a:latin typeface="Calibri" panose="020F0502020204030204"/>
              </a:rPr>
              <a:t>Te ontwikkelen</a:t>
            </a:r>
          </a:p>
        </p:txBody>
      </p:sp>
      <p:grpSp>
        <p:nvGrpSpPr>
          <p:cNvPr id="55" name="Groep 54"/>
          <p:cNvGrpSpPr/>
          <p:nvPr/>
        </p:nvGrpSpPr>
        <p:grpSpPr>
          <a:xfrm>
            <a:off x="6104086" y="2549420"/>
            <a:ext cx="443731" cy="724297"/>
            <a:chOff x="4580084" y="1977953"/>
            <a:chExt cx="443731" cy="724297"/>
          </a:xfrm>
          <a:solidFill>
            <a:schemeClr val="bg1"/>
          </a:solidFill>
        </p:grpSpPr>
        <p:cxnSp>
          <p:nvCxnSpPr>
            <p:cNvPr id="36" name="Rechte verbindingslijn 3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grpSp>
        <p:nvGrpSpPr>
          <p:cNvPr id="56" name="Groep 55"/>
          <p:cNvGrpSpPr/>
          <p:nvPr/>
        </p:nvGrpSpPr>
        <p:grpSpPr>
          <a:xfrm>
            <a:off x="6579604" y="2560689"/>
            <a:ext cx="443731" cy="724297"/>
            <a:chOff x="5055602" y="1989222"/>
            <a:chExt cx="443731" cy="724297"/>
          </a:xfrm>
          <a:solidFill>
            <a:schemeClr val="bg1"/>
          </a:solidFill>
        </p:grpSpPr>
        <p:cxnSp>
          <p:nvCxnSpPr>
            <p:cNvPr id="38" name="Rechte verbindingslijn 37"/>
            <p:cNvCxnSpPr/>
            <p:nvPr/>
          </p:nvCxnSpPr>
          <p:spPr>
            <a:xfrm>
              <a:off x="5210289" y="2346999"/>
              <a:ext cx="0" cy="366520"/>
            </a:xfrm>
            <a:prstGeom prst="line">
              <a:avLst/>
            </a:prstGeom>
            <a:grpFill/>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39" name="Tekstvak 38"/>
            <p:cNvSpPr txBox="1"/>
            <p:nvPr/>
          </p:nvSpPr>
          <p:spPr>
            <a:xfrm>
              <a:off x="5055602" y="1989222"/>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UG</a:t>
              </a:r>
            </a:p>
          </p:txBody>
        </p:sp>
      </p:grpSp>
      <p:sp>
        <p:nvSpPr>
          <p:cNvPr id="40" name="Rechthoek 39"/>
          <p:cNvSpPr/>
          <p:nvPr/>
        </p:nvSpPr>
        <p:spPr>
          <a:xfrm>
            <a:off x="5427417" y="2124647"/>
            <a:ext cx="83135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900" dirty="0">
                <a:solidFill>
                  <a:prstClr val="white"/>
                </a:solidFill>
                <a:latin typeface="Calibri" panose="020F0502020204030204"/>
              </a:rPr>
              <a:t>In ontwikkeling</a:t>
            </a:r>
          </a:p>
        </p:txBody>
      </p:sp>
      <p:sp>
        <p:nvSpPr>
          <p:cNvPr id="42" name="Tekstvak 41"/>
          <p:cNvSpPr txBox="1"/>
          <p:nvPr/>
        </p:nvSpPr>
        <p:spPr>
          <a:xfrm>
            <a:off x="7597499" y="2552480"/>
            <a:ext cx="443731" cy="276999"/>
          </a:xfrm>
          <a:prstGeom prst="rect">
            <a:avLst/>
          </a:prstGeom>
          <a:noFill/>
        </p:spPr>
        <p:txBody>
          <a:bodyPr wrap="square" rtlCol="0">
            <a:spAutoFit/>
          </a:bodyPr>
          <a:lstStyle/>
          <a:p>
            <a:pPr defTabSz="914235"/>
            <a:endParaRPr lang="nl-BE" sz="1200" dirty="0">
              <a:solidFill>
                <a:srgbClr val="373636"/>
              </a:solidFill>
              <a:latin typeface="Calibri" panose="020F0502020204030204"/>
            </a:endParaRPr>
          </a:p>
        </p:txBody>
      </p:sp>
      <p:sp>
        <p:nvSpPr>
          <p:cNvPr id="43" name="Rechthoek 42"/>
          <p:cNvSpPr/>
          <p:nvPr/>
        </p:nvSpPr>
        <p:spPr>
          <a:xfrm>
            <a:off x="6291512" y="2118495"/>
            <a:ext cx="3503349"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Ontwikkeld</a:t>
            </a:r>
          </a:p>
        </p:txBody>
      </p:sp>
      <p:grpSp>
        <p:nvGrpSpPr>
          <p:cNvPr id="58" name="Groep 57"/>
          <p:cNvGrpSpPr/>
          <p:nvPr/>
        </p:nvGrpSpPr>
        <p:grpSpPr>
          <a:xfrm>
            <a:off x="8065965" y="2552480"/>
            <a:ext cx="443731" cy="724297"/>
            <a:chOff x="6541963" y="1981013"/>
            <a:chExt cx="443731" cy="724297"/>
          </a:xfrm>
        </p:grpSpPr>
        <p:cxnSp>
          <p:nvCxnSpPr>
            <p:cNvPr id="44" name="Rechte verbindingslijn 43"/>
            <p:cNvCxnSpPr/>
            <p:nvPr/>
          </p:nvCxnSpPr>
          <p:spPr>
            <a:xfrm>
              <a:off x="6696650"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5" name="Tekstvak 44"/>
            <p:cNvSpPr txBox="1"/>
            <p:nvPr/>
          </p:nvSpPr>
          <p:spPr>
            <a:xfrm>
              <a:off x="6541963"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BW</a:t>
              </a:r>
            </a:p>
          </p:txBody>
        </p:sp>
      </p:grpSp>
      <p:grpSp>
        <p:nvGrpSpPr>
          <p:cNvPr id="59" name="Groep 58"/>
          <p:cNvGrpSpPr/>
          <p:nvPr/>
        </p:nvGrpSpPr>
        <p:grpSpPr>
          <a:xfrm>
            <a:off x="8648476" y="2552480"/>
            <a:ext cx="443731" cy="724297"/>
            <a:chOff x="7124474" y="1981013"/>
            <a:chExt cx="443731" cy="724297"/>
          </a:xfrm>
        </p:grpSpPr>
        <p:cxnSp>
          <p:nvCxnSpPr>
            <p:cNvPr id="46" name="Rechte verbindingslijn 45"/>
            <p:cNvCxnSpPr/>
            <p:nvPr/>
          </p:nvCxnSpPr>
          <p:spPr>
            <a:xfrm>
              <a:off x="7279161"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7" name="Tekstvak 46"/>
            <p:cNvSpPr txBox="1"/>
            <p:nvPr/>
          </p:nvSpPr>
          <p:spPr>
            <a:xfrm>
              <a:off x="7124474"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TK</a:t>
              </a:r>
            </a:p>
          </p:txBody>
        </p:sp>
      </p:grpSp>
      <p:sp>
        <p:nvSpPr>
          <p:cNvPr id="49" name="Rechthoek 48"/>
          <p:cNvSpPr/>
          <p:nvPr/>
        </p:nvSpPr>
        <p:spPr>
          <a:xfrm>
            <a:off x="4357815" y="1344289"/>
            <a:ext cx="5437044" cy="288032"/>
          </a:xfrm>
          <a:prstGeom prst="rect">
            <a:avLst/>
          </a:prstGeom>
          <a:solidFill>
            <a:schemeClr val="bg1">
              <a:lumMod val="6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Ontwikkelbare bedrijvenzones</a:t>
            </a:r>
          </a:p>
        </p:txBody>
      </p:sp>
      <p:sp>
        <p:nvSpPr>
          <p:cNvPr id="50" name="Rechthoek 49"/>
          <p:cNvSpPr/>
          <p:nvPr/>
        </p:nvSpPr>
        <p:spPr>
          <a:xfrm>
            <a:off x="6291512" y="1723605"/>
            <a:ext cx="3503349" cy="288032"/>
          </a:xfrm>
          <a:prstGeom prst="rect">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Bedrijvenzones in beheer</a:t>
            </a:r>
          </a:p>
        </p:txBody>
      </p:sp>
      <p:sp>
        <p:nvSpPr>
          <p:cNvPr id="60" name="Tekstvak 59"/>
          <p:cNvSpPr txBox="1"/>
          <p:nvPr/>
        </p:nvSpPr>
        <p:spPr>
          <a:xfrm>
            <a:off x="2026670" y="3501008"/>
            <a:ext cx="3816424" cy="1815882"/>
          </a:xfrm>
          <a:prstGeom prst="rect">
            <a:avLst/>
          </a:prstGeom>
          <a:noFill/>
        </p:spPr>
        <p:txBody>
          <a:bodyPr wrap="square" rtlCol="0">
            <a:spAutoFit/>
          </a:bodyPr>
          <a:lstStyle/>
          <a:p>
            <a:pPr defTabSz="914235"/>
            <a:r>
              <a:rPr lang="nl-BE" sz="1600" b="1" i="1" dirty="0">
                <a:solidFill>
                  <a:srgbClr val="8DC63F"/>
                </a:solidFill>
                <a:latin typeface="Calibri" panose="020F0502020204030204"/>
              </a:rPr>
              <a:t>Mijlpalen vaste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PV = Plenaire vergadering</a:t>
            </a:r>
          </a:p>
          <a:p>
            <a:pPr defTabSz="914235"/>
            <a:r>
              <a:rPr lang="nl-BE" sz="1200" dirty="0">
                <a:solidFill>
                  <a:srgbClr val="373636"/>
                </a:solidFill>
                <a:latin typeface="Calibri" panose="020F0502020204030204"/>
              </a:rPr>
              <a:t>VV = Voorlopige vaststelling</a:t>
            </a:r>
          </a:p>
          <a:p>
            <a:pPr defTabSz="914235"/>
            <a:r>
              <a:rPr lang="nl-BE" sz="1200" dirty="0">
                <a:solidFill>
                  <a:srgbClr val="373636"/>
                </a:solidFill>
                <a:latin typeface="Calibri" panose="020F0502020204030204"/>
              </a:rPr>
              <a:t>DV = Definitieve vaststelling</a:t>
            </a:r>
          </a:p>
          <a:p>
            <a:pPr defTabSz="914235"/>
            <a:r>
              <a:rPr lang="nl-BE" sz="1200" dirty="0">
                <a:solidFill>
                  <a:srgbClr val="373636"/>
                </a:solidFill>
                <a:latin typeface="Calibri" panose="020F0502020204030204"/>
              </a:rPr>
              <a:t>BG = Besluit tot goedkeuring (enkel voor </a:t>
            </a:r>
            <a:r>
              <a:rPr lang="nl-BE" sz="1200" dirty="0" err="1">
                <a:solidFill>
                  <a:srgbClr val="373636"/>
                </a:solidFill>
                <a:latin typeface="Calibri" panose="020F0502020204030204"/>
              </a:rPr>
              <a:t>gew</a:t>
            </a:r>
            <a:r>
              <a:rPr lang="nl-BE" sz="1200" dirty="0">
                <a:solidFill>
                  <a:srgbClr val="373636"/>
                </a:solidFill>
                <a:latin typeface="Calibri" panose="020F0502020204030204"/>
              </a:rPr>
              <a:t>. </a:t>
            </a:r>
            <a:r>
              <a:rPr lang="nl-BE" sz="1200" dirty="0" err="1">
                <a:solidFill>
                  <a:srgbClr val="373636"/>
                </a:solidFill>
                <a:latin typeface="Calibri" panose="020F0502020204030204"/>
              </a:rPr>
              <a:t>RUP’s</a:t>
            </a:r>
            <a:r>
              <a:rPr lang="nl-BE" sz="1200" dirty="0">
                <a:solidFill>
                  <a:srgbClr val="373636"/>
                </a:solidFill>
                <a:latin typeface="Calibri" panose="020F0502020204030204"/>
              </a:rPr>
              <a:t>)</a:t>
            </a:r>
          </a:p>
          <a:p>
            <a:pPr defTabSz="914235"/>
            <a:r>
              <a:rPr lang="nl-BE" sz="1200" dirty="0">
                <a:solidFill>
                  <a:srgbClr val="373636"/>
                </a:solidFill>
                <a:latin typeface="Calibri" panose="020F0502020204030204"/>
              </a:rPr>
              <a:t>BS = Publicatie B.S.</a:t>
            </a:r>
          </a:p>
          <a:p>
            <a:pPr defTabSz="914235"/>
            <a:r>
              <a:rPr lang="nl-BE" sz="1200" dirty="0">
                <a:solidFill>
                  <a:srgbClr val="373636"/>
                </a:solidFill>
                <a:latin typeface="Calibri" panose="020F0502020204030204"/>
              </a:rPr>
              <a:t>VW = Verwerving (aankoop)</a:t>
            </a:r>
          </a:p>
          <a:p>
            <a:pPr defTabSz="914235"/>
            <a:r>
              <a:rPr lang="nl-BE" sz="1200" dirty="0">
                <a:solidFill>
                  <a:srgbClr val="373636"/>
                </a:solidFill>
                <a:latin typeface="Calibri" panose="020F0502020204030204"/>
              </a:rPr>
              <a:t>OP = Oplevering nutsvoorziening en infrastructuur</a:t>
            </a:r>
          </a:p>
        </p:txBody>
      </p:sp>
      <p:sp>
        <p:nvSpPr>
          <p:cNvPr id="62" name="Rechthoek 61"/>
          <p:cNvSpPr/>
          <p:nvPr/>
        </p:nvSpPr>
        <p:spPr>
          <a:xfrm>
            <a:off x="4367058" y="979177"/>
            <a:ext cx="5427803" cy="288032"/>
          </a:xfrm>
          <a:prstGeom prst="rect">
            <a:avLst/>
          </a:prstGeom>
          <a:solidFill>
            <a:schemeClr val="bg1">
              <a:lumMod val="65000"/>
            </a:schemeClr>
          </a:solidFill>
          <a:ln>
            <a:solidFill>
              <a:srgbClr val="F20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Bedrijfspercelen</a:t>
            </a:r>
          </a:p>
        </p:txBody>
      </p:sp>
      <p:sp>
        <p:nvSpPr>
          <p:cNvPr id="63" name="Rechthoek 62"/>
          <p:cNvSpPr/>
          <p:nvPr/>
        </p:nvSpPr>
        <p:spPr>
          <a:xfrm>
            <a:off x="4363995" y="622776"/>
            <a:ext cx="5420865" cy="288032"/>
          </a:xfrm>
          <a:prstGeom prst="rect">
            <a:avLst/>
          </a:prstGeom>
          <a:solidFill>
            <a:schemeClr val="bg1">
              <a:lumMod val="6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a:t>
            </a:r>
          </a:p>
        </p:txBody>
      </p:sp>
      <p:sp>
        <p:nvSpPr>
          <p:cNvPr id="33" name="Rechthoek 32"/>
          <p:cNvSpPr/>
          <p:nvPr/>
        </p:nvSpPr>
        <p:spPr>
          <a:xfrm>
            <a:off x="2267195" y="2118495"/>
            <a:ext cx="2016224" cy="2880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 in planning</a:t>
            </a:r>
          </a:p>
        </p:txBody>
      </p:sp>
      <p:grpSp>
        <p:nvGrpSpPr>
          <p:cNvPr id="61" name="Groep 60"/>
          <p:cNvGrpSpPr/>
          <p:nvPr/>
        </p:nvGrpSpPr>
        <p:grpSpPr>
          <a:xfrm>
            <a:off x="4142379" y="2550857"/>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0" name="Tekstvak 69"/>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sp>
        <p:nvSpPr>
          <p:cNvPr id="65" name="Tekstvak 64"/>
          <p:cNvSpPr txBox="1"/>
          <p:nvPr/>
        </p:nvSpPr>
        <p:spPr>
          <a:xfrm>
            <a:off x="6112592" y="3501008"/>
            <a:ext cx="3816424" cy="1077218"/>
          </a:xfrm>
          <a:prstGeom prst="rect">
            <a:avLst/>
          </a:prstGeom>
          <a:noFill/>
        </p:spPr>
        <p:txBody>
          <a:bodyPr wrap="square" rtlCol="0">
            <a:spAutoFit/>
          </a:bodyPr>
          <a:lstStyle/>
          <a:p>
            <a:pPr defTabSz="914235"/>
            <a:r>
              <a:rPr lang="nl-BE" sz="1600" b="1" i="1" dirty="0">
                <a:solidFill>
                  <a:srgbClr val="F20E96"/>
                </a:solidFill>
                <a:latin typeface="Calibri" panose="020F0502020204030204"/>
              </a:rPr>
              <a:t>Mijlpalen variabele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UG = Uitgifte (verkoop)</a:t>
            </a:r>
          </a:p>
          <a:p>
            <a:pPr defTabSz="914235"/>
            <a:r>
              <a:rPr lang="nl-BE" sz="1200" dirty="0">
                <a:solidFill>
                  <a:srgbClr val="373636"/>
                </a:solidFill>
                <a:latin typeface="Calibri" panose="020F0502020204030204"/>
              </a:rPr>
              <a:t>BW = Bewegwijzering</a:t>
            </a:r>
          </a:p>
          <a:p>
            <a:pPr defTabSz="914235"/>
            <a:r>
              <a:rPr lang="nl-BE" sz="1200" dirty="0">
                <a:solidFill>
                  <a:srgbClr val="373636"/>
                </a:solidFill>
                <a:latin typeface="Calibri" panose="020F0502020204030204"/>
              </a:rPr>
              <a:t>TK = Wederinkoop</a:t>
            </a:r>
          </a:p>
        </p:txBody>
      </p:sp>
      <p:sp>
        <p:nvSpPr>
          <p:cNvPr id="3" name="Rechthoek 2"/>
          <p:cNvSpPr/>
          <p:nvPr/>
        </p:nvSpPr>
        <p:spPr>
          <a:xfrm>
            <a:off x="4253558" y="914816"/>
            <a:ext cx="5716255" cy="40516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Tree>
    <p:extLst>
      <p:ext uri="{BB962C8B-B14F-4D97-AF65-F5344CB8AC3E}">
        <p14:creationId xmlns:p14="http://schemas.microsoft.com/office/powerpoint/2010/main" val="174041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63552" y="260648"/>
            <a:ext cx="8167154"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Object bedrijfspercelen</a:t>
            </a:r>
          </a:p>
        </p:txBody>
      </p:sp>
      <p:sp>
        <p:nvSpPr>
          <p:cNvPr id="3" name="Rechthoek 2"/>
          <p:cNvSpPr/>
          <p:nvPr/>
        </p:nvSpPr>
        <p:spPr>
          <a:xfrm>
            <a:off x="2085332" y="1052738"/>
            <a:ext cx="7827093" cy="2585323"/>
          </a:xfrm>
          <a:prstGeom prst="rect">
            <a:avLst/>
          </a:prstGeom>
        </p:spPr>
        <p:txBody>
          <a:bodyPr wrap="square">
            <a:spAutoFit/>
          </a:bodyPr>
          <a:lstStyle/>
          <a:p>
            <a:pPr defTabSz="914235"/>
            <a:r>
              <a:rPr lang="nl-BE" sz="1799" b="1" i="1" u="sng" dirty="0">
                <a:solidFill>
                  <a:srgbClr val="172B4D"/>
                </a:solidFill>
                <a:latin typeface="-apple-system"/>
              </a:rPr>
              <a:t>Definitie:</a:t>
            </a:r>
          </a:p>
          <a:p>
            <a:pPr defTabSz="914235"/>
            <a:endParaRPr lang="nl-BE" sz="1799" b="1" i="1" u="sng" dirty="0">
              <a:solidFill>
                <a:srgbClr val="172B4D"/>
              </a:solidFill>
              <a:latin typeface="-apple-system"/>
            </a:endParaRPr>
          </a:p>
          <a:p>
            <a:pPr defTabSz="914235"/>
            <a:r>
              <a:rPr lang="nl-BE" sz="1799" dirty="0">
                <a:solidFill>
                  <a:srgbClr val="373636"/>
                </a:solidFill>
                <a:latin typeface="Calibri" panose="020F0502020204030204"/>
              </a:rPr>
              <a:t>Een gebruiksperceel is de ruimtelijke afbakening van een gebied dat door een bedrijf in gebruik is of eenzelfde functie heeft, vastgesteld op basis van terreinwerk en/of een </a:t>
            </a:r>
            <a:r>
              <a:rPr lang="nl-BE" sz="1799" dirty="0" err="1">
                <a:solidFill>
                  <a:srgbClr val="373636"/>
                </a:solidFill>
                <a:latin typeface="Calibri" panose="020F0502020204030204"/>
              </a:rPr>
              <a:t>orthofoto</a:t>
            </a:r>
            <a:r>
              <a:rPr lang="nl-BE" sz="1799" dirty="0">
                <a:solidFill>
                  <a:srgbClr val="373636"/>
                </a:solidFill>
                <a:latin typeface="Calibri" panose="020F0502020204030204"/>
              </a:rPr>
              <a:t>. Een gebruikersperceel kan meerdere bedrijven omvatten, bijvoorbeeld bij een business center, KMO units, aaneengesloten bebouwing... of meerdere kadastrale percelen bijvoorbeeld bij achtertuinen van woningen, landbouwgebieden,…</a:t>
            </a:r>
          </a:p>
          <a:p>
            <a:pPr defTabSz="914235"/>
            <a:endParaRPr lang="nl-BE" sz="1799" b="1" i="1" u="sng" dirty="0">
              <a:solidFill>
                <a:srgbClr val="172B4D"/>
              </a:solidFill>
              <a:latin typeface="-apple-system"/>
            </a:endParaRPr>
          </a:p>
        </p:txBody>
      </p:sp>
      <p:sp>
        <p:nvSpPr>
          <p:cNvPr id="4" name="Rechthoek 3">
            <a:hlinkClick r:id="rId3"/>
          </p:cNvPr>
          <p:cNvSpPr/>
          <p:nvPr/>
        </p:nvSpPr>
        <p:spPr>
          <a:xfrm>
            <a:off x="2085330" y="4221088"/>
            <a:ext cx="8145376" cy="369332"/>
          </a:xfrm>
          <a:prstGeom prst="rect">
            <a:avLst/>
          </a:prstGeom>
        </p:spPr>
        <p:txBody>
          <a:bodyPr wrap="square">
            <a:spAutoFit/>
          </a:bodyPr>
          <a:lstStyle/>
          <a:p>
            <a:pPr defTabSz="914235"/>
            <a:r>
              <a:rPr lang="nl-BE" sz="1799" dirty="0">
                <a:solidFill>
                  <a:srgbClr val="373636"/>
                </a:solidFill>
                <a:latin typeface="Calibri" panose="020F0502020204030204"/>
              </a:rPr>
              <a:t>https://vlaiowiki.atlassian.net/wiki/spaces/DM/pages/37650513/Bedrijfspercelen</a:t>
            </a:r>
          </a:p>
        </p:txBody>
      </p:sp>
    </p:spTree>
    <p:extLst>
      <p:ext uri="{BB962C8B-B14F-4D97-AF65-F5344CB8AC3E}">
        <p14:creationId xmlns:p14="http://schemas.microsoft.com/office/powerpoint/2010/main" val="143621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Bedrijfspercelen - algemeen</a:t>
            </a:r>
          </a:p>
        </p:txBody>
      </p:sp>
      <p:sp>
        <p:nvSpPr>
          <p:cNvPr id="40" name="Rechthoek 39"/>
          <p:cNvSpPr/>
          <p:nvPr/>
        </p:nvSpPr>
        <p:spPr>
          <a:xfrm>
            <a:off x="2008567" y="764704"/>
            <a:ext cx="8208912" cy="3570208"/>
          </a:xfrm>
          <a:prstGeom prst="rect">
            <a:avLst/>
          </a:prstGeom>
        </p:spPr>
        <p:txBody>
          <a:bodyPr wrap="square">
            <a:spAutoFit/>
          </a:bodyPr>
          <a:lstStyle/>
          <a:p>
            <a:pPr marL="342900" indent="-342900" defTabSz="914235">
              <a:buFont typeface="Wingdings" panose="05000000000000000000" pitchFamily="2" charset="2"/>
              <a:buChar char="§"/>
            </a:pPr>
            <a:r>
              <a:rPr lang="nl-BE" sz="1600" dirty="0">
                <a:solidFill>
                  <a:srgbClr val="373636"/>
                </a:solidFill>
                <a:latin typeface="Calibri" panose="020F0502020204030204"/>
              </a:rPr>
              <a:t>Bron: </a:t>
            </a:r>
          </a:p>
          <a:p>
            <a:pPr marL="800100" lvl="1" indent="-342900" defTabSz="914235">
              <a:buFontTx/>
              <a:buChar char="-"/>
            </a:pPr>
            <a:r>
              <a:rPr lang="nl-BE" sz="1600" dirty="0">
                <a:solidFill>
                  <a:srgbClr val="373636"/>
                </a:solidFill>
                <a:latin typeface="Calibri" panose="020F0502020204030204"/>
              </a:rPr>
              <a:t>DSI</a:t>
            </a:r>
          </a:p>
          <a:p>
            <a:pPr marL="800100" lvl="1" indent="-342900" defTabSz="914235">
              <a:buFontTx/>
              <a:buChar char="-"/>
            </a:pPr>
            <a:r>
              <a:rPr lang="nl-BE" sz="1600" dirty="0">
                <a:solidFill>
                  <a:srgbClr val="373636"/>
                </a:solidFill>
                <a:latin typeface="Calibri" panose="020F0502020204030204"/>
              </a:rPr>
              <a:t>Uniek percelenplan/GRB/inrichtingsplan/as-</a:t>
            </a:r>
            <a:r>
              <a:rPr lang="nl-BE" sz="1600" dirty="0" err="1">
                <a:solidFill>
                  <a:srgbClr val="373636"/>
                </a:solidFill>
                <a:latin typeface="Calibri" panose="020F0502020204030204"/>
              </a:rPr>
              <a:t>builtplan</a:t>
            </a:r>
            <a:endParaRPr lang="nl-BE" sz="1600" dirty="0">
              <a:solidFill>
                <a:srgbClr val="373636"/>
              </a:solidFill>
              <a:latin typeface="Calibri" panose="020F0502020204030204"/>
            </a:endParaRPr>
          </a:p>
          <a:p>
            <a:pPr marL="800100" lvl="1" indent="-342900" defTabSz="914235">
              <a:buFontTx/>
              <a:buChar char="-"/>
            </a:pPr>
            <a:r>
              <a:rPr lang="nl-BE" sz="1600" dirty="0" err="1">
                <a:solidFill>
                  <a:srgbClr val="373636"/>
                </a:solidFill>
                <a:latin typeface="Calibri" panose="020F0502020204030204"/>
              </a:rPr>
              <a:t>Orthofoto</a:t>
            </a:r>
            <a:endParaRPr lang="nl-BE" sz="1600" dirty="0">
              <a:solidFill>
                <a:srgbClr val="373636"/>
              </a:solidFill>
              <a:latin typeface="Calibri" panose="020F0502020204030204"/>
            </a:endParaRPr>
          </a:p>
          <a:p>
            <a:pPr marL="800100" lvl="1" indent="-342900" defTabSz="914235">
              <a:buFontTx/>
              <a:buChar char="-"/>
            </a:pPr>
            <a:r>
              <a:rPr lang="nl-BE" sz="1600" dirty="0">
                <a:solidFill>
                  <a:srgbClr val="373636"/>
                </a:solidFill>
                <a:latin typeface="Calibri" panose="020F0502020204030204"/>
              </a:rPr>
              <a:t>Andere bronnen (KBO, OVAM, VMM…)</a:t>
            </a:r>
          </a:p>
          <a:p>
            <a:pPr marL="342900" indent="-342900" defTabSz="914235">
              <a:buFont typeface="Wingdings" panose="05000000000000000000" pitchFamily="2" charset="2"/>
              <a:buChar char="§"/>
            </a:pPr>
            <a:r>
              <a:rPr lang="nl-BE" sz="1600" dirty="0">
                <a:solidFill>
                  <a:srgbClr val="373636"/>
                </a:solidFill>
                <a:latin typeface="Calibri" panose="020F0502020204030204"/>
              </a:rPr>
              <a:t>Type: </a:t>
            </a:r>
            <a:r>
              <a:rPr lang="nl-BE" sz="1600" dirty="0" err="1">
                <a:solidFill>
                  <a:srgbClr val="373636"/>
                </a:solidFill>
                <a:latin typeface="Calibri" panose="020F0502020204030204"/>
              </a:rPr>
              <a:t>read</a:t>
            </a:r>
            <a:r>
              <a:rPr lang="nl-BE" sz="1600" dirty="0">
                <a:solidFill>
                  <a:srgbClr val="373636"/>
                </a:solidFill>
                <a:latin typeface="Calibri" panose="020F0502020204030204"/>
              </a:rPr>
              <a:t>/</a:t>
            </a:r>
            <a:r>
              <a:rPr lang="nl-BE" sz="1600" dirty="0" err="1">
                <a:solidFill>
                  <a:srgbClr val="373636"/>
                </a:solidFill>
                <a:latin typeface="Calibri" panose="020F0502020204030204"/>
              </a:rPr>
              <a:t>write</a:t>
            </a:r>
            <a:endParaRPr lang="nl-BE" sz="1600" dirty="0">
              <a:solidFill>
                <a:srgbClr val="373636"/>
              </a:solidFill>
              <a:latin typeface="Calibri" panose="020F0502020204030204"/>
            </a:endParaRPr>
          </a:p>
          <a:p>
            <a:pPr marL="342900" indent="-342900" defTabSz="914235">
              <a:buFont typeface="Wingdings" panose="05000000000000000000" pitchFamily="2" charset="2"/>
              <a:buChar char="§"/>
            </a:pPr>
            <a:r>
              <a:rPr lang="nl-BE" sz="1600" dirty="0">
                <a:solidFill>
                  <a:srgbClr val="373636"/>
                </a:solidFill>
                <a:latin typeface="Calibri" panose="020F0502020204030204"/>
              </a:rPr>
              <a:t>Actualisatie: continu</a:t>
            </a:r>
          </a:p>
          <a:p>
            <a:pPr marL="342900" indent="-342900" defTabSz="914235">
              <a:buFont typeface="Wingdings" panose="05000000000000000000" pitchFamily="2" charset="2"/>
              <a:buChar char="§"/>
            </a:pPr>
            <a:r>
              <a:rPr lang="nl-BE" sz="1600" dirty="0">
                <a:solidFill>
                  <a:srgbClr val="373636"/>
                </a:solidFill>
                <a:latin typeface="Calibri" panose="020F0502020204030204"/>
              </a:rPr>
              <a:t>Geometrie: </a:t>
            </a:r>
          </a:p>
          <a:p>
            <a:pPr marL="800100" lvl="1" indent="-342900" defTabSz="914235">
              <a:buFontTx/>
              <a:buChar char="-"/>
            </a:pPr>
            <a:r>
              <a:rPr lang="nl-BE" sz="1600" dirty="0">
                <a:solidFill>
                  <a:srgbClr val="373636"/>
                </a:solidFill>
                <a:latin typeface="Calibri" panose="020F0502020204030204"/>
              </a:rPr>
              <a:t>Afgestemd op GRB</a:t>
            </a:r>
          </a:p>
          <a:p>
            <a:pPr marL="800100" lvl="1" indent="-342900" defTabSz="914235">
              <a:buFontTx/>
              <a:buChar char="-"/>
            </a:pPr>
            <a:r>
              <a:rPr lang="nl-BE" sz="1600" dirty="0">
                <a:solidFill>
                  <a:srgbClr val="373636"/>
                </a:solidFill>
                <a:latin typeface="Calibri" panose="020F0502020204030204"/>
              </a:rPr>
              <a:t>Regels rond afsplitsing nog te bespreken (OSLO)</a:t>
            </a:r>
          </a:p>
          <a:p>
            <a:pPr marL="800100" lvl="1" indent="-342900" defTabSz="914235">
              <a:buFontTx/>
              <a:buChar char="-"/>
            </a:pPr>
            <a:r>
              <a:rPr lang="nl-BE" sz="1600" dirty="0">
                <a:solidFill>
                  <a:srgbClr val="373636"/>
                </a:solidFill>
                <a:latin typeface="Calibri" panose="020F0502020204030204"/>
              </a:rPr>
              <a:t>Topologie:</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cover </a:t>
            </a:r>
            <a:r>
              <a:rPr lang="nl-BE" sz="1600" dirty="0" err="1">
                <a:solidFill>
                  <a:srgbClr val="373636"/>
                </a:solidFill>
                <a:latin typeface="Calibri" panose="020F0502020204030204"/>
              </a:rPr>
              <a:t>each</a:t>
            </a:r>
            <a:r>
              <a:rPr lang="nl-BE" sz="1600" dirty="0">
                <a:solidFill>
                  <a:srgbClr val="373636"/>
                </a:solidFill>
                <a:latin typeface="Calibri" panose="020F0502020204030204"/>
              </a:rPr>
              <a:t> </a:t>
            </a:r>
            <a:r>
              <a:rPr lang="nl-BE" sz="1600" dirty="0" err="1">
                <a:solidFill>
                  <a:srgbClr val="373636"/>
                </a:solidFill>
                <a:latin typeface="Calibri" panose="020F0502020204030204"/>
              </a:rPr>
              <a:t>other</a:t>
            </a:r>
            <a:r>
              <a:rPr lang="nl-BE" sz="1600" dirty="0">
                <a:solidFill>
                  <a:srgbClr val="373636"/>
                </a:solidFill>
                <a:latin typeface="Calibri" panose="020F0502020204030204"/>
              </a:rPr>
              <a:t> bedrijventerreinen</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a:t>
            </a:r>
            <a:r>
              <a:rPr lang="nl-BE" sz="1600" dirty="0" err="1">
                <a:solidFill>
                  <a:srgbClr val="373636"/>
                </a:solidFill>
                <a:latin typeface="Calibri" panose="020F0502020204030204"/>
              </a:rPr>
              <a:t>not</a:t>
            </a:r>
            <a:r>
              <a:rPr lang="nl-BE" sz="1600" dirty="0">
                <a:solidFill>
                  <a:srgbClr val="373636"/>
                </a:solidFill>
                <a:latin typeface="Calibri" panose="020F0502020204030204"/>
              </a:rPr>
              <a:t> overlap</a:t>
            </a:r>
          </a:p>
          <a:p>
            <a:pPr defTabSz="914235"/>
            <a:endParaRPr lang="nl-BE" sz="1799" dirty="0">
              <a:solidFill>
                <a:srgbClr val="373636"/>
              </a:solidFill>
              <a:latin typeface="Calibri" panose="020F0502020204030204"/>
            </a:endParaRPr>
          </a:p>
        </p:txBody>
      </p:sp>
    </p:spTree>
    <p:extLst>
      <p:ext uri="{BB962C8B-B14F-4D97-AF65-F5344CB8AC3E}">
        <p14:creationId xmlns:p14="http://schemas.microsoft.com/office/powerpoint/2010/main" val="2819448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Rechthoek 27"/>
          <p:cNvSpPr/>
          <p:nvPr/>
        </p:nvSpPr>
        <p:spPr>
          <a:xfrm>
            <a:off x="1919536" y="44626"/>
            <a:ext cx="4572000" cy="646331"/>
          </a:xfrm>
          <a:prstGeom prst="rect">
            <a:avLst/>
          </a:prstGeom>
        </p:spPr>
        <p:txBody>
          <a:bodyPr>
            <a:spAutoFit/>
          </a:bodyPr>
          <a:lstStyle/>
          <a:p>
            <a:pPr defTabSz="914235"/>
            <a:r>
              <a:rPr lang="nl-BE" sz="1799" b="1" dirty="0">
                <a:solidFill>
                  <a:srgbClr val="373636"/>
                </a:solidFill>
                <a:latin typeface="Verdana" panose="020B0604030504040204" pitchFamily="34" charset="0"/>
                <a:ea typeface="Times New Roman" panose="02020603050405020304" pitchFamily="18" charset="0"/>
                <a:cs typeface="Times New Roman" panose="02020603050405020304" pitchFamily="18" charset="0"/>
              </a:rPr>
              <a:t>Gedifferentieerde aanpak geometrie</a:t>
            </a:r>
          </a:p>
        </p:txBody>
      </p:sp>
      <p:graphicFrame>
        <p:nvGraphicFramePr>
          <p:cNvPr id="3" name="Diagram 2"/>
          <p:cNvGraphicFramePr/>
          <p:nvPr/>
        </p:nvGraphicFramePr>
        <p:xfrm>
          <a:off x="2063552" y="692696"/>
          <a:ext cx="835292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kstvak 4"/>
          <p:cNvSpPr txBox="1"/>
          <p:nvPr/>
        </p:nvSpPr>
        <p:spPr>
          <a:xfrm>
            <a:off x="2423592" y="2996954"/>
            <a:ext cx="1080120" cy="646331"/>
          </a:xfrm>
          <a:prstGeom prst="rect">
            <a:avLst/>
          </a:prstGeom>
          <a:solidFill>
            <a:schemeClr val="bg1"/>
          </a:solidFill>
        </p:spPr>
        <p:txBody>
          <a:bodyPr wrap="square" rtlCol="0">
            <a:spAutoFit/>
          </a:bodyPr>
          <a:lstStyle/>
          <a:p>
            <a:pPr defTabSz="914235"/>
            <a:r>
              <a:rPr lang="nl-BE" sz="1799" dirty="0">
                <a:solidFill>
                  <a:srgbClr val="373636"/>
                </a:solidFill>
                <a:latin typeface="Calibri" panose="020F0502020204030204"/>
              </a:rPr>
              <a:t>Bestaand terrein</a:t>
            </a:r>
          </a:p>
        </p:txBody>
      </p:sp>
      <p:sp>
        <p:nvSpPr>
          <p:cNvPr id="6" name="Tekstvak 5"/>
          <p:cNvSpPr txBox="1"/>
          <p:nvPr/>
        </p:nvSpPr>
        <p:spPr>
          <a:xfrm>
            <a:off x="9048328" y="3014094"/>
            <a:ext cx="1080120" cy="646331"/>
          </a:xfrm>
          <a:prstGeom prst="rect">
            <a:avLst/>
          </a:prstGeom>
          <a:solidFill>
            <a:schemeClr val="bg1"/>
          </a:solidFill>
        </p:spPr>
        <p:txBody>
          <a:bodyPr wrap="square" rtlCol="0">
            <a:spAutoFit/>
          </a:bodyPr>
          <a:lstStyle/>
          <a:p>
            <a:pPr defTabSz="914235"/>
            <a:r>
              <a:rPr lang="nl-BE" sz="1799" dirty="0">
                <a:solidFill>
                  <a:srgbClr val="373636"/>
                </a:solidFill>
                <a:latin typeface="Calibri" panose="020F0502020204030204"/>
              </a:rPr>
              <a:t>Nieuw terrein</a:t>
            </a:r>
          </a:p>
        </p:txBody>
      </p:sp>
      <p:sp>
        <p:nvSpPr>
          <p:cNvPr id="7" name="Tekstvak 6"/>
          <p:cNvSpPr txBox="1"/>
          <p:nvPr/>
        </p:nvSpPr>
        <p:spPr>
          <a:xfrm>
            <a:off x="5735960" y="229290"/>
            <a:ext cx="1332656" cy="369332"/>
          </a:xfrm>
          <a:prstGeom prst="rect">
            <a:avLst/>
          </a:prstGeom>
          <a:solidFill>
            <a:schemeClr val="bg1"/>
          </a:solidFill>
        </p:spPr>
        <p:txBody>
          <a:bodyPr wrap="square" rtlCol="0">
            <a:spAutoFit/>
          </a:bodyPr>
          <a:lstStyle/>
          <a:p>
            <a:pPr defTabSz="914235"/>
            <a:r>
              <a:rPr lang="nl-BE" sz="1799" dirty="0">
                <a:solidFill>
                  <a:srgbClr val="373636"/>
                </a:solidFill>
                <a:latin typeface="Calibri" panose="020F0502020204030204"/>
              </a:rPr>
              <a:t>Beheerd</a:t>
            </a:r>
          </a:p>
        </p:txBody>
      </p:sp>
      <p:sp>
        <p:nvSpPr>
          <p:cNvPr id="8" name="Tekstvak 7"/>
          <p:cNvSpPr txBox="1"/>
          <p:nvPr/>
        </p:nvSpPr>
        <p:spPr>
          <a:xfrm>
            <a:off x="5511316" y="5877272"/>
            <a:ext cx="1781944" cy="369332"/>
          </a:xfrm>
          <a:prstGeom prst="rect">
            <a:avLst/>
          </a:prstGeom>
          <a:solidFill>
            <a:schemeClr val="bg1"/>
          </a:solidFill>
        </p:spPr>
        <p:txBody>
          <a:bodyPr wrap="square" rtlCol="0">
            <a:spAutoFit/>
          </a:bodyPr>
          <a:lstStyle/>
          <a:p>
            <a:pPr defTabSz="914235"/>
            <a:r>
              <a:rPr lang="nl-BE" sz="1799" dirty="0">
                <a:solidFill>
                  <a:srgbClr val="373636"/>
                </a:solidFill>
                <a:latin typeface="Calibri" panose="020F0502020204030204"/>
              </a:rPr>
              <a:t>Niet- beheerd</a:t>
            </a:r>
          </a:p>
        </p:txBody>
      </p:sp>
      <p:grpSp>
        <p:nvGrpSpPr>
          <p:cNvPr id="12" name="Groep 11"/>
          <p:cNvGrpSpPr/>
          <p:nvPr/>
        </p:nvGrpSpPr>
        <p:grpSpPr>
          <a:xfrm>
            <a:off x="4007768" y="2132857"/>
            <a:ext cx="2073830" cy="936104"/>
            <a:chOff x="1944213" y="432041"/>
            <a:chExt cx="2073830" cy="731605"/>
          </a:xfrm>
        </p:grpSpPr>
        <p:sp>
          <p:nvSpPr>
            <p:cNvPr id="13" name="Afgeronde rechthoek 12"/>
            <p:cNvSpPr/>
            <p:nvPr/>
          </p:nvSpPr>
          <p:spPr>
            <a:xfrm>
              <a:off x="1944213" y="432041"/>
              <a:ext cx="2073830" cy="731605"/>
            </a:xfrm>
            <a:prstGeom prst="roundRect">
              <a:avLst/>
            </a:pr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defTabSz="914235"/>
              <a:r>
                <a:rPr lang="nl-BE" sz="2100" dirty="0">
                  <a:solidFill>
                    <a:prstClr val="white"/>
                  </a:solidFill>
                  <a:latin typeface="Calibri" panose="020F0502020204030204"/>
                </a:rPr>
                <a:t>Kadastraal perceel</a:t>
              </a:r>
            </a:p>
          </p:txBody>
        </p:sp>
        <p:sp>
          <p:nvSpPr>
            <p:cNvPr id="14" name="Afgeronde rechthoek 4"/>
            <p:cNvSpPr/>
            <p:nvPr/>
          </p:nvSpPr>
          <p:spPr>
            <a:xfrm>
              <a:off x="1979927" y="467755"/>
              <a:ext cx="2002402" cy="6601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algn="ctr" defTabSz="933450">
                <a:lnSpc>
                  <a:spcPct val="90000"/>
                </a:lnSpc>
                <a:spcBef>
                  <a:spcPct val="0"/>
                </a:spcBef>
                <a:spcAft>
                  <a:spcPct val="35000"/>
                </a:spcAft>
              </a:pPr>
              <a:endParaRPr lang="nl-BE" sz="2100" dirty="0">
                <a:solidFill>
                  <a:prstClr val="white"/>
                </a:solidFill>
                <a:latin typeface="Calibri" panose="020F0502020204030204"/>
              </a:endParaRPr>
            </a:p>
          </p:txBody>
        </p:sp>
      </p:grpSp>
      <p:sp>
        <p:nvSpPr>
          <p:cNvPr id="15" name="Tekstvak 14"/>
          <p:cNvSpPr txBox="1"/>
          <p:nvPr/>
        </p:nvSpPr>
        <p:spPr>
          <a:xfrm>
            <a:off x="2783632" y="1196752"/>
            <a:ext cx="1080120" cy="369332"/>
          </a:xfrm>
          <a:prstGeom prst="rect">
            <a:avLst/>
          </a:prstGeom>
          <a:solidFill>
            <a:schemeClr val="bg1"/>
          </a:solidFill>
        </p:spPr>
        <p:txBody>
          <a:bodyPr wrap="square" rtlCol="0">
            <a:spAutoFit/>
          </a:bodyPr>
          <a:lstStyle/>
          <a:p>
            <a:pPr defTabSz="914235"/>
            <a:r>
              <a:rPr lang="nl-BE" sz="1799" dirty="0">
                <a:solidFill>
                  <a:srgbClr val="373636"/>
                </a:solidFill>
                <a:latin typeface="Calibri" panose="020F0502020204030204"/>
              </a:rPr>
              <a:t>Digitaal</a:t>
            </a:r>
          </a:p>
        </p:txBody>
      </p:sp>
      <p:sp>
        <p:nvSpPr>
          <p:cNvPr id="16" name="Tekstvak 15"/>
          <p:cNvSpPr txBox="1"/>
          <p:nvPr/>
        </p:nvSpPr>
        <p:spPr>
          <a:xfrm>
            <a:off x="2495600" y="2348880"/>
            <a:ext cx="1368152" cy="369332"/>
          </a:xfrm>
          <a:prstGeom prst="rect">
            <a:avLst/>
          </a:prstGeom>
          <a:solidFill>
            <a:schemeClr val="bg1"/>
          </a:solidFill>
        </p:spPr>
        <p:txBody>
          <a:bodyPr wrap="square" rtlCol="0">
            <a:spAutoFit/>
          </a:bodyPr>
          <a:lstStyle/>
          <a:p>
            <a:pPr defTabSz="914235"/>
            <a:r>
              <a:rPr lang="nl-BE" sz="1799" dirty="0">
                <a:solidFill>
                  <a:srgbClr val="373636"/>
                </a:solidFill>
                <a:latin typeface="Calibri" panose="020F0502020204030204"/>
              </a:rPr>
              <a:t>Niet-digitaal</a:t>
            </a:r>
          </a:p>
        </p:txBody>
      </p:sp>
      <p:sp>
        <p:nvSpPr>
          <p:cNvPr id="4" name="Tekstvak 3"/>
          <p:cNvSpPr txBox="1"/>
          <p:nvPr/>
        </p:nvSpPr>
        <p:spPr>
          <a:xfrm>
            <a:off x="7328780" y="1381418"/>
            <a:ext cx="288032" cy="415498"/>
          </a:xfrm>
          <a:prstGeom prst="rect">
            <a:avLst/>
          </a:prstGeom>
          <a:noFill/>
        </p:spPr>
        <p:txBody>
          <a:bodyPr wrap="square" rtlCol="0">
            <a:spAutoFit/>
          </a:bodyPr>
          <a:lstStyle/>
          <a:p>
            <a:pPr defTabSz="914235"/>
            <a:r>
              <a:rPr lang="nl-BE" sz="2100" dirty="0">
                <a:solidFill>
                  <a:prstClr val="white"/>
                </a:solidFill>
                <a:latin typeface="Calibri" panose="020F0502020204030204"/>
              </a:rPr>
              <a:t>1</a:t>
            </a:r>
          </a:p>
        </p:txBody>
      </p:sp>
      <p:sp>
        <p:nvSpPr>
          <p:cNvPr id="19" name="Tekstvak 18"/>
          <p:cNvSpPr txBox="1"/>
          <p:nvPr/>
        </p:nvSpPr>
        <p:spPr>
          <a:xfrm>
            <a:off x="7262884" y="3660423"/>
            <a:ext cx="288032" cy="415498"/>
          </a:xfrm>
          <a:prstGeom prst="rect">
            <a:avLst/>
          </a:prstGeom>
          <a:noFill/>
        </p:spPr>
        <p:txBody>
          <a:bodyPr wrap="square" rtlCol="0">
            <a:spAutoFit/>
          </a:bodyPr>
          <a:lstStyle/>
          <a:p>
            <a:pPr defTabSz="914235"/>
            <a:r>
              <a:rPr lang="nl-BE" sz="2100" dirty="0">
                <a:solidFill>
                  <a:prstClr val="white"/>
                </a:solidFill>
                <a:latin typeface="Calibri" panose="020F0502020204030204"/>
              </a:rPr>
              <a:t>2</a:t>
            </a:r>
          </a:p>
        </p:txBody>
      </p:sp>
      <p:sp>
        <p:nvSpPr>
          <p:cNvPr id="20" name="Tekstvak 19"/>
          <p:cNvSpPr txBox="1"/>
          <p:nvPr/>
        </p:nvSpPr>
        <p:spPr>
          <a:xfrm>
            <a:off x="4900667" y="1018164"/>
            <a:ext cx="288032" cy="415498"/>
          </a:xfrm>
          <a:prstGeom prst="rect">
            <a:avLst/>
          </a:prstGeom>
          <a:noFill/>
        </p:spPr>
        <p:txBody>
          <a:bodyPr wrap="square" rtlCol="0">
            <a:spAutoFit/>
          </a:bodyPr>
          <a:lstStyle/>
          <a:p>
            <a:pPr defTabSz="914235"/>
            <a:r>
              <a:rPr lang="nl-BE" sz="2100" dirty="0">
                <a:solidFill>
                  <a:prstClr val="white"/>
                </a:solidFill>
                <a:latin typeface="Calibri" panose="020F0502020204030204"/>
              </a:rPr>
              <a:t>3</a:t>
            </a:r>
          </a:p>
        </p:txBody>
      </p:sp>
      <p:sp>
        <p:nvSpPr>
          <p:cNvPr id="21" name="Tekstvak 20"/>
          <p:cNvSpPr txBox="1"/>
          <p:nvPr/>
        </p:nvSpPr>
        <p:spPr>
          <a:xfrm>
            <a:off x="5631693" y="2552001"/>
            <a:ext cx="288032" cy="415498"/>
          </a:xfrm>
          <a:prstGeom prst="rect">
            <a:avLst/>
          </a:prstGeom>
          <a:noFill/>
        </p:spPr>
        <p:txBody>
          <a:bodyPr wrap="square" rtlCol="0">
            <a:spAutoFit/>
          </a:bodyPr>
          <a:lstStyle/>
          <a:p>
            <a:pPr defTabSz="914235"/>
            <a:r>
              <a:rPr lang="nl-BE" sz="2100" dirty="0">
                <a:solidFill>
                  <a:prstClr val="white"/>
                </a:solidFill>
                <a:latin typeface="Calibri" panose="020F0502020204030204"/>
              </a:rPr>
              <a:t>4</a:t>
            </a:r>
          </a:p>
        </p:txBody>
      </p:sp>
      <p:sp>
        <p:nvSpPr>
          <p:cNvPr id="22" name="Tekstvak 21"/>
          <p:cNvSpPr txBox="1"/>
          <p:nvPr/>
        </p:nvSpPr>
        <p:spPr>
          <a:xfrm>
            <a:off x="4865350" y="3826761"/>
            <a:ext cx="288032" cy="415498"/>
          </a:xfrm>
          <a:prstGeom prst="rect">
            <a:avLst/>
          </a:prstGeom>
          <a:noFill/>
        </p:spPr>
        <p:txBody>
          <a:bodyPr wrap="square" rtlCol="0">
            <a:spAutoFit/>
          </a:bodyPr>
          <a:lstStyle/>
          <a:p>
            <a:pPr defTabSz="914235"/>
            <a:r>
              <a:rPr lang="nl-BE" sz="2100" dirty="0">
                <a:solidFill>
                  <a:prstClr val="white"/>
                </a:solidFill>
                <a:latin typeface="Calibri" panose="020F0502020204030204"/>
              </a:rPr>
              <a:t>5</a:t>
            </a:r>
          </a:p>
        </p:txBody>
      </p:sp>
    </p:spTree>
    <p:extLst>
      <p:ext uri="{BB962C8B-B14F-4D97-AF65-F5344CB8AC3E}">
        <p14:creationId xmlns:p14="http://schemas.microsoft.com/office/powerpoint/2010/main" val="36791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Bedrijfspercelen – attributen – essentiële velden</a:t>
            </a:r>
          </a:p>
        </p:txBody>
      </p:sp>
      <p:graphicFrame>
        <p:nvGraphicFramePr>
          <p:cNvPr id="2" name="Tabel 1"/>
          <p:cNvGraphicFramePr>
            <a:graphicFrameLocks noGrp="1"/>
          </p:cNvGraphicFramePr>
          <p:nvPr/>
        </p:nvGraphicFramePr>
        <p:xfrm>
          <a:off x="2135562" y="836715"/>
          <a:ext cx="8352927" cy="4744535"/>
        </p:xfrm>
        <a:graphic>
          <a:graphicData uri="http://schemas.openxmlformats.org/drawingml/2006/table">
            <a:tbl>
              <a:tblPr firstRow="1" bandRow="1">
                <a:tableStyleId>{5940675A-B579-460E-94D1-54222C63F5DA}</a:tableStyleId>
              </a:tblPr>
              <a:tblGrid>
                <a:gridCol w="2784309">
                  <a:extLst>
                    <a:ext uri="{9D8B030D-6E8A-4147-A177-3AD203B41FA5}">
                      <a16:colId xmlns:a16="http://schemas.microsoft.com/office/drawing/2014/main" val="4087699295"/>
                    </a:ext>
                  </a:extLst>
                </a:gridCol>
                <a:gridCol w="2784309">
                  <a:extLst>
                    <a:ext uri="{9D8B030D-6E8A-4147-A177-3AD203B41FA5}">
                      <a16:colId xmlns:a16="http://schemas.microsoft.com/office/drawing/2014/main" val="587364902"/>
                    </a:ext>
                  </a:extLst>
                </a:gridCol>
                <a:gridCol w="2784309">
                  <a:extLst>
                    <a:ext uri="{9D8B030D-6E8A-4147-A177-3AD203B41FA5}">
                      <a16:colId xmlns:a16="http://schemas.microsoft.com/office/drawing/2014/main" val="658910068"/>
                    </a:ext>
                  </a:extLst>
                </a:gridCol>
              </a:tblGrid>
              <a:tr h="236902">
                <a:tc>
                  <a:txBody>
                    <a:bodyPr/>
                    <a:lstStyle/>
                    <a:p>
                      <a:r>
                        <a:rPr lang="nl-BE" sz="1200" dirty="0" err="1"/>
                        <a:t>Attribtuut</a:t>
                      </a:r>
                      <a:endParaRPr lang="nl-BE" sz="1200" dirty="0"/>
                    </a:p>
                  </a:txBody>
                  <a:tcPr>
                    <a:solidFill>
                      <a:schemeClr val="bg1"/>
                    </a:solidFill>
                  </a:tcPr>
                </a:tc>
                <a:tc>
                  <a:txBody>
                    <a:bodyPr/>
                    <a:lstStyle/>
                    <a:p>
                      <a:r>
                        <a:rPr lang="nl-BE" sz="1200" dirty="0"/>
                        <a:t>Omschrijving</a:t>
                      </a:r>
                    </a:p>
                  </a:txBody>
                  <a:tcPr>
                    <a:solidFill>
                      <a:schemeClr val="bg1"/>
                    </a:solidFill>
                  </a:tcPr>
                </a:tc>
                <a:tc>
                  <a:txBody>
                    <a:bodyPr/>
                    <a:lstStyle/>
                    <a:p>
                      <a:r>
                        <a:rPr lang="nl-BE" sz="1200" dirty="0"/>
                        <a:t>Opmerking</a:t>
                      </a:r>
                    </a:p>
                  </a:txBody>
                  <a:tcPr>
                    <a:solidFill>
                      <a:schemeClr val="bg1"/>
                    </a:solidFill>
                  </a:tcPr>
                </a:tc>
                <a:extLst>
                  <a:ext uri="{0D108BD9-81ED-4DB2-BD59-A6C34878D82A}">
                    <a16:rowId xmlns:a16="http://schemas.microsoft.com/office/drawing/2014/main" val="3869611753"/>
                  </a:ext>
                </a:extLst>
              </a:tr>
              <a:tr h="236902">
                <a:tc>
                  <a:txBody>
                    <a:bodyPr/>
                    <a:lstStyle/>
                    <a:p>
                      <a:r>
                        <a:rPr lang="nl-BE" sz="1200" dirty="0" err="1"/>
                        <a:t>ObjectID</a:t>
                      </a:r>
                      <a:endParaRPr lang="nl-BE" sz="1200" dirty="0"/>
                    </a:p>
                  </a:txBody>
                  <a:tcPr>
                    <a:solidFill>
                      <a:schemeClr val="bg1"/>
                    </a:solidFill>
                  </a:tcPr>
                </a:tc>
                <a:tc>
                  <a:txBody>
                    <a:bodyPr/>
                    <a:lstStyle/>
                    <a:p>
                      <a:r>
                        <a:rPr lang="nl-BE" sz="1200" kern="1200" dirty="0">
                          <a:solidFill>
                            <a:schemeClr val="tx1"/>
                          </a:solidFill>
                          <a:effectLst/>
                          <a:latin typeface="+mn-lt"/>
                          <a:ea typeface="+mn-ea"/>
                          <a:cs typeface="+mn-cs"/>
                        </a:rPr>
                        <a:t>automatische unieke ID</a:t>
                      </a:r>
                      <a:endParaRPr lang="nl-BE" sz="1200" dirty="0"/>
                    </a:p>
                  </a:txBody>
                  <a:tcPr>
                    <a:solidFill>
                      <a:schemeClr val="bg1"/>
                    </a:solidFill>
                  </a:tcPr>
                </a:tc>
                <a:tc>
                  <a:txBody>
                    <a:bodyPr/>
                    <a:lstStyle/>
                    <a:p>
                      <a:endParaRPr lang="nl-BE" sz="1200" dirty="0"/>
                    </a:p>
                  </a:txBody>
                  <a:tcPr>
                    <a:solidFill>
                      <a:schemeClr val="bg1"/>
                    </a:solidFill>
                  </a:tcPr>
                </a:tc>
                <a:extLst>
                  <a:ext uri="{0D108BD9-81ED-4DB2-BD59-A6C34878D82A}">
                    <a16:rowId xmlns:a16="http://schemas.microsoft.com/office/drawing/2014/main" val="653399526"/>
                  </a:ext>
                </a:extLst>
              </a:tr>
              <a:tr h="552772">
                <a:tc>
                  <a:txBody>
                    <a:bodyPr/>
                    <a:lstStyle/>
                    <a:p>
                      <a:r>
                        <a:rPr lang="nl-BE" sz="1200" dirty="0"/>
                        <a:t>Bebouwing</a:t>
                      </a:r>
                    </a:p>
                  </a:txBody>
                  <a:tcPr>
                    <a:solidFill>
                      <a:schemeClr val="bg1"/>
                    </a:solidFill>
                  </a:tcPr>
                </a:tc>
                <a:tc>
                  <a:txBody>
                    <a:bodyPr/>
                    <a:lstStyle/>
                    <a:p>
                      <a:pPr marL="171450" indent="-171450">
                        <a:buFont typeface="Wingdings" panose="05000000000000000000" pitchFamily="2" charset="2"/>
                        <a:buChar char="§"/>
                      </a:pPr>
                      <a:r>
                        <a:rPr lang="nl-BE" sz="1200" dirty="0"/>
                        <a:t>Bebouwd</a:t>
                      </a:r>
                    </a:p>
                    <a:p>
                      <a:pPr marL="171450" indent="-171450">
                        <a:buFont typeface="Wingdings" panose="05000000000000000000" pitchFamily="2" charset="2"/>
                        <a:buChar char="§"/>
                      </a:pPr>
                      <a:r>
                        <a:rPr lang="nl-BE" sz="1200" dirty="0"/>
                        <a:t>Onbebouwd</a:t>
                      </a:r>
                    </a:p>
                    <a:p>
                      <a:pPr marL="171450" indent="-171450">
                        <a:buFont typeface="Wingdings" panose="05000000000000000000" pitchFamily="2" charset="2"/>
                        <a:buChar char="§"/>
                      </a:pPr>
                      <a:r>
                        <a:rPr lang="nl-BE" sz="1200" dirty="0"/>
                        <a:t>Infrastructuur</a:t>
                      </a:r>
                    </a:p>
                  </a:txBody>
                  <a:tcPr>
                    <a:solidFill>
                      <a:schemeClr val="bg1"/>
                    </a:solidFill>
                  </a:tcPr>
                </a:tc>
                <a:tc>
                  <a:txBody>
                    <a:bodyPr/>
                    <a:lstStyle/>
                    <a:p>
                      <a:r>
                        <a:rPr lang="nl-BE" sz="1200" dirty="0"/>
                        <a:t>Bron:</a:t>
                      </a:r>
                      <a:r>
                        <a:rPr lang="nl-BE" sz="1200" baseline="0" dirty="0"/>
                        <a:t> gebouwenregister</a:t>
                      </a:r>
                    </a:p>
                    <a:p>
                      <a:r>
                        <a:rPr lang="nl-BE" sz="1200" baseline="0" dirty="0"/>
                        <a:t>Bouwwerf (</a:t>
                      </a:r>
                      <a:r>
                        <a:rPr lang="nl-BE" sz="1200" baseline="0" dirty="0" err="1"/>
                        <a:t>InAanbouw</a:t>
                      </a:r>
                      <a:r>
                        <a:rPr lang="nl-BE" sz="1200" baseline="0" dirty="0"/>
                        <a:t>) behoort tot bebouwd</a:t>
                      </a:r>
                      <a:endParaRPr lang="nl-BE" sz="1200" dirty="0"/>
                    </a:p>
                  </a:txBody>
                  <a:tcPr>
                    <a:solidFill>
                      <a:schemeClr val="bg1"/>
                    </a:solidFill>
                  </a:tcPr>
                </a:tc>
                <a:extLst>
                  <a:ext uri="{0D108BD9-81ED-4DB2-BD59-A6C34878D82A}">
                    <a16:rowId xmlns:a16="http://schemas.microsoft.com/office/drawing/2014/main" val="3050470362"/>
                  </a:ext>
                </a:extLst>
              </a:tr>
              <a:tr h="1816250">
                <a:tc>
                  <a:txBody>
                    <a:bodyPr/>
                    <a:lstStyle/>
                    <a:p>
                      <a:r>
                        <a:rPr lang="nl-BE" sz="1200" dirty="0"/>
                        <a:t>Functie (HILUCSVALUE)</a:t>
                      </a:r>
                    </a:p>
                  </a:txBody>
                  <a:tcPr>
                    <a:solidFill>
                      <a:schemeClr val="bg1"/>
                    </a:solidFill>
                  </a:tcPr>
                </a:tc>
                <a:tc>
                  <a:txBody>
                    <a:bodyPr/>
                    <a:lstStyle/>
                    <a:p>
                      <a:pPr marL="171450" indent="-171450">
                        <a:buFont typeface="Wingdings" panose="05000000000000000000" pitchFamily="2" charset="2"/>
                        <a:buChar char="§"/>
                      </a:pPr>
                      <a:r>
                        <a:rPr lang="nl-BE" sz="1200" dirty="0"/>
                        <a:t>Economie</a:t>
                      </a:r>
                    </a:p>
                    <a:p>
                      <a:pPr marL="171450" indent="-171450">
                        <a:buFont typeface="Wingdings" panose="05000000000000000000" pitchFamily="2" charset="2"/>
                        <a:buChar char="§"/>
                      </a:pPr>
                      <a:r>
                        <a:rPr lang="nl-BE" sz="1200" baseline="0" dirty="0"/>
                        <a:t>Gemengd</a:t>
                      </a:r>
                    </a:p>
                    <a:p>
                      <a:pPr marL="171450" indent="-171450">
                        <a:buFont typeface="Wingdings" panose="05000000000000000000" pitchFamily="2" charset="2"/>
                        <a:buChar char="§"/>
                      </a:pPr>
                      <a:r>
                        <a:rPr lang="nl-BE" sz="1200" baseline="0" dirty="0"/>
                        <a:t>Wonen</a:t>
                      </a:r>
                    </a:p>
                    <a:p>
                      <a:pPr marL="171450" indent="-171450">
                        <a:buFont typeface="Wingdings" panose="05000000000000000000" pitchFamily="2" charset="2"/>
                        <a:buChar char="§"/>
                      </a:pPr>
                      <a:r>
                        <a:rPr lang="nl-BE" sz="1200" baseline="0" dirty="0"/>
                        <a:t>Landbouw</a:t>
                      </a:r>
                    </a:p>
                    <a:p>
                      <a:pPr marL="171450" indent="-171450">
                        <a:buFont typeface="Wingdings" panose="05000000000000000000" pitchFamily="2" charset="2"/>
                        <a:buChar char="§"/>
                      </a:pPr>
                      <a:r>
                        <a:rPr lang="nl-BE" sz="1200" baseline="0" dirty="0"/>
                        <a:t>Bos</a:t>
                      </a:r>
                    </a:p>
                    <a:p>
                      <a:pPr marL="171450" indent="-171450">
                        <a:buFont typeface="Wingdings" panose="05000000000000000000" pitchFamily="2" charset="2"/>
                        <a:buChar char="§"/>
                      </a:pPr>
                      <a:r>
                        <a:rPr lang="nl-BE" sz="1200" baseline="0" dirty="0"/>
                        <a:t>Gemeenschapsvoorziening</a:t>
                      </a:r>
                    </a:p>
                    <a:p>
                      <a:pPr marL="171450" indent="-171450">
                        <a:buFont typeface="Wingdings" panose="05000000000000000000" pitchFamily="2" charset="2"/>
                        <a:buChar char="§"/>
                      </a:pPr>
                      <a:r>
                        <a:rPr lang="nl-BE" sz="1200" baseline="0" dirty="0"/>
                        <a:t>Braakliggende grond</a:t>
                      </a:r>
                    </a:p>
                    <a:p>
                      <a:pPr marL="171450" indent="-171450">
                        <a:buFont typeface="Wingdings" panose="05000000000000000000" pitchFamily="2" charset="2"/>
                        <a:buChar char="§"/>
                      </a:pPr>
                      <a:r>
                        <a:rPr lang="nl-BE" sz="1200" baseline="0" dirty="0"/>
                        <a:t>Infrastructuur</a:t>
                      </a:r>
                    </a:p>
                    <a:p>
                      <a:pPr marL="171450" indent="-171450">
                        <a:buFont typeface="Wingdings" panose="05000000000000000000" pitchFamily="2" charset="2"/>
                        <a:buChar char="§"/>
                      </a:pPr>
                      <a:r>
                        <a:rPr lang="nl-BE" sz="1200" baseline="0" dirty="0"/>
                        <a:t>Water</a:t>
                      </a:r>
                    </a:p>
                    <a:p>
                      <a:pPr marL="171450" indent="-171450">
                        <a:buFont typeface="Wingdings" panose="05000000000000000000" pitchFamily="2" charset="2"/>
                        <a:buChar char="§"/>
                      </a:pPr>
                      <a:r>
                        <a:rPr lang="nl-BE" sz="1200" baseline="0" dirty="0"/>
                        <a:t>Buffer</a:t>
                      </a:r>
                    </a:p>
                    <a:p>
                      <a:pPr marL="171450" indent="-171450">
                        <a:buFont typeface="Wingdings" panose="05000000000000000000" pitchFamily="2" charset="2"/>
                        <a:buChar char="§"/>
                      </a:pPr>
                      <a:r>
                        <a:rPr lang="nl-BE" sz="1200" baseline="0" dirty="0"/>
                        <a:t>Niet gekend</a:t>
                      </a:r>
                    </a:p>
                  </a:txBody>
                  <a:tcPr>
                    <a:solidFill>
                      <a:schemeClr val="bg1"/>
                    </a:solidFill>
                  </a:tcPr>
                </a:tc>
                <a:tc>
                  <a:txBody>
                    <a:bodyPr/>
                    <a:lstStyle/>
                    <a:p>
                      <a:r>
                        <a:rPr lang="nl-BE" sz="1200" dirty="0"/>
                        <a:t>INSPIRE:</a:t>
                      </a:r>
                    </a:p>
                    <a:p>
                      <a:pPr marL="171450" indent="-171450">
                        <a:buFont typeface="Wingdings" panose="05000000000000000000" pitchFamily="2" charset="2"/>
                        <a:buChar char="§"/>
                      </a:pPr>
                      <a:r>
                        <a:rPr lang="nl-BE" sz="1200" dirty="0"/>
                        <a:t>Militair, recreatie en park komen</a:t>
                      </a:r>
                      <a:r>
                        <a:rPr lang="nl-BE" sz="1200" baseline="0" dirty="0"/>
                        <a:t> onder gemeenschapsvoorziening</a:t>
                      </a:r>
                    </a:p>
                    <a:p>
                      <a:pPr marL="171450" indent="-171450">
                        <a:buFont typeface="Wingdings" panose="05000000000000000000" pitchFamily="2" charset="2"/>
                        <a:buChar char="§"/>
                      </a:pPr>
                      <a:r>
                        <a:rPr lang="nl-BE" sz="1200" baseline="0" dirty="0"/>
                        <a:t>Verharde weg, </a:t>
                      </a:r>
                      <a:r>
                        <a:rPr lang="nl-BE" sz="1200" baseline="0" dirty="0" err="1"/>
                        <a:t>overharde</a:t>
                      </a:r>
                      <a:r>
                        <a:rPr lang="nl-BE" sz="1200" baseline="0" dirty="0"/>
                        <a:t> weg, spoor, parking, reservatiestrook, overslaginfrastructuur en kleine constructies komen onder infrastructuur.</a:t>
                      </a:r>
                    </a:p>
                    <a:p>
                      <a:pPr marL="171450" indent="-171450">
                        <a:buFont typeface="Wingdings" panose="05000000000000000000" pitchFamily="2" charset="2"/>
                        <a:buChar char="§"/>
                      </a:pPr>
                      <a:endParaRPr lang="nl-BE" sz="1200" baseline="0" dirty="0"/>
                    </a:p>
                    <a:p>
                      <a:endParaRPr lang="nl-BE" sz="1200" dirty="0"/>
                    </a:p>
                  </a:txBody>
                  <a:tcPr>
                    <a:solidFill>
                      <a:schemeClr val="bg1"/>
                    </a:solidFill>
                  </a:tcPr>
                </a:tc>
                <a:extLst>
                  <a:ext uri="{0D108BD9-81ED-4DB2-BD59-A6C34878D82A}">
                    <a16:rowId xmlns:a16="http://schemas.microsoft.com/office/drawing/2014/main" val="1882478076"/>
                  </a:ext>
                </a:extLst>
              </a:tr>
              <a:tr h="236902">
                <a:tc>
                  <a:txBody>
                    <a:bodyPr/>
                    <a:lstStyle/>
                    <a:p>
                      <a:r>
                        <a:rPr lang="nl-BE" sz="1200" dirty="0"/>
                        <a:t>HILUCSPRESENCE</a:t>
                      </a:r>
                    </a:p>
                  </a:txBody>
                  <a:tcPr>
                    <a:solidFill>
                      <a:schemeClr val="bg1"/>
                    </a:solidFill>
                  </a:tcPr>
                </a:tc>
                <a:tc>
                  <a:txBody>
                    <a:bodyPr/>
                    <a:lstStyle/>
                    <a:p>
                      <a:r>
                        <a:rPr lang="nl-BE" sz="1200" dirty="0"/>
                        <a:t>Volgorde functies</a:t>
                      </a:r>
                      <a:r>
                        <a:rPr lang="nl-BE" sz="1200" baseline="0" dirty="0"/>
                        <a:t> naar</a:t>
                      </a:r>
                      <a:r>
                        <a:rPr lang="nl-BE" sz="1200" dirty="0"/>
                        <a:t> belangrijkheid</a:t>
                      </a:r>
                    </a:p>
                  </a:txBody>
                  <a:tcPr>
                    <a:solidFill>
                      <a:schemeClr val="bg1"/>
                    </a:solidFill>
                  </a:tcPr>
                </a:tc>
                <a:tc>
                  <a:txBody>
                    <a:bodyPr/>
                    <a:lstStyle/>
                    <a:p>
                      <a:endParaRPr lang="nl-BE" sz="1200" dirty="0"/>
                    </a:p>
                  </a:txBody>
                  <a:tcPr>
                    <a:solidFill>
                      <a:schemeClr val="bg1"/>
                    </a:solidFill>
                  </a:tcPr>
                </a:tc>
                <a:extLst>
                  <a:ext uri="{0D108BD9-81ED-4DB2-BD59-A6C34878D82A}">
                    <a16:rowId xmlns:a16="http://schemas.microsoft.com/office/drawing/2014/main" val="3071427085"/>
                  </a:ext>
                </a:extLst>
              </a:tr>
              <a:tr h="538295">
                <a:tc>
                  <a:txBody>
                    <a:bodyPr/>
                    <a:lstStyle/>
                    <a:p>
                      <a:r>
                        <a:rPr lang="nl-BE" sz="1200" dirty="0"/>
                        <a:t>Gebruik</a:t>
                      </a:r>
                    </a:p>
                  </a:txBody>
                  <a:tcPr>
                    <a:solidFill>
                      <a:schemeClr val="bg1"/>
                    </a:solidFill>
                  </a:tcPr>
                </a:tc>
                <a:tc>
                  <a:txBody>
                    <a:bodyPr/>
                    <a:lstStyle/>
                    <a:p>
                      <a:pPr marL="171450" indent="-171450">
                        <a:buFont typeface="Wingdings" panose="05000000000000000000" pitchFamily="2" charset="2"/>
                        <a:buChar char="§"/>
                      </a:pPr>
                      <a:r>
                        <a:rPr lang="nl-BE" sz="1200" dirty="0"/>
                        <a:t>In gebruik</a:t>
                      </a:r>
                    </a:p>
                    <a:p>
                      <a:pPr marL="171450" indent="-171450">
                        <a:buFont typeface="Wingdings" panose="05000000000000000000" pitchFamily="2" charset="2"/>
                        <a:buChar char="§"/>
                      </a:pPr>
                      <a:r>
                        <a:rPr lang="nl-BE" sz="1200" dirty="0"/>
                        <a:t>Niet in gebruik</a:t>
                      </a:r>
                    </a:p>
                  </a:txBody>
                  <a:tcPr>
                    <a:solidFill>
                      <a:schemeClr val="bg1"/>
                    </a:solidFill>
                  </a:tcPr>
                </a:tc>
                <a:tc>
                  <a:txBody>
                    <a:bodyPr/>
                    <a:lstStyle/>
                    <a:p>
                      <a:r>
                        <a:rPr lang="nl-BE" sz="1200" dirty="0"/>
                        <a:t>Deels in gebruik valt weg (behoort tot in</a:t>
                      </a:r>
                      <a:r>
                        <a:rPr lang="nl-BE" sz="1200" baseline="0" dirty="0"/>
                        <a:t> gebruik)</a:t>
                      </a:r>
                      <a:endParaRPr lang="nl-BE" sz="1200" dirty="0"/>
                    </a:p>
                  </a:txBody>
                  <a:tcPr>
                    <a:solidFill>
                      <a:schemeClr val="bg1"/>
                    </a:solidFill>
                  </a:tcPr>
                </a:tc>
                <a:extLst>
                  <a:ext uri="{0D108BD9-81ED-4DB2-BD59-A6C34878D82A}">
                    <a16:rowId xmlns:a16="http://schemas.microsoft.com/office/drawing/2014/main" val="149036157"/>
                  </a:ext>
                </a:extLst>
              </a:tr>
              <a:tr h="236902">
                <a:tc>
                  <a:txBody>
                    <a:bodyPr/>
                    <a:lstStyle/>
                    <a:p>
                      <a:r>
                        <a:rPr lang="nl-BE" sz="1200" dirty="0"/>
                        <a:t>Beschikbaarheid</a:t>
                      </a:r>
                    </a:p>
                  </a:txBody>
                  <a:tcP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a:t>Aangeboden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a:t>Niet</a:t>
                      </a:r>
                      <a:r>
                        <a:rPr lang="nl-BE" sz="1200" baseline="0" dirty="0"/>
                        <a:t> aangeboden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baseline="0" dirty="0"/>
                        <a:t>Optie</a:t>
                      </a:r>
                      <a:endParaRPr lang="nl-BE" sz="12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Deels aangeboden valt</a:t>
                      </a:r>
                      <a:r>
                        <a:rPr lang="nl-BE" sz="1200" baseline="0" dirty="0"/>
                        <a:t> weg (behoort tot aangeboden)</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aseline="0" dirty="0"/>
                        <a:t>Optie was een eigendomsbeperking</a:t>
                      </a:r>
                    </a:p>
                  </a:txBody>
                  <a:tcPr>
                    <a:solidFill>
                      <a:schemeClr val="bg1"/>
                    </a:solidFill>
                  </a:tcPr>
                </a:tc>
                <a:extLst>
                  <a:ext uri="{0D108BD9-81ED-4DB2-BD59-A6C34878D82A}">
                    <a16:rowId xmlns:a16="http://schemas.microsoft.com/office/drawing/2014/main" val="705908048"/>
                  </a:ext>
                </a:extLst>
              </a:tr>
            </a:tbl>
          </a:graphicData>
        </a:graphic>
      </p:graphicFrame>
    </p:spTree>
    <p:extLst>
      <p:ext uri="{BB962C8B-B14F-4D97-AF65-F5344CB8AC3E}">
        <p14:creationId xmlns:p14="http://schemas.microsoft.com/office/powerpoint/2010/main" val="1593563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Bedrijfspercelen – attributen – informatieve velden</a:t>
            </a:r>
          </a:p>
        </p:txBody>
      </p:sp>
      <p:graphicFrame>
        <p:nvGraphicFramePr>
          <p:cNvPr id="2" name="Tabel 1"/>
          <p:cNvGraphicFramePr>
            <a:graphicFrameLocks noGrp="1"/>
          </p:cNvGraphicFramePr>
          <p:nvPr/>
        </p:nvGraphicFramePr>
        <p:xfrm>
          <a:off x="2008567" y="836714"/>
          <a:ext cx="8482380" cy="4895715"/>
        </p:xfrm>
        <a:graphic>
          <a:graphicData uri="http://schemas.openxmlformats.org/drawingml/2006/table">
            <a:tbl>
              <a:tblPr firstRow="1" bandRow="1">
                <a:tableStyleId>{5940675A-B579-460E-94D1-54222C63F5DA}</a:tableStyleId>
              </a:tblPr>
              <a:tblGrid>
                <a:gridCol w="1788938">
                  <a:extLst>
                    <a:ext uri="{9D8B030D-6E8A-4147-A177-3AD203B41FA5}">
                      <a16:colId xmlns:a16="http://schemas.microsoft.com/office/drawing/2014/main" val="4087699295"/>
                    </a:ext>
                  </a:extLst>
                </a:gridCol>
                <a:gridCol w="2459790">
                  <a:extLst>
                    <a:ext uri="{9D8B030D-6E8A-4147-A177-3AD203B41FA5}">
                      <a16:colId xmlns:a16="http://schemas.microsoft.com/office/drawing/2014/main" val="587364902"/>
                    </a:ext>
                  </a:extLst>
                </a:gridCol>
                <a:gridCol w="1490782">
                  <a:extLst>
                    <a:ext uri="{9D8B030D-6E8A-4147-A177-3AD203B41FA5}">
                      <a16:colId xmlns:a16="http://schemas.microsoft.com/office/drawing/2014/main" val="40428592"/>
                    </a:ext>
                  </a:extLst>
                </a:gridCol>
                <a:gridCol w="2742870">
                  <a:extLst>
                    <a:ext uri="{9D8B030D-6E8A-4147-A177-3AD203B41FA5}">
                      <a16:colId xmlns:a16="http://schemas.microsoft.com/office/drawing/2014/main" val="504801065"/>
                    </a:ext>
                  </a:extLst>
                </a:gridCol>
              </a:tblGrid>
              <a:tr h="363830">
                <a:tc>
                  <a:txBody>
                    <a:bodyPr/>
                    <a:lstStyle/>
                    <a:p>
                      <a:r>
                        <a:rPr lang="nl-BE" sz="1200" dirty="0"/>
                        <a:t>Beperking codelijst</a:t>
                      </a:r>
                    </a:p>
                  </a:txBody>
                  <a:tcPr>
                    <a:solidFill>
                      <a:schemeClr val="bg1"/>
                    </a:solidFill>
                  </a:tcPr>
                </a:tc>
                <a:tc>
                  <a:txBody>
                    <a:bodyPr/>
                    <a:lstStyle/>
                    <a:p>
                      <a:r>
                        <a:rPr lang="nl-BE" sz="1200" dirty="0"/>
                        <a:t>Oud</a:t>
                      </a:r>
                      <a:r>
                        <a:rPr lang="nl-BE" sz="1200" baseline="0" dirty="0"/>
                        <a:t> attribuut</a:t>
                      </a:r>
                      <a:endParaRPr lang="nl-BE" sz="1200" dirty="0"/>
                    </a:p>
                  </a:txBody>
                  <a:tcPr>
                    <a:solidFill>
                      <a:schemeClr val="bg1"/>
                    </a:solidFill>
                  </a:tcPr>
                </a:tc>
                <a:tc>
                  <a:txBody>
                    <a:bodyPr/>
                    <a:lstStyle/>
                    <a:p>
                      <a:r>
                        <a:rPr lang="nl-BE" sz="1200" dirty="0"/>
                        <a:t>Bron</a:t>
                      </a:r>
                    </a:p>
                  </a:txBody>
                  <a:tcPr>
                    <a:solidFill>
                      <a:schemeClr val="bg1"/>
                    </a:solidFill>
                  </a:tcPr>
                </a:tc>
                <a:tc>
                  <a:txBody>
                    <a:bodyPr/>
                    <a:lstStyle/>
                    <a:p>
                      <a:r>
                        <a:rPr lang="nl-BE" sz="1200" dirty="0"/>
                        <a:t>Geschrapte</a:t>
                      </a:r>
                      <a:r>
                        <a:rPr lang="nl-BE" sz="1200" baseline="0" dirty="0"/>
                        <a:t> beperkingen</a:t>
                      </a:r>
                      <a:endParaRPr lang="nl-BE" sz="1200" dirty="0"/>
                    </a:p>
                  </a:txBody>
                  <a:tcPr>
                    <a:solidFill>
                      <a:schemeClr val="bg1"/>
                    </a:solidFill>
                  </a:tcPr>
                </a:tc>
                <a:extLst>
                  <a:ext uri="{0D108BD9-81ED-4DB2-BD59-A6C34878D82A}">
                    <a16:rowId xmlns:a16="http://schemas.microsoft.com/office/drawing/2014/main" val="3869611753"/>
                  </a:ext>
                </a:extLst>
              </a:tr>
              <a:tr h="485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latin typeface="+mn-lt"/>
                          <a:ea typeface="+mn-ea"/>
                          <a:cs typeface="+mn-cs"/>
                        </a:rPr>
                        <a:t>Te saneren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latin typeface="+mn-lt"/>
                          <a:ea typeface="+mn-ea"/>
                          <a:cs typeface="+mn-cs"/>
                        </a:rPr>
                        <a:t>Te saneren</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latin typeface="+mn-lt"/>
                          <a:ea typeface="+mn-ea"/>
                          <a:cs typeface="+mn-cs"/>
                        </a:rPr>
                        <a:t>OVAM – BBO_Q</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tc rowSpan="9">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dirty="0">
                          <a:solidFill>
                            <a:schemeClr val="tx1"/>
                          </a:solidFill>
                          <a:latin typeface="+mn-lt"/>
                          <a:ea typeface="+mn-ea"/>
                          <a:cs typeface="+mn-cs"/>
                        </a:rPr>
                        <a:t>Doelgroep</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dirty="0">
                          <a:solidFill>
                            <a:schemeClr val="tx1"/>
                          </a:solidFill>
                          <a:latin typeface="+mn-lt"/>
                          <a:ea typeface="+mn-ea"/>
                          <a:cs typeface="+mn-cs"/>
                        </a:rPr>
                        <a:t>Project op maat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dirty="0">
                          <a:solidFill>
                            <a:schemeClr val="tx1"/>
                          </a:solidFill>
                          <a:latin typeface="+mn-lt"/>
                          <a:ea typeface="+mn-ea"/>
                          <a:cs typeface="+mn-cs"/>
                        </a:rPr>
                        <a:t>Meerdere structurele knelpunten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dirty="0">
                          <a:solidFill>
                            <a:schemeClr val="tx1"/>
                          </a:solidFill>
                          <a:latin typeface="+mn-lt"/>
                          <a:ea typeface="+mn-ea"/>
                          <a:cs typeface="+mn-cs"/>
                        </a:rPr>
                        <a:t>Her in te richten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dirty="0">
                          <a:solidFill>
                            <a:schemeClr val="tx1"/>
                          </a:solidFill>
                          <a:latin typeface="+mn-lt"/>
                          <a:ea typeface="+mn-ea"/>
                          <a:cs typeface="+mn-cs"/>
                        </a:rPr>
                        <a:t>Verkoop onder voorwaarden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dirty="0">
                          <a:solidFill>
                            <a:schemeClr val="tx1"/>
                          </a:solidFill>
                          <a:latin typeface="+mn-lt"/>
                          <a:ea typeface="+mn-ea"/>
                          <a:cs typeface="+mn-cs"/>
                        </a:rPr>
                        <a:t>Erfdienstbaarheid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dirty="0">
                          <a:solidFill>
                            <a:schemeClr val="tx1"/>
                          </a:solidFill>
                          <a:latin typeface="+mn-lt"/>
                          <a:ea typeface="+mn-ea"/>
                          <a:cs typeface="+mn-cs"/>
                        </a:rPr>
                        <a:t>Goedgekeurde</a:t>
                      </a:r>
                      <a:r>
                        <a:rPr lang="nl-BE" sz="1200" kern="1200" baseline="0" dirty="0">
                          <a:solidFill>
                            <a:schemeClr val="tx1"/>
                          </a:solidFill>
                          <a:latin typeface="+mn-lt"/>
                          <a:ea typeface="+mn-ea"/>
                          <a:cs typeface="+mn-cs"/>
                        </a:rPr>
                        <a:t> bouwvergunning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baseline="0" dirty="0">
                          <a:solidFill>
                            <a:schemeClr val="tx1"/>
                          </a:solidFill>
                          <a:latin typeface="+mn-lt"/>
                          <a:ea typeface="+mn-ea"/>
                          <a:cs typeface="+mn-cs"/>
                        </a:rPr>
                        <a:t>Vernietiging door Raad van State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baseline="0" dirty="0">
                          <a:solidFill>
                            <a:schemeClr val="tx1"/>
                          </a:solidFill>
                          <a:latin typeface="+mn-lt"/>
                          <a:ea typeface="+mn-ea"/>
                          <a:cs typeface="+mn-cs"/>
                        </a:rPr>
                        <a:t>Schorsing door Raad van State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baseline="0" dirty="0">
                          <a:solidFill>
                            <a:schemeClr val="tx1"/>
                          </a:solidFill>
                          <a:latin typeface="+mn-lt"/>
                          <a:ea typeface="+mn-ea"/>
                          <a:cs typeface="+mn-cs"/>
                        </a:rPr>
                        <a:t>Lopende grondverwering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baseline="0" dirty="0">
                          <a:solidFill>
                            <a:schemeClr val="tx1"/>
                          </a:solidFill>
                          <a:latin typeface="+mn-lt"/>
                          <a:ea typeface="+mn-ea"/>
                          <a:cs typeface="+mn-cs"/>
                        </a:rPr>
                        <a:t>Nog uit te rusten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baseline="0" dirty="0">
                          <a:solidFill>
                            <a:schemeClr val="tx1"/>
                          </a:solidFill>
                          <a:latin typeface="+mn-lt"/>
                          <a:ea typeface="+mn-ea"/>
                          <a:cs typeface="+mn-cs"/>
                        </a:rPr>
                        <a:t>Lopend saneringsproject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baseline="0" dirty="0">
                          <a:solidFill>
                            <a:schemeClr val="tx1"/>
                          </a:solidFill>
                          <a:latin typeface="+mn-lt"/>
                          <a:ea typeface="+mn-ea"/>
                          <a:cs typeface="+mn-cs"/>
                        </a:rPr>
                        <a:t>Lopende herinrichting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kern="1200" baseline="0" dirty="0">
                          <a:solidFill>
                            <a:schemeClr val="tx1"/>
                          </a:solidFill>
                          <a:latin typeface="+mn-lt"/>
                          <a:ea typeface="+mn-ea"/>
                          <a:cs typeface="+mn-cs"/>
                        </a:rPr>
                        <a:t>Lopende ontwikkeling</a:t>
                      </a:r>
                    </a:p>
                  </a:txBody>
                  <a:tcPr>
                    <a:solidFill>
                      <a:schemeClr val="bg1"/>
                    </a:solidFill>
                  </a:tcPr>
                </a:tc>
                <a:extLst>
                  <a:ext uri="{0D108BD9-81ED-4DB2-BD59-A6C34878D82A}">
                    <a16:rowId xmlns:a16="http://schemas.microsoft.com/office/drawing/2014/main" val="653399526"/>
                  </a:ext>
                </a:extLst>
              </a:tr>
              <a:tr h="36383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nl-BE" sz="1200" kern="1200" dirty="0">
                          <a:solidFill>
                            <a:schemeClr val="tx1"/>
                          </a:solidFill>
                          <a:latin typeface="+mn-lt"/>
                          <a:ea typeface="+mn-ea"/>
                          <a:cs typeface="+mn-cs"/>
                        </a:rPr>
                        <a:t>Fysisch niet realiseerbaar</a:t>
                      </a:r>
                    </a:p>
                  </a:txBody>
                  <a:tcP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Geometrisch onbruikbaar</a:t>
                      </a:r>
                    </a:p>
                    <a:p>
                      <a:pPr marL="17145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Weinig tot niet ontwikkelbaar</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3050470362"/>
                  </a:ext>
                </a:extLst>
              </a:tr>
              <a:tr h="485106">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nl-BE" sz="1200" kern="1200" dirty="0">
                          <a:solidFill>
                            <a:schemeClr val="tx1"/>
                          </a:solidFill>
                          <a:latin typeface="+mn-lt"/>
                          <a:ea typeface="+mn-ea"/>
                          <a:cs typeface="+mn-cs"/>
                        </a:rPr>
                        <a:t>Waterproblematiek</a:t>
                      </a:r>
                    </a:p>
                  </a:txBody>
                  <a:tcPr>
                    <a:solidFill>
                      <a:schemeClr val="bg1"/>
                    </a:solidFill>
                  </a:tcPr>
                </a:tc>
                <a:tc>
                  <a:txBody>
                    <a:bodyPr/>
                    <a:lstStyle/>
                    <a:p>
                      <a:pPr marL="0" algn="l" defTabSz="914400" rtl="0" eaLnBrk="1" latinLnBrk="0" hangingPunct="1"/>
                      <a:r>
                        <a:rPr lang="nl-BE" sz="1200" kern="1200" dirty="0">
                          <a:solidFill>
                            <a:schemeClr val="tx1"/>
                          </a:solidFill>
                          <a:latin typeface="+mn-lt"/>
                          <a:ea typeface="+mn-ea"/>
                          <a:cs typeface="+mn-cs"/>
                        </a:rPr>
                        <a:t>Waterziek, </a:t>
                      </a:r>
                      <a:r>
                        <a:rPr lang="nl-BE" sz="1200" kern="1200" dirty="0" err="1">
                          <a:solidFill>
                            <a:schemeClr val="tx1"/>
                          </a:solidFill>
                          <a:latin typeface="+mn-lt"/>
                          <a:ea typeface="+mn-ea"/>
                          <a:cs typeface="+mn-cs"/>
                        </a:rPr>
                        <a:t>overstroombaar</a:t>
                      </a:r>
                      <a:endParaRPr lang="nl-BE" sz="1200" kern="1200" dirty="0">
                        <a:solidFill>
                          <a:schemeClr val="tx1"/>
                        </a:solidFill>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latin typeface="+mn-lt"/>
                          <a:ea typeface="+mn-ea"/>
                          <a:cs typeface="+mn-cs"/>
                        </a:rPr>
                        <a:t>Watertoets</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latin typeface="+mn-lt"/>
                          <a:ea typeface="+mn-ea"/>
                          <a:cs typeface="+mn-cs"/>
                        </a:rPr>
                        <a:t>Signaalgebieden</a:t>
                      </a: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882478076"/>
                  </a:ext>
                </a:extLst>
              </a:tr>
              <a:tr h="368995">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nl-BE" sz="1200" kern="1200" dirty="0">
                          <a:solidFill>
                            <a:schemeClr val="tx1"/>
                          </a:solidFill>
                          <a:latin typeface="+mn-lt"/>
                          <a:ea typeface="+mn-ea"/>
                          <a:cs typeface="+mn-cs"/>
                        </a:rPr>
                        <a:t>Mobiliteitsproblematiek</a:t>
                      </a:r>
                    </a:p>
                  </a:txBody>
                  <a:tcPr>
                    <a:solidFill>
                      <a:schemeClr val="bg1"/>
                    </a:solidFill>
                  </a:tcPr>
                </a:tc>
                <a:tc>
                  <a:txBody>
                    <a:bodyPr/>
                    <a:lstStyle/>
                    <a:p>
                      <a:pPr marL="0" algn="l" defTabSz="914400" rtl="0" eaLnBrk="1" latinLnBrk="0" hangingPunct="1"/>
                      <a:r>
                        <a:rPr lang="nl-BE" sz="1200" kern="1200" dirty="0">
                          <a:solidFill>
                            <a:schemeClr val="tx1"/>
                          </a:solidFill>
                          <a:latin typeface="+mn-lt"/>
                          <a:ea typeface="+mn-ea"/>
                          <a:cs typeface="+mn-cs"/>
                        </a:rPr>
                        <a:t>Geen optimale</a:t>
                      </a:r>
                      <a:r>
                        <a:rPr lang="nl-BE" sz="1200" kern="1200" baseline="0" dirty="0">
                          <a:solidFill>
                            <a:schemeClr val="tx1"/>
                          </a:solidFill>
                          <a:latin typeface="+mn-lt"/>
                          <a:ea typeface="+mn-ea"/>
                          <a:cs typeface="+mn-cs"/>
                        </a:rPr>
                        <a:t> ontsluiting</a:t>
                      </a:r>
                      <a:endParaRPr lang="nl-BE" sz="1200" kern="1200" dirty="0">
                        <a:solidFill>
                          <a:schemeClr val="tx1"/>
                        </a:solidFill>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3071427085"/>
                  </a:ext>
                </a:extLst>
              </a:tr>
              <a:tr h="485106">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nl-BE" sz="1200" kern="1200" dirty="0">
                          <a:solidFill>
                            <a:schemeClr val="tx1"/>
                          </a:solidFill>
                          <a:latin typeface="+mn-lt"/>
                          <a:ea typeface="+mn-ea"/>
                          <a:cs typeface="+mn-cs"/>
                        </a:rPr>
                        <a:t>Herziening bestemming</a:t>
                      </a:r>
                    </a:p>
                  </a:txBody>
                  <a:tcP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Opmaak</a:t>
                      </a:r>
                      <a:r>
                        <a:rPr lang="nl-BE" sz="1200" kern="1200" baseline="0" dirty="0">
                          <a:solidFill>
                            <a:schemeClr val="tx1"/>
                          </a:solidFill>
                          <a:latin typeface="+mn-lt"/>
                          <a:ea typeface="+mn-ea"/>
                          <a:cs typeface="+mn-cs"/>
                        </a:rPr>
                        <a:t> MER</a:t>
                      </a:r>
                    </a:p>
                    <a:p>
                      <a:pPr marL="171450" indent="-171450" algn="l" defTabSz="914400" rtl="0" eaLnBrk="1" latinLnBrk="0" hangingPunct="1">
                        <a:buFont typeface="Wingdings" panose="05000000000000000000" pitchFamily="2" charset="2"/>
                        <a:buChar char="§"/>
                      </a:pPr>
                      <a:r>
                        <a:rPr lang="nl-BE" sz="1200" kern="1200" baseline="0" dirty="0">
                          <a:solidFill>
                            <a:schemeClr val="tx1"/>
                          </a:solidFill>
                          <a:latin typeface="+mn-lt"/>
                          <a:ea typeface="+mn-ea"/>
                          <a:cs typeface="+mn-cs"/>
                        </a:rPr>
                        <a:t>Opmaak of herziening RUP</a:t>
                      </a:r>
                      <a:endParaRPr lang="nl-BE" sz="1200" kern="1200" dirty="0">
                        <a:solidFill>
                          <a:schemeClr val="tx1"/>
                        </a:solidFill>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latin typeface="+mn-lt"/>
                          <a:ea typeface="+mn-ea"/>
                          <a:cs typeface="+mn-cs"/>
                        </a:rPr>
                        <a:t>DSI</a:t>
                      </a: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49036157"/>
                  </a:ext>
                </a:extLst>
              </a:tr>
              <a:tr h="485106">
                <a:tc>
                  <a:txBody>
                    <a:bodyPr/>
                    <a:lstStyle/>
                    <a:p>
                      <a:r>
                        <a:rPr lang="nl-BE" sz="1200" dirty="0"/>
                        <a:t>Juridische procedure</a:t>
                      </a:r>
                    </a:p>
                  </a:txBody>
                  <a:tcP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Lopende procedure faillissement</a:t>
                      </a:r>
                    </a:p>
                    <a:p>
                      <a:pPr marL="17145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Lopende</a:t>
                      </a:r>
                      <a:r>
                        <a:rPr lang="nl-BE" sz="1200" kern="1200" baseline="0" dirty="0">
                          <a:solidFill>
                            <a:schemeClr val="tx1"/>
                          </a:solidFill>
                          <a:latin typeface="+mn-lt"/>
                          <a:ea typeface="+mn-ea"/>
                          <a:cs typeface="+mn-cs"/>
                        </a:rPr>
                        <a:t> onteigening</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705908048"/>
                  </a:ext>
                </a:extLst>
              </a:tr>
              <a:tr h="485106">
                <a:tc>
                  <a:txBody>
                    <a:bodyPr/>
                    <a:lstStyle/>
                    <a:p>
                      <a:r>
                        <a:rPr lang="nl-BE" sz="1200" dirty="0"/>
                        <a:t>Reservegrond</a:t>
                      </a:r>
                    </a:p>
                  </a:txBody>
                  <a:tcP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Uitbreidingsreserve</a:t>
                      </a:r>
                      <a:r>
                        <a:rPr lang="nl-BE" sz="1200" kern="1200" baseline="0" dirty="0">
                          <a:solidFill>
                            <a:schemeClr val="tx1"/>
                          </a:solidFill>
                          <a:latin typeface="+mn-lt"/>
                          <a:ea typeface="+mn-ea"/>
                          <a:cs typeface="+mn-cs"/>
                        </a:rPr>
                        <a:t> bedrijf</a:t>
                      </a:r>
                    </a:p>
                    <a:p>
                      <a:pPr marL="171450" indent="-171450" algn="l" defTabSz="914400" rtl="0" eaLnBrk="1" latinLnBrk="0" hangingPunct="1">
                        <a:buFont typeface="Wingdings" panose="05000000000000000000" pitchFamily="2" charset="2"/>
                        <a:buChar char="§"/>
                      </a:pPr>
                      <a:r>
                        <a:rPr lang="nl-BE" sz="1200" kern="1200" baseline="0" dirty="0">
                          <a:solidFill>
                            <a:schemeClr val="tx1"/>
                          </a:solidFill>
                          <a:latin typeface="+mn-lt"/>
                          <a:ea typeface="+mn-ea"/>
                          <a:cs typeface="+mn-cs"/>
                        </a:rPr>
                        <a:t>Uitbreidingsreserve projectontwikkelaar</a:t>
                      </a:r>
                      <a:endParaRPr lang="nl-BE" sz="1200" kern="1200" dirty="0">
                        <a:solidFill>
                          <a:schemeClr val="tx1"/>
                        </a:solidFill>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latin typeface="+mn-lt"/>
                          <a:ea typeface="+mn-ea"/>
                          <a:cs typeface="+mn-cs"/>
                        </a:rPr>
                        <a:t>AAPD</a:t>
                      </a: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066149342"/>
                  </a:ext>
                </a:extLst>
              </a:tr>
              <a:tr h="485106">
                <a:tc>
                  <a:txBody>
                    <a:bodyPr/>
                    <a:lstStyle/>
                    <a:p>
                      <a:r>
                        <a:rPr lang="nl-BE" sz="1200" dirty="0"/>
                        <a:t>Bevriezing door eigenaar</a:t>
                      </a:r>
                    </a:p>
                  </a:txBody>
                  <a:tcP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a:t>Eigendomsbetwisting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a:t>Onverdeeldheid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a:t>Bevriezing door eigenaar</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3894985044"/>
                  </a:ext>
                </a:extLst>
              </a:tr>
              <a:tr h="485106">
                <a:tc>
                  <a:txBody>
                    <a:bodyPr/>
                    <a:lstStyle/>
                    <a:p>
                      <a:r>
                        <a:rPr lang="nl-BE" sz="1200" kern="1200" dirty="0">
                          <a:solidFill>
                            <a:schemeClr val="tx1"/>
                          </a:solidFill>
                          <a:latin typeface="+mn-lt"/>
                          <a:ea typeface="+mn-ea"/>
                          <a:cs typeface="+mn-cs"/>
                        </a:rPr>
                        <a:t>Bevriezing door overheid</a:t>
                      </a:r>
                    </a:p>
                  </a:txBody>
                  <a:tcPr>
                    <a:solidFill>
                      <a:schemeClr val="bg1"/>
                    </a:solidFill>
                  </a:tcPr>
                </a:tc>
                <a:tc>
                  <a:txBody>
                    <a:bodyPr/>
                    <a:lstStyle/>
                    <a:p>
                      <a:endParaRPr lang="nl-BE"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4195184911"/>
                  </a:ext>
                </a:extLst>
              </a:tr>
            </a:tbl>
          </a:graphicData>
        </a:graphic>
      </p:graphicFrame>
    </p:spTree>
    <p:extLst>
      <p:ext uri="{BB962C8B-B14F-4D97-AF65-F5344CB8AC3E}">
        <p14:creationId xmlns:p14="http://schemas.microsoft.com/office/powerpoint/2010/main" val="239895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Rechte verbindingslijn met pijl 7"/>
          <p:cNvCxnSpPr/>
          <p:nvPr/>
        </p:nvCxnSpPr>
        <p:spPr>
          <a:xfrm>
            <a:off x="2175742" y="3773392"/>
            <a:ext cx="7784289"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15" name="Groep 14"/>
          <p:cNvGrpSpPr/>
          <p:nvPr/>
        </p:nvGrpSpPr>
        <p:grpSpPr>
          <a:xfrm>
            <a:off x="2334634" y="3042612"/>
            <a:ext cx="502880" cy="738988"/>
            <a:chOff x="820159" y="1249852"/>
            <a:chExt cx="502880" cy="738988"/>
          </a:xfrm>
        </p:grpSpPr>
        <p:cxnSp>
          <p:nvCxnSpPr>
            <p:cNvPr id="12" name="Rechte verbindingslijn 11"/>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18" name="Groep 17"/>
          <p:cNvGrpSpPr/>
          <p:nvPr/>
        </p:nvGrpSpPr>
        <p:grpSpPr>
          <a:xfrm>
            <a:off x="2774107" y="3042613"/>
            <a:ext cx="430872" cy="738989"/>
            <a:chOff x="1259632" y="1249851"/>
            <a:chExt cx="430872" cy="738989"/>
          </a:xfrm>
        </p:grpSpPr>
        <p:cxnSp>
          <p:nvCxnSpPr>
            <p:cNvPr id="16" name="Rechte verbindingslijn 15"/>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51" name="Groep 50"/>
          <p:cNvGrpSpPr/>
          <p:nvPr/>
        </p:nvGrpSpPr>
        <p:grpSpPr>
          <a:xfrm>
            <a:off x="3350171" y="3046223"/>
            <a:ext cx="430872" cy="738989"/>
            <a:chOff x="2164454" y="1969931"/>
            <a:chExt cx="430872" cy="738989"/>
          </a:xfrm>
        </p:grpSpPr>
        <p:cxnSp>
          <p:nvCxnSpPr>
            <p:cNvPr id="23" name="Rechte verbindingslijn 22"/>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4" name="Tekstvak 23"/>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52" name="Groep 51"/>
          <p:cNvGrpSpPr/>
          <p:nvPr/>
        </p:nvGrpSpPr>
        <p:grpSpPr>
          <a:xfrm>
            <a:off x="3778638" y="3053882"/>
            <a:ext cx="430872" cy="727718"/>
            <a:chOff x="2592921" y="1977592"/>
            <a:chExt cx="430872" cy="727718"/>
          </a:xfrm>
        </p:grpSpPr>
        <p:cxnSp>
          <p:nvCxnSpPr>
            <p:cNvPr id="25" name="Rechte verbindingslijn 24"/>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53" name="Groep 52"/>
          <p:cNvGrpSpPr/>
          <p:nvPr/>
        </p:nvGrpSpPr>
        <p:grpSpPr>
          <a:xfrm>
            <a:off x="5192777" y="3045674"/>
            <a:ext cx="461650" cy="727718"/>
            <a:chOff x="3678302" y="1969384"/>
            <a:chExt cx="461650" cy="727718"/>
          </a:xfrm>
          <a:solidFill>
            <a:schemeClr val="bg1"/>
          </a:solidFill>
        </p:grpSpPr>
        <p:cxnSp>
          <p:nvCxnSpPr>
            <p:cNvPr id="30" name="Rechte verbindingslijn 2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1" name="Tekstvak 30"/>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sp>
        <p:nvSpPr>
          <p:cNvPr id="32" name="Rechthoek 31"/>
          <p:cNvSpPr/>
          <p:nvPr/>
        </p:nvSpPr>
        <p:spPr>
          <a:xfrm>
            <a:off x="4311733" y="2631169"/>
            <a:ext cx="1068320"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50" dirty="0">
                <a:solidFill>
                  <a:prstClr val="white"/>
                </a:solidFill>
                <a:latin typeface="Calibri" panose="020F0502020204030204"/>
              </a:rPr>
              <a:t>Te ontwikkelen</a:t>
            </a:r>
          </a:p>
        </p:txBody>
      </p:sp>
      <p:grpSp>
        <p:nvGrpSpPr>
          <p:cNvPr id="55" name="Groep 54"/>
          <p:cNvGrpSpPr/>
          <p:nvPr/>
        </p:nvGrpSpPr>
        <p:grpSpPr>
          <a:xfrm>
            <a:off x="6094561" y="3054245"/>
            <a:ext cx="443731" cy="724297"/>
            <a:chOff x="4580084" y="1977953"/>
            <a:chExt cx="443731" cy="724297"/>
          </a:xfrm>
          <a:solidFill>
            <a:schemeClr val="bg1"/>
          </a:solidFill>
        </p:grpSpPr>
        <p:cxnSp>
          <p:nvCxnSpPr>
            <p:cNvPr id="36" name="Rechte verbindingslijn 3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grpSp>
        <p:nvGrpSpPr>
          <p:cNvPr id="56" name="Groep 55"/>
          <p:cNvGrpSpPr/>
          <p:nvPr/>
        </p:nvGrpSpPr>
        <p:grpSpPr>
          <a:xfrm>
            <a:off x="6570079" y="3065514"/>
            <a:ext cx="443731" cy="724297"/>
            <a:chOff x="5055602" y="1989222"/>
            <a:chExt cx="443731" cy="724297"/>
          </a:xfrm>
          <a:solidFill>
            <a:schemeClr val="bg1"/>
          </a:solidFill>
        </p:grpSpPr>
        <p:cxnSp>
          <p:nvCxnSpPr>
            <p:cNvPr id="38" name="Rechte verbindingslijn 37"/>
            <p:cNvCxnSpPr/>
            <p:nvPr/>
          </p:nvCxnSpPr>
          <p:spPr>
            <a:xfrm>
              <a:off x="5210289" y="2346999"/>
              <a:ext cx="0" cy="366520"/>
            </a:xfrm>
            <a:prstGeom prst="line">
              <a:avLst/>
            </a:prstGeom>
            <a:grpFill/>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39" name="Tekstvak 38"/>
            <p:cNvSpPr txBox="1"/>
            <p:nvPr/>
          </p:nvSpPr>
          <p:spPr>
            <a:xfrm>
              <a:off x="5055602" y="1989222"/>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UG</a:t>
              </a:r>
            </a:p>
          </p:txBody>
        </p:sp>
      </p:grpSp>
      <p:sp>
        <p:nvSpPr>
          <p:cNvPr id="40" name="Rechthoek 39"/>
          <p:cNvSpPr/>
          <p:nvPr/>
        </p:nvSpPr>
        <p:spPr>
          <a:xfrm>
            <a:off x="5417892" y="2629472"/>
            <a:ext cx="83135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900" dirty="0">
                <a:solidFill>
                  <a:prstClr val="white"/>
                </a:solidFill>
                <a:latin typeface="Calibri" panose="020F0502020204030204"/>
              </a:rPr>
              <a:t>In ontwikkeling</a:t>
            </a:r>
          </a:p>
        </p:txBody>
      </p:sp>
      <p:sp>
        <p:nvSpPr>
          <p:cNvPr id="42" name="Tekstvak 41"/>
          <p:cNvSpPr txBox="1"/>
          <p:nvPr/>
        </p:nvSpPr>
        <p:spPr>
          <a:xfrm>
            <a:off x="7587974" y="3057305"/>
            <a:ext cx="443731" cy="276999"/>
          </a:xfrm>
          <a:prstGeom prst="rect">
            <a:avLst/>
          </a:prstGeom>
          <a:noFill/>
        </p:spPr>
        <p:txBody>
          <a:bodyPr wrap="square" rtlCol="0">
            <a:spAutoFit/>
          </a:bodyPr>
          <a:lstStyle/>
          <a:p>
            <a:pPr defTabSz="914235"/>
            <a:endParaRPr lang="nl-BE" sz="1200" dirty="0">
              <a:solidFill>
                <a:srgbClr val="373636"/>
              </a:solidFill>
              <a:latin typeface="Calibri" panose="020F0502020204030204"/>
            </a:endParaRPr>
          </a:p>
        </p:txBody>
      </p:sp>
      <p:sp>
        <p:nvSpPr>
          <p:cNvPr id="43" name="Rechthoek 42"/>
          <p:cNvSpPr/>
          <p:nvPr/>
        </p:nvSpPr>
        <p:spPr>
          <a:xfrm>
            <a:off x="6281987" y="2623320"/>
            <a:ext cx="3503349"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Ontwikkeld</a:t>
            </a:r>
          </a:p>
        </p:txBody>
      </p:sp>
      <p:grpSp>
        <p:nvGrpSpPr>
          <p:cNvPr id="58" name="Groep 57"/>
          <p:cNvGrpSpPr/>
          <p:nvPr/>
        </p:nvGrpSpPr>
        <p:grpSpPr>
          <a:xfrm>
            <a:off x="8056440" y="3057305"/>
            <a:ext cx="443731" cy="724297"/>
            <a:chOff x="6541963" y="1981013"/>
            <a:chExt cx="443731" cy="724297"/>
          </a:xfrm>
        </p:grpSpPr>
        <p:cxnSp>
          <p:nvCxnSpPr>
            <p:cNvPr id="44" name="Rechte verbindingslijn 43"/>
            <p:cNvCxnSpPr/>
            <p:nvPr/>
          </p:nvCxnSpPr>
          <p:spPr>
            <a:xfrm>
              <a:off x="6696650"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5" name="Tekstvak 44"/>
            <p:cNvSpPr txBox="1"/>
            <p:nvPr/>
          </p:nvSpPr>
          <p:spPr>
            <a:xfrm>
              <a:off x="6541963"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BW</a:t>
              </a:r>
            </a:p>
          </p:txBody>
        </p:sp>
      </p:grpSp>
      <p:grpSp>
        <p:nvGrpSpPr>
          <p:cNvPr id="59" name="Groep 58"/>
          <p:cNvGrpSpPr/>
          <p:nvPr/>
        </p:nvGrpSpPr>
        <p:grpSpPr>
          <a:xfrm>
            <a:off x="8638951" y="3057305"/>
            <a:ext cx="443731" cy="724297"/>
            <a:chOff x="7124474" y="1981013"/>
            <a:chExt cx="443731" cy="724297"/>
          </a:xfrm>
        </p:grpSpPr>
        <p:cxnSp>
          <p:nvCxnSpPr>
            <p:cNvPr id="46" name="Rechte verbindingslijn 45"/>
            <p:cNvCxnSpPr/>
            <p:nvPr/>
          </p:nvCxnSpPr>
          <p:spPr>
            <a:xfrm>
              <a:off x="7279161"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7" name="Tekstvak 46"/>
            <p:cNvSpPr txBox="1"/>
            <p:nvPr/>
          </p:nvSpPr>
          <p:spPr>
            <a:xfrm>
              <a:off x="7124474"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TK</a:t>
              </a:r>
            </a:p>
          </p:txBody>
        </p:sp>
      </p:grpSp>
      <p:sp>
        <p:nvSpPr>
          <p:cNvPr id="49" name="Rechthoek 48"/>
          <p:cNvSpPr/>
          <p:nvPr/>
        </p:nvSpPr>
        <p:spPr>
          <a:xfrm>
            <a:off x="4348290" y="1849114"/>
            <a:ext cx="5437044" cy="288032"/>
          </a:xfrm>
          <a:prstGeom prst="rect">
            <a:avLst/>
          </a:prstGeom>
          <a:solidFill>
            <a:schemeClr val="bg1">
              <a:lumMod val="6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Ontwikkelbare bedrijvenzones</a:t>
            </a:r>
          </a:p>
        </p:txBody>
      </p:sp>
      <p:sp>
        <p:nvSpPr>
          <p:cNvPr id="50" name="Rechthoek 49"/>
          <p:cNvSpPr/>
          <p:nvPr/>
        </p:nvSpPr>
        <p:spPr>
          <a:xfrm>
            <a:off x="6281987" y="2228430"/>
            <a:ext cx="3503349" cy="288032"/>
          </a:xfrm>
          <a:prstGeom prst="rect">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Bedrijvenzones in beheer</a:t>
            </a:r>
          </a:p>
        </p:txBody>
      </p:sp>
      <p:sp>
        <p:nvSpPr>
          <p:cNvPr id="60" name="Tekstvak 59"/>
          <p:cNvSpPr txBox="1"/>
          <p:nvPr/>
        </p:nvSpPr>
        <p:spPr>
          <a:xfrm>
            <a:off x="2017145" y="4005833"/>
            <a:ext cx="3816424" cy="1815882"/>
          </a:xfrm>
          <a:prstGeom prst="rect">
            <a:avLst/>
          </a:prstGeom>
          <a:noFill/>
        </p:spPr>
        <p:txBody>
          <a:bodyPr wrap="square" rtlCol="0">
            <a:spAutoFit/>
          </a:bodyPr>
          <a:lstStyle/>
          <a:p>
            <a:pPr defTabSz="914235"/>
            <a:r>
              <a:rPr lang="nl-BE" sz="1600" b="1" i="1" dirty="0">
                <a:solidFill>
                  <a:srgbClr val="8DC63F"/>
                </a:solidFill>
                <a:latin typeface="Calibri" panose="020F0502020204030204"/>
              </a:rPr>
              <a:t>Mijlpalen vaste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PV = Plenaire vergadering</a:t>
            </a:r>
          </a:p>
          <a:p>
            <a:pPr defTabSz="914235"/>
            <a:r>
              <a:rPr lang="nl-BE" sz="1200" dirty="0">
                <a:solidFill>
                  <a:srgbClr val="373636"/>
                </a:solidFill>
                <a:latin typeface="Calibri" panose="020F0502020204030204"/>
              </a:rPr>
              <a:t>VV = Voorlopige vaststelling</a:t>
            </a:r>
          </a:p>
          <a:p>
            <a:pPr defTabSz="914235"/>
            <a:r>
              <a:rPr lang="nl-BE" sz="1200" dirty="0">
                <a:solidFill>
                  <a:srgbClr val="373636"/>
                </a:solidFill>
                <a:latin typeface="Calibri" panose="020F0502020204030204"/>
              </a:rPr>
              <a:t>DV = Definitieve vaststelling</a:t>
            </a:r>
          </a:p>
          <a:p>
            <a:pPr defTabSz="914235"/>
            <a:r>
              <a:rPr lang="nl-BE" sz="1200" dirty="0">
                <a:solidFill>
                  <a:srgbClr val="373636"/>
                </a:solidFill>
                <a:latin typeface="Calibri" panose="020F0502020204030204"/>
              </a:rPr>
              <a:t>BG = Besluit tot goedkeuring (enkel voor </a:t>
            </a:r>
            <a:r>
              <a:rPr lang="nl-BE" sz="1200" dirty="0" err="1">
                <a:solidFill>
                  <a:srgbClr val="373636"/>
                </a:solidFill>
                <a:latin typeface="Calibri" panose="020F0502020204030204"/>
              </a:rPr>
              <a:t>gew</a:t>
            </a:r>
            <a:r>
              <a:rPr lang="nl-BE" sz="1200" dirty="0">
                <a:solidFill>
                  <a:srgbClr val="373636"/>
                </a:solidFill>
                <a:latin typeface="Calibri" panose="020F0502020204030204"/>
              </a:rPr>
              <a:t>. </a:t>
            </a:r>
            <a:r>
              <a:rPr lang="nl-BE" sz="1200" dirty="0" err="1">
                <a:solidFill>
                  <a:srgbClr val="373636"/>
                </a:solidFill>
                <a:latin typeface="Calibri" panose="020F0502020204030204"/>
              </a:rPr>
              <a:t>RUP’s</a:t>
            </a:r>
            <a:r>
              <a:rPr lang="nl-BE" sz="1200" dirty="0">
                <a:solidFill>
                  <a:srgbClr val="373636"/>
                </a:solidFill>
                <a:latin typeface="Calibri" panose="020F0502020204030204"/>
              </a:rPr>
              <a:t>)</a:t>
            </a:r>
          </a:p>
          <a:p>
            <a:pPr defTabSz="914235"/>
            <a:r>
              <a:rPr lang="nl-BE" sz="1200" dirty="0">
                <a:solidFill>
                  <a:srgbClr val="373636"/>
                </a:solidFill>
                <a:latin typeface="Calibri" panose="020F0502020204030204"/>
              </a:rPr>
              <a:t>BS = Publicatie B.S.</a:t>
            </a:r>
          </a:p>
          <a:p>
            <a:pPr defTabSz="914235"/>
            <a:r>
              <a:rPr lang="nl-BE" sz="1200" dirty="0">
                <a:solidFill>
                  <a:srgbClr val="373636"/>
                </a:solidFill>
                <a:latin typeface="Calibri" panose="020F0502020204030204"/>
              </a:rPr>
              <a:t>VW = Verwerving (aankoop)</a:t>
            </a:r>
          </a:p>
          <a:p>
            <a:pPr defTabSz="914235"/>
            <a:r>
              <a:rPr lang="nl-BE" sz="1200" dirty="0">
                <a:solidFill>
                  <a:srgbClr val="373636"/>
                </a:solidFill>
                <a:latin typeface="Calibri" panose="020F0502020204030204"/>
              </a:rPr>
              <a:t>OP = Oplevering nutsvoorziening en infrastructuur</a:t>
            </a:r>
          </a:p>
        </p:txBody>
      </p:sp>
      <p:sp>
        <p:nvSpPr>
          <p:cNvPr id="62" name="Rechthoek 61"/>
          <p:cNvSpPr/>
          <p:nvPr/>
        </p:nvSpPr>
        <p:spPr>
          <a:xfrm>
            <a:off x="4357533" y="1484002"/>
            <a:ext cx="5427803" cy="288032"/>
          </a:xfrm>
          <a:prstGeom prst="rect">
            <a:avLst/>
          </a:prstGeom>
          <a:solidFill>
            <a:schemeClr val="bg1">
              <a:lumMod val="65000"/>
            </a:schemeClr>
          </a:solidFill>
          <a:ln>
            <a:solidFill>
              <a:srgbClr val="F20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Bedrijfspercelen</a:t>
            </a:r>
          </a:p>
        </p:txBody>
      </p:sp>
      <p:sp>
        <p:nvSpPr>
          <p:cNvPr id="63" name="Rechthoek 62"/>
          <p:cNvSpPr/>
          <p:nvPr/>
        </p:nvSpPr>
        <p:spPr>
          <a:xfrm>
            <a:off x="4354470" y="1127601"/>
            <a:ext cx="5420865" cy="288032"/>
          </a:xfrm>
          <a:prstGeom prst="rect">
            <a:avLst/>
          </a:prstGeom>
          <a:solidFill>
            <a:schemeClr val="bg1">
              <a:lumMod val="6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a:t>
            </a:r>
          </a:p>
        </p:txBody>
      </p:sp>
      <p:sp>
        <p:nvSpPr>
          <p:cNvPr id="33" name="Rechthoek 32"/>
          <p:cNvSpPr/>
          <p:nvPr/>
        </p:nvSpPr>
        <p:spPr>
          <a:xfrm>
            <a:off x="2257670" y="2623320"/>
            <a:ext cx="2016224" cy="2880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 in planning</a:t>
            </a:r>
          </a:p>
        </p:txBody>
      </p:sp>
      <p:grpSp>
        <p:nvGrpSpPr>
          <p:cNvPr id="61" name="Groep 60"/>
          <p:cNvGrpSpPr/>
          <p:nvPr/>
        </p:nvGrpSpPr>
        <p:grpSpPr>
          <a:xfrm>
            <a:off x="4132854" y="3055682"/>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0" name="Tekstvak 69"/>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sp>
        <p:nvSpPr>
          <p:cNvPr id="65" name="Tekstvak 64"/>
          <p:cNvSpPr txBox="1"/>
          <p:nvPr/>
        </p:nvSpPr>
        <p:spPr>
          <a:xfrm>
            <a:off x="6103067" y="4005833"/>
            <a:ext cx="3816424" cy="1077218"/>
          </a:xfrm>
          <a:prstGeom prst="rect">
            <a:avLst/>
          </a:prstGeom>
          <a:noFill/>
        </p:spPr>
        <p:txBody>
          <a:bodyPr wrap="square" rtlCol="0">
            <a:spAutoFit/>
          </a:bodyPr>
          <a:lstStyle/>
          <a:p>
            <a:pPr defTabSz="914235"/>
            <a:r>
              <a:rPr lang="nl-BE" sz="1600" b="1" i="1" dirty="0">
                <a:solidFill>
                  <a:srgbClr val="F20E96"/>
                </a:solidFill>
                <a:latin typeface="Calibri" panose="020F0502020204030204"/>
              </a:rPr>
              <a:t>Mijlpalen variabele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UG = Uitgifte (verkoop)</a:t>
            </a:r>
          </a:p>
          <a:p>
            <a:pPr defTabSz="914235"/>
            <a:r>
              <a:rPr lang="nl-BE" sz="1200" dirty="0">
                <a:solidFill>
                  <a:srgbClr val="373636"/>
                </a:solidFill>
                <a:latin typeface="Calibri" panose="020F0502020204030204"/>
              </a:rPr>
              <a:t>BW = Bewegwijzering</a:t>
            </a:r>
          </a:p>
          <a:p>
            <a:pPr defTabSz="914235"/>
            <a:r>
              <a:rPr lang="nl-BE" sz="1200" dirty="0">
                <a:solidFill>
                  <a:srgbClr val="373636"/>
                </a:solidFill>
                <a:latin typeface="Calibri" panose="020F0502020204030204"/>
              </a:rPr>
              <a:t>TK = Wederinkoop</a:t>
            </a:r>
          </a:p>
        </p:txBody>
      </p:sp>
      <p:sp>
        <p:nvSpPr>
          <p:cNvPr id="48" name="Title 2"/>
          <p:cNvSpPr>
            <a:spLocks noGrp="1"/>
          </p:cNvSpPr>
          <p:nvPr>
            <p:ph type="title"/>
          </p:nvPr>
        </p:nvSpPr>
        <p:spPr>
          <a:xfrm>
            <a:off x="815414" y="365129"/>
            <a:ext cx="10812294" cy="1325563"/>
          </a:xfrm>
        </p:spPr>
        <p:txBody>
          <a:bodyPr>
            <a:normAutofit/>
          </a:bodyPr>
          <a:lstStyle/>
          <a:p>
            <a:r>
              <a:rPr lang="nl-BE" sz="2400" b="1" noProof="0" dirty="0"/>
              <a:t>Terugblik: Decentraal medebeheer</a:t>
            </a:r>
          </a:p>
        </p:txBody>
      </p:sp>
    </p:spTree>
    <p:extLst>
      <p:ext uri="{BB962C8B-B14F-4D97-AF65-F5344CB8AC3E}">
        <p14:creationId xmlns:p14="http://schemas.microsoft.com/office/powerpoint/2010/main" val="11034452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Bedrijfspercelen – overig attributen</a:t>
            </a:r>
          </a:p>
        </p:txBody>
      </p:sp>
      <p:graphicFrame>
        <p:nvGraphicFramePr>
          <p:cNvPr id="2" name="Tabel 1"/>
          <p:cNvGraphicFramePr>
            <a:graphicFrameLocks noGrp="1"/>
          </p:cNvGraphicFramePr>
          <p:nvPr/>
        </p:nvGraphicFramePr>
        <p:xfrm>
          <a:off x="2135562" y="836713"/>
          <a:ext cx="8352927" cy="2377440"/>
        </p:xfrm>
        <a:graphic>
          <a:graphicData uri="http://schemas.openxmlformats.org/drawingml/2006/table">
            <a:tbl>
              <a:tblPr firstRow="1" bandRow="1">
                <a:tableStyleId>{5940675A-B579-460E-94D1-54222C63F5DA}</a:tableStyleId>
              </a:tblPr>
              <a:tblGrid>
                <a:gridCol w="2784309">
                  <a:extLst>
                    <a:ext uri="{9D8B030D-6E8A-4147-A177-3AD203B41FA5}">
                      <a16:colId xmlns:a16="http://schemas.microsoft.com/office/drawing/2014/main" val="4087699295"/>
                    </a:ext>
                  </a:extLst>
                </a:gridCol>
                <a:gridCol w="2784309">
                  <a:extLst>
                    <a:ext uri="{9D8B030D-6E8A-4147-A177-3AD203B41FA5}">
                      <a16:colId xmlns:a16="http://schemas.microsoft.com/office/drawing/2014/main" val="587364902"/>
                    </a:ext>
                  </a:extLst>
                </a:gridCol>
                <a:gridCol w="2784309">
                  <a:extLst>
                    <a:ext uri="{9D8B030D-6E8A-4147-A177-3AD203B41FA5}">
                      <a16:colId xmlns:a16="http://schemas.microsoft.com/office/drawing/2014/main" val="658910068"/>
                    </a:ext>
                  </a:extLst>
                </a:gridCol>
              </a:tblGrid>
              <a:tr h="236902">
                <a:tc>
                  <a:txBody>
                    <a:bodyPr/>
                    <a:lstStyle/>
                    <a:p>
                      <a:r>
                        <a:rPr lang="nl-BE" sz="1200" dirty="0" err="1"/>
                        <a:t>Attribtuut</a:t>
                      </a:r>
                      <a:endParaRPr lang="nl-BE" sz="1200" dirty="0"/>
                    </a:p>
                  </a:txBody>
                  <a:tcPr>
                    <a:solidFill>
                      <a:schemeClr val="bg1"/>
                    </a:solidFill>
                  </a:tcPr>
                </a:tc>
                <a:tc>
                  <a:txBody>
                    <a:bodyPr/>
                    <a:lstStyle/>
                    <a:p>
                      <a:r>
                        <a:rPr lang="nl-BE" sz="1200" dirty="0"/>
                        <a:t>Omschrijving</a:t>
                      </a:r>
                    </a:p>
                  </a:txBody>
                  <a:tcPr>
                    <a:solidFill>
                      <a:schemeClr val="bg1"/>
                    </a:solidFill>
                  </a:tcPr>
                </a:tc>
                <a:tc>
                  <a:txBody>
                    <a:bodyPr/>
                    <a:lstStyle/>
                    <a:p>
                      <a:r>
                        <a:rPr lang="nl-BE" sz="1200" dirty="0"/>
                        <a:t>Geschrapt</a:t>
                      </a:r>
                    </a:p>
                  </a:txBody>
                  <a:tcPr>
                    <a:solidFill>
                      <a:schemeClr val="bg1"/>
                    </a:solidFill>
                  </a:tcPr>
                </a:tc>
                <a:extLst>
                  <a:ext uri="{0D108BD9-81ED-4DB2-BD59-A6C34878D82A}">
                    <a16:rowId xmlns:a16="http://schemas.microsoft.com/office/drawing/2014/main" val="3869611753"/>
                  </a:ext>
                </a:extLst>
              </a:tr>
              <a:tr h="236902">
                <a:tc>
                  <a:txBody>
                    <a:bodyPr/>
                    <a:lstStyle/>
                    <a:p>
                      <a:r>
                        <a:rPr lang="nl-BE" sz="1200" dirty="0" err="1"/>
                        <a:t>Eigenaar_categorie</a:t>
                      </a:r>
                      <a:endParaRPr lang="nl-BE" sz="1200" dirty="0"/>
                    </a:p>
                  </a:txBody>
                  <a:tcPr>
                    <a:solidFill>
                      <a:schemeClr val="bg1"/>
                    </a:solidFill>
                  </a:tcPr>
                </a:tc>
                <a:tc>
                  <a:txBody>
                    <a:bodyPr/>
                    <a:lstStyle/>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Bedrijf</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Projectontwikkelaar</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Curator</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Overheid</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PPS</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Particulier</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Publieke ontwikkelaar</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Investeringsvennootschappen</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Onduidelijk</a:t>
                      </a:r>
                    </a:p>
                    <a:p>
                      <a:pPr marL="171450" lvl="0" indent="-171450" algn="l" defTabSz="914400" rtl="0" eaLnBrk="1" latinLnBrk="0" hangingPunct="1">
                        <a:buFont typeface="Wingdings" panose="05000000000000000000" pitchFamily="2" charset="2"/>
                        <a:buChar char="§"/>
                      </a:pPr>
                      <a:r>
                        <a:rPr lang="nl-BE" sz="1200" kern="1200" dirty="0">
                          <a:solidFill>
                            <a:schemeClr val="tx1"/>
                          </a:solidFill>
                          <a:latin typeface="+mn-lt"/>
                          <a:ea typeface="+mn-ea"/>
                          <a:cs typeface="+mn-cs"/>
                        </a:rPr>
                        <a:t>Niet gekend</a:t>
                      </a:r>
                    </a:p>
                    <a:p>
                      <a:endParaRPr lang="nl-BE" sz="1200" dirty="0"/>
                    </a:p>
                  </a:txBody>
                  <a:tcPr>
                    <a:solidFill>
                      <a:schemeClr val="bg1"/>
                    </a:solidFill>
                  </a:tcPr>
                </a:tc>
                <a:tc>
                  <a:txBody>
                    <a:bodyPr/>
                    <a:lstStyle/>
                    <a:p>
                      <a:pPr marL="171450" indent="-171450">
                        <a:buFont typeface="Wingdings" panose="05000000000000000000" pitchFamily="2" charset="2"/>
                        <a:buChar char="§"/>
                      </a:pPr>
                      <a:r>
                        <a:rPr lang="nl-BE" sz="1200" dirty="0" err="1"/>
                        <a:t>Beheerder_categorie</a:t>
                      </a:r>
                      <a:endParaRPr lang="nl-BE" sz="1200" dirty="0"/>
                    </a:p>
                    <a:p>
                      <a:pPr marL="171450" indent="-171450">
                        <a:buFont typeface="Wingdings" panose="05000000000000000000" pitchFamily="2" charset="2"/>
                        <a:buChar char="§"/>
                      </a:pPr>
                      <a:r>
                        <a:rPr lang="nl-BE" sz="1200" dirty="0" err="1"/>
                        <a:t>ID_beheerder</a:t>
                      </a:r>
                      <a:endParaRPr lang="nl-BE" sz="1200" dirty="0"/>
                    </a:p>
                    <a:p>
                      <a:pPr marL="171450" indent="-171450">
                        <a:buFont typeface="Wingdings" panose="05000000000000000000" pitchFamily="2" charset="2"/>
                        <a:buChar char="§"/>
                      </a:pPr>
                      <a:r>
                        <a:rPr lang="nl-BE" sz="1200" dirty="0" err="1"/>
                        <a:t>Beheerder_contact</a:t>
                      </a:r>
                      <a:endParaRPr lang="nl-BE" sz="120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200" dirty="0"/>
                        <a:t>AT_ID</a:t>
                      </a:r>
                    </a:p>
                    <a:p>
                      <a:endParaRPr lang="nl-BE" sz="1200" dirty="0"/>
                    </a:p>
                  </a:txBody>
                  <a:tcPr>
                    <a:solidFill>
                      <a:schemeClr val="bg1"/>
                    </a:solidFill>
                  </a:tcPr>
                </a:tc>
                <a:extLst>
                  <a:ext uri="{0D108BD9-81ED-4DB2-BD59-A6C34878D82A}">
                    <a16:rowId xmlns:a16="http://schemas.microsoft.com/office/drawing/2014/main" val="653399526"/>
                  </a:ext>
                </a:extLst>
              </a:tr>
            </a:tbl>
          </a:graphicData>
        </a:graphic>
      </p:graphicFrame>
    </p:spTree>
    <p:extLst>
      <p:ext uri="{BB962C8B-B14F-4D97-AF65-F5344CB8AC3E}">
        <p14:creationId xmlns:p14="http://schemas.microsoft.com/office/powerpoint/2010/main" val="309308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Bedrijfspercelen – attributen – relatie met ontwikkelbare zones</a:t>
            </a:r>
          </a:p>
        </p:txBody>
      </p:sp>
      <p:graphicFrame>
        <p:nvGraphicFramePr>
          <p:cNvPr id="4" name="Tabel 3"/>
          <p:cNvGraphicFramePr>
            <a:graphicFrameLocks noGrp="1"/>
          </p:cNvGraphicFramePr>
          <p:nvPr/>
        </p:nvGraphicFramePr>
        <p:xfrm>
          <a:off x="2008566" y="836712"/>
          <a:ext cx="8551930" cy="5904656"/>
        </p:xfrm>
        <a:graphic>
          <a:graphicData uri="http://schemas.openxmlformats.org/drawingml/2006/table">
            <a:tbl>
              <a:tblPr firstRow="1" bandRow="1">
                <a:tableStyleId>{5940675A-B579-460E-94D1-54222C63F5DA}</a:tableStyleId>
              </a:tblPr>
              <a:tblGrid>
                <a:gridCol w="2485237">
                  <a:extLst>
                    <a:ext uri="{9D8B030D-6E8A-4147-A177-3AD203B41FA5}">
                      <a16:colId xmlns:a16="http://schemas.microsoft.com/office/drawing/2014/main" val="1212952358"/>
                    </a:ext>
                  </a:extLst>
                </a:gridCol>
                <a:gridCol w="6066693">
                  <a:extLst>
                    <a:ext uri="{9D8B030D-6E8A-4147-A177-3AD203B41FA5}">
                      <a16:colId xmlns:a16="http://schemas.microsoft.com/office/drawing/2014/main" val="3085776701"/>
                    </a:ext>
                  </a:extLst>
                </a:gridCol>
              </a:tblGrid>
              <a:tr h="540570">
                <a:tc>
                  <a:txBody>
                    <a:bodyPr/>
                    <a:lstStyle/>
                    <a:p>
                      <a:pPr algn="ctr"/>
                      <a:r>
                        <a:rPr lang="nl-BE" sz="1400" b="1" dirty="0"/>
                        <a:t>Categorie ontwikkelbare zones</a:t>
                      </a:r>
                    </a:p>
                  </a:txBody>
                  <a:tcPr>
                    <a:solidFill>
                      <a:schemeClr val="bg1"/>
                    </a:solidFill>
                  </a:tcPr>
                </a:tc>
                <a:tc>
                  <a:txBody>
                    <a:bodyPr/>
                    <a:lstStyle/>
                    <a:p>
                      <a:pPr algn="ctr"/>
                      <a:r>
                        <a:rPr lang="nl-BE" sz="1400" b="1" dirty="0"/>
                        <a:t>Beperking</a:t>
                      </a:r>
                      <a:r>
                        <a:rPr lang="nl-BE" sz="1400" b="1" baseline="0" dirty="0"/>
                        <a:t> bedrijfsperceel (rood = geschrapt)</a:t>
                      </a:r>
                      <a:endParaRPr lang="nl-BE" sz="1400" b="1" dirty="0"/>
                    </a:p>
                  </a:txBody>
                  <a:tcPr>
                    <a:solidFill>
                      <a:schemeClr val="bg1"/>
                    </a:solidFill>
                  </a:tcPr>
                </a:tc>
                <a:extLst>
                  <a:ext uri="{0D108BD9-81ED-4DB2-BD59-A6C34878D82A}">
                    <a16:rowId xmlns:a16="http://schemas.microsoft.com/office/drawing/2014/main" val="3026809063"/>
                  </a:ext>
                </a:extLst>
              </a:tr>
              <a:tr h="540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Te ontwikkelen</a:t>
                      </a:r>
                    </a:p>
                    <a:p>
                      <a:pPr marL="0" algn="l" defTabSz="914400" rtl="0" eaLnBrk="1" latinLnBrk="0" hangingPunct="1"/>
                      <a:endParaRPr lang="nl-BE" sz="1400" kern="1200" dirty="0">
                        <a:solidFill>
                          <a:schemeClr val="tx1"/>
                        </a:solidFill>
                        <a:latin typeface="+mn-lt"/>
                        <a:ea typeface="+mn-ea"/>
                        <a:cs typeface="+mn-cs"/>
                      </a:endParaRPr>
                    </a:p>
                  </a:txBody>
                  <a:tcP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400" kern="1200" baseline="0" dirty="0">
                          <a:solidFill>
                            <a:srgbClr val="FF0000"/>
                          </a:solidFill>
                          <a:latin typeface="+mn-lt"/>
                          <a:ea typeface="+mn-ea"/>
                          <a:cs typeface="+mn-cs"/>
                        </a:rPr>
                        <a:t>Nog uit te rusten</a:t>
                      </a:r>
                    </a:p>
                  </a:txBody>
                  <a:tcPr>
                    <a:solidFill>
                      <a:schemeClr val="bg1"/>
                    </a:solidFill>
                  </a:tcPr>
                </a:tc>
                <a:extLst>
                  <a:ext uri="{0D108BD9-81ED-4DB2-BD59-A6C34878D82A}">
                    <a16:rowId xmlns:a16="http://schemas.microsoft.com/office/drawing/2014/main" val="1128618812"/>
                  </a:ext>
                </a:extLst>
              </a:tr>
              <a:tr h="9857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In ontwikkeling</a:t>
                      </a:r>
                    </a:p>
                    <a:p>
                      <a:pPr marL="0" algn="l" defTabSz="914400" rtl="0" eaLnBrk="1" latinLnBrk="0" hangingPunct="1"/>
                      <a:endParaRPr lang="nl-BE" sz="1400" kern="1200" dirty="0">
                        <a:solidFill>
                          <a:schemeClr val="tx1"/>
                        </a:solidFill>
                        <a:latin typeface="+mn-lt"/>
                        <a:ea typeface="+mn-ea"/>
                        <a:cs typeface="+mn-cs"/>
                      </a:endParaRPr>
                    </a:p>
                  </a:txBody>
                  <a:tcP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400" kern="1200" baseline="0" dirty="0">
                          <a:solidFill>
                            <a:srgbClr val="FF0000"/>
                          </a:solidFill>
                          <a:latin typeface="+mn-lt"/>
                          <a:ea typeface="+mn-ea"/>
                          <a:cs typeface="+mn-cs"/>
                        </a:rPr>
                        <a:t>Lopend saneringsproject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400" kern="1200" baseline="0" dirty="0">
                          <a:solidFill>
                            <a:srgbClr val="FF0000"/>
                          </a:solidFill>
                          <a:latin typeface="+mn-lt"/>
                          <a:ea typeface="+mn-ea"/>
                          <a:cs typeface="+mn-cs"/>
                        </a:rPr>
                        <a:t>Lopende herinrichting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400" kern="1200" baseline="0" dirty="0">
                          <a:solidFill>
                            <a:srgbClr val="FF0000"/>
                          </a:solidFill>
                          <a:latin typeface="+mn-lt"/>
                          <a:ea typeface="+mn-ea"/>
                          <a:cs typeface="+mn-cs"/>
                        </a:rPr>
                        <a:t>Lopende ontwikkeling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400" kern="1200" baseline="0" dirty="0">
                          <a:solidFill>
                            <a:srgbClr val="FF0000"/>
                          </a:solidFill>
                          <a:latin typeface="+mn-lt"/>
                          <a:ea typeface="+mn-ea"/>
                          <a:cs typeface="+mn-cs"/>
                        </a:rPr>
                        <a:t>Lopende grondverwering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nl-BE" sz="1400" kern="1200" baseline="0" dirty="0">
                          <a:solidFill>
                            <a:schemeClr val="tx1"/>
                          </a:solidFill>
                          <a:latin typeface="+mn-lt"/>
                          <a:ea typeface="+mn-ea"/>
                          <a:cs typeface="+mn-cs"/>
                        </a:rPr>
                        <a:t>Juridische procedure (onteigening)</a:t>
                      </a:r>
                    </a:p>
                  </a:txBody>
                  <a:tcPr>
                    <a:solidFill>
                      <a:schemeClr val="bg1"/>
                    </a:solidFill>
                  </a:tcPr>
                </a:tc>
                <a:extLst>
                  <a:ext uri="{0D108BD9-81ED-4DB2-BD59-A6C34878D82A}">
                    <a16:rowId xmlns:a16="http://schemas.microsoft.com/office/drawing/2014/main" val="2765235635"/>
                  </a:ext>
                </a:extLst>
              </a:tr>
              <a:tr h="5405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Ontwikkeld</a:t>
                      </a:r>
                    </a:p>
                    <a:p>
                      <a:pPr marL="0" algn="l" defTabSz="914400" rtl="0" eaLnBrk="1" latinLnBrk="0" hangingPunct="1"/>
                      <a:endParaRPr lang="nl-BE" sz="1400" kern="1200" dirty="0">
                        <a:solidFill>
                          <a:schemeClr val="tx1"/>
                        </a:solidFill>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400" dirty="0"/>
                    </a:p>
                  </a:txBody>
                  <a:tcPr>
                    <a:solidFill>
                      <a:schemeClr val="bg1"/>
                    </a:solidFill>
                  </a:tcPr>
                </a:tc>
                <a:extLst>
                  <a:ext uri="{0D108BD9-81ED-4DB2-BD59-A6C34878D82A}">
                    <a16:rowId xmlns:a16="http://schemas.microsoft.com/office/drawing/2014/main" val="2979709565"/>
                  </a:ext>
                </a:extLst>
              </a:tr>
              <a:tr h="25438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Ontwikkeling geblokkeerd</a:t>
                      </a:r>
                    </a:p>
                    <a:p>
                      <a:pPr marL="0" algn="l" defTabSz="914400" rtl="0" eaLnBrk="1" latinLnBrk="0" hangingPunct="1"/>
                      <a:endParaRPr lang="nl-BE" sz="1400" kern="1200" dirty="0">
                        <a:solidFill>
                          <a:schemeClr val="tx1"/>
                        </a:solidFill>
                        <a:latin typeface="+mn-lt"/>
                        <a:ea typeface="+mn-ea"/>
                        <a:cs typeface="+mn-cs"/>
                      </a:endParaRPr>
                    </a:p>
                  </a:txBody>
                  <a:tcPr>
                    <a:solidFill>
                      <a:schemeClr val="bg1"/>
                    </a:solidFill>
                  </a:tcPr>
                </a:tc>
                <a:tc>
                  <a:txBody>
                    <a:bodyPr/>
                    <a:lstStyle/>
                    <a:p>
                      <a:r>
                        <a:rPr lang="nl-BE" sz="1400" dirty="0"/>
                        <a:t>Te saneren</a:t>
                      </a:r>
                    </a:p>
                    <a:p>
                      <a:r>
                        <a:rPr lang="nl-BE" sz="1400" dirty="0"/>
                        <a:t>Mobiliteitsproblematiek</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400" dirty="0"/>
                        <a:t>Bevriezing door eigenaar</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Bevriezing door overheid</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Bevriezing door overheid + waterproblematiek</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Bevriezing door overheid + mobiliteitsproblematiek</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Bevriezing door overheid + herziening bestemming (procedure nog niet opgestart)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Bevriezing door overheid + juridische procedure</a:t>
                      </a:r>
                      <a:r>
                        <a:rPr lang="nl-BE" sz="1400" kern="1200" baseline="0" dirty="0">
                          <a:solidFill>
                            <a:schemeClr val="tx1"/>
                          </a:solidFill>
                          <a:latin typeface="+mn-lt"/>
                          <a:ea typeface="+mn-ea"/>
                          <a:cs typeface="+mn-cs"/>
                        </a:rPr>
                        <a:t> (schorsing/vernietiging vergunning, schorsing RUP, langlopende onteigening)</a:t>
                      </a:r>
                      <a:endParaRPr lang="nl-BE" sz="14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40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3814074209"/>
                  </a:ext>
                </a:extLst>
              </a:tr>
              <a:tr h="580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400" kern="1200" dirty="0">
                          <a:solidFill>
                            <a:schemeClr val="tx1"/>
                          </a:solidFill>
                          <a:latin typeface="+mn-lt"/>
                          <a:ea typeface="+mn-ea"/>
                          <a:cs typeface="+mn-cs"/>
                        </a:rPr>
                        <a:t>Niet ontwikkelbaar</a:t>
                      </a:r>
                    </a:p>
                    <a:p>
                      <a:pPr marL="0" algn="l" defTabSz="914400" rtl="0" eaLnBrk="1" latinLnBrk="0" hangingPunct="1"/>
                      <a:endParaRPr lang="nl-BE" sz="1400" kern="1200" dirty="0">
                        <a:solidFill>
                          <a:schemeClr val="tx1"/>
                        </a:solidFill>
                        <a:latin typeface="+mn-lt"/>
                        <a:ea typeface="+mn-ea"/>
                        <a:cs typeface="+mn-cs"/>
                      </a:endParaRPr>
                    </a:p>
                  </a:txBody>
                  <a:tcPr>
                    <a:solidFill>
                      <a:schemeClr val="bg1"/>
                    </a:solidFill>
                  </a:tcPr>
                </a:tc>
                <a:tc>
                  <a:txBody>
                    <a:bodyPr/>
                    <a:lstStyle/>
                    <a:p>
                      <a:r>
                        <a:rPr lang="nl-BE" sz="1400" dirty="0"/>
                        <a:t>Fysisch niet realiseerbaar</a:t>
                      </a:r>
                    </a:p>
                  </a:txBody>
                  <a:tcPr>
                    <a:solidFill>
                      <a:schemeClr val="bg1"/>
                    </a:solidFill>
                  </a:tcPr>
                </a:tc>
                <a:extLst>
                  <a:ext uri="{0D108BD9-81ED-4DB2-BD59-A6C34878D82A}">
                    <a16:rowId xmlns:a16="http://schemas.microsoft.com/office/drawing/2014/main" val="3050157050"/>
                  </a:ext>
                </a:extLst>
              </a:tr>
            </a:tbl>
          </a:graphicData>
        </a:graphic>
      </p:graphicFrame>
    </p:spTree>
    <p:extLst>
      <p:ext uri="{BB962C8B-B14F-4D97-AF65-F5344CB8AC3E}">
        <p14:creationId xmlns:p14="http://schemas.microsoft.com/office/powerpoint/2010/main" val="42888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2344159" y="202976"/>
            <a:ext cx="7416000" cy="660597"/>
          </a:xfrm>
        </p:spPr>
        <p:txBody>
          <a:bodyPr/>
          <a:lstStyle/>
          <a:p>
            <a:r>
              <a:rPr lang="nl-BE" sz="2800" dirty="0"/>
              <a:t>Life </a:t>
            </a:r>
            <a:r>
              <a:rPr lang="nl-BE" sz="2800" dirty="0" err="1"/>
              <a:t>cycle</a:t>
            </a:r>
            <a:endParaRPr lang="nl-BE" sz="2800" dirty="0"/>
          </a:p>
        </p:txBody>
      </p:sp>
      <p:cxnSp>
        <p:nvCxnSpPr>
          <p:cNvPr id="8" name="Rechte verbindingslijn met pijl 7"/>
          <p:cNvCxnSpPr/>
          <p:nvPr/>
        </p:nvCxnSpPr>
        <p:spPr>
          <a:xfrm>
            <a:off x="2185267" y="3268567"/>
            <a:ext cx="7784289"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15" name="Groep 14"/>
          <p:cNvGrpSpPr/>
          <p:nvPr/>
        </p:nvGrpSpPr>
        <p:grpSpPr>
          <a:xfrm>
            <a:off x="2344159" y="2537787"/>
            <a:ext cx="502880" cy="738988"/>
            <a:chOff x="820159" y="1249852"/>
            <a:chExt cx="502880" cy="738988"/>
          </a:xfrm>
        </p:grpSpPr>
        <p:cxnSp>
          <p:nvCxnSpPr>
            <p:cNvPr id="12" name="Rechte verbindingslijn 11"/>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4" name="Tekstvak 13"/>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18" name="Groep 17"/>
          <p:cNvGrpSpPr/>
          <p:nvPr/>
        </p:nvGrpSpPr>
        <p:grpSpPr>
          <a:xfrm>
            <a:off x="2783632" y="2537788"/>
            <a:ext cx="430872" cy="738989"/>
            <a:chOff x="1259632" y="1249851"/>
            <a:chExt cx="430872" cy="738989"/>
          </a:xfrm>
        </p:grpSpPr>
        <p:cxnSp>
          <p:nvCxnSpPr>
            <p:cNvPr id="16" name="Rechte verbindingslijn 15"/>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7" name="Tekstvak 16"/>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51" name="Groep 50"/>
          <p:cNvGrpSpPr/>
          <p:nvPr/>
        </p:nvGrpSpPr>
        <p:grpSpPr>
          <a:xfrm>
            <a:off x="3359696" y="2541398"/>
            <a:ext cx="430872" cy="738989"/>
            <a:chOff x="2164454" y="1969931"/>
            <a:chExt cx="430872" cy="738989"/>
          </a:xfrm>
        </p:grpSpPr>
        <p:cxnSp>
          <p:nvCxnSpPr>
            <p:cNvPr id="23" name="Rechte verbindingslijn 22"/>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4" name="Tekstvak 23"/>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52" name="Groep 51"/>
          <p:cNvGrpSpPr/>
          <p:nvPr/>
        </p:nvGrpSpPr>
        <p:grpSpPr>
          <a:xfrm>
            <a:off x="3788163" y="2549057"/>
            <a:ext cx="430872" cy="727718"/>
            <a:chOff x="2592921" y="1977592"/>
            <a:chExt cx="430872" cy="727718"/>
          </a:xfrm>
        </p:grpSpPr>
        <p:cxnSp>
          <p:nvCxnSpPr>
            <p:cNvPr id="25" name="Rechte verbindingslijn 24"/>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6" name="Tekstvak 25"/>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53" name="Groep 52"/>
          <p:cNvGrpSpPr/>
          <p:nvPr/>
        </p:nvGrpSpPr>
        <p:grpSpPr>
          <a:xfrm>
            <a:off x="5202302" y="2540849"/>
            <a:ext cx="461650" cy="727718"/>
            <a:chOff x="3678302" y="1969384"/>
            <a:chExt cx="461650" cy="727718"/>
          </a:xfrm>
          <a:solidFill>
            <a:schemeClr val="bg1"/>
          </a:solidFill>
        </p:grpSpPr>
        <p:cxnSp>
          <p:nvCxnSpPr>
            <p:cNvPr id="30" name="Rechte verbindingslijn 2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1" name="Tekstvak 30"/>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sp>
        <p:nvSpPr>
          <p:cNvPr id="32" name="Rechthoek 31"/>
          <p:cNvSpPr/>
          <p:nvPr/>
        </p:nvSpPr>
        <p:spPr>
          <a:xfrm>
            <a:off x="4321258" y="2126344"/>
            <a:ext cx="1068320"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50" dirty="0">
                <a:solidFill>
                  <a:prstClr val="white"/>
                </a:solidFill>
                <a:latin typeface="Calibri" panose="020F0502020204030204"/>
              </a:rPr>
              <a:t>Te ontwikkelen</a:t>
            </a:r>
          </a:p>
        </p:txBody>
      </p:sp>
      <p:grpSp>
        <p:nvGrpSpPr>
          <p:cNvPr id="55" name="Groep 54"/>
          <p:cNvGrpSpPr/>
          <p:nvPr/>
        </p:nvGrpSpPr>
        <p:grpSpPr>
          <a:xfrm>
            <a:off x="6104086" y="2549420"/>
            <a:ext cx="443731" cy="724297"/>
            <a:chOff x="4580084" y="1977953"/>
            <a:chExt cx="443731" cy="724297"/>
          </a:xfrm>
          <a:solidFill>
            <a:schemeClr val="bg1"/>
          </a:solidFill>
        </p:grpSpPr>
        <p:cxnSp>
          <p:nvCxnSpPr>
            <p:cNvPr id="36" name="Rechte verbindingslijn 3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37" name="Tekstvak 36"/>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grpSp>
        <p:nvGrpSpPr>
          <p:cNvPr id="56" name="Groep 55"/>
          <p:cNvGrpSpPr/>
          <p:nvPr/>
        </p:nvGrpSpPr>
        <p:grpSpPr>
          <a:xfrm>
            <a:off x="6579604" y="2560689"/>
            <a:ext cx="443731" cy="724297"/>
            <a:chOff x="5055602" y="1989222"/>
            <a:chExt cx="443731" cy="724297"/>
          </a:xfrm>
          <a:solidFill>
            <a:schemeClr val="bg1"/>
          </a:solidFill>
        </p:grpSpPr>
        <p:cxnSp>
          <p:nvCxnSpPr>
            <p:cNvPr id="38" name="Rechte verbindingslijn 37"/>
            <p:cNvCxnSpPr/>
            <p:nvPr/>
          </p:nvCxnSpPr>
          <p:spPr>
            <a:xfrm>
              <a:off x="5210289" y="2346999"/>
              <a:ext cx="0" cy="366520"/>
            </a:xfrm>
            <a:prstGeom prst="line">
              <a:avLst/>
            </a:prstGeom>
            <a:grpFill/>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39" name="Tekstvak 38"/>
            <p:cNvSpPr txBox="1"/>
            <p:nvPr/>
          </p:nvSpPr>
          <p:spPr>
            <a:xfrm>
              <a:off x="5055602" y="1989222"/>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UG</a:t>
              </a:r>
            </a:p>
          </p:txBody>
        </p:sp>
      </p:grpSp>
      <p:sp>
        <p:nvSpPr>
          <p:cNvPr id="40" name="Rechthoek 39"/>
          <p:cNvSpPr/>
          <p:nvPr/>
        </p:nvSpPr>
        <p:spPr>
          <a:xfrm>
            <a:off x="5427417" y="2124647"/>
            <a:ext cx="83135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900" dirty="0">
                <a:solidFill>
                  <a:prstClr val="white"/>
                </a:solidFill>
                <a:latin typeface="Calibri" panose="020F0502020204030204"/>
              </a:rPr>
              <a:t>In ontwikkeling</a:t>
            </a:r>
          </a:p>
        </p:txBody>
      </p:sp>
      <p:sp>
        <p:nvSpPr>
          <p:cNvPr id="42" name="Tekstvak 41"/>
          <p:cNvSpPr txBox="1"/>
          <p:nvPr/>
        </p:nvSpPr>
        <p:spPr>
          <a:xfrm>
            <a:off x="7597499" y="2552480"/>
            <a:ext cx="443731" cy="276999"/>
          </a:xfrm>
          <a:prstGeom prst="rect">
            <a:avLst/>
          </a:prstGeom>
          <a:noFill/>
        </p:spPr>
        <p:txBody>
          <a:bodyPr wrap="square" rtlCol="0">
            <a:spAutoFit/>
          </a:bodyPr>
          <a:lstStyle/>
          <a:p>
            <a:pPr defTabSz="914235"/>
            <a:endParaRPr lang="nl-BE" sz="1200" dirty="0">
              <a:solidFill>
                <a:srgbClr val="373636"/>
              </a:solidFill>
              <a:latin typeface="Calibri" panose="020F0502020204030204"/>
            </a:endParaRPr>
          </a:p>
        </p:txBody>
      </p:sp>
      <p:sp>
        <p:nvSpPr>
          <p:cNvPr id="43" name="Rechthoek 42"/>
          <p:cNvSpPr/>
          <p:nvPr/>
        </p:nvSpPr>
        <p:spPr>
          <a:xfrm>
            <a:off x="6291512" y="2118495"/>
            <a:ext cx="3503349"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Ontwikkeld</a:t>
            </a:r>
          </a:p>
        </p:txBody>
      </p:sp>
      <p:grpSp>
        <p:nvGrpSpPr>
          <p:cNvPr id="58" name="Groep 57"/>
          <p:cNvGrpSpPr/>
          <p:nvPr/>
        </p:nvGrpSpPr>
        <p:grpSpPr>
          <a:xfrm>
            <a:off x="8065965" y="2552480"/>
            <a:ext cx="443731" cy="724297"/>
            <a:chOff x="6541963" y="1981013"/>
            <a:chExt cx="443731" cy="724297"/>
          </a:xfrm>
        </p:grpSpPr>
        <p:cxnSp>
          <p:nvCxnSpPr>
            <p:cNvPr id="44" name="Rechte verbindingslijn 43"/>
            <p:cNvCxnSpPr/>
            <p:nvPr/>
          </p:nvCxnSpPr>
          <p:spPr>
            <a:xfrm>
              <a:off x="6696650"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5" name="Tekstvak 44"/>
            <p:cNvSpPr txBox="1"/>
            <p:nvPr/>
          </p:nvSpPr>
          <p:spPr>
            <a:xfrm>
              <a:off x="6541963"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BW</a:t>
              </a:r>
            </a:p>
          </p:txBody>
        </p:sp>
      </p:grpSp>
      <p:grpSp>
        <p:nvGrpSpPr>
          <p:cNvPr id="59" name="Groep 58"/>
          <p:cNvGrpSpPr/>
          <p:nvPr/>
        </p:nvGrpSpPr>
        <p:grpSpPr>
          <a:xfrm>
            <a:off x="8648476" y="2552480"/>
            <a:ext cx="443731" cy="724297"/>
            <a:chOff x="7124474" y="1981013"/>
            <a:chExt cx="443731" cy="724297"/>
          </a:xfrm>
        </p:grpSpPr>
        <p:cxnSp>
          <p:nvCxnSpPr>
            <p:cNvPr id="46" name="Rechte verbindingslijn 45"/>
            <p:cNvCxnSpPr/>
            <p:nvPr/>
          </p:nvCxnSpPr>
          <p:spPr>
            <a:xfrm>
              <a:off x="7279161" y="2338790"/>
              <a:ext cx="0" cy="366520"/>
            </a:xfrm>
            <a:prstGeom prst="line">
              <a:avLst/>
            </a:prstGeom>
            <a:ln w="44450">
              <a:solidFill>
                <a:srgbClr val="F20E96"/>
              </a:solidFill>
            </a:ln>
          </p:spPr>
          <p:style>
            <a:lnRef idx="1">
              <a:schemeClr val="accent1"/>
            </a:lnRef>
            <a:fillRef idx="0">
              <a:schemeClr val="accent1"/>
            </a:fillRef>
            <a:effectRef idx="0">
              <a:schemeClr val="accent1"/>
            </a:effectRef>
            <a:fontRef idx="minor">
              <a:schemeClr val="tx1"/>
            </a:fontRef>
          </p:style>
        </p:cxnSp>
        <p:sp>
          <p:nvSpPr>
            <p:cNvPr id="47" name="Tekstvak 46"/>
            <p:cNvSpPr txBox="1"/>
            <p:nvPr/>
          </p:nvSpPr>
          <p:spPr>
            <a:xfrm>
              <a:off x="7124474" y="1981013"/>
              <a:ext cx="443731"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TK</a:t>
              </a:r>
            </a:p>
          </p:txBody>
        </p:sp>
      </p:grpSp>
      <p:sp>
        <p:nvSpPr>
          <p:cNvPr id="49" name="Rechthoek 48"/>
          <p:cNvSpPr/>
          <p:nvPr/>
        </p:nvSpPr>
        <p:spPr>
          <a:xfrm>
            <a:off x="4357815" y="1344289"/>
            <a:ext cx="5437044" cy="288032"/>
          </a:xfrm>
          <a:prstGeom prst="rect">
            <a:avLst/>
          </a:prstGeom>
          <a:solidFill>
            <a:schemeClr val="bg1">
              <a:lumMod val="6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Ontwikkelbare bedrijvenzones</a:t>
            </a:r>
          </a:p>
        </p:txBody>
      </p:sp>
      <p:sp>
        <p:nvSpPr>
          <p:cNvPr id="50" name="Rechthoek 49"/>
          <p:cNvSpPr/>
          <p:nvPr/>
        </p:nvSpPr>
        <p:spPr>
          <a:xfrm>
            <a:off x="6291512" y="1723605"/>
            <a:ext cx="3503349" cy="288032"/>
          </a:xfrm>
          <a:prstGeom prst="rect">
            <a:avLst/>
          </a:prstGeom>
          <a:solidFill>
            <a:schemeClr val="bg1">
              <a:lumMod val="6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Bedrijvenzones in beheer</a:t>
            </a:r>
          </a:p>
        </p:txBody>
      </p:sp>
      <p:sp>
        <p:nvSpPr>
          <p:cNvPr id="60" name="Tekstvak 59"/>
          <p:cNvSpPr txBox="1"/>
          <p:nvPr/>
        </p:nvSpPr>
        <p:spPr>
          <a:xfrm>
            <a:off x="2026670" y="3501008"/>
            <a:ext cx="3816424" cy="1815882"/>
          </a:xfrm>
          <a:prstGeom prst="rect">
            <a:avLst/>
          </a:prstGeom>
          <a:noFill/>
        </p:spPr>
        <p:txBody>
          <a:bodyPr wrap="square" rtlCol="0">
            <a:spAutoFit/>
          </a:bodyPr>
          <a:lstStyle/>
          <a:p>
            <a:pPr defTabSz="914235"/>
            <a:r>
              <a:rPr lang="nl-BE" sz="1600" b="1" i="1" dirty="0">
                <a:solidFill>
                  <a:srgbClr val="8DC63F"/>
                </a:solidFill>
                <a:latin typeface="Calibri" panose="020F0502020204030204"/>
              </a:rPr>
              <a:t>Mijlpalen vaste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PV = Plenaire vergadering</a:t>
            </a:r>
          </a:p>
          <a:p>
            <a:pPr defTabSz="914235"/>
            <a:r>
              <a:rPr lang="nl-BE" sz="1200" dirty="0">
                <a:solidFill>
                  <a:srgbClr val="373636"/>
                </a:solidFill>
                <a:latin typeface="Calibri" panose="020F0502020204030204"/>
              </a:rPr>
              <a:t>VV = Voorlopige vaststelling</a:t>
            </a:r>
          </a:p>
          <a:p>
            <a:pPr defTabSz="914235"/>
            <a:r>
              <a:rPr lang="nl-BE" sz="1200" dirty="0">
                <a:solidFill>
                  <a:srgbClr val="373636"/>
                </a:solidFill>
                <a:latin typeface="Calibri" panose="020F0502020204030204"/>
              </a:rPr>
              <a:t>DV = Definitieve vaststelling</a:t>
            </a:r>
          </a:p>
          <a:p>
            <a:pPr defTabSz="914235"/>
            <a:r>
              <a:rPr lang="nl-BE" sz="1200" dirty="0">
                <a:solidFill>
                  <a:srgbClr val="373636"/>
                </a:solidFill>
                <a:latin typeface="Calibri" panose="020F0502020204030204"/>
              </a:rPr>
              <a:t>BG = Besluit tot goedkeuring (enkel voor </a:t>
            </a:r>
            <a:r>
              <a:rPr lang="nl-BE" sz="1200" dirty="0" err="1">
                <a:solidFill>
                  <a:srgbClr val="373636"/>
                </a:solidFill>
                <a:latin typeface="Calibri" panose="020F0502020204030204"/>
              </a:rPr>
              <a:t>gew</a:t>
            </a:r>
            <a:r>
              <a:rPr lang="nl-BE" sz="1200" dirty="0">
                <a:solidFill>
                  <a:srgbClr val="373636"/>
                </a:solidFill>
                <a:latin typeface="Calibri" panose="020F0502020204030204"/>
              </a:rPr>
              <a:t>. </a:t>
            </a:r>
            <a:r>
              <a:rPr lang="nl-BE" sz="1200" dirty="0" err="1">
                <a:solidFill>
                  <a:srgbClr val="373636"/>
                </a:solidFill>
                <a:latin typeface="Calibri" panose="020F0502020204030204"/>
              </a:rPr>
              <a:t>RUP’s</a:t>
            </a:r>
            <a:r>
              <a:rPr lang="nl-BE" sz="1200" dirty="0">
                <a:solidFill>
                  <a:srgbClr val="373636"/>
                </a:solidFill>
                <a:latin typeface="Calibri" panose="020F0502020204030204"/>
              </a:rPr>
              <a:t>)</a:t>
            </a:r>
          </a:p>
          <a:p>
            <a:pPr defTabSz="914235"/>
            <a:r>
              <a:rPr lang="nl-BE" sz="1200" dirty="0">
                <a:solidFill>
                  <a:srgbClr val="373636"/>
                </a:solidFill>
                <a:latin typeface="Calibri" panose="020F0502020204030204"/>
              </a:rPr>
              <a:t>BS = Publicatie B.S.</a:t>
            </a:r>
          </a:p>
          <a:p>
            <a:pPr defTabSz="914235"/>
            <a:r>
              <a:rPr lang="nl-BE" sz="1200" dirty="0">
                <a:solidFill>
                  <a:srgbClr val="373636"/>
                </a:solidFill>
                <a:latin typeface="Calibri" panose="020F0502020204030204"/>
              </a:rPr>
              <a:t>VW = Verwerving (aankoop)</a:t>
            </a:r>
          </a:p>
          <a:p>
            <a:pPr defTabSz="914235"/>
            <a:r>
              <a:rPr lang="nl-BE" sz="1200" dirty="0">
                <a:solidFill>
                  <a:srgbClr val="373636"/>
                </a:solidFill>
                <a:latin typeface="Calibri" panose="020F0502020204030204"/>
              </a:rPr>
              <a:t>OP = Oplevering nutsvoorziening en infrastructuur</a:t>
            </a:r>
          </a:p>
        </p:txBody>
      </p:sp>
      <p:sp>
        <p:nvSpPr>
          <p:cNvPr id="62" name="Rechthoek 61"/>
          <p:cNvSpPr/>
          <p:nvPr/>
        </p:nvSpPr>
        <p:spPr>
          <a:xfrm>
            <a:off x="4367058" y="979177"/>
            <a:ext cx="5427803" cy="288032"/>
          </a:xfrm>
          <a:prstGeom prst="rect">
            <a:avLst/>
          </a:prstGeom>
          <a:solidFill>
            <a:schemeClr val="bg1">
              <a:lumMod val="65000"/>
            </a:schemeClr>
          </a:solidFill>
          <a:ln>
            <a:solidFill>
              <a:srgbClr val="F20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Bedrijfspercelen</a:t>
            </a:r>
          </a:p>
        </p:txBody>
      </p:sp>
      <p:sp>
        <p:nvSpPr>
          <p:cNvPr id="63" name="Rechthoek 62"/>
          <p:cNvSpPr/>
          <p:nvPr/>
        </p:nvSpPr>
        <p:spPr>
          <a:xfrm>
            <a:off x="4363995" y="622776"/>
            <a:ext cx="5420865" cy="288032"/>
          </a:xfrm>
          <a:prstGeom prst="rect">
            <a:avLst/>
          </a:prstGeom>
          <a:solidFill>
            <a:schemeClr val="bg1">
              <a:lumMod val="6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a:t>
            </a:r>
          </a:p>
        </p:txBody>
      </p:sp>
      <p:sp>
        <p:nvSpPr>
          <p:cNvPr id="33" name="Rechthoek 32"/>
          <p:cNvSpPr/>
          <p:nvPr/>
        </p:nvSpPr>
        <p:spPr>
          <a:xfrm>
            <a:off x="2267195" y="2118495"/>
            <a:ext cx="2016224" cy="2880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000" dirty="0">
                <a:solidFill>
                  <a:prstClr val="white"/>
                </a:solidFill>
                <a:latin typeface="Calibri" panose="020F0502020204030204"/>
              </a:rPr>
              <a:t>Bedrijventerreinen in planning</a:t>
            </a:r>
          </a:p>
        </p:txBody>
      </p:sp>
      <p:grpSp>
        <p:nvGrpSpPr>
          <p:cNvPr id="61" name="Groep 60"/>
          <p:cNvGrpSpPr/>
          <p:nvPr/>
        </p:nvGrpSpPr>
        <p:grpSpPr>
          <a:xfrm>
            <a:off x="4142379" y="2550857"/>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0" name="Tekstvak 69"/>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sp>
        <p:nvSpPr>
          <p:cNvPr id="65" name="Tekstvak 64"/>
          <p:cNvSpPr txBox="1"/>
          <p:nvPr/>
        </p:nvSpPr>
        <p:spPr>
          <a:xfrm>
            <a:off x="6112592" y="3501008"/>
            <a:ext cx="3816424" cy="1077218"/>
          </a:xfrm>
          <a:prstGeom prst="rect">
            <a:avLst/>
          </a:prstGeom>
          <a:noFill/>
        </p:spPr>
        <p:txBody>
          <a:bodyPr wrap="square" rtlCol="0">
            <a:spAutoFit/>
          </a:bodyPr>
          <a:lstStyle/>
          <a:p>
            <a:pPr defTabSz="914235"/>
            <a:r>
              <a:rPr lang="nl-BE" sz="1600" b="1" i="1" dirty="0">
                <a:solidFill>
                  <a:srgbClr val="F20E96"/>
                </a:solidFill>
                <a:latin typeface="Calibri" panose="020F0502020204030204"/>
              </a:rPr>
              <a:t>Mijlpalen variabele chronologie:</a:t>
            </a:r>
          </a:p>
          <a:p>
            <a:pPr defTabSz="914235"/>
            <a:endParaRPr lang="nl-BE" sz="1200" dirty="0">
              <a:solidFill>
                <a:srgbClr val="373636"/>
              </a:solidFill>
              <a:latin typeface="Calibri" panose="020F0502020204030204"/>
            </a:endParaRPr>
          </a:p>
          <a:p>
            <a:pPr defTabSz="914235"/>
            <a:r>
              <a:rPr lang="nl-BE" sz="1200" dirty="0">
                <a:solidFill>
                  <a:srgbClr val="373636"/>
                </a:solidFill>
                <a:latin typeface="Calibri" panose="020F0502020204030204"/>
              </a:rPr>
              <a:t>UG = Uitgifte (verkoop)</a:t>
            </a:r>
          </a:p>
          <a:p>
            <a:pPr defTabSz="914235"/>
            <a:r>
              <a:rPr lang="nl-BE" sz="1200" dirty="0">
                <a:solidFill>
                  <a:srgbClr val="373636"/>
                </a:solidFill>
                <a:latin typeface="Calibri" panose="020F0502020204030204"/>
              </a:rPr>
              <a:t>BW = Bewegwijzering</a:t>
            </a:r>
          </a:p>
          <a:p>
            <a:pPr defTabSz="914235"/>
            <a:r>
              <a:rPr lang="nl-BE" sz="1200" dirty="0">
                <a:solidFill>
                  <a:srgbClr val="373636"/>
                </a:solidFill>
                <a:latin typeface="Calibri" panose="020F0502020204030204"/>
              </a:rPr>
              <a:t>TK = Wederinkoop</a:t>
            </a:r>
          </a:p>
        </p:txBody>
      </p:sp>
      <p:sp>
        <p:nvSpPr>
          <p:cNvPr id="3" name="Rechthoek 2"/>
          <p:cNvSpPr/>
          <p:nvPr/>
        </p:nvSpPr>
        <p:spPr>
          <a:xfrm>
            <a:off x="6112592" y="1682499"/>
            <a:ext cx="3816424" cy="405169"/>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Tree>
    <p:extLst>
      <p:ext uri="{BB962C8B-B14F-4D97-AF65-F5344CB8AC3E}">
        <p14:creationId xmlns:p14="http://schemas.microsoft.com/office/powerpoint/2010/main" val="151064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Bedrijvenzone in beheer - definitie</a:t>
            </a:r>
          </a:p>
        </p:txBody>
      </p:sp>
      <p:pic>
        <p:nvPicPr>
          <p:cNvPr id="2" name="Afbeelding 1"/>
          <p:cNvPicPr>
            <a:picLocks noChangeAspect="1"/>
          </p:cNvPicPr>
          <p:nvPr/>
        </p:nvPicPr>
        <p:blipFill>
          <a:blip r:embed="rId3"/>
          <a:stretch>
            <a:fillRect/>
          </a:stretch>
        </p:blipFill>
        <p:spPr>
          <a:xfrm>
            <a:off x="2639616" y="764704"/>
            <a:ext cx="6192688" cy="5127702"/>
          </a:xfrm>
          <a:prstGeom prst="rect">
            <a:avLst/>
          </a:prstGeom>
          <a:solidFill>
            <a:schemeClr val="bg1"/>
          </a:solidFill>
        </p:spPr>
      </p:pic>
    </p:spTree>
    <p:extLst>
      <p:ext uri="{BB962C8B-B14F-4D97-AF65-F5344CB8AC3E}">
        <p14:creationId xmlns:p14="http://schemas.microsoft.com/office/powerpoint/2010/main" val="1041836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Bedrijvenzone in beheer - algemeen</a:t>
            </a:r>
          </a:p>
        </p:txBody>
      </p:sp>
      <p:sp>
        <p:nvSpPr>
          <p:cNvPr id="40" name="Rechthoek 39"/>
          <p:cNvSpPr/>
          <p:nvPr/>
        </p:nvSpPr>
        <p:spPr>
          <a:xfrm>
            <a:off x="2008567" y="764706"/>
            <a:ext cx="8208912" cy="3816429"/>
          </a:xfrm>
          <a:prstGeom prst="rect">
            <a:avLst/>
          </a:prstGeom>
        </p:spPr>
        <p:txBody>
          <a:bodyPr wrap="square">
            <a:spAutoFit/>
          </a:bodyPr>
          <a:lstStyle/>
          <a:p>
            <a:pPr marL="342900" indent="-342900" defTabSz="914235">
              <a:buFont typeface="Wingdings" panose="05000000000000000000" pitchFamily="2" charset="2"/>
              <a:buChar char="§"/>
            </a:pPr>
            <a:r>
              <a:rPr lang="nl-BE" sz="1600" dirty="0">
                <a:solidFill>
                  <a:srgbClr val="373636"/>
                </a:solidFill>
                <a:latin typeface="Calibri" panose="020F0502020204030204"/>
              </a:rPr>
              <a:t>Bron: </a:t>
            </a:r>
          </a:p>
          <a:p>
            <a:pPr marL="800100" lvl="1" indent="-342900" defTabSz="914235">
              <a:buFontTx/>
              <a:buChar char="-"/>
            </a:pPr>
            <a:r>
              <a:rPr lang="nl-BE" sz="1600" dirty="0">
                <a:solidFill>
                  <a:srgbClr val="373636"/>
                </a:solidFill>
                <a:latin typeface="Calibri" panose="020F0502020204030204"/>
              </a:rPr>
              <a:t>Terreinen in ontwikkeling</a:t>
            </a:r>
          </a:p>
          <a:p>
            <a:pPr marL="800100" lvl="1" indent="-342900" defTabSz="914235">
              <a:buFontTx/>
              <a:buChar char="-"/>
            </a:pPr>
            <a:r>
              <a:rPr lang="nl-BE" sz="1600" dirty="0">
                <a:solidFill>
                  <a:srgbClr val="373636"/>
                </a:solidFill>
                <a:latin typeface="Calibri" panose="020F0502020204030204"/>
              </a:rPr>
              <a:t>Beheerders, lokale besturen</a:t>
            </a:r>
          </a:p>
          <a:p>
            <a:pPr marL="800100" lvl="1" indent="-342900" defTabSz="914235">
              <a:buFontTx/>
              <a:buChar char="-"/>
            </a:pPr>
            <a:r>
              <a:rPr lang="nl-BE" sz="1600" dirty="0">
                <a:solidFill>
                  <a:srgbClr val="373636"/>
                </a:solidFill>
                <a:latin typeface="Calibri" panose="020F0502020204030204"/>
              </a:rPr>
              <a:t>Subsidiedossiers</a:t>
            </a:r>
          </a:p>
          <a:p>
            <a:pPr marL="342900" indent="-342900" defTabSz="914235">
              <a:buFont typeface="Wingdings" panose="05000000000000000000" pitchFamily="2" charset="2"/>
              <a:buChar char="§"/>
            </a:pPr>
            <a:r>
              <a:rPr lang="nl-BE" sz="1600" dirty="0">
                <a:solidFill>
                  <a:srgbClr val="373636"/>
                </a:solidFill>
                <a:latin typeface="Calibri" panose="020F0502020204030204"/>
              </a:rPr>
              <a:t>Type: </a:t>
            </a:r>
            <a:r>
              <a:rPr lang="nl-BE" sz="1600" dirty="0" err="1">
                <a:solidFill>
                  <a:srgbClr val="373636"/>
                </a:solidFill>
                <a:latin typeface="Calibri" panose="020F0502020204030204"/>
              </a:rPr>
              <a:t>read</a:t>
            </a:r>
            <a:r>
              <a:rPr lang="nl-BE" sz="1600" dirty="0">
                <a:solidFill>
                  <a:srgbClr val="373636"/>
                </a:solidFill>
                <a:latin typeface="Calibri" panose="020F0502020204030204"/>
              </a:rPr>
              <a:t>/</a:t>
            </a:r>
            <a:r>
              <a:rPr lang="nl-BE" sz="1600" dirty="0" err="1">
                <a:solidFill>
                  <a:srgbClr val="373636"/>
                </a:solidFill>
                <a:latin typeface="Calibri" panose="020F0502020204030204"/>
              </a:rPr>
              <a:t>write</a:t>
            </a:r>
            <a:endParaRPr lang="nl-BE" sz="1600" dirty="0">
              <a:solidFill>
                <a:srgbClr val="373636"/>
              </a:solidFill>
              <a:latin typeface="Calibri" panose="020F0502020204030204"/>
            </a:endParaRPr>
          </a:p>
          <a:p>
            <a:pPr marL="342900" indent="-342900" defTabSz="914235">
              <a:buFont typeface="Wingdings" panose="05000000000000000000" pitchFamily="2" charset="2"/>
              <a:buChar char="§"/>
            </a:pPr>
            <a:r>
              <a:rPr lang="nl-BE" sz="1600" dirty="0">
                <a:solidFill>
                  <a:srgbClr val="373636"/>
                </a:solidFill>
                <a:latin typeface="Calibri" panose="020F0502020204030204"/>
              </a:rPr>
              <a:t>Actualisatie: te bepalen</a:t>
            </a:r>
          </a:p>
          <a:p>
            <a:pPr marL="342900" indent="-342900" defTabSz="914235">
              <a:buFont typeface="Wingdings" panose="05000000000000000000" pitchFamily="2" charset="2"/>
              <a:buChar char="§"/>
            </a:pPr>
            <a:r>
              <a:rPr lang="nl-BE" sz="1600" dirty="0">
                <a:solidFill>
                  <a:srgbClr val="373636"/>
                </a:solidFill>
                <a:latin typeface="Calibri" panose="020F0502020204030204"/>
              </a:rPr>
              <a:t>Geometrie: </a:t>
            </a:r>
          </a:p>
          <a:p>
            <a:pPr marL="800100" lvl="1" indent="-342900" defTabSz="914235">
              <a:buFontTx/>
              <a:buChar char="-"/>
            </a:pPr>
            <a:r>
              <a:rPr lang="nl-BE" sz="1600" dirty="0">
                <a:solidFill>
                  <a:srgbClr val="373636"/>
                </a:solidFill>
                <a:latin typeface="Calibri" panose="020F0502020204030204"/>
              </a:rPr>
              <a:t>Deelzone (&lt;= bedrijventerrein)</a:t>
            </a:r>
          </a:p>
          <a:p>
            <a:pPr marL="800100" lvl="1" indent="-342900" defTabSz="914235">
              <a:buFontTx/>
              <a:buChar char="-"/>
            </a:pPr>
            <a:r>
              <a:rPr lang="nl-BE" sz="1600" dirty="0">
                <a:solidFill>
                  <a:srgbClr val="373636"/>
                </a:solidFill>
                <a:latin typeface="Calibri" panose="020F0502020204030204"/>
              </a:rPr>
              <a:t>Beginfase = ontwikkelingscontour</a:t>
            </a:r>
          </a:p>
          <a:p>
            <a:pPr marL="800100" lvl="1" indent="-342900" defTabSz="914235">
              <a:buFontTx/>
              <a:buChar char="-"/>
            </a:pPr>
            <a:r>
              <a:rPr lang="nl-BE" sz="1600" dirty="0">
                <a:solidFill>
                  <a:srgbClr val="373636"/>
                </a:solidFill>
                <a:latin typeface="Calibri" panose="020F0502020204030204"/>
              </a:rPr>
              <a:t>Topologie:</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a:t>
            </a:r>
            <a:r>
              <a:rPr lang="nl-BE" sz="1600" dirty="0" err="1">
                <a:solidFill>
                  <a:srgbClr val="373636"/>
                </a:solidFill>
                <a:latin typeface="Calibri" panose="020F0502020204030204"/>
              </a:rPr>
              <a:t>be</a:t>
            </a:r>
            <a:r>
              <a:rPr lang="nl-BE" sz="1600" dirty="0">
                <a:solidFill>
                  <a:srgbClr val="373636"/>
                </a:solidFill>
                <a:latin typeface="Calibri" panose="020F0502020204030204"/>
              </a:rPr>
              <a:t> </a:t>
            </a:r>
            <a:r>
              <a:rPr lang="nl-BE" sz="1600" dirty="0" err="1">
                <a:solidFill>
                  <a:srgbClr val="373636"/>
                </a:solidFill>
                <a:latin typeface="Calibri" panose="020F0502020204030204"/>
              </a:rPr>
              <a:t>covered</a:t>
            </a:r>
            <a:r>
              <a:rPr lang="nl-BE" sz="1600" dirty="0">
                <a:solidFill>
                  <a:srgbClr val="373636"/>
                </a:solidFill>
                <a:latin typeface="Calibri" panose="020F0502020204030204"/>
              </a:rPr>
              <a:t> </a:t>
            </a:r>
            <a:r>
              <a:rPr lang="nl-BE" sz="1600" dirty="0" err="1">
                <a:solidFill>
                  <a:srgbClr val="373636"/>
                </a:solidFill>
                <a:latin typeface="Calibri" panose="020F0502020204030204"/>
              </a:rPr>
              <a:t>by</a:t>
            </a:r>
            <a:r>
              <a:rPr lang="nl-BE" sz="1600" dirty="0">
                <a:solidFill>
                  <a:srgbClr val="373636"/>
                </a:solidFill>
                <a:latin typeface="Calibri" panose="020F0502020204030204"/>
              </a:rPr>
              <a:t> bedrijventerreinen</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cover </a:t>
            </a:r>
            <a:r>
              <a:rPr lang="nl-BE" sz="1600" dirty="0" err="1">
                <a:solidFill>
                  <a:srgbClr val="373636"/>
                </a:solidFill>
                <a:latin typeface="Calibri" panose="020F0502020204030204"/>
              </a:rPr>
              <a:t>each</a:t>
            </a:r>
            <a:r>
              <a:rPr lang="nl-BE" sz="1600" dirty="0">
                <a:solidFill>
                  <a:srgbClr val="373636"/>
                </a:solidFill>
                <a:latin typeface="Calibri" panose="020F0502020204030204"/>
              </a:rPr>
              <a:t> </a:t>
            </a:r>
            <a:r>
              <a:rPr lang="nl-BE" sz="1600" dirty="0" err="1">
                <a:solidFill>
                  <a:srgbClr val="373636"/>
                </a:solidFill>
                <a:latin typeface="Calibri" panose="020F0502020204030204"/>
              </a:rPr>
              <a:t>other</a:t>
            </a:r>
            <a:r>
              <a:rPr lang="nl-BE" sz="1600" dirty="0">
                <a:solidFill>
                  <a:srgbClr val="373636"/>
                </a:solidFill>
                <a:latin typeface="Calibri" panose="020F0502020204030204"/>
              </a:rPr>
              <a:t> percelen</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cover </a:t>
            </a:r>
            <a:r>
              <a:rPr lang="nl-BE" sz="1600" dirty="0" err="1">
                <a:solidFill>
                  <a:srgbClr val="373636"/>
                </a:solidFill>
                <a:latin typeface="Calibri" panose="020F0502020204030204"/>
              </a:rPr>
              <a:t>each</a:t>
            </a:r>
            <a:r>
              <a:rPr lang="nl-BE" sz="1600" dirty="0">
                <a:solidFill>
                  <a:srgbClr val="373636"/>
                </a:solidFill>
                <a:latin typeface="Calibri" panose="020F0502020204030204"/>
              </a:rPr>
              <a:t> </a:t>
            </a:r>
            <a:r>
              <a:rPr lang="nl-BE" sz="1600" dirty="0" err="1">
                <a:solidFill>
                  <a:srgbClr val="373636"/>
                </a:solidFill>
                <a:latin typeface="Calibri" panose="020F0502020204030204"/>
              </a:rPr>
              <a:t>other</a:t>
            </a:r>
            <a:r>
              <a:rPr lang="nl-BE" sz="1600" dirty="0">
                <a:solidFill>
                  <a:srgbClr val="373636"/>
                </a:solidFill>
                <a:latin typeface="Calibri" panose="020F0502020204030204"/>
              </a:rPr>
              <a:t> ontwikkelbare zones</a:t>
            </a:r>
          </a:p>
          <a:p>
            <a:pPr marL="1257300" lvl="2" indent="-342900" defTabSz="914235">
              <a:buFont typeface="Courier New" panose="02070309020205020404" pitchFamily="49" charset="0"/>
              <a:buChar char="o"/>
            </a:pPr>
            <a:r>
              <a:rPr lang="nl-BE" sz="1600" dirty="0">
                <a:solidFill>
                  <a:srgbClr val="373636"/>
                </a:solidFill>
                <a:latin typeface="Calibri" panose="020F0502020204030204"/>
              </a:rPr>
              <a:t>must cover </a:t>
            </a:r>
            <a:r>
              <a:rPr lang="nl-BE" sz="1600" dirty="0" err="1">
                <a:solidFill>
                  <a:srgbClr val="373636"/>
                </a:solidFill>
                <a:latin typeface="Calibri" panose="020F0502020204030204"/>
              </a:rPr>
              <a:t>each</a:t>
            </a:r>
            <a:r>
              <a:rPr lang="nl-BE" sz="1600" dirty="0">
                <a:solidFill>
                  <a:srgbClr val="373636"/>
                </a:solidFill>
                <a:latin typeface="Calibri" panose="020F0502020204030204"/>
              </a:rPr>
              <a:t> </a:t>
            </a:r>
            <a:r>
              <a:rPr lang="nl-BE" sz="1600" dirty="0" err="1">
                <a:solidFill>
                  <a:srgbClr val="373636"/>
                </a:solidFill>
                <a:latin typeface="Calibri" panose="020F0502020204030204"/>
              </a:rPr>
              <a:t>other</a:t>
            </a:r>
            <a:r>
              <a:rPr lang="nl-BE" sz="1600" dirty="0">
                <a:solidFill>
                  <a:srgbClr val="373636"/>
                </a:solidFill>
                <a:latin typeface="Calibri" panose="020F0502020204030204"/>
              </a:rPr>
              <a:t> bedrijvenzones in beheer</a:t>
            </a:r>
          </a:p>
          <a:p>
            <a:pPr marL="1257300" lvl="2" indent="-342900" defTabSz="914235">
              <a:buFont typeface="Courier New" panose="02070309020205020404" pitchFamily="49" charset="0"/>
              <a:buChar char="o"/>
            </a:pPr>
            <a:endParaRPr lang="nl-BE" sz="1799" dirty="0">
              <a:solidFill>
                <a:srgbClr val="373636"/>
              </a:solidFill>
              <a:latin typeface="Calibri" panose="020F0502020204030204"/>
            </a:endParaRPr>
          </a:p>
        </p:txBody>
      </p:sp>
    </p:spTree>
    <p:extLst>
      <p:ext uri="{BB962C8B-B14F-4D97-AF65-F5344CB8AC3E}">
        <p14:creationId xmlns:p14="http://schemas.microsoft.com/office/powerpoint/2010/main" val="46811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kstvak 3"/>
          <p:cNvSpPr txBox="1"/>
          <p:nvPr/>
        </p:nvSpPr>
        <p:spPr>
          <a:xfrm>
            <a:off x="2279576" y="476672"/>
            <a:ext cx="7488832" cy="738664"/>
          </a:xfrm>
          <a:prstGeom prst="rect">
            <a:avLst/>
          </a:prstGeom>
          <a:noFill/>
        </p:spPr>
        <p:txBody>
          <a:bodyPr wrap="square" rtlCol="0">
            <a:spAutoFit/>
          </a:bodyPr>
          <a:lstStyle/>
          <a:p>
            <a:pPr defTabSz="914235"/>
            <a:r>
              <a:rPr lang="nl-BE" sz="2400" dirty="0">
                <a:solidFill>
                  <a:srgbClr val="373636"/>
                </a:solidFill>
                <a:latin typeface="Calibri" panose="020F0502020204030204"/>
              </a:rPr>
              <a:t>Beheerde zones kunnen elkaar wel overlappen</a:t>
            </a:r>
          </a:p>
          <a:p>
            <a:pPr marL="742950" lvl="1" indent="-285750" defTabSz="914235">
              <a:buFont typeface="Wingdings" panose="05000000000000000000" pitchFamily="2" charset="2"/>
              <a:buChar char="§"/>
            </a:pPr>
            <a:endParaRPr lang="nl-BE" sz="1799" dirty="0">
              <a:solidFill>
                <a:srgbClr val="373636"/>
              </a:solidFill>
              <a:latin typeface="Calibri" panose="020F0502020204030204"/>
            </a:endParaRPr>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608" y="1215336"/>
            <a:ext cx="7200800" cy="4615898"/>
          </a:xfrm>
          <a:prstGeom prst="rect">
            <a:avLst/>
          </a:prstGeom>
        </p:spPr>
      </p:pic>
    </p:spTree>
    <p:extLst>
      <p:ext uri="{BB962C8B-B14F-4D97-AF65-F5344CB8AC3E}">
        <p14:creationId xmlns:p14="http://schemas.microsoft.com/office/powerpoint/2010/main" val="518832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kstvak 9"/>
          <p:cNvSpPr txBox="1"/>
          <p:nvPr/>
        </p:nvSpPr>
        <p:spPr>
          <a:xfrm>
            <a:off x="2008569" y="174970"/>
            <a:ext cx="8366155" cy="400110"/>
          </a:xfrm>
          <a:prstGeom prst="rect">
            <a:avLst/>
          </a:prstGeom>
          <a:noFill/>
        </p:spPr>
        <p:txBody>
          <a:bodyPr wrap="square" rtlCol="0">
            <a:spAutoFit/>
          </a:bodyPr>
          <a:lstStyle/>
          <a:p>
            <a:pPr defTabSz="914235"/>
            <a:r>
              <a:rPr lang="nl-BE" sz="2000" b="1" dirty="0">
                <a:solidFill>
                  <a:srgbClr val="373636"/>
                </a:solidFill>
                <a:latin typeface="Calibri" panose="020F0502020204030204"/>
              </a:rPr>
              <a:t>Bedrijvenzones in beheer – attributen</a:t>
            </a:r>
          </a:p>
        </p:txBody>
      </p:sp>
      <p:graphicFrame>
        <p:nvGraphicFramePr>
          <p:cNvPr id="2" name="Tabel 1"/>
          <p:cNvGraphicFramePr>
            <a:graphicFrameLocks noGrp="1"/>
          </p:cNvGraphicFramePr>
          <p:nvPr/>
        </p:nvGraphicFramePr>
        <p:xfrm>
          <a:off x="2135560" y="836715"/>
          <a:ext cx="8352928" cy="5840365"/>
        </p:xfrm>
        <a:graphic>
          <a:graphicData uri="http://schemas.openxmlformats.org/drawingml/2006/table">
            <a:tbl>
              <a:tblPr firstRow="1" bandRow="1">
                <a:tableStyleId>{5940675A-B579-460E-94D1-54222C63F5DA}</a:tableStyleId>
              </a:tblPr>
              <a:tblGrid>
                <a:gridCol w="4176464">
                  <a:extLst>
                    <a:ext uri="{9D8B030D-6E8A-4147-A177-3AD203B41FA5}">
                      <a16:colId xmlns:a16="http://schemas.microsoft.com/office/drawing/2014/main" val="4087699295"/>
                    </a:ext>
                  </a:extLst>
                </a:gridCol>
                <a:gridCol w="4176464">
                  <a:extLst>
                    <a:ext uri="{9D8B030D-6E8A-4147-A177-3AD203B41FA5}">
                      <a16:colId xmlns:a16="http://schemas.microsoft.com/office/drawing/2014/main" val="587364902"/>
                    </a:ext>
                  </a:extLst>
                </a:gridCol>
              </a:tblGrid>
              <a:tr h="290393">
                <a:tc>
                  <a:txBody>
                    <a:bodyPr/>
                    <a:lstStyle/>
                    <a:p>
                      <a:r>
                        <a:rPr lang="nl-BE" sz="1200" dirty="0" err="1"/>
                        <a:t>ObjectID</a:t>
                      </a:r>
                      <a:endParaRPr lang="nl-BE" sz="1200" dirty="0"/>
                    </a:p>
                  </a:txBody>
                  <a:tcPr>
                    <a:solidFill>
                      <a:schemeClr val="bg1"/>
                    </a:solidFill>
                  </a:tcPr>
                </a:tc>
                <a:tc>
                  <a:txBody>
                    <a:bodyPr/>
                    <a:lstStyle/>
                    <a:p>
                      <a:r>
                        <a:rPr lang="nl-BE" sz="1200" kern="1200" dirty="0">
                          <a:solidFill>
                            <a:schemeClr val="tx1"/>
                          </a:solidFill>
                          <a:effectLst/>
                          <a:latin typeface="+mn-lt"/>
                          <a:ea typeface="+mn-ea"/>
                          <a:cs typeface="+mn-cs"/>
                        </a:rPr>
                        <a:t>automatische unieke ID</a:t>
                      </a:r>
                      <a:endParaRPr lang="nl-BE" sz="1200" dirty="0"/>
                    </a:p>
                  </a:txBody>
                  <a:tcPr>
                    <a:solidFill>
                      <a:schemeClr val="bg1"/>
                    </a:solidFill>
                  </a:tcPr>
                </a:tc>
                <a:extLst>
                  <a:ext uri="{0D108BD9-81ED-4DB2-BD59-A6C34878D82A}">
                    <a16:rowId xmlns:a16="http://schemas.microsoft.com/office/drawing/2014/main" val="653399526"/>
                  </a:ext>
                </a:extLst>
              </a:tr>
              <a:tr h="290393">
                <a:tc>
                  <a:txBody>
                    <a:bodyPr/>
                    <a:lstStyle/>
                    <a:p>
                      <a:r>
                        <a:rPr lang="nl-BE" sz="1200" dirty="0"/>
                        <a:t>Naam</a:t>
                      </a:r>
                    </a:p>
                  </a:txBody>
                  <a:tcPr>
                    <a:solidFill>
                      <a:schemeClr val="bg1"/>
                    </a:solidFill>
                  </a:tcPr>
                </a:tc>
                <a:tc>
                  <a:txBody>
                    <a:bodyPr/>
                    <a:lstStyle/>
                    <a:p>
                      <a:r>
                        <a:rPr lang="nl-BE" sz="1200" dirty="0"/>
                        <a:t>Naam van de beheerde</a:t>
                      </a:r>
                      <a:r>
                        <a:rPr lang="nl-BE" sz="1200" baseline="0" dirty="0"/>
                        <a:t> zone</a:t>
                      </a:r>
                      <a:endParaRPr lang="nl-BE" sz="1200" dirty="0"/>
                    </a:p>
                  </a:txBody>
                  <a:tcPr>
                    <a:solidFill>
                      <a:schemeClr val="bg1"/>
                    </a:solidFill>
                  </a:tcPr>
                </a:tc>
                <a:extLst>
                  <a:ext uri="{0D108BD9-81ED-4DB2-BD59-A6C34878D82A}">
                    <a16:rowId xmlns:a16="http://schemas.microsoft.com/office/drawing/2014/main" val="3050470362"/>
                  </a:ext>
                </a:extLst>
              </a:tr>
              <a:tr h="290393">
                <a:tc>
                  <a:txBody>
                    <a:bodyPr/>
                    <a:lstStyle/>
                    <a:p>
                      <a:r>
                        <a:rPr lang="nl-BE" sz="1200" dirty="0" err="1"/>
                        <a:t>Zone_Id</a:t>
                      </a:r>
                      <a:endParaRPr lang="nl-BE" sz="1200" dirty="0"/>
                    </a:p>
                  </a:txBody>
                  <a:tcPr>
                    <a:solidFill>
                      <a:schemeClr val="bg1"/>
                    </a:solidFill>
                  </a:tcPr>
                </a:tc>
                <a:tc>
                  <a:txBody>
                    <a:bodyPr/>
                    <a:lstStyle/>
                    <a:p>
                      <a:r>
                        <a:rPr lang="nl-BE" sz="1200" dirty="0" err="1"/>
                        <a:t>TerID</a:t>
                      </a:r>
                      <a:r>
                        <a:rPr lang="nl-BE" sz="1200" dirty="0"/>
                        <a:t> + suffix</a:t>
                      </a:r>
                    </a:p>
                  </a:txBody>
                  <a:tcPr>
                    <a:solidFill>
                      <a:schemeClr val="bg1"/>
                    </a:solidFill>
                  </a:tcPr>
                </a:tc>
                <a:extLst>
                  <a:ext uri="{0D108BD9-81ED-4DB2-BD59-A6C34878D82A}">
                    <a16:rowId xmlns:a16="http://schemas.microsoft.com/office/drawing/2014/main" val="1882478076"/>
                  </a:ext>
                </a:extLst>
              </a:tr>
              <a:tr h="290393">
                <a:tc>
                  <a:txBody>
                    <a:bodyPr/>
                    <a:lstStyle/>
                    <a:p>
                      <a:r>
                        <a:rPr lang="nl-BE" sz="1200" dirty="0"/>
                        <a:t>Subsidie</a:t>
                      </a:r>
                    </a:p>
                  </a:txBody>
                  <a:tcPr>
                    <a:solidFill>
                      <a:schemeClr val="bg1"/>
                    </a:solidFill>
                  </a:tcPr>
                </a:tc>
                <a:tc>
                  <a:txBody>
                    <a:bodyPr/>
                    <a:lstStyle/>
                    <a:p>
                      <a:r>
                        <a:rPr lang="nl-BE" sz="1200" dirty="0"/>
                        <a:t>Ja/Nee</a:t>
                      </a:r>
                    </a:p>
                  </a:txBody>
                  <a:tcPr>
                    <a:solidFill>
                      <a:schemeClr val="bg1"/>
                    </a:solidFill>
                  </a:tcPr>
                </a:tc>
                <a:extLst>
                  <a:ext uri="{0D108BD9-81ED-4DB2-BD59-A6C34878D82A}">
                    <a16:rowId xmlns:a16="http://schemas.microsoft.com/office/drawing/2014/main" val="3071427085"/>
                  </a:ext>
                </a:extLst>
              </a:tr>
              <a:tr h="290393">
                <a:tc>
                  <a:txBody>
                    <a:bodyPr/>
                    <a:lstStyle/>
                    <a:p>
                      <a:r>
                        <a:rPr lang="nl-BE" sz="1200" dirty="0" err="1"/>
                        <a:t>Subsidie_type</a:t>
                      </a:r>
                      <a:endParaRPr lang="nl-BE" sz="1200" dirty="0"/>
                    </a:p>
                  </a:txBody>
                  <a:tcPr>
                    <a:solidFill>
                      <a:schemeClr val="bg1"/>
                    </a:solidFill>
                  </a:tcPr>
                </a:tc>
                <a:tc>
                  <a:txBody>
                    <a:bodyPr/>
                    <a:lstStyle/>
                    <a:p>
                      <a:r>
                        <a:rPr lang="nl-BE" sz="1200" dirty="0"/>
                        <a:t>Verouderd</a:t>
                      </a:r>
                    </a:p>
                    <a:p>
                      <a:r>
                        <a:rPr lang="nl-BE" sz="1200" dirty="0"/>
                        <a:t>Nieuw</a:t>
                      </a:r>
                    </a:p>
                    <a:p>
                      <a:r>
                        <a:rPr lang="nl-BE" sz="1200" dirty="0"/>
                        <a:t>Brownfield</a:t>
                      </a:r>
                    </a:p>
                    <a:p>
                      <a:r>
                        <a:rPr lang="nl-BE" sz="1200" dirty="0"/>
                        <a:t>Beheer</a:t>
                      </a:r>
                    </a:p>
                  </a:txBody>
                  <a:tcPr>
                    <a:solidFill>
                      <a:schemeClr val="bg1"/>
                    </a:solidFill>
                  </a:tcPr>
                </a:tc>
                <a:extLst>
                  <a:ext uri="{0D108BD9-81ED-4DB2-BD59-A6C34878D82A}">
                    <a16:rowId xmlns:a16="http://schemas.microsoft.com/office/drawing/2014/main" val="149036157"/>
                  </a:ext>
                </a:extLst>
              </a:tr>
              <a:tr h="290393">
                <a:tc>
                  <a:txBody>
                    <a:bodyPr/>
                    <a:lstStyle/>
                    <a:p>
                      <a:r>
                        <a:rPr lang="nl-BE" sz="1200" dirty="0"/>
                        <a:t>Juridisch</a:t>
                      </a:r>
                      <a:r>
                        <a:rPr lang="nl-BE" sz="1200" baseline="0" dirty="0"/>
                        <a:t> handhaver</a:t>
                      </a:r>
                      <a:endParaRPr lang="nl-BE" sz="12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Ja/Nee</a:t>
                      </a:r>
                    </a:p>
                  </a:txBody>
                  <a:tcPr>
                    <a:solidFill>
                      <a:schemeClr val="bg1"/>
                    </a:solidFill>
                  </a:tcPr>
                </a:tc>
                <a:extLst>
                  <a:ext uri="{0D108BD9-81ED-4DB2-BD59-A6C34878D82A}">
                    <a16:rowId xmlns:a16="http://schemas.microsoft.com/office/drawing/2014/main" val="705908048"/>
                  </a:ext>
                </a:extLst>
              </a:tr>
              <a:tr h="12583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Juridisch</a:t>
                      </a:r>
                      <a:r>
                        <a:rPr lang="nl-BE" sz="1200" baseline="0" dirty="0"/>
                        <a:t> handhaver type</a:t>
                      </a:r>
                      <a:endParaRPr lang="nl-BE" sz="1200" dirty="0"/>
                    </a:p>
                  </a:txBody>
                  <a:tcPr>
                    <a:solidFill>
                      <a:schemeClr val="bg1"/>
                    </a:solidFill>
                  </a:tcPr>
                </a:tc>
                <a:tc>
                  <a:txBody>
                    <a:bodyPr/>
                    <a:lstStyle/>
                    <a:p>
                      <a:pPr marL="171450" indent="-171450">
                        <a:buFont typeface="Wingdings" panose="05000000000000000000" pitchFamily="2" charset="2"/>
                        <a:buChar char="§"/>
                      </a:pPr>
                      <a:r>
                        <a:rPr lang="nl-BE" sz="1200" dirty="0"/>
                        <a:t>Vlaamse overheid</a:t>
                      </a:r>
                    </a:p>
                    <a:p>
                      <a:pPr marL="171450" indent="-171450">
                        <a:buFont typeface="Wingdings" panose="05000000000000000000" pitchFamily="2" charset="2"/>
                        <a:buChar char="§"/>
                      </a:pPr>
                      <a:r>
                        <a:rPr lang="nl-BE" sz="1200" dirty="0"/>
                        <a:t>Private ontwikkelaar</a:t>
                      </a:r>
                    </a:p>
                    <a:p>
                      <a:pPr marL="171450" indent="-171450">
                        <a:buFont typeface="Wingdings" panose="05000000000000000000" pitchFamily="2" charset="2"/>
                        <a:buChar char="§"/>
                      </a:pPr>
                      <a:r>
                        <a:rPr lang="nl-BE" sz="1200" dirty="0"/>
                        <a:t>POM</a:t>
                      </a:r>
                    </a:p>
                    <a:p>
                      <a:pPr marL="171450" indent="-171450">
                        <a:buFont typeface="Wingdings" panose="05000000000000000000" pitchFamily="2" charset="2"/>
                        <a:buChar char="§"/>
                      </a:pPr>
                      <a:r>
                        <a:rPr lang="nl-BE" sz="1200" dirty="0"/>
                        <a:t>Intercommunale</a:t>
                      </a:r>
                    </a:p>
                    <a:p>
                      <a:pPr marL="171450" indent="-171450">
                        <a:buFont typeface="Wingdings" panose="05000000000000000000" pitchFamily="2" charset="2"/>
                        <a:buChar char="§"/>
                      </a:pPr>
                      <a:r>
                        <a:rPr lang="nl-BE" sz="1200" dirty="0"/>
                        <a:t>Gemeente</a:t>
                      </a:r>
                    </a:p>
                    <a:p>
                      <a:pPr marL="171450" indent="-171450">
                        <a:buFont typeface="Wingdings" panose="05000000000000000000" pitchFamily="2" charset="2"/>
                        <a:buChar char="§"/>
                      </a:pPr>
                      <a:r>
                        <a:rPr lang="nl-BE" sz="1200" dirty="0"/>
                        <a:t>Andere</a:t>
                      </a:r>
                    </a:p>
                  </a:txBody>
                  <a:tcPr>
                    <a:solidFill>
                      <a:schemeClr val="bg1"/>
                    </a:solidFill>
                  </a:tcPr>
                </a:tc>
                <a:extLst>
                  <a:ext uri="{0D108BD9-81ED-4DB2-BD59-A6C34878D82A}">
                    <a16:rowId xmlns:a16="http://schemas.microsoft.com/office/drawing/2014/main" val="401375595"/>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Juridisch</a:t>
                      </a:r>
                      <a:r>
                        <a:rPr lang="nl-BE" sz="1200" baseline="0" dirty="0"/>
                        <a:t> handhaver organisatie</a:t>
                      </a:r>
                      <a:endParaRPr lang="nl-BE" sz="12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dirty="0"/>
                    </a:p>
                  </a:txBody>
                  <a:tcPr>
                    <a:solidFill>
                      <a:schemeClr val="bg1"/>
                    </a:solidFill>
                  </a:tcPr>
                </a:tc>
                <a:extLst>
                  <a:ext uri="{0D108BD9-81ED-4DB2-BD59-A6C34878D82A}">
                    <a16:rowId xmlns:a16="http://schemas.microsoft.com/office/drawing/2014/main" val="3602007004"/>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Juridisch</a:t>
                      </a:r>
                      <a:r>
                        <a:rPr lang="nl-BE" sz="1200" baseline="0" dirty="0"/>
                        <a:t> handhaver contactgegevens</a:t>
                      </a:r>
                      <a:endParaRPr lang="nl-BE" sz="1200" dirty="0"/>
                    </a:p>
                  </a:txBody>
                  <a:tcPr>
                    <a:solidFill>
                      <a:schemeClr val="bg1"/>
                    </a:solidFill>
                  </a:tcPr>
                </a:tc>
                <a:tc>
                  <a:txBody>
                    <a:bodyPr/>
                    <a:lstStyle/>
                    <a:p>
                      <a:endParaRPr lang="nl-BE" sz="1200" dirty="0"/>
                    </a:p>
                  </a:txBody>
                  <a:tcPr>
                    <a:solidFill>
                      <a:schemeClr val="bg1"/>
                    </a:solidFill>
                  </a:tcPr>
                </a:tc>
                <a:extLst>
                  <a:ext uri="{0D108BD9-81ED-4DB2-BD59-A6C34878D82A}">
                    <a16:rowId xmlns:a16="http://schemas.microsoft.com/office/drawing/2014/main" val="3165793534"/>
                  </a:ext>
                </a:extLst>
              </a:tr>
              <a:tr h="290393">
                <a:tc>
                  <a:txBody>
                    <a:bodyPr/>
                    <a:lstStyle/>
                    <a:p>
                      <a:r>
                        <a:rPr lang="nl-BE" sz="1200" dirty="0"/>
                        <a:t>Aanspreekpunt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Ja/Nee</a:t>
                      </a:r>
                    </a:p>
                  </a:txBody>
                  <a:tcPr>
                    <a:solidFill>
                      <a:schemeClr val="bg1"/>
                    </a:solidFill>
                  </a:tcPr>
                </a:tc>
                <a:extLst>
                  <a:ext uri="{0D108BD9-81ED-4DB2-BD59-A6C34878D82A}">
                    <a16:rowId xmlns:a16="http://schemas.microsoft.com/office/drawing/2014/main" val="3478215435"/>
                  </a:ext>
                </a:extLst>
              </a:tr>
              <a:tr h="2040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Aanspreekpunt</a:t>
                      </a:r>
                      <a:r>
                        <a:rPr lang="nl-BE" sz="1200" baseline="0" dirty="0"/>
                        <a:t> type</a:t>
                      </a:r>
                      <a:endParaRPr lang="nl-BE" sz="1200" dirty="0"/>
                    </a:p>
                  </a:txBody>
                  <a:tcPr>
                    <a:solidFill>
                      <a:schemeClr val="bg1"/>
                    </a:solidFill>
                  </a:tcPr>
                </a:tc>
                <a:tc>
                  <a:txBody>
                    <a:bodyPr/>
                    <a:lstStyle/>
                    <a:p>
                      <a:endParaRPr lang="nl-BE" sz="1200" dirty="0"/>
                    </a:p>
                  </a:txBody>
                  <a:tcPr>
                    <a:solidFill>
                      <a:schemeClr val="bg1"/>
                    </a:solidFill>
                  </a:tcPr>
                </a:tc>
                <a:extLst>
                  <a:ext uri="{0D108BD9-81ED-4DB2-BD59-A6C34878D82A}">
                    <a16:rowId xmlns:a16="http://schemas.microsoft.com/office/drawing/2014/main" val="3495546712"/>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Aanspreekpunt</a:t>
                      </a:r>
                      <a:r>
                        <a:rPr lang="nl-BE" sz="1200" baseline="0" dirty="0"/>
                        <a:t> organisatie</a:t>
                      </a:r>
                      <a:endParaRPr lang="nl-BE" sz="1200" dirty="0"/>
                    </a:p>
                  </a:txBody>
                  <a:tcPr>
                    <a:solidFill>
                      <a:schemeClr val="bg1"/>
                    </a:solidFill>
                  </a:tcPr>
                </a:tc>
                <a:tc>
                  <a:txBody>
                    <a:bodyPr/>
                    <a:lstStyle/>
                    <a:p>
                      <a:endParaRPr lang="nl-BE" sz="1200"/>
                    </a:p>
                  </a:txBody>
                  <a:tcPr>
                    <a:solidFill>
                      <a:schemeClr val="bg1"/>
                    </a:solidFill>
                  </a:tcPr>
                </a:tc>
                <a:extLst>
                  <a:ext uri="{0D108BD9-81ED-4DB2-BD59-A6C34878D82A}">
                    <a16:rowId xmlns:a16="http://schemas.microsoft.com/office/drawing/2014/main" val="1855304064"/>
                  </a:ext>
                </a:extLst>
              </a:tr>
              <a:tr h="290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Aanspreekpunt</a:t>
                      </a:r>
                      <a:r>
                        <a:rPr lang="nl-BE" sz="1200" baseline="0" dirty="0"/>
                        <a:t> contactgegevens</a:t>
                      </a:r>
                      <a:endParaRPr lang="nl-BE" sz="1200" dirty="0"/>
                    </a:p>
                  </a:txBody>
                  <a:tcPr>
                    <a:solidFill>
                      <a:schemeClr val="bg1"/>
                    </a:solidFill>
                  </a:tcPr>
                </a:tc>
                <a:tc>
                  <a:txBody>
                    <a:bodyPr/>
                    <a:lstStyle/>
                    <a:p>
                      <a:endParaRPr lang="nl-BE" sz="1200"/>
                    </a:p>
                  </a:txBody>
                  <a:tcPr>
                    <a:solidFill>
                      <a:schemeClr val="bg1"/>
                    </a:solidFill>
                  </a:tcPr>
                </a:tc>
                <a:extLst>
                  <a:ext uri="{0D108BD9-81ED-4DB2-BD59-A6C34878D82A}">
                    <a16:rowId xmlns:a16="http://schemas.microsoft.com/office/drawing/2014/main" val="1484943205"/>
                  </a:ext>
                </a:extLst>
              </a:tr>
              <a:tr h="290393">
                <a:tc>
                  <a:txBody>
                    <a:bodyPr/>
                    <a:lstStyle/>
                    <a:p>
                      <a:r>
                        <a:rPr lang="nl-BE" sz="1200" dirty="0"/>
                        <a:t>Beheerd</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1200" dirty="0"/>
                        <a:t>Ja/Nee</a:t>
                      </a:r>
                    </a:p>
                  </a:txBody>
                  <a:tcPr>
                    <a:solidFill>
                      <a:schemeClr val="bg1"/>
                    </a:solidFill>
                  </a:tcPr>
                </a:tc>
                <a:extLst>
                  <a:ext uri="{0D108BD9-81ED-4DB2-BD59-A6C34878D82A}">
                    <a16:rowId xmlns:a16="http://schemas.microsoft.com/office/drawing/2014/main" val="1861965678"/>
                  </a:ext>
                </a:extLst>
              </a:tr>
              <a:tr h="290393">
                <a:tc>
                  <a:txBody>
                    <a:bodyPr/>
                    <a:lstStyle/>
                    <a:p>
                      <a:r>
                        <a:rPr lang="nl-BE" sz="1200" dirty="0"/>
                        <a:t>Opmerking</a:t>
                      </a:r>
                    </a:p>
                  </a:txBody>
                  <a:tcPr>
                    <a:solidFill>
                      <a:schemeClr val="bg1"/>
                    </a:solidFill>
                  </a:tcPr>
                </a:tc>
                <a:tc>
                  <a:txBody>
                    <a:bodyPr/>
                    <a:lstStyle/>
                    <a:p>
                      <a:endParaRPr lang="nl-BE" sz="1200" dirty="0"/>
                    </a:p>
                  </a:txBody>
                  <a:tcPr>
                    <a:solidFill>
                      <a:schemeClr val="bg1"/>
                    </a:solidFill>
                  </a:tcPr>
                </a:tc>
                <a:extLst>
                  <a:ext uri="{0D108BD9-81ED-4DB2-BD59-A6C34878D82A}">
                    <a16:rowId xmlns:a16="http://schemas.microsoft.com/office/drawing/2014/main" val="3432734188"/>
                  </a:ext>
                </a:extLst>
              </a:tr>
            </a:tbl>
          </a:graphicData>
        </a:graphic>
      </p:graphicFrame>
    </p:spTree>
    <p:extLst>
      <p:ext uri="{BB962C8B-B14F-4D97-AF65-F5344CB8AC3E}">
        <p14:creationId xmlns:p14="http://schemas.microsoft.com/office/powerpoint/2010/main" val="4156289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 name="Stroomdiagram: Magnetische schijf 60"/>
          <p:cNvSpPr/>
          <p:nvPr/>
        </p:nvSpPr>
        <p:spPr>
          <a:xfrm>
            <a:off x="1915639" y="1373659"/>
            <a:ext cx="947144" cy="10944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799" dirty="0">
                <a:solidFill>
                  <a:prstClr val="white"/>
                </a:solidFill>
                <a:latin typeface="Calibri" panose="020F0502020204030204"/>
              </a:rPr>
              <a:t>DSI</a:t>
            </a:r>
          </a:p>
        </p:txBody>
      </p:sp>
      <p:cxnSp>
        <p:nvCxnSpPr>
          <p:cNvPr id="60" name="Rechte verbindingslijn met pijl 59"/>
          <p:cNvCxnSpPr/>
          <p:nvPr/>
        </p:nvCxnSpPr>
        <p:spPr>
          <a:xfrm flipV="1">
            <a:off x="1976677" y="999177"/>
            <a:ext cx="5199445" cy="8208"/>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62" name="Groep 61"/>
          <p:cNvGrpSpPr/>
          <p:nvPr/>
        </p:nvGrpSpPr>
        <p:grpSpPr>
          <a:xfrm>
            <a:off x="2041258" y="268397"/>
            <a:ext cx="502880" cy="738988"/>
            <a:chOff x="820159" y="1249852"/>
            <a:chExt cx="502880" cy="738988"/>
          </a:xfrm>
        </p:grpSpPr>
        <p:cxnSp>
          <p:nvCxnSpPr>
            <p:cNvPr id="63" name="Rechte verbindingslijn 62"/>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65" name="Tekstvak 64"/>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76" name="Groep 75"/>
          <p:cNvGrpSpPr/>
          <p:nvPr/>
        </p:nvGrpSpPr>
        <p:grpSpPr>
          <a:xfrm>
            <a:off x="2480731" y="268398"/>
            <a:ext cx="430872" cy="738989"/>
            <a:chOff x="1259632" y="1249851"/>
            <a:chExt cx="430872" cy="738989"/>
          </a:xfrm>
        </p:grpSpPr>
        <p:cxnSp>
          <p:nvCxnSpPr>
            <p:cNvPr id="78" name="Rechte verbindingslijn 77"/>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9" name="Tekstvak 78"/>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83" name="Groep 82"/>
          <p:cNvGrpSpPr/>
          <p:nvPr/>
        </p:nvGrpSpPr>
        <p:grpSpPr>
          <a:xfrm>
            <a:off x="2928824" y="272008"/>
            <a:ext cx="430872" cy="738989"/>
            <a:chOff x="2164454" y="1969931"/>
            <a:chExt cx="430872" cy="738989"/>
          </a:xfrm>
        </p:grpSpPr>
        <p:cxnSp>
          <p:nvCxnSpPr>
            <p:cNvPr id="84" name="Rechte verbindingslijn 83"/>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85" name="Tekstvak 84"/>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86" name="Groep 85"/>
          <p:cNvGrpSpPr/>
          <p:nvPr/>
        </p:nvGrpSpPr>
        <p:grpSpPr>
          <a:xfrm>
            <a:off x="3287688" y="279667"/>
            <a:ext cx="430872" cy="727718"/>
            <a:chOff x="2592921" y="1977592"/>
            <a:chExt cx="430872" cy="727718"/>
          </a:xfrm>
        </p:grpSpPr>
        <p:cxnSp>
          <p:nvCxnSpPr>
            <p:cNvPr id="87" name="Rechte verbindingslijn 86"/>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88" name="Tekstvak 87"/>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89" name="Groep 88"/>
          <p:cNvGrpSpPr/>
          <p:nvPr/>
        </p:nvGrpSpPr>
        <p:grpSpPr>
          <a:xfrm>
            <a:off x="4899401" y="271459"/>
            <a:ext cx="461650" cy="727718"/>
            <a:chOff x="3678302" y="1969384"/>
            <a:chExt cx="461650" cy="727718"/>
          </a:xfrm>
          <a:solidFill>
            <a:schemeClr val="bg1"/>
          </a:solidFill>
        </p:grpSpPr>
        <p:cxnSp>
          <p:nvCxnSpPr>
            <p:cNvPr id="90" name="Rechte verbindingslijn 89"/>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91" name="Tekstvak 90"/>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grpSp>
        <p:nvGrpSpPr>
          <p:cNvPr id="95" name="Groep 94"/>
          <p:cNvGrpSpPr/>
          <p:nvPr/>
        </p:nvGrpSpPr>
        <p:grpSpPr>
          <a:xfrm>
            <a:off x="5801185" y="280030"/>
            <a:ext cx="443731" cy="724297"/>
            <a:chOff x="4580084" y="1977953"/>
            <a:chExt cx="443731" cy="724297"/>
          </a:xfrm>
          <a:solidFill>
            <a:schemeClr val="bg1"/>
          </a:solidFill>
        </p:grpSpPr>
        <p:cxnSp>
          <p:nvCxnSpPr>
            <p:cNvPr id="96" name="Rechte verbindingslijn 95"/>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97" name="Tekstvak 96"/>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sp>
        <p:nvSpPr>
          <p:cNvPr id="107" name="Tekstvak 106"/>
          <p:cNvSpPr txBox="1"/>
          <p:nvPr/>
        </p:nvSpPr>
        <p:spPr>
          <a:xfrm>
            <a:off x="7670356" y="235004"/>
            <a:ext cx="2499147" cy="830997"/>
          </a:xfrm>
          <a:prstGeom prst="rect">
            <a:avLst/>
          </a:prstGeom>
          <a:noFill/>
        </p:spPr>
        <p:txBody>
          <a:bodyPr wrap="square" rtlCol="0">
            <a:spAutoFit/>
          </a:bodyPr>
          <a:lstStyle/>
          <a:p>
            <a:pPr defTabSz="914235"/>
            <a:r>
              <a:rPr lang="nl-BE" sz="2400" dirty="0">
                <a:solidFill>
                  <a:srgbClr val="373636"/>
                </a:solidFill>
                <a:latin typeface="Calibri" panose="020F0502020204030204"/>
              </a:rPr>
              <a:t>Procesflow object geometrie</a:t>
            </a:r>
          </a:p>
        </p:txBody>
      </p:sp>
      <p:grpSp>
        <p:nvGrpSpPr>
          <p:cNvPr id="13" name="Groep 12"/>
          <p:cNvGrpSpPr/>
          <p:nvPr/>
        </p:nvGrpSpPr>
        <p:grpSpPr>
          <a:xfrm>
            <a:off x="4879451" y="236080"/>
            <a:ext cx="5340657" cy="3063279"/>
            <a:chOff x="3355449" y="236078"/>
            <a:chExt cx="5340657" cy="3063279"/>
          </a:xfrm>
        </p:grpSpPr>
        <p:pic>
          <p:nvPicPr>
            <p:cNvPr id="9" name="Afbeelding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1581696"/>
              <a:ext cx="1963866" cy="1717661"/>
            </a:xfrm>
            <a:prstGeom prst="rect">
              <a:avLst/>
            </a:prstGeom>
          </p:spPr>
        </p:pic>
        <p:sp>
          <p:nvSpPr>
            <p:cNvPr id="67" name="PIJL-RECHTS 66"/>
            <p:cNvSpPr/>
            <p:nvPr/>
          </p:nvSpPr>
          <p:spPr>
            <a:xfrm>
              <a:off x="5238545" y="1976638"/>
              <a:ext cx="1353283" cy="3489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73" name="Tekstvak 72"/>
            <p:cNvSpPr txBox="1"/>
            <p:nvPr/>
          </p:nvSpPr>
          <p:spPr>
            <a:xfrm>
              <a:off x="5111061" y="1556734"/>
              <a:ext cx="1573190" cy="369332"/>
            </a:xfrm>
            <a:prstGeom prst="rect">
              <a:avLst/>
            </a:prstGeom>
            <a:noFill/>
          </p:spPr>
          <p:txBody>
            <a:bodyPr wrap="square" rtlCol="0">
              <a:spAutoFit/>
            </a:bodyPr>
            <a:lstStyle/>
            <a:p>
              <a:pPr defTabSz="914235"/>
              <a:r>
                <a:rPr lang="nl-BE" sz="1799" dirty="0">
                  <a:solidFill>
                    <a:srgbClr val="373636"/>
                  </a:solidFill>
                  <a:latin typeface="Calibri" panose="020F0502020204030204"/>
                </a:rPr>
                <a:t>Ontwikkelaar</a:t>
              </a:r>
            </a:p>
          </p:txBody>
        </p:sp>
        <p:sp>
          <p:nvSpPr>
            <p:cNvPr id="2" name="Rechthoek 1"/>
            <p:cNvSpPr/>
            <p:nvPr/>
          </p:nvSpPr>
          <p:spPr>
            <a:xfrm>
              <a:off x="5238545" y="2376149"/>
              <a:ext cx="1264845" cy="646331"/>
            </a:xfrm>
            <a:prstGeom prst="rect">
              <a:avLst/>
            </a:prstGeom>
          </p:spPr>
          <p:txBody>
            <a:bodyPr wrap="square">
              <a:spAutoFit/>
            </a:bodyPr>
            <a:lstStyle/>
            <a:p>
              <a:pPr defTabSz="914235"/>
              <a:r>
                <a:rPr lang="nl-BE" sz="1799" dirty="0">
                  <a:solidFill>
                    <a:srgbClr val="373636"/>
                  </a:solidFill>
                  <a:latin typeface="Calibri" panose="020F0502020204030204"/>
                </a:rPr>
                <a:t>Dossierfase = VW</a:t>
              </a:r>
            </a:p>
          </p:txBody>
        </p:sp>
        <p:sp>
          <p:nvSpPr>
            <p:cNvPr id="110" name="Rechthoek 109"/>
            <p:cNvSpPr/>
            <p:nvPr/>
          </p:nvSpPr>
          <p:spPr>
            <a:xfrm>
              <a:off x="3355449" y="236078"/>
              <a:ext cx="437370" cy="9274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grpSp>
      <p:grpSp>
        <p:nvGrpSpPr>
          <p:cNvPr id="47" name="Groep 46"/>
          <p:cNvGrpSpPr/>
          <p:nvPr/>
        </p:nvGrpSpPr>
        <p:grpSpPr>
          <a:xfrm>
            <a:off x="1976675" y="236080"/>
            <a:ext cx="5366058" cy="6470963"/>
            <a:chOff x="452675" y="236078"/>
            <a:chExt cx="5366058" cy="6470963"/>
          </a:xfrm>
        </p:grpSpPr>
        <p:grpSp>
          <p:nvGrpSpPr>
            <p:cNvPr id="43" name="Groep 42"/>
            <p:cNvGrpSpPr/>
            <p:nvPr/>
          </p:nvGrpSpPr>
          <p:grpSpPr>
            <a:xfrm>
              <a:off x="452675" y="236078"/>
              <a:ext cx="5366058" cy="6470963"/>
              <a:chOff x="452675" y="236078"/>
              <a:chExt cx="5366058" cy="6470963"/>
            </a:xfrm>
          </p:grpSpPr>
          <p:grpSp>
            <p:nvGrpSpPr>
              <p:cNvPr id="10" name="Groep 9"/>
              <p:cNvGrpSpPr/>
              <p:nvPr/>
            </p:nvGrpSpPr>
            <p:grpSpPr>
              <a:xfrm>
                <a:off x="1285563" y="236078"/>
                <a:ext cx="4533170" cy="5749887"/>
                <a:chOff x="1285563" y="236078"/>
                <a:chExt cx="4533170" cy="5749887"/>
              </a:xfrm>
            </p:grpSpPr>
            <p:grpSp>
              <p:nvGrpSpPr>
                <p:cNvPr id="33" name="Groep 32"/>
                <p:cNvGrpSpPr/>
                <p:nvPr/>
              </p:nvGrpSpPr>
              <p:grpSpPr>
                <a:xfrm>
                  <a:off x="3166899" y="1581696"/>
                  <a:ext cx="1981165" cy="1742565"/>
                  <a:chOff x="3883374" y="1653704"/>
                  <a:chExt cx="1981165" cy="1742565"/>
                </a:xfrm>
              </p:grpSpPr>
              <p:pic>
                <p:nvPicPr>
                  <p:cNvPr id="7" name="Afbeelding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3374" y="1653704"/>
                    <a:ext cx="1981165" cy="1742565"/>
                  </a:xfrm>
                  <a:prstGeom prst="rect">
                    <a:avLst/>
                  </a:prstGeom>
                </p:spPr>
              </p:pic>
              <p:sp>
                <p:nvSpPr>
                  <p:cNvPr id="66" name="Tekstvak 65"/>
                  <p:cNvSpPr txBox="1"/>
                  <p:nvPr/>
                </p:nvSpPr>
                <p:spPr>
                  <a:xfrm>
                    <a:off x="3973856" y="2263858"/>
                    <a:ext cx="1678264" cy="646331"/>
                  </a:xfrm>
                  <a:prstGeom prst="rect">
                    <a:avLst/>
                  </a:prstGeom>
                  <a:noFill/>
                </p:spPr>
                <p:txBody>
                  <a:bodyPr wrap="square" rtlCol="0">
                    <a:spAutoFit/>
                  </a:bodyPr>
                  <a:lstStyle/>
                  <a:p>
                    <a:pPr defTabSz="914235"/>
                    <a:r>
                      <a:rPr lang="nl-BE" sz="1799" dirty="0">
                        <a:solidFill>
                          <a:srgbClr val="373636"/>
                        </a:solidFill>
                        <a:latin typeface="Calibri" panose="020F0502020204030204"/>
                      </a:rPr>
                      <a:t>Ontwikkelbare bedrijvenzones</a:t>
                    </a:r>
                  </a:p>
                </p:txBody>
              </p:sp>
            </p:grpSp>
            <p:grpSp>
              <p:nvGrpSpPr>
                <p:cNvPr id="4" name="Groep 3"/>
                <p:cNvGrpSpPr/>
                <p:nvPr/>
              </p:nvGrpSpPr>
              <p:grpSpPr>
                <a:xfrm>
                  <a:off x="1769126" y="1588641"/>
                  <a:ext cx="879225" cy="736017"/>
                  <a:chOff x="2485601" y="1660649"/>
                  <a:chExt cx="879225" cy="736017"/>
                </a:xfrm>
              </p:grpSpPr>
              <p:sp>
                <p:nvSpPr>
                  <p:cNvPr id="11" name="PIJL-RECHTS 10"/>
                  <p:cNvSpPr/>
                  <p:nvPr/>
                </p:nvSpPr>
                <p:spPr>
                  <a:xfrm>
                    <a:off x="2514299" y="2047727"/>
                    <a:ext cx="850527" cy="348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72" name="Tekstvak 71"/>
                  <p:cNvSpPr txBox="1"/>
                  <p:nvPr/>
                </p:nvSpPr>
                <p:spPr>
                  <a:xfrm>
                    <a:off x="2485601" y="1660649"/>
                    <a:ext cx="829680" cy="369332"/>
                  </a:xfrm>
                  <a:prstGeom prst="rect">
                    <a:avLst/>
                  </a:prstGeom>
                  <a:noFill/>
                </p:spPr>
                <p:txBody>
                  <a:bodyPr wrap="square" rtlCol="0">
                    <a:spAutoFit/>
                  </a:bodyPr>
                  <a:lstStyle/>
                  <a:p>
                    <a:pPr defTabSz="914235"/>
                    <a:r>
                      <a:rPr lang="nl-BE" sz="1799" dirty="0">
                        <a:solidFill>
                          <a:srgbClr val="373636"/>
                        </a:solidFill>
                        <a:latin typeface="Calibri" panose="020F0502020204030204"/>
                      </a:rPr>
                      <a:t>VLAIO</a:t>
                    </a:r>
                  </a:p>
                </p:txBody>
              </p:sp>
            </p:grpSp>
            <p:pic>
              <p:nvPicPr>
                <p:cNvPr id="68" name="Afbeelding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5267" y="4251826"/>
                  <a:ext cx="1993466" cy="1734139"/>
                </a:xfrm>
                <a:prstGeom prst="rect">
                  <a:avLst/>
                </a:prstGeom>
              </p:spPr>
            </p:pic>
            <p:sp>
              <p:nvSpPr>
                <p:cNvPr id="75" name="Tekstvak 74"/>
                <p:cNvSpPr txBox="1"/>
                <p:nvPr/>
              </p:nvSpPr>
              <p:spPr>
                <a:xfrm>
                  <a:off x="3877986" y="4795729"/>
                  <a:ext cx="1888026" cy="646331"/>
                </a:xfrm>
                <a:prstGeom prst="rect">
                  <a:avLst/>
                </a:prstGeom>
                <a:noFill/>
              </p:spPr>
              <p:txBody>
                <a:bodyPr wrap="square" rtlCol="0">
                  <a:spAutoFit/>
                </a:bodyPr>
                <a:lstStyle/>
                <a:p>
                  <a:pPr algn="ctr" defTabSz="914235"/>
                  <a:r>
                    <a:rPr lang="nl-BE" sz="1799" dirty="0">
                      <a:solidFill>
                        <a:srgbClr val="373636"/>
                      </a:solidFill>
                      <a:latin typeface="Calibri" panose="020F0502020204030204"/>
                    </a:rPr>
                    <a:t>Bedrijventerrein</a:t>
                  </a:r>
                </a:p>
                <a:p>
                  <a:pPr defTabSz="914235"/>
                  <a:r>
                    <a:rPr lang="nl-BE" sz="1799" dirty="0">
                      <a:solidFill>
                        <a:srgbClr val="373636"/>
                      </a:solidFill>
                      <a:latin typeface="Calibri" panose="020F0502020204030204"/>
                    </a:rPr>
                    <a:t>(geheel/realiteit)</a:t>
                  </a:r>
                </a:p>
              </p:txBody>
            </p:sp>
            <p:sp>
              <p:nvSpPr>
                <p:cNvPr id="5" name="PIJL-OMLAAG 4"/>
                <p:cNvSpPr/>
                <p:nvPr/>
              </p:nvSpPr>
              <p:spPr>
                <a:xfrm rot="18954238">
                  <a:off x="2316892" y="3122605"/>
                  <a:ext cx="422647" cy="1870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71" name="Tekstvak 70"/>
                <p:cNvSpPr txBox="1"/>
                <p:nvPr/>
              </p:nvSpPr>
              <p:spPr>
                <a:xfrm>
                  <a:off x="1292654" y="3783989"/>
                  <a:ext cx="829680" cy="369332"/>
                </a:xfrm>
                <a:prstGeom prst="rect">
                  <a:avLst/>
                </a:prstGeom>
                <a:noFill/>
              </p:spPr>
              <p:txBody>
                <a:bodyPr wrap="square" rtlCol="0">
                  <a:spAutoFit/>
                </a:bodyPr>
                <a:lstStyle/>
                <a:p>
                  <a:pPr defTabSz="914235"/>
                  <a:r>
                    <a:rPr lang="nl-BE" sz="1799" dirty="0">
                      <a:solidFill>
                        <a:srgbClr val="373636"/>
                      </a:solidFill>
                      <a:latin typeface="Calibri" panose="020F0502020204030204"/>
                    </a:rPr>
                    <a:t>VLAIO</a:t>
                  </a:r>
                </a:p>
              </p:txBody>
            </p:sp>
            <p:sp>
              <p:nvSpPr>
                <p:cNvPr id="109" name="Tekstvak 108"/>
                <p:cNvSpPr txBox="1"/>
                <p:nvPr/>
              </p:nvSpPr>
              <p:spPr>
                <a:xfrm>
                  <a:off x="1285563" y="2389421"/>
                  <a:ext cx="2042302" cy="1107996"/>
                </a:xfrm>
                <a:prstGeom prst="rect">
                  <a:avLst/>
                </a:prstGeom>
                <a:noFill/>
              </p:spPr>
              <p:txBody>
                <a:bodyPr wrap="square" rtlCol="0">
                  <a:spAutoFit/>
                </a:bodyPr>
                <a:lstStyle/>
                <a:p>
                  <a:pPr defTabSz="914235"/>
                  <a:r>
                    <a:rPr lang="nl-BE" sz="1600" dirty="0" err="1">
                      <a:solidFill>
                        <a:srgbClr val="373636"/>
                      </a:solidFill>
                      <a:latin typeface="Calibri" panose="020F0502020204030204"/>
                    </a:rPr>
                    <a:t>Catgeb</a:t>
                  </a:r>
                  <a:r>
                    <a:rPr lang="nl-BE" sz="1600" dirty="0">
                      <a:solidFill>
                        <a:srgbClr val="373636"/>
                      </a:solidFill>
                      <a:latin typeface="Calibri" panose="020F0502020204030204"/>
                    </a:rPr>
                    <a:t> = BED</a:t>
                  </a:r>
                </a:p>
                <a:p>
                  <a:pPr defTabSz="914235"/>
                  <a:r>
                    <a:rPr lang="nl-BE" sz="1600" dirty="0">
                      <a:solidFill>
                        <a:srgbClr val="373636"/>
                      </a:solidFill>
                      <a:latin typeface="Calibri" panose="020F0502020204030204"/>
                    </a:rPr>
                    <a:t>Dossierfase = BG/DV</a:t>
                  </a:r>
                </a:p>
                <a:p>
                  <a:pPr defTabSz="914235"/>
                  <a:r>
                    <a:rPr lang="nl-BE" sz="1600" dirty="0">
                      <a:solidFill>
                        <a:srgbClr val="373636"/>
                      </a:solidFill>
                      <a:latin typeface="Calibri" panose="020F0502020204030204"/>
                    </a:rPr>
                    <a:t>Datum BS ingevuld</a:t>
                  </a:r>
                </a:p>
                <a:p>
                  <a:pPr defTabSz="914235"/>
                  <a:endParaRPr lang="nl-BE" sz="1799" dirty="0">
                    <a:solidFill>
                      <a:srgbClr val="373636"/>
                    </a:solidFill>
                    <a:latin typeface="Calibri" panose="020F0502020204030204"/>
                  </a:endParaRPr>
                </a:p>
              </p:txBody>
            </p:sp>
            <p:sp>
              <p:nvSpPr>
                <p:cNvPr id="111" name="Rechthoek 110"/>
                <p:cNvSpPr/>
                <p:nvPr/>
              </p:nvSpPr>
              <p:spPr>
                <a:xfrm>
                  <a:off x="1349707" y="236078"/>
                  <a:ext cx="1328543" cy="9274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grpSp>
          <p:pic>
            <p:nvPicPr>
              <p:cNvPr id="112" name="Afbeelding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675" y="4782151"/>
                <a:ext cx="2162235" cy="1924890"/>
              </a:xfrm>
              <a:prstGeom prst="rect">
                <a:avLst/>
              </a:prstGeom>
            </p:spPr>
          </p:pic>
          <p:sp>
            <p:nvSpPr>
              <p:cNvPr id="114" name="PIJL-RECHTS 113"/>
              <p:cNvSpPr/>
              <p:nvPr/>
            </p:nvSpPr>
            <p:spPr>
              <a:xfrm rot="5400000">
                <a:off x="265097" y="3632075"/>
                <a:ext cx="1549167" cy="348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grpSp>
        <p:sp>
          <p:nvSpPr>
            <p:cNvPr id="113" name="Tekstvak 112"/>
            <p:cNvSpPr txBox="1"/>
            <p:nvPr/>
          </p:nvSpPr>
          <p:spPr>
            <a:xfrm>
              <a:off x="936667" y="5458068"/>
              <a:ext cx="1656184" cy="369332"/>
            </a:xfrm>
            <a:prstGeom prst="rect">
              <a:avLst/>
            </a:prstGeom>
            <a:noFill/>
          </p:spPr>
          <p:txBody>
            <a:bodyPr wrap="square" rtlCol="0">
              <a:spAutoFit/>
            </a:bodyPr>
            <a:lstStyle/>
            <a:p>
              <a:pPr defTabSz="914235"/>
              <a:r>
                <a:rPr lang="nl-BE" sz="1799" dirty="0">
                  <a:solidFill>
                    <a:srgbClr val="373636"/>
                  </a:solidFill>
                  <a:latin typeface="Calibri" panose="020F0502020204030204"/>
                </a:rPr>
                <a:t>Percelen</a:t>
              </a:r>
            </a:p>
          </p:txBody>
        </p:sp>
      </p:grpSp>
      <p:grpSp>
        <p:nvGrpSpPr>
          <p:cNvPr id="64" name="Groep 63"/>
          <p:cNvGrpSpPr/>
          <p:nvPr/>
        </p:nvGrpSpPr>
        <p:grpSpPr>
          <a:xfrm>
            <a:off x="3727256" y="291909"/>
            <a:ext cx="430872" cy="727718"/>
            <a:chOff x="2592921" y="1977592"/>
            <a:chExt cx="430872" cy="727718"/>
          </a:xfrm>
        </p:grpSpPr>
        <p:cxnSp>
          <p:nvCxnSpPr>
            <p:cNvPr id="69" name="Rechte verbindingslijn 68"/>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7" name="Tekstvak 76"/>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grpSp>
        <p:nvGrpSpPr>
          <p:cNvPr id="6" name="Groep 5"/>
          <p:cNvGrpSpPr/>
          <p:nvPr/>
        </p:nvGrpSpPr>
        <p:grpSpPr>
          <a:xfrm>
            <a:off x="4439814" y="3403037"/>
            <a:ext cx="5904658" cy="3227474"/>
            <a:chOff x="2915814" y="3403037"/>
            <a:chExt cx="5904658" cy="3227474"/>
          </a:xfrm>
        </p:grpSpPr>
        <p:grpSp>
          <p:nvGrpSpPr>
            <p:cNvPr id="20" name="Groep 19"/>
            <p:cNvGrpSpPr/>
            <p:nvPr/>
          </p:nvGrpSpPr>
          <p:grpSpPr>
            <a:xfrm>
              <a:off x="5271913" y="3403037"/>
              <a:ext cx="3548559" cy="1679786"/>
              <a:chOff x="5271913" y="3403037"/>
              <a:chExt cx="3548559" cy="1679786"/>
            </a:xfrm>
          </p:grpSpPr>
          <p:sp>
            <p:nvSpPr>
              <p:cNvPr id="70" name="PIJL-RECHTS 69"/>
              <p:cNvSpPr/>
              <p:nvPr/>
            </p:nvSpPr>
            <p:spPr>
              <a:xfrm rot="7476671">
                <a:off x="5959697" y="4052951"/>
                <a:ext cx="1648768" cy="3489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74" name="Tekstvak 73"/>
              <p:cNvSpPr txBox="1"/>
              <p:nvPr/>
            </p:nvSpPr>
            <p:spPr>
              <a:xfrm>
                <a:off x="5271913" y="3663702"/>
                <a:ext cx="1512168" cy="369332"/>
              </a:xfrm>
              <a:prstGeom prst="rect">
                <a:avLst/>
              </a:prstGeom>
              <a:noFill/>
            </p:spPr>
            <p:txBody>
              <a:bodyPr wrap="square" rtlCol="0">
                <a:spAutoFit/>
              </a:bodyPr>
              <a:lstStyle/>
              <a:p>
                <a:pPr defTabSz="914235"/>
                <a:r>
                  <a:rPr lang="nl-BE" sz="1799" dirty="0">
                    <a:solidFill>
                      <a:srgbClr val="373636"/>
                    </a:solidFill>
                    <a:latin typeface="Calibri" panose="020F0502020204030204"/>
                  </a:rPr>
                  <a:t>Ontwikkelaar</a:t>
                </a:r>
              </a:p>
            </p:txBody>
          </p:sp>
          <p:sp>
            <p:nvSpPr>
              <p:cNvPr id="108" name="Rechthoek 107"/>
              <p:cNvSpPr/>
              <p:nvPr/>
            </p:nvSpPr>
            <p:spPr>
              <a:xfrm>
                <a:off x="7081750" y="4251826"/>
                <a:ext cx="1738722" cy="830997"/>
              </a:xfrm>
              <a:prstGeom prst="rect">
                <a:avLst/>
              </a:prstGeom>
            </p:spPr>
            <p:txBody>
              <a:bodyPr wrap="square">
                <a:spAutoFit/>
              </a:bodyPr>
              <a:lstStyle/>
              <a:p>
                <a:pPr defTabSz="914235"/>
                <a:r>
                  <a:rPr lang="nl-BE" sz="1200" dirty="0">
                    <a:solidFill>
                      <a:srgbClr val="373636"/>
                    </a:solidFill>
                    <a:latin typeface="Calibri" panose="020F0502020204030204"/>
                  </a:rPr>
                  <a:t>Indien contour bedrijventerrein dient aangepast (hogere nauwkeurigheid)</a:t>
                </a:r>
              </a:p>
            </p:txBody>
          </p:sp>
        </p:grpSp>
        <p:sp>
          <p:nvSpPr>
            <p:cNvPr id="3" name="Gebogen pijl 2"/>
            <p:cNvSpPr/>
            <p:nvPr/>
          </p:nvSpPr>
          <p:spPr>
            <a:xfrm rot="10800000">
              <a:off x="2915814" y="5218881"/>
              <a:ext cx="5112569" cy="1411630"/>
            </a:xfrm>
            <a:prstGeom prst="bentArrow">
              <a:avLst>
                <a:gd name="adj1" fmla="val 8475"/>
                <a:gd name="adj2" fmla="val 25000"/>
                <a:gd name="adj3" fmla="val 25000"/>
                <a:gd name="adj4" fmla="val 4375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srgbClr val="373636"/>
                </a:solidFill>
                <a:latin typeface="Calibri" panose="020F0502020204030204"/>
              </a:endParaRPr>
            </a:p>
          </p:txBody>
        </p:sp>
      </p:grpSp>
    </p:spTree>
    <p:extLst>
      <p:ext uri="{BB962C8B-B14F-4D97-AF65-F5344CB8AC3E}">
        <p14:creationId xmlns:p14="http://schemas.microsoft.com/office/powerpoint/2010/main" val="1386406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5" name="Rechte verbindingslijn met pijl 74"/>
          <p:cNvCxnSpPr/>
          <p:nvPr/>
        </p:nvCxnSpPr>
        <p:spPr>
          <a:xfrm>
            <a:off x="1919536" y="980728"/>
            <a:ext cx="504056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grpSp>
        <p:nvGrpSpPr>
          <p:cNvPr id="77" name="Groep 76"/>
          <p:cNvGrpSpPr/>
          <p:nvPr/>
        </p:nvGrpSpPr>
        <p:grpSpPr>
          <a:xfrm>
            <a:off x="2078430" y="249948"/>
            <a:ext cx="502880" cy="738988"/>
            <a:chOff x="820159" y="1249852"/>
            <a:chExt cx="502880" cy="738988"/>
          </a:xfrm>
        </p:grpSpPr>
        <p:cxnSp>
          <p:nvCxnSpPr>
            <p:cNvPr id="94" name="Rechte verbindingslijn 93"/>
            <p:cNvCxnSpPr/>
            <p:nvPr/>
          </p:nvCxnSpPr>
          <p:spPr>
            <a:xfrm>
              <a:off x="971600"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16" name="Tekstvak 115"/>
            <p:cNvSpPr txBox="1"/>
            <p:nvPr/>
          </p:nvSpPr>
          <p:spPr>
            <a:xfrm>
              <a:off x="820159" y="1249852"/>
              <a:ext cx="502880"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PV</a:t>
              </a:r>
            </a:p>
          </p:txBody>
        </p:sp>
      </p:grpSp>
      <p:grpSp>
        <p:nvGrpSpPr>
          <p:cNvPr id="117" name="Groep 116"/>
          <p:cNvGrpSpPr/>
          <p:nvPr/>
        </p:nvGrpSpPr>
        <p:grpSpPr>
          <a:xfrm>
            <a:off x="2517903" y="249949"/>
            <a:ext cx="430872" cy="738989"/>
            <a:chOff x="1259632" y="1249851"/>
            <a:chExt cx="430872" cy="738989"/>
          </a:xfrm>
        </p:grpSpPr>
        <p:cxnSp>
          <p:nvCxnSpPr>
            <p:cNvPr id="118" name="Rechte verbindingslijn 117"/>
            <p:cNvCxnSpPr/>
            <p:nvPr/>
          </p:nvCxnSpPr>
          <p:spPr>
            <a:xfrm>
              <a:off x="1453776" y="162232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19" name="Tekstvak 118"/>
            <p:cNvSpPr txBox="1"/>
            <p:nvPr/>
          </p:nvSpPr>
          <p:spPr>
            <a:xfrm>
              <a:off x="1259632" y="124985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VV</a:t>
              </a:r>
            </a:p>
          </p:txBody>
        </p:sp>
      </p:grpSp>
      <p:grpSp>
        <p:nvGrpSpPr>
          <p:cNvPr id="130" name="Groep 129"/>
          <p:cNvGrpSpPr/>
          <p:nvPr/>
        </p:nvGrpSpPr>
        <p:grpSpPr>
          <a:xfrm>
            <a:off x="3071664" y="253559"/>
            <a:ext cx="430872" cy="738989"/>
            <a:chOff x="2164454" y="1969931"/>
            <a:chExt cx="430872" cy="738989"/>
          </a:xfrm>
        </p:grpSpPr>
        <p:cxnSp>
          <p:nvCxnSpPr>
            <p:cNvPr id="131" name="Rechte verbindingslijn 130"/>
            <p:cNvCxnSpPr/>
            <p:nvPr/>
          </p:nvCxnSpPr>
          <p:spPr>
            <a:xfrm>
              <a:off x="2358598" y="234240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32" name="Tekstvak 131"/>
            <p:cNvSpPr txBox="1"/>
            <p:nvPr/>
          </p:nvSpPr>
          <p:spPr>
            <a:xfrm>
              <a:off x="2164454" y="1969931"/>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DV</a:t>
              </a:r>
            </a:p>
          </p:txBody>
        </p:sp>
      </p:grpSp>
      <p:grpSp>
        <p:nvGrpSpPr>
          <p:cNvPr id="133" name="Groep 132"/>
          <p:cNvGrpSpPr/>
          <p:nvPr/>
        </p:nvGrpSpPr>
        <p:grpSpPr>
          <a:xfrm>
            <a:off x="3647728" y="261218"/>
            <a:ext cx="430872" cy="727718"/>
            <a:chOff x="2592921" y="1977592"/>
            <a:chExt cx="430872" cy="727718"/>
          </a:xfrm>
        </p:grpSpPr>
        <p:cxnSp>
          <p:nvCxnSpPr>
            <p:cNvPr id="134" name="Rechte verbindingslijn 133"/>
            <p:cNvCxnSpPr/>
            <p:nvPr/>
          </p:nvCxnSpPr>
          <p:spPr>
            <a:xfrm>
              <a:off x="2771800" y="2338790"/>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35" name="Tekstvak 134"/>
            <p:cNvSpPr txBox="1"/>
            <p:nvPr/>
          </p:nvSpPr>
          <p:spPr>
            <a:xfrm>
              <a:off x="2592921" y="1977592"/>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BG</a:t>
              </a:r>
            </a:p>
          </p:txBody>
        </p:sp>
      </p:grpSp>
      <p:grpSp>
        <p:nvGrpSpPr>
          <p:cNvPr id="137" name="Groep 136"/>
          <p:cNvGrpSpPr/>
          <p:nvPr/>
        </p:nvGrpSpPr>
        <p:grpSpPr>
          <a:xfrm>
            <a:off x="4936573" y="253010"/>
            <a:ext cx="461650" cy="727718"/>
            <a:chOff x="3678302" y="1969384"/>
            <a:chExt cx="461650" cy="727718"/>
          </a:xfrm>
          <a:solidFill>
            <a:schemeClr val="bg1"/>
          </a:solidFill>
        </p:grpSpPr>
        <p:cxnSp>
          <p:nvCxnSpPr>
            <p:cNvPr id="138" name="Rechte verbindingslijn 137"/>
            <p:cNvCxnSpPr/>
            <p:nvPr/>
          </p:nvCxnSpPr>
          <p:spPr>
            <a:xfrm>
              <a:off x="3857181" y="2330582"/>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139" name="Tekstvak 138"/>
            <p:cNvSpPr txBox="1"/>
            <p:nvPr/>
          </p:nvSpPr>
          <p:spPr>
            <a:xfrm>
              <a:off x="3678302" y="1969384"/>
              <a:ext cx="461650"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VW</a:t>
              </a:r>
            </a:p>
          </p:txBody>
        </p:sp>
      </p:grpSp>
      <p:grpSp>
        <p:nvGrpSpPr>
          <p:cNvPr id="144" name="Groep 143"/>
          <p:cNvGrpSpPr/>
          <p:nvPr/>
        </p:nvGrpSpPr>
        <p:grpSpPr>
          <a:xfrm>
            <a:off x="5838357" y="261581"/>
            <a:ext cx="443731" cy="724297"/>
            <a:chOff x="4580084" y="1977953"/>
            <a:chExt cx="443731" cy="724297"/>
          </a:xfrm>
          <a:solidFill>
            <a:schemeClr val="bg1"/>
          </a:solidFill>
        </p:grpSpPr>
        <p:cxnSp>
          <p:nvCxnSpPr>
            <p:cNvPr id="145" name="Rechte verbindingslijn 144"/>
            <p:cNvCxnSpPr/>
            <p:nvPr/>
          </p:nvCxnSpPr>
          <p:spPr>
            <a:xfrm>
              <a:off x="4734771" y="2335730"/>
              <a:ext cx="0" cy="366520"/>
            </a:xfrm>
            <a:prstGeom prst="line">
              <a:avLst/>
            </a:prstGeom>
            <a:grpFill/>
            <a:ln w="44450"/>
          </p:spPr>
          <p:style>
            <a:lnRef idx="1">
              <a:schemeClr val="accent1"/>
            </a:lnRef>
            <a:fillRef idx="0">
              <a:schemeClr val="accent1"/>
            </a:fillRef>
            <a:effectRef idx="0">
              <a:schemeClr val="accent1"/>
            </a:effectRef>
            <a:fontRef idx="minor">
              <a:schemeClr val="tx1"/>
            </a:fontRef>
          </p:style>
        </p:cxnSp>
        <p:sp>
          <p:nvSpPr>
            <p:cNvPr id="146" name="Tekstvak 145"/>
            <p:cNvSpPr txBox="1"/>
            <p:nvPr/>
          </p:nvSpPr>
          <p:spPr>
            <a:xfrm>
              <a:off x="4580084" y="1977953"/>
              <a:ext cx="443731" cy="276999"/>
            </a:xfrm>
            <a:prstGeom prst="rect">
              <a:avLst/>
            </a:prstGeom>
            <a:grpFill/>
          </p:spPr>
          <p:txBody>
            <a:bodyPr wrap="square" rtlCol="0">
              <a:spAutoFit/>
            </a:bodyPr>
            <a:lstStyle/>
            <a:p>
              <a:pPr defTabSz="914235"/>
              <a:r>
                <a:rPr lang="nl-BE" sz="1200" dirty="0">
                  <a:solidFill>
                    <a:srgbClr val="373636"/>
                  </a:solidFill>
                  <a:latin typeface="Calibri" panose="020F0502020204030204"/>
                </a:rPr>
                <a:t>OP</a:t>
              </a:r>
            </a:p>
          </p:txBody>
        </p:sp>
      </p:grpSp>
      <p:grpSp>
        <p:nvGrpSpPr>
          <p:cNvPr id="162" name="Groep 161"/>
          <p:cNvGrpSpPr/>
          <p:nvPr/>
        </p:nvGrpSpPr>
        <p:grpSpPr>
          <a:xfrm>
            <a:off x="4223792" y="256724"/>
            <a:ext cx="430872" cy="724004"/>
            <a:chOff x="3169490" y="2544563"/>
            <a:chExt cx="430872" cy="724004"/>
          </a:xfrm>
        </p:grpSpPr>
        <p:cxnSp>
          <p:nvCxnSpPr>
            <p:cNvPr id="163" name="Rechte verbindingslijn 162"/>
            <p:cNvCxnSpPr/>
            <p:nvPr/>
          </p:nvCxnSpPr>
          <p:spPr>
            <a:xfrm>
              <a:off x="3347864" y="2902047"/>
              <a:ext cx="0" cy="36652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64" name="Tekstvak 163"/>
            <p:cNvSpPr txBox="1"/>
            <p:nvPr/>
          </p:nvSpPr>
          <p:spPr>
            <a:xfrm>
              <a:off x="3169490" y="2544563"/>
              <a:ext cx="430872" cy="276999"/>
            </a:xfrm>
            <a:prstGeom prst="rect">
              <a:avLst/>
            </a:prstGeom>
            <a:noFill/>
          </p:spPr>
          <p:txBody>
            <a:bodyPr wrap="square" rtlCol="0">
              <a:spAutoFit/>
            </a:bodyPr>
            <a:lstStyle/>
            <a:p>
              <a:pPr defTabSz="914235"/>
              <a:r>
                <a:rPr lang="nl-BE" sz="1200" dirty="0">
                  <a:solidFill>
                    <a:srgbClr val="373636"/>
                  </a:solidFill>
                  <a:latin typeface="Calibri" panose="020F0502020204030204"/>
                </a:rPr>
                <a:t>BS</a:t>
              </a:r>
            </a:p>
          </p:txBody>
        </p:sp>
      </p:grpSp>
      <p:sp>
        <p:nvSpPr>
          <p:cNvPr id="167" name="Tekstvak 166"/>
          <p:cNvSpPr txBox="1"/>
          <p:nvPr/>
        </p:nvSpPr>
        <p:spPr>
          <a:xfrm>
            <a:off x="8295756" y="220680"/>
            <a:ext cx="2241391" cy="707886"/>
          </a:xfrm>
          <a:prstGeom prst="rect">
            <a:avLst/>
          </a:prstGeom>
          <a:noFill/>
        </p:spPr>
        <p:txBody>
          <a:bodyPr wrap="square" rtlCol="0">
            <a:spAutoFit/>
          </a:bodyPr>
          <a:lstStyle/>
          <a:p>
            <a:pPr defTabSz="914235"/>
            <a:r>
              <a:rPr lang="nl-BE" sz="2000" dirty="0">
                <a:solidFill>
                  <a:srgbClr val="373636"/>
                </a:solidFill>
                <a:latin typeface="Calibri" panose="020F0502020204030204"/>
              </a:rPr>
              <a:t>Procesflow object geometrie</a:t>
            </a:r>
          </a:p>
        </p:txBody>
      </p:sp>
      <p:pic>
        <p:nvPicPr>
          <p:cNvPr id="172" name="Afbeelding 1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6842" y="1052738"/>
            <a:ext cx="2146754" cy="1877621"/>
          </a:xfrm>
          <a:prstGeom prst="rect">
            <a:avLst/>
          </a:prstGeom>
        </p:spPr>
      </p:pic>
      <p:sp>
        <p:nvSpPr>
          <p:cNvPr id="171" name="Tekstvak 170"/>
          <p:cNvSpPr txBox="1"/>
          <p:nvPr/>
        </p:nvSpPr>
        <p:spPr>
          <a:xfrm>
            <a:off x="2075905" y="1778229"/>
            <a:ext cx="1854803" cy="523220"/>
          </a:xfrm>
          <a:prstGeom prst="rect">
            <a:avLst/>
          </a:prstGeom>
          <a:noFill/>
        </p:spPr>
        <p:txBody>
          <a:bodyPr wrap="square" rtlCol="0">
            <a:spAutoFit/>
          </a:bodyPr>
          <a:lstStyle/>
          <a:p>
            <a:pPr defTabSz="914235"/>
            <a:r>
              <a:rPr lang="nl-BE" sz="1400" dirty="0">
                <a:solidFill>
                  <a:srgbClr val="373636"/>
                </a:solidFill>
                <a:latin typeface="Calibri" panose="020F0502020204030204"/>
              </a:rPr>
              <a:t>Ontwikkelbare zones (Dossierfase = VW)</a:t>
            </a:r>
          </a:p>
        </p:txBody>
      </p:sp>
      <p:pic>
        <p:nvPicPr>
          <p:cNvPr id="180" name="Afbeelding 1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1363" y="2996952"/>
            <a:ext cx="2162235" cy="1924890"/>
          </a:xfrm>
          <a:prstGeom prst="rect">
            <a:avLst/>
          </a:prstGeom>
        </p:spPr>
      </p:pic>
      <p:sp>
        <p:nvSpPr>
          <p:cNvPr id="181" name="Tekstvak 180"/>
          <p:cNvSpPr txBox="1"/>
          <p:nvPr/>
        </p:nvSpPr>
        <p:spPr>
          <a:xfrm>
            <a:off x="2105078" y="3647006"/>
            <a:ext cx="1854803" cy="523220"/>
          </a:xfrm>
          <a:prstGeom prst="rect">
            <a:avLst/>
          </a:prstGeom>
          <a:noFill/>
        </p:spPr>
        <p:txBody>
          <a:bodyPr wrap="square" rtlCol="0">
            <a:spAutoFit/>
          </a:bodyPr>
          <a:lstStyle/>
          <a:p>
            <a:pPr defTabSz="914235"/>
            <a:r>
              <a:rPr lang="nl-BE" sz="1400" dirty="0">
                <a:solidFill>
                  <a:srgbClr val="373636"/>
                </a:solidFill>
                <a:latin typeface="Calibri" panose="020F0502020204030204"/>
              </a:rPr>
              <a:t>Percelen</a:t>
            </a:r>
          </a:p>
          <a:p>
            <a:pPr defTabSz="914235"/>
            <a:r>
              <a:rPr lang="nl-BE" sz="1400" dirty="0">
                <a:solidFill>
                  <a:srgbClr val="373636"/>
                </a:solidFill>
                <a:latin typeface="Calibri" panose="020F0502020204030204"/>
              </a:rPr>
              <a:t>(Dossierfase = BG/DV)</a:t>
            </a:r>
          </a:p>
        </p:txBody>
      </p:sp>
      <p:pic>
        <p:nvPicPr>
          <p:cNvPr id="182" name="Afbeelding 18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8812" y="4983071"/>
            <a:ext cx="2164784" cy="1847251"/>
          </a:xfrm>
          <a:prstGeom prst="rect">
            <a:avLst/>
          </a:prstGeom>
        </p:spPr>
      </p:pic>
      <p:sp>
        <p:nvSpPr>
          <p:cNvPr id="183" name="Tekstvak 182"/>
          <p:cNvSpPr txBox="1"/>
          <p:nvPr/>
        </p:nvSpPr>
        <p:spPr>
          <a:xfrm>
            <a:off x="2186103" y="5552072"/>
            <a:ext cx="1854803" cy="523220"/>
          </a:xfrm>
          <a:prstGeom prst="rect">
            <a:avLst/>
          </a:prstGeom>
          <a:noFill/>
        </p:spPr>
        <p:txBody>
          <a:bodyPr wrap="square" rtlCol="0">
            <a:spAutoFit/>
          </a:bodyPr>
          <a:lstStyle/>
          <a:p>
            <a:pPr defTabSz="914235"/>
            <a:r>
              <a:rPr lang="nl-BE" sz="1400" dirty="0">
                <a:solidFill>
                  <a:srgbClr val="373636"/>
                </a:solidFill>
                <a:latin typeface="Calibri" panose="020F0502020204030204"/>
              </a:rPr>
              <a:t>Terreinen</a:t>
            </a:r>
          </a:p>
          <a:p>
            <a:pPr defTabSz="914235"/>
            <a:r>
              <a:rPr lang="nl-BE" sz="1400" dirty="0">
                <a:solidFill>
                  <a:srgbClr val="373636"/>
                </a:solidFill>
                <a:latin typeface="Calibri" panose="020F0502020204030204"/>
              </a:rPr>
              <a:t>(Dossierfase = VW)</a:t>
            </a:r>
          </a:p>
        </p:txBody>
      </p:sp>
      <p:grpSp>
        <p:nvGrpSpPr>
          <p:cNvPr id="7" name="Groep 6"/>
          <p:cNvGrpSpPr/>
          <p:nvPr/>
        </p:nvGrpSpPr>
        <p:grpSpPr>
          <a:xfrm>
            <a:off x="4040904" y="249949"/>
            <a:ext cx="3711280" cy="4684843"/>
            <a:chOff x="2516904" y="249947"/>
            <a:chExt cx="3711280" cy="4684843"/>
          </a:xfrm>
        </p:grpSpPr>
        <p:sp>
          <p:nvSpPr>
            <p:cNvPr id="175" name="Rechthoek 174"/>
            <p:cNvSpPr/>
            <p:nvPr/>
          </p:nvSpPr>
          <p:spPr>
            <a:xfrm>
              <a:off x="4283968" y="249947"/>
              <a:ext cx="437370" cy="9274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grpSp>
          <p:nvGrpSpPr>
            <p:cNvPr id="6" name="Groep 5"/>
            <p:cNvGrpSpPr/>
            <p:nvPr/>
          </p:nvGrpSpPr>
          <p:grpSpPr>
            <a:xfrm>
              <a:off x="2516904" y="3009900"/>
              <a:ext cx="3711280" cy="1924890"/>
              <a:chOff x="2516904" y="3009900"/>
              <a:chExt cx="3711280" cy="1924890"/>
            </a:xfrm>
          </p:grpSpPr>
          <p:pic>
            <p:nvPicPr>
              <p:cNvPr id="176" name="Afbeelding 1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7239" y="3009900"/>
                <a:ext cx="2170945" cy="1924890"/>
              </a:xfrm>
              <a:prstGeom prst="rect">
                <a:avLst/>
              </a:prstGeom>
            </p:spPr>
          </p:pic>
          <p:sp>
            <p:nvSpPr>
              <p:cNvPr id="178" name="PIJL-RECHTS 177"/>
              <p:cNvSpPr/>
              <p:nvPr/>
            </p:nvSpPr>
            <p:spPr>
              <a:xfrm>
                <a:off x="2942031" y="3734146"/>
                <a:ext cx="733628" cy="3489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179" name="Tekstvak 178"/>
              <p:cNvSpPr txBox="1"/>
              <p:nvPr/>
            </p:nvSpPr>
            <p:spPr>
              <a:xfrm>
                <a:off x="2542628" y="3140717"/>
                <a:ext cx="1568909" cy="338554"/>
              </a:xfrm>
              <a:prstGeom prst="rect">
                <a:avLst/>
              </a:prstGeom>
              <a:noFill/>
            </p:spPr>
            <p:txBody>
              <a:bodyPr wrap="square" rtlCol="0">
                <a:spAutoFit/>
              </a:bodyPr>
              <a:lstStyle/>
              <a:p>
                <a:pPr defTabSz="914235"/>
                <a:r>
                  <a:rPr lang="nl-BE" sz="1600" dirty="0">
                    <a:solidFill>
                      <a:srgbClr val="373636"/>
                    </a:solidFill>
                    <a:latin typeface="Calibri" panose="020F0502020204030204"/>
                  </a:rPr>
                  <a:t>Ontwikkelaar</a:t>
                </a:r>
              </a:p>
            </p:txBody>
          </p:sp>
          <p:sp>
            <p:nvSpPr>
              <p:cNvPr id="184" name="Tekstvak 183"/>
              <p:cNvSpPr txBox="1"/>
              <p:nvPr/>
            </p:nvSpPr>
            <p:spPr>
              <a:xfrm>
                <a:off x="4352841" y="3728823"/>
                <a:ext cx="1854803" cy="523220"/>
              </a:xfrm>
              <a:prstGeom prst="rect">
                <a:avLst/>
              </a:prstGeom>
              <a:noFill/>
            </p:spPr>
            <p:txBody>
              <a:bodyPr wrap="square" rtlCol="0">
                <a:spAutoFit/>
              </a:bodyPr>
              <a:lstStyle/>
              <a:p>
                <a:pPr defTabSz="914235"/>
                <a:r>
                  <a:rPr lang="nl-BE" sz="1400" dirty="0">
                    <a:solidFill>
                      <a:srgbClr val="373636"/>
                    </a:solidFill>
                    <a:latin typeface="Calibri" panose="020F0502020204030204"/>
                  </a:rPr>
                  <a:t>Percelen</a:t>
                </a:r>
              </a:p>
              <a:p>
                <a:pPr defTabSz="914235"/>
                <a:endParaRPr lang="nl-BE" sz="1400" dirty="0">
                  <a:solidFill>
                    <a:srgbClr val="373636"/>
                  </a:solidFill>
                  <a:latin typeface="Calibri" panose="020F0502020204030204"/>
                </a:endParaRPr>
              </a:p>
            </p:txBody>
          </p:sp>
          <p:sp>
            <p:nvSpPr>
              <p:cNvPr id="185" name="Tekstvak 184"/>
              <p:cNvSpPr txBox="1"/>
              <p:nvPr/>
            </p:nvSpPr>
            <p:spPr>
              <a:xfrm>
                <a:off x="2516904" y="4177918"/>
                <a:ext cx="1854803" cy="307777"/>
              </a:xfrm>
              <a:prstGeom prst="rect">
                <a:avLst/>
              </a:prstGeom>
              <a:noFill/>
            </p:spPr>
            <p:txBody>
              <a:bodyPr wrap="square" rtlCol="0">
                <a:spAutoFit/>
              </a:bodyPr>
              <a:lstStyle/>
              <a:p>
                <a:pPr defTabSz="914235"/>
                <a:r>
                  <a:rPr lang="nl-BE" sz="1400" dirty="0">
                    <a:solidFill>
                      <a:srgbClr val="373636"/>
                    </a:solidFill>
                    <a:latin typeface="Calibri" panose="020F0502020204030204"/>
                  </a:rPr>
                  <a:t>(Dossierfase = OP)</a:t>
                </a:r>
              </a:p>
            </p:txBody>
          </p:sp>
        </p:grpSp>
      </p:grpSp>
      <p:grpSp>
        <p:nvGrpSpPr>
          <p:cNvPr id="12" name="Groep 11"/>
          <p:cNvGrpSpPr/>
          <p:nvPr/>
        </p:nvGrpSpPr>
        <p:grpSpPr>
          <a:xfrm>
            <a:off x="4542422" y="1074304"/>
            <a:ext cx="5241302" cy="1858439"/>
            <a:chOff x="3018422" y="1074302"/>
            <a:chExt cx="5241302" cy="1858439"/>
          </a:xfrm>
        </p:grpSpPr>
        <p:pic>
          <p:nvPicPr>
            <p:cNvPr id="189" name="Afbeelding 18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01496" y="1074302"/>
              <a:ext cx="2358228" cy="1858439"/>
            </a:xfrm>
            <a:prstGeom prst="rect">
              <a:avLst/>
            </a:prstGeom>
          </p:spPr>
        </p:pic>
        <p:sp>
          <p:nvSpPr>
            <p:cNvPr id="190" name="PIJL-RECHTS 189"/>
            <p:cNvSpPr/>
            <p:nvPr/>
          </p:nvSpPr>
          <p:spPr>
            <a:xfrm>
              <a:off x="3018422" y="1396229"/>
              <a:ext cx="2650901" cy="34893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191" name="Tekstvak 190"/>
            <p:cNvSpPr txBox="1"/>
            <p:nvPr/>
          </p:nvSpPr>
          <p:spPr>
            <a:xfrm>
              <a:off x="3307788" y="1121986"/>
              <a:ext cx="1568909" cy="338554"/>
            </a:xfrm>
            <a:prstGeom prst="rect">
              <a:avLst/>
            </a:prstGeom>
            <a:noFill/>
          </p:spPr>
          <p:txBody>
            <a:bodyPr wrap="square" rtlCol="0">
              <a:spAutoFit/>
            </a:bodyPr>
            <a:lstStyle/>
            <a:p>
              <a:pPr defTabSz="914235"/>
              <a:r>
                <a:rPr lang="nl-BE" sz="1600" dirty="0">
                  <a:solidFill>
                    <a:srgbClr val="373636"/>
                  </a:solidFill>
                  <a:latin typeface="Calibri" panose="020F0502020204030204"/>
                </a:rPr>
                <a:t>Beheerder</a:t>
              </a:r>
            </a:p>
          </p:txBody>
        </p:sp>
        <p:sp>
          <p:nvSpPr>
            <p:cNvPr id="192" name="Tekstvak 191"/>
            <p:cNvSpPr txBox="1"/>
            <p:nvPr/>
          </p:nvSpPr>
          <p:spPr>
            <a:xfrm>
              <a:off x="3179500" y="1676564"/>
              <a:ext cx="1854803" cy="307777"/>
            </a:xfrm>
            <a:prstGeom prst="rect">
              <a:avLst/>
            </a:prstGeom>
            <a:noFill/>
          </p:spPr>
          <p:txBody>
            <a:bodyPr wrap="square" rtlCol="0">
              <a:spAutoFit/>
            </a:bodyPr>
            <a:lstStyle/>
            <a:p>
              <a:pPr defTabSz="914235"/>
              <a:r>
                <a:rPr lang="nl-BE" sz="1400" dirty="0">
                  <a:solidFill>
                    <a:srgbClr val="373636"/>
                  </a:solidFill>
                  <a:latin typeface="Calibri" panose="020F0502020204030204"/>
                </a:rPr>
                <a:t>(Dossierfase = OP)</a:t>
              </a:r>
            </a:p>
          </p:txBody>
        </p:sp>
        <p:sp>
          <p:nvSpPr>
            <p:cNvPr id="193" name="Tekstvak 192"/>
            <p:cNvSpPr txBox="1"/>
            <p:nvPr/>
          </p:nvSpPr>
          <p:spPr>
            <a:xfrm>
              <a:off x="6201160" y="1678240"/>
              <a:ext cx="851847" cy="523220"/>
            </a:xfrm>
            <a:prstGeom prst="rect">
              <a:avLst/>
            </a:prstGeom>
            <a:noFill/>
          </p:spPr>
          <p:txBody>
            <a:bodyPr wrap="square" rtlCol="0">
              <a:spAutoFit/>
            </a:bodyPr>
            <a:lstStyle/>
            <a:p>
              <a:pPr defTabSz="914235"/>
              <a:r>
                <a:rPr lang="nl-BE" sz="1400" dirty="0">
                  <a:solidFill>
                    <a:srgbClr val="373636"/>
                  </a:solidFill>
                  <a:latin typeface="Calibri" panose="020F0502020204030204"/>
                </a:rPr>
                <a:t>Beheer</a:t>
              </a:r>
            </a:p>
            <a:p>
              <a:pPr defTabSz="914235"/>
              <a:endParaRPr lang="nl-BE" sz="1400" dirty="0">
                <a:solidFill>
                  <a:srgbClr val="373636"/>
                </a:solidFill>
                <a:latin typeface="Calibri" panose="020F0502020204030204"/>
              </a:endParaRPr>
            </a:p>
          </p:txBody>
        </p:sp>
      </p:grpSp>
      <p:grpSp>
        <p:nvGrpSpPr>
          <p:cNvPr id="15" name="Groep 14"/>
          <p:cNvGrpSpPr/>
          <p:nvPr/>
        </p:nvGrpSpPr>
        <p:grpSpPr>
          <a:xfrm>
            <a:off x="7905033" y="3391201"/>
            <a:ext cx="2352265" cy="1114598"/>
            <a:chOff x="6381031" y="3391201"/>
            <a:chExt cx="2352265" cy="1114598"/>
          </a:xfrm>
        </p:grpSpPr>
        <p:sp>
          <p:nvSpPr>
            <p:cNvPr id="196" name="PIJL-RECHTS 195"/>
            <p:cNvSpPr/>
            <p:nvPr/>
          </p:nvSpPr>
          <p:spPr>
            <a:xfrm>
              <a:off x="6596444" y="3784927"/>
              <a:ext cx="733628" cy="3489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197" name="Stroomdiagram: Magnetische schijf 196"/>
            <p:cNvSpPr/>
            <p:nvPr/>
          </p:nvSpPr>
          <p:spPr>
            <a:xfrm>
              <a:off x="7786152" y="3391201"/>
              <a:ext cx="947144" cy="109449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r>
                <a:rPr lang="nl-BE" sz="1799" dirty="0">
                  <a:solidFill>
                    <a:srgbClr val="373636"/>
                  </a:solidFill>
                  <a:latin typeface="Calibri" panose="020F0502020204030204"/>
                </a:rPr>
                <a:t>GRB</a:t>
              </a:r>
            </a:p>
          </p:txBody>
        </p:sp>
        <p:sp>
          <p:nvSpPr>
            <p:cNvPr id="199" name="Tekstvak 198"/>
            <p:cNvSpPr txBox="1"/>
            <p:nvPr/>
          </p:nvSpPr>
          <p:spPr>
            <a:xfrm>
              <a:off x="6381031" y="4198022"/>
              <a:ext cx="1264801" cy="307777"/>
            </a:xfrm>
            <a:prstGeom prst="rect">
              <a:avLst/>
            </a:prstGeom>
            <a:noFill/>
          </p:spPr>
          <p:txBody>
            <a:bodyPr wrap="square" rtlCol="0">
              <a:spAutoFit/>
            </a:bodyPr>
            <a:lstStyle/>
            <a:p>
              <a:pPr defTabSz="914235"/>
              <a:r>
                <a:rPr lang="nl-BE" sz="1400" dirty="0">
                  <a:solidFill>
                    <a:srgbClr val="373636"/>
                  </a:solidFill>
                  <a:latin typeface="Calibri" panose="020F0502020204030204"/>
                </a:rPr>
                <a:t>(As built plan)</a:t>
              </a:r>
            </a:p>
          </p:txBody>
        </p:sp>
      </p:grpSp>
      <p:grpSp>
        <p:nvGrpSpPr>
          <p:cNvPr id="2" name="Groep 1"/>
          <p:cNvGrpSpPr/>
          <p:nvPr/>
        </p:nvGrpSpPr>
        <p:grpSpPr>
          <a:xfrm>
            <a:off x="4113598" y="2184334"/>
            <a:ext cx="3079727" cy="4309223"/>
            <a:chOff x="2589596" y="2184332"/>
            <a:chExt cx="3079727" cy="4309223"/>
          </a:xfrm>
        </p:grpSpPr>
        <p:grpSp>
          <p:nvGrpSpPr>
            <p:cNvPr id="8" name="Groep 7"/>
            <p:cNvGrpSpPr/>
            <p:nvPr/>
          </p:nvGrpSpPr>
          <p:grpSpPr>
            <a:xfrm>
              <a:off x="2589596" y="5081826"/>
              <a:ext cx="3079727" cy="1411729"/>
              <a:chOff x="2589596" y="5081826"/>
              <a:chExt cx="3079727" cy="1411729"/>
            </a:xfrm>
          </p:grpSpPr>
          <p:sp>
            <p:nvSpPr>
              <p:cNvPr id="186" name="PIJL-RECHTS 185"/>
              <p:cNvSpPr/>
              <p:nvPr/>
            </p:nvSpPr>
            <p:spPr>
              <a:xfrm rot="8934428">
                <a:off x="2883027" y="5518486"/>
                <a:ext cx="1542914" cy="3489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187" name="Rechthoek 186"/>
              <p:cNvSpPr/>
              <p:nvPr/>
            </p:nvSpPr>
            <p:spPr>
              <a:xfrm>
                <a:off x="4092243" y="5662558"/>
                <a:ext cx="1577080" cy="830997"/>
              </a:xfrm>
              <a:prstGeom prst="rect">
                <a:avLst/>
              </a:prstGeom>
            </p:spPr>
            <p:txBody>
              <a:bodyPr wrap="square">
                <a:spAutoFit/>
              </a:bodyPr>
              <a:lstStyle/>
              <a:p>
                <a:pPr defTabSz="914235"/>
                <a:r>
                  <a:rPr lang="nl-BE" sz="1200" dirty="0">
                    <a:solidFill>
                      <a:srgbClr val="373636"/>
                    </a:solidFill>
                    <a:latin typeface="Calibri" panose="020F0502020204030204"/>
                  </a:rPr>
                  <a:t>Indien contour dient aangepast (hogere nauwkeurigheid)</a:t>
                </a:r>
              </a:p>
              <a:p>
                <a:pPr defTabSz="914235"/>
                <a:endParaRPr lang="nl-BE" sz="1200" dirty="0">
                  <a:solidFill>
                    <a:srgbClr val="373636"/>
                  </a:solidFill>
                  <a:latin typeface="Calibri" panose="020F0502020204030204"/>
                </a:endParaRPr>
              </a:p>
            </p:txBody>
          </p:sp>
          <p:sp>
            <p:nvSpPr>
              <p:cNvPr id="188" name="Tekstvak 187"/>
              <p:cNvSpPr txBox="1"/>
              <p:nvPr/>
            </p:nvSpPr>
            <p:spPr>
              <a:xfrm>
                <a:off x="2589596" y="5081826"/>
                <a:ext cx="1568909" cy="338554"/>
              </a:xfrm>
              <a:prstGeom prst="rect">
                <a:avLst/>
              </a:prstGeom>
              <a:noFill/>
            </p:spPr>
            <p:txBody>
              <a:bodyPr wrap="square" rtlCol="0">
                <a:spAutoFit/>
              </a:bodyPr>
              <a:lstStyle/>
              <a:p>
                <a:pPr defTabSz="914235"/>
                <a:r>
                  <a:rPr lang="nl-BE" sz="1600" dirty="0">
                    <a:solidFill>
                      <a:srgbClr val="373636"/>
                    </a:solidFill>
                    <a:latin typeface="Calibri" panose="020F0502020204030204"/>
                  </a:rPr>
                  <a:t>Ontwikkelaar</a:t>
                </a:r>
              </a:p>
            </p:txBody>
          </p:sp>
        </p:grpSp>
        <p:sp>
          <p:nvSpPr>
            <p:cNvPr id="57" name="PIJL-RECHTS 56"/>
            <p:cNvSpPr/>
            <p:nvPr/>
          </p:nvSpPr>
          <p:spPr>
            <a:xfrm rot="12337250">
              <a:off x="2763472" y="2184332"/>
              <a:ext cx="1006850" cy="33507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35"/>
              <a:endParaRPr lang="nl-BE" sz="1799">
                <a:solidFill>
                  <a:prstClr val="white"/>
                </a:solidFill>
                <a:latin typeface="Calibri" panose="020F0502020204030204"/>
              </a:endParaRPr>
            </a:p>
          </p:txBody>
        </p:sp>
        <p:sp>
          <p:nvSpPr>
            <p:cNvPr id="58" name="Rechthoek 57"/>
            <p:cNvSpPr/>
            <p:nvPr/>
          </p:nvSpPr>
          <p:spPr>
            <a:xfrm>
              <a:off x="3871921" y="2267489"/>
              <a:ext cx="1577080" cy="830997"/>
            </a:xfrm>
            <a:prstGeom prst="rect">
              <a:avLst/>
            </a:prstGeom>
          </p:spPr>
          <p:txBody>
            <a:bodyPr wrap="square">
              <a:spAutoFit/>
            </a:bodyPr>
            <a:lstStyle/>
            <a:p>
              <a:pPr defTabSz="914235"/>
              <a:r>
                <a:rPr lang="nl-BE" sz="1200" dirty="0">
                  <a:solidFill>
                    <a:srgbClr val="373636"/>
                  </a:solidFill>
                  <a:latin typeface="Calibri" panose="020F0502020204030204"/>
                </a:rPr>
                <a:t>Indien contour dient aangepast (hogere nauwkeurigheid)</a:t>
              </a:r>
            </a:p>
            <a:p>
              <a:pPr defTabSz="914235"/>
              <a:endParaRPr lang="nl-BE" sz="1200" dirty="0">
                <a:solidFill>
                  <a:srgbClr val="373636"/>
                </a:solidFill>
                <a:latin typeface="Calibri" panose="020F0502020204030204"/>
              </a:endParaRPr>
            </a:p>
          </p:txBody>
        </p:sp>
      </p:grpSp>
    </p:spTree>
    <p:extLst>
      <p:ext uri="{BB962C8B-B14F-4D97-AF65-F5344CB8AC3E}">
        <p14:creationId xmlns:p14="http://schemas.microsoft.com/office/powerpoint/2010/main" val="316454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014636" cy="1325563"/>
          </a:xfrm>
        </p:spPr>
        <p:txBody>
          <a:bodyPr/>
          <a:lstStyle/>
          <a:p>
            <a:r>
              <a:rPr lang="nl-BE" b="1" noProof="0" dirty="0" smtClean="0"/>
              <a:t>OSLO </a:t>
            </a:r>
            <a:r>
              <a:rPr lang="nl-BE" b="1" noProof="0" dirty="0"/>
              <a:t>Percelen</a:t>
            </a:r>
          </a:p>
        </p:txBody>
      </p:sp>
      <p:sp>
        <p:nvSpPr>
          <p:cNvPr id="5" name="Content Placeholder 4"/>
          <p:cNvSpPr>
            <a:spLocks noGrp="1"/>
          </p:cNvSpPr>
          <p:nvPr>
            <p:ph sz="quarter" idx="10"/>
          </p:nvPr>
        </p:nvSpPr>
        <p:spPr>
          <a:xfrm>
            <a:off x="815414" y="1083733"/>
            <a:ext cx="10609077" cy="5390809"/>
          </a:xfrm>
        </p:spPr>
        <p:txBody>
          <a:bodyPr>
            <a:normAutofit/>
          </a:bodyPr>
          <a:lstStyle/>
          <a:p>
            <a:pPr marL="16329" indent="0">
              <a:buNone/>
            </a:pPr>
            <a:endParaRPr lang="nl-BE" dirty="0"/>
          </a:p>
          <a:p>
            <a:r>
              <a:rPr lang="nl-BE" dirty="0" smtClean="0"/>
              <a:t>Stand van zaken</a:t>
            </a:r>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5</a:t>
            </a:fld>
            <a:endParaRPr lang="nl-BE">
              <a:solidFill>
                <a:srgbClr val="6B6B6B"/>
              </a:solidFill>
            </a:endParaRPr>
          </a:p>
        </p:txBody>
      </p:sp>
      <p:pic>
        <p:nvPicPr>
          <p:cNvPr id="2" name="Picture 1"/>
          <p:cNvPicPr>
            <a:picLocks noChangeAspect="1"/>
          </p:cNvPicPr>
          <p:nvPr/>
        </p:nvPicPr>
        <p:blipFill>
          <a:blip r:embed="rId3"/>
          <a:stretch>
            <a:fillRect/>
          </a:stretch>
        </p:blipFill>
        <p:spPr>
          <a:xfrm>
            <a:off x="2689882" y="2404871"/>
            <a:ext cx="6860140" cy="3439787"/>
          </a:xfrm>
          <a:prstGeom prst="rect">
            <a:avLst/>
          </a:prstGeom>
        </p:spPr>
      </p:pic>
    </p:spTree>
    <p:extLst>
      <p:ext uri="{BB962C8B-B14F-4D97-AF65-F5344CB8AC3E}">
        <p14:creationId xmlns:p14="http://schemas.microsoft.com/office/powerpoint/2010/main" val="3027684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109886" cy="1325563"/>
          </a:xfrm>
        </p:spPr>
        <p:txBody>
          <a:bodyPr/>
          <a:lstStyle/>
          <a:p>
            <a:r>
              <a:rPr lang="nl-BE" b="1" noProof="0" dirty="0" smtClean="0"/>
              <a:t>Use </a:t>
            </a:r>
            <a:r>
              <a:rPr lang="nl-BE" b="1" noProof="0" dirty="0"/>
              <a:t>cases</a:t>
            </a:r>
          </a:p>
        </p:txBody>
      </p:sp>
      <p:sp>
        <p:nvSpPr>
          <p:cNvPr id="5" name="Content Placeholder 4"/>
          <p:cNvSpPr>
            <a:spLocks noGrp="1"/>
          </p:cNvSpPr>
          <p:nvPr>
            <p:ph sz="quarter" idx="10"/>
          </p:nvPr>
        </p:nvSpPr>
        <p:spPr>
          <a:xfrm>
            <a:off x="815414" y="1083733"/>
            <a:ext cx="10609077" cy="5390809"/>
          </a:xfrm>
        </p:spPr>
        <p:txBody>
          <a:bodyPr vert="horz" lIns="91440" tIns="45720" rIns="91440" bIns="45720" rtlCol="0" anchor="t">
            <a:normAutofit fontScale="92500"/>
          </a:bodyPr>
          <a:lstStyle/>
          <a:p>
            <a:r>
              <a:rPr lang="nl-BE" sz="2600" dirty="0">
                <a:latin typeface="FlandersArtSans-Regular" panose="020B0604020202020204" charset="0"/>
              </a:rPr>
              <a:t>Beheer</a:t>
            </a:r>
          </a:p>
          <a:p>
            <a:pPr marL="783590" lvl="1" indent="-326390"/>
            <a:r>
              <a:rPr lang="nl-BE" sz="1700" b="1" dirty="0">
                <a:latin typeface="FlandersArtSans-Regular" panose="020B0604020202020204" charset="0"/>
              </a:rPr>
              <a:t>Decentraal medebeheer </a:t>
            </a:r>
            <a:r>
              <a:rPr lang="nl-BE" sz="1700" dirty="0">
                <a:latin typeface="FlandersArtSans-Regular" panose="020B0604020202020204" charset="0"/>
              </a:rPr>
              <a:t>(VLAIO): Decentraal beheren van data betreffende bedrijventerreinen met verschillende stakeholders</a:t>
            </a:r>
          </a:p>
          <a:p>
            <a:pPr marL="783590" lvl="1" indent="-326390"/>
            <a:r>
              <a:rPr lang="nl-BE" sz="1700" b="1" dirty="0">
                <a:latin typeface="FlandersArtSans-Regular" panose="020B0604020202020204" charset="0"/>
              </a:rPr>
              <a:t>Activeren van percelen</a:t>
            </a:r>
            <a:r>
              <a:rPr lang="nl-BE" sz="1700" dirty="0">
                <a:latin typeface="FlandersArtSans-Regular" panose="020B0604020202020204" charset="0"/>
              </a:rPr>
              <a:t>: Verbeteren/versnellen van de uitwisseling van gegevens met het oog op versneld activeren van bepaalde percelen (cfr. Voorbeeld faillissement &amp; milieuvergunning)</a:t>
            </a:r>
          </a:p>
          <a:p>
            <a:r>
              <a:rPr lang="nl-BE" sz="2600" dirty="0">
                <a:latin typeface="FlandersArtSans-Regular"/>
              </a:rPr>
              <a:t>Nood aan informatie over bedrijventerreinen</a:t>
            </a:r>
            <a:endParaRPr lang="nl-BE" sz="2600" dirty="0">
              <a:latin typeface="FlandersArtSans-Regular" panose="020B0604020202020204" charset="0"/>
            </a:endParaRPr>
          </a:p>
          <a:p>
            <a:pPr marL="783590" lvl="1" indent="-326390"/>
            <a:r>
              <a:rPr lang="nl-BE" sz="1700" b="1" dirty="0" smtClean="0">
                <a:latin typeface="FlandersArtSans-Regular" panose="020B0604020202020204" charset="0"/>
              </a:rPr>
              <a:t>Dominante </a:t>
            </a:r>
            <a:r>
              <a:rPr lang="nl-BE" sz="1700" b="1" dirty="0">
                <a:latin typeface="FlandersArtSans-Regular" panose="020B0604020202020204" charset="0"/>
              </a:rPr>
              <a:t>economische activiteit </a:t>
            </a:r>
            <a:r>
              <a:rPr lang="nl-BE" sz="1700" dirty="0">
                <a:latin typeface="FlandersArtSans-Regular" panose="020B0604020202020204" charset="0"/>
              </a:rPr>
              <a:t>(dOMG): Voor de verschillende bedrijventerreinen kunnen bepalen wat de dominante economische activiteit is. Hiervoor werd reeds een eigen categorisering gemaakt. </a:t>
            </a:r>
          </a:p>
          <a:p>
            <a:pPr marL="783590" lvl="1" indent="-326390"/>
            <a:r>
              <a:rPr lang="nl-BE" sz="1700" b="1" dirty="0">
                <a:latin typeface="FlandersArtSans-Regular" panose="020B0604020202020204" charset="0"/>
              </a:rPr>
              <a:t>Afsplitsing van restgrond</a:t>
            </a:r>
            <a:r>
              <a:rPr lang="nl-BE" sz="1700" dirty="0">
                <a:latin typeface="FlandersArtSans-Regular" panose="020B0604020202020204" charset="0"/>
              </a:rPr>
              <a:t>: Beter in kaart brengen van wat er gebeurt met restgronden</a:t>
            </a:r>
          </a:p>
          <a:p>
            <a:pPr marL="783590" lvl="1" indent="-326390"/>
            <a:r>
              <a:rPr lang="nl-BE" sz="1700" b="1" dirty="0">
                <a:latin typeface="FlandersArtSans-Regular" panose="020B0604020202020204" charset="0"/>
              </a:rPr>
              <a:t>Naamgeving Bedrijventerreinen</a:t>
            </a:r>
            <a:r>
              <a:rPr lang="nl-BE" sz="1700" dirty="0">
                <a:latin typeface="FlandersArtSans-Regular" panose="020B0604020202020204" charset="0"/>
              </a:rPr>
              <a:t>: Verbeteren naamgeving rond bedrijventerreinen (bijhouden historiek, mogelijkheid tot naamswijzigingen bij herontwikkeling)</a:t>
            </a:r>
          </a:p>
          <a:p>
            <a:pPr marL="783590" lvl="1" indent="-326390"/>
            <a:r>
              <a:rPr lang="nl-BE" sz="1700" b="1" dirty="0">
                <a:latin typeface="FlandersArtSans-Regular" panose="020B0604020202020204" charset="0"/>
              </a:rPr>
              <a:t>Duurzaamheid van bedrijventerreinen</a:t>
            </a:r>
            <a:r>
              <a:rPr lang="nl-BE" sz="1700" dirty="0">
                <a:latin typeface="FlandersArtSans-Regular" panose="020B0604020202020204" charset="0"/>
              </a:rPr>
              <a:t>: Indicatie geven van de duurzaamheid van bedrijventerreinen</a:t>
            </a:r>
          </a:p>
          <a:p>
            <a:pPr marL="783590" lvl="1" indent="-326390"/>
            <a:r>
              <a:rPr lang="nl-BE" sz="1700" b="1" dirty="0">
                <a:latin typeface="FlandersArtSans-Regular" panose="020B0604020202020204" charset="0"/>
              </a:rPr>
              <a:t>Restwarmte</a:t>
            </a:r>
            <a:r>
              <a:rPr lang="nl-BE" sz="1700" dirty="0">
                <a:latin typeface="FlandersArtSans-Regular" panose="020B0604020202020204" charset="0"/>
              </a:rPr>
              <a:t>: Lokaliseren van bedrijven(terreinen) die een overschot hebben aan restwarmte waarop andere bedrijven zich kunnen aansluiten</a:t>
            </a:r>
          </a:p>
          <a:p>
            <a:pPr marL="783590" lvl="1" indent="-326390"/>
            <a:r>
              <a:rPr lang="nl-BE" sz="1700" b="1" dirty="0" smtClean="0">
                <a:latin typeface="FlandersArtSans-Regular" panose="020B0604020202020204" charset="0"/>
              </a:rPr>
              <a:t>(Brutto </a:t>
            </a:r>
            <a:r>
              <a:rPr lang="nl-BE" sz="1700" b="1" dirty="0">
                <a:latin typeface="FlandersArtSans-Regular" panose="020B0604020202020204" charset="0"/>
              </a:rPr>
              <a:t>of </a:t>
            </a:r>
            <a:r>
              <a:rPr lang="nl-BE" sz="1700" b="1" dirty="0" smtClean="0">
                <a:latin typeface="FlandersArtSans-Regular" panose="020B0604020202020204" charset="0"/>
              </a:rPr>
              <a:t>netto) Nuttige </a:t>
            </a:r>
            <a:r>
              <a:rPr lang="nl-BE" sz="1700" b="1" dirty="0">
                <a:latin typeface="FlandersArtSans-Regular" panose="020B0604020202020204" charset="0"/>
              </a:rPr>
              <a:t>oppervlakte van bedrijventerreinen</a:t>
            </a:r>
            <a:r>
              <a:rPr lang="nl-BE" sz="1700" dirty="0">
                <a:latin typeface="FlandersArtSans-Regular" panose="020B0604020202020204" charset="0"/>
              </a:rPr>
              <a:t>: Op basis hiervan wil men onderscheid kunnen maken tussen de oppervlakte die wel degelijk kan gebruikt worden voor economische activiteit en bvb bufferzones, woongebieden,...</a:t>
            </a:r>
          </a:p>
          <a:p>
            <a:pPr marL="15875"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6</a:t>
            </a:fld>
            <a:endParaRPr lang="nl-BE">
              <a:solidFill>
                <a:srgbClr val="6B6B6B"/>
              </a:solidFill>
            </a:endParaRPr>
          </a:p>
        </p:txBody>
      </p:sp>
    </p:spTree>
    <p:extLst>
      <p:ext uri="{BB962C8B-B14F-4D97-AF65-F5344CB8AC3E}">
        <p14:creationId xmlns:p14="http://schemas.microsoft.com/office/powerpoint/2010/main" val="185988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4" y="365129"/>
            <a:ext cx="11109886" cy="1325563"/>
          </a:xfrm>
        </p:spPr>
        <p:txBody>
          <a:bodyPr/>
          <a:lstStyle/>
          <a:p>
            <a:r>
              <a:rPr lang="nl-BE" b="1" noProof="0" dirty="0" smtClean="0"/>
              <a:t>Werkwijze</a:t>
            </a:r>
            <a:endParaRPr lang="nl-BE" b="1" noProof="0" dirty="0"/>
          </a:p>
        </p:txBody>
      </p:sp>
      <p:sp>
        <p:nvSpPr>
          <p:cNvPr id="5" name="Content Placeholder 4"/>
          <p:cNvSpPr>
            <a:spLocks noGrp="1"/>
          </p:cNvSpPr>
          <p:nvPr>
            <p:ph sz="quarter" idx="10"/>
          </p:nvPr>
        </p:nvSpPr>
        <p:spPr>
          <a:xfrm>
            <a:off x="815414" y="1083733"/>
            <a:ext cx="10609077" cy="5390809"/>
          </a:xfrm>
        </p:spPr>
        <p:txBody>
          <a:bodyPr vert="horz" lIns="91440" tIns="45720" rIns="91440" bIns="45720" rtlCol="0" anchor="t">
            <a:normAutofit/>
          </a:bodyPr>
          <a:lstStyle/>
          <a:p>
            <a:pPr marL="15875"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7</a:t>
            </a:fld>
            <a:endParaRPr lang="nl-BE">
              <a:solidFill>
                <a:srgbClr val="6B6B6B"/>
              </a:solidFill>
            </a:endParaRPr>
          </a:p>
        </p:txBody>
      </p:sp>
      <p:grpSp>
        <p:nvGrpSpPr>
          <p:cNvPr id="53" name="Group 52"/>
          <p:cNvGrpSpPr/>
          <p:nvPr/>
        </p:nvGrpSpPr>
        <p:grpSpPr>
          <a:xfrm>
            <a:off x="1283254" y="3032239"/>
            <a:ext cx="3338559" cy="2252322"/>
            <a:chOff x="1283254" y="3032239"/>
            <a:chExt cx="3338559" cy="2252322"/>
          </a:xfrm>
        </p:grpSpPr>
        <p:grpSp>
          <p:nvGrpSpPr>
            <p:cNvPr id="10" name="Group 9"/>
            <p:cNvGrpSpPr/>
            <p:nvPr/>
          </p:nvGrpSpPr>
          <p:grpSpPr>
            <a:xfrm>
              <a:off x="2644214" y="3032239"/>
              <a:ext cx="1791730" cy="1544595"/>
              <a:chOff x="2063578" y="2125362"/>
              <a:chExt cx="1791730" cy="1544595"/>
            </a:xfrm>
          </p:grpSpPr>
          <p:sp>
            <p:nvSpPr>
              <p:cNvPr id="2" name="Hexagon 1"/>
              <p:cNvSpPr/>
              <p:nvPr/>
            </p:nvSpPr>
            <p:spPr>
              <a:xfrm>
                <a:off x="2063578" y="2125362"/>
                <a:ext cx="1791730" cy="1544595"/>
              </a:xfrm>
              <a:prstGeom prst="hexagon">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443" y="2357659"/>
                <a:ext cx="1080000" cy="1080000"/>
              </a:xfrm>
              <a:prstGeom prst="rect">
                <a:avLst/>
              </a:prstGeom>
            </p:spPr>
          </p:pic>
        </p:grpSp>
        <p:grpSp>
          <p:nvGrpSpPr>
            <p:cNvPr id="38" name="Group 37"/>
            <p:cNvGrpSpPr/>
            <p:nvPr/>
          </p:nvGrpSpPr>
          <p:grpSpPr>
            <a:xfrm>
              <a:off x="1283254" y="3882572"/>
              <a:ext cx="3338559" cy="1401989"/>
              <a:chOff x="1283254" y="3882572"/>
              <a:chExt cx="3338559" cy="1401989"/>
            </a:xfrm>
          </p:grpSpPr>
          <p:cxnSp>
            <p:nvCxnSpPr>
              <p:cNvPr id="28" name="Straight Connector 27"/>
              <p:cNvCxnSpPr/>
              <p:nvPr/>
            </p:nvCxnSpPr>
            <p:spPr>
              <a:xfrm flipH="1">
                <a:off x="3903140" y="3882572"/>
                <a:ext cx="718673" cy="140198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283254" y="5264748"/>
                <a:ext cx="265322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283254" y="4847784"/>
              <a:ext cx="2998342" cy="369332"/>
            </a:xfrm>
            <a:prstGeom prst="rect">
              <a:avLst/>
            </a:prstGeom>
            <a:noFill/>
          </p:spPr>
          <p:txBody>
            <a:bodyPr wrap="square" rtlCol="0">
              <a:spAutoFit/>
            </a:bodyPr>
            <a:lstStyle/>
            <a:p>
              <a:r>
                <a:rPr lang="en-GB" b="1" dirty="0" smtClean="0">
                  <a:latin typeface="FlandersArtSans-Bold" panose="00000800000000000000"/>
                </a:rPr>
                <a:t>Business </a:t>
              </a:r>
              <a:r>
                <a:rPr lang="en-GB" b="1" dirty="0" err="1" smtClean="0">
                  <a:latin typeface="FlandersArtSans-Bold" panose="00000800000000000000"/>
                </a:rPr>
                <a:t>werkgroep</a:t>
              </a:r>
              <a:endParaRPr lang="en-US" b="1" dirty="0">
                <a:latin typeface="FlandersArtSans-Bold" panose="00000800000000000000"/>
              </a:endParaRPr>
            </a:p>
          </p:txBody>
        </p:sp>
      </p:grpSp>
      <p:grpSp>
        <p:nvGrpSpPr>
          <p:cNvPr id="54" name="Group 53"/>
          <p:cNvGrpSpPr/>
          <p:nvPr/>
        </p:nvGrpSpPr>
        <p:grpSpPr>
          <a:xfrm>
            <a:off x="2514246" y="1037873"/>
            <a:ext cx="3599989" cy="2682366"/>
            <a:chOff x="2514246" y="1037873"/>
            <a:chExt cx="3599989" cy="2682366"/>
          </a:xfrm>
        </p:grpSpPr>
        <p:grpSp>
          <p:nvGrpSpPr>
            <p:cNvPr id="25" name="Group 24"/>
            <p:cNvGrpSpPr/>
            <p:nvPr/>
          </p:nvGrpSpPr>
          <p:grpSpPr>
            <a:xfrm>
              <a:off x="4201292" y="2175644"/>
              <a:ext cx="1791730" cy="1544595"/>
              <a:chOff x="2372492" y="2150244"/>
              <a:chExt cx="1791730" cy="1544595"/>
            </a:xfrm>
          </p:grpSpPr>
          <p:sp>
            <p:nvSpPr>
              <p:cNvPr id="7" name="Hexagon 6"/>
              <p:cNvSpPr/>
              <p:nvPr/>
            </p:nvSpPr>
            <p:spPr>
              <a:xfrm>
                <a:off x="2372492" y="2150244"/>
                <a:ext cx="1791730" cy="1544595"/>
              </a:xfrm>
              <a:prstGeom prst="hexagon">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8357" y="2382540"/>
                <a:ext cx="1080000" cy="1080000"/>
              </a:xfrm>
              <a:prstGeom prst="rect">
                <a:avLst/>
              </a:prstGeom>
            </p:spPr>
          </p:pic>
        </p:grpSp>
        <p:grpSp>
          <p:nvGrpSpPr>
            <p:cNvPr id="39" name="Group 38"/>
            <p:cNvGrpSpPr/>
            <p:nvPr/>
          </p:nvGrpSpPr>
          <p:grpSpPr>
            <a:xfrm flipV="1">
              <a:off x="2523258" y="1427104"/>
              <a:ext cx="3590977" cy="1401989"/>
              <a:chOff x="1030836" y="3882572"/>
              <a:chExt cx="3590977" cy="1401989"/>
            </a:xfrm>
          </p:grpSpPr>
          <p:cxnSp>
            <p:nvCxnSpPr>
              <p:cNvPr id="40" name="Straight Connector 39"/>
              <p:cNvCxnSpPr/>
              <p:nvPr/>
            </p:nvCxnSpPr>
            <p:spPr>
              <a:xfrm flipH="1">
                <a:off x="3903140" y="3882572"/>
                <a:ext cx="718673" cy="140198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1030836" y="5264748"/>
                <a:ext cx="290564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2514246" y="1037873"/>
              <a:ext cx="2998342" cy="369332"/>
            </a:xfrm>
            <a:prstGeom prst="rect">
              <a:avLst/>
            </a:prstGeom>
            <a:noFill/>
          </p:spPr>
          <p:txBody>
            <a:bodyPr wrap="square" rtlCol="0">
              <a:spAutoFit/>
            </a:bodyPr>
            <a:lstStyle/>
            <a:p>
              <a:r>
                <a:rPr lang="en-GB" b="1" dirty="0" err="1" smtClean="0">
                  <a:latin typeface="FlandersArtSans-Bold" panose="00000800000000000000"/>
                </a:rPr>
                <a:t>Formuleren</a:t>
              </a:r>
              <a:r>
                <a:rPr lang="en-GB" b="1" dirty="0" smtClean="0">
                  <a:latin typeface="FlandersArtSans-Bold" panose="00000800000000000000"/>
                </a:rPr>
                <a:t> use cases</a:t>
              </a:r>
              <a:endParaRPr lang="en-US" b="1" dirty="0">
                <a:latin typeface="FlandersArtSans-Bold" panose="00000800000000000000"/>
              </a:endParaRPr>
            </a:p>
          </p:txBody>
        </p:sp>
      </p:grpSp>
      <p:grpSp>
        <p:nvGrpSpPr>
          <p:cNvPr id="55" name="Group 54"/>
          <p:cNvGrpSpPr/>
          <p:nvPr/>
        </p:nvGrpSpPr>
        <p:grpSpPr>
          <a:xfrm>
            <a:off x="5572419" y="3032239"/>
            <a:ext cx="5121983" cy="2232509"/>
            <a:chOff x="5572419" y="3032239"/>
            <a:chExt cx="5121983" cy="2232509"/>
          </a:xfrm>
        </p:grpSpPr>
        <p:grpSp>
          <p:nvGrpSpPr>
            <p:cNvPr id="26" name="Group 25"/>
            <p:cNvGrpSpPr/>
            <p:nvPr/>
          </p:nvGrpSpPr>
          <p:grpSpPr>
            <a:xfrm>
              <a:off x="5758370" y="3032239"/>
              <a:ext cx="1791730" cy="1544595"/>
              <a:chOff x="3929570" y="3006839"/>
              <a:chExt cx="1791730" cy="1544595"/>
            </a:xfrm>
          </p:grpSpPr>
          <p:sp>
            <p:nvSpPr>
              <p:cNvPr id="8" name="Hexagon 7"/>
              <p:cNvSpPr/>
              <p:nvPr/>
            </p:nvSpPr>
            <p:spPr>
              <a:xfrm>
                <a:off x="3929570" y="3006839"/>
                <a:ext cx="1791730" cy="1544595"/>
              </a:xfrm>
              <a:prstGeom prst="hexagon">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5435" y="3239136"/>
                <a:ext cx="1080000" cy="1080000"/>
              </a:xfrm>
              <a:prstGeom prst="rect">
                <a:avLst/>
              </a:prstGeom>
            </p:spPr>
          </p:pic>
        </p:grpSp>
        <p:grpSp>
          <p:nvGrpSpPr>
            <p:cNvPr id="44" name="Group 43"/>
            <p:cNvGrpSpPr/>
            <p:nvPr/>
          </p:nvGrpSpPr>
          <p:grpSpPr>
            <a:xfrm flipH="1">
              <a:off x="5572419" y="3862759"/>
              <a:ext cx="3905410" cy="1401989"/>
              <a:chOff x="716403" y="3882572"/>
              <a:chExt cx="3905410" cy="1401989"/>
            </a:xfrm>
          </p:grpSpPr>
          <p:cxnSp>
            <p:nvCxnSpPr>
              <p:cNvPr id="45" name="Straight Connector 44"/>
              <p:cNvCxnSpPr/>
              <p:nvPr/>
            </p:nvCxnSpPr>
            <p:spPr>
              <a:xfrm flipH="1">
                <a:off x="3903140" y="3882572"/>
                <a:ext cx="718673" cy="140198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16403" y="5264748"/>
                <a:ext cx="322007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6279683" y="4855551"/>
              <a:ext cx="4414719" cy="369332"/>
            </a:xfrm>
            <a:prstGeom prst="rect">
              <a:avLst/>
            </a:prstGeom>
            <a:noFill/>
          </p:spPr>
          <p:txBody>
            <a:bodyPr wrap="square" rtlCol="0">
              <a:spAutoFit/>
            </a:bodyPr>
            <a:lstStyle/>
            <a:p>
              <a:r>
                <a:rPr lang="en-GB" b="1" dirty="0" err="1" smtClean="0">
                  <a:latin typeface="FlandersArtSans-Bold" panose="00000800000000000000"/>
                </a:rPr>
                <a:t>Opstellen</a:t>
              </a:r>
              <a:r>
                <a:rPr lang="en-GB" b="1" dirty="0" smtClean="0">
                  <a:latin typeface="FlandersArtSans-Bold" panose="00000800000000000000"/>
                </a:rPr>
                <a:t> </a:t>
              </a:r>
              <a:r>
                <a:rPr lang="en-GB" b="1" dirty="0" err="1" smtClean="0">
                  <a:latin typeface="FlandersArtSans-Bold" panose="00000800000000000000"/>
                </a:rPr>
                <a:t>sneuvelmodel</a:t>
              </a:r>
              <a:endParaRPr lang="en-US" b="1" dirty="0">
                <a:latin typeface="FlandersArtSans-Bold" panose="00000800000000000000"/>
              </a:endParaRPr>
            </a:p>
          </p:txBody>
        </p:sp>
      </p:grpSp>
      <p:grpSp>
        <p:nvGrpSpPr>
          <p:cNvPr id="56" name="Group 55"/>
          <p:cNvGrpSpPr/>
          <p:nvPr/>
        </p:nvGrpSpPr>
        <p:grpSpPr>
          <a:xfrm>
            <a:off x="7194235" y="1032610"/>
            <a:ext cx="3683006" cy="2687628"/>
            <a:chOff x="7194235" y="1032610"/>
            <a:chExt cx="3683006" cy="2687628"/>
          </a:xfrm>
        </p:grpSpPr>
        <p:grpSp>
          <p:nvGrpSpPr>
            <p:cNvPr id="24" name="Group 23"/>
            <p:cNvGrpSpPr/>
            <p:nvPr/>
          </p:nvGrpSpPr>
          <p:grpSpPr>
            <a:xfrm>
              <a:off x="7315448" y="2175643"/>
              <a:ext cx="1791730" cy="1544595"/>
              <a:chOff x="5486648" y="2150243"/>
              <a:chExt cx="1791730" cy="1544595"/>
            </a:xfrm>
          </p:grpSpPr>
          <p:sp>
            <p:nvSpPr>
              <p:cNvPr id="9" name="Hexagon 8"/>
              <p:cNvSpPr/>
              <p:nvPr/>
            </p:nvSpPr>
            <p:spPr>
              <a:xfrm>
                <a:off x="5486648" y="2150243"/>
                <a:ext cx="1791730" cy="1544595"/>
              </a:xfrm>
              <a:prstGeom prst="hexagon">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2513" y="2382540"/>
                <a:ext cx="1080000" cy="1080000"/>
              </a:xfrm>
              <a:prstGeom prst="rect">
                <a:avLst/>
              </a:prstGeom>
            </p:spPr>
          </p:pic>
        </p:grpSp>
        <p:grpSp>
          <p:nvGrpSpPr>
            <p:cNvPr id="49" name="Group 48"/>
            <p:cNvGrpSpPr/>
            <p:nvPr/>
          </p:nvGrpSpPr>
          <p:grpSpPr>
            <a:xfrm flipH="1" flipV="1">
              <a:off x="7194235" y="1429761"/>
              <a:ext cx="3590977" cy="1401989"/>
              <a:chOff x="1030836" y="3882572"/>
              <a:chExt cx="3590977" cy="1401989"/>
            </a:xfrm>
          </p:grpSpPr>
          <p:cxnSp>
            <p:nvCxnSpPr>
              <p:cNvPr id="50" name="Straight Connector 49"/>
              <p:cNvCxnSpPr/>
              <p:nvPr/>
            </p:nvCxnSpPr>
            <p:spPr>
              <a:xfrm flipH="1">
                <a:off x="3903140" y="3882572"/>
                <a:ext cx="718673" cy="140198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1030836" y="5264748"/>
                <a:ext cx="290564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7878899" y="1032610"/>
              <a:ext cx="2998342" cy="369332"/>
            </a:xfrm>
            <a:prstGeom prst="rect">
              <a:avLst/>
            </a:prstGeom>
            <a:noFill/>
          </p:spPr>
          <p:txBody>
            <a:bodyPr wrap="square" rtlCol="0">
              <a:spAutoFit/>
            </a:bodyPr>
            <a:lstStyle/>
            <a:p>
              <a:r>
                <a:rPr lang="en-GB" b="1" dirty="0" smtClean="0">
                  <a:latin typeface="FlandersArtSans-Bold" panose="00000800000000000000"/>
                </a:rPr>
                <a:t>Feedback </a:t>
              </a:r>
              <a:r>
                <a:rPr lang="en-GB" b="1" dirty="0" err="1" smtClean="0">
                  <a:latin typeface="FlandersArtSans-Bold" panose="00000800000000000000"/>
                </a:rPr>
                <a:t>capteren</a:t>
              </a:r>
              <a:endParaRPr lang="en-US" b="1" dirty="0">
                <a:latin typeface="FlandersArtSans-Bold" panose="00000800000000000000"/>
              </a:endParaRPr>
            </a:p>
          </p:txBody>
        </p:sp>
      </p:grpSp>
    </p:spTree>
    <p:extLst>
      <p:ext uri="{BB962C8B-B14F-4D97-AF65-F5344CB8AC3E}">
        <p14:creationId xmlns:p14="http://schemas.microsoft.com/office/powerpoint/2010/main" val="85617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9878989" cy="1325563"/>
          </a:xfrm>
        </p:spPr>
        <p:txBody>
          <a:bodyPr/>
          <a:lstStyle/>
          <a:p>
            <a:r>
              <a:rPr lang="nl-BE" b="1" noProof="0" dirty="0" smtClean="0"/>
              <a:t>Sneuvelmodel</a:t>
            </a:r>
            <a:endParaRPr lang="nl-BE" b="1" noProof="0" dirty="0"/>
          </a:p>
        </p:txBody>
      </p:sp>
      <p:sp>
        <p:nvSpPr>
          <p:cNvPr id="5" name="Content Placeholder 4"/>
          <p:cNvSpPr>
            <a:spLocks noGrp="1"/>
          </p:cNvSpPr>
          <p:nvPr>
            <p:ph sz="quarter" idx="10"/>
          </p:nvPr>
        </p:nvSpPr>
        <p:spPr>
          <a:xfrm>
            <a:off x="815414" y="1083733"/>
            <a:ext cx="10609077" cy="5390809"/>
          </a:xfrm>
        </p:spPr>
        <p:txBody>
          <a:bodyPr>
            <a:normAutofit/>
          </a:bodyPr>
          <a:lstStyle/>
          <a:p>
            <a:endParaRPr lang="nl-BE" b="1" dirty="0">
              <a:latin typeface="FlandersArtSans-Regular" panose="020B0604020202020204" charset="0"/>
            </a:endParaRPr>
          </a:p>
          <a:p>
            <a:r>
              <a:rPr lang="nl-BE" dirty="0" smtClean="0">
                <a:latin typeface="FlandersArtSans-Regular" panose="020B0604020202020204" charset="0"/>
              </a:rPr>
              <a:t>Use case 1: Decentraal </a:t>
            </a:r>
            <a:r>
              <a:rPr lang="nl-BE" dirty="0">
                <a:latin typeface="FlandersArtSans-Regular" panose="020B0604020202020204" charset="0"/>
              </a:rPr>
              <a:t>medebeheer</a:t>
            </a:r>
          </a:p>
          <a:p>
            <a:pPr lvl="1"/>
            <a:r>
              <a:rPr lang="nl-BE" sz="1600" dirty="0">
                <a:latin typeface="FlandersArtSans-Regular" panose="020B0604020202020204" charset="0"/>
              </a:rPr>
              <a:t>Decentraal beheren van data over de bedrijventerreinen met verschillende stakeholders</a:t>
            </a:r>
          </a:p>
          <a:p>
            <a:pPr lvl="1"/>
            <a:r>
              <a:rPr lang="nl-BE" sz="1600" dirty="0">
                <a:latin typeface="FlandersArtSans-Regular" panose="020B0604020202020204" charset="0"/>
              </a:rPr>
              <a:t>Verschillende soorten percelen afkomstig zoals Bedrijventerreinen, Bedrijventerreinen in planning, Ontwikkelbare bedrijvenzones, Bedrijfspercelen, Bedrijvenzone in beheer, ...</a:t>
            </a:r>
          </a:p>
          <a:p>
            <a:pPr lvl="1"/>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8</a:t>
            </a:fld>
            <a:endParaRPr lang="nl-BE">
              <a:solidFill>
                <a:srgbClr val="6B6B6B"/>
              </a:solidFill>
            </a:endParaRPr>
          </a:p>
        </p:txBody>
      </p:sp>
    </p:spTree>
    <p:extLst>
      <p:ext uri="{BB962C8B-B14F-4D97-AF65-F5344CB8AC3E}">
        <p14:creationId xmlns:p14="http://schemas.microsoft.com/office/powerpoint/2010/main" val="1534032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413" y="365129"/>
            <a:ext cx="11195611" cy="1325563"/>
          </a:xfrm>
        </p:spPr>
        <p:txBody>
          <a:bodyPr/>
          <a:lstStyle/>
          <a:p>
            <a:r>
              <a:rPr lang="nl-BE" b="1" noProof="0" dirty="0"/>
              <a:t>Sneuvelmodel aan de hand van use case: Decentraal Medebeheer</a:t>
            </a:r>
          </a:p>
        </p:txBody>
      </p:sp>
      <p:sp>
        <p:nvSpPr>
          <p:cNvPr id="5" name="Content Placeholder 4"/>
          <p:cNvSpPr>
            <a:spLocks noGrp="1"/>
          </p:cNvSpPr>
          <p:nvPr>
            <p:ph sz="quarter" idx="10"/>
          </p:nvPr>
        </p:nvSpPr>
        <p:spPr>
          <a:xfrm>
            <a:off x="815414" y="1083733"/>
            <a:ext cx="10609077" cy="5390809"/>
          </a:xfrm>
        </p:spPr>
        <p:txBody>
          <a:bodyPr>
            <a:normAutofit/>
          </a:bodyPr>
          <a:lstStyle/>
          <a:p>
            <a:r>
              <a:rPr lang="nl-BE" dirty="0">
                <a:latin typeface="FlandersArtSans-Regular" panose="020B0604020202020204" charset="0"/>
              </a:rPr>
              <a:t>Administratie A beschikt over gegevens omtrent </a:t>
            </a:r>
            <a:r>
              <a:rPr lang="nl-BE" b="1" dirty="0">
                <a:latin typeface="FlandersArtSans-Regular" panose="020B0604020202020204" charset="0"/>
              </a:rPr>
              <a:t>bedrijventerreinen</a:t>
            </a:r>
            <a:r>
              <a:rPr lang="nl-BE" dirty="0">
                <a:latin typeface="FlandersArtSans-Regular" panose="020B0604020202020204" charset="0"/>
              </a:rPr>
              <a:t> en stelt deze ter beschikking</a:t>
            </a:r>
          </a:p>
          <a:p>
            <a:pPr lvl="1"/>
            <a:r>
              <a:rPr lang="nl-BE" sz="1600" dirty="0">
                <a:latin typeface="FlandersArtSans-Regular" panose="020B0604020202020204" charset="0"/>
              </a:rPr>
              <a:t>Startpunt: OSLO Perceel</a:t>
            </a:r>
          </a:p>
          <a:p>
            <a:pPr lvl="1"/>
            <a:r>
              <a:rPr lang="nl-BE" sz="1600" dirty="0">
                <a:latin typeface="FlandersArtSans-Regular" panose="020B0604020202020204" charset="0"/>
              </a:rPr>
              <a:t>Gelijkaardige logica als Land Administration Domain Model</a:t>
            </a:r>
          </a:p>
          <a:p>
            <a:pPr lvl="1"/>
            <a:r>
              <a:rPr lang="nl-NL" sz="1600" dirty="0">
                <a:latin typeface="FlandersArtSans-Regular" panose="020B0604020202020204" charset="0"/>
              </a:rPr>
              <a:t>Definitie Ruimtelijke eenheid: “één gebied (of meerdere gebieden) van land en/of water, of één enkel volume (of meerdere volumes) ruimte”</a:t>
            </a:r>
          </a:p>
          <a:p>
            <a:pPr lvl="1"/>
            <a:r>
              <a:rPr lang="nl-NL" sz="1600" dirty="0">
                <a:latin typeface="FlandersArtSans-Regular" panose="020B0604020202020204" charset="0"/>
              </a:rPr>
              <a:t>Definitie Bedrijventerrein: De klasse "</a:t>
            </a:r>
            <a:r>
              <a:rPr lang="nl-NL" sz="1600" b="1" dirty="0">
                <a:latin typeface="FlandersArtSans-Regular" panose="020B0604020202020204" charset="0"/>
              </a:rPr>
              <a:t>Bedrijventerrein</a:t>
            </a:r>
            <a:r>
              <a:rPr lang="nl-NL" sz="1600" dirty="0">
                <a:latin typeface="FlandersArtSans-Regular" panose="020B0604020202020204" charset="0"/>
              </a:rPr>
              <a:t>" omvat de contouren van alle economische zones in de klasse </a:t>
            </a:r>
            <a:r>
              <a:rPr lang="nl-NL" sz="1600" b="1" dirty="0">
                <a:latin typeface="FlandersArtSans-Regular" panose="020B0604020202020204" charset="0"/>
              </a:rPr>
              <a:t>Bedrijventerreinen in planning</a:t>
            </a:r>
            <a:r>
              <a:rPr lang="nl-NL" sz="1600" dirty="0">
                <a:latin typeface="FlandersArtSans-Regular" panose="020B0604020202020204" charset="0"/>
              </a:rPr>
              <a:t> vanaf de mijlpaal publicatie in het Belgisch Staatsblad. De contour van een bedrijventerrein is altijd de unie van de </a:t>
            </a:r>
            <a:r>
              <a:rPr lang="nl-NL" sz="1600" b="1" dirty="0">
                <a:latin typeface="FlandersArtSans-Regular" panose="020B0604020202020204" charset="0"/>
              </a:rPr>
              <a:t>gebruikspercelen</a:t>
            </a:r>
            <a:r>
              <a:rPr lang="nl-NL" sz="1600" dirty="0">
                <a:latin typeface="FlandersArtSans-Regular" panose="020B0604020202020204" charset="0"/>
              </a:rPr>
              <a:t> waaruit het bestaat.</a:t>
            </a:r>
          </a:p>
          <a:p>
            <a:pPr marL="457200" lvl="1" indent="0">
              <a:buNone/>
            </a:pPr>
            <a:endParaRPr lang="nl-NL" sz="1600" dirty="0">
              <a:latin typeface="FlandersArtSans-Regular" panose="020B0604020202020204" charset="0"/>
            </a:endParaRPr>
          </a:p>
          <a:p>
            <a:pPr lvl="1"/>
            <a:endParaRPr lang="nl-BE" sz="1600" dirty="0">
              <a:latin typeface="FlandersArtSans-Regular" panose="020B0604020202020204" charset="0"/>
            </a:endParaRPr>
          </a:p>
          <a:p>
            <a:pPr marL="16329" indent="0">
              <a:buNone/>
            </a:pPr>
            <a:endParaRPr lang="nl-BE" dirty="0"/>
          </a:p>
          <a:p>
            <a:endParaRPr lang="nl-BE" dirty="0"/>
          </a:p>
        </p:txBody>
      </p:sp>
      <p:sp>
        <p:nvSpPr>
          <p:cNvPr id="4" name="Slide Number Placeholder 3"/>
          <p:cNvSpPr>
            <a:spLocks noGrp="1"/>
          </p:cNvSpPr>
          <p:nvPr>
            <p:ph type="sldNum" sz="quarter" idx="4"/>
          </p:nvPr>
        </p:nvSpPr>
        <p:spPr/>
        <p:txBody>
          <a:bodyPr/>
          <a:lstStyle/>
          <a:p>
            <a:pPr defTabSz="914235"/>
            <a:fld id="{C9C406F6-A053-43CA-AEC8-FA3EEE83A3FB}" type="slidenum">
              <a:rPr lang="nl-BE">
                <a:solidFill>
                  <a:srgbClr val="6B6B6B"/>
                </a:solidFill>
              </a:rPr>
              <a:pPr defTabSz="914235"/>
              <a:t>9</a:t>
            </a:fld>
            <a:endParaRPr lang="nl-BE">
              <a:solidFill>
                <a:srgbClr val="6B6B6B"/>
              </a:solidFill>
            </a:endParaRPr>
          </a:p>
        </p:txBody>
      </p:sp>
      <p:sp>
        <p:nvSpPr>
          <p:cNvPr id="6" name="Google Shape;212;p23"/>
          <p:cNvSpPr/>
          <p:nvPr/>
        </p:nvSpPr>
        <p:spPr>
          <a:xfrm>
            <a:off x="5070444" y="4341457"/>
            <a:ext cx="1828625" cy="798616"/>
          </a:xfrm>
          <a:prstGeom prst="rect">
            <a:avLst/>
          </a:prstGeom>
          <a:solidFill>
            <a:schemeClr val="lt2"/>
          </a:solidFill>
          <a:ln w="12700" cap="flat" cmpd="sng">
            <a:solidFill>
              <a:srgbClr val="00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Ruimtelijke eenheid</a:t>
            </a:r>
            <a:br>
              <a:rPr lang="sv" sz="1000" b="1" dirty="0">
                <a:latin typeface="Georgia"/>
                <a:ea typeface="Georgia"/>
                <a:cs typeface="Georgia"/>
                <a:sym typeface="Georgia"/>
              </a:rPr>
            </a:br>
            <a:r>
              <a:rPr lang="sv" sz="1000" b="1" dirty="0">
                <a:latin typeface="Georgia"/>
                <a:ea typeface="Georgia"/>
                <a:cs typeface="Georgia"/>
                <a:sym typeface="Georgia"/>
              </a:rPr>
              <a:t>(OSLO Perceel)</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sp>
        <p:nvSpPr>
          <p:cNvPr id="7" name="Google Shape;212;p23"/>
          <p:cNvSpPr/>
          <p:nvPr/>
        </p:nvSpPr>
        <p:spPr>
          <a:xfrm>
            <a:off x="5070444" y="5760221"/>
            <a:ext cx="1828625" cy="798616"/>
          </a:xfrm>
          <a:prstGeom prst="rect">
            <a:avLst/>
          </a:prstGeom>
          <a:solidFill>
            <a:schemeClr val="lt2"/>
          </a:solidFill>
          <a:ln w="12700"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sv" sz="1000" b="1" dirty="0">
                <a:latin typeface="Georgia"/>
                <a:ea typeface="Georgia"/>
                <a:cs typeface="Georgia"/>
                <a:sym typeface="Georgia"/>
              </a:rPr>
              <a:t>Bedrijventerrein</a:t>
            </a:r>
            <a:endParaRPr sz="1000" b="1" dirty="0">
              <a:latin typeface="Georgia"/>
              <a:ea typeface="Georgia"/>
              <a:cs typeface="Georgia"/>
              <a:sym typeface="Georgia"/>
            </a:endParaRPr>
          </a:p>
          <a:p>
            <a:pPr marL="0" lvl="0" indent="0" algn="ctr" rtl="0">
              <a:spcBef>
                <a:spcPts val="0"/>
              </a:spcBef>
              <a:spcAft>
                <a:spcPts val="0"/>
              </a:spcAft>
              <a:buNone/>
            </a:pPr>
            <a:endParaRPr sz="1200" b="1" dirty="0">
              <a:latin typeface="Georgia"/>
              <a:ea typeface="Georgia"/>
              <a:cs typeface="Georgia"/>
              <a:sym typeface="Georgia"/>
            </a:endParaRPr>
          </a:p>
          <a:p>
            <a:pPr marL="0" lvl="0" indent="0" algn="l" defTabSz="360363" rtl="0">
              <a:spcBef>
                <a:spcPts val="0"/>
              </a:spcBef>
              <a:spcAft>
                <a:spcPts val="0"/>
              </a:spcAft>
              <a:buNone/>
            </a:pPr>
            <a:r>
              <a:rPr lang="sv" sz="800" dirty="0">
                <a:latin typeface="Georgia"/>
                <a:ea typeface="Georgia"/>
                <a:cs typeface="Georgia"/>
                <a:sym typeface="Georgia"/>
              </a:rPr>
              <a:t>x:		...</a:t>
            </a:r>
          </a:p>
        </p:txBody>
      </p:sp>
      <p:cxnSp>
        <p:nvCxnSpPr>
          <p:cNvPr id="8" name="Straight Arrow Connector 7"/>
          <p:cNvCxnSpPr>
            <a:stCxn id="6" idx="2"/>
            <a:endCxn id="7" idx="0"/>
          </p:cNvCxnSpPr>
          <p:nvPr/>
        </p:nvCxnSpPr>
        <p:spPr>
          <a:xfrm>
            <a:off x="5984757" y="5140073"/>
            <a:ext cx="0" cy="620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0" y="5140073"/>
            <a:ext cx="0" cy="6201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1_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EEBBAA58-7305-40B6-96FB-57860A0C78F6}" vid="{2D56A21C-4764-44E4-9B13-86BAD52A47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ment xmlns="d8af5a5f-e2e6-468c-9f28-f81d99523fe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2FA61B056BF04BB41EAF8746BED8CA" ma:contentTypeVersion="9" ma:contentTypeDescription="Create a new document." ma:contentTypeScope="" ma:versionID="fb28d411da389315a23a165fb8a3e039">
  <xsd:schema xmlns:xsd="http://www.w3.org/2001/XMLSchema" xmlns:xs="http://www.w3.org/2001/XMLSchema" xmlns:p="http://schemas.microsoft.com/office/2006/metadata/properties" xmlns:ns2="abd5de4e-6ecd-4522-a9f4-1c24c7648312" xmlns:ns3="d8af5a5f-e2e6-468c-9f28-f81d99523fed" targetNamespace="http://schemas.microsoft.com/office/2006/metadata/properties" ma:root="true" ma:fieldsID="443c4d93bffd698bffa712bc2af570ef" ns2:_="" ns3:_="">
    <xsd:import namespace="abd5de4e-6ecd-4522-a9f4-1c24c7648312"/>
    <xsd:import namespace="d8af5a5f-e2e6-468c-9f28-f81d99523fe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d5de4e-6ecd-4522-a9f4-1c24c76483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f5a5f-e2e6-468c-9f28-f81d99523fe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Comment" ma:index="16" nillable="true" ma:displayName="Comment" ma:description="Een woordje uitleg" ma:format="Dropdown" ma:internalName="Comm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E29D09-6B96-41A9-91DE-47376AB17722}">
  <ds:schemaRefs>
    <ds:schemaRef ds:uri="http://schemas.microsoft.com/sharepoint/v3/contenttype/forms"/>
  </ds:schemaRefs>
</ds:datastoreItem>
</file>

<file path=customXml/itemProps2.xml><?xml version="1.0" encoding="utf-8"?>
<ds:datastoreItem xmlns:ds="http://schemas.openxmlformats.org/officeDocument/2006/customXml" ds:itemID="{C3BD9542-9CD3-4E6E-A2E8-59F30185DDCA}">
  <ds:schemaRefs>
    <ds:schemaRef ds:uri="http://schemas.microsoft.com/office/2006/metadata/properties"/>
    <ds:schemaRef ds:uri="abd5de4e-6ecd-4522-a9f4-1c24c7648312"/>
    <ds:schemaRef ds:uri="d8af5a5f-e2e6-468c-9f28-f81d99523fe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F23651B4-000B-456B-A20F-62B3781970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d5de4e-6ecd-4522-a9f4-1c24c7648312"/>
    <ds:schemaRef ds:uri="d8af5a5f-e2e6-468c-9f28-f81d99523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5373</TotalTime>
  <Words>3770</Words>
  <Application>Microsoft Office PowerPoint</Application>
  <PresentationFormat>Widescreen</PresentationFormat>
  <Paragraphs>943</Paragraphs>
  <Slides>48</Slides>
  <Notes>44</Notes>
  <HiddenSlides>30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48</vt:i4>
      </vt:variant>
    </vt:vector>
  </HeadingPairs>
  <TitlesOfParts>
    <vt:vector size="64" baseType="lpstr">
      <vt:lpstr>MS Gothic</vt:lpstr>
      <vt:lpstr>-apple-system</vt:lpstr>
      <vt:lpstr>Arial</vt:lpstr>
      <vt:lpstr>Calibri</vt:lpstr>
      <vt:lpstr>Courier New</vt:lpstr>
      <vt:lpstr>FlandersArtSans-Bold</vt:lpstr>
      <vt:lpstr>FlandersArtSans-Light</vt:lpstr>
      <vt:lpstr>FlandersArtSans-Regular</vt:lpstr>
      <vt:lpstr>Georgia</vt:lpstr>
      <vt:lpstr>ISOCPEUR</vt:lpstr>
      <vt:lpstr>Symbol</vt:lpstr>
      <vt:lpstr>Times New Roman</vt:lpstr>
      <vt:lpstr>Verdana</vt:lpstr>
      <vt:lpstr>Wingdings</vt:lpstr>
      <vt:lpstr>Wingdings 3</vt:lpstr>
      <vt:lpstr>1_Office Theme</vt:lpstr>
      <vt:lpstr>OSLO Bedrijventerreinen</vt:lpstr>
      <vt:lpstr>Agenda</vt:lpstr>
      <vt:lpstr>Terugblik Business werkgroep</vt:lpstr>
      <vt:lpstr>Terugblik: Decentraal medebeheer</vt:lpstr>
      <vt:lpstr>OSLO Percelen</vt:lpstr>
      <vt:lpstr>Use cases</vt:lpstr>
      <vt:lpstr>Werkwijze</vt:lpstr>
      <vt:lpstr>Sneuvelmodel</vt:lpstr>
      <vt:lpstr>Sneuvelmodel aan de hand van use case: Decentraal Medebeheer</vt:lpstr>
      <vt:lpstr>Sneuvelmodel aan de hand van use case: Decentraal Medebeheer</vt:lpstr>
      <vt:lpstr>Sneuvelmodel aan de hand van use case: Decentraal Medebeheer</vt:lpstr>
      <vt:lpstr>Sneuvelmodel aan de hand van use case: Decentraal Medebeheer</vt:lpstr>
      <vt:lpstr>Sneuvelmodel aan de hand van use case: Dominante economische activiteit </vt:lpstr>
      <vt:lpstr>Sneuvelmodel aan de hand van use case: Dominante economische activiteit </vt:lpstr>
      <vt:lpstr>Sneuvelmodel aan de hand van use case: Dominante economische activiteit</vt:lpstr>
      <vt:lpstr>Sneuvelmodel aan de hand van resterende use cases</vt:lpstr>
      <vt:lpstr>Sneuvelmodel aan de hand van resterende use cases</vt:lpstr>
      <vt:lpstr>Sneuvelmodel aan de hand van resterende use cases</vt:lpstr>
      <vt:lpstr>Openstaande vragen</vt:lpstr>
      <vt:lpstr>Volgende stappen</vt:lpstr>
      <vt:lpstr>Bijlagen</vt:lpstr>
      <vt:lpstr>Life cycle</vt:lpstr>
      <vt:lpstr>PowerPoint Presentation</vt:lpstr>
      <vt:lpstr>PowerPoint Presentation</vt:lpstr>
      <vt:lpstr>PowerPoint Presentation</vt:lpstr>
      <vt:lpstr>Life cycle</vt:lpstr>
      <vt:lpstr>PowerPoint Presentation</vt:lpstr>
      <vt:lpstr>PowerPoint Presentation</vt:lpstr>
      <vt:lpstr>PowerPoint Presentation</vt:lpstr>
      <vt:lpstr>Life cycle</vt:lpstr>
      <vt:lpstr>PowerPoint Presentation</vt:lpstr>
      <vt:lpstr>PowerPoint Presentation</vt:lpstr>
      <vt:lpstr>PowerPoint Presentation</vt:lpstr>
      <vt:lpstr>Life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Life cycle</vt:lpstr>
      <vt:lpstr>PowerPoint Presentation</vt:lpstr>
      <vt:lpstr>PowerPoint Presentation</vt:lpstr>
      <vt:lpstr>PowerPoint Presentation</vt:lpstr>
      <vt:lpstr>PowerPoint Presentation</vt:lpstr>
      <vt:lpstr>PowerPoint Presentation</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OSLO Bedrijventerreinen</dc:title>
  <dc:creator>Haleydt Kevin</dc:creator>
  <cp:lastModifiedBy>Haleydt Kevin</cp:lastModifiedBy>
  <cp:revision>63</cp:revision>
  <dcterms:created xsi:type="dcterms:W3CDTF">2019-05-17T05:46:56Z</dcterms:created>
  <dcterms:modified xsi:type="dcterms:W3CDTF">2019-05-22T10:00:02Z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0x0101007D2FA61B056BF04BB41EAF8746BED8CA</vt:lpwstr>
  </property>
</Properties>
</file>