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57" r:id="rId5"/>
    <p:sldId id="258" r:id="rId6"/>
    <p:sldId id="279" r:id="rId7"/>
    <p:sldId id="259" r:id="rId8"/>
    <p:sldId id="260" r:id="rId9"/>
    <p:sldId id="324" r:id="rId10"/>
    <p:sldId id="326" r:id="rId11"/>
    <p:sldId id="327" r:id="rId12"/>
    <p:sldId id="334" r:id="rId13"/>
    <p:sldId id="328" r:id="rId14"/>
    <p:sldId id="329" r:id="rId15"/>
    <p:sldId id="330" r:id="rId16"/>
    <p:sldId id="312" r:id="rId17"/>
    <p:sldId id="331" r:id="rId18"/>
    <p:sldId id="332" r:id="rId19"/>
    <p:sldId id="314" r:id="rId20"/>
    <p:sldId id="322" r:id="rId21"/>
    <p:sldId id="333" r:id="rId22"/>
    <p:sldId id="319" r:id="rId23"/>
    <p:sldId id="315" r:id="rId24"/>
    <p:sldId id="316" r:id="rId25"/>
    <p:sldId id="317" r:id="rId26"/>
    <p:sldId id="318" r:id="rId27"/>
    <p:sldId id="320" r:id="rId28"/>
    <p:sldId id="276" r:id="rId29"/>
    <p:sldId id="323" r:id="rId30"/>
  </p:sldIdLst>
  <p:sldSz cx="12192000" cy="6858000"/>
  <p:notesSz cx="6858000" cy="121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dt Kevin" initials="HK" lastIdx="10" clrIdx="0">
    <p:extLst>
      <p:ext uri="{19B8F6BF-5375-455C-9EA6-DF929625EA0E}">
        <p15:presenceInfo xmlns:p15="http://schemas.microsoft.com/office/powerpoint/2012/main" userId="Haleydt Kevin" providerId="None"/>
      </p:ext>
    </p:extLst>
  </p:cmAuthor>
  <p:cmAuthor id="2" name="De Keyzer Michiel" initials="DM" lastIdx="13" clrIdx="1">
    <p:extLst>
      <p:ext uri="{19B8F6BF-5375-455C-9EA6-DF929625EA0E}">
        <p15:presenceInfo xmlns:p15="http://schemas.microsoft.com/office/powerpoint/2012/main" userId="S::michiel.dekeyzer@kb.vlaanderen.be::5919b3ef-000e-4ca1-9196-cffa285786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219786-DD18-44C3-AEC1-E7D3A6568F6E}" v="57" dt="2019-06-04T15:16:25.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1542"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Keyzer Michiel" userId="S::michiel.dekeyzer@kb.vlaanderen.be::5919b3ef-000e-4ca1-9196-cffa285786a7" providerId="AD" clId="Web-{2202F414-AD4F-3172-CC5E-835B944B4EC6}"/>
    <pc:docChg chg="modSld">
      <pc:chgData name="De Keyzer Michiel" userId="S::michiel.dekeyzer@kb.vlaanderen.be::5919b3ef-000e-4ca1-9196-cffa285786a7" providerId="AD" clId="Web-{2202F414-AD4F-3172-CC5E-835B944B4EC6}" dt="2019-05-20T18:53:54.524" v="57"/>
      <pc:docMkLst>
        <pc:docMk/>
      </pc:docMkLst>
      <pc:sldChg chg="modSp">
        <pc:chgData name="De Keyzer Michiel" userId="S::michiel.dekeyzer@kb.vlaanderen.be::5919b3ef-000e-4ca1-9196-cffa285786a7" providerId="AD" clId="Web-{2202F414-AD4F-3172-CC5E-835B944B4EC6}" dt="2019-05-20T18:45:07.056" v="47" actId="20577"/>
        <pc:sldMkLst>
          <pc:docMk/>
          <pc:sldMk cId="1859886825" sldId="261"/>
        </pc:sldMkLst>
        <pc:spChg chg="mod">
          <ac:chgData name="De Keyzer Michiel" userId="S::michiel.dekeyzer@kb.vlaanderen.be::5919b3ef-000e-4ca1-9196-cffa285786a7" providerId="AD" clId="Web-{2202F414-AD4F-3172-CC5E-835B944B4EC6}" dt="2019-05-20T18:45:07.056" v="47" actId="20577"/>
          <ac:spMkLst>
            <pc:docMk/>
            <pc:sldMk cId="1859886825" sldId="261"/>
            <ac:spMk id="5" creationId="{00000000-0000-0000-0000-000000000000}"/>
          </ac:spMkLst>
        </pc:spChg>
      </pc:sldChg>
      <pc:sldChg chg="addCm">
        <pc:chgData name="De Keyzer Michiel" userId="S::michiel.dekeyzer@kb.vlaanderen.be::5919b3ef-000e-4ca1-9196-cffa285786a7" providerId="AD" clId="Web-{2202F414-AD4F-3172-CC5E-835B944B4EC6}" dt="2019-05-20T18:44:13.369" v="0"/>
        <pc:sldMkLst>
          <pc:docMk/>
          <pc:sldMk cId="3027684779" sldId="262"/>
        </pc:sldMkLst>
      </pc:sldChg>
      <pc:sldChg chg="addCm">
        <pc:chgData name="De Keyzer Michiel" userId="S::michiel.dekeyzer@kb.vlaanderen.be::5919b3ef-000e-4ca1-9196-cffa285786a7" providerId="AD" clId="Web-{2202F414-AD4F-3172-CC5E-835B944B4EC6}" dt="2019-05-20T18:46:24.384" v="49"/>
        <pc:sldMkLst>
          <pc:docMk/>
          <pc:sldMk cId="507767872" sldId="267"/>
        </pc:sldMkLst>
      </pc:sldChg>
      <pc:sldChg chg="addCm">
        <pc:chgData name="De Keyzer Michiel" userId="S::michiel.dekeyzer@kb.vlaanderen.be::5919b3ef-000e-4ca1-9196-cffa285786a7" providerId="AD" clId="Web-{2202F414-AD4F-3172-CC5E-835B944B4EC6}" dt="2019-05-20T18:48:14.150" v="51"/>
        <pc:sldMkLst>
          <pc:docMk/>
          <pc:sldMk cId="1859718088" sldId="272"/>
        </pc:sldMkLst>
      </pc:sldChg>
      <pc:sldChg chg="addCm">
        <pc:chgData name="De Keyzer Michiel" userId="S::michiel.dekeyzer@kb.vlaanderen.be::5919b3ef-000e-4ca1-9196-cffa285786a7" providerId="AD" clId="Web-{2202F414-AD4F-3172-CC5E-835B944B4EC6}" dt="2019-05-20T18:49:17.634" v="52"/>
        <pc:sldMkLst>
          <pc:docMk/>
          <pc:sldMk cId="435996551" sldId="273"/>
        </pc:sldMkLst>
      </pc:sldChg>
      <pc:sldChg chg="addCm">
        <pc:chgData name="De Keyzer Michiel" userId="S::michiel.dekeyzer@kb.vlaanderen.be::5919b3ef-000e-4ca1-9196-cffa285786a7" providerId="AD" clId="Web-{2202F414-AD4F-3172-CC5E-835B944B4EC6}" dt="2019-05-20T18:50:11.149" v="54"/>
        <pc:sldMkLst>
          <pc:docMk/>
          <pc:sldMk cId="1997872954" sldId="274"/>
        </pc:sldMkLst>
      </pc:sldChg>
      <pc:sldChg chg="addCm">
        <pc:chgData name="De Keyzer Michiel" userId="S::michiel.dekeyzer@kb.vlaanderen.be::5919b3ef-000e-4ca1-9196-cffa285786a7" providerId="AD" clId="Web-{2202F414-AD4F-3172-CC5E-835B944B4EC6}" dt="2019-05-20T18:53:54.524" v="57"/>
        <pc:sldMkLst>
          <pc:docMk/>
          <pc:sldMk cId="1440526183" sldId="276"/>
        </pc:sldMkLst>
      </pc:sldChg>
      <pc:sldChg chg="addCm">
        <pc:chgData name="De Keyzer Michiel" userId="S::michiel.dekeyzer@kb.vlaanderen.be::5919b3ef-000e-4ca1-9196-cffa285786a7" providerId="AD" clId="Web-{2202F414-AD4F-3172-CC5E-835B944B4EC6}" dt="2019-05-20T18:52:27.040" v="56"/>
        <pc:sldMkLst>
          <pc:docMk/>
          <pc:sldMk cId="3352759735" sldId="278"/>
        </pc:sldMkLst>
      </pc:sldChg>
      <pc:sldChg chg="addCm">
        <pc:chgData name="De Keyzer Michiel" userId="S::michiel.dekeyzer@kb.vlaanderen.be::5919b3ef-000e-4ca1-9196-cffa285786a7" providerId="AD" clId="Web-{2202F414-AD4F-3172-CC5E-835B944B4EC6}" dt="2019-05-20T18:51:20.399" v="55"/>
        <pc:sldMkLst>
          <pc:docMk/>
          <pc:sldMk cId="1949853211" sldId="280"/>
        </pc:sldMkLst>
      </pc:sldChg>
    </pc:docChg>
  </pc:docChgLst>
  <pc:docChgLst>
    <pc:chgData name="De Keyzer Michiel" userId="S::michiel.dekeyzer@kb.vlaanderen.be::5919b3ef-000e-4ca1-9196-cffa285786a7" providerId="AD" clId="Web-{BDB70C69-DC6E-A66C-5BC1-4C0C05481697}"/>
    <pc:docChg chg="">
      <pc:chgData name="De Keyzer Michiel" userId="S::michiel.dekeyzer@kb.vlaanderen.be::5919b3ef-000e-4ca1-9196-cffa285786a7" providerId="AD" clId="Web-{BDB70C69-DC6E-A66C-5BC1-4C0C05481697}" dt="2019-06-02T17:36:32.500" v="2"/>
      <pc:docMkLst>
        <pc:docMk/>
      </pc:docMkLst>
      <pc:sldChg chg="addCm">
        <pc:chgData name="De Keyzer Michiel" userId="S::michiel.dekeyzer@kb.vlaanderen.be::5919b3ef-000e-4ca1-9196-cffa285786a7" providerId="AD" clId="Web-{BDB70C69-DC6E-A66C-5BC1-4C0C05481697}" dt="2019-06-02T17:33:33.109" v="0"/>
        <pc:sldMkLst>
          <pc:docMk/>
          <pc:sldMk cId="1997872954" sldId="274"/>
        </pc:sldMkLst>
      </pc:sldChg>
      <pc:sldChg chg="addCm">
        <pc:chgData name="De Keyzer Michiel" userId="S::michiel.dekeyzer@kb.vlaanderen.be::5919b3ef-000e-4ca1-9196-cffa285786a7" providerId="AD" clId="Web-{BDB70C69-DC6E-A66C-5BC1-4C0C05481697}" dt="2019-06-02T17:35:28.875" v="1"/>
        <pc:sldMkLst>
          <pc:docMk/>
          <pc:sldMk cId="213552930" sldId="322"/>
        </pc:sldMkLst>
      </pc:sldChg>
      <pc:sldChg chg="addCm">
        <pc:chgData name="De Keyzer Michiel" userId="S::michiel.dekeyzer@kb.vlaanderen.be::5919b3ef-000e-4ca1-9196-cffa285786a7" providerId="AD" clId="Web-{BDB70C69-DC6E-A66C-5BC1-4C0C05481697}" dt="2019-06-02T17:36:32.500" v="2"/>
        <pc:sldMkLst>
          <pc:docMk/>
          <pc:sldMk cId="3247883632" sldId="323"/>
        </pc:sldMkLst>
      </pc:sldChg>
    </pc:docChg>
  </pc:docChgLst>
  <pc:docChgLst>
    <pc:chgData name="Haleydt Kevin" userId="S::kevin.haleydt@kb.vlaanderen.be::3063019d-08c4-452a-88b0-f79184f621b7" providerId="AD" clId="Web-{C3219786-DD18-44C3-AEC1-E7D3A6568F6E}"/>
    <pc:docChg chg="modSld">
      <pc:chgData name="Haleydt Kevin" userId="S::kevin.haleydt@kb.vlaanderen.be::3063019d-08c4-452a-88b0-f79184f621b7" providerId="AD" clId="Web-{C3219786-DD18-44C3-AEC1-E7D3A6568F6E}" dt="2019-06-04T15:16:25.921" v="113" actId="20577"/>
      <pc:docMkLst>
        <pc:docMk/>
      </pc:docMkLst>
      <pc:sldChg chg="modSp">
        <pc:chgData name="Haleydt Kevin" userId="S::kevin.haleydt@kb.vlaanderen.be::3063019d-08c4-452a-88b0-f79184f621b7" providerId="AD" clId="Web-{C3219786-DD18-44C3-AEC1-E7D3A6568F6E}" dt="2019-06-04T15:16:00.953" v="107" actId="20577"/>
        <pc:sldMkLst>
          <pc:docMk/>
          <pc:sldMk cId="736138046" sldId="312"/>
        </pc:sldMkLst>
        <pc:spChg chg="mod">
          <ac:chgData name="Haleydt Kevin" userId="S::kevin.haleydt@kb.vlaanderen.be::3063019d-08c4-452a-88b0-f79184f621b7" providerId="AD" clId="Web-{C3219786-DD18-44C3-AEC1-E7D3A6568F6E}" dt="2019-06-04T15:16:00.953" v="107" actId="20577"/>
          <ac:spMkLst>
            <pc:docMk/>
            <pc:sldMk cId="736138046" sldId="312"/>
            <ac:spMk id="17" creationId="{00000000-0000-0000-0000-000000000000}"/>
          </ac:spMkLst>
        </pc:spChg>
      </pc:sldChg>
      <pc:sldChg chg="modSp">
        <pc:chgData name="Haleydt Kevin" userId="S::kevin.haleydt@kb.vlaanderen.be::3063019d-08c4-452a-88b0-f79184f621b7" providerId="AD" clId="Web-{C3219786-DD18-44C3-AEC1-E7D3A6568F6E}" dt="2019-06-04T15:16:25.921" v="112" actId="20577"/>
        <pc:sldMkLst>
          <pc:docMk/>
          <pc:sldMk cId="1783890824" sldId="324"/>
        </pc:sldMkLst>
        <pc:spChg chg="mod">
          <ac:chgData name="Haleydt Kevin" userId="S::kevin.haleydt@kb.vlaanderen.be::3063019d-08c4-452a-88b0-f79184f621b7" providerId="AD" clId="Web-{C3219786-DD18-44C3-AEC1-E7D3A6568F6E}" dt="2019-06-04T15:16:25.921" v="112" actId="20577"/>
          <ac:spMkLst>
            <pc:docMk/>
            <pc:sldMk cId="1783890824" sldId="324"/>
            <ac:spMk id="5" creationId="{00000000-0000-0000-0000-000000000000}"/>
          </ac:spMkLst>
        </pc:spChg>
      </pc:sldChg>
      <pc:sldChg chg="delSp delAnim modNotes">
        <pc:chgData name="Haleydt Kevin" userId="S::kevin.haleydt@kb.vlaanderen.be::3063019d-08c4-452a-88b0-f79184f621b7" providerId="AD" clId="Web-{C3219786-DD18-44C3-AEC1-E7D3A6568F6E}" dt="2019-06-04T15:13:43.423" v="2"/>
        <pc:sldMkLst>
          <pc:docMk/>
          <pc:sldMk cId="3109102007" sldId="327"/>
        </pc:sldMkLst>
        <pc:spChg chg="del">
          <ac:chgData name="Haleydt Kevin" userId="S::kevin.haleydt@kb.vlaanderen.be::3063019d-08c4-452a-88b0-f79184f621b7" providerId="AD" clId="Web-{C3219786-DD18-44C3-AEC1-E7D3A6568F6E}" dt="2019-06-04T15:13:43.423" v="2"/>
          <ac:spMkLst>
            <pc:docMk/>
            <pc:sldMk cId="3109102007" sldId="327"/>
            <ac:spMk id="6" creationId="{00000000-0000-0000-0000-000000000000}"/>
          </ac:spMkLst>
        </pc:spChg>
      </pc:sldChg>
      <pc:sldChg chg="modSp">
        <pc:chgData name="Haleydt Kevin" userId="S::kevin.haleydt@kb.vlaanderen.be::3063019d-08c4-452a-88b0-f79184f621b7" providerId="AD" clId="Web-{C3219786-DD18-44C3-AEC1-E7D3A6568F6E}" dt="2019-06-04T15:16:00.859" v="106" actId="20577"/>
        <pc:sldMkLst>
          <pc:docMk/>
          <pc:sldMk cId="3062189344" sldId="330"/>
        </pc:sldMkLst>
        <pc:spChg chg="mod">
          <ac:chgData name="Haleydt Kevin" userId="S::kevin.haleydt@kb.vlaanderen.be::3063019d-08c4-452a-88b0-f79184f621b7" providerId="AD" clId="Web-{C3219786-DD18-44C3-AEC1-E7D3A6568F6E}" dt="2019-06-04T15:16:00.672" v="104" actId="20577"/>
          <ac:spMkLst>
            <pc:docMk/>
            <pc:sldMk cId="3062189344" sldId="330"/>
            <ac:spMk id="3" creationId="{00000000-0000-0000-0000-000000000000}"/>
          </ac:spMkLst>
        </pc:spChg>
        <pc:spChg chg="mod">
          <ac:chgData name="Haleydt Kevin" userId="S::kevin.haleydt@kb.vlaanderen.be::3063019d-08c4-452a-88b0-f79184f621b7" providerId="AD" clId="Web-{C3219786-DD18-44C3-AEC1-E7D3A6568F6E}" dt="2019-06-04T15:16:00.859" v="106" actId="20577"/>
          <ac:spMkLst>
            <pc:docMk/>
            <pc:sldMk cId="3062189344" sldId="330"/>
            <ac:spMk id="14" creationId="{00000000-0000-0000-0000-000000000000}"/>
          </ac:spMkLst>
        </pc:spChg>
      </pc:sldChg>
      <pc:sldChg chg="modSp">
        <pc:chgData name="Haleydt Kevin" userId="S::kevin.haleydt@kb.vlaanderen.be::3063019d-08c4-452a-88b0-f79184f621b7" providerId="AD" clId="Web-{C3219786-DD18-44C3-AEC1-E7D3A6568F6E}" dt="2019-06-04T15:16:01.203" v="108" actId="20577"/>
        <pc:sldMkLst>
          <pc:docMk/>
          <pc:sldMk cId="223201230" sldId="331"/>
        </pc:sldMkLst>
        <pc:spChg chg="mod">
          <ac:chgData name="Haleydt Kevin" userId="S::kevin.haleydt@kb.vlaanderen.be::3063019d-08c4-452a-88b0-f79184f621b7" providerId="AD" clId="Web-{C3219786-DD18-44C3-AEC1-E7D3A6568F6E}" dt="2019-06-04T15:16:01.203" v="108" actId="20577"/>
          <ac:spMkLst>
            <pc:docMk/>
            <pc:sldMk cId="223201230" sldId="331"/>
            <ac:spMk id="17"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19-06-02T10:35:28.875" idx="12">
    <p:pos x="10" y="10"/>
    <p:text>is het nodig om de relatie tussen kadastraal patrimoniumperceel en bedrijventerrein te expliciteren? En op welk niveau zit dit?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02T17:57:30.965" idx="7">
    <p:pos x="2047" y="1230"/>
    <p:text>Vraag voor de werkgroep: Hoort dit thuis op dit niveau? Of eerder op het niveau van Bestemd &amp; werkgelijk bedrijventerrein (wegens mogelijke verschillen in geometrie)</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DD1D4-025F-4F92-BF28-CE5D887505A6}" type="doc">
      <dgm:prSet loTypeId="urn:microsoft.com/office/officeart/2005/8/layout/hProcess11" loCatId="process" qsTypeId="urn:microsoft.com/office/officeart/2005/8/quickstyle/simple1" qsCatId="simple" csTypeId="urn:microsoft.com/office/officeart/2005/8/colors/accent0_2" csCatId="mainScheme" phldr="1"/>
      <dgm:spPr/>
    </dgm:pt>
    <dgm:pt modelId="{C91EFAF5-FB17-486F-A092-B2B06223379D}">
      <dgm:prSet phldrT="[Text]" custT="1"/>
      <dgm:spPr/>
      <dgm:t>
        <a:bodyPr/>
        <a:lstStyle/>
        <a:p>
          <a:endParaRPr lang="nl-BE" sz="1050" noProof="0"/>
        </a:p>
        <a:p>
          <a:r>
            <a:rPr lang="nl-BE" sz="1050" noProof="0"/>
            <a:t>14/03/’19</a:t>
          </a:r>
        </a:p>
      </dgm:t>
    </dgm:pt>
    <dgm:pt modelId="{DCEF9437-5F6C-439A-AD91-B67480A3D6A7}" type="parTrans" cxnId="{EB50FD60-929E-413C-B848-FA4D4B4B7A92}">
      <dgm:prSet/>
      <dgm:spPr/>
      <dgm:t>
        <a:bodyPr/>
        <a:lstStyle/>
        <a:p>
          <a:endParaRPr lang="en-US"/>
        </a:p>
      </dgm:t>
    </dgm:pt>
    <dgm:pt modelId="{0FBCC584-8748-4303-9362-9831D9B9C353}" type="sibTrans" cxnId="{EB50FD60-929E-413C-B848-FA4D4B4B7A92}">
      <dgm:prSet/>
      <dgm:spPr/>
      <dgm:t>
        <a:bodyPr/>
        <a:lstStyle/>
        <a:p>
          <a:endParaRPr lang="en-US"/>
        </a:p>
      </dgm:t>
    </dgm:pt>
    <dgm:pt modelId="{2BAC5791-68FD-4585-82B6-531A13791D0B}">
      <dgm:prSet phldrT="[Text]" custT="1"/>
      <dgm:spPr/>
      <dgm:t>
        <a:bodyPr/>
        <a:lstStyle/>
        <a:p>
          <a:r>
            <a:rPr lang="nl-BE" sz="1050" noProof="0"/>
            <a:t>23/04/’19</a:t>
          </a:r>
        </a:p>
        <a:p>
          <a:endParaRPr lang="nl-BE" sz="1050" noProof="0"/>
        </a:p>
      </dgm:t>
    </dgm:pt>
    <dgm:pt modelId="{9C4F3F36-4DC8-4AEE-9063-2A2B868CF869}" type="parTrans" cxnId="{6050238C-F5C4-4B1E-BE92-C9C55E5141ED}">
      <dgm:prSet/>
      <dgm:spPr/>
      <dgm:t>
        <a:bodyPr/>
        <a:lstStyle/>
        <a:p>
          <a:endParaRPr lang="en-US"/>
        </a:p>
      </dgm:t>
    </dgm:pt>
    <dgm:pt modelId="{E78CEF64-E1EC-47C9-9A68-CF72A18E98CA}" type="sibTrans" cxnId="{6050238C-F5C4-4B1E-BE92-C9C55E5141ED}">
      <dgm:prSet/>
      <dgm:spPr/>
      <dgm:t>
        <a:bodyPr/>
        <a:lstStyle/>
        <a:p>
          <a:endParaRPr lang="en-US"/>
        </a:p>
      </dgm:t>
    </dgm:pt>
    <dgm:pt modelId="{F5F3F64F-7379-47E0-BB91-F269BC827C9B}">
      <dgm:prSet phldrT="[Text]" custT="1"/>
      <dgm:spPr/>
      <dgm:t>
        <a:bodyPr/>
        <a:lstStyle/>
        <a:p>
          <a:endParaRPr lang="nl-BE" sz="1050" noProof="0"/>
        </a:p>
        <a:p>
          <a:r>
            <a:rPr lang="nl-BE" sz="1050" noProof="0"/>
            <a:t>22/05/’19</a:t>
          </a:r>
        </a:p>
      </dgm:t>
    </dgm:pt>
    <dgm:pt modelId="{0FC0F8AA-785E-446D-9F3E-317E2C9AB8BB}" type="parTrans" cxnId="{4BF644F2-C1D5-40E6-9ADA-77B86304D9F1}">
      <dgm:prSet/>
      <dgm:spPr/>
      <dgm:t>
        <a:bodyPr/>
        <a:lstStyle/>
        <a:p>
          <a:endParaRPr lang="en-US"/>
        </a:p>
      </dgm:t>
    </dgm:pt>
    <dgm:pt modelId="{6701905B-BE52-4B4B-83CB-E2DE8AEF010D}" type="sibTrans" cxnId="{4BF644F2-C1D5-40E6-9ADA-77B86304D9F1}">
      <dgm:prSet/>
      <dgm:spPr/>
      <dgm:t>
        <a:bodyPr/>
        <a:lstStyle/>
        <a:p>
          <a:endParaRPr lang="en-US"/>
        </a:p>
      </dgm:t>
    </dgm:pt>
    <dgm:pt modelId="{1C789558-28CC-4836-A7DD-70276BB475F4}">
      <dgm:prSet phldrT="[Text]" custT="1"/>
      <dgm:spPr/>
      <dgm:t>
        <a:bodyPr/>
        <a:lstStyle/>
        <a:p>
          <a:r>
            <a:rPr lang="nl-BE" sz="1050" noProof="0"/>
            <a:t>05/06/’19</a:t>
          </a:r>
        </a:p>
        <a:p>
          <a:endParaRPr lang="nl-BE" sz="1050" noProof="0"/>
        </a:p>
      </dgm:t>
    </dgm:pt>
    <dgm:pt modelId="{A4316E79-9D19-4769-BBAA-48D79E056B30}" type="parTrans" cxnId="{736E98C5-F28C-4A34-B7F2-7AF5069C89D3}">
      <dgm:prSet/>
      <dgm:spPr/>
      <dgm:t>
        <a:bodyPr/>
        <a:lstStyle/>
        <a:p>
          <a:endParaRPr lang="en-US"/>
        </a:p>
      </dgm:t>
    </dgm:pt>
    <dgm:pt modelId="{21093144-8746-4833-9C23-84CA5B5AA884}" type="sibTrans" cxnId="{736E98C5-F28C-4A34-B7F2-7AF5069C89D3}">
      <dgm:prSet/>
      <dgm:spPr/>
      <dgm:t>
        <a:bodyPr/>
        <a:lstStyle/>
        <a:p>
          <a:endParaRPr lang="en-US"/>
        </a:p>
      </dgm:t>
    </dgm:pt>
    <dgm:pt modelId="{26394B27-0DB2-40B4-BFF1-A76C152B8FC9}">
      <dgm:prSet phldrT="[Text]" custT="1"/>
      <dgm:spPr/>
      <dgm:t>
        <a:bodyPr/>
        <a:lstStyle/>
        <a:p>
          <a:endParaRPr lang="nl-BE" sz="1050" noProof="0"/>
        </a:p>
        <a:p>
          <a:r>
            <a:rPr lang="nl-BE" sz="1050" noProof="0"/>
            <a:t>TBD</a:t>
          </a:r>
        </a:p>
      </dgm:t>
    </dgm:pt>
    <dgm:pt modelId="{455E145B-B0FF-4D46-AAD8-23EC991D1FFF}" type="parTrans" cxnId="{D91089DD-1D40-4E4C-8745-A28DD8092F60}">
      <dgm:prSet/>
      <dgm:spPr/>
      <dgm:t>
        <a:bodyPr/>
        <a:lstStyle/>
        <a:p>
          <a:endParaRPr lang="en-US"/>
        </a:p>
      </dgm:t>
    </dgm:pt>
    <dgm:pt modelId="{875F4645-C151-4382-9C83-90AD0F230C58}" type="sibTrans" cxnId="{D91089DD-1D40-4E4C-8745-A28DD8092F60}">
      <dgm:prSet/>
      <dgm:spPr/>
      <dgm:t>
        <a:bodyPr/>
        <a:lstStyle/>
        <a:p>
          <a:endParaRPr lang="en-US"/>
        </a:p>
      </dgm:t>
    </dgm:pt>
    <dgm:pt modelId="{3FA5C384-8FC4-4340-B046-63D4BA14C9D8}">
      <dgm:prSet phldrT="[Text]"/>
      <dgm:spPr/>
      <dgm:t>
        <a:bodyPr/>
        <a:lstStyle/>
        <a:p>
          <a:endParaRPr lang="nl-BE" noProof="0"/>
        </a:p>
      </dgm:t>
    </dgm:pt>
    <dgm:pt modelId="{3EEC621D-BC8F-43A3-8E0C-AF3647F922B6}" type="parTrans" cxnId="{C9245D4F-B1AE-409F-AC70-C51F87BD21F1}">
      <dgm:prSet/>
      <dgm:spPr/>
      <dgm:t>
        <a:bodyPr/>
        <a:lstStyle/>
        <a:p>
          <a:endParaRPr lang="en-US"/>
        </a:p>
      </dgm:t>
    </dgm:pt>
    <dgm:pt modelId="{5654841C-3D90-4671-93A8-0538DB0504A7}" type="sibTrans" cxnId="{C9245D4F-B1AE-409F-AC70-C51F87BD21F1}">
      <dgm:prSet/>
      <dgm:spPr/>
      <dgm:t>
        <a:bodyPr/>
        <a:lstStyle/>
        <a:p>
          <a:endParaRPr lang="en-US"/>
        </a:p>
      </dgm:t>
    </dgm:pt>
    <dgm:pt modelId="{1D16ECC5-40E6-41E6-8EDB-63401FBF5D8D}">
      <dgm:prSet phldrT="[Text]" custT="1"/>
      <dgm:spPr/>
      <dgm:t>
        <a:bodyPr/>
        <a:lstStyle/>
        <a:p>
          <a:endParaRPr lang="nl-BE" sz="1050" noProof="0"/>
        </a:p>
        <a:p>
          <a:r>
            <a:rPr lang="nl-BE" sz="1050" noProof="0"/>
            <a:t>15/12/’19</a:t>
          </a:r>
        </a:p>
      </dgm:t>
    </dgm:pt>
    <dgm:pt modelId="{529B7A0A-4CA5-4113-B0EF-6479F9557396}" type="parTrans" cxnId="{EBD3BFA7-FF0B-4183-8265-1FCAD40AA347}">
      <dgm:prSet/>
      <dgm:spPr/>
      <dgm:t>
        <a:bodyPr/>
        <a:lstStyle/>
        <a:p>
          <a:endParaRPr lang="en-US"/>
        </a:p>
      </dgm:t>
    </dgm:pt>
    <dgm:pt modelId="{A6C5B933-1E0B-4B38-82D3-82EBAC014E10}" type="sibTrans" cxnId="{EBD3BFA7-FF0B-4183-8265-1FCAD40AA347}">
      <dgm:prSet/>
      <dgm:spPr/>
      <dgm:t>
        <a:bodyPr/>
        <a:lstStyle/>
        <a:p>
          <a:endParaRPr lang="en-US"/>
        </a:p>
      </dgm:t>
    </dgm:pt>
    <dgm:pt modelId="{C1372E54-4B6B-4981-87CD-DD0F6F678AC8}">
      <dgm:prSet phldrT="[Text]"/>
      <dgm:spPr/>
      <dgm:t>
        <a:bodyPr/>
        <a:lstStyle/>
        <a:p>
          <a:endParaRPr lang="nl-BE" noProof="0"/>
        </a:p>
      </dgm:t>
    </dgm:pt>
    <dgm:pt modelId="{A34CFEFB-DB26-47B5-8E7E-D6B5502A2441}" type="parTrans" cxnId="{22D2B725-611F-495F-BF38-51E279F26389}">
      <dgm:prSet/>
      <dgm:spPr/>
      <dgm:t>
        <a:bodyPr/>
        <a:lstStyle/>
        <a:p>
          <a:endParaRPr lang="en-US"/>
        </a:p>
      </dgm:t>
    </dgm:pt>
    <dgm:pt modelId="{05477E28-5BC3-4045-91F1-0A16786D2079}" type="sibTrans" cxnId="{22D2B725-611F-495F-BF38-51E279F26389}">
      <dgm:prSet/>
      <dgm:spPr/>
      <dgm:t>
        <a:bodyPr/>
        <a:lstStyle/>
        <a:p>
          <a:endParaRPr lang="en-US"/>
        </a:p>
      </dgm:t>
    </dgm:pt>
    <dgm:pt modelId="{DCC8E8F0-D558-4DE6-86C9-E5B016C032B7}">
      <dgm:prSet phldrT="[Text]"/>
      <dgm:spPr/>
      <dgm:t>
        <a:bodyPr/>
        <a:lstStyle/>
        <a:p>
          <a:endParaRPr lang="nl-BE" noProof="0"/>
        </a:p>
      </dgm:t>
    </dgm:pt>
    <dgm:pt modelId="{43AA42DE-94D1-4ADF-94F6-0B0375A4F2FC}" type="parTrans" cxnId="{79BD6A56-39C0-4DE5-9412-94BA88270EA9}">
      <dgm:prSet/>
      <dgm:spPr/>
      <dgm:t>
        <a:bodyPr/>
        <a:lstStyle/>
        <a:p>
          <a:endParaRPr lang="en-US"/>
        </a:p>
      </dgm:t>
    </dgm:pt>
    <dgm:pt modelId="{0BFDC75B-145D-4692-8F4C-0D073FD1F1E7}" type="sibTrans" cxnId="{79BD6A56-39C0-4DE5-9412-94BA88270EA9}">
      <dgm:prSet/>
      <dgm:spPr/>
      <dgm:t>
        <a:bodyPr/>
        <a:lstStyle/>
        <a:p>
          <a:endParaRPr lang="en-US"/>
        </a:p>
      </dgm:t>
    </dgm:pt>
    <dgm:pt modelId="{FCFD809C-A127-4B5E-8D46-65F2EFB0D39B}">
      <dgm:prSet phldrT="[Text]" custT="1"/>
      <dgm:spPr/>
      <dgm:t>
        <a:bodyPr/>
        <a:lstStyle/>
        <a:p>
          <a:endParaRPr lang="nl-BE" sz="1050" noProof="0"/>
        </a:p>
      </dgm:t>
    </dgm:pt>
    <dgm:pt modelId="{5384827A-217D-4C1F-8656-BBB4945DC0B4}" type="sibTrans" cxnId="{654A473A-5579-41D7-8743-1C376F7BF98B}">
      <dgm:prSet/>
      <dgm:spPr/>
      <dgm:t>
        <a:bodyPr/>
        <a:lstStyle/>
        <a:p>
          <a:endParaRPr lang="en-US"/>
        </a:p>
      </dgm:t>
    </dgm:pt>
    <dgm:pt modelId="{778FDB4A-A97E-4BE6-A21A-1605BC1CFCE4}" type="parTrans" cxnId="{654A473A-5579-41D7-8743-1C376F7BF98B}">
      <dgm:prSet/>
      <dgm:spPr/>
      <dgm:t>
        <a:bodyPr/>
        <a:lstStyle/>
        <a:p>
          <a:endParaRPr lang="en-US"/>
        </a:p>
      </dgm:t>
    </dgm:pt>
    <dgm:pt modelId="{2AA030C5-7FBC-4429-9D21-857328B95F74}">
      <dgm:prSet phldrT="[Text]" custT="1"/>
      <dgm:spPr/>
      <dgm:t>
        <a:bodyPr/>
        <a:lstStyle/>
        <a:p>
          <a:r>
            <a:rPr lang="nl-BE" sz="1050" noProof="0"/>
            <a:t> </a:t>
          </a:r>
        </a:p>
        <a:p>
          <a:endParaRPr lang="nl-BE" sz="1050" noProof="0"/>
        </a:p>
      </dgm:t>
    </dgm:pt>
    <dgm:pt modelId="{6FFE956E-B7E1-4E98-B189-CCB0A7E582B7}" type="sibTrans" cxnId="{8C6A5862-B8C2-4FC5-8155-00F5E8BCE436}">
      <dgm:prSet/>
      <dgm:spPr/>
      <dgm:t>
        <a:bodyPr/>
        <a:lstStyle/>
        <a:p>
          <a:endParaRPr lang="en-US"/>
        </a:p>
      </dgm:t>
    </dgm:pt>
    <dgm:pt modelId="{2290D1BE-7FF0-40AF-8BF3-F5767E41788B}" type="parTrans" cxnId="{8C6A5862-B8C2-4FC5-8155-00F5E8BCE436}">
      <dgm:prSet/>
      <dgm:spPr/>
      <dgm:t>
        <a:bodyPr/>
        <a:lstStyle/>
        <a:p>
          <a:endParaRPr lang="en-US"/>
        </a:p>
      </dgm:t>
    </dgm:pt>
    <dgm:pt modelId="{FEEC93DC-89B8-4153-B299-6CDA5AF9E4F5}" type="pres">
      <dgm:prSet presAssocID="{290DD1D4-025F-4F92-BF28-CE5D887505A6}" presName="Name0" presStyleCnt="0">
        <dgm:presLayoutVars>
          <dgm:dir/>
          <dgm:resizeHandles val="exact"/>
        </dgm:presLayoutVars>
      </dgm:prSet>
      <dgm:spPr/>
    </dgm:pt>
    <dgm:pt modelId="{12035FC6-4EAE-478F-96B8-25D2AABB6791}" type="pres">
      <dgm:prSet presAssocID="{290DD1D4-025F-4F92-BF28-CE5D887505A6}" presName="arrow" presStyleLbl="bgShp" presStyleIdx="0" presStyleCnt="1" custScaleY="12617" custLinFactNeighborY="0"/>
      <dgm:spPr/>
    </dgm:pt>
    <dgm:pt modelId="{CC9DF41B-EC74-48F2-8DBC-95F9E764C15F}" type="pres">
      <dgm:prSet presAssocID="{290DD1D4-025F-4F92-BF28-CE5D887505A6}" presName="points" presStyleCnt="0"/>
      <dgm:spPr/>
    </dgm:pt>
    <dgm:pt modelId="{2B4D3455-5AB6-4F24-B42D-049222E5C0D1}" type="pres">
      <dgm:prSet presAssocID="{C91EFAF5-FB17-486F-A092-B2B06223379D}" presName="compositeA" presStyleCnt="0"/>
      <dgm:spPr/>
    </dgm:pt>
    <dgm:pt modelId="{A80725B6-2FEB-4B8F-925E-FCB1517F94FB}" type="pres">
      <dgm:prSet presAssocID="{C91EFAF5-FB17-486F-A092-B2B06223379D}" presName="textA" presStyleLbl="revTx" presStyleIdx="0" presStyleCnt="11" custLinFactNeighborX="-281" custLinFactNeighborY="8904">
        <dgm:presLayoutVars>
          <dgm:bulletEnabled val="1"/>
        </dgm:presLayoutVars>
      </dgm:prSet>
      <dgm:spPr/>
      <dgm:t>
        <a:bodyPr/>
        <a:lstStyle/>
        <a:p>
          <a:endParaRPr lang="en-US"/>
        </a:p>
      </dgm:t>
    </dgm:pt>
    <dgm:pt modelId="{22916BB0-5F82-4126-9DF7-21D1E8F6DE56}" type="pres">
      <dgm:prSet presAssocID="{C91EFAF5-FB17-486F-A092-B2B06223379D}" presName="circleA" presStyleLbl="node1" presStyleIdx="0" presStyleCnt="11" custScaleX="13995" custScaleY="13995"/>
      <dgm:spPr>
        <a:solidFill>
          <a:schemeClr val="tx1"/>
        </a:solidFill>
      </dgm:spPr>
    </dgm:pt>
    <dgm:pt modelId="{483C9FB8-0489-41F1-AE2D-4DD94581764F}" type="pres">
      <dgm:prSet presAssocID="{C91EFAF5-FB17-486F-A092-B2B06223379D}" presName="spaceA" presStyleCnt="0"/>
      <dgm:spPr/>
    </dgm:pt>
    <dgm:pt modelId="{AC7E87FC-55C1-408C-B40C-0B0AB14B4CCF}" type="pres">
      <dgm:prSet presAssocID="{0FBCC584-8748-4303-9362-9831D9B9C353}" presName="space" presStyleCnt="0"/>
      <dgm:spPr/>
    </dgm:pt>
    <dgm:pt modelId="{B8AC96A4-F1B8-4467-B884-7E99AB94A4C6}" type="pres">
      <dgm:prSet presAssocID="{2BAC5791-68FD-4585-82B6-531A13791D0B}" presName="compositeB" presStyleCnt="0"/>
      <dgm:spPr/>
    </dgm:pt>
    <dgm:pt modelId="{3C181B4E-4115-4EDE-A2D9-0600A0EF473F}" type="pres">
      <dgm:prSet presAssocID="{2BAC5791-68FD-4585-82B6-531A13791D0B}" presName="textB" presStyleLbl="revTx" presStyleIdx="1" presStyleCnt="11" custLinFactNeighborY="-9752">
        <dgm:presLayoutVars>
          <dgm:bulletEnabled val="1"/>
        </dgm:presLayoutVars>
      </dgm:prSet>
      <dgm:spPr/>
      <dgm:t>
        <a:bodyPr/>
        <a:lstStyle/>
        <a:p>
          <a:endParaRPr lang="en-US"/>
        </a:p>
      </dgm:t>
    </dgm:pt>
    <dgm:pt modelId="{45572ED9-11A1-4908-8F26-8A7393B4AF17}" type="pres">
      <dgm:prSet presAssocID="{2BAC5791-68FD-4585-82B6-531A13791D0B}" presName="circleB" presStyleLbl="node1" presStyleIdx="1" presStyleCnt="11" custScaleX="13995" custScaleY="13995"/>
      <dgm:spPr>
        <a:solidFill>
          <a:schemeClr val="tx1"/>
        </a:solidFill>
      </dgm:spPr>
    </dgm:pt>
    <dgm:pt modelId="{01FABCB8-A219-43FC-8001-BA4070CF5E06}" type="pres">
      <dgm:prSet presAssocID="{2BAC5791-68FD-4585-82B6-531A13791D0B}" presName="spaceB" presStyleCnt="0"/>
      <dgm:spPr/>
    </dgm:pt>
    <dgm:pt modelId="{83CF3433-BEC8-4D3B-B973-A30A8BEBED30}" type="pres">
      <dgm:prSet presAssocID="{E78CEF64-E1EC-47C9-9A68-CF72A18E98CA}" presName="space" presStyleCnt="0"/>
      <dgm:spPr/>
    </dgm:pt>
    <dgm:pt modelId="{653245EE-D8B8-4419-B20D-3FA0BFABA13B}" type="pres">
      <dgm:prSet presAssocID="{F5F3F64F-7379-47E0-BB91-F269BC827C9B}" presName="compositeA" presStyleCnt="0"/>
      <dgm:spPr/>
    </dgm:pt>
    <dgm:pt modelId="{761E6BA4-6A8F-41C3-BB02-E7DA6269F62F}" type="pres">
      <dgm:prSet presAssocID="{F5F3F64F-7379-47E0-BB91-F269BC827C9B}" presName="textA" presStyleLbl="revTx" presStyleIdx="2" presStyleCnt="11" custLinFactNeighborY="10176">
        <dgm:presLayoutVars>
          <dgm:bulletEnabled val="1"/>
        </dgm:presLayoutVars>
      </dgm:prSet>
      <dgm:spPr/>
      <dgm:t>
        <a:bodyPr/>
        <a:lstStyle/>
        <a:p>
          <a:endParaRPr lang="en-US"/>
        </a:p>
      </dgm:t>
    </dgm:pt>
    <dgm:pt modelId="{B0F5B861-A8A1-4820-8570-5189759BDF0D}" type="pres">
      <dgm:prSet presAssocID="{F5F3F64F-7379-47E0-BB91-F269BC827C9B}" presName="circleA" presStyleLbl="node1" presStyleIdx="2" presStyleCnt="11" custScaleX="13995" custScaleY="13995"/>
      <dgm:spPr>
        <a:solidFill>
          <a:schemeClr val="tx1"/>
        </a:solidFill>
      </dgm:spPr>
    </dgm:pt>
    <dgm:pt modelId="{4C8694EC-D577-463B-953F-E328D2C29598}" type="pres">
      <dgm:prSet presAssocID="{F5F3F64F-7379-47E0-BB91-F269BC827C9B}" presName="spaceA" presStyleCnt="0"/>
      <dgm:spPr/>
    </dgm:pt>
    <dgm:pt modelId="{F7979D36-29F2-4A09-A2B5-8D9F52897EDC}" type="pres">
      <dgm:prSet presAssocID="{6701905B-BE52-4B4B-83CB-E2DE8AEF010D}" presName="space" presStyleCnt="0"/>
      <dgm:spPr/>
    </dgm:pt>
    <dgm:pt modelId="{BDACD96F-D125-48C5-83BE-A60392C8C3E0}" type="pres">
      <dgm:prSet presAssocID="{1C789558-28CC-4836-A7DD-70276BB475F4}" presName="compositeB" presStyleCnt="0"/>
      <dgm:spPr/>
    </dgm:pt>
    <dgm:pt modelId="{651A9866-0426-4C31-9838-3FACA507663E}" type="pres">
      <dgm:prSet presAssocID="{1C789558-28CC-4836-A7DD-70276BB475F4}" presName="textB" presStyleLbl="revTx" presStyleIdx="3" presStyleCnt="11" custLinFactNeighborY="-9752">
        <dgm:presLayoutVars>
          <dgm:bulletEnabled val="1"/>
        </dgm:presLayoutVars>
      </dgm:prSet>
      <dgm:spPr/>
      <dgm:t>
        <a:bodyPr/>
        <a:lstStyle/>
        <a:p>
          <a:endParaRPr lang="en-US"/>
        </a:p>
      </dgm:t>
    </dgm:pt>
    <dgm:pt modelId="{DB35F419-A3BA-4B7E-B434-757640C778D6}" type="pres">
      <dgm:prSet presAssocID="{1C789558-28CC-4836-A7DD-70276BB475F4}" presName="circleB" presStyleLbl="node1" presStyleIdx="3" presStyleCnt="11" custScaleX="13995" custScaleY="13995"/>
      <dgm:spPr>
        <a:solidFill>
          <a:schemeClr val="tx1"/>
        </a:solidFill>
      </dgm:spPr>
    </dgm:pt>
    <dgm:pt modelId="{F61B1C87-8C86-4E04-A507-1E42284CA02C}" type="pres">
      <dgm:prSet presAssocID="{1C789558-28CC-4836-A7DD-70276BB475F4}" presName="spaceB" presStyleCnt="0"/>
      <dgm:spPr/>
    </dgm:pt>
    <dgm:pt modelId="{AE617EB4-21FF-47BA-A47C-566FE2AD21B7}" type="pres">
      <dgm:prSet presAssocID="{21093144-8746-4833-9C23-84CA5B5AA884}" presName="space" presStyleCnt="0"/>
      <dgm:spPr/>
    </dgm:pt>
    <dgm:pt modelId="{8E357E9F-42F6-4B00-BFA0-A2B5D3529FF4}" type="pres">
      <dgm:prSet presAssocID="{26394B27-0DB2-40B4-BFF1-A76C152B8FC9}" presName="compositeA" presStyleCnt="0"/>
      <dgm:spPr/>
    </dgm:pt>
    <dgm:pt modelId="{B49AA5D5-2515-47D4-80EA-3F318E891B63}" type="pres">
      <dgm:prSet presAssocID="{26394B27-0DB2-40B4-BFF1-A76C152B8FC9}" presName="textA" presStyleLbl="revTx" presStyleIdx="4" presStyleCnt="11" custLinFactNeighborY="8904">
        <dgm:presLayoutVars>
          <dgm:bulletEnabled val="1"/>
        </dgm:presLayoutVars>
      </dgm:prSet>
      <dgm:spPr/>
      <dgm:t>
        <a:bodyPr/>
        <a:lstStyle/>
        <a:p>
          <a:endParaRPr lang="en-US"/>
        </a:p>
      </dgm:t>
    </dgm:pt>
    <dgm:pt modelId="{15FA17CF-1F1B-4524-A846-02C3988DEB09}" type="pres">
      <dgm:prSet presAssocID="{26394B27-0DB2-40B4-BFF1-A76C152B8FC9}" presName="circleA" presStyleLbl="node1" presStyleIdx="4" presStyleCnt="11" custScaleX="13995" custScaleY="13995"/>
      <dgm:spPr>
        <a:solidFill>
          <a:schemeClr val="tx1"/>
        </a:solidFill>
      </dgm:spPr>
    </dgm:pt>
    <dgm:pt modelId="{F785A25E-6208-4129-8B30-2F2BDF41AAAE}" type="pres">
      <dgm:prSet presAssocID="{26394B27-0DB2-40B4-BFF1-A76C152B8FC9}" presName="spaceA" presStyleCnt="0"/>
      <dgm:spPr/>
    </dgm:pt>
    <dgm:pt modelId="{93BD0162-C8A0-4499-93D3-C7F936363F7B}" type="pres">
      <dgm:prSet presAssocID="{875F4645-C151-4382-9C83-90AD0F230C58}" presName="space" presStyleCnt="0"/>
      <dgm:spPr/>
    </dgm:pt>
    <dgm:pt modelId="{4C6E3687-7005-42CE-A719-3C67CE01E826}" type="pres">
      <dgm:prSet presAssocID="{2AA030C5-7FBC-4429-9D21-857328B95F74}" presName="compositeB" presStyleCnt="0"/>
      <dgm:spPr/>
    </dgm:pt>
    <dgm:pt modelId="{B51CE25C-9251-45C6-BF0D-A784CEF8685B}" type="pres">
      <dgm:prSet presAssocID="{2AA030C5-7FBC-4429-9D21-857328B95F74}" presName="textB" presStyleLbl="revTx" presStyleIdx="5" presStyleCnt="11" custLinFactNeighborY="-9752">
        <dgm:presLayoutVars>
          <dgm:bulletEnabled val="1"/>
        </dgm:presLayoutVars>
      </dgm:prSet>
      <dgm:spPr/>
      <dgm:t>
        <a:bodyPr/>
        <a:lstStyle/>
        <a:p>
          <a:endParaRPr lang="en-US"/>
        </a:p>
      </dgm:t>
    </dgm:pt>
    <dgm:pt modelId="{856F5D33-20B6-4731-8E0B-AFBFB0960FF3}" type="pres">
      <dgm:prSet presAssocID="{2AA030C5-7FBC-4429-9D21-857328B95F74}" presName="circleB" presStyleLbl="node1" presStyleIdx="5" presStyleCnt="11" custScaleX="13995" custScaleY="13995"/>
      <dgm:spPr>
        <a:solidFill>
          <a:schemeClr val="tx1"/>
        </a:solidFill>
      </dgm:spPr>
    </dgm:pt>
    <dgm:pt modelId="{3E670E1D-A01E-4633-BAE2-BF8CD013D559}" type="pres">
      <dgm:prSet presAssocID="{2AA030C5-7FBC-4429-9D21-857328B95F74}" presName="spaceB" presStyleCnt="0"/>
      <dgm:spPr/>
    </dgm:pt>
    <dgm:pt modelId="{BE38B929-8509-4669-8D43-F7E69A716209}" type="pres">
      <dgm:prSet presAssocID="{6FFE956E-B7E1-4E98-B189-CCB0A7E582B7}" presName="space" presStyleCnt="0"/>
      <dgm:spPr/>
    </dgm:pt>
    <dgm:pt modelId="{5036A623-3D97-457F-88F7-938661AF307A}" type="pres">
      <dgm:prSet presAssocID="{FCFD809C-A127-4B5E-8D46-65F2EFB0D39B}" presName="compositeA" presStyleCnt="0"/>
      <dgm:spPr/>
    </dgm:pt>
    <dgm:pt modelId="{B6B95B2C-9939-4C4A-BF13-43698F089E7D}" type="pres">
      <dgm:prSet presAssocID="{FCFD809C-A127-4B5E-8D46-65F2EFB0D39B}" presName="textA" presStyleLbl="revTx" presStyleIdx="6" presStyleCnt="11" custLinFactNeighborY="8904">
        <dgm:presLayoutVars>
          <dgm:bulletEnabled val="1"/>
        </dgm:presLayoutVars>
      </dgm:prSet>
      <dgm:spPr/>
      <dgm:t>
        <a:bodyPr/>
        <a:lstStyle/>
        <a:p>
          <a:endParaRPr lang="en-US"/>
        </a:p>
      </dgm:t>
    </dgm:pt>
    <dgm:pt modelId="{89376812-699D-44B5-85CF-6CEA1C82450C}" type="pres">
      <dgm:prSet presAssocID="{FCFD809C-A127-4B5E-8D46-65F2EFB0D39B}" presName="circleA" presStyleLbl="node1" presStyleIdx="6" presStyleCnt="11" custScaleX="13995" custScaleY="13995"/>
      <dgm:spPr>
        <a:solidFill>
          <a:schemeClr val="tx1"/>
        </a:solidFill>
      </dgm:spPr>
    </dgm:pt>
    <dgm:pt modelId="{1FF199E5-DC71-4A57-89FD-8149E029711E}" type="pres">
      <dgm:prSet presAssocID="{FCFD809C-A127-4B5E-8D46-65F2EFB0D39B}" presName="spaceA" presStyleCnt="0"/>
      <dgm:spPr/>
    </dgm:pt>
    <dgm:pt modelId="{AA4F71D0-3C1E-4A91-9E8A-1A282ED95A1C}" type="pres">
      <dgm:prSet presAssocID="{5384827A-217D-4C1F-8656-BBB4945DC0B4}" presName="space" presStyleCnt="0"/>
      <dgm:spPr/>
    </dgm:pt>
    <dgm:pt modelId="{4286C974-235F-45BE-9952-E1EE17A597E4}" type="pres">
      <dgm:prSet presAssocID="{DCC8E8F0-D558-4DE6-86C9-E5B016C032B7}" presName="compositeB" presStyleCnt="0"/>
      <dgm:spPr/>
    </dgm:pt>
    <dgm:pt modelId="{0380CD25-83D2-4474-B67D-25BE3ABD0C8B}" type="pres">
      <dgm:prSet presAssocID="{DCC8E8F0-D558-4DE6-86C9-E5B016C032B7}" presName="textB" presStyleLbl="revTx" presStyleIdx="7" presStyleCnt="11">
        <dgm:presLayoutVars>
          <dgm:bulletEnabled val="1"/>
        </dgm:presLayoutVars>
      </dgm:prSet>
      <dgm:spPr/>
      <dgm:t>
        <a:bodyPr/>
        <a:lstStyle/>
        <a:p>
          <a:endParaRPr lang="en-US"/>
        </a:p>
      </dgm:t>
    </dgm:pt>
    <dgm:pt modelId="{C13BC448-84F4-4806-86B6-B40EB7432797}" type="pres">
      <dgm:prSet presAssocID="{DCC8E8F0-D558-4DE6-86C9-E5B016C032B7}" presName="circleB" presStyleLbl="node1" presStyleIdx="7" presStyleCnt="11"/>
      <dgm:spPr>
        <a:noFill/>
        <a:ln>
          <a:noFill/>
        </a:ln>
      </dgm:spPr>
    </dgm:pt>
    <dgm:pt modelId="{C7B546F5-E9BB-4959-98D5-0122EAF06DAA}" type="pres">
      <dgm:prSet presAssocID="{DCC8E8F0-D558-4DE6-86C9-E5B016C032B7}" presName="spaceB" presStyleCnt="0"/>
      <dgm:spPr/>
    </dgm:pt>
    <dgm:pt modelId="{A16E619D-3EA8-45FB-8048-91268CF99F5C}" type="pres">
      <dgm:prSet presAssocID="{0BFDC75B-145D-4692-8F4C-0D073FD1F1E7}" presName="space" presStyleCnt="0"/>
      <dgm:spPr/>
    </dgm:pt>
    <dgm:pt modelId="{3C6AA509-D4B4-4493-B946-A8DA2AA46CDC}" type="pres">
      <dgm:prSet presAssocID="{3FA5C384-8FC4-4340-B046-63D4BA14C9D8}" presName="compositeA" presStyleCnt="0"/>
      <dgm:spPr/>
    </dgm:pt>
    <dgm:pt modelId="{E39AA51C-8377-46A0-9304-9FE0F742B36B}" type="pres">
      <dgm:prSet presAssocID="{3FA5C384-8FC4-4340-B046-63D4BA14C9D8}" presName="textA" presStyleLbl="revTx" presStyleIdx="8" presStyleCnt="11" custLinFactNeighborX="7417" custLinFactNeighborY="14050">
        <dgm:presLayoutVars>
          <dgm:bulletEnabled val="1"/>
        </dgm:presLayoutVars>
      </dgm:prSet>
      <dgm:spPr/>
      <dgm:t>
        <a:bodyPr/>
        <a:lstStyle/>
        <a:p>
          <a:endParaRPr lang="en-US"/>
        </a:p>
      </dgm:t>
    </dgm:pt>
    <dgm:pt modelId="{4E8B08CC-0D93-4537-B07E-1733EBDB0BE5}" type="pres">
      <dgm:prSet presAssocID="{3FA5C384-8FC4-4340-B046-63D4BA14C9D8}" presName="circleA" presStyleLbl="node1" presStyleIdx="8" presStyleCnt="11" custScaleX="13995" custScaleY="13995"/>
      <dgm:spPr>
        <a:solidFill>
          <a:schemeClr val="tx1"/>
        </a:solidFill>
      </dgm:spPr>
    </dgm:pt>
    <dgm:pt modelId="{B022971C-6E3D-4181-8BA0-C01CB415F28F}" type="pres">
      <dgm:prSet presAssocID="{3FA5C384-8FC4-4340-B046-63D4BA14C9D8}" presName="spaceA" presStyleCnt="0"/>
      <dgm:spPr/>
    </dgm:pt>
    <dgm:pt modelId="{EF783E17-5724-4193-8116-EB7A56072AA5}" type="pres">
      <dgm:prSet presAssocID="{5654841C-3D90-4671-93A8-0538DB0504A7}" presName="space" presStyleCnt="0"/>
      <dgm:spPr/>
    </dgm:pt>
    <dgm:pt modelId="{6EA31CE0-F9E9-4EBA-BD56-ED552EB19CC6}" type="pres">
      <dgm:prSet presAssocID="{C1372E54-4B6B-4981-87CD-DD0F6F678AC8}" presName="compositeB" presStyleCnt="0"/>
      <dgm:spPr/>
    </dgm:pt>
    <dgm:pt modelId="{22D86FE5-07F3-434B-B47B-318255FFA194}" type="pres">
      <dgm:prSet presAssocID="{C1372E54-4B6B-4981-87CD-DD0F6F678AC8}" presName="textB" presStyleLbl="revTx" presStyleIdx="9" presStyleCnt="11">
        <dgm:presLayoutVars>
          <dgm:bulletEnabled val="1"/>
        </dgm:presLayoutVars>
      </dgm:prSet>
      <dgm:spPr/>
      <dgm:t>
        <a:bodyPr/>
        <a:lstStyle/>
        <a:p>
          <a:endParaRPr lang="en-US"/>
        </a:p>
      </dgm:t>
    </dgm:pt>
    <dgm:pt modelId="{3A69149E-A51A-41A1-B46A-79DEBD8B0EF0}" type="pres">
      <dgm:prSet presAssocID="{C1372E54-4B6B-4981-87CD-DD0F6F678AC8}" presName="circleB" presStyleLbl="node1" presStyleIdx="9" presStyleCnt="11"/>
      <dgm:spPr>
        <a:noFill/>
        <a:ln>
          <a:noFill/>
        </a:ln>
      </dgm:spPr>
    </dgm:pt>
    <dgm:pt modelId="{0788C2FD-E8F1-4E6D-ACEC-846F34F86C04}" type="pres">
      <dgm:prSet presAssocID="{C1372E54-4B6B-4981-87CD-DD0F6F678AC8}" presName="spaceB" presStyleCnt="0"/>
      <dgm:spPr/>
    </dgm:pt>
    <dgm:pt modelId="{87B6523A-6746-4C22-8D0B-32CD966114E9}" type="pres">
      <dgm:prSet presAssocID="{05477E28-5BC3-4045-91F1-0A16786D2079}" presName="space" presStyleCnt="0"/>
      <dgm:spPr/>
    </dgm:pt>
    <dgm:pt modelId="{FA36E7F5-5368-42D8-8962-6C02137931EB}" type="pres">
      <dgm:prSet presAssocID="{1D16ECC5-40E6-41E6-8EDB-63401FBF5D8D}" presName="compositeA" presStyleCnt="0"/>
      <dgm:spPr/>
    </dgm:pt>
    <dgm:pt modelId="{01C35EF1-3267-48C2-AC66-19391016CEC5}" type="pres">
      <dgm:prSet presAssocID="{1D16ECC5-40E6-41E6-8EDB-63401FBF5D8D}" presName="textA" presStyleLbl="revTx" presStyleIdx="10" presStyleCnt="11" custLinFactNeighborY="8904">
        <dgm:presLayoutVars>
          <dgm:bulletEnabled val="1"/>
        </dgm:presLayoutVars>
      </dgm:prSet>
      <dgm:spPr/>
      <dgm:t>
        <a:bodyPr/>
        <a:lstStyle/>
        <a:p>
          <a:endParaRPr lang="en-US"/>
        </a:p>
      </dgm:t>
    </dgm:pt>
    <dgm:pt modelId="{86A341E5-3806-4119-B6FD-A419D7D89ADF}" type="pres">
      <dgm:prSet presAssocID="{1D16ECC5-40E6-41E6-8EDB-63401FBF5D8D}" presName="circleA" presStyleLbl="node1" presStyleIdx="10" presStyleCnt="11" custScaleX="13995" custScaleY="13995"/>
      <dgm:spPr>
        <a:solidFill>
          <a:schemeClr val="tx1"/>
        </a:solidFill>
      </dgm:spPr>
    </dgm:pt>
    <dgm:pt modelId="{2D985BBC-047F-4117-91F7-CFEF4CBEAAFA}" type="pres">
      <dgm:prSet presAssocID="{1D16ECC5-40E6-41E6-8EDB-63401FBF5D8D}" presName="spaceA" presStyleCnt="0"/>
      <dgm:spPr/>
    </dgm:pt>
  </dgm:ptLst>
  <dgm:cxnLst>
    <dgm:cxn modelId="{79BD6A56-39C0-4DE5-9412-94BA88270EA9}" srcId="{290DD1D4-025F-4F92-BF28-CE5D887505A6}" destId="{DCC8E8F0-D558-4DE6-86C9-E5B016C032B7}" srcOrd="7" destOrd="0" parTransId="{43AA42DE-94D1-4ADF-94F6-0B0375A4F2FC}" sibTransId="{0BFDC75B-145D-4692-8F4C-0D073FD1F1E7}"/>
    <dgm:cxn modelId="{22D2B725-611F-495F-BF38-51E279F26389}" srcId="{290DD1D4-025F-4F92-BF28-CE5D887505A6}" destId="{C1372E54-4B6B-4981-87CD-DD0F6F678AC8}" srcOrd="9" destOrd="0" parTransId="{A34CFEFB-DB26-47B5-8E7E-D6B5502A2441}" sibTransId="{05477E28-5BC3-4045-91F1-0A16786D2079}"/>
    <dgm:cxn modelId="{736E98C5-F28C-4A34-B7F2-7AF5069C89D3}" srcId="{290DD1D4-025F-4F92-BF28-CE5D887505A6}" destId="{1C789558-28CC-4836-A7DD-70276BB475F4}" srcOrd="3" destOrd="0" parTransId="{A4316E79-9D19-4769-BBAA-48D79E056B30}" sibTransId="{21093144-8746-4833-9C23-84CA5B5AA884}"/>
    <dgm:cxn modelId="{5BA7EE1D-E64A-4514-A8F1-48845325E741}" type="presOf" srcId="{FCFD809C-A127-4B5E-8D46-65F2EFB0D39B}" destId="{B6B95B2C-9939-4C4A-BF13-43698F089E7D}" srcOrd="0" destOrd="0" presId="urn:microsoft.com/office/officeart/2005/8/layout/hProcess11"/>
    <dgm:cxn modelId="{4BF644F2-C1D5-40E6-9ADA-77B86304D9F1}" srcId="{290DD1D4-025F-4F92-BF28-CE5D887505A6}" destId="{F5F3F64F-7379-47E0-BB91-F269BC827C9B}" srcOrd="2" destOrd="0" parTransId="{0FC0F8AA-785E-446D-9F3E-317E2C9AB8BB}" sibTransId="{6701905B-BE52-4B4B-83CB-E2DE8AEF010D}"/>
    <dgm:cxn modelId="{C9245D4F-B1AE-409F-AC70-C51F87BD21F1}" srcId="{290DD1D4-025F-4F92-BF28-CE5D887505A6}" destId="{3FA5C384-8FC4-4340-B046-63D4BA14C9D8}" srcOrd="8" destOrd="0" parTransId="{3EEC621D-BC8F-43A3-8E0C-AF3647F922B6}" sibTransId="{5654841C-3D90-4671-93A8-0538DB0504A7}"/>
    <dgm:cxn modelId="{6050238C-F5C4-4B1E-BE92-C9C55E5141ED}" srcId="{290DD1D4-025F-4F92-BF28-CE5D887505A6}" destId="{2BAC5791-68FD-4585-82B6-531A13791D0B}" srcOrd="1" destOrd="0" parTransId="{9C4F3F36-4DC8-4AEE-9063-2A2B868CF869}" sibTransId="{E78CEF64-E1EC-47C9-9A68-CF72A18E98CA}"/>
    <dgm:cxn modelId="{3A9E2D7D-9AD5-49CA-9EDB-83B6C32CD749}" type="presOf" srcId="{26394B27-0DB2-40B4-BFF1-A76C152B8FC9}" destId="{B49AA5D5-2515-47D4-80EA-3F318E891B63}" srcOrd="0" destOrd="0" presId="urn:microsoft.com/office/officeart/2005/8/layout/hProcess11"/>
    <dgm:cxn modelId="{BA8E2462-217D-4F1D-9054-5FFBFF26CEF7}" type="presOf" srcId="{C1372E54-4B6B-4981-87CD-DD0F6F678AC8}" destId="{22D86FE5-07F3-434B-B47B-318255FFA194}" srcOrd="0" destOrd="0" presId="urn:microsoft.com/office/officeart/2005/8/layout/hProcess11"/>
    <dgm:cxn modelId="{8C6A5862-B8C2-4FC5-8155-00F5E8BCE436}" srcId="{290DD1D4-025F-4F92-BF28-CE5D887505A6}" destId="{2AA030C5-7FBC-4429-9D21-857328B95F74}" srcOrd="5" destOrd="0" parTransId="{2290D1BE-7FF0-40AF-8BF3-F5767E41788B}" sibTransId="{6FFE956E-B7E1-4E98-B189-CCB0A7E582B7}"/>
    <dgm:cxn modelId="{39D8337E-452F-4EE7-81D2-D683BC08FDBC}" type="presOf" srcId="{2AA030C5-7FBC-4429-9D21-857328B95F74}" destId="{B51CE25C-9251-45C6-BF0D-A784CEF8685B}" srcOrd="0" destOrd="0" presId="urn:microsoft.com/office/officeart/2005/8/layout/hProcess11"/>
    <dgm:cxn modelId="{CF5C6C2E-20BA-48C9-9BEA-B7297ECF46EF}" type="presOf" srcId="{1C789558-28CC-4836-A7DD-70276BB475F4}" destId="{651A9866-0426-4C31-9838-3FACA507663E}" srcOrd="0" destOrd="0" presId="urn:microsoft.com/office/officeart/2005/8/layout/hProcess11"/>
    <dgm:cxn modelId="{DCA70C25-75C9-4A0C-87EC-5EEC7CB3B743}" type="presOf" srcId="{DCC8E8F0-D558-4DE6-86C9-E5B016C032B7}" destId="{0380CD25-83D2-4474-B67D-25BE3ABD0C8B}" srcOrd="0" destOrd="0" presId="urn:microsoft.com/office/officeart/2005/8/layout/hProcess11"/>
    <dgm:cxn modelId="{DA4BB0A4-8810-44BA-A618-512952852426}" type="presOf" srcId="{3FA5C384-8FC4-4340-B046-63D4BA14C9D8}" destId="{E39AA51C-8377-46A0-9304-9FE0F742B36B}" srcOrd="0" destOrd="0" presId="urn:microsoft.com/office/officeart/2005/8/layout/hProcess11"/>
    <dgm:cxn modelId="{EBD3BFA7-FF0B-4183-8265-1FCAD40AA347}" srcId="{290DD1D4-025F-4F92-BF28-CE5D887505A6}" destId="{1D16ECC5-40E6-41E6-8EDB-63401FBF5D8D}" srcOrd="10" destOrd="0" parTransId="{529B7A0A-4CA5-4113-B0EF-6479F9557396}" sibTransId="{A6C5B933-1E0B-4B38-82D3-82EBAC014E10}"/>
    <dgm:cxn modelId="{EB50FD60-929E-413C-B848-FA4D4B4B7A92}" srcId="{290DD1D4-025F-4F92-BF28-CE5D887505A6}" destId="{C91EFAF5-FB17-486F-A092-B2B06223379D}" srcOrd="0" destOrd="0" parTransId="{DCEF9437-5F6C-439A-AD91-B67480A3D6A7}" sibTransId="{0FBCC584-8748-4303-9362-9831D9B9C353}"/>
    <dgm:cxn modelId="{D91089DD-1D40-4E4C-8745-A28DD8092F60}" srcId="{290DD1D4-025F-4F92-BF28-CE5D887505A6}" destId="{26394B27-0DB2-40B4-BFF1-A76C152B8FC9}" srcOrd="4" destOrd="0" parTransId="{455E145B-B0FF-4D46-AAD8-23EC991D1FFF}" sibTransId="{875F4645-C151-4382-9C83-90AD0F230C58}"/>
    <dgm:cxn modelId="{A5266BA5-0EF1-43A6-8690-C22D1E6ABAFF}" type="presOf" srcId="{F5F3F64F-7379-47E0-BB91-F269BC827C9B}" destId="{761E6BA4-6A8F-41C3-BB02-E7DA6269F62F}" srcOrd="0" destOrd="0" presId="urn:microsoft.com/office/officeart/2005/8/layout/hProcess11"/>
    <dgm:cxn modelId="{76D3D72D-01FA-434E-99D0-5A0F42B11E0D}" type="presOf" srcId="{C91EFAF5-FB17-486F-A092-B2B06223379D}" destId="{A80725B6-2FEB-4B8F-925E-FCB1517F94FB}" srcOrd="0" destOrd="0" presId="urn:microsoft.com/office/officeart/2005/8/layout/hProcess11"/>
    <dgm:cxn modelId="{9912BD6E-9C97-4879-9861-2F7651A60696}" type="presOf" srcId="{2BAC5791-68FD-4585-82B6-531A13791D0B}" destId="{3C181B4E-4115-4EDE-A2D9-0600A0EF473F}" srcOrd="0" destOrd="0" presId="urn:microsoft.com/office/officeart/2005/8/layout/hProcess11"/>
    <dgm:cxn modelId="{654A473A-5579-41D7-8743-1C376F7BF98B}" srcId="{290DD1D4-025F-4F92-BF28-CE5D887505A6}" destId="{FCFD809C-A127-4B5E-8D46-65F2EFB0D39B}" srcOrd="6" destOrd="0" parTransId="{778FDB4A-A97E-4BE6-A21A-1605BC1CFCE4}" sibTransId="{5384827A-217D-4C1F-8656-BBB4945DC0B4}"/>
    <dgm:cxn modelId="{90BD574D-18C2-491F-8D20-E57F6C427582}" type="presOf" srcId="{1D16ECC5-40E6-41E6-8EDB-63401FBF5D8D}" destId="{01C35EF1-3267-48C2-AC66-19391016CEC5}" srcOrd="0" destOrd="0" presId="urn:microsoft.com/office/officeart/2005/8/layout/hProcess11"/>
    <dgm:cxn modelId="{8433D6C8-CA7A-4291-91B7-15723F0AD32E}" type="presOf" srcId="{290DD1D4-025F-4F92-BF28-CE5D887505A6}" destId="{FEEC93DC-89B8-4153-B299-6CDA5AF9E4F5}" srcOrd="0" destOrd="0" presId="urn:microsoft.com/office/officeart/2005/8/layout/hProcess11"/>
    <dgm:cxn modelId="{3FE6CF5A-E518-47AB-8D87-0225FB9E31B6}" type="presParOf" srcId="{FEEC93DC-89B8-4153-B299-6CDA5AF9E4F5}" destId="{12035FC6-4EAE-478F-96B8-25D2AABB6791}" srcOrd="0" destOrd="0" presId="urn:microsoft.com/office/officeart/2005/8/layout/hProcess11"/>
    <dgm:cxn modelId="{B6996BC3-7870-4B66-A0E1-AAC807A71D62}" type="presParOf" srcId="{FEEC93DC-89B8-4153-B299-6CDA5AF9E4F5}" destId="{CC9DF41B-EC74-48F2-8DBC-95F9E764C15F}" srcOrd="1" destOrd="0" presId="urn:microsoft.com/office/officeart/2005/8/layout/hProcess11"/>
    <dgm:cxn modelId="{E9ACAD74-ACFC-4C5B-868C-7AF202CF5A37}" type="presParOf" srcId="{CC9DF41B-EC74-48F2-8DBC-95F9E764C15F}" destId="{2B4D3455-5AB6-4F24-B42D-049222E5C0D1}" srcOrd="0" destOrd="0" presId="urn:microsoft.com/office/officeart/2005/8/layout/hProcess11"/>
    <dgm:cxn modelId="{F0DF5A45-B22B-4D3A-B4DF-674E1A9C9CEF}" type="presParOf" srcId="{2B4D3455-5AB6-4F24-B42D-049222E5C0D1}" destId="{A80725B6-2FEB-4B8F-925E-FCB1517F94FB}" srcOrd="0" destOrd="0" presId="urn:microsoft.com/office/officeart/2005/8/layout/hProcess11"/>
    <dgm:cxn modelId="{7830EE64-1951-4EA6-9967-CB8527C67163}" type="presParOf" srcId="{2B4D3455-5AB6-4F24-B42D-049222E5C0D1}" destId="{22916BB0-5F82-4126-9DF7-21D1E8F6DE56}" srcOrd="1" destOrd="0" presId="urn:microsoft.com/office/officeart/2005/8/layout/hProcess11"/>
    <dgm:cxn modelId="{E27407BC-F6A0-4D38-BCAA-23E5F9BE5D27}" type="presParOf" srcId="{2B4D3455-5AB6-4F24-B42D-049222E5C0D1}" destId="{483C9FB8-0489-41F1-AE2D-4DD94581764F}" srcOrd="2" destOrd="0" presId="urn:microsoft.com/office/officeart/2005/8/layout/hProcess11"/>
    <dgm:cxn modelId="{18E7198C-1D26-44CA-9C46-C1335D68A646}" type="presParOf" srcId="{CC9DF41B-EC74-48F2-8DBC-95F9E764C15F}" destId="{AC7E87FC-55C1-408C-B40C-0B0AB14B4CCF}" srcOrd="1" destOrd="0" presId="urn:microsoft.com/office/officeart/2005/8/layout/hProcess11"/>
    <dgm:cxn modelId="{BD3AC270-A257-4F4C-B920-1655165E17F2}" type="presParOf" srcId="{CC9DF41B-EC74-48F2-8DBC-95F9E764C15F}" destId="{B8AC96A4-F1B8-4467-B884-7E99AB94A4C6}" srcOrd="2" destOrd="0" presId="urn:microsoft.com/office/officeart/2005/8/layout/hProcess11"/>
    <dgm:cxn modelId="{8DD0AEAA-65A5-480F-A9AC-9790CC5527BA}" type="presParOf" srcId="{B8AC96A4-F1B8-4467-B884-7E99AB94A4C6}" destId="{3C181B4E-4115-4EDE-A2D9-0600A0EF473F}" srcOrd="0" destOrd="0" presId="urn:microsoft.com/office/officeart/2005/8/layout/hProcess11"/>
    <dgm:cxn modelId="{A423EC38-F68D-426E-B4EC-C6CCB4139A2D}" type="presParOf" srcId="{B8AC96A4-F1B8-4467-B884-7E99AB94A4C6}" destId="{45572ED9-11A1-4908-8F26-8A7393B4AF17}" srcOrd="1" destOrd="0" presId="urn:microsoft.com/office/officeart/2005/8/layout/hProcess11"/>
    <dgm:cxn modelId="{76C19AA5-D853-439C-B5DA-831DFDEF3D5A}" type="presParOf" srcId="{B8AC96A4-F1B8-4467-B884-7E99AB94A4C6}" destId="{01FABCB8-A219-43FC-8001-BA4070CF5E06}" srcOrd="2" destOrd="0" presId="urn:microsoft.com/office/officeart/2005/8/layout/hProcess11"/>
    <dgm:cxn modelId="{1CA13685-2C01-4906-A913-B9B4D66FBDDF}" type="presParOf" srcId="{CC9DF41B-EC74-48F2-8DBC-95F9E764C15F}" destId="{83CF3433-BEC8-4D3B-B973-A30A8BEBED30}" srcOrd="3" destOrd="0" presId="urn:microsoft.com/office/officeart/2005/8/layout/hProcess11"/>
    <dgm:cxn modelId="{D8B60F7C-690A-4312-8BD7-E890C41B50A6}" type="presParOf" srcId="{CC9DF41B-EC74-48F2-8DBC-95F9E764C15F}" destId="{653245EE-D8B8-4419-B20D-3FA0BFABA13B}" srcOrd="4" destOrd="0" presId="urn:microsoft.com/office/officeart/2005/8/layout/hProcess11"/>
    <dgm:cxn modelId="{EBA7CE28-9A7D-434A-9CBB-CD6DF783A27A}" type="presParOf" srcId="{653245EE-D8B8-4419-B20D-3FA0BFABA13B}" destId="{761E6BA4-6A8F-41C3-BB02-E7DA6269F62F}" srcOrd="0" destOrd="0" presId="urn:microsoft.com/office/officeart/2005/8/layout/hProcess11"/>
    <dgm:cxn modelId="{C25DA96C-E138-4286-8291-66F7F08B8F9A}" type="presParOf" srcId="{653245EE-D8B8-4419-B20D-3FA0BFABA13B}" destId="{B0F5B861-A8A1-4820-8570-5189759BDF0D}" srcOrd="1" destOrd="0" presId="urn:microsoft.com/office/officeart/2005/8/layout/hProcess11"/>
    <dgm:cxn modelId="{268F7C66-C89E-41F3-A08B-8049E2D4235A}" type="presParOf" srcId="{653245EE-D8B8-4419-B20D-3FA0BFABA13B}" destId="{4C8694EC-D577-463B-953F-E328D2C29598}" srcOrd="2" destOrd="0" presId="urn:microsoft.com/office/officeart/2005/8/layout/hProcess11"/>
    <dgm:cxn modelId="{F5E9FFDB-A2DA-4AD7-BC30-A0D78B78E266}" type="presParOf" srcId="{CC9DF41B-EC74-48F2-8DBC-95F9E764C15F}" destId="{F7979D36-29F2-4A09-A2B5-8D9F52897EDC}" srcOrd="5" destOrd="0" presId="urn:microsoft.com/office/officeart/2005/8/layout/hProcess11"/>
    <dgm:cxn modelId="{9E4A98BE-478E-4E02-A2BC-F834E03AD9D7}" type="presParOf" srcId="{CC9DF41B-EC74-48F2-8DBC-95F9E764C15F}" destId="{BDACD96F-D125-48C5-83BE-A60392C8C3E0}" srcOrd="6" destOrd="0" presId="urn:microsoft.com/office/officeart/2005/8/layout/hProcess11"/>
    <dgm:cxn modelId="{9BDD84F9-13A9-4D37-BD18-B41BC79CE096}" type="presParOf" srcId="{BDACD96F-D125-48C5-83BE-A60392C8C3E0}" destId="{651A9866-0426-4C31-9838-3FACA507663E}" srcOrd="0" destOrd="0" presId="urn:microsoft.com/office/officeart/2005/8/layout/hProcess11"/>
    <dgm:cxn modelId="{272B516F-4F98-4AB0-932D-F2FCD36BA4FA}" type="presParOf" srcId="{BDACD96F-D125-48C5-83BE-A60392C8C3E0}" destId="{DB35F419-A3BA-4B7E-B434-757640C778D6}" srcOrd="1" destOrd="0" presId="urn:microsoft.com/office/officeart/2005/8/layout/hProcess11"/>
    <dgm:cxn modelId="{AED5045B-B00C-4407-93CD-5E3AC7E6C59F}" type="presParOf" srcId="{BDACD96F-D125-48C5-83BE-A60392C8C3E0}" destId="{F61B1C87-8C86-4E04-A507-1E42284CA02C}" srcOrd="2" destOrd="0" presId="urn:microsoft.com/office/officeart/2005/8/layout/hProcess11"/>
    <dgm:cxn modelId="{FE64B5FE-64D7-4E8B-BE50-14D63A69DC9D}" type="presParOf" srcId="{CC9DF41B-EC74-48F2-8DBC-95F9E764C15F}" destId="{AE617EB4-21FF-47BA-A47C-566FE2AD21B7}" srcOrd="7" destOrd="0" presId="urn:microsoft.com/office/officeart/2005/8/layout/hProcess11"/>
    <dgm:cxn modelId="{838B4644-ACA5-4959-A1D1-1D13398EF015}" type="presParOf" srcId="{CC9DF41B-EC74-48F2-8DBC-95F9E764C15F}" destId="{8E357E9F-42F6-4B00-BFA0-A2B5D3529FF4}" srcOrd="8" destOrd="0" presId="urn:microsoft.com/office/officeart/2005/8/layout/hProcess11"/>
    <dgm:cxn modelId="{7A2C358D-BC51-41AC-BC43-DF36C04A4E5F}" type="presParOf" srcId="{8E357E9F-42F6-4B00-BFA0-A2B5D3529FF4}" destId="{B49AA5D5-2515-47D4-80EA-3F318E891B63}" srcOrd="0" destOrd="0" presId="urn:microsoft.com/office/officeart/2005/8/layout/hProcess11"/>
    <dgm:cxn modelId="{9ABCEC2B-0A61-48AE-93CB-305C2B0942CB}" type="presParOf" srcId="{8E357E9F-42F6-4B00-BFA0-A2B5D3529FF4}" destId="{15FA17CF-1F1B-4524-A846-02C3988DEB09}" srcOrd="1" destOrd="0" presId="urn:microsoft.com/office/officeart/2005/8/layout/hProcess11"/>
    <dgm:cxn modelId="{3729D045-383E-4D53-B729-5965AF0DDF5C}" type="presParOf" srcId="{8E357E9F-42F6-4B00-BFA0-A2B5D3529FF4}" destId="{F785A25E-6208-4129-8B30-2F2BDF41AAAE}" srcOrd="2" destOrd="0" presId="urn:microsoft.com/office/officeart/2005/8/layout/hProcess11"/>
    <dgm:cxn modelId="{99B499CE-83C2-4D4B-A0BE-7299E28BCC80}" type="presParOf" srcId="{CC9DF41B-EC74-48F2-8DBC-95F9E764C15F}" destId="{93BD0162-C8A0-4499-93D3-C7F936363F7B}" srcOrd="9" destOrd="0" presId="urn:microsoft.com/office/officeart/2005/8/layout/hProcess11"/>
    <dgm:cxn modelId="{6FA2EEE9-C941-4FB9-AE22-07E25EEAFF16}" type="presParOf" srcId="{CC9DF41B-EC74-48F2-8DBC-95F9E764C15F}" destId="{4C6E3687-7005-42CE-A719-3C67CE01E826}" srcOrd="10" destOrd="0" presId="urn:microsoft.com/office/officeart/2005/8/layout/hProcess11"/>
    <dgm:cxn modelId="{4D735C08-0999-4BE8-A544-C0676EBB2EEC}" type="presParOf" srcId="{4C6E3687-7005-42CE-A719-3C67CE01E826}" destId="{B51CE25C-9251-45C6-BF0D-A784CEF8685B}" srcOrd="0" destOrd="0" presId="urn:microsoft.com/office/officeart/2005/8/layout/hProcess11"/>
    <dgm:cxn modelId="{46AD105E-A0A3-4A69-86E5-E61FE7F47264}" type="presParOf" srcId="{4C6E3687-7005-42CE-A719-3C67CE01E826}" destId="{856F5D33-20B6-4731-8E0B-AFBFB0960FF3}" srcOrd="1" destOrd="0" presId="urn:microsoft.com/office/officeart/2005/8/layout/hProcess11"/>
    <dgm:cxn modelId="{C04BBC03-D86D-4C6A-93A5-C01C95CE7513}" type="presParOf" srcId="{4C6E3687-7005-42CE-A719-3C67CE01E826}" destId="{3E670E1D-A01E-4633-BAE2-BF8CD013D559}" srcOrd="2" destOrd="0" presId="urn:microsoft.com/office/officeart/2005/8/layout/hProcess11"/>
    <dgm:cxn modelId="{9AA0CF9C-744F-4860-9322-C0C820499927}" type="presParOf" srcId="{CC9DF41B-EC74-48F2-8DBC-95F9E764C15F}" destId="{BE38B929-8509-4669-8D43-F7E69A716209}" srcOrd="11" destOrd="0" presId="urn:microsoft.com/office/officeart/2005/8/layout/hProcess11"/>
    <dgm:cxn modelId="{E6507B01-3766-4A4B-A87B-2626FDCB9923}" type="presParOf" srcId="{CC9DF41B-EC74-48F2-8DBC-95F9E764C15F}" destId="{5036A623-3D97-457F-88F7-938661AF307A}" srcOrd="12" destOrd="0" presId="urn:microsoft.com/office/officeart/2005/8/layout/hProcess11"/>
    <dgm:cxn modelId="{C055525D-899A-4179-97CD-66A5406006D0}" type="presParOf" srcId="{5036A623-3D97-457F-88F7-938661AF307A}" destId="{B6B95B2C-9939-4C4A-BF13-43698F089E7D}" srcOrd="0" destOrd="0" presId="urn:microsoft.com/office/officeart/2005/8/layout/hProcess11"/>
    <dgm:cxn modelId="{1613134C-4DB8-4F52-BB62-84B08F48B775}" type="presParOf" srcId="{5036A623-3D97-457F-88F7-938661AF307A}" destId="{89376812-699D-44B5-85CF-6CEA1C82450C}" srcOrd="1" destOrd="0" presId="urn:microsoft.com/office/officeart/2005/8/layout/hProcess11"/>
    <dgm:cxn modelId="{E3A84D1E-4854-48AB-B5BA-EF4554A88278}" type="presParOf" srcId="{5036A623-3D97-457F-88F7-938661AF307A}" destId="{1FF199E5-DC71-4A57-89FD-8149E029711E}" srcOrd="2" destOrd="0" presId="urn:microsoft.com/office/officeart/2005/8/layout/hProcess11"/>
    <dgm:cxn modelId="{6681EB2B-BBB6-4F03-A744-C28DD428E60B}" type="presParOf" srcId="{CC9DF41B-EC74-48F2-8DBC-95F9E764C15F}" destId="{AA4F71D0-3C1E-4A91-9E8A-1A282ED95A1C}" srcOrd="13" destOrd="0" presId="urn:microsoft.com/office/officeart/2005/8/layout/hProcess11"/>
    <dgm:cxn modelId="{F5D8500E-DE0B-4BF1-8A57-7F9775F84188}" type="presParOf" srcId="{CC9DF41B-EC74-48F2-8DBC-95F9E764C15F}" destId="{4286C974-235F-45BE-9952-E1EE17A597E4}" srcOrd="14" destOrd="0" presId="urn:microsoft.com/office/officeart/2005/8/layout/hProcess11"/>
    <dgm:cxn modelId="{62383208-828B-438E-9FB9-A1D4CD2686FA}" type="presParOf" srcId="{4286C974-235F-45BE-9952-E1EE17A597E4}" destId="{0380CD25-83D2-4474-B67D-25BE3ABD0C8B}" srcOrd="0" destOrd="0" presId="urn:microsoft.com/office/officeart/2005/8/layout/hProcess11"/>
    <dgm:cxn modelId="{DF09EE72-601D-4CEF-ACF0-F5399C056B00}" type="presParOf" srcId="{4286C974-235F-45BE-9952-E1EE17A597E4}" destId="{C13BC448-84F4-4806-86B6-B40EB7432797}" srcOrd="1" destOrd="0" presId="urn:microsoft.com/office/officeart/2005/8/layout/hProcess11"/>
    <dgm:cxn modelId="{7C4EE9BC-61E5-490D-BDFC-52C2475E296D}" type="presParOf" srcId="{4286C974-235F-45BE-9952-E1EE17A597E4}" destId="{C7B546F5-E9BB-4959-98D5-0122EAF06DAA}" srcOrd="2" destOrd="0" presId="urn:microsoft.com/office/officeart/2005/8/layout/hProcess11"/>
    <dgm:cxn modelId="{65335530-C425-41C4-B2EA-918F85601987}" type="presParOf" srcId="{CC9DF41B-EC74-48F2-8DBC-95F9E764C15F}" destId="{A16E619D-3EA8-45FB-8048-91268CF99F5C}" srcOrd="15" destOrd="0" presId="urn:microsoft.com/office/officeart/2005/8/layout/hProcess11"/>
    <dgm:cxn modelId="{29BC836E-B001-4072-8937-22F3A298E056}" type="presParOf" srcId="{CC9DF41B-EC74-48F2-8DBC-95F9E764C15F}" destId="{3C6AA509-D4B4-4493-B946-A8DA2AA46CDC}" srcOrd="16" destOrd="0" presId="urn:microsoft.com/office/officeart/2005/8/layout/hProcess11"/>
    <dgm:cxn modelId="{3B908815-5F35-4DD3-8606-67DC89F9F9D0}" type="presParOf" srcId="{3C6AA509-D4B4-4493-B946-A8DA2AA46CDC}" destId="{E39AA51C-8377-46A0-9304-9FE0F742B36B}" srcOrd="0" destOrd="0" presId="urn:microsoft.com/office/officeart/2005/8/layout/hProcess11"/>
    <dgm:cxn modelId="{1B542C53-6FCE-48E8-8975-D2804747B477}" type="presParOf" srcId="{3C6AA509-D4B4-4493-B946-A8DA2AA46CDC}" destId="{4E8B08CC-0D93-4537-B07E-1733EBDB0BE5}" srcOrd="1" destOrd="0" presId="urn:microsoft.com/office/officeart/2005/8/layout/hProcess11"/>
    <dgm:cxn modelId="{122DD9ED-F16B-45B9-945D-1D88D3DD1AEA}" type="presParOf" srcId="{3C6AA509-D4B4-4493-B946-A8DA2AA46CDC}" destId="{B022971C-6E3D-4181-8BA0-C01CB415F28F}" srcOrd="2" destOrd="0" presId="urn:microsoft.com/office/officeart/2005/8/layout/hProcess11"/>
    <dgm:cxn modelId="{371D34D6-7AB2-47D2-8F20-B7C309BF8EA8}" type="presParOf" srcId="{CC9DF41B-EC74-48F2-8DBC-95F9E764C15F}" destId="{EF783E17-5724-4193-8116-EB7A56072AA5}" srcOrd="17" destOrd="0" presId="urn:microsoft.com/office/officeart/2005/8/layout/hProcess11"/>
    <dgm:cxn modelId="{157597CB-2607-4102-8A81-2F48F1442D32}" type="presParOf" srcId="{CC9DF41B-EC74-48F2-8DBC-95F9E764C15F}" destId="{6EA31CE0-F9E9-4EBA-BD56-ED552EB19CC6}" srcOrd="18" destOrd="0" presId="urn:microsoft.com/office/officeart/2005/8/layout/hProcess11"/>
    <dgm:cxn modelId="{BA4D3369-C1CD-4469-B746-321EDD4C9D30}" type="presParOf" srcId="{6EA31CE0-F9E9-4EBA-BD56-ED552EB19CC6}" destId="{22D86FE5-07F3-434B-B47B-318255FFA194}" srcOrd="0" destOrd="0" presId="urn:microsoft.com/office/officeart/2005/8/layout/hProcess11"/>
    <dgm:cxn modelId="{E1FA8997-DB7B-4234-98E6-E8CA93EB8DB5}" type="presParOf" srcId="{6EA31CE0-F9E9-4EBA-BD56-ED552EB19CC6}" destId="{3A69149E-A51A-41A1-B46A-79DEBD8B0EF0}" srcOrd="1" destOrd="0" presId="urn:microsoft.com/office/officeart/2005/8/layout/hProcess11"/>
    <dgm:cxn modelId="{A44D0EDC-D62D-4850-A14B-A45B9AEE4FB8}" type="presParOf" srcId="{6EA31CE0-F9E9-4EBA-BD56-ED552EB19CC6}" destId="{0788C2FD-E8F1-4E6D-ACEC-846F34F86C04}" srcOrd="2" destOrd="0" presId="urn:microsoft.com/office/officeart/2005/8/layout/hProcess11"/>
    <dgm:cxn modelId="{3EC254A5-2D56-43B7-8D3D-2D01BA29E502}" type="presParOf" srcId="{CC9DF41B-EC74-48F2-8DBC-95F9E764C15F}" destId="{87B6523A-6746-4C22-8D0B-32CD966114E9}" srcOrd="19" destOrd="0" presId="urn:microsoft.com/office/officeart/2005/8/layout/hProcess11"/>
    <dgm:cxn modelId="{4A3FE905-929A-4603-B552-399CF52FDAFE}" type="presParOf" srcId="{CC9DF41B-EC74-48F2-8DBC-95F9E764C15F}" destId="{FA36E7F5-5368-42D8-8962-6C02137931EB}" srcOrd="20" destOrd="0" presId="urn:microsoft.com/office/officeart/2005/8/layout/hProcess11"/>
    <dgm:cxn modelId="{DCFE6E4D-09AF-4C85-926D-E3B77657FBC9}" type="presParOf" srcId="{FA36E7F5-5368-42D8-8962-6C02137931EB}" destId="{01C35EF1-3267-48C2-AC66-19391016CEC5}" srcOrd="0" destOrd="0" presId="urn:microsoft.com/office/officeart/2005/8/layout/hProcess11"/>
    <dgm:cxn modelId="{FCDD9019-B552-493B-A41E-187ABEE29AC1}" type="presParOf" srcId="{FA36E7F5-5368-42D8-8962-6C02137931EB}" destId="{86A341E5-3806-4119-B6FD-A419D7D89ADF}" srcOrd="1" destOrd="0" presId="urn:microsoft.com/office/officeart/2005/8/layout/hProcess11"/>
    <dgm:cxn modelId="{D1F007B0-8581-4742-A2CD-5923B12C1C55}" type="presParOf" srcId="{FA36E7F5-5368-42D8-8962-6C02137931EB}" destId="{2D985BBC-047F-4117-91F7-CFEF4CBEAAFA}"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35FC6-4EAE-478F-96B8-25D2AABB6791}">
      <dsp:nvSpPr>
        <dsp:cNvPr id="0" name=""/>
        <dsp:cNvSpPr/>
      </dsp:nvSpPr>
      <dsp:spPr>
        <a:xfrm>
          <a:off x="0" y="2369604"/>
          <a:ext cx="9047162" cy="251890"/>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0725B6-2FEB-4B8F-925E-FCB1517F94FB}">
      <dsp:nvSpPr>
        <dsp:cNvPr id="0" name=""/>
        <dsp:cNvSpPr/>
      </dsp:nvSpPr>
      <dsp:spPr>
        <a:xfrm>
          <a:off x="0"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a:p>
        <a:p>
          <a:pPr lvl="0" algn="ctr" defTabSz="466725">
            <a:lnSpc>
              <a:spcPct val="90000"/>
            </a:lnSpc>
            <a:spcBef>
              <a:spcPct val="0"/>
            </a:spcBef>
            <a:spcAft>
              <a:spcPct val="35000"/>
            </a:spcAft>
          </a:pPr>
          <a:r>
            <a:rPr lang="nl-BE" sz="1050" kern="1200" noProof="0"/>
            <a:t>14/03/’19</a:t>
          </a:r>
        </a:p>
      </dsp:txBody>
      <dsp:txXfrm>
        <a:off x="0" y="177763"/>
        <a:ext cx="707693" cy="1996440"/>
      </dsp:txXfrm>
    </dsp:sp>
    <dsp:sp modelId="{22916BB0-5F82-4126-9DF7-21D1E8F6DE56}">
      <dsp:nvSpPr>
        <dsp:cNvPr id="0" name=""/>
        <dsp:cNvSpPr/>
      </dsp:nvSpPr>
      <dsp:spPr>
        <a:xfrm>
          <a:off x="320909"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181B4E-4115-4EDE-A2D9-0600A0EF473F}">
      <dsp:nvSpPr>
        <dsp:cNvPr id="0" name=""/>
        <dsp:cNvSpPr/>
      </dsp:nvSpPr>
      <dsp:spPr>
        <a:xfrm>
          <a:off x="745065" y="279996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66725">
            <a:lnSpc>
              <a:spcPct val="90000"/>
            </a:lnSpc>
            <a:spcBef>
              <a:spcPct val="0"/>
            </a:spcBef>
            <a:spcAft>
              <a:spcPct val="35000"/>
            </a:spcAft>
          </a:pPr>
          <a:r>
            <a:rPr lang="nl-BE" sz="1050" kern="1200" noProof="0"/>
            <a:t>23/04/’19</a:t>
          </a:r>
        </a:p>
        <a:p>
          <a:pPr lvl="0" algn="ctr" defTabSz="466725">
            <a:lnSpc>
              <a:spcPct val="90000"/>
            </a:lnSpc>
            <a:spcBef>
              <a:spcPct val="0"/>
            </a:spcBef>
            <a:spcAft>
              <a:spcPct val="35000"/>
            </a:spcAft>
          </a:pPr>
          <a:endParaRPr lang="nl-BE" sz="1050" kern="1200" noProof="0"/>
        </a:p>
      </dsp:txBody>
      <dsp:txXfrm>
        <a:off x="745065" y="2799967"/>
        <a:ext cx="707693" cy="1996440"/>
      </dsp:txXfrm>
    </dsp:sp>
    <dsp:sp modelId="{45572ED9-11A1-4908-8F26-8A7393B4AF17}">
      <dsp:nvSpPr>
        <dsp:cNvPr id="0" name=""/>
        <dsp:cNvSpPr/>
      </dsp:nvSpPr>
      <dsp:spPr>
        <a:xfrm>
          <a:off x="1063986"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E6BA4-6A8F-41C3-BB02-E7DA6269F62F}">
      <dsp:nvSpPr>
        <dsp:cNvPr id="0" name=""/>
        <dsp:cNvSpPr/>
      </dsp:nvSpPr>
      <dsp:spPr>
        <a:xfrm>
          <a:off x="1488143" y="20315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a:p>
        <a:p>
          <a:pPr lvl="0" algn="ctr" defTabSz="466725">
            <a:lnSpc>
              <a:spcPct val="90000"/>
            </a:lnSpc>
            <a:spcBef>
              <a:spcPct val="0"/>
            </a:spcBef>
            <a:spcAft>
              <a:spcPct val="35000"/>
            </a:spcAft>
          </a:pPr>
          <a:r>
            <a:rPr lang="nl-BE" sz="1050" kern="1200" noProof="0"/>
            <a:t>22/05/’19</a:t>
          </a:r>
        </a:p>
      </dsp:txBody>
      <dsp:txXfrm>
        <a:off x="1488143" y="203157"/>
        <a:ext cx="707693" cy="1996440"/>
      </dsp:txXfrm>
    </dsp:sp>
    <dsp:sp modelId="{B0F5B861-A8A1-4820-8570-5189759BDF0D}">
      <dsp:nvSpPr>
        <dsp:cNvPr id="0" name=""/>
        <dsp:cNvSpPr/>
      </dsp:nvSpPr>
      <dsp:spPr>
        <a:xfrm>
          <a:off x="1807064"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A9866-0426-4C31-9838-3FACA507663E}">
      <dsp:nvSpPr>
        <dsp:cNvPr id="0" name=""/>
        <dsp:cNvSpPr/>
      </dsp:nvSpPr>
      <dsp:spPr>
        <a:xfrm>
          <a:off x="2231220" y="279996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66725">
            <a:lnSpc>
              <a:spcPct val="90000"/>
            </a:lnSpc>
            <a:spcBef>
              <a:spcPct val="0"/>
            </a:spcBef>
            <a:spcAft>
              <a:spcPct val="35000"/>
            </a:spcAft>
          </a:pPr>
          <a:r>
            <a:rPr lang="nl-BE" sz="1050" kern="1200" noProof="0"/>
            <a:t>05/06/’19</a:t>
          </a:r>
        </a:p>
        <a:p>
          <a:pPr lvl="0" algn="ctr" defTabSz="466725">
            <a:lnSpc>
              <a:spcPct val="90000"/>
            </a:lnSpc>
            <a:spcBef>
              <a:spcPct val="0"/>
            </a:spcBef>
            <a:spcAft>
              <a:spcPct val="35000"/>
            </a:spcAft>
          </a:pPr>
          <a:endParaRPr lang="nl-BE" sz="1050" kern="1200" noProof="0"/>
        </a:p>
      </dsp:txBody>
      <dsp:txXfrm>
        <a:off x="2231220" y="2799967"/>
        <a:ext cx="707693" cy="1996440"/>
      </dsp:txXfrm>
    </dsp:sp>
    <dsp:sp modelId="{DB35F419-A3BA-4B7E-B434-757640C778D6}">
      <dsp:nvSpPr>
        <dsp:cNvPr id="0" name=""/>
        <dsp:cNvSpPr/>
      </dsp:nvSpPr>
      <dsp:spPr>
        <a:xfrm>
          <a:off x="2550142"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9AA5D5-2515-47D4-80EA-3F318E891B63}">
      <dsp:nvSpPr>
        <dsp:cNvPr id="0" name=""/>
        <dsp:cNvSpPr/>
      </dsp:nvSpPr>
      <dsp:spPr>
        <a:xfrm>
          <a:off x="2974298"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a:p>
        <a:p>
          <a:pPr lvl="0" algn="ctr" defTabSz="466725">
            <a:lnSpc>
              <a:spcPct val="90000"/>
            </a:lnSpc>
            <a:spcBef>
              <a:spcPct val="0"/>
            </a:spcBef>
            <a:spcAft>
              <a:spcPct val="35000"/>
            </a:spcAft>
          </a:pPr>
          <a:r>
            <a:rPr lang="nl-BE" sz="1050" kern="1200" noProof="0"/>
            <a:t>TBD</a:t>
          </a:r>
        </a:p>
      </dsp:txBody>
      <dsp:txXfrm>
        <a:off x="2974298" y="177763"/>
        <a:ext cx="707693" cy="1996440"/>
      </dsp:txXfrm>
    </dsp:sp>
    <dsp:sp modelId="{15FA17CF-1F1B-4524-A846-02C3988DEB09}">
      <dsp:nvSpPr>
        <dsp:cNvPr id="0" name=""/>
        <dsp:cNvSpPr/>
      </dsp:nvSpPr>
      <dsp:spPr>
        <a:xfrm>
          <a:off x="3293219"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1CE25C-9251-45C6-BF0D-A784CEF8685B}">
      <dsp:nvSpPr>
        <dsp:cNvPr id="0" name=""/>
        <dsp:cNvSpPr/>
      </dsp:nvSpPr>
      <dsp:spPr>
        <a:xfrm>
          <a:off x="3717376" y="2799967"/>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66725">
            <a:lnSpc>
              <a:spcPct val="90000"/>
            </a:lnSpc>
            <a:spcBef>
              <a:spcPct val="0"/>
            </a:spcBef>
            <a:spcAft>
              <a:spcPct val="35000"/>
            </a:spcAft>
          </a:pPr>
          <a:r>
            <a:rPr lang="nl-BE" sz="1050" kern="1200" noProof="0"/>
            <a:t> </a:t>
          </a:r>
        </a:p>
        <a:p>
          <a:pPr lvl="0" algn="ctr" defTabSz="466725">
            <a:lnSpc>
              <a:spcPct val="90000"/>
            </a:lnSpc>
            <a:spcBef>
              <a:spcPct val="0"/>
            </a:spcBef>
            <a:spcAft>
              <a:spcPct val="35000"/>
            </a:spcAft>
          </a:pPr>
          <a:endParaRPr lang="nl-BE" sz="1050" kern="1200" noProof="0"/>
        </a:p>
      </dsp:txBody>
      <dsp:txXfrm>
        <a:off x="3717376" y="2799967"/>
        <a:ext cx="707693" cy="1996440"/>
      </dsp:txXfrm>
    </dsp:sp>
    <dsp:sp modelId="{856F5D33-20B6-4731-8E0B-AFBFB0960FF3}">
      <dsp:nvSpPr>
        <dsp:cNvPr id="0" name=""/>
        <dsp:cNvSpPr/>
      </dsp:nvSpPr>
      <dsp:spPr>
        <a:xfrm>
          <a:off x="4036297"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B95B2C-9939-4C4A-BF13-43698F089E7D}">
      <dsp:nvSpPr>
        <dsp:cNvPr id="0" name=""/>
        <dsp:cNvSpPr/>
      </dsp:nvSpPr>
      <dsp:spPr>
        <a:xfrm>
          <a:off x="4460454"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a:p>
      </dsp:txBody>
      <dsp:txXfrm>
        <a:off x="4460454" y="177763"/>
        <a:ext cx="707693" cy="1996440"/>
      </dsp:txXfrm>
    </dsp:sp>
    <dsp:sp modelId="{89376812-699D-44B5-85CF-6CEA1C82450C}">
      <dsp:nvSpPr>
        <dsp:cNvPr id="0" name=""/>
        <dsp:cNvSpPr/>
      </dsp:nvSpPr>
      <dsp:spPr>
        <a:xfrm>
          <a:off x="4779375"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0CD25-83D2-4474-B67D-25BE3ABD0C8B}">
      <dsp:nvSpPr>
        <dsp:cNvPr id="0" name=""/>
        <dsp:cNvSpPr/>
      </dsp:nvSpPr>
      <dsp:spPr>
        <a:xfrm>
          <a:off x="5203531" y="2994660"/>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nl-BE" sz="6500" kern="1200" noProof="0"/>
        </a:p>
      </dsp:txBody>
      <dsp:txXfrm>
        <a:off x="5203531" y="2994660"/>
        <a:ext cx="707693" cy="1996440"/>
      </dsp:txXfrm>
    </dsp:sp>
    <dsp:sp modelId="{C13BC448-84F4-4806-86B6-B40EB7432797}">
      <dsp:nvSpPr>
        <dsp:cNvPr id="0" name=""/>
        <dsp:cNvSpPr/>
      </dsp:nvSpPr>
      <dsp:spPr>
        <a:xfrm>
          <a:off x="5307823" y="2245994"/>
          <a:ext cx="499110" cy="499110"/>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9AA51C-8377-46A0-9304-9FE0F742B36B}">
      <dsp:nvSpPr>
        <dsp:cNvPr id="0" name=""/>
        <dsp:cNvSpPr/>
      </dsp:nvSpPr>
      <dsp:spPr>
        <a:xfrm>
          <a:off x="5999099" y="280499"/>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b" anchorCtr="0">
          <a:noAutofit/>
        </a:bodyPr>
        <a:lstStyle/>
        <a:p>
          <a:pPr lvl="0" algn="ctr" defTabSz="2889250">
            <a:lnSpc>
              <a:spcPct val="90000"/>
            </a:lnSpc>
            <a:spcBef>
              <a:spcPct val="0"/>
            </a:spcBef>
            <a:spcAft>
              <a:spcPct val="35000"/>
            </a:spcAft>
          </a:pPr>
          <a:endParaRPr lang="nl-BE" sz="6500" kern="1200" noProof="0"/>
        </a:p>
      </dsp:txBody>
      <dsp:txXfrm>
        <a:off x="5999099" y="280499"/>
        <a:ext cx="707693" cy="1996440"/>
      </dsp:txXfrm>
    </dsp:sp>
    <dsp:sp modelId="{4E8B08CC-0D93-4537-B07E-1733EBDB0BE5}">
      <dsp:nvSpPr>
        <dsp:cNvPr id="0" name=""/>
        <dsp:cNvSpPr/>
      </dsp:nvSpPr>
      <dsp:spPr>
        <a:xfrm>
          <a:off x="6265530"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D86FE5-07F3-434B-B47B-318255FFA194}">
      <dsp:nvSpPr>
        <dsp:cNvPr id="0" name=""/>
        <dsp:cNvSpPr/>
      </dsp:nvSpPr>
      <dsp:spPr>
        <a:xfrm>
          <a:off x="6689687" y="2994660"/>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nl-BE" sz="6500" kern="1200" noProof="0"/>
        </a:p>
      </dsp:txBody>
      <dsp:txXfrm>
        <a:off x="6689687" y="2994660"/>
        <a:ext cx="707693" cy="1996440"/>
      </dsp:txXfrm>
    </dsp:sp>
    <dsp:sp modelId="{3A69149E-A51A-41A1-B46A-79DEBD8B0EF0}">
      <dsp:nvSpPr>
        <dsp:cNvPr id="0" name=""/>
        <dsp:cNvSpPr/>
      </dsp:nvSpPr>
      <dsp:spPr>
        <a:xfrm>
          <a:off x="6793978" y="2245994"/>
          <a:ext cx="499110" cy="499110"/>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35EF1-3267-48C2-AC66-19391016CEC5}">
      <dsp:nvSpPr>
        <dsp:cNvPr id="0" name=""/>
        <dsp:cNvSpPr/>
      </dsp:nvSpPr>
      <dsp:spPr>
        <a:xfrm>
          <a:off x="7432764" y="177763"/>
          <a:ext cx="707693" cy="199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endParaRPr lang="nl-BE" sz="1050" kern="1200" noProof="0"/>
        </a:p>
        <a:p>
          <a:pPr lvl="0" algn="ctr" defTabSz="466725">
            <a:lnSpc>
              <a:spcPct val="90000"/>
            </a:lnSpc>
            <a:spcBef>
              <a:spcPct val="0"/>
            </a:spcBef>
            <a:spcAft>
              <a:spcPct val="35000"/>
            </a:spcAft>
          </a:pPr>
          <a:r>
            <a:rPr lang="nl-BE" sz="1050" kern="1200" noProof="0"/>
            <a:t>15/12/’19</a:t>
          </a:r>
        </a:p>
      </dsp:txBody>
      <dsp:txXfrm>
        <a:off x="7432764" y="177763"/>
        <a:ext cx="707693" cy="1996440"/>
      </dsp:txXfrm>
    </dsp:sp>
    <dsp:sp modelId="{86A341E5-3806-4119-B6FD-A419D7D89ADF}">
      <dsp:nvSpPr>
        <dsp:cNvPr id="0" name=""/>
        <dsp:cNvSpPr/>
      </dsp:nvSpPr>
      <dsp:spPr>
        <a:xfrm>
          <a:off x="7751686" y="2460624"/>
          <a:ext cx="69850" cy="69850"/>
        </a:xfrm>
        <a:prstGeom prst="ellipse">
          <a:avLst/>
        </a:prstGeom>
        <a:solidFill>
          <a:schemeClr val="tx1"/>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81036-B3F0-45FF-A956-BD8FF2F17FED}" type="datetimeFigureOut">
              <a:rPr lang="en-US" smtClean="0"/>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1C66B-B1EF-4331-AFB4-7BBB1D6D108E}" type="slidenum">
              <a:rPr lang="en-US" smtClean="0"/>
              <a:t>‹#›</a:t>
            </a:fld>
            <a:endParaRPr lang="en-US"/>
          </a:p>
        </p:txBody>
      </p:sp>
    </p:spTree>
    <p:extLst>
      <p:ext uri="{BB962C8B-B14F-4D97-AF65-F5344CB8AC3E}">
        <p14:creationId xmlns:p14="http://schemas.microsoft.com/office/powerpoint/2010/main" val="305646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260572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nl-NL" sz="1600">
                <a:latin typeface="FlandersArtSans-Regular" panose="020B0604020202020204" charset="0"/>
              </a:rPr>
              <a:t>De klasse "</a:t>
            </a:r>
            <a:r>
              <a:rPr lang="nl-NL" sz="1600" b="1">
                <a:latin typeface="FlandersArtSans-Regular" panose="020B0604020202020204" charset="0"/>
              </a:rPr>
              <a:t>Bedrijventerrein</a:t>
            </a:r>
            <a:r>
              <a:rPr lang="nl-NL" sz="1600">
                <a:latin typeface="FlandersArtSans-Regular" panose="020B0604020202020204" charset="0"/>
              </a:rPr>
              <a:t>" omvat de contouren van alle economische zones in de klasse </a:t>
            </a:r>
            <a:r>
              <a:rPr lang="nl-NL" sz="1600" b="1">
                <a:latin typeface="FlandersArtSans-Regular" panose="020B0604020202020204" charset="0"/>
              </a:rPr>
              <a:t>Bedrijventerreinen in planning</a:t>
            </a:r>
            <a:r>
              <a:rPr lang="nl-NL" sz="1600">
                <a:latin typeface="FlandersArtSans-Regular" panose="020B0604020202020204" charset="0"/>
              </a:rPr>
              <a:t> vanaf de mijlpaal publicatie in het Belgisch Staatsblad. De contour van een bedrijventerrein is altijd de unie van de </a:t>
            </a:r>
            <a:r>
              <a:rPr lang="nl-NL" sz="1600" b="1">
                <a:latin typeface="FlandersArtSans-Regular" panose="020B0604020202020204" charset="0"/>
              </a:rPr>
              <a:t>gebruikspercelen</a:t>
            </a:r>
            <a:r>
              <a:rPr lang="nl-NL" sz="1600">
                <a:latin typeface="FlandersArtSans-Regular" panose="020B0604020202020204" charset="0"/>
              </a:rPr>
              <a:t> waaruit het bestaat.</a:t>
            </a: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12</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665519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Bedrijventerrein in planning: De klasse "bedrijventerreinen in planning" omvat de contouren van alle economische zones uit ontwerp-(her)bestemmingsplannen die een openbaar karakter hebben. Het zijn plannen die zich bevinden tussen de mijlpaal plenaire vergadering en publicatie in het Belgisch Staatsblad. Indien van toepassing worden ook natrajecten meegenomen. Deze zones kunnen nieuwe terreinen zijn of reeds bestemde terreinen die worden hernomen met als bedoeling de bestemming of voorschriften te wijzigen of aan te vullen.</a:t>
            </a: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13</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921825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Bedrijventerrein in planning: De klasse "bedrijventerreinen in planning" omvat de contouren van alle economische zones uit ontwerp-(her)bestemmingsplannen die een openbaar karakter hebben. Het zijn plannen die zich bevinden tussen de mijlpaal plenaire vergadering en publicatie in het Belgisch Staatsblad. Indien van toepassing worden ook natrajecten meegenomen. Deze zones kunnen nieuwe terreinen zijn of reeds bestemde terreinen die worden hernomen met als bedoeling de bestemming of voorschriften te wijzigen of aan te vullen.</a:t>
            </a: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14</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85196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Bedrijventerrein in planning: De klasse "bedrijventerreinen in planning" omvat de contouren van alle economische zones uit ontwerp-(her)bestemmingsplannen die een openbaar karakter hebben. Het zijn plannen die zich bevinden tussen de mijlpaal plenaire vergadering en publicatie in het Belgisch Staatsblad. Indien van toepassing worden ook natrajecten meegenomen. Deze zones kunnen nieuwe terreinen zijn of reeds bestemde terreinen die worden hernomen met als bedoeling de bestemming of voorschriften te wijzigen of aan te vullen.</a:t>
            </a: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15</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186182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Definitie Ontwikkelbare Bedrijvenzone: De klasse "Ontwikkelbare bedrijvenzones" omvat de contouren van alle economische zones in de klasse "Bedrijventerreinen in planning" vanaf de mijlpaal publicatie in het Belgisch Staatsblad tot aan de fase "Ontwikkeld". Deze zones kunnen nieuwe terreinen zijn of herontwikkelingstrajecten. Wanneer een (her)ontwikkeling in meerdere fasen gebeurt, dan wordt de ontwikkelbare zone opgesplitst volgens deze fasen.</a:t>
            </a:r>
            <a:endParaRPr lang="nl-BE" sz="1200">
              <a:latin typeface="FlandersArtSans-Regular" panose="020B0604020202020204" charset="0"/>
            </a:endParaRP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16</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099446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Definitie Ontwikkelbare Bedrijvenzone: De klasse "Ontwikkelbare bedrijvenzones" omvat de contouren van alle economische zones in de klasse "Bedrijventerreinen in planning" vanaf de mijlpaal publicatie in het Belgisch Staatsblad tot aan de fase "Ontwikkeld". Deze zones kunnen nieuwe terreinen zijn of herontwikkelingstrajecten. Wanneer een (her)ontwikkeling in meerdere fasen gebeurt, dan wordt de ontwikkelbare zone opgesplitst volgens deze fasen.</a:t>
            </a:r>
            <a:endParaRPr lang="nl-BE" sz="1200">
              <a:latin typeface="FlandersArtSans-Regular" panose="020B0604020202020204" charset="0"/>
            </a:endParaRP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17</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900043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Definitie Ontwikkelbare Bedrijvenzone: De klasse "Ontwikkelbare bedrijvenzones" omvat de contouren van alle economische zones in de klasse "Bedrijventerreinen in planning" vanaf de mijlpaal publicatie in het Belgisch Staatsblad tot aan de fase "Ontwikkeld". Deze zones kunnen nieuwe terreinen zijn of herontwikkelingstrajecten. Wanneer een (her)ontwikkeling in meerdere fasen gebeurt, dan wordt de ontwikkelbare zone opgesplitst volgens deze fasen.</a:t>
            </a:r>
            <a:endParaRPr lang="nl-BE" sz="1200">
              <a:latin typeface="FlandersArtSans-Regular" panose="020B0604020202020204" charset="0"/>
            </a:endParaRP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18</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815827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Definitie Ontwikkelbare Bedrijvenzone: De klasse "Ontwikkelbare bedrijvenzones" omvat de contouren van alle economische zones in de klasse "Bedrijventerreinen in planning" vanaf de mijlpaal publicatie in het Belgisch Staatsblad tot aan de fase "Ontwikkeld". Deze zones kunnen nieuwe terreinen zijn of herontwikkelingstrajecten. Wanneer een (her)ontwikkeling in meerdere fasen gebeurt, dan wordt de ontwikkelbare zone opgesplitst volgens deze fasen.</a:t>
            </a:r>
            <a:endParaRPr lang="nl-BE" sz="1200">
              <a:latin typeface="FlandersArtSans-Regular" panose="020B0604020202020204" charset="0"/>
            </a:endParaRP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19</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681904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Definitie Ontwikkelbare Bedrijvenzone: De klasse "Ontwikkelbare bedrijvenzones" omvat de contouren van alle economische zones in de klasse "Bedrijventerreinen in planning" vanaf de mijlpaal publicatie in het Belgisch Staatsblad tot aan de fase "Ontwikkeld". Deze zones kunnen nieuwe terreinen zijn of herontwikkelingstrajecten. Wanneer een (her)ontwikkeling in meerdere fasen gebeurt, dan wordt de ontwikkelbare zone opgesplitst volgens deze fasen.</a:t>
            </a:r>
            <a:endParaRPr lang="nl-BE" sz="1200">
              <a:latin typeface="FlandersArtSans-Regular" panose="020B0604020202020204" charset="0"/>
            </a:endParaRP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20</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249165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Definitie Ontwikkelbare Bedrijvenzone: De klasse "Ontwikkelbare bedrijvenzones" omvat de contouren van alle economische zones in de klasse "Bedrijventerreinen in planning" vanaf de mijlpaal publicatie in het Belgisch Staatsblad tot aan de fase "Ontwikkeld". Deze zones kunnen nieuwe terreinen zijn of herontwikkelingstrajecten. Wanneer een (her)ontwikkeling in meerdere fasen gebeurt, dan wordt de ontwikkelbare zone opgesplitst volgens deze fasen.</a:t>
            </a:r>
            <a:endParaRPr lang="nl-BE" sz="1200">
              <a:latin typeface="FlandersArtSans-Regular" panose="020B0604020202020204" charset="0"/>
            </a:endParaRP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21</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41214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US">
                <a:latin typeface="Calibri"/>
                <a:cs typeface="Calibri"/>
              </a:rPr>
              <a:t>Inspire </a:t>
            </a:r>
            <a:r>
              <a:rPr lang="en-US" err="1">
                <a:latin typeface="Calibri"/>
                <a:cs typeface="Calibri"/>
              </a:rPr>
              <a:t>leunt</a:t>
            </a:r>
            <a:r>
              <a:rPr lang="en-US">
                <a:latin typeface="Calibri"/>
                <a:cs typeface="Calibri"/>
              </a:rPr>
              <a:t> op </a:t>
            </a:r>
            <a:r>
              <a:rPr lang="en-US" err="1">
                <a:latin typeface="Calibri"/>
                <a:cs typeface="Calibri"/>
              </a:rPr>
              <a:t>een</a:t>
            </a:r>
            <a:r>
              <a:rPr lang="en-US">
                <a:latin typeface="Calibri"/>
                <a:cs typeface="Calibri"/>
              </a:rPr>
              <a:t> United Nations + </a:t>
            </a:r>
            <a:r>
              <a:rPr lang="en-US" err="1">
                <a:latin typeface="Calibri"/>
                <a:cs typeface="Calibri"/>
              </a:rPr>
              <a:t>afstemming</a:t>
            </a:r>
            <a:r>
              <a:rPr lang="en-US">
                <a:latin typeface="Calibri"/>
                <a:cs typeface="Calibri"/>
              </a:rPr>
              <a:t> ISO norm</a:t>
            </a:r>
            <a:endParaRPr lang="en-US"/>
          </a:p>
          <a:p>
            <a:pPr marL="170815" indent="-170815">
              <a:buNone/>
            </a:pPr>
            <a:r>
              <a:rPr lang="en-US">
                <a:latin typeface="Calibri"/>
                <a:cs typeface="Calibri"/>
              </a:rPr>
              <a:t>-&gt; die </a:t>
            </a:r>
            <a:r>
              <a:rPr lang="en-US" err="1">
                <a:latin typeface="Calibri"/>
                <a:cs typeface="Calibri"/>
              </a:rPr>
              <a:t>hebben</a:t>
            </a:r>
            <a:r>
              <a:rPr lang="en-US">
                <a:latin typeface="Calibri"/>
                <a:cs typeface="Calibri"/>
              </a:rPr>
              <a:t> </a:t>
            </a:r>
            <a:r>
              <a:rPr lang="en-US" err="1">
                <a:latin typeface="Calibri"/>
                <a:cs typeface="Calibri"/>
              </a:rPr>
              <a:t>ook</a:t>
            </a:r>
            <a:r>
              <a:rPr lang="en-US">
                <a:latin typeface="Calibri"/>
                <a:cs typeface="Calibri"/>
              </a:rPr>
              <a:t> </a:t>
            </a:r>
            <a:r>
              <a:rPr lang="en-US" err="1">
                <a:latin typeface="Calibri"/>
                <a:cs typeface="Calibri"/>
              </a:rPr>
              <a:t>een</a:t>
            </a:r>
            <a:r>
              <a:rPr lang="en-US">
                <a:latin typeface="Calibri"/>
                <a:cs typeface="Calibri"/>
              </a:rPr>
              <a:t> model </a:t>
            </a:r>
          </a:p>
          <a:p>
            <a:pPr marL="170815" indent="-170815">
              <a:buNone/>
            </a:pPr>
            <a:endParaRPr lang="en-US">
              <a:latin typeface="Calibri"/>
              <a:cs typeface="Calibri"/>
            </a:endParaRPr>
          </a:p>
          <a:p>
            <a:pPr marL="170815" indent="-170815">
              <a:buNone/>
            </a:pPr>
            <a:r>
              <a:rPr lang="en-US" err="1">
                <a:latin typeface="Calibri"/>
                <a:cs typeface="Calibri"/>
              </a:rPr>
              <a:t>Checken</a:t>
            </a:r>
            <a:r>
              <a:rPr lang="en-US">
                <a:latin typeface="Calibri"/>
                <a:cs typeface="Calibri"/>
              </a:rPr>
              <a:t> in INSPIRE </a:t>
            </a:r>
            <a:r>
              <a:rPr lang="en-US" err="1">
                <a:latin typeface="Calibri"/>
                <a:cs typeface="Calibri"/>
              </a:rPr>
              <a:t>voor</a:t>
            </a:r>
            <a:r>
              <a:rPr lang="en-US">
                <a:latin typeface="Calibri"/>
                <a:cs typeface="Calibri"/>
              </a:rPr>
              <a:t> use cases </a:t>
            </a:r>
            <a:r>
              <a:rPr lang="en-US" err="1">
                <a:latin typeface="Calibri"/>
                <a:cs typeface="Calibri"/>
              </a:rPr>
              <a:t>hoofdstuk</a:t>
            </a: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7230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Definitie Ontwikkelbare Bedrijvenzone: De klasse "Ontwikkelbare bedrijvenzones" omvat de contouren van alle economische zones in de klasse "Bedrijventerreinen in planning" vanaf de mijlpaal publicatie in het Belgisch Staatsblad tot aan de fase "Ontwikkeld". Deze zones kunnen nieuwe terreinen zijn of herontwikkelingstrajecten. Wanneer een (her)ontwikkeling in meerdere fasen gebeurt, dan wordt de ontwikkelbare zone opgesplitst volgens deze fasen.</a:t>
            </a:r>
            <a:endParaRPr lang="nl-BE" sz="1200">
              <a:latin typeface="FlandersArtSans-Regular" panose="020B0604020202020204" charset="0"/>
            </a:endParaRP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22</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73568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Definitie Ontwikkelbare Bedrijvenzone: De klasse "Ontwikkelbare bedrijvenzones" omvat de contouren van alle economische zones in de klasse "Bedrijventerreinen in planning" vanaf de mijlpaal publicatie in het Belgisch Staatsblad tot aan de fase "Ontwikkeld". Deze zones kunnen nieuwe terreinen zijn of herontwikkelingstrajecten. Wanneer een (her)ontwikkeling in meerdere fasen gebeurt, dan wordt de ontwikkelbare zone opgesplitst volgens deze fasen.</a:t>
            </a:r>
            <a:endParaRPr lang="nl-BE" sz="1200">
              <a:latin typeface="FlandersArtSans-Regular" panose="020B0604020202020204" charset="0"/>
            </a:endParaRP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23</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344727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marR="0" lvl="0" indent="-170815" algn="l" defTabSz="914400" rtl="0" eaLnBrk="1" fontAlgn="auto" latinLnBrk="0" hangingPunct="1">
              <a:lnSpc>
                <a:spcPct val="100000"/>
              </a:lnSpc>
              <a:spcBef>
                <a:spcPts val="0"/>
              </a:spcBef>
              <a:spcAft>
                <a:spcPts val="0"/>
              </a:spcAft>
              <a:buClrTx/>
              <a:buSzTx/>
              <a:buFontTx/>
              <a:buNone/>
              <a:tabLst/>
              <a:defRPr/>
            </a:pPr>
            <a:r>
              <a:rPr lang="nl-NL" sz="1200">
                <a:latin typeface="FlandersArtSans-Regular" panose="020B0604020202020204" charset="0"/>
              </a:rPr>
              <a:t>Definitie Ontwikkelbare Bedrijvenzone: De klasse "Ontwikkelbare bedrijvenzones" omvat de contouren van alle economische zones in de klasse "Bedrijventerreinen in planning" vanaf de mijlpaal publicatie in het Belgisch Staatsblad tot aan de fase "Ontwikkeld". Deze zones kunnen nieuwe terreinen zijn of herontwikkelingstrajecten. Wanneer een (her)ontwikkeling in meerdere fasen gebeurt, dan wordt de ontwikkelbare zone opgesplitst volgens deze fasen.</a:t>
            </a:r>
            <a:endParaRPr lang="nl-BE" sz="1200">
              <a:latin typeface="FlandersArtSans-Regular" panose="020B0604020202020204" charset="0"/>
            </a:endParaRPr>
          </a:p>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24</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71808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25</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274478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26</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89466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Eerder</a:t>
            </a:r>
            <a:r>
              <a:rPr lang="nl-BE" baseline="0"/>
              <a:t> gemaakte afspraken in het kader van decentraal medebeheer. </a:t>
            </a:r>
            <a:endParaRPr lang="nl-BE"/>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5</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069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US">
                <a:latin typeface="Calibri"/>
                <a:cs typeface="Calibri"/>
              </a:rPr>
              <a:t>Inspire </a:t>
            </a:r>
            <a:r>
              <a:rPr lang="en-US" err="1">
                <a:latin typeface="Calibri"/>
                <a:cs typeface="Calibri"/>
              </a:rPr>
              <a:t>leunt</a:t>
            </a:r>
            <a:r>
              <a:rPr lang="en-US">
                <a:latin typeface="Calibri"/>
                <a:cs typeface="Calibri"/>
              </a:rPr>
              <a:t> op </a:t>
            </a:r>
            <a:r>
              <a:rPr lang="en-US" err="1">
                <a:latin typeface="Calibri"/>
                <a:cs typeface="Calibri"/>
              </a:rPr>
              <a:t>een</a:t>
            </a:r>
            <a:r>
              <a:rPr lang="en-US">
                <a:latin typeface="Calibri"/>
                <a:cs typeface="Calibri"/>
              </a:rPr>
              <a:t> United Nations + </a:t>
            </a:r>
            <a:r>
              <a:rPr lang="en-US" err="1">
                <a:latin typeface="Calibri"/>
                <a:cs typeface="Calibri"/>
              </a:rPr>
              <a:t>afstemming</a:t>
            </a:r>
            <a:r>
              <a:rPr lang="en-US">
                <a:latin typeface="Calibri"/>
                <a:cs typeface="Calibri"/>
              </a:rPr>
              <a:t> ISO norm</a:t>
            </a:r>
            <a:endParaRPr lang="en-US"/>
          </a:p>
          <a:p>
            <a:pPr marL="170815" indent="-170815">
              <a:buNone/>
            </a:pPr>
            <a:r>
              <a:rPr lang="en-US">
                <a:latin typeface="Calibri"/>
                <a:cs typeface="Calibri"/>
              </a:rPr>
              <a:t>-&gt; die </a:t>
            </a:r>
            <a:r>
              <a:rPr lang="en-US" err="1">
                <a:latin typeface="Calibri"/>
                <a:cs typeface="Calibri"/>
              </a:rPr>
              <a:t>hebben</a:t>
            </a:r>
            <a:r>
              <a:rPr lang="en-US">
                <a:latin typeface="Calibri"/>
                <a:cs typeface="Calibri"/>
              </a:rPr>
              <a:t> </a:t>
            </a:r>
            <a:r>
              <a:rPr lang="en-US" err="1">
                <a:latin typeface="Calibri"/>
                <a:cs typeface="Calibri"/>
              </a:rPr>
              <a:t>ook</a:t>
            </a:r>
            <a:r>
              <a:rPr lang="en-US">
                <a:latin typeface="Calibri"/>
                <a:cs typeface="Calibri"/>
              </a:rPr>
              <a:t> </a:t>
            </a:r>
            <a:r>
              <a:rPr lang="en-US" err="1">
                <a:latin typeface="Calibri"/>
                <a:cs typeface="Calibri"/>
              </a:rPr>
              <a:t>een</a:t>
            </a:r>
            <a:r>
              <a:rPr lang="en-US">
                <a:latin typeface="Calibri"/>
                <a:cs typeface="Calibri"/>
              </a:rPr>
              <a:t> model </a:t>
            </a:r>
          </a:p>
          <a:p>
            <a:pPr marL="170815" indent="-170815">
              <a:buNone/>
            </a:pPr>
            <a:endParaRPr lang="en-US">
              <a:latin typeface="Calibri"/>
              <a:cs typeface="Calibri"/>
            </a:endParaRPr>
          </a:p>
          <a:p>
            <a:pPr marL="170815" indent="-170815">
              <a:buNone/>
            </a:pPr>
            <a:r>
              <a:rPr lang="en-US" err="1">
                <a:latin typeface="Calibri"/>
                <a:cs typeface="Calibri"/>
              </a:rPr>
              <a:t>Checken</a:t>
            </a:r>
            <a:r>
              <a:rPr lang="en-US">
                <a:latin typeface="Calibri"/>
                <a:cs typeface="Calibri"/>
              </a:rPr>
              <a:t> in INSPIRE </a:t>
            </a:r>
            <a:r>
              <a:rPr lang="en-US" err="1">
                <a:latin typeface="Calibri"/>
                <a:cs typeface="Calibri"/>
              </a:rPr>
              <a:t>voor</a:t>
            </a:r>
            <a:r>
              <a:rPr lang="en-US">
                <a:latin typeface="Calibri"/>
                <a:cs typeface="Calibri"/>
              </a:rPr>
              <a:t> use cases </a:t>
            </a:r>
            <a:r>
              <a:rPr lang="en-US" err="1">
                <a:latin typeface="Calibri"/>
                <a:cs typeface="Calibri"/>
              </a:rPr>
              <a:t>hoofdstuk</a:t>
            </a: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6</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07196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nl-NL" sz="1600">
                <a:latin typeface="FlandersArtSans-Regular" panose="020B0604020202020204" charset="0"/>
              </a:rPr>
              <a:t>De klasse "</a:t>
            </a:r>
            <a:r>
              <a:rPr lang="nl-NL" sz="1600" b="1">
                <a:latin typeface="FlandersArtSans-Regular" panose="020B0604020202020204" charset="0"/>
              </a:rPr>
              <a:t>Bedrijventerrein</a:t>
            </a:r>
            <a:r>
              <a:rPr lang="nl-NL" sz="1600">
                <a:latin typeface="FlandersArtSans-Regular" panose="020B0604020202020204" charset="0"/>
              </a:rPr>
              <a:t>" omvat de contouren van alle economische zones in de klasse </a:t>
            </a:r>
            <a:r>
              <a:rPr lang="nl-NL" sz="1600" b="1">
                <a:latin typeface="FlandersArtSans-Regular" panose="020B0604020202020204" charset="0"/>
              </a:rPr>
              <a:t>Bedrijventerreinen in planning</a:t>
            </a:r>
            <a:r>
              <a:rPr lang="nl-NL" sz="1600">
                <a:latin typeface="FlandersArtSans-Regular" panose="020B0604020202020204" charset="0"/>
              </a:rPr>
              <a:t> vanaf de mijlpaal publicatie in het Belgisch Staatsblad. De contour van een bedrijventerrein is altijd de unie van de </a:t>
            </a:r>
            <a:r>
              <a:rPr lang="nl-NL" sz="1600" b="1">
                <a:latin typeface="FlandersArtSans-Regular" panose="020B0604020202020204" charset="0"/>
              </a:rPr>
              <a:t>gebruikspercelen</a:t>
            </a:r>
            <a:r>
              <a:rPr lang="nl-NL" sz="1600">
                <a:latin typeface="FlandersArtSans-Regular" panose="020B0604020202020204" charset="0"/>
              </a:rPr>
              <a:t> waaruit het bestaat.</a:t>
            </a: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7</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283025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nl-NL" sz="1600">
                <a:latin typeface="FlandersArtSans-Regular" panose="020B0604020202020204" charset="0"/>
              </a:rPr>
              <a:t>De klasse "</a:t>
            </a:r>
            <a:r>
              <a:rPr lang="nl-NL" sz="1600" b="1">
                <a:latin typeface="FlandersArtSans-Regular" panose="020B0604020202020204" charset="0"/>
              </a:rPr>
              <a:t>Bedrijventerrein</a:t>
            </a:r>
            <a:r>
              <a:rPr lang="nl-NL" sz="1600">
                <a:latin typeface="FlandersArtSans-Regular" panose="020B0604020202020204" charset="0"/>
              </a:rPr>
              <a:t>" omvat de contouren van alle economische zones in de klasse </a:t>
            </a:r>
            <a:r>
              <a:rPr lang="nl-NL" sz="1600" b="1">
                <a:latin typeface="FlandersArtSans-Regular" panose="020B0604020202020204" charset="0"/>
              </a:rPr>
              <a:t>Bedrijventerreinen in planning</a:t>
            </a:r>
            <a:r>
              <a:rPr lang="nl-NL" sz="1600">
                <a:latin typeface="FlandersArtSans-Regular" panose="020B0604020202020204" charset="0"/>
              </a:rPr>
              <a:t> vanaf de mijlpaal publicatie in het Belgisch Staatsblad. De contour van een bedrijventerrein is altijd de unie van de </a:t>
            </a:r>
            <a:r>
              <a:rPr lang="nl-NL" sz="1600" b="1">
                <a:latin typeface="FlandersArtSans-Regular" panose="020B0604020202020204" charset="0"/>
              </a:rPr>
              <a:t>gebruikspercelen</a:t>
            </a:r>
            <a:r>
              <a:rPr lang="nl-NL" sz="1600">
                <a:latin typeface="FlandersArtSans-Regular" panose="020B0604020202020204" charset="0"/>
              </a:rPr>
              <a:t> waaruit het bestaat.</a:t>
            </a:r>
          </a:p>
          <a:p>
            <a:pPr lvl="1"/>
            <a:endParaRPr lang="nl-NL" sz="1600">
              <a:latin typeface="FlandersArtSans-Regular" panose="020B0604020202020204" charset="0"/>
            </a:endParaRPr>
          </a:p>
          <a:p>
            <a:pPr lvl="1"/>
            <a:endParaRPr lang="nl-NL" sz="1600">
              <a:latin typeface="FlandersArtSans-Regular"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8</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342741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nl-NL" sz="1600">
                <a:latin typeface="FlandersArtSans-Regular" panose="020B0604020202020204" charset="0"/>
              </a:rPr>
              <a:t>De klasse "</a:t>
            </a:r>
            <a:r>
              <a:rPr lang="nl-NL" sz="1600" b="1">
                <a:latin typeface="FlandersArtSans-Regular" panose="020B0604020202020204" charset="0"/>
              </a:rPr>
              <a:t>Bedrijventerrein</a:t>
            </a:r>
            <a:r>
              <a:rPr lang="nl-NL" sz="1600">
                <a:latin typeface="FlandersArtSans-Regular" panose="020B0604020202020204" charset="0"/>
              </a:rPr>
              <a:t>" omvat de contouren van alle economische zones in de klasse </a:t>
            </a:r>
            <a:r>
              <a:rPr lang="nl-NL" sz="1600" b="1">
                <a:latin typeface="FlandersArtSans-Regular" panose="020B0604020202020204" charset="0"/>
              </a:rPr>
              <a:t>Bedrijventerreinen in planning</a:t>
            </a:r>
            <a:r>
              <a:rPr lang="nl-NL" sz="1600">
                <a:latin typeface="FlandersArtSans-Regular" panose="020B0604020202020204" charset="0"/>
              </a:rPr>
              <a:t> vanaf de mijlpaal publicatie in het Belgisch Staatsblad. De contour van een bedrijventerrein is altijd de unie van de </a:t>
            </a:r>
            <a:r>
              <a:rPr lang="nl-NL" sz="1600" b="1">
                <a:latin typeface="FlandersArtSans-Regular" panose="020B0604020202020204" charset="0"/>
              </a:rPr>
              <a:t>gebruikspercelen</a:t>
            </a:r>
            <a:r>
              <a:rPr lang="nl-NL" sz="1600">
                <a:latin typeface="FlandersArtSans-Regular" panose="020B0604020202020204" charset="0"/>
              </a:rPr>
              <a:t> waaruit het bestaat.</a:t>
            </a:r>
          </a:p>
          <a:p>
            <a:pPr lvl="1"/>
            <a:endParaRPr lang="nl-NL" sz="1600">
              <a:latin typeface="FlandersArtSans-Regular" panose="020B0604020202020204" charset="0"/>
            </a:endParaRPr>
          </a:p>
          <a:p>
            <a:pPr lvl="1"/>
            <a:endParaRPr lang="nl-NL" sz="1600">
              <a:latin typeface="FlandersArtSans-Regular"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9</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72954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nl-NL" sz="1600">
                <a:latin typeface="FlandersArtSans-Regular" panose="020B0604020202020204" charset="0"/>
              </a:rPr>
              <a:t>De klasse "</a:t>
            </a:r>
            <a:r>
              <a:rPr lang="nl-NL" sz="1600" b="1">
                <a:latin typeface="FlandersArtSans-Regular" panose="020B0604020202020204" charset="0"/>
              </a:rPr>
              <a:t>Bedrijventerrein</a:t>
            </a:r>
            <a:r>
              <a:rPr lang="nl-NL" sz="1600">
                <a:latin typeface="FlandersArtSans-Regular" panose="020B0604020202020204" charset="0"/>
              </a:rPr>
              <a:t>" omvat de contouren van alle economische zones in de klasse </a:t>
            </a:r>
            <a:r>
              <a:rPr lang="nl-NL" sz="1600" b="1">
                <a:latin typeface="FlandersArtSans-Regular" panose="020B0604020202020204" charset="0"/>
              </a:rPr>
              <a:t>Bedrijventerreinen in planning</a:t>
            </a:r>
            <a:r>
              <a:rPr lang="nl-NL" sz="1600">
                <a:latin typeface="FlandersArtSans-Regular" panose="020B0604020202020204" charset="0"/>
              </a:rPr>
              <a:t> vanaf de mijlpaal publicatie in het Belgisch Staatsblad. De contour van een bedrijventerrein is altijd de unie van de </a:t>
            </a:r>
            <a:r>
              <a:rPr lang="nl-NL" sz="1600" b="1">
                <a:latin typeface="FlandersArtSans-Regular" panose="020B0604020202020204" charset="0"/>
              </a:rPr>
              <a:t>gebruikspercelen</a:t>
            </a:r>
            <a:r>
              <a:rPr lang="nl-NL" sz="1600">
                <a:latin typeface="FlandersArtSans-Regular" panose="020B0604020202020204" charset="0"/>
              </a:rPr>
              <a:t> waaruit het bestaat.</a:t>
            </a: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10</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22593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nl-NL" sz="1600">
                <a:latin typeface="FlandersArtSans-Regular" panose="020B0604020202020204" charset="0"/>
              </a:rPr>
              <a:t>De klasse "</a:t>
            </a:r>
            <a:r>
              <a:rPr lang="nl-NL" sz="1600" b="1">
                <a:latin typeface="FlandersArtSans-Regular" panose="020B0604020202020204" charset="0"/>
              </a:rPr>
              <a:t>Bedrijventerrein</a:t>
            </a:r>
            <a:r>
              <a:rPr lang="nl-NL" sz="1600">
                <a:latin typeface="FlandersArtSans-Regular" panose="020B0604020202020204" charset="0"/>
              </a:rPr>
              <a:t>" omvat de contouren van alle economische zones in de klasse </a:t>
            </a:r>
            <a:r>
              <a:rPr lang="nl-NL" sz="1600" b="1">
                <a:latin typeface="FlandersArtSans-Regular" panose="020B0604020202020204" charset="0"/>
              </a:rPr>
              <a:t>Bedrijventerreinen in planning</a:t>
            </a:r>
            <a:r>
              <a:rPr lang="nl-NL" sz="1600">
                <a:latin typeface="FlandersArtSans-Regular" panose="020B0604020202020204" charset="0"/>
              </a:rPr>
              <a:t> vanaf de mijlpaal publicatie in het Belgisch Staatsblad. De contour van een bedrijventerrein is altijd de unie van de </a:t>
            </a:r>
            <a:r>
              <a:rPr lang="nl-NL" sz="1600" b="1">
                <a:latin typeface="FlandersArtSans-Regular" panose="020B0604020202020204" charset="0"/>
              </a:rPr>
              <a:t>gebruikspercelen</a:t>
            </a:r>
            <a:r>
              <a:rPr lang="nl-NL" sz="1600">
                <a:latin typeface="FlandersArtSans-Regular" panose="020B0604020202020204" charset="0"/>
              </a:rPr>
              <a:t> waaruit het bestaat.</a:t>
            </a: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11</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78329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3" y="0"/>
            <a:ext cx="11834738"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stretch>
            <a:fillRect/>
          </a:stretch>
        </p:blipFill>
        <p:spPr>
          <a:xfrm>
            <a:off x="861752" y="692695"/>
            <a:ext cx="2400001" cy="734484"/>
          </a:xfrm>
          <a:prstGeom prst="rect">
            <a:avLst/>
          </a:prstGeom>
          <a:ln w="12700">
            <a:miter lim="400000"/>
          </a:ln>
        </p:spPr>
      </p:pic>
      <p:sp>
        <p:nvSpPr>
          <p:cNvPr id="9" name="Subtitle 2"/>
          <p:cNvSpPr>
            <a:spLocks noGrp="1"/>
          </p:cNvSpPr>
          <p:nvPr>
            <p:ph type="subTitle" idx="1"/>
          </p:nvPr>
        </p:nvSpPr>
        <p:spPr>
          <a:xfrm>
            <a:off x="1266106" y="4509835"/>
            <a:ext cx="9150377"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hape 7"/>
          <p:cNvSpPr>
            <a:spLocks noGrp="1"/>
          </p:cNvSpPr>
          <p:nvPr>
            <p:ph type="title"/>
          </p:nvPr>
        </p:nvSpPr>
        <p:spPr>
          <a:xfrm>
            <a:off x="1266108" y="1551753"/>
            <a:ext cx="9150377"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6" name="TextBox 15"/>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169435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815414" y="365129"/>
            <a:ext cx="3721630"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en-US"/>
              <a:t>Click to edit Master title style</a:t>
            </a:r>
            <a:endParaRPr lang="nl-BE"/>
          </a:p>
        </p:txBody>
      </p:sp>
      <p:sp>
        <p:nvSpPr>
          <p:cNvPr id="7" name="Shape 40"/>
          <p:cNvSpPr>
            <a:spLocks noGrp="1"/>
          </p:cNvSpPr>
          <p:nvPr>
            <p:ph type="body" idx="1"/>
          </p:nvPr>
        </p:nvSpPr>
        <p:spPr>
          <a:xfrm>
            <a:off x="815414" y="5892602"/>
            <a:ext cx="3721630"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10" name="Content Placeholder 2"/>
          <p:cNvSpPr>
            <a:spLocks noGrp="1"/>
          </p:cNvSpPr>
          <p:nvPr>
            <p:ph sz="quarter" idx="10"/>
          </p:nvPr>
        </p:nvSpPr>
        <p:spPr>
          <a:xfrm>
            <a:off x="4729317" y="365126"/>
            <a:ext cx="6624484"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48CA6BF2-CD52-4E22-92A5-09015AAF1997}" type="datetime1">
              <a:rPr lang="nl-BE" smtClean="0"/>
              <a:t>5/06/2019</a:t>
            </a:fld>
            <a:endParaRPr lang="nl-BE"/>
          </a:p>
        </p:txBody>
      </p:sp>
    </p:spTree>
    <p:extLst>
      <p:ext uri="{BB962C8B-B14F-4D97-AF65-F5344CB8AC3E}">
        <p14:creationId xmlns:p14="http://schemas.microsoft.com/office/powerpoint/2010/main" val="294114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763045" y="5817249"/>
            <a:ext cx="8570660"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3" name="Picture Placeholder 2"/>
          <p:cNvSpPr>
            <a:spLocks noGrp="1"/>
          </p:cNvSpPr>
          <p:nvPr>
            <p:ph type="pic" sz="quarter" idx="10"/>
          </p:nvPr>
        </p:nvSpPr>
        <p:spPr>
          <a:xfrm>
            <a:off x="1763042" y="1499129"/>
            <a:ext cx="8570661" cy="4168466"/>
          </a:xfrm>
        </p:spPr>
        <p:txBody>
          <a:bodyPr/>
          <a:lstStyle>
            <a:lvl1pPr marL="0" indent="0">
              <a:buNone/>
              <a:defRPr>
                <a:latin typeface="FlandersArtSans-Regular" panose="00000500000000000000" pitchFamily="2" charset="0"/>
              </a:defRPr>
            </a:lvl1pPr>
          </a:lstStyle>
          <a:p>
            <a:r>
              <a:rPr lang="en-US"/>
              <a:t>Click icon to add picture</a:t>
            </a:r>
            <a:endParaRPr lang="nl-BE"/>
          </a:p>
        </p:txBody>
      </p:sp>
      <p:sp>
        <p:nvSpPr>
          <p:cNvPr id="11"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D739D19C-E4BE-4634-8741-0D3278A69C8F}" type="datetime1">
              <a:rPr lang="nl-BE" smtClean="0"/>
              <a:t>5/06/2019</a:t>
            </a:fld>
            <a:endParaRPr lang="nl-BE"/>
          </a:p>
        </p:txBody>
      </p:sp>
    </p:spTree>
    <p:extLst>
      <p:ext uri="{BB962C8B-B14F-4D97-AF65-F5344CB8AC3E}">
        <p14:creationId xmlns:p14="http://schemas.microsoft.com/office/powerpoint/2010/main" val="2045595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95285" lvl="0" indent="-371464">
              <a:spcBef>
                <a:spcPts val="0"/>
              </a:spcBef>
              <a:spcAft>
                <a:spcPts val="0"/>
              </a:spcAft>
              <a:buSzPts val="1800"/>
              <a:buChar char="●"/>
              <a:defRPr/>
            </a:lvl1pPr>
            <a:lvl2pPr marL="990570" lvl="1" indent="-343948">
              <a:spcBef>
                <a:spcPts val="1733"/>
              </a:spcBef>
              <a:spcAft>
                <a:spcPts val="0"/>
              </a:spcAft>
              <a:buSzPts val="1400"/>
              <a:buChar char="○"/>
              <a:defRPr/>
            </a:lvl2pPr>
            <a:lvl3pPr marL="1485854" lvl="2" indent="-343948">
              <a:spcBef>
                <a:spcPts val="1733"/>
              </a:spcBef>
              <a:spcAft>
                <a:spcPts val="0"/>
              </a:spcAft>
              <a:buSzPts val="1400"/>
              <a:buChar char="■"/>
              <a:defRPr/>
            </a:lvl3pPr>
            <a:lvl4pPr marL="1981139" lvl="3" indent="-343948">
              <a:spcBef>
                <a:spcPts val="1733"/>
              </a:spcBef>
              <a:spcAft>
                <a:spcPts val="0"/>
              </a:spcAft>
              <a:buSzPts val="1400"/>
              <a:buChar char="●"/>
              <a:defRPr/>
            </a:lvl4pPr>
            <a:lvl5pPr marL="2476424" lvl="4" indent="-343948">
              <a:spcBef>
                <a:spcPts val="1733"/>
              </a:spcBef>
              <a:spcAft>
                <a:spcPts val="0"/>
              </a:spcAft>
              <a:buSzPts val="1400"/>
              <a:buChar char="○"/>
              <a:defRPr/>
            </a:lvl5pPr>
            <a:lvl6pPr marL="2971709" lvl="5" indent="-343948">
              <a:spcBef>
                <a:spcPts val="1733"/>
              </a:spcBef>
              <a:spcAft>
                <a:spcPts val="0"/>
              </a:spcAft>
              <a:buSzPts val="1400"/>
              <a:buChar char="■"/>
              <a:defRPr/>
            </a:lvl6pPr>
            <a:lvl7pPr marL="3466993" lvl="6" indent="-343948">
              <a:spcBef>
                <a:spcPts val="1733"/>
              </a:spcBef>
              <a:spcAft>
                <a:spcPts val="0"/>
              </a:spcAft>
              <a:buSzPts val="1400"/>
              <a:buChar char="●"/>
              <a:defRPr/>
            </a:lvl7pPr>
            <a:lvl8pPr marL="3962278" lvl="7" indent="-343948">
              <a:spcBef>
                <a:spcPts val="1733"/>
              </a:spcBef>
              <a:spcAft>
                <a:spcPts val="0"/>
              </a:spcAft>
              <a:buSzPts val="1400"/>
              <a:buChar char="○"/>
              <a:defRPr/>
            </a:lvl8pPr>
            <a:lvl9pPr marL="4457563" lvl="8" indent="-343948">
              <a:spcBef>
                <a:spcPts val="1733"/>
              </a:spcBef>
              <a:spcAft>
                <a:spcPts val="17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8107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eeg">
    <p:spTree>
      <p:nvGrpSpPr>
        <p:cNvPr id="1" name=""/>
        <p:cNvGrpSpPr/>
        <p:nvPr/>
      </p:nvGrpSpPr>
      <p:grpSpPr>
        <a:xfrm>
          <a:off x="0" y="0"/>
          <a:ext cx="0" cy="0"/>
          <a:chOff x="0" y="0"/>
          <a:chExt cx="0" cy="0"/>
        </a:xfrm>
      </p:grpSpPr>
      <p:sp>
        <p:nvSpPr>
          <p:cNvPr id="8" name="Titel 1"/>
          <p:cNvSpPr>
            <a:spLocks noGrp="1"/>
          </p:cNvSpPr>
          <p:nvPr>
            <p:ph type="title"/>
          </p:nvPr>
        </p:nvSpPr>
        <p:spPr>
          <a:xfrm>
            <a:off x="1728000" y="756000"/>
            <a:ext cx="9888000" cy="1116000"/>
          </a:xfrm>
        </p:spPr>
        <p:txBody>
          <a:bodyPr anchor="t" anchorCtr="0"/>
          <a:lstStyle>
            <a:lvl1pPr>
              <a:defRPr>
                <a:latin typeface="FlandersArtSans-Bold" panose="00000800000000000000" pitchFamily="2" charset="0"/>
              </a:defRPr>
            </a:lvl1pPr>
          </a:lstStyle>
          <a:p>
            <a:r>
              <a:rPr lang="nl-NL"/>
              <a:t>Klik om de stijl te bewerken</a:t>
            </a:r>
            <a:endParaRPr lang="nl-BE"/>
          </a:p>
        </p:txBody>
      </p:sp>
      <p:sp>
        <p:nvSpPr>
          <p:cNvPr id="9" name="Tijdelijke aanduiding voor inhoud 2"/>
          <p:cNvSpPr>
            <a:spLocks noGrp="1"/>
          </p:cNvSpPr>
          <p:nvPr>
            <p:ph sz="half" idx="1"/>
          </p:nvPr>
        </p:nvSpPr>
        <p:spPr>
          <a:xfrm>
            <a:off x="1728000" y="1915200"/>
            <a:ext cx="9888000" cy="3672000"/>
          </a:xfrm>
        </p:spPr>
        <p:txBody>
          <a:bodyPr bIns="0"/>
          <a:lstStyle>
            <a:lvl1pPr marL="266700" indent="-266700">
              <a:lnSpc>
                <a:spcPct val="90000"/>
              </a:lnSpc>
              <a:buFontTx/>
              <a:buBlip>
                <a:blip r:embed="rId2"/>
              </a:buBlip>
              <a:defRPr sz="2200">
                <a:latin typeface="FlandersArtSans-Regular" panose="00000500000000000000" pitchFamily="2" charset="0"/>
              </a:defRPr>
            </a:lvl1pPr>
            <a:lvl2pPr marL="576000" indent="-288000">
              <a:lnSpc>
                <a:spcPct val="90000"/>
              </a:lnSpc>
              <a:buSzPct val="75000"/>
              <a:buFont typeface="Wingdings 3" panose="05040102010807070707" pitchFamily="18" charset="2"/>
              <a:buChar char="}"/>
              <a:defRPr sz="2200">
                <a:solidFill>
                  <a:schemeClr val="tx1"/>
                </a:solidFill>
                <a:latin typeface="FlandersArtSans-Regular" panose="00000500000000000000" pitchFamily="2" charset="0"/>
              </a:defRPr>
            </a:lvl2pPr>
            <a:lvl3pPr marL="918900" indent="-342900">
              <a:lnSpc>
                <a:spcPct val="90000"/>
              </a:lnSpc>
              <a:buSzPct val="75000"/>
              <a:buFont typeface="Wingdings 3" panose="05040102010807070707" pitchFamily="18" charset="2"/>
              <a:buChar char="}"/>
              <a:defRPr>
                <a:solidFill>
                  <a:schemeClr val="tx1"/>
                </a:solidFill>
                <a:latin typeface="FlandersArtSans-Regular" panose="00000500000000000000" pitchFamily="2" charset="0"/>
              </a:defRPr>
            </a:lvl3pPr>
            <a:lvl4pPr>
              <a:lnSpc>
                <a:spcPct val="90000"/>
              </a:lnSpc>
              <a:defRPr>
                <a:solidFill>
                  <a:schemeClr val="tx1"/>
                </a:solidFill>
                <a:latin typeface="FlandersArtSans-Regular" panose="00000500000000000000" pitchFamily="2" charset="0"/>
              </a:defRPr>
            </a:lvl4pPr>
            <a:lvl5pPr>
              <a:lnSpc>
                <a:spcPct val="90000"/>
              </a:lnSpc>
              <a:defRPr>
                <a:solidFill>
                  <a:schemeClr val="tx1"/>
                </a:solidFill>
                <a:latin typeface="FlandersArtSans-Regular" panose="00000500000000000000" pitchFamily="2"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pic>
        <p:nvPicPr>
          <p:cNvPr id="7" name="Afbeelding 6" descr="AIO typografisch bree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2171" y="6165306"/>
            <a:ext cx="4715934" cy="523875"/>
          </a:xfrm>
          <a:prstGeom prst="rect">
            <a:avLst/>
          </a:prstGeom>
        </p:spPr>
      </p:pic>
      <p:pic>
        <p:nvPicPr>
          <p:cNvPr id="11" name="Afbeelding 10" descr="Themalogo_ondernemen_naak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5413" y="5949280"/>
            <a:ext cx="2545081" cy="809244"/>
          </a:xfrm>
          <a:prstGeom prst="rect">
            <a:avLst/>
          </a:prstGeom>
        </p:spPr>
      </p:pic>
    </p:spTree>
    <p:extLst>
      <p:ext uri="{BB962C8B-B14F-4D97-AF65-F5344CB8AC3E}">
        <p14:creationId xmlns:p14="http://schemas.microsoft.com/office/powerpoint/2010/main" val="2649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959" y="-21307"/>
            <a:ext cx="10785041" cy="5643664"/>
          </a:xfrm>
          <a:prstGeom prst="rect">
            <a:avLst/>
          </a:prstGeom>
        </p:spPr>
      </p:pic>
      <p:sp>
        <p:nvSpPr>
          <p:cNvPr id="15" name="Shape 108"/>
          <p:cNvSpPr/>
          <p:nvPr userDrawn="1"/>
        </p:nvSpPr>
        <p:spPr>
          <a:xfrm>
            <a:off x="2" y="-21306"/>
            <a:ext cx="8445500"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stretch>
            <a:fillRect/>
          </a:stretch>
        </p:blipFill>
        <p:spPr>
          <a:xfrm>
            <a:off x="861752" y="692695"/>
            <a:ext cx="2400001" cy="734484"/>
          </a:xfrm>
          <a:prstGeom prst="rect">
            <a:avLst/>
          </a:prstGeom>
          <a:ln w="12700">
            <a:miter lim="400000"/>
          </a:ln>
        </p:spPr>
      </p:pic>
      <p:sp>
        <p:nvSpPr>
          <p:cNvPr id="10" name="Subtitle 2"/>
          <p:cNvSpPr>
            <a:spLocks noGrp="1"/>
          </p:cNvSpPr>
          <p:nvPr>
            <p:ph type="subTitle" idx="1"/>
          </p:nvPr>
        </p:nvSpPr>
        <p:spPr>
          <a:xfrm>
            <a:off x="1266108" y="4509835"/>
            <a:ext cx="6270054"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hape 7"/>
          <p:cNvSpPr>
            <a:spLocks noGrp="1"/>
          </p:cNvSpPr>
          <p:nvPr>
            <p:ph type="title"/>
          </p:nvPr>
        </p:nvSpPr>
        <p:spPr>
          <a:xfrm>
            <a:off x="1266106" y="1551753"/>
            <a:ext cx="5213937"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7" name="TextBox 16"/>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407923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372" y="1"/>
            <a:ext cx="11760628"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2" name="Shape 7"/>
          <p:cNvSpPr>
            <a:spLocks noGrp="1"/>
          </p:cNvSpPr>
          <p:nvPr>
            <p:ph type="title"/>
          </p:nvPr>
        </p:nvSpPr>
        <p:spPr>
          <a:xfrm>
            <a:off x="1266107" y="1551753"/>
            <a:ext cx="91440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en-US" sz="3600" b="1"/>
              <a:t>Click to edit Master title style</a:t>
            </a:r>
            <a:endParaRPr sz="3600" b="1"/>
          </a:p>
        </p:txBody>
      </p:sp>
      <p:sp>
        <p:nvSpPr>
          <p:cNvPr id="13" name="Shape 2"/>
          <p:cNvSpPr/>
          <p:nvPr userDrawn="1"/>
        </p:nvSpPr>
        <p:spPr>
          <a:xfrm>
            <a:off x="1" y="0"/>
            <a:ext cx="431371"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1749" y="687274"/>
            <a:ext cx="2400000" cy="701014"/>
          </a:xfrm>
          <a:prstGeom prst="rect">
            <a:avLst/>
          </a:prstGeom>
        </p:spPr>
      </p:pic>
      <p:sp>
        <p:nvSpPr>
          <p:cNvPr id="14" name="TextBox 13"/>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266108" y="4509835"/>
            <a:ext cx="91440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934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1199458" y="2002535"/>
            <a:ext cx="103632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a:p>
        </p:txBody>
      </p:sp>
      <p:sp>
        <p:nvSpPr>
          <p:cNvPr id="4" name="Subtitle 2"/>
          <p:cNvSpPr>
            <a:spLocks noGrp="1"/>
          </p:cNvSpPr>
          <p:nvPr>
            <p:ph type="subTitle" idx="1"/>
          </p:nvPr>
        </p:nvSpPr>
        <p:spPr>
          <a:xfrm>
            <a:off x="2418656" y="4941168"/>
            <a:ext cx="91440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1846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srcRect l="763" t="1399" r="6439" b="3435"/>
          <a:stretch>
            <a:fillRect/>
          </a:stretch>
        </p:blipFill>
        <p:spPr>
          <a:xfrm>
            <a:off x="431370" y="-1"/>
            <a:ext cx="11760630" cy="6858001"/>
          </a:xfrm>
          <a:prstGeom prst="rect">
            <a:avLst/>
          </a:prstGeom>
          <a:ln w="12700">
            <a:miter lim="400000"/>
          </a:ln>
        </p:spPr>
      </p:pic>
      <p:sp>
        <p:nvSpPr>
          <p:cNvPr id="5" name="Subtitle 2"/>
          <p:cNvSpPr>
            <a:spLocks noGrp="1"/>
          </p:cNvSpPr>
          <p:nvPr>
            <p:ph type="subTitle" idx="1"/>
          </p:nvPr>
        </p:nvSpPr>
        <p:spPr>
          <a:xfrm>
            <a:off x="2418656" y="4941168"/>
            <a:ext cx="91440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hape 7"/>
          <p:cNvSpPr>
            <a:spLocks noGrp="1"/>
          </p:cNvSpPr>
          <p:nvPr>
            <p:ph type="title"/>
          </p:nvPr>
        </p:nvSpPr>
        <p:spPr>
          <a:xfrm>
            <a:off x="1199458" y="2002535"/>
            <a:ext cx="103632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a:p>
        </p:txBody>
      </p:sp>
    </p:spTree>
    <p:extLst>
      <p:ext uri="{BB962C8B-B14F-4D97-AF65-F5344CB8AC3E}">
        <p14:creationId xmlns:p14="http://schemas.microsoft.com/office/powerpoint/2010/main" val="183161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1"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2"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3"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79399167-FE2E-401C-9FAB-4732749FC8D2}" type="datetime1">
              <a:rPr lang="nl-BE" smtClean="0"/>
              <a:t>5/06/2019</a:t>
            </a:fld>
            <a:endParaRPr lang="nl-BE"/>
          </a:p>
        </p:txBody>
      </p:sp>
    </p:spTree>
    <p:extLst>
      <p:ext uri="{BB962C8B-B14F-4D97-AF65-F5344CB8AC3E}">
        <p14:creationId xmlns:p14="http://schemas.microsoft.com/office/powerpoint/2010/main" val="350140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838201" y="1482215"/>
            <a:ext cx="5149646"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0E691B98-7880-4930-A17E-436C236C694A}" type="datetime1">
              <a:rPr lang="nl-BE" smtClean="0"/>
              <a:t>5/06/2019</a:t>
            </a:fld>
            <a:endParaRPr lang="nl-BE"/>
          </a:p>
        </p:txBody>
      </p:sp>
      <p:sp>
        <p:nvSpPr>
          <p:cNvPr id="18" name="Content Placeholder 2"/>
          <p:cNvSpPr>
            <a:spLocks noGrp="1"/>
          </p:cNvSpPr>
          <p:nvPr>
            <p:ph sz="quarter" idx="11"/>
          </p:nvPr>
        </p:nvSpPr>
        <p:spPr>
          <a:xfrm>
            <a:off x="6204155" y="1482215"/>
            <a:ext cx="5149646"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389205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9"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1"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2"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816C05-4076-4B00-B929-65EE2153E35C}" type="datetime1">
              <a:rPr lang="nl-BE" smtClean="0"/>
              <a:t>5/06/2019</a:t>
            </a:fld>
            <a:endParaRPr lang="nl-BE"/>
          </a:p>
        </p:txBody>
      </p:sp>
    </p:spTree>
    <p:extLst>
      <p:ext uri="{BB962C8B-B14F-4D97-AF65-F5344CB8AC3E}">
        <p14:creationId xmlns:p14="http://schemas.microsoft.com/office/powerpoint/2010/main" val="281446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9"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0"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CE4E33C0-43DC-4AB9-AFAB-31D7544B7A0D}" type="datetime1">
              <a:rPr lang="nl-BE" smtClean="0"/>
              <a:t>5/06/2019</a:t>
            </a:fld>
            <a:endParaRPr lang="nl-BE"/>
          </a:p>
        </p:txBody>
      </p:sp>
    </p:spTree>
    <p:extLst>
      <p:ext uri="{BB962C8B-B14F-4D97-AF65-F5344CB8AC3E}">
        <p14:creationId xmlns:p14="http://schemas.microsoft.com/office/powerpoint/2010/main" val="1194311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1" y="1482215"/>
            <a:ext cx="10515600"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1" y="0"/>
            <a:ext cx="431371"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a:p>
        </p:txBody>
      </p:sp>
      <p:sp>
        <p:nvSpPr>
          <p:cNvPr id="9"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err="1"/>
              <a:t>Editeer</a:t>
            </a:r>
            <a:r>
              <a:rPr lang="nl-BE"/>
              <a:t> via Invoegen/Kop- en Voettekst</a:t>
            </a:r>
          </a:p>
        </p:txBody>
      </p:sp>
      <p:sp>
        <p:nvSpPr>
          <p:cNvPr id="10"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a:p>
        </p:txBody>
      </p:sp>
      <p:sp>
        <p:nvSpPr>
          <p:cNvPr id="11"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340CE2-304A-4DD5-BC55-9AE643CA1970}" type="datetime1">
              <a:rPr lang="nl-BE" smtClean="0"/>
              <a:t>5/06/2019</a:t>
            </a:fld>
            <a:endParaRPr lang="nl-BE"/>
          </a:p>
        </p:txBody>
      </p:sp>
    </p:spTree>
    <p:extLst>
      <p:ext uri="{BB962C8B-B14F-4D97-AF65-F5344CB8AC3E}">
        <p14:creationId xmlns:p14="http://schemas.microsoft.com/office/powerpoint/2010/main" val="1284561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nl-BE"/>
              <a:t>Thematische werkgroep 2</a:t>
            </a:r>
            <a:endParaRPr lang="nl-BE" noProof="0"/>
          </a:p>
          <a:p>
            <a:r>
              <a:rPr lang="nl-BE" noProof="0"/>
              <a:t>05 juni 2019</a:t>
            </a:r>
          </a:p>
        </p:txBody>
      </p:sp>
      <p:sp>
        <p:nvSpPr>
          <p:cNvPr id="6" name="Title 5"/>
          <p:cNvSpPr>
            <a:spLocks noGrp="1"/>
          </p:cNvSpPr>
          <p:nvPr>
            <p:ph type="title"/>
          </p:nvPr>
        </p:nvSpPr>
        <p:spPr>
          <a:xfrm>
            <a:off x="1190625" y="1551753"/>
            <a:ext cx="5538528" cy="2794621"/>
          </a:xfrm>
        </p:spPr>
        <p:txBody>
          <a:bodyPr/>
          <a:lstStyle/>
          <a:p>
            <a:r>
              <a:rPr lang="nl-BE" noProof="0"/>
              <a:t>OSLO Bedrijventerreinen</a:t>
            </a:r>
          </a:p>
        </p:txBody>
      </p:sp>
    </p:spTree>
    <p:extLst>
      <p:ext uri="{BB962C8B-B14F-4D97-AF65-F5344CB8AC3E}">
        <p14:creationId xmlns:p14="http://schemas.microsoft.com/office/powerpoint/2010/main" val="2261303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3" y="365129"/>
            <a:ext cx="11195611" cy="1325563"/>
          </a:xfrm>
        </p:spPr>
        <p:txBody>
          <a:bodyPr/>
          <a:lstStyle/>
          <a:p>
            <a:r>
              <a:rPr lang="nl-NL" b="1"/>
              <a:t>1. Men plant om een Bedrijventerrein genaamd ‘Leuven Noord’ aan te maken en houdt een plenaire vergadering</a:t>
            </a:r>
          </a:p>
        </p:txBody>
      </p:sp>
      <p:sp>
        <p:nvSpPr>
          <p:cNvPr id="5" name="Content Placeholder 4"/>
          <p:cNvSpPr>
            <a:spLocks noGrp="1"/>
          </p:cNvSpPr>
          <p:nvPr>
            <p:ph sz="quarter" idx="10"/>
          </p:nvPr>
        </p:nvSpPr>
        <p:spPr>
          <a:xfrm>
            <a:off x="815414" y="1083733"/>
            <a:ext cx="10609077" cy="5390809"/>
          </a:xfrm>
        </p:spPr>
        <p:txBody>
          <a:bodyPr>
            <a:normAutofit/>
          </a:bodyPr>
          <a:lstStyle/>
          <a:p>
            <a:r>
              <a:rPr lang="en-GB" sz="1600">
                <a:latin typeface="FlandersArtSans-Regular" panose="020B0604020202020204" charset="0"/>
              </a:rPr>
              <a:t>‘</a:t>
            </a:r>
            <a:r>
              <a:rPr lang="en-GB" sz="1600" err="1">
                <a:latin typeface="FlandersArtSans-Regular" panose="020B0604020202020204" charset="0"/>
              </a:rPr>
              <a:t>Bestemd</a:t>
            </a:r>
            <a:r>
              <a:rPr lang="en-GB" sz="1600">
                <a:latin typeface="FlandersArtSans-Regular" panose="020B0604020202020204" charset="0"/>
              </a:rPr>
              <a:t> </a:t>
            </a:r>
            <a:r>
              <a:rPr lang="en-GB" sz="1600" err="1">
                <a:latin typeface="FlandersArtSans-Regular" panose="020B0604020202020204" charset="0"/>
              </a:rPr>
              <a:t>Bedrijventerrein</a:t>
            </a:r>
            <a:r>
              <a:rPr lang="en-GB" sz="1600">
                <a:latin typeface="FlandersArtSans-Regular" panose="020B0604020202020204" charset="0"/>
              </a:rPr>
              <a:t>’</a:t>
            </a:r>
          </a:p>
          <a:p>
            <a:pPr lvl="1"/>
            <a:r>
              <a:rPr lang="nl-NL" sz="1600">
                <a:latin typeface="FlandersArtSans-Regular" panose="020B0604020202020204" charset="0"/>
              </a:rPr>
              <a:t>Bestemde Bedrijventerreinen: Bedrijventerreinen in een ruimtelijk planningsproces of ontwikkelingsprocedure</a:t>
            </a:r>
          </a:p>
          <a:p>
            <a:pPr lvl="1"/>
            <a:r>
              <a:rPr lang="nl-NL" sz="1600">
                <a:latin typeface="FlandersArtSans-Regular" panose="020B0604020202020204" charset="0"/>
              </a:rPr>
              <a:t>Verschillend van hoe een bedrijventerrein in de realiteit kan voorkomen</a:t>
            </a:r>
          </a:p>
          <a:p>
            <a:pPr marL="457200" lvl="1" indent="0">
              <a:buNone/>
            </a:pPr>
            <a:endParaRPr lang="nl-NL" sz="1600">
              <a:latin typeface="FlandersArtSans-Regular" panose="020B0604020202020204" charset="0"/>
            </a:endParaRPr>
          </a:p>
          <a:p>
            <a:pPr lvl="1"/>
            <a:endParaRPr lang="nl-BE" sz="1600">
              <a:latin typeface="FlandersArtSans-Regular" panose="020B0604020202020204" charset="0"/>
            </a:endParaRPr>
          </a:p>
          <a:p>
            <a:pPr marL="16329" indent="0">
              <a:buNone/>
            </a:pPr>
            <a:endParaRPr lang="nl-BE"/>
          </a:p>
          <a:p>
            <a:endParaRPr lang="nl-BE"/>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10</a:t>
            </a:fld>
            <a:endParaRPr lang="nl-BE">
              <a:solidFill>
                <a:srgbClr val="6B6B6B"/>
              </a:solidFill>
            </a:endParaRPr>
          </a:p>
        </p:txBody>
      </p:sp>
      <p:sp>
        <p:nvSpPr>
          <p:cNvPr id="2" name="Rectangle 1"/>
          <p:cNvSpPr/>
          <p:nvPr/>
        </p:nvSpPr>
        <p:spPr>
          <a:xfrm>
            <a:off x="4559300" y="2921000"/>
            <a:ext cx="1981200" cy="7620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Ruimtelijke</a:t>
            </a:r>
            <a:r>
              <a:rPr lang="en-GB" sz="1400" b="1">
                <a:solidFill>
                  <a:schemeClr val="tx1"/>
                </a:solidFill>
              </a:rPr>
              <a:t> </a:t>
            </a:r>
            <a:r>
              <a:rPr lang="en-GB" sz="1400" b="1" err="1">
                <a:solidFill>
                  <a:schemeClr val="tx1"/>
                </a:solidFill>
              </a:rPr>
              <a:t>eenheid</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type</a:t>
            </a:r>
            <a:r>
              <a:rPr lang="en-GB" sz="1200">
                <a:solidFill>
                  <a:schemeClr val="tx1"/>
                </a:solidFill>
              </a:rPr>
              <a:t>: </a:t>
            </a:r>
            <a:r>
              <a:rPr lang="en-GB" sz="1200" err="1">
                <a:solidFill>
                  <a:schemeClr val="tx1"/>
                </a:solidFill>
              </a:rPr>
              <a:t>Industrie</a:t>
            </a:r>
            <a:endParaRPr lang="en-GB" sz="1200">
              <a:solidFill>
                <a:schemeClr val="tx1"/>
              </a:solidFill>
            </a:endParaRPr>
          </a:p>
          <a:p>
            <a:pPr algn="ctr"/>
            <a:endParaRPr lang="en-GB" sz="1200">
              <a:solidFill>
                <a:schemeClr val="tx1"/>
              </a:solidFill>
            </a:endParaRPr>
          </a:p>
        </p:txBody>
      </p:sp>
      <p:sp>
        <p:nvSpPr>
          <p:cNvPr id="11" name="Rectangle 10"/>
          <p:cNvSpPr/>
          <p:nvPr/>
        </p:nvSpPr>
        <p:spPr>
          <a:xfrm>
            <a:off x="4089400" y="4058704"/>
            <a:ext cx="2921000" cy="6858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a:t>
            </a:r>
            <a:r>
              <a:rPr lang="en-GB" sz="1200" b="1" err="1">
                <a:solidFill>
                  <a:schemeClr val="tx1"/>
                </a:solidFill>
              </a:rPr>
              <a:t>Commerciële</a:t>
            </a:r>
            <a:r>
              <a:rPr lang="en-GB" sz="1200" b="1">
                <a:solidFill>
                  <a:schemeClr val="tx1"/>
                </a:solidFill>
              </a:rPr>
              <a:t>) </a:t>
            </a:r>
            <a:r>
              <a:rPr lang="en-GB" sz="1200" b="1" err="1">
                <a:solidFill>
                  <a:schemeClr val="tx1"/>
                </a:solidFill>
              </a:rPr>
              <a:t>Naam</a:t>
            </a:r>
            <a:r>
              <a:rPr lang="en-GB" sz="1200">
                <a:solidFill>
                  <a:schemeClr val="tx1"/>
                </a:solidFill>
              </a:rPr>
              <a:t>: Leuven Noord</a:t>
            </a:r>
          </a:p>
        </p:txBody>
      </p:sp>
      <p:sp>
        <p:nvSpPr>
          <p:cNvPr id="12" name="Rectangle 11"/>
          <p:cNvSpPr/>
          <p:nvPr/>
        </p:nvSpPr>
        <p:spPr>
          <a:xfrm>
            <a:off x="1168400" y="5120208"/>
            <a:ext cx="2921000" cy="1102792"/>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Bestemd</a:t>
            </a:r>
            <a:r>
              <a:rPr lang="en-GB" sz="1400" b="1">
                <a:solidFill>
                  <a:schemeClr val="tx1"/>
                </a:solidFill>
              </a:rPr>
              <a:t> </a:t>
            </a: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err="1">
                <a:solidFill>
                  <a:schemeClr val="tx1"/>
                </a:solidFill>
              </a:rPr>
              <a:t>Dossierfase</a:t>
            </a:r>
            <a:r>
              <a:rPr lang="en-GB" sz="1200">
                <a:solidFill>
                  <a:schemeClr val="tx1"/>
                </a:solidFill>
              </a:rPr>
              <a:t>: PV</a:t>
            </a:r>
          </a:p>
          <a:p>
            <a:pPr marL="285750" indent="-285750" algn="ctr">
              <a:buFontTx/>
              <a:buChar char="-"/>
            </a:pPr>
            <a:r>
              <a:rPr lang="en-GB" sz="1200" b="1" err="1">
                <a:solidFill>
                  <a:schemeClr val="tx1"/>
                </a:solidFill>
              </a:rPr>
              <a:t>Startdatum</a:t>
            </a:r>
            <a:r>
              <a:rPr lang="en-GB" sz="1200">
                <a:solidFill>
                  <a:schemeClr val="tx1"/>
                </a:solidFill>
              </a:rPr>
              <a:t>: 01-06-2019</a:t>
            </a:r>
          </a:p>
          <a:p>
            <a:pPr marL="285750" indent="-285750" algn="ctr">
              <a:buFontTx/>
              <a:buChar char="-"/>
            </a:pPr>
            <a:r>
              <a:rPr lang="en-GB" sz="1200" b="1">
                <a:solidFill>
                  <a:schemeClr val="tx1"/>
                </a:solidFill>
              </a:rPr>
              <a:t>Status: </a:t>
            </a:r>
            <a:r>
              <a:rPr lang="en-GB" sz="1200" err="1">
                <a:solidFill>
                  <a:schemeClr val="tx1"/>
                </a:solidFill>
              </a:rPr>
              <a:t>Voorontwerp</a:t>
            </a:r>
            <a:endParaRPr lang="en-GB" sz="1200">
              <a:solidFill>
                <a:schemeClr val="tx1"/>
              </a:solidFill>
            </a:endParaRPr>
          </a:p>
        </p:txBody>
      </p:sp>
      <p:cxnSp>
        <p:nvCxnSpPr>
          <p:cNvPr id="7" name="Straight Arrow Connector 6"/>
          <p:cNvCxnSpPr>
            <a:stCxn id="2" idx="2"/>
            <a:endCxn id="11" idx="0"/>
          </p:cNvCxnSpPr>
          <p:nvPr/>
        </p:nvCxnSpPr>
        <p:spPr>
          <a:xfrm>
            <a:off x="5549900" y="3683000"/>
            <a:ext cx="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65700" y="3683000"/>
            <a:ext cx="0" cy="37570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0"/>
          </p:cNvCxnSpPr>
          <p:nvPr/>
        </p:nvCxnSpPr>
        <p:spPr>
          <a:xfrm flipH="1">
            <a:off x="2628900" y="4744504"/>
            <a:ext cx="182880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stretch>
            <a:fillRect/>
          </a:stretch>
        </p:blipFill>
        <p:spPr>
          <a:xfrm>
            <a:off x="10075747" y="2517929"/>
            <a:ext cx="1576807" cy="1800072"/>
          </a:xfrm>
          <a:prstGeom prst="rect">
            <a:avLst/>
          </a:prstGeom>
        </p:spPr>
      </p:pic>
      <p:pic>
        <p:nvPicPr>
          <p:cNvPr id="22" name="Picture 21"/>
          <p:cNvPicPr>
            <a:picLocks noChangeAspect="1"/>
          </p:cNvPicPr>
          <p:nvPr/>
        </p:nvPicPr>
        <p:blipFill>
          <a:blip r:embed="rId4"/>
          <a:stretch>
            <a:fillRect/>
          </a:stretch>
        </p:blipFill>
        <p:spPr>
          <a:xfrm>
            <a:off x="10079315" y="4425505"/>
            <a:ext cx="1576386" cy="1657795"/>
          </a:xfrm>
          <a:prstGeom prst="rect">
            <a:avLst/>
          </a:prstGeom>
        </p:spPr>
      </p:pic>
      <p:pic>
        <p:nvPicPr>
          <p:cNvPr id="23" name="Picture 22"/>
          <p:cNvPicPr>
            <a:picLocks noChangeAspect="1"/>
          </p:cNvPicPr>
          <p:nvPr/>
        </p:nvPicPr>
        <p:blipFill>
          <a:blip r:embed="rId5"/>
          <a:stretch>
            <a:fillRect/>
          </a:stretch>
        </p:blipFill>
        <p:spPr>
          <a:xfrm>
            <a:off x="8226949" y="2517929"/>
            <a:ext cx="1627265" cy="1800072"/>
          </a:xfrm>
          <a:prstGeom prst="rect">
            <a:avLst/>
          </a:prstGeom>
        </p:spPr>
      </p:pic>
    </p:spTree>
    <p:extLst>
      <p:ext uri="{BB962C8B-B14F-4D97-AF65-F5344CB8AC3E}">
        <p14:creationId xmlns:p14="http://schemas.microsoft.com/office/powerpoint/2010/main" val="2456132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3" y="365129"/>
            <a:ext cx="11195611" cy="1325563"/>
          </a:xfrm>
        </p:spPr>
        <p:txBody>
          <a:bodyPr/>
          <a:lstStyle/>
          <a:p>
            <a:r>
              <a:rPr lang="nl-NL" b="1"/>
              <a:t>2. Na de voorlopige en definitieve goedkeuring wordt het Bedrijventerrein ‘Leuven Noord’ gepubliceerd in het Belgisch Staatsblad.</a:t>
            </a:r>
          </a:p>
        </p:txBody>
      </p:sp>
      <p:sp>
        <p:nvSpPr>
          <p:cNvPr id="5" name="Content Placeholder 4"/>
          <p:cNvSpPr>
            <a:spLocks noGrp="1"/>
          </p:cNvSpPr>
          <p:nvPr>
            <p:ph sz="quarter" idx="10"/>
          </p:nvPr>
        </p:nvSpPr>
        <p:spPr>
          <a:xfrm>
            <a:off x="815414" y="1083733"/>
            <a:ext cx="10609077" cy="5390809"/>
          </a:xfrm>
        </p:spPr>
        <p:txBody>
          <a:bodyPr>
            <a:normAutofit/>
          </a:bodyPr>
          <a:lstStyle/>
          <a:p>
            <a:pPr marL="16329" indent="0">
              <a:buNone/>
            </a:pPr>
            <a:endParaRPr lang="nl-BE"/>
          </a:p>
          <a:p>
            <a:endParaRPr lang="nl-BE"/>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11</a:t>
            </a:fld>
            <a:endParaRPr lang="nl-BE">
              <a:solidFill>
                <a:srgbClr val="6B6B6B"/>
              </a:solidFill>
            </a:endParaRPr>
          </a:p>
        </p:txBody>
      </p:sp>
      <p:sp>
        <p:nvSpPr>
          <p:cNvPr id="2" name="Rectangle 1"/>
          <p:cNvSpPr/>
          <p:nvPr/>
        </p:nvSpPr>
        <p:spPr>
          <a:xfrm>
            <a:off x="4559300" y="2921000"/>
            <a:ext cx="1981200" cy="7620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Ruimtelijke</a:t>
            </a:r>
            <a:r>
              <a:rPr lang="en-GB" sz="1400" b="1">
                <a:solidFill>
                  <a:schemeClr val="tx1"/>
                </a:solidFill>
              </a:rPr>
              <a:t> </a:t>
            </a:r>
            <a:r>
              <a:rPr lang="en-GB" sz="1400" b="1" err="1">
                <a:solidFill>
                  <a:schemeClr val="tx1"/>
                </a:solidFill>
              </a:rPr>
              <a:t>eenheid</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type</a:t>
            </a:r>
            <a:r>
              <a:rPr lang="en-GB" sz="1200">
                <a:solidFill>
                  <a:schemeClr val="tx1"/>
                </a:solidFill>
              </a:rPr>
              <a:t>: </a:t>
            </a:r>
            <a:r>
              <a:rPr lang="en-GB" sz="1200" err="1">
                <a:solidFill>
                  <a:schemeClr val="tx1"/>
                </a:solidFill>
              </a:rPr>
              <a:t>Industrie</a:t>
            </a:r>
            <a:endParaRPr lang="en-GB" sz="1200">
              <a:solidFill>
                <a:schemeClr val="tx1"/>
              </a:solidFill>
            </a:endParaRPr>
          </a:p>
          <a:p>
            <a:pPr algn="ctr"/>
            <a:endParaRPr lang="en-GB" sz="1200">
              <a:solidFill>
                <a:schemeClr val="tx1"/>
              </a:solidFill>
            </a:endParaRPr>
          </a:p>
        </p:txBody>
      </p:sp>
      <p:sp>
        <p:nvSpPr>
          <p:cNvPr id="11" name="Rectangle 10"/>
          <p:cNvSpPr/>
          <p:nvPr/>
        </p:nvSpPr>
        <p:spPr>
          <a:xfrm>
            <a:off x="4089400" y="4058704"/>
            <a:ext cx="2921000" cy="6858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a:t>
            </a:r>
            <a:r>
              <a:rPr lang="en-GB" sz="1200" b="1" err="1">
                <a:solidFill>
                  <a:schemeClr val="tx1"/>
                </a:solidFill>
              </a:rPr>
              <a:t>Commerciële</a:t>
            </a:r>
            <a:r>
              <a:rPr lang="en-GB" sz="1200" b="1">
                <a:solidFill>
                  <a:schemeClr val="tx1"/>
                </a:solidFill>
              </a:rPr>
              <a:t>) </a:t>
            </a:r>
            <a:r>
              <a:rPr lang="en-GB" sz="1200" b="1" err="1">
                <a:solidFill>
                  <a:schemeClr val="tx1"/>
                </a:solidFill>
              </a:rPr>
              <a:t>Naam</a:t>
            </a:r>
            <a:r>
              <a:rPr lang="en-GB" sz="1200">
                <a:solidFill>
                  <a:schemeClr val="tx1"/>
                </a:solidFill>
              </a:rPr>
              <a:t>: Leuven Noord</a:t>
            </a:r>
          </a:p>
        </p:txBody>
      </p:sp>
      <p:sp>
        <p:nvSpPr>
          <p:cNvPr id="12" name="Rectangle 11"/>
          <p:cNvSpPr/>
          <p:nvPr/>
        </p:nvSpPr>
        <p:spPr>
          <a:xfrm>
            <a:off x="1168400" y="5120208"/>
            <a:ext cx="2921000" cy="1242492"/>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Bestemd</a:t>
            </a:r>
            <a:r>
              <a:rPr lang="en-GB" sz="1400" b="1">
                <a:solidFill>
                  <a:schemeClr val="tx1"/>
                </a:solidFill>
              </a:rPr>
              <a:t> </a:t>
            </a: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err="1">
                <a:solidFill>
                  <a:schemeClr val="tx1"/>
                </a:solidFill>
              </a:rPr>
              <a:t>Dossierfase</a:t>
            </a:r>
            <a:r>
              <a:rPr lang="en-GB" sz="1200">
                <a:solidFill>
                  <a:schemeClr val="tx1"/>
                </a:solidFill>
              </a:rPr>
              <a:t>: </a:t>
            </a:r>
            <a:r>
              <a:rPr lang="en-GB" sz="1200">
                <a:solidFill>
                  <a:srgbClr val="FF0000"/>
                </a:solidFill>
              </a:rPr>
              <a:t>BS</a:t>
            </a:r>
          </a:p>
          <a:p>
            <a:pPr marL="285750" indent="-285750" algn="ctr">
              <a:buFontTx/>
              <a:buChar char="-"/>
            </a:pPr>
            <a:r>
              <a:rPr lang="en-GB" sz="1200" b="1" err="1">
                <a:solidFill>
                  <a:schemeClr val="tx1"/>
                </a:solidFill>
              </a:rPr>
              <a:t>Startdatum</a:t>
            </a:r>
            <a:r>
              <a:rPr lang="en-GB" sz="1200">
                <a:solidFill>
                  <a:schemeClr val="tx1"/>
                </a:solidFill>
              </a:rPr>
              <a:t>: 01-06-2019</a:t>
            </a:r>
          </a:p>
          <a:p>
            <a:pPr marL="285750" indent="-285750" algn="ctr">
              <a:buFontTx/>
              <a:buChar char="-"/>
            </a:pPr>
            <a:r>
              <a:rPr lang="en-GB" sz="1200" b="1">
                <a:solidFill>
                  <a:schemeClr val="tx1"/>
                </a:solidFill>
              </a:rPr>
              <a:t>Status: </a:t>
            </a:r>
            <a:r>
              <a:rPr lang="en-GB" sz="1200" err="1">
                <a:solidFill>
                  <a:srgbClr val="FF0000"/>
                </a:solidFill>
              </a:rPr>
              <a:t>Definitief</a:t>
            </a:r>
            <a:endParaRPr lang="en-GB" sz="1200">
              <a:solidFill>
                <a:srgbClr val="FF0000"/>
              </a:solidFill>
            </a:endParaRPr>
          </a:p>
          <a:p>
            <a:pPr marL="285750" indent="-285750" algn="ctr">
              <a:buFontTx/>
              <a:buChar char="-"/>
            </a:pPr>
            <a:r>
              <a:rPr lang="en-GB" sz="1200" b="1" err="1">
                <a:solidFill>
                  <a:srgbClr val="FF0000"/>
                </a:solidFill>
              </a:rPr>
              <a:t>Publicatiedatum</a:t>
            </a:r>
            <a:r>
              <a:rPr lang="en-GB" sz="1200">
                <a:solidFill>
                  <a:srgbClr val="FF0000"/>
                </a:solidFill>
              </a:rPr>
              <a:t>: 10-06-2019</a:t>
            </a:r>
          </a:p>
        </p:txBody>
      </p:sp>
      <p:cxnSp>
        <p:nvCxnSpPr>
          <p:cNvPr id="7" name="Straight Arrow Connector 6"/>
          <p:cNvCxnSpPr>
            <a:stCxn id="2" idx="2"/>
            <a:endCxn id="11" idx="0"/>
          </p:cNvCxnSpPr>
          <p:nvPr/>
        </p:nvCxnSpPr>
        <p:spPr>
          <a:xfrm>
            <a:off x="5549900" y="3683000"/>
            <a:ext cx="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65700" y="3683000"/>
            <a:ext cx="0" cy="37570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0"/>
          </p:cNvCxnSpPr>
          <p:nvPr/>
        </p:nvCxnSpPr>
        <p:spPr>
          <a:xfrm flipH="1">
            <a:off x="2628900" y="4744504"/>
            <a:ext cx="182880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stretch>
            <a:fillRect/>
          </a:stretch>
        </p:blipFill>
        <p:spPr>
          <a:xfrm>
            <a:off x="10075747" y="2517929"/>
            <a:ext cx="1576807" cy="1800072"/>
          </a:xfrm>
          <a:prstGeom prst="rect">
            <a:avLst/>
          </a:prstGeom>
        </p:spPr>
      </p:pic>
      <p:pic>
        <p:nvPicPr>
          <p:cNvPr id="22" name="Picture 21"/>
          <p:cNvPicPr>
            <a:picLocks noChangeAspect="1"/>
          </p:cNvPicPr>
          <p:nvPr/>
        </p:nvPicPr>
        <p:blipFill>
          <a:blip r:embed="rId4"/>
          <a:stretch>
            <a:fillRect/>
          </a:stretch>
        </p:blipFill>
        <p:spPr>
          <a:xfrm>
            <a:off x="10079315" y="4425505"/>
            <a:ext cx="1576386" cy="1657795"/>
          </a:xfrm>
          <a:prstGeom prst="rect">
            <a:avLst/>
          </a:prstGeom>
        </p:spPr>
      </p:pic>
      <p:pic>
        <p:nvPicPr>
          <p:cNvPr id="23" name="Picture 22"/>
          <p:cNvPicPr>
            <a:picLocks noChangeAspect="1"/>
          </p:cNvPicPr>
          <p:nvPr/>
        </p:nvPicPr>
        <p:blipFill>
          <a:blip r:embed="rId5"/>
          <a:stretch>
            <a:fillRect/>
          </a:stretch>
        </p:blipFill>
        <p:spPr>
          <a:xfrm>
            <a:off x="8226949" y="2517929"/>
            <a:ext cx="1627265" cy="1800072"/>
          </a:xfrm>
          <a:prstGeom prst="rect">
            <a:avLst/>
          </a:prstGeom>
        </p:spPr>
      </p:pic>
    </p:spTree>
    <p:extLst>
      <p:ext uri="{BB962C8B-B14F-4D97-AF65-F5344CB8AC3E}">
        <p14:creationId xmlns:p14="http://schemas.microsoft.com/office/powerpoint/2010/main" val="2432791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3" y="365129"/>
            <a:ext cx="11195611" cy="1325563"/>
          </a:xfrm>
        </p:spPr>
        <p:txBody>
          <a:bodyPr>
            <a:normAutofit fontScale="90000"/>
          </a:bodyPr>
          <a:lstStyle/>
          <a:p>
            <a:r>
              <a:rPr lang="nl-NL" b="1">
                <a:latin typeface="FlandersArtSans-Bold"/>
              </a:rPr>
              <a:t>3. Eens de publicatie in het Belgische Staatsblad wordt een deel van het bestemde bedrijventerrein ‘Leuven Noord’ beschikbaar als ‘te ontwikkelen’ Bedrijvenzone 'Leuven Noord fase 1'</a:t>
            </a:r>
          </a:p>
        </p:txBody>
      </p:sp>
      <p:sp>
        <p:nvSpPr>
          <p:cNvPr id="5" name="Content Placeholder 4"/>
          <p:cNvSpPr>
            <a:spLocks noGrp="1"/>
          </p:cNvSpPr>
          <p:nvPr>
            <p:ph sz="quarter" idx="10"/>
          </p:nvPr>
        </p:nvSpPr>
        <p:spPr>
          <a:xfrm>
            <a:off x="815414" y="1083733"/>
            <a:ext cx="10609077" cy="5390809"/>
          </a:xfrm>
        </p:spPr>
        <p:txBody>
          <a:bodyPr>
            <a:normAutofit/>
          </a:bodyPr>
          <a:lstStyle/>
          <a:p>
            <a:pPr marL="16329" indent="0">
              <a:buNone/>
            </a:pPr>
            <a:endParaRPr lang="nl-BE"/>
          </a:p>
          <a:p>
            <a:endParaRPr lang="nl-BE"/>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12</a:t>
            </a:fld>
            <a:endParaRPr lang="nl-BE">
              <a:solidFill>
                <a:srgbClr val="6B6B6B"/>
              </a:solidFill>
            </a:endParaRPr>
          </a:p>
        </p:txBody>
      </p:sp>
      <p:sp>
        <p:nvSpPr>
          <p:cNvPr id="2" name="Rectangle 1"/>
          <p:cNvSpPr/>
          <p:nvPr/>
        </p:nvSpPr>
        <p:spPr>
          <a:xfrm>
            <a:off x="4559300" y="2921000"/>
            <a:ext cx="1981200" cy="7620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Ruimtelijke</a:t>
            </a:r>
            <a:r>
              <a:rPr lang="en-GB" sz="1400" b="1">
                <a:solidFill>
                  <a:schemeClr val="tx1"/>
                </a:solidFill>
              </a:rPr>
              <a:t> </a:t>
            </a:r>
            <a:r>
              <a:rPr lang="en-GB" sz="1400" b="1" err="1">
                <a:solidFill>
                  <a:schemeClr val="tx1"/>
                </a:solidFill>
              </a:rPr>
              <a:t>eenheid</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type</a:t>
            </a:r>
            <a:r>
              <a:rPr lang="en-GB" sz="1200">
                <a:solidFill>
                  <a:schemeClr val="tx1"/>
                </a:solidFill>
              </a:rPr>
              <a:t>: </a:t>
            </a:r>
            <a:r>
              <a:rPr lang="en-GB" sz="1200" err="1">
                <a:solidFill>
                  <a:schemeClr val="tx1"/>
                </a:solidFill>
              </a:rPr>
              <a:t>Industrie</a:t>
            </a:r>
            <a:endParaRPr lang="en-GB" sz="1200">
              <a:solidFill>
                <a:schemeClr val="tx1"/>
              </a:solidFill>
            </a:endParaRPr>
          </a:p>
          <a:p>
            <a:pPr algn="ctr"/>
            <a:endParaRPr lang="en-GB" sz="1200">
              <a:solidFill>
                <a:schemeClr val="tx1"/>
              </a:solidFill>
            </a:endParaRPr>
          </a:p>
        </p:txBody>
      </p:sp>
      <p:sp>
        <p:nvSpPr>
          <p:cNvPr id="11" name="Rectangle 10"/>
          <p:cNvSpPr/>
          <p:nvPr/>
        </p:nvSpPr>
        <p:spPr>
          <a:xfrm>
            <a:off x="4089400" y="4058704"/>
            <a:ext cx="2921000" cy="6858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a:t>
            </a:r>
            <a:r>
              <a:rPr lang="en-GB" sz="1200" b="1" err="1">
                <a:solidFill>
                  <a:schemeClr val="tx1"/>
                </a:solidFill>
              </a:rPr>
              <a:t>Commerciële</a:t>
            </a:r>
            <a:r>
              <a:rPr lang="en-GB" sz="1200" b="1">
                <a:solidFill>
                  <a:schemeClr val="tx1"/>
                </a:solidFill>
              </a:rPr>
              <a:t>) </a:t>
            </a:r>
            <a:r>
              <a:rPr lang="en-GB" sz="1200" b="1" err="1">
                <a:solidFill>
                  <a:schemeClr val="tx1"/>
                </a:solidFill>
              </a:rPr>
              <a:t>Naam</a:t>
            </a:r>
            <a:r>
              <a:rPr lang="en-GB" sz="1200">
                <a:solidFill>
                  <a:schemeClr val="tx1"/>
                </a:solidFill>
              </a:rPr>
              <a:t>: Leuven Noord</a:t>
            </a:r>
          </a:p>
        </p:txBody>
      </p:sp>
      <p:sp>
        <p:nvSpPr>
          <p:cNvPr id="12" name="Rectangle 11"/>
          <p:cNvSpPr/>
          <p:nvPr/>
        </p:nvSpPr>
        <p:spPr>
          <a:xfrm>
            <a:off x="1168400" y="5120208"/>
            <a:ext cx="2921000" cy="1242492"/>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Bestemd</a:t>
            </a:r>
            <a:r>
              <a:rPr lang="en-GB" sz="1400" b="1">
                <a:solidFill>
                  <a:schemeClr val="tx1"/>
                </a:solidFill>
              </a:rPr>
              <a:t> </a:t>
            </a: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err="1">
                <a:solidFill>
                  <a:schemeClr val="tx1"/>
                </a:solidFill>
              </a:rPr>
              <a:t>Dossierfase</a:t>
            </a:r>
            <a:r>
              <a:rPr lang="en-GB" sz="1200">
                <a:solidFill>
                  <a:schemeClr val="tx1"/>
                </a:solidFill>
              </a:rPr>
              <a:t>: BS</a:t>
            </a:r>
          </a:p>
          <a:p>
            <a:pPr marL="285750" indent="-285750" algn="ctr">
              <a:buFontTx/>
              <a:buChar char="-"/>
            </a:pPr>
            <a:r>
              <a:rPr lang="en-GB" sz="1200" b="1" err="1">
                <a:solidFill>
                  <a:schemeClr val="tx1"/>
                </a:solidFill>
              </a:rPr>
              <a:t>Startdatum</a:t>
            </a:r>
            <a:r>
              <a:rPr lang="en-GB" sz="1200">
                <a:solidFill>
                  <a:schemeClr val="tx1"/>
                </a:solidFill>
              </a:rPr>
              <a:t>: 01-06-2019</a:t>
            </a:r>
          </a:p>
          <a:p>
            <a:pPr marL="285750" indent="-285750" algn="ctr">
              <a:buFontTx/>
              <a:buChar char="-"/>
            </a:pPr>
            <a:r>
              <a:rPr lang="en-GB" sz="1200" b="1">
                <a:solidFill>
                  <a:schemeClr val="tx1"/>
                </a:solidFill>
              </a:rPr>
              <a:t>Status: </a:t>
            </a:r>
            <a:r>
              <a:rPr lang="en-GB" sz="1200" err="1">
                <a:solidFill>
                  <a:schemeClr val="tx1"/>
                </a:solidFill>
              </a:rPr>
              <a:t>Definitief</a:t>
            </a:r>
            <a:endParaRPr lang="en-GB" sz="1200">
              <a:solidFill>
                <a:schemeClr val="tx1"/>
              </a:solidFill>
            </a:endParaRPr>
          </a:p>
          <a:p>
            <a:pPr marL="285750" indent="-285750" algn="ctr">
              <a:buFontTx/>
              <a:buChar char="-"/>
            </a:pPr>
            <a:r>
              <a:rPr lang="en-GB" sz="1200" b="1" err="1">
                <a:solidFill>
                  <a:schemeClr val="tx1"/>
                </a:solidFill>
              </a:rPr>
              <a:t>Publicatiedatum</a:t>
            </a:r>
            <a:r>
              <a:rPr lang="en-GB" sz="1200">
                <a:solidFill>
                  <a:schemeClr val="tx1"/>
                </a:solidFill>
              </a:rPr>
              <a:t>: 10-06-2019</a:t>
            </a:r>
          </a:p>
        </p:txBody>
      </p:sp>
      <p:cxnSp>
        <p:nvCxnSpPr>
          <p:cNvPr id="7" name="Straight Arrow Connector 6"/>
          <p:cNvCxnSpPr>
            <a:stCxn id="2" idx="2"/>
            <a:endCxn id="11" idx="0"/>
          </p:cNvCxnSpPr>
          <p:nvPr/>
        </p:nvCxnSpPr>
        <p:spPr>
          <a:xfrm>
            <a:off x="5549900" y="3683000"/>
            <a:ext cx="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65700" y="3683000"/>
            <a:ext cx="0" cy="37570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0"/>
          </p:cNvCxnSpPr>
          <p:nvPr/>
        </p:nvCxnSpPr>
        <p:spPr>
          <a:xfrm flipH="1">
            <a:off x="2628900" y="4744504"/>
            <a:ext cx="182880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stretch>
            <a:fillRect/>
          </a:stretch>
        </p:blipFill>
        <p:spPr>
          <a:xfrm>
            <a:off x="10075746" y="2921000"/>
            <a:ext cx="1576807" cy="1800072"/>
          </a:xfrm>
          <a:prstGeom prst="rect">
            <a:avLst/>
          </a:prstGeom>
        </p:spPr>
      </p:pic>
      <p:pic>
        <p:nvPicPr>
          <p:cNvPr id="22" name="Picture 21"/>
          <p:cNvPicPr>
            <a:picLocks noChangeAspect="1"/>
          </p:cNvPicPr>
          <p:nvPr/>
        </p:nvPicPr>
        <p:blipFill>
          <a:blip r:embed="rId4"/>
          <a:stretch>
            <a:fillRect/>
          </a:stretch>
        </p:blipFill>
        <p:spPr>
          <a:xfrm>
            <a:off x="10076168" y="4816747"/>
            <a:ext cx="1576386" cy="1657795"/>
          </a:xfrm>
          <a:prstGeom prst="rect">
            <a:avLst/>
          </a:prstGeom>
        </p:spPr>
      </p:pic>
      <p:pic>
        <p:nvPicPr>
          <p:cNvPr id="23" name="Picture 22"/>
          <p:cNvPicPr>
            <a:picLocks noChangeAspect="1"/>
          </p:cNvPicPr>
          <p:nvPr/>
        </p:nvPicPr>
        <p:blipFill>
          <a:blip r:embed="rId5"/>
          <a:stretch>
            <a:fillRect/>
          </a:stretch>
        </p:blipFill>
        <p:spPr>
          <a:xfrm>
            <a:off x="10075746" y="1053602"/>
            <a:ext cx="1576807" cy="1771723"/>
          </a:xfrm>
          <a:prstGeom prst="rect">
            <a:avLst/>
          </a:prstGeom>
        </p:spPr>
      </p:pic>
      <p:sp>
        <p:nvSpPr>
          <p:cNvPr id="14" name="Rectangle 13"/>
          <p:cNvSpPr/>
          <p:nvPr/>
        </p:nvSpPr>
        <p:spPr>
          <a:xfrm>
            <a:off x="1168400" y="2680754"/>
            <a:ext cx="2921000" cy="1242492"/>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Ontwikkelbare Bedrijvenzone</a:t>
            </a:r>
          </a:p>
          <a:p>
            <a:pPr algn="ctr"/>
            <a:endParaRPr lang="en-GB" sz="1400" b="1" dirty="0">
              <a:solidFill>
                <a:schemeClr val="tx1"/>
              </a:solidFill>
            </a:endParaRPr>
          </a:p>
          <a:p>
            <a:pPr marL="285750" indent="-285750" algn="ctr">
              <a:buFontTx/>
              <a:buChar char="-"/>
            </a:pPr>
            <a:r>
              <a:rPr lang="en-GB" sz="1200" b="1" dirty="0">
                <a:solidFill>
                  <a:schemeClr val="tx1"/>
                </a:solidFill>
              </a:rPr>
              <a:t>Status </a:t>
            </a:r>
            <a:r>
              <a:rPr lang="en-GB" sz="1200" b="1" dirty="0" err="1">
                <a:solidFill>
                  <a:schemeClr val="tx1"/>
                </a:solidFill>
              </a:rPr>
              <a:t>Ontwikkeling</a:t>
            </a:r>
            <a:r>
              <a:rPr lang="en-GB" sz="1200" b="1" dirty="0">
                <a:solidFill>
                  <a:schemeClr val="tx1"/>
                </a:solidFill>
              </a:rPr>
              <a:t>: </a:t>
            </a:r>
            <a:r>
              <a:rPr lang="en-GB" sz="1200" dirty="0" err="1">
                <a:solidFill>
                  <a:schemeClr val="tx1"/>
                </a:solidFill>
              </a:rPr>
              <a:t>Te</a:t>
            </a:r>
            <a:r>
              <a:rPr lang="en-GB" sz="1200" dirty="0">
                <a:solidFill>
                  <a:schemeClr val="tx1"/>
                </a:solidFill>
              </a:rPr>
              <a:t> </a:t>
            </a:r>
            <a:r>
              <a:rPr lang="en-GB" sz="1200" dirty="0" err="1">
                <a:solidFill>
                  <a:schemeClr val="tx1"/>
                </a:solidFill>
              </a:rPr>
              <a:t>ontwikkelen</a:t>
            </a:r>
            <a:endParaRPr lang="en-GB" sz="1200" dirty="0">
              <a:solidFill>
                <a:schemeClr val="tx1"/>
              </a:solidFill>
            </a:endParaRPr>
          </a:p>
          <a:p>
            <a:pPr marL="285750" indent="-285750" algn="ctr">
              <a:buFontTx/>
              <a:buChar char="-"/>
            </a:pPr>
            <a:r>
              <a:rPr lang="en-GB" sz="1200" b="1" dirty="0" err="1">
                <a:solidFill>
                  <a:schemeClr val="tx1"/>
                </a:solidFill>
              </a:rPr>
              <a:t>Naam</a:t>
            </a:r>
            <a:r>
              <a:rPr lang="en-GB" sz="1200" b="1" dirty="0">
                <a:solidFill>
                  <a:schemeClr val="tx1"/>
                </a:solidFill>
              </a:rPr>
              <a:t>:</a:t>
            </a:r>
            <a:r>
              <a:rPr lang="en-GB" sz="1200" dirty="0">
                <a:solidFill>
                  <a:schemeClr val="tx1"/>
                </a:solidFill>
              </a:rPr>
              <a:t> Leuven Noord </a:t>
            </a:r>
            <a:r>
              <a:rPr lang="en-GB" sz="1200" dirty="0" err="1">
                <a:solidFill>
                  <a:schemeClr val="tx1"/>
                </a:solidFill>
              </a:rPr>
              <a:t>fase</a:t>
            </a:r>
            <a:r>
              <a:rPr lang="en-GB" sz="1200" dirty="0">
                <a:solidFill>
                  <a:schemeClr val="tx1"/>
                </a:solidFill>
              </a:rPr>
              <a:t> 1</a:t>
            </a:r>
            <a:endParaRPr lang="en-GB" sz="1200" dirty="0">
              <a:solidFill>
                <a:schemeClr val="tx1"/>
              </a:solidFill>
              <a:cs typeface="Calibri"/>
            </a:endParaRPr>
          </a:p>
          <a:p>
            <a:pPr marL="285750" indent="-285750" algn="ctr">
              <a:buFontTx/>
              <a:buChar char="-"/>
            </a:pPr>
            <a:r>
              <a:rPr lang="en-GB" sz="1200" b="1" dirty="0" err="1">
                <a:solidFill>
                  <a:schemeClr val="tx1"/>
                </a:solidFill>
              </a:rPr>
              <a:t>Organisatie</a:t>
            </a:r>
            <a:r>
              <a:rPr lang="en-GB" sz="1200" b="1" dirty="0">
                <a:solidFill>
                  <a:schemeClr val="tx1"/>
                </a:solidFill>
              </a:rPr>
              <a:t>: </a:t>
            </a:r>
            <a:r>
              <a:rPr lang="en-GB" sz="1200" dirty="0" err="1">
                <a:solidFill>
                  <a:schemeClr val="tx1"/>
                </a:solidFill>
              </a:rPr>
              <a:t>Ontwikkelaar</a:t>
            </a:r>
            <a:r>
              <a:rPr lang="en-GB" sz="1200" dirty="0">
                <a:solidFill>
                  <a:schemeClr val="tx1"/>
                </a:solidFill>
              </a:rPr>
              <a:t> </a:t>
            </a:r>
            <a:r>
              <a:rPr lang="en-GB" sz="1200" dirty="0" smtClean="0">
                <a:solidFill>
                  <a:schemeClr val="tx1"/>
                </a:solidFill>
              </a:rPr>
              <a:t>XYZ</a:t>
            </a:r>
            <a:endParaRPr lang="en-GB" sz="1200" dirty="0">
              <a:solidFill>
                <a:schemeClr val="tx1"/>
              </a:solidFill>
            </a:endParaRPr>
          </a:p>
        </p:txBody>
      </p:sp>
      <p:cxnSp>
        <p:nvCxnSpPr>
          <p:cNvPr id="15" name="Straight Arrow Connector 14"/>
          <p:cNvCxnSpPr>
            <a:stCxn id="2" idx="1"/>
            <a:endCxn id="14" idx="3"/>
          </p:cNvCxnSpPr>
          <p:nvPr/>
        </p:nvCxnSpPr>
        <p:spPr>
          <a:xfrm flipH="1">
            <a:off x="4089400" y="3302000"/>
            <a:ext cx="4699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73200" y="3923246"/>
            <a:ext cx="0" cy="11969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a:stretch>
            <a:fillRect/>
          </a:stretch>
        </p:blipFill>
        <p:spPr>
          <a:xfrm>
            <a:off x="8267152" y="1223129"/>
            <a:ext cx="1576800" cy="1431735"/>
          </a:xfrm>
          <a:prstGeom prst="rect">
            <a:avLst/>
          </a:prstGeom>
        </p:spPr>
      </p:pic>
      <p:sp>
        <p:nvSpPr>
          <p:cNvPr id="31" name="TextBox 30"/>
          <p:cNvSpPr txBox="1"/>
          <p:nvPr/>
        </p:nvSpPr>
        <p:spPr>
          <a:xfrm>
            <a:off x="1441451" y="4781007"/>
            <a:ext cx="215900" cy="369332"/>
          </a:xfrm>
          <a:prstGeom prst="rect">
            <a:avLst/>
          </a:prstGeom>
          <a:noFill/>
        </p:spPr>
        <p:txBody>
          <a:bodyPr wrap="square" rtlCol="0">
            <a:spAutoFit/>
          </a:bodyPr>
          <a:lstStyle/>
          <a:p>
            <a:r>
              <a:rPr lang="en-GB"/>
              <a:t>1</a:t>
            </a:r>
            <a:endParaRPr lang="en-US"/>
          </a:p>
        </p:txBody>
      </p:sp>
      <p:sp>
        <p:nvSpPr>
          <p:cNvPr id="32" name="TextBox 31"/>
          <p:cNvSpPr txBox="1"/>
          <p:nvPr/>
        </p:nvSpPr>
        <p:spPr>
          <a:xfrm>
            <a:off x="1473200" y="3923246"/>
            <a:ext cx="534054" cy="369332"/>
          </a:xfrm>
          <a:prstGeom prst="rect">
            <a:avLst/>
          </a:prstGeom>
          <a:noFill/>
        </p:spPr>
        <p:txBody>
          <a:bodyPr wrap="square" rtlCol="0">
            <a:spAutoFit/>
          </a:bodyPr>
          <a:lstStyle/>
          <a:p>
            <a:r>
              <a:rPr lang="en-GB"/>
              <a:t>0..*</a:t>
            </a:r>
            <a:endParaRPr lang="en-US"/>
          </a:p>
        </p:txBody>
      </p:sp>
    </p:spTree>
    <p:extLst>
      <p:ext uri="{BB962C8B-B14F-4D97-AF65-F5344CB8AC3E}">
        <p14:creationId xmlns:p14="http://schemas.microsoft.com/office/powerpoint/2010/main" val="306218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NL" b="1"/>
              <a:t>4. ‘Leuven Noord’ wordt ontwikkeld</a:t>
            </a:r>
          </a:p>
        </p:txBody>
      </p:sp>
      <p:sp>
        <p:nvSpPr>
          <p:cNvPr id="5" name="Content Placeholder 4"/>
          <p:cNvSpPr>
            <a:spLocks noGrp="1"/>
          </p:cNvSpPr>
          <p:nvPr>
            <p:ph sz="quarter" idx="10"/>
          </p:nvPr>
        </p:nvSpPr>
        <p:spPr>
          <a:xfrm>
            <a:off x="815414" y="1083733"/>
            <a:ext cx="10609077" cy="5390809"/>
          </a:xfrm>
        </p:spPr>
        <p:txBody>
          <a:bodyPr>
            <a:normAutofit/>
          </a:bodyPr>
          <a:lstStyle/>
          <a:p>
            <a:endParaRPr lang="nl-BE"/>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13</a:t>
            </a:fld>
            <a:endParaRPr lang="nl-BE">
              <a:solidFill>
                <a:srgbClr val="6B6B6B"/>
              </a:solidFill>
            </a:endParaRPr>
          </a:p>
        </p:txBody>
      </p:sp>
      <p:sp>
        <p:nvSpPr>
          <p:cNvPr id="6" name="Slide Number Placeholder 3"/>
          <p:cNvSpPr txBox="1">
            <a:spLocks/>
          </p:cNvSpPr>
          <p:nvPr/>
        </p:nvSpPr>
        <p:spPr>
          <a:xfrm>
            <a:off x="10694403" y="6558837"/>
            <a:ext cx="909919" cy="261610"/>
          </a:xfrm>
          <a:prstGeom prst="rect">
            <a:avLst/>
          </a:prstGeom>
          <a:ln w="12700">
            <a:miter lim="400000"/>
          </a:ln>
        </p:spPr>
        <p:txBody>
          <a:bodyPr wrap="square" lIns="45719" rIns="45719" anchor="ctr">
            <a:spAutoFit/>
          </a:bodyPr>
          <a:lstStyle>
            <a:defPPr>
              <a:defRPr lang="en-US"/>
            </a:defPPr>
            <a:lvl1pPr marL="0" algn="r" defTabSz="914400" rtl="0" eaLnBrk="1" latinLnBrk="0" hangingPunct="1">
              <a:defRPr sz="1100" kern="1200">
                <a:solidFill>
                  <a:schemeClr val="tx2"/>
                </a:solidFill>
                <a:latin typeface="FlandersArtSans-Bold" panose="000008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35"/>
            <a:fld id="{C9C406F6-A053-43CA-AEC8-FA3EEE83A3FB}" type="slidenum">
              <a:rPr lang="nl-BE" smtClean="0">
                <a:solidFill>
                  <a:srgbClr val="6B6B6B"/>
                </a:solidFill>
              </a:rPr>
              <a:pPr defTabSz="914235"/>
              <a:t>13</a:t>
            </a:fld>
            <a:endParaRPr lang="nl-BE">
              <a:solidFill>
                <a:srgbClr val="6B6B6B"/>
              </a:solidFill>
            </a:endParaRPr>
          </a:p>
        </p:txBody>
      </p:sp>
      <p:sp>
        <p:nvSpPr>
          <p:cNvPr id="8" name="Rectangle 7"/>
          <p:cNvSpPr/>
          <p:nvPr/>
        </p:nvSpPr>
        <p:spPr>
          <a:xfrm>
            <a:off x="4559300" y="2921000"/>
            <a:ext cx="1981200" cy="7620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Ruimtelijke</a:t>
            </a:r>
            <a:r>
              <a:rPr lang="en-GB" sz="1400" b="1">
                <a:solidFill>
                  <a:schemeClr val="tx1"/>
                </a:solidFill>
              </a:rPr>
              <a:t> </a:t>
            </a:r>
            <a:r>
              <a:rPr lang="en-GB" sz="1400" b="1" err="1">
                <a:solidFill>
                  <a:schemeClr val="tx1"/>
                </a:solidFill>
              </a:rPr>
              <a:t>eenheid</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type</a:t>
            </a:r>
            <a:r>
              <a:rPr lang="en-GB" sz="1200">
                <a:solidFill>
                  <a:schemeClr val="tx1"/>
                </a:solidFill>
              </a:rPr>
              <a:t>: </a:t>
            </a:r>
            <a:r>
              <a:rPr lang="en-GB" sz="1200" err="1">
                <a:solidFill>
                  <a:schemeClr val="tx1"/>
                </a:solidFill>
              </a:rPr>
              <a:t>Industrie</a:t>
            </a:r>
            <a:endParaRPr lang="en-GB" sz="1200">
              <a:solidFill>
                <a:schemeClr val="tx1"/>
              </a:solidFill>
            </a:endParaRPr>
          </a:p>
          <a:p>
            <a:pPr algn="ctr"/>
            <a:endParaRPr lang="en-GB" sz="1200">
              <a:solidFill>
                <a:schemeClr val="tx1"/>
              </a:solidFill>
            </a:endParaRPr>
          </a:p>
        </p:txBody>
      </p:sp>
      <p:sp>
        <p:nvSpPr>
          <p:cNvPr id="9" name="Rectangle 8"/>
          <p:cNvSpPr/>
          <p:nvPr/>
        </p:nvSpPr>
        <p:spPr>
          <a:xfrm>
            <a:off x="4089400" y="4058704"/>
            <a:ext cx="2921000" cy="6858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a:t>
            </a:r>
            <a:r>
              <a:rPr lang="en-GB" sz="1200" b="1" err="1">
                <a:solidFill>
                  <a:schemeClr val="tx1"/>
                </a:solidFill>
              </a:rPr>
              <a:t>Commerciële</a:t>
            </a:r>
            <a:r>
              <a:rPr lang="en-GB" sz="1200" b="1">
                <a:solidFill>
                  <a:schemeClr val="tx1"/>
                </a:solidFill>
              </a:rPr>
              <a:t>) </a:t>
            </a:r>
            <a:r>
              <a:rPr lang="en-GB" sz="1200" b="1" err="1">
                <a:solidFill>
                  <a:schemeClr val="tx1"/>
                </a:solidFill>
              </a:rPr>
              <a:t>Naam</a:t>
            </a:r>
            <a:r>
              <a:rPr lang="en-GB" sz="1200">
                <a:solidFill>
                  <a:schemeClr val="tx1"/>
                </a:solidFill>
              </a:rPr>
              <a:t>: Leuven Noord</a:t>
            </a:r>
          </a:p>
        </p:txBody>
      </p:sp>
      <p:sp>
        <p:nvSpPr>
          <p:cNvPr id="10" name="Rectangle 9"/>
          <p:cNvSpPr/>
          <p:nvPr/>
        </p:nvSpPr>
        <p:spPr>
          <a:xfrm>
            <a:off x="1168400" y="5120208"/>
            <a:ext cx="2921000" cy="1242492"/>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Bestemd</a:t>
            </a:r>
            <a:r>
              <a:rPr lang="en-GB" sz="1400" b="1">
                <a:solidFill>
                  <a:schemeClr val="tx1"/>
                </a:solidFill>
              </a:rPr>
              <a:t> </a:t>
            </a: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err="1">
                <a:solidFill>
                  <a:schemeClr val="tx1"/>
                </a:solidFill>
              </a:rPr>
              <a:t>Dossierfase</a:t>
            </a:r>
            <a:r>
              <a:rPr lang="en-GB" sz="1200">
                <a:solidFill>
                  <a:schemeClr val="tx1"/>
                </a:solidFill>
              </a:rPr>
              <a:t>: BS</a:t>
            </a:r>
          </a:p>
          <a:p>
            <a:pPr marL="285750" indent="-285750" algn="ctr">
              <a:buFontTx/>
              <a:buChar char="-"/>
            </a:pPr>
            <a:r>
              <a:rPr lang="en-GB" sz="1200" b="1" err="1">
                <a:solidFill>
                  <a:schemeClr val="tx1"/>
                </a:solidFill>
              </a:rPr>
              <a:t>Startdatum</a:t>
            </a:r>
            <a:r>
              <a:rPr lang="en-GB" sz="1200">
                <a:solidFill>
                  <a:schemeClr val="tx1"/>
                </a:solidFill>
              </a:rPr>
              <a:t>: 01-06-2019</a:t>
            </a:r>
          </a:p>
          <a:p>
            <a:pPr marL="285750" indent="-285750" algn="ctr">
              <a:buFontTx/>
              <a:buChar char="-"/>
            </a:pPr>
            <a:r>
              <a:rPr lang="en-GB" sz="1200" b="1">
                <a:solidFill>
                  <a:schemeClr val="tx1"/>
                </a:solidFill>
              </a:rPr>
              <a:t>Status: </a:t>
            </a:r>
            <a:r>
              <a:rPr lang="en-GB" sz="1200" err="1">
                <a:solidFill>
                  <a:schemeClr val="tx1"/>
                </a:solidFill>
              </a:rPr>
              <a:t>Definitief</a:t>
            </a:r>
            <a:endParaRPr lang="en-GB" sz="1200">
              <a:solidFill>
                <a:schemeClr val="tx1"/>
              </a:solidFill>
            </a:endParaRPr>
          </a:p>
          <a:p>
            <a:pPr marL="285750" indent="-285750" algn="ctr">
              <a:buFontTx/>
              <a:buChar char="-"/>
            </a:pPr>
            <a:r>
              <a:rPr lang="en-GB" sz="1200" b="1" err="1">
                <a:solidFill>
                  <a:schemeClr val="tx1"/>
                </a:solidFill>
              </a:rPr>
              <a:t>Publicatiedatum</a:t>
            </a:r>
            <a:r>
              <a:rPr lang="en-GB" sz="1200">
                <a:solidFill>
                  <a:schemeClr val="tx1"/>
                </a:solidFill>
              </a:rPr>
              <a:t>: 10-06-2019</a:t>
            </a:r>
          </a:p>
        </p:txBody>
      </p:sp>
      <p:cxnSp>
        <p:nvCxnSpPr>
          <p:cNvPr id="11" name="Straight Arrow Connector 10"/>
          <p:cNvCxnSpPr>
            <a:stCxn id="8" idx="2"/>
            <a:endCxn id="9" idx="0"/>
          </p:cNvCxnSpPr>
          <p:nvPr/>
        </p:nvCxnSpPr>
        <p:spPr>
          <a:xfrm>
            <a:off x="5549900" y="3683000"/>
            <a:ext cx="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965700" y="3683000"/>
            <a:ext cx="0" cy="37570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0"/>
          </p:cNvCxnSpPr>
          <p:nvPr/>
        </p:nvCxnSpPr>
        <p:spPr>
          <a:xfrm flipH="1">
            <a:off x="2628900" y="4744504"/>
            <a:ext cx="182880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10075746" y="2921000"/>
            <a:ext cx="1576807" cy="1800072"/>
          </a:xfrm>
          <a:prstGeom prst="rect">
            <a:avLst/>
          </a:prstGeom>
        </p:spPr>
      </p:pic>
      <p:pic>
        <p:nvPicPr>
          <p:cNvPr id="15" name="Picture 14"/>
          <p:cNvPicPr>
            <a:picLocks noChangeAspect="1"/>
          </p:cNvPicPr>
          <p:nvPr/>
        </p:nvPicPr>
        <p:blipFill>
          <a:blip r:embed="rId4"/>
          <a:stretch>
            <a:fillRect/>
          </a:stretch>
        </p:blipFill>
        <p:spPr>
          <a:xfrm>
            <a:off x="10076168" y="4816747"/>
            <a:ext cx="1576386" cy="1657795"/>
          </a:xfrm>
          <a:prstGeom prst="rect">
            <a:avLst/>
          </a:prstGeom>
        </p:spPr>
      </p:pic>
      <p:pic>
        <p:nvPicPr>
          <p:cNvPr id="16" name="Picture 15"/>
          <p:cNvPicPr>
            <a:picLocks noChangeAspect="1"/>
          </p:cNvPicPr>
          <p:nvPr/>
        </p:nvPicPr>
        <p:blipFill>
          <a:blip r:embed="rId5"/>
          <a:stretch>
            <a:fillRect/>
          </a:stretch>
        </p:blipFill>
        <p:spPr>
          <a:xfrm>
            <a:off x="10075746" y="1053602"/>
            <a:ext cx="1576807" cy="1771723"/>
          </a:xfrm>
          <a:prstGeom prst="rect">
            <a:avLst/>
          </a:prstGeom>
        </p:spPr>
      </p:pic>
      <p:sp>
        <p:nvSpPr>
          <p:cNvPr id="17" name="Rectangle 16"/>
          <p:cNvSpPr/>
          <p:nvPr/>
        </p:nvSpPr>
        <p:spPr>
          <a:xfrm>
            <a:off x="1168400" y="2680754"/>
            <a:ext cx="2921000" cy="1242492"/>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Ontwikkelbare Bedrijvenzone</a:t>
            </a:r>
          </a:p>
          <a:p>
            <a:pPr algn="ctr"/>
            <a:endParaRPr lang="en-GB" sz="1400" b="1" dirty="0">
              <a:solidFill>
                <a:schemeClr val="tx1"/>
              </a:solidFill>
            </a:endParaRPr>
          </a:p>
          <a:p>
            <a:pPr marL="285750" indent="-285750" algn="ctr">
              <a:buFontTx/>
              <a:buChar char="-"/>
            </a:pPr>
            <a:r>
              <a:rPr lang="en-GB" sz="1200" b="1" dirty="0">
                <a:solidFill>
                  <a:schemeClr val="tx1"/>
                </a:solidFill>
              </a:rPr>
              <a:t>Status </a:t>
            </a:r>
            <a:r>
              <a:rPr lang="en-GB" sz="1200" b="1" dirty="0" err="1">
                <a:solidFill>
                  <a:schemeClr val="tx1"/>
                </a:solidFill>
              </a:rPr>
              <a:t>Ontwikkeling</a:t>
            </a:r>
            <a:r>
              <a:rPr lang="en-GB" sz="1200" b="1" dirty="0">
                <a:solidFill>
                  <a:schemeClr val="tx1"/>
                </a:solidFill>
              </a:rPr>
              <a:t>: </a:t>
            </a:r>
            <a:r>
              <a:rPr lang="en-GB" sz="1200" dirty="0" err="1">
                <a:solidFill>
                  <a:srgbClr val="FF0000"/>
                </a:solidFill>
              </a:rPr>
              <a:t>Ontwikkeld</a:t>
            </a:r>
            <a:endParaRPr lang="en-GB" sz="1200" dirty="0">
              <a:solidFill>
                <a:srgbClr val="FF0000"/>
              </a:solidFill>
            </a:endParaRPr>
          </a:p>
          <a:p>
            <a:pPr marL="285750" indent="-285750" algn="ctr">
              <a:buFontTx/>
              <a:buChar char="-"/>
            </a:pPr>
            <a:r>
              <a:rPr lang="en-GB" sz="1200" b="1" dirty="0" err="1">
                <a:solidFill>
                  <a:schemeClr val="tx1"/>
                </a:solidFill>
              </a:rPr>
              <a:t>Naam</a:t>
            </a:r>
            <a:r>
              <a:rPr lang="en-GB" sz="1200" b="1" dirty="0">
                <a:solidFill>
                  <a:schemeClr val="tx1"/>
                </a:solidFill>
              </a:rPr>
              <a:t>:</a:t>
            </a:r>
            <a:r>
              <a:rPr lang="en-GB" sz="1200" dirty="0">
                <a:solidFill>
                  <a:schemeClr val="tx1"/>
                </a:solidFill>
              </a:rPr>
              <a:t> Leuven Noord </a:t>
            </a:r>
            <a:r>
              <a:rPr lang="en-GB" sz="1200" dirty="0" err="1">
                <a:solidFill>
                  <a:schemeClr val="tx1"/>
                </a:solidFill>
              </a:rPr>
              <a:t>fase</a:t>
            </a:r>
            <a:r>
              <a:rPr lang="en-GB" sz="1200" dirty="0">
                <a:solidFill>
                  <a:schemeClr val="tx1"/>
                </a:solidFill>
              </a:rPr>
              <a:t> 1</a:t>
            </a:r>
            <a:endParaRPr lang="en-GB" sz="1200" dirty="0">
              <a:solidFill>
                <a:schemeClr val="tx1"/>
              </a:solidFill>
              <a:cs typeface="Calibri"/>
            </a:endParaRPr>
          </a:p>
          <a:p>
            <a:pPr marL="285750" indent="-285750" algn="ctr">
              <a:buFontTx/>
              <a:buChar char="-"/>
            </a:pPr>
            <a:r>
              <a:rPr lang="en-GB" sz="1200" b="1" dirty="0" err="1">
                <a:solidFill>
                  <a:schemeClr val="tx1"/>
                </a:solidFill>
              </a:rPr>
              <a:t>Organisatie</a:t>
            </a:r>
            <a:r>
              <a:rPr lang="en-GB" sz="1200" b="1" dirty="0">
                <a:solidFill>
                  <a:schemeClr val="tx1"/>
                </a:solidFill>
              </a:rPr>
              <a:t>: </a:t>
            </a:r>
            <a:r>
              <a:rPr lang="en-GB" sz="1200" dirty="0" err="1">
                <a:solidFill>
                  <a:schemeClr val="tx1"/>
                </a:solidFill>
              </a:rPr>
              <a:t>Ontwikkelaar</a:t>
            </a:r>
            <a:r>
              <a:rPr lang="en-GB" sz="1200" dirty="0">
                <a:solidFill>
                  <a:schemeClr val="tx1"/>
                </a:solidFill>
              </a:rPr>
              <a:t> </a:t>
            </a:r>
            <a:r>
              <a:rPr lang="en-GB" sz="1200" dirty="0" smtClean="0">
                <a:solidFill>
                  <a:schemeClr val="tx1"/>
                </a:solidFill>
              </a:rPr>
              <a:t>XYZ</a:t>
            </a:r>
            <a:endParaRPr lang="en-GB" sz="1200" dirty="0">
              <a:solidFill>
                <a:schemeClr val="tx1"/>
              </a:solidFill>
            </a:endParaRPr>
          </a:p>
        </p:txBody>
      </p:sp>
      <p:cxnSp>
        <p:nvCxnSpPr>
          <p:cNvPr id="18" name="Straight Arrow Connector 17"/>
          <p:cNvCxnSpPr>
            <a:stCxn id="8" idx="1"/>
            <a:endCxn id="17" idx="3"/>
          </p:cNvCxnSpPr>
          <p:nvPr/>
        </p:nvCxnSpPr>
        <p:spPr>
          <a:xfrm flipH="1">
            <a:off x="4089400" y="3302000"/>
            <a:ext cx="4699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73200" y="3923246"/>
            <a:ext cx="0" cy="11969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441451" y="4781007"/>
            <a:ext cx="215900" cy="369332"/>
          </a:xfrm>
          <a:prstGeom prst="rect">
            <a:avLst/>
          </a:prstGeom>
          <a:noFill/>
        </p:spPr>
        <p:txBody>
          <a:bodyPr wrap="square" rtlCol="0">
            <a:spAutoFit/>
          </a:bodyPr>
          <a:lstStyle/>
          <a:p>
            <a:r>
              <a:rPr lang="en-GB"/>
              <a:t>1</a:t>
            </a:r>
            <a:endParaRPr lang="en-US"/>
          </a:p>
        </p:txBody>
      </p:sp>
      <p:sp>
        <p:nvSpPr>
          <p:cNvPr id="21" name="TextBox 20"/>
          <p:cNvSpPr txBox="1"/>
          <p:nvPr/>
        </p:nvSpPr>
        <p:spPr>
          <a:xfrm>
            <a:off x="1460500" y="3923246"/>
            <a:ext cx="534054" cy="369332"/>
          </a:xfrm>
          <a:prstGeom prst="rect">
            <a:avLst/>
          </a:prstGeom>
          <a:noFill/>
        </p:spPr>
        <p:txBody>
          <a:bodyPr wrap="square" rtlCol="0">
            <a:spAutoFit/>
          </a:bodyPr>
          <a:lstStyle/>
          <a:p>
            <a:r>
              <a:rPr lang="en-GB"/>
              <a:t>0..*</a:t>
            </a:r>
            <a:endParaRPr lang="en-US"/>
          </a:p>
        </p:txBody>
      </p:sp>
      <p:pic>
        <p:nvPicPr>
          <p:cNvPr id="22" name="Picture 21"/>
          <p:cNvPicPr>
            <a:picLocks noChangeAspect="1"/>
          </p:cNvPicPr>
          <p:nvPr/>
        </p:nvPicPr>
        <p:blipFill>
          <a:blip r:embed="rId6"/>
          <a:stretch>
            <a:fillRect/>
          </a:stretch>
        </p:blipFill>
        <p:spPr>
          <a:xfrm>
            <a:off x="8267152" y="1223129"/>
            <a:ext cx="1576800" cy="1431735"/>
          </a:xfrm>
          <a:prstGeom prst="rect">
            <a:avLst/>
          </a:prstGeom>
        </p:spPr>
      </p:pic>
    </p:spTree>
    <p:extLst>
      <p:ext uri="{BB962C8B-B14F-4D97-AF65-F5344CB8AC3E}">
        <p14:creationId xmlns:p14="http://schemas.microsoft.com/office/powerpoint/2010/main" val="736138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NL" b="1"/>
              <a:t>5. De contouren van ‘Leuven Noord’ zijn na herontwikkeling groter dan initieel bestemd en gepubliceerd in het Belgisch Staatsblad</a:t>
            </a:r>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14</a:t>
            </a:fld>
            <a:endParaRPr lang="nl-BE">
              <a:solidFill>
                <a:srgbClr val="6B6B6B"/>
              </a:solidFill>
            </a:endParaRPr>
          </a:p>
        </p:txBody>
      </p:sp>
      <p:sp>
        <p:nvSpPr>
          <p:cNvPr id="6" name="Slide Number Placeholder 3"/>
          <p:cNvSpPr txBox="1">
            <a:spLocks/>
          </p:cNvSpPr>
          <p:nvPr/>
        </p:nvSpPr>
        <p:spPr>
          <a:xfrm>
            <a:off x="10694403" y="6558837"/>
            <a:ext cx="909919" cy="261610"/>
          </a:xfrm>
          <a:prstGeom prst="rect">
            <a:avLst/>
          </a:prstGeom>
          <a:ln w="12700">
            <a:miter lim="400000"/>
          </a:ln>
        </p:spPr>
        <p:txBody>
          <a:bodyPr wrap="square" lIns="45719" rIns="45719" anchor="ctr">
            <a:spAutoFit/>
          </a:bodyPr>
          <a:lstStyle>
            <a:defPPr>
              <a:defRPr lang="en-US"/>
            </a:defPPr>
            <a:lvl1pPr marL="0" algn="r" defTabSz="914400" rtl="0" eaLnBrk="1" latinLnBrk="0" hangingPunct="1">
              <a:defRPr sz="1100" kern="1200">
                <a:solidFill>
                  <a:schemeClr val="tx2"/>
                </a:solidFill>
                <a:latin typeface="FlandersArtSans-Bold" panose="000008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35"/>
            <a:fld id="{C9C406F6-A053-43CA-AEC8-FA3EEE83A3FB}" type="slidenum">
              <a:rPr lang="nl-BE" smtClean="0">
                <a:solidFill>
                  <a:srgbClr val="6B6B6B"/>
                </a:solidFill>
              </a:rPr>
              <a:pPr defTabSz="914235"/>
              <a:t>14</a:t>
            </a:fld>
            <a:endParaRPr lang="nl-BE">
              <a:solidFill>
                <a:srgbClr val="6B6B6B"/>
              </a:solidFill>
            </a:endParaRPr>
          </a:p>
        </p:txBody>
      </p:sp>
      <p:sp>
        <p:nvSpPr>
          <p:cNvPr id="8" name="Rectangle 7"/>
          <p:cNvSpPr/>
          <p:nvPr/>
        </p:nvSpPr>
        <p:spPr>
          <a:xfrm>
            <a:off x="4559300" y="2921000"/>
            <a:ext cx="1981200" cy="7620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Ruimtelijke</a:t>
            </a:r>
            <a:r>
              <a:rPr lang="en-GB" sz="1400" b="1">
                <a:solidFill>
                  <a:schemeClr val="tx1"/>
                </a:solidFill>
              </a:rPr>
              <a:t> </a:t>
            </a:r>
            <a:r>
              <a:rPr lang="en-GB" sz="1400" b="1" err="1">
                <a:solidFill>
                  <a:schemeClr val="tx1"/>
                </a:solidFill>
              </a:rPr>
              <a:t>eenheid</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type</a:t>
            </a:r>
            <a:r>
              <a:rPr lang="en-GB" sz="1200">
                <a:solidFill>
                  <a:schemeClr val="tx1"/>
                </a:solidFill>
              </a:rPr>
              <a:t>: </a:t>
            </a:r>
            <a:r>
              <a:rPr lang="en-GB" sz="1200" err="1">
                <a:solidFill>
                  <a:schemeClr val="tx1"/>
                </a:solidFill>
              </a:rPr>
              <a:t>Industrie</a:t>
            </a:r>
            <a:endParaRPr lang="en-GB" sz="1200">
              <a:solidFill>
                <a:schemeClr val="tx1"/>
              </a:solidFill>
            </a:endParaRPr>
          </a:p>
          <a:p>
            <a:pPr algn="ctr"/>
            <a:endParaRPr lang="en-GB" sz="1200">
              <a:solidFill>
                <a:schemeClr val="tx1"/>
              </a:solidFill>
            </a:endParaRPr>
          </a:p>
        </p:txBody>
      </p:sp>
      <p:sp>
        <p:nvSpPr>
          <p:cNvPr id="9" name="Rectangle 8"/>
          <p:cNvSpPr/>
          <p:nvPr/>
        </p:nvSpPr>
        <p:spPr>
          <a:xfrm>
            <a:off x="4089400" y="4058704"/>
            <a:ext cx="2921000" cy="6858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a:t>
            </a:r>
            <a:r>
              <a:rPr lang="en-GB" sz="1200" b="1" err="1">
                <a:solidFill>
                  <a:schemeClr val="tx1"/>
                </a:solidFill>
              </a:rPr>
              <a:t>Commerciële</a:t>
            </a:r>
            <a:r>
              <a:rPr lang="en-GB" sz="1200" b="1">
                <a:solidFill>
                  <a:schemeClr val="tx1"/>
                </a:solidFill>
              </a:rPr>
              <a:t>) </a:t>
            </a:r>
            <a:r>
              <a:rPr lang="en-GB" sz="1200" b="1" err="1">
                <a:solidFill>
                  <a:schemeClr val="tx1"/>
                </a:solidFill>
              </a:rPr>
              <a:t>Naam</a:t>
            </a:r>
            <a:r>
              <a:rPr lang="en-GB" sz="1200">
                <a:solidFill>
                  <a:schemeClr val="tx1"/>
                </a:solidFill>
              </a:rPr>
              <a:t>: Leuven Noord</a:t>
            </a:r>
          </a:p>
        </p:txBody>
      </p:sp>
      <p:sp>
        <p:nvSpPr>
          <p:cNvPr id="10" name="Rectangle 9"/>
          <p:cNvSpPr/>
          <p:nvPr/>
        </p:nvSpPr>
        <p:spPr>
          <a:xfrm>
            <a:off x="1168400" y="5120208"/>
            <a:ext cx="2921000" cy="1242492"/>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Bestemd</a:t>
            </a:r>
            <a:r>
              <a:rPr lang="en-GB" sz="1400" b="1">
                <a:solidFill>
                  <a:schemeClr val="tx1"/>
                </a:solidFill>
              </a:rPr>
              <a:t> </a:t>
            </a: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err="1">
                <a:solidFill>
                  <a:schemeClr val="tx1"/>
                </a:solidFill>
              </a:rPr>
              <a:t>Dossierfase</a:t>
            </a:r>
            <a:r>
              <a:rPr lang="en-GB" sz="1200">
                <a:solidFill>
                  <a:schemeClr val="tx1"/>
                </a:solidFill>
              </a:rPr>
              <a:t>: BS</a:t>
            </a:r>
          </a:p>
          <a:p>
            <a:pPr marL="285750" indent="-285750" algn="ctr">
              <a:buFontTx/>
              <a:buChar char="-"/>
            </a:pPr>
            <a:r>
              <a:rPr lang="en-GB" sz="1200" b="1" err="1">
                <a:solidFill>
                  <a:schemeClr val="tx1"/>
                </a:solidFill>
              </a:rPr>
              <a:t>Startdatum</a:t>
            </a:r>
            <a:r>
              <a:rPr lang="en-GB" sz="1200">
                <a:solidFill>
                  <a:schemeClr val="tx1"/>
                </a:solidFill>
              </a:rPr>
              <a:t>: 01-06-2019</a:t>
            </a:r>
          </a:p>
          <a:p>
            <a:pPr marL="285750" indent="-285750" algn="ctr">
              <a:buFontTx/>
              <a:buChar char="-"/>
            </a:pPr>
            <a:r>
              <a:rPr lang="en-GB" sz="1200" b="1">
                <a:solidFill>
                  <a:schemeClr val="tx1"/>
                </a:solidFill>
              </a:rPr>
              <a:t>Status: </a:t>
            </a:r>
            <a:r>
              <a:rPr lang="en-GB" sz="1200" err="1">
                <a:solidFill>
                  <a:schemeClr val="tx1"/>
                </a:solidFill>
              </a:rPr>
              <a:t>Definitief</a:t>
            </a:r>
            <a:endParaRPr lang="en-GB" sz="1200">
              <a:solidFill>
                <a:schemeClr val="tx1"/>
              </a:solidFill>
            </a:endParaRPr>
          </a:p>
          <a:p>
            <a:pPr marL="285750" indent="-285750" algn="ctr">
              <a:buFontTx/>
              <a:buChar char="-"/>
            </a:pPr>
            <a:r>
              <a:rPr lang="en-GB" sz="1200" b="1" err="1">
                <a:solidFill>
                  <a:schemeClr val="tx1"/>
                </a:solidFill>
              </a:rPr>
              <a:t>Publicatiedatum</a:t>
            </a:r>
            <a:r>
              <a:rPr lang="en-GB" sz="1200">
                <a:solidFill>
                  <a:schemeClr val="tx1"/>
                </a:solidFill>
              </a:rPr>
              <a:t>: 10-06-2019</a:t>
            </a:r>
          </a:p>
        </p:txBody>
      </p:sp>
      <p:cxnSp>
        <p:nvCxnSpPr>
          <p:cNvPr id="11" name="Straight Arrow Connector 10"/>
          <p:cNvCxnSpPr>
            <a:stCxn id="8" idx="2"/>
            <a:endCxn id="9" idx="0"/>
          </p:cNvCxnSpPr>
          <p:nvPr/>
        </p:nvCxnSpPr>
        <p:spPr>
          <a:xfrm>
            <a:off x="5549900" y="3683000"/>
            <a:ext cx="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965700" y="3683000"/>
            <a:ext cx="0" cy="37570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0"/>
          </p:cNvCxnSpPr>
          <p:nvPr/>
        </p:nvCxnSpPr>
        <p:spPr>
          <a:xfrm flipH="1">
            <a:off x="2628900" y="4744504"/>
            <a:ext cx="182880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10075746" y="2921000"/>
            <a:ext cx="1576807" cy="1800072"/>
          </a:xfrm>
          <a:prstGeom prst="rect">
            <a:avLst/>
          </a:prstGeom>
        </p:spPr>
      </p:pic>
      <p:pic>
        <p:nvPicPr>
          <p:cNvPr id="15" name="Picture 14"/>
          <p:cNvPicPr>
            <a:picLocks noChangeAspect="1"/>
          </p:cNvPicPr>
          <p:nvPr/>
        </p:nvPicPr>
        <p:blipFill>
          <a:blip r:embed="rId4"/>
          <a:stretch>
            <a:fillRect/>
          </a:stretch>
        </p:blipFill>
        <p:spPr>
          <a:xfrm>
            <a:off x="10076168" y="4816747"/>
            <a:ext cx="1576386" cy="1657795"/>
          </a:xfrm>
          <a:prstGeom prst="rect">
            <a:avLst/>
          </a:prstGeom>
        </p:spPr>
      </p:pic>
      <p:pic>
        <p:nvPicPr>
          <p:cNvPr id="16" name="Picture 15"/>
          <p:cNvPicPr>
            <a:picLocks noChangeAspect="1"/>
          </p:cNvPicPr>
          <p:nvPr/>
        </p:nvPicPr>
        <p:blipFill>
          <a:blip r:embed="rId5"/>
          <a:stretch>
            <a:fillRect/>
          </a:stretch>
        </p:blipFill>
        <p:spPr>
          <a:xfrm>
            <a:off x="10075746" y="1053602"/>
            <a:ext cx="1576807" cy="1771723"/>
          </a:xfrm>
          <a:prstGeom prst="rect">
            <a:avLst/>
          </a:prstGeom>
        </p:spPr>
      </p:pic>
      <p:sp>
        <p:nvSpPr>
          <p:cNvPr id="17" name="Rectangle 16"/>
          <p:cNvSpPr/>
          <p:nvPr/>
        </p:nvSpPr>
        <p:spPr>
          <a:xfrm>
            <a:off x="1168400" y="2680754"/>
            <a:ext cx="2921000" cy="1242492"/>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Ontwikkelbare Bedrijvenzone</a:t>
            </a:r>
          </a:p>
          <a:p>
            <a:pPr algn="ctr"/>
            <a:endParaRPr lang="en-GB" sz="1400" b="1" dirty="0">
              <a:solidFill>
                <a:schemeClr val="tx1"/>
              </a:solidFill>
            </a:endParaRPr>
          </a:p>
          <a:p>
            <a:pPr marL="285750" indent="-285750" algn="ctr">
              <a:buFontTx/>
              <a:buChar char="-"/>
            </a:pPr>
            <a:r>
              <a:rPr lang="en-GB" sz="1200" b="1" dirty="0">
                <a:solidFill>
                  <a:schemeClr val="tx1"/>
                </a:solidFill>
              </a:rPr>
              <a:t>Status </a:t>
            </a:r>
            <a:r>
              <a:rPr lang="en-GB" sz="1200" b="1" dirty="0" err="1">
                <a:solidFill>
                  <a:schemeClr val="tx1"/>
                </a:solidFill>
              </a:rPr>
              <a:t>Ontwikkeling</a:t>
            </a:r>
            <a:r>
              <a:rPr lang="en-GB" sz="1200" b="1" dirty="0">
                <a:solidFill>
                  <a:schemeClr val="tx1"/>
                </a:solidFill>
              </a:rPr>
              <a:t>: </a:t>
            </a:r>
            <a:r>
              <a:rPr lang="en-GB" sz="1200" dirty="0" err="1">
                <a:solidFill>
                  <a:schemeClr val="tx1"/>
                </a:solidFill>
              </a:rPr>
              <a:t>Ontwikkeld</a:t>
            </a:r>
            <a:endParaRPr lang="en-GB" sz="1200" dirty="0">
              <a:solidFill>
                <a:schemeClr val="tx1"/>
              </a:solidFill>
            </a:endParaRPr>
          </a:p>
          <a:p>
            <a:pPr marL="285750" indent="-285750" algn="ctr">
              <a:buFontTx/>
              <a:buChar char="-"/>
            </a:pPr>
            <a:r>
              <a:rPr lang="en-GB" sz="1200" b="1" dirty="0" err="1">
                <a:solidFill>
                  <a:schemeClr val="tx1"/>
                </a:solidFill>
              </a:rPr>
              <a:t>Naam</a:t>
            </a:r>
            <a:r>
              <a:rPr lang="en-GB" sz="1200" b="1" dirty="0">
                <a:solidFill>
                  <a:schemeClr val="tx1"/>
                </a:solidFill>
              </a:rPr>
              <a:t>:</a:t>
            </a:r>
            <a:r>
              <a:rPr lang="en-GB" sz="1200" dirty="0">
                <a:solidFill>
                  <a:schemeClr val="tx1"/>
                </a:solidFill>
              </a:rPr>
              <a:t> Leuven Noord </a:t>
            </a:r>
            <a:r>
              <a:rPr lang="en-GB" sz="1200" dirty="0" err="1">
                <a:solidFill>
                  <a:schemeClr val="tx1"/>
                </a:solidFill>
              </a:rPr>
              <a:t>fase</a:t>
            </a:r>
            <a:r>
              <a:rPr lang="en-GB" sz="1200" dirty="0">
                <a:solidFill>
                  <a:schemeClr val="tx1"/>
                </a:solidFill>
              </a:rPr>
              <a:t> 1</a:t>
            </a:r>
            <a:endParaRPr lang="en-GB" sz="1200" dirty="0">
              <a:solidFill>
                <a:schemeClr val="tx1"/>
              </a:solidFill>
              <a:cs typeface="Calibri"/>
            </a:endParaRPr>
          </a:p>
          <a:p>
            <a:pPr marL="285750" indent="-285750" algn="ctr">
              <a:buFontTx/>
              <a:buChar char="-"/>
            </a:pPr>
            <a:r>
              <a:rPr lang="en-GB" sz="1200" b="1" dirty="0" err="1">
                <a:solidFill>
                  <a:schemeClr val="tx1"/>
                </a:solidFill>
              </a:rPr>
              <a:t>Organisatie</a:t>
            </a:r>
            <a:r>
              <a:rPr lang="en-GB" sz="1200" b="1" dirty="0">
                <a:solidFill>
                  <a:schemeClr val="tx1"/>
                </a:solidFill>
              </a:rPr>
              <a:t>: </a:t>
            </a:r>
            <a:r>
              <a:rPr lang="en-GB" sz="1200" dirty="0" err="1">
                <a:solidFill>
                  <a:schemeClr val="tx1"/>
                </a:solidFill>
              </a:rPr>
              <a:t>Ontwikkelaar</a:t>
            </a:r>
            <a:r>
              <a:rPr lang="en-GB" sz="1200" dirty="0">
                <a:solidFill>
                  <a:schemeClr val="tx1"/>
                </a:solidFill>
              </a:rPr>
              <a:t> </a:t>
            </a:r>
            <a:r>
              <a:rPr lang="en-GB" sz="1200" dirty="0" smtClean="0">
                <a:solidFill>
                  <a:schemeClr val="tx1"/>
                </a:solidFill>
              </a:rPr>
              <a:t>XYZ</a:t>
            </a:r>
            <a:endParaRPr lang="en-GB" sz="1200" dirty="0">
              <a:solidFill>
                <a:schemeClr val="tx1"/>
              </a:solidFill>
            </a:endParaRPr>
          </a:p>
        </p:txBody>
      </p:sp>
      <p:cxnSp>
        <p:nvCxnSpPr>
          <p:cNvPr id="18" name="Straight Arrow Connector 17"/>
          <p:cNvCxnSpPr>
            <a:stCxn id="8" idx="1"/>
            <a:endCxn id="17" idx="3"/>
          </p:cNvCxnSpPr>
          <p:nvPr/>
        </p:nvCxnSpPr>
        <p:spPr>
          <a:xfrm flipH="1">
            <a:off x="4089400" y="3302000"/>
            <a:ext cx="4699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73200" y="3923246"/>
            <a:ext cx="0" cy="11969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010400" y="5120208"/>
            <a:ext cx="2921000" cy="1242492"/>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Werkelijk</a:t>
            </a:r>
            <a:r>
              <a:rPr lang="en-GB" sz="1400" b="1">
                <a:solidFill>
                  <a:schemeClr val="tx1"/>
                </a:solidFill>
              </a:rPr>
              <a:t> </a:t>
            </a:r>
            <a:r>
              <a:rPr lang="en-GB" sz="1400" b="1" err="1">
                <a:solidFill>
                  <a:schemeClr val="tx1"/>
                </a:solidFill>
              </a:rPr>
              <a:t>Bedrijventerrein</a:t>
            </a:r>
            <a:endParaRPr lang="en-GB" sz="1400" b="1">
              <a:solidFill>
                <a:schemeClr val="tx1"/>
              </a:solidFill>
            </a:endParaRPr>
          </a:p>
        </p:txBody>
      </p:sp>
      <p:cxnSp>
        <p:nvCxnSpPr>
          <p:cNvPr id="21" name="Straight Arrow Connector 20"/>
          <p:cNvCxnSpPr>
            <a:endCxn id="20" idx="0"/>
          </p:cNvCxnSpPr>
          <p:nvPr/>
        </p:nvCxnSpPr>
        <p:spPr>
          <a:xfrm>
            <a:off x="6503708" y="4744504"/>
            <a:ext cx="1967192"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4"/>
          <p:cNvSpPr>
            <a:spLocks noGrp="1"/>
          </p:cNvSpPr>
          <p:nvPr>
            <p:ph sz="quarter" idx="10"/>
          </p:nvPr>
        </p:nvSpPr>
        <p:spPr>
          <a:xfrm>
            <a:off x="802714" y="1429638"/>
            <a:ext cx="10609077" cy="5390809"/>
          </a:xfrm>
        </p:spPr>
        <p:txBody>
          <a:bodyPr>
            <a:normAutofit/>
          </a:bodyPr>
          <a:lstStyle/>
          <a:p>
            <a:r>
              <a:rPr lang="nl-BE" dirty="0"/>
              <a:t>Werkelijk Bedrijventerrein:</a:t>
            </a:r>
          </a:p>
          <a:p>
            <a:pPr lvl="1"/>
            <a:r>
              <a:rPr lang="nl-BE" dirty="0"/>
              <a:t>Definitie: Bedrijventerrein zoals het in de werkgelijkheid voorkomt</a:t>
            </a:r>
          </a:p>
        </p:txBody>
      </p:sp>
      <p:cxnSp>
        <p:nvCxnSpPr>
          <p:cNvPr id="23" name="Straight Connector 22"/>
          <p:cNvCxnSpPr>
            <a:stCxn id="20" idx="1"/>
            <a:endCxn id="10" idx="3"/>
          </p:cNvCxnSpPr>
          <p:nvPr/>
        </p:nvCxnSpPr>
        <p:spPr>
          <a:xfrm flipH="1">
            <a:off x="4089400" y="5741454"/>
            <a:ext cx="2921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77716" y="5741454"/>
            <a:ext cx="215900" cy="369332"/>
          </a:xfrm>
          <a:prstGeom prst="rect">
            <a:avLst/>
          </a:prstGeom>
          <a:noFill/>
        </p:spPr>
        <p:txBody>
          <a:bodyPr wrap="square" rtlCol="0">
            <a:spAutoFit/>
          </a:bodyPr>
          <a:lstStyle/>
          <a:p>
            <a:r>
              <a:rPr lang="en-GB"/>
              <a:t>1</a:t>
            </a:r>
            <a:endParaRPr lang="en-US"/>
          </a:p>
        </p:txBody>
      </p:sp>
      <p:sp>
        <p:nvSpPr>
          <p:cNvPr id="27" name="TextBox 26"/>
          <p:cNvSpPr txBox="1"/>
          <p:nvPr/>
        </p:nvSpPr>
        <p:spPr>
          <a:xfrm>
            <a:off x="6488030" y="5741454"/>
            <a:ext cx="534054" cy="369332"/>
          </a:xfrm>
          <a:prstGeom prst="rect">
            <a:avLst/>
          </a:prstGeom>
          <a:noFill/>
        </p:spPr>
        <p:txBody>
          <a:bodyPr wrap="square" rtlCol="0">
            <a:spAutoFit/>
          </a:bodyPr>
          <a:lstStyle/>
          <a:p>
            <a:r>
              <a:rPr lang="en-GB"/>
              <a:t>0..1</a:t>
            </a:r>
            <a:endParaRPr lang="en-US"/>
          </a:p>
        </p:txBody>
      </p:sp>
      <p:sp>
        <p:nvSpPr>
          <p:cNvPr id="28" name="TextBox 27"/>
          <p:cNvSpPr txBox="1"/>
          <p:nvPr/>
        </p:nvSpPr>
        <p:spPr>
          <a:xfrm>
            <a:off x="1441451" y="4781007"/>
            <a:ext cx="215900" cy="369332"/>
          </a:xfrm>
          <a:prstGeom prst="rect">
            <a:avLst/>
          </a:prstGeom>
          <a:noFill/>
        </p:spPr>
        <p:txBody>
          <a:bodyPr wrap="square" rtlCol="0">
            <a:spAutoFit/>
          </a:bodyPr>
          <a:lstStyle/>
          <a:p>
            <a:r>
              <a:rPr lang="en-GB"/>
              <a:t>1</a:t>
            </a:r>
            <a:endParaRPr lang="en-US"/>
          </a:p>
        </p:txBody>
      </p:sp>
      <p:sp>
        <p:nvSpPr>
          <p:cNvPr id="29" name="TextBox 28"/>
          <p:cNvSpPr txBox="1"/>
          <p:nvPr/>
        </p:nvSpPr>
        <p:spPr>
          <a:xfrm>
            <a:off x="1473200" y="3923246"/>
            <a:ext cx="534054" cy="369332"/>
          </a:xfrm>
          <a:prstGeom prst="rect">
            <a:avLst/>
          </a:prstGeom>
          <a:noFill/>
        </p:spPr>
        <p:txBody>
          <a:bodyPr wrap="square" rtlCol="0">
            <a:spAutoFit/>
          </a:bodyPr>
          <a:lstStyle/>
          <a:p>
            <a:r>
              <a:rPr lang="en-GB"/>
              <a:t>0..*</a:t>
            </a:r>
            <a:endParaRPr lang="en-US"/>
          </a:p>
        </p:txBody>
      </p:sp>
      <p:pic>
        <p:nvPicPr>
          <p:cNvPr id="30" name="Picture 29"/>
          <p:cNvPicPr>
            <a:picLocks noChangeAspect="1"/>
          </p:cNvPicPr>
          <p:nvPr/>
        </p:nvPicPr>
        <p:blipFill>
          <a:blip r:embed="rId6"/>
          <a:stretch>
            <a:fillRect/>
          </a:stretch>
        </p:blipFill>
        <p:spPr>
          <a:xfrm>
            <a:off x="8258183" y="2855022"/>
            <a:ext cx="1576800" cy="1431735"/>
          </a:xfrm>
          <a:prstGeom prst="rect">
            <a:avLst/>
          </a:prstGeom>
        </p:spPr>
      </p:pic>
    </p:spTree>
    <p:extLst>
      <p:ext uri="{BB962C8B-B14F-4D97-AF65-F5344CB8AC3E}">
        <p14:creationId xmlns:p14="http://schemas.microsoft.com/office/powerpoint/2010/main" val="22320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NL" b="1"/>
              <a:t>UML</a:t>
            </a:r>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15</a:t>
            </a:fld>
            <a:endParaRPr lang="nl-BE">
              <a:solidFill>
                <a:srgbClr val="6B6B6B"/>
              </a:solidFill>
            </a:endParaRPr>
          </a:p>
        </p:txBody>
      </p:sp>
      <p:sp>
        <p:nvSpPr>
          <p:cNvPr id="6" name="Slide Number Placeholder 3"/>
          <p:cNvSpPr txBox="1">
            <a:spLocks/>
          </p:cNvSpPr>
          <p:nvPr/>
        </p:nvSpPr>
        <p:spPr>
          <a:xfrm>
            <a:off x="10694403" y="6558837"/>
            <a:ext cx="909919" cy="261610"/>
          </a:xfrm>
          <a:prstGeom prst="rect">
            <a:avLst/>
          </a:prstGeom>
          <a:ln w="12700">
            <a:miter lim="400000"/>
          </a:ln>
        </p:spPr>
        <p:txBody>
          <a:bodyPr wrap="square" lIns="45719" rIns="45719" anchor="ctr">
            <a:spAutoFit/>
          </a:bodyPr>
          <a:lstStyle>
            <a:defPPr>
              <a:defRPr lang="en-US"/>
            </a:defPPr>
            <a:lvl1pPr marL="0" algn="r" defTabSz="914400" rtl="0" eaLnBrk="1" latinLnBrk="0" hangingPunct="1">
              <a:defRPr sz="1100" kern="1200">
                <a:solidFill>
                  <a:schemeClr val="tx2"/>
                </a:solidFill>
                <a:latin typeface="FlandersArtSans-Bold" panose="000008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35"/>
            <a:fld id="{C9C406F6-A053-43CA-AEC8-FA3EEE83A3FB}" type="slidenum">
              <a:rPr lang="nl-BE" smtClean="0">
                <a:solidFill>
                  <a:srgbClr val="6B6B6B"/>
                </a:solidFill>
              </a:rPr>
              <a:pPr defTabSz="914235"/>
              <a:t>15</a:t>
            </a:fld>
            <a:endParaRPr lang="nl-BE">
              <a:solidFill>
                <a:srgbClr val="6B6B6B"/>
              </a:solidFill>
            </a:endParaRPr>
          </a:p>
        </p:txBody>
      </p:sp>
      <p:pic>
        <p:nvPicPr>
          <p:cNvPr id="5" name="Picture 4"/>
          <p:cNvPicPr>
            <a:picLocks noChangeAspect="1"/>
          </p:cNvPicPr>
          <p:nvPr/>
        </p:nvPicPr>
        <p:blipFill>
          <a:blip r:embed="rId3"/>
          <a:stretch>
            <a:fillRect/>
          </a:stretch>
        </p:blipFill>
        <p:spPr>
          <a:xfrm>
            <a:off x="472205" y="772828"/>
            <a:ext cx="11476190" cy="6047619"/>
          </a:xfrm>
          <a:prstGeom prst="rect">
            <a:avLst/>
          </a:prstGeom>
        </p:spPr>
      </p:pic>
    </p:spTree>
    <p:extLst>
      <p:ext uri="{BB962C8B-B14F-4D97-AF65-F5344CB8AC3E}">
        <p14:creationId xmlns:p14="http://schemas.microsoft.com/office/powerpoint/2010/main" val="1733361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a:t>Definities</a:t>
            </a:r>
            <a:endParaRPr lang="nl-BE" b="1" noProof="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16</a:t>
            </a:fld>
            <a:endParaRPr lang="nl-BE">
              <a:solidFill>
                <a:srgbClr val="6B6B6B"/>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90205694"/>
              </p:ext>
            </p:extLst>
          </p:nvPr>
        </p:nvGraphicFramePr>
        <p:xfrm>
          <a:off x="988540" y="1022336"/>
          <a:ext cx="10615782" cy="4221383"/>
        </p:xfrm>
        <a:graphic>
          <a:graphicData uri="http://schemas.openxmlformats.org/drawingml/2006/table">
            <a:tbl>
              <a:tblPr firstRow="1" bandRow="1">
                <a:tableStyleId>{21E4AEA4-8DFA-4A89-87EB-49C32662AFE0}</a:tableStyleId>
              </a:tblPr>
              <a:tblGrid>
                <a:gridCol w="3929449">
                  <a:extLst>
                    <a:ext uri="{9D8B030D-6E8A-4147-A177-3AD203B41FA5}">
                      <a16:colId xmlns:a16="http://schemas.microsoft.com/office/drawing/2014/main" val="2126792031"/>
                    </a:ext>
                  </a:extLst>
                </a:gridCol>
                <a:gridCol w="6686333">
                  <a:extLst>
                    <a:ext uri="{9D8B030D-6E8A-4147-A177-3AD203B41FA5}">
                      <a16:colId xmlns:a16="http://schemas.microsoft.com/office/drawing/2014/main" val="4000882496"/>
                    </a:ext>
                  </a:extLst>
                </a:gridCol>
              </a:tblGrid>
              <a:tr h="372372">
                <a:tc>
                  <a:txBody>
                    <a:bodyPr/>
                    <a:lstStyle/>
                    <a:p>
                      <a:r>
                        <a:rPr lang="en-GB" err="1"/>
                        <a:t>Entiteit</a:t>
                      </a:r>
                      <a:endParaRPr lang="en-US"/>
                    </a:p>
                  </a:txBody>
                  <a:tcPr/>
                </a:tc>
                <a:tc>
                  <a:txBody>
                    <a:bodyPr/>
                    <a:lstStyle/>
                    <a:p>
                      <a:r>
                        <a:rPr lang="en-GB" err="1"/>
                        <a:t>Definitie</a:t>
                      </a:r>
                      <a:endParaRPr lang="en-US"/>
                    </a:p>
                  </a:txBody>
                  <a:tcPr/>
                </a:tc>
                <a:extLst>
                  <a:ext uri="{0D108BD9-81ED-4DB2-BD59-A6C34878D82A}">
                    <a16:rowId xmlns:a16="http://schemas.microsoft.com/office/drawing/2014/main" val="149099106"/>
                  </a:ext>
                </a:extLst>
              </a:tr>
              <a:tr h="940719">
                <a:tc>
                  <a:txBody>
                    <a:bodyPr/>
                    <a:lstStyle/>
                    <a:p>
                      <a:pPr marL="0" algn="l" defTabSz="914400" rtl="0" eaLnBrk="1" latinLnBrk="0" hangingPunct="1"/>
                      <a:r>
                        <a:rPr lang="en-GB" sz="1800" kern="1200" err="1">
                          <a:solidFill>
                            <a:schemeClr val="dk1"/>
                          </a:solidFill>
                          <a:latin typeface="FlandersArtSans-Regular" panose="020B0604020202020204" charset="0"/>
                          <a:ea typeface="+mn-ea"/>
                          <a:cs typeface="+mn-cs"/>
                        </a:rPr>
                        <a:t>Ruimtelijke</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eenheid</a:t>
                      </a:r>
                      <a:endParaRPr lang="en-US" sz="1800" kern="1200">
                        <a:solidFill>
                          <a:schemeClr val="dk1"/>
                        </a:solidFill>
                        <a:latin typeface="FlandersArtSans-Regular" panose="020B0604020202020204" charset="0"/>
                        <a:ea typeface="+mn-ea"/>
                        <a:cs typeface="+mn-cs"/>
                      </a:endParaRPr>
                    </a:p>
                  </a:txBody>
                  <a:tcPr/>
                </a:tc>
                <a:tc>
                  <a:txBody>
                    <a:bodyPr/>
                    <a:lstStyle/>
                    <a:p>
                      <a:r>
                        <a:rPr lang="nl-NL" sz="1800">
                          <a:latin typeface="FlandersArtSans-Regular" panose="020B0604020202020204" charset="0"/>
                        </a:rPr>
                        <a:t>één gebied (of meerdere gebieden) van land en/of water, of één enkel volume (of meerdere volumes) ruimte</a:t>
                      </a:r>
                      <a:endParaRPr lang="en-US"/>
                    </a:p>
                  </a:txBody>
                  <a:tcPr/>
                </a:tc>
                <a:extLst>
                  <a:ext uri="{0D108BD9-81ED-4DB2-BD59-A6C34878D82A}">
                    <a16:rowId xmlns:a16="http://schemas.microsoft.com/office/drawing/2014/main" val="1776113434"/>
                  </a:ext>
                </a:extLst>
              </a:tr>
              <a:tr h="982764">
                <a:tc>
                  <a:txBody>
                    <a:bodyPr/>
                    <a:lstStyle/>
                    <a:p>
                      <a:pPr marL="0" algn="l" defTabSz="914400" rtl="0" eaLnBrk="1" latinLnBrk="0" hangingPunct="1"/>
                      <a:r>
                        <a:rPr lang="en-GB" sz="1800" kern="1200" err="1">
                          <a:solidFill>
                            <a:schemeClr val="dk1"/>
                          </a:solidFill>
                          <a:latin typeface="FlandersArtSans-Regular" panose="020B0604020202020204" charset="0"/>
                          <a:ea typeface="+mn-ea"/>
                          <a:cs typeface="+mn-cs"/>
                        </a:rPr>
                        <a:t>Bedrijventerrein</a:t>
                      </a:r>
                      <a:endParaRPr lang="en-US" sz="1800" kern="1200">
                        <a:solidFill>
                          <a:schemeClr val="dk1"/>
                        </a:solidFill>
                        <a:latin typeface="FlandersArtSans-Regular" panose="020B0604020202020204" charset="0"/>
                        <a:ea typeface="+mn-ea"/>
                        <a:cs typeface="+mn-cs"/>
                      </a:endParaRPr>
                    </a:p>
                  </a:txBody>
                  <a:tcPr/>
                </a:tc>
                <a:tc>
                  <a:txBody>
                    <a:bodyPr/>
                    <a:lstStyle/>
                    <a:p>
                      <a:r>
                        <a:rPr lang="en-GB" sz="1800" kern="1200" err="1">
                          <a:solidFill>
                            <a:schemeClr val="dk1"/>
                          </a:solidFill>
                          <a:latin typeface="FlandersArtSans-Regular" panose="020B0604020202020204" charset="0"/>
                          <a:ea typeface="+mn-ea"/>
                          <a:cs typeface="+mn-cs"/>
                        </a:rPr>
                        <a:t>Bestemd</a:t>
                      </a:r>
                      <a:r>
                        <a:rPr lang="en-GB" sz="1800" kern="1200">
                          <a:solidFill>
                            <a:schemeClr val="dk1"/>
                          </a:solidFill>
                          <a:latin typeface="FlandersArtSans-Regular" panose="020B0604020202020204" charset="0"/>
                          <a:ea typeface="+mn-ea"/>
                          <a:cs typeface="+mn-cs"/>
                        </a:rPr>
                        <a:t> of </a:t>
                      </a:r>
                      <a:r>
                        <a:rPr lang="en-GB" sz="1800" kern="1200" err="1">
                          <a:solidFill>
                            <a:schemeClr val="dk1"/>
                          </a:solidFill>
                          <a:latin typeface="FlandersArtSans-Regular" panose="020B0604020202020204" charset="0"/>
                          <a:ea typeface="+mn-ea"/>
                          <a:cs typeface="+mn-cs"/>
                        </a:rPr>
                        <a:t>werkelijk</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bedrijventerreinen</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dat</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bestaat</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uit</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één</a:t>
                      </a:r>
                      <a:r>
                        <a:rPr lang="en-GB" sz="1800" kern="1200">
                          <a:solidFill>
                            <a:schemeClr val="dk1"/>
                          </a:solidFill>
                          <a:latin typeface="FlandersArtSans-Regular" panose="020B0604020202020204" charset="0"/>
                          <a:ea typeface="+mn-ea"/>
                          <a:cs typeface="+mn-cs"/>
                        </a:rPr>
                        <a:t> of </a:t>
                      </a:r>
                      <a:r>
                        <a:rPr lang="en-GB" sz="1800" kern="1200" err="1">
                          <a:solidFill>
                            <a:schemeClr val="dk1"/>
                          </a:solidFill>
                          <a:latin typeface="FlandersArtSans-Regular" panose="020B0604020202020204" charset="0"/>
                          <a:ea typeface="+mn-ea"/>
                          <a:cs typeface="+mn-cs"/>
                        </a:rPr>
                        <a:t>meerdere</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ruimtelijke</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eenheden</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waarvan</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minstens</a:t>
                      </a:r>
                      <a:r>
                        <a:rPr lang="en-GB" sz="1800" kern="1200">
                          <a:solidFill>
                            <a:schemeClr val="dk1"/>
                          </a:solidFill>
                          <a:latin typeface="FlandersArtSans-Regular" panose="020B0604020202020204" charset="0"/>
                          <a:ea typeface="+mn-ea"/>
                          <a:cs typeface="+mn-cs"/>
                        </a:rPr>
                        <a:t> 1 met </a:t>
                      </a:r>
                      <a:r>
                        <a:rPr lang="en-GB" sz="1800" kern="1200" err="1">
                          <a:solidFill>
                            <a:schemeClr val="dk1"/>
                          </a:solidFill>
                          <a:latin typeface="FlandersArtSans-Regular" panose="020B0604020202020204" charset="0"/>
                          <a:ea typeface="+mn-ea"/>
                          <a:cs typeface="+mn-cs"/>
                        </a:rPr>
                        <a:t>een</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economische</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activiteit</a:t>
                      </a:r>
                      <a:r>
                        <a:rPr lang="en-GB" sz="1800" kern="1200">
                          <a:solidFill>
                            <a:schemeClr val="dk1"/>
                          </a:solidFill>
                          <a:latin typeface="FlandersArtSans-Regular" panose="020B0604020202020204" charset="0"/>
                          <a:ea typeface="+mn-ea"/>
                          <a:cs typeface="+mn-cs"/>
                        </a:rPr>
                        <a:t>.</a:t>
                      </a:r>
                      <a:endParaRPr lang="en-US" sz="1800" kern="1200">
                        <a:solidFill>
                          <a:schemeClr val="dk1"/>
                        </a:solidFill>
                        <a:latin typeface="FlandersArtSans-Regular" panose="020B0604020202020204" charset="0"/>
                        <a:ea typeface="+mn-ea"/>
                        <a:cs typeface="+mn-cs"/>
                      </a:endParaRPr>
                    </a:p>
                  </a:txBody>
                  <a:tcPr/>
                </a:tc>
                <a:extLst>
                  <a:ext uri="{0D108BD9-81ED-4DB2-BD59-A6C34878D82A}">
                    <a16:rowId xmlns:a16="http://schemas.microsoft.com/office/drawing/2014/main" val="2699585234"/>
                  </a:ext>
                </a:extLst>
              </a:tr>
              <a:tr h="642724">
                <a:tc>
                  <a:txBody>
                    <a:bodyPr/>
                    <a:lstStyle/>
                    <a:p>
                      <a:pPr marL="0" algn="l" defTabSz="914400" rtl="0" eaLnBrk="1" latinLnBrk="0" hangingPunct="1"/>
                      <a:r>
                        <a:rPr lang="en-GB" sz="1800" kern="1200" err="1">
                          <a:solidFill>
                            <a:schemeClr val="dk1"/>
                          </a:solidFill>
                          <a:latin typeface="FlandersArtSans-Regular" panose="020B0604020202020204" charset="0"/>
                          <a:ea typeface="+mn-ea"/>
                          <a:cs typeface="+mn-cs"/>
                        </a:rPr>
                        <a:t>Bestemd</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Bedrijventerrein</a:t>
                      </a:r>
                      <a:endParaRPr lang="en-US" sz="1800" kern="1200">
                        <a:solidFill>
                          <a:schemeClr val="dk1"/>
                        </a:solidFill>
                        <a:latin typeface="FlandersArtSans-Regular" panose="020B0604020202020204" charset="0"/>
                        <a:ea typeface="+mn-ea"/>
                        <a:cs typeface="+mn-cs"/>
                      </a:endParaRPr>
                    </a:p>
                  </a:txBody>
                  <a:tcPr/>
                </a:tc>
                <a:tc>
                  <a:txBody>
                    <a:bodyPr/>
                    <a:lstStyle/>
                    <a:p>
                      <a:pPr marL="0" algn="l" defTabSz="914400" rtl="0" eaLnBrk="1" latinLnBrk="0" hangingPunct="1"/>
                      <a:r>
                        <a:rPr lang="en-GB" sz="1800" kern="1200" err="1">
                          <a:solidFill>
                            <a:schemeClr val="dk1"/>
                          </a:solidFill>
                          <a:latin typeface="FlandersArtSans-Regular" panose="020B0604020202020204" charset="0"/>
                          <a:ea typeface="+mn-ea"/>
                          <a:cs typeface="+mn-cs"/>
                        </a:rPr>
                        <a:t>Bedrijventerrein</a:t>
                      </a:r>
                      <a:r>
                        <a:rPr lang="en-GB" sz="1800" kern="1200">
                          <a:solidFill>
                            <a:schemeClr val="dk1"/>
                          </a:solidFill>
                          <a:latin typeface="FlandersArtSans-Regular" panose="020B0604020202020204" charset="0"/>
                          <a:ea typeface="+mn-ea"/>
                          <a:cs typeface="+mn-cs"/>
                        </a:rPr>
                        <a:t> in </a:t>
                      </a:r>
                      <a:r>
                        <a:rPr lang="en-GB" sz="1800" kern="1200" err="1">
                          <a:solidFill>
                            <a:schemeClr val="dk1"/>
                          </a:solidFill>
                          <a:latin typeface="FlandersArtSans-Regular" panose="020B0604020202020204" charset="0"/>
                          <a:ea typeface="+mn-ea"/>
                          <a:cs typeface="+mn-cs"/>
                        </a:rPr>
                        <a:t>een</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ruimtelijke</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planningsprocedure</a:t>
                      </a:r>
                      <a:r>
                        <a:rPr lang="en-GB" sz="1800" kern="1200">
                          <a:solidFill>
                            <a:schemeClr val="dk1"/>
                          </a:solidFill>
                          <a:latin typeface="FlandersArtSans-Regular" panose="020B0604020202020204" charset="0"/>
                          <a:ea typeface="+mn-ea"/>
                          <a:cs typeface="+mn-cs"/>
                        </a:rPr>
                        <a:t>. </a:t>
                      </a:r>
                      <a:endParaRPr lang="en-US" sz="1800" kern="1200">
                        <a:solidFill>
                          <a:schemeClr val="dk1"/>
                        </a:solidFill>
                        <a:latin typeface="FlandersArtSans-Regular" panose="020B0604020202020204" charset="0"/>
                        <a:ea typeface="+mn-ea"/>
                        <a:cs typeface="+mn-cs"/>
                      </a:endParaRPr>
                    </a:p>
                  </a:txBody>
                  <a:tcPr/>
                </a:tc>
                <a:extLst>
                  <a:ext uri="{0D108BD9-81ED-4DB2-BD59-A6C34878D82A}">
                    <a16:rowId xmlns:a16="http://schemas.microsoft.com/office/drawing/2014/main" val="3192049506"/>
                  </a:ext>
                </a:extLst>
              </a:tr>
              <a:tr h="642724">
                <a:tc>
                  <a:txBody>
                    <a:bodyPr/>
                    <a:lstStyle/>
                    <a:p>
                      <a:pPr marL="0" algn="l" defTabSz="914400" rtl="0" eaLnBrk="1" latinLnBrk="0" hangingPunct="1"/>
                      <a:r>
                        <a:rPr lang="en-GB" sz="1800" kern="1200" err="1">
                          <a:solidFill>
                            <a:schemeClr val="dk1"/>
                          </a:solidFill>
                          <a:latin typeface="FlandersArtSans-Regular" panose="020B0604020202020204" charset="0"/>
                          <a:ea typeface="+mn-ea"/>
                          <a:cs typeface="+mn-cs"/>
                        </a:rPr>
                        <a:t>Werkelijk</a:t>
                      </a:r>
                      <a:r>
                        <a:rPr lang="en-GB" sz="1800" kern="1200">
                          <a:solidFill>
                            <a:schemeClr val="dk1"/>
                          </a:solidFill>
                          <a:latin typeface="FlandersArtSans-Regular" panose="020B0604020202020204" charset="0"/>
                          <a:ea typeface="+mn-ea"/>
                          <a:cs typeface="+mn-cs"/>
                        </a:rPr>
                        <a:t> </a:t>
                      </a:r>
                      <a:r>
                        <a:rPr lang="en-GB" sz="1800" kern="1200" err="1">
                          <a:solidFill>
                            <a:schemeClr val="dk1"/>
                          </a:solidFill>
                          <a:latin typeface="FlandersArtSans-Regular" panose="020B0604020202020204" charset="0"/>
                          <a:ea typeface="+mn-ea"/>
                          <a:cs typeface="+mn-cs"/>
                        </a:rPr>
                        <a:t>Bedrijventerrein</a:t>
                      </a:r>
                      <a:endParaRPr lang="en-US" sz="1800" kern="1200">
                        <a:solidFill>
                          <a:schemeClr val="dk1"/>
                        </a:solidFill>
                        <a:latin typeface="FlandersArtSans-Regular" panose="020B0604020202020204" charset="0"/>
                        <a:ea typeface="+mn-ea"/>
                        <a:cs typeface="+mn-cs"/>
                      </a:endParaRPr>
                    </a:p>
                  </a:txBody>
                  <a:tcPr/>
                </a:tc>
                <a:tc>
                  <a:txBody>
                    <a:bodyPr/>
                    <a:lstStyle/>
                    <a:p>
                      <a:pPr marL="0" algn="l" defTabSz="914400" rtl="0" eaLnBrk="1" latinLnBrk="0" hangingPunct="1"/>
                      <a:r>
                        <a:rPr lang="en-GB" sz="1800" kern="1200" err="1">
                          <a:solidFill>
                            <a:schemeClr val="dk1"/>
                          </a:solidFill>
                          <a:latin typeface="FlandersArtSans-Regular" panose="020B0604020202020204" charset="0"/>
                          <a:ea typeface="+mn-ea"/>
                          <a:cs typeface="+mn-cs"/>
                        </a:rPr>
                        <a:t>Bedrijventerrein</a:t>
                      </a:r>
                      <a:r>
                        <a:rPr lang="en-GB" sz="1800" kern="1200" baseline="0">
                          <a:solidFill>
                            <a:schemeClr val="dk1"/>
                          </a:solidFill>
                          <a:latin typeface="FlandersArtSans-Regular" panose="020B0604020202020204" charset="0"/>
                          <a:ea typeface="+mn-ea"/>
                          <a:cs typeface="+mn-cs"/>
                        </a:rPr>
                        <a:t> </a:t>
                      </a:r>
                      <a:r>
                        <a:rPr lang="en-GB" sz="1800" kern="1200" baseline="0" err="1">
                          <a:solidFill>
                            <a:schemeClr val="dk1"/>
                          </a:solidFill>
                          <a:latin typeface="FlandersArtSans-Regular" panose="020B0604020202020204" charset="0"/>
                          <a:ea typeface="+mn-ea"/>
                          <a:cs typeface="+mn-cs"/>
                        </a:rPr>
                        <a:t>zoals</a:t>
                      </a:r>
                      <a:r>
                        <a:rPr lang="en-GB" sz="1800" kern="1200" baseline="0">
                          <a:solidFill>
                            <a:schemeClr val="dk1"/>
                          </a:solidFill>
                          <a:latin typeface="FlandersArtSans-Regular" panose="020B0604020202020204" charset="0"/>
                          <a:ea typeface="+mn-ea"/>
                          <a:cs typeface="+mn-cs"/>
                        </a:rPr>
                        <a:t> het </a:t>
                      </a:r>
                      <a:r>
                        <a:rPr lang="en-GB" sz="1800" kern="1200" baseline="0" err="1">
                          <a:solidFill>
                            <a:schemeClr val="dk1"/>
                          </a:solidFill>
                          <a:latin typeface="FlandersArtSans-Regular" panose="020B0604020202020204" charset="0"/>
                          <a:ea typeface="+mn-ea"/>
                          <a:cs typeface="+mn-cs"/>
                        </a:rPr>
                        <a:t>voorkomt</a:t>
                      </a:r>
                      <a:r>
                        <a:rPr lang="en-GB" sz="1800" kern="1200" baseline="0">
                          <a:solidFill>
                            <a:schemeClr val="dk1"/>
                          </a:solidFill>
                          <a:latin typeface="FlandersArtSans-Regular" panose="020B0604020202020204" charset="0"/>
                          <a:ea typeface="+mn-ea"/>
                          <a:cs typeface="+mn-cs"/>
                        </a:rPr>
                        <a:t> in de </a:t>
                      </a:r>
                      <a:r>
                        <a:rPr lang="en-GB" sz="1800" kern="1200" baseline="0" err="1">
                          <a:solidFill>
                            <a:schemeClr val="dk1"/>
                          </a:solidFill>
                          <a:latin typeface="FlandersArtSans-Regular" panose="020B0604020202020204" charset="0"/>
                          <a:ea typeface="+mn-ea"/>
                          <a:cs typeface="+mn-cs"/>
                        </a:rPr>
                        <a:t>werkelijkheid</a:t>
                      </a:r>
                      <a:r>
                        <a:rPr lang="en-GB" sz="1800" kern="1200" baseline="0">
                          <a:solidFill>
                            <a:schemeClr val="dk1"/>
                          </a:solidFill>
                          <a:latin typeface="FlandersArtSans-Regular" panose="020B0604020202020204" charset="0"/>
                          <a:ea typeface="+mn-ea"/>
                          <a:cs typeface="+mn-cs"/>
                        </a:rPr>
                        <a:t>.</a:t>
                      </a:r>
                      <a:endParaRPr lang="en-US" sz="1800" kern="1200">
                        <a:solidFill>
                          <a:schemeClr val="dk1"/>
                        </a:solidFill>
                        <a:latin typeface="FlandersArtSans-Regular" panose="020B0604020202020204" charset="0"/>
                        <a:ea typeface="+mn-ea"/>
                        <a:cs typeface="+mn-cs"/>
                      </a:endParaRPr>
                    </a:p>
                  </a:txBody>
                  <a:tcPr/>
                </a:tc>
                <a:extLst>
                  <a:ext uri="{0D108BD9-81ED-4DB2-BD59-A6C34878D82A}">
                    <a16:rowId xmlns:a16="http://schemas.microsoft.com/office/drawing/2014/main" val="2412887703"/>
                  </a:ext>
                </a:extLst>
              </a:tr>
              <a:tr h="372372">
                <a:tc>
                  <a:txBody>
                    <a:bodyPr/>
                    <a:lstStyle/>
                    <a:p>
                      <a:pPr marL="0" algn="l" defTabSz="914400" rtl="0" eaLnBrk="1" latinLnBrk="0" hangingPunct="1"/>
                      <a:r>
                        <a:rPr lang="en-GB" sz="1800" kern="1200">
                          <a:solidFill>
                            <a:schemeClr val="dk1"/>
                          </a:solidFill>
                          <a:latin typeface="FlandersArtSans-Regular" panose="020B0604020202020204" charset="0"/>
                          <a:ea typeface="+mn-ea"/>
                          <a:cs typeface="+mn-cs"/>
                        </a:rPr>
                        <a:t>Ontwikkelbare Bedrijvenzone</a:t>
                      </a:r>
                      <a:endParaRPr lang="en-US" sz="1800" kern="1200">
                        <a:solidFill>
                          <a:schemeClr val="dk1"/>
                        </a:solidFill>
                        <a:latin typeface="FlandersArtSans-Regular" panose="020B0604020202020204" charset="0"/>
                        <a:ea typeface="+mn-ea"/>
                        <a:cs typeface="+mn-cs"/>
                      </a:endParaRPr>
                    </a:p>
                  </a:txBody>
                  <a:tcPr/>
                </a:tc>
                <a:tc>
                  <a:txBody>
                    <a:bodyPr/>
                    <a:lstStyle/>
                    <a:p>
                      <a:pPr marL="0" algn="l" defTabSz="914400" rtl="0" eaLnBrk="1" latinLnBrk="0" hangingPunct="1"/>
                      <a:r>
                        <a:rPr lang="nl-BE">
                          <a:latin typeface="FlandersArtSans-Regular" panose="020B0604020202020204" charset="0"/>
                        </a:rPr>
                        <a:t>Een ontwikkelbare bedrijvenzone is een zone binnen een bestemd bedrijventerrein dat ontwikkeld kan worden.</a:t>
                      </a:r>
                      <a:endParaRPr lang="en-US" sz="1800" kern="1200">
                        <a:solidFill>
                          <a:schemeClr val="dk1"/>
                        </a:solidFill>
                        <a:latin typeface="FlandersArtSans-Regular" panose="020B0604020202020204" charset="0"/>
                        <a:ea typeface="+mn-ea"/>
                        <a:cs typeface="+mn-cs"/>
                      </a:endParaRPr>
                    </a:p>
                  </a:txBody>
                  <a:tcPr/>
                </a:tc>
                <a:extLst>
                  <a:ext uri="{0D108BD9-81ED-4DB2-BD59-A6C34878D82A}">
                    <a16:rowId xmlns:a16="http://schemas.microsoft.com/office/drawing/2014/main" val="689042772"/>
                  </a:ext>
                </a:extLst>
              </a:tr>
            </a:tbl>
          </a:graphicData>
        </a:graphic>
      </p:graphicFrame>
    </p:spTree>
    <p:extLst>
      <p:ext uri="{BB962C8B-B14F-4D97-AF65-F5344CB8AC3E}">
        <p14:creationId xmlns:p14="http://schemas.microsoft.com/office/powerpoint/2010/main" val="827689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a:t>OSLO Perceel: Relatie met Agenten</a:t>
            </a:r>
            <a:endParaRPr lang="nl-BE" b="1" noProof="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17</a:t>
            </a:fld>
            <a:endParaRPr lang="nl-BE">
              <a:solidFill>
                <a:srgbClr val="6B6B6B"/>
              </a:solidFill>
            </a:endParaRPr>
          </a:p>
        </p:txBody>
      </p:sp>
      <p:pic>
        <p:nvPicPr>
          <p:cNvPr id="5" name="Picture 4"/>
          <p:cNvPicPr>
            <a:picLocks noChangeAspect="1"/>
          </p:cNvPicPr>
          <p:nvPr/>
        </p:nvPicPr>
        <p:blipFill>
          <a:blip r:embed="rId3"/>
          <a:stretch>
            <a:fillRect/>
          </a:stretch>
        </p:blipFill>
        <p:spPr>
          <a:xfrm>
            <a:off x="2348188" y="824380"/>
            <a:ext cx="7640692" cy="5865262"/>
          </a:xfrm>
          <a:prstGeom prst="rect">
            <a:avLst/>
          </a:prstGeom>
        </p:spPr>
      </p:pic>
      <p:grpSp>
        <p:nvGrpSpPr>
          <p:cNvPr id="7" name="Group 6"/>
          <p:cNvGrpSpPr/>
          <p:nvPr/>
        </p:nvGrpSpPr>
        <p:grpSpPr>
          <a:xfrm>
            <a:off x="5044312" y="927099"/>
            <a:ext cx="3775166" cy="1985555"/>
            <a:chOff x="5159828" y="914399"/>
            <a:chExt cx="3775166" cy="1985555"/>
          </a:xfrm>
        </p:grpSpPr>
        <p:cxnSp>
          <p:nvCxnSpPr>
            <p:cNvPr id="6" name="Straight Connector 5"/>
            <p:cNvCxnSpPr/>
            <p:nvPr/>
          </p:nvCxnSpPr>
          <p:spPr>
            <a:xfrm>
              <a:off x="5159829" y="914400"/>
              <a:ext cx="0" cy="19855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5159829" y="2899954"/>
              <a:ext cx="37751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8934994" y="914400"/>
              <a:ext cx="0" cy="19855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H="1">
              <a:off x="5159828" y="914399"/>
              <a:ext cx="37751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552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smtClean="0"/>
              <a:t>Rollen &amp; hoedanigheden</a:t>
            </a:r>
            <a:endParaRPr lang="nl-BE" b="1" noProof="0"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18</a:t>
            </a:fld>
            <a:endParaRPr lang="nl-BE">
              <a:solidFill>
                <a:srgbClr val="6B6B6B"/>
              </a:solidFill>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fontScale="92500" lnSpcReduction="10000"/>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smtClean="0"/>
              <a:t>Verschillende</a:t>
            </a:r>
            <a:r>
              <a:rPr lang="en-GB" dirty="0" smtClean="0"/>
              <a:t> </a:t>
            </a:r>
            <a:r>
              <a:rPr lang="en-GB" dirty="0" err="1" smtClean="0"/>
              <a:t>rollen</a:t>
            </a:r>
            <a:r>
              <a:rPr lang="en-GB" dirty="0" smtClean="0"/>
              <a:t> </a:t>
            </a:r>
            <a:r>
              <a:rPr lang="en-GB" dirty="0" err="1" smtClean="0"/>
              <a:t>en</a:t>
            </a:r>
            <a:r>
              <a:rPr lang="en-GB" dirty="0" smtClean="0"/>
              <a:t> </a:t>
            </a:r>
            <a:r>
              <a:rPr lang="en-GB" dirty="0" err="1" smtClean="0"/>
              <a:t>hoedanigheden</a:t>
            </a:r>
            <a:r>
              <a:rPr lang="en-GB" dirty="0" smtClean="0"/>
              <a:t> in </a:t>
            </a:r>
            <a:r>
              <a:rPr lang="en-GB" dirty="0" err="1" smtClean="0"/>
              <a:t>relatie</a:t>
            </a:r>
            <a:r>
              <a:rPr lang="en-GB" dirty="0" smtClean="0"/>
              <a:t> met </a:t>
            </a:r>
            <a:r>
              <a:rPr lang="en-GB" dirty="0" err="1" smtClean="0"/>
              <a:t>Bedrijventerreinen</a:t>
            </a:r>
            <a:r>
              <a:rPr lang="en-GB" dirty="0" smtClean="0"/>
              <a:t>:</a:t>
            </a:r>
            <a:endParaRPr lang="en-GB" dirty="0"/>
          </a:p>
          <a:p>
            <a:pPr lvl="1"/>
            <a:r>
              <a:rPr lang="en-GB" dirty="0" err="1" smtClean="0"/>
              <a:t>Ontwikkelaar</a:t>
            </a:r>
            <a:endParaRPr lang="en-GB" dirty="0" smtClean="0"/>
          </a:p>
          <a:p>
            <a:pPr lvl="1"/>
            <a:r>
              <a:rPr lang="en-GB" dirty="0" err="1" smtClean="0"/>
              <a:t>Beheerder</a:t>
            </a:r>
            <a:r>
              <a:rPr lang="en-GB" dirty="0" smtClean="0"/>
              <a:t>:</a:t>
            </a:r>
          </a:p>
          <a:p>
            <a:pPr lvl="2"/>
            <a:r>
              <a:rPr lang="en-GB" dirty="0" err="1" smtClean="0"/>
              <a:t>Juridische</a:t>
            </a:r>
            <a:r>
              <a:rPr lang="en-GB" dirty="0" smtClean="0"/>
              <a:t> </a:t>
            </a:r>
            <a:r>
              <a:rPr lang="en-GB" dirty="0" err="1" smtClean="0"/>
              <a:t>handhaver</a:t>
            </a:r>
            <a:endParaRPr lang="en-GB" dirty="0" smtClean="0"/>
          </a:p>
          <a:p>
            <a:pPr lvl="2"/>
            <a:r>
              <a:rPr lang="en-GB" dirty="0" err="1" smtClean="0"/>
              <a:t>Aanspreekpunt</a:t>
            </a:r>
            <a:endParaRPr lang="en-GB" dirty="0" smtClean="0"/>
          </a:p>
          <a:p>
            <a:pPr lvl="2"/>
            <a:r>
              <a:rPr lang="en-GB" dirty="0" err="1" smtClean="0"/>
              <a:t>Beheerder</a:t>
            </a:r>
            <a:r>
              <a:rPr lang="en-GB" dirty="0" smtClean="0"/>
              <a:t> </a:t>
            </a:r>
            <a:r>
              <a:rPr lang="en-GB" dirty="0" err="1" smtClean="0"/>
              <a:t>Openbaar</a:t>
            </a:r>
            <a:r>
              <a:rPr lang="en-GB" dirty="0" smtClean="0"/>
              <a:t> </a:t>
            </a:r>
            <a:r>
              <a:rPr lang="en-GB" dirty="0" err="1" smtClean="0"/>
              <a:t>Domein</a:t>
            </a:r>
            <a:endParaRPr lang="en-GB" dirty="0" smtClean="0"/>
          </a:p>
          <a:p>
            <a:pPr lvl="2"/>
            <a:r>
              <a:rPr lang="en-GB" dirty="0" err="1" smtClean="0"/>
              <a:t>Digitale</a:t>
            </a:r>
            <a:r>
              <a:rPr lang="en-GB" dirty="0" smtClean="0"/>
              <a:t> </a:t>
            </a:r>
            <a:r>
              <a:rPr lang="en-GB" dirty="0" err="1" smtClean="0"/>
              <a:t>Beheerder</a:t>
            </a:r>
            <a:endParaRPr lang="en-GB" dirty="0" smtClean="0"/>
          </a:p>
          <a:p>
            <a:pPr lvl="1"/>
            <a:r>
              <a:rPr lang="en-GB" dirty="0" err="1" smtClean="0"/>
              <a:t>Aanbieder</a:t>
            </a:r>
            <a:endParaRPr lang="en-GB" dirty="0" smtClean="0"/>
          </a:p>
          <a:p>
            <a:pPr lvl="1"/>
            <a:r>
              <a:rPr lang="en-GB" dirty="0" err="1" smtClean="0"/>
              <a:t>Parkmanagement</a:t>
            </a:r>
            <a:endParaRPr lang="en-GB" dirty="0" smtClean="0"/>
          </a:p>
          <a:p>
            <a:pPr lvl="2"/>
            <a:r>
              <a:rPr lang="en-GB" dirty="0" err="1" smtClean="0"/>
              <a:t>Bedrijventerreinmanager</a:t>
            </a:r>
            <a:endParaRPr lang="en-GB" dirty="0" smtClean="0"/>
          </a:p>
          <a:p>
            <a:pPr lvl="2"/>
            <a:r>
              <a:rPr lang="en-GB" dirty="0" err="1" smtClean="0"/>
              <a:t>Bedrijventerreinvereniging</a:t>
            </a:r>
            <a:endParaRPr lang="en-GB" dirty="0" smtClean="0"/>
          </a:p>
          <a:p>
            <a:pPr lvl="1"/>
            <a:r>
              <a:rPr lang="en-GB" dirty="0" err="1" smtClean="0"/>
              <a:t>Gebruiker</a:t>
            </a:r>
            <a:endParaRPr lang="en-GB" dirty="0" smtClean="0"/>
          </a:p>
          <a:p>
            <a:pPr lvl="1"/>
            <a:r>
              <a:rPr lang="en-GB" dirty="0" err="1" smtClean="0"/>
              <a:t>Eigenaar</a:t>
            </a:r>
            <a:endParaRPr lang="en-GB" dirty="0" smtClean="0"/>
          </a:p>
          <a:p>
            <a:pPr lvl="1"/>
            <a:r>
              <a:rPr lang="en-GB" dirty="0" err="1" smtClean="0"/>
              <a:t>Vergunningverlener</a:t>
            </a:r>
            <a:endParaRPr lang="en-GB" dirty="0" smtClean="0"/>
          </a:p>
          <a:p>
            <a:pPr lvl="1"/>
            <a:endParaRPr lang="en-GB" dirty="0" smtClean="0"/>
          </a:p>
          <a:p>
            <a:endParaRPr lang="nl-NL" dirty="0"/>
          </a:p>
          <a:p>
            <a:endParaRPr lang="nl-BE" dirty="0"/>
          </a:p>
          <a:p>
            <a:endParaRPr lang="nl-BE" dirty="0"/>
          </a:p>
        </p:txBody>
      </p:sp>
    </p:spTree>
    <p:extLst>
      <p:ext uri="{BB962C8B-B14F-4D97-AF65-F5344CB8AC3E}">
        <p14:creationId xmlns:p14="http://schemas.microsoft.com/office/powerpoint/2010/main" val="2036756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a:t>Oefening (10-15min)</a:t>
            </a:r>
            <a:endParaRPr lang="nl-BE" b="1" noProof="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19</a:t>
            </a:fld>
            <a:endParaRPr lang="nl-BE">
              <a:solidFill>
                <a:srgbClr val="6B6B6B"/>
              </a:solidFill>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 </a:t>
            </a:r>
            <a:r>
              <a:rPr lang="en-GB" dirty="0" err="1"/>
              <a:t>groepjes</a:t>
            </a:r>
            <a:r>
              <a:rPr lang="en-GB" dirty="0"/>
              <a:t> van 3-4 </a:t>
            </a:r>
            <a:r>
              <a:rPr lang="en-GB" dirty="0" err="1"/>
              <a:t>personen</a:t>
            </a:r>
            <a:endParaRPr lang="en-GB" dirty="0"/>
          </a:p>
          <a:p>
            <a:r>
              <a:rPr lang="en-GB" dirty="0" err="1"/>
              <a:t>Welke</a:t>
            </a:r>
            <a:r>
              <a:rPr lang="en-GB" dirty="0"/>
              <a:t> </a:t>
            </a:r>
            <a:r>
              <a:rPr lang="en-GB" dirty="0" err="1"/>
              <a:t>attributen</a:t>
            </a:r>
            <a:r>
              <a:rPr lang="en-GB" dirty="0"/>
              <a:t> </a:t>
            </a:r>
            <a:r>
              <a:rPr lang="en-GB" dirty="0" err="1"/>
              <a:t>kunnen</a:t>
            </a:r>
            <a:r>
              <a:rPr lang="en-GB" dirty="0"/>
              <a:t> </a:t>
            </a:r>
            <a:r>
              <a:rPr lang="en-GB" dirty="0" err="1"/>
              <a:t>er</a:t>
            </a:r>
            <a:r>
              <a:rPr lang="en-GB" dirty="0"/>
              <a:t> </a:t>
            </a:r>
            <a:r>
              <a:rPr lang="en-GB" dirty="0" err="1"/>
              <a:t>gedefinieerd</a:t>
            </a:r>
            <a:r>
              <a:rPr lang="en-GB" dirty="0"/>
              <a:t> </a:t>
            </a:r>
            <a:r>
              <a:rPr lang="en-GB" dirty="0" err="1"/>
              <a:t>worden</a:t>
            </a:r>
            <a:r>
              <a:rPr lang="en-GB" dirty="0"/>
              <a:t> </a:t>
            </a:r>
            <a:r>
              <a:rPr lang="en-GB" dirty="0" err="1"/>
              <a:t>voor</a:t>
            </a:r>
            <a:r>
              <a:rPr lang="en-GB" dirty="0"/>
              <a:t> de </a:t>
            </a:r>
            <a:r>
              <a:rPr lang="en-GB" dirty="0" err="1"/>
              <a:t>volgende</a:t>
            </a:r>
            <a:r>
              <a:rPr lang="en-GB" dirty="0"/>
              <a:t> </a:t>
            </a:r>
            <a:r>
              <a:rPr lang="en-GB" dirty="0" err="1"/>
              <a:t>entiteiten</a:t>
            </a:r>
            <a:r>
              <a:rPr lang="en-GB" dirty="0"/>
              <a:t>:</a:t>
            </a:r>
          </a:p>
          <a:p>
            <a:pPr lvl="1"/>
            <a:r>
              <a:rPr lang="en-GB" dirty="0" smtClean="0"/>
              <a:t>(</a:t>
            </a:r>
            <a:r>
              <a:rPr lang="en-GB" dirty="0" err="1" smtClean="0"/>
              <a:t>Ruimtelijke</a:t>
            </a:r>
            <a:r>
              <a:rPr lang="en-GB" dirty="0" smtClean="0"/>
              <a:t> </a:t>
            </a:r>
            <a:r>
              <a:rPr lang="en-GB" dirty="0" err="1" smtClean="0"/>
              <a:t>eenheid</a:t>
            </a:r>
            <a:r>
              <a:rPr lang="en-GB" dirty="0" smtClean="0"/>
              <a:t>)</a:t>
            </a:r>
            <a:endParaRPr lang="en-GB" dirty="0"/>
          </a:p>
          <a:p>
            <a:pPr lvl="1"/>
            <a:r>
              <a:rPr lang="en-GB" dirty="0" err="1" smtClean="0"/>
              <a:t>Bedrijventerrein</a:t>
            </a:r>
            <a:endParaRPr lang="en-GB" dirty="0" smtClean="0"/>
          </a:p>
          <a:p>
            <a:pPr lvl="1"/>
            <a:r>
              <a:rPr lang="en-GB" dirty="0" err="1" smtClean="0"/>
              <a:t>Bestemmingszone</a:t>
            </a:r>
            <a:endParaRPr lang="en-GB" dirty="0" smtClean="0"/>
          </a:p>
          <a:p>
            <a:pPr lvl="1"/>
            <a:r>
              <a:rPr lang="en-GB" dirty="0" err="1" smtClean="0"/>
              <a:t>Beheerde</a:t>
            </a:r>
            <a:r>
              <a:rPr lang="en-GB" dirty="0" smtClean="0"/>
              <a:t> </a:t>
            </a:r>
            <a:r>
              <a:rPr lang="en-GB" dirty="0" err="1" smtClean="0"/>
              <a:t>bedrijvenzone</a:t>
            </a:r>
            <a:endParaRPr lang="en-GB" dirty="0"/>
          </a:p>
          <a:p>
            <a:pPr lvl="1"/>
            <a:r>
              <a:rPr lang="en-GB" dirty="0" smtClean="0"/>
              <a:t>Ontwikkelbare </a:t>
            </a:r>
            <a:r>
              <a:rPr lang="en-GB" dirty="0" err="1"/>
              <a:t>bedrijvenzone</a:t>
            </a:r>
            <a:endParaRPr lang="en-GB" dirty="0"/>
          </a:p>
          <a:p>
            <a:endParaRPr lang="en-GB" dirty="0"/>
          </a:p>
          <a:p>
            <a:endParaRPr lang="nl-NL" dirty="0"/>
          </a:p>
          <a:p>
            <a:endParaRPr lang="nl-BE" dirty="0"/>
          </a:p>
          <a:p>
            <a:endParaRPr lang="nl-BE" dirty="0"/>
          </a:p>
        </p:txBody>
      </p:sp>
    </p:spTree>
    <p:extLst>
      <p:ext uri="{BB962C8B-B14F-4D97-AF65-F5344CB8AC3E}">
        <p14:creationId xmlns:p14="http://schemas.microsoft.com/office/powerpoint/2010/main" val="1892249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z="2400" b="1" noProof="0"/>
              <a:t>Agenda</a:t>
            </a:r>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2</a:t>
            </a:fld>
            <a:endParaRPr lang="nl-BE">
              <a:solidFill>
                <a:srgbClr val="6B6B6B"/>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51124214"/>
              </p:ext>
            </p:extLst>
          </p:nvPr>
        </p:nvGraphicFramePr>
        <p:xfrm>
          <a:off x="1824038" y="1950613"/>
          <a:ext cx="8747474" cy="3179223"/>
        </p:xfrm>
        <a:graphic>
          <a:graphicData uri="http://schemas.openxmlformats.org/drawingml/2006/table">
            <a:tbl>
              <a:tblPr bandRow="1">
                <a:tableStyleId>{93296810-A885-4BE3-A3E7-6D5BEEA58F35}</a:tableStyleId>
              </a:tblPr>
              <a:tblGrid>
                <a:gridCol w="6684964">
                  <a:extLst>
                    <a:ext uri="{9D8B030D-6E8A-4147-A177-3AD203B41FA5}">
                      <a16:colId xmlns:a16="http://schemas.microsoft.com/office/drawing/2014/main" val="742807622"/>
                    </a:ext>
                  </a:extLst>
                </a:gridCol>
                <a:gridCol w="2062510">
                  <a:extLst>
                    <a:ext uri="{9D8B030D-6E8A-4147-A177-3AD203B41FA5}">
                      <a16:colId xmlns:a16="http://schemas.microsoft.com/office/drawing/2014/main" val="1994822697"/>
                    </a:ext>
                  </a:extLst>
                </a:gridCol>
              </a:tblGrid>
              <a:tr h="81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a:latin typeface="FlandersArtSans-Regular" panose="020B0604020202020204" charset="0"/>
                        </a:rPr>
                        <a:t>   Terugblik thematische werkgroep 1</a:t>
                      </a:r>
                      <a:endParaRPr lang="nl-BE" noProof="0">
                        <a:latin typeface="FlandersArtSans-Regular" panose="020B0604020202020204" charset="0"/>
                      </a:endParaRPr>
                    </a:p>
                  </a:txBody>
                  <a:tcPr anchor="ctr"/>
                </a:tc>
                <a:tc>
                  <a:txBody>
                    <a:bodyPr/>
                    <a:lstStyle/>
                    <a:p>
                      <a:r>
                        <a:rPr lang="nl-BE">
                          <a:latin typeface="FlandersArtSans-Regular" panose="020B0604020202020204" charset="0"/>
                        </a:rPr>
                        <a:t>   20’</a:t>
                      </a:r>
                    </a:p>
                  </a:txBody>
                  <a:tcPr anchor="ctr"/>
                </a:tc>
                <a:extLst>
                  <a:ext uri="{0D108BD9-81ED-4DB2-BD59-A6C34878D82A}">
                    <a16:rowId xmlns:a16="http://schemas.microsoft.com/office/drawing/2014/main" val="263756968"/>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a:latin typeface="FlandersArtSans-Regular" panose="020B0604020202020204" charset="0"/>
                        </a:rPr>
                        <a:t>   Praktische uitwerking</a:t>
                      </a:r>
                      <a:endParaRPr lang="nl-BE" noProof="0">
                        <a:latin typeface="FlandersArtSans-Regular" panose="020B0604020202020204" charset="0"/>
                      </a:endParaRPr>
                    </a:p>
                  </a:txBody>
                  <a:tcPr anchor="ctr"/>
                </a:tc>
                <a:tc>
                  <a:txBody>
                    <a:bodyPr/>
                    <a:lstStyle/>
                    <a:p>
                      <a:r>
                        <a:rPr lang="nl-BE">
                          <a:latin typeface="FlandersArtSans-Regular" panose="020B0604020202020204" charset="0"/>
                        </a:rPr>
                        <a:t>   60’</a:t>
                      </a:r>
                    </a:p>
                  </a:txBody>
                  <a:tcPr anchor="ctr"/>
                </a:tc>
                <a:extLst>
                  <a:ext uri="{0D108BD9-81ED-4DB2-BD59-A6C34878D82A}">
                    <a16:rowId xmlns:a16="http://schemas.microsoft.com/office/drawing/2014/main" val="3017772739"/>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a:latin typeface="FlandersArtSans-Regular" panose="020B0604020202020204" charset="0"/>
                        </a:rPr>
                        <a:t>   Vragen</a:t>
                      </a:r>
                    </a:p>
                  </a:txBody>
                  <a:tcPr anchor="ctr"/>
                </a:tc>
                <a:tc>
                  <a:txBody>
                    <a:bodyPr/>
                    <a:lstStyle/>
                    <a:p>
                      <a:r>
                        <a:rPr lang="nl-BE">
                          <a:latin typeface="FlandersArtSans-Regular" panose="020B0604020202020204" charset="0"/>
                        </a:rPr>
                        <a:t>   20’</a:t>
                      </a:r>
                    </a:p>
                  </a:txBody>
                  <a:tcPr anchor="ctr"/>
                </a:tc>
                <a:extLst>
                  <a:ext uri="{0D108BD9-81ED-4DB2-BD59-A6C34878D82A}">
                    <a16:rowId xmlns:a16="http://schemas.microsoft.com/office/drawing/2014/main" val="2634675672"/>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a:latin typeface="FlandersArtSans-Regular" panose="020B0604020202020204" charset="0"/>
                        </a:rPr>
                        <a:t>   Volgende stappen</a:t>
                      </a:r>
                    </a:p>
                  </a:txBody>
                  <a:tcPr anchor="ctr"/>
                </a:tc>
                <a:tc>
                  <a:txBody>
                    <a:bodyPr/>
                    <a:lstStyle/>
                    <a:p>
                      <a:r>
                        <a:rPr lang="nl-BE">
                          <a:latin typeface="FlandersArtSans-Regular" panose="020B0604020202020204" charset="0"/>
                        </a:rPr>
                        <a:t>   5’</a:t>
                      </a:r>
                    </a:p>
                  </a:txBody>
                  <a:tcPr anchor="ctr"/>
                </a:tc>
                <a:extLst>
                  <a:ext uri="{0D108BD9-81ED-4DB2-BD59-A6C34878D82A}">
                    <a16:rowId xmlns:a16="http://schemas.microsoft.com/office/drawing/2014/main" val="3078387753"/>
                  </a:ext>
                </a:extLst>
              </a:tr>
            </a:tbl>
          </a:graphicData>
        </a:graphic>
      </p:graphicFrame>
    </p:spTree>
    <p:extLst>
      <p:ext uri="{BB962C8B-B14F-4D97-AF65-F5344CB8AC3E}">
        <p14:creationId xmlns:p14="http://schemas.microsoft.com/office/powerpoint/2010/main" val="2717522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a:t>Attributen: Ruimtelijke eenheid</a:t>
            </a:r>
            <a:endParaRPr lang="nl-BE" b="1" noProof="0"/>
          </a:p>
        </p:txBody>
      </p:sp>
      <p:sp>
        <p:nvSpPr>
          <p:cNvPr id="5" name="Content Placeholder 4"/>
          <p:cNvSpPr>
            <a:spLocks noGrp="1"/>
          </p:cNvSpPr>
          <p:nvPr>
            <p:ph sz="quarter" idx="10"/>
          </p:nvPr>
        </p:nvSpPr>
        <p:spPr>
          <a:xfrm>
            <a:off x="815414" y="1083733"/>
            <a:ext cx="10609077" cy="5390809"/>
          </a:xfrm>
        </p:spPr>
        <p:txBody>
          <a:bodyPr>
            <a:normAutofit/>
          </a:bodyPr>
          <a:lstStyle/>
          <a:p>
            <a:r>
              <a:rPr lang="nl-BE"/>
              <a:t>Type: Geeft classificatie weer van de ruimtelijke eenheid.</a:t>
            </a:r>
          </a:p>
          <a:p>
            <a:r>
              <a:rPr lang="nl-BE"/>
              <a:t>Identificator</a:t>
            </a:r>
          </a:p>
          <a:p>
            <a:r>
              <a:rPr lang="nl-BE"/>
              <a:t>Geometrie: Volstaat het om een geometrie enkel te definiëren op het niveau van ruimtelijke eenheid (overerving van eigenschap)</a:t>
            </a:r>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20</a:t>
            </a:fld>
            <a:endParaRPr lang="nl-BE">
              <a:solidFill>
                <a:srgbClr val="6B6B6B"/>
              </a:solidFill>
            </a:endParaRPr>
          </a:p>
        </p:txBody>
      </p:sp>
      <p:pic>
        <p:nvPicPr>
          <p:cNvPr id="8" name="Picture 7"/>
          <p:cNvPicPr>
            <a:picLocks noChangeAspect="1"/>
          </p:cNvPicPr>
          <p:nvPr/>
        </p:nvPicPr>
        <p:blipFill>
          <a:blip r:embed="rId3"/>
          <a:stretch>
            <a:fillRect/>
          </a:stretch>
        </p:blipFill>
        <p:spPr>
          <a:xfrm>
            <a:off x="3038999" y="4080118"/>
            <a:ext cx="6161905" cy="2609524"/>
          </a:xfrm>
          <a:prstGeom prst="rect">
            <a:avLst/>
          </a:prstGeom>
        </p:spPr>
      </p:pic>
    </p:spTree>
    <p:extLst>
      <p:ext uri="{BB962C8B-B14F-4D97-AF65-F5344CB8AC3E}">
        <p14:creationId xmlns:p14="http://schemas.microsoft.com/office/powerpoint/2010/main" val="3165244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a:t>Attributen: Bedrijventerrein</a:t>
            </a:r>
            <a:endParaRPr lang="nl-BE" b="1" noProof="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21</a:t>
            </a:fld>
            <a:endParaRPr lang="nl-BE">
              <a:solidFill>
                <a:srgbClr val="6B6B6B"/>
              </a:solidFill>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a:t>Naam &amp; commerciële naam</a:t>
            </a:r>
          </a:p>
          <a:p>
            <a:r>
              <a:rPr lang="nl-BE"/>
              <a:t>Identifier</a:t>
            </a:r>
          </a:p>
          <a:p>
            <a:r>
              <a:rPr lang="nl-BE"/>
              <a:t>Oppervlakte</a:t>
            </a:r>
          </a:p>
          <a:p>
            <a:r>
              <a:rPr lang="nl-BE"/>
              <a:t>Dominante economische activiteit</a:t>
            </a:r>
          </a:p>
          <a:p>
            <a:endParaRPr lang="nl-BE"/>
          </a:p>
        </p:txBody>
      </p:sp>
      <p:pic>
        <p:nvPicPr>
          <p:cNvPr id="10" name="Picture 9"/>
          <p:cNvPicPr>
            <a:picLocks noChangeAspect="1"/>
          </p:cNvPicPr>
          <p:nvPr/>
        </p:nvPicPr>
        <p:blipFill>
          <a:blip r:embed="rId3"/>
          <a:stretch>
            <a:fillRect/>
          </a:stretch>
        </p:blipFill>
        <p:spPr>
          <a:xfrm>
            <a:off x="4429476" y="4492170"/>
            <a:ext cx="3380952" cy="2066667"/>
          </a:xfrm>
          <a:prstGeom prst="rect">
            <a:avLst/>
          </a:prstGeom>
        </p:spPr>
      </p:pic>
    </p:spTree>
    <p:extLst>
      <p:ext uri="{BB962C8B-B14F-4D97-AF65-F5344CB8AC3E}">
        <p14:creationId xmlns:p14="http://schemas.microsoft.com/office/powerpoint/2010/main" val="3901145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a:t>Attributen: Bestemd Bedrijventerrein</a:t>
            </a:r>
            <a:endParaRPr lang="nl-BE" b="1" noProof="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22</a:t>
            </a:fld>
            <a:endParaRPr lang="nl-BE">
              <a:solidFill>
                <a:srgbClr val="6B6B6B"/>
              </a:solidFill>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lnSpcReduction="10000"/>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Naam &amp; commerciële naam overgenomen uit VLAIO</a:t>
            </a:r>
          </a:p>
          <a:p>
            <a:r>
              <a:rPr lang="nl-BE" dirty="0"/>
              <a:t>Identifier</a:t>
            </a:r>
          </a:p>
          <a:p>
            <a:r>
              <a:rPr lang="nl-BE" dirty="0"/>
              <a:t>Oppervlakte</a:t>
            </a:r>
          </a:p>
          <a:p>
            <a:r>
              <a:rPr lang="nl-BE" dirty="0"/>
              <a:t>Dossierfase</a:t>
            </a:r>
          </a:p>
          <a:p>
            <a:r>
              <a:rPr lang="nl-BE" dirty="0"/>
              <a:t>Status</a:t>
            </a:r>
            <a:r>
              <a:rPr lang="nl-BE" dirty="0" smtClean="0"/>
              <a:t>:</a:t>
            </a:r>
            <a:endParaRPr lang="nl-BE" dirty="0"/>
          </a:p>
          <a:p>
            <a:pPr lvl="1"/>
            <a:r>
              <a:rPr lang="nl-NL" dirty="0"/>
              <a:t>Voorontwerp (PV)</a:t>
            </a:r>
          </a:p>
          <a:p>
            <a:pPr lvl="1"/>
            <a:r>
              <a:rPr lang="nl-NL" dirty="0"/>
              <a:t>Ontwerp (VV)</a:t>
            </a:r>
          </a:p>
          <a:p>
            <a:pPr lvl="1"/>
            <a:r>
              <a:rPr lang="nl-NL" dirty="0"/>
              <a:t>Definitief (DV/BG)</a:t>
            </a:r>
          </a:p>
          <a:p>
            <a:pPr lvl="1"/>
            <a:r>
              <a:rPr lang="nl-NL" dirty="0"/>
              <a:t>Geschorst (NA/SC)</a:t>
            </a:r>
          </a:p>
          <a:p>
            <a:r>
              <a:rPr lang="nl-NL" dirty="0"/>
              <a:t>Eigenschappen ihkv Schorsing?</a:t>
            </a:r>
          </a:p>
          <a:p>
            <a:r>
              <a:rPr lang="nl-NL" dirty="0"/>
              <a:t>Startdatum van de procedure</a:t>
            </a:r>
          </a:p>
          <a:p>
            <a:r>
              <a:rPr lang="nl-NL" dirty="0"/>
              <a:t>Publicatiedatum (Belgisch staatsblad)</a:t>
            </a:r>
          </a:p>
          <a:p>
            <a:endParaRPr lang="nl-BE" dirty="0"/>
          </a:p>
          <a:p>
            <a:endParaRPr lang="nl-BE" dirty="0"/>
          </a:p>
        </p:txBody>
      </p:sp>
      <p:pic>
        <p:nvPicPr>
          <p:cNvPr id="10" name="Picture 9"/>
          <p:cNvPicPr>
            <a:picLocks noChangeAspect="1"/>
          </p:cNvPicPr>
          <p:nvPr/>
        </p:nvPicPr>
        <p:blipFill>
          <a:blip r:embed="rId3"/>
          <a:stretch>
            <a:fillRect/>
          </a:stretch>
        </p:blipFill>
        <p:spPr>
          <a:xfrm>
            <a:off x="9032893" y="4407875"/>
            <a:ext cx="2571429" cy="2066667"/>
          </a:xfrm>
          <a:prstGeom prst="rect">
            <a:avLst/>
          </a:prstGeom>
        </p:spPr>
      </p:pic>
      <p:sp>
        <p:nvSpPr>
          <p:cNvPr id="9" name="Cloud Callout 8"/>
          <p:cNvSpPr/>
          <p:nvPr/>
        </p:nvSpPr>
        <p:spPr>
          <a:xfrm>
            <a:off x="3435838" y="1400007"/>
            <a:ext cx="2153491" cy="1442839"/>
          </a:xfrm>
          <a:prstGeom prst="cloudCallo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rPr>
              <a:t>Status </a:t>
            </a:r>
            <a:r>
              <a:rPr lang="en-GB" sz="1400" err="1">
                <a:solidFill>
                  <a:schemeClr val="tx1"/>
                </a:solidFill>
              </a:rPr>
              <a:t>kan</a:t>
            </a:r>
            <a:r>
              <a:rPr lang="en-GB" sz="1400">
                <a:solidFill>
                  <a:schemeClr val="tx1"/>
                </a:solidFill>
              </a:rPr>
              <a:t> </a:t>
            </a:r>
            <a:r>
              <a:rPr lang="en-GB" sz="1400" err="1">
                <a:solidFill>
                  <a:schemeClr val="tx1"/>
                </a:solidFill>
              </a:rPr>
              <a:t>afgeleid</a:t>
            </a:r>
            <a:r>
              <a:rPr lang="en-GB" sz="1400">
                <a:solidFill>
                  <a:schemeClr val="tx1"/>
                </a:solidFill>
              </a:rPr>
              <a:t> </a:t>
            </a:r>
            <a:r>
              <a:rPr lang="en-GB" sz="1400" err="1">
                <a:solidFill>
                  <a:schemeClr val="tx1"/>
                </a:solidFill>
              </a:rPr>
              <a:t>worden</a:t>
            </a:r>
            <a:r>
              <a:rPr lang="en-GB" sz="1400">
                <a:solidFill>
                  <a:schemeClr val="tx1"/>
                </a:solidFill>
              </a:rPr>
              <a:t> van de </a:t>
            </a:r>
            <a:r>
              <a:rPr lang="en-GB" sz="1400" err="1">
                <a:solidFill>
                  <a:schemeClr val="tx1"/>
                </a:solidFill>
              </a:rPr>
              <a:t>Dossierfase</a:t>
            </a:r>
            <a:r>
              <a:rPr lang="en-GB" sz="1400">
                <a:solidFill>
                  <a:schemeClr val="tx1"/>
                </a:solidFill>
              </a:rPr>
              <a:t>?</a:t>
            </a:r>
            <a:endParaRPr lang="en-US" sz="1400">
              <a:solidFill>
                <a:schemeClr val="tx1"/>
              </a:solidFill>
            </a:endParaRPr>
          </a:p>
        </p:txBody>
      </p:sp>
      <p:sp>
        <p:nvSpPr>
          <p:cNvPr id="11" name="Cloud Callout 10"/>
          <p:cNvSpPr/>
          <p:nvPr/>
        </p:nvSpPr>
        <p:spPr>
          <a:xfrm>
            <a:off x="6481903" y="3403345"/>
            <a:ext cx="2153491" cy="1442839"/>
          </a:xfrm>
          <a:prstGeom prst="cloudCallo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rPr>
              <a:t>Datum </a:t>
            </a:r>
            <a:r>
              <a:rPr lang="en-GB" sz="1400" err="1">
                <a:solidFill>
                  <a:schemeClr val="tx1"/>
                </a:solidFill>
              </a:rPr>
              <a:t>schorsing</a:t>
            </a:r>
            <a:r>
              <a:rPr lang="en-GB" sz="1400">
                <a:solidFill>
                  <a:schemeClr val="tx1"/>
                </a:solidFill>
              </a:rPr>
              <a:t>, link </a:t>
            </a:r>
            <a:r>
              <a:rPr lang="en-GB" sz="1400" err="1">
                <a:solidFill>
                  <a:schemeClr val="tx1"/>
                </a:solidFill>
              </a:rPr>
              <a:t>naar</a:t>
            </a:r>
            <a:r>
              <a:rPr lang="en-GB" sz="1400">
                <a:solidFill>
                  <a:schemeClr val="tx1"/>
                </a:solidFill>
              </a:rPr>
              <a:t> arrest, …?</a:t>
            </a:r>
            <a:endParaRPr lang="en-US" sz="1400">
              <a:solidFill>
                <a:schemeClr val="tx1"/>
              </a:solidFill>
            </a:endParaRPr>
          </a:p>
        </p:txBody>
      </p:sp>
    </p:spTree>
    <p:extLst>
      <p:ext uri="{BB962C8B-B14F-4D97-AF65-F5344CB8AC3E}">
        <p14:creationId xmlns:p14="http://schemas.microsoft.com/office/powerpoint/2010/main" val="248976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a:t>Attributen: Werkelijk Bedrijventerrein</a:t>
            </a:r>
            <a:endParaRPr lang="nl-BE" b="1" noProof="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23</a:t>
            </a:fld>
            <a:endParaRPr lang="nl-BE">
              <a:solidFill>
                <a:srgbClr val="6B6B6B"/>
              </a:solidFill>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err="1"/>
              <a:t>Oppervlakte</a:t>
            </a:r>
            <a:endParaRPr lang="en-GB"/>
          </a:p>
          <a:p>
            <a:r>
              <a:rPr lang="en-GB" err="1"/>
              <a:t>Restgrond</a:t>
            </a:r>
            <a:r>
              <a:rPr lang="en-GB"/>
              <a:t> – </a:t>
            </a:r>
            <a:r>
              <a:rPr lang="en-GB" err="1"/>
              <a:t>Nuttig</a:t>
            </a:r>
            <a:r>
              <a:rPr lang="en-GB"/>
              <a:t> </a:t>
            </a:r>
            <a:r>
              <a:rPr lang="en-GB" err="1"/>
              <a:t>bruikbaar</a:t>
            </a:r>
            <a:endParaRPr lang="en-GB"/>
          </a:p>
          <a:p>
            <a:r>
              <a:rPr lang="en-GB"/>
              <a:t>Id</a:t>
            </a:r>
          </a:p>
          <a:p>
            <a:endParaRPr lang="en-GB"/>
          </a:p>
          <a:p>
            <a:endParaRPr lang="en-GB"/>
          </a:p>
          <a:p>
            <a:endParaRPr lang="nl-NL"/>
          </a:p>
          <a:p>
            <a:endParaRPr lang="nl-BE"/>
          </a:p>
          <a:p>
            <a:endParaRPr lang="nl-BE"/>
          </a:p>
        </p:txBody>
      </p:sp>
      <p:pic>
        <p:nvPicPr>
          <p:cNvPr id="5" name="Picture 4"/>
          <p:cNvPicPr>
            <a:picLocks noChangeAspect="1"/>
          </p:cNvPicPr>
          <p:nvPr/>
        </p:nvPicPr>
        <p:blipFill>
          <a:blip r:embed="rId3"/>
          <a:stretch>
            <a:fillRect/>
          </a:stretch>
        </p:blipFill>
        <p:spPr>
          <a:xfrm>
            <a:off x="9157824" y="4741209"/>
            <a:ext cx="2266667" cy="1733333"/>
          </a:xfrm>
          <a:prstGeom prst="rect">
            <a:avLst/>
          </a:prstGeom>
        </p:spPr>
      </p:pic>
    </p:spTree>
    <p:extLst>
      <p:ext uri="{BB962C8B-B14F-4D97-AF65-F5344CB8AC3E}">
        <p14:creationId xmlns:p14="http://schemas.microsoft.com/office/powerpoint/2010/main" val="1167118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a:t>Attributen: Ontwikkelbare bedrijvenzone</a:t>
            </a:r>
            <a:endParaRPr lang="nl-BE" b="1" noProof="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24</a:t>
            </a:fld>
            <a:endParaRPr lang="nl-BE">
              <a:solidFill>
                <a:srgbClr val="6B6B6B"/>
              </a:solidFill>
            </a:endParaRPr>
          </a:p>
        </p:txBody>
      </p:sp>
      <p:sp>
        <p:nvSpPr>
          <p:cNvPr id="7" name="Content Placeholder 4"/>
          <p:cNvSpPr txBox="1">
            <a:spLocks/>
          </p:cNvSpPr>
          <p:nvPr/>
        </p:nvSpPr>
        <p:spPr>
          <a:xfrm>
            <a:off x="815414" y="1083733"/>
            <a:ext cx="10609077" cy="5390809"/>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400" kern="1200">
                <a:solidFill>
                  <a:schemeClr val="tx1"/>
                </a:solidFill>
                <a:latin typeface="FlandersArtSans-Light" panose="00000400000000000000" pitchFamily="2" charset="0"/>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FlandersArtSans-Light" panose="00000400000000000000" pitchFamily="2" charset="0"/>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FlandersArtSans-Light" panose="00000400000000000000" pitchFamily="2" charset="0"/>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FlandersArtSans-Light" panose="00000400000000000000" pitchFamily="2" charset="0"/>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FlandersArtSans-Light" panose="000004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Status </a:t>
            </a:r>
            <a:r>
              <a:rPr lang="en-GB" err="1"/>
              <a:t>Ontwikkeling</a:t>
            </a:r>
            <a:r>
              <a:rPr lang="en-GB"/>
              <a:t> (</a:t>
            </a:r>
            <a:r>
              <a:rPr lang="en-GB" err="1"/>
              <a:t>te</a:t>
            </a:r>
            <a:r>
              <a:rPr lang="en-GB"/>
              <a:t> </a:t>
            </a:r>
            <a:r>
              <a:rPr lang="en-GB" err="1"/>
              <a:t>ontwikkelen</a:t>
            </a:r>
            <a:r>
              <a:rPr lang="en-GB"/>
              <a:t>, in </a:t>
            </a:r>
            <a:r>
              <a:rPr lang="en-GB" err="1"/>
              <a:t>ontwikkeling</a:t>
            </a:r>
            <a:r>
              <a:rPr lang="en-GB"/>
              <a:t>, </a:t>
            </a:r>
            <a:r>
              <a:rPr lang="en-GB" err="1"/>
              <a:t>ontwikkeld</a:t>
            </a:r>
            <a:r>
              <a:rPr lang="en-GB"/>
              <a:t>)</a:t>
            </a:r>
          </a:p>
          <a:p>
            <a:r>
              <a:rPr lang="en-GB" err="1"/>
              <a:t>Naam</a:t>
            </a:r>
            <a:endParaRPr lang="en-GB"/>
          </a:p>
          <a:p>
            <a:r>
              <a:rPr lang="en-GB"/>
              <a:t>Identifier</a:t>
            </a:r>
          </a:p>
          <a:p>
            <a:r>
              <a:rPr lang="en-GB" err="1"/>
              <a:t>Voorziene</a:t>
            </a:r>
            <a:r>
              <a:rPr lang="en-GB"/>
              <a:t> </a:t>
            </a:r>
            <a:r>
              <a:rPr lang="en-GB" err="1"/>
              <a:t>uitgifte</a:t>
            </a:r>
            <a:r>
              <a:rPr lang="en-GB"/>
              <a:t> (</a:t>
            </a:r>
            <a:r>
              <a:rPr lang="en-GB" err="1"/>
              <a:t>jaar</a:t>
            </a:r>
            <a:r>
              <a:rPr lang="en-GB"/>
              <a:t> </a:t>
            </a:r>
            <a:r>
              <a:rPr lang="en-GB" err="1"/>
              <a:t>dat</a:t>
            </a:r>
            <a:r>
              <a:rPr lang="en-GB"/>
              <a:t> zone status ‘</a:t>
            </a:r>
            <a:r>
              <a:rPr lang="en-GB" err="1"/>
              <a:t>ontwikkeld</a:t>
            </a:r>
            <a:r>
              <a:rPr lang="en-GB"/>
              <a:t>’ </a:t>
            </a:r>
            <a:r>
              <a:rPr lang="en-GB" err="1"/>
              <a:t>bereikt</a:t>
            </a:r>
            <a:r>
              <a:rPr lang="en-GB"/>
              <a:t>)</a:t>
            </a:r>
          </a:p>
          <a:p>
            <a:r>
              <a:rPr lang="en-GB" err="1"/>
              <a:t>Organisatie</a:t>
            </a:r>
            <a:r>
              <a:rPr lang="en-GB"/>
              <a:t>: </a:t>
            </a:r>
            <a:r>
              <a:rPr lang="en-GB" err="1"/>
              <a:t>naam</a:t>
            </a:r>
            <a:r>
              <a:rPr lang="en-GB"/>
              <a:t> van de </a:t>
            </a:r>
            <a:r>
              <a:rPr lang="en-GB" err="1"/>
              <a:t>ontwikkelaar</a:t>
            </a:r>
            <a:endParaRPr lang="en-GB"/>
          </a:p>
          <a:p>
            <a:pPr lvl="1"/>
            <a:r>
              <a:rPr lang="en-GB"/>
              <a:t>Contact </a:t>
            </a:r>
            <a:r>
              <a:rPr lang="en-GB" err="1"/>
              <a:t>gegevens</a:t>
            </a:r>
            <a:r>
              <a:rPr lang="en-GB"/>
              <a:t>?</a:t>
            </a:r>
          </a:p>
          <a:p>
            <a:r>
              <a:rPr lang="en-GB" err="1"/>
              <a:t>Oppervlakte</a:t>
            </a:r>
            <a:endParaRPr lang="en-GB"/>
          </a:p>
          <a:p>
            <a:endParaRPr lang="en-GB"/>
          </a:p>
          <a:p>
            <a:endParaRPr lang="en-GB"/>
          </a:p>
          <a:p>
            <a:endParaRPr lang="nl-NL"/>
          </a:p>
          <a:p>
            <a:endParaRPr lang="nl-BE"/>
          </a:p>
          <a:p>
            <a:endParaRPr lang="nl-BE"/>
          </a:p>
        </p:txBody>
      </p:sp>
      <p:pic>
        <p:nvPicPr>
          <p:cNvPr id="2" name="Picture 1"/>
          <p:cNvPicPr>
            <a:picLocks noChangeAspect="1"/>
          </p:cNvPicPr>
          <p:nvPr/>
        </p:nvPicPr>
        <p:blipFill>
          <a:blip r:embed="rId3"/>
          <a:stretch>
            <a:fillRect/>
          </a:stretch>
        </p:blipFill>
        <p:spPr>
          <a:xfrm>
            <a:off x="7929253" y="4245971"/>
            <a:ext cx="3495238" cy="2228571"/>
          </a:xfrm>
          <a:prstGeom prst="rect">
            <a:avLst/>
          </a:prstGeom>
        </p:spPr>
      </p:pic>
    </p:spTree>
    <p:extLst>
      <p:ext uri="{BB962C8B-B14F-4D97-AF65-F5344CB8AC3E}">
        <p14:creationId xmlns:p14="http://schemas.microsoft.com/office/powerpoint/2010/main" val="3619735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815414" y="1083733"/>
            <a:ext cx="10609077" cy="5390809"/>
          </a:xfrm>
        </p:spPr>
        <p:txBody>
          <a:bodyPr>
            <a:normAutofit lnSpcReduction="10000"/>
          </a:bodyPr>
          <a:lstStyle/>
          <a:p>
            <a:r>
              <a:rPr lang="nl-BE" dirty="0">
                <a:latin typeface="FlandersArtSans-Regular" panose="020B0604020202020204" charset="0"/>
              </a:rPr>
              <a:t>Is er nood aan een entiteit “gebruiksperceel” of “bedrijfsperceel”?</a:t>
            </a:r>
          </a:p>
          <a:p>
            <a:r>
              <a:rPr lang="nl-BE" dirty="0">
                <a:latin typeface="FlandersArtSans-Regular" panose="020B0604020202020204" charset="0"/>
              </a:rPr>
              <a:t>Is het zo dat de status van een Bestemd Bedrijventerrein (Bedrijventerrein in Planning) afgeleid kan worden van de Dossierfase?</a:t>
            </a:r>
          </a:p>
          <a:p>
            <a:r>
              <a:rPr lang="nl-BE" dirty="0">
                <a:latin typeface="FlandersArtSans-Regular" panose="020B0604020202020204" charset="0"/>
              </a:rPr>
              <a:t>Geometrie: Volstaat het om de geometrie mee te geven als eigenschap van ruimtelijke eenheid?</a:t>
            </a:r>
          </a:p>
          <a:p>
            <a:r>
              <a:rPr lang="nl-BE" dirty="0">
                <a:latin typeface="FlandersArtSans-Regular" panose="020B0604020202020204" charset="0"/>
              </a:rPr>
              <a:t>Moeten eigenschappen rond schorsing mee opgenomen worden?</a:t>
            </a:r>
          </a:p>
          <a:p>
            <a:r>
              <a:rPr lang="nl-BE" dirty="0">
                <a:latin typeface="FlandersArtSans-Regular" panose="020B0604020202020204" charset="0"/>
              </a:rPr>
              <a:t>Volstaan de relaties die in OSLO Perceel gedefinieerd zijn tussen Agent en Ruimtelijke eenheid? Zoniet, welke andere relaties zijn nog nodig?</a:t>
            </a:r>
          </a:p>
          <a:p>
            <a:r>
              <a:rPr lang="nl-BE" dirty="0">
                <a:latin typeface="FlandersArtSans-Regular" panose="020B0604020202020204" charset="0"/>
              </a:rPr>
              <a:t>Op welk niveau moet de entiteit ‘Oppervlakte’ gedefinieerd worden?</a:t>
            </a:r>
          </a:p>
          <a:p>
            <a:endParaRPr lang="nl-BE"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25</a:t>
            </a:fld>
            <a:endParaRPr lang="nl-BE">
              <a:solidFill>
                <a:srgbClr val="6B6B6B"/>
              </a:solidFill>
            </a:endParaRPr>
          </a:p>
        </p:txBody>
      </p:sp>
      <p:sp>
        <p:nvSpPr>
          <p:cNvPr id="2" name="Title 1"/>
          <p:cNvSpPr>
            <a:spLocks noGrp="1"/>
          </p:cNvSpPr>
          <p:nvPr>
            <p:ph type="title"/>
          </p:nvPr>
        </p:nvSpPr>
        <p:spPr>
          <a:xfrm>
            <a:off x="815413" y="365129"/>
            <a:ext cx="10609077" cy="1325563"/>
          </a:xfrm>
        </p:spPr>
        <p:txBody>
          <a:bodyPr/>
          <a:lstStyle/>
          <a:p>
            <a:r>
              <a:rPr lang="en-GB" b="1" err="1"/>
              <a:t>Openstaande</a:t>
            </a:r>
            <a:r>
              <a:rPr lang="en-GB" b="1"/>
              <a:t> </a:t>
            </a:r>
            <a:r>
              <a:rPr lang="en-GB" b="1" err="1"/>
              <a:t>vragen</a:t>
            </a:r>
            <a:endParaRPr lang="en-US" b="1"/>
          </a:p>
        </p:txBody>
      </p:sp>
    </p:spTree>
    <p:extLst>
      <p:ext uri="{BB962C8B-B14F-4D97-AF65-F5344CB8AC3E}">
        <p14:creationId xmlns:p14="http://schemas.microsoft.com/office/powerpoint/2010/main" val="1440526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995245" y="960249"/>
            <a:ext cx="10609077" cy="5390809"/>
          </a:xfrm>
        </p:spPr>
        <p:txBody>
          <a:bodyPr>
            <a:normAutofit/>
          </a:bodyPr>
          <a:lstStyle/>
          <a:p>
            <a:endParaRPr lang="nl-BE">
              <a:latin typeface="FlandersArtSans-Regular" panose="020B0604020202020204" charset="0"/>
            </a:endParaRPr>
          </a:p>
          <a:p>
            <a:pPr marL="16329" indent="0">
              <a:buNone/>
            </a:pPr>
            <a:endParaRPr lang="nl-BE"/>
          </a:p>
          <a:p>
            <a:endParaRPr lang="nl-BE"/>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26</a:t>
            </a:fld>
            <a:endParaRPr lang="nl-BE">
              <a:solidFill>
                <a:srgbClr val="6B6B6B"/>
              </a:solidFill>
            </a:endParaRPr>
          </a:p>
        </p:txBody>
      </p:sp>
      <p:sp>
        <p:nvSpPr>
          <p:cNvPr id="6" name="Title 2"/>
          <p:cNvSpPr txBox="1">
            <a:spLocks/>
          </p:cNvSpPr>
          <p:nvPr/>
        </p:nvSpPr>
        <p:spPr>
          <a:xfrm>
            <a:off x="681038" y="365126"/>
            <a:ext cx="8543925" cy="9843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400" kern="1200">
                <a:solidFill>
                  <a:schemeClr val="tx1"/>
                </a:solidFill>
                <a:latin typeface="FlandersArtSans-Bold" panose="00000800000000000000" pitchFamily="2" charset="0"/>
                <a:ea typeface="+mj-ea"/>
                <a:cs typeface="+mj-cs"/>
              </a:defRPr>
            </a:lvl1pPr>
          </a:lstStyle>
          <a:p>
            <a:r>
              <a:rPr lang="en-GB" b="1"/>
              <a:t>Next steps</a:t>
            </a:r>
            <a:endParaRPr lang="nl-BE"/>
          </a:p>
        </p:txBody>
      </p:sp>
      <p:graphicFrame>
        <p:nvGraphicFramePr>
          <p:cNvPr id="8" name="Content Placeholder 6"/>
          <p:cNvGraphicFramePr>
            <a:graphicFrameLocks/>
          </p:cNvGraphicFramePr>
          <p:nvPr>
            <p:extLst>
              <p:ext uri="{D42A27DB-BD31-4B8C-83A1-F6EECF244321}">
                <p14:modId xmlns:p14="http://schemas.microsoft.com/office/powerpoint/2010/main" val="4104509827"/>
              </p:ext>
            </p:extLst>
          </p:nvPr>
        </p:nvGraphicFramePr>
        <p:xfrm>
          <a:off x="1217232" y="1419225"/>
          <a:ext cx="9047162" cy="499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995245" y="16997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Validatie werkgroep charter</a:t>
            </a:r>
          </a:p>
        </p:txBody>
      </p:sp>
      <p:sp>
        <p:nvSpPr>
          <p:cNvPr id="10" name="Rectangle 9"/>
          <p:cNvSpPr/>
          <p:nvPr/>
        </p:nvSpPr>
        <p:spPr>
          <a:xfrm>
            <a:off x="2486606" y="16997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Workshop 1</a:t>
            </a:r>
          </a:p>
        </p:txBody>
      </p:sp>
      <p:sp>
        <p:nvSpPr>
          <p:cNvPr id="11" name="Rectangle 10"/>
          <p:cNvSpPr/>
          <p:nvPr/>
        </p:nvSpPr>
        <p:spPr>
          <a:xfrm>
            <a:off x="3977967" y="16997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Reserveslot</a:t>
            </a:r>
          </a:p>
        </p:txBody>
      </p:sp>
      <p:sp>
        <p:nvSpPr>
          <p:cNvPr id="12" name="Rectangle 11"/>
          <p:cNvSpPr/>
          <p:nvPr/>
        </p:nvSpPr>
        <p:spPr>
          <a:xfrm>
            <a:off x="6247255" y="16997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Review periode</a:t>
            </a:r>
          </a:p>
        </p:txBody>
      </p:sp>
      <p:sp>
        <p:nvSpPr>
          <p:cNvPr id="13" name="Rectangle 12"/>
          <p:cNvSpPr/>
          <p:nvPr/>
        </p:nvSpPr>
        <p:spPr>
          <a:xfrm>
            <a:off x="8452050" y="1699733"/>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Mededeling standaard</a:t>
            </a:r>
          </a:p>
        </p:txBody>
      </p:sp>
      <p:sp>
        <p:nvSpPr>
          <p:cNvPr id="14" name="Rectangle 13"/>
          <p:cNvSpPr/>
          <p:nvPr/>
        </p:nvSpPr>
        <p:spPr>
          <a:xfrm>
            <a:off x="1723908" y="5289604"/>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Business werkgroep</a:t>
            </a:r>
          </a:p>
        </p:txBody>
      </p:sp>
      <p:sp>
        <p:nvSpPr>
          <p:cNvPr id="15" name="Rectangle 14"/>
          <p:cNvSpPr/>
          <p:nvPr/>
        </p:nvSpPr>
        <p:spPr>
          <a:xfrm>
            <a:off x="3229520" y="5289604"/>
            <a:ext cx="1143000" cy="7958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400" b="1">
                <a:solidFill>
                  <a:schemeClr val="tx1"/>
                </a:solidFill>
              </a:rPr>
              <a:t>Workshop 2</a:t>
            </a:r>
          </a:p>
        </p:txBody>
      </p:sp>
      <p:sp>
        <p:nvSpPr>
          <p:cNvPr id="16" name="TextBox 15"/>
          <p:cNvSpPr txBox="1"/>
          <p:nvPr/>
        </p:nvSpPr>
        <p:spPr>
          <a:xfrm>
            <a:off x="5654589" y="3280833"/>
            <a:ext cx="2328333" cy="561692"/>
          </a:xfrm>
          <a:prstGeom prst="rect">
            <a:avLst/>
          </a:prstGeom>
          <a:noFill/>
        </p:spPr>
        <p:txBody>
          <a:bodyPr wrap="square" rtlCol="0">
            <a:spAutoFit/>
          </a:bodyPr>
          <a:lstStyle/>
          <a:p>
            <a:pPr lvl="0"/>
            <a:endParaRPr lang="nl-BE" sz="1000"/>
          </a:p>
          <a:p>
            <a:pPr lvl="0" algn="ctr"/>
            <a:r>
              <a:rPr lang="nl-BE" sz="1050"/>
              <a:t>01/07/’19 </a:t>
            </a:r>
            <a:r>
              <a:rPr lang="nl-BE" sz="1050">
                <a:sym typeface="Wingdings" panose="05000000000000000000" pitchFamily="2" charset="2"/>
              </a:rPr>
              <a:t> 01</a:t>
            </a:r>
            <a:r>
              <a:rPr lang="nl-BE" sz="1050"/>
              <a:t>/12/’19</a:t>
            </a:r>
          </a:p>
          <a:p>
            <a:endParaRPr lang="nl-BE" sz="1000"/>
          </a:p>
        </p:txBody>
      </p:sp>
      <p:cxnSp>
        <p:nvCxnSpPr>
          <p:cNvPr id="17" name="Straight Connector 16"/>
          <p:cNvCxnSpPr/>
          <p:nvPr/>
        </p:nvCxnSpPr>
        <p:spPr>
          <a:xfrm>
            <a:off x="1566745" y="24955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p:nvCxnSpPr>
        <p:spPr>
          <a:xfrm>
            <a:off x="3058106" y="24955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19" name="Straight Connector 18"/>
          <p:cNvCxnSpPr/>
          <p:nvPr/>
        </p:nvCxnSpPr>
        <p:spPr>
          <a:xfrm>
            <a:off x="4549467" y="24955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0" name="Straight Connector 19"/>
          <p:cNvCxnSpPr/>
          <p:nvPr/>
        </p:nvCxnSpPr>
        <p:spPr>
          <a:xfrm>
            <a:off x="8999451" y="24955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1" name="Straight Connector 20"/>
          <p:cNvCxnSpPr/>
          <p:nvPr/>
        </p:nvCxnSpPr>
        <p:spPr>
          <a:xfrm>
            <a:off x="6818755" y="2495599"/>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2" name="Straight Connector 21"/>
          <p:cNvCxnSpPr/>
          <p:nvPr/>
        </p:nvCxnSpPr>
        <p:spPr>
          <a:xfrm>
            <a:off x="2311459" y="4504370"/>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cxnSp>
        <p:nvCxnSpPr>
          <p:cNvPr id="23" name="Straight Connector 22"/>
          <p:cNvCxnSpPr/>
          <p:nvPr/>
        </p:nvCxnSpPr>
        <p:spPr>
          <a:xfrm>
            <a:off x="3781352" y="4504370"/>
            <a:ext cx="0" cy="785234"/>
          </a:xfrm>
          <a:prstGeom prst="line">
            <a:avLst/>
          </a:prstGeom>
          <a:ln>
            <a:prstDash val="dash"/>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247883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a:t>Terugblik</a:t>
            </a:r>
            <a:endParaRPr lang="nl-BE" b="1" noProof="0"/>
          </a:p>
        </p:txBody>
      </p:sp>
      <p:sp>
        <p:nvSpPr>
          <p:cNvPr id="5" name="Content Placeholder 4"/>
          <p:cNvSpPr>
            <a:spLocks noGrp="1"/>
          </p:cNvSpPr>
          <p:nvPr>
            <p:ph sz="quarter" idx="10"/>
          </p:nvPr>
        </p:nvSpPr>
        <p:spPr>
          <a:xfrm>
            <a:off x="815414" y="1083733"/>
            <a:ext cx="10609077" cy="5390809"/>
          </a:xfrm>
        </p:spPr>
        <p:txBody>
          <a:bodyPr>
            <a:normAutofit/>
          </a:bodyPr>
          <a:lstStyle/>
          <a:p>
            <a:endParaRPr lang="nl-BE">
              <a:latin typeface="FlandersArtSans-Regular" panose="020B0604020202020204" charset="0"/>
            </a:endParaRPr>
          </a:p>
          <a:p>
            <a:pPr marL="16329" indent="0">
              <a:buNone/>
            </a:pPr>
            <a:endParaRPr lang="nl-BE"/>
          </a:p>
          <a:p>
            <a:endParaRPr lang="nl-BE"/>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3</a:t>
            </a:fld>
            <a:endParaRPr lang="nl-BE">
              <a:solidFill>
                <a:srgbClr val="6B6B6B"/>
              </a:solidFill>
            </a:endParaRPr>
          </a:p>
        </p:txBody>
      </p:sp>
      <p:sp>
        <p:nvSpPr>
          <p:cNvPr id="6" name="Google Shape;212;p23"/>
          <p:cNvSpPr/>
          <p:nvPr/>
        </p:nvSpPr>
        <p:spPr>
          <a:xfrm>
            <a:off x="5070444"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a:latin typeface="Georgia"/>
                <a:ea typeface="Georgia"/>
                <a:cs typeface="Georgia"/>
                <a:sym typeface="Georgia"/>
              </a:rPr>
              <a:t>Ruimtelijke eenheid</a:t>
            </a:r>
            <a:br>
              <a:rPr lang="sv" sz="1000" b="1">
                <a:latin typeface="Georgia"/>
                <a:ea typeface="Georgia"/>
                <a:cs typeface="Georgia"/>
                <a:sym typeface="Georgia"/>
              </a:rPr>
            </a:br>
            <a:r>
              <a:rPr lang="sv" sz="1000" b="1">
                <a:latin typeface="Georgia"/>
                <a:ea typeface="Georgia"/>
                <a:cs typeface="Georgia"/>
                <a:sym typeface="Georgia"/>
              </a:rPr>
              <a:t>(OSLO Perceel)</a:t>
            </a:r>
            <a:endParaRPr sz="1000" b="1">
              <a:latin typeface="Georgia"/>
              <a:ea typeface="Georgia"/>
              <a:cs typeface="Georgia"/>
              <a:sym typeface="Georgia"/>
            </a:endParaRPr>
          </a:p>
          <a:p>
            <a:pPr marL="0" lvl="0" indent="0" algn="ctr" rtl="0">
              <a:spcBef>
                <a:spcPts val="0"/>
              </a:spcBef>
              <a:spcAft>
                <a:spcPts val="0"/>
              </a:spcAft>
              <a:buNone/>
            </a:pPr>
            <a:endParaRPr sz="1200" b="1">
              <a:latin typeface="Georgia"/>
              <a:ea typeface="Georgia"/>
              <a:cs typeface="Georgia"/>
              <a:sym typeface="Georgia"/>
            </a:endParaRPr>
          </a:p>
          <a:p>
            <a:pPr marL="0" lvl="0" indent="0" algn="l" defTabSz="360363" rtl="0">
              <a:spcBef>
                <a:spcPts val="0"/>
              </a:spcBef>
              <a:spcAft>
                <a:spcPts val="0"/>
              </a:spcAft>
              <a:buNone/>
            </a:pPr>
            <a:r>
              <a:rPr lang="sv" sz="800">
                <a:solidFill>
                  <a:srgbClr val="FF0000"/>
                </a:solidFill>
                <a:latin typeface="Georgia"/>
                <a:ea typeface="Georgia"/>
                <a:cs typeface="Georgia"/>
                <a:sym typeface="Georgia"/>
              </a:rPr>
              <a:t>Type (OSLO Perceel)</a:t>
            </a:r>
            <a:r>
              <a:rPr lang="sv" sz="800">
                <a:latin typeface="Georgia"/>
                <a:ea typeface="Georgia"/>
                <a:cs typeface="Georgia"/>
                <a:sym typeface="Georgia"/>
              </a:rPr>
              <a:t>:		...</a:t>
            </a:r>
          </a:p>
        </p:txBody>
      </p:sp>
      <p:sp>
        <p:nvSpPr>
          <p:cNvPr id="7" name="Google Shape;212;p23"/>
          <p:cNvSpPr/>
          <p:nvPr/>
        </p:nvSpPr>
        <p:spPr>
          <a:xfrm>
            <a:off x="5070444"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a:latin typeface="Georgia"/>
                <a:ea typeface="Georgia"/>
                <a:cs typeface="Georgia"/>
                <a:sym typeface="Georgia"/>
              </a:rPr>
              <a:t>Bedrijventerrein</a:t>
            </a:r>
            <a:endParaRPr sz="1000" b="1">
              <a:latin typeface="Georgia"/>
              <a:ea typeface="Georgia"/>
              <a:cs typeface="Georgia"/>
              <a:sym typeface="Georgia"/>
            </a:endParaRPr>
          </a:p>
          <a:p>
            <a:pPr marL="0" lvl="0" indent="0" algn="ctr" rtl="0">
              <a:spcBef>
                <a:spcPts val="0"/>
              </a:spcBef>
              <a:spcAft>
                <a:spcPts val="0"/>
              </a:spcAft>
              <a:buNone/>
            </a:pPr>
            <a:endParaRPr sz="1200" b="1">
              <a:latin typeface="Georgia"/>
              <a:ea typeface="Georgia"/>
              <a:cs typeface="Georgia"/>
              <a:sym typeface="Georgia"/>
            </a:endParaRPr>
          </a:p>
          <a:p>
            <a:pPr marL="0" lvl="0" indent="0" algn="l" defTabSz="360363" rtl="0">
              <a:spcBef>
                <a:spcPts val="0"/>
              </a:spcBef>
              <a:spcAft>
                <a:spcPts val="0"/>
              </a:spcAft>
              <a:buNone/>
            </a:pPr>
            <a:r>
              <a:rPr lang="sv" sz="800">
                <a:latin typeface="Georgia"/>
                <a:ea typeface="Georgia"/>
                <a:cs typeface="Georgia"/>
                <a:sym typeface="Georgia"/>
              </a:rPr>
              <a:t>x:		...</a:t>
            </a:r>
          </a:p>
        </p:txBody>
      </p:sp>
      <p:cxnSp>
        <p:nvCxnSpPr>
          <p:cNvPr id="8" name="Straight Arrow Connector 7"/>
          <p:cNvCxnSpPr>
            <a:stCxn id="6" idx="2"/>
            <a:endCxn id="7" idx="0"/>
          </p:cNvCxnSpPr>
          <p:nvPr/>
        </p:nvCxnSpPr>
        <p:spPr>
          <a:xfrm>
            <a:off x="5984757" y="5140073"/>
            <a:ext cx="0" cy="620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Google Shape;212;p23"/>
          <p:cNvSpPr/>
          <p:nvPr/>
        </p:nvSpPr>
        <p:spPr>
          <a:xfrm>
            <a:off x="7813382"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a:latin typeface="Georgia"/>
                <a:ea typeface="Georgia"/>
                <a:cs typeface="Georgia"/>
                <a:sym typeface="Georgia"/>
              </a:rPr>
              <a:t>Bedrijfsperceel</a:t>
            </a:r>
            <a:endParaRPr sz="1000" b="1">
              <a:latin typeface="Georgia"/>
              <a:ea typeface="Georgia"/>
              <a:cs typeface="Georgia"/>
              <a:sym typeface="Georgia"/>
            </a:endParaRPr>
          </a:p>
          <a:p>
            <a:pPr marL="0" lvl="0" indent="0" algn="ctr" rtl="0">
              <a:spcBef>
                <a:spcPts val="0"/>
              </a:spcBef>
              <a:spcAft>
                <a:spcPts val="0"/>
              </a:spcAft>
              <a:buNone/>
            </a:pPr>
            <a:endParaRPr sz="1200" b="1">
              <a:latin typeface="Georgia"/>
              <a:ea typeface="Georgia"/>
              <a:cs typeface="Georgia"/>
              <a:sym typeface="Georgia"/>
            </a:endParaRPr>
          </a:p>
          <a:p>
            <a:pPr marL="0" lvl="0" indent="0" algn="l" defTabSz="360363" rtl="0">
              <a:spcBef>
                <a:spcPts val="0"/>
              </a:spcBef>
              <a:spcAft>
                <a:spcPts val="0"/>
              </a:spcAft>
              <a:buNone/>
            </a:pPr>
            <a:r>
              <a:rPr lang="sv" sz="800">
                <a:latin typeface="Georgia"/>
                <a:ea typeface="Georgia"/>
                <a:cs typeface="Georgia"/>
                <a:sym typeface="Georgia"/>
              </a:rPr>
              <a:t>x:		...</a:t>
            </a:r>
          </a:p>
        </p:txBody>
      </p:sp>
      <p:cxnSp>
        <p:nvCxnSpPr>
          <p:cNvPr id="10" name="Straight Connector 9"/>
          <p:cNvCxnSpPr>
            <a:stCxn id="7" idx="3"/>
            <a:endCxn id="9" idx="2"/>
          </p:cNvCxnSpPr>
          <p:nvPr/>
        </p:nvCxnSpPr>
        <p:spPr>
          <a:xfrm flipV="1">
            <a:off x="6899069" y="5140073"/>
            <a:ext cx="1828626" cy="10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9" idx="1"/>
          </p:cNvCxnSpPr>
          <p:nvPr/>
        </p:nvCxnSpPr>
        <p:spPr>
          <a:xfrm>
            <a:off x="6899069" y="4740765"/>
            <a:ext cx="9143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212;p23"/>
          <p:cNvSpPr/>
          <p:nvPr/>
        </p:nvSpPr>
        <p:spPr>
          <a:xfrm>
            <a:off x="2373648"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a:latin typeface="Georgia"/>
                <a:ea typeface="Georgia"/>
                <a:cs typeface="Georgia"/>
                <a:sym typeface="Georgia"/>
              </a:rPr>
              <a:t>Bedrijventerrein in planning</a:t>
            </a:r>
            <a:endParaRPr sz="1000" b="1">
              <a:latin typeface="Georgia"/>
              <a:ea typeface="Georgia"/>
              <a:cs typeface="Georgia"/>
              <a:sym typeface="Georgia"/>
            </a:endParaRPr>
          </a:p>
          <a:p>
            <a:pPr marL="0" lvl="0" indent="0" algn="ctr" rtl="0">
              <a:spcBef>
                <a:spcPts val="0"/>
              </a:spcBef>
              <a:spcAft>
                <a:spcPts val="0"/>
              </a:spcAft>
              <a:buNone/>
            </a:pPr>
            <a:endParaRPr sz="1200" b="1">
              <a:latin typeface="Georgia"/>
              <a:ea typeface="Georgia"/>
              <a:cs typeface="Georgia"/>
              <a:sym typeface="Georgia"/>
            </a:endParaRPr>
          </a:p>
          <a:p>
            <a:pPr marL="0" lvl="0" indent="0" algn="l" defTabSz="360363" rtl="0">
              <a:spcBef>
                <a:spcPts val="0"/>
              </a:spcBef>
              <a:spcAft>
                <a:spcPts val="0"/>
              </a:spcAft>
              <a:buNone/>
            </a:pPr>
            <a:r>
              <a:rPr lang="sv" sz="800">
                <a:latin typeface="Georgia"/>
                <a:ea typeface="Georgia"/>
                <a:cs typeface="Georgia"/>
                <a:sym typeface="Georgia"/>
              </a:rPr>
              <a:t>x:		...</a:t>
            </a:r>
          </a:p>
        </p:txBody>
      </p:sp>
      <p:sp>
        <p:nvSpPr>
          <p:cNvPr id="14" name="Google Shape;212;p23"/>
          <p:cNvSpPr/>
          <p:nvPr/>
        </p:nvSpPr>
        <p:spPr>
          <a:xfrm>
            <a:off x="2373648"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a:latin typeface="Georgia"/>
                <a:ea typeface="Georgia"/>
                <a:cs typeface="Georgia"/>
                <a:sym typeface="Georgia"/>
              </a:rPr>
              <a:t>Ontwikkelbare Bedrijvenzone</a:t>
            </a:r>
            <a:endParaRPr sz="1000" b="1">
              <a:latin typeface="Georgia"/>
              <a:ea typeface="Georgia"/>
              <a:cs typeface="Georgia"/>
              <a:sym typeface="Georgia"/>
            </a:endParaRPr>
          </a:p>
          <a:p>
            <a:pPr marL="0" lvl="0" indent="0" algn="ctr" rtl="0">
              <a:spcBef>
                <a:spcPts val="0"/>
              </a:spcBef>
              <a:spcAft>
                <a:spcPts val="0"/>
              </a:spcAft>
              <a:buNone/>
            </a:pPr>
            <a:endParaRPr sz="1200" b="1">
              <a:latin typeface="Georgia"/>
              <a:ea typeface="Georgia"/>
              <a:cs typeface="Georgia"/>
              <a:sym typeface="Georgia"/>
            </a:endParaRPr>
          </a:p>
          <a:p>
            <a:pPr marL="0" lvl="0" indent="0" algn="l" defTabSz="360363" rtl="0">
              <a:spcBef>
                <a:spcPts val="0"/>
              </a:spcBef>
              <a:spcAft>
                <a:spcPts val="0"/>
              </a:spcAft>
              <a:buNone/>
            </a:pPr>
            <a:r>
              <a:rPr lang="sv" sz="800">
                <a:latin typeface="Georgia"/>
                <a:ea typeface="Georgia"/>
                <a:cs typeface="Georgia"/>
                <a:sym typeface="Georgia"/>
              </a:rPr>
              <a:t>x:		...</a:t>
            </a:r>
          </a:p>
        </p:txBody>
      </p:sp>
      <p:cxnSp>
        <p:nvCxnSpPr>
          <p:cNvPr id="15" name="Straight Arrow Connector 14"/>
          <p:cNvCxnSpPr>
            <a:stCxn id="6" idx="1"/>
            <a:endCxn id="14" idx="3"/>
          </p:cNvCxnSpPr>
          <p:nvPr/>
        </p:nvCxnSpPr>
        <p:spPr>
          <a:xfrm flipH="1">
            <a:off x="4202273" y="4740765"/>
            <a:ext cx="8681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12" idx="0"/>
          </p:cNvCxnSpPr>
          <p:nvPr/>
        </p:nvCxnSpPr>
        <p:spPr>
          <a:xfrm>
            <a:off x="3287961" y="5140073"/>
            <a:ext cx="0" cy="62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Google Shape;212;p23"/>
          <p:cNvSpPr/>
          <p:nvPr/>
        </p:nvSpPr>
        <p:spPr>
          <a:xfrm>
            <a:off x="5070444" y="29805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err="1">
                <a:latin typeface="Georgia"/>
                <a:ea typeface="Georgia"/>
                <a:cs typeface="Georgia"/>
                <a:sym typeface="Georgia"/>
              </a:rPr>
              <a:t>Kadastraal</a:t>
            </a:r>
            <a:r>
              <a:rPr lang="en-GB" sz="1000" b="1">
                <a:latin typeface="Georgia"/>
                <a:ea typeface="Georgia"/>
                <a:cs typeface="Georgia"/>
                <a:sym typeface="Georgia"/>
              </a:rPr>
              <a:t> </a:t>
            </a:r>
            <a:r>
              <a:rPr lang="en-GB" sz="1000" b="1" err="1">
                <a:latin typeface="Georgia"/>
                <a:ea typeface="Georgia"/>
                <a:cs typeface="Georgia"/>
                <a:sym typeface="Georgia"/>
              </a:rPr>
              <a:t>planperceel</a:t>
            </a:r>
            <a:endParaRPr sz="1000" b="1">
              <a:latin typeface="Georgia"/>
              <a:ea typeface="Georgia"/>
              <a:cs typeface="Georgia"/>
              <a:sym typeface="Georgia"/>
            </a:endParaRPr>
          </a:p>
          <a:p>
            <a:pPr marL="0" lvl="0" indent="0" algn="ctr" rtl="0">
              <a:spcBef>
                <a:spcPts val="0"/>
              </a:spcBef>
              <a:spcAft>
                <a:spcPts val="0"/>
              </a:spcAft>
              <a:buNone/>
            </a:pPr>
            <a:endParaRPr sz="1200" b="1">
              <a:latin typeface="Georgia"/>
              <a:ea typeface="Georgia"/>
              <a:cs typeface="Georgia"/>
              <a:sym typeface="Georgia"/>
            </a:endParaRPr>
          </a:p>
          <a:p>
            <a:pPr marL="0" lvl="0" indent="0" algn="l" defTabSz="360363" rtl="0">
              <a:spcBef>
                <a:spcPts val="0"/>
              </a:spcBef>
              <a:spcAft>
                <a:spcPts val="0"/>
              </a:spcAft>
              <a:buNone/>
            </a:pPr>
            <a:r>
              <a:rPr lang="sv" sz="800">
                <a:latin typeface="Georgia"/>
                <a:ea typeface="Georgia"/>
                <a:cs typeface="Georgia"/>
                <a:sym typeface="Georgia"/>
              </a:rPr>
              <a:t>x:		...</a:t>
            </a:r>
          </a:p>
        </p:txBody>
      </p:sp>
      <p:sp>
        <p:nvSpPr>
          <p:cNvPr id="17" name="Google Shape;212;p23"/>
          <p:cNvSpPr/>
          <p:nvPr/>
        </p:nvSpPr>
        <p:spPr>
          <a:xfrm>
            <a:off x="5070443" y="185169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err="1">
                <a:latin typeface="Georgia"/>
                <a:ea typeface="Georgia"/>
                <a:cs typeface="Georgia"/>
                <a:sym typeface="Georgia"/>
              </a:rPr>
              <a:t>Kadastraal</a:t>
            </a:r>
            <a:r>
              <a:rPr lang="en-GB" sz="1000" b="1">
                <a:latin typeface="Georgia"/>
                <a:ea typeface="Georgia"/>
                <a:cs typeface="Georgia"/>
                <a:sym typeface="Georgia"/>
              </a:rPr>
              <a:t> </a:t>
            </a:r>
            <a:r>
              <a:rPr lang="en-GB" sz="1000" b="1" err="1">
                <a:latin typeface="Georgia"/>
                <a:ea typeface="Georgia"/>
                <a:cs typeface="Georgia"/>
                <a:sym typeface="Georgia"/>
              </a:rPr>
              <a:t>Patrimoniumperceel</a:t>
            </a:r>
            <a:endParaRPr sz="1000" b="1">
              <a:latin typeface="Georgia"/>
              <a:ea typeface="Georgia"/>
              <a:cs typeface="Georgia"/>
              <a:sym typeface="Georgia"/>
            </a:endParaRPr>
          </a:p>
          <a:p>
            <a:pPr marL="0" lvl="0" indent="0" algn="ctr" rtl="0">
              <a:spcBef>
                <a:spcPts val="0"/>
              </a:spcBef>
              <a:spcAft>
                <a:spcPts val="0"/>
              </a:spcAft>
              <a:buNone/>
            </a:pPr>
            <a:endParaRPr sz="1200" b="1">
              <a:latin typeface="Georgia"/>
              <a:ea typeface="Georgia"/>
              <a:cs typeface="Georgia"/>
              <a:sym typeface="Georgia"/>
            </a:endParaRPr>
          </a:p>
          <a:p>
            <a:pPr marL="0" lvl="0" indent="0" algn="l" defTabSz="360363" rtl="0">
              <a:spcBef>
                <a:spcPts val="0"/>
              </a:spcBef>
              <a:spcAft>
                <a:spcPts val="0"/>
              </a:spcAft>
              <a:buNone/>
            </a:pPr>
            <a:r>
              <a:rPr lang="sv" sz="800">
                <a:latin typeface="Georgia"/>
                <a:ea typeface="Georgia"/>
                <a:cs typeface="Georgia"/>
                <a:sym typeface="Georgia"/>
              </a:rPr>
              <a:t>x:		...</a:t>
            </a:r>
          </a:p>
        </p:txBody>
      </p:sp>
      <p:cxnSp>
        <p:nvCxnSpPr>
          <p:cNvPr id="18" name="Straight Arrow Connector 17"/>
          <p:cNvCxnSpPr>
            <a:stCxn id="6" idx="0"/>
            <a:endCxn id="16" idx="2"/>
          </p:cNvCxnSpPr>
          <p:nvPr/>
        </p:nvCxnSpPr>
        <p:spPr>
          <a:xfrm flipV="1">
            <a:off x="5984757" y="3779137"/>
            <a:ext cx="0" cy="562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a:endCxn id="16" idx="0"/>
          </p:cNvCxnSpPr>
          <p:nvPr/>
        </p:nvCxnSpPr>
        <p:spPr>
          <a:xfrm>
            <a:off x="5984756" y="2650307"/>
            <a:ext cx="1" cy="330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77000" y="5140073"/>
            <a:ext cx="0" cy="62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Google Shape;212;p23"/>
          <p:cNvSpPr/>
          <p:nvPr/>
        </p:nvSpPr>
        <p:spPr>
          <a:xfrm>
            <a:off x="7767240" y="2923318"/>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a:latin typeface="Georgia"/>
                <a:ea typeface="Georgia"/>
                <a:cs typeface="Georgia"/>
                <a:sym typeface="Georgia"/>
              </a:rPr>
              <a:t>Databron</a:t>
            </a:r>
          </a:p>
          <a:p>
            <a:pPr marL="0" lvl="0" indent="0" algn="ctr" rtl="0">
              <a:spcBef>
                <a:spcPts val="0"/>
              </a:spcBef>
              <a:spcAft>
                <a:spcPts val="0"/>
              </a:spcAft>
              <a:buNone/>
            </a:pPr>
            <a:r>
              <a:rPr lang="sv" sz="1000" b="1">
                <a:latin typeface="Georgia"/>
                <a:ea typeface="Georgia"/>
                <a:cs typeface="Georgia"/>
                <a:sym typeface="Georgia"/>
              </a:rPr>
              <a:t>(OSLO Perceel)</a:t>
            </a:r>
            <a:endParaRPr sz="1000" b="1">
              <a:latin typeface="Georgia"/>
              <a:ea typeface="Georgia"/>
              <a:cs typeface="Georgia"/>
              <a:sym typeface="Georgia"/>
            </a:endParaRPr>
          </a:p>
          <a:p>
            <a:pPr marL="0" lvl="0" indent="0" algn="ctr" rtl="0">
              <a:spcBef>
                <a:spcPts val="0"/>
              </a:spcBef>
              <a:spcAft>
                <a:spcPts val="0"/>
              </a:spcAft>
              <a:buNone/>
            </a:pPr>
            <a:endParaRPr sz="1200" b="1">
              <a:latin typeface="Georgia"/>
              <a:ea typeface="Georgia"/>
              <a:cs typeface="Georgia"/>
              <a:sym typeface="Georgia"/>
            </a:endParaRPr>
          </a:p>
          <a:p>
            <a:pPr marL="0" lvl="0" indent="0" algn="l" defTabSz="360363" rtl="0">
              <a:spcBef>
                <a:spcPts val="0"/>
              </a:spcBef>
              <a:spcAft>
                <a:spcPts val="0"/>
              </a:spcAft>
              <a:buNone/>
            </a:pPr>
            <a:r>
              <a:rPr lang="sv" sz="800">
                <a:latin typeface="Georgia"/>
                <a:ea typeface="Georgia"/>
                <a:cs typeface="Georgia"/>
                <a:sym typeface="Georgia"/>
              </a:rPr>
              <a:t>x:		...</a:t>
            </a:r>
          </a:p>
        </p:txBody>
      </p:sp>
      <p:cxnSp>
        <p:nvCxnSpPr>
          <p:cNvPr id="24" name="Straight Connector 23"/>
          <p:cNvCxnSpPr>
            <a:stCxn id="23" idx="1"/>
          </p:cNvCxnSpPr>
          <p:nvPr/>
        </p:nvCxnSpPr>
        <p:spPr>
          <a:xfrm flipH="1">
            <a:off x="6610349" y="3322626"/>
            <a:ext cx="1156891" cy="993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3287961" y="5140073"/>
            <a:ext cx="2103189" cy="620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974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noProof="0"/>
              <a:t>Voornaamste feedback</a:t>
            </a:r>
          </a:p>
        </p:txBody>
      </p:sp>
      <p:sp>
        <p:nvSpPr>
          <p:cNvPr id="5" name="Content Placeholder 4"/>
          <p:cNvSpPr>
            <a:spLocks noGrp="1"/>
          </p:cNvSpPr>
          <p:nvPr>
            <p:ph sz="quarter" idx="10"/>
          </p:nvPr>
        </p:nvSpPr>
        <p:spPr>
          <a:xfrm>
            <a:off x="815414" y="1083733"/>
            <a:ext cx="10609077" cy="5390809"/>
          </a:xfrm>
        </p:spPr>
        <p:txBody>
          <a:bodyPr>
            <a:normAutofit/>
          </a:bodyPr>
          <a:lstStyle/>
          <a:p>
            <a:r>
              <a:rPr lang="nl-BE">
                <a:latin typeface="FlandersArtSans-Regular" panose="020B0604020202020204" charset="0"/>
              </a:rPr>
              <a:t>Verschillen in geometrie tussen officiële (bestemde) bedrijventerreinen &amp; werkelijke bedrijventerrein</a:t>
            </a:r>
            <a:endParaRPr lang="nl-BE" sz="1600" b="1">
              <a:latin typeface="FlandersArtSans-Regular" panose="020B0604020202020204" charset="0"/>
            </a:endParaRPr>
          </a:p>
          <a:p>
            <a:r>
              <a:rPr lang="nl-BE">
                <a:latin typeface="FlandersArtSans-Regular" panose="020B0604020202020204" charset="0"/>
              </a:rPr>
              <a:t>Is het werkbaar om via dossierfase - status te werken?</a:t>
            </a:r>
          </a:p>
          <a:p>
            <a:r>
              <a:rPr lang="nl-BE">
                <a:latin typeface="FlandersArtSans-Regular" panose="020B0604020202020204" charset="0"/>
              </a:rPr>
              <a:t>Verwarring in de definitie van Bedrijventerrein</a:t>
            </a:r>
          </a:p>
          <a:p>
            <a:r>
              <a:rPr lang="nl-BE">
                <a:latin typeface="FlandersArtSans-Regular" panose="020B0604020202020204" charset="0"/>
              </a:rPr>
              <a:t>Gebruiks- of bedrijfspercelen: Definitie onduidelijk</a:t>
            </a:r>
          </a:p>
          <a:p>
            <a:r>
              <a:rPr lang="nl-BE">
                <a:latin typeface="FlandersArtSans-Regular" panose="020B0604020202020204" charset="0"/>
              </a:rPr>
              <a:t>Welke verschillende relaties kan een Agent hebben met Bedrijventerrein?</a:t>
            </a:r>
          </a:p>
          <a:p>
            <a:endParaRPr lang="nl-BE"/>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4</a:t>
            </a:fld>
            <a:endParaRPr lang="nl-BE">
              <a:solidFill>
                <a:srgbClr val="6B6B6B"/>
              </a:solidFill>
            </a:endParaRPr>
          </a:p>
        </p:txBody>
      </p:sp>
    </p:spTree>
    <p:extLst>
      <p:ext uri="{BB962C8B-B14F-4D97-AF65-F5344CB8AC3E}">
        <p14:creationId xmlns:p14="http://schemas.microsoft.com/office/powerpoint/2010/main" val="4237296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Rechte verbindingslijn met pijl 7"/>
          <p:cNvCxnSpPr/>
          <p:nvPr/>
        </p:nvCxnSpPr>
        <p:spPr>
          <a:xfrm>
            <a:off x="2175742" y="3773392"/>
            <a:ext cx="7784289"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grpSp>
        <p:nvGrpSpPr>
          <p:cNvPr id="15" name="Groep 14"/>
          <p:cNvGrpSpPr/>
          <p:nvPr/>
        </p:nvGrpSpPr>
        <p:grpSpPr>
          <a:xfrm>
            <a:off x="2334634" y="3042612"/>
            <a:ext cx="502880" cy="738988"/>
            <a:chOff x="820159" y="1249852"/>
            <a:chExt cx="502880" cy="738988"/>
          </a:xfrm>
        </p:grpSpPr>
        <p:cxnSp>
          <p:nvCxnSpPr>
            <p:cNvPr id="12" name="Rechte verbindingslijn 11"/>
            <p:cNvCxnSpPr/>
            <p:nvPr/>
          </p:nvCxnSpPr>
          <p:spPr>
            <a:xfrm>
              <a:off x="971600"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820159" y="1249852"/>
              <a:ext cx="502880" cy="276999"/>
            </a:xfrm>
            <a:prstGeom prst="rect">
              <a:avLst/>
            </a:prstGeom>
            <a:noFill/>
          </p:spPr>
          <p:txBody>
            <a:bodyPr wrap="square" rtlCol="0">
              <a:spAutoFit/>
            </a:bodyPr>
            <a:lstStyle/>
            <a:p>
              <a:pPr defTabSz="914235"/>
              <a:r>
                <a:rPr lang="nl-BE" sz="1200">
                  <a:solidFill>
                    <a:srgbClr val="373636"/>
                  </a:solidFill>
                  <a:latin typeface="Calibri" panose="020F0502020204030204"/>
                </a:rPr>
                <a:t>PV</a:t>
              </a:r>
            </a:p>
          </p:txBody>
        </p:sp>
      </p:grpSp>
      <p:grpSp>
        <p:nvGrpSpPr>
          <p:cNvPr id="18" name="Groep 17"/>
          <p:cNvGrpSpPr/>
          <p:nvPr/>
        </p:nvGrpSpPr>
        <p:grpSpPr>
          <a:xfrm>
            <a:off x="2774107" y="3042613"/>
            <a:ext cx="430872" cy="738989"/>
            <a:chOff x="1259632" y="1249851"/>
            <a:chExt cx="430872" cy="738989"/>
          </a:xfrm>
        </p:grpSpPr>
        <p:cxnSp>
          <p:nvCxnSpPr>
            <p:cNvPr id="16" name="Rechte verbindingslijn 15"/>
            <p:cNvCxnSpPr/>
            <p:nvPr/>
          </p:nvCxnSpPr>
          <p:spPr>
            <a:xfrm>
              <a:off x="1453776"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7" name="Tekstvak 16"/>
            <p:cNvSpPr txBox="1"/>
            <p:nvPr/>
          </p:nvSpPr>
          <p:spPr>
            <a:xfrm>
              <a:off x="1259632" y="1249851"/>
              <a:ext cx="430872" cy="276999"/>
            </a:xfrm>
            <a:prstGeom prst="rect">
              <a:avLst/>
            </a:prstGeom>
            <a:noFill/>
          </p:spPr>
          <p:txBody>
            <a:bodyPr wrap="square" rtlCol="0">
              <a:spAutoFit/>
            </a:bodyPr>
            <a:lstStyle/>
            <a:p>
              <a:pPr defTabSz="914235"/>
              <a:r>
                <a:rPr lang="nl-BE" sz="1200">
                  <a:solidFill>
                    <a:srgbClr val="373636"/>
                  </a:solidFill>
                  <a:latin typeface="Calibri" panose="020F0502020204030204"/>
                </a:rPr>
                <a:t>VV</a:t>
              </a:r>
            </a:p>
          </p:txBody>
        </p:sp>
      </p:grpSp>
      <p:grpSp>
        <p:nvGrpSpPr>
          <p:cNvPr id="51" name="Groep 50"/>
          <p:cNvGrpSpPr/>
          <p:nvPr/>
        </p:nvGrpSpPr>
        <p:grpSpPr>
          <a:xfrm>
            <a:off x="3350171" y="3046223"/>
            <a:ext cx="430872" cy="738989"/>
            <a:chOff x="2164454" y="1969931"/>
            <a:chExt cx="430872" cy="738989"/>
          </a:xfrm>
        </p:grpSpPr>
        <p:cxnSp>
          <p:nvCxnSpPr>
            <p:cNvPr id="23" name="Rechte verbindingslijn 22"/>
            <p:cNvCxnSpPr/>
            <p:nvPr/>
          </p:nvCxnSpPr>
          <p:spPr>
            <a:xfrm>
              <a:off x="2358598" y="234240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4" name="Tekstvak 23"/>
            <p:cNvSpPr txBox="1"/>
            <p:nvPr/>
          </p:nvSpPr>
          <p:spPr>
            <a:xfrm>
              <a:off x="2164454" y="1969931"/>
              <a:ext cx="430872" cy="276999"/>
            </a:xfrm>
            <a:prstGeom prst="rect">
              <a:avLst/>
            </a:prstGeom>
            <a:noFill/>
          </p:spPr>
          <p:txBody>
            <a:bodyPr wrap="square" rtlCol="0">
              <a:spAutoFit/>
            </a:bodyPr>
            <a:lstStyle/>
            <a:p>
              <a:pPr defTabSz="914235"/>
              <a:r>
                <a:rPr lang="nl-BE" sz="1200">
                  <a:solidFill>
                    <a:srgbClr val="373636"/>
                  </a:solidFill>
                  <a:latin typeface="Calibri" panose="020F0502020204030204"/>
                </a:rPr>
                <a:t>DV</a:t>
              </a:r>
            </a:p>
          </p:txBody>
        </p:sp>
      </p:grpSp>
      <p:grpSp>
        <p:nvGrpSpPr>
          <p:cNvPr id="52" name="Groep 51"/>
          <p:cNvGrpSpPr/>
          <p:nvPr/>
        </p:nvGrpSpPr>
        <p:grpSpPr>
          <a:xfrm>
            <a:off x="3778638" y="3053882"/>
            <a:ext cx="430872" cy="727718"/>
            <a:chOff x="2592921" y="1977592"/>
            <a:chExt cx="430872" cy="727718"/>
          </a:xfrm>
        </p:grpSpPr>
        <p:cxnSp>
          <p:nvCxnSpPr>
            <p:cNvPr id="25" name="Rechte verbindingslijn 24"/>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6" name="Tekstvak 25"/>
            <p:cNvSpPr txBox="1"/>
            <p:nvPr/>
          </p:nvSpPr>
          <p:spPr>
            <a:xfrm>
              <a:off x="2592921" y="1977592"/>
              <a:ext cx="430872" cy="276999"/>
            </a:xfrm>
            <a:prstGeom prst="rect">
              <a:avLst/>
            </a:prstGeom>
            <a:noFill/>
          </p:spPr>
          <p:txBody>
            <a:bodyPr wrap="square" rtlCol="0">
              <a:spAutoFit/>
            </a:bodyPr>
            <a:lstStyle/>
            <a:p>
              <a:pPr defTabSz="914235"/>
              <a:r>
                <a:rPr lang="nl-BE" sz="1200">
                  <a:solidFill>
                    <a:srgbClr val="373636"/>
                  </a:solidFill>
                  <a:latin typeface="Calibri" panose="020F0502020204030204"/>
                </a:rPr>
                <a:t>BG</a:t>
              </a:r>
            </a:p>
          </p:txBody>
        </p:sp>
      </p:grpSp>
      <p:grpSp>
        <p:nvGrpSpPr>
          <p:cNvPr id="53" name="Groep 52"/>
          <p:cNvGrpSpPr/>
          <p:nvPr/>
        </p:nvGrpSpPr>
        <p:grpSpPr>
          <a:xfrm>
            <a:off x="5192777" y="3045674"/>
            <a:ext cx="461650" cy="727718"/>
            <a:chOff x="3678302" y="1969384"/>
            <a:chExt cx="461650" cy="727718"/>
          </a:xfrm>
          <a:solidFill>
            <a:schemeClr val="bg1"/>
          </a:solidFill>
        </p:grpSpPr>
        <p:cxnSp>
          <p:nvCxnSpPr>
            <p:cNvPr id="30" name="Rechte verbindingslijn 29"/>
            <p:cNvCxnSpPr/>
            <p:nvPr/>
          </p:nvCxnSpPr>
          <p:spPr>
            <a:xfrm>
              <a:off x="3857181" y="2330582"/>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1" name="Tekstvak 30"/>
            <p:cNvSpPr txBox="1"/>
            <p:nvPr/>
          </p:nvSpPr>
          <p:spPr>
            <a:xfrm>
              <a:off x="3678302" y="1969384"/>
              <a:ext cx="461650" cy="276999"/>
            </a:xfrm>
            <a:prstGeom prst="rect">
              <a:avLst/>
            </a:prstGeom>
            <a:grpFill/>
          </p:spPr>
          <p:txBody>
            <a:bodyPr wrap="square" rtlCol="0">
              <a:spAutoFit/>
            </a:bodyPr>
            <a:lstStyle/>
            <a:p>
              <a:pPr defTabSz="914235"/>
              <a:r>
                <a:rPr lang="nl-BE" sz="1200">
                  <a:solidFill>
                    <a:srgbClr val="373636"/>
                  </a:solidFill>
                  <a:latin typeface="Calibri" panose="020F0502020204030204"/>
                </a:rPr>
                <a:t>VW</a:t>
              </a:r>
            </a:p>
          </p:txBody>
        </p:sp>
      </p:grpSp>
      <p:sp>
        <p:nvSpPr>
          <p:cNvPr id="32" name="Rechthoek 31"/>
          <p:cNvSpPr/>
          <p:nvPr/>
        </p:nvSpPr>
        <p:spPr>
          <a:xfrm>
            <a:off x="4311733" y="2631169"/>
            <a:ext cx="1068320"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50">
                <a:solidFill>
                  <a:prstClr val="white"/>
                </a:solidFill>
                <a:latin typeface="Calibri" panose="020F0502020204030204"/>
              </a:rPr>
              <a:t>Te ontwikkelen</a:t>
            </a:r>
          </a:p>
        </p:txBody>
      </p:sp>
      <p:grpSp>
        <p:nvGrpSpPr>
          <p:cNvPr id="55" name="Groep 54"/>
          <p:cNvGrpSpPr/>
          <p:nvPr/>
        </p:nvGrpSpPr>
        <p:grpSpPr>
          <a:xfrm>
            <a:off x="6094561" y="3054245"/>
            <a:ext cx="443731" cy="724297"/>
            <a:chOff x="4580084" y="1977953"/>
            <a:chExt cx="443731" cy="724297"/>
          </a:xfrm>
          <a:solidFill>
            <a:schemeClr val="bg1"/>
          </a:solidFill>
        </p:grpSpPr>
        <p:cxnSp>
          <p:nvCxnSpPr>
            <p:cNvPr id="36" name="Rechte verbindingslijn 35"/>
            <p:cNvCxnSpPr/>
            <p:nvPr/>
          </p:nvCxnSpPr>
          <p:spPr>
            <a:xfrm>
              <a:off x="4734771" y="2335730"/>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7" name="Tekstvak 36"/>
            <p:cNvSpPr txBox="1"/>
            <p:nvPr/>
          </p:nvSpPr>
          <p:spPr>
            <a:xfrm>
              <a:off x="4580084" y="1977953"/>
              <a:ext cx="443731" cy="276999"/>
            </a:xfrm>
            <a:prstGeom prst="rect">
              <a:avLst/>
            </a:prstGeom>
            <a:grpFill/>
          </p:spPr>
          <p:txBody>
            <a:bodyPr wrap="square" rtlCol="0">
              <a:spAutoFit/>
            </a:bodyPr>
            <a:lstStyle/>
            <a:p>
              <a:pPr defTabSz="914235"/>
              <a:r>
                <a:rPr lang="nl-BE" sz="1200">
                  <a:solidFill>
                    <a:srgbClr val="373636"/>
                  </a:solidFill>
                  <a:latin typeface="Calibri" panose="020F0502020204030204"/>
                </a:rPr>
                <a:t>OP</a:t>
              </a:r>
            </a:p>
          </p:txBody>
        </p:sp>
      </p:grpSp>
      <p:grpSp>
        <p:nvGrpSpPr>
          <p:cNvPr id="56" name="Groep 55"/>
          <p:cNvGrpSpPr/>
          <p:nvPr/>
        </p:nvGrpSpPr>
        <p:grpSpPr>
          <a:xfrm>
            <a:off x="6570079" y="3065514"/>
            <a:ext cx="443731" cy="724297"/>
            <a:chOff x="5055602" y="1989222"/>
            <a:chExt cx="443731" cy="724297"/>
          </a:xfrm>
          <a:solidFill>
            <a:schemeClr val="bg1"/>
          </a:solidFill>
        </p:grpSpPr>
        <p:cxnSp>
          <p:nvCxnSpPr>
            <p:cNvPr id="38" name="Rechte verbindingslijn 37"/>
            <p:cNvCxnSpPr/>
            <p:nvPr/>
          </p:nvCxnSpPr>
          <p:spPr>
            <a:xfrm>
              <a:off x="5210289" y="2346999"/>
              <a:ext cx="0" cy="366520"/>
            </a:xfrm>
            <a:prstGeom prst="line">
              <a:avLst/>
            </a:prstGeom>
            <a:grpFill/>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39" name="Tekstvak 38"/>
            <p:cNvSpPr txBox="1"/>
            <p:nvPr/>
          </p:nvSpPr>
          <p:spPr>
            <a:xfrm>
              <a:off x="5055602" y="1989222"/>
              <a:ext cx="443731" cy="276999"/>
            </a:xfrm>
            <a:prstGeom prst="rect">
              <a:avLst/>
            </a:prstGeom>
            <a:grpFill/>
          </p:spPr>
          <p:txBody>
            <a:bodyPr wrap="square" rtlCol="0">
              <a:spAutoFit/>
            </a:bodyPr>
            <a:lstStyle/>
            <a:p>
              <a:pPr defTabSz="914235"/>
              <a:r>
                <a:rPr lang="nl-BE" sz="1200">
                  <a:solidFill>
                    <a:srgbClr val="373636"/>
                  </a:solidFill>
                  <a:latin typeface="Calibri" panose="020F0502020204030204"/>
                </a:rPr>
                <a:t>UG</a:t>
              </a:r>
            </a:p>
          </p:txBody>
        </p:sp>
      </p:grpSp>
      <p:sp>
        <p:nvSpPr>
          <p:cNvPr id="40" name="Rechthoek 39"/>
          <p:cNvSpPr/>
          <p:nvPr/>
        </p:nvSpPr>
        <p:spPr>
          <a:xfrm>
            <a:off x="5417892" y="2629472"/>
            <a:ext cx="831354"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900">
                <a:solidFill>
                  <a:prstClr val="white"/>
                </a:solidFill>
                <a:latin typeface="Calibri" panose="020F0502020204030204"/>
              </a:rPr>
              <a:t>In ontwikkeling</a:t>
            </a:r>
          </a:p>
        </p:txBody>
      </p:sp>
      <p:sp>
        <p:nvSpPr>
          <p:cNvPr id="42" name="Tekstvak 41"/>
          <p:cNvSpPr txBox="1"/>
          <p:nvPr/>
        </p:nvSpPr>
        <p:spPr>
          <a:xfrm>
            <a:off x="7587974" y="3057305"/>
            <a:ext cx="443731" cy="276999"/>
          </a:xfrm>
          <a:prstGeom prst="rect">
            <a:avLst/>
          </a:prstGeom>
          <a:noFill/>
        </p:spPr>
        <p:txBody>
          <a:bodyPr wrap="square" rtlCol="0">
            <a:spAutoFit/>
          </a:bodyPr>
          <a:lstStyle/>
          <a:p>
            <a:pPr defTabSz="914235"/>
            <a:endParaRPr lang="nl-BE" sz="1200">
              <a:solidFill>
                <a:srgbClr val="373636"/>
              </a:solidFill>
              <a:latin typeface="Calibri" panose="020F0502020204030204"/>
            </a:endParaRPr>
          </a:p>
        </p:txBody>
      </p:sp>
      <p:sp>
        <p:nvSpPr>
          <p:cNvPr id="43" name="Rechthoek 42"/>
          <p:cNvSpPr/>
          <p:nvPr/>
        </p:nvSpPr>
        <p:spPr>
          <a:xfrm>
            <a:off x="6281987" y="2623320"/>
            <a:ext cx="3503349"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a:solidFill>
                  <a:prstClr val="white"/>
                </a:solidFill>
                <a:latin typeface="Calibri" panose="020F0502020204030204"/>
              </a:rPr>
              <a:t>Ontwikkeld</a:t>
            </a:r>
          </a:p>
        </p:txBody>
      </p:sp>
      <p:grpSp>
        <p:nvGrpSpPr>
          <p:cNvPr id="58" name="Groep 57"/>
          <p:cNvGrpSpPr/>
          <p:nvPr/>
        </p:nvGrpSpPr>
        <p:grpSpPr>
          <a:xfrm>
            <a:off x="8056440" y="3057305"/>
            <a:ext cx="443731" cy="724297"/>
            <a:chOff x="6541963" y="1981013"/>
            <a:chExt cx="443731" cy="724297"/>
          </a:xfrm>
        </p:grpSpPr>
        <p:cxnSp>
          <p:nvCxnSpPr>
            <p:cNvPr id="44" name="Rechte verbindingslijn 43"/>
            <p:cNvCxnSpPr/>
            <p:nvPr/>
          </p:nvCxnSpPr>
          <p:spPr>
            <a:xfrm>
              <a:off x="6696650"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5" name="Tekstvak 44"/>
            <p:cNvSpPr txBox="1"/>
            <p:nvPr/>
          </p:nvSpPr>
          <p:spPr>
            <a:xfrm>
              <a:off x="6541963" y="1981013"/>
              <a:ext cx="443731" cy="276999"/>
            </a:xfrm>
            <a:prstGeom prst="rect">
              <a:avLst/>
            </a:prstGeom>
            <a:noFill/>
          </p:spPr>
          <p:txBody>
            <a:bodyPr wrap="square" rtlCol="0">
              <a:spAutoFit/>
            </a:bodyPr>
            <a:lstStyle/>
            <a:p>
              <a:pPr defTabSz="914235"/>
              <a:r>
                <a:rPr lang="nl-BE" sz="1200">
                  <a:solidFill>
                    <a:srgbClr val="373636"/>
                  </a:solidFill>
                  <a:latin typeface="Calibri" panose="020F0502020204030204"/>
                </a:rPr>
                <a:t>BW</a:t>
              </a:r>
            </a:p>
          </p:txBody>
        </p:sp>
      </p:grpSp>
      <p:grpSp>
        <p:nvGrpSpPr>
          <p:cNvPr id="59" name="Groep 58"/>
          <p:cNvGrpSpPr/>
          <p:nvPr/>
        </p:nvGrpSpPr>
        <p:grpSpPr>
          <a:xfrm>
            <a:off x="8638951" y="3057305"/>
            <a:ext cx="443731" cy="724297"/>
            <a:chOff x="7124474" y="1981013"/>
            <a:chExt cx="443731" cy="724297"/>
          </a:xfrm>
        </p:grpSpPr>
        <p:cxnSp>
          <p:nvCxnSpPr>
            <p:cNvPr id="46" name="Rechte verbindingslijn 45"/>
            <p:cNvCxnSpPr/>
            <p:nvPr/>
          </p:nvCxnSpPr>
          <p:spPr>
            <a:xfrm>
              <a:off x="7279161"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7" name="Tekstvak 46"/>
            <p:cNvSpPr txBox="1"/>
            <p:nvPr/>
          </p:nvSpPr>
          <p:spPr>
            <a:xfrm>
              <a:off x="7124474" y="1981013"/>
              <a:ext cx="443731" cy="276999"/>
            </a:xfrm>
            <a:prstGeom prst="rect">
              <a:avLst/>
            </a:prstGeom>
            <a:noFill/>
          </p:spPr>
          <p:txBody>
            <a:bodyPr wrap="square" rtlCol="0">
              <a:spAutoFit/>
            </a:bodyPr>
            <a:lstStyle/>
            <a:p>
              <a:pPr defTabSz="914235"/>
              <a:r>
                <a:rPr lang="nl-BE" sz="1200">
                  <a:solidFill>
                    <a:srgbClr val="373636"/>
                  </a:solidFill>
                  <a:latin typeface="Calibri" panose="020F0502020204030204"/>
                </a:rPr>
                <a:t>TK</a:t>
              </a:r>
            </a:p>
          </p:txBody>
        </p:sp>
      </p:grpSp>
      <p:sp>
        <p:nvSpPr>
          <p:cNvPr id="49" name="Rechthoek 48"/>
          <p:cNvSpPr/>
          <p:nvPr/>
        </p:nvSpPr>
        <p:spPr>
          <a:xfrm>
            <a:off x="4348290" y="1849114"/>
            <a:ext cx="5437044" cy="288032"/>
          </a:xfrm>
          <a:prstGeom prst="rect">
            <a:avLst/>
          </a:prstGeom>
          <a:solidFill>
            <a:schemeClr val="bg1">
              <a:lumMod val="6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a:solidFill>
                  <a:prstClr val="white"/>
                </a:solidFill>
                <a:latin typeface="Calibri" panose="020F0502020204030204"/>
              </a:rPr>
              <a:t>Ontwikkelbare bedrijvenzones</a:t>
            </a:r>
          </a:p>
        </p:txBody>
      </p:sp>
      <p:sp>
        <p:nvSpPr>
          <p:cNvPr id="50" name="Rechthoek 49"/>
          <p:cNvSpPr/>
          <p:nvPr/>
        </p:nvSpPr>
        <p:spPr>
          <a:xfrm>
            <a:off x="6281987" y="2228430"/>
            <a:ext cx="3503349" cy="288032"/>
          </a:xfrm>
          <a:prstGeom prst="rect">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a:solidFill>
                  <a:prstClr val="white"/>
                </a:solidFill>
                <a:latin typeface="Calibri" panose="020F0502020204030204"/>
              </a:rPr>
              <a:t>Bedrijvenzones in beheer</a:t>
            </a:r>
          </a:p>
        </p:txBody>
      </p:sp>
      <p:sp>
        <p:nvSpPr>
          <p:cNvPr id="60" name="Tekstvak 59"/>
          <p:cNvSpPr txBox="1"/>
          <p:nvPr/>
        </p:nvSpPr>
        <p:spPr>
          <a:xfrm>
            <a:off x="2017145" y="4005833"/>
            <a:ext cx="3816424" cy="1815882"/>
          </a:xfrm>
          <a:prstGeom prst="rect">
            <a:avLst/>
          </a:prstGeom>
          <a:noFill/>
        </p:spPr>
        <p:txBody>
          <a:bodyPr wrap="square" rtlCol="0">
            <a:spAutoFit/>
          </a:bodyPr>
          <a:lstStyle/>
          <a:p>
            <a:pPr defTabSz="914235"/>
            <a:r>
              <a:rPr lang="nl-BE" sz="1600" b="1" i="1">
                <a:solidFill>
                  <a:srgbClr val="8DC63F"/>
                </a:solidFill>
                <a:latin typeface="Calibri" panose="020F0502020204030204"/>
              </a:rPr>
              <a:t>Mijlpalen vaste chronologie:</a:t>
            </a:r>
          </a:p>
          <a:p>
            <a:pPr defTabSz="914235"/>
            <a:endParaRPr lang="nl-BE" sz="1200">
              <a:solidFill>
                <a:srgbClr val="373636"/>
              </a:solidFill>
              <a:latin typeface="Calibri" panose="020F0502020204030204"/>
            </a:endParaRPr>
          </a:p>
          <a:p>
            <a:pPr defTabSz="914235"/>
            <a:r>
              <a:rPr lang="nl-BE" sz="1200">
                <a:solidFill>
                  <a:srgbClr val="373636"/>
                </a:solidFill>
                <a:latin typeface="Calibri" panose="020F0502020204030204"/>
              </a:rPr>
              <a:t>PV = Plenaire vergadering</a:t>
            </a:r>
          </a:p>
          <a:p>
            <a:pPr defTabSz="914235"/>
            <a:r>
              <a:rPr lang="nl-BE" sz="1200">
                <a:solidFill>
                  <a:srgbClr val="373636"/>
                </a:solidFill>
                <a:latin typeface="Calibri" panose="020F0502020204030204"/>
              </a:rPr>
              <a:t>VV = Voorlopige vaststelling</a:t>
            </a:r>
          </a:p>
          <a:p>
            <a:pPr defTabSz="914235"/>
            <a:r>
              <a:rPr lang="nl-BE" sz="1200">
                <a:solidFill>
                  <a:srgbClr val="373636"/>
                </a:solidFill>
                <a:latin typeface="Calibri" panose="020F0502020204030204"/>
              </a:rPr>
              <a:t>DV = Definitieve vaststelling</a:t>
            </a:r>
          </a:p>
          <a:p>
            <a:pPr defTabSz="914235"/>
            <a:r>
              <a:rPr lang="nl-BE" sz="1200">
                <a:solidFill>
                  <a:srgbClr val="373636"/>
                </a:solidFill>
                <a:latin typeface="Calibri" panose="020F0502020204030204"/>
              </a:rPr>
              <a:t>BG = Besluit tot goedkeuring (enkel voor </a:t>
            </a:r>
            <a:r>
              <a:rPr lang="nl-BE" sz="1200" err="1">
                <a:solidFill>
                  <a:srgbClr val="373636"/>
                </a:solidFill>
                <a:latin typeface="Calibri" panose="020F0502020204030204"/>
              </a:rPr>
              <a:t>gew</a:t>
            </a:r>
            <a:r>
              <a:rPr lang="nl-BE" sz="1200">
                <a:solidFill>
                  <a:srgbClr val="373636"/>
                </a:solidFill>
                <a:latin typeface="Calibri" panose="020F0502020204030204"/>
              </a:rPr>
              <a:t>. </a:t>
            </a:r>
            <a:r>
              <a:rPr lang="nl-BE" sz="1200" err="1">
                <a:solidFill>
                  <a:srgbClr val="373636"/>
                </a:solidFill>
                <a:latin typeface="Calibri" panose="020F0502020204030204"/>
              </a:rPr>
              <a:t>RUP’s</a:t>
            </a:r>
            <a:r>
              <a:rPr lang="nl-BE" sz="1200">
                <a:solidFill>
                  <a:srgbClr val="373636"/>
                </a:solidFill>
                <a:latin typeface="Calibri" panose="020F0502020204030204"/>
              </a:rPr>
              <a:t>)</a:t>
            </a:r>
          </a:p>
          <a:p>
            <a:pPr defTabSz="914235"/>
            <a:r>
              <a:rPr lang="nl-BE" sz="1200">
                <a:solidFill>
                  <a:srgbClr val="373636"/>
                </a:solidFill>
                <a:latin typeface="Calibri" panose="020F0502020204030204"/>
              </a:rPr>
              <a:t>BS = Publicatie B.S.</a:t>
            </a:r>
          </a:p>
          <a:p>
            <a:pPr defTabSz="914235"/>
            <a:r>
              <a:rPr lang="nl-BE" sz="1200">
                <a:solidFill>
                  <a:srgbClr val="373636"/>
                </a:solidFill>
                <a:latin typeface="Calibri" panose="020F0502020204030204"/>
              </a:rPr>
              <a:t>VW = Verwerving (aankoop)</a:t>
            </a:r>
          </a:p>
          <a:p>
            <a:pPr defTabSz="914235"/>
            <a:r>
              <a:rPr lang="nl-BE" sz="1200">
                <a:solidFill>
                  <a:srgbClr val="373636"/>
                </a:solidFill>
                <a:latin typeface="Calibri" panose="020F0502020204030204"/>
              </a:rPr>
              <a:t>OP = Oplevering nutsvoorziening en infrastructuur</a:t>
            </a:r>
          </a:p>
        </p:txBody>
      </p:sp>
      <p:sp>
        <p:nvSpPr>
          <p:cNvPr id="62" name="Rechthoek 61"/>
          <p:cNvSpPr/>
          <p:nvPr/>
        </p:nvSpPr>
        <p:spPr>
          <a:xfrm>
            <a:off x="4357533" y="1484002"/>
            <a:ext cx="5427803" cy="288032"/>
          </a:xfrm>
          <a:prstGeom prst="rect">
            <a:avLst/>
          </a:prstGeom>
          <a:solidFill>
            <a:schemeClr val="bg1">
              <a:lumMod val="65000"/>
            </a:schemeClr>
          </a:solidFill>
          <a:ln>
            <a:solidFill>
              <a:srgbClr val="F20E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a:solidFill>
                  <a:prstClr val="white"/>
                </a:solidFill>
                <a:latin typeface="Calibri" panose="020F0502020204030204"/>
              </a:rPr>
              <a:t>Bedrijfspercelen</a:t>
            </a:r>
          </a:p>
        </p:txBody>
      </p:sp>
      <p:sp>
        <p:nvSpPr>
          <p:cNvPr id="63" name="Rechthoek 62"/>
          <p:cNvSpPr/>
          <p:nvPr/>
        </p:nvSpPr>
        <p:spPr>
          <a:xfrm>
            <a:off x="4354470" y="1127601"/>
            <a:ext cx="5420865" cy="288032"/>
          </a:xfrm>
          <a:prstGeom prst="rect">
            <a:avLst/>
          </a:prstGeom>
          <a:solidFill>
            <a:schemeClr val="bg1">
              <a:lumMod val="6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a:solidFill>
                  <a:prstClr val="white"/>
                </a:solidFill>
                <a:latin typeface="Calibri" panose="020F0502020204030204"/>
              </a:rPr>
              <a:t>Bedrijventerreinen</a:t>
            </a:r>
          </a:p>
        </p:txBody>
      </p:sp>
      <p:sp>
        <p:nvSpPr>
          <p:cNvPr id="33" name="Rechthoek 32"/>
          <p:cNvSpPr/>
          <p:nvPr/>
        </p:nvSpPr>
        <p:spPr>
          <a:xfrm>
            <a:off x="2257670" y="2623320"/>
            <a:ext cx="2016224" cy="28803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a:solidFill>
                  <a:prstClr val="white"/>
                </a:solidFill>
                <a:latin typeface="Calibri" panose="020F0502020204030204"/>
              </a:rPr>
              <a:t>Bedrijventerreinen in planning</a:t>
            </a:r>
          </a:p>
        </p:txBody>
      </p:sp>
      <p:grpSp>
        <p:nvGrpSpPr>
          <p:cNvPr id="61" name="Groep 60"/>
          <p:cNvGrpSpPr/>
          <p:nvPr/>
        </p:nvGrpSpPr>
        <p:grpSpPr>
          <a:xfrm>
            <a:off x="4132854" y="3055682"/>
            <a:ext cx="430872" cy="727718"/>
            <a:chOff x="2592921" y="1977592"/>
            <a:chExt cx="430872" cy="727718"/>
          </a:xfrm>
        </p:grpSpPr>
        <p:cxnSp>
          <p:nvCxnSpPr>
            <p:cNvPr id="69" name="Rechte verbindingslijn 68"/>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0" name="Tekstvak 69"/>
            <p:cNvSpPr txBox="1"/>
            <p:nvPr/>
          </p:nvSpPr>
          <p:spPr>
            <a:xfrm>
              <a:off x="2592921" y="1977592"/>
              <a:ext cx="430872" cy="276999"/>
            </a:xfrm>
            <a:prstGeom prst="rect">
              <a:avLst/>
            </a:prstGeom>
            <a:noFill/>
          </p:spPr>
          <p:txBody>
            <a:bodyPr wrap="square" rtlCol="0">
              <a:spAutoFit/>
            </a:bodyPr>
            <a:lstStyle/>
            <a:p>
              <a:pPr defTabSz="914235"/>
              <a:r>
                <a:rPr lang="nl-BE" sz="1200">
                  <a:solidFill>
                    <a:srgbClr val="373636"/>
                  </a:solidFill>
                  <a:latin typeface="Calibri" panose="020F0502020204030204"/>
                </a:rPr>
                <a:t>BS</a:t>
              </a:r>
            </a:p>
          </p:txBody>
        </p:sp>
      </p:grpSp>
      <p:sp>
        <p:nvSpPr>
          <p:cNvPr id="65" name="Tekstvak 64"/>
          <p:cNvSpPr txBox="1"/>
          <p:nvPr/>
        </p:nvSpPr>
        <p:spPr>
          <a:xfrm>
            <a:off x="6103067" y="4005833"/>
            <a:ext cx="3816424" cy="1077218"/>
          </a:xfrm>
          <a:prstGeom prst="rect">
            <a:avLst/>
          </a:prstGeom>
          <a:noFill/>
        </p:spPr>
        <p:txBody>
          <a:bodyPr wrap="square" rtlCol="0">
            <a:spAutoFit/>
          </a:bodyPr>
          <a:lstStyle/>
          <a:p>
            <a:pPr defTabSz="914235"/>
            <a:r>
              <a:rPr lang="nl-BE" sz="1600" b="1" i="1">
                <a:solidFill>
                  <a:srgbClr val="F20E96"/>
                </a:solidFill>
                <a:latin typeface="Calibri" panose="020F0502020204030204"/>
              </a:rPr>
              <a:t>Mijlpalen variabele chronologie:</a:t>
            </a:r>
          </a:p>
          <a:p>
            <a:pPr defTabSz="914235"/>
            <a:endParaRPr lang="nl-BE" sz="1200">
              <a:solidFill>
                <a:srgbClr val="373636"/>
              </a:solidFill>
              <a:latin typeface="Calibri" panose="020F0502020204030204"/>
            </a:endParaRPr>
          </a:p>
          <a:p>
            <a:pPr defTabSz="914235"/>
            <a:r>
              <a:rPr lang="nl-BE" sz="1200">
                <a:solidFill>
                  <a:srgbClr val="373636"/>
                </a:solidFill>
                <a:latin typeface="Calibri" panose="020F0502020204030204"/>
              </a:rPr>
              <a:t>UG = Uitgifte (verkoop)</a:t>
            </a:r>
          </a:p>
          <a:p>
            <a:pPr defTabSz="914235"/>
            <a:r>
              <a:rPr lang="nl-BE" sz="1200">
                <a:solidFill>
                  <a:srgbClr val="373636"/>
                </a:solidFill>
                <a:latin typeface="Calibri" panose="020F0502020204030204"/>
              </a:rPr>
              <a:t>BW = Bewegwijzering</a:t>
            </a:r>
          </a:p>
          <a:p>
            <a:pPr defTabSz="914235"/>
            <a:r>
              <a:rPr lang="nl-BE" sz="1200">
                <a:solidFill>
                  <a:srgbClr val="373636"/>
                </a:solidFill>
                <a:latin typeface="Calibri" panose="020F0502020204030204"/>
              </a:rPr>
              <a:t>TK = Wederinkoop</a:t>
            </a:r>
          </a:p>
        </p:txBody>
      </p:sp>
      <p:sp>
        <p:nvSpPr>
          <p:cNvPr id="48" name="Title 2"/>
          <p:cNvSpPr>
            <a:spLocks noGrp="1"/>
          </p:cNvSpPr>
          <p:nvPr>
            <p:ph type="title"/>
          </p:nvPr>
        </p:nvSpPr>
        <p:spPr>
          <a:xfrm>
            <a:off x="815414" y="365129"/>
            <a:ext cx="10812294" cy="1325563"/>
          </a:xfrm>
        </p:spPr>
        <p:txBody>
          <a:bodyPr>
            <a:normAutofit/>
          </a:bodyPr>
          <a:lstStyle/>
          <a:p>
            <a:r>
              <a:rPr lang="nl-BE" sz="2400" b="1" noProof="0"/>
              <a:t>Terugblik: Lifecycle van een Bedrijventerrein</a:t>
            </a:r>
          </a:p>
        </p:txBody>
      </p:sp>
    </p:spTree>
    <p:extLst>
      <p:ext uri="{BB962C8B-B14F-4D97-AF65-F5344CB8AC3E}">
        <p14:creationId xmlns:p14="http://schemas.microsoft.com/office/powerpoint/2010/main" val="1103445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noProof="0"/>
              <a:t>Uitwerking adhv praktisch voorbeeld</a:t>
            </a:r>
          </a:p>
        </p:txBody>
      </p:sp>
      <p:sp>
        <p:nvSpPr>
          <p:cNvPr id="5" name="Content Placeholder 4"/>
          <p:cNvSpPr>
            <a:spLocks noGrp="1"/>
          </p:cNvSpPr>
          <p:nvPr>
            <p:ph sz="quarter" idx="10"/>
          </p:nvPr>
        </p:nvSpPr>
        <p:spPr>
          <a:xfrm>
            <a:off x="815414" y="1083733"/>
            <a:ext cx="10609077" cy="5390809"/>
          </a:xfrm>
        </p:spPr>
        <p:txBody>
          <a:bodyPr vert="horz" lIns="91440" tIns="45720" rIns="91440" bIns="45720" rtlCol="0" anchor="t">
            <a:normAutofit/>
          </a:bodyPr>
          <a:lstStyle/>
          <a:p>
            <a:pPr marL="457200" indent="-457200">
              <a:buFont typeface="+mj-lt"/>
              <a:buAutoNum type="arabicPeriod"/>
            </a:pPr>
            <a:r>
              <a:rPr lang="nl-BE" dirty="0">
                <a:latin typeface="FlandersArtSans-Regular" panose="020B0604020202020204" charset="0"/>
              </a:rPr>
              <a:t>Men plant om een Bedrijventerrein genaamd ‘Leuven Noord’ aan te maken en houdt een plenaire vergadering</a:t>
            </a:r>
          </a:p>
          <a:p>
            <a:pPr marL="457200" indent="-457200">
              <a:buFont typeface="+mj-lt"/>
              <a:buAutoNum type="arabicPeriod"/>
            </a:pPr>
            <a:r>
              <a:rPr lang="nl-BE" dirty="0">
                <a:latin typeface="FlandersArtSans-Regular" panose="020B0604020202020204" charset="0"/>
              </a:rPr>
              <a:t>Na de voorlopige en definitieve goedkeuring wordt het Bedrijventerrein ‘Leuven Noord’ gepubliceerd in het Belgisch Staatsblad.</a:t>
            </a:r>
          </a:p>
          <a:p>
            <a:pPr marL="457200" indent="-457200">
              <a:buAutoNum type="arabicPeriod"/>
            </a:pPr>
            <a:r>
              <a:rPr lang="nl-NL" dirty="0">
                <a:latin typeface="FlandersArtSans-Regular"/>
              </a:rPr>
              <a:t>Eens de publicatie in het Belgische Staatsblad wordt een deel van het bestemde bedrijventerrein ‘Leuven Noord’ beschikbaar als ‘te ontwikkelen’ Bedrijvenzone 'Leuven Noord fase 1'</a:t>
            </a:r>
          </a:p>
          <a:p>
            <a:pPr marL="457200" indent="-457200">
              <a:buFont typeface="+mj-lt"/>
              <a:buAutoNum type="arabicPeriod"/>
            </a:pPr>
            <a:r>
              <a:rPr lang="nl-BE" dirty="0">
                <a:latin typeface="FlandersArtSans-Regular" panose="020B0604020202020204" charset="0"/>
              </a:rPr>
              <a:t>Ontwikkeling </a:t>
            </a:r>
            <a:r>
              <a:rPr lang="nl-BE" dirty="0" smtClean="0">
                <a:latin typeface="FlandersArtSans-Regular" panose="020B0604020202020204" charset="0"/>
              </a:rPr>
              <a:t>‘</a:t>
            </a:r>
            <a:r>
              <a:rPr lang="nl-BE" dirty="0" smtClean="0">
                <a:latin typeface="FlandersArtSans-Regular" panose="020B0604020202020204" charset="0"/>
              </a:rPr>
              <a:t>Leuven </a:t>
            </a:r>
            <a:r>
              <a:rPr lang="nl-BE" dirty="0">
                <a:latin typeface="FlandersArtSans-Regular" panose="020B0604020202020204" charset="0"/>
              </a:rPr>
              <a:t>Noord </a:t>
            </a:r>
            <a:r>
              <a:rPr lang="nl-BE" dirty="0" smtClean="0">
                <a:latin typeface="FlandersArtSans-Regular" panose="020B0604020202020204" charset="0"/>
              </a:rPr>
              <a:t>fase 1’ is </a:t>
            </a:r>
            <a:r>
              <a:rPr lang="nl-BE" dirty="0">
                <a:latin typeface="FlandersArtSans-Regular" panose="020B0604020202020204" charset="0"/>
              </a:rPr>
              <a:t>voltooid</a:t>
            </a:r>
          </a:p>
          <a:p>
            <a:pPr marL="457200" indent="-457200">
              <a:buFont typeface="+mj-lt"/>
              <a:buAutoNum type="arabicPeriod"/>
            </a:pPr>
            <a:r>
              <a:rPr lang="nl-BE" dirty="0">
                <a:latin typeface="FlandersArtSans-Regular" panose="020B0604020202020204" charset="0"/>
              </a:rPr>
              <a:t>De contouren van ‘Leuven </a:t>
            </a:r>
            <a:r>
              <a:rPr lang="nl-BE" dirty="0" smtClean="0">
                <a:latin typeface="FlandersArtSans-Regular" panose="020B0604020202020204" charset="0"/>
              </a:rPr>
              <a:t>Noord fase 1’ </a:t>
            </a:r>
            <a:r>
              <a:rPr lang="nl-BE" dirty="0">
                <a:latin typeface="FlandersArtSans-Regular" panose="020B0604020202020204" charset="0"/>
              </a:rPr>
              <a:t>zijn na </a:t>
            </a:r>
            <a:r>
              <a:rPr lang="nl-BE" dirty="0" smtClean="0">
                <a:latin typeface="FlandersArtSans-Regular" panose="020B0604020202020204" charset="0"/>
              </a:rPr>
              <a:t>ontwikkeling </a:t>
            </a:r>
            <a:r>
              <a:rPr lang="nl-BE" dirty="0">
                <a:latin typeface="FlandersArtSans-Regular" panose="020B0604020202020204" charset="0"/>
              </a:rPr>
              <a:t>groter dan initieel bestemd en gepubliceerd in het Belgisch Staatsblad</a:t>
            </a:r>
          </a:p>
          <a:p>
            <a:pPr marL="457200" indent="-457200">
              <a:buFont typeface="+mj-lt"/>
              <a:buAutoNum type="arabicPeriod"/>
            </a:pPr>
            <a:endParaRPr lang="nl-BE" dirty="0">
              <a:latin typeface="FlandersArtSans-Regular" panose="020B0604020202020204" charset="0"/>
            </a:endParaRPr>
          </a:p>
          <a:p>
            <a:pPr marL="457200" indent="-457200">
              <a:buFont typeface="+mj-lt"/>
              <a:buAutoNum type="arabicPeriod"/>
            </a:pPr>
            <a:endParaRPr lang="nl-BE" dirty="0">
              <a:latin typeface="FlandersArtSans-Regular" panose="020B0604020202020204" charset="0"/>
            </a:endParaRPr>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6</a:t>
            </a:fld>
            <a:endParaRPr lang="nl-BE">
              <a:solidFill>
                <a:srgbClr val="6B6B6B"/>
              </a:solidFill>
            </a:endParaRPr>
          </a:p>
        </p:txBody>
      </p:sp>
    </p:spTree>
    <p:extLst>
      <p:ext uri="{BB962C8B-B14F-4D97-AF65-F5344CB8AC3E}">
        <p14:creationId xmlns:p14="http://schemas.microsoft.com/office/powerpoint/2010/main" val="1783890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3" y="365129"/>
            <a:ext cx="11195611" cy="1325563"/>
          </a:xfrm>
        </p:spPr>
        <p:txBody>
          <a:bodyPr/>
          <a:lstStyle/>
          <a:p>
            <a:r>
              <a:rPr lang="nl-NL" b="1"/>
              <a:t>1. Men plant om een Bedrijventerrein genaamd ‘Leuven Noord’ aan te maken en houdt een plenaire vergadering</a:t>
            </a:r>
          </a:p>
        </p:txBody>
      </p:sp>
      <p:sp>
        <p:nvSpPr>
          <p:cNvPr id="5" name="Content Placeholder 4"/>
          <p:cNvSpPr>
            <a:spLocks noGrp="1"/>
          </p:cNvSpPr>
          <p:nvPr>
            <p:ph sz="quarter" idx="10"/>
          </p:nvPr>
        </p:nvSpPr>
        <p:spPr>
          <a:xfrm>
            <a:off x="815414" y="1083733"/>
            <a:ext cx="10609077" cy="5390809"/>
          </a:xfrm>
        </p:spPr>
        <p:txBody>
          <a:bodyPr>
            <a:normAutofit/>
          </a:bodyPr>
          <a:lstStyle/>
          <a:p>
            <a:r>
              <a:rPr lang="nl-BE" sz="1600">
                <a:latin typeface="FlandersArtSans-Regular" panose="020B0604020202020204" charset="0"/>
              </a:rPr>
              <a:t>Bedrijventerrein als specialisatie van Ruimtelijke eenheid</a:t>
            </a:r>
          </a:p>
          <a:p>
            <a:pPr lvl="1"/>
            <a:r>
              <a:rPr lang="nl-NL" sz="1600">
                <a:latin typeface="FlandersArtSans-Regular" panose="020B0604020202020204" charset="0"/>
              </a:rPr>
              <a:t>Definitie </a:t>
            </a:r>
            <a:r>
              <a:rPr lang="nl-NL" sz="1600" b="1">
                <a:latin typeface="FlandersArtSans-Regular" panose="020B0604020202020204" charset="0"/>
              </a:rPr>
              <a:t>Ruimtelijke eenheid</a:t>
            </a:r>
            <a:r>
              <a:rPr lang="nl-NL" sz="1600">
                <a:latin typeface="FlandersArtSans-Regular" panose="020B0604020202020204" charset="0"/>
              </a:rPr>
              <a:t>: “één gebied (of meerdere gebieden) van land en/of water, of één enkel volume (of meerdere volumes) ruimte”</a:t>
            </a:r>
          </a:p>
          <a:p>
            <a:pPr lvl="1"/>
            <a:r>
              <a:rPr lang="nl-NL" sz="1600">
                <a:latin typeface="FlandersArtSans-Regular" panose="020B0604020202020204" charset="0"/>
              </a:rPr>
              <a:t>Definitie </a:t>
            </a:r>
            <a:r>
              <a:rPr lang="nl-NL" sz="1600" b="1">
                <a:latin typeface="FlandersArtSans-Regular" panose="020B0604020202020204" charset="0"/>
              </a:rPr>
              <a:t>Bedrijventerrein</a:t>
            </a:r>
            <a:r>
              <a:rPr lang="nl-NL" sz="1600">
                <a:latin typeface="FlandersArtSans-Regular" panose="020B0604020202020204" charset="0"/>
              </a:rPr>
              <a:t>: Som van alle ruimtelijke eenheden waarvan minstens 1 met een economische activiteit.</a:t>
            </a:r>
          </a:p>
          <a:p>
            <a:pPr lvl="1"/>
            <a:endParaRPr lang="nl-NL" sz="1600">
              <a:latin typeface="FlandersArtSans-Regular" panose="020B0604020202020204" charset="0"/>
            </a:endParaRPr>
          </a:p>
          <a:p>
            <a:pPr marL="457200" lvl="1" indent="0">
              <a:buNone/>
            </a:pPr>
            <a:endParaRPr lang="nl-NL" sz="1600">
              <a:latin typeface="FlandersArtSans-Regular" panose="020B0604020202020204" charset="0"/>
            </a:endParaRPr>
          </a:p>
          <a:p>
            <a:pPr lvl="1"/>
            <a:endParaRPr lang="nl-BE" sz="1600">
              <a:latin typeface="FlandersArtSans-Regular" panose="020B0604020202020204" charset="0"/>
            </a:endParaRPr>
          </a:p>
          <a:p>
            <a:pPr marL="16329" indent="0">
              <a:buNone/>
            </a:pPr>
            <a:endParaRPr lang="nl-BE"/>
          </a:p>
          <a:p>
            <a:endParaRPr lang="nl-BE"/>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7</a:t>
            </a:fld>
            <a:endParaRPr lang="nl-BE">
              <a:solidFill>
                <a:srgbClr val="6B6B6B"/>
              </a:solidFill>
            </a:endParaRPr>
          </a:p>
        </p:txBody>
      </p:sp>
      <p:sp>
        <p:nvSpPr>
          <p:cNvPr id="2" name="Rectangle 1"/>
          <p:cNvSpPr/>
          <p:nvPr/>
        </p:nvSpPr>
        <p:spPr>
          <a:xfrm>
            <a:off x="4559300" y="2921000"/>
            <a:ext cx="1981200" cy="7620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Ruimtelijke</a:t>
            </a:r>
            <a:r>
              <a:rPr lang="en-GB" sz="1400" b="1">
                <a:solidFill>
                  <a:schemeClr val="tx1"/>
                </a:solidFill>
              </a:rPr>
              <a:t> </a:t>
            </a:r>
            <a:r>
              <a:rPr lang="en-GB" sz="1400" b="1" err="1">
                <a:solidFill>
                  <a:schemeClr val="tx1"/>
                </a:solidFill>
              </a:rPr>
              <a:t>eenheid</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type</a:t>
            </a:r>
            <a:r>
              <a:rPr lang="en-GB" sz="1200">
                <a:solidFill>
                  <a:schemeClr val="tx1"/>
                </a:solidFill>
              </a:rPr>
              <a:t>: </a:t>
            </a:r>
            <a:r>
              <a:rPr lang="en-GB" sz="1200" err="1">
                <a:solidFill>
                  <a:schemeClr val="tx1"/>
                </a:solidFill>
              </a:rPr>
              <a:t>Industrie</a:t>
            </a:r>
            <a:endParaRPr lang="en-GB" sz="1200">
              <a:solidFill>
                <a:schemeClr val="tx1"/>
              </a:solidFill>
            </a:endParaRPr>
          </a:p>
          <a:p>
            <a:pPr algn="ctr"/>
            <a:endParaRPr lang="en-GB" sz="1200">
              <a:solidFill>
                <a:schemeClr val="tx1"/>
              </a:solidFill>
            </a:endParaRPr>
          </a:p>
        </p:txBody>
      </p:sp>
      <p:sp>
        <p:nvSpPr>
          <p:cNvPr id="11" name="Rectangle 10"/>
          <p:cNvSpPr/>
          <p:nvPr/>
        </p:nvSpPr>
        <p:spPr>
          <a:xfrm>
            <a:off x="4089400" y="4058704"/>
            <a:ext cx="2921000" cy="6858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a:t>
            </a:r>
            <a:r>
              <a:rPr lang="en-GB" sz="1200" b="1" err="1">
                <a:solidFill>
                  <a:schemeClr val="tx1"/>
                </a:solidFill>
              </a:rPr>
              <a:t>Commerciële</a:t>
            </a:r>
            <a:r>
              <a:rPr lang="en-GB" sz="1200" b="1">
                <a:solidFill>
                  <a:schemeClr val="tx1"/>
                </a:solidFill>
              </a:rPr>
              <a:t>) </a:t>
            </a:r>
            <a:r>
              <a:rPr lang="en-GB" sz="1200" b="1" err="1">
                <a:solidFill>
                  <a:schemeClr val="tx1"/>
                </a:solidFill>
              </a:rPr>
              <a:t>Naam</a:t>
            </a:r>
            <a:r>
              <a:rPr lang="en-GB" sz="1200">
                <a:solidFill>
                  <a:schemeClr val="tx1"/>
                </a:solidFill>
              </a:rPr>
              <a:t>: Leuven Noord</a:t>
            </a:r>
          </a:p>
        </p:txBody>
      </p:sp>
      <p:cxnSp>
        <p:nvCxnSpPr>
          <p:cNvPr id="7" name="Straight Arrow Connector 6"/>
          <p:cNvCxnSpPr>
            <a:stCxn id="2" idx="2"/>
            <a:endCxn id="11" idx="0"/>
          </p:cNvCxnSpPr>
          <p:nvPr/>
        </p:nvCxnSpPr>
        <p:spPr>
          <a:xfrm>
            <a:off x="5549900" y="3683000"/>
            <a:ext cx="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65700" y="3683000"/>
            <a:ext cx="0" cy="37570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stretch>
            <a:fillRect/>
          </a:stretch>
        </p:blipFill>
        <p:spPr>
          <a:xfrm>
            <a:off x="8226949" y="2517929"/>
            <a:ext cx="1627265" cy="1800072"/>
          </a:xfrm>
          <a:prstGeom prst="rect">
            <a:avLst/>
          </a:prstGeom>
        </p:spPr>
      </p:pic>
    </p:spTree>
    <p:extLst>
      <p:ext uri="{BB962C8B-B14F-4D97-AF65-F5344CB8AC3E}">
        <p14:creationId xmlns:p14="http://schemas.microsoft.com/office/powerpoint/2010/main" val="330909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3" y="365129"/>
            <a:ext cx="11195611" cy="1325563"/>
          </a:xfrm>
        </p:spPr>
        <p:txBody>
          <a:bodyPr/>
          <a:lstStyle/>
          <a:p>
            <a:r>
              <a:rPr lang="nl-NL" b="1"/>
              <a:t>1. Men plant om een Bedrijventerrein genaamd ‘Leuven Noord’ aan te maken en houdt een plenaire vergadering</a:t>
            </a:r>
          </a:p>
        </p:txBody>
      </p:sp>
      <p:sp>
        <p:nvSpPr>
          <p:cNvPr id="5" name="Content Placeholder 4"/>
          <p:cNvSpPr>
            <a:spLocks noGrp="1"/>
          </p:cNvSpPr>
          <p:nvPr>
            <p:ph sz="quarter" idx="10"/>
          </p:nvPr>
        </p:nvSpPr>
        <p:spPr>
          <a:xfrm>
            <a:off x="815414" y="1083733"/>
            <a:ext cx="10609077" cy="5390809"/>
          </a:xfrm>
        </p:spPr>
        <p:txBody>
          <a:bodyPr>
            <a:normAutofit/>
          </a:bodyPr>
          <a:lstStyle/>
          <a:p>
            <a:r>
              <a:rPr lang="en-GB" sz="1600" err="1">
                <a:latin typeface="FlandersArtSans-Regular" panose="020B0604020202020204" charset="0"/>
              </a:rPr>
              <a:t>Ruimtelijke</a:t>
            </a:r>
            <a:r>
              <a:rPr lang="en-GB" sz="1600">
                <a:latin typeface="FlandersArtSans-Regular" panose="020B0604020202020204" charset="0"/>
              </a:rPr>
              <a:t> </a:t>
            </a:r>
            <a:r>
              <a:rPr lang="en-GB" sz="1600" err="1">
                <a:latin typeface="FlandersArtSans-Regular" panose="020B0604020202020204" charset="0"/>
              </a:rPr>
              <a:t>eenheid</a:t>
            </a:r>
            <a:r>
              <a:rPr lang="en-GB" sz="1600">
                <a:latin typeface="FlandersArtSans-Regular" panose="020B0604020202020204" charset="0"/>
              </a:rPr>
              <a:t> ‘type’</a:t>
            </a:r>
          </a:p>
          <a:p>
            <a:pPr lvl="1"/>
            <a:r>
              <a:rPr lang="en-GB" sz="1600" err="1">
                <a:latin typeface="FlandersArtSans-Regular" panose="020B0604020202020204" charset="0"/>
              </a:rPr>
              <a:t>werkwijze</a:t>
            </a:r>
            <a:r>
              <a:rPr lang="en-GB" sz="1600">
                <a:latin typeface="FlandersArtSans-Regular" panose="020B0604020202020204" charset="0"/>
              </a:rPr>
              <a:t> OSLO </a:t>
            </a:r>
            <a:r>
              <a:rPr lang="en-GB" sz="1600" err="1">
                <a:latin typeface="FlandersArtSans-Regular" panose="020B0604020202020204" charset="0"/>
              </a:rPr>
              <a:t>perceel</a:t>
            </a:r>
            <a:r>
              <a:rPr lang="en-GB" sz="1600">
                <a:latin typeface="FlandersArtSans-Regular" panose="020B0604020202020204" charset="0"/>
              </a:rPr>
              <a:t> </a:t>
            </a:r>
            <a:r>
              <a:rPr lang="en-GB" sz="1600" err="1">
                <a:latin typeface="FlandersArtSans-Regular" panose="020B0604020202020204" charset="0"/>
              </a:rPr>
              <a:t>gebaseerd</a:t>
            </a:r>
            <a:r>
              <a:rPr lang="en-GB" sz="1600">
                <a:latin typeface="FlandersArtSans-Regular" panose="020B0604020202020204" charset="0"/>
              </a:rPr>
              <a:t> op LADM (Land use)</a:t>
            </a:r>
          </a:p>
          <a:p>
            <a:pPr lvl="1"/>
            <a:r>
              <a:rPr lang="en-GB" sz="1600">
                <a:latin typeface="FlandersArtSans-Regular" panose="020B0604020202020204" charset="0"/>
              </a:rPr>
              <a:t>‘</a:t>
            </a:r>
            <a:r>
              <a:rPr lang="en-GB" sz="1600" err="1">
                <a:latin typeface="FlandersArtSans-Regular" panose="020B0604020202020204" charset="0"/>
              </a:rPr>
              <a:t>Ruimtelijke</a:t>
            </a:r>
            <a:r>
              <a:rPr lang="en-GB" sz="1600">
                <a:latin typeface="FlandersArtSans-Regular" panose="020B0604020202020204" charset="0"/>
              </a:rPr>
              <a:t> </a:t>
            </a:r>
            <a:r>
              <a:rPr lang="en-GB" sz="1600" err="1">
                <a:latin typeface="FlandersArtSans-Regular" panose="020B0604020202020204" charset="0"/>
              </a:rPr>
              <a:t>eenheid</a:t>
            </a:r>
            <a:r>
              <a:rPr lang="en-GB" sz="1600">
                <a:latin typeface="FlandersArtSans-Regular" panose="020B0604020202020204" charset="0"/>
              </a:rPr>
              <a:t> van het type XYZ’</a:t>
            </a:r>
          </a:p>
          <a:p>
            <a:pPr lvl="1"/>
            <a:r>
              <a:rPr lang="en-GB" sz="1600" err="1">
                <a:latin typeface="FlandersArtSans-Regular" panose="020B0604020202020204" charset="0"/>
              </a:rPr>
              <a:t>Codelijst</a:t>
            </a:r>
            <a:r>
              <a:rPr lang="en-GB" sz="1600">
                <a:latin typeface="FlandersArtSans-Regular" panose="020B0604020202020204" charset="0"/>
              </a:rPr>
              <a:t> </a:t>
            </a:r>
            <a:r>
              <a:rPr lang="en-GB" sz="1600" err="1">
                <a:latin typeface="FlandersArtSans-Regular" panose="020B0604020202020204" charset="0"/>
              </a:rPr>
              <a:t>kan</a:t>
            </a:r>
            <a:r>
              <a:rPr lang="en-GB" sz="1600">
                <a:latin typeface="FlandersArtSans-Regular" panose="020B0604020202020204" charset="0"/>
              </a:rPr>
              <a:t> </a:t>
            </a:r>
            <a:r>
              <a:rPr lang="en-GB" sz="1600" err="1">
                <a:latin typeface="FlandersArtSans-Regular" panose="020B0604020202020204" charset="0"/>
              </a:rPr>
              <a:t>geharmoniseerd</a:t>
            </a:r>
            <a:r>
              <a:rPr lang="en-GB" sz="1600">
                <a:latin typeface="FlandersArtSans-Regular" panose="020B0604020202020204" charset="0"/>
              </a:rPr>
              <a:t> </a:t>
            </a:r>
            <a:r>
              <a:rPr lang="en-GB" sz="1600" err="1">
                <a:latin typeface="FlandersArtSans-Regular" panose="020B0604020202020204" charset="0"/>
              </a:rPr>
              <a:t>worden</a:t>
            </a:r>
            <a:r>
              <a:rPr lang="en-GB" sz="1600">
                <a:latin typeface="FlandersArtSans-Regular" panose="020B0604020202020204" charset="0"/>
              </a:rPr>
              <a:t> met </a:t>
            </a:r>
            <a:r>
              <a:rPr lang="en-GB" sz="1600" err="1">
                <a:latin typeface="FlandersArtSans-Regular" panose="020B0604020202020204" charset="0"/>
              </a:rPr>
              <a:t>classificatie-oefening</a:t>
            </a:r>
            <a:r>
              <a:rPr lang="en-GB" sz="1600">
                <a:latin typeface="FlandersArtSans-Regular" panose="020B0604020202020204" charset="0"/>
              </a:rPr>
              <a:t> </a:t>
            </a:r>
            <a:r>
              <a:rPr lang="en-GB" sz="1600" err="1">
                <a:latin typeface="FlandersArtSans-Regular" panose="020B0604020202020204" charset="0"/>
              </a:rPr>
              <a:t>dOMG</a:t>
            </a:r>
            <a:endParaRPr lang="nl-NL" sz="1600">
              <a:latin typeface="FlandersArtSans-Regular" panose="020B0604020202020204" charset="0"/>
            </a:endParaRPr>
          </a:p>
          <a:p>
            <a:pPr marL="457200" lvl="1" indent="0">
              <a:buNone/>
            </a:pPr>
            <a:endParaRPr lang="nl-NL" sz="1600">
              <a:latin typeface="FlandersArtSans-Regular" panose="020B0604020202020204" charset="0"/>
            </a:endParaRPr>
          </a:p>
          <a:p>
            <a:pPr lvl="1"/>
            <a:endParaRPr lang="nl-BE" sz="1600">
              <a:latin typeface="FlandersArtSans-Regular" panose="020B0604020202020204" charset="0"/>
            </a:endParaRPr>
          </a:p>
          <a:p>
            <a:pPr marL="16329" indent="0">
              <a:buNone/>
            </a:pPr>
            <a:endParaRPr lang="nl-BE"/>
          </a:p>
          <a:p>
            <a:endParaRPr lang="nl-BE"/>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8</a:t>
            </a:fld>
            <a:endParaRPr lang="nl-BE">
              <a:solidFill>
                <a:srgbClr val="6B6B6B"/>
              </a:solidFill>
            </a:endParaRPr>
          </a:p>
        </p:txBody>
      </p:sp>
      <p:sp>
        <p:nvSpPr>
          <p:cNvPr id="2" name="Rectangle 1"/>
          <p:cNvSpPr/>
          <p:nvPr/>
        </p:nvSpPr>
        <p:spPr>
          <a:xfrm>
            <a:off x="4559300" y="2921000"/>
            <a:ext cx="1981200" cy="7620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Ruimtelijke</a:t>
            </a:r>
            <a:r>
              <a:rPr lang="en-GB" sz="1400" b="1">
                <a:solidFill>
                  <a:schemeClr val="tx1"/>
                </a:solidFill>
              </a:rPr>
              <a:t> </a:t>
            </a:r>
            <a:r>
              <a:rPr lang="en-GB" sz="1400" b="1" err="1">
                <a:solidFill>
                  <a:schemeClr val="tx1"/>
                </a:solidFill>
              </a:rPr>
              <a:t>eenheid</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type</a:t>
            </a:r>
            <a:r>
              <a:rPr lang="en-GB" sz="1200">
                <a:solidFill>
                  <a:schemeClr val="tx1"/>
                </a:solidFill>
              </a:rPr>
              <a:t>: </a:t>
            </a:r>
            <a:r>
              <a:rPr lang="en-GB" sz="1200" err="1">
                <a:solidFill>
                  <a:schemeClr val="tx1"/>
                </a:solidFill>
              </a:rPr>
              <a:t>Industrie</a:t>
            </a:r>
            <a:endParaRPr lang="en-GB" sz="1200">
              <a:solidFill>
                <a:schemeClr val="tx1"/>
              </a:solidFill>
            </a:endParaRPr>
          </a:p>
          <a:p>
            <a:pPr algn="ctr"/>
            <a:endParaRPr lang="en-GB" sz="1200">
              <a:solidFill>
                <a:schemeClr val="tx1"/>
              </a:solidFill>
            </a:endParaRPr>
          </a:p>
        </p:txBody>
      </p:sp>
      <p:sp>
        <p:nvSpPr>
          <p:cNvPr id="11" name="Rectangle 10"/>
          <p:cNvSpPr/>
          <p:nvPr/>
        </p:nvSpPr>
        <p:spPr>
          <a:xfrm>
            <a:off x="4089400" y="4058704"/>
            <a:ext cx="2921000" cy="685800"/>
          </a:xfrm>
          <a:prstGeom prst="rect">
            <a:avLst/>
          </a:prstGeom>
          <a:noFill/>
          <a:ln>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err="1">
                <a:solidFill>
                  <a:schemeClr val="tx1"/>
                </a:solidFill>
              </a:rPr>
              <a:t>Bedrijventerrein</a:t>
            </a:r>
            <a:endParaRPr lang="en-GB" sz="1400" b="1">
              <a:solidFill>
                <a:schemeClr val="tx1"/>
              </a:solidFill>
            </a:endParaRPr>
          </a:p>
          <a:p>
            <a:pPr algn="ctr"/>
            <a:endParaRPr lang="en-GB" sz="1400" b="1">
              <a:solidFill>
                <a:schemeClr val="tx1"/>
              </a:solidFill>
            </a:endParaRPr>
          </a:p>
          <a:p>
            <a:pPr marL="285750" indent="-285750" algn="ctr">
              <a:buFontTx/>
              <a:buChar char="-"/>
            </a:pPr>
            <a:r>
              <a:rPr lang="en-GB" sz="1200" b="1">
                <a:solidFill>
                  <a:schemeClr val="tx1"/>
                </a:solidFill>
              </a:rPr>
              <a:t>(</a:t>
            </a:r>
            <a:r>
              <a:rPr lang="en-GB" sz="1200" b="1" err="1">
                <a:solidFill>
                  <a:schemeClr val="tx1"/>
                </a:solidFill>
              </a:rPr>
              <a:t>Commerciële</a:t>
            </a:r>
            <a:r>
              <a:rPr lang="en-GB" sz="1200" b="1">
                <a:solidFill>
                  <a:schemeClr val="tx1"/>
                </a:solidFill>
              </a:rPr>
              <a:t>) </a:t>
            </a:r>
            <a:r>
              <a:rPr lang="en-GB" sz="1200" b="1" err="1">
                <a:solidFill>
                  <a:schemeClr val="tx1"/>
                </a:solidFill>
              </a:rPr>
              <a:t>Naam</a:t>
            </a:r>
            <a:r>
              <a:rPr lang="en-GB" sz="1200">
                <a:solidFill>
                  <a:schemeClr val="tx1"/>
                </a:solidFill>
              </a:rPr>
              <a:t>: Leuven Noord</a:t>
            </a:r>
          </a:p>
        </p:txBody>
      </p:sp>
      <p:cxnSp>
        <p:nvCxnSpPr>
          <p:cNvPr id="7" name="Straight Arrow Connector 6"/>
          <p:cNvCxnSpPr>
            <a:stCxn id="2" idx="2"/>
            <a:endCxn id="11" idx="0"/>
          </p:cNvCxnSpPr>
          <p:nvPr/>
        </p:nvCxnSpPr>
        <p:spPr>
          <a:xfrm>
            <a:off x="5549900" y="3683000"/>
            <a:ext cx="0" cy="3757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65700" y="3683000"/>
            <a:ext cx="0" cy="37570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stretch>
            <a:fillRect/>
          </a:stretch>
        </p:blipFill>
        <p:spPr>
          <a:xfrm>
            <a:off x="8226949" y="2517929"/>
            <a:ext cx="1627265" cy="1800072"/>
          </a:xfrm>
          <a:prstGeom prst="rect">
            <a:avLst/>
          </a:prstGeom>
        </p:spPr>
      </p:pic>
    </p:spTree>
    <p:extLst>
      <p:ext uri="{BB962C8B-B14F-4D97-AF65-F5344CB8AC3E}">
        <p14:creationId xmlns:p14="http://schemas.microsoft.com/office/powerpoint/2010/main" val="3109102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401" y="2387084"/>
            <a:ext cx="7697512" cy="2727356"/>
          </a:xfrm>
          <a:prstGeom prst="rect">
            <a:avLst/>
          </a:prstGeom>
        </p:spPr>
      </p:pic>
      <p:sp>
        <p:nvSpPr>
          <p:cNvPr id="8" name="Title 7"/>
          <p:cNvSpPr>
            <a:spLocks noGrp="1"/>
          </p:cNvSpPr>
          <p:nvPr>
            <p:ph type="title"/>
          </p:nvPr>
        </p:nvSpPr>
        <p:spPr/>
        <p:txBody>
          <a:bodyPr/>
          <a:lstStyle/>
          <a:p>
            <a:endParaRPr lang="en-US"/>
          </a:p>
        </p:txBody>
      </p:sp>
      <p:sp>
        <p:nvSpPr>
          <p:cNvPr id="10" name="Content Placeholder 9"/>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149025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EEBBAA58-7305-40B6-96FB-57860A0C78F6}" vid="{2D56A21C-4764-44E4-9B13-86BAD52A47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FA61B056BF04BB41EAF8746BED8CA" ma:contentTypeVersion="9" ma:contentTypeDescription="Create a new document." ma:contentTypeScope="" ma:versionID="fb28d411da389315a23a165fb8a3e039">
  <xsd:schema xmlns:xsd="http://www.w3.org/2001/XMLSchema" xmlns:xs="http://www.w3.org/2001/XMLSchema" xmlns:p="http://schemas.microsoft.com/office/2006/metadata/properties" xmlns:ns2="abd5de4e-6ecd-4522-a9f4-1c24c7648312" xmlns:ns3="d8af5a5f-e2e6-468c-9f28-f81d99523fed" targetNamespace="http://schemas.microsoft.com/office/2006/metadata/properties" ma:root="true" ma:fieldsID="443c4d93bffd698bffa712bc2af570ef" ns2:_="" ns3:_="">
    <xsd:import namespace="abd5de4e-6ecd-4522-a9f4-1c24c7648312"/>
    <xsd:import namespace="d8af5a5f-e2e6-468c-9f28-f81d99523fe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d5de4e-6ecd-4522-a9f4-1c24c76483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af5a5f-e2e6-468c-9f28-f81d99523fe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Comment" ma:index="16" nillable="true" ma:displayName="Comment" ma:description="Een woordje uitleg" ma:format="Dropdown"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 xmlns="d8af5a5f-e2e6-468c-9f28-f81d99523fed" xsi:nil="true"/>
  </documentManagement>
</p:properties>
</file>

<file path=customXml/itemProps1.xml><?xml version="1.0" encoding="utf-8"?>
<ds:datastoreItem xmlns:ds="http://schemas.openxmlformats.org/officeDocument/2006/customXml" ds:itemID="{F23651B4-000B-456B-A20F-62B378197021}">
  <ds:schemaRefs>
    <ds:schemaRef ds:uri="abd5de4e-6ecd-4522-a9f4-1c24c7648312"/>
    <ds:schemaRef ds:uri="d8af5a5f-e2e6-468c-9f28-f81d99523f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BE29D09-6B96-41A9-91DE-47376AB17722}">
  <ds:schemaRefs>
    <ds:schemaRef ds:uri="http://schemas.microsoft.com/sharepoint/v3/contenttype/forms"/>
  </ds:schemaRefs>
</ds:datastoreItem>
</file>

<file path=customXml/itemProps3.xml><?xml version="1.0" encoding="utf-8"?>
<ds:datastoreItem xmlns:ds="http://schemas.openxmlformats.org/officeDocument/2006/customXml" ds:itemID="{C3BD9542-9CD3-4E6E-A2E8-59F30185DDCA}">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bd5de4e-6ecd-4522-a9f4-1c24c7648312"/>
    <ds:schemaRef ds:uri="d8af5a5f-e2e6-468c-9f28-f81d99523fed"/>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355</TotalTime>
  <Words>2218</Words>
  <Application>Microsoft Office PowerPoint</Application>
  <PresentationFormat>Widescreen</PresentationFormat>
  <Paragraphs>397</Paragraphs>
  <Slides>26</Slides>
  <Notes>24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FlandersArtSans-Bold</vt:lpstr>
      <vt:lpstr>FlandersArtSans-Light</vt:lpstr>
      <vt:lpstr>FlandersArtSans-Regular</vt:lpstr>
      <vt:lpstr>Georgia</vt:lpstr>
      <vt:lpstr>Wingdings</vt:lpstr>
      <vt:lpstr>Wingdings 3</vt:lpstr>
      <vt:lpstr>1_Office Theme</vt:lpstr>
      <vt:lpstr>OSLO Bedrijventerreinen</vt:lpstr>
      <vt:lpstr>Agenda</vt:lpstr>
      <vt:lpstr>Terugblik</vt:lpstr>
      <vt:lpstr>Voornaamste feedback</vt:lpstr>
      <vt:lpstr>Terugblik: Lifecycle van een Bedrijventerrein</vt:lpstr>
      <vt:lpstr>Uitwerking adhv praktisch voorbeeld</vt:lpstr>
      <vt:lpstr>1. Men plant om een Bedrijventerrein genaamd ‘Leuven Noord’ aan te maken en houdt een plenaire vergadering</vt:lpstr>
      <vt:lpstr>1. Men plant om een Bedrijventerrein genaamd ‘Leuven Noord’ aan te maken en houdt een plenaire vergadering</vt:lpstr>
      <vt:lpstr>PowerPoint Presentation</vt:lpstr>
      <vt:lpstr>1. Men plant om een Bedrijventerrein genaamd ‘Leuven Noord’ aan te maken en houdt een plenaire vergadering</vt:lpstr>
      <vt:lpstr>2. Na de voorlopige en definitieve goedkeuring wordt het Bedrijventerrein ‘Leuven Noord’ gepubliceerd in het Belgisch Staatsblad.</vt:lpstr>
      <vt:lpstr>3. Eens de publicatie in het Belgische Staatsblad wordt een deel van het bestemde bedrijventerrein ‘Leuven Noord’ beschikbaar als ‘te ontwikkelen’ Bedrijvenzone 'Leuven Noord fase 1'</vt:lpstr>
      <vt:lpstr>4. ‘Leuven Noord’ wordt ontwikkeld</vt:lpstr>
      <vt:lpstr>5. De contouren van ‘Leuven Noord’ zijn na herontwikkeling groter dan initieel bestemd en gepubliceerd in het Belgisch Staatsblad</vt:lpstr>
      <vt:lpstr>UML</vt:lpstr>
      <vt:lpstr>Definities</vt:lpstr>
      <vt:lpstr>OSLO Perceel: Relatie met Agenten</vt:lpstr>
      <vt:lpstr>Rollen &amp; hoedanigheden</vt:lpstr>
      <vt:lpstr>Oefening (10-15min)</vt:lpstr>
      <vt:lpstr>Attributen: Ruimtelijke eenheid</vt:lpstr>
      <vt:lpstr>Attributen: Bedrijventerrein</vt:lpstr>
      <vt:lpstr>Attributen: Bestemd Bedrijventerrein</vt:lpstr>
      <vt:lpstr>Attributen: Werkelijk Bedrijventerrein</vt:lpstr>
      <vt:lpstr>Attributen: Ontwikkelbare bedrijvenzone</vt:lpstr>
      <vt:lpstr>Openstaande vragen</vt:lpstr>
      <vt:lpstr>PowerPoint Presentation</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OSLO Bedrijventerreinen</dc:title>
  <dc:creator>Haleydt Kevin</dc:creator>
  <cp:lastModifiedBy>Haleydt Kevin</cp:lastModifiedBy>
  <cp:revision>6</cp:revision>
  <dcterms:created xsi:type="dcterms:W3CDTF">2019-05-17T05:46:56Z</dcterms:created>
  <dcterms:modified xsi:type="dcterms:W3CDTF">2019-06-05T14:07:07Z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0x0101007D2FA61B056BF04BB41EAF8746BED8CA</vt:lpwstr>
  </property>
</Properties>
</file>