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comments/comment6.xml" ContentType="application/vnd.openxmlformats-officedocument.presentationml.comments+xml"/>
  <Override PartName="/ppt/notesSlides/notesSlide15.xml" ContentType="application/vnd.openxmlformats-officedocument.presentationml.notesSlide+xml"/>
  <Override PartName="/ppt/comments/comment7.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8.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9.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0.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4"/>
  </p:notesMasterIdLst>
  <p:sldIdLst>
    <p:sldId id="257" r:id="rId5"/>
    <p:sldId id="258" r:id="rId6"/>
    <p:sldId id="338" r:id="rId7"/>
    <p:sldId id="279" r:id="rId8"/>
    <p:sldId id="259" r:id="rId9"/>
    <p:sldId id="335" r:id="rId10"/>
    <p:sldId id="337" r:id="rId11"/>
    <p:sldId id="343" r:id="rId12"/>
    <p:sldId id="324" r:id="rId13"/>
    <p:sldId id="326" r:id="rId14"/>
    <p:sldId id="339" r:id="rId15"/>
    <p:sldId id="340" r:id="rId16"/>
    <p:sldId id="341" r:id="rId17"/>
    <p:sldId id="342" r:id="rId18"/>
    <p:sldId id="332" r:id="rId19"/>
    <p:sldId id="346" r:id="rId20"/>
    <p:sldId id="344" r:id="rId21"/>
    <p:sldId id="333" r:id="rId22"/>
    <p:sldId id="368" r:id="rId23"/>
    <p:sldId id="371" r:id="rId24"/>
    <p:sldId id="394" r:id="rId25"/>
    <p:sldId id="401" r:id="rId26"/>
    <p:sldId id="351" r:id="rId27"/>
    <p:sldId id="395" r:id="rId28"/>
    <p:sldId id="398" r:id="rId29"/>
    <p:sldId id="354" r:id="rId30"/>
    <p:sldId id="399" r:id="rId31"/>
    <p:sldId id="396" r:id="rId32"/>
    <p:sldId id="360" r:id="rId33"/>
    <p:sldId id="363" r:id="rId34"/>
    <p:sldId id="397" r:id="rId35"/>
    <p:sldId id="400" r:id="rId36"/>
    <p:sldId id="373" r:id="rId37"/>
    <p:sldId id="372" r:id="rId38"/>
    <p:sldId id="390" r:id="rId39"/>
    <p:sldId id="379" r:id="rId40"/>
    <p:sldId id="375" r:id="rId41"/>
    <p:sldId id="374" r:id="rId42"/>
    <p:sldId id="377" r:id="rId43"/>
    <p:sldId id="376" r:id="rId44"/>
    <p:sldId id="381" r:id="rId45"/>
    <p:sldId id="382" r:id="rId46"/>
    <p:sldId id="402" r:id="rId47"/>
    <p:sldId id="387" r:id="rId48"/>
    <p:sldId id="386" r:id="rId49"/>
    <p:sldId id="388" r:id="rId50"/>
    <p:sldId id="276" r:id="rId51"/>
    <p:sldId id="323" r:id="rId52"/>
    <p:sldId id="389" r:id="rId53"/>
  </p:sldIdLst>
  <p:sldSz cx="12192000" cy="6858000"/>
  <p:notesSz cx="6858000" cy="121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dt Kevin" initials="HK" lastIdx="49" clrIdx="0">
    <p:extLst>
      <p:ext uri="{19B8F6BF-5375-455C-9EA6-DF929625EA0E}">
        <p15:presenceInfo xmlns:p15="http://schemas.microsoft.com/office/powerpoint/2012/main" userId="Haleydt Kevin" providerId="None"/>
      </p:ext>
    </p:extLst>
  </p:cmAuthor>
  <p:cmAuthor id="2" name="De Keyzer Michiel" initials="DM" lastIdx="15" clrIdx="1">
    <p:extLst>
      <p:ext uri="{19B8F6BF-5375-455C-9EA6-DF929625EA0E}">
        <p15:presenceInfo xmlns:p15="http://schemas.microsoft.com/office/powerpoint/2012/main" userId="S::michiel.dekeyzer@kb.vlaanderen.be::5919b3ef-000e-4ca1-9196-cffa285786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F3D3"/>
    <a:srgbClr val="F49E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Keyzer Michiel" userId="S::michiel.dekeyzer@kb.vlaanderen.be::5919b3ef-000e-4ca1-9196-cffa285786a7" providerId="AD" clId="Web-{F725694C-EAE6-5C8C-C3EE-5705C39F952F}"/>
    <pc:docChg chg="">
      <pc:chgData name="De Keyzer Michiel" userId="S::michiel.dekeyzer@kb.vlaanderen.be::5919b3ef-000e-4ca1-9196-cffa285786a7" providerId="AD" clId="Web-{F725694C-EAE6-5C8C-C3EE-5705C39F952F}" dt="2019-07-17T08:57:13.180" v="1"/>
      <pc:docMkLst>
        <pc:docMk/>
      </pc:docMkLst>
      <pc:sldChg chg="addCm">
        <pc:chgData name="De Keyzer Michiel" userId="S::michiel.dekeyzer@kb.vlaanderen.be::5919b3ef-000e-4ca1-9196-cffa285786a7" providerId="AD" clId="Web-{F725694C-EAE6-5C8C-C3EE-5705C39F952F}" dt="2019-07-17T08:45:00.771" v="0"/>
        <pc:sldMkLst>
          <pc:docMk/>
          <pc:sldMk cId="2717522188" sldId="258"/>
        </pc:sldMkLst>
      </pc:sldChg>
      <pc:sldChg chg="addCm">
        <pc:chgData name="De Keyzer Michiel" userId="S::michiel.dekeyzer@kb.vlaanderen.be::5919b3ef-000e-4ca1-9196-cffa285786a7" providerId="AD" clId="Web-{F725694C-EAE6-5C8C-C3EE-5705C39F952F}" dt="2019-07-17T08:57:13.180" v="1"/>
        <pc:sldMkLst>
          <pc:docMk/>
          <pc:sldMk cId="1733361861" sldId="332"/>
        </pc:sldMkLst>
      </pc:sldChg>
    </pc:docChg>
  </pc:docChgLst>
  <pc:docChgLst>
    <pc:chgData name="De Keyzer Michiel" userId="S::michiel.dekeyzer@kb.vlaanderen.be::5919b3ef-000e-4ca1-9196-cffa285786a7" providerId="AD" clId="Web-{2202F414-AD4F-3172-CC5E-835B944B4EC6}"/>
    <pc:docChg chg="modSld">
      <pc:chgData name="De Keyzer Michiel" userId="S::michiel.dekeyzer@kb.vlaanderen.be::5919b3ef-000e-4ca1-9196-cffa285786a7" providerId="AD" clId="Web-{2202F414-AD4F-3172-CC5E-835B944B4EC6}" dt="2019-05-20T18:53:54.524" v="57"/>
      <pc:docMkLst>
        <pc:docMk/>
      </pc:docMkLst>
      <pc:sldChg chg="modSp">
        <pc:chgData name="De Keyzer Michiel" userId="S::michiel.dekeyzer@kb.vlaanderen.be::5919b3ef-000e-4ca1-9196-cffa285786a7" providerId="AD" clId="Web-{2202F414-AD4F-3172-CC5E-835B944B4EC6}" dt="2019-05-20T18:45:07.056" v="47" actId="20577"/>
        <pc:sldMkLst>
          <pc:docMk/>
          <pc:sldMk cId="1859886825" sldId="261"/>
        </pc:sldMkLst>
        <pc:spChg chg="mod">
          <ac:chgData name="De Keyzer Michiel" userId="S::michiel.dekeyzer@kb.vlaanderen.be::5919b3ef-000e-4ca1-9196-cffa285786a7" providerId="AD" clId="Web-{2202F414-AD4F-3172-CC5E-835B944B4EC6}" dt="2019-05-20T18:45:07.056" v="47" actId="20577"/>
          <ac:spMkLst>
            <pc:docMk/>
            <pc:sldMk cId="1859886825" sldId="261"/>
            <ac:spMk id="5" creationId="{00000000-0000-0000-0000-000000000000}"/>
          </ac:spMkLst>
        </pc:spChg>
      </pc:sldChg>
      <pc:sldChg chg="addCm">
        <pc:chgData name="De Keyzer Michiel" userId="S::michiel.dekeyzer@kb.vlaanderen.be::5919b3ef-000e-4ca1-9196-cffa285786a7" providerId="AD" clId="Web-{2202F414-AD4F-3172-CC5E-835B944B4EC6}" dt="2019-05-20T18:44:13.369" v="0"/>
        <pc:sldMkLst>
          <pc:docMk/>
          <pc:sldMk cId="3027684779" sldId="262"/>
        </pc:sldMkLst>
      </pc:sldChg>
      <pc:sldChg chg="addCm">
        <pc:chgData name="De Keyzer Michiel" userId="S::michiel.dekeyzer@kb.vlaanderen.be::5919b3ef-000e-4ca1-9196-cffa285786a7" providerId="AD" clId="Web-{2202F414-AD4F-3172-CC5E-835B944B4EC6}" dt="2019-05-20T18:46:24.384" v="49"/>
        <pc:sldMkLst>
          <pc:docMk/>
          <pc:sldMk cId="507767872" sldId="267"/>
        </pc:sldMkLst>
      </pc:sldChg>
      <pc:sldChg chg="addCm">
        <pc:chgData name="De Keyzer Michiel" userId="S::michiel.dekeyzer@kb.vlaanderen.be::5919b3ef-000e-4ca1-9196-cffa285786a7" providerId="AD" clId="Web-{2202F414-AD4F-3172-CC5E-835B944B4EC6}" dt="2019-05-20T18:48:14.150" v="51"/>
        <pc:sldMkLst>
          <pc:docMk/>
          <pc:sldMk cId="1859718088" sldId="272"/>
        </pc:sldMkLst>
      </pc:sldChg>
      <pc:sldChg chg="addCm">
        <pc:chgData name="De Keyzer Michiel" userId="S::michiel.dekeyzer@kb.vlaanderen.be::5919b3ef-000e-4ca1-9196-cffa285786a7" providerId="AD" clId="Web-{2202F414-AD4F-3172-CC5E-835B944B4EC6}" dt="2019-05-20T18:49:17.634" v="52"/>
        <pc:sldMkLst>
          <pc:docMk/>
          <pc:sldMk cId="435996551" sldId="273"/>
        </pc:sldMkLst>
      </pc:sldChg>
      <pc:sldChg chg="addCm">
        <pc:chgData name="De Keyzer Michiel" userId="S::michiel.dekeyzer@kb.vlaanderen.be::5919b3ef-000e-4ca1-9196-cffa285786a7" providerId="AD" clId="Web-{2202F414-AD4F-3172-CC5E-835B944B4EC6}" dt="2019-05-20T18:50:11.149" v="54"/>
        <pc:sldMkLst>
          <pc:docMk/>
          <pc:sldMk cId="1997872954" sldId="274"/>
        </pc:sldMkLst>
      </pc:sldChg>
      <pc:sldChg chg="addCm">
        <pc:chgData name="De Keyzer Michiel" userId="S::michiel.dekeyzer@kb.vlaanderen.be::5919b3ef-000e-4ca1-9196-cffa285786a7" providerId="AD" clId="Web-{2202F414-AD4F-3172-CC5E-835B944B4EC6}" dt="2019-05-20T18:53:54.524" v="57"/>
        <pc:sldMkLst>
          <pc:docMk/>
          <pc:sldMk cId="1440526183" sldId="276"/>
        </pc:sldMkLst>
      </pc:sldChg>
      <pc:sldChg chg="addCm">
        <pc:chgData name="De Keyzer Michiel" userId="S::michiel.dekeyzer@kb.vlaanderen.be::5919b3ef-000e-4ca1-9196-cffa285786a7" providerId="AD" clId="Web-{2202F414-AD4F-3172-CC5E-835B944B4EC6}" dt="2019-05-20T18:52:27.040" v="56"/>
        <pc:sldMkLst>
          <pc:docMk/>
          <pc:sldMk cId="3352759735" sldId="278"/>
        </pc:sldMkLst>
      </pc:sldChg>
      <pc:sldChg chg="addCm">
        <pc:chgData name="De Keyzer Michiel" userId="S::michiel.dekeyzer@kb.vlaanderen.be::5919b3ef-000e-4ca1-9196-cffa285786a7" providerId="AD" clId="Web-{2202F414-AD4F-3172-CC5E-835B944B4EC6}" dt="2019-05-20T18:51:20.399" v="55"/>
        <pc:sldMkLst>
          <pc:docMk/>
          <pc:sldMk cId="1949853211" sldId="280"/>
        </pc:sldMkLst>
      </pc:sldChg>
    </pc:docChg>
  </pc:docChgLst>
  <pc:docChgLst>
    <pc:chgData name="De Keyzer Michiel" userId="S::michiel.dekeyzer@kb.vlaanderen.be::5919b3ef-000e-4ca1-9196-cffa285786a7" providerId="AD" clId="Web-{BDB70C69-DC6E-A66C-5BC1-4C0C05481697}"/>
    <pc:docChg chg="">
      <pc:chgData name="De Keyzer Michiel" userId="S::michiel.dekeyzer@kb.vlaanderen.be::5919b3ef-000e-4ca1-9196-cffa285786a7" providerId="AD" clId="Web-{BDB70C69-DC6E-A66C-5BC1-4C0C05481697}" dt="2019-06-02T17:36:32.500" v="2"/>
      <pc:docMkLst>
        <pc:docMk/>
      </pc:docMkLst>
      <pc:sldChg chg="addCm">
        <pc:chgData name="De Keyzer Michiel" userId="S::michiel.dekeyzer@kb.vlaanderen.be::5919b3ef-000e-4ca1-9196-cffa285786a7" providerId="AD" clId="Web-{BDB70C69-DC6E-A66C-5BC1-4C0C05481697}" dt="2019-06-02T17:33:33.109" v="0"/>
        <pc:sldMkLst>
          <pc:docMk/>
          <pc:sldMk cId="1997872954" sldId="274"/>
        </pc:sldMkLst>
      </pc:sldChg>
      <pc:sldChg chg="addCm">
        <pc:chgData name="De Keyzer Michiel" userId="S::michiel.dekeyzer@kb.vlaanderen.be::5919b3ef-000e-4ca1-9196-cffa285786a7" providerId="AD" clId="Web-{BDB70C69-DC6E-A66C-5BC1-4C0C05481697}" dt="2019-06-02T17:35:28.875" v="1"/>
        <pc:sldMkLst>
          <pc:docMk/>
          <pc:sldMk cId="213552930" sldId="322"/>
        </pc:sldMkLst>
      </pc:sldChg>
      <pc:sldChg chg="addCm">
        <pc:chgData name="De Keyzer Michiel" userId="S::michiel.dekeyzer@kb.vlaanderen.be::5919b3ef-000e-4ca1-9196-cffa285786a7" providerId="AD" clId="Web-{BDB70C69-DC6E-A66C-5BC1-4C0C05481697}" dt="2019-06-02T17:36:32.500" v="2"/>
        <pc:sldMkLst>
          <pc:docMk/>
          <pc:sldMk cId="3247883632" sldId="323"/>
        </pc:sldMkLst>
      </pc:sldChg>
    </pc:docChg>
  </pc:docChgLst>
  <pc:docChgLst>
    <pc:chgData name="Haleydt Kevin" userId="S::kevin.haleydt@kb.vlaanderen.be::3063019d-08c4-452a-88b0-f79184f621b7" providerId="AD" clId="Web-{C3219786-DD18-44C3-AEC1-E7D3A6568F6E}"/>
    <pc:docChg chg="modSld">
      <pc:chgData name="Haleydt Kevin" userId="S::kevin.haleydt@kb.vlaanderen.be::3063019d-08c4-452a-88b0-f79184f621b7" providerId="AD" clId="Web-{C3219786-DD18-44C3-AEC1-E7D3A6568F6E}" dt="2019-06-04T15:16:25.921" v="113" actId="20577"/>
      <pc:docMkLst>
        <pc:docMk/>
      </pc:docMkLst>
      <pc:sldChg chg="modSp">
        <pc:chgData name="Haleydt Kevin" userId="S::kevin.haleydt@kb.vlaanderen.be::3063019d-08c4-452a-88b0-f79184f621b7" providerId="AD" clId="Web-{C3219786-DD18-44C3-AEC1-E7D3A6568F6E}" dt="2019-06-04T15:16:00.953" v="107" actId="20577"/>
        <pc:sldMkLst>
          <pc:docMk/>
          <pc:sldMk cId="736138046" sldId="312"/>
        </pc:sldMkLst>
        <pc:spChg chg="mod">
          <ac:chgData name="Haleydt Kevin" userId="S::kevin.haleydt@kb.vlaanderen.be::3063019d-08c4-452a-88b0-f79184f621b7" providerId="AD" clId="Web-{C3219786-DD18-44C3-AEC1-E7D3A6568F6E}" dt="2019-06-04T15:16:00.953" v="107" actId="20577"/>
          <ac:spMkLst>
            <pc:docMk/>
            <pc:sldMk cId="736138046" sldId="312"/>
            <ac:spMk id="17" creationId="{00000000-0000-0000-0000-000000000000}"/>
          </ac:spMkLst>
        </pc:spChg>
      </pc:sldChg>
      <pc:sldChg chg="modSp">
        <pc:chgData name="Haleydt Kevin" userId="S::kevin.haleydt@kb.vlaanderen.be::3063019d-08c4-452a-88b0-f79184f621b7" providerId="AD" clId="Web-{C3219786-DD18-44C3-AEC1-E7D3A6568F6E}" dt="2019-06-04T15:16:25.921" v="112" actId="20577"/>
        <pc:sldMkLst>
          <pc:docMk/>
          <pc:sldMk cId="1783890824" sldId="324"/>
        </pc:sldMkLst>
        <pc:spChg chg="mod">
          <ac:chgData name="Haleydt Kevin" userId="S::kevin.haleydt@kb.vlaanderen.be::3063019d-08c4-452a-88b0-f79184f621b7" providerId="AD" clId="Web-{C3219786-DD18-44C3-AEC1-E7D3A6568F6E}" dt="2019-06-04T15:16:25.921" v="112" actId="20577"/>
          <ac:spMkLst>
            <pc:docMk/>
            <pc:sldMk cId="1783890824" sldId="324"/>
            <ac:spMk id="5" creationId="{00000000-0000-0000-0000-000000000000}"/>
          </ac:spMkLst>
        </pc:spChg>
      </pc:sldChg>
      <pc:sldChg chg="delSp delAnim modNotes">
        <pc:chgData name="Haleydt Kevin" userId="S::kevin.haleydt@kb.vlaanderen.be::3063019d-08c4-452a-88b0-f79184f621b7" providerId="AD" clId="Web-{C3219786-DD18-44C3-AEC1-E7D3A6568F6E}" dt="2019-06-04T15:13:43.423" v="2"/>
        <pc:sldMkLst>
          <pc:docMk/>
          <pc:sldMk cId="3109102007" sldId="327"/>
        </pc:sldMkLst>
        <pc:spChg chg="del">
          <ac:chgData name="Haleydt Kevin" userId="S::kevin.haleydt@kb.vlaanderen.be::3063019d-08c4-452a-88b0-f79184f621b7" providerId="AD" clId="Web-{C3219786-DD18-44C3-AEC1-E7D3A6568F6E}" dt="2019-06-04T15:13:43.423" v="2"/>
          <ac:spMkLst>
            <pc:docMk/>
            <pc:sldMk cId="3109102007" sldId="327"/>
            <ac:spMk id="6" creationId="{00000000-0000-0000-0000-000000000000}"/>
          </ac:spMkLst>
        </pc:spChg>
      </pc:sldChg>
      <pc:sldChg chg="modSp">
        <pc:chgData name="Haleydt Kevin" userId="S::kevin.haleydt@kb.vlaanderen.be::3063019d-08c4-452a-88b0-f79184f621b7" providerId="AD" clId="Web-{C3219786-DD18-44C3-AEC1-E7D3A6568F6E}" dt="2019-06-04T15:16:00.859" v="106" actId="20577"/>
        <pc:sldMkLst>
          <pc:docMk/>
          <pc:sldMk cId="3062189344" sldId="330"/>
        </pc:sldMkLst>
        <pc:spChg chg="mod">
          <ac:chgData name="Haleydt Kevin" userId="S::kevin.haleydt@kb.vlaanderen.be::3063019d-08c4-452a-88b0-f79184f621b7" providerId="AD" clId="Web-{C3219786-DD18-44C3-AEC1-E7D3A6568F6E}" dt="2019-06-04T15:16:00.672" v="104" actId="20577"/>
          <ac:spMkLst>
            <pc:docMk/>
            <pc:sldMk cId="3062189344" sldId="330"/>
            <ac:spMk id="3" creationId="{00000000-0000-0000-0000-000000000000}"/>
          </ac:spMkLst>
        </pc:spChg>
        <pc:spChg chg="mod">
          <ac:chgData name="Haleydt Kevin" userId="S::kevin.haleydt@kb.vlaanderen.be::3063019d-08c4-452a-88b0-f79184f621b7" providerId="AD" clId="Web-{C3219786-DD18-44C3-AEC1-E7D3A6568F6E}" dt="2019-06-04T15:16:00.859" v="106" actId="20577"/>
          <ac:spMkLst>
            <pc:docMk/>
            <pc:sldMk cId="3062189344" sldId="330"/>
            <ac:spMk id="14" creationId="{00000000-0000-0000-0000-000000000000}"/>
          </ac:spMkLst>
        </pc:spChg>
      </pc:sldChg>
      <pc:sldChg chg="modSp">
        <pc:chgData name="Haleydt Kevin" userId="S::kevin.haleydt@kb.vlaanderen.be::3063019d-08c4-452a-88b0-f79184f621b7" providerId="AD" clId="Web-{C3219786-DD18-44C3-AEC1-E7D3A6568F6E}" dt="2019-06-04T15:16:01.203" v="108" actId="20577"/>
        <pc:sldMkLst>
          <pc:docMk/>
          <pc:sldMk cId="223201230" sldId="331"/>
        </pc:sldMkLst>
        <pc:spChg chg="mod">
          <ac:chgData name="Haleydt Kevin" userId="S::kevin.haleydt@kb.vlaanderen.be::3063019d-08c4-452a-88b0-f79184f621b7" providerId="AD" clId="Web-{C3219786-DD18-44C3-AEC1-E7D3A6568F6E}" dt="2019-06-04T15:16:01.203" v="108" actId="20577"/>
          <ac:spMkLst>
            <pc:docMk/>
            <pc:sldMk cId="223201230" sldId="331"/>
            <ac:spMk id="17"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9-07-17T08:45:00.771" idx="14">
    <p:pos x="10" y="10"/>
    <p:text>tabel aanvullen
</p:text>
    <p:extLst>
      <p:ext uri="{C676402C-5697-4E1C-873F-D02D1690AC5C}">
        <p15:threadingInfo xmlns:p15="http://schemas.microsoft.com/office/powerpoint/2012/main" timeZoneBias="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7-11T14:34:18.107" idx="17">
    <p:pos x="2071" y="256"/>
    <p:text>Bedrijventerreingebruiksperceel? -&gt; to be discussed</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16T17:27:04.102" idx="38">
    <p:pos x="10" y="10"/>
    <p:text>Idris is dit na aan het gaan bij Departement omgeving. Hopelijk tegen donderdag antwoord hierover. Voorlopig gaan we verder met de naamgeving 'Planningszone' ipv Bestemmingszone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7-17T08:57:13.180" idx="15">
    <p:pos x="10" y="10"/>
    <p:text>in het model moet je de attributen nog allemaal benoemen + altijd een semantisch betekenigsvolle label
bijvoorbeeld: van Ontwikkelbare Bedrijvenzone naar Bedrijventerrein ==&gt; isOnderdeelVan
</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7-16T17:35:35.979" idx="39">
    <p:pos x="10" y="10"/>
    <p:text>Layout</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7-16T17:37:02.500" idx="40">
    <p:pos x="10" y="10"/>
    <p:text>Volgens Idris is dit inderdaad een correcte interpretatie.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7-16T17:41:01.789" idx="41">
    <p:pos x="10" y="10"/>
    <p:text>Idris stelde voor om toch ook Bedrijfsperceel als alternatief voor te stellen. Zijn voornaamste feedback was dat de term vrij omslachtig/lang is.</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7-17T15:55:16.143" idx="48">
    <p:pos x="6624" y="2904"/>
    <p:text>Dominante economische activiteit wordt toegekend aan een zone die groter kan zijn dan een Bedrijventerrein en heeft dan ook weinig te maken met de klasse Bedrijventerrein. 
Idris zegt dat er hier eerder sprake zou moeten zijn van een aparte entiteit genaamde 'Economisch Gebied'.</p:text>
    <p:extLst>
      <p:ext uri="{C676402C-5697-4E1C-873F-D02D1690AC5C}">
        <p15:threadingInfo xmlns:p15="http://schemas.microsoft.com/office/powerpoint/2012/main" timeZoneBias="-120"/>
      </p:ext>
    </p:extLst>
  </p:cm>
  <p:cm authorId="1" dt="2019-07-17T15:55:25.293" idx="49">
    <p:pos x="6588" y="3192"/>
    <p:text>Specifieke namen van de identificatoren uit het model houden. Deze kunnen echter wel meegegeven worden in de usage notes</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7-16T16:00:35.994" idx="31">
    <p:pos x="7146" y="498"/>
    <p:text>Idris wil dat deze attribuut 'algemeenPlanId' mee als attribuut wordt opgenomen in het model.</p:text>
    <p:extLst>
      <p:ext uri="{C676402C-5697-4E1C-873F-D02D1690AC5C}">
        <p15:threadingInfo xmlns:p15="http://schemas.microsoft.com/office/powerpoint/2012/main" timeZoneBias="-120"/>
      </p:ext>
    </p:extLst>
  </p:cm>
  <p:cm authorId="1" dt="2019-07-16T16:16:27.557" idx="34">
    <p:pos x="1254" y="2800"/>
    <p:text>Idris kijkt dit na, uit welke bron</p:text>
    <p:extLst>
      <p:ext uri="{C676402C-5697-4E1C-873F-D02D1690AC5C}">
        <p15:threadingInfo xmlns:p15="http://schemas.microsoft.com/office/powerpoint/2012/main" timeZoneBias="-120"/>
      </p:ext>
    </p:extLst>
  </p:cm>
  <p:cm authorId="1" dt="2019-07-16T17:47:26.954" idx="43">
    <p:pos x="106" y="106"/>
    <p:text>Voor de attributen die te maken hebben met 'deelgebied':
Vragen aan de werkgroep of dit mee moet opgenomen worden in het model. Dit veld is vaak leeg.
Van toepassing op:
- Naam_deelgebied
- Dgnr</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7-16T18:55:19.880" idx="47">
    <p:pos x="5939" y="1308"/>
    <p:text>Kan eenzelfde beheerde bedrijvenzone over verschillende subsidies beschikken of niet? Indien wel dan zal de huidige modellering moeten aangepast worden (complex datatype)</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DD1D4-025F-4F92-BF28-CE5D887505A6}" type="doc">
      <dgm:prSet loTypeId="urn:microsoft.com/office/officeart/2005/8/layout/hProcess11" loCatId="process" qsTypeId="urn:microsoft.com/office/officeart/2005/8/quickstyle/simple1" qsCatId="simple" csTypeId="urn:microsoft.com/office/officeart/2005/8/colors/accent0_2" csCatId="mainScheme" phldr="1"/>
      <dgm:spPr/>
    </dgm:pt>
    <dgm:pt modelId="{C91EFAF5-FB17-486F-A092-B2B06223379D}">
      <dgm:prSet phldrT="[Text]" custT="1"/>
      <dgm:spPr/>
      <dgm:t>
        <a:bodyPr/>
        <a:lstStyle/>
        <a:p>
          <a:endParaRPr lang="nl-BE" sz="1050" noProof="0"/>
        </a:p>
        <a:p>
          <a:r>
            <a:rPr lang="nl-BE" sz="1050" noProof="0"/>
            <a:t>14/03/’19</a:t>
          </a:r>
        </a:p>
      </dgm:t>
    </dgm:pt>
    <dgm:pt modelId="{DCEF9437-5F6C-439A-AD91-B67480A3D6A7}" type="parTrans" cxnId="{EB50FD60-929E-413C-B848-FA4D4B4B7A92}">
      <dgm:prSet/>
      <dgm:spPr/>
      <dgm:t>
        <a:bodyPr/>
        <a:lstStyle/>
        <a:p>
          <a:endParaRPr lang="en-US"/>
        </a:p>
      </dgm:t>
    </dgm:pt>
    <dgm:pt modelId="{0FBCC584-8748-4303-9362-9831D9B9C353}" type="sibTrans" cxnId="{EB50FD60-929E-413C-B848-FA4D4B4B7A92}">
      <dgm:prSet/>
      <dgm:spPr/>
      <dgm:t>
        <a:bodyPr/>
        <a:lstStyle/>
        <a:p>
          <a:endParaRPr lang="en-US"/>
        </a:p>
      </dgm:t>
    </dgm:pt>
    <dgm:pt modelId="{2BAC5791-68FD-4585-82B6-531A13791D0B}">
      <dgm:prSet phldrT="[Text]" custT="1"/>
      <dgm:spPr/>
      <dgm:t>
        <a:bodyPr/>
        <a:lstStyle/>
        <a:p>
          <a:r>
            <a:rPr lang="nl-BE" sz="1050" noProof="0"/>
            <a:t>23/04/’19</a:t>
          </a:r>
        </a:p>
        <a:p>
          <a:endParaRPr lang="nl-BE" sz="1050" noProof="0"/>
        </a:p>
      </dgm:t>
    </dgm:pt>
    <dgm:pt modelId="{9C4F3F36-4DC8-4AEE-9063-2A2B868CF869}" type="parTrans" cxnId="{6050238C-F5C4-4B1E-BE92-C9C55E5141ED}">
      <dgm:prSet/>
      <dgm:spPr/>
      <dgm:t>
        <a:bodyPr/>
        <a:lstStyle/>
        <a:p>
          <a:endParaRPr lang="en-US"/>
        </a:p>
      </dgm:t>
    </dgm:pt>
    <dgm:pt modelId="{E78CEF64-E1EC-47C9-9A68-CF72A18E98CA}" type="sibTrans" cxnId="{6050238C-F5C4-4B1E-BE92-C9C55E5141ED}">
      <dgm:prSet/>
      <dgm:spPr/>
      <dgm:t>
        <a:bodyPr/>
        <a:lstStyle/>
        <a:p>
          <a:endParaRPr lang="en-US"/>
        </a:p>
      </dgm:t>
    </dgm:pt>
    <dgm:pt modelId="{F5F3F64F-7379-47E0-BB91-F269BC827C9B}">
      <dgm:prSet phldrT="[Text]" custT="1"/>
      <dgm:spPr/>
      <dgm:t>
        <a:bodyPr/>
        <a:lstStyle/>
        <a:p>
          <a:endParaRPr lang="nl-BE" sz="1050" noProof="0"/>
        </a:p>
        <a:p>
          <a:r>
            <a:rPr lang="nl-BE" sz="1050" noProof="0"/>
            <a:t>22/05/’19</a:t>
          </a:r>
        </a:p>
      </dgm:t>
    </dgm:pt>
    <dgm:pt modelId="{0FC0F8AA-785E-446D-9F3E-317E2C9AB8BB}" type="parTrans" cxnId="{4BF644F2-C1D5-40E6-9ADA-77B86304D9F1}">
      <dgm:prSet/>
      <dgm:spPr/>
      <dgm:t>
        <a:bodyPr/>
        <a:lstStyle/>
        <a:p>
          <a:endParaRPr lang="en-US"/>
        </a:p>
      </dgm:t>
    </dgm:pt>
    <dgm:pt modelId="{6701905B-BE52-4B4B-83CB-E2DE8AEF010D}" type="sibTrans" cxnId="{4BF644F2-C1D5-40E6-9ADA-77B86304D9F1}">
      <dgm:prSet/>
      <dgm:spPr/>
      <dgm:t>
        <a:bodyPr/>
        <a:lstStyle/>
        <a:p>
          <a:endParaRPr lang="en-US"/>
        </a:p>
      </dgm:t>
    </dgm:pt>
    <dgm:pt modelId="{1C789558-28CC-4836-A7DD-70276BB475F4}">
      <dgm:prSet phldrT="[Text]" custT="1"/>
      <dgm:spPr/>
      <dgm:t>
        <a:bodyPr/>
        <a:lstStyle/>
        <a:p>
          <a:r>
            <a:rPr lang="nl-BE" sz="1050" noProof="0"/>
            <a:t>05/06/’19</a:t>
          </a:r>
        </a:p>
        <a:p>
          <a:endParaRPr lang="nl-BE" sz="1050" noProof="0"/>
        </a:p>
      </dgm:t>
    </dgm:pt>
    <dgm:pt modelId="{A4316E79-9D19-4769-BBAA-48D79E056B30}" type="parTrans" cxnId="{736E98C5-F28C-4A34-B7F2-7AF5069C89D3}">
      <dgm:prSet/>
      <dgm:spPr/>
      <dgm:t>
        <a:bodyPr/>
        <a:lstStyle/>
        <a:p>
          <a:endParaRPr lang="en-US"/>
        </a:p>
      </dgm:t>
    </dgm:pt>
    <dgm:pt modelId="{21093144-8746-4833-9C23-84CA5B5AA884}" type="sibTrans" cxnId="{736E98C5-F28C-4A34-B7F2-7AF5069C89D3}">
      <dgm:prSet/>
      <dgm:spPr/>
      <dgm:t>
        <a:bodyPr/>
        <a:lstStyle/>
        <a:p>
          <a:endParaRPr lang="en-US"/>
        </a:p>
      </dgm:t>
    </dgm:pt>
    <dgm:pt modelId="{26394B27-0DB2-40B4-BFF1-A76C152B8FC9}">
      <dgm:prSet phldrT="[Text]" custT="1"/>
      <dgm:spPr/>
      <dgm:t>
        <a:bodyPr/>
        <a:lstStyle/>
        <a:p>
          <a:endParaRPr lang="nl-BE" sz="1050" noProof="0"/>
        </a:p>
        <a:p>
          <a:r>
            <a:rPr lang="nl-BE" sz="1050" noProof="0"/>
            <a:t>TBD</a:t>
          </a:r>
        </a:p>
      </dgm:t>
    </dgm:pt>
    <dgm:pt modelId="{455E145B-B0FF-4D46-AAD8-23EC991D1FFF}" type="parTrans" cxnId="{D91089DD-1D40-4E4C-8745-A28DD8092F60}">
      <dgm:prSet/>
      <dgm:spPr/>
      <dgm:t>
        <a:bodyPr/>
        <a:lstStyle/>
        <a:p>
          <a:endParaRPr lang="en-US"/>
        </a:p>
      </dgm:t>
    </dgm:pt>
    <dgm:pt modelId="{875F4645-C151-4382-9C83-90AD0F230C58}" type="sibTrans" cxnId="{D91089DD-1D40-4E4C-8745-A28DD8092F60}">
      <dgm:prSet/>
      <dgm:spPr/>
      <dgm:t>
        <a:bodyPr/>
        <a:lstStyle/>
        <a:p>
          <a:endParaRPr lang="en-US"/>
        </a:p>
      </dgm:t>
    </dgm:pt>
    <dgm:pt modelId="{3FA5C384-8FC4-4340-B046-63D4BA14C9D8}">
      <dgm:prSet phldrT="[Text]"/>
      <dgm:spPr/>
      <dgm:t>
        <a:bodyPr/>
        <a:lstStyle/>
        <a:p>
          <a:endParaRPr lang="nl-BE" noProof="0"/>
        </a:p>
      </dgm:t>
    </dgm:pt>
    <dgm:pt modelId="{3EEC621D-BC8F-43A3-8E0C-AF3647F922B6}" type="parTrans" cxnId="{C9245D4F-B1AE-409F-AC70-C51F87BD21F1}">
      <dgm:prSet/>
      <dgm:spPr/>
      <dgm:t>
        <a:bodyPr/>
        <a:lstStyle/>
        <a:p>
          <a:endParaRPr lang="en-US"/>
        </a:p>
      </dgm:t>
    </dgm:pt>
    <dgm:pt modelId="{5654841C-3D90-4671-93A8-0538DB0504A7}" type="sibTrans" cxnId="{C9245D4F-B1AE-409F-AC70-C51F87BD21F1}">
      <dgm:prSet/>
      <dgm:spPr/>
      <dgm:t>
        <a:bodyPr/>
        <a:lstStyle/>
        <a:p>
          <a:endParaRPr lang="en-US"/>
        </a:p>
      </dgm:t>
    </dgm:pt>
    <dgm:pt modelId="{1D16ECC5-40E6-41E6-8EDB-63401FBF5D8D}">
      <dgm:prSet phldrT="[Text]" custT="1"/>
      <dgm:spPr/>
      <dgm:t>
        <a:bodyPr/>
        <a:lstStyle/>
        <a:p>
          <a:endParaRPr lang="nl-BE" sz="1050" noProof="0"/>
        </a:p>
        <a:p>
          <a:r>
            <a:rPr lang="nl-BE" sz="1050" noProof="0"/>
            <a:t>15/12/’19</a:t>
          </a:r>
        </a:p>
      </dgm:t>
    </dgm:pt>
    <dgm:pt modelId="{529B7A0A-4CA5-4113-B0EF-6479F9557396}" type="parTrans" cxnId="{EBD3BFA7-FF0B-4183-8265-1FCAD40AA347}">
      <dgm:prSet/>
      <dgm:spPr/>
      <dgm:t>
        <a:bodyPr/>
        <a:lstStyle/>
        <a:p>
          <a:endParaRPr lang="en-US"/>
        </a:p>
      </dgm:t>
    </dgm:pt>
    <dgm:pt modelId="{A6C5B933-1E0B-4B38-82D3-82EBAC014E10}" type="sibTrans" cxnId="{EBD3BFA7-FF0B-4183-8265-1FCAD40AA347}">
      <dgm:prSet/>
      <dgm:spPr/>
      <dgm:t>
        <a:bodyPr/>
        <a:lstStyle/>
        <a:p>
          <a:endParaRPr lang="en-US"/>
        </a:p>
      </dgm:t>
    </dgm:pt>
    <dgm:pt modelId="{C1372E54-4B6B-4981-87CD-DD0F6F678AC8}">
      <dgm:prSet phldrT="[Text]"/>
      <dgm:spPr/>
      <dgm:t>
        <a:bodyPr/>
        <a:lstStyle/>
        <a:p>
          <a:endParaRPr lang="nl-BE" noProof="0"/>
        </a:p>
      </dgm:t>
    </dgm:pt>
    <dgm:pt modelId="{A34CFEFB-DB26-47B5-8E7E-D6B5502A2441}" type="parTrans" cxnId="{22D2B725-611F-495F-BF38-51E279F26389}">
      <dgm:prSet/>
      <dgm:spPr/>
      <dgm:t>
        <a:bodyPr/>
        <a:lstStyle/>
        <a:p>
          <a:endParaRPr lang="en-US"/>
        </a:p>
      </dgm:t>
    </dgm:pt>
    <dgm:pt modelId="{05477E28-5BC3-4045-91F1-0A16786D2079}" type="sibTrans" cxnId="{22D2B725-611F-495F-BF38-51E279F26389}">
      <dgm:prSet/>
      <dgm:spPr/>
      <dgm:t>
        <a:bodyPr/>
        <a:lstStyle/>
        <a:p>
          <a:endParaRPr lang="en-US"/>
        </a:p>
      </dgm:t>
    </dgm:pt>
    <dgm:pt modelId="{DCC8E8F0-D558-4DE6-86C9-E5B016C032B7}">
      <dgm:prSet phldrT="[Text]"/>
      <dgm:spPr/>
      <dgm:t>
        <a:bodyPr/>
        <a:lstStyle/>
        <a:p>
          <a:endParaRPr lang="nl-BE" noProof="0"/>
        </a:p>
      </dgm:t>
    </dgm:pt>
    <dgm:pt modelId="{43AA42DE-94D1-4ADF-94F6-0B0375A4F2FC}" type="parTrans" cxnId="{79BD6A56-39C0-4DE5-9412-94BA88270EA9}">
      <dgm:prSet/>
      <dgm:spPr/>
      <dgm:t>
        <a:bodyPr/>
        <a:lstStyle/>
        <a:p>
          <a:endParaRPr lang="en-US"/>
        </a:p>
      </dgm:t>
    </dgm:pt>
    <dgm:pt modelId="{0BFDC75B-145D-4692-8F4C-0D073FD1F1E7}" type="sibTrans" cxnId="{79BD6A56-39C0-4DE5-9412-94BA88270EA9}">
      <dgm:prSet/>
      <dgm:spPr/>
      <dgm:t>
        <a:bodyPr/>
        <a:lstStyle/>
        <a:p>
          <a:endParaRPr lang="en-US"/>
        </a:p>
      </dgm:t>
    </dgm:pt>
    <dgm:pt modelId="{FCFD809C-A127-4B5E-8D46-65F2EFB0D39B}">
      <dgm:prSet phldrT="[Text]" custT="1"/>
      <dgm:spPr/>
      <dgm:t>
        <a:bodyPr/>
        <a:lstStyle/>
        <a:p>
          <a:endParaRPr lang="nl-BE" sz="1050" noProof="0"/>
        </a:p>
      </dgm:t>
    </dgm:pt>
    <dgm:pt modelId="{5384827A-217D-4C1F-8656-BBB4945DC0B4}" type="sibTrans" cxnId="{654A473A-5579-41D7-8743-1C376F7BF98B}">
      <dgm:prSet/>
      <dgm:spPr/>
      <dgm:t>
        <a:bodyPr/>
        <a:lstStyle/>
        <a:p>
          <a:endParaRPr lang="en-US"/>
        </a:p>
      </dgm:t>
    </dgm:pt>
    <dgm:pt modelId="{778FDB4A-A97E-4BE6-A21A-1605BC1CFCE4}" type="parTrans" cxnId="{654A473A-5579-41D7-8743-1C376F7BF98B}">
      <dgm:prSet/>
      <dgm:spPr/>
      <dgm:t>
        <a:bodyPr/>
        <a:lstStyle/>
        <a:p>
          <a:endParaRPr lang="en-US"/>
        </a:p>
      </dgm:t>
    </dgm:pt>
    <dgm:pt modelId="{2AA030C5-7FBC-4429-9D21-857328B95F74}">
      <dgm:prSet phldrT="[Text]" custT="1"/>
      <dgm:spPr/>
      <dgm:t>
        <a:bodyPr/>
        <a:lstStyle/>
        <a:p>
          <a:r>
            <a:rPr lang="nl-BE" sz="1050" noProof="0"/>
            <a:t> </a:t>
          </a:r>
        </a:p>
        <a:p>
          <a:endParaRPr lang="nl-BE" sz="1050" noProof="0"/>
        </a:p>
      </dgm:t>
    </dgm:pt>
    <dgm:pt modelId="{6FFE956E-B7E1-4E98-B189-CCB0A7E582B7}" type="sibTrans" cxnId="{8C6A5862-B8C2-4FC5-8155-00F5E8BCE436}">
      <dgm:prSet/>
      <dgm:spPr/>
      <dgm:t>
        <a:bodyPr/>
        <a:lstStyle/>
        <a:p>
          <a:endParaRPr lang="en-US"/>
        </a:p>
      </dgm:t>
    </dgm:pt>
    <dgm:pt modelId="{2290D1BE-7FF0-40AF-8BF3-F5767E41788B}" type="parTrans" cxnId="{8C6A5862-B8C2-4FC5-8155-00F5E8BCE436}">
      <dgm:prSet/>
      <dgm:spPr/>
      <dgm:t>
        <a:bodyPr/>
        <a:lstStyle/>
        <a:p>
          <a:endParaRPr lang="en-US"/>
        </a:p>
      </dgm:t>
    </dgm:pt>
    <dgm:pt modelId="{FEEC93DC-89B8-4153-B299-6CDA5AF9E4F5}" type="pres">
      <dgm:prSet presAssocID="{290DD1D4-025F-4F92-BF28-CE5D887505A6}" presName="Name0" presStyleCnt="0">
        <dgm:presLayoutVars>
          <dgm:dir/>
          <dgm:resizeHandles val="exact"/>
        </dgm:presLayoutVars>
      </dgm:prSet>
      <dgm:spPr/>
    </dgm:pt>
    <dgm:pt modelId="{12035FC6-4EAE-478F-96B8-25D2AABB6791}" type="pres">
      <dgm:prSet presAssocID="{290DD1D4-025F-4F92-BF28-CE5D887505A6}" presName="arrow" presStyleLbl="bgShp" presStyleIdx="0" presStyleCnt="1" custScaleY="12617" custLinFactNeighborY="0"/>
      <dgm:spPr/>
    </dgm:pt>
    <dgm:pt modelId="{CC9DF41B-EC74-48F2-8DBC-95F9E764C15F}" type="pres">
      <dgm:prSet presAssocID="{290DD1D4-025F-4F92-BF28-CE5D887505A6}" presName="points" presStyleCnt="0"/>
      <dgm:spPr/>
    </dgm:pt>
    <dgm:pt modelId="{2B4D3455-5AB6-4F24-B42D-049222E5C0D1}" type="pres">
      <dgm:prSet presAssocID="{C91EFAF5-FB17-486F-A092-B2B06223379D}" presName="compositeA" presStyleCnt="0"/>
      <dgm:spPr/>
    </dgm:pt>
    <dgm:pt modelId="{A80725B6-2FEB-4B8F-925E-FCB1517F94FB}" type="pres">
      <dgm:prSet presAssocID="{C91EFAF5-FB17-486F-A092-B2B06223379D}" presName="textA" presStyleLbl="revTx" presStyleIdx="0" presStyleCnt="11" custLinFactNeighborX="-281" custLinFactNeighborY="8904">
        <dgm:presLayoutVars>
          <dgm:bulletEnabled val="1"/>
        </dgm:presLayoutVars>
      </dgm:prSet>
      <dgm:spPr/>
      <dgm:t>
        <a:bodyPr/>
        <a:lstStyle/>
        <a:p>
          <a:endParaRPr lang="en-US"/>
        </a:p>
      </dgm:t>
    </dgm:pt>
    <dgm:pt modelId="{22916BB0-5F82-4126-9DF7-21D1E8F6DE56}" type="pres">
      <dgm:prSet presAssocID="{C91EFAF5-FB17-486F-A092-B2B06223379D}" presName="circleA" presStyleLbl="node1" presStyleIdx="0" presStyleCnt="11" custScaleX="13995" custScaleY="13995"/>
      <dgm:spPr>
        <a:solidFill>
          <a:schemeClr val="tx1"/>
        </a:solidFill>
      </dgm:spPr>
    </dgm:pt>
    <dgm:pt modelId="{483C9FB8-0489-41F1-AE2D-4DD94581764F}" type="pres">
      <dgm:prSet presAssocID="{C91EFAF5-FB17-486F-A092-B2B06223379D}" presName="spaceA" presStyleCnt="0"/>
      <dgm:spPr/>
    </dgm:pt>
    <dgm:pt modelId="{AC7E87FC-55C1-408C-B40C-0B0AB14B4CCF}" type="pres">
      <dgm:prSet presAssocID="{0FBCC584-8748-4303-9362-9831D9B9C353}" presName="space" presStyleCnt="0"/>
      <dgm:spPr/>
    </dgm:pt>
    <dgm:pt modelId="{B8AC96A4-F1B8-4467-B884-7E99AB94A4C6}" type="pres">
      <dgm:prSet presAssocID="{2BAC5791-68FD-4585-82B6-531A13791D0B}" presName="compositeB" presStyleCnt="0"/>
      <dgm:spPr/>
    </dgm:pt>
    <dgm:pt modelId="{3C181B4E-4115-4EDE-A2D9-0600A0EF473F}" type="pres">
      <dgm:prSet presAssocID="{2BAC5791-68FD-4585-82B6-531A13791D0B}" presName="textB" presStyleLbl="revTx" presStyleIdx="1" presStyleCnt="11" custLinFactNeighborY="-9752">
        <dgm:presLayoutVars>
          <dgm:bulletEnabled val="1"/>
        </dgm:presLayoutVars>
      </dgm:prSet>
      <dgm:spPr/>
      <dgm:t>
        <a:bodyPr/>
        <a:lstStyle/>
        <a:p>
          <a:endParaRPr lang="en-US"/>
        </a:p>
      </dgm:t>
    </dgm:pt>
    <dgm:pt modelId="{45572ED9-11A1-4908-8F26-8A7393B4AF17}" type="pres">
      <dgm:prSet presAssocID="{2BAC5791-68FD-4585-82B6-531A13791D0B}" presName="circleB" presStyleLbl="node1" presStyleIdx="1" presStyleCnt="11" custScaleX="13995" custScaleY="13995"/>
      <dgm:spPr>
        <a:solidFill>
          <a:schemeClr val="tx1"/>
        </a:solidFill>
      </dgm:spPr>
    </dgm:pt>
    <dgm:pt modelId="{01FABCB8-A219-43FC-8001-BA4070CF5E06}" type="pres">
      <dgm:prSet presAssocID="{2BAC5791-68FD-4585-82B6-531A13791D0B}" presName="spaceB" presStyleCnt="0"/>
      <dgm:spPr/>
    </dgm:pt>
    <dgm:pt modelId="{83CF3433-BEC8-4D3B-B973-A30A8BEBED30}" type="pres">
      <dgm:prSet presAssocID="{E78CEF64-E1EC-47C9-9A68-CF72A18E98CA}" presName="space" presStyleCnt="0"/>
      <dgm:spPr/>
    </dgm:pt>
    <dgm:pt modelId="{653245EE-D8B8-4419-B20D-3FA0BFABA13B}" type="pres">
      <dgm:prSet presAssocID="{F5F3F64F-7379-47E0-BB91-F269BC827C9B}" presName="compositeA" presStyleCnt="0"/>
      <dgm:spPr/>
    </dgm:pt>
    <dgm:pt modelId="{761E6BA4-6A8F-41C3-BB02-E7DA6269F62F}" type="pres">
      <dgm:prSet presAssocID="{F5F3F64F-7379-47E0-BB91-F269BC827C9B}" presName="textA" presStyleLbl="revTx" presStyleIdx="2" presStyleCnt="11" custLinFactNeighborY="10176">
        <dgm:presLayoutVars>
          <dgm:bulletEnabled val="1"/>
        </dgm:presLayoutVars>
      </dgm:prSet>
      <dgm:spPr/>
      <dgm:t>
        <a:bodyPr/>
        <a:lstStyle/>
        <a:p>
          <a:endParaRPr lang="en-US"/>
        </a:p>
      </dgm:t>
    </dgm:pt>
    <dgm:pt modelId="{B0F5B861-A8A1-4820-8570-5189759BDF0D}" type="pres">
      <dgm:prSet presAssocID="{F5F3F64F-7379-47E0-BB91-F269BC827C9B}" presName="circleA" presStyleLbl="node1" presStyleIdx="2" presStyleCnt="11" custScaleX="13995" custScaleY="13995"/>
      <dgm:spPr>
        <a:solidFill>
          <a:schemeClr val="tx1"/>
        </a:solidFill>
      </dgm:spPr>
    </dgm:pt>
    <dgm:pt modelId="{4C8694EC-D577-463B-953F-E328D2C29598}" type="pres">
      <dgm:prSet presAssocID="{F5F3F64F-7379-47E0-BB91-F269BC827C9B}" presName="spaceA" presStyleCnt="0"/>
      <dgm:spPr/>
    </dgm:pt>
    <dgm:pt modelId="{F7979D36-29F2-4A09-A2B5-8D9F52897EDC}" type="pres">
      <dgm:prSet presAssocID="{6701905B-BE52-4B4B-83CB-E2DE8AEF010D}" presName="space" presStyleCnt="0"/>
      <dgm:spPr/>
    </dgm:pt>
    <dgm:pt modelId="{BDACD96F-D125-48C5-83BE-A60392C8C3E0}" type="pres">
      <dgm:prSet presAssocID="{1C789558-28CC-4836-A7DD-70276BB475F4}" presName="compositeB" presStyleCnt="0"/>
      <dgm:spPr/>
    </dgm:pt>
    <dgm:pt modelId="{651A9866-0426-4C31-9838-3FACA507663E}" type="pres">
      <dgm:prSet presAssocID="{1C789558-28CC-4836-A7DD-70276BB475F4}" presName="textB" presStyleLbl="revTx" presStyleIdx="3" presStyleCnt="11" custLinFactNeighborY="-9752">
        <dgm:presLayoutVars>
          <dgm:bulletEnabled val="1"/>
        </dgm:presLayoutVars>
      </dgm:prSet>
      <dgm:spPr/>
      <dgm:t>
        <a:bodyPr/>
        <a:lstStyle/>
        <a:p>
          <a:endParaRPr lang="en-US"/>
        </a:p>
      </dgm:t>
    </dgm:pt>
    <dgm:pt modelId="{DB35F419-A3BA-4B7E-B434-757640C778D6}" type="pres">
      <dgm:prSet presAssocID="{1C789558-28CC-4836-A7DD-70276BB475F4}" presName="circleB" presStyleLbl="node1" presStyleIdx="3" presStyleCnt="11" custScaleX="13995" custScaleY="13995"/>
      <dgm:spPr>
        <a:solidFill>
          <a:schemeClr val="tx1"/>
        </a:solidFill>
      </dgm:spPr>
    </dgm:pt>
    <dgm:pt modelId="{F61B1C87-8C86-4E04-A507-1E42284CA02C}" type="pres">
      <dgm:prSet presAssocID="{1C789558-28CC-4836-A7DD-70276BB475F4}" presName="spaceB" presStyleCnt="0"/>
      <dgm:spPr/>
    </dgm:pt>
    <dgm:pt modelId="{AE617EB4-21FF-47BA-A47C-566FE2AD21B7}" type="pres">
      <dgm:prSet presAssocID="{21093144-8746-4833-9C23-84CA5B5AA884}" presName="space" presStyleCnt="0"/>
      <dgm:spPr/>
    </dgm:pt>
    <dgm:pt modelId="{8E357E9F-42F6-4B00-BFA0-A2B5D3529FF4}" type="pres">
      <dgm:prSet presAssocID="{26394B27-0DB2-40B4-BFF1-A76C152B8FC9}" presName="compositeA" presStyleCnt="0"/>
      <dgm:spPr/>
    </dgm:pt>
    <dgm:pt modelId="{B49AA5D5-2515-47D4-80EA-3F318E891B63}" type="pres">
      <dgm:prSet presAssocID="{26394B27-0DB2-40B4-BFF1-A76C152B8FC9}" presName="textA" presStyleLbl="revTx" presStyleIdx="4" presStyleCnt="11" custLinFactNeighborY="8904">
        <dgm:presLayoutVars>
          <dgm:bulletEnabled val="1"/>
        </dgm:presLayoutVars>
      </dgm:prSet>
      <dgm:spPr/>
      <dgm:t>
        <a:bodyPr/>
        <a:lstStyle/>
        <a:p>
          <a:endParaRPr lang="en-US"/>
        </a:p>
      </dgm:t>
    </dgm:pt>
    <dgm:pt modelId="{15FA17CF-1F1B-4524-A846-02C3988DEB09}" type="pres">
      <dgm:prSet presAssocID="{26394B27-0DB2-40B4-BFF1-A76C152B8FC9}" presName="circleA" presStyleLbl="node1" presStyleIdx="4" presStyleCnt="11" custScaleX="13995" custScaleY="13995"/>
      <dgm:spPr>
        <a:solidFill>
          <a:schemeClr val="tx1"/>
        </a:solidFill>
      </dgm:spPr>
    </dgm:pt>
    <dgm:pt modelId="{F785A25E-6208-4129-8B30-2F2BDF41AAAE}" type="pres">
      <dgm:prSet presAssocID="{26394B27-0DB2-40B4-BFF1-A76C152B8FC9}" presName="spaceA" presStyleCnt="0"/>
      <dgm:spPr/>
    </dgm:pt>
    <dgm:pt modelId="{93BD0162-C8A0-4499-93D3-C7F936363F7B}" type="pres">
      <dgm:prSet presAssocID="{875F4645-C151-4382-9C83-90AD0F230C58}" presName="space" presStyleCnt="0"/>
      <dgm:spPr/>
    </dgm:pt>
    <dgm:pt modelId="{4C6E3687-7005-42CE-A719-3C67CE01E826}" type="pres">
      <dgm:prSet presAssocID="{2AA030C5-7FBC-4429-9D21-857328B95F74}" presName="compositeB" presStyleCnt="0"/>
      <dgm:spPr/>
    </dgm:pt>
    <dgm:pt modelId="{B51CE25C-9251-45C6-BF0D-A784CEF8685B}" type="pres">
      <dgm:prSet presAssocID="{2AA030C5-7FBC-4429-9D21-857328B95F74}" presName="textB" presStyleLbl="revTx" presStyleIdx="5" presStyleCnt="11" custLinFactNeighborY="-9752">
        <dgm:presLayoutVars>
          <dgm:bulletEnabled val="1"/>
        </dgm:presLayoutVars>
      </dgm:prSet>
      <dgm:spPr/>
      <dgm:t>
        <a:bodyPr/>
        <a:lstStyle/>
        <a:p>
          <a:endParaRPr lang="en-US"/>
        </a:p>
      </dgm:t>
    </dgm:pt>
    <dgm:pt modelId="{856F5D33-20B6-4731-8E0B-AFBFB0960FF3}" type="pres">
      <dgm:prSet presAssocID="{2AA030C5-7FBC-4429-9D21-857328B95F74}" presName="circleB" presStyleLbl="node1" presStyleIdx="5" presStyleCnt="11" custScaleX="13995" custScaleY="13995"/>
      <dgm:spPr>
        <a:solidFill>
          <a:schemeClr val="tx1"/>
        </a:solidFill>
      </dgm:spPr>
    </dgm:pt>
    <dgm:pt modelId="{3E670E1D-A01E-4633-BAE2-BF8CD013D559}" type="pres">
      <dgm:prSet presAssocID="{2AA030C5-7FBC-4429-9D21-857328B95F74}" presName="spaceB" presStyleCnt="0"/>
      <dgm:spPr/>
    </dgm:pt>
    <dgm:pt modelId="{BE38B929-8509-4669-8D43-F7E69A716209}" type="pres">
      <dgm:prSet presAssocID="{6FFE956E-B7E1-4E98-B189-CCB0A7E582B7}" presName="space" presStyleCnt="0"/>
      <dgm:spPr/>
    </dgm:pt>
    <dgm:pt modelId="{5036A623-3D97-457F-88F7-938661AF307A}" type="pres">
      <dgm:prSet presAssocID="{FCFD809C-A127-4B5E-8D46-65F2EFB0D39B}" presName="compositeA" presStyleCnt="0"/>
      <dgm:spPr/>
    </dgm:pt>
    <dgm:pt modelId="{B6B95B2C-9939-4C4A-BF13-43698F089E7D}" type="pres">
      <dgm:prSet presAssocID="{FCFD809C-A127-4B5E-8D46-65F2EFB0D39B}" presName="textA" presStyleLbl="revTx" presStyleIdx="6" presStyleCnt="11" custLinFactNeighborY="8904">
        <dgm:presLayoutVars>
          <dgm:bulletEnabled val="1"/>
        </dgm:presLayoutVars>
      </dgm:prSet>
      <dgm:spPr/>
      <dgm:t>
        <a:bodyPr/>
        <a:lstStyle/>
        <a:p>
          <a:endParaRPr lang="en-US"/>
        </a:p>
      </dgm:t>
    </dgm:pt>
    <dgm:pt modelId="{89376812-699D-44B5-85CF-6CEA1C82450C}" type="pres">
      <dgm:prSet presAssocID="{FCFD809C-A127-4B5E-8D46-65F2EFB0D39B}" presName="circleA" presStyleLbl="node1" presStyleIdx="6" presStyleCnt="11" custScaleX="13995" custScaleY="13995"/>
      <dgm:spPr>
        <a:solidFill>
          <a:schemeClr val="tx1"/>
        </a:solidFill>
      </dgm:spPr>
    </dgm:pt>
    <dgm:pt modelId="{1FF199E5-DC71-4A57-89FD-8149E029711E}" type="pres">
      <dgm:prSet presAssocID="{FCFD809C-A127-4B5E-8D46-65F2EFB0D39B}" presName="spaceA" presStyleCnt="0"/>
      <dgm:spPr/>
    </dgm:pt>
    <dgm:pt modelId="{AA4F71D0-3C1E-4A91-9E8A-1A282ED95A1C}" type="pres">
      <dgm:prSet presAssocID="{5384827A-217D-4C1F-8656-BBB4945DC0B4}" presName="space" presStyleCnt="0"/>
      <dgm:spPr/>
    </dgm:pt>
    <dgm:pt modelId="{4286C974-235F-45BE-9952-E1EE17A597E4}" type="pres">
      <dgm:prSet presAssocID="{DCC8E8F0-D558-4DE6-86C9-E5B016C032B7}" presName="compositeB" presStyleCnt="0"/>
      <dgm:spPr/>
    </dgm:pt>
    <dgm:pt modelId="{0380CD25-83D2-4474-B67D-25BE3ABD0C8B}" type="pres">
      <dgm:prSet presAssocID="{DCC8E8F0-D558-4DE6-86C9-E5B016C032B7}" presName="textB" presStyleLbl="revTx" presStyleIdx="7" presStyleCnt="11">
        <dgm:presLayoutVars>
          <dgm:bulletEnabled val="1"/>
        </dgm:presLayoutVars>
      </dgm:prSet>
      <dgm:spPr/>
      <dgm:t>
        <a:bodyPr/>
        <a:lstStyle/>
        <a:p>
          <a:endParaRPr lang="en-US"/>
        </a:p>
      </dgm:t>
    </dgm:pt>
    <dgm:pt modelId="{C13BC448-84F4-4806-86B6-B40EB7432797}" type="pres">
      <dgm:prSet presAssocID="{DCC8E8F0-D558-4DE6-86C9-E5B016C032B7}" presName="circleB" presStyleLbl="node1" presStyleIdx="7" presStyleCnt="11"/>
      <dgm:spPr>
        <a:noFill/>
        <a:ln>
          <a:noFill/>
        </a:ln>
      </dgm:spPr>
    </dgm:pt>
    <dgm:pt modelId="{C7B546F5-E9BB-4959-98D5-0122EAF06DAA}" type="pres">
      <dgm:prSet presAssocID="{DCC8E8F0-D558-4DE6-86C9-E5B016C032B7}" presName="spaceB" presStyleCnt="0"/>
      <dgm:spPr/>
    </dgm:pt>
    <dgm:pt modelId="{A16E619D-3EA8-45FB-8048-91268CF99F5C}" type="pres">
      <dgm:prSet presAssocID="{0BFDC75B-145D-4692-8F4C-0D073FD1F1E7}" presName="space" presStyleCnt="0"/>
      <dgm:spPr/>
    </dgm:pt>
    <dgm:pt modelId="{3C6AA509-D4B4-4493-B946-A8DA2AA46CDC}" type="pres">
      <dgm:prSet presAssocID="{3FA5C384-8FC4-4340-B046-63D4BA14C9D8}" presName="compositeA" presStyleCnt="0"/>
      <dgm:spPr/>
    </dgm:pt>
    <dgm:pt modelId="{E39AA51C-8377-46A0-9304-9FE0F742B36B}" type="pres">
      <dgm:prSet presAssocID="{3FA5C384-8FC4-4340-B046-63D4BA14C9D8}" presName="textA" presStyleLbl="revTx" presStyleIdx="8" presStyleCnt="11" custLinFactNeighborX="7417" custLinFactNeighborY="14050">
        <dgm:presLayoutVars>
          <dgm:bulletEnabled val="1"/>
        </dgm:presLayoutVars>
      </dgm:prSet>
      <dgm:spPr/>
      <dgm:t>
        <a:bodyPr/>
        <a:lstStyle/>
        <a:p>
          <a:endParaRPr lang="en-US"/>
        </a:p>
      </dgm:t>
    </dgm:pt>
    <dgm:pt modelId="{4E8B08CC-0D93-4537-B07E-1733EBDB0BE5}" type="pres">
      <dgm:prSet presAssocID="{3FA5C384-8FC4-4340-B046-63D4BA14C9D8}" presName="circleA" presStyleLbl="node1" presStyleIdx="8" presStyleCnt="11" custScaleX="13995" custScaleY="13995"/>
      <dgm:spPr>
        <a:solidFill>
          <a:schemeClr val="tx1"/>
        </a:solidFill>
      </dgm:spPr>
    </dgm:pt>
    <dgm:pt modelId="{B022971C-6E3D-4181-8BA0-C01CB415F28F}" type="pres">
      <dgm:prSet presAssocID="{3FA5C384-8FC4-4340-B046-63D4BA14C9D8}" presName="spaceA" presStyleCnt="0"/>
      <dgm:spPr/>
    </dgm:pt>
    <dgm:pt modelId="{EF783E17-5724-4193-8116-EB7A56072AA5}" type="pres">
      <dgm:prSet presAssocID="{5654841C-3D90-4671-93A8-0538DB0504A7}" presName="space" presStyleCnt="0"/>
      <dgm:spPr/>
    </dgm:pt>
    <dgm:pt modelId="{6EA31CE0-F9E9-4EBA-BD56-ED552EB19CC6}" type="pres">
      <dgm:prSet presAssocID="{C1372E54-4B6B-4981-87CD-DD0F6F678AC8}" presName="compositeB" presStyleCnt="0"/>
      <dgm:spPr/>
    </dgm:pt>
    <dgm:pt modelId="{22D86FE5-07F3-434B-B47B-318255FFA194}" type="pres">
      <dgm:prSet presAssocID="{C1372E54-4B6B-4981-87CD-DD0F6F678AC8}" presName="textB" presStyleLbl="revTx" presStyleIdx="9" presStyleCnt="11">
        <dgm:presLayoutVars>
          <dgm:bulletEnabled val="1"/>
        </dgm:presLayoutVars>
      </dgm:prSet>
      <dgm:spPr/>
      <dgm:t>
        <a:bodyPr/>
        <a:lstStyle/>
        <a:p>
          <a:endParaRPr lang="en-US"/>
        </a:p>
      </dgm:t>
    </dgm:pt>
    <dgm:pt modelId="{3A69149E-A51A-41A1-B46A-79DEBD8B0EF0}" type="pres">
      <dgm:prSet presAssocID="{C1372E54-4B6B-4981-87CD-DD0F6F678AC8}" presName="circleB" presStyleLbl="node1" presStyleIdx="9" presStyleCnt="11"/>
      <dgm:spPr>
        <a:noFill/>
        <a:ln>
          <a:noFill/>
        </a:ln>
      </dgm:spPr>
    </dgm:pt>
    <dgm:pt modelId="{0788C2FD-E8F1-4E6D-ACEC-846F34F86C04}" type="pres">
      <dgm:prSet presAssocID="{C1372E54-4B6B-4981-87CD-DD0F6F678AC8}" presName="spaceB" presStyleCnt="0"/>
      <dgm:spPr/>
    </dgm:pt>
    <dgm:pt modelId="{87B6523A-6746-4C22-8D0B-32CD966114E9}" type="pres">
      <dgm:prSet presAssocID="{05477E28-5BC3-4045-91F1-0A16786D2079}" presName="space" presStyleCnt="0"/>
      <dgm:spPr/>
    </dgm:pt>
    <dgm:pt modelId="{FA36E7F5-5368-42D8-8962-6C02137931EB}" type="pres">
      <dgm:prSet presAssocID="{1D16ECC5-40E6-41E6-8EDB-63401FBF5D8D}" presName="compositeA" presStyleCnt="0"/>
      <dgm:spPr/>
    </dgm:pt>
    <dgm:pt modelId="{01C35EF1-3267-48C2-AC66-19391016CEC5}" type="pres">
      <dgm:prSet presAssocID="{1D16ECC5-40E6-41E6-8EDB-63401FBF5D8D}" presName="textA" presStyleLbl="revTx" presStyleIdx="10" presStyleCnt="11" custLinFactNeighborY="8904">
        <dgm:presLayoutVars>
          <dgm:bulletEnabled val="1"/>
        </dgm:presLayoutVars>
      </dgm:prSet>
      <dgm:spPr/>
      <dgm:t>
        <a:bodyPr/>
        <a:lstStyle/>
        <a:p>
          <a:endParaRPr lang="en-US"/>
        </a:p>
      </dgm:t>
    </dgm:pt>
    <dgm:pt modelId="{86A341E5-3806-4119-B6FD-A419D7D89ADF}" type="pres">
      <dgm:prSet presAssocID="{1D16ECC5-40E6-41E6-8EDB-63401FBF5D8D}" presName="circleA" presStyleLbl="node1" presStyleIdx="10" presStyleCnt="11" custScaleX="13995" custScaleY="13995"/>
      <dgm:spPr>
        <a:solidFill>
          <a:schemeClr val="tx1"/>
        </a:solidFill>
      </dgm:spPr>
    </dgm:pt>
    <dgm:pt modelId="{2D985BBC-047F-4117-91F7-CFEF4CBEAAFA}" type="pres">
      <dgm:prSet presAssocID="{1D16ECC5-40E6-41E6-8EDB-63401FBF5D8D}" presName="spaceA" presStyleCnt="0"/>
      <dgm:spPr/>
    </dgm:pt>
  </dgm:ptLst>
  <dgm:cxnLst>
    <dgm:cxn modelId="{79BD6A56-39C0-4DE5-9412-94BA88270EA9}" srcId="{290DD1D4-025F-4F92-BF28-CE5D887505A6}" destId="{DCC8E8F0-D558-4DE6-86C9-E5B016C032B7}" srcOrd="7" destOrd="0" parTransId="{43AA42DE-94D1-4ADF-94F6-0B0375A4F2FC}" sibTransId="{0BFDC75B-145D-4692-8F4C-0D073FD1F1E7}"/>
    <dgm:cxn modelId="{22D2B725-611F-495F-BF38-51E279F26389}" srcId="{290DD1D4-025F-4F92-BF28-CE5D887505A6}" destId="{C1372E54-4B6B-4981-87CD-DD0F6F678AC8}" srcOrd="9" destOrd="0" parTransId="{A34CFEFB-DB26-47B5-8E7E-D6B5502A2441}" sibTransId="{05477E28-5BC3-4045-91F1-0A16786D2079}"/>
    <dgm:cxn modelId="{736E98C5-F28C-4A34-B7F2-7AF5069C89D3}" srcId="{290DD1D4-025F-4F92-BF28-CE5D887505A6}" destId="{1C789558-28CC-4836-A7DD-70276BB475F4}" srcOrd="3" destOrd="0" parTransId="{A4316E79-9D19-4769-BBAA-48D79E056B30}" sibTransId="{21093144-8746-4833-9C23-84CA5B5AA884}"/>
    <dgm:cxn modelId="{5BA7EE1D-E64A-4514-A8F1-48845325E741}" type="presOf" srcId="{FCFD809C-A127-4B5E-8D46-65F2EFB0D39B}" destId="{B6B95B2C-9939-4C4A-BF13-43698F089E7D}" srcOrd="0" destOrd="0" presId="urn:microsoft.com/office/officeart/2005/8/layout/hProcess11"/>
    <dgm:cxn modelId="{4BF644F2-C1D5-40E6-9ADA-77B86304D9F1}" srcId="{290DD1D4-025F-4F92-BF28-CE5D887505A6}" destId="{F5F3F64F-7379-47E0-BB91-F269BC827C9B}" srcOrd="2" destOrd="0" parTransId="{0FC0F8AA-785E-446D-9F3E-317E2C9AB8BB}" sibTransId="{6701905B-BE52-4B4B-83CB-E2DE8AEF010D}"/>
    <dgm:cxn modelId="{C9245D4F-B1AE-409F-AC70-C51F87BD21F1}" srcId="{290DD1D4-025F-4F92-BF28-CE5D887505A6}" destId="{3FA5C384-8FC4-4340-B046-63D4BA14C9D8}" srcOrd="8" destOrd="0" parTransId="{3EEC621D-BC8F-43A3-8E0C-AF3647F922B6}" sibTransId="{5654841C-3D90-4671-93A8-0538DB0504A7}"/>
    <dgm:cxn modelId="{6050238C-F5C4-4B1E-BE92-C9C55E5141ED}" srcId="{290DD1D4-025F-4F92-BF28-CE5D887505A6}" destId="{2BAC5791-68FD-4585-82B6-531A13791D0B}" srcOrd="1" destOrd="0" parTransId="{9C4F3F36-4DC8-4AEE-9063-2A2B868CF869}" sibTransId="{E78CEF64-E1EC-47C9-9A68-CF72A18E98CA}"/>
    <dgm:cxn modelId="{3A9E2D7D-9AD5-49CA-9EDB-83B6C32CD749}" type="presOf" srcId="{26394B27-0DB2-40B4-BFF1-A76C152B8FC9}" destId="{B49AA5D5-2515-47D4-80EA-3F318E891B63}" srcOrd="0" destOrd="0" presId="urn:microsoft.com/office/officeart/2005/8/layout/hProcess11"/>
    <dgm:cxn modelId="{BA8E2462-217D-4F1D-9054-5FFBFF26CEF7}" type="presOf" srcId="{C1372E54-4B6B-4981-87CD-DD0F6F678AC8}" destId="{22D86FE5-07F3-434B-B47B-318255FFA194}" srcOrd="0" destOrd="0" presId="urn:microsoft.com/office/officeart/2005/8/layout/hProcess11"/>
    <dgm:cxn modelId="{8C6A5862-B8C2-4FC5-8155-00F5E8BCE436}" srcId="{290DD1D4-025F-4F92-BF28-CE5D887505A6}" destId="{2AA030C5-7FBC-4429-9D21-857328B95F74}" srcOrd="5" destOrd="0" parTransId="{2290D1BE-7FF0-40AF-8BF3-F5767E41788B}" sibTransId="{6FFE956E-B7E1-4E98-B189-CCB0A7E582B7}"/>
    <dgm:cxn modelId="{39D8337E-452F-4EE7-81D2-D683BC08FDBC}" type="presOf" srcId="{2AA030C5-7FBC-4429-9D21-857328B95F74}" destId="{B51CE25C-9251-45C6-BF0D-A784CEF8685B}" srcOrd="0" destOrd="0" presId="urn:microsoft.com/office/officeart/2005/8/layout/hProcess11"/>
    <dgm:cxn modelId="{CF5C6C2E-20BA-48C9-9BEA-B7297ECF46EF}" type="presOf" srcId="{1C789558-28CC-4836-A7DD-70276BB475F4}" destId="{651A9866-0426-4C31-9838-3FACA507663E}" srcOrd="0" destOrd="0" presId="urn:microsoft.com/office/officeart/2005/8/layout/hProcess11"/>
    <dgm:cxn modelId="{DCA70C25-75C9-4A0C-87EC-5EEC7CB3B743}" type="presOf" srcId="{DCC8E8F0-D558-4DE6-86C9-E5B016C032B7}" destId="{0380CD25-83D2-4474-B67D-25BE3ABD0C8B}" srcOrd="0" destOrd="0" presId="urn:microsoft.com/office/officeart/2005/8/layout/hProcess11"/>
    <dgm:cxn modelId="{DA4BB0A4-8810-44BA-A618-512952852426}" type="presOf" srcId="{3FA5C384-8FC4-4340-B046-63D4BA14C9D8}" destId="{E39AA51C-8377-46A0-9304-9FE0F742B36B}" srcOrd="0" destOrd="0" presId="urn:microsoft.com/office/officeart/2005/8/layout/hProcess11"/>
    <dgm:cxn modelId="{EBD3BFA7-FF0B-4183-8265-1FCAD40AA347}" srcId="{290DD1D4-025F-4F92-BF28-CE5D887505A6}" destId="{1D16ECC5-40E6-41E6-8EDB-63401FBF5D8D}" srcOrd="10" destOrd="0" parTransId="{529B7A0A-4CA5-4113-B0EF-6479F9557396}" sibTransId="{A6C5B933-1E0B-4B38-82D3-82EBAC014E10}"/>
    <dgm:cxn modelId="{EB50FD60-929E-413C-B848-FA4D4B4B7A92}" srcId="{290DD1D4-025F-4F92-BF28-CE5D887505A6}" destId="{C91EFAF5-FB17-486F-A092-B2B06223379D}" srcOrd="0" destOrd="0" parTransId="{DCEF9437-5F6C-439A-AD91-B67480A3D6A7}" sibTransId="{0FBCC584-8748-4303-9362-9831D9B9C353}"/>
    <dgm:cxn modelId="{D91089DD-1D40-4E4C-8745-A28DD8092F60}" srcId="{290DD1D4-025F-4F92-BF28-CE5D887505A6}" destId="{26394B27-0DB2-40B4-BFF1-A76C152B8FC9}" srcOrd="4" destOrd="0" parTransId="{455E145B-B0FF-4D46-AAD8-23EC991D1FFF}" sibTransId="{875F4645-C151-4382-9C83-90AD0F230C58}"/>
    <dgm:cxn modelId="{A5266BA5-0EF1-43A6-8690-C22D1E6ABAFF}" type="presOf" srcId="{F5F3F64F-7379-47E0-BB91-F269BC827C9B}" destId="{761E6BA4-6A8F-41C3-BB02-E7DA6269F62F}" srcOrd="0" destOrd="0" presId="urn:microsoft.com/office/officeart/2005/8/layout/hProcess11"/>
    <dgm:cxn modelId="{76D3D72D-01FA-434E-99D0-5A0F42B11E0D}" type="presOf" srcId="{C91EFAF5-FB17-486F-A092-B2B06223379D}" destId="{A80725B6-2FEB-4B8F-925E-FCB1517F94FB}" srcOrd="0" destOrd="0" presId="urn:microsoft.com/office/officeart/2005/8/layout/hProcess11"/>
    <dgm:cxn modelId="{9912BD6E-9C97-4879-9861-2F7651A60696}" type="presOf" srcId="{2BAC5791-68FD-4585-82B6-531A13791D0B}" destId="{3C181B4E-4115-4EDE-A2D9-0600A0EF473F}" srcOrd="0" destOrd="0" presId="urn:microsoft.com/office/officeart/2005/8/layout/hProcess11"/>
    <dgm:cxn modelId="{654A473A-5579-41D7-8743-1C376F7BF98B}" srcId="{290DD1D4-025F-4F92-BF28-CE5D887505A6}" destId="{FCFD809C-A127-4B5E-8D46-65F2EFB0D39B}" srcOrd="6" destOrd="0" parTransId="{778FDB4A-A97E-4BE6-A21A-1605BC1CFCE4}" sibTransId="{5384827A-217D-4C1F-8656-BBB4945DC0B4}"/>
    <dgm:cxn modelId="{90BD574D-18C2-491F-8D20-E57F6C427582}" type="presOf" srcId="{1D16ECC5-40E6-41E6-8EDB-63401FBF5D8D}" destId="{01C35EF1-3267-48C2-AC66-19391016CEC5}" srcOrd="0" destOrd="0" presId="urn:microsoft.com/office/officeart/2005/8/layout/hProcess11"/>
    <dgm:cxn modelId="{8433D6C8-CA7A-4291-91B7-15723F0AD32E}" type="presOf" srcId="{290DD1D4-025F-4F92-BF28-CE5D887505A6}" destId="{FEEC93DC-89B8-4153-B299-6CDA5AF9E4F5}" srcOrd="0" destOrd="0" presId="urn:microsoft.com/office/officeart/2005/8/layout/hProcess11"/>
    <dgm:cxn modelId="{3FE6CF5A-E518-47AB-8D87-0225FB9E31B6}" type="presParOf" srcId="{FEEC93DC-89B8-4153-B299-6CDA5AF9E4F5}" destId="{12035FC6-4EAE-478F-96B8-25D2AABB6791}" srcOrd="0" destOrd="0" presId="urn:microsoft.com/office/officeart/2005/8/layout/hProcess11"/>
    <dgm:cxn modelId="{B6996BC3-7870-4B66-A0E1-AAC807A71D62}" type="presParOf" srcId="{FEEC93DC-89B8-4153-B299-6CDA5AF9E4F5}" destId="{CC9DF41B-EC74-48F2-8DBC-95F9E764C15F}" srcOrd="1" destOrd="0" presId="urn:microsoft.com/office/officeart/2005/8/layout/hProcess11"/>
    <dgm:cxn modelId="{E9ACAD74-ACFC-4C5B-868C-7AF202CF5A37}" type="presParOf" srcId="{CC9DF41B-EC74-48F2-8DBC-95F9E764C15F}" destId="{2B4D3455-5AB6-4F24-B42D-049222E5C0D1}" srcOrd="0" destOrd="0" presId="urn:microsoft.com/office/officeart/2005/8/layout/hProcess11"/>
    <dgm:cxn modelId="{F0DF5A45-B22B-4D3A-B4DF-674E1A9C9CEF}" type="presParOf" srcId="{2B4D3455-5AB6-4F24-B42D-049222E5C0D1}" destId="{A80725B6-2FEB-4B8F-925E-FCB1517F94FB}" srcOrd="0" destOrd="0" presId="urn:microsoft.com/office/officeart/2005/8/layout/hProcess11"/>
    <dgm:cxn modelId="{7830EE64-1951-4EA6-9967-CB8527C67163}" type="presParOf" srcId="{2B4D3455-5AB6-4F24-B42D-049222E5C0D1}" destId="{22916BB0-5F82-4126-9DF7-21D1E8F6DE56}" srcOrd="1" destOrd="0" presId="urn:microsoft.com/office/officeart/2005/8/layout/hProcess11"/>
    <dgm:cxn modelId="{E27407BC-F6A0-4D38-BCAA-23E5F9BE5D27}" type="presParOf" srcId="{2B4D3455-5AB6-4F24-B42D-049222E5C0D1}" destId="{483C9FB8-0489-41F1-AE2D-4DD94581764F}" srcOrd="2" destOrd="0" presId="urn:microsoft.com/office/officeart/2005/8/layout/hProcess11"/>
    <dgm:cxn modelId="{18E7198C-1D26-44CA-9C46-C1335D68A646}" type="presParOf" srcId="{CC9DF41B-EC74-48F2-8DBC-95F9E764C15F}" destId="{AC7E87FC-55C1-408C-B40C-0B0AB14B4CCF}" srcOrd="1" destOrd="0" presId="urn:microsoft.com/office/officeart/2005/8/layout/hProcess11"/>
    <dgm:cxn modelId="{BD3AC270-A257-4F4C-B920-1655165E17F2}" type="presParOf" srcId="{CC9DF41B-EC74-48F2-8DBC-95F9E764C15F}" destId="{B8AC96A4-F1B8-4467-B884-7E99AB94A4C6}" srcOrd="2" destOrd="0" presId="urn:microsoft.com/office/officeart/2005/8/layout/hProcess11"/>
    <dgm:cxn modelId="{8DD0AEAA-65A5-480F-A9AC-9790CC5527BA}" type="presParOf" srcId="{B8AC96A4-F1B8-4467-B884-7E99AB94A4C6}" destId="{3C181B4E-4115-4EDE-A2D9-0600A0EF473F}" srcOrd="0" destOrd="0" presId="urn:microsoft.com/office/officeart/2005/8/layout/hProcess11"/>
    <dgm:cxn modelId="{A423EC38-F68D-426E-B4EC-C6CCB4139A2D}" type="presParOf" srcId="{B8AC96A4-F1B8-4467-B884-7E99AB94A4C6}" destId="{45572ED9-11A1-4908-8F26-8A7393B4AF17}" srcOrd="1" destOrd="0" presId="urn:microsoft.com/office/officeart/2005/8/layout/hProcess11"/>
    <dgm:cxn modelId="{76C19AA5-D853-439C-B5DA-831DFDEF3D5A}" type="presParOf" srcId="{B8AC96A4-F1B8-4467-B884-7E99AB94A4C6}" destId="{01FABCB8-A219-43FC-8001-BA4070CF5E06}" srcOrd="2" destOrd="0" presId="urn:microsoft.com/office/officeart/2005/8/layout/hProcess11"/>
    <dgm:cxn modelId="{1CA13685-2C01-4906-A913-B9B4D66FBDDF}" type="presParOf" srcId="{CC9DF41B-EC74-48F2-8DBC-95F9E764C15F}" destId="{83CF3433-BEC8-4D3B-B973-A30A8BEBED30}" srcOrd="3" destOrd="0" presId="urn:microsoft.com/office/officeart/2005/8/layout/hProcess11"/>
    <dgm:cxn modelId="{D8B60F7C-690A-4312-8BD7-E890C41B50A6}" type="presParOf" srcId="{CC9DF41B-EC74-48F2-8DBC-95F9E764C15F}" destId="{653245EE-D8B8-4419-B20D-3FA0BFABA13B}" srcOrd="4" destOrd="0" presId="urn:microsoft.com/office/officeart/2005/8/layout/hProcess11"/>
    <dgm:cxn modelId="{EBA7CE28-9A7D-434A-9CBB-CD6DF783A27A}" type="presParOf" srcId="{653245EE-D8B8-4419-B20D-3FA0BFABA13B}" destId="{761E6BA4-6A8F-41C3-BB02-E7DA6269F62F}" srcOrd="0" destOrd="0" presId="urn:microsoft.com/office/officeart/2005/8/layout/hProcess11"/>
    <dgm:cxn modelId="{C25DA96C-E138-4286-8291-66F7F08B8F9A}" type="presParOf" srcId="{653245EE-D8B8-4419-B20D-3FA0BFABA13B}" destId="{B0F5B861-A8A1-4820-8570-5189759BDF0D}" srcOrd="1" destOrd="0" presId="urn:microsoft.com/office/officeart/2005/8/layout/hProcess11"/>
    <dgm:cxn modelId="{268F7C66-C89E-41F3-A08B-8049E2D4235A}" type="presParOf" srcId="{653245EE-D8B8-4419-B20D-3FA0BFABA13B}" destId="{4C8694EC-D577-463B-953F-E328D2C29598}" srcOrd="2" destOrd="0" presId="urn:microsoft.com/office/officeart/2005/8/layout/hProcess11"/>
    <dgm:cxn modelId="{F5E9FFDB-A2DA-4AD7-BC30-A0D78B78E266}" type="presParOf" srcId="{CC9DF41B-EC74-48F2-8DBC-95F9E764C15F}" destId="{F7979D36-29F2-4A09-A2B5-8D9F52897EDC}" srcOrd="5" destOrd="0" presId="urn:microsoft.com/office/officeart/2005/8/layout/hProcess11"/>
    <dgm:cxn modelId="{9E4A98BE-478E-4E02-A2BC-F834E03AD9D7}" type="presParOf" srcId="{CC9DF41B-EC74-48F2-8DBC-95F9E764C15F}" destId="{BDACD96F-D125-48C5-83BE-A60392C8C3E0}" srcOrd="6" destOrd="0" presId="urn:microsoft.com/office/officeart/2005/8/layout/hProcess11"/>
    <dgm:cxn modelId="{9BDD84F9-13A9-4D37-BD18-B41BC79CE096}" type="presParOf" srcId="{BDACD96F-D125-48C5-83BE-A60392C8C3E0}" destId="{651A9866-0426-4C31-9838-3FACA507663E}" srcOrd="0" destOrd="0" presId="urn:microsoft.com/office/officeart/2005/8/layout/hProcess11"/>
    <dgm:cxn modelId="{272B516F-4F98-4AB0-932D-F2FCD36BA4FA}" type="presParOf" srcId="{BDACD96F-D125-48C5-83BE-A60392C8C3E0}" destId="{DB35F419-A3BA-4B7E-B434-757640C778D6}" srcOrd="1" destOrd="0" presId="urn:microsoft.com/office/officeart/2005/8/layout/hProcess11"/>
    <dgm:cxn modelId="{AED5045B-B00C-4407-93CD-5E3AC7E6C59F}" type="presParOf" srcId="{BDACD96F-D125-48C5-83BE-A60392C8C3E0}" destId="{F61B1C87-8C86-4E04-A507-1E42284CA02C}" srcOrd="2" destOrd="0" presId="urn:microsoft.com/office/officeart/2005/8/layout/hProcess11"/>
    <dgm:cxn modelId="{FE64B5FE-64D7-4E8B-BE50-14D63A69DC9D}" type="presParOf" srcId="{CC9DF41B-EC74-48F2-8DBC-95F9E764C15F}" destId="{AE617EB4-21FF-47BA-A47C-566FE2AD21B7}" srcOrd="7" destOrd="0" presId="urn:microsoft.com/office/officeart/2005/8/layout/hProcess11"/>
    <dgm:cxn modelId="{838B4644-ACA5-4959-A1D1-1D13398EF015}" type="presParOf" srcId="{CC9DF41B-EC74-48F2-8DBC-95F9E764C15F}" destId="{8E357E9F-42F6-4B00-BFA0-A2B5D3529FF4}" srcOrd="8" destOrd="0" presId="urn:microsoft.com/office/officeart/2005/8/layout/hProcess11"/>
    <dgm:cxn modelId="{7A2C358D-BC51-41AC-BC43-DF36C04A4E5F}" type="presParOf" srcId="{8E357E9F-42F6-4B00-BFA0-A2B5D3529FF4}" destId="{B49AA5D5-2515-47D4-80EA-3F318E891B63}" srcOrd="0" destOrd="0" presId="urn:microsoft.com/office/officeart/2005/8/layout/hProcess11"/>
    <dgm:cxn modelId="{9ABCEC2B-0A61-48AE-93CB-305C2B0942CB}" type="presParOf" srcId="{8E357E9F-42F6-4B00-BFA0-A2B5D3529FF4}" destId="{15FA17CF-1F1B-4524-A846-02C3988DEB09}" srcOrd="1" destOrd="0" presId="urn:microsoft.com/office/officeart/2005/8/layout/hProcess11"/>
    <dgm:cxn modelId="{3729D045-383E-4D53-B729-5965AF0DDF5C}" type="presParOf" srcId="{8E357E9F-42F6-4B00-BFA0-A2B5D3529FF4}" destId="{F785A25E-6208-4129-8B30-2F2BDF41AAAE}" srcOrd="2" destOrd="0" presId="urn:microsoft.com/office/officeart/2005/8/layout/hProcess11"/>
    <dgm:cxn modelId="{99B499CE-83C2-4D4B-A0BE-7299E28BCC80}" type="presParOf" srcId="{CC9DF41B-EC74-48F2-8DBC-95F9E764C15F}" destId="{93BD0162-C8A0-4499-93D3-C7F936363F7B}" srcOrd="9" destOrd="0" presId="urn:microsoft.com/office/officeart/2005/8/layout/hProcess11"/>
    <dgm:cxn modelId="{6FA2EEE9-C941-4FB9-AE22-07E25EEAFF16}" type="presParOf" srcId="{CC9DF41B-EC74-48F2-8DBC-95F9E764C15F}" destId="{4C6E3687-7005-42CE-A719-3C67CE01E826}" srcOrd="10" destOrd="0" presId="urn:microsoft.com/office/officeart/2005/8/layout/hProcess11"/>
    <dgm:cxn modelId="{4D735C08-0999-4BE8-A544-C0676EBB2EEC}" type="presParOf" srcId="{4C6E3687-7005-42CE-A719-3C67CE01E826}" destId="{B51CE25C-9251-45C6-BF0D-A784CEF8685B}" srcOrd="0" destOrd="0" presId="urn:microsoft.com/office/officeart/2005/8/layout/hProcess11"/>
    <dgm:cxn modelId="{46AD105E-A0A3-4A69-86E5-E61FE7F47264}" type="presParOf" srcId="{4C6E3687-7005-42CE-A719-3C67CE01E826}" destId="{856F5D33-20B6-4731-8E0B-AFBFB0960FF3}" srcOrd="1" destOrd="0" presId="urn:microsoft.com/office/officeart/2005/8/layout/hProcess11"/>
    <dgm:cxn modelId="{C04BBC03-D86D-4C6A-93A5-C01C95CE7513}" type="presParOf" srcId="{4C6E3687-7005-42CE-A719-3C67CE01E826}" destId="{3E670E1D-A01E-4633-BAE2-BF8CD013D559}" srcOrd="2" destOrd="0" presId="urn:microsoft.com/office/officeart/2005/8/layout/hProcess11"/>
    <dgm:cxn modelId="{9AA0CF9C-744F-4860-9322-C0C820499927}" type="presParOf" srcId="{CC9DF41B-EC74-48F2-8DBC-95F9E764C15F}" destId="{BE38B929-8509-4669-8D43-F7E69A716209}" srcOrd="11" destOrd="0" presId="urn:microsoft.com/office/officeart/2005/8/layout/hProcess11"/>
    <dgm:cxn modelId="{E6507B01-3766-4A4B-A87B-2626FDCB9923}" type="presParOf" srcId="{CC9DF41B-EC74-48F2-8DBC-95F9E764C15F}" destId="{5036A623-3D97-457F-88F7-938661AF307A}" srcOrd="12" destOrd="0" presId="urn:microsoft.com/office/officeart/2005/8/layout/hProcess11"/>
    <dgm:cxn modelId="{C055525D-899A-4179-97CD-66A5406006D0}" type="presParOf" srcId="{5036A623-3D97-457F-88F7-938661AF307A}" destId="{B6B95B2C-9939-4C4A-BF13-43698F089E7D}" srcOrd="0" destOrd="0" presId="urn:microsoft.com/office/officeart/2005/8/layout/hProcess11"/>
    <dgm:cxn modelId="{1613134C-4DB8-4F52-BB62-84B08F48B775}" type="presParOf" srcId="{5036A623-3D97-457F-88F7-938661AF307A}" destId="{89376812-699D-44B5-85CF-6CEA1C82450C}" srcOrd="1" destOrd="0" presId="urn:microsoft.com/office/officeart/2005/8/layout/hProcess11"/>
    <dgm:cxn modelId="{E3A84D1E-4854-48AB-B5BA-EF4554A88278}" type="presParOf" srcId="{5036A623-3D97-457F-88F7-938661AF307A}" destId="{1FF199E5-DC71-4A57-89FD-8149E029711E}" srcOrd="2" destOrd="0" presId="urn:microsoft.com/office/officeart/2005/8/layout/hProcess11"/>
    <dgm:cxn modelId="{6681EB2B-BBB6-4F03-A744-C28DD428E60B}" type="presParOf" srcId="{CC9DF41B-EC74-48F2-8DBC-95F9E764C15F}" destId="{AA4F71D0-3C1E-4A91-9E8A-1A282ED95A1C}" srcOrd="13" destOrd="0" presId="urn:microsoft.com/office/officeart/2005/8/layout/hProcess11"/>
    <dgm:cxn modelId="{F5D8500E-DE0B-4BF1-8A57-7F9775F84188}" type="presParOf" srcId="{CC9DF41B-EC74-48F2-8DBC-95F9E764C15F}" destId="{4286C974-235F-45BE-9952-E1EE17A597E4}" srcOrd="14" destOrd="0" presId="urn:microsoft.com/office/officeart/2005/8/layout/hProcess11"/>
    <dgm:cxn modelId="{62383208-828B-438E-9FB9-A1D4CD2686FA}" type="presParOf" srcId="{4286C974-235F-45BE-9952-E1EE17A597E4}" destId="{0380CD25-83D2-4474-B67D-25BE3ABD0C8B}" srcOrd="0" destOrd="0" presId="urn:microsoft.com/office/officeart/2005/8/layout/hProcess11"/>
    <dgm:cxn modelId="{DF09EE72-601D-4CEF-ACF0-F5399C056B00}" type="presParOf" srcId="{4286C974-235F-45BE-9952-E1EE17A597E4}" destId="{C13BC448-84F4-4806-86B6-B40EB7432797}" srcOrd="1" destOrd="0" presId="urn:microsoft.com/office/officeart/2005/8/layout/hProcess11"/>
    <dgm:cxn modelId="{7C4EE9BC-61E5-490D-BDFC-52C2475E296D}" type="presParOf" srcId="{4286C974-235F-45BE-9952-E1EE17A597E4}" destId="{C7B546F5-E9BB-4959-98D5-0122EAF06DAA}" srcOrd="2" destOrd="0" presId="urn:microsoft.com/office/officeart/2005/8/layout/hProcess11"/>
    <dgm:cxn modelId="{65335530-C425-41C4-B2EA-918F85601987}" type="presParOf" srcId="{CC9DF41B-EC74-48F2-8DBC-95F9E764C15F}" destId="{A16E619D-3EA8-45FB-8048-91268CF99F5C}" srcOrd="15" destOrd="0" presId="urn:microsoft.com/office/officeart/2005/8/layout/hProcess11"/>
    <dgm:cxn modelId="{29BC836E-B001-4072-8937-22F3A298E056}" type="presParOf" srcId="{CC9DF41B-EC74-48F2-8DBC-95F9E764C15F}" destId="{3C6AA509-D4B4-4493-B946-A8DA2AA46CDC}" srcOrd="16" destOrd="0" presId="urn:microsoft.com/office/officeart/2005/8/layout/hProcess11"/>
    <dgm:cxn modelId="{3B908815-5F35-4DD3-8606-67DC89F9F9D0}" type="presParOf" srcId="{3C6AA509-D4B4-4493-B946-A8DA2AA46CDC}" destId="{E39AA51C-8377-46A0-9304-9FE0F742B36B}" srcOrd="0" destOrd="0" presId="urn:microsoft.com/office/officeart/2005/8/layout/hProcess11"/>
    <dgm:cxn modelId="{1B542C53-6FCE-48E8-8975-D2804747B477}" type="presParOf" srcId="{3C6AA509-D4B4-4493-B946-A8DA2AA46CDC}" destId="{4E8B08CC-0D93-4537-B07E-1733EBDB0BE5}" srcOrd="1" destOrd="0" presId="urn:microsoft.com/office/officeart/2005/8/layout/hProcess11"/>
    <dgm:cxn modelId="{122DD9ED-F16B-45B9-945D-1D88D3DD1AEA}" type="presParOf" srcId="{3C6AA509-D4B4-4493-B946-A8DA2AA46CDC}" destId="{B022971C-6E3D-4181-8BA0-C01CB415F28F}" srcOrd="2" destOrd="0" presId="urn:microsoft.com/office/officeart/2005/8/layout/hProcess11"/>
    <dgm:cxn modelId="{371D34D6-7AB2-47D2-8F20-B7C309BF8EA8}" type="presParOf" srcId="{CC9DF41B-EC74-48F2-8DBC-95F9E764C15F}" destId="{EF783E17-5724-4193-8116-EB7A56072AA5}" srcOrd="17" destOrd="0" presId="urn:microsoft.com/office/officeart/2005/8/layout/hProcess11"/>
    <dgm:cxn modelId="{157597CB-2607-4102-8A81-2F48F1442D32}" type="presParOf" srcId="{CC9DF41B-EC74-48F2-8DBC-95F9E764C15F}" destId="{6EA31CE0-F9E9-4EBA-BD56-ED552EB19CC6}" srcOrd="18" destOrd="0" presId="urn:microsoft.com/office/officeart/2005/8/layout/hProcess11"/>
    <dgm:cxn modelId="{BA4D3369-C1CD-4469-B746-321EDD4C9D30}" type="presParOf" srcId="{6EA31CE0-F9E9-4EBA-BD56-ED552EB19CC6}" destId="{22D86FE5-07F3-434B-B47B-318255FFA194}" srcOrd="0" destOrd="0" presId="urn:microsoft.com/office/officeart/2005/8/layout/hProcess11"/>
    <dgm:cxn modelId="{E1FA8997-DB7B-4234-98E6-E8CA93EB8DB5}" type="presParOf" srcId="{6EA31CE0-F9E9-4EBA-BD56-ED552EB19CC6}" destId="{3A69149E-A51A-41A1-B46A-79DEBD8B0EF0}" srcOrd="1" destOrd="0" presId="urn:microsoft.com/office/officeart/2005/8/layout/hProcess11"/>
    <dgm:cxn modelId="{A44D0EDC-D62D-4850-A14B-A45B9AEE4FB8}" type="presParOf" srcId="{6EA31CE0-F9E9-4EBA-BD56-ED552EB19CC6}" destId="{0788C2FD-E8F1-4E6D-ACEC-846F34F86C04}" srcOrd="2" destOrd="0" presId="urn:microsoft.com/office/officeart/2005/8/layout/hProcess11"/>
    <dgm:cxn modelId="{3EC254A5-2D56-43B7-8D3D-2D01BA29E502}" type="presParOf" srcId="{CC9DF41B-EC74-48F2-8DBC-95F9E764C15F}" destId="{87B6523A-6746-4C22-8D0B-32CD966114E9}" srcOrd="19" destOrd="0" presId="urn:microsoft.com/office/officeart/2005/8/layout/hProcess11"/>
    <dgm:cxn modelId="{4A3FE905-929A-4603-B552-399CF52FDAFE}" type="presParOf" srcId="{CC9DF41B-EC74-48F2-8DBC-95F9E764C15F}" destId="{FA36E7F5-5368-42D8-8962-6C02137931EB}" srcOrd="20" destOrd="0" presId="urn:microsoft.com/office/officeart/2005/8/layout/hProcess11"/>
    <dgm:cxn modelId="{DCFE6E4D-09AF-4C85-926D-E3B77657FBC9}" type="presParOf" srcId="{FA36E7F5-5368-42D8-8962-6C02137931EB}" destId="{01C35EF1-3267-48C2-AC66-19391016CEC5}" srcOrd="0" destOrd="0" presId="urn:microsoft.com/office/officeart/2005/8/layout/hProcess11"/>
    <dgm:cxn modelId="{FCDD9019-B552-493B-A41E-187ABEE29AC1}" type="presParOf" srcId="{FA36E7F5-5368-42D8-8962-6C02137931EB}" destId="{86A341E5-3806-4119-B6FD-A419D7D89ADF}" srcOrd="1" destOrd="0" presId="urn:microsoft.com/office/officeart/2005/8/layout/hProcess11"/>
    <dgm:cxn modelId="{D1F007B0-8581-4742-A2CD-5923B12C1C55}" type="presParOf" srcId="{FA36E7F5-5368-42D8-8962-6C02137931EB}" destId="{2D985BBC-047F-4117-91F7-CFEF4CBEAAFA}"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35FC6-4EAE-478F-96B8-25D2AABB6791}">
      <dsp:nvSpPr>
        <dsp:cNvPr id="0" name=""/>
        <dsp:cNvSpPr/>
      </dsp:nvSpPr>
      <dsp:spPr>
        <a:xfrm>
          <a:off x="0" y="2369604"/>
          <a:ext cx="9047162" cy="251890"/>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0725B6-2FEB-4B8F-925E-FCB1517F94FB}">
      <dsp:nvSpPr>
        <dsp:cNvPr id="0" name=""/>
        <dsp:cNvSpPr/>
      </dsp:nvSpPr>
      <dsp:spPr>
        <a:xfrm>
          <a:off x="0"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a:p>
        <a:p>
          <a:pPr lvl="0" algn="ctr" defTabSz="466725">
            <a:lnSpc>
              <a:spcPct val="90000"/>
            </a:lnSpc>
            <a:spcBef>
              <a:spcPct val="0"/>
            </a:spcBef>
            <a:spcAft>
              <a:spcPct val="35000"/>
            </a:spcAft>
          </a:pPr>
          <a:r>
            <a:rPr lang="nl-BE" sz="1050" kern="1200" noProof="0"/>
            <a:t>14/03/’19</a:t>
          </a:r>
        </a:p>
      </dsp:txBody>
      <dsp:txXfrm>
        <a:off x="0" y="177763"/>
        <a:ext cx="707693" cy="1996440"/>
      </dsp:txXfrm>
    </dsp:sp>
    <dsp:sp modelId="{22916BB0-5F82-4126-9DF7-21D1E8F6DE56}">
      <dsp:nvSpPr>
        <dsp:cNvPr id="0" name=""/>
        <dsp:cNvSpPr/>
      </dsp:nvSpPr>
      <dsp:spPr>
        <a:xfrm>
          <a:off x="320909"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181B4E-4115-4EDE-A2D9-0600A0EF473F}">
      <dsp:nvSpPr>
        <dsp:cNvPr id="0" name=""/>
        <dsp:cNvSpPr/>
      </dsp:nvSpPr>
      <dsp:spPr>
        <a:xfrm>
          <a:off x="745065" y="279996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66725">
            <a:lnSpc>
              <a:spcPct val="90000"/>
            </a:lnSpc>
            <a:spcBef>
              <a:spcPct val="0"/>
            </a:spcBef>
            <a:spcAft>
              <a:spcPct val="35000"/>
            </a:spcAft>
          </a:pPr>
          <a:r>
            <a:rPr lang="nl-BE" sz="1050" kern="1200" noProof="0"/>
            <a:t>23/04/’19</a:t>
          </a:r>
        </a:p>
        <a:p>
          <a:pPr lvl="0" algn="ctr" defTabSz="466725">
            <a:lnSpc>
              <a:spcPct val="90000"/>
            </a:lnSpc>
            <a:spcBef>
              <a:spcPct val="0"/>
            </a:spcBef>
            <a:spcAft>
              <a:spcPct val="35000"/>
            </a:spcAft>
          </a:pPr>
          <a:endParaRPr lang="nl-BE" sz="1050" kern="1200" noProof="0"/>
        </a:p>
      </dsp:txBody>
      <dsp:txXfrm>
        <a:off x="745065" y="2799967"/>
        <a:ext cx="707693" cy="1996440"/>
      </dsp:txXfrm>
    </dsp:sp>
    <dsp:sp modelId="{45572ED9-11A1-4908-8F26-8A7393B4AF17}">
      <dsp:nvSpPr>
        <dsp:cNvPr id="0" name=""/>
        <dsp:cNvSpPr/>
      </dsp:nvSpPr>
      <dsp:spPr>
        <a:xfrm>
          <a:off x="1063986"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E6BA4-6A8F-41C3-BB02-E7DA6269F62F}">
      <dsp:nvSpPr>
        <dsp:cNvPr id="0" name=""/>
        <dsp:cNvSpPr/>
      </dsp:nvSpPr>
      <dsp:spPr>
        <a:xfrm>
          <a:off x="1488143" y="20315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a:p>
        <a:p>
          <a:pPr lvl="0" algn="ctr" defTabSz="466725">
            <a:lnSpc>
              <a:spcPct val="90000"/>
            </a:lnSpc>
            <a:spcBef>
              <a:spcPct val="0"/>
            </a:spcBef>
            <a:spcAft>
              <a:spcPct val="35000"/>
            </a:spcAft>
          </a:pPr>
          <a:r>
            <a:rPr lang="nl-BE" sz="1050" kern="1200" noProof="0"/>
            <a:t>22/05/’19</a:t>
          </a:r>
        </a:p>
      </dsp:txBody>
      <dsp:txXfrm>
        <a:off x="1488143" y="203157"/>
        <a:ext cx="707693" cy="1996440"/>
      </dsp:txXfrm>
    </dsp:sp>
    <dsp:sp modelId="{B0F5B861-A8A1-4820-8570-5189759BDF0D}">
      <dsp:nvSpPr>
        <dsp:cNvPr id="0" name=""/>
        <dsp:cNvSpPr/>
      </dsp:nvSpPr>
      <dsp:spPr>
        <a:xfrm>
          <a:off x="1807064"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A9866-0426-4C31-9838-3FACA507663E}">
      <dsp:nvSpPr>
        <dsp:cNvPr id="0" name=""/>
        <dsp:cNvSpPr/>
      </dsp:nvSpPr>
      <dsp:spPr>
        <a:xfrm>
          <a:off x="2231220" y="279996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66725">
            <a:lnSpc>
              <a:spcPct val="90000"/>
            </a:lnSpc>
            <a:spcBef>
              <a:spcPct val="0"/>
            </a:spcBef>
            <a:spcAft>
              <a:spcPct val="35000"/>
            </a:spcAft>
          </a:pPr>
          <a:r>
            <a:rPr lang="nl-BE" sz="1050" kern="1200" noProof="0"/>
            <a:t>05/06/’19</a:t>
          </a:r>
        </a:p>
        <a:p>
          <a:pPr lvl="0" algn="ctr" defTabSz="466725">
            <a:lnSpc>
              <a:spcPct val="90000"/>
            </a:lnSpc>
            <a:spcBef>
              <a:spcPct val="0"/>
            </a:spcBef>
            <a:spcAft>
              <a:spcPct val="35000"/>
            </a:spcAft>
          </a:pPr>
          <a:endParaRPr lang="nl-BE" sz="1050" kern="1200" noProof="0"/>
        </a:p>
      </dsp:txBody>
      <dsp:txXfrm>
        <a:off x="2231220" y="2799967"/>
        <a:ext cx="707693" cy="1996440"/>
      </dsp:txXfrm>
    </dsp:sp>
    <dsp:sp modelId="{DB35F419-A3BA-4B7E-B434-757640C778D6}">
      <dsp:nvSpPr>
        <dsp:cNvPr id="0" name=""/>
        <dsp:cNvSpPr/>
      </dsp:nvSpPr>
      <dsp:spPr>
        <a:xfrm>
          <a:off x="2550142"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9AA5D5-2515-47D4-80EA-3F318E891B63}">
      <dsp:nvSpPr>
        <dsp:cNvPr id="0" name=""/>
        <dsp:cNvSpPr/>
      </dsp:nvSpPr>
      <dsp:spPr>
        <a:xfrm>
          <a:off x="2974298"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a:p>
        <a:p>
          <a:pPr lvl="0" algn="ctr" defTabSz="466725">
            <a:lnSpc>
              <a:spcPct val="90000"/>
            </a:lnSpc>
            <a:spcBef>
              <a:spcPct val="0"/>
            </a:spcBef>
            <a:spcAft>
              <a:spcPct val="35000"/>
            </a:spcAft>
          </a:pPr>
          <a:r>
            <a:rPr lang="nl-BE" sz="1050" kern="1200" noProof="0"/>
            <a:t>TBD</a:t>
          </a:r>
        </a:p>
      </dsp:txBody>
      <dsp:txXfrm>
        <a:off x="2974298" y="177763"/>
        <a:ext cx="707693" cy="1996440"/>
      </dsp:txXfrm>
    </dsp:sp>
    <dsp:sp modelId="{15FA17CF-1F1B-4524-A846-02C3988DEB09}">
      <dsp:nvSpPr>
        <dsp:cNvPr id="0" name=""/>
        <dsp:cNvSpPr/>
      </dsp:nvSpPr>
      <dsp:spPr>
        <a:xfrm>
          <a:off x="3293219"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CE25C-9251-45C6-BF0D-A784CEF8685B}">
      <dsp:nvSpPr>
        <dsp:cNvPr id="0" name=""/>
        <dsp:cNvSpPr/>
      </dsp:nvSpPr>
      <dsp:spPr>
        <a:xfrm>
          <a:off x="3717376" y="279996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66725">
            <a:lnSpc>
              <a:spcPct val="90000"/>
            </a:lnSpc>
            <a:spcBef>
              <a:spcPct val="0"/>
            </a:spcBef>
            <a:spcAft>
              <a:spcPct val="35000"/>
            </a:spcAft>
          </a:pPr>
          <a:r>
            <a:rPr lang="nl-BE" sz="1050" kern="1200" noProof="0"/>
            <a:t> </a:t>
          </a:r>
        </a:p>
        <a:p>
          <a:pPr lvl="0" algn="ctr" defTabSz="466725">
            <a:lnSpc>
              <a:spcPct val="90000"/>
            </a:lnSpc>
            <a:spcBef>
              <a:spcPct val="0"/>
            </a:spcBef>
            <a:spcAft>
              <a:spcPct val="35000"/>
            </a:spcAft>
          </a:pPr>
          <a:endParaRPr lang="nl-BE" sz="1050" kern="1200" noProof="0"/>
        </a:p>
      </dsp:txBody>
      <dsp:txXfrm>
        <a:off x="3717376" y="2799967"/>
        <a:ext cx="707693" cy="1996440"/>
      </dsp:txXfrm>
    </dsp:sp>
    <dsp:sp modelId="{856F5D33-20B6-4731-8E0B-AFBFB0960FF3}">
      <dsp:nvSpPr>
        <dsp:cNvPr id="0" name=""/>
        <dsp:cNvSpPr/>
      </dsp:nvSpPr>
      <dsp:spPr>
        <a:xfrm>
          <a:off x="4036297"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B95B2C-9939-4C4A-BF13-43698F089E7D}">
      <dsp:nvSpPr>
        <dsp:cNvPr id="0" name=""/>
        <dsp:cNvSpPr/>
      </dsp:nvSpPr>
      <dsp:spPr>
        <a:xfrm>
          <a:off x="4460454"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a:p>
      </dsp:txBody>
      <dsp:txXfrm>
        <a:off x="4460454" y="177763"/>
        <a:ext cx="707693" cy="1996440"/>
      </dsp:txXfrm>
    </dsp:sp>
    <dsp:sp modelId="{89376812-699D-44B5-85CF-6CEA1C82450C}">
      <dsp:nvSpPr>
        <dsp:cNvPr id="0" name=""/>
        <dsp:cNvSpPr/>
      </dsp:nvSpPr>
      <dsp:spPr>
        <a:xfrm>
          <a:off x="4779375"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0CD25-83D2-4474-B67D-25BE3ABD0C8B}">
      <dsp:nvSpPr>
        <dsp:cNvPr id="0" name=""/>
        <dsp:cNvSpPr/>
      </dsp:nvSpPr>
      <dsp:spPr>
        <a:xfrm>
          <a:off x="5203531" y="2994660"/>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nl-BE" sz="6500" kern="1200" noProof="0"/>
        </a:p>
      </dsp:txBody>
      <dsp:txXfrm>
        <a:off x="5203531" y="2994660"/>
        <a:ext cx="707693" cy="1996440"/>
      </dsp:txXfrm>
    </dsp:sp>
    <dsp:sp modelId="{C13BC448-84F4-4806-86B6-B40EB7432797}">
      <dsp:nvSpPr>
        <dsp:cNvPr id="0" name=""/>
        <dsp:cNvSpPr/>
      </dsp:nvSpPr>
      <dsp:spPr>
        <a:xfrm>
          <a:off x="5307823" y="2245994"/>
          <a:ext cx="499110" cy="499110"/>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9AA51C-8377-46A0-9304-9FE0F742B36B}">
      <dsp:nvSpPr>
        <dsp:cNvPr id="0" name=""/>
        <dsp:cNvSpPr/>
      </dsp:nvSpPr>
      <dsp:spPr>
        <a:xfrm>
          <a:off x="5999099" y="280499"/>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b" anchorCtr="0">
          <a:noAutofit/>
        </a:bodyPr>
        <a:lstStyle/>
        <a:p>
          <a:pPr lvl="0" algn="ctr" defTabSz="2889250">
            <a:lnSpc>
              <a:spcPct val="90000"/>
            </a:lnSpc>
            <a:spcBef>
              <a:spcPct val="0"/>
            </a:spcBef>
            <a:spcAft>
              <a:spcPct val="35000"/>
            </a:spcAft>
          </a:pPr>
          <a:endParaRPr lang="nl-BE" sz="6500" kern="1200" noProof="0"/>
        </a:p>
      </dsp:txBody>
      <dsp:txXfrm>
        <a:off x="5999099" y="280499"/>
        <a:ext cx="707693" cy="1996440"/>
      </dsp:txXfrm>
    </dsp:sp>
    <dsp:sp modelId="{4E8B08CC-0D93-4537-B07E-1733EBDB0BE5}">
      <dsp:nvSpPr>
        <dsp:cNvPr id="0" name=""/>
        <dsp:cNvSpPr/>
      </dsp:nvSpPr>
      <dsp:spPr>
        <a:xfrm>
          <a:off x="6265530"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D86FE5-07F3-434B-B47B-318255FFA194}">
      <dsp:nvSpPr>
        <dsp:cNvPr id="0" name=""/>
        <dsp:cNvSpPr/>
      </dsp:nvSpPr>
      <dsp:spPr>
        <a:xfrm>
          <a:off x="6689687" y="2994660"/>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nl-BE" sz="6500" kern="1200" noProof="0"/>
        </a:p>
      </dsp:txBody>
      <dsp:txXfrm>
        <a:off x="6689687" y="2994660"/>
        <a:ext cx="707693" cy="1996440"/>
      </dsp:txXfrm>
    </dsp:sp>
    <dsp:sp modelId="{3A69149E-A51A-41A1-B46A-79DEBD8B0EF0}">
      <dsp:nvSpPr>
        <dsp:cNvPr id="0" name=""/>
        <dsp:cNvSpPr/>
      </dsp:nvSpPr>
      <dsp:spPr>
        <a:xfrm>
          <a:off x="6793978" y="2245994"/>
          <a:ext cx="499110" cy="499110"/>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35EF1-3267-48C2-AC66-19391016CEC5}">
      <dsp:nvSpPr>
        <dsp:cNvPr id="0" name=""/>
        <dsp:cNvSpPr/>
      </dsp:nvSpPr>
      <dsp:spPr>
        <a:xfrm>
          <a:off x="7432764"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a:p>
        <a:p>
          <a:pPr lvl="0" algn="ctr" defTabSz="466725">
            <a:lnSpc>
              <a:spcPct val="90000"/>
            </a:lnSpc>
            <a:spcBef>
              <a:spcPct val="0"/>
            </a:spcBef>
            <a:spcAft>
              <a:spcPct val="35000"/>
            </a:spcAft>
          </a:pPr>
          <a:r>
            <a:rPr lang="nl-BE" sz="1050" kern="1200" noProof="0"/>
            <a:t>15/12/’19</a:t>
          </a:r>
        </a:p>
      </dsp:txBody>
      <dsp:txXfrm>
        <a:off x="7432764" y="177763"/>
        <a:ext cx="707693" cy="1996440"/>
      </dsp:txXfrm>
    </dsp:sp>
    <dsp:sp modelId="{86A341E5-3806-4119-B6FD-A419D7D89ADF}">
      <dsp:nvSpPr>
        <dsp:cNvPr id="0" name=""/>
        <dsp:cNvSpPr/>
      </dsp:nvSpPr>
      <dsp:spPr>
        <a:xfrm>
          <a:off x="7751686"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81036-B3F0-45FF-A956-BD8FF2F17FED}" type="datetimeFigureOut">
              <a:rPr lang="en-US" smtClean="0"/>
              <a:t>7/23/2019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1C66B-B1EF-4331-AFB4-7BBB1D6D108E}" type="slidenum">
              <a:rPr lang="en-US" smtClean="0"/>
              <a:t>‹#›</a:t>
            </a:fld>
            <a:endParaRPr lang="en-US"/>
          </a:p>
        </p:txBody>
      </p:sp>
    </p:spTree>
    <p:extLst>
      <p:ext uri="{BB962C8B-B14F-4D97-AF65-F5344CB8AC3E}">
        <p14:creationId xmlns:p14="http://schemas.microsoft.com/office/powerpoint/2010/main" val="305646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260572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nl-NL" sz="1600" dirty="0">
              <a:latin typeface="FlandersArtSans-Regular"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14</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331591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15</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186182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16</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731390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18</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815827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19</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709881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21</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222584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22</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931776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nl-B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5536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nl-B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30923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nl-B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33993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5</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7230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B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0185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nl-B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4354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33</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913392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F1C66B-B1EF-4331-AFB4-7BBB1D6D108E}" type="slidenum">
              <a:rPr lang="en-US" smtClean="0"/>
              <a:t>34</a:t>
            </a:fld>
            <a:endParaRPr lang="en-US"/>
          </a:p>
        </p:txBody>
      </p:sp>
    </p:spTree>
    <p:extLst>
      <p:ext uri="{BB962C8B-B14F-4D97-AF65-F5344CB8AC3E}">
        <p14:creationId xmlns:p14="http://schemas.microsoft.com/office/powerpoint/2010/main" val="3258405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35</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227204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36</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4202714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37</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4251758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38</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120745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39</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00918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40</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080791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6</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123161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42</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283065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43</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587254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44</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90096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45</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42308917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46</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691889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47</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274478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48</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894669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49</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093264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7</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025120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9</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07196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nl-NL" sz="1600" dirty="0" smtClean="0">
                <a:latin typeface="FlandersArtSans-Regular" panose="020B0604020202020204" charset="0"/>
              </a:rPr>
              <a:t>Opgelet hier: Codelijst bij</a:t>
            </a:r>
            <a:r>
              <a:rPr lang="nl-NL" sz="1600" baseline="0" dirty="0" smtClean="0">
                <a:latin typeface="FlandersArtSans-Regular" panose="020B0604020202020204" charset="0"/>
              </a:rPr>
              <a:t> OSLO Perceel verwijst echter wel nog naar een bestemmingszone in plaats van planningszone.</a:t>
            </a:r>
            <a:endParaRPr lang="nl-NL" sz="1600" dirty="0">
              <a:latin typeface="FlandersArtSans-Regular"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10</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283025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nl-NL" sz="1600" dirty="0">
              <a:latin typeface="FlandersArtSans-Regular"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11</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88286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nl-NL" sz="1600" dirty="0">
              <a:latin typeface="FlandersArtSans-Regular"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12</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622058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nl-NL" sz="1600" dirty="0">
              <a:latin typeface="FlandersArtSans-Regular"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13</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31611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3" y="0"/>
            <a:ext cx="11834738"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stretch>
            <a:fillRect/>
          </a:stretch>
        </p:blipFill>
        <p:spPr>
          <a:xfrm>
            <a:off x="861752" y="692695"/>
            <a:ext cx="2400001" cy="734484"/>
          </a:xfrm>
          <a:prstGeom prst="rect">
            <a:avLst/>
          </a:prstGeom>
          <a:ln w="12700">
            <a:miter lim="400000"/>
          </a:ln>
        </p:spPr>
      </p:pic>
      <p:sp>
        <p:nvSpPr>
          <p:cNvPr id="9" name="Subtitle 2"/>
          <p:cNvSpPr>
            <a:spLocks noGrp="1"/>
          </p:cNvSpPr>
          <p:nvPr>
            <p:ph type="subTitle" idx="1"/>
          </p:nvPr>
        </p:nvSpPr>
        <p:spPr>
          <a:xfrm>
            <a:off x="1266106" y="4509835"/>
            <a:ext cx="9150377"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hape 7"/>
          <p:cNvSpPr>
            <a:spLocks noGrp="1"/>
          </p:cNvSpPr>
          <p:nvPr>
            <p:ph type="title"/>
          </p:nvPr>
        </p:nvSpPr>
        <p:spPr>
          <a:xfrm>
            <a:off x="1266108" y="1551753"/>
            <a:ext cx="9150377"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6" name="TextBox 15"/>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169435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815414" y="365129"/>
            <a:ext cx="3721630"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en-US"/>
              <a:t>Click to edit Master title style</a:t>
            </a:r>
            <a:endParaRPr lang="nl-BE"/>
          </a:p>
        </p:txBody>
      </p:sp>
      <p:sp>
        <p:nvSpPr>
          <p:cNvPr id="7" name="Shape 40"/>
          <p:cNvSpPr>
            <a:spLocks noGrp="1"/>
          </p:cNvSpPr>
          <p:nvPr>
            <p:ph type="body" idx="1"/>
          </p:nvPr>
        </p:nvSpPr>
        <p:spPr>
          <a:xfrm>
            <a:off x="815414" y="5892602"/>
            <a:ext cx="3721630"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10" name="Content Placeholder 2"/>
          <p:cNvSpPr>
            <a:spLocks noGrp="1"/>
          </p:cNvSpPr>
          <p:nvPr>
            <p:ph sz="quarter" idx="10"/>
          </p:nvPr>
        </p:nvSpPr>
        <p:spPr>
          <a:xfrm>
            <a:off x="4729317" y="365126"/>
            <a:ext cx="6624484"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48CA6BF2-CD52-4E22-92A5-09015AAF1997}" type="datetime1">
              <a:rPr lang="nl-BE" smtClean="0"/>
              <a:t>23/07/2019</a:t>
            </a:fld>
            <a:endParaRPr lang="nl-BE"/>
          </a:p>
        </p:txBody>
      </p:sp>
    </p:spTree>
    <p:extLst>
      <p:ext uri="{BB962C8B-B14F-4D97-AF65-F5344CB8AC3E}">
        <p14:creationId xmlns:p14="http://schemas.microsoft.com/office/powerpoint/2010/main" val="294114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763045" y="5817249"/>
            <a:ext cx="8570660"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3" name="Picture Placeholder 2"/>
          <p:cNvSpPr>
            <a:spLocks noGrp="1"/>
          </p:cNvSpPr>
          <p:nvPr>
            <p:ph type="pic" sz="quarter" idx="10"/>
          </p:nvPr>
        </p:nvSpPr>
        <p:spPr>
          <a:xfrm>
            <a:off x="1763042" y="1499129"/>
            <a:ext cx="8570661" cy="4168466"/>
          </a:xfrm>
        </p:spPr>
        <p:txBody>
          <a:bodyPr/>
          <a:lstStyle>
            <a:lvl1pPr marL="0" indent="0">
              <a:buNone/>
              <a:defRPr>
                <a:latin typeface="FlandersArtSans-Regular" panose="00000500000000000000" pitchFamily="2" charset="0"/>
              </a:defRPr>
            </a:lvl1pPr>
          </a:lstStyle>
          <a:p>
            <a:r>
              <a:rPr lang="en-US"/>
              <a:t>Click icon to add picture</a:t>
            </a:r>
            <a:endParaRPr lang="nl-BE"/>
          </a:p>
        </p:txBody>
      </p:sp>
      <p:sp>
        <p:nvSpPr>
          <p:cNvPr id="11"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D739D19C-E4BE-4634-8741-0D3278A69C8F}" type="datetime1">
              <a:rPr lang="nl-BE" smtClean="0"/>
              <a:t>23/07/2019</a:t>
            </a:fld>
            <a:endParaRPr lang="nl-BE"/>
          </a:p>
        </p:txBody>
      </p:sp>
    </p:spTree>
    <p:extLst>
      <p:ext uri="{BB962C8B-B14F-4D97-AF65-F5344CB8AC3E}">
        <p14:creationId xmlns:p14="http://schemas.microsoft.com/office/powerpoint/2010/main" val="2045595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95285" lvl="0" indent="-371464">
              <a:spcBef>
                <a:spcPts val="0"/>
              </a:spcBef>
              <a:spcAft>
                <a:spcPts val="0"/>
              </a:spcAft>
              <a:buSzPts val="1800"/>
              <a:buChar char="●"/>
              <a:defRPr/>
            </a:lvl1pPr>
            <a:lvl2pPr marL="990570" lvl="1" indent="-343948">
              <a:spcBef>
                <a:spcPts val="1733"/>
              </a:spcBef>
              <a:spcAft>
                <a:spcPts val="0"/>
              </a:spcAft>
              <a:buSzPts val="1400"/>
              <a:buChar char="○"/>
              <a:defRPr/>
            </a:lvl2pPr>
            <a:lvl3pPr marL="1485854" lvl="2" indent="-343948">
              <a:spcBef>
                <a:spcPts val="1733"/>
              </a:spcBef>
              <a:spcAft>
                <a:spcPts val="0"/>
              </a:spcAft>
              <a:buSzPts val="1400"/>
              <a:buChar char="■"/>
              <a:defRPr/>
            </a:lvl3pPr>
            <a:lvl4pPr marL="1981139" lvl="3" indent="-343948">
              <a:spcBef>
                <a:spcPts val="1733"/>
              </a:spcBef>
              <a:spcAft>
                <a:spcPts val="0"/>
              </a:spcAft>
              <a:buSzPts val="1400"/>
              <a:buChar char="●"/>
              <a:defRPr/>
            </a:lvl4pPr>
            <a:lvl5pPr marL="2476424" lvl="4" indent="-343948">
              <a:spcBef>
                <a:spcPts val="1733"/>
              </a:spcBef>
              <a:spcAft>
                <a:spcPts val="0"/>
              </a:spcAft>
              <a:buSzPts val="1400"/>
              <a:buChar char="○"/>
              <a:defRPr/>
            </a:lvl5pPr>
            <a:lvl6pPr marL="2971709" lvl="5" indent="-343948">
              <a:spcBef>
                <a:spcPts val="1733"/>
              </a:spcBef>
              <a:spcAft>
                <a:spcPts val="0"/>
              </a:spcAft>
              <a:buSzPts val="1400"/>
              <a:buChar char="■"/>
              <a:defRPr/>
            </a:lvl6pPr>
            <a:lvl7pPr marL="3466993" lvl="6" indent="-343948">
              <a:spcBef>
                <a:spcPts val="1733"/>
              </a:spcBef>
              <a:spcAft>
                <a:spcPts val="0"/>
              </a:spcAft>
              <a:buSzPts val="1400"/>
              <a:buChar char="●"/>
              <a:defRPr/>
            </a:lvl7pPr>
            <a:lvl8pPr marL="3962278" lvl="7" indent="-343948">
              <a:spcBef>
                <a:spcPts val="1733"/>
              </a:spcBef>
              <a:spcAft>
                <a:spcPts val="0"/>
              </a:spcAft>
              <a:buSzPts val="1400"/>
              <a:buChar char="○"/>
              <a:defRPr/>
            </a:lvl8pPr>
            <a:lvl9pPr marL="4457563" lvl="8" indent="-343948">
              <a:spcBef>
                <a:spcPts val="1733"/>
              </a:spcBef>
              <a:spcAft>
                <a:spcPts val="17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810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959" y="-21307"/>
            <a:ext cx="10785041" cy="5643664"/>
          </a:xfrm>
          <a:prstGeom prst="rect">
            <a:avLst/>
          </a:prstGeom>
        </p:spPr>
      </p:pic>
      <p:sp>
        <p:nvSpPr>
          <p:cNvPr id="15" name="Shape 108"/>
          <p:cNvSpPr/>
          <p:nvPr userDrawn="1"/>
        </p:nvSpPr>
        <p:spPr>
          <a:xfrm>
            <a:off x="2" y="-21306"/>
            <a:ext cx="8445500"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stretch>
            <a:fillRect/>
          </a:stretch>
        </p:blipFill>
        <p:spPr>
          <a:xfrm>
            <a:off x="861752" y="692695"/>
            <a:ext cx="2400001" cy="734484"/>
          </a:xfrm>
          <a:prstGeom prst="rect">
            <a:avLst/>
          </a:prstGeom>
          <a:ln w="12700">
            <a:miter lim="400000"/>
          </a:ln>
        </p:spPr>
      </p:pic>
      <p:sp>
        <p:nvSpPr>
          <p:cNvPr id="10" name="Subtitle 2"/>
          <p:cNvSpPr>
            <a:spLocks noGrp="1"/>
          </p:cNvSpPr>
          <p:nvPr>
            <p:ph type="subTitle" idx="1"/>
          </p:nvPr>
        </p:nvSpPr>
        <p:spPr>
          <a:xfrm>
            <a:off x="1266108" y="4509835"/>
            <a:ext cx="6270054"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hape 7"/>
          <p:cNvSpPr>
            <a:spLocks noGrp="1"/>
          </p:cNvSpPr>
          <p:nvPr>
            <p:ph type="title"/>
          </p:nvPr>
        </p:nvSpPr>
        <p:spPr>
          <a:xfrm>
            <a:off x="1266106" y="1551753"/>
            <a:ext cx="5213937"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7" name="TextBox 16"/>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407923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372" y="1"/>
            <a:ext cx="11760628"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2" name="Shape 7"/>
          <p:cNvSpPr>
            <a:spLocks noGrp="1"/>
          </p:cNvSpPr>
          <p:nvPr>
            <p:ph type="title"/>
          </p:nvPr>
        </p:nvSpPr>
        <p:spPr>
          <a:xfrm>
            <a:off x="1266107" y="1551753"/>
            <a:ext cx="91440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en-US" sz="3600" b="1"/>
              <a:t>Click to edit Master title style</a:t>
            </a:r>
            <a:endParaRPr sz="3600" b="1"/>
          </a:p>
        </p:txBody>
      </p:sp>
      <p:sp>
        <p:nvSpPr>
          <p:cNvPr id="13" name="Shape 2"/>
          <p:cNvSpPr/>
          <p:nvPr userDrawn="1"/>
        </p:nvSpPr>
        <p:spPr>
          <a:xfrm>
            <a:off x="1" y="0"/>
            <a:ext cx="431371"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1749" y="687274"/>
            <a:ext cx="2400000" cy="701014"/>
          </a:xfrm>
          <a:prstGeom prst="rect">
            <a:avLst/>
          </a:prstGeom>
        </p:spPr>
      </p:pic>
      <p:sp>
        <p:nvSpPr>
          <p:cNvPr id="14" name="TextBox 13"/>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266108" y="4509835"/>
            <a:ext cx="91440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934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1199458" y="2002535"/>
            <a:ext cx="103632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a:p>
        </p:txBody>
      </p:sp>
      <p:sp>
        <p:nvSpPr>
          <p:cNvPr id="4" name="Subtitle 2"/>
          <p:cNvSpPr>
            <a:spLocks noGrp="1"/>
          </p:cNvSpPr>
          <p:nvPr>
            <p:ph type="subTitle" idx="1"/>
          </p:nvPr>
        </p:nvSpPr>
        <p:spPr>
          <a:xfrm>
            <a:off x="2418656" y="4941168"/>
            <a:ext cx="91440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1846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srcRect l="763" t="1399" r="6439" b="3435"/>
          <a:stretch>
            <a:fillRect/>
          </a:stretch>
        </p:blipFill>
        <p:spPr>
          <a:xfrm>
            <a:off x="431370" y="-1"/>
            <a:ext cx="11760630" cy="6858001"/>
          </a:xfrm>
          <a:prstGeom prst="rect">
            <a:avLst/>
          </a:prstGeom>
          <a:ln w="12700">
            <a:miter lim="400000"/>
          </a:ln>
        </p:spPr>
      </p:pic>
      <p:sp>
        <p:nvSpPr>
          <p:cNvPr id="5" name="Subtitle 2"/>
          <p:cNvSpPr>
            <a:spLocks noGrp="1"/>
          </p:cNvSpPr>
          <p:nvPr>
            <p:ph type="subTitle" idx="1"/>
          </p:nvPr>
        </p:nvSpPr>
        <p:spPr>
          <a:xfrm>
            <a:off x="2418656" y="4941168"/>
            <a:ext cx="91440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hape 7"/>
          <p:cNvSpPr>
            <a:spLocks noGrp="1"/>
          </p:cNvSpPr>
          <p:nvPr>
            <p:ph type="title"/>
          </p:nvPr>
        </p:nvSpPr>
        <p:spPr>
          <a:xfrm>
            <a:off x="1199458" y="2002535"/>
            <a:ext cx="103632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a:p>
        </p:txBody>
      </p:sp>
    </p:spTree>
    <p:extLst>
      <p:ext uri="{BB962C8B-B14F-4D97-AF65-F5344CB8AC3E}">
        <p14:creationId xmlns:p14="http://schemas.microsoft.com/office/powerpoint/2010/main" val="183161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1"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2"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3"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79399167-FE2E-401C-9FAB-4732749FC8D2}" type="datetime1">
              <a:rPr lang="nl-BE" smtClean="0"/>
              <a:t>23/07/2019</a:t>
            </a:fld>
            <a:endParaRPr lang="nl-BE"/>
          </a:p>
        </p:txBody>
      </p:sp>
    </p:spTree>
    <p:extLst>
      <p:ext uri="{BB962C8B-B14F-4D97-AF65-F5344CB8AC3E}">
        <p14:creationId xmlns:p14="http://schemas.microsoft.com/office/powerpoint/2010/main" val="350140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838201" y="1482215"/>
            <a:ext cx="5149646"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0E691B98-7880-4930-A17E-436C236C694A}" type="datetime1">
              <a:rPr lang="nl-BE" smtClean="0"/>
              <a:t>23/07/2019</a:t>
            </a:fld>
            <a:endParaRPr lang="nl-BE"/>
          </a:p>
        </p:txBody>
      </p:sp>
      <p:sp>
        <p:nvSpPr>
          <p:cNvPr id="18" name="Content Placeholder 2"/>
          <p:cNvSpPr>
            <a:spLocks noGrp="1"/>
          </p:cNvSpPr>
          <p:nvPr>
            <p:ph sz="quarter" idx="11"/>
          </p:nvPr>
        </p:nvSpPr>
        <p:spPr>
          <a:xfrm>
            <a:off x="6204155" y="1482215"/>
            <a:ext cx="5149646"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389205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9"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1"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2"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816C05-4076-4B00-B929-65EE2153E35C}" type="datetime1">
              <a:rPr lang="nl-BE" smtClean="0"/>
              <a:t>23/07/2019</a:t>
            </a:fld>
            <a:endParaRPr lang="nl-BE"/>
          </a:p>
        </p:txBody>
      </p:sp>
    </p:spTree>
    <p:extLst>
      <p:ext uri="{BB962C8B-B14F-4D97-AF65-F5344CB8AC3E}">
        <p14:creationId xmlns:p14="http://schemas.microsoft.com/office/powerpoint/2010/main" val="281446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9"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0"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CE4E33C0-43DC-4AB9-AFAB-31D7544B7A0D}" type="datetime1">
              <a:rPr lang="nl-BE" smtClean="0"/>
              <a:t>23/07/2019</a:t>
            </a:fld>
            <a:endParaRPr lang="nl-BE"/>
          </a:p>
        </p:txBody>
      </p:sp>
    </p:spTree>
    <p:extLst>
      <p:ext uri="{BB962C8B-B14F-4D97-AF65-F5344CB8AC3E}">
        <p14:creationId xmlns:p14="http://schemas.microsoft.com/office/powerpoint/2010/main" val="1194311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1" y="1482215"/>
            <a:ext cx="10515600"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1" y="0"/>
            <a:ext cx="431371"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9"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0"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1"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340CE2-304A-4DD5-BC55-9AE643CA1970}" type="datetime1">
              <a:rPr lang="nl-BE" smtClean="0"/>
              <a:t>23/07/2019</a:t>
            </a:fld>
            <a:endParaRPr lang="nl-BE"/>
          </a:p>
        </p:txBody>
      </p:sp>
    </p:spTree>
    <p:extLst>
      <p:ext uri="{BB962C8B-B14F-4D97-AF65-F5344CB8AC3E}">
        <p14:creationId xmlns:p14="http://schemas.microsoft.com/office/powerpoint/2010/main" val="1284561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vlaiowiki.atlassian.net/wiki/spaces/DM/pages/37814321/Bedrijventerreinen+in+planning"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Informatievlaanderen/OSLO-Discussion/labels/Perceel"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nl-BE" dirty="0"/>
              <a:t>Thematische werkgroep </a:t>
            </a:r>
            <a:r>
              <a:rPr lang="nl-BE" dirty="0" smtClean="0"/>
              <a:t>3</a:t>
            </a:r>
            <a:endParaRPr lang="nl-BE" noProof="0" dirty="0"/>
          </a:p>
          <a:p>
            <a:r>
              <a:rPr lang="nl-BE" dirty="0" smtClean="0"/>
              <a:t>18</a:t>
            </a:r>
            <a:r>
              <a:rPr lang="nl-BE" noProof="0" dirty="0" smtClean="0"/>
              <a:t> </a:t>
            </a:r>
            <a:r>
              <a:rPr lang="nl-BE" noProof="0" dirty="0"/>
              <a:t>juni 2019</a:t>
            </a:r>
          </a:p>
        </p:txBody>
      </p:sp>
      <p:sp>
        <p:nvSpPr>
          <p:cNvPr id="6" name="Title 5"/>
          <p:cNvSpPr>
            <a:spLocks noGrp="1"/>
          </p:cNvSpPr>
          <p:nvPr>
            <p:ph type="title"/>
          </p:nvPr>
        </p:nvSpPr>
        <p:spPr>
          <a:xfrm>
            <a:off x="1190625" y="1551753"/>
            <a:ext cx="5538528" cy="2794621"/>
          </a:xfrm>
        </p:spPr>
        <p:txBody>
          <a:bodyPr/>
          <a:lstStyle/>
          <a:p>
            <a:r>
              <a:rPr lang="nl-BE" noProof="0"/>
              <a:t>OSLO Bedrijventerreinen</a:t>
            </a:r>
          </a:p>
        </p:txBody>
      </p:sp>
    </p:spTree>
    <p:extLst>
      <p:ext uri="{BB962C8B-B14F-4D97-AF65-F5344CB8AC3E}">
        <p14:creationId xmlns:p14="http://schemas.microsoft.com/office/powerpoint/2010/main" val="2261303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3" y="365129"/>
            <a:ext cx="11195611" cy="1325563"/>
          </a:xfrm>
        </p:spPr>
        <p:txBody>
          <a:bodyPr/>
          <a:lstStyle/>
          <a:p>
            <a:r>
              <a:rPr lang="nl-NL" b="1" dirty="0"/>
              <a:t>1. In het Gewestelijk Ruimtelijk uitvoeringsplan (GewRUP) plant men om een nieuw bedrijventerrein te uit te bouwen.Dit gebeurt in de eerste plaats via een bestemmingszone. </a:t>
            </a:r>
          </a:p>
        </p:txBody>
      </p:sp>
      <p:sp>
        <p:nvSpPr>
          <p:cNvPr id="5" name="Content Placeholder 4"/>
          <p:cNvSpPr>
            <a:spLocks noGrp="1"/>
          </p:cNvSpPr>
          <p:nvPr>
            <p:ph sz="quarter" idx="10"/>
          </p:nvPr>
        </p:nvSpPr>
        <p:spPr>
          <a:xfrm>
            <a:off x="815412" y="1429360"/>
            <a:ext cx="10609077" cy="5390809"/>
          </a:xfrm>
        </p:spPr>
        <p:txBody>
          <a:bodyPr>
            <a:normAutofit/>
          </a:bodyPr>
          <a:lstStyle/>
          <a:p>
            <a:pPr marL="457200" lvl="1" indent="0">
              <a:buNone/>
            </a:pPr>
            <a:endParaRPr lang="nl-NL" sz="1600" dirty="0">
              <a:latin typeface="FlandersArtSans-Regular" panose="020B0604020202020204" charset="0"/>
            </a:endParaRPr>
          </a:p>
          <a:p>
            <a:pPr lvl="1"/>
            <a:endParaRPr lang="nl-BE" sz="1600"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10</a:t>
            </a:fld>
            <a:endParaRPr lang="nl-BE">
              <a:solidFill>
                <a:srgbClr val="6B6B6B"/>
              </a:solidFill>
            </a:endParaRPr>
          </a:p>
        </p:txBody>
      </p:sp>
      <p:sp>
        <p:nvSpPr>
          <p:cNvPr id="11" name="Rectangle 10"/>
          <p:cNvSpPr/>
          <p:nvPr/>
        </p:nvSpPr>
        <p:spPr>
          <a:xfrm>
            <a:off x="4357826" y="5039701"/>
            <a:ext cx="3524250" cy="1519136"/>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Planningszone</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Bestemming</a:t>
            </a:r>
            <a:r>
              <a:rPr lang="en-GB" sz="1200" b="1" dirty="0" smtClean="0">
                <a:solidFill>
                  <a:schemeClr val="tx1"/>
                </a:solidFill>
              </a:rPr>
              <a:t>: 	</a:t>
            </a:r>
            <a:r>
              <a:rPr lang="en-GB" sz="1200" dirty="0" err="1" smtClean="0">
                <a:solidFill>
                  <a:schemeClr val="tx1"/>
                </a:solidFill>
              </a:rPr>
              <a:t>Economie</a:t>
            </a:r>
            <a:endParaRPr lang="en-GB" sz="1200" dirty="0" smtClean="0">
              <a:solidFill>
                <a:schemeClr val="tx1"/>
              </a:solidFill>
            </a:endParaRPr>
          </a:p>
          <a:p>
            <a:pPr marL="285750" indent="-285750">
              <a:buFontTx/>
              <a:buChar char="-"/>
            </a:pPr>
            <a:r>
              <a:rPr lang="en-GB" sz="1200" b="1" dirty="0" err="1" smtClean="0">
                <a:solidFill>
                  <a:schemeClr val="tx1"/>
                </a:solidFill>
              </a:rPr>
              <a:t>Dossierfase</a:t>
            </a:r>
            <a:r>
              <a:rPr lang="en-GB" sz="1200" b="1" dirty="0" smtClean="0">
                <a:solidFill>
                  <a:schemeClr val="tx1"/>
                </a:solidFill>
              </a:rPr>
              <a:t>: 	</a:t>
            </a:r>
            <a:r>
              <a:rPr lang="en-GB" sz="1200" dirty="0" err="1" smtClean="0">
                <a:solidFill>
                  <a:schemeClr val="tx1"/>
                </a:solidFill>
              </a:rPr>
              <a:t>Plenaire</a:t>
            </a:r>
            <a:r>
              <a:rPr lang="en-GB" sz="1200" dirty="0" smtClean="0">
                <a:solidFill>
                  <a:schemeClr val="tx1"/>
                </a:solidFill>
              </a:rPr>
              <a:t> </a:t>
            </a:r>
            <a:r>
              <a:rPr lang="en-GB" sz="1200" dirty="0" err="1" smtClean="0">
                <a:solidFill>
                  <a:schemeClr val="tx1"/>
                </a:solidFill>
              </a:rPr>
              <a:t>vergadering</a:t>
            </a:r>
            <a:endParaRPr lang="en-GB" sz="1200" dirty="0" smtClean="0">
              <a:solidFill>
                <a:schemeClr val="tx1"/>
              </a:solidFill>
            </a:endParaRPr>
          </a:p>
          <a:p>
            <a:pPr marL="285750" indent="-285750">
              <a:buFontTx/>
              <a:buChar char="-"/>
            </a:pPr>
            <a:r>
              <a:rPr lang="en-GB" sz="1200" b="1" dirty="0" err="1" smtClean="0">
                <a:solidFill>
                  <a:schemeClr val="tx1"/>
                </a:solidFill>
              </a:rPr>
              <a:t>Planningsniveau</a:t>
            </a:r>
            <a:r>
              <a:rPr lang="en-GB" sz="1200" b="1" dirty="0" smtClean="0">
                <a:solidFill>
                  <a:schemeClr val="tx1"/>
                </a:solidFill>
              </a:rPr>
              <a:t>:</a:t>
            </a:r>
            <a:r>
              <a:rPr lang="en-GB" sz="1200" dirty="0" smtClean="0">
                <a:solidFill>
                  <a:schemeClr val="tx1"/>
                </a:solidFill>
              </a:rPr>
              <a:t> 	</a:t>
            </a:r>
            <a:r>
              <a:rPr lang="en-GB" sz="1200" dirty="0" err="1" smtClean="0">
                <a:solidFill>
                  <a:schemeClr val="tx1"/>
                </a:solidFill>
              </a:rPr>
              <a:t>GewRUP</a:t>
            </a:r>
            <a:endParaRPr lang="en-GB" sz="1200" dirty="0">
              <a:solidFill>
                <a:schemeClr val="tx1"/>
              </a:solidFill>
            </a:endParaRPr>
          </a:p>
          <a:p>
            <a:pPr marL="285750" indent="-285750">
              <a:buFontTx/>
              <a:buChar char="-"/>
            </a:pPr>
            <a:r>
              <a:rPr lang="en-GB" sz="1200" b="1" dirty="0" err="1" smtClean="0">
                <a:solidFill>
                  <a:schemeClr val="tx1"/>
                </a:solidFill>
              </a:rPr>
              <a:t>Startdatum</a:t>
            </a:r>
            <a:r>
              <a:rPr lang="en-GB" sz="1200" b="1" dirty="0" smtClean="0">
                <a:solidFill>
                  <a:schemeClr val="tx1"/>
                </a:solidFill>
              </a:rPr>
              <a:t>:	</a:t>
            </a:r>
            <a:r>
              <a:rPr lang="en-GB" sz="1200" dirty="0" smtClean="0">
                <a:solidFill>
                  <a:schemeClr val="tx1"/>
                </a:solidFill>
              </a:rPr>
              <a:t>01-04-2019</a:t>
            </a:r>
            <a:endParaRPr lang="en-GB" sz="1200" b="1" dirty="0" smtClean="0">
              <a:solidFill>
                <a:schemeClr val="tx1"/>
              </a:solidFill>
            </a:endParaRPr>
          </a:p>
          <a:p>
            <a:pPr marL="285750" indent="-285750">
              <a:buFontTx/>
              <a:buChar char="-"/>
            </a:pPr>
            <a:r>
              <a:rPr lang="en-GB" sz="1200" b="1" dirty="0" smtClean="0">
                <a:solidFill>
                  <a:schemeClr val="tx1"/>
                </a:solidFill>
              </a:rPr>
              <a:t>Status:		 </a:t>
            </a:r>
            <a:r>
              <a:rPr lang="en-GB" sz="1200" dirty="0" err="1" smtClean="0">
                <a:solidFill>
                  <a:schemeClr val="tx1"/>
                </a:solidFill>
              </a:rPr>
              <a:t>Voorontwerp</a:t>
            </a:r>
            <a:endParaRPr lang="en-GB" sz="1200" b="1" dirty="0">
              <a:solidFill>
                <a:schemeClr val="tx1"/>
              </a:solidFill>
            </a:endParaRPr>
          </a:p>
        </p:txBody>
      </p:sp>
      <p:cxnSp>
        <p:nvCxnSpPr>
          <p:cNvPr id="7" name="Straight Arrow Connector 6"/>
          <p:cNvCxnSpPr>
            <a:stCxn id="11" idx="0"/>
          </p:cNvCxnSpPr>
          <p:nvPr/>
        </p:nvCxnSpPr>
        <p:spPr>
          <a:xfrm flipV="1">
            <a:off x="6119951" y="4610870"/>
            <a:ext cx="0" cy="42883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476825" y="3314454"/>
            <a:ext cx="3286252" cy="1296416"/>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a:solidFill>
                  <a:schemeClr val="tx1"/>
                </a:solidFill>
              </a:rPr>
              <a:t>Ruimtelijke</a:t>
            </a:r>
            <a:r>
              <a:rPr lang="en-GB" sz="1400" b="1" dirty="0">
                <a:solidFill>
                  <a:schemeClr val="tx1"/>
                </a:solidFill>
              </a:rPr>
              <a:t> </a:t>
            </a:r>
            <a:r>
              <a:rPr lang="en-GB" sz="1400" b="1" dirty="0" err="1">
                <a:solidFill>
                  <a:schemeClr val="tx1"/>
                </a:solidFill>
              </a:rPr>
              <a:t>eenheid</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RuimtelijkeEenheidtype</a:t>
            </a:r>
            <a:r>
              <a:rPr lang="en-GB" sz="1200" dirty="0">
                <a:solidFill>
                  <a:schemeClr val="tx1"/>
                </a:solidFill>
              </a:rPr>
              <a:t>: </a:t>
            </a:r>
            <a:r>
              <a:rPr lang="en-GB" sz="1200" dirty="0" err="1" smtClean="0">
                <a:solidFill>
                  <a:schemeClr val="tx1"/>
                </a:solidFill>
              </a:rPr>
              <a:t>planningszone</a:t>
            </a:r>
            <a:endParaRPr lang="en-GB" sz="1200" dirty="0" smtClean="0">
              <a:solidFill>
                <a:schemeClr val="tx1"/>
              </a:solidFill>
            </a:endParaRPr>
          </a:p>
          <a:p>
            <a:pPr marL="285750" indent="-285750">
              <a:buFontTx/>
              <a:buChar char="-"/>
            </a:pPr>
            <a:r>
              <a:rPr lang="en-GB" sz="1200" b="1" dirty="0" err="1" smtClean="0">
                <a:solidFill>
                  <a:schemeClr val="tx1"/>
                </a:solidFill>
              </a:rPr>
              <a:t>Geometrie</a:t>
            </a:r>
            <a:r>
              <a:rPr lang="en-GB" sz="1200" b="1" dirty="0" smtClean="0">
                <a:solidFill>
                  <a:schemeClr val="tx1"/>
                </a:solidFill>
              </a:rPr>
              <a:t>:</a:t>
            </a:r>
          </a:p>
          <a:p>
            <a:pPr marL="285750" indent="-285750">
              <a:buFontTx/>
              <a:buChar char="-"/>
            </a:pPr>
            <a:r>
              <a:rPr lang="en-GB" sz="1200" b="1" dirty="0" err="1" smtClean="0">
                <a:solidFill>
                  <a:schemeClr val="tx1"/>
                </a:solidFill>
              </a:rPr>
              <a:t>Oppervlakte</a:t>
            </a:r>
            <a:r>
              <a:rPr lang="en-GB" sz="1200" b="1" dirty="0" smtClean="0">
                <a:solidFill>
                  <a:schemeClr val="tx1"/>
                </a:solidFill>
              </a:rPr>
              <a:t>:</a:t>
            </a:r>
            <a:endParaRPr lang="en-GB" sz="1200" b="1" dirty="0">
              <a:solidFill>
                <a:schemeClr val="tx1"/>
              </a:solidFill>
            </a:endParaRPr>
          </a:p>
          <a:p>
            <a:pPr algn="ctr"/>
            <a:endParaRPr lang="en-GB" sz="1200" dirty="0">
              <a:solidFill>
                <a:schemeClr val="tx1"/>
              </a:solidFill>
            </a:endParaRPr>
          </a:p>
        </p:txBody>
      </p:sp>
    </p:spTree>
    <p:extLst>
      <p:ext uri="{BB962C8B-B14F-4D97-AF65-F5344CB8AC3E}">
        <p14:creationId xmlns:p14="http://schemas.microsoft.com/office/powerpoint/2010/main" val="3309099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3" y="365129"/>
            <a:ext cx="11195611" cy="1325563"/>
          </a:xfrm>
        </p:spPr>
        <p:txBody>
          <a:bodyPr/>
          <a:lstStyle/>
          <a:p>
            <a:r>
              <a:rPr lang="nl-NL" b="1" dirty="0" smtClean="0"/>
              <a:t>2. </a:t>
            </a:r>
            <a:r>
              <a:rPr lang="nl-NL" b="1" dirty="0"/>
              <a:t>Na het besluit tot goedkeuring wordt het bedrijventerrein in het Belgisch Staatsblad gepubliceerd. </a:t>
            </a:r>
          </a:p>
        </p:txBody>
      </p:sp>
      <p:sp>
        <p:nvSpPr>
          <p:cNvPr id="5" name="Content Placeholder 4"/>
          <p:cNvSpPr>
            <a:spLocks noGrp="1"/>
          </p:cNvSpPr>
          <p:nvPr>
            <p:ph sz="quarter" idx="10"/>
          </p:nvPr>
        </p:nvSpPr>
        <p:spPr>
          <a:xfrm>
            <a:off x="815413" y="1489543"/>
            <a:ext cx="10609077" cy="5390809"/>
          </a:xfrm>
        </p:spPr>
        <p:txBody>
          <a:bodyPr>
            <a:normAutofit/>
          </a:bodyPr>
          <a:lstStyle/>
          <a:p>
            <a:pPr lvl="1"/>
            <a:endParaRPr lang="nl-BE" sz="1600"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11</a:t>
            </a:fld>
            <a:endParaRPr lang="nl-BE">
              <a:solidFill>
                <a:srgbClr val="6B6B6B"/>
              </a:solidFill>
            </a:endParaRPr>
          </a:p>
        </p:txBody>
      </p:sp>
      <p:sp>
        <p:nvSpPr>
          <p:cNvPr id="2" name="Rectangle 1"/>
          <p:cNvSpPr/>
          <p:nvPr/>
        </p:nvSpPr>
        <p:spPr>
          <a:xfrm>
            <a:off x="4476825" y="2999232"/>
            <a:ext cx="3286252" cy="1296416"/>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a:solidFill>
                  <a:schemeClr val="tx1"/>
                </a:solidFill>
              </a:rPr>
              <a:t>Ruimtelijke</a:t>
            </a:r>
            <a:r>
              <a:rPr lang="en-GB" sz="1400" b="1" dirty="0">
                <a:solidFill>
                  <a:schemeClr val="tx1"/>
                </a:solidFill>
              </a:rPr>
              <a:t> </a:t>
            </a:r>
            <a:r>
              <a:rPr lang="en-GB" sz="1400" b="1" dirty="0" err="1">
                <a:solidFill>
                  <a:schemeClr val="tx1"/>
                </a:solidFill>
              </a:rPr>
              <a:t>eenheid</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RuimtelijkeEenheidtype</a:t>
            </a:r>
            <a:r>
              <a:rPr lang="en-GB" sz="1200" dirty="0">
                <a:solidFill>
                  <a:schemeClr val="tx1"/>
                </a:solidFill>
              </a:rPr>
              <a:t>: </a:t>
            </a:r>
            <a:r>
              <a:rPr lang="en-GB" sz="1200" dirty="0" err="1" smtClean="0">
                <a:solidFill>
                  <a:schemeClr val="tx1"/>
                </a:solidFill>
              </a:rPr>
              <a:t>planningszone</a:t>
            </a:r>
            <a:endParaRPr lang="en-GB" sz="1200" dirty="0" smtClean="0">
              <a:solidFill>
                <a:schemeClr val="tx1"/>
              </a:solidFill>
            </a:endParaRPr>
          </a:p>
          <a:p>
            <a:pPr marL="285750" indent="-285750">
              <a:buFontTx/>
              <a:buChar char="-"/>
            </a:pPr>
            <a:r>
              <a:rPr lang="en-GB" sz="1200" b="1" dirty="0" err="1" smtClean="0">
                <a:solidFill>
                  <a:schemeClr val="tx1"/>
                </a:solidFill>
              </a:rPr>
              <a:t>Geometrie</a:t>
            </a:r>
            <a:r>
              <a:rPr lang="en-GB" sz="1200" b="1" dirty="0" smtClean="0">
                <a:solidFill>
                  <a:schemeClr val="tx1"/>
                </a:solidFill>
              </a:rPr>
              <a:t>:</a:t>
            </a:r>
          </a:p>
          <a:p>
            <a:pPr marL="285750" indent="-285750">
              <a:buFontTx/>
              <a:buChar char="-"/>
            </a:pPr>
            <a:r>
              <a:rPr lang="en-GB" sz="1200" b="1" dirty="0" err="1" smtClean="0">
                <a:solidFill>
                  <a:schemeClr val="tx1"/>
                </a:solidFill>
              </a:rPr>
              <a:t>Oppervlakte</a:t>
            </a:r>
            <a:r>
              <a:rPr lang="en-GB" sz="1200" b="1" dirty="0" smtClean="0">
                <a:solidFill>
                  <a:schemeClr val="tx1"/>
                </a:solidFill>
              </a:rPr>
              <a:t>:</a:t>
            </a:r>
            <a:endParaRPr lang="en-GB" sz="1200" b="1" dirty="0">
              <a:solidFill>
                <a:schemeClr val="tx1"/>
              </a:solidFill>
            </a:endParaRPr>
          </a:p>
          <a:p>
            <a:pPr algn="ctr"/>
            <a:endParaRPr lang="en-GB" sz="1200" dirty="0">
              <a:solidFill>
                <a:schemeClr val="tx1"/>
              </a:solidFill>
            </a:endParaRPr>
          </a:p>
        </p:txBody>
      </p:sp>
      <p:sp>
        <p:nvSpPr>
          <p:cNvPr id="11" name="Rectangle 10"/>
          <p:cNvSpPr/>
          <p:nvPr/>
        </p:nvSpPr>
        <p:spPr>
          <a:xfrm>
            <a:off x="7311338" y="4724479"/>
            <a:ext cx="3524250" cy="1648888"/>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Planningszone</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Bestemming</a:t>
            </a:r>
            <a:r>
              <a:rPr lang="en-GB" sz="1200" b="1" dirty="0" smtClean="0">
                <a:solidFill>
                  <a:schemeClr val="tx1"/>
                </a:solidFill>
              </a:rPr>
              <a:t>: 	</a:t>
            </a:r>
            <a:r>
              <a:rPr lang="en-GB" sz="1200" dirty="0" err="1" smtClean="0">
                <a:solidFill>
                  <a:schemeClr val="tx1"/>
                </a:solidFill>
              </a:rPr>
              <a:t>Economie</a:t>
            </a:r>
            <a:endParaRPr lang="en-GB" sz="1200" dirty="0" smtClean="0">
              <a:solidFill>
                <a:schemeClr val="tx1"/>
              </a:solidFill>
            </a:endParaRPr>
          </a:p>
          <a:p>
            <a:pPr marL="285750" indent="-285750">
              <a:buFontTx/>
              <a:buChar char="-"/>
            </a:pPr>
            <a:r>
              <a:rPr lang="en-GB" sz="1200" b="1" dirty="0" err="1" smtClean="0">
                <a:solidFill>
                  <a:schemeClr val="tx1"/>
                </a:solidFill>
              </a:rPr>
              <a:t>Dossierfase</a:t>
            </a:r>
            <a:r>
              <a:rPr lang="en-GB" sz="1200" b="1" dirty="0" smtClean="0">
                <a:solidFill>
                  <a:schemeClr val="tx1"/>
                </a:solidFill>
              </a:rPr>
              <a:t>: 	</a:t>
            </a:r>
            <a:r>
              <a:rPr lang="en-GB" sz="1200" dirty="0" smtClean="0">
                <a:solidFill>
                  <a:schemeClr val="tx1"/>
                </a:solidFill>
              </a:rPr>
              <a:t>BG</a:t>
            </a:r>
          </a:p>
          <a:p>
            <a:pPr marL="285750" indent="-285750">
              <a:buFontTx/>
              <a:buChar char="-"/>
            </a:pPr>
            <a:r>
              <a:rPr lang="en-GB" sz="1200" b="1" dirty="0" err="1" smtClean="0">
                <a:solidFill>
                  <a:schemeClr val="tx1"/>
                </a:solidFill>
              </a:rPr>
              <a:t>Planningsniveau</a:t>
            </a:r>
            <a:r>
              <a:rPr lang="en-GB" sz="1200" b="1" dirty="0" smtClean="0">
                <a:solidFill>
                  <a:schemeClr val="tx1"/>
                </a:solidFill>
              </a:rPr>
              <a:t>:</a:t>
            </a:r>
            <a:r>
              <a:rPr lang="en-GB" sz="1200" dirty="0" smtClean="0">
                <a:solidFill>
                  <a:schemeClr val="tx1"/>
                </a:solidFill>
              </a:rPr>
              <a:t> 	</a:t>
            </a:r>
            <a:r>
              <a:rPr lang="en-GB" sz="1200" dirty="0" err="1" smtClean="0">
                <a:solidFill>
                  <a:schemeClr val="tx1"/>
                </a:solidFill>
              </a:rPr>
              <a:t>GewRUP</a:t>
            </a:r>
            <a:endParaRPr lang="en-GB" sz="1200" dirty="0" smtClean="0">
              <a:solidFill>
                <a:schemeClr val="tx1"/>
              </a:solidFill>
            </a:endParaRPr>
          </a:p>
          <a:p>
            <a:pPr marL="285750" indent="-285750">
              <a:buFontTx/>
              <a:buChar char="-"/>
            </a:pPr>
            <a:r>
              <a:rPr lang="en-GB" sz="1200" b="1" dirty="0" err="1" smtClean="0">
                <a:solidFill>
                  <a:schemeClr val="tx1"/>
                </a:solidFill>
              </a:rPr>
              <a:t>Startdatum</a:t>
            </a:r>
            <a:r>
              <a:rPr lang="en-GB" sz="1200" b="1" dirty="0" smtClean="0">
                <a:solidFill>
                  <a:schemeClr val="tx1"/>
                </a:solidFill>
              </a:rPr>
              <a:t>:	</a:t>
            </a:r>
            <a:r>
              <a:rPr lang="en-GB" sz="1200" dirty="0" smtClean="0">
                <a:solidFill>
                  <a:schemeClr val="tx1"/>
                </a:solidFill>
              </a:rPr>
              <a:t>01-04-2019</a:t>
            </a:r>
            <a:endParaRPr lang="en-GB" sz="1200" b="1" dirty="0" smtClean="0">
              <a:solidFill>
                <a:schemeClr val="tx1"/>
              </a:solidFill>
            </a:endParaRPr>
          </a:p>
          <a:p>
            <a:pPr marL="285750" indent="-285750">
              <a:buFontTx/>
              <a:buChar char="-"/>
            </a:pPr>
            <a:r>
              <a:rPr lang="en-GB" sz="1200" b="1" dirty="0" err="1" smtClean="0">
                <a:solidFill>
                  <a:srgbClr val="FF0000"/>
                </a:solidFill>
              </a:rPr>
              <a:t>Publicatiedatum</a:t>
            </a:r>
            <a:r>
              <a:rPr lang="en-GB" sz="1200" b="1" dirty="0" smtClean="0">
                <a:solidFill>
                  <a:srgbClr val="FF0000"/>
                </a:solidFill>
              </a:rPr>
              <a:t>: 	</a:t>
            </a:r>
            <a:r>
              <a:rPr lang="en-GB" sz="1200" dirty="0" smtClean="0">
                <a:solidFill>
                  <a:srgbClr val="FF0000"/>
                </a:solidFill>
              </a:rPr>
              <a:t>01-05-2019</a:t>
            </a:r>
          </a:p>
          <a:p>
            <a:pPr marL="285750" indent="-285750">
              <a:buFontTx/>
              <a:buChar char="-"/>
            </a:pPr>
            <a:r>
              <a:rPr lang="en-GB" sz="1200" b="1" dirty="0" smtClean="0">
                <a:solidFill>
                  <a:srgbClr val="FF0000"/>
                </a:solidFill>
              </a:rPr>
              <a:t>Status:		 </a:t>
            </a:r>
            <a:r>
              <a:rPr lang="en-GB" sz="1200" dirty="0" err="1" smtClean="0">
                <a:solidFill>
                  <a:srgbClr val="FF0000"/>
                </a:solidFill>
              </a:rPr>
              <a:t>Definitief</a:t>
            </a:r>
            <a:endParaRPr lang="en-GB" sz="1200" b="1" dirty="0">
              <a:solidFill>
                <a:srgbClr val="FF0000"/>
              </a:solidFill>
            </a:endParaRPr>
          </a:p>
        </p:txBody>
      </p:sp>
      <p:cxnSp>
        <p:nvCxnSpPr>
          <p:cNvPr id="7" name="Straight Arrow Connector 6"/>
          <p:cNvCxnSpPr>
            <a:stCxn id="11" idx="0"/>
            <a:endCxn id="2" idx="2"/>
          </p:cNvCxnSpPr>
          <p:nvPr/>
        </p:nvCxnSpPr>
        <p:spPr>
          <a:xfrm flipH="1" flipV="1">
            <a:off x="6119951" y="4295648"/>
            <a:ext cx="2953512" cy="42883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32874" y="4724478"/>
            <a:ext cx="4296934" cy="1648889"/>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Bedrijventerrein</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Naam</a:t>
            </a:r>
            <a:r>
              <a:rPr lang="en-GB" sz="1200" b="1" dirty="0" smtClean="0">
                <a:solidFill>
                  <a:schemeClr val="tx1"/>
                </a:solidFill>
              </a:rPr>
              <a:t>:			</a:t>
            </a:r>
            <a:r>
              <a:rPr lang="en-GB" sz="1200" dirty="0" smtClean="0">
                <a:solidFill>
                  <a:schemeClr val="tx1"/>
                </a:solidFill>
              </a:rPr>
              <a:t>Leuven Noord</a:t>
            </a:r>
            <a:endParaRPr lang="en-GB" sz="1200" b="1" dirty="0" smtClean="0">
              <a:solidFill>
                <a:schemeClr val="tx1"/>
              </a:solidFill>
            </a:endParaRPr>
          </a:p>
          <a:p>
            <a:pPr marL="285750" indent="-285750">
              <a:buFontTx/>
              <a:buChar char="-"/>
            </a:pPr>
            <a:r>
              <a:rPr lang="en-GB" sz="1200" b="1" dirty="0" err="1" smtClean="0">
                <a:solidFill>
                  <a:srgbClr val="FF0000"/>
                </a:solidFill>
              </a:rPr>
              <a:t>Beschikbare</a:t>
            </a:r>
            <a:r>
              <a:rPr lang="en-GB" sz="1200" b="1" dirty="0" smtClean="0">
                <a:solidFill>
                  <a:srgbClr val="FF0000"/>
                </a:solidFill>
              </a:rPr>
              <a:t> </a:t>
            </a:r>
            <a:r>
              <a:rPr lang="en-GB" sz="1200" b="1" dirty="0" err="1" smtClean="0">
                <a:solidFill>
                  <a:srgbClr val="FF0000"/>
                </a:solidFill>
              </a:rPr>
              <a:t>kavels</a:t>
            </a:r>
            <a:r>
              <a:rPr lang="en-GB" sz="1200" b="1" dirty="0" smtClean="0">
                <a:solidFill>
                  <a:srgbClr val="FF0000"/>
                </a:solidFill>
              </a:rPr>
              <a:t>:		</a:t>
            </a:r>
            <a:r>
              <a:rPr lang="en-GB" sz="1200" dirty="0" smtClean="0">
                <a:solidFill>
                  <a:srgbClr val="FF0000"/>
                </a:solidFill>
              </a:rPr>
              <a:t>False</a:t>
            </a:r>
          </a:p>
          <a:p>
            <a:pPr marL="285750" indent="-285750">
              <a:buFontTx/>
              <a:buChar char="-"/>
            </a:pPr>
            <a:r>
              <a:rPr lang="en-GB" sz="1200" b="1" dirty="0" err="1" smtClean="0">
                <a:solidFill>
                  <a:schemeClr val="tx1"/>
                </a:solidFill>
              </a:rPr>
              <a:t>Beschikbare</a:t>
            </a:r>
            <a:r>
              <a:rPr lang="en-GB" sz="1200" b="1" dirty="0" smtClean="0">
                <a:solidFill>
                  <a:schemeClr val="tx1"/>
                </a:solidFill>
              </a:rPr>
              <a:t> </a:t>
            </a:r>
            <a:r>
              <a:rPr lang="en-GB" sz="1200" b="1" dirty="0" err="1" smtClean="0">
                <a:solidFill>
                  <a:schemeClr val="tx1"/>
                </a:solidFill>
              </a:rPr>
              <a:t>oppervlakte</a:t>
            </a:r>
            <a:r>
              <a:rPr lang="en-GB" sz="1200" b="1" dirty="0" smtClean="0">
                <a:solidFill>
                  <a:schemeClr val="tx1"/>
                </a:solidFill>
              </a:rPr>
              <a:t>:	</a:t>
            </a:r>
            <a:r>
              <a:rPr lang="en-GB" sz="1200" dirty="0" err="1" smtClean="0">
                <a:solidFill>
                  <a:srgbClr val="FF0000"/>
                </a:solidFill>
              </a:rPr>
              <a:t>KwantitatieveWaarde</a:t>
            </a:r>
            <a:endParaRPr lang="en-GB" sz="1200" dirty="0" smtClean="0">
              <a:solidFill>
                <a:srgbClr val="FF0000"/>
              </a:solidFill>
            </a:endParaRPr>
          </a:p>
        </p:txBody>
      </p:sp>
      <p:cxnSp>
        <p:nvCxnSpPr>
          <p:cNvPr id="10" name="Straight Arrow Connector 9"/>
          <p:cNvCxnSpPr>
            <a:stCxn id="8" idx="0"/>
            <a:endCxn id="2" idx="2"/>
          </p:cNvCxnSpPr>
          <p:nvPr/>
        </p:nvCxnSpPr>
        <p:spPr>
          <a:xfrm flipV="1">
            <a:off x="3081341" y="4295648"/>
            <a:ext cx="3038610" cy="4288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1"/>
            <a:endCxn id="8" idx="3"/>
          </p:cNvCxnSpPr>
          <p:nvPr/>
        </p:nvCxnSpPr>
        <p:spPr>
          <a:xfrm flipH="1">
            <a:off x="5229808" y="5548923"/>
            <a:ext cx="208153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99858" y="5247539"/>
            <a:ext cx="411480" cy="261610"/>
          </a:xfrm>
          <a:prstGeom prst="rect">
            <a:avLst/>
          </a:prstGeom>
          <a:noFill/>
        </p:spPr>
        <p:txBody>
          <a:bodyPr wrap="square" rtlCol="0">
            <a:spAutoFit/>
          </a:bodyPr>
          <a:lstStyle/>
          <a:p>
            <a:r>
              <a:rPr lang="en-GB" sz="1100" dirty="0" smtClean="0"/>
              <a:t>1..*</a:t>
            </a:r>
            <a:endParaRPr lang="en-US" sz="1100" dirty="0"/>
          </a:p>
        </p:txBody>
      </p:sp>
      <p:sp>
        <p:nvSpPr>
          <p:cNvPr id="20" name="TextBox 19"/>
          <p:cNvSpPr txBox="1"/>
          <p:nvPr/>
        </p:nvSpPr>
        <p:spPr>
          <a:xfrm>
            <a:off x="5241873" y="5222437"/>
            <a:ext cx="411480" cy="261610"/>
          </a:xfrm>
          <a:prstGeom prst="rect">
            <a:avLst/>
          </a:prstGeom>
          <a:noFill/>
        </p:spPr>
        <p:txBody>
          <a:bodyPr wrap="square" rtlCol="0">
            <a:spAutoFit/>
          </a:bodyPr>
          <a:lstStyle/>
          <a:p>
            <a:r>
              <a:rPr lang="en-GB" sz="1100" dirty="0"/>
              <a:t>0</a:t>
            </a:r>
            <a:r>
              <a:rPr lang="en-GB" sz="1100" dirty="0" smtClean="0"/>
              <a:t>..*</a:t>
            </a:r>
            <a:endParaRPr lang="en-US" sz="1100" dirty="0"/>
          </a:p>
        </p:txBody>
      </p:sp>
    </p:spTree>
    <p:extLst>
      <p:ext uri="{BB962C8B-B14F-4D97-AF65-F5344CB8AC3E}">
        <p14:creationId xmlns:p14="http://schemas.microsoft.com/office/powerpoint/2010/main" val="576844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3" y="365129"/>
            <a:ext cx="11195611" cy="1325563"/>
          </a:xfrm>
        </p:spPr>
        <p:txBody>
          <a:bodyPr/>
          <a:lstStyle/>
          <a:p>
            <a:r>
              <a:rPr lang="nl-NL" b="1" dirty="0" smtClean="0"/>
              <a:t>3. </a:t>
            </a:r>
            <a:r>
              <a:rPr lang="nl-NL" b="1" dirty="0"/>
              <a:t>Vanaf de de publicatie in het Belgisch staatsblad kan men starten met de ontwikkeling van het bedrijventerrein. Dit gebeurt via ontwikkelbare bedrijvenzones.</a:t>
            </a:r>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12</a:t>
            </a:fld>
            <a:endParaRPr lang="nl-BE">
              <a:solidFill>
                <a:srgbClr val="6B6B6B"/>
              </a:solidFill>
            </a:endParaRPr>
          </a:p>
        </p:txBody>
      </p:sp>
      <p:sp>
        <p:nvSpPr>
          <p:cNvPr id="2" name="Rectangle 1"/>
          <p:cNvSpPr/>
          <p:nvPr/>
        </p:nvSpPr>
        <p:spPr>
          <a:xfrm>
            <a:off x="4326943" y="2501273"/>
            <a:ext cx="3286252" cy="1296416"/>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a:solidFill>
                  <a:schemeClr val="tx1"/>
                </a:solidFill>
              </a:rPr>
              <a:t>Ruimtelijke</a:t>
            </a:r>
            <a:r>
              <a:rPr lang="en-GB" sz="1400" b="1" dirty="0">
                <a:solidFill>
                  <a:schemeClr val="tx1"/>
                </a:solidFill>
              </a:rPr>
              <a:t> </a:t>
            </a:r>
            <a:r>
              <a:rPr lang="en-GB" sz="1400" b="1" dirty="0" err="1">
                <a:solidFill>
                  <a:schemeClr val="tx1"/>
                </a:solidFill>
              </a:rPr>
              <a:t>eenheid</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RuimtelijkeEenheidtype</a:t>
            </a:r>
            <a:r>
              <a:rPr lang="en-GB" sz="1200" dirty="0">
                <a:solidFill>
                  <a:schemeClr val="tx1"/>
                </a:solidFill>
              </a:rPr>
              <a:t>: </a:t>
            </a:r>
            <a:r>
              <a:rPr lang="en-GB" sz="1200" dirty="0" err="1" smtClean="0">
                <a:solidFill>
                  <a:schemeClr val="tx1"/>
                </a:solidFill>
              </a:rPr>
              <a:t>planningszone</a:t>
            </a:r>
            <a:endParaRPr lang="en-GB" sz="1200" dirty="0" smtClean="0">
              <a:solidFill>
                <a:schemeClr val="tx1"/>
              </a:solidFill>
            </a:endParaRPr>
          </a:p>
          <a:p>
            <a:pPr marL="285750" indent="-285750">
              <a:buFontTx/>
              <a:buChar char="-"/>
            </a:pPr>
            <a:r>
              <a:rPr lang="en-GB" sz="1200" b="1" dirty="0" err="1" smtClean="0">
                <a:solidFill>
                  <a:schemeClr val="tx1"/>
                </a:solidFill>
              </a:rPr>
              <a:t>Geometrie</a:t>
            </a:r>
            <a:r>
              <a:rPr lang="en-GB" sz="1200" b="1" dirty="0" smtClean="0">
                <a:solidFill>
                  <a:schemeClr val="tx1"/>
                </a:solidFill>
              </a:rPr>
              <a:t>:</a:t>
            </a:r>
          </a:p>
          <a:p>
            <a:pPr marL="285750" indent="-285750">
              <a:buFontTx/>
              <a:buChar char="-"/>
            </a:pPr>
            <a:r>
              <a:rPr lang="en-GB" sz="1200" b="1" dirty="0" err="1" smtClean="0">
                <a:solidFill>
                  <a:schemeClr val="tx1"/>
                </a:solidFill>
              </a:rPr>
              <a:t>Oppervlakte</a:t>
            </a:r>
            <a:r>
              <a:rPr lang="en-GB" sz="1200" b="1" dirty="0" smtClean="0">
                <a:solidFill>
                  <a:schemeClr val="tx1"/>
                </a:solidFill>
              </a:rPr>
              <a:t>:</a:t>
            </a:r>
            <a:endParaRPr lang="en-GB" sz="1200" b="1" dirty="0">
              <a:solidFill>
                <a:schemeClr val="tx1"/>
              </a:solidFill>
            </a:endParaRPr>
          </a:p>
          <a:p>
            <a:pPr algn="ctr"/>
            <a:endParaRPr lang="en-GB" sz="1200" dirty="0">
              <a:solidFill>
                <a:schemeClr val="tx1"/>
              </a:solidFill>
            </a:endParaRPr>
          </a:p>
        </p:txBody>
      </p:sp>
      <p:sp>
        <p:nvSpPr>
          <p:cNvPr id="11" name="Rectangle 10"/>
          <p:cNvSpPr/>
          <p:nvPr/>
        </p:nvSpPr>
        <p:spPr>
          <a:xfrm>
            <a:off x="7999537" y="2861175"/>
            <a:ext cx="3524250" cy="1648888"/>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Planningszone</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Bestemming</a:t>
            </a:r>
            <a:r>
              <a:rPr lang="en-GB" sz="1200" b="1" dirty="0" smtClean="0">
                <a:solidFill>
                  <a:schemeClr val="tx1"/>
                </a:solidFill>
              </a:rPr>
              <a:t>: 	</a:t>
            </a:r>
            <a:r>
              <a:rPr lang="en-GB" sz="1200" dirty="0" err="1" smtClean="0">
                <a:solidFill>
                  <a:schemeClr val="tx1"/>
                </a:solidFill>
              </a:rPr>
              <a:t>Economie</a:t>
            </a:r>
            <a:endParaRPr lang="en-GB" sz="1200" dirty="0" smtClean="0">
              <a:solidFill>
                <a:schemeClr val="tx1"/>
              </a:solidFill>
            </a:endParaRPr>
          </a:p>
          <a:p>
            <a:pPr marL="285750" indent="-285750">
              <a:buFontTx/>
              <a:buChar char="-"/>
            </a:pPr>
            <a:r>
              <a:rPr lang="en-GB" sz="1200" b="1" dirty="0" err="1" smtClean="0">
                <a:solidFill>
                  <a:schemeClr val="tx1"/>
                </a:solidFill>
              </a:rPr>
              <a:t>Dossierfase</a:t>
            </a:r>
            <a:r>
              <a:rPr lang="en-GB" sz="1200" b="1" dirty="0" smtClean="0">
                <a:solidFill>
                  <a:schemeClr val="tx1"/>
                </a:solidFill>
              </a:rPr>
              <a:t>: 	</a:t>
            </a:r>
            <a:r>
              <a:rPr lang="en-GB" sz="1200" dirty="0" smtClean="0">
                <a:solidFill>
                  <a:schemeClr val="tx1"/>
                </a:solidFill>
              </a:rPr>
              <a:t>BG</a:t>
            </a:r>
          </a:p>
          <a:p>
            <a:pPr marL="285750" indent="-285750">
              <a:buFontTx/>
              <a:buChar char="-"/>
            </a:pPr>
            <a:r>
              <a:rPr lang="en-GB" sz="1200" b="1" dirty="0" err="1" smtClean="0">
                <a:solidFill>
                  <a:schemeClr val="tx1"/>
                </a:solidFill>
              </a:rPr>
              <a:t>Planningsniveau</a:t>
            </a:r>
            <a:r>
              <a:rPr lang="en-GB" sz="1200" b="1" dirty="0" smtClean="0">
                <a:solidFill>
                  <a:schemeClr val="tx1"/>
                </a:solidFill>
              </a:rPr>
              <a:t>:</a:t>
            </a:r>
            <a:r>
              <a:rPr lang="en-GB" sz="1200" dirty="0" smtClean="0">
                <a:solidFill>
                  <a:schemeClr val="tx1"/>
                </a:solidFill>
              </a:rPr>
              <a:t> 	</a:t>
            </a:r>
            <a:r>
              <a:rPr lang="en-GB" sz="1200" dirty="0" err="1" smtClean="0">
                <a:solidFill>
                  <a:schemeClr val="tx1"/>
                </a:solidFill>
              </a:rPr>
              <a:t>GewRUP</a:t>
            </a:r>
            <a:endParaRPr lang="en-GB" sz="1200" dirty="0" smtClean="0">
              <a:solidFill>
                <a:schemeClr val="tx1"/>
              </a:solidFill>
            </a:endParaRPr>
          </a:p>
          <a:p>
            <a:pPr marL="285750" indent="-285750">
              <a:buFontTx/>
              <a:buChar char="-"/>
            </a:pPr>
            <a:r>
              <a:rPr lang="en-GB" sz="1200" b="1" dirty="0" err="1" smtClean="0">
                <a:solidFill>
                  <a:schemeClr val="tx1"/>
                </a:solidFill>
              </a:rPr>
              <a:t>Startdatum</a:t>
            </a:r>
            <a:r>
              <a:rPr lang="en-GB" sz="1200" b="1" dirty="0" smtClean="0">
                <a:solidFill>
                  <a:schemeClr val="tx1"/>
                </a:solidFill>
              </a:rPr>
              <a:t>:	</a:t>
            </a:r>
            <a:r>
              <a:rPr lang="en-GB" sz="1200" dirty="0" smtClean="0">
                <a:solidFill>
                  <a:schemeClr val="tx1"/>
                </a:solidFill>
              </a:rPr>
              <a:t>01-04-2019</a:t>
            </a:r>
            <a:endParaRPr lang="en-GB" sz="1200" b="1" dirty="0" smtClean="0">
              <a:solidFill>
                <a:schemeClr val="tx1"/>
              </a:solidFill>
            </a:endParaRPr>
          </a:p>
          <a:p>
            <a:pPr marL="285750" indent="-285750">
              <a:buFontTx/>
              <a:buChar char="-"/>
            </a:pPr>
            <a:r>
              <a:rPr lang="en-GB" sz="1200" b="1" dirty="0" err="1" smtClean="0">
                <a:solidFill>
                  <a:srgbClr val="FF0000"/>
                </a:solidFill>
              </a:rPr>
              <a:t>Publicatiedatum</a:t>
            </a:r>
            <a:r>
              <a:rPr lang="en-GB" sz="1200" b="1" dirty="0" smtClean="0">
                <a:solidFill>
                  <a:srgbClr val="FF0000"/>
                </a:solidFill>
              </a:rPr>
              <a:t>: 	</a:t>
            </a:r>
            <a:r>
              <a:rPr lang="en-GB" sz="1200" dirty="0" smtClean="0">
                <a:solidFill>
                  <a:srgbClr val="FF0000"/>
                </a:solidFill>
              </a:rPr>
              <a:t>01-05-2019</a:t>
            </a:r>
          </a:p>
          <a:p>
            <a:pPr marL="285750" indent="-285750">
              <a:buFontTx/>
              <a:buChar char="-"/>
            </a:pPr>
            <a:r>
              <a:rPr lang="en-GB" sz="1200" b="1" dirty="0" smtClean="0">
                <a:solidFill>
                  <a:srgbClr val="FF0000"/>
                </a:solidFill>
              </a:rPr>
              <a:t>Status:		 </a:t>
            </a:r>
            <a:r>
              <a:rPr lang="en-GB" sz="1200" dirty="0" err="1" smtClean="0">
                <a:solidFill>
                  <a:srgbClr val="FF0000"/>
                </a:solidFill>
              </a:rPr>
              <a:t>Definitief</a:t>
            </a:r>
            <a:endParaRPr lang="en-GB" sz="1200" b="1" dirty="0">
              <a:solidFill>
                <a:srgbClr val="FF0000"/>
              </a:solidFill>
            </a:endParaRPr>
          </a:p>
        </p:txBody>
      </p:sp>
      <p:cxnSp>
        <p:nvCxnSpPr>
          <p:cNvPr id="7" name="Straight Arrow Connector 6"/>
          <p:cNvCxnSpPr>
            <a:stCxn id="11" idx="1"/>
            <a:endCxn id="2" idx="3"/>
          </p:cNvCxnSpPr>
          <p:nvPr/>
        </p:nvCxnSpPr>
        <p:spPr>
          <a:xfrm flipH="1" flipV="1">
            <a:off x="7613195" y="3149481"/>
            <a:ext cx="386342" cy="53613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613195" y="5086904"/>
            <a:ext cx="4296934" cy="1648889"/>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Bedrijventerrein</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Naam</a:t>
            </a:r>
            <a:r>
              <a:rPr lang="en-GB" sz="1200" b="1" dirty="0" smtClean="0">
                <a:solidFill>
                  <a:schemeClr val="tx1"/>
                </a:solidFill>
              </a:rPr>
              <a:t>:			</a:t>
            </a:r>
            <a:r>
              <a:rPr lang="en-GB" sz="1200" dirty="0" smtClean="0">
                <a:solidFill>
                  <a:schemeClr val="tx1"/>
                </a:solidFill>
              </a:rPr>
              <a:t>Leuven Noord</a:t>
            </a:r>
            <a:endParaRPr lang="en-GB" sz="1200" b="1" dirty="0" smtClean="0">
              <a:solidFill>
                <a:schemeClr val="tx1"/>
              </a:solidFill>
            </a:endParaRPr>
          </a:p>
          <a:p>
            <a:pPr marL="285750" indent="-285750">
              <a:buFontTx/>
              <a:buChar char="-"/>
            </a:pPr>
            <a:r>
              <a:rPr lang="en-GB" sz="1200" b="1" dirty="0" err="1" smtClean="0">
                <a:solidFill>
                  <a:srgbClr val="FF0000"/>
                </a:solidFill>
              </a:rPr>
              <a:t>Beschikbare</a:t>
            </a:r>
            <a:r>
              <a:rPr lang="en-GB" sz="1200" b="1" dirty="0" smtClean="0">
                <a:solidFill>
                  <a:srgbClr val="FF0000"/>
                </a:solidFill>
              </a:rPr>
              <a:t> </a:t>
            </a:r>
            <a:r>
              <a:rPr lang="en-GB" sz="1200" b="1" dirty="0" err="1" smtClean="0">
                <a:solidFill>
                  <a:srgbClr val="FF0000"/>
                </a:solidFill>
              </a:rPr>
              <a:t>kavels</a:t>
            </a:r>
            <a:r>
              <a:rPr lang="en-GB" sz="1200" b="1" dirty="0" smtClean="0">
                <a:solidFill>
                  <a:srgbClr val="FF0000"/>
                </a:solidFill>
              </a:rPr>
              <a:t>:		</a:t>
            </a:r>
            <a:r>
              <a:rPr lang="en-GB" sz="1200" dirty="0" smtClean="0">
                <a:solidFill>
                  <a:srgbClr val="FF0000"/>
                </a:solidFill>
              </a:rPr>
              <a:t>False</a:t>
            </a:r>
          </a:p>
          <a:p>
            <a:pPr marL="285750" indent="-285750">
              <a:buFontTx/>
              <a:buChar char="-"/>
            </a:pPr>
            <a:r>
              <a:rPr lang="en-GB" sz="1200" b="1" dirty="0" err="1" smtClean="0">
                <a:solidFill>
                  <a:schemeClr val="tx1"/>
                </a:solidFill>
              </a:rPr>
              <a:t>Beschikbare</a:t>
            </a:r>
            <a:r>
              <a:rPr lang="en-GB" sz="1200" b="1" dirty="0" smtClean="0">
                <a:solidFill>
                  <a:schemeClr val="tx1"/>
                </a:solidFill>
              </a:rPr>
              <a:t> </a:t>
            </a:r>
            <a:r>
              <a:rPr lang="en-GB" sz="1200" b="1" dirty="0" err="1" smtClean="0">
                <a:solidFill>
                  <a:schemeClr val="tx1"/>
                </a:solidFill>
              </a:rPr>
              <a:t>oppervlakte</a:t>
            </a:r>
            <a:r>
              <a:rPr lang="en-GB" sz="1200" b="1" dirty="0" smtClean="0">
                <a:solidFill>
                  <a:schemeClr val="tx1"/>
                </a:solidFill>
              </a:rPr>
              <a:t>:	</a:t>
            </a:r>
            <a:r>
              <a:rPr lang="en-GB" sz="1200" dirty="0" err="1" smtClean="0">
                <a:solidFill>
                  <a:srgbClr val="FF0000"/>
                </a:solidFill>
              </a:rPr>
              <a:t>KwantitatieveWaarde</a:t>
            </a:r>
            <a:endParaRPr lang="en-GB" sz="1200" dirty="0" smtClean="0">
              <a:solidFill>
                <a:srgbClr val="FF0000"/>
              </a:solidFill>
            </a:endParaRPr>
          </a:p>
        </p:txBody>
      </p:sp>
      <p:cxnSp>
        <p:nvCxnSpPr>
          <p:cNvPr id="10" name="Straight Arrow Connector 9"/>
          <p:cNvCxnSpPr>
            <a:endCxn id="2" idx="2"/>
          </p:cNvCxnSpPr>
          <p:nvPr/>
        </p:nvCxnSpPr>
        <p:spPr>
          <a:xfrm flipH="1" flipV="1">
            <a:off x="5970069" y="3797689"/>
            <a:ext cx="2111749" cy="128921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a:endCxn id="8" idx="0"/>
          </p:cNvCxnSpPr>
          <p:nvPr/>
        </p:nvCxnSpPr>
        <p:spPr>
          <a:xfrm>
            <a:off x="9761662" y="4510063"/>
            <a:ext cx="0" cy="57684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736525" y="4510063"/>
            <a:ext cx="411480" cy="261610"/>
          </a:xfrm>
          <a:prstGeom prst="rect">
            <a:avLst/>
          </a:prstGeom>
          <a:noFill/>
        </p:spPr>
        <p:txBody>
          <a:bodyPr wrap="square" rtlCol="0">
            <a:spAutoFit/>
          </a:bodyPr>
          <a:lstStyle/>
          <a:p>
            <a:r>
              <a:rPr lang="en-GB" sz="1100" dirty="0" smtClean="0"/>
              <a:t>1..*</a:t>
            </a:r>
            <a:endParaRPr lang="en-US" sz="1100" dirty="0"/>
          </a:p>
        </p:txBody>
      </p:sp>
      <p:sp>
        <p:nvSpPr>
          <p:cNvPr id="20" name="TextBox 19"/>
          <p:cNvSpPr txBox="1"/>
          <p:nvPr/>
        </p:nvSpPr>
        <p:spPr>
          <a:xfrm>
            <a:off x="9786800" y="4825294"/>
            <a:ext cx="411480" cy="261610"/>
          </a:xfrm>
          <a:prstGeom prst="rect">
            <a:avLst/>
          </a:prstGeom>
          <a:noFill/>
        </p:spPr>
        <p:txBody>
          <a:bodyPr wrap="square" rtlCol="0">
            <a:spAutoFit/>
          </a:bodyPr>
          <a:lstStyle/>
          <a:p>
            <a:r>
              <a:rPr lang="en-GB" sz="1100" dirty="0"/>
              <a:t>0</a:t>
            </a:r>
            <a:r>
              <a:rPr lang="en-GB" sz="1100" dirty="0" smtClean="0"/>
              <a:t>..*</a:t>
            </a:r>
            <a:endParaRPr lang="en-US" sz="1100" dirty="0"/>
          </a:p>
        </p:txBody>
      </p:sp>
      <p:sp>
        <p:nvSpPr>
          <p:cNvPr id="24" name="Rectangle 23"/>
          <p:cNvSpPr/>
          <p:nvPr/>
        </p:nvSpPr>
        <p:spPr>
          <a:xfrm>
            <a:off x="3210686" y="5086904"/>
            <a:ext cx="3650362" cy="1648889"/>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solidFill>
              </a:rPr>
              <a:t>Ontwikkelbare Bedrijvenzone</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Naam</a:t>
            </a:r>
            <a:r>
              <a:rPr lang="en-GB" sz="1200" b="1" dirty="0" smtClean="0">
                <a:solidFill>
                  <a:schemeClr val="tx1"/>
                </a:solidFill>
              </a:rPr>
              <a:t>:		</a:t>
            </a:r>
            <a:r>
              <a:rPr lang="en-GB" sz="1200" dirty="0" smtClean="0">
                <a:solidFill>
                  <a:schemeClr val="tx1"/>
                </a:solidFill>
              </a:rPr>
              <a:t>Leuven Noord 1</a:t>
            </a:r>
            <a:endParaRPr lang="en-GB" sz="1200" b="1" dirty="0" smtClean="0">
              <a:solidFill>
                <a:schemeClr val="tx1"/>
              </a:solidFill>
            </a:endParaRPr>
          </a:p>
          <a:p>
            <a:pPr marL="285750" indent="-285750">
              <a:buFontTx/>
              <a:buChar char="-"/>
            </a:pPr>
            <a:r>
              <a:rPr lang="en-GB" sz="1200" b="1" dirty="0" smtClean="0">
                <a:solidFill>
                  <a:srgbClr val="FF0000"/>
                </a:solidFill>
              </a:rPr>
              <a:t>Status </a:t>
            </a:r>
            <a:r>
              <a:rPr lang="en-GB" sz="1200" b="1" dirty="0" err="1" smtClean="0">
                <a:solidFill>
                  <a:srgbClr val="FF0000"/>
                </a:solidFill>
              </a:rPr>
              <a:t>Ontwikkeling</a:t>
            </a:r>
            <a:r>
              <a:rPr lang="en-GB" sz="1200" b="1" dirty="0" smtClean="0">
                <a:solidFill>
                  <a:srgbClr val="FF0000"/>
                </a:solidFill>
              </a:rPr>
              <a:t>: 	In </a:t>
            </a:r>
            <a:r>
              <a:rPr lang="en-GB" sz="1200" b="1" dirty="0" err="1" smtClean="0">
                <a:solidFill>
                  <a:srgbClr val="FF0000"/>
                </a:solidFill>
              </a:rPr>
              <a:t>ontwikkeling</a:t>
            </a:r>
            <a:endParaRPr lang="en-GB" sz="1200" dirty="0" smtClean="0">
              <a:solidFill>
                <a:srgbClr val="FF0000"/>
              </a:solidFill>
            </a:endParaRPr>
          </a:p>
          <a:p>
            <a:pPr marL="285750" indent="-285750">
              <a:buFontTx/>
              <a:buChar char="-"/>
            </a:pPr>
            <a:r>
              <a:rPr lang="en-GB" sz="1200" b="1" dirty="0" err="1" smtClean="0">
                <a:solidFill>
                  <a:schemeClr val="tx1"/>
                </a:solidFill>
              </a:rPr>
              <a:t>Voorziene</a:t>
            </a:r>
            <a:r>
              <a:rPr lang="en-GB" sz="1200" b="1" dirty="0" smtClean="0">
                <a:solidFill>
                  <a:schemeClr val="tx1"/>
                </a:solidFill>
              </a:rPr>
              <a:t> </a:t>
            </a:r>
            <a:r>
              <a:rPr lang="en-GB" sz="1200" b="1" dirty="0" err="1" smtClean="0">
                <a:solidFill>
                  <a:schemeClr val="tx1"/>
                </a:solidFill>
              </a:rPr>
              <a:t>uitgifte</a:t>
            </a:r>
            <a:r>
              <a:rPr lang="en-GB" sz="1200" b="1" dirty="0" smtClean="0">
                <a:solidFill>
                  <a:schemeClr val="tx1"/>
                </a:solidFill>
              </a:rPr>
              <a:t>:	</a:t>
            </a:r>
            <a:r>
              <a:rPr lang="en-GB" sz="1200" dirty="0" smtClean="0">
                <a:solidFill>
                  <a:srgbClr val="FF0000"/>
                </a:solidFill>
              </a:rPr>
              <a:t>31-02-2020</a:t>
            </a:r>
          </a:p>
        </p:txBody>
      </p:sp>
      <p:cxnSp>
        <p:nvCxnSpPr>
          <p:cNvPr id="25" name="Straight Arrow Connector 24"/>
          <p:cNvCxnSpPr>
            <a:stCxn id="24" idx="0"/>
            <a:endCxn id="2" idx="2"/>
          </p:cNvCxnSpPr>
          <p:nvPr/>
        </p:nvCxnSpPr>
        <p:spPr>
          <a:xfrm flipV="1">
            <a:off x="5035867" y="3797689"/>
            <a:ext cx="934202" cy="128921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3"/>
            <a:endCxn id="8" idx="1"/>
          </p:cNvCxnSpPr>
          <p:nvPr/>
        </p:nvCxnSpPr>
        <p:spPr>
          <a:xfrm>
            <a:off x="6861048" y="5911349"/>
            <a:ext cx="752147"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393648" y="5664635"/>
            <a:ext cx="411480" cy="261610"/>
          </a:xfrm>
          <a:prstGeom prst="rect">
            <a:avLst/>
          </a:prstGeom>
          <a:noFill/>
        </p:spPr>
        <p:txBody>
          <a:bodyPr wrap="square" rtlCol="0">
            <a:spAutoFit/>
          </a:bodyPr>
          <a:lstStyle/>
          <a:p>
            <a:r>
              <a:rPr lang="en-GB" sz="1100" dirty="0" smtClean="0"/>
              <a:t>1</a:t>
            </a:r>
            <a:endParaRPr lang="en-US" sz="1100" dirty="0"/>
          </a:p>
        </p:txBody>
      </p:sp>
      <p:sp>
        <p:nvSpPr>
          <p:cNvPr id="34" name="TextBox 33"/>
          <p:cNvSpPr txBox="1"/>
          <p:nvPr/>
        </p:nvSpPr>
        <p:spPr>
          <a:xfrm>
            <a:off x="6861582" y="5664635"/>
            <a:ext cx="411480" cy="261610"/>
          </a:xfrm>
          <a:prstGeom prst="rect">
            <a:avLst/>
          </a:prstGeom>
          <a:noFill/>
        </p:spPr>
        <p:txBody>
          <a:bodyPr wrap="square" rtlCol="0">
            <a:spAutoFit/>
          </a:bodyPr>
          <a:lstStyle/>
          <a:p>
            <a:r>
              <a:rPr lang="en-GB" sz="1100" dirty="0" smtClean="0"/>
              <a:t>0..*</a:t>
            </a:r>
            <a:endParaRPr lang="en-US" sz="1100" dirty="0"/>
          </a:p>
        </p:txBody>
      </p:sp>
    </p:spTree>
    <p:extLst>
      <p:ext uri="{BB962C8B-B14F-4D97-AF65-F5344CB8AC3E}">
        <p14:creationId xmlns:p14="http://schemas.microsoft.com/office/powerpoint/2010/main" val="3906595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3" y="365129"/>
            <a:ext cx="11195611" cy="1325563"/>
          </a:xfrm>
        </p:spPr>
        <p:txBody>
          <a:bodyPr/>
          <a:lstStyle/>
          <a:p>
            <a:r>
              <a:rPr lang="nl-NL" b="1" dirty="0"/>
              <a:t>4. Na de werken van de ontwikkelbare bedrijvenzone Leuven Noord 1, kan men twee verschillende gebruikspercelen onderscheiden.</a:t>
            </a:r>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13</a:t>
            </a:fld>
            <a:endParaRPr lang="nl-BE">
              <a:solidFill>
                <a:srgbClr val="6B6B6B"/>
              </a:solidFill>
            </a:endParaRPr>
          </a:p>
        </p:txBody>
      </p:sp>
      <p:sp>
        <p:nvSpPr>
          <p:cNvPr id="2" name="Rectangle 1"/>
          <p:cNvSpPr/>
          <p:nvPr/>
        </p:nvSpPr>
        <p:spPr>
          <a:xfrm>
            <a:off x="4354457" y="1475036"/>
            <a:ext cx="3286252" cy="1296416"/>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a:solidFill>
                  <a:schemeClr val="tx1"/>
                </a:solidFill>
              </a:rPr>
              <a:t>Ruimtelijke</a:t>
            </a:r>
            <a:r>
              <a:rPr lang="en-GB" sz="1400" b="1" dirty="0">
                <a:solidFill>
                  <a:schemeClr val="tx1"/>
                </a:solidFill>
              </a:rPr>
              <a:t> </a:t>
            </a:r>
            <a:r>
              <a:rPr lang="en-GB" sz="1400" b="1" dirty="0" err="1">
                <a:solidFill>
                  <a:schemeClr val="tx1"/>
                </a:solidFill>
              </a:rPr>
              <a:t>eenheid</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RuimtelijkeEenheidtype</a:t>
            </a:r>
            <a:r>
              <a:rPr lang="en-GB" sz="1200" dirty="0">
                <a:solidFill>
                  <a:schemeClr val="tx1"/>
                </a:solidFill>
              </a:rPr>
              <a:t>: </a:t>
            </a:r>
            <a:r>
              <a:rPr lang="en-GB" sz="1200" dirty="0" err="1" smtClean="0">
                <a:solidFill>
                  <a:schemeClr val="tx1"/>
                </a:solidFill>
              </a:rPr>
              <a:t>planningszone</a:t>
            </a:r>
            <a:endParaRPr lang="en-GB" sz="1200" dirty="0" smtClean="0">
              <a:solidFill>
                <a:schemeClr val="tx1"/>
              </a:solidFill>
            </a:endParaRPr>
          </a:p>
          <a:p>
            <a:pPr marL="285750" indent="-285750">
              <a:buFontTx/>
              <a:buChar char="-"/>
            </a:pPr>
            <a:r>
              <a:rPr lang="en-GB" sz="1200" b="1" dirty="0" err="1" smtClean="0">
                <a:solidFill>
                  <a:schemeClr val="tx1"/>
                </a:solidFill>
              </a:rPr>
              <a:t>Geometrie</a:t>
            </a:r>
            <a:r>
              <a:rPr lang="en-GB" sz="1200" b="1" dirty="0" smtClean="0">
                <a:solidFill>
                  <a:schemeClr val="tx1"/>
                </a:solidFill>
              </a:rPr>
              <a:t>:</a:t>
            </a:r>
          </a:p>
          <a:p>
            <a:pPr marL="285750" indent="-285750">
              <a:buFontTx/>
              <a:buChar char="-"/>
            </a:pPr>
            <a:r>
              <a:rPr lang="en-GB" sz="1200" b="1" dirty="0" err="1" smtClean="0">
                <a:solidFill>
                  <a:schemeClr val="tx1"/>
                </a:solidFill>
              </a:rPr>
              <a:t>Oppervlakte</a:t>
            </a:r>
            <a:r>
              <a:rPr lang="en-GB" sz="1200" b="1" dirty="0" smtClean="0">
                <a:solidFill>
                  <a:schemeClr val="tx1"/>
                </a:solidFill>
              </a:rPr>
              <a:t>:</a:t>
            </a:r>
            <a:endParaRPr lang="en-GB" sz="1200" b="1" dirty="0">
              <a:solidFill>
                <a:schemeClr val="tx1"/>
              </a:solidFill>
            </a:endParaRPr>
          </a:p>
          <a:p>
            <a:pPr algn="ctr"/>
            <a:endParaRPr lang="en-GB" sz="1200" dirty="0">
              <a:solidFill>
                <a:schemeClr val="tx1"/>
              </a:solidFill>
            </a:endParaRPr>
          </a:p>
        </p:txBody>
      </p:sp>
      <p:sp>
        <p:nvSpPr>
          <p:cNvPr id="11" name="Rectangle 10"/>
          <p:cNvSpPr/>
          <p:nvPr/>
        </p:nvSpPr>
        <p:spPr>
          <a:xfrm>
            <a:off x="8291817" y="1293874"/>
            <a:ext cx="3524250" cy="1648888"/>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Planningszone</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Bestemming</a:t>
            </a:r>
            <a:r>
              <a:rPr lang="en-GB" sz="1200" b="1" dirty="0" smtClean="0">
                <a:solidFill>
                  <a:schemeClr val="tx1"/>
                </a:solidFill>
              </a:rPr>
              <a:t>: 	</a:t>
            </a:r>
            <a:r>
              <a:rPr lang="en-GB" sz="1200" dirty="0" err="1" smtClean="0">
                <a:solidFill>
                  <a:schemeClr val="tx1"/>
                </a:solidFill>
              </a:rPr>
              <a:t>Economie</a:t>
            </a:r>
            <a:endParaRPr lang="en-GB" sz="1200" dirty="0" smtClean="0">
              <a:solidFill>
                <a:schemeClr val="tx1"/>
              </a:solidFill>
            </a:endParaRPr>
          </a:p>
          <a:p>
            <a:pPr marL="285750" indent="-285750">
              <a:buFontTx/>
              <a:buChar char="-"/>
            </a:pPr>
            <a:r>
              <a:rPr lang="en-GB" sz="1200" b="1" dirty="0" err="1" smtClean="0">
                <a:solidFill>
                  <a:schemeClr val="tx1"/>
                </a:solidFill>
              </a:rPr>
              <a:t>Dossierfase</a:t>
            </a:r>
            <a:r>
              <a:rPr lang="en-GB" sz="1200" b="1" dirty="0" smtClean="0">
                <a:solidFill>
                  <a:schemeClr val="tx1"/>
                </a:solidFill>
              </a:rPr>
              <a:t>: 	</a:t>
            </a:r>
            <a:r>
              <a:rPr lang="en-GB" sz="1200" dirty="0" smtClean="0">
                <a:solidFill>
                  <a:schemeClr val="tx1"/>
                </a:solidFill>
              </a:rPr>
              <a:t>BG</a:t>
            </a:r>
          </a:p>
          <a:p>
            <a:pPr marL="285750" indent="-285750">
              <a:buFontTx/>
              <a:buChar char="-"/>
            </a:pPr>
            <a:r>
              <a:rPr lang="en-GB" sz="1200" b="1" dirty="0" err="1" smtClean="0">
                <a:solidFill>
                  <a:schemeClr val="tx1"/>
                </a:solidFill>
              </a:rPr>
              <a:t>Planningsniveau</a:t>
            </a:r>
            <a:r>
              <a:rPr lang="en-GB" sz="1200" b="1" dirty="0" smtClean="0">
                <a:solidFill>
                  <a:schemeClr val="tx1"/>
                </a:solidFill>
              </a:rPr>
              <a:t>:</a:t>
            </a:r>
            <a:r>
              <a:rPr lang="en-GB" sz="1200" dirty="0" smtClean="0">
                <a:solidFill>
                  <a:schemeClr val="tx1"/>
                </a:solidFill>
              </a:rPr>
              <a:t> 	</a:t>
            </a:r>
            <a:r>
              <a:rPr lang="en-GB" sz="1200" dirty="0" err="1" smtClean="0">
                <a:solidFill>
                  <a:schemeClr val="tx1"/>
                </a:solidFill>
              </a:rPr>
              <a:t>GewRUP</a:t>
            </a:r>
            <a:endParaRPr lang="en-GB" sz="1200" dirty="0" smtClean="0">
              <a:solidFill>
                <a:schemeClr val="tx1"/>
              </a:solidFill>
            </a:endParaRPr>
          </a:p>
          <a:p>
            <a:pPr marL="285750" indent="-285750">
              <a:buFontTx/>
              <a:buChar char="-"/>
            </a:pPr>
            <a:r>
              <a:rPr lang="en-GB" sz="1200" b="1" dirty="0" err="1" smtClean="0">
                <a:solidFill>
                  <a:schemeClr val="tx1"/>
                </a:solidFill>
              </a:rPr>
              <a:t>Startdatum</a:t>
            </a:r>
            <a:r>
              <a:rPr lang="en-GB" sz="1200" b="1" dirty="0" smtClean="0">
                <a:solidFill>
                  <a:schemeClr val="tx1"/>
                </a:solidFill>
              </a:rPr>
              <a:t>:	</a:t>
            </a:r>
            <a:r>
              <a:rPr lang="en-GB" sz="1200" dirty="0" smtClean="0">
                <a:solidFill>
                  <a:schemeClr val="tx1"/>
                </a:solidFill>
              </a:rPr>
              <a:t>01-04-2019</a:t>
            </a:r>
            <a:endParaRPr lang="en-GB" sz="1200" b="1" dirty="0" smtClean="0">
              <a:solidFill>
                <a:schemeClr val="tx1"/>
              </a:solidFill>
            </a:endParaRPr>
          </a:p>
          <a:p>
            <a:pPr marL="285750" indent="-285750">
              <a:buFontTx/>
              <a:buChar char="-"/>
            </a:pPr>
            <a:r>
              <a:rPr lang="en-GB" sz="1200" b="1" dirty="0" err="1" smtClean="0">
                <a:solidFill>
                  <a:srgbClr val="FF0000"/>
                </a:solidFill>
              </a:rPr>
              <a:t>Publicatiedatum</a:t>
            </a:r>
            <a:r>
              <a:rPr lang="en-GB" sz="1200" b="1" dirty="0" smtClean="0">
                <a:solidFill>
                  <a:srgbClr val="FF0000"/>
                </a:solidFill>
              </a:rPr>
              <a:t>: 	</a:t>
            </a:r>
            <a:r>
              <a:rPr lang="en-GB" sz="1200" dirty="0" smtClean="0">
                <a:solidFill>
                  <a:srgbClr val="FF0000"/>
                </a:solidFill>
              </a:rPr>
              <a:t>01-05-2019</a:t>
            </a:r>
          </a:p>
          <a:p>
            <a:pPr marL="285750" indent="-285750">
              <a:buFontTx/>
              <a:buChar char="-"/>
            </a:pPr>
            <a:r>
              <a:rPr lang="en-GB" sz="1200" b="1" dirty="0" smtClean="0">
                <a:solidFill>
                  <a:srgbClr val="FF0000"/>
                </a:solidFill>
              </a:rPr>
              <a:t>Status:		 </a:t>
            </a:r>
            <a:r>
              <a:rPr lang="en-GB" sz="1200" dirty="0" err="1" smtClean="0">
                <a:solidFill>
                  <a:srgbClr val="FF0000"/>
                </a:solidFill>
              </a:rPr>
              <a:t>Definitief</a:t>
            </a:r>
            <a:endParaRPr lang="en-GB" sz="1200" b="1" dirty="0">
              <a:solidFill>
                <a:srgbClr val="FF0000"/>
              </a:solidFill>
            </a:endParaRPr>
          </a:p>
        </p:txBody>
      </p:sp>
      <p:cxnSp>
        <p:nvCxnSpPr>
          <p:cNvPr id="7" name="Straight Arrow Connector 6"/>
          <p:cNvCxnSpPr>
            <a:stCxn id="11" idx="1"/>
            <a:endCxn id="2" idx="3"/>
          </p:cNvCxnSpPr>
          <p:nvPr/>
        </p:nvCxnSpPr>
        <p:spPr>
          <a:xfrm flipH="1">
            <a:off x="7640709" y="2118318"/>
            <a:ext cx="651108" cy="492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49116" y="3165653"/>
            <a:ext cx="4296934" cy="1648889"/>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Bedrijventerrein</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Naam</a:t>
            </a:r>
            <a:r>
              <a:rPr lang="en-GB" sz="1200" b="1" dirty="0" smtClean="0">
                <a:solidFill>
                  <a:schemeClr val="tx1"/>
                </a:solidFill>
              </a:rPr>
              <a:t>:			</a:t>
            </a:r>
            <a:r>
              <a:rPr lang="en-GB" sz="1200" dirty="0" smtClean="0">
                <a:solidFill>
                  <a:schemeClr val="tx1"/>
                </a:solidFill>
              </a:rPr>
              <a:t>Leuven Noord</a:t>
            </a:r>
            <a:endParaRPr lang="en-GB" sz="1200" b="1" dirty="0" smtClean="0">
              <a:solidFill>
                <a:schemeClr val="tx1"/>
              </a:solidFill>
            </a:endParaRPr>
          </a:p>
          <a:p>
            <a:pPr marL="285750" indent="-285750">
              <a:buFontTx/>
              <a:buChar char="-"/>
            </a:pPr>
            <a:r>
              <a:rPr lang="en-GB" sz="1200" b="1" dirty="0" err="1" smtClean="0">
                <a:solidFill>
                  <a:srgbClr val="FF0000"/>
                </a:solidFill>
              </a:rPr>
              <a:t>Beschikbare</a:t>
            </a:r>
            <a:r>
              <a:rPr lang="en-GB" sz="1200" b="1" dirty="0" smtClean="0">
                <a:solidFill>
                  <a:srgbClr val="FF0000"/>
                </a:solidFill>
              </a:rPr>
              <a:t> </a:t>
            </a:r>
            <a:r>
              <a:rPr lang="en-GB" sz="1200" b="1" dirty="0" err="1" smtClean="0">
                <a:solidFill>
                  <a:srgbClr val="FF0000"/>
                </a:solidFill>
              </a:rPr>
              <a:t>kavels</a:t>
            </a:r>
            <a:r>
              <a:rPr lang="en-GB" sz="1200" b="1" dirty="0" smtClean="0">
                <a:solidFill>
                  <a:srgbClr val="FF0000"/>
                </a:solidFill>
              </a:rPr>
              <a:t>:		</a:t>
            </a:r>
            <a:r>
              <a:rPr lang="en-GB" sz="1200" dirty="0" smtClean="0">
                <a:solidFill>
                  <a:srgbClr val="FF0000"/>
                </a:solidFill>
              </a:rPr>
              <a:t>True</a:t>
            </a:r>
          </a:p>
          <a:p>
            <a:pPr marL="285750" indent="-285750">
              <a:buFontTx/>
              <a:buChar char="-"/>
            </a:pPr>
            <a:r>
              <a:rPr lang="en-GB" sz="1200" b="1" dirty="0" err="1" smtClean="0">
                <a:solidFill>
                  <a:schemeClr val="tx1"/>
                </a:solidFill>
              </a:rPr>
              <a:t>Beschikbare</a:t>
            </a:r>
            <a:r>
              <a:rPr lang="en-GB" sz="1200" b="1" dirty="0" smtClean="0">
                <a:solidFill>
                  <a:schemeClr val="tx1"/>
                </a:solidFill>
              </a:rPr>
              <a:t> </a:t>
            </a:r>
            <a:r>
              <a:rPr lang="en-GB" sz="1200" b="1" dirty="0" err="1" smtClean="0">
                <a:solidFill>
                  <a:schemeClr val="tx1"/>
                </a:solidFill>
              </a:rPr>
              <a:t>oppervlakte</a:t>
            </a:r>
            <a:r>
              <a:rPr lang="en-GB" sz="1200" b="1" dirty="0" smtClean="0">
                <a:solidFill>
                  <a:schemeClr val="tx1"/>
                </a:solidFill>
              </a:rPr>
              <a:t>:	</a:t>
            </a:r>
            <a:r>
              <a:rPr lang="en-GB" sz="1200" dirty="0" err="1" smtClean="0">
                <a:solidFill>
                  <a:srgbClr val="FF0000"/>
                </a:solidFill>
              </a:rPr>
              <a:t>KwantitatieveWaarde</a:t>
            </a:r>
            <a:endParaRPr lang="en-GB" sz="1200" dirty="0" smtClean="0">
              <a:solidFill>
                <a:srgbClr val="FF0000"/>
              </a:solidFill>
            </a:endParaRPr>
          </a:p>
        </p:txBody>
      </p:sp>
      <p:cxnSp>
        <p:nvCxnSpPr>
          <p:cNvPr id="10" name="Straight Arrow Connector 9"/>
          <p:cNvCxnSpPr>
            <a:stCxn id="8" idx="0"/>
            <a:endCxn id="2" idx="2"/>
          </p:cNvCxnSpPr>
          <p:nvPr/>
        </p:nvCxnSpPr>
        <p:spPr>
          <a:xfrm flipV="1">
            <a:off x="5997583" y="2771452"/>
            <a:ext cx="0" cy="3942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a:endCxn id="8" idx="3"/>
          </p:cNvCxnSpPr>
          <p:nvPr/>
        </p:nvCxnSpPr>
        <p:spPr>
          <a:xfrm flipH="1">
            <a:off x="8146050" y="2942762"/>
            <a:ext cx="1907892" cy="1047336"/>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979085" y="2977294"/>
            <a:ext cx="411480" cy="261610"/>
          </a:xfrm>
          <a:prstGeom prst="rect">
            <a:avLst/>
          </a:prstGeom>
          <a:noFill/>
        </p:spPr>
        <p:txBody>
          <a:bodyPr wrap="square" rtlCol="0">
            <a:spAutoFit/>
          </a:bodyPr>
          <a:lstStyle/>
          <a:p>
            <a:r>
              <a:rPr lang="en-GB" sz="1100" dirty="0" smtClean="0"/>
              <a:t>1..*</a:t>
            </a:r>
            <a:endParaRPr lang="en-US" sz="1100" dirty="0"/>
          </a:p>
        </p:txBody>
      </p:sp>
      <p:sp>
        <p:nvSpPr>
          <p:cNvPr id="20" name="TextBox 19"/>
          <p:cNvSpPr txBox="1"/>
          <p:nvPr/>
        </p:nvSpPr>
        <p:spPr>
          <a:xfrm>
            <a:off x="8245602" y="3990098"/>
            <a:ext cx="411480" cy="261610"/>
          </a:xfrm>
          <a:prstGeom prst="rect">
            <a:avLst/>
          </a:prstGeom>
          <a:noFill/>
        </p:spPr>
        <p:txBody>
          <a:bodyPr wrap="square" rtlCol="0">
            <a:spAutoFit/>
          </a:bodyPr>
          <a:lstStyle/>
          <a:p>
            <a:r>
              <a:rPr lang="en-GB" sz="1100" dirty="0"/>
              <a:t>0</a:t>
            </a:r>
            <a:r>
              <a:rPr lang="en-GB" sz="1100" dirty="0" smtClean="0"/>
              <a:t>..*</a:t>
            </a:r>
            <a:endParaRPr lang="en-US" sz="1100" dirty="0"/>
          </a:p>
        </p:txBody>
      </p:sp>
      <p:sp>
        <p:nvSpPr>
          <p:cNvPr id="24" name="Rectangle 23"/>
          <p:cNvSpPr/>
          <p:nvPr/>
        </p:nvSpPr>
        <p:spPr>
          <a:xfrm>
            <a:off x="66945" y="3168050"/>
            <a:ext cx="3177187" cy="1648889"/>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solidFill>
              </a:rPr>
              <a:t>Ontwikkelbare Bedrijvenzone</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Naam</a:t>
            </a:r>
            <a:r>
              <a:rPr lang="en-GB" sz="1200" b="1" dirty="0" smtClean="0">
                <a:solidFill>
                  <a:schemeClr val="tx1"/>
                </a:solidFill>
              </a:rPr>
              <a:t>:		</a:t>
            </a:r>
            <a:r>
              <a:rPr lang="en-GB" sz="1200" dirty="0" smtClean="0">
                <a:solidFill>
                  <a:schemeClr val="tx1"/>
                </a:solidFill>
              </a:rPr>
              <a:t>Leuven Noord 1</a:t>
            </a:r>
            <a:endParaRPr lang="en-GB" sz="1200" b="1" dirty="0" smtClean="0">
              <a:solidFill>
                <a:schemeClr val="tx1"/>
              </a:solidFill>
            </a:endParaRPr>
          </a:p>
          <a:p>
            <a:pPr marL="285750" indent="-285750">
              <a:buFontTx/>
              <a:buChar char="-"/>
            </a:pPr>
            <a:r>
              <a:rPr lang="en-GB" sz="1200" b="1" dirty="0" smtClean="0">
                <a:solidFill>
                  <a:srgbClr val="FF0000"/>
                </a:solidFill>
              </a:rPr>
              <a:t>Status </a:t>
            </a:r>
            <a:r>
              <a:rPr lang="en-GB" sz="1200" b="1" dirty="0" err="1" smtClean="0">
                <a:solidFill>
                  <a:srgbClr val="FF0000"/>
                </a:solidFill>
              </a:rPr>
              <a:t>Ontwikkeling</a:t>
            </a:r>
            <a:r>
              <a:rPr lang="en-GB" sz="1200" b="1" dirty="0" smtClean="0">
                <a:solidFill>
                  <a:srgbClr val="FF0000"/>
                </a:solidFill>
              </a:rPr>
              <a:t>: 	In </a:t>
            </a:r>
            <a:r>
              <a:rPr lang="en-GB" sz="1200" b="1" dirty="0" err="1" smtClean="0">
                <a:solidFill>
                  <a:srgbClr val="FF0000"/>
                </a:solidFill>
              </a:rPr>
              <a:t>ontwikkeling</a:t>
            </a:r>
            <a:endParaRPr lang="en-GB" sz="1200" dirty="0" smtClean="0">
              <a:solidFill>
                <a:srgbClr val="FF0000"/>
              </a:solidFill>
            </a:endParaRPr>
          </a:p>
          <a:p>
            <a:pPr marL="285750" indent="-285750">
              <a:buFontTx/>
              <a:buChar char="-"/>
            </a:pPr>
            <a:r>
              <a:rPr lang="en-GB" sz="1200" b="1" dirty="0" err="1" smtClean="0">
                <a:solidFill>
                  <a:schemeClr val="tx1"/>
                </a:solidFill>
              </a:rPr>
              <a:t>Voorziene</a:t>
            </a:r>
            <a:r>
              <a:rPr lang="en-GB" sz="1200" b="1" dirty="0" smtClean="0">
                <a:solidFill>
                  <a:schemeClr val="tx1"/>
                </a:solidFill>
              </a:rPr>
              <a:t> </a:t>
            </a:r>
            <a:r>
              <a:rPr lang="en-GB" sz="1200" b="1" dirty="0" err="1" smtClean="0">
                <a:solidFill>
                  <a:schemeClr val="tx1"/>
                </a:solidFill>
              </a:rPr>
              <a:t>uitgifte</a:t>
            </a:r>
            <a:r>
              <a:rPr lang="en-GB" sz="1200" b="1" dirty="0" smtClean="0">
                <a:solidFill>
                  <a:schemeClr val="tx1"/>
                </a:solidFill>
              </a:rPr>
              <a:t>:	</a:t>
            </a:r>
            <a:r>
              <a:rPr lang="en-GB" sz="1200" dirty="0" smtClean="0">
                <a:solidFill>
                  <a:srgbClr val="FF0000"/>
                </a:solidFill>
              </a:rPr>
              <a:t>31-02-2020</a:t>
            </a:r>
          </a:p>
        </p:txBody>
      </p:sp>
      <p:cxnSp>
        <p:nvCxnSpPr>
          <p:cNvPr id="25" name="Straight Arrow Connector 24"/>
          <p:cNvCxnSpPr>
            <a:stCxn id="24" idx="0"/>
            <a:endCxn id="2" idx="1"/>
          </p:cNvCxnSpPr>
          <p:nvPr/>
        </p:nvCxnSpPr>
        <p:spPr>
          <a:xfrm flipV="1">
            <a:off x="1655539" y="2123244"/>
            <a:ext cx="2698918" cy="10448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3"/>
            <a:endCxn id="8" idx="1"/>
          </p:cNvCxnSpPr>
          <p:nvPr/>
        </p:nvCxnSpPr>
        <p:spPr>
          <a:xfrm flipV="1">
            <a:off x="3244132" y="3990098"/>
            <a:ext cx="604984" cy="2397"/>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65000" y="3707211"/>
            <a:ext cx="411480" cy="261610"/>
          </a:xfrm>
          <a:prstGeom prst="rect">
            <a:avLst/>
          </a:prstGeom>
          <a:noFill/>
        </p:spPr>
        <p:txBody>
          <a:bodyPr wrap="square" rtlCol="0">
            <a:spAutoFit/>
          </a:bodyPr>
          <a:lstStyle/>
          <a:p>
            <a:r>
              <a:rPr lang="en-GB" sz="1100" dirty="0" smtClean="0"/>
              <a:t>1</a:t>
            </a:r>
            <a:endParaRPr lang="en-US" sz="1100" dirty="0"/>
          </a:p>
        </p:txBody>
      </p:sp>
      <p:sp>
        <p:nvSpPr>
          <p:cNvPr id="34" name="TextBox 33"/>
          <p:cNvSpPr txBox="1"/>
          <p:nvPr/>
        </p:nvSpPr>
        <p:spPr>
          <a:xfrm>
            <a:off x="3200527" y="3713443"/>
            <a:ext cx="411480" cy="261610"/>
          </a:xfrm>
          <a:prstGeom prst="rect">
            <a:avLst/>
          </a:prstGeom>
          <a:noFill/>
        </p:spPr>
        <p:txBody>
          <a:bodyPr wrap="square" rtlCol="0">
            <a:spAutoFit/>
          </a:bodyPr>
          <a:lstStyle/>
          <a:p>
            <a:r>
              <a:rPr lang="en-GB" sz="1100" dirty="0" smtClean="0"/>
              <a:t>0..*</a:t>
            </a:r>
            <a:endParaRPr lang="en-US" sz="1100" dirty="0"/>
          </a:p>
        </p:txBody>
      </p:sp>
      <p:sp>
        <p:nvSpPr>
          <p:cNvPr id="39" name="Rectangle 38"/>
          <p:cNvSpPr/>
          <p:nvPr/>
        </p:nvSpPr>
        <p:spPr>
          <a:xfrm>
            <a:off x="2472898" y="5454875"/>
            <a:ext cx="2995029" cy="1224334"/>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solidFill>
              </a:rPr>
              <a:t>Gebruiksperceel1</a:t>
            </a:r>
            <a:endParaRPr lang="en-GB" sz="1400" b="1" dirty="0">
              <a:solidFill>
                <a:schemeClr val="tx1"/>
              </a:solidFill>
            </a:endParaRPr>
          </a:p>
          <a:p>
            <a:pPr algn="ctr"/>
            <a:endParaRPr lang="en-GB" sz="1400" b="1" dirty="0" smtClean="0">
              <a:solidFill>
                <a:schemeClr val="tx1"/>
              </a:solidFill>
            </a:endParaRPr>
          </a:p>
          <a:p>
            <a:pPr marL="285750" indent="-285750">
              <a:buFontTx/>
              <a:buChar char="-"/>
            </a:pPr>
            <a:r>
              <a:rPr lang="en-GB" sz="1200" b="1" dirty="0" err="1" smtClean="0">
                <a:solidFill>
                  <a:schemeClr val="tx1"/>
                </a:solidFill>
              </a:rPr>
              <a:t>Bebouwing</a:t>
            </a:r>
            <a:r>
              <a:rPr lang="en-GB" sz="1200" b="1" dirty="0" smtClean="0">
                <a:solidFill>
                  <a:schemeClr val="tx1"/>
                </a:solidFill>
              </a:rPr>
              <a:t>:	</a:t>
            </a:r>
            <a:r>
              <a:rPr lang="en-GB" sz="1200" dirty="0" err="1" smtClean="0">
                <a:solidFill>
                  <a:schemeClr val="tx1"/>
                </a:solidFill>
              </a:rPr>
              <a:t>Onbebouwd</a:t>
            </a:r>
            <a:endParaRPr lang="en-GB" sz="1200" b="1" dirty="0" smtClean="0">
              <a:solidFill>
                <a:schemeClr val="tx1"/>
              </a:solidFill>
            </a:endParaRPr>
          </a:p>
          <a:p>
            <a:pPr marL="285750" indent="-285750">
              <a:buFontTx/>
              <a:buChar char="-"/>
            </a:pPr>
            <a:r>
              <a:rPr lang="en-GB" sz="1200" b="1" dirty="0" err="1" smtClean="0">
                <a:solidFill>
                  <a:srgbClr val="FF0000"/>
                </a:solidFill>
              </a:rPr>
              <a:t>Functie</a:t>
            </a:r>
            <a:r>
              <a:rPr lang="en-GB" sz="1200" b="1" dirty="0" smtClean="0">
                <a:solidFill>
                  <a:srgbClr val="FF0000"/>
                </a:solidFill>
              </a:rPr>
              <a:t>:		</a:t>
            </a:r>
            <a:r>
              <a:rPr lang="en-GB" sz="1200" dirty="0" err="1" smtClean="0">
                <a:solidFill>
                  <a:srgbClr val="FF0000"/>
                </a:solidFill>
              </a:rPr>
              <a:t>Economie</a:t>
            </a:r>
            <a:endParaRPr lang="en-GB" sz="1200" dirty="0" smtClean="0">
              <a:solidFill>
                <a:srgbClr val="FF0000"/>
              </a:solidFill>
            </a:endParaRPr>
          </a:p>
          <a:p>
            <a:pPr marL="285750" indent="-285750">
              <a:buFontTx/>
              <a:buChar char="-"/>
            </a:pPr>
            <a:r>
              <a:rPr lang="en-GB" sz="1200" b="1" dirty="0" err="1" smtClean="0">
                <a:solidFill>
                  <a:schemeClr val="tx1"/>
                </a:solidFill>
              </a:rPr>
              <a:t>Gebruik</a:t>
            </a:r>
            <a:r>
              <a:rPr lang="en-GB" sz="1200" b="1" dirty="0" smtClean="0">
                <a:solidFill>
                  <a:schemeClr val="tx1"/>
                </a:solidFill>
              </a:rPr>
              <a:t>:		</a:t>
            </a:r>
            <a:r>
              <a:rPr lang="en-GB" sz="1200" dirty="0" err="1" smtClean="0">
                <a:solidFill>
                  <a:srgbClr val="FF0000"/>
                </a:solidFill>
              </a:rPr>
              <a:t>Niet</a:t>
            </a:r>
            <a:r>
              <a:rPr lang="en-GB" sz="1200" dirty="0" smtClean="0">
                <a:solidFill>
                  <a:srgbClr val="FF0000"/>
                </a:solidFill>
              </a:rPr>
              <a:t> in </a:t>
            </a:r>
            <a:r>
              <a:rPr lang="en-GB" sz="1200" dirty="0" err="1" smtClean="0">
                <a:solidFill>
                  <a:srgbClr val="FF0000"/>
                </a:solidFill>
              </a:rPr>
              <a:t>gebruik</a:t>
            </a:r>
            <a:endParaRPr lang="en-GB" sz="1200" dirty="0" smtClean="0">
              <a:solidFill>
                <a:srgbClr val="FF0000"/>
              </a:solidFill>
            </a:endParaRPr>
          </a:p>
          <a:p>
            <a:pPr marL="285750" indent="-285750">
              <a:buFontTx/>
              <a:buChar char="-"/>
            </a:pPr>
            <a:r>
              <a:rPr lang="en-GB" sz="1200" dirty="0" err="1" smtClean="0">
                <a:solidFill>
                  <a:srgbClr val="FF0000"/>
                </a:solidFill>
              </a:rPr>
              <a:t>Beschikbaarheid</a:t>
            </a:r>
            <a:r>
              <a:rPr lang="en-GB" sz="1200" dirty="0" smtClean="0">
                <a:solidFill>
                  <a:srgbClr val="FF0000"/>
                </a:solidFill>
              </a:rPr>
              <a:t>	</a:t>
            </a:r>
            <a:r>
              <a:rPr lang="en-GB" sz="1200" dirty="0" err="1" smtClean="0">
                <a:solidFill>
                  <a:srgbClr val="FF0000"/>
                </a:solidFill>
              </a:rPr>
              <a:t>Aangeboden</a:t>
            </a:r>
            <a:endParaRPr lang="en-GB" sz="1200" dirty="0" smtClean="0">
              <a:solidFill>
                <a:srgbClr val="FF0000"/>
              </a:solidFill>
            </a:endParaRPr>
          </a:p>
        </p:txBody>
      </p:sp>
      <p:sp>
        <p:nvSpPr>
          <p:cNvPr id="40" name="Rectangle 39"/>
          <p:cNvSpPr/>
          <p:nvPr/>
        </p:nvSpPr>
        <p:spPr>
          <a:xfrm>
            <a:off x="6413218" y="5454875"/>
            <a:ext cx="2995029" cy="1224334"/>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solidFill>
              </a:rPr>
              <a:t>Gebruiksperceel2</a:t>
            </a:r>
            <a:endParaRPr lang="en-GB" sz="1400" b="1" dirty="0">
              <a:solidFill>
                <a:schemeClr val="tx1"/>
              </a:solidFill>
            </a:endParaRPr>
          </a:p>
          <a:p>
            <a:pPr algn="ctr"/>
            <a:endParaRPr lang="en-GB" sz="1400" b="1" dirty="0" smtClean="0">
              <a:solidFill>
                <a:schemeClr val="tx1"/>
              </a:solidFill>
            </a:endParaRPr>
          </a:p>
          <a:p>
            <a:pPr marL="285750" indent="-285750">
              <a:buFontTx/>
              <a:buChar char="-"/>
            </a:pPr>
            <a:r>
              <a:rPr lang="en-GB" sz="1200" b="1" dirty="0" err="1" smtClean="0">
                <a:solidFill>
                  <a:schemeClr val="tx1"/>
                </a:solidFill>
              </a:rPr>
              <a:t>Bebouwing</a:t>
            </a:r>
            <a:r>
              <a:rPr lang="en-GB" sz="1200" b="1" dirty="0" smtClean="0">
                <a:solidFill>
                  <a:schemeClr val="tx1"/>
                </a:solidFill>
              </a:rPr>
              <a:t>:	</a:t>
            </a:r>
            <a:r>
              <a:rPr lang="en-GB" sz="1200" dirty="0" err="1" smtClean="0">
                <a:solidFill>
                  <a:schemeClr val="tx1"/>
                </a:solidFill>
              </a:rPr>
              <a:t>Onbebouwd</a:t>
            </a:r>
            <a:endParaRPr lang="en-GB" sz="1200" b="1" dirty="0" smtClean="0">
              <a:solidFill>
                <a:schemeClr val="tx1"/>
              </a:solidFill>
            </a:endParaRPr>
          </a:p>
          <a:p>
            <a:pPr marL="285750" indent="-285750">
              <a:buFontTx/>
              <a:buChar char="-"/>
            </a:pPr>
            <a:r>
              <a:rPr lang="en-GB" sz="1200" b="1" dirty="0" err="1" smtClean="0">
                <a:solidFill>
                  <a:srgbClr val="FF0000"/>
                </a:solidFill>
              </a:rPr>
              <a:t>Functie</a:t>
            </a:r>
            <a:r>
              <a:rPr lang="en-GB" sz="1200" b="1" dirty="0" smtClean="0">
                <a:solidFill>
                  <a:srgbClr val="FF0000"/>
                </a:solidFill>
              </a:rPr>
              <a:t>:		</a:t>
            </a:r>
            <a:r>
              <a:rPr lang="en-GB" sz="1200" dirty="0" err="1" smtClean="0">
                <a:solidFill>
                  <a:srgbClr val="FF0000"/>
                </a:solidFill>
              </a:rPr>
              <a:t>Economie</a:t>
            </a:r>
            <a:endParaRPr lang="en-GB" sz="1200" dirty="0" smtClean="0">
              <a:solidFill>
                <a:srgbClr val="FF0000"/>
              </a:solidFill>
            </a:endParaRPr>
          </a:p>
          <a:p>
            <a:pPr marL="285750" indent="-285750">
              <a:buFontTx/>
              <a:buChar char="-"/>
            </a:pPr>
            <a:r>
              <a:rPr lang="en-GB" sz="1200" b="1" dirty="0" err="1" smtClean="0">
                <a:solidFill>
                  <a:schemeClr val="tx1"/>
                </a:solidFill>
              </a:rPr>
              <a:t>Gebruik</a:t>
            </a:r>
            <a:r>
              <a:rPr lang="en-GB" sz="1200" b="1" dirty="0" smtClean="0">
                <a:solidFill>
                  <a:schemeClr val="tx1"/>
                </a:solidFill>
              </a:rPr>
              <a:t>:		</a:t>
            </a:r>
            <a:r>
              <a:rPr lang="en-GB" sz="1200" dirty="0" smtClean="0">
                <a:solidFill>
                  <a:srgbClr val="FF0000"/>
                </a:solidFill>
              </a:rPr>
              <a:t>In </a:t>
            </a:r>
            <a:r>
              <a:rPr lang="en-GB" sz="1200" dirty="0" err="1" smtClean="0">
                <a:solidFill>
                  <a:srgbClr val="FF0000"/>
                </a:solidFill>
              </a:rPr>
              <a:t>gebruik</a:t>
            </a:r>
            <a:endParaRPr lang="en-GB" sz="1200" dirty="0" smtClean="0">
              <a:solidFill>
                <a:srgbClr val="FF0000"/>
              </a:solidFill>
            </a:endParaRPr>
          </a:p>
          <a:p>
            <a:pPr marL="285750" indent="-285750">
              <a:buFontTx/>
              <a:buChar char="-"/>
            </a:pPr>
            <a:r>
              <a:rPr lang="en-GB" sz="1200" dirty="0" err="1" smtClean="0">
                <a:solidFill>
                  <a:srgbClr val="FF0000"/>
                </a:solidFill>
              </a:rPr>
              <a:t>Beschikbaarheid</a:t>
            </a:r>
            <a:r>
              <a:rPr lang="en-GB" sz="1200" dirty="0" smtClean="0">
                <a:solidFill>
                  <a:srgbClr val="FF0000"/>
                </a:solidFill>
              </a:rPr>
              <a:t>	</a:t>
            </a:r>
            <a:r>
              <a:rPr lang="en-GB" sz="1200" dirty="0" err="1" smtClean="0">
                <a:solidFill>
                  <a:srgbClr val="FF0000"/>
                </a:solidFill>
              </a:rPr>
              <a:t>Optie</a:t>
            </a:r>
            <a:endParaRPr lang="en-GB" sz="1200" dirty="0" smtClean="0">
              <a:solidFill>
                <a:srgbClr val="FF0000"/>
              </a:solidFill>
            </a:endParaRPr>
          </a:p>
        </p:txBody>
      </p:sp>
      <p:cxnSp>
        <p:nvCxnSpPr>
          <p:cNvPr id="42" name="Straight Connector 41"/>
          <p:cNvCxnSpPr/>
          <p:nvPr/>
        </p:nvCxnSpPr>
        <p:spPr>
          <a:xfrm>
            <a:off x="4530288" y="4814542"/>
            <a:ext cx="0" cy="640333"/>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797815" y="4814542"/>
            <a:ext cx="0" cy="640333"/>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544882" y="4798470"/>
            <a:ext cx="411480" cy="261610"/>
          </a:xfrm>
          <a:prstGeom prst="rect">
            <a:avLst/>
          </a:prstGeom>
          <a:noFill/>
        </p:spPr>
        <p:txBody>
          <a:bodyPr wrap="square" rtlCol="0">
            <a:spAutoFit/>
          </a:bodyPr>
          <a:lstStyle/>
          <a:p>
            <a:r>
              <a:rPr lang="en-GB" sz="1100" dirty="0" smtClean="0"/>
              <a:t>1</a:t>
            </a:r>
            <a:endParaRPr lang="en-US" sz="1100" dirty="0"/>
          </a:p>
        </p:txBody>
      </p:sp>
      <p:sp>
        <p:nvSpPr>
          <p:cNvPr id="45" name="TextBox 44"/>
          <p:cNvSpPr txBox="1"/>
          <p:nvPr/>
        </p:nvSpPr>
        <p:spPr>
          <a:xfrm>
            <a:off x="4530288" y="5226236"/>
            <a:ext cx="411480" cy="261610"/>
          </a:xfrm>
          <a:prstGeom prst="rect">
            <a:avLst/>
          </a:prstGeom>
          <a:noFill/>
        </p:spPr>
        <p:txBody>
          <a:bodyPr wrap="square" rtlCol="0">
            <a:spAutoFit/>
          </a:bodyPr>
          <a:lstStyle/>
          <a:p>
            <a:r>
              <a:rPr lang="en-GB" sz="1100" dirty="0" smtClean="0"/>
              <a:t>0..*</a:t>
            </a:r>
            <a:endParaRPr lang="en-US" sz="1100" dirty="0"/>
          </a:p>
        </p:txBody>
      </p:sp>
    </p:spTree>
    <p:extLst>
      <p:ext uri="{BB962C8B-B14F-4D97-AF65-F5344CB8AC3E}">
        <p14:creationId xmlns:p14="http://schemas.microsoft.com/office/powerpoint/2010/main" val="334977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stCxn id="39" idx="0"/>
          </p:cNvCxnSpPr>
          <p:nvPr/>
        </p:nvCxnSpPr>
        <p:spPr>
          <a:xfrm flipV="1">
            <a:off x="3970413" y="2780016"/>
            <a:ext cx="384044" cy="267485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815413" y="365129"/>
            <a:ext cx="11195611" cy="1325563"/>
          </a:xfrm>
        </p:spPr>
        <p:txBody>
          <a:bodyPr/>
          <a:lstStyle/>
          <a:p>
            <a:r>
              <a:rPr lang="nl-NL" b="1" dirty="0" smtClean="0"/>
              <a:t>5. Een deel van het bedrijventerrein Leuven Noord wordt beheerd door een private ontwikkelaar.</a:t>
            </a:r>
            <a:endParaRPr lang="nl-NL" b="1"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14</a:t>
            </a:fld>
            <a:endParaRPr lang="nl-BE">
              <a:solidFill>
                <a:srgbClr val="6B6B6B"/>
              </a:solidFill>
            </a:endParaRPr>
          </a:p>
        </p:txBody>
      </p:sp>
      <p:sp>
        <p:nvSpPr>
          <p:cNvPr id="2" name="Rectangle 1"/>
          <p:cNvSpPr/>
          <p:nvPr/>
        </p:nvSpPr>
        <p:spPr>
          <a:xfrm>
            <a:off x="4354457" y="1475036"/>
            <a:ext cx="3286252" cy="1296416"/>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a:solidFill>
                  <a:schemeClr val="tx1"/>
                </a:solidFill>
              </a:rPr>
              <a:t>Ruimtelijke</a:t>
            </a:r>
            <a:r>
              <a:rPr lang="en-GB" sz="1400" b="1" dirty="0">
                <a:solidFill>
                  <a:schemeClr val="tx1"/>
                </a:solidFill>
              </a:rPr>
              <a:t> </a:t>
            </a:r>
            <a:r>
              <a:rPr lang="en-GB" sz="1400" b="1" dirty="0" err="1">
                <a:solidFill>
                  <a:schemeClr val="tx1"/>
                </a:solidFill>
              </a:rPr>
              <a:t>eenheid</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RuimtelijkeEenheidtype</a:t>
            </a:r>
            <a:r>
              <a:rPr lang="en-GB" sz="1200" dirty="0">
                <a:solidFill>
                  <a:schemeClr val="tx1"/>
                </a:solidFill>
              </a:rPr>
              <a:t>: </a:t>
            </a:r>
            <a:r>
              <a:rPr lang="en-GB" sz="1200" dirty="0" err="1" smtClean="0">
                <a:solidFill>
                  <a:schemeClr val="tx1"/>
                </a:solidFill>
              </a:rPr>
              <a:t>planningszone</a:t>
            </a:r>
            <a:endParaRPr lang="en-GB" sz="1200" dirty="0" smtClean="0">
              <a:solidFill>
                <a:schemeClr val="tx1"/>
              </a:solidFill>
            </a:endParaRPr>
          </a:p>
          <a:p>
            <a:pPr marL="285750" indent="-285750">
              <a:buFontTx/>
              <a:buChar char="-"/>
            </a:pPr>
            <a:r>
              <a:rPr lang="en-GB" sz="1200" b="1" dirty="0" err="1" smtClean="0">
                <a:solidFill>
                  <a:schemeClr val="tx1"/>
                </a:solidFill>
              </a:rPr>
              <a:t>Geometrie</a:t>
            </a:r>
            <a:r>
              <a:rPr lang="en-GB" sz="1200" b="1" dirty="0" smtClean="0">
                <a:solidFill>
                  <a:schemeClr val="tx1"/>
                </a:solidFill>
              </a:rPr>
              <a:t>:</a:t>
            </a:r>
          </a:p>
          <a:p>
            <a:pPr marL="285750" indent="-285750">
              <a:buFontTx/>
              <a:buChar char="-"/>
            </a:pPr>
            <a:r>
              <a:rPr lang="en-GB" sz="1200" b="1" dirty="0" err="1" smtClean="0">
                <a:solidFill>
                  <a:schemeClr val="tx1"/>
                </a:solidFill>
              </a:rPr>
              <a:t>Oppervlakte</a:t>
            </a:r>
            <a:r>
              <a:rPr lang="en-GB" sz="1200" b="1" dirty="0" smtClean="0">
                <a:solidFill>
                  <a:schemeClr val="tx1"/>
                </a:solidFill>
              </a:rPr>
              <a:t>:</a:t>
            </a:r>
            <a:endParaRPr lang="en-GB" sz="1200" b="1" dirty="0">
              <a:solidFill>
                <a:schemeClr val="tx1"/>
              </a:solidFill>
            </a:endParaRPr>
          </a:p>
          <a:p>
            <a:pPr algn="ctr"/>
            <a:endParaRPr lang="en-GB" sz="1200" dirty="0">
              <a:solidFill>
                <a:schemeClr val="tx1"/>
              </a:solidFill>
            </a:endParaRPr>
          </a:p>
        </p:txBody>
      </p:sp>
      <p:sp>
        <p:nvSpPr>
          <p:cNvPr id="11" name="Rectangle 10"/>
          <p:cNvSpPr/>
          <p:nvPr/>
        </p:nvSpPr>
        <p:spPr>
          <a:xfrm>
            <a:off x="8291817" y="1293874"/>
            <a:ext cx="3524250" cy="1648888"/>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Planningszone</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Bestemming</a:t>
            </a:r>
            <a:r>
              <a:rPr lang="en-GB" sz="1200" b="1" dirty="0" smtClean="0">
                <a:solidFill>
                  <a:schemeClr val="tx1"/>
                </a:solidFill>
              </a:rPr>
              <a:t>: 	</a:t>
            </a:r>
            <a:r>
              <a:rPr lang="en-GB" sz="1200" dirty="0" err="1" smtClean="0">
                <a:solidFill>
                  <a:schemeClr val="tx1"/>
                </a:solidFill>
              </a:rPr>
              <a:t>Economie</a:t>
            </a:r>
            <a:endParaRPr lang="en-GB" sz="1200" dirty="0" smtClean="0">
              <a:solidFill>
                <a:schemeClr val="tx1"/>
              </a:solidFill>
            </a:endParaRPr>
          </a:p>
          <a:p>
            <a:pPr marL="285750" indent="-285750">
              <a:buFontTx/>
              <a:buChar char="-"/>
            </a:pPr>
            <a:r>
              <a:rPr lang="en-GB" sz="1200" b="1" dirty="0" err="1" smtClean="0">
                <a:solidFill>
                  <a:schemeClr val="tx1"/>
                </a:solidFill>
              </a:rPr>
              <a:t>Dossierfase</a:t>
            </a:r>
            <a:r>
              <a:rPr lang="en-GB" sz="1200" b="1" dirty="0" smtClean="0">
                <a:solidFill>
                  <a:schemeClr val="tx1"/>
                </a:solidFill>
              </a:rPr>
              <a:t>: 	</a:t>
            </a:r>
            <a:r>
              <a:rPr lang="en-GB" sz="1200" dirty="0" smtClean="0">
                <a:solidFill>
                  <a:schemeClr val="tx1"/>
                </a:solidFill>
              </a:rPr>
              <a:t>BG</a:t>
            </a:r>
          </a:p>
          <a:p>
            <a:pPr marL="285750" indent="-285750">
              <a:buFontTx/>
              <a:buChar char="-"/>
            </a:pPr>
            <a:r>
              <a:rPr lang="en-GB" sz="1200" b="1" dirty="0" err="1" smtClean="0">
                <a:solidFill>
                  <a:schemeClr val="tx1"/>
                </a:solidFill>
              </a:rPr>
              <a:t>Planningsniveau</a:t>
            </a:r>
            <a:r>
              <a:rPr lang="en-GB" sz="1200" b="1" dirty="0" smtClean="0">
                <a:solidFill>
                  <a:schemeClr val="tx1"/>
                </a:solidFill>
              </a:rPr>
              <a:t>:</a:t>
            </a:r>
            <a:r>
              <a:rPr lang="en-GB" sz="1200" dirty="0" smtClean="0">
                <a:solidFill>
                  <a:schemeClr val="tx1"/>
                </a:solidFill>
              </a:rPr>
              <a:t> 	</a:t>
            </a:r>
            <a:r>
              <a:rPr lang="en-GB" sz="1200" dirty="0" err="1" smtClean="0">
                <a:solidFill>
                  <a:schemeClr val="tx1"/>
                </a:solidFill>
              </a:rPr>
              <a:t>GewRUP</a:t>
            </a:r>
            <a:endParaRPr lang="en-GB" sz="1200" dirty="0" smtClean="0">
              <a:solidFill>
                <a:schemeClr val="tx1"/>
              </a:solidFill>
            </a:endParaRPr>
          </a:p>
          <a:p>
            <a:pPr marL="285750" indent="-285750">
              <a:buFontTx/>
              <a:buChar char="-"/>
            </a:pPr>
            <a:r>
              <a:rPr lang="en-GB" sz="1200" b="1" dirty="0" err="1" smtClean="0">
                <a:solidFill>
                  <a:schemeClr val="tx1"/>
                </a:solidFill>
              </a:rPr>
              <a:t>Startdatum</a:t>
            </a:r>
            <a:r>
              <a:rPr lang="en-GB" sz="1200" b="1" dirty="0" smtClean="0">
                <a:solidFill>
                  <a:schemeClr val="tx1"/>
                </a:solidFill>
              </a:rPr>
              <a:t>:	</a:t>
            </a:r>
            <a:r>
              <a:rPr lang="en-GB" sz="1200" dirty="0" smtClean="0">
                <a:solidFill>
                  <a:schemeClr val="tx1"/>
                </a:solidFill>
              </a:rPr>
              <a:t>01-04-2019</a:t>
            </a:r>
            <a:endParaRPr lang="en-GB" sz="1200" b="1" dirty="0" smtClean="0">
              <a:solidFill>
                <a:schemeClr val="tx1"/>
              </a:solidFill>
            </a:endParaRPr>
          </a:p>
          <a:p>
            <a:pPr marL="285750" indent="-285750">
              <a:buFontTx/>
              <a:buChar char="-"/>
            </a:pPr>
            <a:r>
              <a:rPr lang="en-GB" sz="1200" b="1" dirty="0" err="1" smtClean="0">
                <a:solidFill>
                  <a:srgbClr val="FF0000"/>
                </a:solidFill>
              </a:rPr>
              <a:t>Publicatiedatum</a:t>
            </a:r>
            <a:r>
              <a:rPr lang="en-GB" sz="1200" b="1" dirty="0" smtClean="0">
                <a:solidFill>
                  <a:srgbClr val="FF0000"/>
                </a:solidFill>
              </a:rPr>
              <a:t>: 	</a:t>
            </a:r>
            <a:r>
              <a:rPr lang="en-GB" sz="1200" dirty="0" smtClean="0">
                <a:solidFill>
                  <a:srgbClr val="FF0000"/>
                </a:solidFill>
              </a:rPr>
              <a:t>01-05-2019</a:t>
            </a:r>
          </a:p>
          <a:p>
            <a:pPr marL="285750" indent="-285750">
              <a:buFontTx/>
              <a:buChar char="-"/>
            </a:pPr>
            <a:r>
              <a:rPr lang="en-GB" sz="1200" b="1" dirty="0" smtClean="0">
                <a:solidFill>
                  <a:srgbClr val="FF0000"/>
                </a:solidFill>
              </a:rPr>
              <a:t>Status:		 </a:t>
            </a:r>
            <a:r>
              <a:rPr lang="en-GB" sz="1200" dirty="0" err="1" smtClean="0">
                <a:solidFill>
                  <a:srgbClr val="FF0000"/>
                </a:solidFill>
              </a:rPr>
              <a:t>Definitief</a:t>
            </a:r>
            <a:endParaRPr lang="en-GB" sz="1200" b="1" dirty="0">
              <a:solidFill>
                <a:srgbClr val="FF0000"/>
              </a:solidFill>
            </a:endParaRPr>
          </a:p>
        </p:txBody>
      </p:sp>
      <p:cxnSp>
        <p:nvCxnSpPr>
          <p:cNvPr id="7" name="Straight Arrow Connector 6"/>
          <p:cNvCxnSpPr>
            <a:stCxn id="11" idx="1"/>
            <a:endCxn id="2" idx="3"/>
          </p:cNvCxnSpPr>
          <p:nvPr/>
        </p:nvCxnSpPr>
        <p:spPr>
          <a:xfrm flipH="1">
            <a:off x="7640709" y="2118318"/>
            <a:ext cx="651108" cy="492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49116" y="3165653"/>
            <a:ext cx="4296934" cy="1648889"/>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Bedrijventerrein</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Naam</a:t>
            </a:r>
            <a:r>
              <a:rPr lang="en-GB" sz="1200" b="1" dirty="0" smtClean="0">
                <a:solidFill>
                  <a:schemeClr val="tx1"/>
                </a:solidFill>
              </a:rPr>
              <a:t>:			</a:t>
            </a:r>
            <a:r>
              <a:rPr lang="en-GB" sz="1200" dirty="0" smtClean="0">
                <a:solidFill>
                  <a:schemeClr val="tx1"/>
                </a:solidFill>
              </a:rPr>
              <a:t>Leuven Noord</a:t>
            </a:r>
            <a:endParaRPr lang="en-GB" sz="1200" b="1" dirty="0" smtClean="0">
              <a:solidFill>
                <a:schemeClr val="tx1"/>
              </a:solidFill>
            </a:endParaRPr>
          </a:p>
          <a:p>
            <a:pPr marL="285750" indent="-285750">
              <a:buFontTx/>
              <a:buChar char="-"/>
            </a:pPr>
            <a:r>
              <a:rPr lang="en-GB" sz="1200" b="1" dirty="0" err="1" smtClean="0">
                <a:solidFill>
                  <a:srgbClr val="FF0000"/>
                </a:solidFill>
              </a:rPr>
              <a:t>Beschikbare</a:t>
            </a:r>
            <a:r>
              <a:rPr lang="en-GB" sz="1200" b="1" dirty="0" smtClean="0">
                <a:solidFill>
                  <a:srgbClr val="FF0000"/>
                </a:solidFill>
              </a:rPr>
              <a:t> </a:t>
            </a:r>
            <a:r>
              <a:rPr lang="en-GB" sz="1200" b="1" dirty="0" err="1" smtClean="0">
                <a:solidFill>
                  <a:srgbClr val="FF0000"/>
                </a:solidFill>
              </a:rPr>
              <a:t>kavels</a:t>
            </a:r>
            <a:r>
              <a:rPr lang="en-GB" sz="1200" b="1" dirty="0" smtClean="0">
                <a:solidFill>
                  <a:srgbClr val="FF0000"/>
                </a:solidFill>
              </a:rPr>
              <a:t>:		</a:t>
            </a:r>
            <a:r>
              <a:rPr lang="en-GB" sz="1200" dirty="0" smtClean="0">
                <a:solidFill>
                  <a:srgbClr val="FF0000"/>
                </a:solidFill>
              </a:rPr>
              <a:t>True</a:t>
            </a:r>
          </a:p>
          <a:p>
            <a:pPr marL="285750" indent="-285750">
              <a:buFontTx/>
              <a:buChar char="-"/>
            </a:pPr>
            <a:r>
              <a:rPr lang="en-GB" sz="1200" b="1" dirty="0" err="1" smtClean="0">
                <a:solidFill>
                  <a:schemeClr val="tx1"/>
                </a:solidFill>
              </a:rPr>
              <a:t>Beschikbare</a:t>
            </a:r>
            <a:r>
              <a:rPr lang="en-GB" sz="1200" b="1" dirty="0" smtClean="0">
                <a:solidFill>
                  <a:schemeClr val="tx1"/>
                </a:solidFill>
              </a:rPr>
              <a:t> </a:t>
            </a:r>
            <a:r>
              <a:rPr lang="en-GB" sz="1200" b="1" dirty="0" err="1" smtClean="0">
                <a:solidFill>
                  <a:schemeClr val="tx1"/>
                </a:solidFill>
              </a:rPr>
              <a:t>oppervlakte</a:t>
            </a:r>
            <a:r>
              <a:rPr lang="en-GB" sz="1200" b="1" dirty="0" smtClean="0">
                <a:solidFill>
                  <a:schemeClr val="tx1"/>
                </a:solidFill>
              </a:rPr>
              <a:t>:	</a:t>
            </a:r>
            <a:r>
              <a:rPr lang="en-GB" sz="1200" dirty="0" err="1" smtClean="0">
                <a:solidFill>
                  <a:srgbClr val="FF0000"/>
                </a:solidFill>
              </a:rPr>
              <a:t>KwantitatieveWaarde</a:t>
            </a:r>
            <a:endParaRPr lang="en-GB" sz="1200" dirty="0" smtClean="0">
              <a:solidFill>
                <a:srgbClr val="FF0000"/>
              </a:solidFill>
            </a:endParaRPr>
          </a:p>
        </p:txBody>
      </p:sp>
      <p:cxnSp>
        <p:nvCxnSpPr>
          <p:cNvPr id="10" name="Straight Arrow Connector 9"/>
          <p:cNvCxnSpPr>
            <a:stCxn id="8" idx="0"/>
            <a:endCxn id="2" idx="2"/>
          </p:cNvCxnSpPr>
          <p:nvPr/>
        </p:nvCxnSpPr>
        <p:spPr>
          <a:xfrm flipV="1">
            <a:off x="5997583" y="2771452"/>
            <a:ext cx="0" cy="3942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a:endCxn id="8" idx="3"/>
          </p:cNvCxnSpPr>
          <p:nvPr/>
        </p:nvCxnSpPr>
        <p:spPr>
          <a:xfrm flipH="1">
            <a:off x="8146050" y="2942762"/>
            <a:ext cx="1907892" cy="1047336"/>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979085" y="2977294"/>
            <a:ext cx="411480" cy="261610"/>
          </a:xfrm>
          <a:prstGeom prst="rect">
            <a:avLst/>
          </a:prstGeom>
          <a:noFill/>
        </p:spPr>
        <p:txBody>
          <a:bodyPr wrap="square" rtlCol="0">
            <a:spAutoFit/>
          </a:bodyPr>
          <a:lstStyle/>
          <a:p>
            <a:r>
              <a:rPr lang="en-GB" sz="1100" dirty="0" smtClean="0"/>
              <a:t>1..*</a:t>
            </a:r>
            <a:endParaRPr lang="en-US" sz="1100" dirty="0"/>
          </a:p>
        </p:txBody>
      </p:sp>
      <p:sp>
        <p:nvSpPr>
          <p:cNvPr id="20" name="TextBox 19"/>
          <p:cNvSpPr txBox="1"/>
          <p:nvPr/>
        </p:nvSpPr>
        <p:spPr>
          <a:xfrm>
            <a:off x="8245602" y="3990098"/>
            <a:ext cx="411480" cy="261610"/>
          </a:xfrm>
          <a:prstGeom prst="rect">
            <a:avLst/>
          </a:prstGeom>
          <a:noFill/>
        </p:spPr>
        <p:txBody>
          <a:bodyPr wrap="square" rtlCol="0">
            <a:spAutoFit/>
          </a:bodyPr>
          <a:lstStyle/>
          <a:p>
            <a:r>
              <a:rPr lang="en-GB" sz="1100" dirty="0"/>
              <a:t>0</a:t>
            </a:r>
            <a:r>
              <a:rPr lang="en-GB" sz="1100" dirty="0" smtClean="0"/>
              <a:t>..*</a:t>
            </a:r>
            <a:endParaRPr lang="en-US" sz="1100" dirty="0"/>
          </a:p>
        </p:txBody>
      </p:sp>
      <p:sp>
        <p:nvSpPr>
          <p:cNvPr id="24" name="Rectangle 23"/>
          <p:cNvSpPr/>
          <p:nvPr/>
        </p:nvSpPr>
        <p:spPr>
          <a:xfrm>
            <a:off x="66945" y="3168050"/>
            <a:ext cx="3177187" cy="1648889"/>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solidFill>
              </a:rPr>
              <a:t>Ontwikkelbare Bedrijvenzone</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Naam</a:t>
            </a:r>
            <a:r>
              <a:rPr lang="en-GB" sz="1200" b="1" dirty="0" smtClean="0">
                <a:solidFill>
                  <a:schemeClr val="tx1"/>
                </a:solidFill>
              </a:rPr>
              <a:t>:		</a:t>
            </a:r>
            <a:r>
              <a:rPr lang="en-GB" sz="1200" dirty="0" smtClean="0">
                <a:solidFill>
                  <a:schemeClr val="tx1"/>
                </a:solidFill>
              </a:rPr>
              <a:t>Leuven Noord 1</a:t>
            </a:r>
            <a:endParaRPr lang="en-GB" sz="1200" b="1" dirty="0" smtClean="0">
              <a:solidFill>
                <a:schemeClr val="tx1"/>
              </a:solidFill>
            </a:endParaRPr>
          </a:p>
          <a:p>
            <a:pPr marL="285750" indent="-285750">
              <a:buFontTx/>
              <a:buChar char="-"/>
            </a:pPr>
            <a:r>
              <a:rPr lang="en-GB" sz="1200" b="1" dirty="0" smtClean="0">
                <a:solidFill>
                  <a:srgbClr val="FF0000"/>
                </a:solidFill>
              </a:rPr>
              <a:t>Status </a:t>
            </a:r>
            <a:r>
              <a:rPr lang="en-GB" sz="1200" b="1" dirty="0" err="1" smtClean="0">
                <a:solidFill>
                  <a:srgbClr val="FF0000"/>
                </a:solidFill>
              </a:rPr>
              <a:t>Ontwikkeling</a:t>
            </a:r>
            <a:r>
              <a:rPr lang="en-GB" sz="1200" b="1" dirty="0" smtClean="0">
                <a:solidFill>
                  <a:srgbClr val="FF0000"/>
                </a:solidFill>
              </a:rPr>
              <a:t>: 	In </a:t>
            </a:r>
            <a:r>
              <a:rPr lang="en-GB" sz="1200" b="1" dirty="0" err="1" smtClean="0">
                <a:solidFill>
                  <a:srgbClr val="FF0000"/>
                </a:solidFill>
              </a:rPr>
              <a:t>ontwikkeling</a:t>
            </a:r>
            <a:endParaRPr lang="en-GB" sz="1200" dirty="0" smtClean="0">
              <a:solidFill>
                <a:srgbClr val="FF0000"/>
              </a:solidFill>
            </a:endParaRPr>
          </a:p>
          <a:p>
            <a:pPr marL="285750" indent="-285750">
              <a:buFontTx/>
              <a:buChar char="-"/>
            </a:pPr>
            <a:r>
              <a:rPr lang="en-GB" sz="1200" b="1" dirty="0" err="1" smtClean="0">
                <a:solidFill>
                  <a:schemeClr val="tx1"/>
                </a:solidFill>
              </a:rPr>
              <a:t>Voorziene</a:t>
            </a:r>
            <a:r>
              <a:rPr lang="en-GB" sz="1200" b="1" dirty="0" smtClean="0">
                <a:solidFill>
                  <a:schemeClr val="tx1"/>
                </a:solidFill>
              </a:rPr>
              <a:t> </a:t>
            </a:r>
            <a:r>
              <a:rPr lang="en-GB" sz="1200" b="1" dirty="0" err="1" smtClean="0">
                <a:solidFill>
                  <a:schemeClr val="tx1"/>
                </a:solidFill>
              </a:rPr>
              <a:t>uitgifte</a:t>
            </a:r>
            <a:r>
              <a:rPr lang="en-GB" sz="1200" b="1" dirty="0" smtClean="0">
                <a:solidFill>
                  <a:schemeClr val="tx1"/>
                </a:solidFill>
              </a:rPr>
              <a:t>:	</a:t>
            </a:r>
            <a:r>
              <a:rPr lang="en-GB" sz="1200" dirty="0" smtClean="0">
                <a:solidFill>
                  <a:srgbClr val="FF0000"/>
                </a:solidFill>
              </a:rPr>
              <a:t>31-02-2020</a:t>
            </a:r>
          </a:p>
        </p:txBody>
      </p:sp>
      <p:cxnSp>
        <p:nvCxnSpPr>
          <p:cNvPr id="25" name="Straight Arrow Connector 24"/>
          <p:cNvCxnSpPr>
            <a:stCxn id="24" idx="0"/>
            <a:endCxn id="2" idx="1"/>
          </p:cNvCxnSpPr>
          <p:nvPr/>
        </p:nvCxnSpPr>
        <p:spPr>
          <a:xfrm flipV="1">
            <a:off x="1655539" y="2123244"/>
            <a:ext cx="2698918" cy="10448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3"/>
            <a:endCxn id="8" idx="1"/>
          </p:cNvCxnSpPr>
          <p:nvPr/>
        </p:nvCxnSpPr>
        <p:spPr>
          <a:xfrm flipV="1">
            <a:off x="3244132" y="3990098"/>
            <a:ext cx="604984" cy="2397"/>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65000" y="3707211"/>
            <a:ext cx="411480" cy="261610"/>
          </a:xfrm>
          <a:prstGeom prst="rect">
            <a:avLst/>
          </a:prstGeom>
          <a:noFill/>
        </p:spPr>
        <p:txBody>
          <a:bodyPr wrap="square" rtlCol="0">
            <a:spAutoFit/>
          </a:bodyPr>
          <a:lstStyle/>
          <a:p>
            <a:r>
              <a:rPr lang="en-GB" sz="1100" dirty="0" smtClean="0"/>
              <a:t>1</a:t>
            </a:r>
            <a:endParaRPr lang="en-US" sz="1100" dirty="0"/>
          </a:p>
        </p:txBody>
      </p:sp>
      <p:sp>
        <p:nvSpPr>
          <p:cNvPr id="34" name="TextBox 33"/>
          <p:cNvSpPr txBox="1"/>
          <p:nvPr/>
        </p:nvSpPr>
        <p:spPr>
          <a:xfrm>
            <a:off x="3200527" y="3713443"/>
            <a:ext cx="411480" cy="261610"/>
          </a:xfrm>
          <a:prstGeom prst="rect">
            <a:avLst/>
          </a:prstGeom>
          <a:noFill/>
        </p:spPr>
        <p:txBody>
          <a:bodyPr wrap="square" rtlCol="0">
            <a:spAutoFit/>
          </a:bodyPr>
          <a:lstStyle/>
          <a:p>
            <a:r>
              <a:rPr lang="en-GB" sz="1100" dirty="0" smtClean="0"/>
              <a:t>0..*</a:t>
            </a:r>
            <a:endParaRPr lang="en-US" sz="1100" dirty="0"/>
          </a:p>
        </p:txBody>
      </p:sp>
      <p:sp>
        <p:nvSpPr>
          <p:cNvPr id="39" name="Rectangle 38"/>
          <p:cNvSpPr/>
          <p:nvPr/>
        </p:nvSpPr>
        <p:spPr>
          <a:xfrm>
            <a:off x="2472898" y="5454875"/>
            <a:ext cx="2995029" cy="1224334"/>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solidFill>
              </a:rPr>
              <a:t>Gebruiksperceel1</a:t>
            </a:r>
            <a:endParaRPr lang="en-GB" sz="1400" b="1" dirty="0">
              <a:solidFill>
                <a:schemeClr val="tx1"/>
              </a:solidFill>
            </a:endParaRPr>
          </a:p>
          <a:p>
            <a:pPr algn="ctr"/>
            <a:endParaRPr lang="en-GB" sz="1400" b="1" dirty="0" smtClean="0">
              <a:solidFill>
                <a:schemeClr val="tx1"/>
              </a:solidFill>
            </a:endParaRPr>
          </a:p>
          <a:p>
            <a:pPr marL="285750" indent="-285750">
              <a:buFontTx/>
              <a:buChar char="-"/>
            </a:pPr>
            <a:r>
              <a:rPr lang="en-GB" sz="1200" b="1" dirty="0" err="1" smtClean="0">
                <a:solidFill>
                  <a:schemeClr val="tx1"/>
                </a:solidFill>
              </a:rPr>
              <a:t>Bebouwing</a:t>
            </a:r>
            <a:r>
              <a:rPr lang="en-GB" sz="1200" b="1" dirty="0" smtClean="0">
                <a:solidFill>
                  <a:schemeClr val="tx1"/>
                </a:solidFill>
              </a:rPr>
              <a:t>:	</a:t>
            </a:r>
            <a:r>
              <a:rPr lang="en-GB" sz="1200" dirty="0" err="1" smtClean="0">
                <a:solidFill>
                  <a:schemeClr val="tx1"/>
                </a:solidFill>
              </a:rPr>
              <a:t>Onbebouwd</a:t>
            </a:r>
            <a:endParaRPr lang="en-GB" sz="1200" b="1" dirty="0" smtClean="0">
              <a:solidFill>
                <a:schemeClr val="tx1"/>
              </a:solidFill>
            </a:endParaRPr>
          </a:p>
          <a:p>
            <a:pPr marL="285750" indent="-285750">
              <a:buFontTx/>
              <a:buChar char="-"/>
            </a:pPr>
            <a:r>
              <a:rPr lang="en-GB" sz="1200" b="1" dirty="0" err="1" smtClean="0">
                <a:solidFill>
                  <a:srgbClr val="FF0000"/>
                </a:solidFill>
              </a:rPr>
              <a:t>Functie</a:t>
            </a:r>
            <a:r>
              <a:rPr lang="en-GB" sz="1200" b="1" dirty="0" smtClean="0">
                <a:solidFill>
                  <a:srgbClr val="FF0000"/>
                </a:solidFill>
              </a:rPr>
              <a:t>:		</a:t>
            </a:r>
            <a:r>
              <a:rPr lang="en-GB" sz="1200" dirty="0" err="1" smtClean="0">
                <a:solidFill>
                  <a:srgbClr val="FF0000"/>
                </a:solidFill>
              </a:rPr>
              <a:t>Economie</a:t>
            </a:r>
            <a:endParaRPr lang="en-GB" sz="1200" dirty="0" smtClean="0">
              <a:solidFill>
                <a:srgbClr val="FF0000"/>
              </a:solidFill>
            </a:endParaRPr>
          </a:p>
          <a:p>
            <a:pPr marL="285750" indent="-285750">
              <a:buFontTx/>
              <a:buChar char="-"/>
            </a:pPr>
            <a:r>
              <a:rPr lang="en-GB" sz="1200" b="1" dirty="0" err="1" smtClean="0">
                <a:solidFill>
                  <a:schemeClr val="tx1"/>
                </a:solidFill>
              </a:rPr>
              <a:t>Gebruik</a:t>
            </a:r>
            <a:r>
              <a:rPr lang="en-GB" sz="1200" b="1" dirty="0" smtClean="0">
                <a:solidFill>
                  <a:schemeClr val="tx1"/>
                </a:solidFill>
              </a:rPr>
              <a:t>:		</a:t>
            </a:r>
            <a:r>
              <a:rPr lang="en-GB" sz="1200" dirty="0" err="1" smtClean="0">
                <a:solidFill>
                  <a:srgbClr val="FF0000"/>
                </a:solidFill>
              </a:rPr>
              <a:t>Niet</a:t>
            </a:r>
            <a:r>
              <a:rPr lang="en-GB" sz="1200" dirty="0" smtClean="0">
                <a:solidFill>
                  <a:srgbClr val="FF0000"/>
                </a:solidFill>
              </a:rPr>
              <a:t> in </a:t>
            </a:r>
            <a:r>
              <a:rPr lang="en-GB" sz="1200" dirty="0" err="1" smtClean="0">
                <a:solidFill>
                  <a:srgbClr val="FF0000"/>
                </a:solidFill>
              </a:rPr>
              <a:t>gebruik</a:t>
            </a:r>
            <a:endParaRPr lang="en-GB" sz="1200" dirty="0" smtClean="0">
              <a:solidFill>
                <a:srgbClr val="FF0000"/>
              </a:solidFill>
            </a:endParaRPr>
          </a:p>
          <a:p>
            <a:pPr marL="285750" indent="-285750">
              <a:buFontTx/>
              <a:buChar char="-"/>
            </a:pPr>
            <a:r>
              <a:rPr lang="en-GB" sz="1200" dirty="0" err="1" smtClean="0">
                <a:solidFill>
                  <a:srgbClr val="FF0000"/>
                </a:solidFill>
              </a:rPr>
              <a:t>Beschikbaarheid</a:t>
            </a:r>
            <a:r>
              <a:rPr lang="en-GB" sz="1200" dirty="0" smtClean="0">
                <a:solidFill>
                  <a:srgbClr val="FF0000"/>
                </a:solidFill>
              </a:rPr>
              <a:t>	</a:t>
            </a:r>
            <a:r>
              <a:rPr lang="en-GB" sz="1200" dirty="0" err="1" smtClean="0">
                <a:solidFill>
                  <a:srgbClr val="FF0000"/>
                </a:solidFill>
              </a:rPr>
              <a:t>Aangeboden</a:t>
            </a:r>
            <a:endParaRPr lang="en-GB" sz="1200" dirty="0" smtClean="0">
              <a:solidFill>
                <a:srgbClr val="FF0000"/>
              </a:solidFill>
            </a:endParaRPr>
          </a:p>
        </p:txBody>
      </p:sp>
      <p:cxnSp>
        <p:nvCxnSpPr>
          <p:cNvPr id="42" name="Straight Connector 41"/>
          <p:cNvCxnSpPr/>
          <p:nvPr/>
        </p:nvCxnSpPr>
        <p:spPr>
          <a:xfrm>
            <a:off x="4530288" y="4814542"/>
            <a:ext cx="0" cy="640333"/>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544882" y="4798470"/>
            <a:ext cx="411480" cy="261610"/>
          </a:xfrm>
          <a:prstGeom prst="rect">
            <a:avLst/>
          </a:prstGeom>
          <a:noFill/>
        </p:spPr>
        <p:txBody>
          <a:bodyPr wrap="square" rtlCol="0">
            <a:spAutoFit/>
          </a:bodyPr>
          <a:lstStyle/>
          <a:p>
            <a:r>
              <a:rPr lang="en-GB" sz="1100" dirty="0" smtClean="0"/>
              <a:t>1</a:t>
            </a:r>
            <a:endParaRPr lang="en-US" sz="1100" dirty="0"/>
          </a:p>
        </p:txBody>
      </p:sp>
      <p:sp>
        <p:nvSpPr>
          <p:cNvPr id="45" name="TextBox 44"/>
          <p:cNvSpPr txBox="1"/>
          <p:nvPr/>
        </p:nvSpPr>
        <p:spPr>
          <a:xfrm>
            <a:off x="4530288" y="5226236"/>
            <a:ext cx="411480" cy="261610"/>
          </a:xfrm>
          <a:prstGeom prst="rect">
            <a:avLst/>
          </a:prstGeom>
          <a:noFill/>
        </p:spPr>
        <p:txBody>
          <a:bodyPr wrap="square" rtlCol="0">
            <a:spAutoFit/>
          </a:bodyPr>
          <a:lstStyle/>
          <a:p>
            <a:r>
              <a:rPr lang="en-GB" sz="1100" dirty="0" smtClean="0"/>
              <a:t>0..*</a:t>
            </a:r>
            <a:endParaRPr lang="en-US" sz="1100" dirty="0"/>
          </a:p>
        </p:txBody>
      </p:sp>
      <p:sp>
        <p:nvSpPr>
          <p:cNvPr id="26" name="Rectangle 25"/>
          <p:cNvSpPr/>
          <p:nvPr/>
        </p:nvSpPr>
        <p:spPr>
          <a:xfrm>
            <a:off x="7519133" y="4914874"/>
            <a:ext cx="4296934" cy="1648889"/>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BeheerdeBedrijvenzone</a:t>
            </a:r>
            <a:endParaRPr lang="en-GB" sz="1400" b="1" dirty="0">
              <a:solidFill>
                <a:schemeClr val="tx1"/>
              </a:solidFill>
            </a:endParaRPr>
          </a:p>
          <a:p>
            <a:pPr algn="ctr"/>
            <a:endParaRPr lang="en-GB" sz="1400" b="1" dirty="0">
              <a:solidFill>
                <a:schemeClr val="tx1"/>
              </a:solidFill>
            </a:endParaRPr>
          </a:p>
          <a:p>
            <a:pPr marL="285750" indent="-285750">
              <a:buFontTx/>
              <a:buChar char="-"/>
            </a:pPr>
            <a:r>
              <a:rPr lang="en-GB" sz="1200" b="1" dirty="0" err="1" smtClean="0">
                <a:solidFill>
                  <a:schemeClr val="tx1"/>
                </a:solidFill>
              </a:rPr>
              <a:t>Naam</a:t>
            </a:r>
            <a:r>
              <a:rPr lang="en-GB" sz="1200" b="1" dirty="0" smtClean="0">
                <a:solidFill>
                  <a:schemeClr val="tx1"/>
                </a:solidFill>
              </a:rPr>
              <a:t>:			</a:t>
            </a:r>
            <a:r>
              <a:rPr lang="en-GB" sz="1200" dirty="0" smtClean="0">
                <a:solidFill>
                  <a:schemeClr val="tx1"/>
                </a:solidFill>
              </a:rPr>
              <a:t>Private Ontwikkelaar1</a:t>
            </a:r>
            <a:endParaRPr lang="en-GB" sz="1200" b="1" dirty="0" smtClean="0">
              <a:solidFill>
                <a:schemeClr val="tx1"/>
              </a:solidFill>
            </a:endParaRPr>
          </a:p>
          <a:p>
            <a:pPr marL="285750" indent="-285750">
              <a:buFontTx/>
              <a:buChar char="-"/>
            </a:pPr>
            <a:r>
              <a:rPr lang="en-GB" sz="1200" b="1" dirty="0" err="1" smtClean="0">
                <a:solidFill>
                  <a:srgbClr val="FF0000"/>
                </a:solidFill>
              </a:rPr>
              <a:t>Subsidie</a:t>
            </a:r>
            <a:r>
              <a:rPr lang="en-GB" sz="1200" b="1" dirty="0" smtClean="0">
                <a:solidFill>
                  <a:srgbClr val="FF0000"/>
                </a:solidFill>
              </a:rPr>
              <a:t>:			</a:t>
            </a:r>
            <a:r>
              <a:rPr lang="en-GB" sz="1200" dirty="0" smtClean="0">
                <a:solidFill>
                  <a:srgbClr val="FF0000"/>
                </a:solidFill>
              </a:rPr>
              <a:t>True</a:t>
            </a:r>
          </a:p>
          <a:p>
            <a:pPr marL="285750" indent="-285750">
              <a:buFontTx/>
              <a:buChar char="-"/>
            </a:pPr>
            <a:r>
              <a:rPr lang="en-GB" sz="1200" b="1" dirty="0" err="1" smtClean="0">
                <a:solidFill>
                  <a:schemeClr val="tx1"/>
                </a:solidFill>
              </a:rPr>
              <a:t>Subsidietype</a:t>
            </a:r>
            <a:r>
              <a:rPr lang="en-GB" sz="1200" b="1" dirty="0" smtClean="0">
                <a:solidFill>
                  <a:schemeClr val="tx1"/>
                </a:solidFill>
              </a:rPr>
              <a:t>:		</a:t>
            </a:r>
            <a:r>
              <a:rPr lang="en-GB" sz="1200" dirty="0" err="1" smtClean="0">
                <a:solidFill>
                  <a:srgbClr val="FF0000"/>
                </a:solidFill>
              </a:rPr>
              <a:t>Nieuw</a:t>
            </a:r>
            <a:endParaRPr lang="en-GB" sz="1200" dirty="0" smtClean="0">
              <a:solidFill>
                <a:srgbClr val="FF0000"/>
              </a:solidFill>
            </a:endParaRPr>
          </a:p>
        </p:txBody>
      </p:sp>
      <p:cxnSp>
        <p:nvCxnSpPr>
          <p:cNvPr id="29" name="Straight Arrow Connector 28"/>
          <p:cNvCxnSpPr/>
          <p:nvPr/>
        </p:nvCxnSpPr>
        <p:spPr>
          <a:xfrm flipH="1" flipV="1">
            <a:off x="7504539" y="2771452"/>
            <a:ext cx="956019" cy="21434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6" idx="1"/>
          </p:cNvCxnSpPr>
          <p:nvPr/>
        </p:nvCxnSpPr>
        <p:spPr>
          <a:xfrm>
            <a:off x="7019636" y="4798470"/>
            <a:ext cx="499497" cy="940849"/>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39233" y="4822025"/>
            <a:ext cx="411480" cy="261610"/>
          </a:xfrm>
          <a:prstGeom prst="rect">
            <a:avLst/>
          </a:prstGeom>
          <a:noFill/>
        </p:spPr>
        <p:txBody>
          <a:bodyPr wrap="square" rtlCol="0">
            <a:spAutoFit/>
          </a:bodyPr>
          <a:lstStyle/>
          <a:p>
            <a:r>
              <a:rPr lang="en-GB" sz="1100" dirty="0" smtClean="0"/>
              <a:t>1</a:t>
            </a:r>
            <a:endParaRPr lang="en-US" sz="1100" dirty="0"/>
          </a:p>
        </p:txBody>
      </p:sp>
      <p:sp>
        <p:nvSpPr>
          <p:cNvPr id="36" name="TextBox 35"/>
          <p:cNvSpPr txBox="1"/>
          <p:nvPr/>
        </p:nvSpPr>
        <p:spPr>
          <a:xfrm>
            <a:off x="7154591" y="5706739"/>
            <a:ext cx="411480" cy="261610"/>
          </a:xfrm>
          <a:prstGeom prst="rect">
            <a:avLst/>
          </a:prstGeom>
          <a:noFill/>
        </p:spPr>
        <p:txBody>
          <a:bodyPr wrap="square" rtlCol="0">
            <a:spAutoFit/>
          </a:bodyPr>
          <a:lstStyle/>
          <a:p>
            <a:r>
              <a:rPr lang="en-GB" sz="1100" dirty="0" smtClean="0"/>
              <a:t>0..*</a:t>
            </a:r>
            <a:endParaRPr lang="en-US" sz="1100" dirty="0"/>
          </a:p>
        </p:txBody>
      </p:sp>
    </p:spTree>
    <p:extLst>
      <p:ext uri="{BB962C8B-B14F-4D97-AF65-F5344CB8AC3E}">
        <p14:creationId xmlns:p14="http://schemas.microsoft.com/office/powerpoint/2010/main" val="399899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NL" b="1" dirty="0" smtClean="0"/>
              <a:t>Model</a:t>
            </a:r>
            <a:endParaRPr lang="nl-NL" b="1"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15</a:t>
            </a:fld>
            <a:endParaRPr lang="nl-BE">
              <a:solidFill>
                <a:srgbClr val="6B6B6B"/>
              </a:solidFill>
            </a:endParaRPr>
          </a:p>
        </p:txBody>
      </p:sp>
      <p:sp>
        <p:nvSpPr>
          <p:cNvPr id="6" name="Slide Number Placeholder 3"/>
          <p:cNvSpPr txBox="1">
            <a:spLocks/>
          </p:cNvSpPr>
          <p:nvPr/>
        </p:nvSpPr>
        <p:spPr>
          <a:xfrm>
            <a:off x="10694403" y="6558837"/>
            <a:ext cx="909919" cy="261610"/>
          </a:xfrm>
          <a:prstGeom prst="rect">
            <a:avLst/>
          </a:prstGeom>
          <a:ln w="12700">
            <a:miter lim="400000"/>
          </a:ln>
        </p:spPr>
        <p:txBody>
          <a:bodyPr wrap="square" lIns="45719" rIns="45719" anchor="ctr">
            <a:spAutoFit/>
          </a:bodyPr>
          <a:lstStyle>
            <a:defPPr>
              <a:defRPr lang="en-US"/>
            </a:defPPr>
            <a:lvl1pPr marL="0" algn="r" defTabSz="914400" rtl="0" eaLnBrk="1" latinLnBrk="0" hangingPunct="1">
              <a:defRPr sz="1100" kern="1200">
                <a:solidFill>
                  <a:schemeClr val="tx2"/>
                </a:solidFill>
                <a:latin typeface="FlandersArtSans-Bold" panose="000008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35"/>
            <a:fld id="{C9C406F6-A053-43CA-AEC8-FA3EEE83A3FB}" type="slidenum">
              <a:rPr lang="nl-BE" smtClean="0">
                <a:solidFill>
                  <a:srgbClr val="6B6B6B"/>
                </a:solidFill>
              </a:rPr>
              <a:pPr defTabSz="914235"/>
              <a:t>15</a:t>
            </a:fld>
            <a:endParaRPr lang="nl-BE">
              <a:solidFill>
                <a:srgbClr val="6B6B6B"/>
              </a:solidFill>
            </a:endParaRPr>
          </a:p>
        </p:txBody>
      </p:sp>
      <p:pic>
        <p:nvPicPr>
          <p:cNvPr id="2" name="Picture 1"/>
          <p:cNvPicPr>
            <a:picLocks noChangeAspect="1"/>
          </p:cNvPicPr>
          <p:nvPr/>
        </p:nvPicPr>
        <p:blipFill>
          <a:blip r:embed="rId3"/>
          <a:stretch>
            <a:fillRect/>
          </a:stretch>
        </p:blipFill>
        <p:spPr>
          <a:xfrm>
            <a:off x="1371600" y="760776"/>
            <a:ext cx="9492205" cy="5928866"/>
          </a:xfrm>
          <a:prstGeom prst="rect">
            <a:avLst/>
          </a:prstGeom>
        </p:spPr>
      </p:pic>
    </p:spTree>
    <p:extLst>
      <p:ext uri="{BB962C8B-B14F-4D97-AF65-F5344CB8AC3E}">
        <p14:creationId xmlns:p14="http://schemas.microsoft.com/office/powerpoint/2010/main" val="1733361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NL" b="1" dirty="0" smtClean="0"/>
              <a:t>Data types</a:t>
            </a:r>
            <a:endParaRPr lang="nl-NL" b="1"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16</a:t>
            </a:fld>
            <a:endParaRPr lang="nl-BE">
              <a:solidFill>
                <a:srgbClr val="6B6B6B"/>
              </a:solidFill>
            </a:endParaRPr>
          </a:p>
        </p:txBody>
      </p:sp>
      <p:sp>
        <p:nvSpPr>
          <p:cNvPr id="6" name="Slide Number Placeholder 3"/>
          <p:cNvSpPr txBox="1">
            <a:spLocks/>
          </p:cNvSpPr>
          <p:nvPr/>
        </p:nvSpPr>
        <p:spPr>
          <a:xfrm>
            <a:off x="10694403" y="6558837"/>
            <a:ext cx="909919" cy="261610"/>
          </a:xfrm>
          <a:prstGeom prst="rect">
            <a:avLst/>
          </a:prstGeom>
          <a:ln w="12700">
            <a:miter lim="400000"/>
          </a:ln>
        </p:spPr>
        <p:txBody>
          <a:bodyPr wrap="square" lIns="45719" rIns="45719" anchor="ctr">
            <a:spAutoFit/>
          </a:bodyPr>
          <a:lstStyle>
            <a:defPPr>
              <a:defRPr lang="en-US"/>
            </a:defPPr>
            <a:lvl1pPr marL="0" algn="r" defTabSz="914400" rtl="0" eaLnBrk="1" latinLnBrk="0" hangingPunct="1">
              <a:defRPr sz="1100" kern="1200">
                <a:solidFill>
                  <a:schemeClr val="tx2"/>
                </a:solidFill>
                <a:latin typeface="FlandersArtSans-Bold" panose="000008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35"/>
            <a:fld id="{C9C406F6-A053-43CA-AEC8-FA3EEE83A3FB}" type="slidenum">
              <a:rPr lang="nl-BE" smtClean="0">
                <a:solidFill>
                  <a:srgbClr val="6B6B6B"/>
                </a:solidFill>
              </a:rPr>
              <a:pPr defTabSz="914235"/>
              <a:t>16</a:t>
            </a:fld>
            <a:endParaRPr lang="nl-BE">
              <a:solidFill>
                <a:srgbClr val="6B6B6B"/>
              </a:solidFill>
            </a:endParaRPr>
          </a:p>
        </p:txBody>
      </p:sp>
      <p:pic>
        <p:nvPicPr>
          <p:cNvPr id="2" name="Picture 1"/>
          <p:cNvPicPr>
            <a:picLocks noChangeAspect="1"/>
          </p:cNvPicPr>
          <p:nvPr/>
        </p:nvPicPr>
        <p:blipFill>
          <a:blip r:embed="rId3"/>
          <a:stretch>
            <a:fillRect/>
          </a:stretch>
        </p:blipFill>
        <p:spPr>
          <a:xfrm>
            <a:off x="3761457" y="77322"/>
            <a:ext cx="4558241" cy="6743125"/>
          </a:xfrm>
          <a:prstGeom prst="rect">
            <a:avLst/>
          </a:prstGeom>
        </p:spPr>
      </p:pic>
    </p:spTree>
    <p:extLst>
      <p:ext uri="{BB962C8B-B14F-4D97-AF65-F5344CB8AC3E}">
        <p14:creationId xmlns:p14="http://schemas.microsoft.com/office/powerpoint/2010/main" val="776424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dirty="0"/>
          </a:p>
        </p:txBody>
      </p:sp>
      <p:sp>
        <p:nvSpPr>
          <p:cNvPr id="5" name="Title 4"/>
          <p:cNvSpPr>
            <a:spLocks noGrp="1"/>
          </p:cNvSpPr>
          <p:nvPr>
            <p:ph type="title"/>
          </p:nvPr>
        </p:nvSpPr>
        <p:spPr/>
        <p:txBody>
          <a:bodyPr/>
          <a:lstStyle/>
          <a:p>
            <a:r>
              <a:rPr lang="en-GB" dirty="0" err="1" smtClean="0"/>
              <a:t>Enkele</a:t>
            </a:r>
            <a:r>
              <a:rPr lang="en-GB" dirty="0" smtClean="0"/>
              <a:t> </a:t>
            </a:r>
            <a:r>
              <a:rPr lang="en-GB" dirty="0" err="1" smtClean="0"/>
              <a:t>fundamantele</a:t>
            </a:r>
            <a:r>
              <a:rPr lang="en-GB" dirty="0"/>
              <a:t> </a:t>
            </a:r>
            <a:r>
              <a:rPr lang="en-GB" dirty="0" err="1" smtClean="0"/>
              <a:t>opmerkingen</a:t>
            </a:r>
            <a:endParaRPr lang="en-US" dirty="0"/>
          </a:p>
        </p:txBody>
      </p:sp>
      <p:sp>
        <p:nvSpPr>
          <p:cNvPr id="4" name="Slide Number Placeholder 3"/>
          <p:cNvSpPr>
            <a:spLocks noGrp="1"/>
          </p:cNvSpPr>
          <p:nvPr>
            <p:ph type="sldNum" sz="quarter" idx="4294967295"/>
          </p:nvPr>
        </p:nvSpPr>
        <p:spPr>
          <a:xfrm>
            <a:off x="11282363" y="6559550"/>
            <a:ext cx="909637" cy="26035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smtClean="0">
                <a:ln>
                  <a:noFill/>
                </a:ln>
                <a:solidFill>
                  <a:srgbClr val="6B6B6B"/>
                </a:solidFill>
                <a:effectLst/>
                <a:uLnTx/>
                <a:uFillTx/>
                <a:latin typeface="FlandersArtSans-Bold" panose="000008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Tree>
    <p:extLst>
      <p:ext uri="{BB962C8B-B14F-4D97-AF65-F5344CB8AC3E}">
        <p14:creationId xmlns:p14="http://schemas.microsoft.com/office/powerpoint/2010/main" val="636007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Fundamentele punten</a:t>
            </a:r>
            <a:endParaRPr lang="nl-BE" b="1" noProof="0"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18</a:t>
            </a:fld>
            <a:endParaRPr lang="nl-BE">
              <a:solidFill>
                <a:srgbClr val="6B6B6B"/>
              </a:solidFill>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fontScale="92500"/>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t>Onderscheid</a:t>
            </a:r>
            <a:r>
              <a:rPr lang="en-GB" dirty="0" smtClean="0"/>
              <a:t> </a:t>
            </a:r>
            <a:r>
              <a:rPr lang="en-GB" dirty="0" err="1" smtClean="0"/>
              <a:t>tussen</a:t>
            </a:r>
            <a:r>
              <a:rPr lang="en-GB" dirty="0" smtClean="0"/>
              <a:t> </a:t>
            </a:r>
            <a:r>
              <a:rPr lang="en-GB" dirty="0" err="1" smtClean="0"/>
              <a:t>Planningszone</a:t>
            </a:r>
            <a:r>
              <a:rPr lang="en-GB" dirty="0" smtClean="0"/>
              <a:t> </a:t>
            </a:r>
            <a:r>
              <a:rPr lang="en-GB" dirty="0" err="1" smtClean="0"/>
              <a:t>en</a:t>
            </a:r>
            <a:r>
              <a:rPr lang="en-GB" dirty="0" smtClean="0"/>
              <a:t> </a:t>
            </a:r>
            <a:r>
              <a:rPr lang="en-GB" dirty="0" err="1" smtClean="0"/>
              <a:t>Bedrijventerrein</a:t>
            </a:r>
            <a:endParaRPr lang="en-GB" dirty="0" smtClean="0"/>
          </a:p>
          <a:p>
            <a:pPr lvl="1"/>
            <a:r>
              <a:rPr lang="en-GB" dirty="0" err="1" smtClean="0"/>
              <a:t>Planningszone</a:t>
            </a:r>
            <a:r>
              <a:rPr lang="en-GB" dirty="0" smtClean="0"/>
              <a:t>: </a:t>
            </a:r>
            <a:r>
              <a:rPr lang="en-GB" dirty="0" err="1" smtClean="0"/>
              <a:t>Bevindt</a:t>
            </a:r>
            <a:r>
              <a:rPr lang="en-GB" dirty="0" smtClean="0"/>
              <a:t> </a:t>
            </a:r>
            <a:r>
              <a:rPr lang="en-GB" dirty="0" err="1" smtClean="0"/>
              <a:t>zich</a:t>
            </a:r>
            <a:r>
              <a:rPr lang="en-GB" dirty="0" smtClean="0"/>
              <a:t> in </a:t>
            </a:r>
            <a:r>
              <a:rPr lang="en-GB" dirty="0" err="1" smtClean="0"/>
              <a:t>een</a:t>
            </a:r>
            <a:r>
              <a:rPr lang="en-GB" dirty="0" smtClean="0"/>
              <a:t> </a:t>
            </a:r>
            <a:r>
              <a:rPr lang="en-GB" dirty="0" err="1" smtClean="0"/>
              <a:t>ruimtelijke</a:t>
            </a:r>
            <a:r>
              <a:rPr lang="en-GB" dirty="0" smtClean="0"/>
              <a:t> </a:t>
            </a:r>
            <a:r>
              <a:rPr lang="en-GB" dirty="0" err="1" smtClean="0"/>
              <a:t>bestemmingsprocedure</a:t>
            </a:r>
            <a:r>
              <a:rPr lang="en-GB" dirty="0" smtClean="0"/>
              <a:t> </a:t>
            </a:r>
            <a:r>
              <a:rPr lang="en-GB" dirty="0" err="1" smtClean="0"/>
              <a:t>waaraan</a:t>
            </a:r>
            <a:r>
              <a:rPr lang="en-GB" dirty="0" smtClean="0"/>
              <a:t> </a:t>
            </a:r>
            <a:r>
              <a:rPr lang="en-GB" dirty="0" err="1" smtClean="0"/>
              <a:t>verschillende</a:t>
            </a:r>
            <a:r>
              <a:rPr lang="en-GB" dirty="0" smtClean="0"/>
              <a:t> </a:t>
            </a:r>
            <a:r>
              <a:rPr lang="en-GB" dirty="0" err="1" smtClean="0"/>
              <a:t>dossierfasen</a:t>
            </a:r>
            <a:r>
              <a:rPr lang="en-GB" dirty="0" smtClean="0"/>
              <a:t> </a:t>
            </a:r>
            <a:r>
              <a:rPr lang="en-GB" dirty="0" err="1" smtClean="0"/>
              <a:t>kunnen</a:t>
            </a:r>
            <a:r>
              <a:rPr lang="en-GB" dirty="0" smtClean="0"/>
              <a:t> </a:t>
            </a:r>
            <a:r>
              <a:rPr lang="en-GB" dirty="0" err="1" smtClean="0"/>
              <a:t>gekoppeld</a:t>
            </a:r>
            <a:r>
              <a:rPr lang="en-GB" dirty="0" smtClean="0"/>
              <a:t> </a:t>
            </a:r>
            <a:r>
              <a:rPr lang="en-GB" dirty="0" err="1" smtClean="0"/>
              <a:t>worden</a:t>
            </a:r>
            <a:r>
              <a:rPr lang="en-GB" dirty="0" smtClean="0"/>
              <a:t>. </a:t>
            </a:r>
            <a:r>
              <a:rPr lang="en-GB" dirty="0" err="1" smtClean="0"/>
              <a:t>Daarnaast</a:t>
            </a:r>
            <a:r>
              <a:rPr lang="en-GB" dirty="0" smtClean="0"/>
              <a:t> is </a:t>
            </a:r>
            <a:r>
              <a:rPr lang="en-GB" dirty="0" err="1" smtClean="0"/>
              <a:t>deze</a:t>
            </a:r>
            <a:r>
              <a:rPr lang="en-GB" dirty="0" smtClean="0"/>
              <a:t> zone </a:t>
            </a:r>
            <a:r>
              <a:rPr lang="en-GB" dirty="0" err="1" smtClean="0"/>
              <a:t>ook</a:t>
            </a:r>
            <a:r>
              <a:rPr lang="en-GB" dirty="0" smtClean="0"/>
              <a:t> </a:t>
            </a:r>
            <a:r>
              <a:rPr lang="en-GB" b="1" dirty="0" err="1" smtClean="0"/>
              <a:t>wettelijk</a:t>
            </a:r>
            <a:r>
              <a:rPr lang="en-GB" b="1" dirty="0" smtClean="0"/>
              <a:t> </a:t>
            </a:r>
            <a:r>
              <a:rPr lang="en-GB" b="1" dirty="0" err="1" smtClean="0"/>
              <a:t>verankerd</a:t>
            </a:r>
            <a:r>
              <a:rPr lang="en-GB" b="1" dirty="0" smtClean="0"/>
              <a:t> door de </a:t>
            </a:r>
            <a:r>
              <a:rPr lang="en-GB" b="1" dirty="0" err="1" smtClean="0"/>
              <a:t>publicatie</a:t>
            </a:r>
            <a:r>
              <a:rPr lang="en-GB" b="1" dirty="0" smtClean="0"/>
              <a:t> in het </a:t>
            </a:r>
            <a:r>
              <a:rPr lang="en-GB" b="1" dirty="0" err="1" smtClean="0"/>
              <a:t>Belgisch</a:t>
            </a:r>
            <a:r>
              <a:rPr lang="en-GB" b="1" dirty="0" smtClean="0"/>
              <a:t> </a:t>
            </a:r>
            <a:r>
              <a:rPr lang="en-GB" b="1" dirty="0" err="1" smtClean="0"/>
              <a:t>Staatsblad</a:t>
            </a:r>
            <a:r>
              <a:rPr lang="en-GB" dirty="0" smtClean="0"/>
              <a:t>.</a:t>
            </a:r>
          </a:p>
          <a:p>
            <a:pPr lvl="1"/>
            <a:endParaRPr lang="en-GB" dirty="0"/>
          </a:p>
          <a:p>
            <a:pPr lvl="1"/>
            <a:r>
              <a:rPr lang="en-GB" dirty="0" err="1" smtClean="0"/>
              <a:t>Bedrijventerrein</a:t>
            </a:r>
            <a:r>
              <a:rPr lang="en-GB" dirty="0" smtClean="0"/>
              <a:t>: </a:t>
            </a:r>
            <a:r>
              <a:rPr lang="en-GB" dirty="0" err="1" smtClean="0"/>
              <a:t>onderscheidt</a:t>
            </a:r>
            <a:r>
              <a:rPr lang="en-GB" dirty="0" smtClean="0"/>
              <a:t> </a:t>
            </a:r>
            <a:r>
              <a:rPr lang="en-GB" dirty="0" err="1" smtClean="0"/>
              <a:t>zich</a:t>
            </a:r>
            <a:r>
              <a:rPr lang="en-GB" dirty="0" smtClean="0"/>
              <a:t> van de </a:t>
            </a:r>
            <a:r>
              <a:rPr lang="en-GB" dirty="0" err="1" smtClean="0"/>
              <a:t>planningszone</a:t>
            </a:r>
            <a:r>
              <a:rPr lang="en-GB" dirty="0" smtClean="0"/>
              <a:t> </a:t>
            </a:r>
            <a:r>
              <a:rPr lang="en-GB" dirty="0" err="1" smtClean="0"/>
              <a:t>doordat</a:t>
            </a:r>
            <a:r>
              <a:rPr lang="en-GB" dirty="0" smtClean="0"/>
              <a:t> het </a:t>
            </a:r>
            <a:r>
              <a:rPr lang="en-GB" dirty="0" err="1" smtClean="0"/>
              <a:t>eerder</a:t>
            </a:r>
            <a:r>
              <a:rPr lang="en-GB" dirty="0" smtClean="0"/>
              <a:t> </a:t>
            </a:r>
            <a:r>
              <a:rPr lang="en-GB" dirty="0" err="1" smtClean="0"/>
              <a:t>een</a:t>
            </a:r>
            <a:r>
              <a:rPr lang="en-GB" dirty="0" smtClean="0"/>
              <a:t> </a:t>
            </a:r>
            <a:r>
              <a:rPr lang="en-GB" dirty="0" err="1" smtClean="0"/>
              <a:t>reflectie</a:t>
            </a:r>
            <a:r>
              <a:rPr lang="en-GB" dirty="0" smtClean="0"/>
              <a:t> is van </a:t>
            </a:r>
            <a:r>
              <a:rPr lang="en-GB" b="1" dirty="0" err="1" smtClean="0"/>
              <a:t>werkelijke</a:t>
            </a:r>
            <a:r>
              <a:rPr lang="en-GB" b="1" dirty="0" smtClean="0"/>
              <a:t> </a:t>
            </a:r>
            <a:r>
              <a:rPr lang="en-GB" b="1" dirty="0" err="1" smtClean="0"/>
              <a:t>toestand</a:t>
            </a:r>
            <a:r>
              <a:rPr lang="en-GB" dirty="0" smtClean="0"/>
              <a:t> in </a:t>
            </a:r>
            <a:r>
              <a:rPr lang="en-GB" dirty="0" err="1" smtClean="0"/>
              <a:t>plaats</a:t>
            </a:r>
            <a:r>
              <a:rPr lang="en-GB" dirty="0" smtClean="0"/>
              <a:t> van </a:t>
            </a:r>
            <a:r>
              <a:rPr lang="en-GB" dirty="0" err="1" smtClean="0"/>
              <a:t>een</a:t>
            </a:r>
            <a:r>
              <a:rPr lang="en-GB" dirty="0" smtClean="0"/>
              <a:t> </a:t>
            </a:r>
            <a:r>
              <a:rPr lang="en-GB" dirty="0" err="1" smtClean="0"/>
              <a:t>aanduiding</a:t>
            </a:r>
            <a:r>
              <a:rPr lang="en-GB" dirty="0" smtClean="0"/>
              <a:t> van wat </a:t>
            </a:r>
            <a:r>
              <a:rPr lang="en-GB" dirty="0" err="1" smtClean="0"/>
              <a:t>er</a:t>
            </a:r>
            <a:r>
              <a:rPr lang="en-GB" dirty="0" smtClean="0"/>
              <a:t> in het </a:t>
            </a:r>
            <a:r>
              <a:rPr lang="en-GB" dirty="0" err="1" smtClean="0"/>
              <a:t>Belgisch</a:t>
            </a:r>
            <a:r>
              <a:rPr lang="en-GB" dirty="0" smtClean="0"/>
              <a:t> </a:t>
            </a:r>
            <a:r>
              <a:rPr lang="en-GB" dirty="0" err="1" smtClean="0"/>
              <a:t>Staatsblad</a:t>
            </a:r>
            <a:r>
              <a:rPr lang="en-GB" dirty="0" smtClean="0"/>
              <a:t> </a:t>
            </a:r>
            <a:r>
              <a:rPr lang="en-GB" dirty="0" err="1" smtClean="0"/>
              <a:t>gepubliceerd</a:t>
            </a:r>
            <a:r>
              <a:rPr lang="en-GB" dirty="0" smtClean="0"/>
              <a:t> is. </a:t>
            </a:r>
            <a:r>
              <a:rPr lang="en-GB" dirty="0" err="1" smtClean="0"/>
              <a:t>Hierdoor</a:t>
            </a:r>
            <a:r>
              <a:rPr lang="en-GB" dirty="0" smtClean="0"/>
              <a:t> is </a:t>
            </a:r>
            <a:r>
              <a:rPr lang="en-GB" dirty="0" err="1" smtClean="0"/>
              <a:t>deze</a:t>
            </a:r>
            <a:r>
              <a:rPr lang="en-GB" dirty="0" smtClean="0"/>
              <a:t> </a:t>
            </a:r>
            <a:r>
              <a:rPr lang="en-GB" dirty="0" err="1" smtClean="0"/>
              <a:t>entiteit</a:t>
            </a:r>
            <a:r>
              <a:rPr lang="en-GB" dirty="0" smtClean="0"/>
              <a:t> </a:t>
            </a:r>
            <a:r>
              <a:rPr lang="en-GB" dirty="0" err="1" smtClean="0"/>
              <a:t>fundamenteel</a:t>
            </a:r>
            <a:r>
              <a:rPr lang="en-GB" dirty="0" smtClean="0"/>
              <a:t> </a:t>
            </a:r>
            <a:r>
              <a:rPr lang="en-GB" dirty="0" err="1" smtClean="0"/>
              <a:t>verschillend</a:t>
            </a:r>
            <a:r>
              <a:rPr lang="en-GB" dirty="0" smtClean="0"/>
              <a:t> van de </a:t>
            </a:r>
            <a:r>
              <a:rPr lang="en-GB" dirty="0" err="1" smtClean="0"/>
              <a:t>planningszone</a:t>
            </a:r>
            <a:r>
              <a:rPr lang="en-GB" dirty="0" smtClean="0"/>
              <a:t>.</a:t>
            </a:r>
          </a:p>
          <a:p>
            <a:pPr lvl="1"/>
            <a:endParaRPr lang="en-GB" dirty="0"/>
          </a:p>
          <a:p>
            <a:pPr marL="0" indent="0">
              <a:buNone/>
            </a:pPr>
            <a:r>
              <a:rPr lang="en-GB" dirty="0" smtClean="0"/>
              <a:t> -&gt; </a:t>
            </a:r>
            <a:r>
              <a:rPr lang="en-GB" dirty="0" err="1" smtClean="0"/>
              <a:t>moet</a:t>
            </a:r>
            <a:r>
              <a:rPr lang="en-GB" dirty="0" smtClean="0"/>
              <a:t> </a:t>
            </a:r>
            <a:r>
              <a:rPr lang="en-GB" dirty="0" err="1" smtClean="0"/>
              <a:t>duidelijk</a:t>
            </a:r>
            <a:r>
              <a:rPr lang="en-GB" dirty="0" smtClean="0"/>
              <a:t> </a:t>
            </a:r>
            <a:r>
              <a:rPr lang="en-GB" dirty="0" err="1" smtClean="0"/>
              <a:t>zijn</a:t>
            </a:r>
            <a:r>
              <a:rPr lang="en-GB" dirty="0" smtClean="0"/>
              <a:t> </a:t>
            </a:r>
            <a:r>
              <a:rPr lang="en-GB" dirty="0" err="1" smtClean="0"/>
              <a:t>uit</a:t>
            </a:r>
            <a:r>
              <a:rPr lang="en-GB" dirty="0" smtClean="0"/>
              <a:t> de </a:t>
            </a:r>
            <a:r>
              <a:rPr lang="en-GB" dirty="0" err="1" smtClean="0"/>
              <a:t>definitie</a:t>
            </a:r>
            <a:endParaRPr lang="en-GB" dirty="0" smtClean="0"/>
          </a:p>
          <a:p>
            <a:pPr lvl="1"/>
            <a:endParaRPr lang="en-GB" dirty="0" smtClean="0"/>
          </a:p>
          <a:p>
            <a:pPr lvl="1"/>
            <a:endParaRPr lang="en-GB" dirty="0" smtClean="0"/>
          </a:p>
          <a:p>
            <a:endParaRPr lang="nl-NL" dirty="0"/>
          </a:p>
          <a:p>
            <a:endParaRPr lang="nl-BE" dirty="0"/>
          </a:p>
          <a:p>
            <a:endParaRPr lang="nl-BE" dirty="0"/>
          </a:p>
        </p:txBody>
      </p:sp>
    </p:spTree>
    <p:extLst>
      <p:ext uri="{BB962C8B-B14F-4D97-AF65-F5344CB8AC3E}">
        <p14:creationId xmlns:p14="http://schemas.microsoft.com/office/powerpoint/2010/main" val="2036756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Fundamentele punten</a:t>
            </a:r>
            <a:endParaRPr lang="nl-BE" b="1" noProof="0"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19</a:t>
            </a:fld>
            <a:endParaRPr lang="nl-BE">
              <a:solidFill>
                <a:srgbClr val="6B6B6B"/>
              </a:solidFill>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t>Gebruiksperceel</a:t>
            </a:r>
            <a:endParaRPr lang="en-GB" dirty="0" smtClean="0"/>
          </a:p>
          <a:p>
            <a:pPr lvl="1"/>
            <a:r>
              <a:rPr lang="en-GB" dirty="0" err="1" smtClean="0"/>
              <a:t>Zeer</a:t>
            </a:r>
            <a:r>
              <a:rPr lang="en-GB" dirty="0" smtClean="0"/>
              <a:t> </a:t>
            </a:r>
            <a:r>
              <a:rPr lang="en-GB" dirty="0" err="1" smtClean="0"/>
              <a:t>generieke</a:t>
            </a:r>
            <a:r>
              <a:rPr lang="en-GB" dirty="0" smtClean="0"/>
              <a:t> term </a:t>
            </a:r>
            <a:r>
              <a:rPr lang="en-GB" dirty="0" err="1" smtClean="0"/>
              <a:t>en</a:t>
            </a:r>
            <a:r>
              <a:rPr lang="en-GB" dirty="0" smtClean="0"/>
              <a:t> </a:t>
            </a:r>
            <a:r>
              <a:rPr lang="en-GB" dirty="0" err="1" smtClean="0"/>
              <a:t>kan</a:t>
            </a:r>
            <a:r>
              <a:rPr lang="en-GB" dirty="0" smtClean="0"/>
              <a:t> </a:t>
            </a:r>
            <a:r>
              <a:rPr lang="en-GB" dirty="0" err="1" smtClean="0"/>
              <a:t>mogelijks</a:t>
            </a:r>
            <a:r>
              <a:rPr lang="en-GB" dirty="0" smtClean="0"/>
              <a:t> </a:t>
            </a:r>
            <a:r>
              <a:rPr lang="en-GB" dirty="0" err="1" smtClean="0"/>
              <a:t>ook</a:t>
            </a:r>
            <a:r>
              <a:rPr lang="en-GB" dirty="0" smtClean="0"/>
              <a:t> </a:t>
            </a:r>
            <a:r>
              <a:rPr lang="en-GB" dirty="0" err="1" smtClean="0"/>
              <a:t>voorkomen</a:t>
            </a:r>
            <a:r>
              <a:rPr lang="en-GB" dirty="0" smtClean="0"/>
              <a:t> in </a:t>
            </a:r>
            <a:r>
              <a:rPr lang="en-GB" dirty="0" err="1" smtClean="0"/>
              <a:t>andere</a:t>
            </a:r>
            <a:r>
              <a:rPr lang="en-GB" dirty="0" smtClean="0"/>
              <a:t> </a:t>
            </a:r>
            <a:r>
              <a:rPr lang="en-GB" dirty="0" err="1" smtClean="0"/>
              <a:t>modellen</a:t>
            </a:r>
            <a:endParaRPr lang="en-GB" dirty="0"/>
          </a:p>
          <a:p>
            <a:pPr lvl="1"/>
            <a:endParaRPr lang="en-GB" dirty="0" smtClean="0"/>
          </a:p>
          <a:p>
            <a:r>
              <a:rPr lang="en-GB" dirty="0" err="1" smtClean="0"/>
              <a:t>Voorstel</a:t>
            </a:r>
            <a:r>
              <a:rPr lang="en-GB" dirty="0" smtClean="0"/>
              <a:t>:</a:t>
            </a:r>
          </a:p>
          <a:p>
            <a:pPr lvl="1"/>
            <a:r>
              <a:rPr lang="en-GB" dirty="0" err="1" smtClean="0"/>
              <a:t>BedrijventerreinGebruiksperceel</a:t>
            </a:r>
            <a:endParaRPr lang="en-GB" dirty="0" smtClean="0"/>
          </a:p>
          <a:p>
            <a:pPr marL="914400" lvl="2" indent="0">
              <a:buNone/>
            </a:pPr>
            <a:r>
              <a:rPr lang="en-GB" dirty="0" smtClean="0"/>
              <a:t>(+)</a:t>
            </a:r>
            <a:r>
              <a:rPr lang="en-GB" dirty="0" err="1" smtClean="0"/>
              <a:t>Voldoende</a:t>
            </a:r>
            <a:r>
              <a:rPr lang="en-GB" dirty="0" smtClean="0"/>
              <a:t> </a:t>
            </a:r>
            <a:r>
              <a:rPr lang="en-GB" dirty="0" err="1" smtClean="0"/>
              <a:t>specifiek</a:t>
            </a:r>
            <a:r>
              <a:rPr lang="en-GB" dirty="0" smtClean="0"/>
              <a:t> om </a:t>
            </a:r>
            <a:r>
              <a:rPr lang="en-GB" dirty="0" err="1" smtClean="0"/>
              <a:t>conflicten</a:t>
            </a:r>
            <a:r>
              <a:rPr lang="en-GB" dirty="0" smtClean="0"/>
              <a:t> met </a:t>
            </a:r>
            <a:r>
              <a:rPr lang="en-GB" dirty="0" err="1" smtClean="0"/>
              <a:t>andere</a:t>
            </a:r>
            <a:r>
              <a:rPr lang="en-GB" dirty="0" smtClean="0"/>
              <a:t> (</a:t>
            </a:r>
            <a:r>
              <a:rPr lang="en-GB" dirty="0" err="1" smtClean="0"/>
              <a:t>toekomstige</a:t>
            </a:r>
            <a:r>
              <a:rPr lang="en-GB" dirty="0" smtClean="0"/>
              <a:t>) </a:t>
            </a:r>
            <a:r>
              <a:rPr lang="en-GB" dirty="0" err="1" smtClean="0"/>
              <a:t>modellen</a:t>
            </a:r>
            <a:r>
              <a:rPr lang="en-GB" dirty="0" smtClean="0"/>
              <a:t> </a:t>
            </a:r>
            <a:r>
              <a:rPr lang="en-GB" dirty="0" err="1" smtClean="0"/>
              <a:t>te</a:t>
            </a:r>
            <a:r>
              <a:rPr lang="en-GB" dirty="0" smtClean="0"/>
              <a:t> </a:t>
            </a:r>
            <a:r>
              <a:rPr lang="en-GB" dirty="0" err="1" smtClean="0"/>
              <a:t>voorkomen</a:t>
            </a:r>
            <a:endParaRPr lang="en-GB" dirty="0" smtClean="0"/>
          </a:p>
          <a:p>
            <a:pPr marL="914400" lvl="2" indent="0">
              <a:buNone/>
            </a:pPr>
            <a:r>
              <a:rPr lang="en-GB" dirty="0" smtClean="0"/>
              <a:t>(-)Lange term</a:t>
            </a:r>
          </a:p>
          <a:p>
            <a:pPr lvl="1"/>
            <a:r>
              <a:rPr lang="en-GB" dirty="0" err="1" smtClean="0"/>
              <a:t>Bedrijfsperceel</a:t>
            </a:r>
            <a:endParaRPr lang="en-GB" dirty="0" smtClean="0"/>
          </a:p>
          <a:p>
            <a:pPr marL="914400" lvl="2" indent="0">
              <a:buNone/>
            </a:pPr>
            <a:r>
              <a:rPr lang="en-GB" dirty="0" smtClean="0"/>
              <a:t>(+)</a:t>
            </a:r>
            <a:r>
              <a:rPr lang="en-GB" dirty="0" err="1" smtClean="0"/>
              <a:t>Verkorte</a:t>
            </a:r>
            <a:r>
              <a:rPr lang="en-GB" dirty="0" smtClean="0"/>
              <a:t> term</a:t>
            </a:r>
          </a:p>
          <a:p>
            <a:pPr marL="914400" lvl="2" indent="0">
              <a:buNone/>
            </a:pPr>
            <a:r>
              <a:rPr lang="en-GB" dirty="0" smtClean="0"/>
              <a:t>(-)</a:t>
            </a:r>
            <a:r>
              <a:rPr lang="en-GB" dirty="0" err="1" smtClean="0"/>
              <a:t>Verschillende</a:t>
            </a:r>
            <a:r>
              <a:rPr lang="en-GB" dirty="0" smtClean="0"/>
              <a:t> </a:t>
            </a:r>
            <a:r>
              <a:rPr lang="en-GB" dirty="0" err="1" smtClean="0"/>
              <a:t>functies</a:t>
            </a:r>
            <a:r>
              <a:rPr lang="en-GB" dirty="0" smtClean="0"/>
              <a:t> </a:t>
            </a:r>
            <a:r>
              <a:rPr lang="en-GB" dirty="0" err="1" smtClean="0"/>
              <a:t>mogelijk</a:t>
            </a:r>
            <a:r>
              <a:rPr lang="en-GB" dirty="0" smtClean="0"/>
              <a:t> </a:t>
            </a:r>
            <a:r>
              <a:rPr lang="en-GB" dirty="0" err="1" smtClean="0"/>
              <a:t>zoals</a:t>
            </a:r>
            <a:r>
              <a:rPr lang="en-GB" dirty="0" smtClean="0"/>
              <a:t> ‘</a:t>
            </a:r>
            <a:r>
              <a:rPr lang="en-GB" dirty="0" err="1" smtClean="0"/>
              <a:t>wonen</a:t>
            </a:r>
            <a:r>
              <a:rPr lang="en-GB" dirty="0" smtClean="0"/>
              <a:t>’ of ‘</a:t>
            </a:r>
            <a:r>
              <a:rPr lang="en-GB" dirty="0" err="1" smtClean="0"/>
              <a:t>bos</a:t>
            </a:r>
            <a:r>
              <a:rPr lang="en-GB" dirty="0" smtClean="0"/>
              <a:t>’. </a:t>
            </a:r>
            <a:r>
              <a:rPr lang="en-GB" dirty="0" err="1" smtClean="0"/>
              <a:t>Zijn</a:t>
            </a:r>
            <a:r>
              <a:rPr lang="en-GB" dirty="0" smtClean="0"/>
              <a:t> </a:t>
            </a:r>
            <a:r>
              <a:rPr lang="en-GB" dirty="0" err="1" smtClean="0"/>
              <a:t>dit</a:t>
            </a:r>
            <a:r>
              <a:rPr lang="en-GB" dirty="0" smtClean="0"/>
              <a:t> </a:t>
            </a:r>
            <a:r>
              <a:rPr lang="en-GB" dirty="0" err="1" smtClean="0"/>
              <a:t>dan</a:t>
            </a:r>
            <a:r>
              <a:rPr lang="en-GB" dirty="0" smtClean="0"/>
              <a:t> </a:t>
            </a:r>
            <a:r>
              <a:rPr lang="en-GB" dirty="0" err="1" smtClean="0"/>
              <a:t>ook</a:t>
            </a:r>
            <a:r>
              <a:rPr lang="en-GB" dirty="0" smtClean="0"/>
              <a:t> </a:t>
            </a:r>
            <a:r>
              <a:rPr lang="en-GB" b="1" dirty="0" err="1" smtClean="0"/>
              <a:t>Bedrijfs</a:t>
            </a:r>
            <a:r>
              <a:rPr lang="en-GB" dirty="0" err="1" smtClean="0"/>
              <a:t>percelen</a:t>
            </a:r>
            <a:r>
              <a:rPr lang="en-GB" dirty="0" smtClean="0"/>
              <a:t>?</a:t>
            </a:r>
          </a:p>
          <a:p>
            <a:pPr lvl="1"/>
            <a:endParaRPr lang="en-GB" dirty="0"/>
          </a:p>
          <a:p>
            <a:pPr lvl="1"/>
            <a:endParaRPr lang="en-GB" dirty="0" smtClean="0"/>
          </a:p>
          <a:p>
            <a:pPr lvl="1"/>
            <a:endParaRPr lang="en-GB" dirty="0" smtClean="0"/>
          </a:p>
          <a:p>
            <a:pPr lvl="1"/>
            <a:endParaRPr lang="en-GB" dirty="0" smtClean="0"/>
          </a:p>
          <a:p>
            <a:endParaRPr lang="nl-NL" dirty="0"/>
          </a:p>
          <a:p>
            <a:endParaRPr lang="nl-BE" dirty="0"/>
          </a:p>
          <a:p>
            <a:endParaRPr lang="nl-BE" dirty="0"/>
          </a:p>
        </p:txBody>
      </p:sp>
    </p:spTree>
    <p:extLst>
      <p:ext uri="{BB962C8B-B14F-4D97-AF65-F5344CB8AC3E}">
        <p14:creationId xmlns:p14="http://schemas.microsoft.com/office/powerpoint/2010/main" val="2232832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z="2400" b="1" noProof="0"/>
              <a:t>Agenda</a:t>
            </a:r>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2</a:t>
            </a:fld>
            <a:endParaRPr lang="nl-BE">
              <a:solidFill>
                <a:srgbClr val="6B6B6B"/>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71624579"/>
              </p:ext>
            </p:extLst>
          </p:nvPr>
        </p:nvGraphicFramePr>
        <p:xfrm>
          <a:off x="1824038" y="1950613"/>
          <a:ext cx="8747474" cy="3966301"/>
        </p:xfrm>
        <a:graphic>
          <a:graphicData uri="http://schemas.openxmlformats.org/drawingml/2006/table">
            <a:tbl>
              <a:tblPr bandRow="1">
                <a:tableStyleId>{93296810-A885-4BE3-A3E7-6D5BEEA58F35}</a:tableStyleId>
              </a:tblPr>
              <a:tblGrid>
                <a:gridCol w="6684964">
                  <a:extLst>
                    <a:ext uri="{9D8B030D-6E8A-4147-A177-3AD203B41FA5}">
                      <a16:colId xmlns:a16="http://schemas.microsoft.com/office/drawing/2014/main" val="742807622"/>
                    </a:ext>
                  </a:extLst>
                </a:gridCol>
                <a:gridCol w="2062510">
                  <a:extLst>
                    <a:ext uri="{9D8B030D-6E8A-4147-A177-3AD203B41FA5}">
                      <a16:colId xmlns:a16="http://schemas.microsoft.com/office/drawing/2014/main" val="1994822697"/>
                    </a:ext>
                  </a:extLst>
                </a:gridCol>
              </a:tblGrid>
              <a:tr h="81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smtClean="0">
                          <a:latin typeface="FlandersArtSans-Regular" panose="020B0604020202020204" charset="0"/>
                        </a:rPr>
                        <a:t>   Terugblik thematische werkgroep 2</a:t>
                      </a:r>
                      <a:endParaRPr lang="nl-BE" noProof="0">
                        <a:latin typeface="FlandersArtSans-Regular" panose="020B0604020202020204" charset="0"/>
                      </a:endParaRPr>
                    </a:p>
                  </a:txBody>
                  <a:tcPr anchor="ctr"/>
                </a:tc>
                <a:tc>
                  <a:txBody>
                    <a:bodyPr/>
                    <a:lstStyle/>
                    <a:p>
                      <a:r>
                        <a:rPr lang="nl-BE" dirty="0">
                          <a:latin typeface="FlandersArtSans-Regular" panose="020B0604020202020204" charset="0"/>
                        </a:rPr>
                        <a:t>   </a:t>
                      </a:r>
                      <a:r>
                        <a:rPr lang="nl-BE" dirty="0" smtClean="0">
                          <a:latin typeface="FlandersArtSans-Regular" panose="020B0604020202020204" charset="0"/>
                        </a:rPr>
                        <a:t>5’</a:t>
                      </a:r>
                      <a:endParaRPr lang="nl-BE" dirty="0">
                        <a:latin typeface="FlandersArtSans-Regular" panose="020B0604020202020204" charset="0"/>
                      </a:endParaRPr>
                    </a:p>
                  </a:txBody>
                  <a:tcPr anchor="ctr"/>
                </a:tc>
                <a:extLst>
                  <a:ext uri="{0D108BD9-81ED-4DB2-BD59-A6C34878D82A}">
                    <a16:rowId xmlns:a16="http://schemas.microsoft.com/office/drawing/2014/main" val="263756968"/>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smtClean="0">
                          <a:latin typeface="FlandersArtSans-Regular" panose="020B0604020202020204" charset="0"/>
                        </a:rPr>
                        <a:t>   Use case</a:t>
                      </a:r>
                      <a:endParaRPr lang="nl-BE" noProof="0" dirty="0">
                        <a:latin typeface="FlandersArtSans-Regular" panose="020B0604020202020204" charset="0"/>
                      </a:endParaRPr>
                    </a:p>
                  </a:txBody>
                  <a:tcPr anchor="ctr"/>
                </a:tc>
                <a:tc>
                  <a:txBody>
                    <a:bodyPr/>
                    <a:lstStyle/>
                    <a:p>
                      <a:r>
                        <a:rPr lang="nl-BE" dirty="0">
                          <a:latin typeface="FlandersArtSans-Regular" panose="020B0604020202020204" charset="0"/>
                        </a:rPr>
                        <a:t>   </a:t>
                      </a:r>
                      <a:r>
                        <a:rPr lang="nl-BE" dirty="0" smtClean="0">
                          <a:latin typeface="FlandersArtSans-Regular" panose="020B0604020202020204" charset="0"/>
                        </a:rPr>
                        <a:t>15’</a:t>
                      </a:r>
                      <a:endParaRPr lang="nl-BE" dirty="0">
                        <a:latin typeface="FlandersArtSans-Regular" panose="020B0604020202020204" charset="0"/>
                      </a:endParaRPr>
                    </a:p>
                  </a:txBody>
                  <a:tcPr anchor="ctr"/>
                </a:tc>
                <a:extLst>
                  <a:ext uri="{0D108BD9-81ED-4DB2-BD59-A6C34878D82A}">
                    <a16:rowId xmlns:a16="http://schemas.microsoft.com/office/drawing/2014/main" val="3017772739"/>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smtClean="0">
                          <a:latin typeface="FlandersArtSans-Regular" panose="020B0604020202020204" charset="0"/>
                        </a:rPr>
                        <a:t>   Attributen &amp; Definities</a:t>
                      </a:r>
                      <a:endParaRPr lang="nl-BE" noProof="0" dirty="0">
                        <a:latin typeface="FlandersArtSans-Regular" panose="020B0604020202020204" charset="0"/>
                      </a:endParaRPr>
                    </a:p>
                  </a:txBody>
                  <a:tcPr anchor="ctr"/>
                </a:tc>
                <a:tc>
                  <a:txBody>
                    <a:bodyPr/>
                    <a:lstStyle/>
                    <a:p>
                      <a:pPr marL="447675" indent="0"/>
                      <a:r>
                        <a:rPr lang="nl-BE" dirty="0" smtClean="0">
                          <a:latin typeface="FlandersArtSans-Regular" panose="020B0604020202020204" charset="0"/>
                        </a:rPr>
                        <a:t>60’</a:t>
                      </a:r>
                      <a:endParaRPr lang="nl-BE" dirty="0">
                        <a:latin typeface="FlandersArtSans-Regular" panose="020B0604020202020204" charset="0"/>
                      </a:endParaRPr>
                    </a:p>
                  </a:txBody>
                  <a:tcPr anchor="ctr"/>
                </a:tc>
                <a:extLst>
                  <a:ext uri="{0D108BD9-81ED-4DB2-BD59-A6C34878D82A}">
                    <a16:rowId xmlns:a16="http://schemas.microsoft.com/office/drawing/2014/main" val="3363147279"/>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latin typeface="FlandersArtSans-Regular" panose="020B0604020202020204" charset="0"/>
                        </a:rPr>
                        <a:t>   </a:t>
                      </a:r>
                      <a:r>
                        <a:rPr lang="nl-BE" noProof="0" dirty="0" smtClean="0">
                          <a:latin typeface="FlandersArtSans-Regular" panose="020B0604020202020204" charset="0"/>
                        </a:rPr>
                        <a:t>Adoptie van een standaard</a:t>
                      </a:r>
                      <a:endParaRPr lang="nl-BE" noProof="0" dirty="0">
                        <a:latin typeface="FlandersArtSans-Regular" panose="020B0604020202020204" charset="0"/>
                      </a:endParaRPr>
                    </a:p>
                  </a:txBody>
                  <a:tcPr anchor="ctr"/>
                </a:tc>
                <a:tc>
                  <a:txBody>
                    <a:bodyPr/>
                    <a:lstStyle/>
                    <a:p>
                      <a:r>
                        <a:rPr lang="nl-BE">
                          <a:latin typeface="FlandersArtSans-Regular" panose="020B0604020202020204" charset="0"/>
                        </a:rPr>
                        <a:t>   20’</a:t>
                      </a:r>
                    </a:p>
                  </a:txBody>
                  <a:tcPr anchor="ctr"/>
                </a:tc>
                <a:extLst>
                  <a:ext uri="{0D108BD9-81ED-4DB2-BD59-A6C34878D82A}">
                    <a16:rowId xmlns:a16="http://schemas.microsoft.com/office/drawing/2014/main" val="2634675672"/>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latin typeface="FlandersArtSans-Regular" panose="020B0604020202020204" charset="0"/>
                        </a:rPr>
                        <a:t>   </a:t>
                      </a:r>
                      <a:r>
                        <a:rPr lang="nl-BE" noProof="0" dirty="0" smtClean="0">
                          <a:latin typeface="FlandersArtSans-Regular" panose="020B0604020202020204" charset="0"/>
                        </a:rPr>
                        <a:t>Next steps</a:t>
                      </a:r>
                      <a:endParaRPr lang="nl-BE" noProof="0" dirty="0">
                        <a:latin typeface="FlandersArtSans-Regular" panose="020B0604020202020204" charset="0"/>
                      </a:endParaRPr>
                    </a:p>
                  </a:txBody>
                  <a:tcPr anchor="ctr"/>
                </a:tc>
                <a:tc>
                  <a:txBody>
                    <a:bodyPr/>
                    <a:lstStyle/>
                    <a:p>
                      <a:r>
                        <a:rPr lang="nl-BE" dirty="0">
                          <a:latin typeface="FlandersArtSans-Regular" panose="020B0604020202020204" charset="0"/>
                        </a:rPr>
                        <a:t>   5’</a:t>
                      </a:r>
                    </a:p>
                  </a:txBody>
                  <a:tcPr anchor="ctr"/>
                </a:tc>
                <a:extLst>
                  <a:ext uri="{0D108BD9-81ED-4DB2-BD59-A6C34878D82A}">
                    <a16:rowId xmlns:a16="http://schemas.microsoft.com/office/drawing/2014/main" val="3078387753"/>
                  </a:ext>
                </a:extLst>
              </a:tr>
            </a:tbl>
          </a:graphicData>
        </a:graphic>
      </p:graphicFrame>
    </p:spTree>
    <p:extLst>
      <p:ext uri="{BB962C8B-B14F-4D97-AF65-F5344CB8AC3E}">
        <p14:creationId xmlns:p14="http://schemas.microsoft.com/office/powerpoint/2010/main" val="2717522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GB" dirty="0" smtClean="0"/>
              <a:t>Google sheet &amp; decentral </a:t>
            </a:r>
            <a:r>
              <a:rPr lang="en-GB" dirty="0" err="1" smtClean="0"/>
              <a:t>medebeheer</a:t>
            </a:r>
            <a:endParaRPr lang="en-US" dirty="0"/>
          </a:p>
        </p:txBody>
      </p:sp>
      <p:sp>
        <p:nvSpPr>
          <p:cNvPr id="5" name="Title 4"/>
          <p:cNvSpPr>
            <a:spLocks noGrp="1"/>
          </p:cNvSpPr>
          <p:nvPr>
            <p:ph type="title"/>
          </p:nvPr>
        </p:nvSpPr>
        <p:spPr/>
        <p:txBody>
          <a:bodyPr/>
          <a:lstStyle/>
          <a:p>
            <a:r>
              <a:rPr lang="en-GB" dirty="0" err="1" smtClean="0"/>
              <a:t>Attributen</a:t>
            </a:r>
            <a:endParaRPr lang="en-US" dirty="0"/>
          </a:p>
        </p:txBody>
      </p:sp>
      <p:sp>
        <p:nvSpPr>
          <p:cNvPr id="4" name="Slide Number Placeholder 3"/>
          <p:cNvSpPr>
            <a:spLocks noGrp="1"/>
          </p:cNvSpPr>
          <p:nvPr>
            <p:ph type="sldNum" sz="quarter" idx="4294967295"/>
          </p:nvPr>
        </p:nvSpPr>
        <p:spPr>
          <a:xfrm>
            <a:off x="11282363" y="6559550"/>
            <a:ext cx="909637" cy="26035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smtClean="0">
                <a:ln>
                  <a:noFill/>
                </a:ln>
                <a:solidFill>
                  <a:srgbClr val="6B6B6B"/>
                </a:solidFill>
                <a:effectLst/>
                <a:uLnTx/>
                <a:uFillTx/>
                <a:latin typeface="FlandersArtSans-Bold" panose="000008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Tree>
    <p:extLst>
      <p:ext uri="{BB962C8B-B14F-4D97-AF65-F5344CB8AC3E}">
        <p14:creationId xmlns:p14="http://schemas.microsoft.com/office/powerpoint/2010/main" val="1393997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a:solidFill>
                  <a:srgbClr val="232322"/>
                </a:solidFill>
                <a:latin typeface="FlandersArtSerif-Regular"/>
              </a:rPr>
              <a:t>Bedrijventerrein– attributen</a:t>
            </a:r>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21</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graphicFrame>
        <p:nvGraphicFramePr>
          <p:cNvPr id="6" name="Tabel 2"/>
          <p:cNvGraphicFramePr>
            <a:graphicFrameLocks noGrp="1"/>
          </p:cNvGraphicFramePr>
          <p:nvPr>
            <p:extLst>
              <p:ext uri="{D42A27DB-BD31-4B8C-83A1-F6EECF244321}">
                <p14:modId xmlns:p14="http://schemas.microsoft.com/office/powerpoint/2010/main" val="1708673184"/>
              </p:ext>
            </p:extLst>
          </p:nvPr>
        </p:nvGraphicFramePr>
        <p:xfrm>
          <a:off x="596522" y="1847503"/>
          <a:ext cx="11007800" cy="3449320"/>
        </p:xfrm>
        <a:graphic>
          <a:graphicData uri="http://schemas.openxmlformats.org/drawingml/2006/table">
            <a:tbl>
              <a:tblPr/>
              <a:tblGrid>
                <a:gridCol w="2201560">
                  <a:extLst>
                    <a:ext uri="{9D8B030D-6E8A-4147-A177-3AD203B41FA5}">
                      <a16:colId xmlns:a16="http://schemas.microsoft.com/office/drawing/2014/main" val="2720780915"/>
                    </a:ext>
                  </a:extLst>
                </a:gridCol>
                <a:gridCol w="2201560">
                  <a:extLst>
                    <a:ext uri="{9D8B030D-6E8A-4147-A177-3AD203B41FA5}">
                      <a16:colId xmlns:a16="http://schemas.microsoft.com/office/drawing/2014/main" val="396621450"/>
                    </a:ext>
                  </a:extLst>
                </a:gridCol>
                <a:gridCol w="2680379">
                  <a:extLst>
                    <a:ext uri="{9D8B030D-6E8A-4147-A177-3AD203B41FA5}">
                      <a16:colId xmlns:a16="http://schemas.microsoft.com/office/drawing/2014/main" val="102014137"/>
                    </a:ext>
                  </a:extLst>
                </a:gridCol>
                <a:gridCol w="1085850">
                  <a:extLst>
                    <a:ext uri="{9D8B030D-6E8A-4147-A177-3AD203B41FA5}">
                      <a16:colId xmlns:a16="http://schemas.microsoft.com/office/drawing/2014/main" val="4277597290"/>
                    </a:ext>
                  </a:extLst>
                </a:gridCol>
                <a:gridCol w="2838451">
                  <a:extLst>
                    <a:ext uri="{9D8B030D-6E8A-4147-A177-3AD203B41FA5}">
                      <a16:colId xmlns:a16="http://schemas.microsoft.com/office/drawing/2014/main" val="3053789274"/>
                    </a:ext>
                  </a:extLst>
                </a:gridCol>
              </a:tblGrid>
              <a:tr h="0">
                <a:tc gridSpan="2">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b="1" dirty="0" smtClean="0">
                          <a:effectLst/>
                        </a:rPr>
                        <a:t>Decentraal Medebeheer</a:t>
                      </a:r>
                      <a:endParaRPr lang="nl-BE" sz="1200" b="1" dirty="0">
                        <a:effectLst/>
                      </a:endParaRPr>
                    </a:p>
                  </a:txBody>
                  <a:tcPr marL="63500" marR="63500" marT="44450" marB="44450">
                    <a:lnL w="12700" cmpd="sng">
                      <a:solidFill>
                        <a:srgbClr val="232322"/>
                      </a:solidFill>
                    </a:lnL>
                    <a:lnR w="12700" cmpd="sng">
                      <a:solidFill>
                        <a:srgbClr val="232322"/>
                      </a:solidFill>
                    </a:lnR>
                    <a:lnT w="12700" cmpd="sng">
                      <a:solidFill>
                        <a:srgbClr val="232322"/>
                      </a:solidFill>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nl-BE" sz="1200" dirty="0">
                        <a:effectLst/>
                      </a:endParaRPr>
                    </a:p>
                  </a:txBody>
                  <a:tcPr marL="63500" marR="63500" marT="44450" marB="44450"/>
                </a:tc>
                <a:tc gridSpan="3">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b="1" dirty="0" smtClean="0">
                          <a:effectLst/>
                        </a:rPr>
                        <a:t>OSLO bedrijventerrein</a:t>
                      </a:r>
                      <a:endParaRPr lang="nl-BE" sz="1200" b="1" dirty="0">
                        <a:effectLst/>
                      </a:endParaRPr>
                    </a:p>
                  </a:txBody>
                  <a:tcPr marL="63500" marR="63500" marT="44450" marB="44450">
                    <a:lnL w="12700" cmpd="sng">
                      <a:solidFill>
                        <a:srgbClr val="232322"/>
                      </a:solidFill>
                    </a:lnL>
                    <a:lnR w="12700" cmpd="sng">
                      <a:solidFill>
                        <a:srgbClr val="232322"/>
                      </a:solidFill>
                    </a:lnR>
                    <a:lnT w="12700" cmpd="sng">
                      <a:solidFill>
                        <a:srgbClr val="232322"/>
                      </a:solidFill>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t"/>
                      <a:endParaRPr lang="nl-BE" sz="1200" b="1" dirty="0">
                        <a:effectLst/>
                      </a:endParaRPr>
                    </a:p>
                  </a:txBody>
                  <a:tcPr marL="63500" marR="63500" marT="44450" marB="44450"/>
                </a:tc>
                <a:tc hMerge="1">
                  <a:txBody>
                    <a:bodyPr/>
                    <a:lstStyle/>
                    <a:p>
                      <a:pPr algn="ctr" fontAlgn="t"/>
                      <a:endParaRPr lang="nl-BE" sz="1200" b="1" dirty="0">
                        <a:effectLst/>
                      </a:endParaRPr>
                    </a:p>
                  </a:txBody>
                  <a:tcPr marL="63500" marR="63500" marT="44450" marB="44450"/>
                </a:tc>
                <a:extLst>
                  <a:ext uri="{0D108BD9-81ED-4DB2-BD59-A6C34878D82A}">
                    <a16:rowId xmlns:a16="http://schemas.microsoft.com/office/drawing/2014/main" val="1059522388"/>
                  </a:ext>
                </a:extLst>
              </a:tr>
              <a:tr h="0">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Attribuut</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Omschrijving</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Attribuut</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Kardinaliteit</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Datatype</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9078789"/>
                  </a:ext>
                </a:extLst>
              </a:tr>
              <a:tr h="0">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algn="ctr" defTabSz="914400" rtl="0" eaLnBrk="1" fontAlgn="t" latinLnBrk="0" hangingPunct="1"/>
                      <a:r>
                        <a:rPr lang="nl-BE" sz="1200" kern="1200" dirty="0" err="1">
                          <a:solidFill>
                            <a:schemeClr val="tx1"/>
                          </a:solidFill>
                          <a:effectLst/>
                          <a:latin typeface="+mn-lt"/>
                          <a:ea typeface="+mn-ea"/>
                          <a:cs typeface="+mn-cs"/>
                        </a:rPr>
                        <a:t>Terid</a:t>
                      </a:r>
                      <a:endParaRPr lang="nl-BE" sz="1200" kern="1200" dirty="0">
                        <a:solidFill>
                          <a:schemeClr val="tx1"/>
                        </a:solidFill>
                        <a:effectLst/>
                        <a:latin typeface="+mn-lt"/>
                        <a:ea typeface="+mn-ea"/>
                        <a:cs typeface="+mn-cs"/>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algn="ctr" defTabSz="914400" rtl="0" eaLnBrk="1" fontAlgn="t" latinLnBrk="0" hangingPunct="1"/>
                      <a:r>
                        <a:rPr lang="nl-BE" sz="1200" kern="1200" dirty="0">
                          <a:solidFill>
                            <a:schemeClr val="tx1"/>
                          </a:solidFill>
                          <a:effectLst/>
                          <a:latin typeface="+mn-lt"/>
                          <a:ea typeface="+mn-ea"/>
                          <a:cs typeface="+mn-cs"/>
                        </a:rPr>
                        <a:t>Unieke ID</a:t>
                      </a: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Identificator</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1</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Identificator</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extLst>
                  <a:ext uri="{0D108BD9-81ED-4DB2-BD59-A6C34878D82A}">
                    <a16:rowId xmlns:a16="http://schemas.microsoft.com/office/drawing/2014/main" val="918793666"/>
                  </a:ext>
                </a:extLst>
              </a:tr>
              <a:tr h="242282">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algn="ctr" defTabSz="914400" rtl="0" eaLnBrk="1" fontAlgn="t" latinLnBrk="0" hangingPunct="1"/>
                      <a:r>
                        <a:rPr lang="nl-BE" sz="1200" kern="1200" dirty="0">
                          <a:solidFill>
                            <a:schemeClr val="tx1"/>
                          </a:solidFill>
                          <a:effectLst/>
                          <a:latin typeface="+mn-lt"/>
                          <a:ea typeface="+mn-ea"/>
                          <a:cs typeface="+mn-cs"/>
                        </a:rPr>
                        <a:t>Naam</a:t>
                      </a: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algn="ctr" defTabSz="914400" rtl="0" eaLnBrk="1" fontAlgn="t" latinLnBrk="0" hangingPunct="1"/>
                      <a:r>
                        <a:rPr lang="nl-BE" sz="1200" kern="1200" dirty="0">
                          <a:solidFill>
                            <a:schemeClr val="tx1"/>
                          </a:solidFill>
                          <a:effectLst/>
                          <a:latin typeface="+mn-lt"/>
                          <a:ea typeface="+mn-ea"/>
                          <a:cs typeface="+mn-cs"/>
                        </a:rPr>
                        <a:t>Naam van het bedrijventerrein</a:t>
                      </a: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Naam</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1</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TaalString</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extLst>
                  <a:ext uri="{0D108BD9-81ED-4DB2-BD59-A6C34878D82A}">
                    <a16:rowId xmlns:a16="http://schemas.microsoft.com/office/drawing/2014/main" val="2496421555"/>
                  </a:ext>
                </a:extLst>
              </a:tr>
              <a:tr h="0">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algn="ctr" defTabSz="914400" rtl="0" eaLnBrk="1" fontAlgn="t" latinLnBrk="0" hangingPunct="1"/>
                      <a:r>
                        <a:rPr lang="nl-BE" sz="1200" kern="1200" dirty="0">
                          <a:solidFill>
                            <a:schemeClr val="tx1"/>
                          </a:solidFill>
                          <a:effectLst/>
                          <a:latin typeface="+mn-lt"/>
                          <a:ea typeface="+mn-ea"/>
                          <a:cs typeface="+mn-cs"/>
                        </a:rPr>
                        <a:t>Commerciële naam</a:t>
                      </a: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algn="ctr" defTabSz="914400" rtl="0" eaLnBrk="1" fontAlgn="t" latinLnBrk="0" hangingPunct="1"/>
                      <a:r>
                        <a:rPr lang="nl-BE" sz="1200" kern="1200" dirty="0">
                          <a:solidFill>
                            <a:schemeClr val="tx1"/>
                          </a:solidFill>
                          <a:effectLst/>
                          <a:latin typeface="+mn-lt"/>
                          <a:ea typeface="+mn-ea"/>
                          <a:cs typeface="+mn-cs"/>
                        </a:rPr>
                        <a:t>Geadverteerde naam van het bedrijventerrein (enkel indien deze afwijkt van de officiële naam van het bedrijventerrein).</a:t>
                      </a: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commerciëleNaam</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0..1</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TaalString</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E3F3D3"/>
                    </a:solidFill>
                  </a:tcPr>
                </a:tc>
                <a:extLst>
                  <a:ext uri="{0D108BD9-81ED-4DB2-BD59-A6C34878D82A}">
                    <a16:rowId xmlns:a16="http://schemas.microsoft.com/office/drawing/2014/main" val="3490341342"/>
                  </a:ext>
                </a:extLst>
              </a:tr>
              <a:tr h="0">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marR="0" lvl="0" indent="0" algn="ctr" defTabSz="914400" rtl="0" eaLnBrk="1" fontAlgn="t"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Beschikbare kavels?</a:t>
                      </a: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algn="ctr" defTabSz="914400" rtl="0" eaLnBrk="1" fontAlgn="t" latinLnBrk="0" hangingPunct="1"/>
                      <a:r>
                        <a:rPr lang="nl-BE" sz="1200" kern="1200" dirty="0" smtClean="0">
                          <a:solidFill>
                            <a:schemeClr val="tx1"/>
                          </a:solidFill>
                          <a:effectLst/>
                          <a:latin typeface="+mn-lt"/>
                          <a:ea typeface="+mn-ea"/>
                          <a:cs typeface="+mn-cs"/>
                        </a:rPr>
                        <a:t>Ja/Nee</a:t>
                      </a:r>
                      <a:endParaRPr lang="nl-BE" sz="1200" kern="1200" dirty="0">
                        <a:solidFill>
                          <a:schemeClr val="tx1"/>
                        </a:solidFill>
                        <a:effectLst/>
                        <a:latin typeface="+mn-lt"/>
                        <a:ea typeface="+mn-ea"/>
                        <a:cs typeface="+mn-cs"/>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beschikbareKavels</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0..1</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Boolean</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extLst>
                  <a:ext uri="{0D108BD9-81ED-4DB2-BD59-A6C34878D82A}">
                    <a16:rowId xmlns:a16="http://schemas.microsoft.com/office/drawing/2014/main" val="958340282"/>
                  </a:ext>
                </a:extLst>
              </a:tr>
              <a:tr h="0">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marR="0" lvl="0" indent="0" algn="ctr" defTabSz="914400" rtl="0" eaLnBrk="1" fontAlgn="t"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Beschikbare oppervlakte?</a:t>
                      </a: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algn="ctr" defTabSz="914400" rtl="0" eaLnBrk="1" fontAlgn="t" latinLnBrk="0" hangingPunct="1"/>
                      <a:endParaRPr lang="nl-BE" sz="1200" kern="1200" dirty="0">
                        <a:solidFill>
                          <a:schemeClr val="tx1"/>
                        </a:solidFill>
                        <a:effectLst/>
                        <a:latin typeface="+mn-lt"/>
                        <a:ea typeface="+mn-ea"/>
                        <a:cs typeface="+mn-cs"/>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beschikbareOppervlakte</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0..1</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KwantitatieveWaarde</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extLst>
                  <a:ext uri="{0D108BD9-81ED-4DB2-BD59-A6C34878D82A}">
                    <a16:rowId xmlns:a16="http://schemas.microsoft.com/office/drawing/2014/main" val="2888823808"/>
                  </a:ext>
                </a:extLst>
              </a:tr>
              <a:tr h="0">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marR="0" lvl="0" indent="0" algn="ctr" defTabSz="914400" rtl="0" eaLnBrk="1" fontAlgn="t" latinLnBrk="0" hangingPunct="1">
                        <a:lnSpc>
                          <a:spcPct val="100000"/>
                        </a:lnSpc>
                        <a:spcBef>
                          <a:spcPts val="0"/>
                        </a:spcBef>
                        <a:spcAft>
                          <a:spcPts val="0"/>
                        </a:spcAft>
                        <a:buClrTx/>
                        <a:buSzTx/>
                        <a:buFontTx/>
                        <a:buNone/>
                        <a:tabLst/>
                        <a:defRPr/>
                      </a:pPr>
                      <a:r>
                        <a:rPr lang="nl-BE" sz="1200" kern="1200" dirty="0" err="1" smtClean="0">
                          <a:solidFill>
                            <a:schemeClr val="tx1"/>
                          </a:solidFill>
                          <a:effectLst/>
                          <a:latin typeface="+mn-lt"/>
                          <a:ea typeface="+mn-ea"/>
                          <a:cs typeface="+mn-cs"/>
                        </a:rPr>
                        <a:t>DatumBijwerking</a:t>
                      </a:r>
                      <a:endParaRPr lang="nl-BE" sz="1200" kern="1200" dirty="0" smtClean="0">
                        <a:solidFill>
                          <a:schemeClr val="tx1"/>
                        </a:solidFill>
                        <a:effectLst/>
                        <a:latin typeface="+mn-lt"/>
                        <a:ea typeface="+mn-ea"/>
                        <a:cs typeface="+mn-cs"/>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nl-BE" sz="1200" kern="1200" dirty="0" smtClean="0">
                        <a:solidFill>
                          <a:schemeClr val="tx1"/>
                        </a:solidFill>
                        <a:effectLst/>
                        <a:latin typeface="+mn-lt"/>
                        <a:ea typeface="+mn-ea"/>
                        <a:cs typeface="+mn-cs"/>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marR="0" lvl="0" indent="0" algn="ctr" defTabSz="914400" rtl="0" eaLnBrk="1" fontAlgn="t" latinLnBrk="0" hangingPunct="1">
                        <a:lnSpc>
                          <a:spcPct val="100000"/>
                        </a:lnSpc>
                        <a:spcBef>
                          <a:spcPts val="0"/>
                        </a:spcBef>
                        <a:spcAft>
                          <a:spcPts val="0"/>
                        </a:spcAft>
                        <a:buClrTx/>
                        <a:buSzTx/>
                        <a:buFontTx/>
                        <a:buNone/>
                        <a:tabLst/>
                        <a:defRPr/>
                      </a:pPr>
                      <a:r>
                        <a:rPr lang="nl-BE" sz="1200" dirty="0" smtClean="0">
                          <a:effectLst/>
                        </a:rPr>
                        <a:t>datumBijwerking</a:t>
                      </a: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marR="0" lvl="0" indent="0" algn="ctr" defTabSz="914400" rtl="0" eaLnBrk="1" fontAlgn="t" latinLnBrk="0" hangingPunct="1">
                        <a:lnSpc>
                          <a:spcPct val="100000"/>
                        </a:lnSpc>
                        <a:spcBef>
                          <a:spcPts val="0"/>
                        </a:spcBef>
                        <a:spcAft>
                          <a:spcPts val="0"/>
                        </a:spcAft>
                        <a:buClrTx/>
                        <a:buSzTx/>
                        <a:buFontTx/>
                        <a:buNone/>
                        <a:tabLst/>
                        <a:defRPr/>
                      </a:pPr>
                      <a:r>
                        <a:rPr lang="nl-BE" sz="1200" dirty="0" smtClean="0">
                          <a:effectLst/>
                        </a:rPr>
                        <a:t>1</a:t>
                      </a: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marR="0" lvl="0" indent="0" algn="ctr" defTabSz="914400" rtl="0" eaLnBrk="1" fontAlgn="t" latinLnBrk="0" hangingPunct="1">
                        <a:lnSpc>
                          <a:spcPct val="100000"/>
                        </a:lnSpc>
                        <a:spcBef>
                          <a:spcPts val="0"/>
                        </a:spcBef>
                        <a:spcAft>
                          <a:spcPts val="0"/>
                        </a:spcAft>
                        <a:buClrTx/>
                        <a:buSzTx/>
                        <a:buFontTx/>
                        <a:buNone/>
                        <a:tabLst/>
                        <a:defRPr/>
                      </a:pPr>
                      <a:r>
                        <a:rPr lang="nl-BE" sz="1200" dirty="0" smtClean="0">
                          <a:effectLst/>
                        </a:rPr>
                        <a:t>DateTime</a:t>
                      </a: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73B632">
                        <a:lumMod val="20000"/>
                        <a:lumOff val="80000"/>
                      </a:srgbClr>
                    </a:solidFill>
                  </a:tcPr>
                </a:tc>
                <a:extLst>
                  <a:ext uri="{0D108BD9-81ED-4DB2-BD59-A6C34878D82A}">
                    <a16:rowId xmlns:a16="http://schemas.microsoft.com/office/drawing/2014/main" val="3498406665"/>
                  </a:ext>
                </a:extLst>
              </a:tr>
              <a:tr h="0">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algn="ctr" defTabSz="914400" rtl="0" eaLnBrk="1" fontAlgn="t" latinLnBrk="0" hangingPunct="1"/>
                      <a:r>
                        <a:rPr lang="nl-BE" sz="1200" kern="1200" dirty="0" smtClean="0">
                          <a:solidFill>
                            <a:schemeClr val="tx1"/>
                          </a:solidFill>
                          <a:effectLst/>
                          <a:latin typeface="+mn-lt"/>
                          <a:ea typeface="+mn-ea"/>
                          <a:cs typeface="+mn-cs"/>
                        </a:rPr>
                        <a:t>Dominante economische activiteit</a:t>
                      </a:r>
                      <a:endParaRPr lang="nl-BE" sz="1200" kern="1200" dirty="0">
                        <a:solidFill>
                          <a:schemeClr val="tx1"/>
                        </a:solidFill>
                        <a:effectLst/>
                        <a:latin typeface="+mn-lt"/>
                        <a:ea typeface="+mn-ea"/>
                        <a:cs typeface="+mn-cs"/>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F49E9E"/>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algn="ctr" defTabSz="914400" rtl="0" eaLnBrk="1" fontAlgn="t" latinLnBrk="0" hangingPunct="1"/>
                      <a:endParaRPr lang="nl-BE" sz="1200" kern="1200" dirty="0">
                        <a:solidFill>
                          <a:schemeClr val="tx1"/>
                        </a:solidFill>
                        <a:effectLst/>
                        <a:latin typeface="+mn-lt"/>
                        <a:ea typeface="+mn-ea"/>
                        <a:cs typeface="+mn-cs"/>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F49E9E"/>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dominanteEconomischeActiviteit</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F49E9E"/>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0..*</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F49E9E"/>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ctr" fontAlgn="t"/>
                      <a:r>
                        <a:rPr lang="nl-BE" sz="1200" dirty="0" smtClean="0">
                          <a:effectLst/>
                        </a:rPr>
                        <a:t>Codelijst</a:t>
                      </a:r>
                      <a:endParaRPr lang="nl-BE" sz="1200"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F49E9E"/>
                    </a:solidFill>
                  </a:tcPr>
                </a:tc>
                <a:extLst>
                  <a:ext uri="{0D108BD9-81ED-4DB2-BD59-A6C34878D82A}">
                    <a16:rowId xmlns:a16="http://schemas.microsoft.com/office/drawing/2014/main" val="3157977670"/>
                  </a:ext>
                </a:extLst>
              </a:tr>
              <a:tr h="0">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l" fontAlgn="t"/>
                      <a:r>
                        <a:rPr lang="nl-BE" sz="1200" strike="sngStrike" dirty="0" smtClean="0">
                          <a:effectLst/>
                        </a:rPr>
                        <a:t>Oppervlakte</a:t>
                      </a:r>
                      <a:endParaRPr lang="nl-BE" sz="1200" strike="sngStrike"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F49E9E"/>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l" fontAlgn="t"/>
                      <a:r>
                        <a:rPr lang="nl-BE" sz="1200" strike="sngStrike" dirty="0" smtClean="0">
                          <a:effectLst/>
                        </a:rPr>
                        <a:t>Zie</a:t>
                      </a:r>
                      <a:r>
                        <a:rPr lang="nl-BE" sz="1200" strike="sngStrike" baseline="0" dirty="0" smtClean="0">
                          <a:effectLst/>
                        </a:rPr>
                        <a:t> Ruimtelijke Eenheid</a:t>
                      </a:r>
                      <a:endParaRPr lang="nl-BE" sz="1200" strike="sngStrike"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F49E9E"/>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marR="0" lvl="0" indent="0" algn="l" defTabSz="914400" rtl="0" eaLnBrk="1" fontAlgn="t" latinLnBrk="0" hangingPunct="1">
                        <a:lnSpc>
                          <a:spcPct val="100000"/>
                        </a:lnSpc>
                        <a:spcBef>
                          <a:spcPts val="0"/>
                        </a:spcBef>
                        <a:spcAft>
                          <a:spcPts val="0"/>
                        </a:spcAft>
                        <a:buClrTx/>
                        <a:buSzTx/>
                        <a:buFontTx/>
                        <a:buNone/>
                        <a:tabLst/>
                        <a:defRPr/>
                      </a:pPr>
                      <a:r>
                        <a:rPr lang="nl-BE" sz="1200" strike="sngStrike" dirty="0" smtClean="0">
                          <a:effectLst/>
                        </a:rPr>
                        <a:t>Zie</a:t>
                      </a:r>
                      <a:r>
                        <a:rPr lang="nl-BE" sz="1200" strike="sngStrike" baseline="0" dirty="0" smtClean="0">
                          <a:effectLst/>
                        </a:rPr>
                        <a:t> Ruimtelijke Eenheid</a:t>
                      </a:r>
                      <a:endParaRPr lang="nl-BE" sz="1200" strike="sngStrike" dirty="0" smtClean="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F49E9E"/>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algn="l" fontAlgn="t"/>
                      <a:endParaRPr lang="nl-BE" sz="1200" strike="sngStrike" dirty="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F49E9E"/>
                    </a:solidFill>
                  </a:tcPr>
                </a:tc>
                <a:tc>
                  <a:txBody>
                    <a:bodyPr/>
                    <a:lstStyle>
                      <a:lvl1pPr marL="0" algn="l" defTabSz="914400" rtl="0" eaLnBrk="1" latinLnBrk="0" hangingPunct="1">
                        <a:defRPr sz="1800" kern="1200">
                          <a:solidFill>
                            <a:schemeClr val="tx1"/>
                          </a:solidFill>
                          <a:latin typeface="FlandersArtSerif-Regular"/>
                        </a:defRPr>
                      </a:lvl1pPr>
                      <a:lvl2pPr marL="457200" algn="l" defTabSz="914400" rtl="0" eaLnBrk="1" latinLnBrk="0" hangingPunct="1">
                        <a:defRPr sz="1800" kern="1200">
                          <a:solidFill>
                            <a:schemeClr val="tx1"/>
                          </a:solidFill>
                          <a:latin typeface="FlandersArtSerif-Regular"/>
                        </a:defRPr>
                      </a:lvl2pPr>
                      <a:lvl3pPr marL="914400" algn="l" defTabSz="914400" rtl="0" eaLnBrk="1" latinLnBrk="0" hangingPunct="1">
                        <a:defRPr sz="1800" kern="1200">
                          <a:solidFill>
                            <a:schemeClr val="tx1"/>
                          </a:solidFill>
                          <a:latin typeface="FlandersArtSerif-Regular"/>
                        </a:defRPr>
                      </a:lvl3pPr>
                      <a:lvl4pPr marL="1371600" algn="l" defTabSz="914400" rtl="0" eaLnBrk="1" latinLnBrk="0" hangingPunct="1">
                        <a:defRPr sz="1800" kern="1200">
                          <a:solidFill>
                            <a:schemeClr val="tx1"/>
                          </a:solidFill>
                          <a:latin typeface="FlandersArtSerif-Regular"/>
                        </a:defRPr>
                      </a:lvl4pPr>
                      <a:lvl5pPr marL="1828800" algn="l" defTabSz="914400" rtl="0" eaLnBrk="1" latinLnBrk="0" hangingPunct="1">
                        <a:defRPr sz="1800" kern="1200">
                          <a:solidFill>
                            <a:schemeClr val="tx1"/>
                          </a:solidFill>
                          <a:latin typeface="FlandersArtSerif-Regular"/>
                        </a:defRPr>
                      </a:lvl5pPr>
                      <a:lvl6pPr marL="2286000" algn="l" defTabSz="914400" rtl="0" eaLnBrk="1" latinLnBrk="0" hangingPunct="1">
                        <a:defRPr sz="1800" kern="1200">
                          <a:solidFill>
                            <a:schemeClr val="tx1"/>
                          </a:solidFill>
                          <a:latin typeface="FlandersArtSerif-Regular"/>
                        </a:defRPr>
                      </a:lvl6pPr>
                      <a:lvl7pPr marL="2743200" algn="l" defTabSz="914400" rtl="0" eaLnBrk="1" latinLnBrk="0" hangingPunct="1">
                        <a:defRPr sz="1800" kern="1200">
                          <a:solidFill>
                            <a:schemeClr val="tx1"/>
                          </a:solidFill>
                          <a:latin typeface="FlandersArtSerif-Regular"/>
                        </a:defRPr>
                      </a:lvl7pPr>
                      <a:lvl8pPr marL="3200400" algn="l" defTabSz="914400" rtl="0" eaLnBrk="1" latinLnBrk="0" hangingPunct="1">
                        <a:defRPr sz="1800" kern="1200">
                          <a:solidFill>
                            <a:schemeClr val="tx1"/>
                          </a:solidFill>
                          <a:latin typeface="FlandersArtSerif-Regular"/>
                        </a:defRPr>
                      </a:lvl8pPr>
                      <a:lvl9pPr marL="3657600" algn="l" defTabSz="914400" rtl="0" eaLnBrk="1" latinLnBrk="0" hangingPunct="1">
                        <a:defRPr sz="1800" kern="1200">
                          <a:solidFill>
                            <a:schemeClr val="tx1"/>
                          </a:solidFill>
                          <a:latin typeface="FlandersArtSerif-Regular"/>
                        </a:defRPr>
                      </a:lvl9pPr>
                    </a:lstStyle>
                    <a:p>
                      <a:pPr marL="0" marR="0" lvl="0" indent="0" algn="l" defTabSz="914400" rtl="0" eaLnBrk="1" fontAlgn="t" latinLnBrk="0" hangingPunct="1">
                        <a:lnSpc>
                          <a:spcPct val="100000"/>
                        </a:lnSpc>
                        <a:spcBef>
                          <a:spcPts val="0"/>
                        </a:spcBef>
                        <a:spcAft>
                          <a:spcPts val="0"/>
                        </a:spcAft>
                        <a:buClrTx/>
                        <a:buSzTx/>
                        <a:buFontTx/>
                        <a:buNone/>
                        <a:tabLst/>
                        <a:defRPr/>
                      </a:pPr>
                      <a:r>
                        <a:rPr lang="nl-BE" sz="1200" strike="sngStrike" dirty="0" smtClean="0">
                          <a:effectLst/>
                        </a:rPr>
                        <a:t>Zie</a:t>
                      </a:r>
                      <a:r>
                        <a:rPr lang="nl-BE" sz="1200" strike="sngStrike" baseline="0" dirty="0" smtClean="0">
                          <a:effectLst/>
                        </a:rPr>
                        <a:t> Ruimtelijke Eenheid</a:t>
                      </a:r>
                      <a:endParaRPr lang="nl-BE" sz="1200" strike="sngStrike" dirty="0" smtClean="0">
                        <a:effectLst/>
                      </a:endParaRPr>
                    </a:p>
                  </a:txBody>
                  <a:tcPr marL="63500" marR="63500" marT="44450" marB="44450">
                    <a:lnL w="12700" cap="flat" cmpd="sng" algn="ctr">
                      <a:solidFill>
                        <a:srgbClr val="232322"/>
                      </a:solidFill>
                      <a:prstDash val="solid"/>
                      <a:round/>
                      <a:headEnd type="none" w="med" len="med"/>
                      <a:tailEnd type="none" w="med" len="med"/>
                    </a:lnL>
                    <a:lnR w="12700" cap="flat" cmpd="sng" algn="ctr">
                      <a:solidFill>
                        <a:srgbClr val="232322"/>
                      </a:solidFill>
                      <a:prstDash val="solid"/>
                      <a:round/>
                      <a:headEnd type="none" w="med" len="med"/>
                      <a:tailEnd type="none" w="med" len="med"/>
                    </a:lnR>
                    <a:lnT w="12700" cap="flat" cmpd="sng" algn="ctr">
                      <a:solidFill>
                        <a:srgbClr val="232322"/>
                      </a:solidFill>
                      <a:prstDash val="solid"/>
                      <a:round/>
                      <a:headEnd type="none" w="med" len="med"/>
                      <a:tailEnd type="none" w="med" len="med"/>
                    </a:lnT>
                    <a:lnB w="12700" cap="flat" cmpd="sng" algn="ctr">
                      <a:solidFill>
                        <a:srgbClr val="232322"/>
                      </a:solidFill>
                      <a:prstDash val="solid"/>
                      <a:round/>
                      <a:headEnd type="none" w="med" len="med"/>
                      <a:tailEnd type="none" w="med" len="med"/>
                    </a:lnB>
                    <a:lnTlToBr w="12700" cmpd="sng">
                      <a:noFill/>
                      <a:prstDash val="solid"/>
                    </a:lnTlToBr>
                    <a:lnBlToTr w="12700" cmpd="sng">
                      <a:noFill/>
                      <a:prstDash val="solid"/>
                    </a:lnBlToTr>
                    <a:solidFill>
                      <a:srgbClr val="F49E9E"/>
                    </a:solidFill>
                  </a:tcPr>
                </a:tc>
                <a:extLst>
                  <a:ext uri="{0D108BD9-81ED-4DB2-BD59-A6C34878D82A}">
                    <a16:rowId xmlns:a16="http://schemas.microsoft.com/office/drawing/2014/main" val="878628039"/>
                  </a:ext>
                </a:extLst>
              </a:tr>
            </a:tbl>
          </a:graphicData>
        </a:graphic>
      </p:graphicFrame>
      <p:sp>
        <p:nvSpPr>
          <p:cNvPr id="2" name="Cloud Callout 1"/>
          <p:cNvSpPr/>
          <p:nvPr/>
        </p:nvSpPr>
        <p:spPr>
          <a:xfrm>
            <a:off x="4216204" y="239861"/>
            <a:ext cx="4905375" cy="206692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ysClr val="windowText" lastClr="000000"/>
                </a:solidFill>
              </a:rPr>
              <a:t>Behoort</a:t>
            </a:r>
            <a:r>
              <a:rPr lang="en-GB" dirty="0" smtClean="0">
                <a:solidFill>
                  <a:sysClr val="windowText" lastClr="000000"/>
                </a:solidFill>
              </a:rPr>
              <a:t> </a:t>
            </a:r>
            <a:r>
              <a:rPr lang="en-GB" dirty="0" err="1" smtClean="0">
                <a:solidFill>
                  <a:sysClr val="windowText" lastClr="000000"/>
                </a:solidFill>
              </a:rPr>
              <a:t>dit</a:t>
            </a:r>
            <a:r>
              <a:rPr lang="en-GB" dirty="0" smtClean="0">
                <a:solidFill>
                  <a:sysClr val="windowText" lastClr="000000"/>
                </a:solidFill>
              </a:rPr>
              <a:t> tot </a:t>
            </a:r>
            <a:r>
              <a:rPr lang="en-GB" dirty="0" err="1" smtClean="0">
                <a:solidFill>
                  <a:sysClr val="windowText" lastClr="000000"/>
                </a:solidFill>
              </a:rPr>
              <a:t>Bedrijventerrein</a:t>
            </a:r>
            <a:r>
              <a:rPr lang="en-GB" dirty="0" smtClean="0">
                <a:solidFill>
                  <a:sysClr val="windowText" lastClr="000000"/>
                </a:solidFill>
              </a:rPr>
              <a:t>? </a:t>
            </a:r>
            <a:br>
              <a:rPr lang="en-GB" dirty="0" smtClean="0">
                <a:solidFill>
                  <a:sysClr val="windowText" lastClr="000000"/>
                </a:solidFill>
              </a:rPr>
            </a:br>
            <a:r>
              <a:rPr lang="en-GB" dirty="0" smtClean="0">
                <a:solidFill>
                  <a:sysClr val="windowText" lastClr="000000"/>
                </a:solidFill>
              </a:rPr>
              <a:t/>
            </a:r>
            <a:br>
              <a:rPr lang="en-GB" dirty="0" smtClean="0">
                <a:solidFill>
                  <a:sysClr val="windowText" lastClr="000000"/>
                </a:solidFill>
              </a:rPr>
            </a:br>
            <a:r>
              <a:rPr lang="en-GB" dirty="0" smtClean="0">
                <a:solidFill>
                  <a:sysClr val="windowText" lastClr="000000"/>
                </a:solidFill>
              </a:rPr>
              <a:t>‘</a:t>
            </a:r>
            <a:r>
              <a:rPr lang="en-GB" dirty="0" err="1" smtClean="0">
                <a:solidFill>
                  <a:sysClr val="windowText" lastClr="000000"/>
                </a:solidFill>
              </a:rPr>
              <a:t>Deelgebied</a:t>
            </a:r>
            <a:r>
              <a:rPr lang="en-GB" dirty="0" smtClean="0">
                <a:solidFill>
                  <a:sysClr val="windowText" lastClr="000000"/>
                </a:solidFill>
              </a:rPr>
              <a:t>’?</a:t>
            </a:r>
            <a:endParaRPr lang="en-US" dirty="0">
              <a:solidFill>
                <a:sysClr val="windowText" lastClr="000000"/>
              </a:solidFill>
            </a:endParaRPr>
          </a:p>
        </p:txBody>
      </p:sp>
    </p:spTree>
    <p:extLst>
      <p:ext uri="{BB962C8B-B14F-4D97-AF65-F5344CB8AC3E}">
        <p14:creationId xmlns:p14="http://schemas.microsoft.com/office/powerpoint/2010/main" val="19303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a:solidFill>
                  <a:srgbClr val="232322"/>
                </a:solidFill>
                <a:latin typeface="FlandersArtSerif-Regular"/>
              </a:rPr>
              <a:t>Bedrijventerrein– </a:t>
            </a:r>
            <a:r>
              <a:rPr lang="nl-BE" b="1" dirty="0" smtClean="0">
                <a:solidFill>
                  <a:srgbClr val="232322"/>
                </a:solidFill>
                <a:latin typeface="FlandersArtSerif-Regular"/>
              </a:rPr>
              <a:t>Identificator</a:t>
            </a:r>
            <a:endParaRPr lang="nl-BE" b="1" dirty="0">
              <a:solidFill>
                <a:srgbClr val="232322"/>
              </a:solidFill>
              <a:latin typeface="FlandersArtSerif-Regular"/>
            </a:endParaRPr>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22</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pic>
        <p:nvPicPr>
          <p:cNvPr id="5" name="Picture 4"/>
          <p:cNvPicPr>
            <a:picLocks noChangeAspect="1"/>
          </p:cNvPicPr>
          <p:nvPr/>
        </p:nvPicPr>
        <p:blipFill>
          <a:blip r:embed="rId3"/>
          <a:stretch>
            <a:fillRect/>
          </a:stretch>
        </p:blipFill>
        <p:spPr>
          <a:xfrm>
            <a:off x="3629333" y="2157571"/>
            <a:ext cx="4933333" cy="2542857"/>
          </a:xfrm>
          <a:prstGeom prst="rect">
            <a:avLst/>
          </a:prstGeom>
        </p:spPr>
      </p:pic>
    </p:spTree>
    <p:extLst>
      <p:ext uri="{BB962C8B-B14F-4D97-AF65-F5344CB8AC3E}">
        <p14:creationId xmlns:p14="http://schemas.microsoft.com/office/powerpoint/2010/main" val="4049751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 2"/>
          <p:cNvGraphicFramePr>
            <a:graphicFrameLocks noGrp="1"/>
          </p:cNvGraphicFramePr>
          <p:nvPr>
            <p:extLst>
              <p:ext uri="{D42A27DB-BD31-4B8C-83A1-F6EECF244321}">
                <p14:modId xmlns:p14="http://schemas.microsoft.com/office/powerpoint/2010/main" val="2038726006"/>
              </p:ext>
            </p:extLst>
          </p:nvPr>
        </p:nvGraphicFramePr>
        <p:xfrm>
          <a:off x="389318" y="400110"/>
          <a:ext cx="11631233" cy="6286172"/>
        </p:xfrm>
        <a:graphic>
          <a:graphicData uri="http://schemas.openxmlformats.org/drawingml/2006/table">
            <a:tbl>
              <a:tblPr firstRow="1" firstCol="1" bandRow="1"/>
              <a:tblGrid>
                <a:gridCol w="2344357">
                  <a:extLst>
                    <a:ext uri="{9D8B030D-6E8A-4147-A177-3AD203B41FA5}">
                      <a16:colId xmlns:a16="http://schemas.microsoft.com/office/drawing/2014/main" val="2296542787"/>
                    </a:ext>
                  </a:extLst>
                </a:gridCol>
                <a:gridCol w="4124325">
                  <a:extLst>
                    <a:ext uri="{9D8B030D-6E8A-4147-A177-3AD203B41FA5}">
                      <a16:colId xmlns:a16="http://schemas.microsoft.com/office/drawing/2014/main" val="126726167"/>
                    </a:ext>
                  </a:extLst>
                </a:gridCol>
                <a:gridCol w="1971675">
                  <a:extLst>
                    <a:ext uri="{9D8B030D-6E8A-4147-A177-3AD203B41FA5}">
                      <a16:colId xmlns:a16="http://schemas.microsoft.com/office/drawing/2014/main" val="3615735567"/>
                    </a:ext>
                  </a:extLst>
                </a:gridCol>
                <a:gridCol w="1028700">
                  <a:extLst>
                    <a:ext uri="{9D8B030D-6E8A-4147-A177-3AD203B41FA5}">
                      <a16:colId xmlns:a16="http://schemas.microsoft.com/office/drawing/2014/main" val="173453170"/>
                    </a:ext>
                  </a:extLst>
                </a:gridCol>
                <a:gridCol w="2162176">
                  <a:extLst>
                    <a:ext uri="{9D8B030D-6E8A-4147-A177-3AD203B41FA5}">
                      <a16:colId xmlns:a16="http://schemas.microsoft.com/office/drawing/2014/main" val="3002626403"/>
                    </a:ext>
                  </a:extLst>
                </a:gridCol>
              </a:tblGrid>
              <a:tr h="195118">
                <a:tc gridSpan="2">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Decentraal Medebeheer</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l">
                        <a:lnSpc>
                          <a:spcPct val="107000"/>
                        </a:lnSpc>
                        <a:spcAft>
                          <a:spcPts val="0"/>
                        </a:spcAft>
                      </a:pP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3">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OSLO Bedrijventerrrein</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lnSpc>
                          <a:spcPct val="107000"/>
                        </a:lnSpc>
                        <a:spcAft>
                          <a:spcPts val="0"/>
                        </a:spcAft>
                      </a:pP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ctr">
                        <a:lnSpc>
                          <a:spcPct val="107000"/>
                        </a:lnSpc>
                        <a:spcAft>
                          <a:spcPts val="0"/>
                        </a:spcAft>
                      </a:pP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40931624"/>
                  </a:ext>
                </a:extLst>
              </a:tr>
              <a:tr h="195118">
                <a:tc>
                  <a:txBody>
                    <a:bodyPr/>
                    <a:lstStyle/>
                    <a:p>
                      <a:pPr algn="ctr">
                        <a:lnSpc>
                          <a:spcPct val="107000"/>
                        </a:lnSpc>
                        <a:spcAft>
                          <a:spcPts val="0"/>
                        </a:spcAft>
                      </a:pPr>
                      <a:r>
                        <a:rPr lang="nl-BE" sz="12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Attribuut</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nl-BE" sz="12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Omschrijving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Attribuut</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Kardinaliteit</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Data type</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54014598"/>
                  </a:ext>
                </a:extLst>
              </a:tr>
              <a:tr h="585355">
                <a:tc>
                  <a:txBody>
                    <a:bodyPr/>
                    <a:lstStyle/>
                    <a:p>
                      <a:pPr algn="ctr">
                        <a:spcAft>
                          <a:spcPts val="0"/>
                        </a:spcAft>
                      </a:pPr>
                      <a:r>
                        <a:rPr lang="nl-BE"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Algplanid</a:t>
                      </a:r>
                      <a:endParaRPr lang="nl-BE" sz="1200"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Het unieke identificatienummer van het plan beginnende met de NIScode van de overheidsinstantie die het plan opmaakt en een prefix die aangeeft over welk type plan het gaat.</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AlgemeenPlanId</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String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3412513339"/>
                  </a:ext>
                </a:extLst>
              </a:tr>
              <a:tr h="195118">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Calibri" panose="020F0502020204030204" pitchFamily="34" charset="0"/>
                        </a:rPr>
                        <a:t>Planningsniveau</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GewRUP, proRUP, gemRUP,</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Planningsniveau</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Codelijst</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3061742961"/>
                  </a:ext>
                </a:extLst>
              </a:tr>
              <a:tr h="195118">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Naam_plan</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Naam van </a:t>
                      </a: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de</a:t>
                      </a:r>
                      <a:r>
                        <a:rPr lang="nl-BE" sz="1200" baseline="0" dirty="0" smtClean="0">
                          <a:effectLst/>
                          <a:latin typeface="Calibri" panose="020F0502020204030204" pitchFamily="34" charset="0"/>
                          <a:ea typeface="Calibri" panose="020F0502020204030204" pitchFamily="34" charset="0"/>
                          <a:cs typeface="Times New Roman" panose="02020603050405020304" pitchFamily="18" charset="0"/>
                        </a:rPr>
                        <a:t> planningszone</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Naam</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TaalString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2656510967"/>
                  </a:ext>
                </a:extLst>
              </a:tr>
              <a:tr h="195118">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Naam_deelgebied</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De naam van het </a:t>
                      </a: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deelgebied</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naamDeelgebied</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TaalString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827675631"/>
                  </a:ext>
                </a:extLst>
              </a:tr>
              <a:tr h="780474">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Dossierfase</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nl-B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nl-BE" sz="1200"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342900" lvl="0" indent="-342900" algn="ctr">
                        <a:lnSpc>
                          <a:spcPct val="107000"/>
                        </a:lnSpc>
                        <a:spcAft>
                          <a:spcPts val="0"/>
                        </a:spcAft>
                        <a:buFont typeface="Wingdings" panose="05000000000000000000" pitchFamily="2" charset="2"/>
                        <a:buChar char=""/>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PV = plenaire vergadering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07000"/>
                        </a:lnSpc>
                        <a:spcAft>
                          <a:spcPts val="0"/>
                        </a:spcAft>
                        <a:buFont typeface="Wingdings" panose="05000000000000000000" pitchFamily="2" charset="2"/>
                        <a:buChar char=""/>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VV = voorlopige vaststelling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07000"/>
                        </a:lnSpc>
                        <a:spcAft>
                          <a:spcPts val="0"/>
                        </a:spcAft>
                        <a:buFont typeface="Wingdings" panose="05000000000000000000" pitchFamily="2" charset="2"/>
                        <a:buChar char=""/>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DV = definitieve vaststelling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07000"/>
                        </a:lnSpc>
                        <a:spcAft>
                          <a:spcPts val="0"/>
                        </a:spcAft>
                        <a:buFont typeface="Wingdings" panose="05000000000000000000" pitchFamily="2" charset="2"/>
                        <a:buChar char=""/>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BG = besluit tot goedkeuring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0" lvl="0" indent="0" algn="ctr">
                        <a:lnSpc>
                          <a:spcPct val="107000"/>
                        </a:lnSpc>
                        <a:spcAft>
                          <a:spcPts val="0"/>
                        </a:spcAft>
                        <a:buFont typeface="Wingdings" panose="05000000000000000000" pitchFamily="2" charset="2"/>
                        <a:buNone/>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Dossierfase</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0" lvl="0" indent="0" algn="ctr">
                        <a:lnSpc>
                          <a:spcPct val="107000"/>
                        </a:lnSpc>
                        <a:spcAft>
                          <a:spcPts val="0"/>
                        </a:spcAft>
                        <a:buFont typeface="Wingdings" panose="05000000000000000000" pitchFamily="2" charset="2"/>
                        <a:buNone/>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0" lvl="0" indent="0" algn="ctr">
                        <a:lnSpc>
                          <a:spcPct val="107000"/>
                        </a:lnSpc>
                        <a:spcAft>
                          <a:spcPts val="0"/>
                        </a:spcAft>
                        <a:buFont typeface="Wingdings" panose="05000000000000000000" pitchFamily="2" charset="2"/>
                        <a:buNone/>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Codelijst</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252991390"/>
                  </a:ext>
                </a:extLst>
              </a:tr>
              <a:tr h="414962">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Categorie_bestemming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342900" lvl="0" indent="-342900" algn="ctr">
                        <a:lnSpc>
                          <a:spcPct val="107000"/>
                        </a:lnSpc>
                        <a:spcAft>
                          <a:spcPts val="0"/>
                        </a:spcAft>
                        <a:buFont typeface="Wingdings" panose="05000000000000000000" pitchFamily="2" charset="2"/>
                        <a:buChar char=""/>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BED indien er een grondvlak is</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07000"/>
                        </a:lnSpc>
                        <a:spcAft>
                          <a:spcPts val="0"/>
                        </a:spcAft>
                        <a:buFont typeface="Wingdings" panose="05000000000000000000" pitchFamily="2" charset="2"/>
                        <a:buChar char=""/>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NULL indien er enkel een plancontour is</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0" lvl="0" indent="0" algn="ctr">
                        <a:lnSpc>
                          <a:spcPct val="107000"/>
                        </a:lnSpc>
                        <a:spcAft>
                          <a:spcPts val="0"/>
                        </a:spcAft>
                        <a:buFont typeface="Wingdings" panose="05000000000000000000" pitchFamily="2" charset="2"/>
                        <a:buNone/>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Bestemming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0" lvl="0" indent="0" algn="ctr">
                        <a:lnSpc>
                          <a:spcPct val="107000"/>
                        </a:lnSpc>
                        <a:spcAft>
                          <a:spcPts val="0"/>
                        </a:spcAft>
                        <a:buFont typeface="Wingdings" panose="05000000000000000000" pitchFamily="2" charset="2"/>
                        <a:buNone/>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0..1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0" lvl="0" indent="0" algn="ctr">
                        <a:lnSpc>
                          <a:spcPct val="107000"/>
                        </a:lnSpc>
                        <a:spcAft>
                          <a:spcPts val="0"/>
                        </a:spcAft>
                        <a:buFont typeface="Wingdings" panose="05000000000000000000" pitchFamily="2" charset="2"/>
                        <a:buNone/>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Codelijst</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2864633422"/>
                  </a:ext>
                </a:extLst>
              </a:tr>
              <a:tr h="780474">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Status</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342900" lvl="0" indent="-342900" algn="ctr">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Voorontwerp (PV)</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Ontwerp (VV)</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Definitief (DV/BG)</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Geschorst (NA/SC)</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0" lvl="0" indent="0" algn="ctr">
                        <a:lnSpc>
                          <a:spcPct val="107000"/>
                        </a:lnSpc>
                        <a:spcAft>
                          <a:spcPts val="0"/>
                        </a:spcAft>
                        <a:buFont typeface="Wingdings" panose="05000000000000000000" pitchFamily="2" charset="2"/>
                        <a:buNone/>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Status</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0" lvl="0" indent="0" algn="ctr">
                        <a:lnSpc>
                          <a:spcPct val="107000"/>
                        </a:lnSpc>
                        <a:spcAft>
                          <a:spcPts val="0"/>
                        </a:spcAft>
                        <a:buFont typeface="Wingdings" panose="05000000000000000000" pitchFamily="2" charset="2"/>
                        <a:buNone/>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0" lvl="0" indent="0" algn="ctr">
                        <a:lnSpc>
                          <a:spcPct val="107000"/>
                        </a:lnSpc>
                        <a:spcAft>
                          <a:spcPts val="0"/>
                        </a:spcAft>
                        <a:buFont typeface="Wingdings" panose="05000000000000000000" pitchFamily="2" charset="2"/>
                        <a:buNone/>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Codelijst</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1047879992"/>
                  </a:ext>
                </a:extLst>
              </a:tr>
              <a:tr h="195118">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Startdatum</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457200"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Startdatum </a:t>
                      </a:r>
                      <a:r>
                        <a:rPr lang="nl-BE" sz="1200" dirty="0">
                          <a:effectLst/>
                          <a:latin typeface="Calibri" panose="020F0502020204030204" pitchFamily="34" charset="0"/>
                          <a:ea typeface="Calibri" panose="020F0502020204030204" pitchFamily="34" charset="0"/>
                          <a:cs typeface="Times New Roman" panose="02020603050405020304" pitchFamily="18" charset="0"/>
                        </a:rPr>
                        <a:t>van de dossierfase</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457200"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startDatum</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457200"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marL="457200"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DateTime</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3109958580"/>
                  </a:ext>
                </a:extLst>
              </a:tr>
              <a:tr h="195118">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Publicatiedatum</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Publicatiedatum van de dossierfase in het Belgisch Staatsblad</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publicatieDatum</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0..1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DateTime</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1480886380"/>
                  </a:ext>
                </a:extLst>
              </a:tr>
              <a:tr h="195118">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Dgnr</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Het deelgebiednummer binnen het plan</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Identificator</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Identificator</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19647044"/>
                  </a:ext>
                </a:extLst>
              </a:tr>
              <a:tr h="190905">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Type_terrein</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Naam van het stedenbouwkundig voorschrift</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Terreintype</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0..1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String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704346781"/>
                  </a:ext>
                </a:extLst>
              </a:tr>
              <a:tr h="390237">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Stedenbouwkundige_voorschriften</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Link naar de tekst met het stedenbouwkundige voorschrift van het plan</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stedenbouwkundigeVoorschriften</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URI</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881971079"/>
                  </a:ext>
                </a:extLst>
              </a:tr>
              <a:tr h="195118">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Toelichtingsnota</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Link naar de tekst met de toelichtingsnota van het plan</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Toelichtingsnota</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URI</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2864415865"/>
                  </a:ext>
                </a:extLst>
              </a:tr>
              <a:tr h="195118">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Schorsing_beslissing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Schorsing</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Schorsing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0..1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Boolean</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2663693655"/>
                  </a:ext>
                </a:extLst>
              </a:tr>
              <a:tr h="293561">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Schorsing_beslissingsdatum</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De datum waarop het plan door het arrest van de Raad van State, Vlaamse regering of Bestendige deputatie werd geschorst</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datumSchorsing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0..1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DateTime</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4187413410"/>
                  </a:ext>
                </a:extLst>
              </a:tr>
              <a:tr h="146780">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PDF_schorsing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Link naar het arrest van de schorsing</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linkSchorsing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0..1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URI</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730574491"/>
                  </a:ext>
                </a:extLst>
              </a:tr>
              <a:tr h="195118">
                <a:tc>
                  <a:txBody>
                    <a:bodyPr/>
                    <a:lstStyle/>
                    <a:p>
                      <a:pPr algn="ctr">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Schorsing_opmerking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Opmerkingen i.k.v. de schorsing</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schorsingOpmerking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0..1</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tc>
                  <a:txBody>
                    <a:bodyPr/>
                    <a:lstStyle/>
                    <a:p>
                      <a:pPr algn="ctr">
                        <a:lnSpc>
                          <a:spcPct val="107000"/>
                        </a:lnSpc>
                        <a:spcAft>
                          <a:spcPts val="0"/>
                        </a:spcAft>
                      </a:pPr>
                      <a:r>
                        <a:rPr lang="nl-BE" sz="1200" dirty="0" smtClean="0">
                          <a:effectLst/>
                          <a:latin typeface="Calibri" panose="020F0502020204030204" pitchFamily="34" charset="0"/>
                          <a:ea typeface="Calibri" panose="020F0502020204030204" pitchFamily="34" charset="0"/>
                          <a:cs typeface="Times New Roman" panose="02020603050405020304" pitchFamily="18" charset="0"/>
                        </a:rPr>
                        <a:t>TaalString</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3D3"/>
                    </a:solidFill>
                  </a:tcPr>
                </a:tc>
                <a:extLst>
                  <a:ext uri="{0D108BD9-81ED-4DB2-BD59-A6C34878D82A}">
                    <a16:rowId xmlns:a16="http://schemas.microsoft.com/office/drawing/2014/main" val="3476157385"/>
                  </a:ext>
                </a:extLst>
              </a:tr>
              <a:tr h="195118">
                <a:tc>
                  <a:txBody>
                    <a:bodyPr/>
                    <a:lstStyle/>
                    <a:p>
                      <a:pPr algn="ctr">
                        <a:lnSpc>
                          <a:spcPct val="107000"/>
                        </a:lnSpc>
                        <a:spcAft>
                          <a:spcPts val="0"/>
                        </a:spcAft>
                      </a:pPr>
                      <a:r>
                        <a:rPr lang="nl-BE" sz="1200" strike="sng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SHAPE_Length</a:t>
                      </a:r>
                      <a:endParaRPr lang="nl-BE" sz="12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E9E"/>
                    </a:solidFill>
                  </a:tcPr>
                </a:tc>
                <a:tc>
                  <a:txBody>
                    <a:bodyPr/>
                    <a:lstStyle/>
                    <a:p>
                      <a:pPr algn="ctr">
                        <a:spcAft>
                          <a:spcPts val="0"/>
                        </a:spcAft>
                      </a:pPr>
                      <a:r>
                        <a:rPr lang="nl-BE" sz="1200" strike="sngStrike"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Omtrek van de contour </a:t>
                      </a:r>
                      <a:r>
                        <a:rPr lang="nl-BE" sz="1200" strike="noStrike"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Zie</a:t>
                      </a:r>
                      <a:r>
                        <a:rPr lang="nl-BE" sz="1200" strike="noStrike" baseline="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Ruimtelijke Eenheid</a:t>
                      </a:r>
                      <a:endParaRPr lang="nl-BE" sz="1200" strike="sngStrike"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E9E"/>
                    </a:solidFill>
                  </a:tcPr>
                </a:tc>
                <a:tc>
                  <a:txBody>
                    <a:bodyPr/>
                    <a:lstStyle/>
                    <a:p>
                      <a:pPr algn="ctr">
                        <a:spcAft>
                          <a:spcPts val="0"/>
                        </a:spcAft>
                      </a:pPr>
                      <a:r>
                        <a:rPr lang="nl-BE" sz="1200" strike="sngStrike" dirty="0" smtClean="0">
                          <a:solidFill>
                            <a:srgbClr val="000000"/>
                          </a:solidFill>
                          <a:effectLst/>
                          <a:latin typeface="Verdana" panose="020B0604030504040204" pitchFamily="34" charset="0"/>
                          <a:ea typeface="Calibri" panose="020F0502020204030204" pitchFamily="34" charset="0"/>
                          <a:cs typeface="Verdana" panose="020B0604030504040204" pitchFamily="34" charset="0"/>
                        </a:rPr>
                        <a:t>Zie</a:t>
                      </a:r>
                      <a:r>
                        <a:rPr lang="nl-BE" sz="1200" strike="sngStrike" baseline="0" dirty="0" smtClean="0">
                          <a:solidFill>
                            <a:srgbClr val="000000"/>
                          </a:solidFill>
                          <a:effectLst/>
                          <a:latin typeface="Verdana" panose="020B0604030504040204" pitchFamily="34" charset="0"/>
                          <a:ea typeface="Calibri" panose="020F0502020204030204" pitchFamily="34" charset="0"/>
                          <a:cs typeface="Verdana" panose="020B0604030504040204" pitchFamily="34" charset="0"/>
                        </a:rPr>
                        <a:t> ruimtelijke eenheid</a:t>
                      </a:r>
                      <a:endParaRPr lang="nl-BE" sz="1200" strike="sngStrike"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E9E"/>
                    </a:solidFill>
                  </a:tcPr>
                </a:tc>
                <a:tc>
                  <a:txBody>
                    <a:bodyPr/>
                    <a:lstStyle/>
                    <a:p>
                      <a:pPr algn="ctr">
                        <a:spcAft>
                          <a:spcPts val="0"/>
                        </a:spcAft>
                      </a:pPr>
                      <a:endParaRPr lang="nl-BE" sz="1200" strike="sngStrike"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E9E"/>
                    </a:solidFill>
                  </a:tcPr>
                </a:tc>
                <a:tc>
                  <a:txBody>
                    <a:bodyPr/>
                    <a:lstStyle/>
                    <a:p>
                      <a:pPr algn="ctr">
                        <a:spcAft>
                          <a:spcPts val="0"/>
                        </a:spcAft>
                      </a:pPr>
                      <a:r>
                        <a:rPr lang="nl-BE" sz="1200" strike="sngStrike" dirty="0" smtClean="0">
                          <a:solidFill>
                            <a:srgbClr val="000000"/>
                          </a:solidFill>
                          <a:effectLst/>
                          <a:latin typeface="Verdana" panose="020B0604030504040204" pitchFamily="34" charset="0"/>
                          <a:ea typeface="Calibri" panose="020F0502020204030204" pitchFamily="34" charset="0"/>
                          <a:cs typeface="Verdana" panose="020B0604030504040204" pitchFamily="34" charset="0"/>
                        </a:rPr>
                        <a:t>Zie</a:t>
                      </a:r>
                      <a:r>
                        <a:rPr lang="nl-BE" sz="1200" strike="sngStrike" baseline="0" dirty="0" smtClean="0">
                          <a:solidFill>
                            <a:srgbClr val="000000"/>
                          </a:solidFill>
                          <a:effectLst/>
                          <a:latin typeface="Verdana" panose="020B0604030504040204" pitchFamily="34" charset="0"/>
                          <a:ea typeface="Calibri" panose="020F0502020204030204" pitchFamily="34" charset="0"/>
                          <a:cs typeface="Verdana" panose="020B0604030504040204" pitchFamily="34" charset="0"/>
                        </a:rPr>
                        <a:t> ruimtelijke eenheid</a:t>
                      </a:r>
                      <a:endParaRPr lang="nl-BE" sz="1200" strike="sngStrike"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E9E"/>
                    </a:solidFill>
                  </a:tcPr>
                </a:tc>
                <a:extLst>
                  <a:ext uri="{0D108BD9-81ED-4DB2-BD59-A6C34878D82A}">
                    <a16:rowId xmlns:a16="http://schemas.microsoft.com/office/drawing/2014/main" val="4045066856"/>
                  </a:ext>
                </a:extLst>
              </a:tr>
              <a:tr h="195118">
                <a:tc>
                  <a:txBody>
                    <a:bodyPr/>
                    <a:lstStyle/>
                    <a:p>
                      <a:pPr algn="ctr">
                        <a:lnSpc>
                          <a:spcPct val="107000"/>
                        </a:lnSpc>
                        <a:spcAft>
                          <a:spcPts val="0"/>
                        </a:spcAft>
                      </a:pPr>
                      <a:r>
                        <a:rPr lang="nl-BE" sz="1200" strike="sng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SHAPE_Area</a:t>
                      </a:r>
                      <a:endParaRPr lang="nl-BE" sz="12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E9E"/>
                    </a:solidFill>
                  </a:tcPr>
                </a:tc>
                <a:tc>
                  <a:txBody>
                    <a:bodyPr/>
                    <a:lstStyle/>
                    <a:p>
                      <a:pPr algn="ctr">
                        <a:spcAft>
                          <a:spcPts val="0"/>
                        </a:spcAft>
                      </a:pPr>
                      <a:r>
                        <a:rPr lang="nl-BE" sz="1200" strike="sngStrike"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Oppervlakte van de contour </a:t>
                      </a:r>
                      <a:r>
                        <a:rPr lang="nl-BE" sz="1200" strike="noStrike"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Zie</a:t>
                      </a:r>
                      <a:r>
                        <a:rPr lang="nl-BE" sz="1200" strike="noStrike" baseline="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ruimtelijke Eenheid</a:t>
                      </a:r>
                      <a:endParaRPr lang="nl-BE" sz="1200" strike="sngStrike"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E9E"/>
                    </a:solidFill>
                  </a:tcPr>
                </a:tc>
                <a:tc>
                  <a:txBody>
                    <a:bodyPr/>
                    <a:lstStyle/>
                    <a:p>
                      <a:pPr algn="ctr">
                        <a:spcAft>
                          <a:spcPts val="0"/>
                        </a:spcAft>
                      </a:pPr>
                      <a:r>
                        <a:rPr lang="nl-BE" sz="1200" strike="sngStrike" dirty="0" smtClean="0">
                          <a:solidFill>
                            <a:srgbClr val="000000"/>
                          </a:solidFill>
                          <a:effectLst/>
                          <a:latin typeface="Verdana" panose="020B0604030504040204" pitchFamily="34" charset="0"/>
                          <a:ea typeface="Calibri" panose="020F0502020204030204" pitchFamily="34" charset="0"/>
                          <a:cs typeface="Verdana" panose="020B0604030504040204" pitchFamily="34" charset="0"/>
                        </a:rPr>
                        <a:t>Zie</a:t>
                      </a:r>
                      <a:r>
                        <a:rPr lang="nl-BE" sz="1200" strike="sngStrike" baseline="0" dirty="0" smtClean="0">
                          <a:solidFill>
                            <a:srgbClr val="000000"/>
                          </a:solidFill>
                          <a:effectLst/>
                          <a:latin typeface="Verdana" panose="020B0604030504040204" pitchFamily="34" charset="0"/>
                          <a:ea typeface="Calibri" panose="020F0502020204030204" pitchFamily="34" charset="0"/>
                          <a:cs typeface="Verdana" panose="020B0604030504040204" pitchFamily="34" charset="0"/>
                        </a:rPr>
                        <a:t> ruimtelijke eenheid</a:t>
                      </a:r>
                      <a:endParaRPr lang="nl-BE" sz="1200" strike="sngStrike"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E9E"/>
                    </a:solidFill>
                  </a:tcPr>
                </a:tc>
                <a:tc>
                  <a:txBody>
                    <a:bodyPr/>
                    <a:lstStyle/>
                    <a:p>
                      <a:pPr algn="ctr">
                        <a:spcAft>
                          <a:spcPts val="0"/>
                        </a:spcAft>
                      </a:pPr>
                      <a:endParaRPr lang="nl-BE" sz="1200" strike="sngStrike"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E9E"/>
                    </a:solidFill>
                  </a:tcPr>
                </a:tc>
                <a:tc>
                  <a:txBody>
                    <a:bodyPr/>
                    <a:lstStyle/>
                    <a:p>
                      <a:pPr algn="ctr">
                        <a:spcAft>
                          <a:spcPts val="0"/>
                        </a:spcAft>
                      </a:pPr>
                      <a:r>
                        <a:rPr lang="nl-BE" sz="1200" strike="sngStrike" dirty="0" smtClean="0">
                          <a:solidFill>
                            <a:srgbClr val="000000"/>
                          </a:solidFill>
                          <a:effectLst/>
                          <a:latin typeface="Verdana" panose="020B0604030504040204" pitchFamily="34" charset="0"/>
                          <a:ea typeface="Calibri" panose="020F0502020204030204" pitchFamily="34" charset="0"/>
                          <a:cs typeface="Verdana" panose="020B0604030504040204" pitchFamily="34" charset="0"/>
                        </a:rPr>
                        <a:t>Zie</a:t>
                      </a:r>
                      <a:r>
                        <a:rPr lang="nl-BE" sz="1200" strike="sngStrike" baseline="0" dirty="0" smtClean="0">
                          <a:solidFill>
                            <a:srgbClr val="000000"/>
                          </a:solidFill>
                          <a:effectLst/>
                          <a:latin typeface="Verdana" panose="020B0604030504040204" pitchFamily="34" charset="0"/>
                          <a:ea typeface="Calibri" panose="020F0502020204030204" pitchFamily="34" charset="0"/>
                          <a:cs typeface="Verdana" panose="020B0604030504040204" pitchFamily="34" charset="0"/>
                        </a:rPr>
                        <a:t> ruimtelijke eenheid</a:t>
                      </a:r>
                      <a:endParaRPr lang="nl-BE" sz="1200" strike="sngStrike"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9E9E"/>
                    </a:solidFill>
                  </a:tcPr>
                </a:tc>
                <a:extLst>
                  <a:ext uri="{0D108BD9-81ED-4DB2-BD59-A6C34878D82A}">
                    <a16:rowId xmlns:a16="http://schemas.microsoft.com/office/drawing/2014/main" val="986997505"/>
                  </a:ext>
                </a:extLst>
              </a:tr>
            </a:tbl>
          </a:graphicData>
        </a:graphic>
      </p:graphicFrame>
      <p:sp>
        <p:nvSpPr>
          <p:cNvPr id="4" name="Tekstvak 9"/>
          <p:cNvSpPr txBox="1"/>
          <p:nvPr/>
        </p:nvSpPr>
        <p:spPr>
          <a:xfrm>
            <a:off x="389318" y="0"/>
            <a:ext cx="8366155" cy="400110"/>
          </a:xfrm>
          <a:prstGeom prst="rect">
            <a:avLst/>
          </a:prstGeom>
          <a:noFill/>
        </p:spPr>
        <p:txBody>
          <a:bodyPr wrap="square" rtlCol="0">
            <a:spAutoFit/>
          </a:bodyPr>
          <a:lstStyle/>
          <a:p>
            <a:r>
              <a:rPr lang="nl-BE" sz="2000" b="1" dirty="0" smtClean="0">
                <a:solidFill>
                  <a:srgbClr val="232322"/>
                </a:solidFill>
                <a:latin typeface="FlandersArtSerif-Regular"/>
              </a:rPr>
              <a:t>Planningszone – attributen</a:t>
            </a:r>
          </a:p>
        </p:txBody>
      </p:sp>
      <p:sp>
        <p:nvSpPr>
          <p:cNvPr id="2" name="Rectangle 1"/>
          <p:cNvSpPr/>
          <p:nvPr/>
        </p:nvSpPr>
        <p:spPr>
          <a:xfrm>
            <a:off x="6718300" y="5245100"/>
            <a:ext cx="5302251" cy="11049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3587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Planningszone</a:t>
            </a:r>
            <a:r>
              <a:rPr lang="en-GB" dirty="0" smtClean="0"/>
              <a:t> – </a:t>
            </a:r>
            <a:r>
              <a:rPr lang="en-GB" dirty="0" err="1" smtClean="0"/>
              <a:t>Schorsing</a:t>
            </a:r>
            <a:r>
              <a:rPr lang="en-GB" dirty="0" smtClean="0"/>
              <a:t>	</a:t>
            </a:r>
            <a:endParaRPr lang="en-US" dirty="0"/>
          </a:p>
        </p:txBody>
      </p:sp>
      <p:sp>
        <p:nvSpPr>
          <p:cNvPr id="3" name="Slide Number Placeholder 2"/>
          <p:cNvSpPr>
            <a:spLocks noGrp="1"/>
          </p:cNvSpPr>
          <p:nvPr>
            <p:ph type="sldNum" sz="quarter" idx="4"/>
          </p:nvPr>
        </p:nvSpPr>
        <p:spPr/>
        <p:txBody>
          <a:bodyPr/>
          <a:lstStyle/>
          <a:p>
            <a:fld id="{C9C406F6-A053-43CA-AEC8-FA3EEE83A3FB}" type="slidenum">
              <a:rPr lang="nl-BE" smtClean="0"/>
              <a:pPr/>
              <a:t>24</a:t>
            </a:fld>
            <a:endParaRPr lang="nl-BE"/>
          </a:p>
        </p:txBody>
      </p:sp>
      <p:pic>
        <p:nvPicPr>
          <p:cNvPr id="7" name="Picture 6"/>
          <p:cNvPicPr>
            <a:picLocks noChangeAspect="1"/>
          </p:cNvPicPr>
          <p:nvPr/>
        </p:nvPicPr>
        <p:blipFill>
          <a:blip r:embed="rId2"/>
          <a:stretch>
            <a:fillRect/>
          </a:stretch>
        </p:blipFill>
        <p:spPr>
          <a:xfrm>
            <a:off x="3814968" y="2386139"/>
            <a:ext cx="4497004" cy="2776411"/>
          </a:xfrm>
          <a:prstGeom prst="rect">
            <a:avLst/>
          </a:prstGeom>
        </p:spPr>
      </p:pic>
    </p:spTree>
    <p:extLst>
      <p:ext uri="{BB962C8B-B14F-4D97-AF65-F5344CB8AC3E}">
        <p14:creationId xmlns:p14="http://schemas.microsoft.com/office/powerpoint/2010/main" val="2072552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Planningszone</a:t>
            </a:r>
            <a:r>
              <a:rPr lang="en-GB" dirty="0" smtClean="0"/>
              <a:t> – </a:t>
            </a:r>
            <a:r>
              <a:rPr lang="en-GB" dirty="0" err="1" smtClean="0"/>
              <a:t>Codelijsten</a:t>
            </a:r>
            <a:r>
              <a:rPr lang="en-GB" dirty="0" smtClean="0"/>
              <a:t>	</a:t>
            </a:r>
            <a:endParaRPr lang="en-US" dirty="0"/>
          </a:p>
        </p:txBody>
      </p:sp>
      <p:sp>
        <p:nvSpPr>
          <p:cNvPr id="3" name="Slide Number Placeholder 2"/>
          <p:cNvSpPr>
            <a:spLocks noGrp="1"/>
          </p:cNvSpPr>
          <p:nvPr>
            <p:ph type="sldNum" sz="quarter" idx="4"/>
          </p:nvPr>
        </p:nvSpPr>
        <p:spPr/>
        <p:txBody>
          <a:bodyPr/>
          <a:lstStyle/>
          <a:p>
            <a:fld id="{C9C406F6-A053-43CA-AEC8-FA3EEE83A3FB}" type="slidenum">
              <a:rPr lang="nl-BE" smtClean="0"/>
              <a:pPr/>
              <a:t>25</a:t>
            </a:fld>
            <a:endParaRPr lang="nl-BE"/>
          </a:p>
        </p:txBody>
      </p:sp>
      <p:pic>
        <p:nvPicPr>
          <p:cNvPr id="4" name="Picture 3"/>
          <p:cNvPicPr>
            <a:picLocks noChangeAspect="1"/>
          </p:cNvPicPr>
          <p:nvPr/>
        </p:nvPicPr>
        <p:blipFill>
          <a:blip r:embed="rId2"/>
          <a:stretch>
            <a:fillRect/>
          </a:stretch>
        </p:blipFill>
        <p:spPr>
          <a:xfrm>
            <a:off x="2824528" y="1162050"/>
            <a:ext cx="6690741" cy="5047974"/>
          </a:xfrm>
          <a:prstGeom prst="rect">
            <a:avLst/>
          </a:prstGeom>
        </p:spPr>
      </p:pic>
      <p:sp>
        <p:nvSpPr>
          <p:cNvPr id="5" name="Right Arrow 4"/>
          <p:cNvSpPr/>
          <p:nvPr/>
        </p:nvSpPr>
        <p:spPr>
          <a:xfrm>
            <a:off x="838201" y="1905000"/>
            <a:ext cx="2695574" cy="29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1" y="2052637"/>
            <a:ext cx="1986327" cy="369332"/>
          </a:xfrm>
          <a:prstGeom prst="rect">
            <a:avLst/>
          </a:prstGeom>
          <a:noFill/>
        </p:spPr>
        <p:txBody>
          <a:bodyPr wrap="square" rtlCol="0">
            <a:spAutoFit/>
          </a:bodyPr>
          <a:lstStyle/>
          <a:p>
            <a:r>
              <a:rPr lang="en-GB" dirty="0" smtClean="0"/>
              <a:t>DSI</a:t>
            </a:r>
            <a:endParaRPr lang="en-US" dirty="0"/>
          </a:p>
        </p:txBody>
      </p:sp>
    </p:spTree>
    <p:extLst>
      <p:ext uri="{BB962C8B-B14F-4D97-AF65-F5344CB8AC3E}">
        <p14:creationId xmlns:p14="http://schemas.microsoft.com/office/powerpoint/2010/main" val="1929379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 1"/>
          <p:cNvGraphicFramePr>
            <a:graphicFrameLocks noGrp="1"/>
          </p:cNvGraphicFramePr>
          <p:nvPr>
            <p:extLst>
              <p:ext uri="{D42A27DB-BD31-4B8C-83A1-F6EECF244321}">
                <p14:modId xmlns:p14="http://schemas.microsoft.com/office/powerpoint/2010/main" val="58941588"/>
              </p:ext>
            </p:extLst>
          </p:nvPr>
        </p:nvGraphicFramePr>
        <p:xfrm>
          <a:off x="544886" y="378070"/>
          <a:ext cx="11418510" cy="6479930"/>
        </p:xfrm>
        <a:graphic>
          <a:graphicData uri="http://schemas.openxmlformats.org/drawingml/2006/table">
            <a:tbl>
              <a:tblPr firstRow="1" bandRow="1">
                <a:tableStyleId>{5940675A-B579-460E-94D1-54222C63F5DA}</a:tableStyleId>
              </a:tblPr>
              <a:tblGrid>
                <a:gridCol w="1903085">
                  <a:extLst>
                    <a:ext uri="{9D8B030D-6E8A-4147-A177-3AD203B41FA5}">
                      <a16:colId xmlns:a16="http://schemas.microsoft.com/office/drawing/2014/main" val="4087699295"/>
                    </a:ext>
                  </a:extLst>
                </a:gridCol>
                <a:gridCol w="1903085">
                  <a:extLst>
                    <a:ext uri="{9D8B030D-6E8A-4147-A177-3AD203B41FA5}">
                      <a16:colId xmlns:a16="http://schemas.microsoft.com/office/drawing/2014/main" val="587364902"/>
                    </a:ext>
                  </a:extLst>
                </a:gridCol>
                <a:gridCol w="1903085">
                  <a:extLst>
                    <a:ext uri="{9D8B030D-6E8A-4147-A177-3AD203B41FA5}">
                      <a16:colId xmlns:a16="http://schemas.microsoft.com/office/drawing/2014/main" val="658910068"/>
                    </a:ext>
                  </a:extLst>
                </a:gridCol>
                <a:gridCol w="1903085">
                  <a:extLst>
                    <a:ext uri="{9D8B030D-6E8A-4147-A177-3AD203B41FA5}">
                      <a16:colId xmlns:a16="http://schemas.microsoft.com/office/drawing/2014/main" val="2992761383"/>
                    </a:ext>
                  </a:extLst>
                </a:gridCol>
                <a:gridCol w="1903085">
                  <a:extLst>
                    <a:ext uri="{9D8B030D-6E8A-4147-A177-3AD203B41FA5}">
                      <a16:colId xmlns:a16="http://schemas.microsoft.com/office/drawing/2014/main" val="2740551857"/>
                    </a:ext>
                  </a:extLst>
                </a:gridCol>
                <a:gridCol w="1903085">
                  <a:extLst>
                    <a:ext uri="{9D8B030D-6E8A-4147-A177-3AD203B41FA5}">
                      <a16:colId xmlns:a16="http://schemas.microsoft.com/office/drawing/2014/main" val="1766206931"/>
                    </a:ext>
                  </a:extLst>
                </a:gridCol>
              </a:tblGrid>
              <a:tr h="236902">
                <a:tc gridSpan="3">
                  <a:txBody>
                    <a:bodyPr/>
                    <a:lstStyle/>
                    <a:p>
                      <a:pPr algn="ctr"/>
                      <a:r>
                        <a:rPr lang="nl-BE" sz="1200" dirty="0" smtClean="0"/>
                        <a:t>Decentraal Medebeheer</a:t>
                      </a:r>
                      <a:endParaRPr lang="nl-BE" sz="1200" dirty="0"/>
                    </a:p>
                  </a:txBody>
                  <a:tcPr>
                    <a:solidFill>
                      <a:schemeClr val="bg1"/>
                    </a:solidFill>
                  </a:tcPr>
                </a:tc>
                <a:tc hMerge="1">
                  <a:txBody>
                    <a:bodyPr/>
                    <a:lstStyle/>
                    <a:p>
                      <a:endParaRPr lang="nl-BE" sz="1200" dirty="0"/>
                    </a:p>
                  </a:txBody>
                  <a:tcPr>
                    <a:solidFill>
                      <a:schemeClr val="bg1"/>
                    </a:solidFill>
                  </a:tcPr>
                </a:tc>
                <a:tc hMerge="1">
                  <a:txBody>
                    <a:bodyPr/>
                    <a:lstStyle/>
                    <a:p>
                      <a:endParaRPr lang="nl-BE" sz="1200" dirty="0"/>
                    </a:p>
                  </a:txBody>
                  <a:tcPr>
                    <a:solidFill>
                      <a:schemeClr val="bg1"/>
                    </a:solidFill>
                  </a:tcPr>
                </a:tc>
                <a:tc gridSpan="3">
                  <a:txBody>
                    <a:bodyPr/>
                    <a:lstStyle/>
                    <a:p>
                      <a:pPr algn="ctr"/>
                      <a:r>
                        <a:rPr lang="nl-BE" sz="1200" dirty="0" smtClean="0"/>
                        <a:t>OSLO Bedrijventerrein</a:t>
                      </a:r>
                      <a:endParaRPr lang="nl-BE" sz="1200" dirty="0"/>
                    </a:p>
                  </a:txBody>
                  <a:tcPr>
                    <a:solidFill>
                      <a:schemeClr val="bg1"/>
                    </a:solidFill>
                  </a:tcPr>
                </a:tc>
                <a:tc hMerge="1">
                  <a:txBody>
                    <a:bodyPr/>
                    <a:lstStyle/>
                    <a:p>
                      <a:endParaRPr lang="nl-BE" sz="1200" dirty="0"/>
                    </a:p>
                  </a:txBody>
                  <a:tcPr>
                    <a:solidFill>
                      <a:schemeClr val="bg1"/>
                    </a:solidFill>
                  </a:tcPr>
                </a:tc>
                <a:tc hMerge="1">
                  <a:txBody>
                    <a:bodyPr/>
                    <a:lstStyle/>
                    <a:p>
                      <a:endParaRPr lang="nl-BE" sz="1200" dirty="0"/>
                    </a:p>
                  </a:txBody>
                  <a:tcPr>
                    <a:solidFill>
                      <a:schemeClr val="bg1"/>
                    </a:solidFill>
                  </a:tcPr>
                </a:tc>
                <a:extLst>
                  <a:ext uri="{0D108BD9-81ED-4DB2-BD59-A6C34878D82A}">
                    <a16:rowId xmlns:a16="http://schemas.microsoft.com/office/drawing/2014/main" val="3059435757"/>
                  </a:ext>
                </a:extLst>
              </a:tr>
              <a:tr h="236902">
                <a:tc>
                  <a:txBody>
                    <a:bodyPr/>
                    <a:lstStyle/>
                    <a:p>
                      <a:r>
                        <a:rPr lang="nl-BE" sz="1200" dirty="0" err="1" smtClean="0"/>
                        <a:t>Attribtuut</a:t>
                      </a:r>
                      <a:endParaRPr lang="nl-BE" sz="1200" dirty="0"/>
                    </a:p>
                  </a:txBody>
                  <a:tcPr>
                    <a:solidFill>
                      <a:schemeClr val="bg1"/>
                    </a:solidFill>
                  </a:tcPr>
                </a:tc>
                <a:tc>
                  <a:txBody>
                    <a:bodyPr/>
                    <a:lstStyle/>
                    <a:p>
                      <a:r>
                        <a:rPr lang="nl-BE" sz="1200" dirty="0" smtClean="0"/>
                        <a:t>Omschrijving</a:t>
                      </a:r>
                      <a:endParaRPr lang="nl-BE" sz="1200" dirty="0"/>
                    </a:p>
                  </a:txBody>
                  <a:tcPr>
                    <a:solidFill>
                      <a:schemeClr val="bg1"/>
                    </a:solidFill>
                  </a:tcPr>
                </a:tc>
                <a:tc>
                  <a:txBody>
                    <a:bodyPr/>
                    <a:lstStyle/>
                    <a:p>
                      <a:r>
                        <a:rPr lang="nl-BE" sz="1200" dirty="0" smtClean="0"/>
                        <a:t>Opmerking</a:t>
                      </a:r>
                      <a:endParaRPr lang="nl-BE" sz="1200" dirty="0"/>
                    </a:p>
                  </a:txBody>
                  <a:tcPr>
                    <a:solidFill>
                      <a:schemeClr val="bg1"/>
                    </a:solidFill>
                  </a:tcPr>
                </a:tc>
                <a:tc>
                  <a:txBody>
                    <a:bodyPr/>
                    <a:lstStyle/>
                    <a:p>
                      <a:r>
                        <a:rPr lang="nl-BE" sz="1200" dirty="0" smtClean="0"/>
                        <a:t>Attribuut</a:t>
                      </a:r>
                      <a:endParaRPr lang="nl-BE" sz="1200" dirty="0"/>
                    </a:p>
                  </a:txBody>
                  <a:tcPr>
                    <a:solidFill>
                      <a:schemeClr val="bg1"/>
                    </a:solidFill>
                  </a:tcPr>
                </a:tc>
                <a:tc>
                  <a:txBody>
                    <a:bodyPr/>
                    <a:lstStyle/>
                    <a:p>
                      <a:r>
                        <a:rPr lang="nl-BE" sz="1200" dirty="0" smtClean="0"/>
                        <a:t>Kardinaliteit</a:t>
                      </a:r>
                      <a:endParaRPr lang="nl-BE" sz="1200" dirty="0"/>
                    </a:p>
                  </a:txBody>
                  <a:tcPr>
                    <a:solidFill>
                      <a:schemeClr val="bg1"/>
                    </a:solidFill>
                  </a:tcPr>
                </a:tc>
                <a:tc>
                  <a:txBody>
                    <a:bodyPr/>
                    <a:lstStyle/>
                    <a:p>
                      <a:r>
                        <a:rPr lang="nl-BE" sz="1200" dirty="0" smtClean="0"/>
                        <a:t>Opmerking</a:t>
                      </a:r>
                      <a:endParaRPr lang="nl-BE" sz="1200" dirty="0"/>
                    </a:p>
                  </a:txBody>
                  <a:tcPr>
                    <a:solidFill>
                      <a:schemeClr val="bg1"/>
                    </a:solidFill>
                  </a:tcPr>
                </a:tc>
                <a:extLst>
                  <a:ext uri="{0D108BD9-81ED-4DB2-BD59-A6C34878D82A}">
                    <a16:rowId xmlns:a16="http://schemas.microsoft.com/office/drawing/2014/main" val="3869611753"/>
                  </a:ext>
                </a:extLst>
              </a:tr>
              <a:tr h="236902">
                <a:tc>
                  <a:txBody>
                    <a:bodyPr/>
                    <a:lstStyle/>
                    <a:p>
                      <a:r>
                        <a:rPr lang="nl-BE" sz="1200" dirty="0" err="1" smtClean="0"/>
                        <a:t>ObjectID</a:t>
                      </a:r>
                      <a:endParaRPr lang="nl-BE" sz="1200" dirty="0"/>
                    </a:p>
                  </a:txBody>
                  <a:tcPr>
                    <a:solidFill>
                      <a:srgbClr val="E3F3D3"/>
                    </a:solidFill>
                  </a:tcPr>
                </a:tc>
                <a:tc>
                  <a:txBody>
                    <a:bodyPr/>
                    <a:lstStyle/>
                    <a:p>
                      <a:r>
                        <a:rPr lang="nl-BE" sz="1200" kern="1200" dirty="0" smtClean="0">
                          <a:solidFill>
                            <a:schemeClr val="tx1"/>
                          </a:solidFill>
                          <a:effectLst/>
                          <a:latin typeface="+mn-lt"/>
                          <a:ea typeface="+mn-ea"/>
                          <a:cs typeface="+mn-cs"/>
                        </a:rPr>
                        <a:t>automatische unieke ID</a:t>
                      </a:r>
                      <a:endParaRPr lang="nl-BE" sz="1200" dirty="0"/>
                    </a:p>
                  </a:txBody>
                  <a:tcPr>
                    <a:solidFill>
                      <a:srgbClr val="E3F3D3"/>
                    </a:solidFill>
                  </a:tcPr>
                </a:tc>
                <a:tc>
                  <a:txBody>
                    <a:bodyPr/>
                    <a:lstStyle/>
                    <a:p>
                      <a:endParaRPr lang="nl-BE" sz="1200" dirty="0"/>
                    </a:p>
                  </a:txBody>
                  <a:tcPr>
                    <a:solidFill>
                      <a:srgbClr val="E3F3D3"/>
                    </a:solidFill>
                  </a:tcPr>
                </a:tc>
                <a:tc>
                  <a:txBody>
                    <a:bodyPr/>
                    <a:lstStyle/>
                    <a:p>
                      <a:r>
                        <a:rPr lang="nl-BE" sz="1200" dirty="0" smtClean="0"/>
                        <a:t>Identificator</a:t>
                      </a:r>
                      <a:endParaRPr lang="nl-BE" sz="1200" dirty="0"/>
                    </a:p>
                  </a:txBody>
                  <a:tcPr>
                    <a:solidFill>
                      <a:srgbClr val="E3F3D3"/>
                    </a:solidFill>
                  </a:tcPr>
                </a:tc>
                <a:tc>
                  <a:txBody>
                    <a:bodyPr/>
                    <a:lstStyle/>
                    <a:p>
                      <a:r>
                        <a:rPr lang="nl-BE" sz="1200" dirty="0" smtClean="0"/>
                        <a:t>1</a:t>
                      </a:r>
                      <a:endParaRPr lang="nl-BE" sz="1200" dirty="0"/>
                    </a:p>
                  </a:txBody>
                  <a:tcPr>
                    <a:solidFill>
                      <a:srgbClr val="E3F3D3"/>
                    </a:solidFill>
                  </a:tcPr>
                </a:tc>
                <a:tc>
                  <a:txBody>
                    <a:bodyPr/>
                    <a:lstStyle/>
                    <a:p>
                      <a:r>
                        <a:rPr lang="nl-BE" sz="1200" dirty="0" smtClean="0"/>
                        <a:t>Identificator</a:t>
                      </a:r>
                      <a:endParaRPr lang="nl-BE" sz="1200" dirty="0"/>
                    </a:p>
                  </a:txBody>
                  <a:tcPr>
                    <a:solidFill>
                      <a:srgbClr val="E3F3D3"/>
                    </a:solidFill>
                  </a:tcPr>
                </a:tc>
                <a:extLst>
                  <a:ext uri="{0D108BD9-81ED-4DB2-BD59-A6C34878D82A}">
                    <a16:rowId xmlns:a16="http://schemas.microsoft.com/office/drawing/2014/main" val="653399526"/>
                  </a:ext>
                </a:extLst>
              </a:tr>
              <a:tr h="729555">
                <a:tc>
                  <a:txBody>
                    <a:bodyPr/>
                    <a:lstStyle/>
                    <a:p>
                      <a:r>
                        <a:rPr lang="nl-BE" sz="1200" dirty="0" smtClean="0"/>
                        <a:t>Bebouwing</a:t>
                      </a:r>
                      <a:endParaRPr lang="nl-BE" sz="1200" dirty="0"/>
                    </a:p>
                  </a:txBody>
                  <a:tcPr>
                    <a:solidFill>
                      <a:srgbClr val="E3F3D3"/>
                    </a:solidFill>
                  </a:tcPr>
                </a:tc>
                <a:tc>
                  <a:txBody>
                    <a:bodyPr/>
                    <a:lstStyle/>
                    <a:p>
                      <a:pPr marL="171450" indent="-171450">
                        <a:buFont typeface="Wingdings" panose="05000000000000000000" pitchFamily="2" charset="2"/>
                        <a:buChar char="§"/>
                      </a:pPr>
                      <a:r>
                        <a:rPr lang="nl-BE" sz="1200" dirty="0" smtClean="0"/>
                        <a:t>Bebouwd</a:t>
                      </a:r>
                    </a:p>
                    <a:p>
                      <a:pPr marL="171450" indent="-171450">
                        <a:buFont typeface="Wingdings" panose="05000000000000000000" pitchFamily="2" charset="2"/>
                        <a:buChar char="§"/>
                      </a:pPr>
                      <a:r>
                        <a:rPr lang="nl-BE" sz="1200" dirty="0" smtClean="0"/>
                        <a:t>Onbebouwd</a:t>
                      </a:r>
                    </a:p>
                    <a:p>
                      <a:pPr marL="171450" indent="-171450">
                        <a:buFont typeface="Wingdings" panose="05000000000000000000" pitchFamily="2" charset="2"/>
                        <a:buChar char="§"/>
                      </a:pPr>
                      <a:r>
                        <a:rPr lang="nl-BE" sz="1200" dirty="0" smtClean="0"/>
                        <a:t>Infrastructuur</a:t>
                      </a:r>
                      <a:endParaRPr lang="nl-BE" sz="1200" dirty="0"/>
                    </a:p>
                  </a:txBody>
                  <a:tcPr>
                    <a:solidFill>
                      <a:srgbClr val="E3F3D3"/>
                    </a:solidFill>
                  </a:tcPr>
                </a:tc>
                <a:tc>
                  <a:txBody>
                    <a:bodyPr/>
                    <a:lstStyle/>
                    <a:p>
                      <a:r>
                        <a:rPr lang="nl-BE" sz="1200" dirty="0" smtClean="0"/>
                        <a:t>Bron:</a:t>
                      </a:r>
                      <a:r>
                        <a:rPr lang="nl-BE" sz="1200" baseline="0" dirty="0" smtClean="0"/>
                        <a:t> gebouwenregister</a:t>
                      </a:r>
                    </a:p>
                    <a:p>
                      <a:r>
                        <a:rPr lang="nl-BE" sz="1200" baseline="0" dirty="0" smtClean="0"/>
                        <a:t>Bouwwerf (</a:t>
                      </a:r>
                      <a:r>
                        <a:rPr lang="nl-BE" sz="1200" baseline="0" dirty="0" err="1" smtClean="0"/>
                        <a:t>InAanbouw</a:t>
                      </a:r>
                      <a:r>
                        <a:rPr lang="nl-BE" sz="1200" baseline="0" dirty="0" smtClean="0"/>
                        <a:t>) behoort tot bebouwd</a:t>
                      </a:r>
                      <a:endParaRPr lang="nl-BE" sz="1200" dirty="0"/>
                    </a:p>
                  </a:txBody>
                  <a:tcPr>
                    <a:solidFill>
                      <a:srgbClr val="E3F3D3"/>
                    </a:solidFill>
                  </a:tcPr>
                </a:tc>
                <a:tc>
                  <a:txBody>
                    <a:bodyPr/>
                    <a:lstStyle/>
                    <a:p>
                      <a:r>
                        <a:rPr lang="nl-BE" sz="1200" dirty="0" smtClean="0"/>
                        <a:t>Bebouwing</a:t>
                      </a:r>
                      <a:endParaRPr lang="nl-BE" sz="1200" dirty="0"/>
                    </a:p>
                  </a:txBody>
                  <a:tcPr>
                    <a:solidFill>
                      <a:srgbClr val="E3F3D3"/>
                    </a:solidFill>
                  </a:tcPr>
                </a:tc>
                <a:tc>
                  <a:txBody>
                    <a:bodyPr/>
                    <a:lstStyle/>
                    <a:p>
                      <a:r>
                        <a:rPr lang="nl-BE" sz="1200" dirty="0" smtClean="0"/>
                        <a:t>0..1</a:t>
                      </a:r>
                      <a:endParaRPr lang="nl-BE" sz="1200" dirty="0"/>
                    </a:p>
                  </a:txBody>
                  <a:tcPr>
                    <a:solidFill>
                      <a:srgbClr val="E3F3D3"/>
                    </a:solidFill>
                  </a:tcPr>
                </a:tc>
                <a:tc>
                  <a:txBody>
                    <a:bodyPr/>
                    <a:lstStyle/>
                    <a:p>
                      <a:r>
                        <a:rPr lang="nl-BE" sz="1200" dirty="0" smtClean="0"/>
                        <a:t>Codelijst</a:t>
                      </a:r>
                      <a:endParaRPr lang="nl-BE" sz="1200" dirty="0"/>
                    </a:p>
                  </a:txBody>
                  <a:tcPr>
                    <a:solidFill>
                      <a:srgbClr val="E3F3D3"/>
                    </a:solidFill>
                  </a:tcPr>
                </a:tc>
                <a:extLst>
                  <a:ext uri="{0D108BD9-81ED-4DB2-BD59-A6C34878D82A}">
                    <a16:rowId xmlns:a16="http://schemas.microsoft.com/office/drawing/2014/main" val="3050470362"/>
                  </a:ext>
                </a:extLst>
              </a:tr>
              <a:tr h="1816250">
                <a:tc>
                  <a:txBody>
                    <a:bodyPr/>
                    <a:lstStyle/>
                    <a:p>
                      <a:r>
                        <a:rPr lang="nl-BE" sz="1200" dirty="0" smtClean="0"/>
                        <a:t>Functie (HILUCSVALUE)</a:t>
                      </a:r>
                      <a:endParaRPr lang="nl-BE" sz="1200" dirty="0"/>
                    </a:p>
                  </a:txBody>
                  <a:tcPr>
                    <a:solidFill>
                      <a:schemeClr val="accent3">
                        <a:lumMod val="40000"/>
                        <a:lumOff val="60000"/>
                      </a:schemeClr>
                    </a:solidFill>
                  </a:tcPr>
                </a:tc>
                <a:tc>
                  <a:txBody>
                    <a:bodyPr/>
                    <a:lstStyle/>
                    <a:p>
                      <a:pPr marL="171450" indent="-171450">
                        <a:buFont typeface="Wingdings" panose="05000000000000000000" pitchFamily="2" charset="2"/>
                        <a:buChar char="§"/>
                      </a:pPr>
                      <a:r>
                        <a:rPr lang="nl-BE" sz="1200" dirty="0" smtClean="0"/>
                        <a:t>Economie</a:t>
                      </a:r>
                    </a:p>
                    <a:p>
                      <a:pPr marL="171450" indent="-171450">
                        <a:buFont typeface="Wingdings" panose="05000000000000000000" pitchFamily="2" charset="2"/>
                        <a:buChar char="§"/>
                      </a:pPr>
                      <a:r>
                        <a:rPr lang="nl-BE" sz="1200" baseline="0" dirty="0" smtClean="0"/>
                        <a:t>Gemengd</a:t>
                      </a:r>
                    </a:p>
                    <a:p>
                      <a:pPr marL="171450" indent="-171450">
                        <a:buFont typeface="Wingdings" panose="05000000000000000000" pitchFamily="2" charset="2"/>
                        <a:buChar char="§"/>
                      </a:pPr>
                      <a:r>
                        <a:rPr lang="nl-BE" sz="1200" baseline="0" dirty="0" smtClean="0"/>
                        <a:t>Wonen</a:t>
                      </a:r>
                    </a:p>
                    <a:p>
                      <a:pPr marL="171450" indent="-171450">
                        <a:buFont typeface="Wingdings" panose="05000000000000000000" pitchFamily="2" charset="2"/>
                        <a:buChar char="§"/>
                      </a:pPr>
                      <a:r>
                        <a:rPr lang="nl-BE" sz="1200" baseline="0" dirty="0" smtClean="0"/>
                        <a:t>Landbouw</a:t>
                      </a:r>
                    </a:p>
                    <a:p>
                      <a:pPr marL="171450" indent="-171450">
                        <a:buFont typeface="Wingdings" panose="05000000000000000000" pitchFamily="2" charset="2"/>
                        <a:buChar char="§"/>
                      </a:pPr>
                      <a:r>
                        <a:rPr lang="nl-BE" sz="1200" baseline="0" dirty="0" smtClean="0"/>
                        <a:t>Bos</a:t>
                      </a:r>
                    </a:p>
                    <a:p>
                      <a:pPr marL="171450" indent="-171450">
                        <a:buFont typeface="Wingdings" panose="05000000000000000000" pitchFamily="2" charset="2"/>
                        <a:buChar char="§"/>
                      </a:pPr>
                      <a:r>
                        <a:rPr lang="nl-BE" sz="1200" baseline="0" dirty="0" smtClean="0"/>
                        <a:t>Gemeenschapsvoorziening</a:t>
                      </a:r>
                    </a:p>
                    <a:p>
                      <a:pPr marL="171450" indent="-171450">
                        <a:buFont typeface="Wingdings" panose="05000000000000000000" pitchFamily="2" charset="2"/>
                        <a:buChar char="§"/>
                      </a:pPr>
                      <a:r>
                        <a:rPr lang="nl-BE" sz="1200" baseline="0" dirty="0" smtClean="0"/>
                        <a:t>Braakliggende grond</a:t>
                      </a:r>
                    </a:p>
                    <a:p>
                      <a:pPr marL="171450" indent="-171450">
                        <a:buFont typeface="Wingdings" panose="05000000000000000000" pitchFamily="2" charset="2"/>
                        <a:buChar char="§"/>
                      </a:pPr>
                      <a:r>
                        <a:rPr lang="nl-BE" sz="1200" baseline="0" dirty="0" smtClean="0"/>
                        <a:t>Infrastructuur</a:t>
                      </a:r>
                    </a:p>
                    <a:p>
                      <a:pPr marL="171450" indent="-171450">
                        <a:buFont typeface="Wingdings" panose="05000000000000000000" pitchFamily="2" charset="2"/>
                        <a:buChar char="§"/>
                      </a:pPr>
                      <a:r>
                        <a:rPr lang="nl-BE" sz="1200" baseline="0" dirty="0" smtClean="0"/>
                        <a:t>Water</a:t>
                      </a:r>
                    </a:p>
                    <a:p>
                      <a:pPr marL="171450" indent="-171450">
                        <a:buFont typeface="Wingdings" panose="05000000000000000000" pitchFamily="2" charset="2"/>
                        <a:buChar char="§"/>
                      </a:pPr>
                      <a:r>
                        <a:rPr lang="nl-BE" sz="1200" baseline="0" dirty="0" smtClean="0"/>
                        <a:t>Buffer</a:t>
                      </a:r>
                    </a:p>
                    <a:p>
                      <a:pPr marL="171450" indent="-171450">
                        <a:buFont typeface="Wingdings" panose="05000000000000000000" pitchFamily="2" charset="2"/>
                        <a:buChar char="§"/>
                      </a:pPr>
                      <a:r>
                        <a:rPr lang="nl-BE" sz="1200" baseline="0" dirty="0" smtClean="0"/>
                        <a:t>Niet gekend</a:t>
                      </a:r>
                    </a:p>
                  </a:txBody>
                  <a:tcPr>
                    <a:solidFill>
                      <a:schemeClr val="accent3">
                        <a:lumMod val="40000"/>
                        <a:lumOff val="60000"/>
                      </a:schemeClr>
                    </a:solidFill>
                  </a:tcPr>
                </a:tc>
                <a:tc>
                  <a:txBody>
                    <a:bodyPr/>
                    <a:lstStyle/>
                    <a:p>
                      <a:r>
                        <a:rPr lang="nl-BE" sz="1200" dirty="0" smtClean="0"/>
                        <a:t>INSPIRE:</a:t>
                      </a:r>
                    </a:p>
                    <a:p>
                      <a:pPr marL="171450" indent="-171450">
                        <a:buFont typeface="Wingdings" panose="05000000000000000000" pitchFamily="2" charset="2"/>
                        <a:buChar char="§"/>
                      </a:pPr>
                      <a:r>
                        <a:rPr lang="nl-BE" sz="1200" dirty="0" smtClean="0"/>
                        <a:t>Militair, recreatie en park komen</a:t>
                      </a:r>
                      <a:r>
                        <a:rPr lang="nl-BE" sz="1200" baseline="0" dirty="0" smtClean="0"/>
                        <a:t> onder gemeenschapsvoorziening</a:t>
                      </a:r>
                    </a:p>
                    <a:p>
                      <a:pPr marL="171450" indent="-171450">
                        <a:buFont typeface="Wingdings" panose="05000000000000000000" pitchFamily="2" charset="2"/>
                        <a:buChar char="§"/>
                      </a:pPr>
                      <a:r>
                        <a:rPr lang="nl-BE" sz="1200" baseline="0" dirty="0" smtClean="0"/>
                        <a:t>Verharde weg, </a:t>
                      </a:r>
                      <a:r>
                        <a:rPr lang="nl-BE" sz="1200" baseline="0" dirty="0" err="1" smtClean="0"/>
                        <a:t>overharde</a:t>
                      </a:r>
                      <a:r>
                        <a:rPr lang="nl-BE" sz="1200" baseline="0" dirty="0" smtClean="0"/>
                        <a:t> weg, spoor, parking, reservatiestrook, overslaginfrastructuur en kleine constructies komen onder infrastructuur.</a:t>
                      </a:r>
                    </a:p>
                    <a:p>
                      <a:pPr marL="171450" indent="-171450">
                        <a:buFont typeface="Wingdings" panose="05000000000000000000" pitchFamily="2" charset="2"/>
                        <a:buChar char="§"/>
                      </a:pPr>
                      <a:endParaRPr lang="nl-BE" sz="1200" baseline="0" dirty="0" smtClean="0"/>
                    </a:p>
                    <a:p>
                      <a:endParaRPr lang="nl-BE" sz="1200" dirty="0"/>
                    </a:p>
                  </a:txBody>
                  <a:tcPr>
                    <a:solidFill>
                      <a:schemeClr val="accent3">
                        <a:lumMod val="40000"/>
                        <a:lumOff val="60000"/>
                      </a:schemeClr>
                    </a:solidFill>
                  </a:tcPr>
                </a:tc>
                <a:tc>
                  <a:txBody>
                    <a:bodyPr/>
                    <a:lstStyle/>
                    <a:p>
                      <a:r>
                        <a:rPr lang="nl-BE" sz="1200" dirty="0" smtClean="0"/>
                        <a:t>Functie</a:t>
                      </a:r>
                      <a:endParaRPr lang="nl-BE" sz="1200" dirty="0"/>
                    </a:p>
                  </a:txBody>
                  <a:tcPr>
                    <a:solidFill>
                      <a:schemeClr val="accent3">
                        <a:lumMod val="40000"/>
                        <a:lumOff val="60000"/>
                      </a:schemeClr>
                    </a:solidFill>
                  </a:tcPr>
                </a:tc>
                <a:tc>
                  <a:txBody>
                    <a:bodyPr/>
                    <a:lstStyle/>
                    <a:p>
                      <a:r>
                        <a:rPr lang="nl-BE" sz="1200" dirty="0" smtClean="0"/>
                        <a:t>1</a:t>
                      </a:r>
                      <a:endParaRPr lang="nl-BE" sz="1200" dirty="0"/>
                    </a:p>
                  </a:txBody>
                  <a:tcPr>
                    <a:solidFill>
                      <a:schemeClr val="accent3">
                        <a:lumMod val="40000"/>
                        <a:lumOff val="60000"/>
                      </a:schemeClr>
                    </a:solidFill>
                  </a:tcPr>
                </a:tc>
                <a:tc>
                  <a:txBody>
                    <a:bodyPr/>
                    <a:lstStyle/>
                    <a:p>
                      <a:r>
                        <a:rPr lang="nl-BE" sz="1200" dirty="0" smtClean="0"/>
                        <a:t>Mapping INSPIRE</a:t>
                      </a:r>
                      <a:endParaRPr lang="nl-BE" sz="1200" dirty="0"/>
                    </a:p>
                  </a:txBody>
                  <a:tcPr>
                    <a:solidFill>
                      <a:schemeClr val="accent3">
                        <a:lumMod val="40000"/>
                        <a:lumOff val="60000"/>
                      </a:schemeClr>
                    </a:solidFill>
                  </a:tcPr>
                </a:tc>
                <a:extLst>
                  <a:ext uri="{0D108BD9-81ED-4DB2-BD59-A6C34878D82A}">
                    <a16:rowId xmlns:a16="http://schemas.microsoft.com/office/drawing/2014/main" val="1882478076"/>
                  </a:ext>
                </a:extLst>
              </a:tr>
              <a:tr h="236902">
                <a:tc>
                  <a:txBody>
                    <a:bodyPr/>
                    <a:lstStyle/>
                    <a:p>
                      <a:r>
                        <a:rPr lang="nl-BE" sz="1200" dirty="0" smtClean="0"/>
                        <a:t>HILUCSPRESENCE</a:t>
                      </a:r>
                      <a:endParaRPr lang="nl-BE" sz="1200" dirty="0"/>
                    </a:p>
                  </a:txBody>
                  <a:tcPr>
                    <a:solidFill>
                      <a:schemeClr val="accent3">
                        <a:lumMod val="40000"/>
                        <a:lumOff val="60000"/>
                      </a:schemeClr>
                    </a:solidFill>
                  </a:tcPr>
                </a:tc>
                <a:tc>
                  <a:txBody>
                    <a:bodyPr/>
                    <a:lstStyle/>
                    <a:p>
                      <a:r>
                        <a:rPr lang="nl-BE" sz="1200" dirty="0" smtClean="0"/>
                        <a:t>Volgorde functies</a:t>
                      </a:r>
                      <a:r>
                        <a:rPr lang="nl-BE" sz="1200" baseline="0" dirty="0" smtClean="0"/>
                        <a:t> naar</a:t>
                      </a:r>
                      <a:r>
                        <a:rPr lang="nl-BE" sz="1200" dirty="0" smtClean="0"/>
                        <a:t> belangrijkheid</a:t>
                      </a:r>
                      <a:endParaRPr lang="nl-BE" sz="1200" dirty="0"/>
                    </a:p>
                  </a:txBody>
                  <a:tcPr>
                    <a:solidFill>
                      <a:schemeClr val="accent3">
                        <a:lumMod val="40000"/>
                        <a:lumOff val="60000"/>
                      </a:schemeClr>
                    </a:solidFill>
                  </a:tcPr>
                </a:tc>
                <a:tc>
                  <a:txBody>
                    <a:bodyPr/>
                    <a:lstStyle/>
                    <a:p>
                      <a:r>
                        <a:rPr lang="nl-BE" sz="1200" dirty="0" smtClean="0"/>
                        <a:t>Indien</a:t>
                      </a:r>
                      <a:r>
                        <a:rPr lang="nl-BE" sz="1200" baseline="0" dirty="0" smtClean="0"/>
                        <a:t> gemengd -&gt; hiermee aangeven</a:t>
                      </a:r>
                      <a:endParaRPr lang="nl-BE" sz="1200" dirty="0"/>
                    </a:p>
                  </a:txBody>
                  <a:tcPr>
                    <a:solidFill>
                      <a:schemeClr val="accent3">
                        <a:lumMod val="40000"/>
                        <a:lumOff val="60000"/>
                      </a:schemeClr>
                    </a:solidFill>
                  </a:tcPr>
                </a:tc>
                <a:tc>
                  <a:txBody>
                    <a:bodyPr/>
                    <a:lstStyle/>
                    <a:p>
                      <a:r>
                        <a:rPr lang="nl-BE" sz="1200" dirty="0" smtClean="0"/>
                        <a:t>INSPIRE</a:t>
                      </a:r>
                      <a:endParaRPr lang="nl-BE" sz="1200" dirty="0"/>
                    </a:p>
                  </a:txBody>
                  <a:tcPr>
                    <a:solidFill>
                      <a:schemeClr val="accent3">
                        <a:lumMod val="40000"/>
                        <a:lumOff val="60000"/>
                      </a:schemeClr>
                    </a:solidFill>
                  </a:tcPr>
                </a:tc>
                <a:tc>
                  <a:txBody>
                    <a:bodyPr/>
                    <a:lstStyle/>
                    <a:p>
                      <a:r>
                        <a:rPr lang="nl-BE" sz="1200" dirty="0" smtClean="0"/>
                        <a:t>0..1</a:t>
                      </a:r>
                      <a:endParaRPr lang="nl-BE" sz="1200" dirty="0"/>
                    </a:p>
                  </a:txBody>
                  <a:tcPr>
                    <a:solidFill>
                      <a:schemeClr val="accent3">
                        <a:lumMod val="40000"/>
                        <a:lumOff val="60000"/>
                      </a:schemeClr>
                    </a:solidFill>
                  </a:tcPr>
                </a:tc>
                <a:tc>
                  <a:txBody>
                    <a:bodyPr/>
                    <a:lstStyle/>
                    <a:p>
                      <a:r>
                        <a:rPr lang="nl-BE" sz="1200" dirty="0" smtClean="0"/>
                        <a:t>INSPIRE</a:t>
                      </a:r>
                      <a:endParaRPr lang="nl-BE" sz="1200" dirty="0"/>
                    </a:p>
                  </a:txBody>
                  <a:tcPr>
                    <a:solidFill>
                      <a:schemeClr val="accent3">
                        <a:lumMod val="40000"/>
                        <a:lumOff val="60000"/>
                      </a:schemeClr>
                    </a:solidFill>
                  </a:tcPr>
                </a:tc>
                <a:extLst>
                  <a:ext uri="{0D108BD9-81ED-4DB2-BD59-A6C34878D82A}">
                    <a16:rowId xmlns:a16="http://schemas.microsoft.com/office/drawing/2014/main" val="3071427085"/>
                  </a:ext>
                </a:extLst>
              </a:tr>
              <a:tr h="538295">
                <a:tc>
                  <a:txBody>
                    <a:bodyPr/>
                    <a:lstStyle/>
                    <a:p>
                      <a:r>
                        <a:rPr lang="nl-BE" sz="1200" dirty="0" smtClean="0"/>
                        <a:t>Gebruik</a:t>
                      </a:r>
                      <a:endParaRPr lang="nl-BE" sz="1200" dirty="0"/>
                    </a:p>
                  </a:txBody>
                  <a:tcPr>
                    <a:solidFill>
                      <a:srgbClr val="E3F3D3"/>
                    </a:solidFill>
                  </a:tcPr>
                </a:tc>
                <a:tc>
                  <a:txBody>
                    <a:bodyPr/>
                    <a:lstStyle/>
                    <a:p>
                      <a:pPr marL="171450" indent="-171450">
                        <a:buFont typeface="Wingdings" panose="05000000000000000000" pitchFamily="2" charset="2"/>
                        <a:buChar char="§"/>
                      </a:pPr>
                      <a:r>
                        <a:rPr lang="nl-BE" sz="1200" dirty="0" smtClean="0"/>
                        <a:t>In gebruik</a:t>
                      </a:r>
                    </a:p>
                    <a:p>
                      <a:pPr marL="171450" indent="-171450">
                        <a:buFont typeface="Wingdings" panose="05000000000000000000" pitchFamily="2" charset="2"/>
                        <a:buChar char="§"/>
                      </a:pPr>
                      <a:r>
                        <a:rPr lang="nl-BE" sz="1200" dirty="0" smtClean="0"/>
                        <a:t>Niet in gebruik</a:t>
                      </a:r>
                    </a:p>
                  </a:txBody>
                  <a:tcPr>
                    <a:solidFill>
                      <a:srgbClr val="E3F3D3"/>
                    </a:solidFill>
                  </a:tcPr>
                </a:tc>
                <a:tc>
                  <a:txBody>
                    <a:bodyPr/>
                    <a:lstStyle/>
                    <a:p>
                      <a:r>
                        <a:rPr lang="nl-BE" sz="1200" dirty="0" smtClean="0"/>
                        <a:t>Deels in gebruik valt weg (behoort tot in</a:t>
                      </a:r>
                      <a:r>
                        <a:rPr lang="nl-BE" sz="1200" baseline="0" dirty="0" smtClean="0"/>
                        <a:t> gebruik)</a:t>
                      </a:r>
                      <a:endParaRPr lang="nl-BE" sz="1200" dirty="0" smtClean="0"/>
                    </a:p>
                  </a:txBody>
                  <a:tcPr>
                    <a:solidFill>
                      <a:srgbClr val="E3F3D3"/>
                    </a:solidFill>
                  </a:tcPr>
                </a:tc>
                <a:tc>
                  <a:txBody>
                    <a:bodyPr/>
                    <a:lstStyle/>
                    <a:p>
                      <a:r>
                        <a:rPr lang="nl-BE" sz="1200" dirty="0" smtClean="0"/>
                        <a:t>Gebruik</a:t>
                      </a:r>
                    </a:p>
                  </a:txBody>
                  <a:tcPr>
                    <a:solidFill>
                      <a:srgbClr val="E3F3D3"/>
                    </a:solidFill>
                  </a:tcPr>
                </a:tc>
                <a:tc>
                  <a:txBody>
                    <a:bodyPr/>
                    <a:lstStyle/>
                    <a:p>
                      <a:r>
                        <a:rPr lang="nl-BE" sz="1200" dirty="0" smtClean="0"/>
                        <a:t>1</a:t>
                      </a:r>
                    </a:p>
                  </a:txBody>
                  <a:tcPr>
                    <a:solidFill>
                      <a:srgbClr val="E3F3D3"/>
                    </a:solidFill>
                  </a:tcPr>
                </a:tc>
                <a:tc>
                  <a:txBody>
                    <a:bodyPr/>
                    <a:lstStyle/>
                    <a:p>
                      <a:r>
                        <a:rPr lang="nl-BE" sz="1200" dirty="0" smtClean="0"/>
                        <a:t>Boolean of Codelijst</a:t>
                      </a:r>
                    </a:p>
                  </a:txBody>
                  <a:tcPr>
                    <a:solidFill>
                      <a:srgbClr val="E3F3D3"/>
                    </a:solidFill>
                  </a:tcPr>
                </a:tc>
                <a:extLst>
                  <a:ext uri="{0D108BD9-81ED-4DB2-BD59-A6C34878D82A}">
                    <a16:rowId xmlns:a16="http://schemas.microsoft.com/office/drawing/2014/main" val="149036157"/>
                  </a:ext>
                </a:extLst>
              </a:tr>
              <a:tr h="236902">
                <a:tc>
                  <a:txBody>
                    <a:bodyPr/>
                    <a:lstStyle/>
                    <a:p>
                      <a:r>
                        <a:rPr lang="nl-BE" sz="1200" dirty="0" smtClean="0"/>
                        <a:t>Beschikbaarheid</a:t>
                      </a:r>
                      <a:endParaRPr lang="nl-BE" sz="1200" dirty="0"/>
                    </a:p>
                  </a:txBody>
                  <a:tcPr>
                    <a:solidFill>
                      <a:srgbClr val="E3F3D3"/>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dirty="0" smtClean="0"/>
                        <a:t>Aangeboden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dirty="0" smtClean="0"/>
                        <a:t>Niet</a:t>
                      </a:r>
                      <a:r>
                        <a:rPr lang="nl-BE" sz="1200" baseline="0" dirty="0" smtClean="0"/>
                        <a:t> aangeboden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baseline="0" dirty="0" smtClean="0"/>
                        <a:t>Optie</a:t>
                      </a:r>
                      <a:endParaRPr lang="nl-BE" sz="1200" dirty="0" smtClean="0"/>
                    </a:p>
                  </a:txBody>
                  <a:tcPr>
                    <a:solidFill>
                      <a:srgbClr val="E3F3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smtClean="0"/>
                        <a:t>Deels aangeboden valt</a:t>
                      </a:r>
                      <a:r>
                        <a:rPr lang="nl-BE" sz="1200" baseline="0" dirty="0" smtClean="0"/>
                        <a:t> weg (behoort tot aangeboden)</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aseline="0" dirty="0" smtClean="0"/>
                        <a:t>Optie was een eigendomsbeperking</a:t>
                      </a:r>
                    </a:p>
                  </a:txBody>
                  <a:tcPr>
                    <a:solidFill>
                      <a:srgbClr val="E3F3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baseline="0" dirty="0" smtClean="0"/>
                        <a:t>Beschikbaarheid</a:t>
                      </a:r>
                    </a:p>
                  </a:txBody>
                  <a:tcPr>
                    <a:solidFill>
                      <a:srgbClr val="E3F3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baseline="0" dirty="0" smtClean="0"/>
                        <a:t>1</a:t>
                      </a:r>
                    </a:p>
                  </a:txBody>
                  <a:tcPr>
                    <a:solidFill>
                      <a:srgbClr val="E3F3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baseline="0" dirty="0" smtClean="0"/>
                        <a:t>Codelijst</a:t>
                      </a:r>
                    </a:p>
                  </a:txBody>
                  <a:tcPr>
                    <a:solidFill>
                      <a:srgbClr val="E3F3D3"/>
                    </a:solidFill>
                  </a:tcPr>
                </a:tc>
                <a:extLst>
                  <a:ext uri="{0D108BD9-81ED-4DB2-BD59-A6C34878D82A}">
                    <a16:rowId xmlns:a16="http://schemas.microsoft.com/office/drawing/2014/main" val="705908048"/>
                  </a:ext>
                </a:extLst>
              </a:tr>
              <a:tr h="236902">
                <a:tc>
                  <a:txBody>
                    <a:bodyPr/>
                    <a:lstStyle/>
                    <a:p>
                      <a:r>
                        <a:rPr lang="nl-BE" sz="1200" dirty="0" smtClean="0"/>
                        <a:t>Beperking</a:t>
                      </a:r>
                      <a:endParaRPr lang="nl-BE" sz="1200" dirty="0"/>
                    </a:p>
                  </a:txBody>
                  <a:tcPr>
                    <a:solidFill>
                      <a:srgbClr val="E3F3D3"/>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nl-BE" sz="1200" dirty="0" smtClean="0"/>
                    </a:p>
                  </a:txBody>
                  <a:tcPr>
                    <a:solidFill>
                      <a:srgbClr val="E3F3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baseline="0" dirty="0" smtClean="0"/>
                    </a:p>
                  </a:txBody>
                  <a:tcPr>
                    <a:solidFill>
                      <a:srgbClr val="E3F3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baseline="0" dirty="0" smtClean="0"/>
                        <a:t>Beperking</a:t>
                      </a:r>
                    </a:p>
                  </a:txBody>
                  <a:tcPr>
                    <a:solidFill>
                      <a:srgbClr val="E3F3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baseline="0" dirty="0" smtClean="0"/>
                        <a:t>0..1</a:t>
                      </a:r>
                    </a:p>
                  </a:txBody>
                  <a:tcPr>
                    <a:solidFill>
                      <a:srgbClr val="E3F3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baseline="0" dirty="0" smtClean="0"/>
                        <a:t>Codelijst</a:t>
                      </a:r>
                    </a:p>
                  </a:txBody>
                  <a:tcPr>
                    <a:solidFill>
                      <a:srgbClr val="E3F3D3"/>
                    </a:solidFill>
                  </a:tcPr>
                </a:tc>
                <a:extLst>
                  <a:ext uri="{0D108BD9-81ED-4DB2-BD59-A6C34878D82A}">
                    <a16:rowId xmlns:a16="http://schemas.microsoft.com/office/drawing/2014/main" val="226028778"/>
                  </a:ext>
                </a:extLst>
              </a:tr>
            </a:tbl>
          </a:graphicData>
        </a:graphic>
      </p:graphicFrame>
      <p:sp>
        <p:nvSpPr>
          <p:cNvPr id="4" name="Tekstvak 9"/>
          <p:cNvSpPr txBox="1"/>
          <p:nvPr/>
        </p:nvSpPr>
        <p:spPr>
          <a:xfrm>
            <a:off x="389318" y="0"/>
            <a:ext cx="8366155" cy="400110"/>
          </a:xfrm>
          <a:prstGeom prst="rect">
            <a:avLst/>
          </a:prstGeom>
          <a:noFill/>
        </p:spPr>
        <p:txBody>
          <a:bodyPr wrap="square" rtlCol="0">
            <a:spAutoFit/>
          </a:bodyPr>
          <a:lstStyle/>
          <a:p>
            <a:r>
              <a:rPr lang="nl-BE" sz="2000" b="1" dirty="0" smtClean="0">
                <a:solidFill>
                  <a:srgbClr val="232322"/>
                </a:solidFill>
                <a:latin typeface="FlandersArtSerif-Regular"/>
              </a:rPr>
              <a:t>BedrijventerreinGebruiksperceel– attributen – essentiële velden</a:t>
            </a:r>
            <a:endParaRPr lang="nl-BE" sz="2000" b="1" dirty="0">
              <a:solidFill>
                <a:srgbClr val="232322"/>
              </a:solidFill>
              <a:latin typeface="FlandersArtSerif-Regular"/>
            </a:endParaRPr>
          </a:p>
        </p:txBody>
      </p:sp>
    </p:spTree>
    <p:extLst>
      <p:ext uri="{BB962C8B-B14F-4D97-AF65-F5344CB8AC3E}">
        <p14:creationId xmlns:p14="http://schemas.microsoft.com/office/powerpoint/2010/main" val="1283418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9"/>
          <p:cNvSpPr txBox="1"/>
          <p:nvPr/>
        </p:nvSpPr>
        <p:spPr>
          <a:xfrm>
            <a:off x="389318" y="0"/>
            <a:ext cx="8366155" cy="400110"/>
          </a:xfrm>
          <a:prstGeom prst="rect">
            <a:avLst/>
          </a:prstGeom>
          <a:noFill/>
        </p:spPr>
        <p:txBody>
          <a:bodyPr wrap="square" rtlCol="0">
            <a:spAutoFit/>
          </a:bodyPr>
          <a:lstStyle/>
          <a:p>
            <a:r>
              <a:rPr lang="nl-BE" sz="2000" b="1" dirty="0" smtClean="0">
                <a:solidFill>
                  <a:srgbClr val="232322"/>
                </a:solidFill>
                <a:latin typeface="FlandersArtSerif-Regular"/>
              </a:rPr>
              <a:t>BedrijventerreinGebruiksperceel– attributen – essentiële velden</a:t>
            </a:r>
            <a:endParaRPr lang="nl-BE" sz="2000" b="1" dirty="0">
              <a:solidFill>
                <a:srgbClr val="232322"/>
              </a:solidFill>
              <a:latin typeface="FlandersArtSerif-Regul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502" y="1047471"/>
            <a:ext cx="3824497" cy="5075047"/>
          </a:xfrm>
          <a:prstGeom prst="rect">
            <a:avLst/>
          </a:prstGeom>
        </p:spPr>
      </p:pic>
      <p:pic>
        <p:nvPicPr>
          <p:cNvPr id="7" name="Picture 6"/>
          <p:cNvPicPr>
            <a:picLocks noChangeAspect="1"/>
          </p:cNvPicPr>
          <p:nvPr/>
        </p:nvPicPr>
        <p:blipFill>
          <a:blip r:embed="rId4"/>
          <a:stretch>
            <a:fillRect/>
          </a:stretch>
        </p:blipFill>
        <p:spPr>
          <a:xfrm>
            <a:off x="7586831" y="600274"/>
            <a:ext cx="2695238" cy="3180952"/>
          </a:xfrm>
          <a:prstGeom prst="rect">
            <a:avLst/>
          </a:prstGeom>
        </p:spPr>
      </p:pic>
      <p:cxnSp>
        <p:nvCxnSpPr>
          <p:cNvPr id="9" name="Straight Arrow Connector 8"/>
          <p:cNvCxnSpPr/>
          <p:nvPr/>
        </p:nvCxnSpPr>
        <p:spPr>
          <a:xfrm>
            <a:off x="5610225" y="2066925"/>
            <a:ext cx="1752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32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BedrijventerreinGebruiksperceel</a:t>
            </a:r>
            <a:r>
              <a:rPr lang="en-GB" dirty="0" smtClean="0"/>
              <a:t> – </a:t>
            </a:r>
            <a:r>
              <a:rPr lang="en-GB" dirty="0" err="1" smtClean="0"/>
              <a:t>Codelijsten</a:t>
            </a:r>
            <a:r>
              <a:rPr lang="en-GB" dirty="0" smtClean="0"/>
              <a:t>	</a:t>
            </a:r>
            <a:endParaRPr lang="en-US" dirty="0"/>
          </a:p>
        </p:txBody>
      </p:sp>
      <p:sp>
        <p:nvSpPr>
          <p:cNvPr id="3" name="Slide Number Placeholder 2"/>
          <p:cNvSpPr>
            <a:spLocks noGrp="1"/>
          </p:cNvSpPr>
          <p:nvPr>
            <p:ph type="sldNum" sz="quarter" idx="4"/>
          </p:nvPr>
        </p:nvSpPr>
        <p:spPr/>
        <p:txBody>
          <a:bodyPr/>
          <a:lstStyle/>
          <a:p>
            <a:fld id="{C9C406F6-A053-43CA-AEC8-FA3EEE83A3FB}" type="slidenum">
              <a:rPr lang="nl-BE" smtClean="0"/>
              <a:pPr/>
              <a:t>28</a:t>
            </a:fld>
            <a:endParaRPr lang="nl-BE"/>
          </a:p>
        </p:txBody>
      </p:sp>
      <p:pic>
        <p:nvPicPr>
          <p:cNvPr id="4" name="Picture 3"/>
          <p:cNvPicPr>
            <a:picLocks noChangeAspect="1"/>
          </p:cNvPicPr>
          <p:nvPr/>
        </p:nvPicPr>
        <p:blipFill>
          <a:blip r:embed="rId2"/>
          <a:stretch>
            <a:fillRect/>
          </a:stretch>
        </p:blipFill>
        <p:spPr>
          <a:xfrm>
            <a:off x="3681676" y="1848077"/>
            <a:ext cx="4219048" cy="3638095"/>
          </a:xfrm>
          <a:prstGeom prst="rect">
            <a:avLst/>
          </a:prstGeom>
        </p:spPr>
      </p:pic>
    </p:spTree>
    <p:extLst>
      <p:ext uri="{BB962C8B-B14F-4D97-AF65-F5344CB8AC3E}">
        <p14:creationId xmlns:p14="http://schemas.microsoft.com/office/powerpoint/2010/main" val="1145007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kstvak 9"/>
          <p:cNvSpPr txBox="1"/>
          <p:nvPr/>
        </p:nvSpPr>
        <p:spPr>
          <a:xfrm>
            <a:off x="467579" y="0"/>
            <a:ext cx="8366155" cy="400110"/>
          </a:xfrm>
          <a:prstGeom prst="rect">
            <a:avLst/>
          </a:prstGeom>
          <a:noFill/>
        </p:spPr>
        <p:txBody>
          <a:bodyPr wrap="square" rtlCol="0">
            <a:spAutoFit/>
          </a:bodyPr>
          <a:lstStyle/>
          <a:p>
            <a:r>
              <a:rPr lang="nl-BE" sz="2000" b="1" dirty="0">
                <a:solidFill>
                  <a:srgbClr val="232322"/>
                </a:solidFill>
                <a:latin typeface="FlandersArtSerif-Regular"/>
              </a:rPr>
              <a:t>Ontwikkelbare bedrijvenzone - eigenschappen</a:t>
            </a:r>
          </a:p>
        </p:txBody>
      </p:sp>
      <p:graphicFrame>
        <p:nvGraphicFramePr>
          <p:cNvPr id="6" name="Tabel 5"/>
          <p:cNvGraphicFramePr>
            <a:graphicFrameLocks noGrp="1"/>
          </p:cNvGraphicFramePr>
          <p:nvPr>
            <p:extLst>
              <p:ext uri="{D42A27DB-BD31-4B8C-83A1-F6EECF244321}">
                <p14:modId xmlns:p14="http://schemas.microsoft.com/office/powerpoint/2010/main" val="2091258415"/>
              </p:ext>
            </p:extLst>
          </p:nvPr>
        </p:nvGraphicFramePr>
        <p:xfrm>
          <a:off x="467579" y="400110"/>
          <a:ext cx="11600597" cy="6114217"/>
        </p:xfrm>
        <a:graphic>
          <a:graphicData uri="http://schemas.openxmlformats.org/drawingml/2006/table">
            <a:tbl>
              <a:tblPr firstRow="1" firstCol="1" bandRow="1">
                <a:tableStyleId>{5940675A-B579-460E-94D1-54222C63F5DA}</a:tableStyleId>
              </a:tblPr>
              <a:tblGrid>
                <a:gridCol w="932596">
                  <a:extLst>
                    <a:ext uri="{9D8B030D-6E8A-4147-A177-3AD203B41FA5}">
                      <a16:colId xmlns:a16="http://schemas.microsoft.com/office/drawing/2014/main" val="3046462713"/>
                    </a:ext>
                  </a:extLst>
                </a:gridCol>
                <a:gridCol w="6391275">
                  <a:extLst>
                    <a:ext uri="{9D8B030D-6E8A-4147-A177-3AD203B41FA5}">
                      <a16:colId xmlns:a16="http://schemas.microsoft.com/office/drawing/2014/main" val="3576671162"/>
                    </a:ext>
                  </a:extLst>
                </a:gridCol>
                <a:gridCol w="1685925">
                  <a:extLst>
                    <a:ext uri="{9D8B030D-6E8A-4147-A177-3AD203B41FA5}">
                      <a16:colId xmlns:a16="http://schemas.microsoft.com/office/drawing/2014/main" val="2266725684"/>
                    </a:ext>
                  </a:extLst>
                </a:gridCol>
                <a:gridCol w="971550">
                  <a:extLst>
                    <a:ext uri="{9D8B030D-6E8A-4147-A177-3AD203B41FA5}">
                      <a16:colId xmlns:a16="http://schemas.microsoft.com/office/drawing/2014/main" val="3611549363"/>
                    </a:ext>
                  </a:extLst>
                </a:gridCol>
                <a:gridCol w="1619251">
                  <a:extLst>
                    <a:ext uri="{9D8B030D-6E8A-4147-A177-3AD203B41FA5}">
                      <a16:colId xmlns:a16="http://schemas.microsoft.com/office/drawing/2014/main" val="1833889260"/>
                    </a:ext>
                  </a:extLst>
                </a:gridCol>
              </a:tblGrid>
              <a:tr h="72008">
                <a:tc gridSpan="2">
                  <a:txBody>
                    <a:bodyPr/>
                    <a:lstStyle/>
                    <a:p>
                      <a:pPr algn="ct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Decentraal Medebeheer</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hMerge="1">
                  <a:txBody>
                    <a:bodyPr/>
                    <a:lstStyle/>
                    <a:p>
                      <a:pPr>
                        <a:lnSpc>
                          <a:spcPct val="107000"/>
                        </a:lnSpc>
                        <a:spcAft>
                          <a:spcPts val="0"/>
                        </a:spcAft>
                      </a:pP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gridSpan="3">
                  <a:txBody>
                    <a:bodyPr/>
                    <a:lstStyle/>
                    <a:p>
                      <a:pPr algn="ct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OSLO Bedrijventerrein</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hMerge="1">
                  <a:txBody>
                    <a:bodyPr/>
                    <a:lstStyle/>
                    <a:p>
                      <a:pPr>
                        <a:lnSpc>
                          <a:spcPct val="107000"/>
                        </a:lnSpc>
                        <a:spcAft>
                          <a:spcPts val="0"/>
                        </a:spcAft>
                      </a:pP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hMerge="1">
                  <a:txBody>
                    <a:bodyPr/>
                    <a:lstStyle/>
                    <a:p>
                      <a:pPr>
                        <a:lnSpc>
                          <a:spcPct val="107000"/>
                        </a:lnSpc>
                        <a:spcAft>
                          <a:spcPts val="0"/>
                        </a:spcAft>
                      </a:pP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617206068"/>
                  </a:ext>
                </a:extLst>
              </a:tr>
              <a:tr h="72008">
                <a:tc>
                  <a:txBody>
                    <a:bodyPr/>
                    <a:lstStyle/>
                    <a:p>
                      <a:pPr>
                        <a:lnSpc>
                          <a:spcPct val="107000"/>
                        </a:lnSpc>
                        <a:spcAft>
                          <a:spcPts val="0"/>
                        </a:spcAft>
                      </a:pPr>
                      <a:r>
                        <a:rPr lang="nl-BE" sz="800" dirty="0" smtClean="0">
                          <a:effectLst/>
                          <a:latin typeface="+mn-lt"/>
                          <a:ea typeface="+mn-ea"/>
                          <a:cs typeface="+mn-cs"/>
                        </a:rPr>
                        <a:t>URI</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dirty="0" smtClean="0">
                          <a:effectLst/>
                        </a:rPr>
                        <a:t>Unieke </a:t>
                      </a:r>
                      <a:r>
                        <a:rPr lang="nl-BE" sz="800" dirty="0">
                          <a:effectLst/>
                        </a:rPr>
                        <a:t>ID</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Attribuut</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Kardinaliteit</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Data type</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4183429321"/>
                  </a:ext>
                </a:extLst>
              </a:tr>
              <a:tr h="201066">
                <a:tc>
                  <a:txBody>
                    <a:bodyPr/>
                    <a:lstStyle/>
                    <a:p>
                      <a:pPr>
                        <a:lnSpc>
                          <a:spcPct val="107000"/>
                        </a:lnSpc>
                        <a:spcAft>
                          <a:spcPts val="0"/>
                        </a:spcAft>
                      </a:pPr>
                      <a:r>
                        <a:rPr lang="nl-BE" sz="800" strike="sngStrike" dirty="0">
                          <a:effectLst/>
                        </a:rPr>
                        <a:t>Algplanid</a:t>
                      </a: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r>
                        <a:rPr lang="nl-BE" sz="800" strike="sngStrike" dirty="0">
                          <a:effectLst/>
                        </a:rPr>
                        <a:t>Het unieke identificatienummer van het RUP </a:t>
                      </a:r>
                      <a:r>
                        <a:rPr lang="nl-BE" sz="800" strike="noStrike" dirty="0">
                          <a:effectLst/>
                        </a:rPr>
                        <a:t>(zie </a:t>
                      </a:r>
                      <a:r>
                        <a:rPr lang="nl-BE" sz="800" u="sng" strike="noStrike" dirty="0">
                          <a:effectLst/>
                          <a:hlinkClick r:id="rId3"/>
                        </a:rPr>
                        <a:t>Bedrijventerreinen in planning</a:t>
                      </a:r>
                      <a:r>
                        <a:rPr lang="nl-BE" sz="800" strike="noStrike" dirty="0">
                          <a:effectLst/>
                        </a:rPr>
                        <a:t>)</a:t>
                      </a:r>
                      <a:endParaRPr lang="nl-BE" sz="80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r>
                        <a:rPr lang="nl-BE" sz="800" strike="sngStrike" dirty="0" smtClean="0">
                          <a:effectLst/>
                          <a:latin typeface="Calibri" panose="020F0502020204030204" pitchFamily="34" charset="0"/>
                          <a:ea typeface="Calibri" panose="020F0502020204030204" pitchFamily="34" charset="0"/>
                          <a:cs typeface="Times New Roman" panose="02020603050405020304" pitchFamily="18" charset="0"/>
                        </a:rPr>
                        <a:t>planningszone</a:t>
                      </a: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r>
                        <a:rPr lang="nl-BE" sz="800" strike="sngStrike" dirty="0" smtClean="0">
                          <a:effectLst/>
                          <a:latin typeface="Calibri" panose="020F0502020204030204" pitchFamily="34" charset="0"/>
                          <a:ea typeface="Calibri" panose="020F0502020204030204" pitchFamily="34" charset="0"/>
                          <a:cs typeface="Times New Roman" panose="02020603050405020304" pitchFamily="18" charset="0"/>
                        </a:rPr>
                        <a:t>planningszone</a:t>
                      </a:r>
                      <a:endParaRPr lang="nl-BE" sz="80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extLst>
                  <a:ext uri="{0D108BD9-81ED-4DB2-BD59-A6C34878D82A}">
                    <a16:rowId xmlns:a16="http://schemas.microsoft.com/office/drawing/2014/main" val="4016735789"/>
                  </a:ext>
                </a:extLst>
              </a:tr>
              <a:tr h="128713">
                <a:tc>
                  <a:txBody>
                    <a:bodyPr/>
                    <a:lstStyle/>
                    <a:p>
                      <a:pPr>
                        <a:lnSpc>
                          <a:spcPct val="107000"/>
                        </a:lnSpc>
                        <a:spcAft>
                          <a:spcPts val="0"/>
                        </a:spcAft>
                      </a:pPr>
                      <a:r>
                        <a:rPr lang="nl-BE" sz="800">
                          <a:effectLst/>
                        </a:rPr>
                        <a:t>Naam</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a:effectLst/>
                        </a:rPr>
                        <a:t>Naam van ontwikkelbare bedrijvenzone</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Naam</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TaalString</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extLst>
                  <a:ext uri="{0D108BD9-81ED-4DB2-BD59-A6C34878D82A}">
                    <a16:rowId xmlns:a16="http://schemas.microsoft.com/office/drawing/2014/main" val="738252462"/>
                  </a:ext>
                </a:extLst>
              </a:tr>
              <a:tr h="3479318">
                <a:tc>
                  <a:txBody>
                    <a:bodyPr/>
                    <a:lstStyle/>
                    <a:p>
                      <a:pPr>
                        <a:lnSpc>
                          <a:spcPct val="107000"/>
                        </a:lnSpc>
                        <a:spcAft>
                          <a:spcPts val="0"/>
                        </a:spcAft>
                      </a:pPr>
                      <a:r>
                        <a:rPr lang="nl-BE" sz="800" dirty="0">
                          <a:effectLst/>
                        </a:rPr>
                        <a:t>Dossierfase</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nl-BE" sz="800" dirty="0">
                          <a:effectLst/>
                        </a:rPr>
                        <a:t>Te ontwikkelen: deze fase loopt tussen de mijlpalen BS tot VW. Deze categorie is van toepassing bij (een groep van) gebruikspercelen waar nog geen nutsvoorzieningen (zoals wegenis en riolering) op aanwezig zijn of bij gebruikspercelen die behoren tot een bedrijventerrein dat herontwikkeld moeten worden.</a:t>
                      </a:r>
                    </a:p>
                    <a:p>
                      <a:pPr marL="342900" lvl="0" indent="-342900">
                        <a:lnSpc>
                          <a:spcPct val="107000"/>
                        </a:lnSpc>
                        <a:spcAft>
                          <a:spcPts val="800"/>
                        </a:spcAft>
                        <a:buSzPts val="1000"/>
                        <a:buFont typeface="Symbol" panose="05050102010706020507" pitchFamily="18" charset="2"/>
                        <a:buChar char=""/>
                        <a:tabLst>
                          <a:tab pos="457200" algn="l"/>
                        </a:tabLst>
                      </a:pPr>
                      <a:r>
                        <a:rPr lang="nl-BE" sz="800" dirty="0">
                          <a:effectLst/>
                        </a:rPr>
                        <a:t>In ontwikkeling: deze fase loopt tussen de mijlpalen VW en OP. Deze categorie wordt toegekend aan gebruikspercelen wanneer er door de terreinontwikkelaar:</a:t>
                      </a:r>
                    </a:p>
                    <a:p>
                      <a:pPr marL="742950" lvl="1" indent="-285750">
                        <a:lnSpc>
                          <a:spcPct val="107000"/>
                        </a:lnSpc>
                        <a:spcAft>
                          <a:spcPts val="0"/>
                        </a:spcAft>
                        <a:buSzPts val="1000"/>
                        <a:buFont typeface="Symbol" panose="05050102010706020507" pitchFamily="18" charset="2"/>
                        <a:buChar char=""/>
                        <a:tabLst>
                          <a:tab pos="914400" algn="l"/>
                        </a:tabLst>
                      </a:pPr>
                      <a:r>
                        <a:rPr lang="nl-BE" sz="800" dirty="0">
                          <a:effectLst/>
                        </a:rPr>
                        <a:t>verkoopsonderhandelingen met de eigenaar van het perceel zijn opgestart</a:t>
                      </a:r>
                    </a:p>
                    <a:p>
                      <a:pPr marL="742950" lvl="1" indent="-285750">
                        <a:lnSpc>
                          <a:spcPct val="107000"/>
                        </a:lnSpc>
                        <a:spcAft>
                          <a:spcPts val="0"/>
                        </a:spcAft>
                        <a:buSzPts val="1000"/>
                        <a:buFont typeface="Symbol" panose="05050102010706020507" pitchFamily="18" charset="2"/>
                        <a:buChar char=""/>
                        <a:tabLst>
                          <a:tab pos="914400" algn="l"/>
                        </a:tabLst>
                      </a:pPr>
                      <a:r>
                        <a:rPr lang="nl-BE" sz="800" dirty="0">
                          <a:effectLst/>
                        </a:rPr>
                        <a:t>of wanneer er een onteigeningsbeslissing is</a:t>
                      </a:r>
                    </a:p>
                    <a:p>
                      <a:pPr marL="742950" lvl="1" indent="-285750">
                        <a:lnSpc>
                          <a:spcPct val="107000"/>
                        </a:lnSpc>
                        <a:spcAft>
                          <a:spcPts val="0"/>
                        </a:spcAft>
                        <a:buSzPts val="1000"/>
                        <a:buFont typeface="Symbol" panose="05050102010706020507" pitchFamily="18" charset="2"/>
                        <a:buChar char=""/>
                        <a:tabLst>
                          <a:tab pos="914400" algn="l"/>
                        </a:tabLst>
                      </a:pPr>
                      <a:r>
                        <a:rPr lang="nl-BE" sz="800" dirty="0">
                          <a:effectLst/>
                        </a:rPr>
                        <a:t>of vanaf de vaststelling van het onteigeningsplan</a:t>
                      </a:r>
                    </a:p>
                    <a:p>
                      <a:pPr>
                        <a:lnSpc>
                          <a:spcPct val="107000"/>
                        </a:lnSpc>
                        <a:spcBef>
                          <a:spcPts val="750"/>
                        </a:spcBef>
                        <a:spcAft>
                          <a:spcPts val="0"/>
                        </a:spcAft>
                      </a:pPr>
                      <a:r>
                        <a:rPr lang="nl-BE" sz="800" dirty="0">
                          <a:effectLst/>
                        </a:rPr>
                        <a:t>Deze categorie wordt ook toegekend in volgende gevallen:</a:t>
                      </a:r>
                    </a:p>
                    <a:p>
                      <a:pPr marL="742950" lvl="1" indent="-285750">
                        <a:lnSpc>
                          <a:spcPct val="107000"/>
                        </a:lnSpc>
                        <a:spcAft>
                          <a:spcPts val="800"/>
                        </a:spcAft>
                        <a:buSzPts val="1000"/>
                        <a:buFont typeface="Symbol" panose="05050102010706020507" pitchFamily="18" charset="2"/>
                        <a:buChar char=""/>
                        <a:tabLst>
                          <a:tab pos="914400" algn="l"/>
                        </a:tabLst>
                      </a:pPr>
                      <a:r>
                        <a:rPr lang="nl-BE" sz="800" dirty="0">
                          <a:effectLst/>
                        </a:rPr>
                        <a:t>zodra OVAM of de eigenaar een saneringsproject opstart (“OVAM_noodzaak = BSP_Q”)</a:t>
                      </a:r>
                    </a:p>
                    <a:p>
                      <a:pPr marL="742950" lvl="1" indent="-285750">
                        <a:lnSpc>
                          <a:spcPct val="107000"/>
                        </a:lnSpc>
                        <a:spcAft>
                          <a:spcPts val="800"/>
                        </a:spcAft>
                        <a:buSzPts val="1000"/>
                        <a:buFont typeface="Symbol" panose="05050102010706020507" pitchFamily="18" charset="2"/>
                        <a:buChar char=""/>
                        <a:tabLst>
                          <a:tab pos="914400" algn="l"/>
                        </a:tabLst>
                      </a:pPr>
                      <a:r>
                        <a:rPr lang="nl-BE" sz="800" dirty="0">
                          <a:effectLst/>
                        </a:rPr>
                        <a:t>Vanaf de start tot oplevering van de nutsvoorzieningen (wegenis, riolering…) voor de (her)inrichting van een bedrijventerrein.</a:t>
                      </a:r>
                    </a:p>
                    <a:p>
                      <a:pPr>
                        <a:lnSpc>
                          <a:spcPct val="107000"/>
                        </a:lnSpc>
                        <a:spcBef>
                          <a:spcPts val="750"/>
                        </a:spcBef>
                        <a:spcAft>
                          <a:spcPts val="0"/>
                        </a:spcAft>
                      </a:pPr>
                      <a:r>
                        <a:rPr lang="nl-BE" sz="800" dirty="0">
                          <a:effectLst/>
                        </a:rPr>
                        <a:t>Vanaf het moment dat de werken opgeleverd zijn, is deze categorie niet meer van toepassing.</a:t>
                      </a:r>
                    </a:p>
                    <a:p>
                      <a:pPr>
                        <a:lnSpc>
                          <a:spcPct val="107000"/>
                        </a:lnSpc>
                        <a:spcBef>
                          <a:spcPts val="750"/>
                        </a:spcBef>
                        <a:spcAft>
                          <a:spcPts val="0"/>
                        </a:spcAft>
                      </a:pPr>
                      <a:r>
                        <a:rPr lang="nl-BE" sz="800" dirty="0">
                          <a:effectLst/>
                        </a:rPr>
                        <a:t>Bron:</a:t>
                      </a:r>
                    </a:p>
                    <a:p>
                      <a:pPr marL="742950" lvl="1" indent="-285750">
                        <a:lnSpc>
                          <a:spcPct val="107000"/>
                        </a:lnSpc>
                        <a:spcAft>
                          <a:spcPts val="800"/>
                        </a:spcAft>
                        <a:buSzPts val="1000"/>
                        <a:buFont typeface="Symbol" panose="05050102010706020507" pitchFamily="18" charset="2"/>
                        <a:buChar char=""/>
                        <a:tabLst>
                          <a:tab pos="914400" algn="l"/>
                        </a:tabLst>
                      </a:pPr>
                      <a:r>
                        <a:rPr lang="nl-BE" sz="800" dirty="0">
                          <a:effectLst/>
                        </a:rPr>
                        <a:t>OVAM</a:t>
                      </a:r>
                    </a:p>
                    <a:p>
                      <a:pPr marL="742950" lvl="1" indent="-285750">
                        <a:lnSpc>
                          <a:spcPct val="107000"/>
                        </a:lnSpc>
                        <a:spcAft>
                          <a:spcPts val="800"/>
                        </a:spcAft>
                        <a:buSzPts val="1000"/>
                        <a:buFont typeface="Symbol" panose="05050102010706020507" pitchFamily="18" charset="2"/>
                        <a:buChar char=""/>
                        <a:tabLst>
                          <a:tab pos="914400" algn="l"/>
                        </a:tabLst>
                      </a:pPr>
                      <a:r>
                        <a:rPr lang="nl-BE" sz="800" dirty="0">
                          <a:effectLst/>
                        </a:rPr>
                        <a:t>Ontwikkelaar</a:t>
                      </a:r>
                    </a:p>
                    <a:p>
                      <a:pPr marL="342900" lvl="0" indent="-342900">
                        <a:lnSpc>
                          <a:spcPct val="107000"/>
                        </a:lnSpc>
                        <a:spcAft>
                          <a:spcPts val="800"/>
                        </a:spcAft>
                        <a:buSzPts val="1000"/>
                        <a:buFont typeface="Symbol" panose="05050102010706020507" pitchFamily="18" charset="2"/>
                        <a:buChar char=""/>
                        <a:tabLst>
                          <a:tab pos="457200" algn="l"/>
                        </a:tabLst>
                      </a:pPr>
                      <a:r>
                        <a:rPr lang="nl-BE" sz="800" dirty="0">
                          <a:effectLst/>
                        </a:rPr>
                        <a:t>Ontwikkeld: deze fase begint vanaf mijlpaal OP en loopt per object oneindig door.</a:t>
                      </a:r>
                    </a:p>
                    <a:p>
                      <a:pPr marL="342900" lvl="0" indent="-342900">
                        <a:lnSpc>
                          <a:spcPct val="107000"/>
                        </a:lnSpc>
                        <a:spcAft>
                          <a:spcPts val="800"/>
                        </a:spcAft>
                        <a:buSzPts val="1000"/>
                        <a:buFont typeface="Symbol" panose="05050102010706020507" pitchFamily="18" charset="2"/>
                        <a:buChar char=""/>
                        <a:tabLst>
                          <a:tab pos="457200" algn="l"/>
                        </a:tabLst>
                      </a:pPr>
                      <a:r>
                        <a:rPr lang="nl-BE" sz="800" dirty="0">
                          <a:effectLst/>
                        </a:rPr>
                        <a:t>Ontwikkeling geblokkeerd: deze categorie wordt toegekend voor percelen die binnen een (deel van een) RUP liggen dat geschorst werd door de Raad van State, Vlaamse regering of Bestendige deputatie waardoor de (her)ontwikkeling van het gebied geblokkeerd wordt. Zie ook Relatie tussen gebruikspercelen en ontwikkelbare zones</a:t>
                      </a:r>
                    </a:p>
                    <a:p>
                      <a:pPr marL="342900" lvl="0" indent="-342900">
                        <a:lnSpc>
                          <a:spcPct val="107000"/>
                        </a:lnSpc>
                        <a:spcAft>
                          <a:spcPts val="800"/>
                        </a:spcAft>
                        <a:buSzPts val="1000"/>
                        <a:buFont typeface="Symbol" panose="05050102010706020507" pitchFamily="18" charset="2"/>
                        <a:buChar char=""/>
                        <a:tabLst>
                          <a:tab pos="457200" algn="l"/>
                        </a:tabLst>
                      </a:pPr>
                      <a:r>
                        <a:rPr lang="nl-BE" sz="800" dirty="0">
                          <a:effectLst/>
                        </a:rPr>
                        <a:t>Niet ontwikkelbaar: zone die niet langer geschikt is om in te vullen als economische ruimte.</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marL="0" lvl="0" indent="0">
                        <a:lnSpc>
                          <a:spcPct val="107000"/>
                        </a:lnSpc>
                        <a:spcAft>
                          <a:spcPts val="800"/>
                        </a:spcAft>
                        <a:buSzPts val="1000"/>
                        <a:buFont typeface="Symbol" panose="05050102010706020507" pitchFamily="18" charset="2"/>
                        <a:buNone/>
                        <a:tabLst>
                          <a:tab pos="457200" algn="l"/>
                        </a:tabLs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statusOntwikkeling</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marL="0" lvl="0" indent="0">
                        <a:lnSpc>
                          <a:spcPct val="107000"/>
                        </a:lnSpc>
                        <a:spcAft>
                          <a:spcPts val="800"/>
                        </a:spcAft>
                        <a:buSzPts val="1000"/>
                        <a:buFont typeface="Symbol" panose="05050102010706020507" pitchFamily="18" charset="2"/>
                        <a:buNone/>
                        <a:tabLst>
                          <a:tab pos="457200" algn="l"/>
                        </a:tabLs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marL="0" lvl="0" indent="0">
                        <a:lnSpc>
                          <a:spcPct val="107000"/>
                        </a:lnSpc>
                        <a:spcAft>
                          <a:spcPts val="800"/>
                        </a:spcAft>
                        <a:buSzPts val="1000"/>
                        <a:buFont typeface="Symbol" panose="05050102010706020507" pitchFamily="18" charset="2"/>
                        <a:buNone/>
                        <a:tabLst>
                          <a:tab pos="457200" algn="l"/>
                        </a:tabLs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Codelijst</a:t>
                      </a:r>
                    </a:p>
                    <a:p>
                      <a:pPr marL="0" lvl="0" indent="0">
                        <a:lnSpc>
                          <a:spcPct val="107000"/>
                        </a:lnSpc>
                        <a:spcAft>
                          <a:spcPts val="800"/>
                        </a:spcAft>
                        <a:buSzPts val="1000"/>
                        <a:buFont typeface="Symbol" panose="05050102010706020507" pitchFamily="18" charset="2"/>
                        <a:buNone/>
                        <a:tabLst>
                          <a:tab pos="457200" algn="l"/>
                        </a:tabLst>
                      </a:pPr>
                      <a:endParaRPr lang="nl-BE" sz="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Font typeface="Symbol" panose="05050102010706020507" pitchFamily="18" charset="2"/>
                        <a:buNone/>
                        <a:tabLst>
                          <a:tab pos="457200" algn="l"/>
                        </a:tabLs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Te Ontwikkeling</a:t>
                      </a:r>
                    </a:p>
                    <a:p>
                      <a:pPr marL="0" lvl="0" indent="0">
                        <a:lnSpc>
                          <a:spcPct val="107000"/>
                        </a:lnSpc>
                        <a:spcAft>
                          <a:spcPts val="800"/>
                        </a:spcAft>
                        <a:buSzPts val="1000"/>
                        <a:buFont typeface="Symbol" panose="05050102010706020507" pitchFamily="18" charset="2"/>
                        <a:buNone/>
                        <a:tabLst>
                          <a:tab pos="457200" algn="l"/>
                        </a:tabLs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In Ontwikkeling</a:t>
                      </a:r>
                    </a:p>
                    <a:p>
                      <a:pPr marL="0" lvl="0" indent="0">
                        <a:lnSpc>
                          <a:spcPct val="107000"/>
                        </a:lnSpc>
                        <a:spcAft>
                          <a:spcPts val="800"/>
                        </a:spcAft>
                        <a:buSzPts val="1000"/>
                        <a:buFont typeface="Symbol" panose="05050102010706020507" pitchFamily="18" charset="2"/>
                        <a:buNone/>
                        <a:tabLst>
                          <a:tab pos="457200" algn="l"/>
                        </a:tabLs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Ontwikkeld</a:t>
                      </a:r>
                    </a:p>
                    <a:p>
                      <a:pPr marL="0" lvl="0" indent="0">
                        <a:lnSpc>
                          <a:spcPct val="107000"/>
                        </a:lnSpc>
                        <a:spcAft>
                          <a:spcPts val="800"/>
                        </a:spcAft>
                        <a:buSzPts val="1000"/>
                        <a:buFont typeface="Symbol" panose="05050102010706020507" pitchFamily="18" charset="2"/>
                        <a:buNone/>
                        <a:tabLst>
                          <a:tab pos="457200" algn="l"/>
                        </a:tabLs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Ontwikkeling geblokkeerd</a:t>
                      </a:r>
                    </a:p>
                    <a:p>
                      <a:pPr marL="0" lvl="0" indent="0">
                        <a:lnSpc>
                          <a:spcPct val="107000"/>
                        </a:lnSpc>
                        <a:spcAft>
                          <a:spcPts val="800"/>
                        </a:spcAft>
                        <a:buSzPts val="1000"/>
                        <a:buFont typeface="Symbol" panose="05050102010706020507" pitchFamily="18" charset="2"/>
                        <a:buNone/>
                        <a:tabLst>
                          <a:tab pos="457200" algn="l"/>
                        </a:tabLs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Niet Ontwikkelbaar</a:t>
                      </a:r>
                    </a:p>
                    <a:p>
                      <a:pPr marL="0" lvl="0" indent="0">
                        <a:lnSpc>
                          <a:spcPct val="107000"/>
                        </a:lnSpc>
                        <a:spcAft>
                          <a:spcPts val="800"/>
                        </a:spcAft>
                        <a:buSzPts val="1000"/>
                        <a:buFont typeface="Symbol" panose="05050102010706020507" pitchFamily="18" charset="2"/>
                        <a:buNone/>
                        <a:tabLst>
                          <a:tab pos="457200" algn="l"/>
                        </a:tabLst>
                      </a:pP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extLst>
                  <a:ext uri="{0D108BD9-81ED-4DB2-BD59-A6C34878D82A}">
                    <a16:rowId xmlns:a16="http://schemas.microsoft.com/office/drawing/2014/main" val="735618009"/>
                  </a:ext>
                </a:extLst>
              </a:tr>
              <a:tr h="273420">
                <a:tc>
                  <a:txBody>
                    <a:bodyPr/>
                    <a:lstStyle/>
                    <a:p>
                      <a:pPr>
                        <a:lnSpc>
                          <a:spcPct val="107000"/>
                        </a:lnSpc>
                        <a:spcAft>
                          <a:spcPts val="0"/>
                        </a:spcAft>
                      </a:pPr>
                      <a:r>
                        <a:rPr lang="nl-BE" sz="800">
                          <a:effectLst/>
                        </a:rPr>
                        <a:t>Voorziene uitgifte</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dirty="0">
                          <a:effectLst/>
                        </a:rPr>
                        <a:t>Het jaartal waarin de ontwikkelbare zone naar de fase "Ontwikkeld" zal overgaan. Eens deze fase is bereikt, verandert dit jaartal in de datum van OP.</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voorzieneUitgifte</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DateTime</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extLst>
                  <a:ext uri="{0D108BD9-81ED-4DB2-BD59-A6C34878D82A}">
                    <a16:rowId xmlns:a16="http://schemas.microsoft.com/office/drawing/2014/main" val="898771748"/>
                  </a:ext>
                </a:extLst>
              </a:tr>
              <a:tr h="128713">
                <a:tc>
                  <a:txBody>
                    <a:bodyPr/>
                    <a:lstStyle/>
                    <a:p>
                      <a:pPr>
                        <a:lnSpc>
                          <a:spcPct val="107000"/>
                        </a:lnSpc>
                        <a:spcAft>
                          <a:spcPts val="0"/>
                        </a:spcAft>
                      </a:pPr>
                      <a:r>
                        <a:rPr lang="nl-BE" sz="800" strike="sngStrike">
                          <a:effectLst/>
                        </a:rPr>
                        <a:t>Type_terrein</a:t>
                      </a:r>
                      <a:endParaRPr lang="nl-BE" sz="800" strike="sngStrike">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r>
                        <a:rPr lang="nl-BE" sz="800" strike="sngStrike" dirty="0">
                          <a:effectLst/>
                        </a:rPr>
                        <a:t>zie </a:t>
                      </a:r>
                      <a:r>
                        <a:rPr lang="nl-BE" sz="800" u="sng" strike="noStrike" dirty="0">
                          <a:effectLst/>
                          <a:hlinkClick r:id="rId3"/>
                        </a:rPr>
                        <a:t>Bedrijventerreinen in planning</a:t>
                      </a:r>
                      <a:endParaRPr lang="nl-BE" sz="80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no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extLst>
                  <a:ext uri="{0D108BD9-81ED-4DB2-BD59-A6C34878D82A}">
                    <a16:rowId xmlns:a16="http://schemas.microsoft.com/office/drawing/2014/main" val="3012610953"/>
                  </a:ext>
                </a:extLst>
              </a:tr>
              <a:tr h="128713">
                <a:tc>
                  <a:txBody>
                    <a:bodyPr/>
                    <a:lstStyle/>
                    <a:p>
                      <a:pPr>
                        <a:lnSpc>
                          <a:spcPct val="107000"/>
                        </a:lnSpc>
                        <a:spcAft>
                          <a:spcPts val="0"/>
                        </a:spcAft>
                      </a:pPr>
                      <a:r>
                        <a:rPr lang="nl-BE" sz="800" strike="sngStrike">
                          <a:effectLst/>
                        </a:rPr>
                        <a:t>Organisatie</a:t>
                      </a:r>
                      <a:endParaRPr lang="nl-BE" sz="800" strike="sngStrike">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r>
                        <a:rPr lang="nl-BE" sz="800" strike="sngStrike" dirty="0">
                          <a:effectLst/>
                        </a:rPr>
                        <a:t>Naam van de </a:t>
                      </a:r>
                      <a:r>
                        <a:rPr lang="nl-BE" sz="800" strike="sngStrike" dirty="0" smtClean="0">
                          <a:effectLst/>
                        </a:rPr>
                        <a:t>ontwikkelaar</a:t>
                      </a:r>
                      <a:r>
                        <a:rPr lang="nl-BE" sz="800" strike="noStrike" baseline="0" dirty="0" smtClean="0">
                          <a:effectLst/>
                        </a:rPr>
                        <a:t> zie agent</a:t>
                      </a: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extLst>
                  <a:ext uri="{0D108BD9-81ED-4DB2-BD59-A6C34878D82A}">
                    <a16:rowId xmlns:a16="http://schemas.microsoft.com/office/drawing/2014/main" val="3361228716"/>
                  </a:ext>
                </a:extLst>
              </a:tr>
              <a:tr h="201066">
                <a:tc>
                  <a:txBody>
                    <a:bodyPr/>
                    <a:lstStyle/>
                    <a:p>
                      <a:pPr>
                        <a:lnSpc>
                          <a:spcPct val="107000"/>
                        </a:lnSpc>
                        <a:spcAft>
                          <a:spcPts val="0"/>
                        </a:spcAft>
                      </a:pPr>
                      <a:r>
                        <a:rPr lang="nl-BE" sz="800" strike="sngStrike">
                          <a:effectLst/>
                        </a:rPr>
                        <a:t>Contactpersoon</a:t>
                      </a:r>
                      <a:endParaRPr lang="nl-BE" sz="800" strike="sngStrike">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r>
                        <a:rPr lang="nl-BE" sz="800" strike="sngStrike" dirty="0">
                          <a:effectLst/>
                        </a:rPr>
                        <a:t>Aanspreekpunt bij de ontwikkelaar voor de ontwikkelbare </a:t>
                      </a:r>
                      <a:r>
                        <a:rPr lang="nl-BE" sz="800" strike="sngStrike" dirty="0" smtClean="0">
                          <a:effectLst/>
                        </a:rPr>
                        <a:t>bedrijvenzone</a:t>
                      </a:r>
                      <a:r>
                        <a:rPr lang="nl-BE" sz="800" strike="noStrike" dirty="0" smtClean="0">
                          <a:effectLst/>
                        </a:rPr>
                        <a:t> zie agent</a:t>
                      </a: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extLst>
                  <a:ext uri="{0D108BD9-81ED-4DB2-BD59-A6C34878D82A}">
                    <a16:rowId xmlns:a16="http://schemas.microsoft.com/office/drawing/2014/main" val="259858748"/>
                  </a:ext>
                </a:extLst>
              </a:tr>
              <a:tr h="128713">
                <a:tc>
                  <a:txBody>
                    <a:bodyPr/>
                    <a:lstStyle/>
                    <a:p>
                      <a:pPr>
                        <a:lnSpc>
                          <a:spcPct val="107000"/>
                        </a:lnSpc>
                        <a:spcAft>
                          <a:spcPts val="0"/>
                        </a:spcAft>
                      </a:pPr>
                      <a:r>
                        <a:rPr lang="nl-BE" sz="800" strike="sngStrike">
                          <a:effectLst/>
                        </a:rPr>
                        <a:t>Contactgegevens</a:t>
                      </a:r>
                      <a:endParaRPr lang="nl-BE" sz="800" strike="sngStrike">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r>
                        <a:rPr lang="nl-BE" sz="800" strike="sngStrike" dirty="0">
                          <a:effectLst/>
                        </a:rPr>
                        <a:t>Telefoon, </a:t>
                      </a:r>
                      <a:r>
                        <a:rPr lang="nl-BE" sz="800" strike="sngStrike" dirty="0" smtClean="0">
                          <a:effectLst/>
                        </a:rPr>
                        <a:t>email</a:t>
                      </a:r>
                      <a:r>
                        <a:rPr lang="nl-BE" sz="800" strike="noStrike" baseline="0" dirty="0" smtClean="0">
                          <a:effectLst/>
                        </a:rPr>
                        <a:t> zie agent</a:t>
                      </a: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extLst>
                  <a:ext uri="{0D108BD9-81ED-4DB2-BD59-A6C34878D82A}">
                    <a16:rowId xmlns:a16="http://schemas.microsoft.com/office/drawing/2014/main" val="608891203"/>
                  </a:ext>
                </a:extLst>
              </a:tr>
              <a:tr h="128713">
                <a:tc>
                  <a:txBody>
                    <a:bodyPr/>
                    <a:lstStyle/>
                    <a:p>
                      <a:pPr>
                        <a:lnSpc>
                          <a:spcPct val="107000"/>
                        </a:lnSpc>
                        <a:spcAft>
                          <a:spcPts val="0"/>
                        </a:spcAft>
                      </a:pPr>
                      <a:r>
                        <a:rPr lang="nl-BE" sz="800" dirty="0">
                          <a:effectLst/>
                        </a:rPr>
                        <a:t>Hyperlink</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dirty="0">
                          <a:effectLst/>
                        </a:rPr>
                        <a:t>Link naar webpagina van de ontwikkelbare bedrijvenzone</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Website</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0..1</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tc>
                  <a:txBody>
                    <a:bodyPr/>
                    <a:lstStyle/>
                    <a:p>
                      <a:pPr>
                        <a:lnSpc>
                          <a:spcPct val="107000"/>
                        </a:lnSpc>
                        <a:spcAft>
                          <a:spcPts val="0"/>
                        </a:spcAft>
                      </a:pPr>
                      <a:r>
                        <a:rPr lang="nl-BE" sz="800" dirty="0" smtClean="0">
                          <a:effectLst/>
                          <a:latin typeface="Calibri" panose="020F0502020204030204" pitchFamily="34" charset="0"/>
                          <a:ea typeface="Calibri" panose="020F0502020204030204" pitchFamily="34" charset="0"/>
                          <a:cs typeface="Times New Roman" panose="02020603050405020304" pitchFamily="18" charset="0"/>
                        </a:rPr>
                        <a:t>URI</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E3F3D3"/>
                    </a:solidFill>
                  </a:tcPr>
                </a:tc>
                <a:extLst>
                  <a:ext uri="{0D108BD9-81ED-4DB2-BD59-A6C34878D82A}">
                    <a16:rowId xmlns:a16="http://schemas.microsoft.com/office/drawing/2014/main" val="3469802893"/>
                  </a:ext>
                </a:extLst>
              </a:tr>
              <a:tr h="309809">
                <a:tc>
                  <a:txBody>
                    <a:bodyPr/>
                    <a:lstStyle/>
                    <a:p>
                      <a:pPr>
                        <a:lnSpc>
                          <a:spcPct val="107000"/>
                        </a:lnSpc>
                        <a:spcAft>
                          <a:spcPts val="0"/>
                        </a:spcAft>
                      </a:pPr>
                      <a:r>
                        <a:rPr lang="nl-BE" sz="800" strike="sngStrike">
                          <a:effectLst/>
                        </a:rPr>
                        <a:t>Kwaliteitseigenschappen</a:t>
                      </a:r>
                      <a:endParaRPr lang="nl-BE" sz="800" strike="sngStrike">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r>
                        <a:rPr lang="nl-BE" sz="800" strike="sngStrike" dirty="0">
                          <a:effectLst/>
                        </a:rPr>
                        <a:t>Verder in te </a:t>
                      </a:r>
                      <a:r>
                        <a:rPr lang="nl-BE" sz="800" strike="sngStrike" dirty="0" smtClean="0">
                          <a:effectLst/>
                        </a:rPr>
                        <a:t>vullen</a:t>
                      </a:r>
                      <a:r>
                        <a:rPr lang="nl-BE" sz="800" strike="sngStrike" baseline="0" dirty="0" smtClean="0">
                          <a:effectLst/>
                        </a:rPr>
                        <a:t> </a:t>
                      </a:r>
                      <a:r>
                        <a:rPr lang="nl-BE" sz="800" strike="noStrike" baseline="0" dirty="0" smtClean="0">
                          <a:effectLst/>
                        </a:rPr>
                        <a:t>Zie Ruimtelijke eenheid</a:t>
                      </a: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extLst>
                  <a:ext uri="{0D108BD9-81ED-4DB2-BD59-A6C34878D82A}">
                    <a16:rowId xmlns:a16="http://schemas.microsoft.com/office/drawing/2014/main" val="2160318461"/>
                  </a:ext>
                </a:extLst>
              </a:tr>
              <a:tr h="128713">
                <a:tc>
                  <a:txBody>
                    <a:bodyPr/>
                    <a:lstStyle/>
                    <a:p>
                      <a:pPr>
                        <a:lnSpc>
                          <a:spcPct val="107000"/>
                        </a:lnSpc>
                        <a:spcAft>
                          <a:spcPts val="0"/>
                        </a:spcAft>
                      </a:pPr>
                      <a:r>
                        <a:rPr lang="nl-BE" sz="800" strike="sngStrike" dirty="0" err="1">
                          <a:effectLst/>
                        </a:rPr>
                        <a:t>Opperlvakte</a:t>
                      </a: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r>
                        <a:rPr lang="nl-BE" sz="800" strike="sngStrike" dirty="0">
                          <a:effectLst/>
                        </a:rPr>
                        <a:t>Berekende oppervlakte van de </a:t>
                      </a:r>
                      <a:r>
                        <a:rPr lang="nl-BE" sz="800" strike="sngStrike" dirty="0" smtClean="0">
                          <a:effectLst/>
                        </a:rPr>
                        <a:t>polygoon</a:t>
                      </a:r>
                      <a:r>
                        <a:rPr lang="nl-BE" sz="800" strike="sngStrike" baseline="0" dirty="0" smtClean="0">
                          <a:effectLst/>
                        </a:rPr>
                        <a:t> </a:t>
                      </a:r>
                      <a:r>
                        <a:rPr lang="nl-BE" sz="800" strike="noStrike" baseline="0" dirty="0" smtClean="0">
                          <a:effectLst/>
                        </a:rPr>
                        <a:t>Zie Ruimtelijke eenheid</a:t>
                      </a: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tc>
                  <a:txBody>
                    <a:bodyPr/>
                    <a:lstStyle/>
                    <a:p>
                      <a:pPr>
                        <a:lnSpc>
                          <a:spcPct val="107000"/>
                        </a:lnSpc>
                        <a:spcAft>
                          <a:spcPts val="0"/>
                        </a:spcAft>
                      </a:pPr>
                      <a:endParaRPr lang="nl-BE" sz="8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rgbClr val="F49E9E"/>
                    </a:solidFill>
                  </a:tcPr>
                </a:tc>
                <a:extLst>
                  <a:ext uri="{0D108BD9-81ED-4DB2-BD59-A6C34878D82A}">
                    <a16:rowId xmlns:a16="http://schemas.microsoft.com/office/drawing/2014/main" val="1890969996"/>
                  </a:ext>
                </a:extLst>
              </a:tr>
            </a:tbl>
          </a:graphicData>
        </a:graphic>
      </p:graphicFrame>
    </p:spTree>
    <p:extLst>
      <p:ext uri="{BB962C8B-B14F-4D97-AF65-F5344CB8AC3E}">
        <p14:creationId xmlns:p14="http://schemas.microsoft.com/office/powerpoint/2010/main" val="484156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GB" dirty="0" err="1" smtClean="0"/>
              <a:t>Bedrijventerreinen</a:t>
            </a:r>
            <a:endParaRPr lang="en-US" dirty="0"/>
          </a:p>
        </p:txBody>
      </p:sp>
      <p:sp>
        <p:nvSpPr>
          <p:cNvPr id="5" name="Title 4"/>
          <p:cNvSpPr>
            <a:spLocks noGrp="1"/>
          </p:cNvSpPr>
          <p:nvPr>
            <p:ph type="title"/>
          </p:nvPr>
        </p:nvSpPr>
        <p:spPr/>
        <p:txBody>
          <a:bodyPr/>
          <a:lstStyle/>
          <a:p>
            <a:r>
              <a:rPr lang="en-GB" dirty="0" err="1" smtClean="0"/>
              <a:t>Terugblik</a:t>
            </a:r>
            <a:r>
              <a:rPr lang="en-GB" dirty="0" smtClean="0"/>
              <a:t> </a:t>
            </a:r>
            <a:r>
              <a:rPr lang="en-GB" dirty="0" err="1" smtClean="0"/>
              <a:t>thematische</a:t>
            </a:r>
            <a:r>
              <a:rPr lang="en-GB" dirty="0" smtClean="0"/>
              <a:t> </a:t>
            </a:r>
            <a:r>
              <a:rPr lang="en-GB" dirty="0" err="1" smtClean="0"/>
              <a:t>werkgroep</a:t>
            </a:r>
            <a:r>
              <a:rPr lang="en-GB" dirty="0" smtClean="0"/>
              <a:t> 2</a:t>
            </a:r>
            <a:endParaRPr lang="en-US" dirty="0"/>
          </a:p>
        </p:txBody>
      </p:sp>
      <p:sp>
        <p:nvSpPr>
          <p:cNvPr id="4" name="Slide Number Placeholder 3"/>
          <p:cNvSpPr>
            <a:spLocks noGrp="1"/>
          </p:cNvSpPr>
          <p:nvPr>
            <p:ph type="sldNum" sz="quarter" idx="4294967295"/>
          </p:nvPr>
        </p:nvSpPr>
        <p:spPr>
          <a:xfrm>
            <a:off x="11282363" y="6559550"/>
            <a:ext cx="909637" cy="260350"/>
          </a:xfrm>
        </p:spPr>
        <p:txBody>
          <a:bodyPr/>
          <a:lstStyle/>
          <a:p>
            <a:fld id="{C9C406F6-A053-43CA-AEC8-FA3EEE83A3FB}" type="slidenum">
              <a:rPr lang="nl-BE" smtClean="0"/>
              <a:pPr/>
              <a:t>3</a:t>
            </a:fld>
            <a:endParaRPr lang="nl-BE"/>
          </a:p>
        </p:txBody>
      </p:sp>
    </p:spTree>
    <p:extLst>
      <p:ext uri="{BB962C8B-B14F-4D97-AF65-F5344CB8AC3E}">
        <p14:creationId xmlns:p14="http://schemas.microsoft.com/office/powerpoint/2010/main" val="433165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kstvak 9"/>
          <p:cNvSpPr txBox="1"/>
          <p:nvPr/>
        </p:nvSpPr>
        <p:spPr>
          <a:xfrm>
            <a:off x="440110" y="0"/>
            <a:ext cx="8366155" cy="400110"/>
          </a:xfrm>
          <a:prstGeom prst="rect">
            <a:avLst/>
          </a:prstGeom>
          <a:noFill/>
        </p:spPr>
        <p:txBody>
          <a:bodyPr wrap="square" rtlCol="0">
            <a:spAutoFit/>
          </a:bodyPr>
          <a:lstStyle/>
          <a:p>
            <a:r>
              <a:rPr lang="nl-BE" sz="2000" b="1" dirty="0">
                <a:solidFill>
                  <a:srgbClr val="232322"/>
                </a:solidFill>
                <a:latin typeface="FlandersArtSerif-Regular"/>
              </a:rPr>
              <a:t>beheerde bedrijvenzone – attributen</a:t>
            </a:r>
          </a:p>
        </p:txBody>
      </p:sp>
      <p:graphicFrame>
        <p:nvGraphicFramePr>
          <p:cNvPr id="2" name="Tabel 1"/>
          <p:cNvGraphicFramePr>
            <a:graphicFrameLocks noGrp="1"/>
          </p:cNvGraphicFramePr>
          <p:nvPr>
            <p:extLst>
              <p:ext uri="{D42A27DB-BD31-4B8C-83A1-F6EECF244321}">
                <p14:modId xmlns:p14="http://schemas.microsoft.com/office/powerpoint/2010/main" val="916791537"/>
              </p:ext>
            </p:extLst>
          </p:nvPr>
        </p:nvGraphicFramePr>
        <p:xfrm>
          <a:off x="440110" y="575080"/>
          <a:ext cx="11589965" cy="6130758"/>
        </p:xfrm>
        <a:graphic>
          <a:graphicData uri="http://schemas.openxmlformats.org/drawingml/2006/table">
            <a:tbl>
              <a:tblPr firstRow="1" bandRow="1">
                <a:tableStyleId>{5940675A-B579-460E-94D1-54222C63F5DA}</a:tableStyleId>
              </a:tblPr>
              <a:tblGrid>
                <a:gridCol w="3388940">
                  <a:extLst>
                    <a:ext uri="{9D8B030D-6E8A-4147-A177-3AD203B41FA5}">
                      <a16:colId xmlns:a16="http://schemas.microsoft.com/office/drawing/2014/main" val="4087699295"/>
                    </a:ext>
                  </a:extLst>
                </a:gridCol>
                <a:gridCol w="3343275">
                  <a:extLst>
                    <a:ext uri="{9D8B030D-6E8A-4147-A177-3AD203B41FA5}">
                      <a16:colId xmlns:a16="http://schemas.microsoft.com/office/drawing/2014/main" val="587364902"/>
                    </a:ext>
                  </a:extLst>
                </a:gridCol>
                <a:gridCol w="1895475">
                  <a:extLst>
                    <a:ext uri="{9D8B030D-6E8A-4147-A177-3AD203B41FA5}">
                      <a16:colId xmlns:a16="http://schemas.microsoft.com/office/drawing/2014/main" val="872190136"/>
                    </a:ext>
                  </a:extLst>
                </a:gridCol>
                <a:gridCol w="1190625">
                  <a:extLst>
                    <a:ext uri="{9D8B030D-6E8A-4147-A177-3AD203B41FA5}">
                      <a16:colId xmlns:a16="http://schemas.microsoft.com/office/drawing/2014/main" val="659787634"/>
                    </a:ext>
                  </a:extLst>
                </a:gridCol>
                <a:gridCol w="1771650">
                  <a:extLst>
                    <a:ext uri="{9D8B030D-6E8A-4147-A177-3AD203B41FA5}">
                      <a16:colId xmlns:a16="http://schemas.microsoft.com/office/drawing/2014/main" val="3161750728"/>
                    </a:ext>
                  </a:extLst>
                </a:gridCol>
              </a:tblGrid>
              <a:tr h="290393">
                <a:tc gridSpan="2">
                  <a:txBody>
                    <a:bodyPr/>
                    <a:lstStyle/>
                    <a:p>
                      <a:pPr algn="ctr"/>
                      <a:r>
                        <a:rPr lang="nl-BE" sz="1200" dirty="0" smtClean="0"/>
                        <a:t>Decentraal Medebeheer</a:t>
                      </a:r>
                      <a:endParaRPr lang="nl-BE" sz="1200" dirty="0"/>
                    </a:p>
                  </a:txBody>
                  <a:tcPr>
                    <a:solidFill>
                      <a:schemeClr val="bg1"/>
                    </a:solidFill>
                  </a:tcPr>
                </a:tc>
                <a:tc hMerge="1">
                  <a:txBody>
                    <a:bodyPr/>
                    <a:lstStyle/>
                    <a:p>
                      <a:endParaRPr lang="nl-BE" sz="1200" dirty="0"/>
                    </a:p>
                  </a:txBody>
                  <a:tcPr>
                    <a:solidFill>
                      <a:schemeClr val="bg1"/>
                    </a:solidFill>
                  </a:tcPr>
                </a:tc>
                <a:tc gridSpan="3">
                  <a:txBody>
                    <a:bodyPr/>
                    <a:lstStyle/>
                    <a:p>
                      <a:pPr algn="ctr"/>
                      <a:r>
                        <a:rPr lang="nl-BE" sz="1200" dirty="0" smtClean="0"/>
                        <a:t>OSLO Bedrijventerrein</a:t>
                      </a:r>
                      <a:endParaRPr lang="nl-BE" sz="1200" dirty="0"/>
                    </a:p>
                  </a:txBody>
                  <a:tcPr>
                    <a:solidFill>
                      <a:schemeClr val="bg1"/>
                    </a:solidFill>
                  </a:tcPr>
                </a:tc>
                <a:tc hMerge="1">
                  <a:txBody>
                    <a:bodyPr/>
                    <a:lstStyle/>
                    <a:p>
                      <a:endParaRPr lang="nl-BE" sz="1200" dirty="0"/>
                    </a:p>
                  </a:txBody>
                  <a:tcPr>
                    <a:solidFill>
                      <a:schemeClr val="bg1"/>
                    </a:solidFill>
                  </a:tcPr>
                </a:tc>
                <a:tc hMerge="1">
                  <a:txBody>
                    <a:bodyPr/>
                    <a:lstStyle/>
                    <a:p>
                      <a:endParaRPr lang="nl-BE" sz="1200" dirty="0"/>
                    </a:p>
                  </a:txBody>
                  <a:tcPr>
                    <a:solidFill>
                      <a:schemeClr val="bg1"/>
                    </a:solidFill>
                  </a:tcPr>
                </a:tc>
                <a:extLst>
                  <a:ext uri="{0D108BD9-81ED-4DB2-BD59-A6C34878D82A}">
                    <a16:rowId xmlns:a16="http://schemas.microsoft.com/office/drawing/2014/main" val="4122967985"/>
                  </a:ext>
                </a:extLst>
              </a:tr>
              <a:tr h="290393">
                <a:tc>
                  <a:txBody>
                    <a:bodyPr/>
                    <a:lstStyle/>
                    <a:p>
                      <a:r>
                        <a:rPr lang="nl-BE" sz="1200" dirty="0" err="1" smtClean="0"/>
                        <a:t>ObjectID</a:t>
                      </a:r>
                      <a:endParaRPr lang="nl-BE" sz="1200" dirty="0"/>
                    </a:p>
                  </a:txBody>
                  <a:tcPr>
                    <a:solidFill>
                      <a:schemeClr val="bg1"/>
                    </a:solidFill>
                  </a:tcPr>
                </a:tc>
                <a:tc>
                  <a:txBody>
                    <a:bodyPr/>
                    <a:lstStyle/>
                    <a:p>
                      <a:r>
                        <a:rPr lang="nl-BE" sz="1200" kern="1200" dirty="0" smtClean="0">
                          <a:solidFill>
                            <a:schemeClr val="tx1"/>
                          </a:solidFill>
                          <a:effectLst/>
                          <a:latin typeface="+mn-lt"/>
                          <a:ea typeface="+mn-ea"/>
                          <a:cs typeface="+mn-cs"/>
                        </a:rPr>
                        <a:t>automatische unieke ID</a:t>
                      </a:r>
                      <a:endParaRPr lang="nl-BE" sz="1200" dirty="0"/>
                    </a:p>
                  </a:txBody>
                  <a:tcPr>
                    <a:solidFill>
                      <a:schemeClr val="bg1"/>
                    </a:solidFill>
                  </a:tcPr>
                </a:tc>
                <a:tc>
                  <a:txBody>
                    <a:bodyPr/>
                    <a:lstStyle/>
                    <a:p>
                      <a:r>
                        <a:rPr lang="nl-BE" sz="1200" dirty="0" smtClean="0"/>
                        <a:t>Attribuut</a:t>
                      </a:r>
                      <a:endParaRPr lang="nl-BE" sz="1200" dirty="0"/>
                    </a:p>
                  </a:txBody>
                  <a:tcPr>
                    <a:solidFill>
                      <a:schemeClr val="bg1"/>
                    </a:solidFill>
                  </a:tcPr>
                </a:tc>
                <a:tc>
                  <a:txBody>
                    <a:bodyPr/>
                    <a:lstStyle/>
                    <a:p>
                      <a:r>
                        <a:rPr lang="nl-BE" sz="1200" dirty="0" smtClean="0"/>
                        <a:t>Kardinaliteit</a:t>
                      </a:r>
                      <a:endParaRPr lang="nl-BE" sz="1200" dirty="0"/>
                    </a:p>
                  </a:txBody>
                  <a:tcPr>
                    <a:solidFill>
                      <a:schemeClr val="bg1"/>
                    </a:solidFill>
                  </a:tcPr>
                </a:tc>
                <a:tc>
                  <a:txBody>
                    <a:bodyPr/>
                    <a:lstStyle/>
                    <a:p>
                      <a:r>
                        <a:rPr lang="nl-BE" sz="1200" dirty="0" smtClean="0"/>
                        <a:t>Data</a:t>
                      </a:r>
                      <a:r>
                        <a:rPr lang="nl-BE" sz="1200" baseline="0" dirty="0" smtClean="0"/>
                        <a:t> type</a:t>
                      </a:r>
                      <a:endParaRPr lang="nl-BE" sz="1200" dirty="0"/>
                    </a:p>
                  </a:txBody>
                  <a:tcPr>
                    <a:solidFill>
                      <a:schemeClr val="bg1"/>
                    </a:solidFill>
                  </a:tcPr>
                </a:tc>
                <a:extLst>
                  <a:ext uri="{0D108BD9-81ED-4DB2-BD59-A6C34878D82A}">
                    <a16:rowId xmlns:a16="http://schemas.microsoft.com/office/drawing/2014/main" val="653399526"/>
                  </a:ext>
                </a:extLst>
              </a:tr>
              <a:tr h="290393">
                <a:tc>
                  <a:txBody>
                    <a:bodyPr/>
                    <a:lstStyle/>
                    <a:p>
                      <a:r>
                        <a:rPr lang="nl-BE" sz="1200" dirty="0" smtClean="0"/>
                        <a:t>Naam</a:t>
                      </a:r>
                      <a:endParaRPr lang="nl-BE" sz="1200" dirty="0"/>
                    </a:p>
                  </a:txBody>
                  <a:tcPr>
                    <a:solidFill>
                      <a:srgbClr val="E3F3D3"/>
                    </a:solidFill>
                  </a:tcPr>
                </a:tc>
                <a:tc>
                  <a:txBody>
                    <a:bodyPr/>
                    <a:lstStyle/>
                    <a:p>
                      <a:r>
                        <a:rPr lang="nl-BE" sz="1200" dirty="0" smtClean="0"/>
                        <a:t>Naam van de beheerde</a:t>
                      </a:r>
                      <a:r>
                        <a:rPr lang="nl-BE" sz="1200" baseline="0" dirty="0" smtClean="0"/>
                        <a:t> zone</a:t>
                      </a:r>
                      <a:endParaRPr lang="nl-BE" sz="1200" dirty="0"/>
                    </a:p>
                  </a:txBody>
                  <a:tcPr>
                    <a:solidFill>
                      <a:srgbClr val="E3F3D3"/>
                    </a:solidFill>
                  </a:tcPr>
                </a:tc>
                <a:tc>
                  <a:txBody>
                    <a:bodyPr/>
                    <a:lstStyle/>
                    <a:p>
                      <a:r>
                        <a:rPr lang="nl-BE" sz="1200" dirty="0" smtClean="0"/>
                        <a:t>Naam</a:t>
                      </a:r>
                      <a:endParaRPr lang="nl-BE" sz="1200" dirty="0"/>
                    </a:p>
                  </a:txBody>
                  <a:tcPr>
                    <a:solidFill>
                      <a:srgbClr val="E3F3D3"/>
                    </a:solidFill>
                  </a:tcPr>
                </a:tc>
                <a:tc>
                  <a:txBody>
                    <a:bodyPr/>
                    <a:lstStyle/>
                    <a:p>
                      <a:r>
                        <a:rPr lang="nl-BE" sz="1200" dirty="0" smtClean="0"/>
                        <a:t>1</a:t>
                      </a:r>
                      <a:endParaRPr lang="nl-BE" sz="1200" dirty="0"/>
                    </a:p>
                  </a:txBody>
                  <a:tcPr>
                    <a:solidFill>
                      <a:srgbClr val="E3F3D3"/>
                    </a:solidFill>
                  </a:tcPr>
                </a:tc>
                <a:tc>
                  <a:txBody>
                    <a:bodyPr/>
                    <a:lstStyle/>
                    <a:p>
                      <a:r>
                        <a:rPr lang="nl-BE" sz="1200" dirty="0" smtClean="0"/>
                        <a:t>TaalString</a:t>
                      </a:r>
                      <a:endParaRPr lang="nl-BE" sz="1200" dirty="0"/>
                    </a:p>
                  </a:txBody>
                  <a:tcPr>
                    <a:solidFill>
                      <a:srgbClr val="E3F3D3"/>
                    </a:solidFill>
                  </a:tcPr>
                </a:tc>
                <a:extLst>
                  <a:ext uri="{0D108BD9-81ED-4DB2-BD59-A6C34878D82A}">
                    <a16:rowId xmlns:a16="http://schemas.microsoft.com/office/drawing/2014/main" val="3050470362"/>
                  </a:ext>
                </a:extLst>
              </a:tr>
              <a:tr h="290393">
                <a:tc>
                  <a:txBody>
                    <a:bodyPr/>
                    <a:lstStyle/>
                    <a:p>
                      <a:r>
                        <a:rPr lang="nl-BE" sz="1200" dirty="0" err="1" smtClean="0"/>
                        <a:t>Zone_Id</a:t>
                      </a:r>
                      <a:endParaRPr lang="nl-BE" sz="1200" dirty="0"/>
                    </a:p>
                  </a:txBody>
                  <a:tcPr>
                    <a:solidFill>
                      <a:srgbClr val="E3F3D3"/>
                    </a:solidFill>
                  </a:tcPr>
                </a:tc>
                <a:tc>
                  <a:txBody>
                    <a:bodyPr/>
                    <a:lstStyle/>
                    <a:p>
                      <a:r>
                        <a:rPr lang="nl-BE" sz="1200" dirty="0" err="1" smtClean="0"/>
                        <a:t>TerID</a:t>
                      </a:r>
                      <a:r>
                        <a:rPr lang="nl-BE" sz="1200" dirty="0" smtClean="0"/>
                        <a:t> + suffix</a:t>
                      </a:r>
                      <a:endParaRPr lang="nl-BE" sz="1200" dirty="0"/>
                    </a:p>
                  </a:txBody>
                  <a:tcPr>
                    <a:solidFill>
                      <a:srgbClr val="E3F3D3"/>
                    </a:solidFill>
                  </a:tcPr>
                </a:tc>
                <a:tc>
                  <a:txBody>
                    <a:bodyPr/>
                    <a:lstStyle/>
                    <a:p>
                      <a:r>
                        <a:rPr lang="nl-BE" sz="1200" dirty="0" smtClean="0"/>
                        <a:t>Identificator</a:t>
                      </a:r>
                      <a:endParaRPr lang="nl-BE" sz="1200" dirty="0"/>
                    </a:p>
                  </a:txBody>
                  <a:tcPr>
                    <a:solidFill>
                      <a:srgbClr val="E3F3D3"/>
                    </a:solidFill>
                  </a:tcPr>
                </a:tc>
                <a:tc>
                  <a:txBody>
                    <a:bodyPr/>
                    <a:lstStyle/>
                    <a:p>
                      <a:r>
                        <a:rPr lang="nl-BE" sz="1200" dirty="0" smtClean="0"/>
                        <a:t>1</a:t>
                      </a:r>
                      <a:endParaRPr lang="nl-BE" sz="1200" dirty="0"/>
                    </a:p>
                  </a:txBody>
                  <a:tcPr>
                    <a:solidFill>
                      <a:srgbClr val="E3F3D3"/>
                    </a:solidFill>
                  </a:tcPr>
                </a:tc>
                <a:tc>
                  <a:txBody>
                    <a:bodyPr/>
                    <a:lstStyle/>
                    <a:p>
                      <a:r>
                        <a:rPr lang="nl-BE" sz="1200" dirty="0" smtClean="0"/>
                        <a:t>Identificator</a:t>
                      </a:r>
                      <a:endParaRPr lang="nl-BE" sz="1200" dirty="0"/>
                    </a:p>
                  </a:txBody>
                  <a:tcPr>
                    <a:solidFill>
                      <a:srgbClr val="E3F3D3"/>
                    </a:solidFill>
                  </a:tcPr>
                </a:tc>
                <a:extLst>
                  <a:ext uri="{0D108BD9-81ED-4DB2-BD59-A6C34878D82A}">
                    <a16:rowId xmlns:a16="http://schemas.microsoft.com/office/drawing/2014/main" val="1882478076"/>
                  </a:ext>
                </a:extLst>
              </a:tr>
              <a:tr h="290393">
                <a:tc>
                  <a:txBody>
                    <a:bodyPr/>
                    <a:lstStyle/>
                    <a:p>
                      <a:r>
                        <a:rPr lang="nl-BE" sz="1200" dirty="0" smtClean="0"/>
                        <a:t>Subsidie</a:t>
                      </a:r>
                      <a:endParaRPr lang="nl-BE" sz="1200" dirty="0"/>
                    </a:p>
                  </a:txBody>
                  <a:tcPr>
                    <a:solidFill>
                      <a:srgbClr val="E3F3D3"/>
                    </a:solidFill>
                  </a:tcPr>
                </a:tc>
                <a:tc>
                  <a:txBody>
                    <a:bodyPr/>
                    <a:lstStyle/>
                    <a:p>
                      <a:r>
                        <a:rPr lang="nl-BE" sz="1200" dirty="0" smtClean="0"/>
                        <a:t>Ja/Nee</a:t>
                      </a:r>
                      <a:endParaRPr lang="nl-BE" sz="1200" dirty="0"/>
                    </a:p>
                  </a:txBody>
                  <a:tcPr>
                    <a:solidFill>
                      <a:srgbClr val="E3F3D3"/>
                    </a:solidFill>
                  </a:tcPr>
                </a:tc>
                <a:tc>
                  <a:txBody>
                    <a:bodyPr/>
                    <a:lstStyle/>
                    <a:p>
                      <a:r>
                        <a:rPr lang="nl-BE" sz="1200" dirty="0" smtClean="0"/>
                        <a:t>Subsidie</a:t>
                      </a:r>
                      <a:endParaRPr lang="nl-BE" sz="1200" dirty="0"/>
                    </a:p>
                  </a:txBody>
                  <a:tcPr>
                    <a:solidFill>
                      <a:srgbClr val="E3F3D3"/>
                    </a:solidFill>
                  </a:tcPr>
                </a:tc>
                <a:tc>
                  <a:txBody>
                    <a:bodyPr/>
                    <a:lstStyle/>
                    <a:p>
                      <a:r>
                        <a:rPr lang="nl-BE" sz="1200" b="1" dirty="0" smtClean="0"/>
                        <a:t>1..*?</a:t>
                      </a:r>
                      <a:endParaRPr lang="nl-BE" sz="1200" b="1" dirty="0"/>
                    </a:p>
                  </a:txBody>
                  <a:tcPr>
                    <a:solidFill>
                      <a:srgbClr val="E3F3D3"/>
                    </a:solidFill>
                  </a:tcPr>
                </a:tc>
                <a:tc>
                  <a:txBody>
                    <a:bodyPr/>
                    <a:lstStyle/>
                    <a:p>
                      <a:r>
                        <a:rPr lang="nl-BE" sz="1200" dirty="0" smtClean="0"/>
                        <a:t>Boolean</a:t>
                      </a:r>
                      <a:endParaRPr lang="nl-BE" sz="1200" dirty="0"/>
                    </a:p>
                  </a:txBody>
                  <a:tcPr>
                    <a:solidFill>
                      <a:srgbClr val="E3F3D3"/>
                    </a:solidFill>
                  </a:tcPr>
                </a:tc>
                <a:extLst>
                  <a:ext uri="{0D108BD9-81ED-4DB2-BD59-A6C34878D82A}">
                    <a16:rowId xmlns:a16="http://schemas.microsoft.com/office/drawing/2014/main" val="3071427085"/>
                  </a:ext>
                </a:extLst>
              </a:tr>
              <a:tr h="290393">
                <a:tc>
                  <a:txBody>
                    <a:bodyPr/>
                    <a:lstStyle/>
                    <a:p>
                      <a:r>
                        <a:rPr lang="nl-BE" sz="1200" dirty="0" err="1" smtClean="0"/>
                        <a:t>Subsidie_type</a:t>
                      </a:r>
                      <a:endParaRPr lang="nl-BE" sz="1200" dirty="0"/>
                    </a:p>
                  </a:txBody>
                  <a:tcPr>
                    <a:solidFill>
                      <a:srgbClr val="E3F3D3"/>
                    </a:solidFill>
                  </a:tcPr>
                </a:tc>
                <a:tc>
                  <a:txBody>
                    <a:bodyPr/>
                    <a:lstStyle/>
                    <a:p>
                      <a:r>
                        <a:rPr lang="nl-BE" sz="1200" dirty="0" smtClean="0"/>
                        <a:t>Verouderd</a:t>
                      </a:r>
                    </a:p>
                    <a:p>
                      <a:r>
                        <a:rPr lang="nl-BE" sz="1200" dirty="0" smtClean="0"/>
                        <a:t>Nieuw</a:t>
                      </a:r>
                    </a:p>
                    <a:p>
                      <a:r>
                        <a:rPr lang="nl-BE" sz="1200" dirty="0" smtClean="0"/>
                        <a:t>Brownfield</a:t>
                      </a:r>
                    </a:p>
                    <a:p>
                      <a:r>
                        <a:rPr lang="nl-BE" sz="1200" dirty="0" smtClean="0"/>
                        <a:t>Beheer</a:t>
                      </a:r>
                    </a:p>
                  </a:txBody>
                  <a:tcPr>
                    <a:solidFill>
                      <a:srgbClr val="E3F3D3"/>
                    </a:solidFill>
                  </a:tcPr>
                </a:tc>
                <a:tc>
                  <a:txBody>
                    <a:bodyPr/>
                    <a:lstStyle/>
                    <a:p>
                      <a:r>
                        <a:rPr lang="nl-BE" sz="1200" dirty="0" smtClean="0"/>
                        <a:t>Subsidietype</a:t>
                      </a:r>
                    </a:p>
                  </a:txBody>
                  <a:tcPr>
                    <a:solidFill>
                      <a:srgbClr val="E3F3D3"/>
                    </a:solidFill>
                  </a:tcPr>
                </a:tc>
                <a:tc>
                  <a:txBody>
                    <a:bodyPr/>
                    <a:lstStyle/>
                    <a:p>
                      <a:r>
                        <a:rPr lang="nl-BE" sz="1200" b="1" dirty="0" smtClean="0"/>
                        <a:t>1..*?</a:t>
                      </a:r>
                    </a:p>
                  </a:txBody>
                  <a:tcPr>
                    <a:solidFill>
                      <a:srgbClr val="E3F3D3"/>
                    </a:solidFill>
                  </a:tcPr>
                </a:tc>
                <a:tc>
                  <a:txBody>
                    <a:bodyPr/>
                    <a:lstStyle/>
                    <a:p>
                      <a:r>
                        <a:rPr lang="nl-BE" sz="1200" dirty="0" smtClean="0"/>
                        <a:t>Codelijst </a:t>
                      </a:r>
                    </a:p>
                  </a:txBody>
                  <a:tcPr>
                    <a:solidFill>
                      <a:srgbClr val="E3F3D3"/>
                    </a:solidFill>
                  </a:tcPr>
                </a:tc>
                <a:extLst>
                  <a:ext uri="{0D108BD9-81ED-4DB2-BD59-A6C34878D82A}">
                    <a16:rowId xmlns:a16="http://schemas.microsoft.com/office/drawing/2014/main" val="149036157"/>
                  </a:ext>
                </a:extLst>
              </a:tr>
              <a:tr h="290393">
                <a:tc>
                  <a:txBody>
                    <a:bodyPr/>
                    <a:lstStyle/>
                    <a:p>
                      <a:r>
                        <a:rPr lang="nl-BE" sz="1200" strike="sngStrike" dirty="0" smtClean="0"/>
                        <a:t>Juridisch</a:t>
                      </a:r>
                      <a:r>
                        <a:rPr lang="nl-BE" sz="1200" strike="sngStrike" baseline="0" dirty="0" smtClean="0"/>
                        <a:t> handhaver</a:t>
                      </a:r>
                      <a:endParaRPr lang="nl-BE" sz="1200" strike="sngStrike" dirty="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sngStrike" dirty="0" smtClean="0"/>
                        <a:t>Ja/Nee</a:t>
                      </a:r>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sngStrike" dirty="0" smtClean="0"/>
                        <a:t>juridischeHandhaver</a:t>
                      </a:r>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sngStrike" dirty="0" smtClean="0"/>
                        <a:t>1</a:t>
                      </a:r>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sngStrike" dirty="0" smtClean="0"/>
                        <a:t>Boolean</a:t>
                      </a:r>
                    </a:p>
                  </a:txBody>
                  <a:tcPr>
                    <a:solidFill>
                      <a:srgbClr val="F49E9E"/>
                    </a:solidFill>
                  </a:tcPr>
                </a:tc>
                <a:extLst>
                  <a:ext uri="{0D108BD9-81ED-4DB2-BD59-A6C34878D82A}">
                    <a16:rowId xmlns:a16="http://schemas.microsoft.com/office/drawing/2014/main" val="705908048"/>
                  </a:ext>
                </a:extLst>
              </a:tr>
              <a:tr h="12583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sngStrike" dirty="0" smtClean="0"/>
                        <a:t>Juridisch</a:t>
                      </a:r>
                      <a:r>
                        <a:rPr lang="nl-BE" sz="1200" strike="sngStrike" baseline="0" dirty="0" smtClean="0"/>
                        <a:t> handhaver type</a:t>
                      </a:r>
                      <a:endParaRPr lang="nl-BE" sz="1200" strike="sngStrike" dirty="0" smtClean="0"/>
                    </a:p>
                  </a:txBody>
                  <a:tcPr>
                    <a:solidFill>
                      <a:srgbClr val="F49E9E"/>
                    </a:solidFill>
                  </a:tcPr>
                </a:tc>
                <a:tc>
                  <a:txBody>
                    <a:bodyPr/>
                    <a:lstStyle/>
                    <a:p>
                      <a:pPr marL="171450" indent="-171450">
                        <a:buFont typeface="Wingdings" panose="05000000000000000000" pitchFamily="2" charset="2"/>
                        <a:buChar char="§"/>
                      </a:pPr>
                      <a:r>
                        <a:rPr lang="nl-BE" sz="1200" strike="sngStrike" dirty="0" smtClean="0"/>
                        <a:t>Vlaamse overheid</a:t>
                      </a:r>
                    </a:p>
                    <a:p>
                      <a:pPr marL="171450" indent="-171450">
                        <a:buFont typeface="Wingdings" panose="05000000000000000000" pitchFamily="2" charset="2"/>
                        <a:buChar char="§"/>
                      </a:pPr>
                      <a:r>
                        <a:rPr lang="nl-BE" sz="1200" strike="sngStrike" dirty="0" smtClean="0"/>
                        <a:t>Private ontwikkelaar</a:t>
                      </a:r>
                    </a:p>
                    <a:p>
                      <a:pPr marL="171450" indent="-171450">
                        <a:buFont typeface="Wingdings" panose="05000000000000000000" pitchFamily="2" charset="2"/>
                        <a:buChar char="§"/>
                      </a:pPr>
                      <a:r>
                        <a:rPr lang="nl-BE" sz="1200" strike="sngStrike" dirty="0" smtClean="0"/>
                        <a:t>POM</a:t>
                      </a:r>
                    </a:p>
                    <a:p>
                      <a:pPr marL="171450" indent="-171450">
                        <a:buFont typeface="Wingdings" panose="05000000000000000000" pitchFamily="2" charset="2"/>
                        <a:buChar char="§"/>
                      </a:pPr>
                      <a:r>
                        <a:rPr lang="nl-BE" sz="1200" strike="sngStrike" dirty="0" smtClean="0"/>
                        <a:t>Intercommunale</a:t>
                      </a:r>
                    </a:p>
                    <a:p>
                      <a:pPr marL="171450" indent="-171450">
                        <a:buFont typeface="Wingdings" panose="05000000000000000000" pitchFamily="2" charset="2"/>
                        <a:buChar char="§"/>
                      </a:pPr>
                      <a:r>
                        <a:rPr lang="nl-BE" sz="1200" strike="sngStrike" dirty="0" smtClean="0"/>
                        <a:t>Gemeente</a:t>
                      </a:r>
                    </a:p>
                    <a:p>
                      <a:pPr marL="171450" indent="-171450">
                        <a:buFont typeface="Wingdings" panose="05000000000000000000" pitchFamily="2" charset="2"/>
                        <a:buChar char="§"/>
                      </a:pPr>
                      <a:r>
                        <a:rPr lang="nl-BE" sz="1200" strike="sngStrike" dirty="0" smtClean="0"/>
                        <a:t>Andere</a:t>
                      </a:r>
                    </a:p>
                  </a:txBody>
                  <a:tcPr>
                    <a:solidFill>
                      <a:srgbClr val="F49E9E"/>
                    </a:solidFill>
                  </a:tcPr>
                </a:tc>
                <a:tc>
                  <a:txBody>
                    <a:bodyPr/>
                    <a:lstStyle/>
                    <a:p>
                      <a:pPr marL="0" indent="0">
                        <a:buFont typeface="Wingdings" panose="05000000000000000000" pitchFamily="2" charset="2"/>
                        <a:buNone/>
                      </a:pPr>
                      <a:r>
                        <a:rPr lang="nl-BE" sz="1200" strike="sngStrike" dirty="0" smtClean="0"/>
                        <a:t>juridischeHandhavertype</a:t>
                      </a:r>
                    </a:p>
                  </a:txBody>
                  <a:tcPr>
                    <a:solidFill>
                      <a:srgbClr val="F49E9E"/>
                    </a:solidFill>
                  </a:tcPr>
                </a:tc>
                <a:tc>
                  <a:txBody>
                    <a:bodyPr/>
                    <a:lstStyle/>
                    <a:p>
                      <a:pPr marL="0" indent="0">
                        <a:buFont typeface="Wingdings" panose="05000000000000000000" pitchFamily="2" charset="2"/>
                        <a:buNone/>
                      </a:pPr>
                      <a:r>
                        <a:rPr lang="nl-BE" sz="1200" strike="sngStrike" dirty="0" smtClean="0"/>
                        <a:t>1</a:t>
                      </a:r>
                    </a:p>
                  </a:txBody>
                  <a:tcPr>
                    <a:solidFill>
                      <a:srgbClr val="F49E9E"/>
                    </a:solidFill>
                  </a:tcPr>
                </a:tc>
                <a:tc>
                  <a:txBody>
                    <a:bodyPr/>
                    <a:lstStyle/>
                    <a:p>
                      <a:pPr marL="0" indent="0">
                        <a:buFont typeface="Wingdings" panose="05000000000000000000" pitchFamily="2" charset="2"/>
                        <a:buNone/>
                      </a:pPr>
                      <a:r>
                        <a:rPr lang="nl-BE" sz="1200" strike="sngStrike" dirty="0" smtClean="0"/>
                        <a:t>Codelijst</a:t>
                      </a:r>
                    </a:p>
                  </a:txBody>
                  <a:tcPr>
                    <a:solidFill>
                      <a:srgbClr val="F49E9E"/>
                    </a:solidFill>
                  </a:tcPr>
                </a:tc>
                <a:extLst>
                  <a:ext uri="{0D108BD9-81ED-4DB2-BD59-A6C34878D82A}">
                    <a16:rowId xmlns:a16="http://schemas.microsoft.com/office/drawing/2014/main" val="401375595"/>
                  </a:ext>
                </a:extLst>
              </a:tr>
              <a:tr h="290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sngStrike" dirty="0" smtClean="0"/>
                        <a:t>Juridisch</a:t>
                      </a:r>
                      <a:r>
                        <a:rPr lang="nl-BE" sz="1200" strike="sngStrike" baseline="0" dirty="0" smtClean="0"/>
                        <a:t> handhaver organisatie</a:t>
                      </a:r>
                      <a:endParaRPr lang="nl-BE" sz="1200" strike="sng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smtClean="0"/>
                        <a:t>Zie Agent</a:t>
                      </a:r>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dirty="0" smtClean="0"/>
                    </a:p>
                  </a:txBody>
                  <a:tcPr>
                    <a:solidFill>
                      <a:srgbClr val="F49E9E"/>
                    </a:solidFill>
                  </a:tcPr>
                </a:tc>
                <a:extLst>
                  <a:ext uri="{0D108BD9-81ED-4DB2-BD59-A6C34878D82A}">
                    <a16:rowId xmlns:a16="http://schemas.microsoft.com/office/drawing/2014/main" val="3602007004"/>
                  </a:ext>
                </a:extLst>
              </a:tr>
              <a:tr h="290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sngStrike" dirty="0" smtClean="0"/>
                        <a:t>Juridisch</a:t>
                      </a:r>
                      <a:r>
                        <a:rPr lang="nl-BE" sz="1200" strike="sngStrike" baseline="0" dirty="0" smtClean="0"/>
                        <a:t> handhaver contactgegevens</a:t>
                      </a:r>
                      <a:endParaRPr lang="nl-BE" sz="1200" strike="sngStrike" dirty="0" smtClean="0"/>
                    </a:p>
                  </a:txBody>
                  <a:tcPr>
                    <a:solidFill>
                      <a:srgbClr val="F49E9E"/>
                    </a:solidFill>
                  </a:tcPr>
                </a:tc>
                <a:tc>
                  <a:txBody>
                    <a:bodyPr/>
                    <a:lstStyle/>
                    <a:p>
                      <a:r>
                        <a:rPr lang="nl-BE" sz="1200" dirty="0" smtClean="0"/>
                        <a:t>Zie Agent</a:t>
                      </a:r>
                      <a:endParaRPr lang="nl-BE" sz="1200" dirty="0"/>
                    </a:p>
                  </a:txBody>
                  <a:tcPr>
                    <a:solidFill>
                      <a:srgbClr val="F49E9E"/>
                    </a:solidFill>
                  </a:tcPr>
                </a:tc>
                <a:tc>
                  <a:txBody>
                    <a:bodyPr/>
                    <a:lstStyle/>
                    <a:p>
                      <a:endParaRPr lang="nl-BE" sz="1200" dirty="0"/>
                    </a:p>
                  </a:txBody>
                  <a:tcPr>
                    <a:solidFill>
                      <a:srgbClr val="F49E9E"/>
                    </a:solidFill>
                  </a:tcPr>
                </a:tc>
                <a:tc>
                  <a:txBody>
                    <a:bodyPr/>
                    <a:lstStyle/>
                    <a:p>
                      <a:endParaRPr lang="nl-BE" sz="1200" dirty="0"/>
                    </a:p>
                  </a:txBody>
                  <a:tcPr>
                    <a:solidFill>
                      <a:srgbClr val="F49E9E"/>
                    </a:solidFill>
                  </a:tcPr>
                </a:tc>
                <a:tc>
                  <a:txBody>
                    <a:bodyPr/>
                    <a:lstStyle/>
                    <a:p>
                      <a:endParaRPr lang="nl-BE" sz="1200" dirty="0"/>
                    </a:p>
                  </a:txBody>
                  <a:tcPr>
                    <a:solidFill>
                      <a:srgbClr val="F49E9E"/>
                    </a:solidFill>
                  </a:tcPr>
                </a:tc>
                <a:extLst>
                  <a:ext uri="{0D108BD9-81ED-4DB2-BD59-A6C34878D82A}">
                    <a16:rowId xmlns:a16="http://schemas.microsoft.com/office/drawing/2014/main" val="3165793534"/>
                  </a:ext>
                </a:extLst>
              </a:tr>
              <a:tr h="290393">
                <a:tc>
                  <a:txBody>
                    <a:bodyPr/>
                    <a:lstStyle/>
                    <a:p>
                      <a:r>
                        <a:rPr lang="nl-BE" sz="1200" strike="sngStrike" dirty="0" smtClean="0"/>
                        <a:t>Aanspreekpunt</a:t>
                      </a:r>
                      <a:endParaRPr lang="nl-BE" sz="1200" strike="sngStrike" dirty="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noStrike" dirty="0" smtClean="0"/>
                        <a:t>Zie Agent</a:t>
                      </a:r>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extLst>
                  <a:ext uri="{0D108BD9-81ED-4DB2-BD59-A6C34878D82A}">
                    <a16:rowId xmlns:a16="http://schemas.microsoft.com/office/drawing/2014/main" val="3478215435"/>
                  </a:ext>
                </a:extLst>
              </a:tr>
              <a:tr h="2040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sngStrike" dirty="0" smtClean="0"/>
                        <a:t>Aanspreekpunt</a:t>
                      </a:r>
                      <a:r>
                        <a:rPr lang="nl-BE" sz="1200" strike="sngStrike" baseline="0" dirty="0" smtClean="0"/>
                        <a:t> type</a:t>
                      </a:r>
                      <a:endParaRPr lang="nl-BE" sz="1200" strike="sng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noStrike" dirty="0" smtClean="0"/>
                        <a:t>Zie Agent</a:t>
                      </a:r>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extLst>
                  <a:ext uri="{0D108BD9-81ED-4DB2-BD59-A6C34878D82A}">
                    <a16:rowId xmlns:a16="http://schemas.microsoft.com/office/drawing/2014/main" val="3495546712"/>
                  </a:ext>
                </a:extLst>
              </a:tr>
              <a:tr h="290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sngStrike" dirty="0" smtClean="0"/>
                        <a:t>Aanspreekpunt</a:t>
                      </a:r>
                      <a:r>
                        <a:rPr lang="nl-BE" sz="1200" strike="sngStrike" baseline="0" dirty="0" smtClean="0"/>
                        <a:t> organisatie</a:t>
                      </a:r>
                      <a:endParaRPr lang="nl-BE" sz="1200" strike="sng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noStrike" dirty="0" smtClean="0"/>
                        <a:t>Zie Agent</a:t>
                      </a:r>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extLst>
                  <a:ext uri="{0D108BD9-81ED-4DB2-BD59-A6C34878D82A}">
                    <a16:rowId xmlns:a16="http://schemas.microsoft.com/office/drawing/2014/main" val="1855304064"/>
                  </a:ext>
                </a:extLst>
              </a:tr>
              <a:tr h="290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sngStrike" dirty="0" smtClean="0"/>
                        <a:t>Aanspreekpunt</a:t>
                      </a:r>
                      <a:r>
                        <a:rPr lang="nl-BE" sz="1200" strike="sngStrike" baseline="0" dirty="0" smtClean="0"/>
                        <a:t> contactgegevens</a:t>
                      </a:r>
                      <a:endParaRPr lang="nl-BE" sz="1200" strike="sng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noStrike" dirty="0" smtClean="0"/>
                        <a:t>Zie Agent</a:t>
                      </a:r>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noStrike" dirty="0" smtClean="0"/>
                    </a:p>
                  </a:txBody>
                  <a:tcPr>
                    <a:solidFill>
                      <a:srgbClr val="F49E9E"/>
                    </a:solidFill>
                  </a:tcPr>
                </a:tc>
                <a:extLst>
                  <a:ext uri="{0D108BD9-81ED-4DB2-BD59-A6C34878D82A}">
                    <a16:rowId xmlns:a16="http://schemas.microsoft.com/office/drawing/2014/main" val="1484943205"/>
                  </a:ext>
                </a:extLst>
              </a:tr>
              <a:tr h="290393">
                <a:tc>
                  <a:txBody>
                    <a:bodyPr/>
                    <a:lstStyle/>
                    <a:p>
                      <a:r>
                        <a:rPr lang="nl-BE" sz="1200" strike="sngStrike" dirty="0" smtClean="0"/>
                        <a:t>Beheerd</a:t>
                      </a:r>
                      <a:endParaRPr lang="nl-BE" sz="1200" strike="sngStrike" dirty="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strike="sngStrike" dirty="0" smtClean="0"/>
                        <a:t>Ja/Nee</a:t>
                      </a:r>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sng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sngStrike" dirty="0" smtClean="0"/>
                    </a:p>
                  </a:txBody>
                  <a:tcPr>
                    <a:solidFill>
                      <a:srgbClr val="F49E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strike="sngStrike" dirty="0" smtClean="0"/>
                    </a:p>
                  </a:txBody>
                  <a:tcPr>
                    <a:solidFill>
                      <a:srgbClr val="F49E9E"/>
                    </a:solidFill>
                  </a:tcPr>
                </a:tc>
                <a:extLst>
                  <a:ext uri="{0D108BD9-81ED-4DB2-BD59-A6C34878D82A}">
                    <a16:rowId xmlns:a16="http://schemas.microsoft.com/office/drawing/2014/main" val="1861965678"/>
                  </a:ext>
                </a:extLst>
              </a:tr>
              <a:tr h="290393">
                <a:tc>
                  <a:txBody>
                    <a:bodyPr/>
                    <a:lstStyle/>
                    <a:p>
                      <a:r>
                        <a:rPr lang="nl-BE" sz="1200" strike="sngStrike" dirty="0" smtClean="0"/>
                        <a:t>Opmerking</a:t>
                      </a:r>
                      <a:endParaRPr lang="nl-BE" sz="1200" strike="sngStrike" dirty="0"/>
                    </a:p>
                  </a:txBody>
                  <a:tcPr>
                    <a:solidFill>
                      <a:srgbClr val="F49E9E"/>
                    </a:solidFill>
                  </a:tcPr>
                </a:tc>
                <a:tc>
                  <a:txBody>
                    <a:bodyPr/>
                    <a:lstStyle/>
                    <a:p>
                      <a:endParaRPr lang="nl-BE" sz="1200" strike="sngStrike" dirty="0"/>
                    </a:p>
                  </a:txBody>
                  <a:tcPr>
                    <a:solidFill>
                      <a:srgbClr val="F49E9E"/>
                    </a:solidFill>
                  </a:tcPr>
                </a:tc>
                <a:tc>
                  <a:txBody>
                    <a:bodyPr/>
                    <a:lstStyle/>
                    <a:p>
                      <a:endParaRPr lang="nl-BE" sz="1200" strike="sngStrike" dirty="0"/>
                    </a:p>
                  </a:txBody>
                  <a:tcPr>
                    <a:solidFill>
                      <a:srgbClr val="F49E9E"/>
                    </a:solidFill>
                  </a:tcPr>
                </a:tc>
                <a:tc>
                  <a:txBody>
                    <a:bodyPr/>
                    <a:lstStyle/>
                    <a:p>
                      <a:endParaRPr lang="nl-BE" sz="1200" strike="sngStrike" dirty="0"/>
                    </a:p>
                  </a:txBody>
                  <a:tcPr>
                    <a:solidFill>
                      <a:srgbClr val="F49E9E"/>
                    </a:solidFill>
                  </a:tcPr>
                </a:tc>
                <a:tc>
                  <a:txBody>
                    <a:bodyPr/>
                    <a:lstStyle/>
                    <a:p>
                      <a:endParaRPr lang="nl-BE" sz="1200" strike="sngStrike" dirty="0"/>
                    </a:p>
                  </a:txBody>
                  <a:tcPr>
                    <a:solidFill>
                      <a:srgbClr val="F49E9E"/>
                    </a:solidFill>
                  </a:tcPr>
                </a:tc>
                <a:extLst>
                  <a:ext uri="{0D108BD9-81ED-4DB2-BD59-A6C34878D82A}">
                    <a16:rowId xmlns:a16="http://schemas.microsoft.com/office/drawing/2014/main" val="3432734188"/>
                  </a:ext>
                </a:extLst>
              </a:tr>
            </a:tbl>
          </a:graphicData>
        </a:graphic>
      </p:graphicFrame>
    </p:spTree>
    <p:extLst>
      <p:ext uri="{BB962C8B-B14F-4D97-AF65-F5344CB8AC3E}">
        <p14:creationId xmlns:p14="http://schemas.microsoft.com/office/powerpoint/2010/main" val="593409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BeheerdeBedrijvenzone</a:t>
            </a:r>
            <a:r>
              <a:rPr lang="en-GB" dirty="0" smtClean="0"/>
              <a:t>– </a:t>
            </a:r>
            <a:r>
              <a:rPr lang="en-GB" dirty="0" err="1" smtClean="0"/>
              <a:t>Codelijsten</a:t>
            </a:r>
            <a:r>
              <a:rPr lang="en-GB" dirty="0" smtClean="0"/>
              <a:t>	</a:t>
            </a:r>
            <a:endParaRPr lang="en-US" dirty="0"/>
          </a:p>
        </p:txBody>
      </p:sp>
      <p:sp>
        <p:nvSpPr>
          <p:cNvPr id="3" name="Slide Number Placeholder 2"/>
          <p:cNvSpPr>
            <a:spLocks noGrp="1"/>
          </p:cNvSpPr>
          <p:nvPr>
            <p:ph type="sldNum" sz="quarter" idx="4"/>
          </p:nvPr>
        </p:nvSpPr>
        <p:spPr/>
        <p:txBody>
          <a:bodyPr/>
          <a:lstStyle/>
          <a:p>
            <a:fld id="{C9C406F6-A053-43CA-AEC8-FA3EEE83A3FB}" type="slidenum">
              <a:rPr lang="nl-BE" smtClean="0"/>
              <a:pPr/>
              <a:t>31</a:t>
            </a:fld>
            <a:endParaRPr lang="nl-BE"/>
          </a:p>
        </p:txBody>
      </p:sp>
      <p:pic>
        <p:nvPicPr>
          <p:cNvPr id="4" name="Picture 3"/>
          <p:cNvPicPr>
            <a:picLocks noChangeAspect="1"/>
          </p:cNvPicPr>
          <p:nvPr/>
        </p:nvPicPr>
        <p:blipFill>
          <a:blip r:embed="rId2"/>
          <a:stretch>
            <a:fillRect/>
          </a:stretch>
        </p:blipFill>
        <p:spPr>
          <a:xfrm>
            <a:off x="4314825" y="1871789"/>
            <a:ext cx="3047882" cy="3278782"/>
          </a:xfrm>
          <a:prstGeom prst="rect">
            <a:avLst/>
          </a:prstGeom>
        </p:spPr>
      </p:pic>
    </p:spTree>
    <p:extLst>
      <p:ext uri="{BB962C8B-B14F-4D97-AF65-F5344CB8AC3E}">
        <p14:creationId xmlns:p14="http://schemas.microsoft.com/office/powerpoint/2010/main" val="2159628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Overige</a:t>
            </a:r>
            <a:r>
              <a:rPr lang="en-GB" dirty="0" smtClean="0"/>
              <a:t> </a:t>
            </a:r>
            <a:r>
              <a:rPr lang="en-GB" dirty="0" err="1" smtClean="0"/>
              <a:t>codelijsten</a:t>
            </a:r>
            <a:endParaRPr lang="en-US" dirty="0"/>
          </a:p>
        </p:txBody>
      </p:sp>
      <p:sp>
        <p:nvSpPr>
          <p:cNvPr id="3" name="Slide Number Placeholder 2"/>
          <p:cNvSpPr>
            <a:spLocks noGrp="1"/>
          </p:cNvSpPr>
          <p:nvPr>
            <p:ph type="sldNum" sz="quarter" idx="4"/>
          </p:nvPr>
        </p:nvSpPr>
        <p:spPr/>
        <p:txBody>
          <a:bodyPr/>
          <a:lstStyle/>
          <a:p>
            <a:fld id="{C9C406F6-A053-43CA-AEC8-FA3EEE83A3FB}" type="slidenum">
              <a:rPr lang="nl-BE" smtClean="0"/>
              <a:pPr/>
              <a:t>32</a:t>
            </a:fld>
            <a:endParaRPr lang="nl-BE"/>
          </a:p>
        </p:txBody>
      </p:sp>
      <p:pic>
        <p:nvPicPr>
          <p:cNvPr id="6" name="Picture 5"/>
          <p:cNvPicPr>
            <a:picLocks noChangeAspect="1"/>
          </p:cNvPicPr>
          <p:nvPr/>
        </p:nvPicPr>
        <p:blipFill>
          <a:blip r:embed="rId2"/>
          <a:stretch>
            <a:fillRect/>
          </a:stretch>
        </p:blipFill>
        <p:spPr>
          <a:xfrm>
            <a:off x="3548382" y="1349478"/>
            <a:ext cx="5095238" cy="4761905"/>
          </a:xfrm>
          <a:prstGeom prst="rect">
            <a:avLst/>
          </a:prstGeom>
        </p:spPr>
      </p:pic>
      <p:pic>
        <p:nvPicPr>
          <p:cNvPr id="7" name="Picture 6"/>
          <p:cNvPicPr>
            <a:picLocks noChangeAspect="1"/>
          </p:cNvPicPr>
          <p:nvPr/>
        </p:nvPicPr>
        <p:blipFill>
          <a:blip r:embed="rId3"/>
          <a:stretch>
            <a:fillRect/>
          </a:stretch>
        </p:blipFill>
        <p:spPr>
          <a:xfrm>
            <a:off x="8732498" y="2743307"/>
            <a:ext cx="1961905" cy="1714286"/>
          </a:xfrm>
          <a:prstGeom prst="rect">
            <a:avLst/>
          </a:prstGeom>
        </p:spPr>
      </p:pic>
    </p:spTree>
    <p:extLst>
      <p:ext uri="{BB962C8B-B14F-4D97-AF65-F5344CB8AC3E}">
        <p14:creationId xmlns:p14="http://schemas.microsoft.com/office/powerpoint/2010/main" val="35224323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Update model</a:t>
            </a:r>
            <a:endParaRPr lang="nl-BE" b="1" noProof="0"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33</a:t>
            </a:fld>
            <a:endParaRPr lang="nl-BE">
              <a:solidFill>
                <a:srgbClr val="6B6B6B"/>
              </a:solidFill>
            </a:endParaRPr>
          </a:p>
        </p:txBody>
      </p:sp>
      <p:pic>
        <p:nvPicPr>
          <p:cNvPr id="6" name="Picture 5"/>
          <p:cNvPicPr>
            <a:picLocks noChangeAspect="1"/>
          </p:cNvPicPr>
          <p:nvPr/>
        </p:nvPicPr>
        <p:blipFill>
          <a:blip r:embed="rId3"/>
          <a:stretch>
            <a:fillRect/>
          </a:stretch>
        </p:blipFill>
        <p:spPr>
          <a:xfrm>
            <a:off x="1059185" y="835655"/>
            <a:ext cx="9404377" cy="5853987"/>
          </a:xfrm>
          <a:prstGeom prst="rect">
            <a:avLst/>
          </a:prstGeom>
        </p:spPr>
      </p:pic>
    </p:spTree>
    <p:extLst>
      <p:ext uri="{BB962C8B-B14F-4D97-AF65-F5344CB8AC3E}">
        <p14:creationId xmlns:p14="http://schemas.microsoft.com/office/powerpoint/2010/main" val="1260190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GB" dirty="0" smtClean="0"/>
              <a:t>Google sheet &amp; </a:t>
            </a:r>
            <a:r>
              <a:rPr lang="en-GB" dirty="0" err="1" smtClean="0"/>
              <a:t>decentraal</a:t>
            </a:r>
            <a:r>
              <a:rPr lang="en-GB" dirty="0" smtClean="0"/>
              <a:t> </a:t>
            </a:r>
            <a:r>
              <a:rPr lang="en-GB" dirty="0" err="1" smtClean="0"/>
              <a:t>medebeheer</a:t>
            </a:r>
            <a:endParaRPr lang="en-US" dirty="0"/>
          </a:p>
        </p:txBody>
      </p:sp>
      <p:sp>
        <p:nvSpPr>
          <p:cNvPr id="5" name="Title 4"/>
          <p:cNvSpPr>
            <a:spLocks noGrp="1"/>
          </p:cNvSpPr>
          <p:nvPr>
            <p:ph type="title"/>
          </p:nvPr>
        </p:nvSpPr>
        <p:spPr/>
        <p:txBody>
          <a:bodyPr/>
          <a:lstStyle/>
          <a:p>
            <a:r>
              <a:rPr lang="en-GB" dirty="0" err="1" smtClean="0"/>
              <a:t>Definities</a:t>
            </a:r>
            <a:endParaRPr lang="en-US" dirty="0"/>
          </a:p>
        </p:txBody>
      </p:sp>
      <p:sp>
        <p:nvSpPr>
          <p:cNvPr id="4" name="Slide Number Placeholder 3"/>
          <p:cNvSpPr>
            <a:spLocks noGrp="1"/>
          </p:cNvSpPr>
          <p:nvPr>
            <p:ph type="sldNum" sz="quarter" idx="4294967295"/>
          </p:nvPr>
        </p:nvSpPr>
        <p:spPr>
          <a:xfrm>
            <a:off x="11282363" y="6559550"/>
            <a:ext cx="909637" cy="26035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smtClean="0">
                <a:ln>
                  <a:noFill/>
                </a:ln>
                <a:solidFill>
                  <a:srgbClr val="6B6B6B"/>
                </a:solidFill>
                <a:effectLst/>
                <a:uLnTx/>
                <a:uFillTx/>
                <a:latin typeface="FlandersArtSans-Bold" panose="000008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Tree>
    <p:extLst>
      <p:ext uri="{BB962C8B-B14F-4D97-AF65-F5344CB8AC3E}">
        <p14:creationId xmlns:p14="http://schemas.microsoft.com/office/powerpoint/2010/main" val="30072176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Ruimtelijke eenheid</a:t>
            </a:r>
            <a:endParaRPr lang="nl-BE" b="1" noProof="0"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35</a:t>
            </a:fld>
            <a:endParaRPr lang="nl-BE">
              <a:solidFill>
                <a:srgbClr val="6B6B6B"/>
              </a:solidFill>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t>Definitie</a:t>
            </a:r>
            <a:r>
              <a:rPr lang="en-GB" dirty="0" smtClean="0"/>
              <a:t> (OSLO </a:t>
            </a:r>
            <a:r>
              <a:rPr lang="en-GB" dirty="0" err="1" smtClean="0"/>
              <a:t>Perceel</a:t>
            </a:r>
            <a:r>
              <a:rPr lang="en-GB" dirty="0" smtClean="0"/>
              <a:t>):</a:t>
            </a:r>
          </a:p>
          <a:p>
            <a:pPr lvl="1"/>
            <a:r>
              <a:rPr lang="nl-NL" dirty="0"/>
              <a:t>Eén gebied (of meerdere gebieden) van land en/of water, of één enkel volume (of meerdere volumes) ruimte, </a:t>
            </a:r>
            <a:r>
              <a:rPr lang="nl-NL" b="1" dirty="0"/>
              <a:t>afgebakend voor een bepaald doel.</a:t>
            </a:r>
            <a:endParaRPr lang="en-GB" b="1" dirty="0" smtClean="0"/>
          </a:p>
          <a:p>
            <a:pPr lvl="1"/>
            <a:endParaRPr lang="en-GB" dirty="0" smtClean="0"/>
          </a:p>
          <a:p>
            <a:pPr lvl="1"/>
            <a:endParaRPr lang="en-GB" dirty="0" smtClean="0"/>
          </a:p>
          <a:p>
            <a:endParaRPr lang="nl-NL" dirty="0"/>
          </a:p>
          <a:p>
            <a:endParaRPr lang="nl-BE" dirty="0"/>
          </a:p>
          <a:p>
            <a:endParaRPr lang="nl-BE" dirty="0"/>
          </a:p>
        </p:txBody>
      </p:sp>
    </p:spTree>
    <p:extLst>
      <p:ext uri="{BB962C8B-B14F-4D97-AF65-F5344CB8AC3E}">
        <p14:creationId xmlns:p14="http://schemas.microsoft.com/office/powerpoint/2010/main" val="388136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Planningszone</a:t>
            </a:r>
            <a:endParaRPr lang="nl-BE" b="1" noProof="0"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36</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Definities</a:t>
            </a: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a:t>
            </a: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r>
              <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Een </a:t>
            </a:r>
            <a:r>
              <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rPr>
              <a:t>gebied dat gelegen is binnen een bepaalde vastgelegde ruimtelijke bestemming en dat zich in een ruimtelijke bestemmingsprocedure bevindt. De oorspronkelijke vastgelegde bestemming kan door de bestemmingsprocedure gewijzigd of hernomen </a:t>
            </a:r>
            <a:r>
              <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worden.</a:t>
            </a:r>
            <a:br>
              <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br>
            <a:r>
              <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(Decentraal Medebeheer)</a:t>
            </a: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endPar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r>
              <a:rPr kumimoji="0" lang="nl-BE"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Een </a:t>
            </a:r>
            <a:r>
              <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rPr>
              <a:t>gebied in een planningsprocedure met een bepaalde bestemming in onderzoek. </a:t>
            </a:r>
            <a:r>
              <a:rPr kumimoji="0" lang="nl-BE"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a:r>
            <a:br>
              <a:rPr kumimoji="0" lang="nl-BE"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br>
            <a:r>
              <a:rPr kumimoji="0" lang="nl-BE"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(Google drive)</a:t>
            </a:r>
            <a:endParaRPr kumimoji="0" lang="nl-BE" sz="2400" b="0" i="0" u="none" strike="noStrike" kern="1200" cap="none" spc="0" normalizeH="0" baseline="0" noProof="0" dirty="0">
              <a:ln>
                <a:noFill/>
              </a:ln>
              <a:solidFill>
                <a:srgbClr val="091E42"/>
              </a:solidFill>
              <a:effectLst/>
              <a:uLnTx/>
              <a:uFillTx/>
              <a:latin typeface="-apple-system"/>
              <a:ea typeface="+mn-ea"/>
              <a:cs typeface="+mn-cs"/>
            </a:endParaRP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endParaRPr kumimoji="0" lang="en-GB" sz="2400" b="1"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p:txBody>
      </p:sp>
    </p:spTree>
    <p:extLst>
      <p:ext uri="{BB962C8B-B14F-4D97-AF65-F5344CB8AC3E}">
        <p14:creationId xmlns:p14="http://schemas.microsoft.com/office/powerpoint/2010/main" val="1306199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Ontwikkelbare Bedrijvenzone</a:t>
            </a:r>
            <a:endParaRPr lang="nl-BE" b="1" noProof="0"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37</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fontScale="92500"/>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Definities</a:t>
            </a: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a:t>
            </a: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r>
              <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Een ontwikkelbare Bedrijvenzone bevat de </a:t>
            </a:r>
            <a:r>
              <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rPr>
              <a:t>contouren van de Bedrijventerreinen vanaf de mijlpaal publicatie in het Belgisch Staatsblad tot aan de status 'Ontwikkeld'. Deze zones kunnen nieuwe terreinen zijn of herontwikkelingstrajecten. Wanneer een (her)ontwikkeling in meerdere fasen gebeurt, dan wordt de ontwikkelbare zone opgesplitst volgens deze fasen</a:t>
            </a:r>
            <a:r>
              <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a:t>
            </a:r>
            <a:br>
              <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br>
            <a:r>
              <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(Decentraal Medebeheer)</a:t>
            </a: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endParaRPr lang="nl-NL" dirty="0">
              <a:solidFill>
                <a:srgbClr val="373636"/>
              </a:solidFill>
            </a:endParaRPr>
          </a:p>
          <a:p>
            <a:pPr lvl="1"/>
            <a:r>
              <a:rPr lang="nl-NL" dirty="0"/>
              <a:t>H</a:t>
            </a:r>
            <a:r>
              <a:rPr lang="nl-NL" dirty="0" smtClean="0"/>
              <a:t>et </a:t>
            </a:r>
            <a:r>
              <a:rPr lang="nl-NL" dirty="0"/>
              <a:t>ruimtelijk samenhangend gebied verbonden door één bestemming uit het object planningszone vanaf de publicatie in het Belgisch Staatsblad tot aan de oplevering van de nutsvoorzieningen en infrastructuur</a:t>
            </a:r>
            <a:r>
              <a:rPr lang="nl-NL" dirty="0" smtClean="0"/>
              <a:t>.</a:t>
            </a:r>
            <a:br>
              <a:rPr lang="nl-NL" dirty="0" smtClean="0"/>
            </a:br>
            <a:r>
              <a:rPr lang="nl-NL" dirty="0" smtClean="0"/>
              <a:t>(Google Drive)</a:t>
            </a: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p:txBody>
      </p:sp>
    </p:spTree>
    <p:extLst>
      <p:ext uri="{BB962C8B-B14F-4D97-AF65-F5344CB8AC3E}">
        <p14:creationId xmlns:p14="http://schemas.microsoft.com/office/powerpoint/2010/main" val="15058065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Bedrijventerrein</a:t>
            </a:r>
            <a:endParaRPr lang="nl-BE" b="1" noProof="0"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38</a:t>
            </a:fld>
            <a:endParaRPr lang="nl-BE">
              <a:solidFill>
                <a:srgbClr val="6B6B6B"/>
              </a:solidFill>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fontScale="92500"/>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t>Definities</a:t>
            </a:r>
            <a:r>
              <a:rPr lang="en-GB" dirty="0" smtClean="0"/>
              <a:t>:</a:t>
            </a:r>
          </a:p>
          <a:p>
            <a:pPr lvl="1"/>
            <a:r>
              <a:rPr lang="en-GB" dirty="0" err="1" smtClean="0"/>
              <a:t>Som</a:t>
            </a:r>
            <a:r>
              <a:rPr lang="en-GB" dirty="0" smtClean="0"/>
              <a:t> van </a:t>
            </a:r>
            <a:r>
              <a:rPr lang="en-GB" dirty="0" err="1" smtClean="0"/>
              <a:t>alle</a:t>
            </a:r>
            <a:r>
              <a:rPr lang="en-GB" dirty="0" smtClean="0"/>
              <a:t> </a:t>
            </a:r>
            <a:r>
              <a:rPr lang="en-GB" dirty="0" err="1" smtClean="0"/>
              <a:t>ruimtelijke</a:t>
            </a:r>
            <a:r>
              <a:rPr lang="en-GB" dirty="0" smtClean="0"/>
              <a:t> </a:t>
            </a:r>
            <a:r>
              <a:rPr lang="en-GB" dirty="0" err="1" smtClean="0"/>
              <a:t>eenheden</a:t>
            </a:r>
            <a:r>
              <a:rPr lang="en-GB" dirty="0" smtClean="0"/>
              <a:t> </a:t>
            </a:r>
            <a:r>
              <a:rPr lang="en-GB" dirty="0" err="1" smtClean="0"/>
              <a:t>uit</a:t>
            </a:r>
            <a:r>
              <a:rPr lang="en-GB" dirty="0" smtClean="0"/>
              <a:t> de </a:t>
            </a:r>
            <a:r>
              <a:rPr lang="en-GB" dirty="0" err="1" smtClean="0"/>
              <a:t>ruimtelijke</a:t>
            </a:r>
            <a:r>
              <a:rPr lang="en-GB" dirty="0" smtClean="0"/>
              <a:t> </a:t>
            </a:r>
            <a:r>
              <a:rPr lang="en-GB" dirty="0" err="1" smtClean="0"/>
              <a:t>planningsprocedure</a:t>
            </a:r>
            <a:r>
              <a:rPr lang="en-GB" dirty="0" smtClean="0"/>
              <a:t> </a:t>
            </a:r>
            <a:r>
              <a:rPr lang="en-GB" dirty="0" err="1" smtClean="0"/>
              <a:t>en</a:t>
            </a:r>
            <a:r>
              <a:rPr lang="en-GB" dirty="0" smtClean="0"/>
              <a:t> met </a:t>
            </a:r>
            <a:r>
              <a:rPr lang="en-GB" dirty="0" err="1" smtClean="0"/>
              <a:t>een</a:t>
            </a:r>
            <a:r>
              <a:rPr lang="en-GB" dirty="0" smtClean="0"/>
              <a:t> </a:t>
            </a:r>
            <a:r>
              <a:rPr lang="en-GB" dirty="0" err="1" smtClean="0"/>
              <a:t>economische</a:t>
            </a:r>
            <a:r>
              <a:rPr lang="en-GB" dirty="0" smtClean="0"/>
              <a:t> </a:t>
            </a:r>
            <a:r>
              <a:rPr lang="en-GB" dirty="0" err="1" smtClean="0"/>
              <a:t>bestemming</a:t>
            </a:r>
            <a:r>
              <a:rPr lang="en-GB" dirty="0" smtClean="0"/>
              <a:t> </a:t>
            </a:r>
            <a:r>
              <a:rPr lang="en-GB" dirty="0" err="1" smtClean="0"/>
              <a:t>vanaf</a:t>
            </a:r>
            <a:r>
              <a:rPr lang="en-GB" dirty="0" smtClean="0"/>
              <a:t> de </a:t>
            </a:r>
            <a:r>
              <a:rPr lang="en-GB" dirty="0" err="1" smtClean="0"/>
              <a:t>dossierfase</a:t>
            </a:r>
            <a:r>
              <a:rPr lang="en-GB" dirty="0" smtClean="0"/>
              <a:t> </a:t>
            </a:r>
            <a:r>
              <a:rPr lang="en-GB" dirty="0" err="1" smtClean="0"/>
              <a:t>Publicatie</a:t>
            </a:r>
            <a:r>
              <a:rPr lang="en-GB" dirty="0" smtClean="0"/>
              <a:t> in </a:t>
            </a:r>
            <a:r>
              <a:rPr lang="en-GB" dirty="0" err="1" smtClean="0"/>
              <a:t>Belgisch</a:t>
            </a:r>
            <a:r>
              <a:rPr lang="en-GB" dirty="0" smtClean="0"/>
              <a:t> </a:t>
            </a:r>
            <a:r>
              <a:rPr lang="en-GB" dirty="0" err="1" smtClean="0"/>
              <a:t>Staatsblad</a:t>
            </a:r>
            <a:r>
              <a:rPr lang="en-GB" dirty="0" smtClean="0"/>
              <a:t>.</a:t>
            </a:r>
            <a:br>
              <a:rPr lang="en-GB" dirty="0" smtClean="0"/>
            </a:br>
            <a:endParaRPr lang="en-GB" dirty="0" smtClean="0"/>
          </a:p>
          <a:p>
            <a:pPr lvl="1"/>
            <a:r>
              <a:rPr lang="nl-NL" dirty="0" smtClean="0"/>
              <a:t>Een Bedrijventerrein omvat </a:t>
            </a:r>
            <a:r>
              <a:rPr lang="nl-NL" dirty="0"/>
              <a:t>de contouren van alle economische zones uit de klasse planningszone vanaf publicatie in het Belgisch Staatsblad. De contour van een bedrijventerrein is altijd de unie van de contouren van gebruikspercelen waaruit het bestaat</a:t>
            </a:r>
            <a:r>
              <a:rPr lang="nl-NL" dirty="0" smtClean="0"/>
              <a:t>.</a:t>
            </a:r>
          </a:p>
          <a:p>
            <a:pPr lvl="1"/>
            <a:endParaRPr lang="nl-NL" dirty="0"/>
          </a:p>
          <a:p>
            <a:pPr lvl="1"/>
            <a:r>
              <a:rPr lang="nl-NL" dirty="0"/>
              <a:t>H</a:t>
            </a:r>
            <a:r>
              <a:rPr lang="nl-NL" dirty="0" smtClean="0"/>
              <a:t>et </a:t>
            </a:r>
            <a:r>
              <a:rPr lang="nl-NL" dirty="0"/>
              <a:t>ruimtelijk samenhangend gebied verbonden door een economische bestemming uit het object planningszone vanaf de publicatie in het Belgisch Staatsblad.</a:t>
            </a:r>
          </a:p>
          <a:p>
            <a:pPr lvl="1"/>
            <a:endParaRPr lang="en-GB" b="1" dirty="0" smtClean="0"/>
          </a:p>
          <a:p>
            <a:pPr lvl="1"/>
            <a:endParaRPr lang="en-GB" dirty="0" smtClean="0"/>
          </a:p>
          <a:p>
            <a:pPr lvl="1"/>
            <a:endParaRPr lang="en-GB" dirty="0" smtClean="0"/>
          </a:p>
          <a:p>
            <a:endParaRPr lang="nl-NL" dirty="0"/>
          </a:p>
          <a:p>
            <a:endParaRPr lang="nl-BE" dirty="0"/>
          </a:p>
          <a:p>
            <a:endParaRPr lang="nl-BE" dirty="0"/>
          </a:p>
        </p:txBody>
      </p:sp>
    </p:spTree>
    <p:extLst>
      <p:ext uri="{BB962C8B-B14F-4D97-AF65-F5344CB8AC3E}">
        <p14:creationId xmlns:p14="http://schemas.microsoft.com/office/powerpoint/2010/main" val="676986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Gebruiksperceel</a:t>
            </a:r>
            <a:endParaRPr lang="nl-BE" b="1" noProof="0"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39</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fontScale="92500" lnSpcReduction="10000"/>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Definities</a:t>
            </a: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a:t>
            </a: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r>
              <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rPr>
              <a:t>Ruimtelijke eenheid binnen een bedrijventerrein met eenzelfde functie of in gebruik door een bedrijf. Een gebruiksperceel kan meerdere bedrijven omvatten, bijvoorbeeld bij een business center, KMO units, aaneengesloten bebouwing of meedere kadastrale percelen (bijvoorbeeld bij achtertuinen van woningen, landbouwgebieden).</a:t>
            </a:r>
            <a:endPar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r>
              <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rPr>
              <a:t>Een ruimtelijke eenheid binnen een bedrijventerrein met eenzelfde functie en eenzelfde eigenaar, of in gebruik door bedrijvigheid</a:t>
            </a:r>
            <a:r>
              <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a:t>
            </a:r>
          </a:p>
          <a:p>
            <a:pPr lvl="1"/>
            <a:r>
              <a:rPr lang="nl-NL" dirty="0"/>
              <a:t>Een ruimtelijke eenheid binnen een bedrijventerrein afgebakend door eenzelfde functie, deze kan meerdere bedrijven (bv business center, KMO units, aaneengesloten bebouwing) of meerdere kadastrale- of aktepercelen (bv achtertuinen van woningen, landbouwgebieden, …) omvatten.</a:t>
            </a:r>
            <a:endParaRPr kumimoji="0" lang="en-GB" sz="2400" b="1"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p:txBody>
      </p:sp>
    </p:spTree>
    <p:extLst>
      <p:ext uri="{BB962C8B-B14F-4D97-AF65-F5344CB8AC3E}">
        <p14:creationId xmlns:p14="http://schemas.microsoft.com/office/powerpoint/2010/main" val="107637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dirty="0" smtClean="0"/>
              <a:t>Terugblik – startmodel thematische werkgroep 2</a:t>
            </a: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endParaRPr lang="nl-BE">
              <a:latin typeface="FlandersArtSans-Regular" panose="020B0604020202020204" charset="0"/>
            </a:endParaRPr>
          </a:p>
          <a:p>
            <a:pPr marL="16329" indent="0">
              <a:buNone/>
            </a:pPr>
            <a:endParaRPr lang="nl-BE"/>
          </a:p>
          <a:p>
            <a:endParaRPr lang="nl-BE"/>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4</a:t>
            </a:fld>
            <a:endParaRPr lang="nl-BE">
              <a:solidFill>
                <a:srgbClr val="6B6B6B"/>
              </a:solidFill>
            </a:endParaRPr>
          </a:p>
        </p:txBody>
      </p:sp>
      <p:pic>
        <p:nvPicPr>
          <p:cNvPr id="27" name="Picture 26"/>
          <p:cNvPicPr>
            <a:picLocks noChangeAspect="1"/>
          </p:cNvPicPr>
          <p:nvPr/>
        </p:nvPicPr>
        <p:blipFill>
          <a:blip r:embed="rId3"/>
          <a:stretch>
            <a:fillRect/>
          </a:stretch>
        </p:blipFill>
        <p:spPr>
          <a:xfrm>
            <a:off x="562832" y="755327"/>
            <a:ext cx="11476190" cy="6047619"/>
          </a:xfrm>
          <a:prstGeom prst="rect">
            <a:avLst/>
          </a:prstGeom>
        </p:spPr>
      </p:pic>
      <p:sp>
        <p:nvSpPr>
          <p:cNvPr id="2" name="Cloud Callout 1"/>
          <p:cNvSpPr/>
          <p:nvPr/>
        </p:nvSpPr>
        <p:spPr>
          <a:xfrm>
            <a:off x="5011617" y="1441899"/>
            <a:ext cx="4178808" cy="1875468"/>
          </a:xfrm>
          <a:prstGeom prst="cloudCallo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0000"/>
                </a:solidFill>
              </a:rPr>
              <a:t>Consensus om </a:t>
            </a:r>
            <a:r>
              <a:rPr lang="en-GB" b="1" dirty="0" err="1" smtClean="0">
                <a:solidFill>
                  <a:srgbClr val="FF0000"/>
                </a:solidFill>
              </a:rPr>
              <a:t>te</a:t>
            </a:r>
            <a:r>
              <a:rPr lang="en-GB" b="1" dirty="0" smtClean="0">
                <a:solidFill>
                  <a:srgbClr val="FF0000"/>
                </a:solidFill>
              </a:rPr>
              <a:t> </a:t>
            </a:r>
            <a:r>
              <a:rPr lang="en-GB" b="1" dirty="0" err="1" smtClean="0">
                <a:solidFill>
                  <a:srgbClr val="FF0000"/>
                </a:solidFill>
              </a:rPr>
              <a:t>werken</a:t>
            </a:r>
            <a:r>
              <a:rPr lang="en-GB" b="1" dirty="0" smtClean="0">
                <a:solidFill>
                  <a:srgbClr val="FF0000"/>
                </a:solidFill>
              </a:rPr>
              <a:t> via ‘</a:t>
            </a:r>
            <a:r>
              <a:rPr lang="en-GB" b="1" dirty="0" err="1" smtClean="0">
                <a:solidFill>
                  <a:srgbClr val="FF0000"/>
                </a:solidFill>
              </a:rPr>
              <a:t>Bestemmingszone</a:t>
            </a:r>
            <a:r>
              <a:rPr lang="en-GB" b="1" dirty="0" smtClean="0">
                <a:solidFill>
                  <a:srgbClr val="FF0000"/>
                </a:solidFill>
              </a:rPr>
              <a:t>’ in </a:t>
            </a:r>
            <a:r>
              <a:rPr lang="en-GB" b="1" dirty="0" err="1" smtClean="0">
                <a:solidFill>
                  <a:srgbClr val="FF0000"/>
                </a:solidFill>
              </a:rPr>
              <a:t>plaats</a:t>
            </a:r>
            <a:r>
              <a:rPr lang="en-GB" b="1" dirty="0" smtClean="0">
                <a:solidFill>
                  <a:srgbClr val="FF0000"/>
                </a:solidFill>
              </a:rPr>
              <a:t> van </a:t>
            </a:r>
            <a:r>
              <a:rPr lang="en-GB" b="1" dirty="0" err="1" smtClean="0">
                <a:solidFill>
                  <a:srgbClr val="FF0000"/>
                </a:solidFill>
              </a:rPr>
              <a:t>centraal</a:t>
            </a:r>
            <a:r>
              <a:rPr lang="en-GB" b="1" dirty="0" smtClean="0">
                <a:solidFill>
                  <a:srgbClr val="FF0000"/>
                </a:solidFill>
              </a:rPr>
              <a:t> element </a:t>
            </a:r>
            <a:r>
              <a:rPr lang="en-GB" b="1" dirty="0" err="1" smtClean="0">
                <a:solidFill>
                  <a:srgbClr val="FF0000"/>
                </a:solidFill>
              </a:rPr>
              <a:t>Bedrijventerrein</a:t>
            </a:r>
            <a:endParaRPr lang="en-US" b="1" dirty="0">
              <a:solidFill>
                <a:srgbClr val="FF0000"/>
              </a:solidFill>
            </a:endParaRPr>
          </a:p>
        </p:txBody>
      </p:sp>
    </p:spTree>
    <p:extLst>
      <p:ext uri="{BB962C8B-B14F-4D97-AF65-F5344CB8AC3E}">
        <p14:creationId xmlns:p14="http://schemas.microsoft.com/office/powerpoint/2010/main" val="51697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Beheerde Bedrijvenzone</a:t>
            </a:r>
            <a:endParaRPr lang="nl-BE" b="1" noProof="0"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40</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Definities</a:t>
            </a: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a:t>
            </a: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r>
              <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rPr>
              <a:t>Een gebied binnen een bedrijventerrein dat beheerd wordt door een agent</a:t>
            </a:r>
            <a:r>
              <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a:t>
            </a: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endParaRPr kumimoji="0" lang="nl-NL"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lvl="1"/>
            <a:r>
              <a:rPr lang="nl-NL" dirty="0"/>
              <a:t>Een ruimtelijke eenheid binnen een bedrijventerrein afgebakend door het beheer van een agent.</a:t>
            </a: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457200" marR="0" lvl="1" indent="0" algn="l" defTabSz="914400" rtl="0" eaLnBrk="1" fontAlgn="auto" latinLnBrk="0" hangingPunct="1">
              <a:lnSpc>
                <a:spcPct val="100000"/>
              </a:lnSpc>
              <a:spcBef>
                <a:spcPts val="700"/>
              </a:spcBef>
              <a:spcAft>
                <a:spcPts val="0"/>
              </a:spcAft>
              <a:buClrTx/>
              <a:buSzPct val="100000"/>
              <a:buFont typeface="Wingdings" panose="05000000000000000000" pitchFamily="2" charset="2"/>
              <a:buNone/>
              <a:tabLst/>
              <a:defRPr/>
            </a:pP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p:txBody>
      </p:sp>
    </p:spTree>
    <p:extLst>
      <p:ext uri="{BB962C8B-B14F-4D97-AF65-F5344CB8AC3E}">
        <p14:creationId xmlns:p14="http://schemas.microsoft.com/office/powerpoint/2010/main" val="2785836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GB" dirty="0" err="1" smtClean="0"/>
              <a:t>Overwegingen</a:t>
            </a:r>
            <a:r>
              <a:rPr lang="en-GB" dirty="0" smtClean="0"/>
              <a:t> </a:t>
            </a:r>
            <a:r>
              <a:rPr lang="en-GB" dirty="0" err="1" smtClean="0"/>
              <a:t>bij</a:t>
            </a:r>
            <a:r>
              <a:rPr lang="en-GB" dirty="0" smtClean="0"/>
              <a:t> het </a:t>
            </a:r>
            <a:r>
              <a:rPr lang="en-GB" dirty="0" err="1" smtClean="0"/>
              <a:t>verplichten</a:t>
            </a:r>
            <a:r>
              <a:rPr lang="en-GB" dirty="0" smtClean="0"/>
              <a:t> van </a:t>
            </a:r>
            <a:r>
              <a:rPr lang="en-GB" dirty="0" err="1" smtClean="0"/>
              <a:t>een</a:t>
            </a:r>
            <a:r>
              <a:rPr lang="en-GB" dirty="0" smtClean="0"/>
              <a:t> </a:t>
            </a:r>
            <a:r>
              <a:rPr lang="en-GB" dirty="0" err="1" smtClean="0"/>
              <a:t>standaard</a:t>
            </a:r>
            <a:endParaRPr lang="en-US" dirty="0"/>
          </a:p>
        </p:txBody>
      </p:sp>
      <p:sp>
        <p:nvSpPr>
          <p:cNvPr id="5" name="Title 4"/>
          <p:cNvSpPr>
            <a:spLocks noGrp="1"/>
          </p:cNvSpPr>
          <p:nvPr>
            <p:ph type="title"/>
          </p:nvPr>
        </p:nvSpPr>
        <p:spPr/>
        <p:txBody>
          <a:bodyPr/>
          <a:lstStyle/>
          <a:p>
            <a:r>
              <a:rPr lang="en-GB" dirty="0" err="1" smtClean="0"/>
              <a:t>Adoptie</a:t>
            </a:r>
            <a:r>
              <a:rPr lang="en-GB" dirty="0" smtClean="0"/>
              <a:t> van </a:t>
            </a:r>
            <a:r>
              <a:rPr lang="en-GB" dirty="0" err="1" smtClean="0"/>
              <a:t>standaarden</a:t>
            </a:r>
            <a:endParaRPr lang="en-US" dirty="0"/>
          </a:p>
        </p:txBody>
      </p:sp>
      <p:sp>
        <p:nvSpPr>
          <p:cNvPr id="4" name="Slide Number Placeholder 3"/>
          <p:cNvSpPr>
            <a:spLocks noGrp="1"/>
          </p:cNvSpPr>
          <p:nvPr>
            <p:ph type="sldNum" sz="quarter" idx="4294967295"/>
          </p:nvPr>
        </p:nvSpPr>
        <p:spPr>
          <a:xfrm>
            <a:off x="11282363" y="6559550"/>
            <a:ext cx="909637" cy="26035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smtClean="0">
                <a:ln>
                  <a:noFill/>
                </a:ln>
                <a:solidFill>
                  <a:srgbClr val="6B6B6B"/>
                </a:solidFill>
                <a:effectLst/>
                <a:uLnTx/>
                <a:uFillTx/>
                <a:latin typeface="FlandersArtSans-Bold" panose="000008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Tree>
    <p:extLst>
      <p:ext uri="{BB962C8B-B14F-4D97-AF65-F5344CB8AC3E}">
        <p14:creationId xmlns:p14="http://schemas.microsoft.com/office/powerpoint/2010/main" val="31827850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Wettelijke verankering</a:t>
            </a:r>
            <a:endParaRPr lang="nl-BE" b="1" noProof="0"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42</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0" lang="en-GB"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Deze</a:t>
            </a:r>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a:t>
            </a:r>
            <a:r>
              <a:rPr kumimoji="0" lang="en-GB"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keuze</a:t>
            </a:r>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a:t>
            </a:r>
            <a:r>
              <a:rPr kumimoji="0" lang="en-GB"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werd</a:t>
            </a:r>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a:t>
            </a:r>
            <a:r>
              <a:rPr kumimoji="0" lang="en-GB"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gemaakt</a:t>
            </a:r>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a:t>
            </a:r>
            <a:r>
              <a:rPr kumimoji="0" lang="en-GB"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bij</a:t>
            </a:r>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a:t>
            </a:r>
            <a:r>
              <a:rPr kumimoji="0" lang="en-GB"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Lokale</a:t>
            </a:r>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a:t>
            </a:r>
            <a:r>
              <a:rPr kumimoji="0" lang="en-GB"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Besluiten</a:t>
            </a:r>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a:t>
            </a:r>
            <a:r>
              <a:rPr kumimoji="0" lang="en-GB"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als</a:t>
            </a:r>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a:t>
            </a:r>
            <a:r>
              <a:rPr lang="en-GB" dirty="0" smtClean="0">
                <a:solidFill>
                  <a:srgbClr val="373636"/>
                </a:solidFill>
              </a:rPr>
              <a:t>g</a:t>
            </a:r>
            <a:r>
              <a:rPr kumimoji="0" lang="en-GB"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eLinkte</a:t>
            </a:r>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Open Data (LBLOD)</a:t>
            </a:r>
            <a:endParaRPr kumimoji="0" lang="nl-NL"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457200" marR="0" lvl="1" indent="0" algn="l" defTabSz="914400" rtl="0" eaLnBrk="1" fontAlgn="auto" latinLnBrk="0" hangingPunct="1">
              <a:lnSpc>
                <a:spcPct val="100000"/>
              </a:lnSpc>
              <a:spcBef>
                <a:spcPts val="700"/>
              </a:spcBef>
              <a:spcAft>
                <a:spcPts val="0"/>
              </a:spcAft>
              <a:buClrTx/>
              <a:buSzPct val="100000"/>
              <a:buFont typeface="Wingdings" panose="05000000000000000000" pitchFamily="2" charset="2"/>
              <a:buNone/>
              <a:tabLst/>
              <a:defRPr/>
            </a:pP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753" y="2409296"/>
            <a:ext cx="7114397" cy="4282003"/>
          </a:xfrm>
          <a:prstGeom prst="rect">
            <a:avLst/>
          </a:prstGeom>
        </p:spPr>
      </p:pic>
    </p:spTree>
    <p:extLst>
      <p:ext uri="{BB962C8B-B14F-4D97-AF65-F5344CB8AC3E}">
        <p14:creationId xmlns:p14="http://schemas.microsoft.com/office/powerpoint/2010/main" val="946924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Wettelijke verankering</a:t>
            </a:r>
            <a:endParaRPr lang="nl-BE" b="1" noProof="0"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43</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250" y="0"/>
            <a:ext cx="9235899" cy="6858000"/>
          </a:xfrm>
          <a:prstGeom prst="rect">
            <a:avLst/>
          </a:prstGeom>
        </p:spPr>
      </p:pic>
    </p:spTree>
    <p:extLst>
      <p:ext uri="{BB962C8B-B14F-4D97-AF65-F5344CB8AC3E}">
        <p14:creationId xmlns:p14="http://schemas.microsoft.com/office/powerpoint/2010/main" val="1728756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Wettelijke verankering</a:t>
            </a:r>
            <a:endParaRPr lang="nl-BE" b="1" noProof="0"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44</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solidFill>
                  <a:srgbClr val="373636"/>
                </a:solidFill>
              </a:rPr>
              <a:t>Duidelijke</a:t>
            </a:r>
            <a:r>
              <a:rPr lang="en-GB" dirty="0" smtClean="0">
                <a:solidFill>
                  <a:srgbClr val="373636"/>
                </a:solidFill>
              </a:rPr>
              <a:t> </a:t>
            </a:r>
            <a:r>
              <a:rPr lang="en-GB" dirty="0" err="1" smtClean="0">
                <a:solidFill>
                  <a:srgbClr val="373636"/>
                </a:solidFill>
              </a:rPr>
              <a:t>afbakening</a:t>
            </a:r>
            <a:r>
              <a:rPr lang="en-GB" dirty="0" smtClean="0">
                <a:solidFill>
                  <a:srgbClr val="373636"/>
                </a:solidFill>
              </a:rPr>
              <a:t> </a:t>
            </a:r>
            <a:r>
              <a:rPr kumimoji="0" lang="en-GB"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van de scope –</a:t>
            </a:r>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use cases</a:t>
            </a:r>
            <a:endParaRPr kumimoji="0" lang="en-GB"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r>
              <a:rPr lang="en-GB" dirty="0" err="1" smtClean="0">
                <a:solidFill>
                  <a:srgbClr val="373636"/>
                </a:solidFill>
              </a:rPr>
              <a:t>Opstellen</a:t>
            </a:r>
            <a:r>
              <a:rPr lang="en-GB" dirty="0" smtClean="0">
                <a:solidFill>
                  <a:srgbClr val="373636"/>
                </a:solidFill>
              </a:rPr>
              <a:t> van </a:t>
            </a:r>
            <a:r>
              <a:rPr lang="en-GB" dirty="0" err="1" smtClean="0">
                <a:solidFill>
                  <a:srgbClr val="373636"/>
                </a:solidFill>
              </a:rPr>
              <a:t>een</a:t>
            </a:r>
            <a:r>
              <a:rPr lang="en-GB" dirty="0" smtClean="0">
                <a:solidFill>
                  <a:srgbClr val="373636"/>
                </a:solidFill>
              </a:rPr>
              <a:t> high-level </a:t>
            </a:r>
            <a:r>
              <a:rPr lang="en-GB" dirty="0" err="1" smtClean="0">
                <a:solidFill>
                  <a:srgbClr val="373636"/>
                </a:solidFill>
              </a:rPr>
              <a:t>raamwerk</a:t>
            </a:r>
            <a:r>
              <a:rPr lang="en-GB" dirty="0" smtClean="0">
                <a:solidFill>
                  <a:srgbClr val="373636"/>
                </a:solidFill>
              </a:rPr>
              <a:t> om </a:t>
            </a:r>
            <a:r>
              <a:rPr lang="en-GB" dirty="0" err="1" smtClean="0">
                <a:solidFill>
                  <a:srgbClr val="373636"/>
                </a:solidFill>
              </a:rPr>
              <a:t>na</a:t>
            </a:r>
            <a:r>
              <a:rPr lang="en-GB" dirty="0" smtClean="0">
                <a:solidFill>
                  <a:srgbClr val="373636"/>
                </a:solidFill>
              </a:rPr>
              <a:t> </a:t>
            </a:r>
            <a:r>
              <a:rPr lang="en-GB" dirty="0" err="1" smtClean="0">
                <a:solidFill>
                  <a:srgbClr val="373636"/>
                </a:solidFill>
              </a:rPr>
              <a:t>te</a:t>
            </a:r>
            <a:r>
              <a:rPr lang="en-GB" dirty="0" smtClean="0">
                <a:solidFill>
                  <a:srgbClr val="373636"/>
                </a:solidFill>
              </a:rPr>
              <a:t> </a:t>
            </a:r>
            <a:r>
              <a:rPr lang="en-GB" dirty="0" err="1" smtClean="0">
                <a:solidFill>
                  <a:srgbClr val="373636"/>
                </a:solidFill>
              </a:rPr>
              <a:t>gaan</a:t>
            </a:r>
            <a:r>
              <a:rPr lang="en-GB" dirty="0" smtClean="0">
                <a:solidFill>
                  <a:srgbClr val="373636"/>
                </a:solidFill>
              </a:rPr>
              <a:t> </a:t>
            </a:r>
            <a:r>
              <a:rPr lang="en-GB" dirty="0" err="1" smtClean="0">
                <a:solidFill>
                  <a:srgbClr val="373636"/>
                </a:solidFill>
              </a:rPr>
              <a:t>welke</a:t>
            </a:r>
            <a:r>
              <a:rPr lang="en-GB" dirty="0" smtClean="0">
                <a:solidFill>
                  <a:srgbClr val="373636"/>
                </a:solidFill>
              </a:rPr>
              <a:t> use cases het </a:t>
            </a:r>
            <a:r>
              <a:rPr lang="en-GB" dirty="0" err="1" smtClean="0">
                <a:solidFill>
                  <a:srgbClr val="373636"/>
                </a:solidFill>
              </a:rPr>
              <a:t>verplichten</a:t>
            </a:r>
            <a:r>
              <a:rPr lang="en-GB" dirty="0" smtClean="0">
                <a:solidFill>
                  <a:srgbClr val="373636"/>
                </a:solidFill>
              </a:rPr>
              <a:t> relevant is</a:t>
            </a:r>
          </a:p>
          <a:p>
            <a:r>
              <a:rPr lang="en-GB" dirty="0" err="1" smtClean="0">
                <a:solidFill>
                  <a:srgbClr val="373636"/>
                </a:solidFill>
              </a:rPr>
              <a:t>Bepalen</a:t>
            </a:r>
            <a:r>
              <a:rPr lang="en-GB" dirty="0" smtClean="0">
                <a:solidFill>
                  <a:srgbClr val="373636"/>
                </a:solidFill>
              </a:rPr>
              <a:t> van de use cases via co-</a:t>
            </a:r>
            <a:r>
              <a:rPr lang="en-GB" dirty="0" err="1" smtClean="0">
                <a:solidFill>
                  <a:srgbClr val="373636"/>
                </a:solidFill>
              </a:rPr>
              <a:t>creatie</a:t>
            </a:r>
            <a:r>
              <a:rPr lang="en-GB" dirty="0" smtClean="0">
                <a:solidFill>
                  <a:srgbClr val="373636"/>
                </a:solidFill>
              </a:rPr>
              <a:t> (</a:t>
            </a:r>
            <a:r>
              <a:rPr lang="en-GB" dirty="0" err="1" smtClean="0">
                <a:solidFill>
                  <a:srgbClr val="373636"/>
                </a:solidFill>
              </a:rPr>
              <a:t>bvb</a:t>
            </a:r>
            <a:r>
              <a:rPr lang="en-GB" dirty="0" smtClean="0">
                <a:solidFill>
                  <a:srgbClr val="373636"/>
                </a:solidFill>
              </a:rPr>
              <a:t>. </a:t>
            </a:r>
            <a:r>
              <a:rPr lang="en-GB" dirty="0" err="1" smtClean="0">
                <a:solidFill>
                  <a:srgbClr val="373636"/>
                </a:solidFill>
              </a:rPr>
              <a:t>Werkgroepen</a:t>
            </a:r>
            <a:r>
              <a:rPr lang="en-GB" dirty="0" smtClean="0">
                <a:solidFill>
                  <a:srgbClr val="373636"/>
                </a:solidFill>
              </a:rPr>
              <a:t> met de </a:t>
            </a:r>
            <a:r>
              <a:rPr lang="en-GB" dirty="0" err="1" smtClean="0">
                <a:solidFill>
                  <a:srgbClr val="373636"/>
                </a:solidFill>
              </a:rPr>
              <a:t>relevante</a:t>
            </a:r>
            <a:r>
              <a:rPr lang="en-GB" dirty="0" smtClean="0">
                <a:solidFill>
                  <a:srgbClr val="373636"/>
                </a:solidFill>
              </a:rPr>
              <a:t> stakeholders)</a:t>
            </a:r>
          </a:p>
          <a:p>
            <a:r>
              <a:rPr lang="en-GB" dirty="0" err="1" smtClean="0">
                <a:solidFill>
                  <a:srgbClr val="373636"/>
                </a:solidFill>
              </a:rPr>
              <a:t>Bepalen</a:t>
            </a:r>
            <a:r>
              <a:rPr lang="en-GB" dirty="0" smtClean="0">
                <a:solidFill>
                  <a:srgbClr val="373636"/>
                </a:solidFill>
              </a:rPr>
              <a:t> van </a:t>
            </a:r>
            <a:r>
              <a:rPr lang="en-GB" b="1" dirty="0" err="1" smtClean="0">
                <a:solidFill>
                  <a:srgbClr val="373636"/>
                </a:solidFill>
              </a:rPr>
              <a:t>adoptie-stimulerende</a:t>
            </a:r>
            <a:r>
              <a:rPr lang="en-GB" b="1" dirty="0" smtClean="0">
                <a:solidFill>
                  <a:srgbClr val="373636"/>
                </a:solidFill>
              </a:rPr>
              <a:t> </a:t>
            </a:r>
            <a:r>
              <a:rPr lang="en-GB" b="1" dirty="0" err="1" smtClean="0">
                <a:solidFill>
                  <a:srgbClr val="373636"/>
                </a:solidFill>
              </a:rPr>
              <a:t>maatregelen</a:t>
            </a:r>
            <a:endParaRPr lang="en-GB" b="1" dirty="0" smtClean="0">
              <a:solidFill>
                <a:srgbClr val="373636"/>
              </a:solidFill>
            </a:endParaRPr>
          </a:p>
          <a:p>
            <a:pPr lvl="1" indent="-342900">
              <a:buFont typeface="FlandersArtSans-Regular" panose="00000500000000000000" pitchFamily="2" charset="0"/>
              <a:buChar char="&gt;"/>
            </a:pPr>
            <a:endParaRPr kumimoji="0" lang="en-GB"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lvl="1" indent="-342900"/>
            <a:endParaRPr kumimoji="0" lang="nl-NL"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457200" marR="0" lvl="1" indent="0" algn="l" defTabSz="914400" rtl="0" eaLnBrk="1" fontAlgn="auto" latinLnBrk="0" hangingPunct="1">
              <a:lnSpc>
                <a:spcPct val="100000"/>
              </a:lnSpc>
              <a:spcBef>
                <a:spcPts val="700"/>
              </a:spcBef>
              <a:spcAft>
                <a:spcPts val="0"/>
              </a:spcAft>
              <a:buClrTx/>
              <a:buSzPct val="100000"/>
              <a:buFont typeface="Wingdings" panose="05000000000000000000" pitchFamily="2" charset="2"/>
              <a:buNone/>
              <a:tabLst/>
              <a:defRPr/>
            </a:pP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p:txBody>
      </p:sp>
    </p:spTree>
    <p:extLst>
      <p:ext uri="{BB962C8B-B14F-4D97-AF65-F5344CB8AC3E}">
        <p14:creationId xmlns:p14="http://schemas.microsoft.com/office/powerpoint/2010/main" val="2624455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Adoptie ondersteunende maatregelen</a:t>
            </a:r>
            <a:endParaRPr lang="nl-BE" b="1" noProof="0"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45</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lnSpcReduction="10000"/>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Compliance </a:t>
            </a: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raamwerk</a:t>
            </a: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lvl="1" indent="-342900">
              <a:buFont typeface="FlandersArtSans-Regular" panose="00000500000000000000" pitchFamily="2" charset="0"/>
              <a:buChar char="&gt;"/>
            </a:pPr>
            <a:r>
              <a:rPr lang="en-GB" dirty="0" smtClean="0">
                <a:solidFill>
                  <a:srgbClr val="373636"/>
                </a:solidFill>
              </a:rPr>
              <a:t>Wat </a:t>
            </a:r>
            <a:r>
              <a:rPr lang="en-GB" dirty="0" err="1" smtClean="0">
                <a:solidFill>
                  <a:srgbClr val="373636"/>
                </a:solidFill>
              </a:rPr>
              <a:t>betekent</a:t>
            </a:r>
            <a:r>
              <a:rPr lang="en-GB" dirty="0" smtClean="0">
                <a:solidFill>
                  <a:srgbClr val="373636"/>
                </a:solidFill>
              </a:rPr>
              <a:t> het om compliant </a:t>
            </a:r>
            <a:r>
              <a:rPr lang="en-GB" dirty="0" err="1" smtClean="0">
                <a:solidFill>
                  <a:srgbClr val="373636"/>
                </a:solidFill>
              </a:rPr>
              <a:t>te</a:t>
            </a:r>
            <a:r>
              <a:rPr lang="en-GB" dirty="0" smtClean="0">
                <a:solidFill>
                  <a:srgbClr val="373636"/>
                </a:solidFill>
              </a:rPr>
              <a:t> </a:t>
            </a:r>
            <a:r>
              <a:rPr lang="en-GB" dirty="0" err="1" smtClean="0">
                <a:solidFill>
                  <a:srgbClr val="373636"/>
                </a:solidFill>
              </a:rPr>
              <a:t>zijn</a:t>
            </a:r>
            <a:r>
              <a:rPr lang="en-GB" dirty="0" smtClean="0">
                <a:solidFill>
                  <a:srgbClr val="373636"/>
                </a:solidFill>
              </a:rPr>
              <a:t>?</a:t>
            </a:r>
          </a:p>
          <a:p>
            <a:pPr lvl="1" indent="-342900">
              <a:buFont typeface="FlandersArtSans-Regular" panose="00000500000000000000" pitchFamily="2" charset="0"/>
              <a:buChar char="&gt;"/>
            </a:pPr>
            <a:r>
              <a:rPr lang="en-GB" dirty="0" smtClean="0">
                <a:solidFill>
                  <a:srgbClr val="373636"/>
                </a:solidFill>
              </a:rPr>
              <a:t>Hoe men </a:t>
            </a:r>
            <a:r>
              <a:rPr lang="en-GB" dirty="0" err="1" smtClean="0">
                <a:solidFill>
                  <a:srgbClr val="373636"/>
                </a:solidFill>
              </a:rPr>
              <a:t>aantonen</a:t>
            </a:r>
            <a:r>
              <a:rPr lang="en-GB" dirty="0" smtClean="0">
                <a:solidFill>
                  <a:srgbClr val="373636"/>
                </a:solidFill>
              </a:rPr>
              <a:t> </a:t>
            </a:r>
            <a:r>
              <a:rPr lang="en-GB" dirty="0" err="1" smtClean="0">
                <a:solidFill>
                  <a:srgbClr val="373636"/>
                </a:solidFill>
              </a:rPr>
              <a:t>dat</a:t>
            </a:r>
            <a:r>
              <a:rPr lang="en-GB" dirty="0" smtClean="0">
                <a:solidFill>
                  <a:srgbClr val="373636"/>
                </a:solidFill>
              </a:rPr>
              <a:t> men compliant is?</a:t>
            </a:r>
          </a:p>
          <a:p>
            <a:pPr lvl="1" indent="-342900">
              <a:buFont typeface="FlandersArtSans-Regular" panose="00000500000000000000" pitchFamily="2" charset="0"/>
              <a:buChar char="&gt;"/>
            </a:pPr>
            <a:r>
              <a:rPr lang="en-GB" dirty="0" smtClean="0">
                <a:solidFill>
                  <a:srgbClr val="373636"/>
                </a:solidFill>
              </a:rPr>
              <a:t>Wat </a:t>
            </a:r>
            <a:r>
              <a:rPr lang="en-GB" dirty="0" err="1" smtClean="0">
                <a:solidFill>
                  <a:srgbClr val="373636"/>
                </a:solidFill>
              </a:rPr>
              <a:t>te</a:t>
            </a:r>
            <a:r>
              <a:rPr lang="en-GB" dirty="0" smtClean="0">
                <a:solidFill>
                  <a:srgbClr val="373636"/>
                </a:solidFill>
              </a:rPr>
              <a:t> </a:t>
            </a:r>
            <a:r>
              <a:rPr lang="en-GB" dirty="0" err="1" smtClean="0">
                <a:solidFill>
                  <a:srgbClr val="373636"/>
                </a:solidFill>
              </a:rPr>
              <a:t>doen</a:t>
            </a:r>
            <a:r>
              <a:rPr lang="en-GB" dirty="0" smtClean="0">
                <a:solidFill>
                  <a:srgbClr val="373636"/>
                </a:solidFill>
              </a:rPr>
              <a:t> met compliance in </a:t>
            </a:r>
            <a:r>
              <a:rPr lang="en-GB" dirty="0" err="1" smtClean="0">
                <a:solidFill>
                  <a:srgbClr val="373636"/>
                </a:solidFill>
              </a:rPr>
              <a:t>geval</a:t>
            </a:r>
            <a:r>
              <a:rPr lang="en-GB" dirty="0" smtClean="0">
                <a:solidFill>
                  <a:srgbClr val="373636"/>
                </a:solidFill>
              </a:rPr>
              <a:t> van versioning?</a:t>
            </a:r>
          </a:p>
          <a:p>
            <a:pPr lvl="1" indent="-342900">
              <a:buFont typeface="FlandersArtSans-Regular" panose="00000500000000000000" pitchFamily="2" charset="0"/>
              <a:buChar char="&gt;"/>
            </a:pPr>
            <a:endParaRPr kumimoji="0" lang="en-GB"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r>
              <a:rPr lang="en-GB" dirty="0" err="1" smtClean="0">
                <a:solidFill>
                  <a:srgbClr val="373636"/>
                </a:solidFill>
              </a:rPr>
              <a:t>Handhavingsmaatregelen</a:t>
            </a:r>
            <a:endParaRPr lang="en-GB" dirty="0" smtClean="0">
              <a:solidFill>
                <a:srgbClr val="373636"/>
              </a:solidFill>
            </a:endParaRPr>
          </a:p>
          <a:p>
            <a:pPr lvl="1"/>
            <a:r>
              <a:rPr kumimoji="0" lang="en-GB"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Self-assessment </a:t>
            </a:r>
            <a:r>
              <a:rPr kumimoji="0" lang="en-GB"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en</a:t>
            </a:r>
            <a:r>
              <a:rPr kumimoji="0" lang="en-GB"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a:t>
            </a:r>
            <a:r>
              <a:rPr kumimoji="0" lang="en-GB"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maturiteitsassessment</a:t>
            </a:r>
            <a:endPar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endParaRPr>
          </a:p>
          <a:p>
            <a:pPr lvl="1"/>
            <a:r>
              <a:rPr lang="en-GB" baseline="0" dirty="0" smtClean="0">
                <a:solidFill>
                  <a:srgbClr val="373636"/>
                </a:solidFill>
              </a:rPr>
              <a:t>Peer-review</a:t>
            </a:r>
          </a:p>
          <a:p>
            <a:pPr lvl="1"/>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Interne of </a:t>
            </a:r>
            <a:r>
              <a:rPr kumimoji="0" lang="en-GB"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externe</a:t>
            </a:r>
            <a:r>
              <a:rPr kumimoji="0" lang="en-GB"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audit</a:t>
            </a:r>
          </a:p>
          <a:p>
            <a:pPr lvl="1"/>
            <a:r>
              <a:rPr lang="en-GB" baseline="0" dirty="0" err="1" smtClean="0">
                <a:solidFill>
                  <a:srgbClr val="373636"/>
                </a:solidFill>
              </a:rPr>
              <a:t>Koppeling</a:t>
            </a:r>
            <a:r>
              <a:rPr lang="en-GB" dirty="0" smtClean="0">
                <a:solidFill>
                  <a:srgbClr val="373636"/>
                </a:solidFill>
              </a:rPr>
              <a:t> compliance met financing (</a:t>
            </a:r>
            <a:r>
              <a:rPr lang="en-GB" dirty="0" err="1" smtClean="0">
                <a:solidFill>
                  <a:srgbClr val="373636"/>
                </a:solidFill>
              </a:rPr>
              <a:t>cfr</a:t>
            </a:r>
            <a:r>
              <a:rPr lang="en-GB" dirty="0" smtClean="0">
                <a:solidFill>
                  <a:srgbClr val="373636"/>
                </a:solidFill>
              </a:rPr>
              <a:t>. </a:t>
            </a:r>
            <a:r>
              <a:rPr lang="en-GB" dirty="0" err="1" smtClean="0">
                <a:solidFill>
                  <a:srgbClr val="373636"/>
                </a:solidFill>
              </a:rPr>
              <a:t>Semantics@YourFingertips</a:t>
            </a:r>
            <a:r>
              <a:rPr lang="en-GB" dirty="0" smtClean="0">
                <a:solidFill>
                  <a:srgbClr val="373636"/>
                </a:solidFill>
              </a:rPr>
              <a:t> – ABB)</a:t>
            </a:r>
          </a:p>
          <a:p>
            <a:r>
              <a:rPr kumimoji="0" lang="en-GB"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Ter</a:t>
            </a:r>
            <a:r>
              <a:rPr kumimoji="0" lang="en-GB"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a:t>
            </a:r>
            <a:r>
              <a:rPr kumimoji="0" lang="en-GB"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beschikking</a:t>
            </a:r>
            <a:r>
              <a:rPr kumimoji="0" lang="en-GB"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a:t>
            </a:r>
            <a:r>
              <a:rPr kumimoji="0" lang="en-GB"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stellen</a:t>
            </a:r>
            <a:r>
              <a:rPr kumimoji="0" lang="en-GB"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van de </a:t>
            </a:r>
            <a:r>
              <a:rPr kumimoji="0" lang="en-GB"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nodige</a:t>
            </a:r>
            <a:r>
              <a:rPr kumimoji="0" lang="en-GB"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tools</a:t>
            </a:r>
          </a:p>
          <a:p>
            <a:r>
              <a:rPr lang="en-GB" dirty="0" smtClean="0">
                <a:solidFill>
                  <a:srgbClr val="373636"/>
                </a:solidFill>
              </a:rPr>
              <a:t>…</a:t>
            </a:r>
            <a:endParaRPr kumimoji="0" lang="en-GB"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lvl="1" indent="-342900"/>
            <a:endParaRPr kumimoji="0" lang="nl-NL"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783771" marR="0" lvl="1"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a:pP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457200" marR="0" lvl="1" indent="0" algn="l" defTabSz="914400" rtl="0" eaLnBrk="1" fontAlgn="auto" latinLnBrk="0" hangingPunct="1">
              <a:lnSpc>
                <a:spcPct val="100000"/>
              </a:lnSpc>
              <a:spcBef>
                <a:spcPts val="700"/>
              </a:spcBef>
              <a:spcAft>
                <a:spcPts val="0"/>
              </a:spcAft>
              <a:buClrTx/>
              <a:buSzPct val="100000"/>
              <a:buFont typeface="Wingdings" panose="05000000000000000000" pitchFamily="2" charset="2"/>
              <a:buNone/>
              <a:tabLst/>
              <a:defRPr/>
            </a:pP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p:txBody>
      </p:sp>
    </p:spTree>
    <p:extLst>
      <p:ext uri="{BB962C8B-B14F-4D97-AF65-F5344CB8AC3E}">
        <p14:creationId xmlns:p14="http://schemas.microsoft.com/office/powerpoint/2010/main" val="21525026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Pas toe of leg uit</a:t>
            </a:r>
            <a:endParaRPr lang="nl-BE" b="1" noProof="0"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46</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Deze</a:t>
            </a: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a:t>
            </a: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keuze</a:t>
            </a: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a:t>
            </a: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werd</a:t>
            </a: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a:t>
            </a: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gemaakt</a:t>
            </a: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a:t>
            </a: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bij</a:t>
            </a: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a:t>
            </a: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Proces</a:t>
            </a: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a:t>
            </a: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en</a:t>
            </a:r>
            <a:r>
              <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rPr>
              <a:t> </a:t>
            </a:r>
            <a:r>
              <a:rPr kumimoji="0" lang="en-GB" sz="2400" b="0" i="0" u="none" strike="noStrike" kern="1200" cap="none" spc="0" normalizeH="0" baseline="0" noProof="0" dirty="0" err="1" smtClean="0">
                <a:ln>
                  <a:noFill/>
                </a:ln>
                <a:solidFill>
                  <a:srgbClr val="373636"/>
                </a:solidFill>
                <a:effectLst/>
                <a:uLnTx/>
                <a:uFillTx/>
                <a:latin typeface="FlandersArtSans-Light" panose="00000400000000000000" pitchFamily="2" charset="0"/>
                <a:ea typeface="+mn-ea"/>
                <a:cs typeface="+mn-cs"/>
              </a:rPr>
              <a:t>methode</a:t>
            </a:r>
            <a:r>
              <a:rPr kumimoji="0" lang="en-GB" sz="2400"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a:t>
            </a:r>
            <a:r>
              <a:rPr kumimoji="0" lang="en-GB" sz="2400"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voor</a:t>
            </a:r>
            <a:r>
              <a:rPr kumimoji="0" lang="en-GB" sz="2400"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het </a:t>
            </a:r>
            <a:r>
              <a:rPr kumimoji="0" lang="en-GB" sz="2400"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ontwikkelen</a:t>
            </a:r>
            <a:r>
              <a:rPr kumimoji="0" lang="en-GB" sz="2400"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 van </a:t>
            </a:r>
            <a:r>
              <a:rPr kumimoji="0" lang="en-GB" sz="2400" b="0" i="0" u="none" strike="noStrike" kern="1200" cap="none" spc="0" normalizeH="0" noProof="0" dirty="0" err="1" smtClean="0">
                <a:ln>
                  <a:noFill/>
                </a:ln>
                <a:solidFill>
                  <a:srgbClr val="373636"/>
                </a:solidFill>
                <a:effectLst/>
                <a:uLnTx/>
                <a:uFillTx/>
                <a:latin typeface="FlandersArtSans-Light" panose="00000400000000000000" pitchFamily="2" charset="0"/>
                <a:ea typeface="+mn-ea"/>
                <a:cs typeface="+mn-cs"/>
              </a:rPr>
              <a:t>Datastandaarden</a:t>
            </a:r>
            <a:r>
              <a:rPr kumimoji="0" lang="en-GB" sz="2400" b="0" i="0" u="none" strike="noStrike" kern="1200" cap="none" spc="0" normalizeH="0" noProof="0" dirty="0" smtClean="0">
                <a:ln>
                  <a:noFill/>
                </a:ln>
                <a:solidFill>
                  <a:srgbClr val="373636"/>
                </a:solidFill>
                <a:effectLst/>
                <a:uLnTx/>
                <a:uFillTx/>
                <a:latin typeface="FlandersArtSans-Light" panose="00000400000000000000" pitchFamily="2" charset="0"/>
                <a:ea typeface="+mn-ea"/>
                <a:cs typeface="+mn-cs"/>
              </a:rPr>
              <a:t>’</a:t>
            </a: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457200" marR="0" lvl="1" indent="0" algn="l" defTabSz="914400" rtl="0" eaLnBrk="1" fontAlgn="auto" latinLnBrk="0" hangingPunct="1">
              <a:lnSpc>
                <a:spcPct val="100000"/>
              </a:lnSpc>
              <a:spcBef>
                <a:spcPts val="700"/>
              </a:spcBef>
              <a:spcAft>
                <a:spcPts val="0"/>
              </a:spcAft>
              <a:buClrTx/>
              <a:buSzPct val="100000"/>
              <a:buFont typeface="Wingdings" panose="05000000000000000000" pitchFamily="2" charset="2"/>
              <a:buNone/>
              <a:tabLst/>
              <a:defRPr/>
            </a:pPr>
            <a:endParaRPr kumimoji="0" lang="en-GB" sz="2400" b="0" i="0" u="none" strike="noStrike" kern="1200" cap="none" spc="0" normalizeH="0" baseline="0" noProof="0" dirty="0" smtClean="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NL"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a:p>
            <a:pPr marL="342900" marR="0" lvl="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endParaRPr kumimoji="0" lang="nl-BE" sz="2400" b="0" i="0" u="none" strike="noStrike" kern="1200" cap="none" spc="0" normalizeH="0" baseline="0" noProof="0" dirty="0">
              <a:ln>
                <a:noFill/>
              </a:ln>
              <a:solidFill>
                <a:srgbClr val="373636"/>
              </a:solidFill>
              <a:effectLst/>
              <a:uLnTx/>
              <a:uFillTx/>
              <a:latin typeface="FlandersArtSans-Light" panose="00000400000000000000" pitchFamily="2" charset="0"/>
              <a:ea typeface="+mn-ea"/>
              <a:cs typeface="+mn-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999" y="1774987"/>
            <a:ext cx="3385363" cy="4783850"/>
          </a:xfrm>
          <a:prstGeom prst="rect">
            <a:avLst/>
          </a:prstGeom>
        </p:spPr>
      </p:pic>
    </p:spTree>
    <p:extLst>
      <p:ext uri="{BB962C8B-B14F-4D97-AF65-F5344CB8AC3E}">
        <p14:creationId xmlns:p14="http://schemas.microsoft.com/office/powerpoint/2010/main" val="8250144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815414" y="1083733"/>
            <a:ext cx="10609077" cy="5390809"/>
          </a:xfrm>
        </p:spPr>
        <p:txBody>
          <a:bodyPr>
            <a:normAutofit fontScale="92500" lnSpcReduction="10000"/>
          </a:bodyPr>
          <a:lstStyle/>
          <a:p>
            <a:r>
              <a:rPr lang="nl-BE" dirty="0" smtClean="0">
                <a:latin typeface="FlandersArtSans-Regular" panose="020B0604020202020204" charset="0"/>
              </a:rPr>
              <a:t>Naamgeving Bestemmingszone of Planningszone: Is dit wettelijk verankerd of niet?</a:t>
            </a:r>
          </a:p>
          <a:p>
            <a:r>
              <a:rPr lang="nl-BE" dirty="0" smtClean="0">
                <a:latin typeface="FlandersArtSans-Regular" panose="020B0604020202020204" charset="0"/>
              </a:rPr>
              <a:t>Naamgeving ‘Gebruiksperceel’ is mogelijk te generiek? Wat denkt de werkgroep van het voorstel om dit te hernoemen naar BedrijventerreinGebruiksperceel?</a:t>
            </a:r>
          </a:p>
          <a:p>
            <a:r>
              <a:rPr lang="nl-BE" dirty="0" smtClean="0">
                <a:latin typeface="FlandersArtSans-Regular" panose="020B0604020202020204" charset="0"/>
              </a:rPr>
              <a:t>Wat met dominante Economische Activiteit? Splitsen we dit af naar een aparte entiteit genaamd ‘Economisch gebied’?</a:t>
            </a:r>
          </a:p>
          <a:p>
            <a:r>
              <a:rPr lang="nl-BE" dirty="0" smtClean="0">
                <a:latin typeface="FlandersArtSans-Regular" panose="020B0604020202020204" charset="0"/>
              </a:rPr>
              <a:t>Worden de attributen Deelgebied en deelgebiednummer behouden bij planningszone? Deze zijn namelijk vaak leeg.</a:t>
            </a:r>
          </a:p>
          <a:p>
            <a:r>
              <a:rPr lang="nl-BE" dirty="0" smtClean="0">
                <a:latin typeface="FlandersArtSans-Regular" panose="020B0604020202020204" charset="0"/>
              </a:rPr>
              <a:t>Attribuut Functie gebruikt eveneens INSPIRE HILUCS (zoals Landgebruik in OSLO-Perceel). Dit attribuut wordt ook overgeërfd van Ruimtelijke Eenheid.</a:t>
            </a:r>
          </a:p>
          <a:p>
            <a:r>
              <a:rPr lang="nl-NL" dirty="0">
                <a:latin typeface="FlandersArtSans-Regular" panose="020B0604020202020204" charset="0"/>
              </a:rPr>
              <a:t>Kan eenzelfde beheerde bedrijvenzone over verschillende subsidies beschikken of niet? Indien wel dan zal de huidige modellering moeten aangepast worden (complex datatype)</a:t>
            </a:r>
            <a:endParaRPr lang="nl-BE" dirty="0" smtClean="0">
              <a:latin typeface="FlandersArtSans-Regular" panose="020B0604020202020204" charset="0"/>
            </a:endParaRPr>
          </a:p>
          <a:p>
            <a:endParaRPr lang="nl-BE" dirty="0">
              <a:latin typeface="FlandersArtSans-Regular" panose="020B0604020202020204" charset="0"/>
            </a:endParaRPr>
          </a:p>
          <a:p>
            <a:endParaRPr lang="nl-BE"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47</a:t>
            </a:fld>
            <a:endParaRPr lang="nl-BE">
              <a:solidFill>
                <a:srgbClr val="6B6B6B"/>
              </a:solidFill>
            </a:endParaRPr>
          </a:p>
        </p:txBody>
      </p:sp>
      <p:sp>
        <p:nvSpPr>
          <p:cNvPr id="2" name="Title 1"/>
          <p:cNvSpPr>
            <a:spLocks noGrp="1"/>
          </p:cNvSpPr>
          <p:nvPr>
            <p:ph type="title"/>
          </p:nvPr>
        </p:nvSpPr>
        <p:spPr>
          <a:xfrm>
            <a:off x="815413" y="365129"/>
            <a:ext cx="10609077" cy="511171"/>
          </a:xfrm>
        </p:spPr>
        <p:txBody>
          <a:bodyPr/>
          <a:lstStyle/>
          <a:p>
            <a:r>
              <a:rPr lang="en-GB" b="1" dirty="0" err="1"/>
              <a:t>Openstaande</a:t>
            </a:r>
            <a:r>
              <a:rPr lang="en-GB" b="1" dirty="0"/>
              <a:t> </a:t>
            </a:r>
            <a:r>
              <a:rPr lang="en-GB" b="1" dirty="0" err="1"/>
              <a:t>vragen</a:t>
            </a:r>
            <a:endParaRPr lang="en-US" b="1" dirty="0"/>
          </a:p>
        </p:txBody>
      </p:sp>
    </p:spTree>
    <p:extLst>
      <p:ext uri="{BB962C8B-B14F-4D97-AF65-F5344CB8AC3E}">
        <p14:creationId xmlns:p14="http://schemas.microsoft.com/office/powerpoint/2010/main" val="14405261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995245" y="960249"/>
            <a:ext cx="10609077" cy="5390809"/>
          </a:xfrm>
        </p:spPr>
        <p:txBody>
          <a:bodyPr>
            <a:normAutofit/>
          </a:bodyPr>
          <a:lstStyle/>
          <a:p>
            <a:endParaRPr lang="nl-BE">
              <a:latin typeface="FlandersArtSans-Regular" panose="020B0604020202020204" charset="0"/>
            </a:endParaRPr>
          </a:p>
          <a:p>
            <a:pPr marL="16329" indent="0">
              <a:buNone/>
            </a:pPr>
            <a:endParaRPr lang="nl-BE"/>
          </a:p>
          <a:p>
            <a:endParaRPr lang="nl-BE"/>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48</a:t>
            </a:fld>
            <a:endParaRPr lang="nl-BE">
              <a:solidFill>
                <a:srgbClr val="6B6B6B"/>
              </a:solidFill>
            </a:endParaRPr>
          </a:p>
        </p:txBody>
      </p:sp>
      <p:sp>
        <p:nvSpPr>
          <p:cNvPr id="6" name="Title 2"/>
          <p:cNvSpPr txBox="1">
            <a:spLocks/>
          </p:cNvSpPr>
          <p:nvPr/>
        </p:nvSpPr>
        <p:spPr>
          <a:xfrm>
            <a:off x="681038" y="365126"/>
            <a:ext cx="8543925" cy="9843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400" kern="1200">
                <a:solidFill>
                  <a:schemeClr val="tx1"/>
                </a:solidFill>
                <a:latin typeface="FlandersArtSans-Bold" panose="00000800000000000000" pitchFamily="2" charset="0"/>
                <a:ea typeface="+mj-ea"/>
                <a:cs typeface="+mj-cs"/>
              </a:defRPr>
            </a:lvl1pPr>
          </a:lstStyle>
          <a:p>
            <a:r>
              <a:rPr lang="en-GB" b="1"/>
              <a:t>Next steps</a:t>
            </a:r>
            <a:endParaRPr lang="nl-BE"/>
          </a:p>
        </p:txBody>
      </p:sp>
      <p:graphicFrame>
        <p:nvGraphicFramePr>
          <p:cNvPr id="8" name="Content Placeholder 6"/>
          <p:cNvGraphicFramePr>
            <a:graphicFrameLocks/>
          </p:cNvGraphicFramePr>
          <p:nvPr>
            <p:extLst>
              <p:ext uri="{D42A27DB-BD31-4B8C-83A1-F6EECF244321}">
                <p14:modId xmlns:p14="http://schemas.microsoft.com/office/powerpoint/2010/main" val="4104509827"/>
              </p:ext>
            </p:extLst>
          </p:nvPr>
        </p:nvGraphicFramePr>
        <p:xfrm>
          <a:off x="1217232" y="1419225"/>
          <a:ext cx="9047162" cy="499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995245" y="16997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Validatie werkgroep charter</a:t>
            </a:r>
          </a:p>
        </p:txBody>
      </p:sp>
      <p:sp>
        <p:nvSpPr>
          <p:cNvPr id="10" name="Rectangle 9"/>
          <p:cNvSpPr/>
          <p:nvPr/>
        </p:nvSpPr>
        <p:spPr>
          <a:xfrm>
            <a:off x="2486606" y="16997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Workshop 1</a:t>
            </a:r>
          </a:p>
        </p:txBody>
      </p:sp>
      <p:sp>
        <p:nvSpPr>
          <p:cNvPr id="11" name="Rectangle 10"/>
          <p:cNvSpPr/>
          <p:nvPr/>
        </p:nvSpPr>
        <p:spPr>
          <a:xfrm>
            <a:off x="3977967" y="16997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Reserveslot</a:t>
            </a:r>
          </a:p>
        </p:txBody>
      </p:sp>
      <p:sp>
        <p:nvSpPr>
          <p:cNvPr id="12" name="Rectangle 11"/>
          <p:cNvSpPr/>
          <p:nvPr/>
        </p:nvSpPr>
        <p:spPr>
          <a:xfrm>
            <a:off x="6247255" y="16997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Review periode</a:t>
            </a:r>
          </a:p>
        </p:txBody>
      </p:sp>
      <p:sp>
        <p:nvSpPr>
          <p:cNvPr id="13" name="Rectangle 12"/>
          <p:cNvSpPr/>
          <p:nvPr/>
        </p:nvSpPr>
        <p:spPr>
          <a:xfrm>
            <a:off x="8452050" y="16997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Mededeling standaard</a:t>
            </a:r>
          </a:p>
        </p:txBody>
      </p:sp>
      <p:sp>
        <p:nvSpPr>
          <p:cNvPr id="14" name="Rectangle 13"/>
          <p:cNvSpPr/>
          <p:nvPr/>
        </p:nvSpPr>
        <p:spPr>
          <a:xfrm>
            <a:off x="1723908" y="5289604"/>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Business werkgroep</a:t>
            </a:r>
          </a:p>
        </p:txBody>
      </p:sp>
      <p:sp>
        <p:nvSpPr>
          <p:cNvPr id="15" name="Rectangle 14"/>
          <p:cNvSpPr/>
          <p:nvPr/>
        </p:nvSpPr>
        <p:spPr>
          <a:xfrm>
            <a:off x="3229520" y="5289604"/>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Workshop 2</a:t>
            </a:r>
          </a:p>
        </p:txBody>
      </p:sp>
      <p:sp>
        <p:nvSpPr>
          <p:cNvPr id="16" name="TextBox 15"/>
          <p:cNvSpPr txBox="1"/>
          <p:nvPr/>
        </p:nvSpPr>
        <p:spPr>
          <a:xfrm>
            <a:off x="5654589" y="3280833"/>
            <a:ext cx="2328333" cy="561692"/>
          </a:xfrm>
          <a:prstGeom prst="rect">
            <a:avLst/>
          </a:prstGeom>
          <a:noFill/>
        </p:spPr>
        <p:txBody>
          <a:bodyPr wrap="square" rtlCol="0">
            <a:spAutoFit/>
          </a:bodyPr>
          <a:lstStyle/>
          <a:p>
            <a:pPr lvl="0"/>
            <a:endParaRPr lang="nl-BE" sz="1000"/>
          </a:p>
          <a:p>
            <a:pPr lvl="0" algn="ctr"/>
            <a:r>
              <a:rPr lang="nl-BE" sz="1050"/>
              <a:t>01/07/’19 </a:t>
            </a:r>
            <a:r>
              <a:rPr lang="nl-BE" sz="1050">
                <a:sym typeface="Wingdings" panose="05000000000000000000" pitchFamily="2" charset="2"/>
              </a:rPr>
              <a:t> 01</a:t>
            </a:r>
            <a:r>
              <a:rPr lang="nl-BE" sz="1050"/>
              <a:t>/12/’19</a:t>
            </a:r>
          </a:p>
          <a:p>
            <a:endParaRPr lang="nl-BE" sz="1000"/>
          </a:p>
        </p:txBody>
      </p:sp>
      <p:cxnSp>
        <p:nvCxnSpPr>
          <p:cNvPr id="17" name="Straight Connector 16"/>
          <p:cNvCxnSpPr/>
          <p:nvPr/>
        </p:nvCxnSpPr>
        <p:spPr>
          <a:xfrm>
            <a:off x="1566745" y="24955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p:nvCxnSpPr>
        <p:spPr>
          <a:xfrm>
            <a:off x="3058106" y="24955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19" name="Straight Connector 18"/>
          <p:cNvCxnSpPr/>
          <p:nvPr/>
        </p:nvCxnSpPr>
        <p:spPr>
          <a:xfrm>
            <a:off x="4549467" y="24955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0" name="Straight Connector 19"/>
          <p:cNvCxnSpPr/>
          <p:nvPr/>
        </p:nvCxnSpPr>
        <p:spPr>
          <a:xfrm>
            <a:off x="8999451" y="24955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p:nvPr/>
        </p:nvCxnSpPr>
        <p:spPr>
          <a:xfrm>
            <a:off x="6818755" y="24955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2" name="Straight Connector 21"/>
          <p:cNvCxnSpPr/>
          <p:nvPr/>
        </p:nvCxnSpPr>
        <p:spPr>
          <a:xfrm>
            <a:off x="2311459" y="4504370"/>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3" name="Straight Connector 22"/>
          <p:cNvCxnSpPr/>
          <p:nvPr/>
        </p:nvCxnSpPr>
        <p:spPr>
          <a:xfrm>
            <a:off x="3781352" y="4504370"/>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2478836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824039" y="1536644"/>
            <a:ext cx="8543925" cy="4992328"/>
          </a:xfrm>
        </p:spPr>
        <p:txBody>
          <a:bodyPr/>
          <a:lstStyle/>
          <a:p>
            <a:r>
              <a:rPr lang="en-US" dirty="0">
                <a:hlinkClick r:id="rId3"/>
              </a:rPr>
              <a:t>https://github.com/Informatievlaanderen/OSLO-Discussion/labels/Perceel</a:t>
            </a:r>
            <a:endParaRPr lang="en-US" dirty="0"/>
          </a:p>
          <a:p>
            <a:r>
              <a:rPr lang="en-GB" dirty="0"/>
              <a:t>Issue </a:t>
            </a:r>
            <a:r>
              <a:rPr lang="en-GB" dirty="0" err="1"/>
              <a:t>aanmaken</a:t>
            </a:r>
            <a:endParaRPr lang="en-GB" dirty="0"/>
          </a:p>
          <a:p>
            <a:pPr lvl="1"/>
            <a:r>
              <a:rPr lang="en-GB" dirty="0"/>
              <a:t>Tab “Issues”</a:t>
            </a:r>
          </a:p>
          <a:p>
            <a:pPr lvl="1"/>
            <a:endParaRPr lang="en-GB" dirty="0"/>
          </a:p>
          <a:p>
            <a:pPr lvl="1"/>
            <a:endParaRPr lang="en-GB" dirty="0"/>
          </a:p>
          <a:p>
            <a:pPr lvl="1"/>
            <a:endParaRPr lang="en-GB" dirty="0"/>
          </a:p>
          <a:p>
            <a:pPr lvl="1"/>
            <a:r>
              <a:rPr lang="en-GB" dirty="0"/>
              <a:t>“New issue” – “Get Started”</a:t>
            </a:r>
          </a:p>
          <a:p>
            <a:pPr lvl="1"/>
            <a:endParaRPr lang="en-GB" dirty="0"/>
          </a:p>
          <a:p>
            <a:pPr lvl="1"/>
            <a:r>
              <a:rPr lang="en-GB" dirty="0"/>
              <a:t>Naming convention: [</a:t>
            </a:r>
            <a:r>
              <a:rPr lang="en-GB" dirty="0" err="1"/>
              <a:t>Perceel</a:t>
            </a:r>
            <a:r>
              <a:rPr lang="en-GB" dirty="0"/>
              <a:t>] </a:t>
            </a:r>
            <a:r>
              <a:rPr lang="en-GB" dirty="0" err="1"/>
              <a:t>titel</a:t>
            </a:r>
            <a:r>
              <a:rPr lang="en-GB" dirty="0"/>
              <a:t> issue</a:t>
            </a:r>
          </a:p>
          <a:p>
            <a:pPr lvl="1"/>
            <a:endParaRPr lang="en-US" dirty="0"/>
          </a:p>
          <a:p>
            <a:endParaRPr lang="nl-BE" dirty="0"/>
          </a:p>
        </p:txBody>
      </p:sp>
      <p:sp>
        <p:nvSpPr>
          <p:cNvPr id="3" name="Title 2"/>
          <p:cNvSpPr>
            <a:spLocks noGrp="1"/>
          </p:cNvSpPr>
          <p:nvPr>
            <p:ph type="title"/>
          </p:nvPr>
        </p:nvSpPr>
        <p:spPr/>
        <p:txBody>
          <a:bodyPr/>
          <a:lstStyle/>
          <a:p>
            <a:r>
              <a:rPr lang="nl-BE" dirty="0"/>
              <a:t>Issue management - Github</a:t>
            </a:r>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49</a:t>
            </a:fld>
            <a:endParaRPr lang="nl-BE">
              <a:solidFill>
                <a:srgbClr val="6B6B6B"/>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275" y="3271752"/>
            <a:ext cx="6458851" cy="1228896"/>
          </a:xfrm>
          <a:prstGeom prst="rect">
            <a:avLst/>
          </a:prstGeom>
        </p:spPr>
      </p:pic>
    </p:spTree>
    <p:extLst>
      <p:ext uri="{BB962C8B-B14F-4D97-AF65-F5344CB8AC3E}">
        <p14:creationId xmlns:p14="http://schemas.microsoft.com/office/powerpoint/2010/main" val="3866473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noProof="0" dirty="0" smtClean="0"/>
              <a:t>Feedback thematische werkgroep 2</a:t>
            </a: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r>
              <a:rPr lang="nl-BE" dirty="0" smtClean="0">
                <a:latin typeface="FlandersArtSans-Regular" panose="020B0604020202020204" charset="0"/>
              </a:rPr>
              <a:t>Bedrijventerreinen ontstaan als gevolg van een administratieve procedure</a:t>
            </a:r>
          </a:p>
          <a:p>
            <a:pPr lvl="1"/>
            <a:r>
              <a:rPr lang="nl-BE" dirty="0" smtClean="0">
                <a:latin typeface="FlandersArtSans-Regular" panose="020B0604020202020204" charset="0"/>
              </a:rPr>
              <a:t>cfr. Dossierfase &amp; publicatie in Belgisch Staatsblad</a:t>
            </a:r>
          </a:p>
          <a:p>
            <a:pPr lvl="1"/>
            <a:r>
              <a:rPr lang="nl-BE" dirty="0" smtClean="0">
                <a:latin typeface="FlandersArtSans-Regular" panose="020B0604020202020204" charset="0"/>
              </a:rPr>
              <a:t>Gelijkaardige procedure voor andere bestemmingszones - planningszones</a:t>
            </a:r>
          </a:p>
          <a:p>
            <a:endParaRPr lang="nl-BE" dirty="0">
              <a:latin typeface="FlandersArtSans-Regular" panose="020B0604020202020204" charset="0"/>
            </a:endParaRPr>
          </a:p>
          <a:p>
            <a:r>
              <a:rPr lang="nl-BE" dirty="0" smtClean="0">
                <a:latin typeface="FlandersArtSans-Regular" panose="020B0604020202020204" charset="0"/>
              </a:rPr>
              <a:t>Nood aan een entiteit ‘Gebruiksperceel’</a:t>
            </a:r>
          </a:p>
          <a:p>
            <a:endParaRPr lang="nl-BE" dirty="0">
              <a:latin typeface="FlandersArtSans-Regular" panose="020B0604020202020204" charset="0"/>
            </a:endParaRPr>
          </a:p>
          <a:p>
            <a:r>
              <a:rPr lang="nl-BE" dirty="0" smtClean="0">
                <a:latin typeface="FlandersArtSans-Regular" panose="020B0604020202020204" charset="0"/>
              </a:rPr>
              <a:t>Toevoegen van beheerde bedrijvenzone</a:t>
            </a:r>
          </a:p>
          <a:p>
            <a:endParaRPr lang="nl-BE" dirty="0">
              <a:latin typeface="FlandersArtSans-Regular" panose="020B0604020202020204" charset="0"/>
            </a:endParaRPr>
          </a:p>
          <a:p>
            <a:endParaRPr lang="nl-BE" dirty="0">
              <a:latin typeface="FlandersArtSans-Regular" panose="020B0604020202020204" charset="0"/>
            </a:endParaRPr>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5</a:t>
            </a:fld>
            <a:endParaRPr lang="nl-BE">
              <a:solidFill>
                <a:srgbClr val="6B6B6B"/>
              </a:solidFill>
            </a:endParaRPr>
          </a:p>
        </p:txBody>
      </p:sp>
    </p:spTree>
    <p:extLst>
      <p:ext uri="{BB962C8B-B14F-4D97-AF65-F5344CB8AC3E}">
        <p14:creationId xmlns:p14="http://schemas.microsoft.com/office/powerpoint/2010/main" val="4237296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noProof="0" dirty="0" smtClean="0"/>
              <a:t>Update agv OSLO Perceel (1)</a:t>
            </a:r>
            <a:endParaRPr lang="nl-BE" b="1" noProof="0"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6</a:t>
            </a:fld>
            <a:endParaRPr lang="nl-BE">
              <a:solidFill>
                <a:srgbClr val="6B6B6B"/>
              </a:solidFill>
            </a:endParaRPr>
          </a:p>
        </p:txBody>
      </p:sp>
      <p:pic>
        <p:nvPicPr>
          <p:cNvPr id="7" name="Picture 6"/>
          <p:cNvPicPr>
            <a:picLocks noChangeAspect="1"/>
          </p:cNvPicPr>
          <p:nvPr/>
        </p:nvPicPr>
        <p:blipFill>
          <a:blip r:embed="rId3"/>
          <a:stretch>
            <a:fillRect/>
          </a:stretch>
        </p:blipFill>
        <p:spPr>
          <a:xfrm>
            <a:off x="2553161" y="1181418"/>
            <a:ext cx="7371428" cy="5085714"/>
          </a:xfrm>
          <a:prstGeom prst="rect">
            <a:avLst/>
          </a:prstGeom>
        </p:spPr>
      </p:pic>
    </p:spTree>
    <p:extLst>
      <p:ext uri="{BB962C8B-B14F-4D97-AF65-F5344CB8AC3E}">
        <p14:creationId xmlns:p14="http://schemas.microsoft.com/office/powerpoint/2010/main" val="1397622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noProof="0" dirty="0" smtClean="0"/>
              <a:t>Update agv OSLO Perceel (2)</a:t>
            </a:r>
            <a:endParaRPr lang="nl-BE" b="1" noProof="0"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7</a:t>
            </a:fld>
            <a:endParaRPr lang="nl-BE">
              <a:solidFill>
                <a:srgbClr val="6B6B6B"/>
              </a:solidFill>
            </a:endParaRPr>
          </a:p>
        </p:txBody>
      </p:sp>
      <p:pic>
        <p:nvPicPr>
          <p:cNvPr id="5" name="Picture 4"/>
          <p:cNvPicPr>
            <a:picLocks noChangeAspect="1"/>
          </p:cNvPicPr>
          <p:nvPr/>
        </p:nvPicPr>
        <p:blipFill>
          <a:blip r:embed="rId3"/>
          <a:stretch>
            <a:fillRect/>
          </a:stretch>
        </p:blipFill>
        <p:spPr>
          <a:xfrm>
            <a:off x="1353143" y="1514714"/>
            <a:ext cx="9485714" cy="3828571"/>
          </a:xfrm>
          <a:prstGeom prst="rect">
            <a:avLst/>
          </a:prstGeom>
        </p:spPr>
      </p:pic>
    </p:spTree>
    <p:extLst>
      <p:ext uri="{BB962C8B-B14F-4D97-AF65-F5344CB8AC3E}">
        <p14:creationId xmlns:p14="http://schemas.microsoft.com/office/powerpoint/2010/main" val="502242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GB" dirty="0" err="1" smtClean="0"/>
              <a:t>Bedrijventerreinen</a:t>
            </a:r>
            <a:endParaRPr lang="en-US" dirty="0"/>
          </a:p>
        </p:txBody>
      </p:sp>
      <p:sp>
        <p:nvSpPr>
          <p:cNvPr id="5" name="Title 4"/>
          <p:cNvSpPr>
            <a:spLocks noGrp="1"/>
          </p:cNvSpPr>
          <p:nvPr>
            <p:ph type="title"/>
          </p:nvPr>
        </p:nvSpPr>
        <p:spPr/>
        <p:txBody>
          <a:bodyPr/>
          <a:lstStyle/>
          <a:p>
            <a:r>
              <a:rPr lang="en-GB" dirty="0" smtClean="0"/>
              <a:t>Use case</a:t>
            </a:r>
            <a:endParaRPr lang="en-US" dirty="0"/>
          </a:p>
        </p:txBody>
      </p:sp>
      <p:sp>
        <p:nvSpPr>
          <p:cNvPr id="4" name="Slide Number Placeholder 3"/>
          <p:cNvSpPr>
            <a:spLocks noGrp="1"/>
          </p:cNvSpPr>
          <p:nvPr>
            <p:ph type="sldNum" sz="quarter" idx="4294967295"/>
          </p:nvPr>
        </p:nvSpPr>
        <p:spPr>
          <a:xfrm>
            <a:off x="11282363" y="6559550"/>
            <a:ext cx="909637" cy="260350"/>
          </a:xfrm>
        </p:spPr>
        <p:txBody>
          <a:bodyPr/>
          <a:lstStyle/>
          <a:p>
            <a:fld id="{C9C406F6-A053-43CA-AEC8-FA3EEE83A3FB}" type="slidenum">
              <a:rPr lang="nl-BE" smtClean="0"/>
              <a:pPr/>
              <a:t>8</a:t>
            </a:fld>
            <a:endParaRPr lang="nl-BE"/>
          </a:p>
        </p:txBody>
      </p:sp>
    </p:spTree>
    <p:extLst>
      <p:ext uri="{BB962C8B-B14F-4D97-AF65-F5344CB8AC3E}">
        <p14:creationId xmlns:p14="http://schemas.microsoft.com/office/powerpoint/2010/main" val="1567392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noProof="0" dirty="0"/>
              <a:t>Uitwerking adhv praktisch voorbeeld</a:t>
            </a:r>
          </a:p>
        </p:txBody>
      </p:sp>
      <p:sp>
        <p:nvSpPr>
          <p:cNvPr id="5" name="Content Placeholder 4"/>
          <p:cNvSpPr>
            <a:spLocks noGrp="1"/>
          </p:cNvSpPr>
          <p:nvPr>
            <p:ph sz="quarter" idx="10"/>
          </p:nvPr>
        </p:nvSpPr>
        <p:spPr>
          <a:xfrm>
            <a:off x="815414" y="1083733"/>
            <a:ext cx="10609077" cy="5390809"/>
          </a:xfrm>
        </p:spPr>
        <p:txBody>
          <a:bodyPr vert="horz" lIns="91440" tIns="45720" rIns="91440" bIns="45720" rtlCol="0" anchor="t">
            <a:normAutofit fontScale="92500"/>
          </a:bodyPr>
          <a:lstStyle/>
          <a:p>
            <a:pPr marL="457200" indent="-457200">
              <a:buFont typeface="+mj-lt"/>
              <a:buAutoNum type="arabicPeriod"/>
            </a:pPr>
            <a:r>
              <a:rPr lang="en-GB" dirty="0" smtClean="0">
                <a:latin typeface="FlandersArtSans-Regular" panose="020B0604020202020204" charset="0"/>
              </a:rPr>
              <a:t>In het </a:t>
            </a:r>
            <a:r>
              <a:rPr lang="en-GB" dirty="0" err="1" smtClean="0">
                <a:latin typeface="FlandersArtSans-Regular" panose="020B0604020202020204" charset="0"/>
              </a:rPr>
              <a:t>Gewestelijk</a:t>
            </a:r>
            <a:r>
              <a:rPr lang="en-GB" dirty="0" smtClean="0">
                <a:latin typeface="FlandersArtSans-Regular" panose="020B0604020202020204" charset="0"/>
              </a:rPr>
              <a:t> </a:t>
            </a:r>
            <a:r>
              <a:rPr lang="en-GB" dirty="0" err="1" smtClean="0">
                <a:latin typeface="FlandersArtSans-Regular" panose="020B0604020202020204" charset="0"/>
              </a:rPr>
              <a:t>Ruimtelijk</a:t>
            </a:r>
            <a:r>
              <a:rPr lang="en-GB" dirty="0" smtClean="0">
                <a:latin typeface="FlandersArtSans-Regular" panose="020B0604020202020204" charset="0"/>
              </a:rPr>
              <a:t> </a:t>
            </a:r>
            <a:r>
              <a:rPr lang="en-GB" dirty="0" err="1" smtClean="0">
                <a:latin typeface="FlandersArtSans-Regular" panose="020B0604020202020204" charset="0"/>
              </a:rPr>
              <a:t>uitvoeringsplan</a:t>
            </a:r>
            <a:r>
              <a:rPr lang="en-GB" dirty="0" smtClean="0">
                <a:latin typeface="FlandersArtSans-Regular" panose="020B0604020202020204" charset="0"/>
              </a:rPr>
              <a:t> (</a:t>
            </a:r>
            <a:r>
              <a:rPr lang="en-GB" dirty="0" err="1" smtClean="0">
                <a:latin typeface="FlandersArtSans-Regular" panose="020B0604020202020204" charset="0"/>
              </a:rPr>
              <a:t>GewRUP</a:t>
            </a:r>
            <a:r>
              <a:rPr lang="en-GB" dirty="0" smtClean="0">
                <a:latin typeface="FlandersArtSans-Regular" panose="020B0604020202020204" charset="0"/>
              </a:rPr>
              <a:t>) plant men om </a:t>
            </a:r>
            <a:r>
              <a:rPr lang="en-GB" dirty="0" err="1" smtClean="0">
                <a:latin typeface="FlandersArtSans-Regular" panose="020B0604020202020204" charset="0"/>
              </a:rPr>
              <a:t>een</a:t>
            </a:r>
            <a:r>
              <a:rPr lang="en-GB" dirty="0" smtClean="0">
                <a:latin typeface="FlandersArtSans-Regular" panose="020B0604020202020204" charset="0"/>
              </a:rPr>
              <a:t> </a:t>
            </a:r>
            <a:r>
              <a:rPr lang="en-GB" dirty="0" err="1" smtClean="0">
                <a:latin typeface="FlandersArtSans-Regular" panose="020B0604020202020204" charset="0"/>
              </a:rPr>
              <a:t>nieuw</a:t>
            </a:r>
            <a:r>
              <a:rPr lang="en-GB" dirty="0" smtClean="0">
                <a:latin typeface="FlandersArtSans-Regular" panose="020B0604020202020204" charset="0"/>
              </a:rPr>
              <a:t> </a:t>
            </a:r>
            <a:r>
              <a:rPr lang="en-GB" dirty="0" err="1" smtClean="0">
                <a:latin typeface="FlandersArtSans-Regular" panose="020B0604020202020204" charset="0"/>
              </a:rPr>
              <a:t>bedrijventerrein</a:t>
            </a:r>
            <a:r>
              <a:rPr lang="en-GB" dirty="0" smtClean="0">
                <a:latin typeface="FlandersArtSans-Regular" panose="020B0604020202020204" charset="0"/>
              </a:rPr>
              <a:t> </a:t>
            </a:r>
            <a:r>
              <a:rPr lang="en-GB" dirty="0" err="1" smtClean="0">
                <a:latin typeface="FlandersArtSans-Regular" panose="020B0604020202020204" charset="0"/>
              </a:rPr>
              <a:t>uit</a:t>
            </a:r>
            <a:r>
              <a:rPr lang="en-GB" dirty="0" smtClean="0">
                <a:latin typeface="FlandersArtSans-Regular" panose="020B0604020202020204" charset="0"/>
              </a:rPr>
              <a:t> </a:t>
            </a:r>
            <a:r>
              <a:rPr lang="en-GB" dirty="0" err="1" smtClean="0">
                <a:latin typeface="FlandersArtSans-Regular" panose="020B0604020202020204" charset="0"/>
              </a:rPr>
              <a:t>te</a:t>
            </a:r>
            <a:r>
              <a:rPr lang="en-GB" dirty="0" smtClean="0">
                <a:latin typeface="FlandersArtSans-Regular" panose="020B0604020202020204" charset="0"/>
              </a:rPr>
              <a:t> </a:t>
            </a:r>
            <a:r>
              <a:rPr lang="en-GB" dirty="0" err="1" smtClean="0">
                <a:latin typeface="FlandersArtSans-Regular" panose="020B0604020202020204" charset="0"/>
              </a:rPr>
              <a:t>bouwen.Dit</a:t>
            </a:r>
            <a:r>
              <a:rPr lang="en-GB" dirty="0" smtClean="0">
                <a:latin typeface="FlandersArtSans-Regular" panose="020B0604020202020204" charset="0"/>
              </a:rPr>
              <a:t> </a:t>
            </a:r>
            <a:r>
              <a:rPr lang="en-GB" dirty="0" err="1" smtClean="0">
                <a:latin typeface="FlandersArtSans-Regular" panose="020B0604020202020204" charset="0"/>
              </a:rPr>
              <a:t>gebeurt</a:t>
            </a:r>
            <a:r>
              <a:rPr lang="en-GB" dirty="0" smtClean="0">
                <a:latin typeface="FlandersArtSans-Regular" panose="020B0604020202020204" charset="0"/>
              </a:rPr>
              <a:t> in de </a:t>
            </a:r>
            <a:r>
              <a:rPr lang="en-GB" dirty="0" err="1" smtClean="0">
                <a:latin typeface="FlandersArtSans-Regular" panose="020B0604020202020204" charset="0"/>
              </a:rPr>
              <a:t>eerste</a:t>
            </a:r>
            <a:r>
              <a:rPr lang="en-GB" dirty="0" smtClean="0">
                <a:latin typeface="FlandersArtSans-Regular" panose="020B0604020202020204" charset="0"/>
              </a:rPr>
              <a:t> </a:t>
            </a:r>
            <a:r>
              <a:rPr lang="en-GB" dirty="0" err="1" smtClean="0">
                <a:latin typeface="FlandersArtSans-Regular" panose="020B0604020202020204" charset="0"/>
              </a:rPr>
              <a:t>plaats</a:t>
            </a:r>
            <a:r>
              <a:rPr lang="en-GB" dirty="0" smtClean="0">
                <a:latin typeface="FlandersArtSans-Regular" panose="020B0604020202020204" charset="0"/>
              </a:rPr>
              <a:t> via </a:t>
            </a:r>
            <a:r>
              <a:rPr lang="en-GB" dirty="0" err="1" smtClean="0">
                <a:latin typeface="FlandersArtSans-Regular" panose="020B0604020202020204" charset="0"/>
              </a:rPr>
              <a:t>een</a:t>
            </a:r>
            <a:r>
              <a:rPr lang="en-GB" dirty="0" smtClean="0">
                <a:latin typeface="FlandersArtSans-Regular" panose="020B0604020202020204" charset="0"/>
              </a:rPr>
              <a:t> </a:t>
            </a:r>
            <a:r>
              <a:rPr lang="en-GB" dirty="0" err="1" smtClean="0">
                <a:latin typeface="FlandersArtSans-Regular" panose="020B0604020202020204" charset="0"/>
              </a:rPr>
              <a:t>planningszone</a:t>
            </a:r>
            <a:r>
              <a:rPr lang="en-GB" dirty="0" smtClean="0">
                <a:latin typeface="FlandersArtSans-Regular" panose="020B0604020202020204" charset="0"/>
              </a:rPr>
              <a:t>.</a:t>
            </a:r>
          </a:p>
          <a:p>
            <a:pPr marL="457200" indent="-457200">
              <a:buFont typeface="+mj-lt"/>
              <a:buAutoNum type="arabicPeriod"/>
            </a:pPr>
            <a:r>
              <a:rPr lang="en-GB" dirty="0" smtClean="0">
                <a:latin typeface="FlandersArtSans-Regular" panose="020B0604020202020204" charset="0"/>
              </a:rPr>
              <a:t>Na het </a:t>
            </a:r>
            <a:r>
              <a:rPr lang="en-GB" dirty="0" err="1" smtClean="0">
                <a:latin typeface="FlandersArtSans-Regular" panose="020B0604020202020204" charset="0"/>
              </a:rPr>
              <a:t>besluit</a:t>
            </a:r>
            <a:r>
              <a:rPr lang="en-GB" dirty="0" smtClean="0">
                <a:latin typeface="FlandersArtSans-Regular" panose="020B0604020202020204" charset="0"/>
              </a:rPr>
              <a:t> tot </a:t>
            </a:r>
            <a:r>
              <a:rPr lang="en-GB" dirty="0" err="1" smtClean="0">
                <a:latin typeface="FlandersArtSans-Regular" panose="020B0604020202020204" charset="0"/>
              </a:rPr>
              <a:t>goedkeuring</a:t>
            </a:r>
            <a:r>
              <a:rPr lang="en-GB" dirty="0" smtClean="0">
                <a:latin typeface="FlandersArtSans-Regular" panose="020B0604020202020204" charset="0"/>
              </a:rPr>
              <a:t> </a:t>
            </a:r>
            <a:r>
              <a:rPr lang="en-GB" dirty="0" err="1" smtClean="0">
                <a:latin typeface="FlandersArtSans-Regular" panose="020B0604020202020204" charset="0"/>
              </a:rPr>
              <a:t>wordt</a:t>
            </a:r>
            <a:r>
              <a:rPr lang="en-GB" dirty="0" smtClean="0">
                <a:latin typeface="FlandersArtSans-Regular" panose="020B0604020202020204" charset="0"/>
              </a:rPr>
              <a:t> het </a:t>
            </a:r>
            <a:r>
              <a:rPr lang="en-GB" dirty="0" err="1" smtClean="0">
                <a:latin typeface="FlandersArtSans-Regular" panose="020B0604020202020204" charset="0"/>
              </a:rPr>
              <a:t>bedrijventerrein</a:t>
            </a:r>
            <a:r>
              <a:rPr lang="en-GB" dirty="0" smtClean="0">
                <a:latin typeface="FlandersArtSans-Regular" panose="020B0604020202020204" charset="0"/>
              </a:rPr>
              <a:t> in het </a:t>
            </a:r>
            <a:r>
              <a:rPr lang="en-GB" dirty="0" err="1" smtClean="0">
                <a:latin typeface="FlandersArtSans-Regular" panose="020B0604020202020204" charset="0"/>
              </a:rPr>
              <a:t>Belgisch</a:t>
            </a:r>
            <a:r>
              <a:rPr lang="en-GB" dirty="0" smtClean="0">
                <a:latin typeface="FlandersArtSans-Regular" panose="020B0604020202020204" charset="0"/>
              </a:rPr>
              <a:t> </a:t>
            </a:r>
            <a:r>
              <a:rPr lang="en-GB" dirty="0" err="1" smtClean="0">
                <a:latin typeface="FlandersArtSans-Regular" panose="020B0604020202020204" charset="0"/>
              </a:rPr>
              <a:t>Staatsblad</a:t>
            </a:r>
            <a:r>
              <a:rPr lang="en-GB" dirty="0" smtClean="0">
                <a:latin typeface="FlandersArtSans-Regular" panose="020B0604020202020204" charset="0"/>
              </a:rPr>
              <a:t> </a:t>
            </a:r>
            <a:r>
              <a:rPr lang="en-GB" dirty="0" err="1" smtClean="0">
                <a:latin typeface="FlandersArtSans-Regular" panose="020B0604020202020204" charset="0"/>
              </a:rPr>
              <a:t>gepubliceerd</a:t>
            </a:r>
            <a:r>
              <a:rPr lang="en-GB" dirty="0" smtClean="0">
                <a:latin typeface="FlandersArtSans-Regular" panose="020B0604020202020204" charset="0"/>
              </a:rPr>
              <a:t>. </a:t>
            </a:r>
          </a:p>
          <a:p>
            <a:pPr marL="457200" indent="-457200">
              <a:buFont typeface="+mj-lt"/>
              <a:buAutoNum type="arabicPeriod"/>
            </a:pPr>
            <a:r>
              <a:rPr lang="nl-BE" dirty="0" smtClean="0">
                <a:latin typeface="FlandersArtSans-Regular" panose="020B0604020202020204" charset="0"/>
              </a:rPr>
              <a:t>Vanaf de de publicatie in het Belgisch staatsblad kan men starten met de ontwikkeling van het bedrijventerrein. De ontwikkeling van ‘Leuven Noord 1’ gaat van start.</a:t>
            </a:r>
          </a:p>
          <a:p>
            <a:pPr marL="457200" indent="-457200">
              <a:buFont typeface="+mj-lt"/>
              <a:buAutoNum type="arabicPeriod"/>
            </a:pPr>
            <a:r>
              <a:rPr lang="nl-NL" dirty="0" smtClean="0">
                <a:latin typeface="FlandersArtSans-Regular" panose="020B0604020202020204" charset="0"/>
              </a:rPr>
              <a:t>Na </a:t>
            </a:r>
            <a:r>
              <a:rPr lang="nl-NL" dirty="0">
                <a:latin typeface="FlandersArtSans-Regular" panose="020B0604020202020204" charset="0"/>
              </a:rPr>
              <a:t>de werken van de ontwikkelbare bedrijvenzone Leuven Noord </a:t>
            </a:r>
            <a:r>
              <a:rPr lang="nl-NL" dirty="0" smtClean="0">
                <a:latin typeface="FlandersArtSans-Regular" panose="020B0604020202020204" charset="0"/>
              </a:rPr>
              <a:t>1, </a:t>
            </a:r>
            <a:r>
              <a:rPr lang="nl-NL" dirty="0">
                <a:latin typeface="FlandersArtSans-Regular" panose="020B0604020202020204" charset="0"/>
              </a:rPr>
              <a:t>kan men twee verschillende gebruikspercelen onderscheiden</a:t>
            </a:r>
            <a:r>
              <a:rPr lang="nl-NL" dirty="0" smtClean="0">
                <a:latin typeface="FlandersArtSans-Regular" panose="020B0604020202020204" charset="0"/>
              </a:rPr>
              <a:t>.</a:t>
            </a:r>
          </a:p>
          <a:p>
            <a:pPr marL="457200" indent="-457200">
              <a:buFont typeface="+mj-lt"/>
              <a:buAutoNum type="arabicPeriod"/>
            </a:pPr>
            <a:r>
              <a:rPr lang="nl-NL" dirty="0">
                <a:latin typeface="FlandersArtSans-Regular" panose="020B0604020202020204" charset="0"/>
              </a:rPr>
              <a:t>Een deel van het bedrijventerrein Leuven Noord wordt beheerd door een private ontwikkelaar.</a:t>
            </a:r>
            <a:endParaRPr lang="nl-BE" dirty="0" smtClean="0">
              <a:latin typeface="FlandersArtSans-Regular" panose="020B0604020202020204" charset="0"/>
            </a:endParaRPr>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9</a:t>
            </a:fld>
            <a:endParaRPr lang="nl-BE">
              <a:solidFill>
                <a:srgbClr val="6B6B6B"/>
              </a:solidFill>
            </a:endParaRPr>
          </a:p>
        </p:txBody>
      </p:sp>
    </p:spTree>
    <p:extLst>
      <p:ext uri="{BB962C8B-B14F-4D97-AF65-F5344CB8AC3E}">
        <p14:creationId xmlns:p14="http://schemas.microsoft.com/office/powerpoint/2010/main" val="1783890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EEBBAA58-7305-40B6-96FB-57860A0C78F6}" vid="{2D56A21C-4764-44E4-9B13-86BAD52A47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 xmlns="d8af5a5f-e2e6-468c-9f28-f81d99523f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2FA61B056BF04BB41EAF8746BED8CA" ma:contentTypeVersion="9" ma:contentTypeDescription="Create a new document." ma:contentTypeScope="" ma:versionID="fb28d411da389315a23a165fb8a3e039">
  <xsd:schema xmlns:xsd="http://www.w3.org/2001/XMLSchema" xmlns:xs="http://www.w3.org/2001/XMLSchema" xmlns:p="http://schemas.microsoft.com/office/2006/metadata/properties" xmlns:ns2="abd5de4e-6ecd-4522-a9f4-1c24c7648312" xmlns:ns3="d8af5a5f-e2e6-468c-9f28-f81d99523fed" targetNamespace="http://schemas.microsoft.com/office/2006/metadata/properties" ma:root="true" ma:fieldsID="443c4d93bffd698bffa712bc2af570ef" ns2:_="" ns3:_="">
    <xsd:import namespace="abd5de4e-6ecd-4522-a9f4-1c24c7648312"/>
    <xsd:import namespace="d8af5a5f-e2e6-468c-9f28-f81d99523fe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d5de4e-6ecd-4522-a9f4-1c24c76483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af5a5f-e2e6-468c-9f28-f81d99523fe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Comment" ma:index="16" nillable="true" ma:displayName="Comment" ma:description="Een woordje uitleg" ma:format="Dropdown"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BD9542-9CD3-4E6E-A2E8-59F30185DDCA}">
  <ds:schemaRefs>
    <ds:schemaRef ds:uri="http://purl.org/dc/elements/1.1/"/>
    <ds:schemaRef ds:uri="http://schemas.microsoft.com/office/2006/metadata/properties"/>
    <ds:schemaRef ds:uri="abd5de4e-6ecd-4522-a9f4-1c24c7648312"/>
    <ds:schemaRef ds:uri="d8af5a5f-e2e6-468c-9f28-f81d99523fe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BE29D09-6B96-41A9-91DE-47376AB17722}">
  <ds:schemaRefs>
    <ds:schemaRef ds:uri="http://schemas.microsoft.com/sharepoint/v3/contenttype/forms"/>
  </ds:schemaRefs>
</ds:datastoreItem>
</file>

<file path=customXml/itemProps3.xml><?xml version="1.0" encoding="utf-8"?>
<ds:datastoreItem xmlns:ds="http://schemas.openxmlformats.org/officeDocument/2006/customXml" ds:itemID="{F23651B4-000B-456B-A20F-62B378197021}">
  <ds:schemaRefs>
    <ds:schemaRef ds:uri="abd5de4e-6ecd-4522-a9f4-1c24c7648312"/>
    <ds:schemaRef ds:uri="d8af5a5f-e2e6-468c-9f28-f81d99523f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13063</TotalTime>
  <Words>2381</Words>
  <Application>Microsoft Office PowerPoint</Application>
  <PresentationFormat>Widescreen</PresentationFormat>
  <Paragraphs>786</Paragraphs>
  <Slides>49</Slides>
  <Notes>37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-apple-system</vt:lpstr>
      <vt:lpstr>Arial</vt:lpstr>
      <vt:lpstr>Calibri</vt:lpstr>
      <vt:lpstr>FlandersArtSans-Bold</vt:lpstr>
      <vt:lpstr>FlandersArtSans-Light</vt:lpstr>
      <vt:lpstr>FlandersArtSans-Regular</vt:lpstr>
      <vt:lpstr>FlandersArtSerif-Regular</vt:lpstr>
      <vt:lpstr>Symbol</vt:lpstr>
      <vt:lpstr>Times New Roman</vt:lpstr>
      <vt:lpstr>Verdana</vt:lpstr>
      <vt:lpstr>Wingdings</vt:lpstr>
      <vt:lpstr>1_Office Theme</vt:lpstr>
      <vt:lpstr>OSLO Bedrijventerreinen</vt:lpstr>
      <vt:lpstr>Agenda</vt:lpstr>
      <vt:lpstr>Terugblik thematische werkgroep 2</vt:lpstr>
      <vt:lpstr>Terugblik – startmodel thematische werkgroep 2</vt:lpstr>
      <vt:lpstr>Feedback thematische werkgroep 2</vt:lpstr>
      <vt:lpstr>Update agv OSLO Perceel (1)</vt:lpstr>
      <vt:lpstr>Update agv OSLO Perceel (2)</vt:lpstr>
      <vt:lpstr>Use case</vt:lpstr>
      <vt:lpstr>Uitwerking adhv praktisch voorbeeld</vt:lpstr>
      <vt:lpstr>1. In het Gewestelijk Ruimtelijk uitvoeringsplan (GewRUP) plant men om een nieuw bedrijventerrein te uit te bouwen.Dit gebeurt in de eerste plaats via een bestemmingszone. </vt:lpstr>
      <vt:lpstr>2. Na het besluit tot goedkeuring wordt het bedrijventerrein in het Belgisch Staatsblad gepubliceerd. </vt:lpstr>
      <vt:lpstr>3. Vanaf de de publicatie in het Belgisch staatsblad kan men starten met de ontwikkeling van het bedrijventerrein. Dit gebeurt via ontwikkelbare bedrijvenzones.</vt:lpstr>
      <vt:lpstr>4. Na de werken van de ontwikkelbare bedrijvenzone Leuven Noord 1, kan men twee verschillende gebruikspercelen onderscheiden.</vt:lpstr>
      <vt:lpstr>5. Een deel van het bedrijventerrein Leuven Noord wordt beheerd door een private ontwikkelaar.</vt:lpstr>
      <vt:lpstr>Model</vt:lpstr>
      <vt:lpstr>Data types</vt:lpstr>
      <vt:lpstr>Enkele fundamantele opmerkingen</vt:lpstr>
      <vt:lpstr>Fundamentele punten</vt:lpstr>
      <vt:lpstr>Fundamentele punten</vt:lpstr>
      <vt:lpstr>Attributen</vt:lpstr>
      <vt:lpstr>Bedrijventerrein– attributen</vt:lpstr>
      <vt:lpstr>Bedrijventerrein– Identificator</vt:lpstr>
      <vt:lpstr>PowerPoint Presentation</vt:lpstr>
      <vt:lpstr>Planningszone – Schorsing </vt:lpstr>
      <vt:lpstr>Planningszone – Codelijsten </vt:lpstr>
      <vt:lpstr>PowerPoint Presentation</vt:lpstr>
      <vt:lpstr>PowerPoint Presentation</vt:lpstr>
      <vt:lpstr>BedrijventerreinGebruiksperceel – Codelijsten </vt:lpstr>
      <vt:lpstr>PowerPoint Presentation</vt:lpstr>
      <vt:lpstr>PowerPoint Presentation</vt:lpstr>
      <vt:lpstr>BeheerdeBedrijvenzone– Codelijsten </vt:lpstr>
      <vt:lpstr>Overige codelijsten</vt:lpstr>
      <vt:lpstr>Update model</vt:lpstr>
      <vt:lpstr>Definities</vt:lpstr>
      <vt:lpstr>Ruimtelijke eenheid</vt:lpstr>
      <vt:lpstr>Planningszone</vt:lpstr>
      <vt:lpstr>Ontwikkelbare Bedrijvenzone</vt:lpstr>
      <vt:lpstr>Bedrijventerrein</vt:lpstr>
      <vt:lpstr>Gebruiksperceel</vt:lpstr>
      <vt:lpstr>Beheerde Bedrijvenzone</vt:lpstr>
      <vt:lpstr>Adoptie van standaarden</vt:lpstr>
      <vt:lpstr>Wettelijke verankering</vt:lpstr>
      <vt:lpstr>Wettelijke verankering</vt:lpstr>
      <vt:lpstr>Wettelijke verankering</vt:lpstr>
      <vt:lpstr>Adoptie ondersteunende maatregelen</vt:lpstr>
      <vt:lpstr>Pas toe of leg uit</vt:lpstr>
      <vt:lpstr>Openstaande vragen</vt:lpstr>
      <vt:lpstr>PowerPoint Presentation</vt:lpstr>
      <vt:lpstr>Issue management - Github</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Thematische werkgroep 3 OSLO Bedrijventerreinen 20190718</dc:title>
  <dc:creator>Haleydt Kevin</dc:creator>
  <cp:lastModifiedBy>Haleydt Kevin</cp:lastModifiedBy>
  <cp:revision>94</cp:revision>
  <dcterms:created xsi:type="dcterms:W3CDTF">2019-05-17T05:46:56Z</dcterms:created>
  <dcterms:modified xsi:type="dcterms:W3CDTF">2019-07-24T12:04:42Z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0x0101007D2FA61B056BF04BB41EAF8746BED8CA</vt:lpwstr>
  </property>
</Properties>
</file>