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33"/>
  </p:notesMasterIdLst>
  <p:handoutMasterIdLst>
    <p:handoutMasterId r:id="rId34"/>
  </p:handoutMasterIdLst>
  <p:sldIdLst>
    <p:sldId id="257" r:id="rId5"/>
    <p:sldId id="350" r:id="rId6"/>
    <p:sldId id="365" r:id="rId7"/>
    <p:sldId id="415" r:id="rId8"/>
    <p:sldId id="389" r:id="rId9"/>
    <p:sldId id="422" r:id="rId10"/>
    <p:sldId id="345" r:id="rId11"/>
    <p:sldId id="395" r:id="rId12"/>
    <p:sldId id="392" r:id="rId13"/>
    <p:sldId id="407" r:id="rId14"/>
    <p:sldId id="408" r:id="rId15"/>
    <p:sldId id="409" r:id="rId16"/>
    <p:sldId id="353" r:id="rId17"/>
    <p:sldId id="410" r:id="rId18"/>
    <p:sldId id="411" r:id="rId19"/>
    <p:sldId id="412" r:id="rId20"/>
    <p:sldId id="413" r:id="rId21"/>
    <p:sldId id="379" r:id="rId22"/>
    <p:sldId id="354" r:id="rId23"/>
    <p:sldId id="414" r:id="rId24"/>
    <p:sldId id="416" r:id="rId25"/>
    <p:sldId id="417" r:id="rId26"/>
    <p:sldId id="418" r:id="rId27"/>
    <p:sldId id="419" r:id="rId28"/>
    <p:sldId id="420" r:id="rId29"/>
    <p:sldId id="421" r:id="rId30"/>
    <p:sldId id="370" r:id="rId31"/>
    <p:sldId id="371" r:id="rId32"/>
  </p:sldIdLst>
  <p:sldSz cx="9906000" cy="6858000" type="A4"/>
  <p:notesSz cx="6858000" cy="1333500"/>
  <p:embeddedFontLst>
    <p:embeddedFont>
      <p:font typeface="Calibri" panose="020F0502020204030204" pitchFamily="34" charset="0"/>
      <p:regular r:id="rId35"/>
      <p:bold r:id="rId36"/>
      <p:italic r:id="rId37"/>
      <p:boldItalic r:id="rId38"/>
    </p:embeddedFont>
    <p:embeddedFont>
      <p:font typeface="FlandersArtSans-Regular" panose="020B0604020202020204" charset="0"/>
      <p:regular r:id="rId39"/>
    </p:embeddedFont>
    <p:embeddedFont>
      <p:font typeface="Georgia" panose="02040502050405020303" pitchFamily="18" charset="0"/>
      <p:regular r:id="rId40"/>
      <p:bold r:id="rId41"/>
      <p:italic r:id="rId42"/>
      <p:boldItalic r:id="rId43"/>
    </p:embeddedFont>
    <p:embeddedFont>
      <p:font typeface="FlandersArtSans-Bold" panose="020B0604020202020204" charset="0"/>
      <p:bold r:id="rId44"/>
    </p:embeddedFont>
    <p:embeddedFont>
      <p:font typeface="FlandersArtSans-Light" panose="020B0604020202020204" charset="0"/>
      <p:regular r:id="rId45"/>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Wolf Liesbet" initials="DWL" lastIdx="2" clrIdx="0">
    <p:extLst>
      <p:ext uri="{19B8F6BF-5375-455C-9EA6-DF929625EA0E}">
        <p15:presenceInfo xmlns:p15="http://schemas.microsoft.com/office/powerpoint/2012/main" userId="S-1-5-21-3662605696-431538287-2476864782-213412" providerId="AD"/>
      </p:ext>
    </p:extLst>
  </p:cmAuthor>
  <p:cmAuthor id="2" name="Michiel De Keyzer" initials="MDK" lastIdx="11" clrIdx="1">
    <p:extLst>
      <p:ext uri="{19B8F6BF-5375-455C-9EA6-DF929625EA0E}">
        <p15:presenceInfo xmlns:p15="http://schemas.microsoft.com/office/powerpoint/2012/main" userId="Michiel De Keyzer" providerId="None"/>
      </p:ext>
    </p:extLst>
  </p:cmAuthor>
  <p:cmAuthor id="3" name="Arne De Proft" initials="ADP" lastIdx="20" clrIdx="2">
    <p:extLst>
      <p:ext uri="{19B8F6BF-5375-455C-9EA6-DF929625EA0E}">
        <p15:presenceInfo xmlns:p15="http://schemas.microsoft.com/office/powerpoint/2012/main" userId="Arne De Proft" providerId="None"/>
      </p:ext>
    </p:extLst>
  </p:cmAuthor>
  <p:cmAuthor id="4" name="Haleydt Kevin" initials="HK" lastIdx="2" clrIdx="3">
    <p:extLst>
      <p:ext uri="{19B8F6BF-5375-455C-9EA6-DF929625EA0E}">
        <p15:presenceInfo xmlns:p15="http://schemas.microsoft.com/office/powerpoint/2012/main" userId="S::kevin.haleydt@kb.vlaanderen.be::3063019d-08c4-452a-88b0-f79184f621b7" providerId="AD"/>
      </p:ext>
    </p:extLst>
  </p:cmAuthor>
  <p:cmAuthor id="5" name="De Keyzer Michiel" initials="DM" lastIdx="9" clrIdx="4">
    <p:extLst>
      <p:ext uri="{19B8F6BF-5375-455C-9EA6-DF929625EA0E}">
        <p15:presenceInfo xmlns:p15="http://schemas.microsoft.com/office/powerpoint/2012/main" userId="S::michiel.dekeyzer@kb.vlaanderen.be::5919b3ef-000e-4ca1-9196-cffa285786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7448"/>
    <a:srgbClr val="505050"/>
    <a:srgbClr val="C8B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DC9CF-118F-5A57-4BD9-0DBD91267DFF}" v="1" dt="2019-04-03T14:28:06.749"/>
  </p1510:revLst>
</p1510:revInfo>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16" y="-7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ydt Kevin" userId="S::kevin.haleydt@kb.vlaanderen.be::3063019d-08c4-452a-88b0-f79184f621b7" providerId="AD" clId="Web-{1B2D3763-80B1-90A6-B2A2-FCD08862FEDB}"/>
    <pc:docChg chg="modSld">
      <pc:chgData name="Haleydt Kevin" userId="S::kevin.haleydt@kb.vlaanderen.be::3063019d-08c4-452a-88b0-f79184f621b7" providerId="AD" clId="Web-{1B2D3763-80B1-90A6-B2A2-FCD08862FEDB}" dt="2019-04-04T11:42:40.287" v="31"/>
      <pc:docMkLst>
        <pc:docMk/>
      </pc:docMkLst>
      <pc:sldChg chg="modNotes">
        <pc:chgData name="Haleydt Kevin" userId="S::kevin.haleydt@kb.vlaanderen.be::3063019d-08c4-452a-88b0-f79184f621b7" providerId="AD" clId="Web-{1B2D3763-80B1-90A6-B2A2-FCD08862FEDB}" dt="2019-04-04T11:42:40.287" v="31"/>
        <pc:sldMkLst>
          <pc:docMk/>
          <pc:sldMk cId="3318860071" sldId="365"/>
        </pc:sldMkLst>
      </pc:sldChg>
    </pc:docChg>
  </pc:docChgLst>
  <pc:docChgLst>
    <pc:chgData name="De Keyzer Michiel" userId="S::michiel.dekeyzer@kb.vlaanderen.be::5919b3ef-000e-4ca1-9196-cffa285786a7" providerId="AD" clId="Web-{5A7D8D65-F6C2-F176-97B5-AD60EAEB21F7}"/>
    <pc:docChg chg="">
      <pc:chgData name="De Keyzer Michiel" userId="S::michiel.dekeyzer@kb.vlaanderen.be::5919b3ef-000e-4ca1-9196-cffa285786a7" providerId="AD" clId="Web-{5A7D8D65-F6C2-F176-97B5-AD60EAEB21F7}" dt="2019-04-02T19:25:55.768" v="5"/>
      <pc:docMkLst>
        <pc:docMk/>
      </pc:docMkLst>
      <pc:sldChg chg="addCm modCm">
        <pc:chgData name="De Keyzer Michiel" userId="S::michiel.dekeyzer@kb.vlaanderen.be::5919b3ef-000e-4ca1-9196-cffa285786a7" providerId="AD" clId="Web-{5A7D8D65-F6C2-F176-97B5-AD60EAEB21F7}" dt="2019-04-02T19:24:58.330" v="3"/>
        <pc:sldMkLst>
          <pc:docMk/>
          <pc:sldMk cId="2349673" sldId="354"/>
        </pc:sldMkLst>
      </pc:sldChg>
      <pc:sldChg chg="addCm">
        <pc:chgData name="De Keyzer Michiel" userId="S::michiel.dekeyzer@kb.vlaanderen.be::5919b3ef-000e-4ca1-9196-cffa285786a7" providerId="AD" clId="Web-{5A7D8D65-F6C2-F176-97B5-AD60EAEB21F7}" dt="2019-04-02T19:25:55.768" v="5"/>
        <pc:sldMkLst>
          <pc:docMk/>
          <pc:sldMk cId="222920653" sldId="371"/>
        </pc:sldMkLst>
      </pc:sldChg>
      <pc:sldChg chg="addCm">
        <pc:chgData name="De Keyzer Michiel" userId="S::michiel.dekeyzer@kb.vlaanderen.be::5919b3ef-000e-4ca1-9196-cffa285786a7" providerId="AD" clId="Web-{5A7D8D65-F6C2-F176-97B5-AD60EAEB21F7}" dt="2019-04-02T19:23:18.704" v="1"/>
        <pc:sldMkLst>
          <pc:docMk/>
          <pc:sldMk cId="3757275103" sldId="395"/>
        </pc:sldMkLst>
      </pc:sldChg>
      <pc:sldChg chg="addCm">
        <pc:chgData name="De Keyzer Michiel" userId="S::michiel.dekeyzer@kb.vlaanderen.be::5919b3ef-000e-4ca1-9196-cffa285786a7" providerId="AD" clId="Web-{5A7D8D65-F6C2-F176-97B5-AD60EAEB21F7}" dt="2019-04-02T19:18:39.483" v="0"/>
        <pc:sldMkLst>
          <pc:docMk/>
          <pc:sldMk cId="592599411" sldId="396"/>
        </pc:sldMkLst>
      </pc:sldChg>
    </pc:docChg>
  </pc:docChgLst>
  <pc:docChgLst>
    <pc:chgData name="Haleydt Kevin" userId="S::kevin.haleydt@kb.vlaanderen.be::3063019d-08c4-452a-88b0-f79184f621b7" providerId="AD" clId="Web-{A3ADC9CF-118F-5A57-4BD9-0DBD91267DFF}"/>
    <pc:docChg chg="modSld">
      <pc:chgData name="Haleydt Kevin" userId="S::kevin.haleydt@kb.vlaanderen.be::3063019d-08c4-452a-88b0-f79184f621b7" providerId="AD" clId="Web-{A3ADC9CF-118F-5A57-4BD9-0DBD91267DFF}" dt="2019-04-03T14:28:48.249" v="68"/>
      <pc:docMkLst>
        <pc:docMk/>
      </pc:docMkLst>
      <pc:sldChg chg="modSp modNotes">
        <pc:chgData name="Haleydt Kevin" userId="S::kevin.haleydt@kb.vlaanderen.be::3063019d-08c4-452a-88b0-f79184f621b7" providerId="AD" clId="Web-{A3ADC9CF-118F-5A57-4BD9-0DBD91267DFF}" dt="2019-04-03T14:28:48.249" v="68"/>
        <pc:sldMkLst>
          <pc:docMk/>
          <pc:sldMk cId="2349673" sldId="354"/>
        </pc:sldMkLst>
        <pc:spChg chg="mod">
          <ac:chgData name="Haleydt Kevin" userId="S::kevin.haleydt@kb.vlaanderen.be::3063019d-08c4-452a-88b0-f79184f621b7" providerId="AD" clId="Web-{A3ADC9CF-118F-5A57-4BD9-0DBD91267DFF}" dt="2019-04-03T14:28:06.749" v="0" actId="1076"/>
          <ac:spMkLst>
            <pc:docMk/>
            <pc:sldMk cId="2349673" sldId="354"/>
            <ac:spMk id="2" creationId="{00000000-0000-0000-0000-000000000000}"/>
          </ac:spMkLst>
        </pc:spChg>
      </pc:sldChg>
    </pc:docChg>
  </pc:docChgLst>
  <pc:docChgLst>
    <pc:chgData name="Haleydt Kevin" userId="S::kevin.haleydt@kb.vlaanderen.be::3063019d-08c4-452a-88b0-f79184f621b7" providerId="AD" clId="Web-{4B46ADD6-8557-C0CD-CED2-D9C5BA1DA732}"/>
    <pc:docChg chg="">
      <pc:chgData name="Haleydt Kevin" userId="S::kevin.haleydt@kb.vlaanderen.be::3063019d-08c4-452a-88b0-f79184f621b7" providerId="AD" clId="Web-{4B46ADD6-8557-C0CD-CED2-D9C5BA1DA732}" dt="2019-03-27T18:50:24.494" v="1"/>
      <pc:docMkLst>
        <pc:docMk/>
      </pc:docMkLst>
      <pc:sldChg chg="addCm">
        <pc:chgData name="Haleydt Kevin" userId="S::kevin.haleydt@kb.vlaanderen.be::3063019d-08c4-452a-88b0-f79184f621b7" providerId="AD" clId="Web-{4B46ADD6-8557-C0CD-CED2-D9C5BA1DA732}" dt="2019-03-27T18:49:36.509" v="0"/>
        <pc:sldMkLst>
          <pc:docMk/>
          <pc:sldMk cId="2540172895" sldId="353"/>
        </pc:sldMkLst>
      </pc:sldChg>
      <pc:sldChg chg="addCm">
        <pc:chgData name="Haleydt Kevin" userId="S::kevin.haleydt@kb.vlaanderen.be::3063019d-08c4-452a-88b0-f79184f621b7" providerId="AD" clId="Web-{4B46ADD6-8557-C0CD-CED2-D9C5BA1DA732}" dt="2019-03-27T18:50:24.494" v="1"/>
        <pc:sldMkLst>
          <pc:docMk/>
          <pc:sldMk cId="3787623953" sldId="392"/>
        </pc:sldMkLst>
      </pc:sldChg>
    </pc:docChg>
  </pc:docChgLst>
  <pc:docChgLst>
    <pc:chgData name="De Keyzer Michiel" userId="S::michiel.dekeyzer@kb.vlaanderen.be::5919b3ef-000e-4ca1-9196-cffa285786a7" providerId="AD" clId="Web-{70561747-6E49-325A-1667-61E74D482248}"/>
    <pc:docChg chg="">
      <pc:chgData name="De Keyzer Michiel" userId="S::michiel.dekeyzer@kb.vlaanderen.be::5919b3ef-000e-4ca1-9196-cffa285786a7" providerId="AD" clId="Web-{70561747-6E49-325A-1667-61E74D482248}" dt="2019-04-04T19:41:11.889" v="3"/>
      <pc:docMkLst>
        <pc:docMk/>
      </pc:docMkLst>
      <pc:sldChg chg="addCm">
        <pc:chgData name="De Keyzer Michiel" userId="S::michiel.dekeyzer@kb.vlaanderen.be::5919b3ef-000e-4ca1-9196-cffa285786a7" providerId="AD" clId="Web-{70561747-6E49-325A-1667-61E74D482248}" dt="2019-04-04T19:37:56.873" v="0"/>
        <pc:sldMkLst>
          <pc:docMk/>
          <pc:sldMk cId="3063772155" sldId="389"/>
        </pc:sldMkLst>
      </pc:sldChg>
      <pc:sldChg chg="addCm">
        <pc:chgData name="De Keyzer Michiel" userId="S::michiel.dekeyzer@kb.vlaanderen.be::5919b3ef-000e-4ca1-9196-cffa285786a7" providerId="AD" clId="Web-{70561747-6E49-325A-1667-61E74D482248}" dt="2019-04-04T19:39:41.920" v="1"/>
        <pc:sldMkLst>
          <pc:docMk/>
          <pc:sldMk cId="592599411" sldId="396"/>
        </pc:sldMkLst>
      </pc:sldChg>
      <pc:sldChg chg="addCm">
        <pc:chgData name="De Keyzer Michiel" userId="S::michiel.dekeyzer@kb.vlaanderen.be::5919b3ef-000e-4ca1-9196-cffa285786a7" providerId="AD" clId="Web-{70561747-6E49-325A-1667-61E74D482248}" dt="2019-04-04T19:41:11.889" v="3"/>
        <pc:sldMkLst>
          <pc:docMk/>
          <pc:sldMk cId="4284033157" sldId="405"/>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5" dt="2019-04-04T12:37:56.873" idx="6">
    <p:pos x="10" y="10"/>
    <p:text>laat ons hier morgen toch even bij stil staan en de mensen de kans geven om de door hen doorgestuurde use cases en documentatie kort even toe te lichten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19-04-02T12:23:18.704" idx="2">
    <p:pos x="10" y="10"/>
    <p:text>ik zou dit nog iets meer vanuit een use case formuleren: ik ben een ambtenaar die vervuiling vaststelt op een bedrijventerrein, ....
Ik baken het gebied af = vervuilingsperceel
Als vlaio wil ik weten hoe dit mijn bedrijventerrein impacteert
als ovam wil i kweten wie er rechten uitoefent op het geïmpacteerde gebied
Dan je model logisch opbouwen aan de hand van die use case
Dan pas nog andere zaken aan toevoegen (openbaar domein, gebouw, ...). is een tweede stap denk ik.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15/04/2019</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15/04/2019</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dirty="0">
                <a:latin typeface="Calibri"/>
                <a:cs typeface="Calibri"/>
              </a:rPr>
              <a:t>Inspire </a:t>
            </a:r>
            <a:r>
              <a:rPr lang="en-US" dirty="0" err="1">
                <a:latin typeface="Calibri"/>
                <a:cs typeface="Calibri"/>
              </a:rPr>
              <a:t>leunt</a:t>
            </a:r>
            <a:r>
              <a:rPr lang="en-US" dirty="0">
                <a:latin typeface="Calibri"/>
                <a:cs typeface="Calibri"/>
              </a:rPr>
              <a:t> op </a:t>
            </a:r>
            <a:r>
              <a:rPr lang="en-US" dirty="0" err="1">
                <a:latin typeface="Calibri"/>
                <a:cs typeface="Calibri"/>
              </a:rPr>
              <a:t>een</a:t>
            </a:r>
            <a:r>
              <a:rPr lang="en-US" dirty="0">
                <a:latin typeface="Calibri"/>
                <a:cs typeface="Calibri"/>
              </a:rPr>
              <a:t> United Nations + </a:t>
            </a:r>
            <a:r>
              <a:rPr lang="en-US" dirty="0" err="1">
                <a:latin typeface="Calibri"/>
                <a:cs typeface="Calibri"/>
              </a:rPr>
              <a:t>afstemming</a:t>
            </a:r>
            <a:r>
              <a:rPr lang="en-US" dirty="0">
                <a:latin typeface="Calibri"/>
                <a:cs typeface="Calibri"/>
              </a:rPr>
              <a:t> ISO norm</a:t>
            </a:r>
            <a:endParaRPr lang="en-US" dirty="0"/>
          </a:p>
          <a:p>
            <a:pPr marL="170815" indent="-170815">
              <a:buNone/>
            </a:pPr>
            <a:r>
              <a:rPr lang="en-US" dirty="0">
                <a:latin typeface="Calibri"/>
                <a:cs typeface="Calibri"/>
              </a:rPr>
              <a:t>-&gt; die </a:t>
            </a:r>
            <a:r>
              <a:rPr lang="en-US" dirty="0" err="1">
                <a:latin typeface="Calibri"/>
                <a:cs typeface="Calibri"/>
              </a:rPr>
              <a:t>hebben</a:t>
            </a:r>
            <a:r>
              <a:rPr lang="en-US" dirty="0">
                <a:latin typeface="Calibri"/>
                <a:cs typeface="Calibri"/>
              </a:rPr>
              <a:t> </a:t>
            </a:r>
            <a:r>
              <a:rPr lang="en-US" dirty="0" err="1">
                <a:latin typeface="Calibri"/>
                <a:cs typeface="Calibri"/>
              </a:rPr>
              <a:t>ook</a:t>
            </a:r>
            <a:r>
              <a:rPr lang="en-US" dirty="0">
                <a:latin typeface="Calibri"/>
                <a:cs typeface="Calibri"/>
              </a:rPr>
              <a:t> </a:t>
            </a:r>
            <a:r>
              <a:rPr lang="en-US" dirty="0" err="1">
                <a:latin typeface="Calibri"/>
                <a:cs typeface="Calibri"/>
              </a:rPr>
              <a:t>een</a:t>
            </a:r>
            <a:r>
              <a:rPr lang="en-US" dirty="0">
                <a:latin typeface="Calibri"/>
                <a:cs typeface="Calibri"/>
              </a:rPr>
              <a:t> model </a:t>
            </a:r>
          </a:p>
          <a:p>
            <a:pPr marL="170815" indent="-170815">
              <a:buNone/>
            </a:pPr>
            <a:endParaRPr lang="en-US" dirty="0">
              <a:latin typeface="Calibri"/>
              <a:cs typeface="Calibri"/>
            </a:endParaRPr>
          </a:p>
          <a:p>
            <a:pPr marL="170815" indent="-170815">
              <a:buNone/>
            </a:pPr>
            <a:r>
              <a:rPr lang="en-US" dirty="0" err="1">
                <a:latin typeface="Calibri"/>
                <a:cs typeface="Calibri"/>
              </a:rPr>
              <a:t>Checken</a:t>
            </a:r>
            <a:r>
              <a:rPr lang="en-US" dirty="0">
                <a:latin typeface="Calibri"/>
                <a:cs typeface="Calibri"/>
              </a:rPr>
              <a:t> in INSPIRE </a:t>
            </a:r>
            <a:r>
              <a:rPr lang="en-US" dirty="0" err="1">
                <a:latin typeface="Calibri"/>
                <a:cs typeface="Calibri"/>
              </a:rPr>
              <a:t>voor</a:t>
            </a:r>
            <a:r>
              <a:rPr lang="en-US" dirty="0">
                <a:latin typeface="Calibri"/>
                <a:cs typeface="Calibri"/>
              </a:rPr>
              <a:t> use cases </a:t>
            </a:r>
            <a:r>
              <a:rPr lang="en-US" dirty="0" err="1">
                <a:latin typeface="Calibri"/>
                <a:cs typeface="Calibri"/>
              </a:rPr>
              <a:t>hoofdstuk</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a:t>
            </a:fld>
            <a:endParaRPr lang="nl-BE">
              <a:latin typeface="FlandersArtSans-Regular" panose="00000500000000000000" pitchFamily="2" charset="0"/>
            </a:endParaRPr>
          </a:p>
        </p:txBody>
      </p:sp>
    </p:spTree>
    <p:extLst>
      <p:ext uri="{BB962C8B-B14F-4D97-AF65-F5344CB8AC3E}">
        <p14:creationId xmlns:p14="http://schemas.microsoft.com/office/powerpoint/2010/main" val="105873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19</a:t>
            </a:fld>
            <a:endParaRPr lang="nl-BE">
              <a:latin typeface="FlandersArtSans-Regular" panose="00000500000000000000" pitchFamily="2" charset="0"/>
            </a:endParaRPr>
          </a:p>
        </p:txBody>
      </p:sp>
    </p:spTree>
    <p:extLst>
      <p:ext uri="{BB962C8B-B14F-4D97-AF65-F5344CB8AC3E}">
        <p14:creationId xmlns:p14="http://schemas.microsoft.com/office/powerpoint/2010/main" val="3425092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15/04/2019</a:t>
            </a:fld>
            <a:endParaRPr lang="nl-BE"/>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en-US"/>
              <a:t>Click icon to add picture</a:t>
            </a:r>
            <a:endParaRPr lang="nl-BE"/>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15/04/2019</a:t>
            </a:fld>
            <a:endParaRPr lang="nl-BE"/>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3"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15/04/2019</a:t>
            </a:fld>
            <a:endParaRPr lang="nl-BE"/>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15/04/2019</a:t>
            </a:fld>
            <a:endParaRPr lang="nl-BE"/>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2"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15/04/2019</a:t>
            </a:fld>
            <a:endParaRPr lang="nl-BE"/>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0"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15/04/2019</a:t>
            </a:fld>
            <a:endParaRPr lang="nl-BE"/>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1"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15/04/2019</a:t>
            </a:fld>
            <a:endParaRPr lang="nl-BE"/>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overheid.vlaanderen.be/informatie-vlaanderen/producten-diensten/recht-van-voorkoop-rvv" TargetMode="External"/><Relationship Id="rId2" Type="http://schemas.openxmlformats.org/officeDocument/2006/relationships/hyperlink" Target="https://overheid.vlaanderen.be/capakey-rest-service" TargetMode="External"/><Relationship Id="rId1" Type="http://schemas.openxmlformats.org/officeDocument/2006/relationships/slideLayout" Target="../slideLayouts/slideLayout10.xml"/><Relationship Id="rId5" Type="http://schemas.openxmlformats.org/officeDocument/2006/relationships/hyperlink" Target="http://inspire-regadmin.jrc.ec.europa.eu/dataspecification/UseCases.action?hideMenu=&amp;themeId1=cp" TargetMode="External"/><Relationship Id="rId4" Type="http://schemas.openxmlformats.org/officeDocument/2006/relationships/hyperlink" Target="https://belastingen.vlaanderen.be/OV_belastingkrediet-voor-ven-gebied" TargetMode="Externa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noProof="0"/>
              <a:t>Thematische werkgroep 1</a:t>
            </a:r>
          </a:p>
          <a:p>
            <a:r>
              <a:rPr lang="nl-BE" noProof="0"/>
              <a:t>05 april 2019</a:t>
            </a:r>
          </a:p>
        </p:txBody>
      </p:sp>
      <p:sp>
        <p:nvSpPr>
          <p:cNvPr id="6" name="Title 5"/>
          <p:cNvSpPr>
            <a:spLocks noGrp="1"/>
          </p:cNvSpPr>
          <p:nvPr>
            <p:ph type="title"/>
          </p:nvPr>
        </p:nvSpPr>
        <p:spPr>
          <a:xfrm>
            <a:off x="1028711" y="1551752"/>
            <a:ext cx="4557442" cy="2794621"/>
          </a:xfrm>
        </p:spPr>
        <p:txBody>
          <a:bodyPr/>
          <a:lstStyle/>
          <a:p>
            <a:r>
              <a:rPr lang="nl-BE" noProof="0"/>
              <a:t>OSLO Percelen</a:t>
            </a:r>
          </a:p>
        </p:txBody>
      </p:sp>
    </p:spTree>
    <p:extLst>
      <p:ext uri="{BB962C8B-B14F-4D97-AF65-F5344CB8AC3E}">
        <p14:creationId xmlns:p14="http://schemas.microsoft.com/office/powerpoint/2010/main" val="145632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OVAM </a:t>
            </a:r>
            <a:r>
              <a:rPr lang="en-GB" dirty="0" err="1" smtClean="0"/>
              <a:t>stelt</a:t>
            </a:r>
            <a:r>
              <a:rPr lang="en-GB" dirty="0" smtClean="0"/>
              <a:t> </a:t>
            </a:r>
            <a:r>
              <a:rPr lang="en-GB" dirty="0" err="1" smtClean="0"/>
              <a:t>een</a:t>
            </a:r>
            <a:r>
              <a:rPr lang="en-GB" dirty="0" smtClean="0"/>
              <a:t> </a:t>
            </a:r>
            <a:r>
              <a:rPr lang="en-GB" dirty="0" err="1" smtClean="0"/>
              <a:t>vervuiling</a:t>
            </a:r>
            <a:r>
              <a:rPr lang="en-GB" dirty="0" smtClean="0"/>
              <a:t> vast </a:t>
            </a:r>
            <a:r>
              <a:rPr lang="en-GB" dirty="0" err="1" smtClean="0"/>
              <a:t>en</a:t>
            </a:r>
            <a:r>
              <a:rPr lang="en-GB" dirty="0" smtClean="0"/>
              <a:t> </a:t>
            </a:r>
            <a:r>
              <a:rPr lang="en-GB" dirty="0" err="1" smtClean="0"/>
              <a:t>bakent</a:t>
            </a:r>
            <a:r>
              <a:rPr lang="en-GB" dirty="0" smtClean="0"/>
              <a:t> </a:t>
            </a:r>
            <a:r>
              <a:rPr lang="en-GB" dirty="0" err="1" smtClean="0"/>
              <a:t>dit</a:t>
            </a:r>
            <a:r>
              <a:rPr lang="en-GB" dirty="0" smtClean="0"/>
              <a:t> </a:t>
            </a:r>
            <a:r>
              <a:rPr lang="en-GB" dirty="0" err="1" smtClean="0"/>
              <a:t>gebied</a:t>
            </a:r>
            <a:r>
              <a:rPr lang="en-GB" dirty="0" smtClean="0"/>
              <a:t> </a:t>
            </a:r>
            <a:r>
              <a:rPr lang="en-GB" dirty="0" err="1" smtClean="0"/>
              <a:t>af</a:t>
            </a:r>
            <a:endParaRPr lang="en-US"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10</a:t>
            </a:fld>
            <a:endParaRPr lang="nl-BE"/>
          </a:p>
        </p:txBody>
      </p:sp>
      <p:sp>
        <p:nvSpPr>
          <p:cNvPr id="24"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25"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6" name="Straight Arrow Connector 25"/>
          <p:cNvCxnSpPr>
            <a:stCxn id="24" idx="2"/>
            <a:endCxn id="25"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134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VLAIO </a:t>
            </a:r>
            <a:r>
              <a:rPr lang="en-GB" dirty="0" err="1" smtClean="0"/>
              <a:t>wil</a:t>
            </a:r>
            <a:r>
              <a:rPr lang="en-GB" dirty="0" smtClean="0"/>
              <a:t> </a:t>
            </a:r>
            <a:r>
              <a:rPr lang="en-GB" dirty="0" err="1" smtClean="0"/>
              <a:t>weten</a:t>
            </a:r>
            <a:r>
              <a:rPr lang="en-GB" dirty="0" smtClean="0"/>
              <a:t> op </a:t>
            </a:r>
            <a:r>
              <a:rPr lang="en-GB" dirty="0" err="1" smtClean="0"/>
              <a:t>welk</a:t>
            </a:r>
            <a:r>
              <a:rPr lang="en-GB" dirty="0" smtClean="0"/>
              <a:t> </a:t>
            </a:r>
            <a:r>
              <a:rPr lang="en-GB" dirty="0" err="1" smtClean="0"/>
              <a:t>bedrijventerrein</a:t>
            </a:r>
            <a:r>
              <a:rPr lang="en-GB" dirty="0" smtClean="0"/>
              <a:t> </a:t>
            </a:r>
            <a:r>
              <a:rPr lang="en-GB" dirty="0" err="1" smtClean="0"/>
              <a:t>deze</a:t>
            </a:r>
            <a:r>
              <a:rPr lang="en-GB" dirty="0" smtClean="0"/>
              <a:t> </a:t>
            </a:r>
            <a:r>
              <a:rPr lang="en-GB" dirty="0" err="1" smtClean="0"/>
              <a:t>vervuiling</a:t>
            </a:r>
            <a:r>
              <a:rPr lang="en-GB" dirty="0" smtClean="0"/>
              <a:t> </a:t>
            </a:r>
            <a:r>
              <a:rPr lang="en-GB" dirty="0" err="1" smtClean="0"/>
              <a:t>voorkomt</a:t>
            </a:r>
            <a:endParaRPr lang="en-US"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11</a:t>
            </a:fld>
            <a:endParaRPr lang="nl-BE"/>
          </a:p>
        </p:txBody>
      </p:sp>
      <p:grpSp>
        <p:nvGrpSpPr>
          <p:cNvPr id="14" name="Group 13"/>
          <p:cNvGrpSpPr/>
          <p:nvPr/>
        </p:nvGrpSpPr>
        <p:grpSpPr>
          <a:xfrm>
            <a:off x="2210062" y="4254851"/>
            <a:ext cx="5485875" cy="2303986"/>
            <a:chOff x="2210062" y="4254851"/>
            <a:chExt cx="5485875" cy="2303986"/>
          </a:xfrm>
        </p:grpSpPr>
        <p:sp>
          <p:nvSpPr>
            <p:cNvPr id="7"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8"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9" name="Straight Arrow Connector 8"/>
            <p:cNvCxnSpPr>
              <a:stCxn id="7" idx="2"/>
              <a:endCxn id="8" idx="0"/>
            </p:cNvCxnSpPr>
            <p:nvPr/>
          </p:nvCxnSpPr>
          <p:spPr>
            <a:xfrm>
              <a:off x="4953000" y="5053467"/>
              <a:ext cx="1828625" cy="7067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1" name="Straight Arrow Connector 10"/>
            <p:cNvCxnSpPr>
              <a:stCxn id="7" idx="2"/>
              <a:endCxn id="10"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8975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OVAM </a:t>
            </a:r>
            <a:r>
              <a:rPr lang="en-GB" dirty="0" err="1" smtClean="0"/>
              <a:t>wil</a:t>
            </a:r>
            <a:r>
              <a:rPr lang="en-GB" dirty="0" smtClean="0"/>
              <a:t> </a:t>
            </a:r>
            <a:r>
              <a:rPr lang="en-GB" dirty="0" err="1" smtClean="0"/>
              <a:t>weten</a:t>
            </a:r>
            <a:r>
              <a:rPr lang="en-GB" dirty="0" smtClean="0"/>
              <a:t> </a:t>
            </a:r>
            <a:r>
              <a:rPr lang="en-GB" dirty="0" err="1" smtClean="0"/>
              <a:t>wie</a:t>
            </a:r>
            <a:r>
              <a:rPr lang="en-GB" dirty="0" smtClean="0"/>
              <a:t> </a:t>
            </a:r>
            <a:r>
              <a:rPr lang="en-GB" dirty="0" err="1" smtClean="0"/>
              <a:t>verantwoordelijk</a:t>
            </a:r>
            <a:r>
              <a:rPr lang="en-GB" dirty="0" smtClean="0"/>
              <a:t> is </a:t>
            </a:r>
            <a:r>
              <a:rPr lang="en-GB" dirty="0" err="1" smtClean="0"/>
              <a:t>voor</a:t>
            </a:r>
            <a:r>
              <a:rPr lang="en-GB" dirty="0" smtClean="0"/>
              <a:t> het </a:t>
            </a:r>
            <a:r>
              <a:rPr lang="en-GB" dirty="0" err="1" smtClean="0"/>
              <a:t>perceel</a:t>
            </a:r>
            <a:endParaRPr lang="en-US"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12</a:t>
            </a:fld>
            <a:endParaRPr lang="nl-BE"/>
          </a:p>
        </p:txBody>
      </p:sp>
      <p:grpSp>
        <p:nvGrpSpPr>
          <p:cNvPr id="6" name="Group 5"/>
          <p:cNvGrpSpPr/>
          <p:nvPr/>
        </p:nvGrpSpPr>
        <p:grpSpPr>
          <a:xfrm>
            <a:off x="2210062" y="4254851"/>
            <a:ext cx="5485875" cy="2303986"/>
            <a:chOff x="2210062" y="4254851"/>
            <a:chExt cx="5485875" cy="2303986"/>
          </a:xfrm>
        </p:grpSpPr>
        <p:sp>
          <p:nvSpPr>
            <p:cNvPr id="7"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8"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9" name="Straight Arrow Connector 8"/>
            <p:cNvCxnSpPr>
              <a:stCxn id="7" idx="2"/>
              <a:endCxn id="8"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1" name="Straight Arrow Connector 10"/>
            <p:cNvCxnSpPr>
              <a:stCxn id="7" idx="2"/>
              <a:endCxn id="10"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Google Shape;212;p23"/>
          <p:cNvSpPr/>
          <p:nvPr/>
        </p:nvSpPr>
        <p:spPr>
          <a:xfrm>
            <a:off x="4038686"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4" name="Straight Arrow Connector 13"/>
          <p:cNvCxnSpPr>
            <a:stCxn id="7" idx="0"/>
            <a:endCxn id="12" idx="2"/>
          </p:cNvCxnSpPr>
          <p:nvPr/>
        </p:nvCxnSpPr>
        <p:spPr>
          <a:xfrm flipH="1" flipV="1">
            <a:off x="4952999" y="3636770"/>
            <a:ext cx="1" cy="618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212;p23"/>
          <p:cNvSpPr/>
          <p:nvPr/>
        </p:nvSpPr>
        <p:spPr>
          <a:xfrm>
            <a:off x="4038685"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7" name="Straight Connector 16"/>
          <p:cNvCxnSpPr>
            <a:stCxn id="15" idx="2"/>
            <a:endCxn id="12" idx="0"/>
          </p:cNvCxnSpPr>
          <p:nvPr/>
        </p:nvCxnSpPr>
        <p:spPr>
          <a:xfrm>
            <a:off x="4952998" y="2220073"/>
            <a:ext cx="1"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8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13</a:t>
            </a:fld>
            <a:endParaRPr lang="nl-BE"/>
          </a:p>
        </p:txBody>
      </p:sp>
      <p:sp>
        <p:nvSpPr>
          <p:cNvPr id="51" name="Title 2"/>
          <p:cNvSpPr>
            <a:spLocks noGrp="1"/>
          </p:cNvSpPr>
          <p:nvPr>
            <p:ph type="title"/>
          </p:nvPr>
        </p:nvSpPr>
        <p:spPr>
          <a:xfrm>
            <a:off x="681038" y="365126"/>
            <a:ext cx="8543925" cy="984352"/>
          </a:xfrm>
        </p:spPr>
        <p:txBody>
          <a:bodyPr/>
          <a:lstStyle/>
          <a:p>
            <a:r>
              <a:rPr lang="en-GB" dirty="0"/>
              <a:t>OVAM </a:t>
            </a:r>
            <a:r>
              <a:rPr lang="en-GB" dirty="0" err="1"/>
              <a:t>wil</a:t>
            </a:r>
            <a:r>
              <a:rPr lang="en-GB" dirty="0"/>
              <a:t> </a:t>
            </a:r>
            <a:r>
              <a:rPr lang="en-GB" dirty="0" err="1"/>
              <a:t>weten</a:t>
            </a:r>
            <a:r>
              <a:rPr lang="en-GB" dirty="0"/>
              <a:t> </a:t>
            </a:r>
            <a:r>
              <a:rPr lang="en-GB" dirty="0" err="1"/>
              <a:t>wie</a:t>
            </a:r>
            <a:r>
              <a:rPr lang="en-GB" dirty="0"/>
              <a:t> </a:t>
            </a:r>
            <a:r>
              <a:rPr lang="en-GB" dirty="0" err="1" smtClean="0"/>
              <a:t>verantwoordelijk</a:t>
            </a:r>
            <a:r>
              <a:rPr lang="en-GB" dirty="0" smtClean="0"/>
              <a:t> is </a:t>
            </a:r>
            <a:r>
              <a:rPr lang="en-GB" dirty="0" err="1" smtClean="0"/>
              <a:t>voor</a:t>
            </a:r>
            <a:r>
              <a:rPr lang="en-GB" dirty="0" smtClean="0"/>
              <a:t> het </a:t>
            </a:r>
            <a:r>
              <a:rPr lang="en-GB" dirty="0" err="1" smtClean="0"/>
              <a:t>perceel</a:t>
            </a:r>
            <a:endParaRPr lang="en-US" dirty="0"/>
          </a:p>
        </p:txBody>
      </p:sp>
      <p:grpSp>
        <p:nvGrpSpPr>
          <p:cNvPr id="8" name="Group 7"/>
          <p:cNvGrpSpPr/>
          <p:nvPr/>
        </p:nvGrpSpPr>
        <p:grpSpPr>
          <a:xfrm>
            <a:off x="2210062" y="4254851"/>
            <a:ext cx="5485875" cy="2303986"/>
            <a:chOff x="2210062" y="4254851"/>
            <a:chExt cx="5485875" cy="2303986"/>
          </a:xfrm>
        </p:grpSpPr>
        <p:sp>
          <p:nvSpPr>
            <p:cNvPr id="9"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10"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1" name="Straight Arrow Connector 10"/>
            <p:cNvCxnSpPr>
              <a:stCxn id="9" idx="2"/>
              <a:endCxn id="10"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3" name="Straight Arrow Connector 12"/>
            <p:cNvCxnSpPr>
              <a:stCxn id="9" idx="2"/>
              <a:endCxn id="12"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Google Shape;212;p23"/>
          <p:cNvSpPr/>
          <p:nvPr/>
        </p:nvSpPr>
        <p:spPr>
          <a:xfrm>
            <a:off x="4038686"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5" name="Straight Arrow Connector 14"/>
          <p:cNvCxnSpPr>
            <a:stCxn id="9" idx="0"/>
            <a:endCxn id="14" idx="2"/>
          </p:cNvCxnSpPr>
          <p:nvPr/>
        </p:nvCxnSpPr>
        <p:spPr>
          <a:xfrm flipH="1" flipV="1">
            <a:off x="4952999" y="3636770"/>
            <a:ext cx="1" cy="618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Google Shape;212;p23"/>
          <p:cNvSpPr/>
          <p:nvPr/>
        </p:nvSpPr>
        <p:spPr>
          <a:xfrm>
            <a:off x="4038685"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7" name="Straight Connector 16"/>
          <p:cNvCxnSpPr>
            <a:stCxn id="16" idx="2"/>
            <a:endCxn id="14" idx="0"/>
          </p:cNvCxnSpPr>
          <p:nvPr/>
        </p:nvCxnSpPr>
        <p:spPr>
          <a:xfrm>
            <a:off x="4952998" y="2220073"/>
            <a:ext cx="1"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Google Shape;212;p23"/>
          <p:cNvSpPr/>
          <p:nvPr/>
        </p:nvSpPr>
        <p:spPr>
          <a:xfrm>
            <a:off x="6781624"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Agent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7" name="Straight Connector 6"/>
          <p:cNvCxnSpPr>
            <a:stCxn id="16" idx="3"/>
            <a:endCxn id="18" idx="1"/>
          </p:cNvCxnSpPr>
          <p:nvPr/>
        </p:nvCxnSpPr>
        <p:spPr>
          <a:xfrm>
            <a:off x="5867310" y="1820765"/>
            <a:ext cx="914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4" idx="3"/>
          </p:cNvCxnSpPr>
          <p:nvPr/>
        </p:nvCxnSpPr>
        <p:spPr>
          <a:xfrm flipH="1">
            <a:off x="5867311" y="2074697"/>
            <a:ext cx="914311" cy="1162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72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14</a:t>
            </a:fld>
            <a:endParaRPr lang="nl-BE"/>
          </a:p>
        </p:txBody>
      </p:sp>
      <p:sp>
        <p:nvSpPr>
          <p:cNvPr id="51" name="Title 2"/>
          <p:cNvSpPr>
            <a:spLocks noGrp="1"/>
          </p:cNvSpPr>
          <p:nvPr>
            <p:ph type="title"/>
          </p:nvPr>
        </p:nvSpPr>
        <p:spPr>
          <a:xfrm>
            <a:off x="681038" y="365126"/>
            <a:ext cx="8543925" cy="984352"/>
          </a:xfrm>
        </p:spPr>
        <p:txBody>
          <a:bodyPr/>
          <a:lstStyle/>
          <a:p>
            <a:r>
              <a:rPr lang="en-GB" dirty="0" err="1" smtClean="0"/>
              <a:t>Openstaande</a:t>
            </a:r>
            <a:r>
              <a:rPr lang="en-GB" dirty="0" smtClean="0"/>
              <a:t> </a:t>
            </a:r>
            <a:r>
              <a:rPr lang="en-GB" dirty="0" err="1" smtClean="0"/>
              <a:t>vragen</a:t>
            </a:r>
            <a:endParaRPr lang="en-US" dirty="0"/>
          </a:p>
        </p:txBody>
      </p:sp>
      <p:sp>
        <p:nvSpPr>
          <p:cNvPr id="52" name="Content Placeholder 4"/>
          <p:cNvSpPr>
            <a:spLocks noGrp="1"/>
          </p:cNvSpPr>
          <p:nvPr>
            <p:ph sz="quarter" idx="10"/>
          </p:nvPr>
        </p:nvSpPr>
        <p:spPr>
          <a:xfrm>
            <a:off x="662524" y="1083732"/>
            <a:ext cx="8562439" cy="5390809"/>
          </a:xfrm>
        </p:spPr>
        <p:txBody>
          <a:bodyPr>
            <a:normAutofit/>
          </a:bodyPr>
          <a:lstStyle/>
          <a:p>
            <a:r>
              <a:rPr lang="nl-BE" dirty="0">
                <a:latin typeface="FlandersArtSans-Regular" panose="020B0604020202020204" charset="0"/>
              </a:rPr>
              <a:t>Naast bedrijventerreinen of vervuiling zijn er eveneens andere soorten percelen die van belang kunnen </a:t>
            </a:r>
            <a:r>
              <a:rPr lang="nl-BE" dirty="0" smtClean="0">
                <a:latin typeface="FlandersArtSans-Regular" panose="020B0604020202020204" charset="0"/>
              </a:rPr>
              <a:t>zijn, zoals onder meer:</a:t>
            </a:r>
            <a:endParaRPr lang="nl-BE" dirty="0">
              <a:latin typeface="FlandersArtSans-Regular" panose="020B0604020202020204" charset="0"/>
            </a:endParaRPr>
          </a:p>
          <a:p>
            <a:pPr lvl="1"/>
            <a:r>
              <a:rPr lang="nl-BE" dirty="0" smtClean="0">
                <a:latin typeface="FlandersArtSans-Regular" panose="020B0604020202020204" charset="0"/>
              </a:rPr>
              <a:t>Openbaar Domein</a:t>
            </a:r>
          </a:p>
          <a:p>
            <a:pPr lvl="1"/>
            <a:r>
              <a:rPr lang="nl-BE" dirty="0" smtClean="0">
                <a:latin typeface="FlandersArtSans-Regular" panose="020B0604020202020204" charset="0"/>
              </a:rPr>
              <a:t>Landbouwpercelen</a:t>
            </a:r>
          </a:p>
          <a:p>
            <a:pPr lvl="1"/>
            <a:r>
              <a:rPr lang="nl-BE" dirty="0" smtClean="0">
                <a:latin typeface="FlandersArtSans-Regular" panose="020B0604020202020204" charset="0"/>
              </a:rPr>
              <a:t>Gebouwen</a:t>
            </a:r>
            <a:endParaRPr lang="nl-BE" dirty="0">
              <a:latin typeface="FlandersArtSans-Regular" panose="020B0604020202020204" charset="0"/>
            </a:endParaRPr>
          </a:p>
          <a:p>
            <a:pPr lvl="1"/>
            <a:endParaRPr lang="nl-BE" dirty="0">
              <a:latin typeface="FlandersArtSans-Regular" panose="020B0604020202020204" charset="0"/>
            </a:endParaRPr>
          </a:p>
        </p:txBody>
      </p:sp>
    </p:spTree>
    <p:extLst>
      <p:ext uri="{BB962C8B-B14F-4D97-AF65-F5344CB8AC3E}">
        <p14:creationId xmlns:p14="http://schemas.microsoft.com/office/powerpoint/2010/main" val="3361073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15</a:t>
            </a:fld>
            <a:endParaRPr lang="nl-BE"/>
          </a:p>
        </p:txBody>
      </p:sp>
      <p:sp>
        <p:nvSpPr>
          <p:cNvPr id="51" name="Title 2"/>
          <p:cNvSpPr>
            <a:spLocks noGrp="1"/>
          </p:cNvSpPr>
          <p:nvPr>
            <p:ph type="title"/>
          </p:nvPr>
        </p:nvSpPr>
        <p:spPr>
          <a:xfrm>
            <a:off x="681038" y="365126"/>
            <a:ext cx="8543925" cy="984352"/>
          </a:xfrm>
        </p:spPr>
        <p:txBody>
          <a:bodyPr/>
          <a:lstStyle/>
          <a:p>
            <a:r>
              <a:rPr lang="en-GB" dirty="0" err="1" smtClean="0"/>
              <a:t>Openbaar</a:t>
            </a:r>
            <a:r>
              <a:rPr lang="en-GB" dirty="0" smtClean="0"/>
              <a:t> </a:t>
            </a:r>
            <a:r>
              <a:rPr lang="en-GB" dirty="0" err="1" smtClean="0"/>
              <a:t>Domein</a:t>
            </a:r>
            <a:endParaRPr lang="en-US" dirty="0"/>
          </a:p>
        </p:txBody>
      </p:sp>
      <p:sp>
        <p:nvSpPr>
          <p:cNvPr id="52" name="Content Placeholder 4"/>
          <p:cNvSpPr>
            <a:spLocks noGrp="1"/>
          </p:cNvSpPr>
          <p:nvPr>
            <p:ph sz="quarter" idx="10"/>
          </p:nvPr>
        </p:nvSpPr>
        <p:spPr>
          <a:xfrm>
            <a:off x="662524" y="941365"/>
            <a:ext cx="8562439" cy="5390809"/>
          </a:xfrm>
        </p:spPr>
        <p:txBody>
          <a:bodyPr>
            <a:normAutofit/>
          </a:bodyPr>
          <a:lstStyle/>
          <a:p>
            <a:r>
              <a:rPr lang="nl-BE" dirty="0" smtClean="0"/>
              <a:t>OSLO Openbaar Domein: “Gebied”</a:t>
            </a:r>
          </a:p>
          <a:p>
            <a:r>
              <a:rPr lang="nl-NL" sz="1600" dirty="0" smtClean="0"/>
              <a:t>Een </a:t>
            </a:r>
            <a:r>
              <a:rPr lang="nl-NL" sz="1600" dirty="0"/>
              <a:t>ruimte met daarin </a:t>
            </a:r>
            <a:r>
              <a:rPr lang="nl-NL" sz="1600" dirty="0" smtClean="0"/>
              <a:t>objecten</a:t>
            </a:r>
            <a:br>
              <a:rPr lang="nl-NL" sz="1600" dirty="0" smtClean="0"/>
            </a:br>
            <a:r>
              <a:rPr lang="nl-NL" sz="1600" dirty="0" smtClean="0"/>
              <a:t> </a:t>
            </a:r>
            <a:r>
              <a:rPr lang="nl-NL" sz="1600" dirty="0"/>
              <a:t>in de openbare ruimte die </a:t>
            </a:r>
            <a:r>
              <a:rPr lang="nl-NL" sz="1600" dirty="0" smtClean="0"/>
              <a:t/>
            </a:r>
            <a:br>
              <a:rPr lang="nl-NL" sz="1600" dirty="0" smtClean="0"/>
            </a:br>
            <a:r>
              <a:rPr lang="nl-NL" sz="1600" dirty="0" smtClean="0"/>
              <a:t>samen </a:t>
            </a:r>
            <a:r>
              <a:rPr lang="nl-NL" sz="1600" dirty="0"/>
              <a:t>een hoofdfunctie hebben.</a:t>
            </a:r>
            <a:endParaRPr lang="nl-BE" sz="1600" dirty="0"/>
          </a:p>
          <a:p>
            <a:pPr lvl="1"/>
            <a:endParaRPr lang="nl-BE" dirty="0"/>
          </a:p>
        </p:txBody>
      </p:sp>
      <p:grpSp>
        <p:nvGrpSpPr>
          <p:cNvPr id="34" name="Group 33"/>
          <p:cNvGrpSpPr/>
          <p:nvPr/>
        </p:nvGrpSpPr>
        <p:grpSpPr>
          <a:xfrm>
            <a:off x="2210062" y="1421457"/>
            <a:ext cx="6400187" cy="5137380"/>
            <a:chOff x="2210062" y="1421457"/>
            <a:chExt cx="6400187" cy="5137380"/>
          </a:xfrm>
        </p:grpSpPr>
        <p:grpSp>
          <p:nvGrpSpPr>
            <p:cNvPr id="19" name="Group 18"/>
            <p:cNvGrpSpPr/>
            <p:nvPr/>
          </p:nvGrpSpPr>
          <p:grpSpPr>
            <a:xfrm>
              <a:off x="2210062" y="4254851"/>
              <a:ext cx="5485875" cy="2303986"/>
              <a:chOff x="2210062" y="4254851"/>
              <a:chExt cx="5485875" cy="2303986"/>
            </a:xfrm>
          </p:grpSpPr>
          <p:sp>
            <p:nvSpPr>
              <p:cNvPr id="20"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21"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2" name="Straight Arrow Connector 21"/>
              <p:cNvCxnSpPr>
                <a:stCxn id="20" idx="2"/>
                <a:endCxn id="21"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err="1"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4" name="Straight Arrow Connector 23"/>
              <p:cNvCxnSpPr>
                <a:stCxn id="20" idx="2"/>
                <a:endCxn id="23"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Google Shape;212;p23"/>
            <p:cNvSpPr/>
            <p:nvPr/>
          </p:nvSpPr>
          <p:spPr>
            <a:xfrm>
              <a:off x="4038686"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6" name="Straight Arrow Connector 25"/>
            <p:cNvCxnSpPr>
              <a:stCxn id="20" idx="0"/>
              <a:endCxn id="25" idx="2"/>
            </p:cNvCxnSpPr>
            <p:nvPr/>
          </p:nvCxnSpPr>
          <p:spPr>
            <a:xfrm flipH="1" flipV="1">
              <a:off x="4952999" y="3636770"/>
              <a:ext cx="1" cy="618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Google Shape;212;p23"/>
            <p:cNvSpPr/>
            <p:nvPr/>
          </p:nvSpPr>
          <p:spPr>
            <a:xfrm>
              <a:off x="4038685"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8" name="Straight Connector 27"/>
            <p:cNvCxnSpPr>
              <a:stCxn id="27" idx="2"/>
              <a:endCxn id="25" idx="0"/>
            </p:cNvCxnSpPr>
            <p:nvPr/>
          </p:nvCxnSpPr>
          <p:spPr>
            <a:xfrm>
              <a:off x="4952998" y="2220073"/>
              <a:ext cx="1"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Google Shape;212;p23"/>
            <p:cNvSpPr/>
            <p:nvPr/>
          </p:nvSpPr>
          <p:spPr>
            <a:xfrm>
              <a:off x="6781624"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Agent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0" name="Straight Connector 29"/>
            <p:cNvCxnSpPr>
              <a:stCxn id="27" idx="3"/>
              <a:endCxn id="29" idx="1"/>
            </p:cNvCxnSpPr>
            <p:nvPr/>
          </p:nvCxnSpPr>
          <p:spPr>
            <a:xfrm>
              <a:off x="5867310" y="1820765"/>
              <a:ext cx="914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5" idx="3"/>
            </p:cNvCxnSpPr>
            <p:nvPr/>
          </p:nvCxnSpPr>
          <p:spPr>
            <a:xfrm flipH="1">
              <a:off x="5867311" y="2074697"/>
              <a:ext cx="914311" cy="1162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Google Shape;212;p23"/>
            <p:cNvSpPr/>
            <p:nvPr/>
          </p:nvSpPr>
          <p:spPr>
            <a:xfrm>
              <a:off x="6781622"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Gebied – Openbaar Domein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33" name="Straight Arrow Connector 32"/>
            <p:cNvCxnSpPr>
              <a:stCxn id="20" idx="3"/>
              <a:endCxn id="32" idx="1"/>
            </p:cNvCxnSpPr>
            <p:nvPr/>
          </p:nvCxnSpPr>
          <p:spPr>
            <a:xfrm>
              <a:off x="5867312" y="4654159"/>
              <a:ext cx="914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004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16</a:t>
            </a:fld>
            <a:endParaRPr lang="nl-BE"/>
          </a:p>
        </p:txBody>
      </p:sp>
      <p:sp>
        <p:nvSpPr>
          <p:cNvPr id="51" name="Title 2"/>
          <p:cNvSpPr>
            <a:spLocks noGrp="1"/>
          </p:cNvSpPr>
          <p:nvPr>
            <p:ph type="title"/>
          </p:nvPr>
        </p:nvSpPr>
        <p:spPr>
          <a:xfrm>
            <a:off x="681038" y="365126"/>
            <a:ext cx="8543925" cy="984352"/>
          </a:xfrm>
        </p:spPr>
        <p:txBody>
          <a:bodyPr/>
          <a:lstStyle/>
          <a:p>
            <a:r>
              <a:rPr lang="en-GB" dirty="0" smtClean="0"/>
              <a:t>Landbouwperceel</a:t>
            </a:r>
            <a:endParaRPr lang="en-US" dirty="0"/>
          </a:p>
        </p:txBody>
      </p:sp>
      <p:grpSp>
        <p:nvGrpSpPr>
          <p:cNvPr id="8" name="Group 7"/>
          <p:cNvGrpSpPr/>
          <p:nvPr/>
        </p:nvGrpSpPr>
        <p:grpSpPr>
          <a:xfrm>
            <a:off x="2210062" y="1421457"/>
            <a:ext cx="6400187" cy="5137380"/>
            <a:chOff x="2210062" y="1421457"/>
            <a:chExt cx="6400187" cy="5137380"/>
          </a:xfrm>
        </p:grpSpPr>
        <p:grpSp>
          <p:nvGrpSpPr>
            <p:cNvPr id="9" name="Group 8"/>
            <p:cNvGrpSpPr/>
            <p:nvPr/>
          </p:nvGrpSpPr>
          <p:grpSpPr>
            <a:xfrm>
              <a:off x="2210062" y="4254851"/>
              <a:ext cx="5485875" cy="2303986"/>
              <a:chOff x="2210062" y="4254851"/>
              <a:chExt cx="5485875" cy="2303986"/>
            </a:xfrm>
          </p:grpSpPr>
          <p:sp>
            <p:nvSpPr>
              <p:cNvPr id="19"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20"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1" name="Straight Arrow Connector 20"/>
              <p:cNvCxnSpPr>
                <a:stCxn id="19" idx="2"/>
                <a:endCxn id="20"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3" name="Straight Arrow Connector 22"/>
              <p:cNvCxnSpPr>
                <a:stCxn id="19" idx="2"/>
                <a:endCxn id="22"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Google Shape;212;p23"/>
            <p:cNvSpPr/>
            <p:nvPr/>
          </p:nvSpPr>
          <p:spPr>
            <a:xfrm>
              <a:off x="4038686"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1" name="Straight Arrow Connector 10"/>
            <p:cNvCxnSpPr>
              <a:stCxn id="19" idx="0"/>
              <a:endCxn id="10" idx="2"/>
            </p:cNvCxnSpPr>
            <p:nvPr/>
          </p:nvCxnSpPr>
          <p:spPr>
            <a:xfrm flipH="1" flipV="1">
              <a:off x="4952999" y="3636770"/>
              <a:ext cx="1" cy="618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4038685"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3" name="Straight Connector 12"/>
            <p:cNvCxnSpPr>
              <a:stCxn id="12" idx="2"/>
              <a:endCxn id="10" idx="0"/>
            </p:cNvCxnSpPr>
            <p:nvPr/>
          </p:nvCxnSpPr>
          <p:spPr>
            <a:xfrm>
              <a:off x="4952998" y="2220073"/>
              <a:ext cx="1"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Google Shape;212;p23"/>
            <p:cNvSpPr/>
            <p:nvPr/>
          </p:nvSpPr>
          <p:spPr>
            <a:xfrm>
              <a:off x="6781624"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Agent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5" name="Straight Connector 14"/>
            <p:cNvCxnSpPr>
              <a:stCxn id="12" idx="3"/>
              <a:endCxn id="14" idx="1"/>
            </p:cNvCxnSpPr>
            <p:nvPr/>
          </p:nvCxnSpPr>
          <p:spPr>
            <a:xfrm>
              <a:off x="5867310" y="1820765"/>
              <a:ext cx="914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0" idx="3"/>
            </p:cNvCxnSpPr>
            <p:nvPr/>
          </p:nvCxnSpPr>
          <p:spPr>
            <a:xfrm flipH="1">
              <a:off x="5867311" y="2074697"/>
              <a:ext cx="914311" cy="1162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212;p23"/>
            <p:cNvSpPr/>
            <p:nvPr/>
          </p:nvSpPr>
          <p:spPr>
            <a:xfrm>
              <a:off x="6781622"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Gebied – Openbaar Domein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8" name="Straight Arrow Connector 17"/>
            <p:cNvCxnSpPr>
              <a:stCxn id="19" idx="3"/>
              <a:endCxn id="17" idx="1"/>
            </p:cNvCxnSpPr>
            <p:nvPr/>
          </p:nvCxnSpPr>
          <p:spPr>
            <a:xfrm>
              <a:off x="5867312" y="4654159"/>
              <a:ext cx="914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Google Shape;212;p23"/>
          <p:cNvSpPr/>
          <p:nvPr/>
        </p:nvSpPr>
        <p:spPr>
          <a:xfrm>
            <a:off x="1295749"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Landbouwperceel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5" name="Straight Arrow Connector 24"/>
          <p:cNvCxnSpPr>
            <a:stCxn id="19" idx="1"/>
            <a:endCxn id="24" idx="3"/>
          </p:cNvCxnSpPr>
          <p:nvPr/>
        </p:nvCxnSpPr>
        <p:spPr>
          <a:xfrm flipH="1">
            <a:off x="3124374" y="4654159"/>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60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9C406F6-A053-43CA-AEC8-FA3EEE83A3FB}" type="slidenum">
              <a:rPr lang="nl-BE" smtClean="0"/>
              <a:pPr/>
              <a:t>17</a:t>
            </a:fld>
            <a:endParaRPr lang="nl-BE"/>
          </a:p>
        </p:txBody>
      </p:sp>
      <p:sp>
        <p:nvSpPr>
          <p:cNvPr id="51" name="Title 2"/>
          <p:cNvSpPr>
            <a:spLocks noGrp="1"/>
          </p:cNvSpPr>
          <p:nvPr>
            <p:ph type="title"/>
          </p:nvPr>
        </p:nvSpPr>
        <p:spPr>
          <a:xfrm>
            <a:off x="681038" y="365126"/>
            <a:ext cx="8543925" cy="984352"/>
          </a:xfrm>
        </p:spPr>
        <p:txBody>
          <a:bodyPr/>
          <a:lstStyle/>
          <a:p>
            <a:r>
              <a:rPr lang="en-GB" dirty="0" err="1" smtClean="0"/>
              <a:t>Gebouwen</a:t>
            </a:r>
            <a:endParaRPr lang="en-US" dirty="0"/>
          </a:p>
        </p:txBody>
      </p:sp>
      <p:sp>
        <p:nvSpPr>
          <p:cNvPr id="8" name="Slide Number Placeholder 3"/>
          <p:cNvSpPr txBox="1">
            <a:spLocks/>
          </p:cNvSpPr>
          <p:nvPr/>
        </p:nvSpPr>
        <p:spPr>
          <a:xfrm>
            <a:off x="8689202" y="6558837"/>
            <a:ext cx="739309" cy="261610"/>
          </a:xfrm>
          <a:prstGeom prst="rect">
            <a:avLst/>
          </a:prstGeom>
          <a:ln w="12700">
            <a:miter lim="400000"/>
          </a:ln>
        </p:spPr>
        <p:txBody>
          <a:bodyPr wrap="square" lIns="45719" rIns="45719" anchor="ctr">
            <a:spAutoFit/>
          </a:bodyPr>
          <a:lstStyle>
            <a:defPPr>
              <a:defRPr lang="nl-BE"/>
            </a:defPPr>
            <a:lvl1pPr marL="0" algn="r" defTabSz="914235" rtl="0" eaLnBrk="1" latinLnBrk="0" hangingPunct="1">
              <a:defRPr sz="1100" kern="1200">
                <a:solidFill>
                  <a:schemeClr val="tx2"/>
                </a:solidFill>
                <a:latin typeface="FlandersArtSans-Bold" panose="00000800000000000000" pitchFamily="2" charset="0"/>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a:lstStyle>
          <a:p>
            <a:fld id="{C9C406F6-A053-43CA-AEC8-FA3EEE83A3FB}" type="slidenum">
              <a:rPr lang="nl-BE" smtClean="0"/>
              <a:pPr/>
              <a:t>17</a:t>
            </a:fld>
            <a:endParaRPr lang="nl-BE"/>
          </a:p>
        </p:txBody>
      </p:sp>
      <p:grpSp>
        <p:nvGrpSpPr>
          <p:cNvPr id="9" name="Group 8"/>
          <p:cNvGrpSpPr/>
          <p:nvPr/>
        </p:nvGrpSpPr>
        <p:grpSpPr>
          <a:xfrm>
            <a:off x="2210062" y="1421457"/>
            <a:ext cx="6400187" cy="5137380"/>
            <a:chOff x="2210062" y="1421457"/>
            <a:chExt cx="6400187" cy="5137380"/>
          </a:xfrm>
        </p:grpSpPr>
        <p:grpSp>
          <p:nvGrpSpPr>
            <p:cNvPr id="10" name="Group 9"/>
            <p:cNvGrpSpPr/>
            <p:nvPr/>
          </p:nvGrpSpPr>
          <p:grpSpPr>
            <a:xfrm>
              <a:off x="2210062" y="4254851"/>
              <a:ext cx="5485875" cy="2303986"/>
              <a:chOff x="2210062" y="4254851"/>
              <a:chExt cx="5485875" cy="2303986"/>
            </a:xfrm>
          </p:grpSpPr>
          <p:sp>
            <p:nvSpPr>
              <p:cNvPr id="20" name="Google Shape;212;p23"/>
              <p:cNvSpPr/>
              <p:nvPr/>
            </p:nvSpPr>
            <p:spPr>
              <a:xfrm>
                <a:off x="4038687"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21" name="Google Shape;212;p23"/>
              <p:cNvSpPr/>
              <p:nvPr/>
            </p:nvSpPr>
            <p:spPr>
              <a:xfrm>
                <a:off x="586731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Vervuilingsperceel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2" name="Straight Arrow Connector 21"/>
              <p:cNvCxnSpPr>
                <a:stCxn id="20" idx="2"/>
                <a:endCxn id="21" idx="0"/>
              </p:cNvCxnSpPr>
              <p:nvPr/>
            </p:nvCxnSpPr>
            <p:spPr>
              <a:xfrm>
                <a:off x="4953000"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Google Shape;212;p23"/>
              <p:cNvSpPr/>
              <p:nvPr/>
            </p:nvSpPr>
            <p:spPr>
              <a:xfrm>
                <a:off x="2210062"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4" name="Straight Arrow Connector 23"/>
              <p:cNvCxnSpPr>
                <a:stCxn id="20" idx="2"/>
                <a:endCxn id="23" idx="0"/>
              </p:cNvCxnSpPr>
              <p:nvPr/>
            </p:nvCxnSpPr>
            <p:spPr>
              <a:xfrm flipH="1">
                <a:off x="3124375" y="5053467"/>
                <a:ext cx="1828625" cy="70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Google Shape;212;p23"/>
            <p:cNvSpPr/>
            <p:nvPr/>
          </p:nvSpPr>
          <p:spPr>
            <a:xfrm>
              <a:off x="4038686"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2" name="Straight Arrow Connector 11"/>
            <p:cNvCxnSpPr>
              <a:stCxn id="20" idx="0"/>
              <a:endCxn id="11" idx="2"/>
            </p:cNvCxnSpPr>
            <p:nvPr/>
          </p:nvCxnSpPr>
          <p:spPr>
            <a:xfrm flipH="1" flipV="1">
              <a:off x="4952999" y="3636770"/>
              <a:ext cx="1" cy="618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212;p23"/>
            <p:cNvSpPr/>
            <p:nvPr/>
          </p:nvSpPr>
          <p:spPr>
            <a:xfrm>
              <a:off x="4038685"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Kadastraal 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4" name="Straight Connector 13"/>
            <p:cNvCxnSpPr>
              <a:stCxn id="13" idx="2"/>
              <a:endCxn id="11" idx="0"/>
            </p:cNvCxnSpPr>
            <p:nvPr/>
          </p:nvCxnSpPr>
          <p:spPr>
            <a:xfrm>
              <a:off x="4952998" y="2220073"/>
              <a:ext cx="1"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Google Shape;212;p23"/>
            <p:cNvSpPr/>
            <p:nvPr/>
          </p:nvSpPr>
          <p:spPr>
            <a:xfrm>
              <a:off x="6781624"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Agent</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6" name="Straight Connector 15"/>
            <p:cNvCxnSpPr>
              <a:stCxn id="13" idx="3"/>
              <a:endCxn id="15" idx="1"/>
            </p:cNvCxnSpPr>
            <p:nvPr/>
          </p:nvCxnSpPr>
          <p:spPr>
            <a:xfrm>
              <a:off x="5867310" y="1820765"/>
              <a:ext cx="914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3"/>
            </p:cNvCxnSpPr>
            <p:nvPr/>
          </p:nvCxnSpPr>
          <p:spPr>
            <a:xfrm flipH="1">
              <a:off x="5867311" y="2074697"/>
              <a:ext cx="914311" cy="1162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Google Shape;212;p23"/>
            <p:cNvSpPr/>
            <p:nvPr/>
          </p:nvSpPr>
          <p:spPr>
            <a:xfrm>
              <a:off x="6781622"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smtClean="0">
                  <a:latin typeface="Georgia"/>
                  <a:ea typeface="Georgia"/>
                  <a:cs typeface="Georgia"/>
                  <a:sym typeface="Georgia"/>
                </a:rPr>
                <a:t>Gebied – Openbaar Domein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19" name="Straight Arrow Connector 18"/>
            <p:cNvCxnSpPr>
              <a:stCxn id="20" idx="3"/>
              <a:endCxn id="18" idx="1"/>
            </p:cNvCxnSpPr>
            <p:nvPr/>
          </p:nvCxnSpPr>
          <p:spPr>
            <a:xfrm>
              <a:off x="5867312" y="4654159"/>
              <a:ext cx="914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Google Shape;212;p23"/>
          <p:cNvSpPr/>
          <p:nvPr/>
        </p:nvSpPr>
        <p:spPr>
          <a:xfrm>
            <a:off x="1295749" y="425485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Landbouwperceel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6" name="Straight Arrow Connector 25"/>
          <p:cNvCxnSpPr>
            <a:stCxn id="20" idx="1"/>
            <a:endCxn id="25" idx="3"/>
          </p:cNvCxnSpPr>
          <p:nvPr/>
        </p:nvCxnSpPr>
        <p:spPr>
          <a:xfrm flipH="1">
            <a:off x="3124374" y="4654159"/>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Google Shape;212;p23"/>
          <p:cNvSpPr/>
          <p:nvPr/>
        </p:nvSpPr>
        <p:spPr>
          <a:xfrm>
            <a:off x="1295749" y="2838154"/>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Gebouw</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sp>
        <p:nvSpPr>
          <p:cNvPr id="28" name="Google Shape;212;p23"/>
          <p:cNvSpPr/>
          <p:nvPr/>
        </p:nvSpPr>
        <p:spPr>
          <a:xfrm>
            <a:off x="1295749" y="142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smtClean="0">
                <a:latin typeface="Georgia"/>
                <a:ea typeface="Georgia"/>
                <a:cs typeface="Georgia"/>
                <a:sym typeface="Georgia"/>
              </a:rPr>
              <a:t>Gebouweenheid</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smtClean="0">
                <a:latin typeface="Georgia"/>
                <a:ea typeface="Georgia"/>
                <a:cs typeface="Georgia"/>
                <a:sym typeface="Georgia"/>
              </a:rPr>
              <a:t>x:		...</a:t>
            </a:r>
          </a:p>
        </p:txBody>
      </p:sp>
      <p:cxnSp>
        <p:nvCxnSpPr>
          <p:cNvPr id="29" name="Straight Connector 28"/>
          <p:cNvCxnSpPr>
            <a:stCxn id="28" idx="2"/>
            <a:endCxn id="27" idx="0"/>
          </p:cNvCxnSpPr>
          <p:nvPr/>
        </p:nvCxnSpPr>
        <p:spPr>
          <a:xfrm>
            <a:off x="2210062" y="2220073"/>
            <a:ext cx="0" cy="618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2"/>
          </p:cNvCxnSpPr>
          <p:nvPr/>
        </p:nvCxnSpPr>
        <p:spPr>
          <a:xfrm>
            <a:off x="2210062" y="3636770"/>
            <a:ext cx="1828622" cy="706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275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a:t>‘Percelen’</a:t>
            </a:r>
          </a:p>
        </p:txBody>
      </p:sp>
      <p:sp>
        <p:nvSpPr>
          <p:cNvPr id="3" name="Title 2"/>
          <p:cNvSpPr>
            <a:spLocks noGrp="1"/>
          </p:cNvSpPr>
          <p:nvPr>
            <p:ph type="title"/>
          </p:nvPr>
        </p:nvSpPr>
        <p:spPr/>
        <p:txBody>
          <a:bodyPr/>
          <a:lstStyle/>
          <a:p>
            <a:r>
              <a:rPr lang="nl-BE" noProof="0"/>
              <a:t>Vragen: sneuvelmodel</a:t>
            </a:r>
          </a:p>
        </p:txBody>
      </p:sp>
    </p:spTree>
    <p:extLst>
      <p:ext uri="{BB962C8B-B14F-4D97-AF65-F5344CB8AC3E}">
        <p14:creationId xmlns:p14="http://schemas.microsoft.com/office/powerpoint/2010/main" val="1463729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536644"/>
            <a:ext cx="8543925" cy="4992328"/>
          </a:xfrm>
        </p:spPr>
        <p:txBody>
          <a:bodyPr/>
          <a:lstStyle/>
          <a:p>
            <a:pPr marL="457200" indent="-457200">
              <a:buFont typeface="+mj-lt"/>
              <a:buAutoNum type="arabicPeriod"/>
            </a:pPr>
            <a:r>
              <a:rPr lang="nl-BE" sz="1600" dirty="0" smtClean="0"/>
              <a:t>Wat voor relatie is er tussen perceel en planperceel? Spreken we hier over een associatie of overerving?</a:t>
            </a:r>
          </a:p>
          <a:p>
            <a:pPr marL="457200" indent="-457200">
              <a:buFont typeface="+mj-lt"/>
              <a:buAutoNum type="arabicPeriod"/>
            </a:pPr>
            <a:r>
              <a:rPr lang="nl-BE" sz="1600" dirty="0"/>
              <a:t>Is er nood aan enkel een topologische relatie tussen perceel en planperceel of eveneens nood aan een administratieve relatie?</a:t>
            </a:r>
          </a:p>
          <a:p>
            <a:pPr marL="457200" indent="-457200">
              <a:buFont typeface="+mj-lt"/>
              <a:buAutoNum type="arabicPeriod"/>
            </a:pPr>
            <a:r>
              <a:rPr lang="nl-BE" sz="1600" dirty="0"/>
              <a:t>Welke rollen kan een agent hebben ten opzichte van een perceel</a:t>
            </a:r>
            <a:r>
              <a:rPr lang="nl-BE" sz="1600" dirty="0" smtClean="0"/>
              <a:t>? Met welke entiteiten kan een agent nog een relatie hebben?</a:t>
            </a:r>
            <a:endParaRPr lang="nl-BE" sz="1600" dirty="0"/>
          </a:p>
          <a:p>
            <a:pPr marL="457200" indent="-457200">
              <a:buFont typeface="+mj-lt"/>
              <a:buAutoNum type="arabicPeriod"/>
            </a:pPr>
            <a:r>
              <a:rPr lang="nl-BE" sz="1600" dirty="0"/>
              <a:t>Hoe ziet men de link tussen openbaar domein en perceel</a:t>
            </a:r>
            <a:r>
              <a:rPr lang="nl-BE" sz="1600" dirty="0" smtClean="0"/>
              <a:t>?</a:t>
            </a:r>
            <a:endParaRPr lang="nl-BE" sz="1600" dirty="0"/>
          </a:p>
          <a:p>
            <a:pPr marL="898071" lvl="1" indent="-457200">
              <a:buFont typeface="+mj-lt"/>
              <a:buAutoNum type="arabicPeriod"/>
            </a:pPr>
            <a:r>
              <a:rPr lang="nl-BE" sz="1600" dirty="0" smtClean="0"/>
              <a:t>Mapt </a:t>
            </a:r>
            <a:r>
              <a:rPr lang="nl-BE" sz="1600" dirty="0"/>
              <a:t>openbaar domein met wat er </a:t>
            </a:r>
            <a:r>
              <a:rPr lang="nl-BE" sz="1600" dirty="0" smtClean="0"/>
              <a:t>“Gebied” </a:t>
            </a:r>
            <a:r>
              <a:rPr lang="nl-BE" sz="1600" dirty="0"/>
              <a:t>genoemd wordt in openbaar domein?</a:t>
            </a:r>
          </a:p>
          <a:p>
            <a:pPr marL="898071" lvl="1" indent="-457200">
              <a:buFont typeface="+mj-lt"/>
              <a:buAutoNum type="arabicPeriod"/>
            </a:pPr>
            <a:r>
              <a:rPr lang="nl-BE" sz="1600" dirty="0"/>
              <a:t>Hoe verhoudt het kadaster zich tot openbaar domein?</a:t>
            </a:r>
          </a:p>
          <a:p>
            <a:pPr marL="457200" indent="-457200">
              <a:buFont typeface="+mj-lt"/>
              <a:buAutoNum type="arabicPeriod"/>
            </a:pPr>
            <a:r>
              <a:rPr lang="nl-BE" sz="1600" dirty="0"/>
              <a:t>INSPIRE beschrijft eigenschappen zoals zonering en begrenzing. Wat verstaat men hieronder en hoe relateert zich dit tov (kadastraal) perceel.</a:t>
            </a:r>
          </a:p>
          <a:p>
            <a:pPr marL="457200" indent="-457200">
              <a:buFont typeface="+mj-lt"/>
              <a:buAutoNum type="arabicPeriod"/>
            </a:pPr>
            <a:r>
              <a:rPr lang="nl-BE" sz="1600" dirty="0" smtClean="0"/>
              <a:t>Hoe past de entiteit “Gebouwen” in dit model? Met welke entiteiten heeft het een relatie en over welke relatie spreken we?</a:t>
            </a:r>
            <a:endParaRPr lang="nl-BE" sz="1600" dirty="0"/>
          </a:p>
          <a:p>
            <a:pPr marL="457200" indent="-457200">
              <a:buFont typeface="+mj-lt"/>
              <a:buAutoNum type="arabicPeriod"/>
            </a:pPr>
            <a:endParaRPr lang="nl-BE" dirty="0"/>
          </a:p>
        </p:txBody>
      </p:sp>
      <p:sp>
        <p:nvSpPr>
          <p:cNvPr id="3" name="Title 2"/>
          <p:cNvSpPr>
            <a:spLocks noGrp="1"/>
          </p:cNvSpPr>
          <p:nvPr>
            <p:ph type="title"/>
          </p:nvPr>
        </p:nvSpPr>
        <p:spPr/>
        <p:txBody>
          <a:bodyPr/>
          <a:lstStyle/>
          <a:p>
            <a:r>
              <a:rPr lang="nl-BE"/>
              <a:t>Vragen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19</a:t>
            </a:fld>
            <a:endParaRPr lang="nl-BE"/>
          </a:p>
        </p:txBody>
      </p:sp>
    </p:spTree>
    <p:extLst>
      <p:ext uri="{BB962C8B-B14F-4D97-AF65-F5344CB8AC3E}">
        <p14:creationId xmlns:p14="http://schemas.microsoft.com/office/powerpoint/2010/main" val="234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smtClean="0"/>
              <a:t>Agenda</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3155006941"/>
              </p:ext>
            </p:extLst>
          </p:nvPr>
        </p:nvGraphicFramePr>
        <p:xfrm>
          <a:off x="681038" y="1950612"/>
          <a:ext cx="8747474" cy="3179223"/>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   Terugblik business </a:t>
                      </a:r>
                      <a:r>
                        <a:rPr lang="nl-BE" baseline="0" noProof="0" dirty="0" smtClean="0">
                          <a:latin typeface="FlandersArtSans-Regular" panose="020B0604020202020204" charset="0"/>
                        </a:rPr>
                        <a:t>workshop</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30’</a:t>
                      </a:r>
                      <a:endParaRPr lang="nl-BE" dirty="0">
                        <a:latin typeface="FlandersArtSans-Regular" panose="020B0604020202020204" charset="0"/>
                      </a:endParaRP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   Voorstel model a.d.h.v. use case</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60’</a:t>
                      </a:r>
                      <a:endParaRPr lang="nl-BE" dirty="0">
                        <a:latin typeface="FlandersArtSans-Regular" panose="020B0604020202020204" charset="0"/>
                      </a:endParaRP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a:latin typeface="FlandersArtSans-Regular" panose="020B0604020202020204" charset="0"/>
                        </a:rPr>
                        <a:t>   Vragen</a:t>
                      </a: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20’</a:t>
                      </a:r>
                      <a:endParaRPr lang="nl-BE" dirty="0">
                        <a:latin typeface="FlandersArtSans-Regular" panose="020B0604020202020204" charset="0"/>
                      </a:endParaRPr>
                    </a:p>
                  </a:txBody>
                  <a:tcPr anchor="ctr"/>
                </a:tc>
                <a:extLst>
                  <a:ext uri="{0D108BD9-81ED-4DB2-BD59-A6C34878D82A}">
                    <a16:rowId xmlns:a16="http://schemas.microsoft.com/office/drawing/2014/main" val="2634675672"/>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   Volgende </a:t>
                      </a:r>
                      <a:r>
                        <a:rPr lang="nl-BE" noProof="0" dirty="0" smtClean="0">
                          <a:latin typeface="FlandersArtSans-Regular" panose="020B0604020202020204" charset="0"/>
                        </a:rPr>
                        <a:t>stappen</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5’</a:t>
                      </a:r>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351368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1. </a:t>
            </a:r>
            <a:r>
              <a:rPr lang="en-GB" sz="2400" dirty="0" err="1" smtClean="0"/>
              <a:t>Relatie</a:t>
            </a:r>
            <a:r>
              <a:rPr lang="en-GB" sz="2400" dirty="0" smtClean="0"/>
              <a:t> </a:t>
            </a:r>
            <a:r>
              <a:rPr lang="en-GB" sz="2400" dirty="0" err="1" smtClean="0"/>
              <a:t>planperceel</a:t>
            </a:r>
            <a:r>
              <a:rPr lang="en-GB" sz="2400" dirty="0" smtClean="0"/>
              <a:t> – </a:t>
            </a:r>
            <a:r>
              <a:rPr lang="en-GB" sz="2400" dirty="0" err="1" smtClean="0"/>
              <a:t>perceel</a:t>
            </a:r>
            <a:r>
              <a:rPr lang="en-GB" sz="2400" dirty="0" smtClean="0"/>
              <a:t>: </a:t>
            </a:r>
            <a:r>
              <a:rPr lang="en-GB" sz="2400" dirty="0" err="1" smtClean="0"/>
              <a:t>Associatie</a:t>
            </a:r>
            <a:r>
              <a:rPr lang="en-GB" sz="2400" dirty="0" smtClean="0"/>
              <a:t> of </a:t>
            </a:r>
            <a:r>
              <a:rPr lang="en-GB" sz="2400" dirty="0" err="1" smtClean="0"/>
              <a:t>generalisatie</a:t>
            </a:r>
            <a:r>
              <a:rPr lang="en-GB" sz="2400" dirty="0" smtClean="0"/>
              <a:t>?</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20</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a:off x="4478215" y="3059723"/>
            <a:ext cx="79717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511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2. Is </a:t>
            </a:r>
            <a:r>
              <a:rPr lang="en-GB" sz="2400" dirty="0" err="1" smtClean="0"/>
              <a:t>er</a:t>
            </a:r>
            <a:r>
              <a:rPr lang="en-GB" sz="2400" dirty="0" smtClean="0"/>
              <a:t> </a:t>
            </a:r>
            <a:r>
              <a:rPr lang="en-GB" sz="2400" dirty="0" err="1" smtClean="0"/>
              <a:t>nood</a:t>
            </a:r>
            <a:r>
              <a:rPr lang="en-GB" sz="2400" dirty="0" smtClean="0"/>
              <a:t> </a:t>
            </a:r>
            <a:r>
              <a:rPr lang="en-GB" sz="2400" dirty="0" err="1" smtClean="0"/>
              <a:t>aan</a:t>
            </a:r>
            <a:r>
              <a:rPr lang="en-GB" sz="2400" dirty="0" smtClean="0"/>
              <a:t> </a:t>
            </a:r>
            <a:r>
              <a:rPr lang="en-GB" sz="2400" dirty="0" err="1" smtClean="0"/>
              <a:t>enkele</a:t>
            </a:r>
            <a:r>
              <a:rPr lang="en-GB" sz="2400" dirty="0" smtClean="0"/>
              <a:t> </a:t>
            </a:r>
            <a:r>
              <a:rPr lang="en-GB" sz="2400" dirty="0" err="1" smtClean="0"/>
              <a:t>topologische</a:t>
            </a:r>
            <a:r>
              <a:rPr lang="en-GB" sz="2400" dirty="0" smtClean="0"/>
              <a:t> of </a:t>
            </a:r>
            <a:r>
              <a:rPr lang="en-GB" sz="2400" dirty="0" err="1" smtClean="0"/>
              <a:t>ook</a:t>
            </a:r>
            <a:r>
              <a:rPr lang="en-GB" sz="2400" dirty="0" smtClean="0"/>
              <a:t> </a:t>
            </a:r>
            <a:r>
              <a:rPr lang="en-GB" sz="2400" dirty="0" err="1" smtClean="0"/>
              <a:t>administratieve</a:t>
            </a:r>
            <a:r>
              <a:rPr lang="en-GB" sz="2400" dirty="0" smtClean="0"/>
              <a:t> </a:t>
            </a:r>
            <a:r>
              <a:rPr lang="en-GB" sz="2400" dirty="0" err="1" smtClean="0"/>
              <a:t>relatie</a:t>
            </a:r>
            <a:r>
              <a:rPr lang="en-GB" sz="2400" dirty="0" smtClean="0"/>
              <a:t>?</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21</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a:off x="4478215" y="3059723"/>
            <a:ext cx="79717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728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3. </a:t>
            </a:r>
            <a:r>
              <a:rPr lang="en-GB" sz="2400" dirty="0" err="1" smtClean="0"/>
              <a:t>Welke</a:t>
            </a:r>
            <a:r>
              <a:rPr lang="en-GB" sz="2400" dirty="0" smtClean="0"/>
              <a:t> </a:t>
            </a:r>
            <a:r>
              <a:rPr lang="en-GB" sz="2400" dirty="0" err="1" smtClean="0"/>
              <a:t>rollen</a:t>
            </a:r>
            <a:r>
              <a:rPr lang="en-GB" sz="2400" dirty="0" smtClean="0"/>
              <a:t>/</a:t>
            </a:r>
            <a:r>
              <a:rPr lang="en-GB" sz="2400" dirty="0" err="1" smtClean="0"/>
              <a:t>relaties</a:t>
            </a:r>
            <a:r>
              <a:rPr lang="en-GB" sz="2400" dirty="0" smtClean="0"/>
              <a:t> </a:t>
            </a:r>
            <a:r>
              <a:rPr lang="en-GB" sz="2400" dirty="0" err="1" smtClean="0"/>
              <a:t>kan</a:t>
            </a:r>
            <a:r>
              <a:rPr lang="en-GB" sz="2400" dirty="0" smtClean="0"/>
              <a:t> </a:t>
            </a:r>
            <a:r>
              <a:rPr lang="en-GB" sz="2400" dirty="0" err="1" smtClean="0"/>
              <a:t>een</a:t>
            </a:r>
            <a:r>
              <a:rPr lang="en-GB" sz="2400" dirty="0" smtClean="0"/>
              <a:t> Agent </a:t>
            </a:r>
            <a:r>
              <a:rPr lang="en-GB" sz="2400" dirty="0" err="1" smtClean="0"/>
              <a:t>hebben</a:t>
            </a:r>
            <a:r>
              <a:rPr lang="en-GB" sz="2400" dirty="0" smtClean="0"/>
              <a:t>? Tot </a:t>
            </a:r>
            <a:r>
              <a:rPr lang="en-GB" sz="2400" dirty="0" err="1" smtClean="0"/>
              <a:t>welke</a:t>
            </a:r>
            <a:r>
              <a:rPr lang="en-GB" sz="2400" dirty="0" smtClean="0"/>
              <a:t> </a:t>
            </a:r>
            <a:r>
              <a:rPr lang="en-GB" sz="2400" dirty="0" err="1" smtClean="0"/>
              <a:t>entiteiten</a:t>
            </a:r>
            <a:r>
              <a:rPr lang="en-GB" sz="2400" dirty="0" smtClean="0"/>
              <a:t>?</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22</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rot="20388370">
            <a:off x="5050594" y="1322566"/>
            <a:ext cx="2098431" cy="1197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654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4.1 Link </a:t>
            </a:r>
            <a:r>
              <a:rPr lang="en-GB" sz="2400" dirty="0" err="1" smtClean="0"/>
              <a:t>Openbaar</a:t>
            </a:r>
            <a:r>
              <a:rPr lang="en-GB" sz="2400" dirty="0" smtClean="0"/>
              <a:t> </a:t>
            </a:r>
            <a:r>
              <a:rPr lang="en-GB" sz="2400" dirty="0" err="1" smtClean="0"/>
              <a:t>Domein</a:t>
            </a:r>
            <a:r>
              <a:rPr lang="en-GB" sz="2400" dirty="0" smtClean="0"/>
              <a:t> </a:t>
            </a:r>
            <a:r>
              <a:rPr lang="en-GB" sz="2400" dirty="0" err="1" smtClean="0"/>
              <a:t>en</a:t>
            </a:r>
            <a:r>
              <a:rPr lang="en-GB" sz="2400" dirty="0" smtClean="0"/>
              <a:t> </a:t>
            </a:r>
            <a:r>
              <a:rPr lang="en-GB" sz="2400" dirty="0" err="1" smtClean="0"/>
              <a:t>Perceel</a:t>
            </a:r>
            <a:r>
              <a:rPr lang="en-GB" sz="2400" dirty="0" smtClean="0"/>
              <a:t>?</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23</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a:off x="5202994" y="3643735"/>
            <a:ext cx="2098431" cy="1197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158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4.2 Hoe </a:t>
            </a:r>
            <a:r>
              <a:rPr lang="en-GB" sz="2400" dirty="0" err="1" smtClean="0"/>
              <a:t>verhoudt</a:t>
            </a:r>
            <a:r>
              <a:rPr lang="en-GB" sz="2400" dirty="0" smtClean="0"/>
              <a:t> het </a:t>
            </a:r>
            <a:r>
              <a:rPr lang="en-GB" sz="2400" dirty="0" err="1" smtClean="0"/>
              <a:t>kadaster</a:t>
            </a:r>
            <a:r>
              <a:rPr lang="en-GB" sz="2400" dirty="0" smtClean="0"/>
              <a:t> </a:t>
            </a:r>
            <a:r>
              <a:rPr lang="en-GB" sz="2400" dirty="0" err="1" smtClean="0"/>
              <a:t>zich</a:t>
            </a:r>
            <a:r>
              <a:rPr lang="en-GB" sz="2400" dirty="0" smtClean="0"/>
              <a:t> tot het </a:t>
            </a:r>
            <a:r>
              <a:rPr lang="en-GB" sz="2400" dirty="0" err="1" smtClean="0"/>
              <a:t>Openbaar</a:t>
            </a:r>
            <a:r>
              <a:rPr lang="en-GB" sz="2400" dirty="0" smtClean="0"/>
              <a:t> </a:t>
            </a:r>
            <a:r>
              <a:rPr lang="en-GB" sz="2400" dirty="0" err="1" smtClean="0"/>
              <a:t>Domein</a:t>
            </a:r>
            <a:r>
              <a:rPr lang="en-GB" sz="2400" dirty="0" smtClean="0"/>
              <a:t>?</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24</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rot="1592707">
            <a:off x="4020323" y="2813808"/>
            <a:ext cx="4572002" cy="1512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28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5. Wat </a:t>
            </a:r>
            <a:r>
              <a:rPr lang="en-GB" sz="2400" dirty="0" err="1" smtClean="0"/>
              <a:t>verstaan</a:t>
            </a:r>
            <a:r>
              <a:rPr lang="en-GB" sz="2400" dirty="0" smtClean="0"/>
              <a:t> we </a:t>
            </a:r>
            <a:r>
              <a:rPr lang="en-GB" sz="2400" dirty="0" err="1" smtClean="0"/>
              <a:t>onder</a:t>
            </a:r>
            <a:r>
              <a:rPr lang="en-GB" sz="2400" dirty="0" smtClean="0"/>
              <a:t> </a:t>
            </a:r>
            <a:r>
              <a:rPr lang="en-GB" sz="2400" dirty="0" err="1" smtClean="0"/>
              <a:t>Begrenzing</a:t>
            </a:r>
            <a:r>
              <a:rPr lang="en-GB" sz="2400" dirty="0" smtClean="0"/>
              <a:t> </a:t>
            </a:r>
            <a:r>
              <a:rPr lang="en-GB" sz="2400" dirty="0" err="1" smtClean="0"/>
              <a:t>en</a:t>
            </a:r>
            <a:r>
              <a:rPr lang="en-GB" sz="2400" dirty="0" smtClean="0"/>
              <a:t> </a:t>
            </a:r>
            <a:r>
              <a:rPr lang="en-GB" sz="2400" dirty="0" err="1" smtClean="0"/>
              <a:t>Zonering</a:t>
            </a:r>
            <a:r>
              <a:rPr lang="en-GB" sz="2400" dirty="0" smtClean="0"/>
              <a:t> (INSPIRE) </a:t>
            </a:r>
            <a:r>
              <a:rPr lang="en-GB" sz="2400" dirty="0" err="1" smtClean="0"/>
              <a:t>en</a:t>
            </a:r>
            <a:r>
              <a:rPr lang="en-GB" sz="2400" dirty="0" smtClean="0"/>
              <a:t> hoe </a:t>
            </a:r>
            <a:r>
              <a:rPr lang="en-GB" sz="2400" dirty="0" err="1" smtClean="0"/>
              <a:t>verhoudt</a:t>
            </a:r>
            <a:r>
              <a:rPr lang="en-GB" sz="2400" dirty="0" smtClean="0"/>
              <a:t> </a:t>
            </a:r>
            <a:r>
              <a:rPr lang="en-GB" sz="2400" dirty="0" err="1" smtClean="0"/>
              <a:t>zich</a:t>
            </a:r>
            <a:r>
              <a:rPr lang="en-GB" sz="2400" dirty="0" smtClean="0"/>
              <a:t> </a:t>
            </a:r>
            <a:r>
              <a:rPr lang="en-GB" sz="2400" dirty="0" err="1" smtClean="0"/>
              <a:t>dit</a:t>
            </a:r>
            <a:r>
              <a:rPr lang="en-GB" sz="2400" dirty="0" smtClean="0"/>
              <a:t> tot het model?</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25</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Tree>
    <p:extLst>
      <p:ext uri="{BB962C8B-B14F-4D97-AF65-F5344CB8AC3E}">
        <p14:creationId xmlns:p14="http://schemas.microsoft.com/office/powerpoint/2010/main" val="2860583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dirty="0" smtClean="0"/>
              <a:t>6. Hoe past de </a:t>
            </a:r>
            <a:r>
              <a:rPr lang="en-GB" sz="2400" dirty="0" err="1" smtClean="0"/>
              <a:t>entiteit</a:t>
            </a:r>
            <a:r>
              <a:rPr lang="en-GB" sz="2400" dirty="0" smtClean="0"/>
              <a:t> “</a:t>
            </a:r>
            <a:r>
              <a:rPr lang="en-GB" sz="2400" dirty="0" err="1" smtClean="0"/>
              <a:t>Gebouwen</a:t>
            </a:r>
            <a:r>
              <a:rPr lang="en-GB" sz="2400" dirty="0" smtClean="0"/>
              <a:t>” in </a:t>
            </a:r>
            <a:r>
              <a:rPr lang="en-GB" sz="2400" dirty="0" err="1" smtClean="0"/>
              <a:t>dit</a:t>
            </a:r>
            <a:r>
              <a:rPr lang="en-GB" sz="2400" dirty="0" smtClean="0"/>
              <a:t> model?</a:t>
            </a:r>
            <a:endParaRPr lang="en-US" sz="240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26</a:t>
            </a:fld>
            <a:endParaRPr lang="nl-B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80" y="1088493"/>
            <a:ext cx="6646639" cy="5470344"/>
          </a:xfrm>
          <a:prstGeom prst="rect">
            <a:avLst/>
          </a:prstGeom>
        </p:spPr>
      </p:pic>
      <p:sp>
        <p:nvSpPr>
          <p:cNvPr id="6" name="Oval 5"/>
          <p:cNvSpPr/>
          <p:nvPr/>
        </p:nvSpPr>
        <p:spPr>
          <a:xfrm rot="1592707">
            <a:off x="1529688" y="2435812"/>
            <a:ext cx="3142696" cy="1512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210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a:t>Q&amp;A</a:t>
            </a:r>
          </a:p>
        </p:txBody>
      </p:sp>
    </p:spTree>
    <p:extLst>
      <p:ext uri="{BB962C8B-B14F-4D97-AF65-F5344CB8AC3E}">
        <p14:creationId xmlns:p14="http://schemas.microsoft.com/office/powerpoint/2010/main" val="3127885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53013278"/>
              </p:ext>
            </p:extLst>
          </p:nvPr>
        </p:nvGraphicFramePr>
        <p:xfrm>
          <a:off x="3181104" y="1914526"/>
          <a:ext cx="5406498" cy="3960000"/>
        </p:xfrm>
        <a:graphic>
          <a:graphicData uri="http://schemas.openxmlformats.org/drawingml/2006/table">
            <a:tbl>
              <a:tblPr bandRow="1">
                <a:tableStyleId>{93296810-A885-4BE3-A3E7-6D5BEEA58F35}</a:tableStyleId>
              </a:tblPr>
              <a:tblGrid>
                <a:gridCol w="1500962">
                  <a:extLst>
                    <a:ext uri="{9D8B030D-6E8A-4147-A177-3AD203B41FA5}">
                      <a16:colId xmlns:a16="http://schemas.microsoft.com/office/drawing/2014/main" val="931845318"/>
                    </a:ext>
                  </a:extLst>
                </a:gridCol>
                <a:gridCol w="3905536">
                  <a:extLst>
                    <a:ext uri="{9D8B030D-6E8A-4147-A177-3AD203B41FA5}">
                      <a16:colId xmlns:a16="http://schemas.microsoft.com/office/drawing/2014/main" val="4285240086"/>
                    </a:ext>
                  </a:extLst>
                </a:gridCol>
              </a:tblGrid>
              <a:tr h="360000">
                <a:tc>
                  <a:txBody>
                    <a:bodyPr/>
                    <a:lstStyle/>
                    <a:p>
                      <a:r>
                        <a:rPr lang="nl-BE" sz="1600" b="1"/>
                        <a:t>Datum</a:t>
                      </a:r>
                    </a:p>
                  </a:txBody>
                  <a:tcPr/>
                </a:tc>
                <a:tc>
                  <a:txBody>
                    <a:bodyPr/>
                    <a:lstStyle/>
                    <a:p>
                      <a:r>
                        <a:rPr lang="nl-BE" sz="1600" dirty="0"/>
                        <a:t>06/05/2019</a:t>
                      </a:r>
                    </a:p>
                  </a:txBody>
                  <a:tcPr/>
                </a:tc>
                <a:extLst>
                  <a:ext uri="{0D108BD9-81ED-4DB2-BD59-A6C34878D82A}">
                    <a16:rowId xmlns:a16="http://schemas.microsoft.com/office/drawing/2014/main" val="4191432274"/>
                  </a:ext>
                </a:extLst>
              </a:tr>
              <a:tr h="360000">
                <a:tc>
                  <a:txBody>
                    <a:bodyPr/>
                    <a:lstStyle/>
                    <a:p>
                      <a:r>
                        <a:rPr lang="nl-BE" sz="1600" b="1"/>
                        <a:t>Locatie</a:t>
                      </a:r>
                    </a:p>
                  </a:txBody>
                  <a:tcPr/>
                </a:tc>
                <a:tc>
                  <a:txBody>
                    <a:bodyPr/>
                    <a:lstStyle/>
                    <a:p>
                      <a:r>
                        <a:rPr lang="nl-BE" sz="1600" dirty="0"/>
                        <a:t>VAC Gent</a:t>
                      </a:r>
                    </a:p>
                  </a:txBody>
                  <a:tcPr/>
                </a:tc>
                <a:extLst>
                  <a:ext uri="{0D108BD9-81ED-4DB2-BD59-A6C34878D82A}">
                    <a16:rowId xmlns:a16="http://schemas.microsoft.com/office/drawing/2014/main" val="941412263"/>
                  </a:ext>
                </a:extLst>
              </a:tr>
              <a:tr h="360000">
                <a:tc>
                  <a:txBody>
                    <a:bodyPr/>
                    <a:lstStyle/>
                    <a:p>
                      <a:r>
                        <a:rPr lang="nl-BE" sz="1600" b="1"/>
                        <a:t>Deelnemers</a:t>
                      </a:r>
                    </a:p>
                  </a:txBody>
                  <a:tcPr/>
                </a:tc>
                <a:tc>
                  <a:txBody>
                    <a:bodyPr/>
                    <a:lstStyle/>
                    <a:p>
                      <a:r>
                        <a:rPr lang="nl-BE" sz="1600"/>
                        <a:t>Werkgroep</a:t>
                      </a:r>
                    </a:p>
                  </a:txBody>
                  <a:tcPr/>
                </a:tc>
                <a:extLst>
                  <a:ext uri="{0D108BD9-81ED-4DB2-BD59-A6C34878D82A}">
                    <a16:rowId xmlns:a16="http://schemas.microsoft.com/office/drawing/2014/main" val="4233473666"/>
                  </a:ext>
                </a:extLst>
              </a:tr>
              <a:tr h="2880000">
                <a:tc>
                  <a:txBody>
                    <a:bodyPr/>
                    <a:lstStyle/>
                    <a:p>
                      <a:r>
                        <a:rPr lang="nl-BE" sz="1600" b="1"/>
                        <a:t>Onderwerp</a:t>
                      </a:r>
                    </a:p>
                  </a:txBody>
                  <a:tcPr/>
                </a:tc>
                <a:tc>
                  <a:txBody>
                    <a:bodyPr/>
                    <a:lstStyle/>
                    <a:p>
                      <a:r>
                        <a:rPr lang="nl-BE" sz="1600" dirty="0"/>
                        <a:t>Vervolg</a:t>
                      </a:r>
                      <a:r>
                        <a:rPr lang="nl-BE" sz="1600" baseline="0" dirty="0"/>
                        <a:t> high-level concepten en definities</a:t>
                      </a:r>
                      <a:endParaRPr lang="nl-BE" sz="1600" dirty="0"/>
                    </a:p>
                  </a:txBody>
                  <a:tcPr/>
                </a:tc>
                <a:extLst>
                  <a:ext uri="{0D108BD9-81ED-4DB2-BD59-A6C34878D82A}">
                    <a16:rowId xmlns:a16="http://schemas.microsoft.com/office/drawing/2014/main" val="3438650352"/>
                  </a:ext>
                </a:extLst>
              </a:tr>
            </a:tbl>
          </a:graphicData>
        </a:graphic>
      </p:graphicFrame>
      <p:sp>
        <p:nvSpPr>
          <p:cNvPr id="3" name="Title 2"/>
          <p:cNvSpPr>
            <a:spLocks noGrp="1"/>
          </p:cNvSpPr>
          <p:nvPr>
            <p:ph type="title"/>
          </p:nvPr>
        </p:nvSpPr>
        <p:spPr/>
        <p:txBody>
          <a:bodyPr/>
          <a:lstStyle/>
          <a:p>
            <a:r>
              <a:rPr lang="nl-BE"/>
              <a:t>Volgende stappen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28</a:t>
            </a:fld>
            <a:endParaRPr lang="nl-B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71" y="1914526"/>
            <a:ext cx="1325562" cy="1486328"/>
          </a:xfrm>
          <a:prstGeom prst="rect">
            <a:avLst/>
          </a:prstGeom>
        </p:spPr>
      </p:pic>
    </p:spTree>
    <p:extLst>
      <p:ext uri="{BB962C8B-B14F-4D97-AF65-F5344CB8AC3E}">
        <p14:creationId xmlns:p14="http://schemas.microsoft.com/office/powerpoint/2010/main" val="22292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a:t>Terugblik</a:t>
            </a:r>
          </a:p>
        </p:txBody>
      </p:sp>
      <p:sp>
        <p:nvSpPr>
          <p:cNvPr id="5" name="Content Placeholder 4"/>
          <p:cNvSpPr>
            <a:spLocks noGrp="1"/>
          </p:cNvSpPr>
          <p:nvPr>
            <p:ph sz="quarter" idx="10"/>
          </p:nvPr>
        </p:nvSpPr>
        <p:spPr>
          <a:xfrm>
            <a:off x="662524" y="1083732"/>
            <a:ext cx="8562439" cy="5390809"/>
          </a:xfrm>
        </p:spPr>
        <p:txBody>
          <a:bodyPr>
            <a:normAutofit/>
          </a:bodyPr>
          <a:lstStyle/>
          <a:p>
            <a:r>
              <a:rPr lang="nl-BE" b="1" dirty="0">
                <a:latin typeface="FlandersArtSans-Regular" panose="020B0604020202020204" charset="0"/>
              </a:rPr>
              <a:t>Bestaande modellen</a:t>
            </a:r>
          </a:p>
          <a:p>
            <a:pPr lvl="1"/>
            <a:r>
              <a:rPr lang="nl-BE" sz="1600" dirty="0">
                <a:latin typeface="FlandersArtSans-Regular" panose="020B0604020202020204" charset="0"/>
              </a:rPr>
              <a:t>INSPIRE: Cadastral parcel, Annex III.4 Land use, Annex II.8 Facilities for production and industry, Building</a:t>
            </a:r>
            <a:endParaRPr lang="nl-BE" sz="1200" dirty="0">
              <a:latin typeface="FlandersArtSans-Regular" panose="020B0604020202020204" charset="0"/>
            </a:endParaRPr>
          </a:p>
          <a:p>
            <a:pPr lvl="1"/>
            <a:r>
              <a:rPr lang="nl-BE" sz="1600" dirty="0" smtClean="0">
                <a:latin typeface="FlandersArtSans-Regular" panose="020B0604020202020204" charset="0"/>
              </a:rPr>
              <a:t>Kadaster</a:t>
            </a:r>
            <a:endParaRPr lang="nl-BE" sz="1200" dirty="0">
              <a:latin typeface="FlandersArtSans-Regular" panose="020B0604020202020204" charset="0"/>
            </a:endParaRPr>
          </a:p>
          <a:p>
            <a:pPr lvl="1"/>
            <a:r>
              <a:rPr lang="nl-BE" sz="1600" dirty="0">
                <a:latin typeface="FlandersArtSans-Regular" panose="020B0604020202020204" charset="0"/>
              </a:rPr>
              <a:t>Uniek percelenplan</a:t>
            </a:r>
          </a:p>
          <a:p>
            <a:pPr lvl="1"/>
            <a:r>
              <a:rPr lang="nl-BE" sz="1600" dirty="0">
                <a:latin typeface="FlandersArtSans-Regular" panose="020B0604020202020204" charset="0"/>
              </a:rPr>
              <a:t>Gebouw en patrimonium (Mijn Burgerprofiel)</a:t>
            </a:r>
          </a:p>
          <a:p>
            <a:pPr lvl="1"/>
            <a:r>
              <a:rPr lang="nl-BE" sz="1600" dirty="0">
                <a:latin typeface="FlandersArtSans-Regular" panose="020B0604020202020204" charset="0"/>
              </a:rPr>
              <a:t>PATRIS (AAPD)</a:t>
            </a:r>
          </a:p>
          <a:p>
            <a:pPr lvl="1"/>
            <a:r>
              <a:rPr lang="nl-BE" sz="1600" dirty="0">
                <a:latin typeface="FlandersArtSans-Regular" panose="020B0604020202020204" charset="0"/>
              </a:rPr>
              <a:t>FIG (International Federation of Surveyors)</a:t>
            </a:r>
          </a:p>
          <a:p>
            <a:pPr lvl="1"/>
            <a:r>
              <a:rPr lang="nl-BE" sz="1600" dirty="0">
                <a:latin typeface="FlandersArtSans-Regular" panose="020B0604020202020204" charset="0"/>
              </a:rPr>
              <a:t>LADM – </a:t>
            </a:r>
            <a:r>
              <a:rPr lang="nl-BE" sz="1600" dirty="0" smtClean="0">
                <a:latin typeface="FlandersArtSans-Regular" panose="020B0604020202020204" charset="0"/>
              </a:rPr>
              <a:t>ISO19152</a:t>
            </a:r>
          </a:p>
          <a:p>
            <a:pPr lvl="1"/>
            <a:r>
              <a:rPr lang="nl-BE" sz="1600" dirty="0" smtClean="0">
                <a:latin typeface="FlandersArtSans-Regular" panose="020B0604020202020204" charset="0"/>
              </a:rPr>
              <a:t>United Nations – Guidelines on real property units and identifiers</a:t>
            </a:r>
          </a:p>
          <a:p>
            <a:pPr lvl="1"/>
            <a:r>
              <a:rPr lang="nl-BE" sz="1600" dirty="0" smtClean="0">
                <a:latin typeface="FlandersArtSans-Regular" panose="020B0604020202020204" charset="0"/>
              </a:rPr>
              <a:t>GRB Decreet</a:t>
            </a:r>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a:t>
            </a:fld>
            <a:endParaRPr lang="nl-BE"/>
          </a:p>
        </p:txBody>
      </p:sp>
    </p:spTree>
    <p:extLst>
      <p:ext uri="{BB962C8B-B14F-4D97-AF65-F5344CB8AC3E}">
        <p14:creationId xmlns:p14="http://schemas.microsoft.com/office/powerpoint/2010/main" val="331886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a:t>Terugblik</a:t>
            </a:r>
          </a:p>
        </p:txBody>
      </p:sp>
      <p:sp>
        <p:nvSpPr>
          <p:cNvPr id="5" name="Content Placeholder 4"/>
          <p:cNvSpPr>
            <a:spLocks noGrp="1"/>
          </p:cNvSpPr>
          <p:nvPr>
            <p:ph sz="quarter" idx="10"/>
          </p:nvPr>
        </p:nvSpPr>
        <p:spPr>
          <a:xfrm>
            <a:off x="662524" y="1083732"/>
            <a:ext cx="8562439" cy="5390809"/>
          </a:xfrm>
        </p:spPr>
        <p:txBody>
          <a:bodyPr>
            <a:normAutofit/>
          </a:bodyPr>
          <a:lstStyle/>
          <a:p>
            <a:r>
              <a:rPr lang="nl-BE" dirty="0">
                <a:latin typeface="FlandersArtSans-Regular" panose="020B0604020202020204" charset="0"/>
              </a:rPr>
              <a:t>4 use </a:t>
            </a:r>
            <a:r>
              <a:rPr lang="nl-BE" dirty="0" smtClean="0">
                <a:latin typeface="FlandersArtSans-Regular" panose="020B0604020202020204" charset="0"/>
              </a:rPr>
              <a:t>cases Business werkgroep:</a:t>
            </a:r>
            <a:endParaRPr lang="nl-BE" dirty="0">
              <a:latin typeface="FlandersArtSans-Regular" panose="020B0604020202020204" charset="0"/>
            </a:endParaRPr>
          </a:p>
          <a:p>
            <a:pPr lvl="1"/>
            <a:r>
              <a:rPr lang="nl-NL" sz="1600" dirty="0">
                <a:latin typeface="FlandersArtSans-Regular" panose="020B0604020202020204" charset="0"/>
              </a:rPr>
              <a:t>Boskaart</a:t>
            </a:r>
          </a:p>
          <a:p>
            <a:pPr lvl="1"/>
            <a:r>
              <a:rPr lang="nl-NL" sz="1600" dirty="0">
                <a:latin typeface="FlandersArtSans-Regular" panose="020B0604020202020204" charset="0"/>
              </a:rPr>
              <a:t>OVAM Zonering vervuiling</a:t>
            </a:r>
          </a:p>
          <a:p>
            <a:pPr lvl="1"/>
            <a:r>
              <a:rPr lang="nl-NL" sz="1600" dirty="0">
                <a:latin typeface="FlandersArtSans-Regular" panose="020B0604020202020204" charset="0"/>
              </a:rPr>
              <a:t>Bedrijventerreinen</a:t>
            </a:r>
          </a:p>
          <a:p>
            <a:pPr lvl="1"/>
            <a:r>
              <a:rPr lang="nl-NL" sz="1600" dirty="0">
                <a:latin typeface="FlandersArtSans-Regular" panose="020B0604020202020204" charset="0"/>
              </a:rPr>
              <a:t>Subsidies Landbouw en </a:t>
            </a:r>
            <a:r>
              <a:rPr lang="nl-NL" sz="1600" dirty="0" smtClean="0">
                <a:latin typeface="FlandersArtSans-Regular" panose="020B0604020202020204" charset="0"/>
              </a:rPr>
              <a:t>Visserij</a:t>
            </a:r>
          </a:p>
          <a:p>
            <a:pPr lvl="1"/>
            <a:endParaRPr lang="nl-NL" dirty="0" smtClean="0">
              <a:latin typeface="FlandersArtSans-Regular" panose="020B0604020202020204" charset="0"/>
            </a:endParaRPr>
          </a:p>
          <a:p>
            <a:r>
              <a:rPr lang="nl-NL" dirty="0">
                <a:latin typeface="FlandersArtSans-Regular" panose="020B0604020202020204" charset="0"/>
              </a:rPr>
              <a:t>Men wil voornamelijk </a:t>
            </a:r>
            <a:r>
              <a:rPr lang="nl-NL" b="1" dirty="0">
                <a:latin typeface="FlandersArtSans-Regular" panose="020B0604020202020204" charset="0"/>
              </a:rPr>
              <a:t>“Gebruik”</a:t>
            </a:r>
            <a:r>
              <a:rPr lang="nl-NL" dirty="0">
                <a:latin typeface="FlandersArtSans-Regular" panose="020B0604020202020204" charset="0"/>
              </a:rPr>
              <a:t> in de brede zin (bedrijventerreinen, vervuiling, bos, landbouw) kunnen koppelen </a:t>
            </a:r>
            <a:r>
              <a:rPr lang="nl-NL" dirty="0" smtClean="0">
                <a:latin typeface="FlandersArtSans-Regular" panose="020B0604020202020204" charset="0"/>
              </a:rPr>
              <a:t>aan </a:t>
            </a:r>
            <a:r>
              <a:rPr lang="nl-NL" dirty="0">
                <a:latin typeface="FlandersArtSans-Regular" panose="020B0604020202020204" charset="0"/>
              </a:rPr>
              <a:t>persoonsgegevens zoals eigenaar of gebruiker</a:t>
            </a:r>
            <a:r>
              <a:rPr lang="nl-NL" dirty="0" smtClean="0">
                <a:latin typeface="FlandersArtSans-Regular" panose="020B0604020202020204" charset="0"/>
              </a:rPr>
              <a:t>.</a:t>
            </a:r>
            <a:r>
              <a:rPr lang="nl-NL" sz="1600" dirty="0">
                <a:latin typeface="FlandersArtSans-Regular" panose="020B0604020202020204" charset="0"/>
              </a:rPr>
              <a:t/>
            </a:r>
            <a:br>
              <a:rPr lang="nl-NL" sz="1600" dirty="0">
                <a:latin typeface="FlandersArtSans-Regular" panose="020B0604020202020204" charset="0"/>
              </a:rPr>
            </a:br>
            <a:endParaRPr lang="nl-BE" sz="1600" dirty="0">
              <a:latin typeface="FlandersArtSans-Regular" panose="020B0604020202020204" charset="0"/>
            </a:endParaRPr>
          </a:p>
          <a:p>
            <a:pPr marL="16329" indent="0">
              <a:buNone/>
            </a:pPr>
            <a:endParaRPr lang="nl-BE" dirty="0">
              <a:latin typeface="FlandersArtSans-Regular" panose="020B0604020202020204" charset="0"/>
            </a:endParaRPr>
          </a:p>
          <a:p>
            <a:endParaRPr lang="nl-BE" dirty="0">
              <a:latin typeface="FlandersArtSans-Regular" panose="020B0604020202020204" charset="0"/>
            </a:endParaRPr>
          </a:p>
        </p:txBody>
      </p:sp>
      <p:sp>
        <p:nvSpPr>
          <p:cNvPr id="4" name="Slide Number Placeholder 3"/>
          <p:cNvSpPr>
            <a:spLocks noGrp="1"/>
          </p:cNvSpPr>
          <p:nvPr>
            <p:ph type="sldNum" sz="quarter" idx="4"/>
          </p:nvPr>
        </p:nvSpPr>
        <p:spPr/>
        <p:txBody>
          <a:bodyPr/>
          <a:lstStyle/>
          <a:p>
            <a:fld id="{C9C406F6-A053-43CA-AEC8-FA3EEE83A3FB}" type="slidenum">
              <a:rPr lang="nl-BE" smtClean="0"/>
              <a:pPr/>
              <a:t>4</a:t>
            </a:fld>
            <a:endParaRPr lang="nl-BE"/>
          </a:p>
        </p:txBody>
      </p:sp>
    </p:spTree>
    <p:extLst>
      <p:ext uri="{BB962C8B-B14F-4D97-AF65-F5344CB8AC3E}">
        <p14:creationId xmlns:p14="http://schemas.microsoft.com/office/powerpoint/2010/main" val="187814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a:t>Terugblik</a:t>
            </a:r>
          </a:p>
        </p:txBody>
      </p:sp>
      <p:sp>
        <p:nvSpPr>
          <p:cNvPr id="5" name="Content Placeholder 4"/>
          <p:cNvSpPr>
            <a:spLocks noGrp="1"/>
          </p:cNvSpPr>
          <p:nvPr>
            <p:ph sz="quarter" idx="10"/>
          </p:nvPr>
        </p:nvSpPr>
        <p:spPr>
          <a:xfrm>
            <a:off x="662524" y="1083732"/>
            <a:ext cx="8562439" cy="5390809"/>
          </a:xfrm>
        </p:spPr>
        <p:txBody>
          <a:bodyPr>
            <a:normAutofit/>
          </a:bodyPr>
          <a:lstStyle/>
          <a:p>
            <a:r>
              <a:rPr lang="nl-NL" b="1" dirty="0" smtClean="0">
                <a:latin typeface="FlandersArtSans-Regular" panose="020B0604020202020204" charset="0"/>
              </a:rPr>
              <a:t>Doorgestuurde </a:t>
            </a:r>
            <a:r>
              <a:rPr lang="nl-NL" b="1" dirty="0">
                <a:latin typeface="FlandersArtSans-Regular" panose="020B0604020202020204" charset="0"/>
              </a:rPr>
              <a:t>use cases:</a:t>
            </a:r>
          </a:p>
          <a:p>
            <a:pPr lvl="1"/>
            <a:r>
              <a:rPr lang="nl-NL" sz="1600" dirty="0">
                <a:latin typeface="FlandersArtSans-Regular" panose="020B0604020202020204" charset="0"/>
                <a:hlinkClick r:id="rId2"/>
              </a:rPr>
              <a:t>CaPakey REST service</a:t>
            </a:r>
            <a:r>
              <a:rPr lang="nl-NL" sz="1600" dirty="0">
                <a:latin typeface="FlandersArtSans-Regular" panose="020B0604020202020204" charset="0"/>
              </a:rPr>
              <a:t>: kadastrale (plan)perceelsinformatie trapsgewijs en hiërarchisch opvragen. Zo kunnen lijsten of detailinformatie van gemeenten, kadastrale afdelingen/secties opgevraagd worden.</a:t>
            </a:r>
          </a:p>
          <a:p>
            <a:pPr lvl="1"/>
            <a:r>
              <a:rPr lang="nl-NL" sz="1600" dirty="0">
                <a:latin typeface="FlandersArtSans-Regular" panose="020B0604020202020204" charset="0"/>
                <a:hlinkClick r:id="rId3"/>
              </a:rPr>
              <a:t>Recht van Voorkoop</a:t>
            </a:r>
            <a:r>
              <a:rPr lang="nl-NL" sz="1600" dirty="0">
                <a:latin typeface="FlandersArtSans-Regular" panose="020B0604020202020204" charset="0"/>
              </a:rPr>
              <a:t>: recht om een perceel dat te koop wordt aangeboden, voor dezelfde prijs en onder dezelfde modaliteiten, bij voorrang op de kandidaat-koper aan te kopen</a:t>
            </a:r>
          </a:p>
          <a:p>
            <a:pPr lvl="1"/>
            <a:r>
              <a:rPr lang="nl-NL" sz="1600" dirty="0">
                <a:latin typeface="FlandersArtSans-Regular" panose="020B0604020202020204" charset="0"/>
                <a:hlinkClick r:id="rId4"/>
              </a:rPr>
              <a:t>Belastingskrediet voor VEN-gebied</a:t>
            </a:r>
            <a:r>
              <a:rPr lang="nl-NL" sz="1600" dirty="0">
                <a:latin typeface="FlandersArtSans-Regular" panose="020B0604020202020204" charset="0"/>
              </a:rPr>
              <a:t>: Onbebouwde onroerende goederen gelegen in VEN-gebied genieten een belastingsvoordeel van 2.5% op KI. </a:t>
            </a:r>
            <a:endParaRPr lang="nl-NL" sz="1600" dirty="0" smtClean="0">
              <a:latin typeface="FlandersArtSans-Regular" panose="020B0604020202020204" charset="0"/>
            </a:endParaRPr>
          </a:p>
          <a:p>
            <a:pPr lvl="1"/>
            <a:r>
              <a:rPr lang="nl-NL" sz="1600" dirty="0" smtClean="0">
                <a:latin typeface="FlandersArtSans-Regular" panose="020B0604020202020204" charset="0"/>
                <a:hlinkClick r:id="rId5"/>
              </a:rPr>
              <a:t>INSPIRE Cadastral Parcel use cases</a:t>
            </a:r>
            <a:r>
              <a:rPr lang="nl-NL" sz="1600" dirty="0" smtClean="0">
                <a:latin typeface="FlandersArtSans-Regular" panose="020B0604020202020204" charset="0"/>
              </a:rPr>
              <a:t>: Vastgoed, Landbouw, Milieu, ruimtelijke planning, Infrastructuurmanagement, ...</a:t>
            </a:r>
          </a:p>
          <a:p>
            <a:pPr lvl="1"/>
            <a:r>
              <a:rPr lang="nl-NL" sz="1600" dirty="0" smtClean="0">
                <a:latin typeface="FlandersArtSans-Regular" panose="020B0604020202020204" charset="0"/>
              </a:rPr>
              <a:t>Use cases in het kader van Gebouwen- en Adressenregister: Koppeling eigenaar, historiek &amp; informatie-uitwisseling</a:t>
            </a:r>
          </a:p>
          <a:p>
            <a:pPr lvl="1"/>
            <a:r>
              <a:rPr lang="nl-NL" sz="1600" dirty="0" smtClean="0">
                <a:latin typeface="FlandersArtSans-Regular" panose="020B0604020202020204" charset="0"/>
              </a:rPr>
              <a:t>Akteperceel</a:t>
            </a:r>
            <a:r>
              <a:rPr lang="nl-NL" sz="1600" dirty="0">
                <a:latin typeface="FlandersArtSans-Regular" panose="020B0604020202020204" charset="0"/>
              </a:rPr>
              <a:t>: Visualisatie van notariële akte en bijhorend meetplan van de landmeter</a:t>
            </a:r>
            <a:r>
              <a:rPr lang="nl-NL" sz="1600" dirty="0" smtClean="0">
                <a:latin typeface="FlandersArtSans-Regular" panose="020B0604020202020204" charset="0"/>
              </a:rPr>
              <a:t>.</a:t>
            </a:r>
            <a:endParaRPr lang="nl-NL" b="1"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5</a:t>
            </a:fld>
            <a:endParaRPr lang="nl-BE"/>
          </a:p>
        </p:txBody>
      </p:sp>
    </p:spTree>
    <p:extLst>
      <p:ext uri="{BB962C8B-B14F-4D97-AF65-F5344CB8AC3E}">
        <p14:creationId xmlns:p14="http://schemas.microsoft.com/office/powerpoint/2010/main" val="3063772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a:t>Terugblik</a:t>
            </a:r>
          </a:p>
        </p:txBody>
      </p:sp>
      <p:sp>
        <p:nvSpPr>
          <p:cNvPr id="5" name="Content Placeholder 4"/>
          <p:cNvSpPr>
            <a:spLocks noGrp="1"/>
          </p:cNvSpPr>
          <p:nvPr>
            <p:ph sz="quarter" idx="10"/>
          </p:nvPr>
        </p:nvSpPr>
        <p:spPr>
          <a:xfrm>
            <a:off x="662524" y="1083732"/>
            <a:ext cx="8562439" cy="5390809"/>
          </a:xfrm>
        </p:spPr>
        <p:txBody>
          <a:bodyPr>
            <a:normAutofit/>
          </a:bodyPr>
          <a:lstStyle/>
          <a:p>
            <a:r>
              <a:rPr lang="nl-NL" b="1" dirty="0" smtClean="0">
                <a:latin typeface="FlandersArtSans-Regular" panose="020B0604020202020204" charset="0"/>
              </a:rPr>
              <a:t>Overige doorgestuurde documentatie:</a:t>
            </a:r>
            <a:endParaRPr lang="nl-NL" b="1" dirty="0">
              <a:latin typeface="FlandersArtSans-Regular" panose="020B0604020202020204" charset="0"/>
            </a:endParaRPr>
          </a:p>
          <a:p>
            <a:pPr lvl="1"/>
            <a:r>
              <a:rPr lang="nl-NL" sz="1600" dirty="0" smtClean="0">
                <a:latin typeface="FlandersArtSans-Regular" panose="020B0604020202020204" charset="0"/>
              </a:rPr>
              <a:t>Dataspecificaties AAPD</a:t>
            </a:r>
          </a:p>
          <a:p>
            <a:pPr lvl="1"/>
            <a:r>
              <a:rPr lang="nl-NL" sz="1600" dirty="0" smtClean="0">
                <a:latin typeface="FlandersArtSans-Regular" panose="020B0604020202020204" charset="0"/>
              </a:rPr>
              <a:t>Productspecificaties dataset Bedrijventerreinen</a:t>
            </a:r>
          </a:p>
          <a:p>
            <a:pPr lvl="1"/>
            <a:r>
              <a:rPr lang="nl-NL" sz="1600" dirty="0" smtClean="0">
                <a:latin typeface="FlandersArtSans-Regular" panose="020B0604020202020204" charset="0"/>
              </a:rPr>
              <a:t>Documentatie bestaande modellen (INSPIRE, ISO, ...)</a:t>
            </a:r>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6</a:t>
            </a:fld>
            <a:endParaRPr lang="nl-BE"/>
          </a:p>
        </p:txBody>
      </p:sp>
    </p:spTree>
    <p:extLst>
      <p:ext uri="{BB962C8B-B14F-4D97-AF65-F5344CB8AC3E}">
        <p14:creationId xmlns:p14="http://schemas.microsoft.com/office/powerpoint/2010/main" val="37616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a:t>‘Percelen’</a:t>
            </a:r>
          </a:p>
        </p:txBody>
      </p:sp>
      <p:sp>
        <p:nvSpPr>
          <p:cNvPr id="3" name="Title 2"/>
          <p:cNvSpPr>
            <a:spLocks noGrp="1"/>
          </p:cNvSpPr>
          <p:nvPr>
            <p:ph type="title"/>
          </p:nvPr>
        </p:nvSpPr>
        <p:spPr/>
        <p:txBody>
          <a:bodyPr/>
          <a:lstStyle/>
          <a:p>
            <a:r>
              <a:rPr lang="nl-BE" noProof="0"/>
              <a:t>Sneuvelmodel</a:t>
            </a:r>
          </a:p>
        </p:txBody>
      </p:sp>
    </p:spTree>
    <p:extLst>
      <p:ext uri="{BB962C8B-B14F-4D97-AF65-F5344CB8AC3E}">
        <p14:creationId xmlns:p14="http://schemas.microsoft.com/office/powerpoint/2010/main" val="2582409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Sneuvelmodel</a:t>
            </a:r>
            <a:r>
              <a:rPr lang="en-GB" dirty="0"/>
              <a:t>: use </a:t>
            </a:r>
            <a:r>
              <a:rPr lang="en-GB" dirty="0" smtClean="0"/>
              <a:t>case</a:t>
            </a:r>
            <a:endParaRPr lang="en-US"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8</a:t>
            </a:fld>
            <a:endParaRPr lang="nl-BE"/>
          </a:p>
        </p:txBody>
      </p:sp>
      <p:sp>
        <p:nvSpPr>
          <p:cNvPr id="5" name="Content Placeholder 4"/>
          <p:cNvSpPr>
            <a:spLocks noGrp="1"/>
          </p:cNvSpPr>
          <p:nvPr>
            <p:ph sz="quarter" idx="10"/>
          </p:nvPr>
        </p:nvSpPr>
        <p:spPr/>
        <p:txBody>
          <a:bodyPr>
            <a:normAutofit/>
          </a:bodyPr>
          <a:lstStyle/>
          <a:p>
            <a:r>
              <a:rPr lang="nl-BE" dirty="0">
                <a:latin typeface="FlandersArtSans-Regular" panose="020B0604020202020204" charset="0"/>
              </a:rPr>
              <a:t>Als ambtenaar stel ik vervuiling vast op een bedrijventerrein en baken ik dit gebied af als vervuilingsperceel</a:t>
            </a:r>
          </a:p>
          <a:p>
            <a:pPr lvl="1"/>
            <a:r>
              <a:rPr lang="nl-BE" dirty="0">
                <a:latin typeface="FlandersArtSans-Regular" panose="020B0604020202020204" charset="0"/>
              </a:rPr>
              <a:t>Als VLAIO wil ik weten hoe dit mijn bedrijventerrein impacteert</a:t>
            </a:r>
          </a:p>
          <a:p>
            <a:pPr lvl="1"/>
            <a:r>
              <a:rPr lang="nl-BE" dirty="0">
                <a:latin typeface="FlandersArtSans-Regular" panose="020B0604020202020204" charset="0"/>
              </a:rPr>
              <a:t>Als OVAM wil ik weten wie er rechten (gebruiker of eigenaar) uitoefent op het geïmpacteerde gebied.</a:t>
            </a:r>
          </a:p>
          <a:p>
            <a:endParaRPr lang="nl-BE" dirty="0"/>
          </a:p>
        </p:txBody>
      </p:sp>
    </p:spTree>
    <p:extLst>
      <p:ext uri="{BB962C8B-B14F-4D97-AF65-F5344CB8AC3E}">
        <p14:creationId xmlns:p14="http://schemas.microsoft.com/office/powerpoint/2010/main" val="375727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4" y="365128"/>
            <a:ext cx="8026678" cy="461137"/>
          </a:xfrm>
        </p:spPr>
        <p:txBody>
          <a:bodyPr>
            <a:normAutofit/>
          </a:bodyPr>
          <a:lstStyle/>
          <a:p>
            <a:r>
              <a:rPr lang="nl-BE" noProof="0" dirty="0" smtClean="0"/>
              <a:t>Sneuvelmodel: use case</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9</a:t>
            </a:fld>
            <a:endParaRPr lang="nl-BE"/>
          </a:p>
        </p:txBody>
      </p:sp>
      <p:sp>
        <p:nvSpPr>
          <p:cNvPr id="11" name="Rectangle 10"/>
          <p:cNvSpPr/>
          <p:nvPr/>
        </p:nvSpPr>
        <p:spPr>
          <a:xfrm>
            <a:off x="1377108" y="1112704"/>
            <a:ext cx="7039779" cy="5001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377108" y="2875402"/>
            <a:ext cx="3062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39798" y="1112704"/>
            <a:ext cx="0" cy="176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05769" y="2875402"/>
            <a:ext cx="0" cy="3238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005769" y="4109292"/>
            <a:ext cx="54111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64696" y="1112704"/>
            <a:ext cx="1619479" cy="261610"/>
          </a:xfrm>
          <a:prstGeom prst="rect">
            <a:avLst/>
          </a:prstGeom>
          <a:noFill/>
        </p:spPr>
        <p:txBody>
          <a:bodyPr wrap="square" rtlCol="0">
            <a:spAutoFit/>
          </a:bodyPr>
          <a:lstStyle/>
          <a:p>
            <a:r>
              <a:rPr lang="en-GB" sz="1100" err="1"/>
              <a:t>Kadastraal</a:t>
            </a:r>
            <a:r>
              <a:rPr lang="en-GB" sz="1100"/>
              <a:t> </a:t>
            </a:r>
            <a:r>
              <a:rPr lang="en-GB" sz="1100" err="1"/>
              <a:t>perceel</a:t>
            </a:r>
            <a:r>
              <a:rPr lang="en-GB" sz="1100"/>
              <a:t> 1</a:t>
            </a:r>
            <a:endParaRPr lang="en-US" sz="1100"/>
          </a:p>
        </p:txBody>
      </p:sp>
      <p:sp>
        <p:nvSpPr>
          <p:cNvPr id="23" name="TextBox 22"/>
          <p:cNvSpPr txBox="1"/>
          <p:nvPr/>
        </p:nvSpPr>
        <p:spPr>
          <a:xfrm>
            <a:off x="1364695" y="2900232"/>
            <a:ext cx="1619479" cy="261610"/>
          </a:xfrm>
          <a:prstGeom prst="rect">
            <a:avLst/>
          </a:prstGeom>
          <a:noFill/>
        </p:spPr>
        <p:txBody>
          <a:bodyPr wrap="square" rtlCol="0">
            <a:spAutoFit/>
          </a:bodyPr>
          <a:lstStyle/>
          <a:p>
            <a:r>
              <a:rPr lang="en-GB" sz="1100" err="1"/>
              <a:t>Kadastraal</a:t>
            </a:r>
            <a:r>
              <a:rPr lang="en-GB" sz="1100"/>
              <a:t> </a:t>
            </a:r>
            <a:r>
              <a:rPr lang="en-GB" sz="1100" err="1"/>
              <a:t>perceel</a:t>
            </a:r>
            <a:r>
              <a:rPr lang="en-GB" sz="1100"/>
              <a:t> 2</a:t>
            </a:r>
            <a:endParaRPr lang="en-US" sz="1100"/>
          </a:p>
        </p:txBody>
      </p:sp>
      <p:sp>
        <p:nvSpPr>
          <p:cNvPr id="24" name="TextBox 23"/>
          <p:cNvSpPr txBox="1"/>
          <p:nvPr/>
        </p:nvSpPr>
        <p:spPr>
          <a:xfrm>
            <a:off x="4452211" y="1112704"/>
            <a:ext cx="1619479" cy="261610"/>
          </a:xfrm>
          <a:prstGeom prst="rect">
            <a:avLst/>
          </a:prstGeom>
          <a:noFill/>
        </p:spPr>
        <p:txBody>
          <a:bodyPr wrap="square" rtlCol="0">
            <a:spAutoFit/>
          </a:bodyPr>
          <a:lstStyle/>
          <a:p>
            <a:r>
              <a:rPr lang="en-GB" sz="1100" err="1"/>
              <a:t>Kadastraal</a:t>
            </a:r>
            <a:r>
              <a:rPr lang="en-GB" sz="1100"/>
              <a:t> </a:t>
            </a:r>
            <a:r>
              <a:rPr lang="en-GB" sz="1100" err="1"/>
              <a:t>perceel</a:t>
            </a:r>
            <a:r>
              <a:rPr lang="en-GB" sz="1100"/>
              <a:t> 3</a:t>
            </a:r>
            <a:endParaRPr lang="en-US" sz="1100"/>
          </a:p>
        </p:txBody>
      </p:sp>
      <p:sp>
        <p:nvSpPr>
          <p:cNvPr id="25" name="TextBox 24"/>
          <p:cNvSpPr txBox="1"/>
          <p:nvPr/>
        </p:nvSpPr>
        <p:spPr>
          <a:xfrm>
            <a:off x="3014952" y="4160345"/>
            <a:ext cx="1619479" cy="261610"/>
          </a:xfrm>
          <a:prstGeom prst="rect">
            <a:avLst/>
          </a:prstGeom>
          <a:noFill/>
        </p:spPr>
        <p:txBody>
          <a:bodyPr wrap="square" rtlCol="0">
            <a:spAutoFit/>
          </a:bodyPr>
          <a:lstStyle/>
          <a:p>
            <a:r>
              <a:rPr lang="en-GB" sz="1100" err="1"/>
              <a:t>Kadastraal</a:t>
            </a:r>
            <a:r>
              <a:rPr lang="en-GB" sz="1100"/>
              <a:t> </a:t>
            </a:r>
            <a:r>
              <a:rPr lang="en-GB" sz="1100" err="1"/>
              <a:t>perceel</a:t>
            </a:r>
            <a:r>
              <a:rPr lang="en-GB" sz="1100"/>
              <a:t> 1</a:t>
            </a:r>
            <a:endParaRPr lang="en-US" sz="1100"/>
          </a:p>
        </p:txBody>
      </p:sp>
      <p:sp>
        <p:nvSpPr>
          <p:cNvPr id="5" name="Rectangle 4"/>
          <p:cNvSpPr/>
          <p:nvPr/>
        </p:nvSpPr>
        <p:spPr>
          <a:xfrm>
            <a:off x="5210978" y="1112704"/>
            <a:ext cx="3205909" cy="3811836"/>
          </a:xfrm>
          <a:prstGeom prst="rect">
            <a:avLst/>
          </a:prstGeom>
          <a:solidFill>
            <a:srgbClr val="0070C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Parking</a:t>
            </a:r>
            <a:endParaRPr lang="en-US">
              <a:solidFill>
                <a:schemeClr val="tx1"/>
              </a:solidFill>
            </a:endParaRPr>
          </a:p>
        </p:txBody>
      </p:sp>
      <p:sp>
        <p:nvSpPr>
          <p:cNvPr id="7" name="TextBox 6"/>
          <p:cNvSpPr txBox="1"/>
          <p:nvPr/>
        </p:nvSpPr>
        <p:spPr>
          <a:xfrm>
            <a:off x="1983037" y="5345977"/>
            <a:ext cx="2313542" cy="369204"/>
          </a:xfrm>
          <a:prstGeom prst="rect">
            <a:avLst/>
          </a:prstGeom>
          <a:noFill/>
        </p:spPr>
        <p:txBody>
          <a:bodyPr wrap="square" rtlCol="0">
            <a:spAutoFit/>
          </a:bodyPr>
          <a:lstStyle/>
          <a:p>
            <a:r>
              <a:rPr lang="en-GB" dirty="0" err="1"/>
              <a:t>Openbaar</a:t>
            </a:r>
            <a:r>
              <a:rPr lang="en-GB" dirty="0"/>
              <a:t> </a:t>
            </a:r>
            <a:r>
              <a:rPr lang="en-GB" dirty="0" err="1"/>
              <a:t>Domein</a:t>
            </a:r>
            <a:endParaRPr lang="en-US" dirty="0"/>
          </a:p>
        </p:txBody>
      </p:sp>
      <p:sp>
        <p:nvSpPr>
          <p:cNvPr id="2" name="Oval 1"/>
          <p:cNvSpPr/>
          <p:nvPr/>
        </p:nvSpPr>
        <p:spPr>
          <a:xfrm>
            <a:off x="5838940" y="3679634"/>
            <a:ext cx="2236424" cy="1046602"/>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err="1">
                <a:solidFill>
                  <a:schemeClr val="tx1"/>
                </a:solidFill>
              </a:rPr>
              <a:t>Vervuiling</a:t>
            </a:r>
            <a:endParaRPr lang="en-US">
              <a:solidFill>
                <a:schemeClr val="tx1"/>
              </a:solidFill>
            </a:endParaRPr>
          </a:p>
        </p:txBody>
      </p:sp>
      <p:sp>
        <p:nvSpPr>
          <p:cNvPr id="9" name="Rectangle 8"/>
          <p:cNvSpPr/>
          <p:nvPr/>
        </p:nvSpPr>
        <p:spPr>
          <a:xfrm>
            <a:off x="2517169" y="1736333"/>
            <a:ext cx="986319" cy="986319"/>
          </a:xfrm>
          <a:prstGeom prst="rect">
            <a:avLst/>
          </a:prstGeom>
          <a:solidFill>
            <a:srgbClr val="92D05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Gebouw</a:t>
            </a:r>
            <a:endParaRPr lang="en-US" dirty="0">
              <a:solidFill>
                <a:schemeClr val="tx1"/>
              </a:solidFill>
            </a:endParaRPr>
          </a:p>
        </p:txBody>
      </p:sp>
    </p:spTree>
    <p:extLst>
      <p:ext uri="{BB962C8B-B14F-4D97-AF65-F5344CB8AC3E}">
        <p14:creationId xmlns:p14="http://schemas.microsoft.com/office/powerpoint/2010/main" val="3787623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017b88eaf1ff4c10f37eeb5d8af5bc18">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504ec224f0846cb72e14a44fe2d9dd5d"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4E0740-7C99-4B07-9AF9-52B6D081C28D}">
  <ds:schemaRefs>
    <ds:schemaRef ds:uri="abd5de4e-6ecd-4522-a9f4-1c24c7648312"/>
    <ds:schemaRef ds:uri="d8af5a5f-e2e6-468c-9f28-f81d99523fe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4F2F1AD-D645-4193-A006-2254829C7900}">
  <ds:schemaRefs>
    <ds:schemaRef ds:uri="abd5de4e-6ecd-4522-a9f4-1c24c7648312"/>
    <ds:schemaRef ds:uri="d8af5a5f-e2e6-468c-9f28-f81d99523f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263841-5FF5-4F98-A02E-6898835F6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1079</TotalTime>
  <Words>897</Words>
  <Application>Microsoft Office PowerPoint</Application>
  <PresentationFormat>A4 Paper (210x297 mm)</PresentationFormat>
  <Paragraphs>257</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Wingdings</vt:lpstr>
      <vt:lpstr>FlandersArtSans-Regular</vt:lpstr>
      <vt:lpstr>Arial</vt:lpstr>
      <vt:lpstr>Georgia</vt:lpstr>
      <vt:lpstr>FlandersArtSans-Bold</vt:lpstr>
      <vt:lpstr>FlandersArtSans-Light</vt:lpstr>
      <vt:lpstr>Office Theme</vt:lpstr>
      <vt:lpstr>OSLO Percelen</vt:lpstr>
      <vt:lpstr>Agenda</vt:lpstr>
      <vt:lpstr>Terugblik</vt:lpstr>
      <vt:lpstr>Terugblik</vt:lpstr>
      <vt:lpstr>Terugblik</vt:lpstr>
      <vt:lpstr>Terugblik</vt:lpstr>
      <vt:lpstr>Sneuvelmodel</vt:lpstr>
      <vt:lpstr>Sneuvelmodel: use case</vt:lpstr>
      <vt:lpstr>Sneuvelmodel: use case</vt:lpstr>
      <vt:lpstr>OVAM stelt een vervuiling vast en bakent dit gebied af</vt:lpstr>
      <vt:lpstr>VLAIO wil weten op welk bedrijventerrein deze vervuiling voorkomt</vt:lpstr>
      <vt:lpstr>OVAM wil weten wie verantwoordelijk is voor het perceel</vt:lpstr>
      <vt:lpstr>OVAM wil weten wie verantwoordelijk is voor het perceel</vt:lpstr>
      <vt:lpstr>Openstaande vragen</vt:lpstr>
      <vt:lpstr>Openbaar Domein</vt:lpstr>
      <vt:lpstr>Landbouwperceel</vt:lpstr>
      <vt:lpstr>Gebouwen</vt:lpstr>
      <vt:lpstr>Vragen: sneuvelmodel</vt:lpstr>
      <vt:lpstr>Vragen</vt:lpstr>
      <vt:lpstr>1. Relatie planperceel – perceel: Associatie of generalisatie?</vt:lpstr>
      <vt:lpstr>2. Is er nood aan enkele topologische of ook administratieve relatie?</vt:lpstr>
      <vt:lpstr>3. Welke rollen/relaties kan een Agent hebben? Tot welke entiteiten?</vt:lpstr>
      <vt:lpstr>4.1 Link Openbaar Domein en Perceel?</vt:lpstr>
      <vt:lpstr>4.2 Hoe verhoudt het kadaster zich tot het Openbaar Domein?</vt:lpstr>
      <vt:lpstr>5. Wat verstaan we onder Begrenzing en Zonering (INSPIRE) en hoe verhoudt zich dit tot het model?</vt:lpstr>
      <vt:lpstr>6. Hoe past de entiteit “Gebouwen” in dit model?</vt:lpstr>
      <vt:lpstr>Q&amp;A</vt:lpstr>
      <vt:lpstr>Volgende stappen</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Thematische werkgroep 1 - OSLO Percelen 20190405</dc:title>
  <dc:creator>Thijs Geert</dc:creator>
  <cp:lastModifiedBy>Haleydt Kevin</cp:lastModifiedBy>
  <cp:revision>39</cp:revision>
  <dcterms:created xsi:type="dcterms:W3CDTF">2018-05-03T08:43:13Z</dcterms:created>
  <dcterms:modified xsi:type="dcterms:W3CDTF">2019-04-15T15:55:16Z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