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33"/>
  </p:notesMasterIdLst>
  <p:handoutMasterIdLst>
    <p:handoutMasterId r:id="rId34"/>
  </p:handoutMasterIdLst>
  <p:sldIdLst>
    <p:sldId id="257" r:id="rId5"/>
    <p:sldId id="350" r:id="rId6"/>
    <p:sldId id="437" r:id="rId7"/>
    <p:sldId id="461" r:id="rId8"/>
    <p:sldId id="462" r:id="rId9"/>
    <p:sldId id="345" r:id="rId10"/>
    <p:sldId id="467" r:id="rId11"/>
    <p:sldId id="443" r:id="rId12"/>
    <p:sldId id="466" r:id="rId13"/>
    <p:sldId id="444" r:id="rId14"/>
    <p:sldId id="496" r:id="rId15"/>
    <p:sldId id="425" r:id="rId16"/>
    <p:sldId id="478" r:id="rId17"/>
    <p:sldId id="491" r:id="rId18"/>
    <p:sldId id="480" r:id="rId19"/>
    <p:sldId id="481" r:id="rId20"/>
    <p:sldId id="482" r:id="rId21"/>
    <p:sldId id="485" r:id="rId22"/>
    <p:sldId id="490" r:id="rId23"/>
    <p:sldId id="489" r:id="rId24"/>
    <p:sldId id="486" r:id="rId25"/>
    <p:sldId id="487" r:id="rId26"/>
    <p:sldId id="488" r:id="rId27"/>
    <p:sldId id="354" r:id="rId28"/>
    <p:sldId id="495" r:id="rId29"/>
    <p:sldId id="492" r:id="rId30"/>
    <p:sldId id="370" r:id="rId31"/>
    <p:sldId id="371" r:id="rId32"/>
  </p:sldIdLst>
  <p:sldSz cx="9906000" cy="6858000" type="A4"/>
  <p:notesSz cx="6858000" cy="1333500"/>
  <p:embeddedFontLst>
    <p:embeddedFont>
      <p:font typeface="FlandersArtSans-Bold" panose="020B0604020202020204" charset="0"/>
      <p:bold r:id="rId35"/>
    </p:embeddedFont>
    <p:embeddedFont>
      <p:font typeface="Calibri" panose="020F0502020204030204" pitchFamily="34" charset="0"/>
      <p:regular r:id="rId36"/>
      <p:bold r:id="rId37"/>
      <p:italic r:id="rId38"/>
      <p:boldItalic r:id="rId39"/>
    </p:embeddedFont>
    <p:embeddedFont>
      <p:font typeface="FlandersArtSans-Regular" panose="020B0604020202020204" charset="0"/>
      <p:regular r:id="rId40"/>
    </p:embeddedFont>
    <p:embeddedFont>
      <p:font typeface="FlandersArtSans-Light" panose="020B0604020202020204" charset="0"/>
      <p:regular r:id="rId41"/>
    </p:embeddedFont>
  </p:embeddedFontLst>
  <p:defaultTextStyle>
    <a:defPPr>
      <a:defRPr lang="nl-BE"/>
    </a:defPPr>
    <a:lvl1pPr marL="0" algn="l" defTabSz="914235" rtl="0" eaLnBrk="1" latinLnBrk="0" hangingPunct="1">
      <a:defRPr sz="1799" kern="1200">
        <a:solidFill>
          <a:schemeClr val="tx1"/>
        </a:solidFill>
        <a:latin typeface="+mn-lt"/>
        <a:ea typeface="+mn-ea"/>
        <a:cs typeface="+mn-cs"/>
      </a:defRPr>
    </a:lvl1pPr>
    <a:lvl2pPr marL="457117" algn="l" defTabSz="914235" rtl="0" eaLnBrk="1" latinLnBrk="0" hangingPunct="1">
      <a:defRPr sz="1799" kern="1200">
        <a:solidFill>
          <a:schemeClr val="tx1"/>
        </a:solidFill>
        <a:latin typeface="+mn-lt"/>
        <a:ea typeface="+mn-ea"/>
        <a:cs typeface="+mn-cs"/>
      </a:defRPr>
    </a:lvl2pPr>
    <a:lvl3pPr marL="914235" algn="l" defTabSz="914235" rtl="0" eaLnBrk="1" latinLnBrk="0" hangingPunct="1">
      <a:defRPr sz="1799" kern="1200">
        <a:solidFill>
          <a:schemeClr val="tx1"/>
        </a:solidFill>
        <a:latin typeface="+mn-lt"/>
        <a:ea typeface="+mn-ea"/>
        <a:cs typeface="+mn-cs"/>
      </a:defRPr>
    </a:lvl3pPr>
    <a:lvl4pPr marL="1371353" algn="l" defTabSz="914235" rtl="0" eaLnBrk="1" latinLnBrk="0" hangingPunct="1">
      <a:defRPr sz="1799" kern="1200">
        <a:solidFill>
          <a:schemeClr val="tx1"/>
        </a:solidFill>
        <a:latin typeface="+mn-lt"/>
        <a:ea typeface="+mn-ea"/>
        <a:cs typeface="+mn-cs"/>
      </a:defRPr>
    </a:lvl4pPr>
    <a:lvl5pPr marL="1828470" algn="l" defTabSz="914235" rtl="0" eaLnBrk="1" latinLnBrk="0" hangingPunct="1">
      <a:defRPr sz="1799" kern="1200">
        <a:solidFill>
          <a:schemeClr val="tx1"/>
        </a:solidFill>
        <a:latin typeface="+mn-lt"/>
        <a:ea typeface="+mn-ea"/>
        <a:cs typeface="+mn-cs"/>
      </a:defRPr>
    </a:lvl5pPr>
    <a:lvl6pPr marL="2285588" algn="l" defTabSz="914235" rtl="0" eaLnBrk="1" latinLnBrk="0" hangingPunct="1">
      <a:defRPr sz="1799" kern="1200">
        <a:solidFill>
          <a:schemeClr val="tx1"/>
        </a:solidFill>
        <a:latin typeface="+mn-lt"/>
        <a:ea typeface="+mn-ea"/>
        <a:cs typeface="+mn-cs"/>
      </a:defRPr>
    </a:lvl6pPr>
    <a:lvl7pPr marL="2742705" algn="l" defTabSz="914235" rtl="0" eaLnBrk="1" latinLnBrk="0" hangingPunct="1">
      <a:defRPr sz="1799" kern="1200">
        <a:solidFill>
          <a:schemeClr val="tx1"/>
        </a:solidFill>
        <a:latin typeface="+mn-lt"/>
        <a:ea typeface="+mn-ea"/>
        <a:cs typeface="+mn-cs"/>
      </a:defRPr>
    </a:lvl7pPr>
    <a:lvl8pPr marL="3199823" algn="l" defTabSz="914235" rtl="0" eaLnBrk="1" latinLnBrk="0" hangingPunct="1">
      <a:defRPr sz="1799" kern="1200">
        <a:solidFill>
          <a:schemeClr val="tx1"/>
        </a:solidFill>
        <a:latin typeface="+mn-lt"/>
        <a:ea typeface="+mn-ea"/>
        <a:cs typeface="+mn-cs"/>
      </a:defRPr>
    </a:lvl8pPr>
    <a:lvl9pPr marL="3656940" algn="l" defTabSz="914235"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Wolf Liesbet" initials="DWL" lastIdx="2" clrIdx="0">
    <p:extLst>
      <p:ext uri="{19B8F6BF-5375-455C-9EA6-DF929625EA0E}">
        <p15:presenceInfo xmlns:p15="http://schemas.microsoft.com/office/powerpoint/2012/main" userId="S-1-5-21-3662605696-431538287-2476864782-213412" providerId="AD"/>
      </p:ext>
    </p:extLst>
  </p:cmAuthor>
  <p:cmAuthor id="2" name="Michiel De Keyzer" initials="MDK" lastIdx="11" clrIdx="1">
    <p:extLst>
      <p:ext uri="{19B8F6BF-5375-455C-9EA6-DF929625EA0E}">
        <p15:presenceInfo xmlns:p15="http://schemas.microsoft.com/office/powerpoint/2012/main" userId="Michiel De Keyzer" providerId="None"/>
      </p:ext>
    </p:extLst>
  </p:cmAuthor>
  <p:cmAuthor id="3" name="Arne De Proft" initials="ADP" lastIdx="20" clrIdx="2">
    <p:extLst>
      <p:ext uri="{19B8F6BF-5375-455C-9EA6-DF929625EA0E}">
        <p15:presenceInfo xmlns:p15="http://schemas.microsoft.com/office/powerpoint/2012/main" userId="Arne De Proft" providerId="None"/>
      </p:ext>
    </p:extLst>
  </p:cmAuthor>
  <p:cmAuthor id="4" name="Haleydt Kevin" initials="HK" lastIdx="2" clrIdx="3">
    <p:extLst>
      <p:ext uri="{19B8F6BF-5375-455C-9EA6-DF929625EA0E}">
        <p15:presenceInfo xmlns:p15="http://schemas.microsoft.com/office/powerpoint/2012/main" userId="S::kevin.haleydt@kb.vlaanderen.be::3063019d-08c4-452a-88b0-f79184f621b7" providerId="AD"/>
      </p:ext>
    </p:extLst>
  </p:cmAuthor>
  <p:cmAuthor id="5" name="De Keyzer Michiel" initials="DM" lastIdx="12" clrIdx="4">
    <p:extLst>
      <p:ext uri="{19B8F6BF-5375-455C-9EA6-DF929625EA0E}">
        <p15:presenceInfo xmlns:p15="http://schemas.microsoft.com/office/powerpoint/2012/main" userId="S::michiel.dekeyzer@kb.vlaanderen.be::5919b3ef-000e-4ca1-9196-cffa285786a7" providerId="AD"/>
      </p:ext>
    </p:extLst>
  </p:cmAuthor>
  <p:cmAuthor id="6" name="Haleydt Kevin" initials="HK [2]" lastIdx="18" clrIdx="5">
    <p:extLst>
      <p:ext uri="{19B8F6BF-5375-455C-9EA6-DF929625EA0E}">
        <p15:presenceInfo xmlns:p15="http://schemas.microsoft.com/office/powerpoint/2012/main" userId="Haleydt Kev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4384"/>
    <a:srgbClr val="587448"/>
    <a:srgbClr val="505050"/>
    <a:srgbClr val="C8B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3E1CD-5510-F546-E93A-4EA317FFDB4B}" v="14" dt="2019-05-06T09:00:30.930"/>
    <p1510:client id="{CA3255D7-EAFB-4C9D-1D0C-77DDD4801D65}" v="9" dt="2019-05-06T08:27:17.459"/>
  </p1510:revLst>
</p1510:revInfo>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2" autoAdjust="0"/>
    <p:restoredTop sz="94660"/>
  </p:normalViewPr>
  <p:slideViewPr>
    <p:cSldViewPr snapToGrid="0">
      <p:cViewPr varScale="1">
        <p:scale>
          <a:sx n="82" d="100"/>
          <a:sy n="82" d="100"/>
        </p:scale>
        <p:origin x="468"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72"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tableStyles" Target="tableStyles.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eydt Kevin" userId="S::kevin.haleydt@kb.vlaanderen.be::3063019d-08c4-452a-88b0-f79184f621b7" providerId="AD" clId="Web-{1B2D3763-80B1-90A6-B2A2-FCD08862FEDB}"/>
    <pc:docChg chg="modSld">
      <pc:chgData name="Haleydt Kevin" userId="S::kevin.haleydt@kb.vlaanderen.be::3063019d-08c4-452a-88b0-f79184f621b7" providerId="AD" clId="Web-{1B2D3763-80B1-90A6-B2A2-FCD08862FEDB}" dt="2019-04-04T11:42:40.287" v="31"/>
      <pc:docMkLst>
        <pc:docMk/>
      </pc:docMkLst>
      <pc:sldChg chg="modNotes">
        <pc:chgData name="Haleydt Kevin" userId="S::kevin.haleydt@kb.vlaanderen.be::3063019d-08c4-452a-88b0-f79184f621b7" providerId="AD" clId="Web-{1B2D3763-80B1-90A6-B2A2-FCD08862FEDB}" dt="2019-04-04T11:42:40.287" v="31"/>
        <pc:sldMkLst>
          <pc:docMk/>
          <pc:sldMk cId="3318860071" sldId="365"/>
        </pc:sldMkLst>
      </pc:sldChg>
    </pc:docChg>
  </pc:docChgLst>
  <pc:docChgLst>
    <pc:chgData name="De Keyzer Michiel" userId="S::michiel.dekeyzer@kb.vlaanderen.be::5919b3ef-000e-4ca1-9196-cffa285786a7" providerId="AD" clId="Web-{5A7D8D65-F6C2-F176-97B5-AD60EAEB21F7}"/>
    <pc:docChg chg="">
      <pc:chgData name="De Keyzer Michiel" userId="S::michiel.dekeyzer@kb.vlaanderen.be::5919b3ef-000e-4ca1-9196-cffa285786a7" providerId="AD" clId="Web-{5A7D8D65-F6C2-F176-97B5-AD60EAEB21F7}" dt="2019-04-02T19:25:55.768" v="5"/>
      <pc:docMkLst>
        <pc:docMk/>
      </pc:docMkLst>
      <pc:sldChg chg="addCm modCm">
        <pc:chgData name="De Keyzer Michiel" userId="S::michiel.dekeyzer@kb.vlaanderen.be::5919b3ef-000e-4ca1-9196-cffa285786a7" providerId="AD" clId="Web-{5A7D8D65-F6C2-F176-97B5-AD60EAEB21F7}" dt="2019-04-02T19:24:58.330" v="3"/>
        <pc:sldMkLst>
          <pc:docMk/>
          <pc:sldMk cId="2349673" sldId="354"/>
        </pc:sldMkLst>
      </pc:sldChg>
      <pc:sldChg chg="addCm">
        <pc:chgData name="De Keyzer Michiel" userId="S::michiel.dekeyzer@kb.vlaanderen.be::5919b3ef-000e-4ca1-9196-cffa285786a7" providerId="AD" clId="Web-{5A7D8D65-F6C2-F176-97B5-AD60EAEB21F7}" dt="2019-04-02T19:25:55.768" v="5"/>
        <pc:sldMkLst>
          <pc:docMk/>
          <pc:sldMk cId="222920653" sldId="371"/>
        </pc:sldMkLst>
      </pc:sldChg>
      <pc:sldChg chg="addCm">
        <pc:chgData name="De Keyzer Michiel" userId="S::michiel.dekeyzer@kb.vlaanderen.be::5919b3ef-000e-4ca1-9196-cffa285786a7" providerId="AD" clId="Web-{5A7D8D65-F6C2-F176-97B5-AD60EAEB21F7}" dt="2019-04-02T19:23:18.704" v="1"/>
        <pc:sldMkLst>
          <pc:docMk/>
          <pc:sldMk cId="3757275103" sldId="395"/>
        </pc:sldMkLst>
      </pc:sldChg>
      <pc:sldChg chg="addCm">
        <pc:chgData name="De Keyzer Michiel" userId="S::michiel.dekeyzer@kb.vlaanderen.be::5919b3ef-000e-4ca1-9196-cffa285786a7" providerId="AD" clId="Web-{5A7D8D65-F6C2-F176-97B5-AD60EAEB21F7}" dt="2019-04-02T19:18:39.483" v="0"/>
        <pc:sldMkLst>
          <pc:docMk/>
          <pc:sldMk cId="592599411" sldId="396"/>
        </pc:sldMkLst>
      </pc:sldChg>
    </pc:docChg>
  </pc:docChgLst>
  <pc:docChgLst>
    <pc:chgData name="Haleydt Kevin" userId="S::kevin.haleydt@kb.vlaanderen.be::3063019d-08c4-452a-88b0-f79184f621b7" providerId="AD" clId="Web-{12C3E1CD-5510-F546-E93A-4EA317FFDB4B}"/>
    <pc:docChg chg="modSld">
      <pc:chgData name="Haleydt Kevin" userId="S::kevin.haleydt@kb.vlaanderen.be::3063019d-08c4-452a-88b0-f79184f621b7" providerId="AD" clId="Web-{12C3E1CD-5510-F546-E93A-4EA317FFDB4B}" dt="2019-05-06T09:00:30.930" v="36" actId="14100"/>
      <pc:docMkLst>
        <pc:docMk/>
      </pc:docMkLst>
      <pc:sldChg chg="modSp">
        <pc:chgData name="Haleydt Kevin" userId="S::kevin.haleydt@kb.vlaanderen.be::3063019d-08c4-452a-88b0-f79184f621b7" providerId="AD" clId="Web-{12C3E1CD-5510-F546-E93A-4EA317FFDB4B}" dt="2019-05-06T07:45:35.472" v="8"/>
        <pc:sldMkLst>
          <pc:docMk/>
          <pc:sldMk cId="3513686282" sldId="350"/>
        </pc:sldMkLst>
        <pc:graphicFrameChg chg="mod modGraphic">
          <ac:chgData name="Haleydt Kevin" userId="S::kevin.haleydt@kb.vlaanderen.be::3063019d-08c4-452a-88b0-f79184f621b7" providerId="AD" clId="Web-{12C3E1CD-5510-F546-E93A-4EA317FFDB4B}" dt="2019-05-06T07:45:35.472" v="8"/>
          <ac:graphicFrameMkLst>
            <pc:docMk/>
            <pc:sldMk cId="3513686282" sldId="350"/>
            <ac:graphicFrameMk id="5" creationId="{00000000-0000-0000-0000-000000000000}"/>
          </ac:graphicFrameMkLst>
        </pc:graphicFrameChg>
      </pc:sldChg>
      <pc:sldChg chg="modSp">
        <pc:chgData name="Haleydt Kevin" userId="S::kevin.haleydt@kb.vlaanderen.be::3063019d-08c4-452a-88b0-f79184f621b7" providerId="AD" clId="Web-{12C3E1CD-5510-F546-E93A-4EA317FFDB4B}" dt="2019-05-06T08:52:29.403" v="11" actId="20577"/>
        <pc:sldMkLst>
          <pc:docMk/>
          <pc:sldMk cId="376166983" sldId="422"/>
        </pc:sldMkLst>
        <pc:spChg chg="mod">
          <ac:chgData name="Haleydt Kevin" userId="S::kevin.haleydt@kb.vlaanderen.be::3063019d-08c4-452a-88b0-f79184f621b7" providerId="AD" clId="Web-{12C3E1CD-5510-F546-E93A-4EA317FFDB4B}" dt="2019-05-06T08:52:29.403" v="11" actId="20577"/>
          <ac:spMkLst>
            <pc:docMk/>
            <pc:sldMk cId="376166983" sldId="422"/>
            <ac:spMk id="5" creationId="{00000000-0000-0000-0000-000000000000}"/>
          </ac:spMkLst>
        </pc:spChg>
      </pc:sldChg>
      <pc:sldChg chg="modSp">
        <pc:chgData name="Haleydt Kevin" userId="S::kevin.haleydt@kb.vlaanderen.be::3063019d-08c4-452a-88b0-f79184f621b7" providerId="AD" clId="Web-{12C3E1CD-5510-F546-E93A-4EA317FFDB4B}" dt="2019-05-06T07:36:39.716" v="4" actId="20577"/>
        <pc:sldMkLst>
          <pc:docMk/>
          <pc:sldMk cId="1663163978" sldId="449"/>
        </pc:sldMkLst>
        <pc:spChg chg="mod">
          <ac:chgData name="Haleydt Kevin" userId="S::kevin.haleydt@kb.vlaanderen.be::3063019d-08c4-452a-88b0-f79184f621b7" providerId="AD" clId="Web-{12C3E1CD-5510-F546-E93A-4EA317FFDB4B}" dt="2019-05-06T07:36:39.716" v="4" actId="20577"/>
          <ac:spMkLst>
            <pc:docMk/>
            <pc:sldMk cId="1663163978" sldId="449"/>
            <ac:spMk id="5" creationId="{00000000-0000-0000-0000-000000000000}"/>
          </ac:spMkLst>
        </pc:spChg>
      </pc:sldChg>
      <pc:sldChg chg="delSp modSp">
        <pc:chgData name="Haleydt Kevin" userId="S::kevin.haleydt@kb.vlaanderen.be::3063019d-08c4-452a-88b0-f79184f621b7" providerId="AD" clId="Web-{12C3E1CD-5510-F546-E93A-4EA317FFDB4B}" dt="2019-05-06T09:00:30.930" v="36" actId="14100"/>
        <pc:sldMkLst>
          <pc:docMk/>
          <pc:sldMk cId="3465777044" sldId="451"/>
        </pc:sldMkLst>
        <pc:spChg chg="del">
          <ac:chgData name="Haleydt Kevin" userId="S::kevin.haleydt@kb.vlaanderen.be::3063019d-08c4-452a-88b0-f79184f621b7" providerId="AD" clId="Web-{12C3E1CD-5510-F546-E93A-4EA317FFDB4B}" dt="2019-05-06T09:00:24.211" v="33"/>
          <ac:spMkLst>
            <pc:docMk/>
            <pc:sldMk cId="3465777044" sldId="451"/>
            <ac:spMk id="33" creationId="{00000000-0000-0000-0000-000000000000}"/>
          </ac:spMkLst>
        </pc:spChg>
        <pc:cxnChg chg="mod">
          <ac:chgData name="Haleydt Kevin" userId="S::kevin.haleydt@kb.vlaanderen.be::3063019d-08c4-452a-88b0-f79184f621b7" providerId="AD" clId="Web-{12C3E1CD-5510-F546-E93A-4EA317FFDB4B}" dt="2019-05-06T09:00:30.930" v="36" actId="14100"/>
          <ac:cxnSpMkLst>
            <pc:docMk/>
            <pc:sldMk cId="3465777044" sldId="451"/>
            <ac:cxnSpMk id="35" creationId="{00000000-0000-0000-0000-000000000000}"/>
          </ac:cxnSpMkLst>
        </pc:cxnChg>
        <pc:cxnChg chg="del mod">
          <ac:chgData name="Haleydt Kevin" userId="S::kevin.haleydt@kb.vlaanderen.be::3063019d-08c4-452a-88b0-f79184f621b7" providerId="AD" clId="Web-{12C3E1CD-5510-F546-E93A-4EA317FFDB4B}" dt="2019-05-06T09:00:26.493" v="34"/>
          <ac:cxnSpMkLst>
            <pc:docMk/>
            <pc:sldMk cId="3465777044" sldId="451"/>
            <ac:cxnSpMk id="40" creationId="{00000000-0000-0000-0000-000000000000}"/>
          </ac:cxnSpMkLst>
        </pc:cxnChg>
      </pc:sldChg>
      <pc:sldChg chg="modSp">
        <pc:chgData name="Haleydt Kevin" userId="S::kevin.haleydt@kb.vlaanderen.be::3063019d-08c4-452a-88b0-f79184f621b7" providerId="AD" clId="Web-{12C3E1CD-5510-F546-E93A-4EA317FFDB4B}" dt="2019-05-06T09:00:08.758" v="31" actId="20577"/>
        <pc:sldMkLst>
          <pc:docMk/>
          <pc:sldMk cId="1637419673" sldId="459"/>
        </pc:sldMkLst>
        <pc:spChg chg="mod">
          <ac:chgData name="Haleydt Kevin" userId="S::kevin.haleydt@kb.vlaanderen.be::3063019d-08c4-452a-88b0-f79184f621b7" providerId="AD" clId="Web-{12C3E1CD-5510-F546-E93A-4EA317FFDB4B}" dt="2019-05-06T09:00:08.758" v="31" actId="20577"/>
          <ac:spMkLst>
            <pc:docMk/>
            <pc:sldMk cId="1637419673" sldId="459"/>
            <ac:spMk id="5" creationId="{00000000-0000-0000-0000-000000000000}"/>
          </ac:spMkLst>
        </pc:spChg>
      </pc:sldChg>
    </pc:docChg>
  </pc:docChgLst>
  <pc:docChgLst>
    <pc:chgData name="De Keyzer Michiel" userId="S::michiel.dekeyzer@kb.vlaanderen.be::5919b3ef-000e-4ca1-9196-cffa285786a7" providerId="AD" clId="Web-{CA3255D7-EAFB-4C9D-1D0C-77DDD4801D65}"/>
    <pc:docChg chg="modSld">
      <pc:chgData name="De Keyzer Michiel" userId="S::michiel.dekeyzer@kb.vlaanderen.be::5919b3ef-000e-4ca1-9196-cffa285786a7" providerId="AD" clId="Web-{CA3255D7-EAFB-4C9D-1D0C-77DDD4801D65}" dt="2019-05-06T08:27:17.459" v="6" actId="14100"/>
      <pc:docMkLst>
        <pc:docMk/>
      </pc:docMkLst>
      <pc:sldChg chg="modSp">
        <pc:chgData name="De Keyzer Michiel" userId="S::michiel.dekeyzer@kb.vlaanderen.be::5919b3ef-000e-4ca1-9196-cffa285786a7" providerId="AD" clId="Web-{CA3255D7-EAFB-4C9D-1D0C-77DDD4801D65}" dt="2019-05-06T08:16:37.832" v="5"/>
        <pc:sldMkLst>
          <pc:docMk/>
          <pc:sldMk cId="3513686282" sldId="350"/>
        </pc:sldMkLst>
        <pc:graphicFrameChg chg="mod modGraphic">
          <ac:chgData name="De Keyzer Michiel" userId="S::michiel.dekeyzer@kb.vlaanderen.be::5919b3ef-000e-4ca1-9196-cffa285786a7" providerId="AD" clId="Web-{CA3255D7-EAFB-4C9D-1D0C-77DDD4801D65}" dt="2019-05-06T08:16:37.832" v="5"/>
          <ac:graphicFrameMkLst>
            <pc:docMk/>
            <pc:sldMk cId="3513686282" sldId="350"/>
            <ac:graphicFrameMk id="5" creationId="{00000000-0000-0000-0000-000000000000}"/>
          </ac:graphicFrameMkLst>
        </pc:graphicFrameChg>
      </pc:sldChg>
      <pc:sldChg chg="modSp">
        <pc:chgData name="De Keyzer Michiel" userId="S::michiel.dekeyzer@kb.vlaanderen.be::5919b3ef-000e-4ca1-9196-cffa285786a7" providerId="AD" clId="Web-{CA3255D7-EAFB-4C9D-1D0C-77DDD4801D65}" dt="2019-05-06T08:27:17.459" v="6" actId="14100"/>
        <pc:sldMkLst>
          <pc:docMk/>
          <pc:sldMk cId="3465777044" sldId="451"/>
        </pc:sldMkLst>
        <pc:cxnChg chg="mod">
          <ac:chgData name="De Keyzer Michiel" userId="S::michiel.dekeyzer@kb.vlaanderen.be::5919b3ef-000e-4ca1-9196-cffa285786a7" providerId="AD" clId="Web-{CA3255D7-EAFB-4C9D-1D0C-77DDD4801D65}" dt="2019-05-06T08:27:17.459" v="6" actId="14100"/>
          <ac:cxnSpMkLst>
            <pc:docMk/>
            <pc:sldMk cId="3465777044" sldId="451"/>
            <ac:cxnSpMk id="35" creationId="{00000000-0000-0000-0000-000000000000}"/>
          </ac:cxnSpMkLst>
        </pc:cxnChg>
      </pc:sldChg>
    </pc:docChg>
  </pc:docChgLst>
  <pc:docChgLst>
    <pc:chgData name="Haleydt Kevin" userId="S::kevin.haleydt@kb.vlaanderen.be::3063019d-08c4-452a-88b0-f79184f621b7" providerId="AD" clId="Web-{A3ADC9CF-118F-5A57-4BD9-0DBD91267DFF}"/>
    <pc:docChg chg="modSld">
      <pc:chgData name="Haleydt Kevin" userId="S::kevin.haleydt@kb.vlaanderen.be::3063019d-08c4-452a-88b0-f79184f621b7" providerId="AD" clId="Web-{A3ADC9CF-118F-5A57-4BD9-0DBD91267DFF}" dt="2019-04-03T14:28:48.249" v="68"/>
      <pc:docMkLst>
        <pc:docMk/>
      </pc:docMkLst>
      <pc:sldChg chg="modSp modNotes">
        <pc:chgData name="Haleydt Kevin" userId="S::kevin.haleydt@kb.vlaanderen.be::3063019d-08c4-452a-88b0-f79184f621b7" providerId="AD" clId="Web-{A3ADC9CF-118F-5A57-4BD9-0DBD91267DFF}" dt="2019-04-03T14:28:48.249" v="68"/>
        <pc:sldMkLst>
          <pc:docMk/>
          <pc:sldMk cId="2349673" sldId="354"/>
        </pc:sldMkLst>
        <pc:spChg chg="mod">
          <ac:chgData name="Haleydt Kevin" userId="S::kevin.haleydt@kb.vlaanderen.be::3063019d-08c4-452a-88b0-f79184f621b7" providerId="AD" clId="Web-{A3ADC9CF-118F-5A57-4BD9-0DBD91267DFF}" dt="2019-04-03T14:28:06.749" v="0" actId="1076"/>
          <ac:spMkLst>
            <pc:docMk/>
            <pc:sldMk cId="2349673" sldId="354"/>
            <ac:spMk id="2" creationId="{00000000-0000-0000-0000-000000000000}"/>
          </ac:spMkLst>
        </pc:spChg>
      </pc:sldChg>
    </pc:docChg>
  </pc:docChgLst>
  <pc:docChgLst>
    <pc:chgData name="Haleydt Kevin" userId="S::kevin.haleydt@kb.vlaanderen.be::3063019d-08c4-452a-88b0-f79184f621b7" providerId="AD" clId="Web-{4B46ADD6-8557-C0CD-CED2-D9C5BA1DA732}"/>
    <pc:docChg chg="">
      <pc:chgData name="Haleydt Kevin" userId="S::kevin.haleydt@kb.vlaanderen.be::3063019d-08c4-452a-88b0-f79184f621b7" providerId="AD" clId="Web-{4B46ADD6-8557-C0CD-CED2-D9C5BA1DA732}" dt="2019-03-27T18:50:24.494" v="1"/>
      <pc:docMkLst>
        <pc:docMk/>
      </pc:docMkLst>
      <pc:sldChg chg="addCm">
        <pc:chgData name="Haleydt Kevin" userId="S::kevin.haleydt@kb.vlaanderen.be::3063019d-08c4-452a-88b0-f79184f621b7" providerId="AD" clId="Web-{4B46ADD6-8557-C0CD-CED2-D9C5BA1DA732}" dt="2019-03-27T18:49:36.509" v="0"/>
        <pc:sldMkLst>
          <pc:docMk/>
          <pc:sldMk cId="2540172895" sldId="353"/>
        </pc:sldMkLst>
      </pc:sldChg>
      <pc:sldChg chg="addCm">
        <pc:chgData name="Haleydt Kevin" userId="S::kevin.haleydt@kb.vlaanderen.be::3063019d-08c4-452a-88b0-f79184f621b7" providerId="AD" clId="Web-{4B46ADD6-8557-C0CD-CED2-D9C5BA1DA732}" dt="2019-03-27T18:50:24.494" v="1"/>
        <pc:sldMkLst>
          <pc:docMk/>
          <pc:sldMk cId="3787623953" sldId="392"/>
        </pc:sldMkLst>
      </pc:sldChg>
    </pc:docChg>
  </pc:docChgLst>
  <pc:docChgLst>
    <pc:chgData name="De Keyzer Michiel" userId="S::michiel.dekeyzer@kb.vlaanderen.be::5919b3ef-000e-4ca1-9196-cffa285786a7" providerId="AD" clId="Web-{70561747-6E49-325A-1667-61E74D482248}"/>
    <pc:docChg chg="">
      <pc:chgData name="De Keyzer Michiel" userId="S::michiel.dekeyzer@kb.vlaanderen.be::5919b3ef-000e-4ca1-9196-cffa285786a7" providerId="AD" clId="Web-{70561747-6E49-325A-1667-61E74D482248}" dt="2019-04-04T19:41:11.889" v="3"/>
      <pc:docMkLst>
        <pc:docMk/>
      </pc:docMkLst>
      <pc:sldChg chg="addCm">
        <pc:chgData name="De Keyzer Michiel" userId="S::michiel.dekeyzer@kb.vlaanderen.be::5919b3ef-000e-4ca1-9196-cffa285786a7" providerId="AD" clId="Web-{70561747-6E49-325A-1667-61E74D482248}" dt="2019-04-04T19:37:56.873" v="0"/>
        <pc:sldMkLst>
          <pc:docMk/>
          <pc:sldMk cId="3063772155" sldId="389"/>
        </pc:sldMkLst>
      </pc:sldChg>
      <pc:sldChg chg="addCm">
        <pc:chgData name="De Keyzer Michiel" userId="S::michiel.dekeyzer@kb.vlaanderen.be::5919b3ef-000e-4ca1-9196-cffa285786a7" providerId="AD" clId="Web-{70561747-6E49-325A-1667-61E74D482248}" dt="2019-04-04T19:39:41.920" v="1"/>
        <pc:sldMkLst>
          <pc:docMk/>
          <pc:sldMk cId="592599411" sldId="396"/>
        </pc:sldMkLst>
      </pc:sldChg>
      <pc:sldChg chg="addCm">
        <pc:chgData name="De Keyzer Michiel" userId="S::michiel.dekeyzer@kb.vlaanderen.be::5919b3ef-000e-4ca1-9196-cffa285786a7" providerId="AD" clId="Web-{70561747-6E49-325A-1667-61E74D482248}" dt="2019-04-04T19:41:11.889" v="3"/>
        <pc:sldMkLst>
          <pc:docMk/>
          <pc:sldMk cId="4284033157" sldId="405"/>
        </pc:sldMkLst>
      </pc:sldChg>
    </pc:docChg>
  </pc:docChgLst>
  <pc:docChgLst>
    <pc:chgData name="De Keyzer Michiel" userId="S::michiel.dekeyzer@kb.vlaanderen.be::5919b3ef-000e-4ca1-9196-cffa285786a7" providerId="AD" clId="Web-{DD94483D-4E5C-48FF-B3A2-4327987E728D}"/>
    <pc:docChg chg="">
      <pc:chgData name="De Keyzer Michiel" userId="S::michiel.dekeyzer@kb.vlaanderen.be::5919b3ef-000e-4ca1-9196-cffa285786a7" providerId="AD" clId="Web-{DD94483D-4E5C-48FF-B3A2-4327987E728D}" dt="2019-05-05T18:55:22.671" v="1"/>
      <pc:docMkLst>
        <pc:docMk/>
      </pc:docMkLst>
      <pc:sldChg chg="addCm">
        <pc:chgData name="De Keyzer Michiel" userId="S::michiel.dekeyzer@kb.vlaanderen.be::5919b3ef-000e-4ca1-9196-cffa285786a7" providerId="AD" clId="Web-{DD94483D-4E5C-48FF-B3A2-4327987E728D}" dt="2019-05-05T18:55:22.671" v="1"/>
        <pc:sldMkLst>
          <pc:docMk/>
          <pc:sldMk cId="3513686282" sldId="350"/>
        </pc:sldMkLst>
      </pc:sldChg>
      <pc:sldChg chg="addCm">
        <pc:chgData name="De Keyzer Michiel" userId="S::michiel.dekeyzer@kb.vlaanderen.be::5919b3ef-000e-4ca1-9196-cffa285786a7" providerId="AD" clId="Web-{DD94483D-4E5C-48FF-B3A2-4327987E728D}" dt="2019-05-05T18:53:44.029" v="0"/>
        <pc:sldMkLst>
          <pc:docMk/>
          <pc:sldMk cId="1663163978" sldId="449"/>
        </pc:sldMkLst>
      </pc:sldChg>
    </pc:docChg>
  </pc:docChgLst>
  <pc:docChgLst>
    <pc:chgData name="Haleydt Kevin" userId="S::kevin.haleydt@kb.vlaanderen.be::3063019d-08c4-452a-88b0-f79184f621b7" providerId="AD" clId="Web-{081C2956-264D-F0CB-70B1-C50BC8D6A644}"/>
    <pc:docChg chg="modSld">
      <pc:chgData name="Haleydt Kevin" userId="S::kevin.haleydt@kb.vlaanderen.be::3063019d-08c4-452a-88b0-f79184f621b7" providerId="AD" clId="Web-{081C2956-264D-F0CB-70B1-C50BC8D6A644}" dt="2019-05-06T09:00:48.348" v="0"/>
      <pc:docMkLst>
        <pc:docMk/>
      </pc:docMkLst>
      <pc:sldChg chg="delSp modSp">
        <pc:chgData name="Haleydt Kevin" userId="S::kevin.haleydt@kb.vlaanderen.be::3063019d-08c4-452a-88b0-f79184f621b7" providerId="AD" clId="Web-{081C2956-264D-F0CB-70B1-C50BC8D6A644}" dt="2019-05-06T09:00:48.348" v="0"/>
        <pc:sldMkLst>
          <pc:docMk/>
          <pc:sldMk cId="3465777044" sldId="451"/>
        </pc:sldMkLst>
        <pc:cxnChg chg="del mod">
          <ac:chgData name="Haleydt Kevin" userId="S::kevin.haleydt@kb.vlaanderen.be::3063019d-08c4-452a-88b0-f79184f621b7" providerId="AD" clId="Web-{081C2956-264D-F0CB-70B1-C50BC8D6A644}" dt="2019-05-06T09:00:48.348" v="0"/>
          <ac:cxnSpMkLst>
            <pc:docMk/>
            <pc:sldMk cId="3465777044" sldId="451"/>
            <ac:cxnSpMk id="40" creationId="{00000000-0000-0000-0000-000000000000}"/>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6" dt="2019-06-09T13:18:12.936" idx="5">
    <p:pos x="4608" y="251"/>
    <p:text>Benadering 1</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6" dt="2019-06-08T10:50:46.439" idx="3">
    <p:pos x="1868" y="938"/>
    <p:text>Hier zit ik wat vast. LADM definitie is
"document providing legal and/or administrative facts on which the land administration (LA) object [right (4.1.20), restriction (4.1.19), responsibility (4.1.18), basic administrative unit (4.1.2), party (4.1.13), or spatial unit (4.1.23)] is based"
De bron waarin data over de administratieve en ruimtelijke aspecten van een ruimtelijke eenheid worden meegegeven?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6" dt="2019-06-09T13:25:03.138" idx="7">
    <p:pos x="2430" y="251"/>
    <p:text>Aan te passen afhankelijk van benadering RRR</p:text>
    <p:extLst>
      <p:ext uri="{C676402C-5697-4E1C-873F-D02D1690AC5C}">
        <p15:threadingInfo xmlns:p15="http://schemas.microsoft.com/office/powerpoint/2012/main" timeZoneBias="-120"/>
      </p:ext>
    </p:extLst>
  </p:cm>
  <p:cm authorId="5" dt="2019-06-11T07:12:23.361" idx="12">
    <p:pos x="10" y="10"/>
    <p:text>haal de term "sneuvel" ervan af misschien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6" dt="2019-06-09T13:44:41.863" idx="8">
    <p:pos x="2274" y="251"/>
    <p:text>In het vorige verslag had ik al verschillende sneuveldefinities voorgesteld. Ik zal wanneer ik de reminder doorstuur ook vermelden dat ze best de definities al eens nakijken en comments meenemen naar de vergadering</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6" dt="2019-06-09T15:57:52.893" idx="17">
    <p:pos x="10" y="10"/>
    <p:text>Hoe leggen we hier de verschillende types vast? Naast de typering die meegegeven wordt in LADM zijn er eveneens nog andere soorten types die zouden moeten meegenomen worden:
- Akte
- Vervuiling
- ...</p:text>
    <p:extLst>
      <p:ext uri="{C676402C-5697-4E1C-873F-D02D1690AC5C}">
        <p15:threadingInfo xmlns:p15="http://schemas.microsoft.com/office/powerpoint/2012/main" timeZoneBias="-120"/>
      </p:ext>
    </p:extLst>
  </p:cm>
  <p:cm authorId="6" dt="2019-06-09T15:58:49.872" idx="18">
    <p:pos x="5583" y="364"/>
    <p:text>Indien 3D aspect van de definitie Ruimtelijke eenheid wordt meegegenomen</p:text>
    <p:extLst mod="1">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6" dt="2019-06-09T14:48:10.829" idx="13">
    <p:pos x="3279" y="251"/>
    <p:text>Buiten Capa Key valt hier weinig concreets over te vinden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6" dt="2019-06-09T15:18:46.067" idx="14">
    <p:pos x="1684" y="798"/>
    <p:text>In LADM wordt aangegeven dat rechtstype een codelist is. Valt het binnen scope perceel om dit te definiëren?</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6" dt="2019-06-09T15:18:46.067" idx="14">
    <p:pos x="1684" y="798"/>
    <p:text>In LADM wordt aangegeven dat rechtstype een codelist is. Valt het binnen scope perceel om dit te definiëren?</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6" dt="2019-06-09T15:42:10.190" idx="15">
    <p:pos x="2622" y="1314"/>
    <p:text>Uit LADM</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476670" y="179512"/>
            <a:ext cx="3407942" cy="279276"/>
          </a:xfrm>
          <a:prstGeom prst="rect">
            <a:avLst/>
          </a:prstGeom>
        </p:spPr>
        <p:txBody>
          <a:bodyPr vert="horz" lIns="91440" tIns="45720" rIns="91440" bIns="45720" rtlCol="0"/>
          <a:lstStyle>
            <a:lvl1pPr algn="l">
              <a:defRPr sz="1200"/>
            </a:lvl1pPr>
          </a:lstStyle>
          <a:p>
            <a:endParaRPr lang="nl-BE">
              <a:latin typeface="FlandersArtSans-Regular" panose="00000500000000000000" pitchFamily="2" charset="0"/>
            </a:endParaRPr>
          </a:p>
        </p:txBody>
      </p:sp>
      <p:sp>
        <p:nvSpPr>
          <p:cNvPr id="7" name="Date Placeholder 2"/>
          <p:cNvSpPr>
            <a:spLocks noGrp="1"/>
          </p:cNvSpPr>
          <p:nvPr>
            <p:ph type="dt" sz="quarter" idx="1"/>
          </p:nvPr>
        </p:nvSpPr>
        <p:spPr>
          <a:xfrm>
            <a:off x="4941168" y="179512"/>
            <a:ext cx="1483197" cy="279276"/>
          </a:xfrm>
          <a:prstGeom prst="rect">
            <a:avLst/>
          </a:prstGeom>
        </p:spPr>
        <p:txBody>
          <a:bodyPr vert="horz" lIns="91440" tIns="45720" rIns="91440" bIns="45720" rtlCol="0"/>
          <a:lstStyle>
            <a:lvl1pPr algn="r">
              <a:defRPr sz="1200"/>
            </a:lvl1pPr>
          </a:lstStyle>
          <a:p>
            <a:fld id="{BF415B66-BF51-4972-819E-6E18353EB769}" type="datetimeFigureOut">
              <a:rPr lang="nl-BE" smtClean="0"/>
              <a:t>11/06/2019</a:t>
            </a:fld>
            <a:endParaRPr lang="nl-BE"/>
          </a:p>
        </p:txBody>
      </p:sp>
      <p:sp>
        <p:nvSpPr>
          <p:cNvPr id="8" name="Footer Placeholder 3"/>
          <p:cNvSpPr>
            <a:spLocks noGrp="1"/>
          </p:cNvSpPr>
          <p:nvPr>
            <p:ph type="ftr" sz="quarter" idx="2"/>
          </p:nvPr>
        </p:nvSpPr>
        <p:spPr>
          <a:xfrm>
            <a:off x="476671" y="8685212"/>
            <a:ext cx="3407941" cy="279276"/>
          </a:xfrm>
          <a:prstGeom prst="rect">
            <a:avLst/>
          </a:prstGeom>
        </p:spPr>
        <p:txBody>
          <a:bodyPr vert="horz" lIns="91440" tIns="45720" rIns="91440" bIns="45720" rtlCol="0" anchor="b"/>
          <a:lstStyle>
            <a:lvl1pPr algn="l">
              <a:defRPr sz="1200"/>
            </a:lvl1pPr>
          </a:lstStyle>
          <a:p>
            <a:endParaRPr lang="nl-BE"/>
          </a:p>
        </p:txBody>
      </p:sp>
      <p:sp>
        <p:nvSpPr>
          <p:cNvPr id="9" name="Slide Number Placeholder 4"/>
          <p:cNvSpPr>
            <a:spLocks noGrp="1"/>
          </p:cNvSpPr>
          <p:nvPr>
            <p:ph type="sldNum" sz="quarter" idx="3"/>
          </p:nvPr>
        </p:nvSpPr>
        <p:spPr>
          <a:xfrm>
            <a:off x="5661248" y="8685213"/>
            <a:ext cx="763117" cy="279275"/>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3906562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8" name="Header Placeholder 1"/>
          <p:cNvSpPr>
            <a:spLocks noGrp="1"/>
          </p:cNvSpPr>
          <p:nvPr>
            <p:ph type="hdr" sz="quarter"/>
          </p:nvPr>
        </p:nvSpPr>
        <p:spPr>
          <a:xfrm>
            <a:off x="476670" y="179512"/>
            <a:ext cx="3407942" cy="279276"/>
          </a:xfrm>
          <a:prstGeom prst="rect">
            <a:avLst/>
          </a:prstGeom>
        </p:spPr>
        <p:txBody>
          <a:bodyPr vert="horz" lIns="91440" tIns="45720" rIns="91440" bIns="45720" rtlCol="0"/>
          <a:lstStyle>
            <a:lvl1pPr algn="l">
              <a:defRPr sz="1200"/>
            </a:lvl1pPr>
          </a:lstStyle>
          <a:p>
            <a:endParaRPr lang="nl-BE">
              <a:latin typeface="FlandersArtSans-Regular" panose="00000500000000000000" pitchFamily="2" charset="0"/>
            </a:endParaRPr>
          </a:p>
        </p:txBody>
      </p:sp>
      <p:sp>
        <p:nvSpPr>
          <p:cNvPr id="9" name="Date Placeholder 2"/>
          <p:cNvSpPr>
            <a:spLocks noGrp="1"/>
          </p:cNvSpPr>
          <p:nvPr>
            <p:ph type="dt" sz="quarter" idx="1"/>
          </p:nvPr>
        </p:nvSpPr>
        <p:spPr>
          <a:xfrm>
            <a:off x="4941168" y="179512"/>
            <a:ext cx="1483197" cy="279276"/>
          </a:xfrm>
          <a:prstGeom prst="rect">
            <a:avLst/>
          </a:prstGeom>
        </p:spPr>
        <p:txBody>
          <a:bodyPr vert="horz" lIns="91440" tIns="45720" rIns="91440" bIns="45720" rtlCol="0"/>
          <a:lstStyle>
            <a:lvl1pPr algn="r">
              <a:defRPr sz="1200"/>
            </a:lvl1pPr>
          </a:lstStyle>
          <a:p>
            <a:fld id="{BF415B66-BF51-4972-819E-6E18353EB769}" type="datetimeFigureOut">
              <a:rPr lang="nl-BE" smtClean="0"/>
              <a:t>11/06/2019</a:t>
            </a:fld>
            <a:endParaRPr lang="nl-BE"/>
          </a:p>
        </p:txBody>
      </p:sp>
      <p:sp>
        <p:nvSpPr>
          <p:cNvPr id="10" name="Footer Placeholder 3"/>
          <p:cNvSpPr>
            <a:spLocks noGrp="1"/>
          </p:cNvSpPr>
          <p:nvPr>
            <p:ph type="ftr" sz="quarter" idx="4"/>
          </p:nvPr>
        </p:nvSpPr>
        <p:spPr>
          <a:xfrm>
            <a:off x="476671" y="8685212"/>
            <a:ext cx="3407941" cy="279276"/>
          </a:xfrm>
          <a:prstGeom prst="rect">
            <a:avLst/>
          </a:prstGeom>
        </p:spPr>
        <p:txBody>
          <a:bodyPr vert="horz" lIns="91440" tIns="45720" rIns="91440" bIns="45720" rtlCol="0" anchor="b"/>
          <a:lstStyle>
            <a:lvl1pPr algn="l">
              <a:defRPr sz="1200"/>
            </a:lvl1pPr>
          </a:lstStyle>
          <a:p>
            <a:endParaRPr lang="nl-BE"/>
          </a:p>
        </p:txBody>
      </p:sp>
      <p:sp>
        <p:nvSpPr>
          <p:cNvPr id="11" name="Slide Number Placeholder 4"/>
          <p:cNvSpPr>
            <a:spLocks noGrp="1"/>
          </p:cNvSpPr>
          <p:nvPr>
            <p:ph type="sldNum" sz="quarter" idx="5"/>
          </p:nvPr>
        </p:nvSpPr>
        <p:spPr>
          <a:xfrm>
            <a:off x="5661248" y="8685213"/>
            <a:ext cx="763117" cy="279275"/>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2944797008"/>
      </p:ext>
    </p:extLst>
  </p:cSld>
  <p:clrMap bg1="lt1" tx1="dk1" bg2="lt2" tx2="dk2" accent1="accent1" accent2="accent2" accent3="accent3" accent4="accent4" accent5="accent5" accent6="accent6" hlink="hlink" folHlink="folHlink"/>
  <p:notesStyle>
    <a:lvl1pPr marL="171419"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1pPr>
    <a:lvl2pPr marL="36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2pPr>
    <a:lvl3pPr marL="54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3pPr>
    <a:lvl4pPr marL="72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4pPr>
    <a:lvl5pPr marL="90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5pPr>
    <a:lvl6pPr marL="2285588" algn="l" defTabSz="914235" rtl="0" eaLnBrk="1" latinLnBrk="0" hangingPunct="1">
      <a:defRPr sz="1200" kern="1200">
        <a:solidFill>
          <a:schemeClr val="tx1"/>
        </a:solidFill>
        <a:latin typeface="+mn-lt"/>
        <a:ea typeface="+mn-ea"/>
        <a:cs typeface="+mn-cs"/>
      </a:defRPr>
    </a:lvl6pPr>
    <a:lvl7pPr marL="2742705" algn="l" defTabSz="914235" rtl="0" eaLnBrk="1" latinLnBrk="0" hangingPunct="1">
      <a:defRPr sz="1200" kern="1200">
        <a:solidFill>
          <a:schemeClr val="tx1"/>
        </a:solidFill>
        <a:latin typeface="+mn-lt"/>
        <a:ea typeface="+mn-ea"/>
        <a:cs typeface="+mn-cs"/>
      </a:defRPr>
    </a:lvl7pPr>
    <a:lvl8pPr marL="3199823" algn="l" defTabSz="914235" rtl="0" eaLnBrk="1" latinLnBrk="0" hangingPunct="1">
      <a:defRPr sz="1200" kern="1200">
        <a:solidFill>
          <a:schemeClr val="tx1"/>
        </a:solidFill>
        <a:latin typeface="+mn-lt"/>
        <a:ea typeface="+mn-ea"/>
        <a:cs typeface="+mn-cs"/>
      </a:defRPr>
    </a:lvl8pPr>
    <a:lvl9pPr marL="3656940" algn="l" defTabSz="91423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do</a:t>
            </a:r>
          </a:p>
          <a:p>
            <a:pPr lvl="1"/>
            <a:r>
              <a:rPr lang="en-GB" dirty="0" smtClean="0"/>
              <a:t>Type </a:t>
            </a:r>
            <a:r>
              <a:rPr lang="en-GB" dirty="0" err="1" smtClean="0"/>
              <a:t>hernoemen</a:t>
            </a:r>
            <a:r>
              <a:rPr lang="en-GB" dirty="0" smtClean="0"/>
              <a:t> </a:t>
            </a:r>
            <a:r>
              <a:rPr lang="en-GB" dirty="0" err="1" smtClean="0"/>
              <a:t>en</a:t>
            </a:r>
            <a:r>
              <a:rPr lang="en-GB" dirty="0" smtClean="0"/>
              <a:t> </a:t>
            </a:r>
            <a:r>
              <a:rPr lang="en-GB" dirty="0" err="1" smtClean="0"/>
              <a:t>aanpassen</a:t>
            </a:r>
            <a:r>
              <a:rPr lang="en-GB" baseline="0" dirty="0" smtClean="0"/>
              <a:t> in UML</a:t>
            </a:r>
          </a:p>
        </p:txBody>
      </p:sp>
      <p:sp>
        <p:nvSpPr>
          <p:cNvPr id="4" name="Slide Number Placeholder 3"/>
          <p:cNvSpPr>
            <a:spLocks noGrp="1"/>
          </p:cNvSpPr>
          <p:nvPr>
            <p:ph type="sldNum" sz="quarter" idx="10"/>
          </p:nvPr>
        </p:nvSpPr>
        <p:spPr/>
        <p:txBody>
          <a:bodyPr/>
          <a:lstStyle/>
          <a:p>
            <a:fld id="{31D57D71-DFD4-49A2-8FE9-9156F9579F84}" type="slidenum">
              <a:rPr lang="nl-BE" smtClean="0">
                <a:latin typeface="FlandersArtSans-Regular" panose="00000500000000000000" pitchFamily="2" charset="0"/>
              </a:rPr>
              <a:t>1</a:t>
            </a:fld>
            <a:endParaRPr lang="nl-BE">
              <a:latin typeface="FlandersArtSans-Regular" panose="00000500000000000000" pitchFamily="2" charset="0"/>
            </a:endParaRPr>
          </a:p>
        </p:txBody>
      </p:sp>
    </p:spTree>
    <p:extLst>
      <p:ext uri="{BB962C8B-B14F-4D97-AF65-F5344CB8AC3E}">
        <p14:creationId xmlns:p14="http://schemas.microsoft.com/office/powerpoint/2010/main" val="43734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Story:</a:t>
            </a:r>
            <a:r>
              <a:rPr lang="en-GB" baseline="0"/>
              <a:t> </a:t>
            </a:r>
            <a:r>
              <a:rPr lang="en-GB" baseline="0" err="1"/>
              <a:t>Zoals</a:t>
            </a:r>
            <a:r>
              <a:rPr lang="en-GB" baseline="0"/>
              <a:t> </a:t>
            </a:r>
            <a:r>
              <a:rPr lang="en-GB" baseline="0" err="1"/>
              <a:t>eerder</a:t>
            </a:r>
            <a:r>
              <a:rPr lang="en-GB" baseline="0"/>
              <a:t> </a:t>
            </a:r>
            <a:r>
              <a:rPr lang="en-GB" baseline="0" err="1"/>
              <a:t>aangegeven</a:t>
            </a:r>
            <a:r>
              <a:rPr lang="en-GB" baseline="0"/>
              <a:t> was het </a:t>
            </a:r>
            <a:r>
              <a:rPr lang="en-GB" baseline="0" err="1"/>
              <a:t>grootste</a:t>
            </a:r>
            <a:r>
              <a:rPr lang="en-GB" baseline="0"/>
              <a:t> </a:t>
            </a:r>
            <a:r>
              <a:rPr lang="en-GB" baseline="0" err="1"/>
              <a:t>hekelpunt</a:t>
            </a:r>
            <a:r>
              <a:rPr lang="en-GB" baseline="0"/>
              <a:t> -&gt; Definite van het </a:t>
            </a:r>
            <a:r>
              <a:rPr lang="en-GB" baseline="0" err="1"/>
              <a:t>centrale</a:t>
            </a:r>
            <a:r>
              <a:rPr lang="en-GB" baseline="0"/>
              <a:t> element </a:t>
            </a:r>
            <a:r>
              <a:rPr lang="en-GB" baseline="0" err="1"/>
              <a:t>Perceel</a:t>
            </a:r>
            <a:r>
              <a:rPr lang="en-GB" baseline="0"/>
              <a:t>.</a:t>
            </a:r>
          </a:p>
          <a:p>
            <a:r>
              <a:rPr lang="en-GB" baseline="0" err="1"/>
              <a:t>Hiervoor</a:t>
            </a:r>
            <a:r>
              <a:rPr lang="en-GB" baseline="0"/>
              <a:t> </a:t>
            </a:r>
            <a:r>
              <a:rPr lang="en-GB" baseline="0" err="1"/>
              <a:t>kunnen</a:t>
            </a:r>
            <a:r>
              <a:rPr lang="en-GB" baseline="0"/>
              <a:t> we </a:t>
            </a:r>
            <a:r>
              <a:rPr lang="en-GB" baseline="0" err="1"/>
              <a:t>kijken</a:t>
            </a:r>
            <a:r>
              <a:rPr lang="en-GB" baseline="0"/>
              <a:t> wat reeds </a:t>
            </a:r>
            <a:r>
              <a:rPr lang="en-GB" baseline="0" err="1"/>
              <a:t>bestaande</a:t>
            </a:r>
            <a:r>
              <a:rPr lang="en-GB" baseline="0"/>
              <a:t> </a:t>
            </a:r>
            <a:r>
              <a:rPr lang="en-GB" baseline="0" err="1"/>
              <a:t>modellen</a:t>
            </a:r>
            <a:r>
              <a:rPr lang="en-GB" baseline="0"/>
              <a:t> of </a:t>
            </a:r>
            <a:r>
              <a:rPr lang="en-GB" baseline="0" err="1"/>
              <a:t>woordenboeken</a:t>
            </a:r>
            <a:r>
              <a:rPr lang="en-GB" baseline="0"/>
              <a:t> </a:t>
            </a:r>
            <a:r>
              <a:rPr lang="en-GB" baseline="0" err="1"/>
              <a:t>voorschrijven</a:t>
            </a:r>
            <a:endParaRPr lang="en-US"/>
          </a:p>
        </p:txBody>
      </p:sp>
      <p:sp>
        <p:nvSpPr>
          <p:cNvPr id="4" name="Slide Number Placeholder 3"/>
          <p:cNvSpPr>
            <a:spLocks noGrp="1"/>
          </p:cNvSpPr>
          <p:nvPr>
            <p:ph type="sldNum" sz="quarter" idx="10"/>
          </p:nvPr>
        </p:nvSpPr>
        <p:spPr/>
        <p:txBody>
          <a:bodyPr/>
          <a:lstStyle/>
          <a:p>
            <a:fld id="{31D57D71-DFD4-49A2-8FE9-9156F9579F84}" type="slidenum">
              <a:rPr lang="nl-BE" smtClean="0">
                <a:latin typeface="FlandersArtSans-Regular" panose="00000500000000000000" pitchFamily="2" charset="0"/>
              </a:rPr>
              <a:t>6</a:t>
            </a:fld>
            <a:endParaRPr lang="nl-BE">
              <a:latin typeface="FlandersArtSans-Regular" panose="00000500000000000000" pitchFamily="2" charset="0"/>
            </a:endParaRPr>
          </a:p>
        </p:txBody>
      </p:sp>
    </p:spTree>
    <p:extLst>
      <p:ext uri="{BB962C8B-B14F-4D97-AF65-F5344CB8AC3E}">
        <p14:creationId xmlns:p14="http://schemas.microsoft.com/office/powerpoint/2010/main" val="378368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r>
              <a:rPr lang="en-US" err="1">
                <a:latin typeface="Calibri"/>
                <a:cs typeface="Calibri"/>
              </a:rPr>
              <a:t>Relatie</a:t>
            </a:r>
            <a:r>
              <a:rPr lang="en-US">
                <a:latin typeface="Calibri"/>
                <a:cs typeface="Calibri"/>
              </a:rPr>
              <a:t> met </a:t>
            </a:r>
            <a:r>
              <a:rPr lang="en-US" err="1">
                <a:latin typeface="Calibri"/>
                <a:cs typeface="Calibri"/>
              </a:rPr>
              <a:t>gebouwen</a:t>
            </a:r>
            <a:r>
              <a:rPr lang="en-US">
                <a:latin typeface="Calibri"/>
                <a:cs typeface="Calibri"/>
              </a:rPr>
              <a:t>? Hoe </a:t>
            </a:r>
            <a:r>
              <a:rPr lang="en-US" err="1">
                <a:latin typeface="Calibri"/>
                <a:cs typeface="Calibri"/>
              </a:rPr>
              <a:t>zien</a:t>
            </a:r>
            <a:r>
              <a:rPr lang="en-US">
                <a:latin typeface="Calibri"/>
                <a:cs typeface="Calibri"/>
              </a:rPr>
              <a:t> we </a:t>
            </a:r>
            <a:r>
              <a:rPr lang="en-US" err="1">
                <a:latin typeface="Calibri"/>
                <a:cs typeface="Calibri"/>
              </a:rPr>
              <a:t>dit</a:t>
            </a:r>
            <a:endParaRPr lang="en-US">
              <a:cs typeface="Calibri"/>
            </a:endParaRPr>
          </a:p>
          <a:p>
            <a:pPr marL="170815" indent="-170815">
              <a:buNone/>
            </a:pPr>
            <a:r>
              <a:rPr lang="en-US" err="1">
                <a:latin typeface="Calibri"/>
                <a:cs typeface="Calibri"/>
              </a:rPr>
              <a:t>Relatie</a:t>
            </a:r>
            <a:r>
              <a:rPr lang="en-US">
                <a:latin typeface="Calibri"/>
                <a:cs typeface="Calibri"/>
              </a:rPr>
              <a:t> met </a:t>
            </a:r>
            <a:r>
              <a:rPr lang="en-US" err="1">
                <a:latin typeface="Calibri"/>
                <a:cs typeface="Calibri"/>
              </a:rPr>
              <a:t>adres</a:t>
            </a:r>
            <a:r>
              <a:rPr lang="en-US">
                <a:latin typeface="Calibri"/>
                <a:cs typeface="Calibri"/>
              </a:rPr>
              <a:t>? Hoe </a:t>
            </a:r>
            <a:r>
              <a:rPr lang="en-US" err="1">
                <a:latin typeface="Calibri"/>
                <a:cs typeface="Calibri"/>
              </a:rPr>
              <a:t>zien</a:t>
            </a:r>
            <a:r>
              <a:rPr lang="en-US">
                <a:latin typeface="Calibri"/>
                <a:cs typeface="Calibri"/>
              </a:rPr>
              <a:t> we </a:t>
            </a:r>
            <a:r>
              <a:rPr lang="en-US" err="1">
                <a:latin typeface="Calibri"/>
                <a:cs typeface="Calibri"/>
              </a:rPr>
              <a:t>dit</a:t>
            </a:r>
            <a:r>
              <a:rPr lang="en-US">
                <a:latin typeface="Calibri"/>
                <a:cs typeface="Calibri"/>
              </a:rPr>
              <a:t>?</a:t>
            </a:r>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24</a:t>
            </a:fld>
            <a:endParaRPr lang="nl-BE">
              <a:latin typeface="FlandersArtSans-Regular" panose="00000500000000000000" pitchFamily="2" charset="0"/>
            </a:endParaRPr>
          </a:p>
        </p:txBody>
      </p:sp>
    </p:spTree>
    <p:extLst>
      <p:ext uri="{BB962C8B-B14F-4D97-AF65-F5344CB8AC3E}">
        <p14:creationId xmlns:p14="http://schemas.microsoft.com/office/powerpoint/2010/main" val="3425092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r>
              <a:rPr lang="en-US" err="1">
                <a:latin typeface="Calibri"/>
                <a:cs typeface="Calibri"/>
              </a:rPr>
              <a:t>Relatie</a:t>
            </a:r>
            <a:r>
              <a:rPr lang="en-US">
                <a:latin typeface="Calibri"/>
                <a:cs typeface="Calibri"/>
              </a:rPr>
              <a:t> met </a:t>
            </a:r>
            <a:r>
              <a:rPr lang="en-US" err="1">
                <a:latin typeface="Calibri"/>
                <a:cs typeface="Calibri"/>
              </a:rPr>
              <a:t>gebouwen</a:t>
            </a:r>
            <a:r>
              <a:rPr lang="en-US">
                <a:latin typeface="Calibri"/>
                <a:cs typeface="Calibri"/>
              </a:rPr>
              <a:t>? Hoe </a:t>
            </a:r>
            <a:r>
              <a:rPr lang="en-US" err="1">
                <a:latin typeface="Calibri"/>
                <a:cs typeface="Calibri"/>
              </a:rPr>
              <a:t>zien</a:t>
            </a:r>
            <a:r>
              <a:rPr lang="en-US">
                <a:latin typeface="Calibri"/>
                <a:cs typeface="Calibri"/>
              </a:rPr>
              <a:t> we </a:t>
            </a:r>
            <a:r>
              <a:rPr lang="en-US" err="1">
                <a:latin typeface="Calibri"/>
                <a:cs typeface="Calibri"/>
              </a:rPr>
              <a:t>dit</a:t>
            </a:r>
            <a:endParaRPr lang="en-US">
              <a:cs typeface="Calibri"/>
            </a:endParaRPr>
          </a:p>
          <a:p>
            <a:pPr marL="170815" indent="-170815">
              <a:buNone/>
            </a:pPr>
            <a:r>
              <a:rPr lang="en-US" err="1">
                <a:latin typeface="Calibri"/>
                <a:cs typeface="Calibri"/>
              </a:rPr>
              <a:t>Relatie</a:t>
            </a:r>
            <a:r>
              <a:rPr lang="en-US">
                <a:latin typeface="Calibri"/>
                <a:cs typeface="Calibri"/>
              </a:rPr>
              <a:t> met </a:t>
            </a:r>
            <a:r>
              <a:rPr lang="en-US" err="1">
                <a:latin typeface="Calibri"/>
                <a:cs typeface="Calibri"/>
              </a:rPr>
              <a:t>adres</a:t>
            </a:r>
            <a:r>
              <a:rPr lang="en-US">
                <a:latin typeface="Calibri"/>
                <a:cs typeface="Calibri"/>
              </a:rPr>
              <a:t>? Hoe </a:t>
            </a:r>
            <a:r>
              <a:rPr lang="en-US" err="1">
                <a:latin typeface="Calibri"/>
                <a:cs typeface="Calibri"/>
              </a:rPr>
              <a:t>zien</a:t>
            </a:r>
            <a:r>
              <a:rPr lang="en-US">
                <a:latin typeface="Calibri"/>
                <a:cs typeface="Calibri"/>
              </a:rPr>
              <a:t> we </a:t>
            </a:r>
            <a:r>
              <a:rPr lang="en-US" err="1">
                <a:latin typeface="Calibri"/>
                <a:cs typeface="Calibri"/>
              </a:rPr>
              <a:t>dit</a:t>
            </a:r>
            <a:r>
              <a:rPr lang="en-US">
                <a:latin typeface="Calibri"/>
                <a:cs typeface="Calibri"/>
              </a:rPr>
              <a:t>?</a:t>
            </a:r>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25</a:t>
            </a:fld>
            <a:endParaRPr lang="nl-BE">
              <a:latin typeface="FlandersArtSans-Regular" panose="00000500000000000000" pitchFamily="2" charset="0"/>
            </a:endParaRPr>
          </a:p>
        </p:txBody>
      </p:sp>
    </p:spTree>
    <p:extLst>
      <p:ext uri="{BB962C8B-B14F-4D97-AF65-F5344CB8AC3E}">
        <p14:creationId xmlns:p14="http://schemas.microsoft.com/office/powerpoint/2010/main" val="3368899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r>
              <a:rPr lang="en-US" err="1">
                <a:latin typeface="Calibri"/>
                <a:cs typeface="Calibri"/>
              </a:rPr>
              <a:t>Relatie</a:t>
            </a:r>
            <a:r>
              <a:rPr lang="en-US">
                <a:latin typeface="Calibri"/>
                <a:cs typeface="Calibri"/>
              </a:rPr>
              <a:t> met </a:t>
            </a:r>
            <a:r>
              <a:rPr lang="en-US" err="1">
                <a:latin typeface="Calibri"/>
                <a:cs typeface="Calibri"/>
              </a:rPr>
              <a:t>gebouwen</a:t>
            </a:r>
            <a:r>
              <a:rPr lang="en-US">
                <a:latin typeface="Calibri"/>
                <a:cs typeface="Calibri"/>
              </a:rPr>
              <a:t>? Hoe </a:t>
            </a:r>
            <a:r>
              <a:rPr lang="en-US" err="1">
                <a:latin typeface="Calibri"/>
                <a:cs typeface="Calibri"/>
              </a:rPr>
              <a:t>zien</a:t>
            </a:r>
            <a:r>
              <a:rPr lang="en-US">
                <a:latin typeface="Calibri"/>
                <a:cs typeface="Calibri"/>
              </a:rPr>
              <a:t> we </a:t>
            </a:r>
            <a:r>
              <a:rPr lang="en-US" err="1">
                <a:latin typeface="Calibri"/>
                <a:cs typeface="Calibri"/>
              </a:rPr>
              <a:t>dit</a:t>
            </a:r>
            <a:endParaRPr lang="en-US">
              <a:cs typeface="Calibri"/>
            </a:endParaRPr>
          </a:p>
          <a:p>
            <a:pPr marL="170815" indent="-170815">
              <a:buNone/>
            </a:pPr>
            <a:r>
              <a:rPr lang="en-US" err="1">
                <a:latin typeface="Calibri"/>
                <a:cs typeface="Calibri"/>
              </a:rPr>
              <a:t>Relatie</a:t>
            </a:r>
            <a:r>
              <a:rPr lang="en-US">
                <a:latin typeface="Calibri"/>
                <a:cs typeface="Calibri"/>
              </a:rPr>
              <a:t> met </a:t>
            </a:r>
            <a:r>
              <a:rPr lang="en-US" err="1">
                <a:latin typeface="Calibri"/>
                <a:cs typeface="Calibri"/>
              </a:rPr>
              <a:t>adres</a:t>
            </a:r>
            <a:r>
              <a:rPr lang="en-US">
                <a:latin typeface="Calibri"/>
                <a:cs typeface="Calibri"/>
              </a:rPr>
              <a:t>? Hoe </a:t>
            </a:r>
            <a:r>
              <a:rPr lang="en-US" err="1">
                <a:latin typeface="Calibri"/>
                <a:cs typeface="Calibri"/>
              </a:rPr>
              <a:t>zien</a:t>
            </a:r>
            <a:r>
              <a:rPr lang="en-US">
                <a:latin typeface="Calibri"/>
                <a:cs typeface="Calibri"/>
              </a:rPr>
              <a:t> we </a:t>
            </a:r>
            <a:r>
              <a:rPr lang="en-US" err="1">
                <a:latin typeface="Calibri"/>
                <a:cs typeface="Calibri"/>
              </a:rPr>
              <a:t>dit</a:t>
            </a:r>
            <a:r>
              <a:rPr lang="en-US">
                <a:latin typeface="Calibri"/>
                <a:cs typeface="Calibri"/>
              </a:rPr>
              <a:t>?</a:t>
            </a:r>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26</a:t>
            </a:fld>
            <a:endParaRPr lang="nl-BE">
              <a:latin typeface="FlandersArtSans-Regular" panose="00000500000000000000" pitchFamily="2" charset="0"/>
            </a:endParaRPr>
          </a:p>
        </p:txBody>
      </p:sp>
    </p:spTree>
    <p:extLst>
      <p:ext uri="{BB962C8B-B14F-4D97-AF65-F5344CB8AC3E}">
        <p14:creationId xmlns:p14="http://schemas.microsoft.com/office/powerpoint/2010/main" val="471339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2" y="0"/>
            <a:ext cx="9615725"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56" name="image3.png"/>
          <p:cNvPicPr/>
          <p:nvPr/>
        </p:nvPicPr>
        <p:blipFill>
          <a:blip r:embed="rId2"/>
          <a:stretch>
            <a:fillRect/>
          </a:stretch>
        </p:blipFill>
        <p:spPr>
          <a:xfrm>
            <a:off x="700173" y="692695"/>
            <a:ext cx="1950001" cy="734484"/>
          </a:xfrm>
          <a:prstGeom prst="rect">
            <a:avLst/>
          </a:prstGeom>
          <a:ln w="12700">
            <a:miter lim="400000"/>
          </a:ln>
        </p:spPr>
      </p:pic>
      <p:sp>
        <p:nvSpPr>
          <p:cNvPr id="9" name="Subtitle 2"/>
          <p:cNvSpPr>
            <a:spLocks noGrp="1"/>
          </p:cNvSpPr>
          <p:nvPr>
            <p:ph type="subTitle" idx="1"/>
          </p:nvPr>
        </p:nvSpPr>
        <p:spPr>
          <a:xfrm>
            <a:off x="1028711" y="4509834"/>
            <a:ext cx="7434681"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hape 7"/>
          <p:cNvSpPr>
            <a:spLocks noGrp="1"/>
          </p:cNvSpPr>
          <p:nvPr>
            <p:ph type="title"/>
          </p:nvPr>
        </p:nvSpPr>
        <p:spPr>
          <a:xfrm>
            <a:off x="1028712" y="1551752"/>
            <a:ext cx="7434681"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6" name="TextBox 15"/>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197065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62524" y="365128"/>
            <a:ext cx="3023824" cy="1325563"/>
          </a:xfrm>
          <a:prstGeom prst="rect">
            <a:avLst/>
          </a:prstGeom>
        </p:spPr>
        <p:txBody>
          <a:bodyPr vert="horz" lIns="91440" tIns="45720" rIns="91440" bIns="45720" rtlCol="0" anchor="t">
            <a:normAutofit/>
          </a:bodyPr>
          <a:lstStyle>
            <a:lvl1pPr>
              <a:defRPr sz="2400">
                <a:latin typeface="FlandersArtSans-Bold" panose="00000800000000000000" pitchFamily="2" charset="0"/>
              </a:defRPr>
            </a:lvl1pPr>
          </a:lstStyle>
          <a:p>
            <a:r>
              <a:rPr lang="en-US"/>
              <a:t>Click to edit Master title style</a:t>
            </a:r>
            <a:endParaRPr lang="nl-BE"/>
          </a:p>
        </p:txBody>
      </p:sp>
      <p:sp>
        <p:nvSpPr>
          <p:cNvPr id="7" name="Shape 40"/>
          <p:cNvSpPr>
            <a:spLocks noGrp="1"/>
          </p:cNvSpPr>
          <p:nvPr>
            <p:ph type="body" idx="1"/>
          </p:nvPr>
        </p:nvSpPr>
        <p:spPr>
          <a:xfrm>
            <a:off x="662524" y="5892601"/>
            <a:ext cx="3023824"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10" name="Content Placeholder 2"/>
          <p:cNvSpPr>
            <a:spLocks noGrp="1"/>
          </p:cNvSpPr>
          <p:nvPr>
            <p:ph sz="quarter" idx="10"/>
          </p:nvPr>
        </p:nvSpPr>
        <p:spPr>
          <a:xfrm>
            <a:off x="3842570" y="365126"/>
            <a:ext cx="5382393" cy="6109416"/>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48CA6BF2-CD52-4E22-92A5-09015AAF1997}" type="datetime1">
              <a:rPr lang="nl-BE" smtClean="0"/>
              <a:t>11/06/2019</a:t>
            </a:fld>
            <a:endParaRPr lang="nl-BE"/>
          </a:p>
        </p:txBody>
      </p:sp>
    </p:spTree>
    <p:extLst>
      <p:ext uri="{BB962C8B-B14F-4D97-AF65-F5344CB8AC3E}">
        <p14:creationId xmlns:p14="http://schemas.microsoft.com/office/powerpoint/2010/main" val="18091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432474" y="5817248"/>
            <a:ext cx="6963661"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3" name="Picture Placeholder 2"/>
          <p:cNvSpPr>
            <a:spLocks noGrp="1"/>
          </p:cNvSpPr>
          <p:nvPr>
            <p:ph type="pic" sz="quarter" idx="10"/>
          </p:nvPr>
        </p:nvSpPr>
        <p:spPr>
          <a:xfrm>
            <a:off x="1432472" y="1499129"/>
            <a:ext cx="6963662" cy="4168466"/>
          </a:xfrm>
        </p:spPr>
        <p:txBody>
          <a:bodyPr/>
          <a:lstStyle>
            <a:lvl1pPr marL="0" indent="0">
              <a:buNone/>
              <a:defRPr>
                <a:latin typeface="FlandersArtSans-Regular" panose="00000500000000000000" pitchFamily="2" charset="0"/>
              </a:defRPr>
            </a:lvl1pPr>
          </a:lstStyle>
          <a:p>
            <a:r>
              <a:rPr lang="en-US"/>
              <a:t>Click icon to add picture</a:t>
            </a:r>
            <a:endParaRPr lang="nl-BE"/>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D739D19C-E4BE-4634-8741-0D3278A69C8F}" type="datetime1">
              <a:rPr lang="nl-BE" smtClean="0"/>
              <a:t>11/06/2019</a:t>
            </a:fld>
            <a:endParaRPr lang="nl-BE"/>
          </a:p>
        </p:txBody>
      </p:sp>
    </p:spTree>
    <p:extLst>
      <p:ext uri="{BB962C8B-B14F-4D97-AF65-F5344CB8AC3E}">
        <p14:creationId xmlns:p14="http://schemas.microsoft.com/office/powerpoint/2010/main" val="319796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154" y="-21307"/>
            <a:ext cx="8762846" cy="5643664"/>
          </a:xfrm>
          <a:prstGeom prst="rect">
            <a:avLst/>
          </a:prstGeom>
        </p:spPr>
      </p:pic>
      <p:sp>
        <p:nvSpPr>
          <p:cNvPr id="15" name="Shape 108"/>
          <p:cNvSpPr/>
          <p:nvPr userDrawn="1"/>
        </p:nvSpPr>
        <p:spPr>
          <a:xfrm>
            <a:off x="1" y="-21306"/>
            <a:ext cx="6861969"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6" name="image3.png"/>
          <p:cNvPicPr/>
          <p:nvPr userDrawn="1"/>
        </p:nvPicPr>
        <p:blipFill>
          <a:blip r:embed="rId3"/>
          <a:stretch>
            <a:fillRect/>
          </a:stretch>
        </p:blipFill>
        <p:spPr>
          <a:xfrm>
            <a:off x="700173" y="692695"/>
            <a:ext cx="1950001" cy="734484"/>
          </a:xfrm>
          <a:prstGeom prst="rect">
            <a:avLst/>
          </a:prstGeom>
          <a:ln w="12700">
            <a:miter lim="400000"/>
          </a:ln>
        </p:spPr>
      </p:pic>
      <p:sp>
        <p:nvSpPr>
          <p:cNvPr id="10" name="Subtitle 2"/>
          <p:cNvSpPr>
            <a:spLocks noGrp="1"/>
          </p:cNvSpPr>
          <p:nvPr>
            <p:ph type="subTitle" idx="1"/>
          </p:nvPr>
        </p:nvSpPr>
        <p:spPr>
          <a:xfrm>
            <a:off x="1028712" y="4509834"/>
            <a:ext cx="5094419"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hape 7"/>
          <p:cNvSpPr>
            <a:spLocks noGrp="1"/>
          </p:cNvSpPr>
          <p:nvPr>
            <p:ph type="title"/>
          </p:nvPr>
        </p:nvSpPr>
        <p:spPr>
          <a:xfrm>
            <a:off x="1028711" y="1551752"/>
            <a:ext cx="4236324"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7" name="TextBox 16"/>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67073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490" y="1"/>
            <a:ext cx="9555510"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2" name="Shape 7"/>
          <p:cNvSpPr>
            <a:spLocks noGrp="1"/>
          </p:cNvSpPr>
          <p:nvPr>
            <p:ph type="title"/>
          </p:nvPr>
        </p:nvSpPr>
        <p:spPr>
          <a:xfrm>
            <a:off x="1028712" y="1551752"/>
            <a:ext cx="7429500" cy="2794621"/>
          </a:xfrm>
          <a:prstGeom prst="rect">
            <a:avLst/>
          </a:prstGeom>
          <a:noFill/>
        </p:spPr>
        <p:txBody>
          <a:bodyPr anchor="b"/>
          <a:lstStyle>
            <a:lvl1pPr algn="l">
              <a:defRPr sz="3600">
                <a:solidFill>
                  <a:schemeClr val="accent1"/>
                </a:solidFill>
                <a:latin typeface="FlandersArtSans-Bold" panose="00000800000000000000" pitchFamily="2" charset="0"/>
              </a:defRPr>
            </a:lvl1pPr>
          </a:lstStyle>
          <a:p>
            <a:pPr lvl="0">
              <a:defRPr sz="1800" b="0"/>
            </a:pPr>
            <a:r>
              <a:rPr lang="en-US" sz="3600" b="1"/>
              <a:t>Click to edit Master title style</a:t>
            </a:r>
            <a:endParaRPr sz="3600" b="1"/>
          </a:p>
        </p:txBody>
      </p:sp>
      <p:sp>
        <p:nvSpPr>
          <p:cNvPr id="13"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1" y="687274"/>
            <a:ext cx="1950000" cy="701014"/>
          </a:xfrm>
          <a:prstGeom prst="rect">
            <a:avLst/>
          </a:prstGeom>
        </p:spPr>
      </p:pic>
      <p:sp>
        <p:nvSpPr>
          <p:cNvPr id="14" name="TextBox 13"/>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1028712" y="4509834"/>
            <a:ext cx="7429501" cy="948859"/>
          </a:xfrm>
          <a:noFill/>
        </p:spPr>
        <p:txBody>
          <a:bodyPr/>
          <a:lstStyle>
            <a:lvl1pPr marL="0" indent="0" algn="l">
              <a:buNone/>
              <a:defRPr sz="2400">
                <a:solidFill>
                  <a:schemeClr val="bg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3679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a:p>
        </p:txBody>
      </p:sp>
      <p:sp>
        <p:nvSpPr>
          <p:cNvPr id="4"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3820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srcRect l="763" t="1399" r="6439" b="3435"/>
          <a:stretch>
            <a:fillRect/>
          </a:stretch>
        </p:blipFill>
        <p:spPr>
          <a:xfrm>
            <a:off x="350488" y="-1"/>
            <a:ext cx="9555512" cy="6858001"/>
          </a:xfrm>
          <a:prstGeom prst="rect">
            <a:avLst/>
          </a:prstGeom>
          <a:ln w="12700">
            <a:miter lim="400000"/>
          </a:ln>
        </p:spPr>
      </p:pic>
      <p:sp>
        <p:nvSpPr>
          <p:cNvPr id="5"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a:p>
        </p:txBody>
      </p:sp>
    </p:spTree>
    <p:extLst>
      <p:ext uri="{BB962C8B-B14F-4D97-AF65-F5344CB8AC3E}">
        <p14:creationId xmlns:p14="http://schemas.microsoft.com/office/powerpoint/2010/main" val="296733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1"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2"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3"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79399167-FE2E-401C-9FAB-4732749FC8D2}" type="datetime1">
              <a:rPr lang="nl-BE" smtClean="0"/>
              <a:t>11/06/2019</a:t>
            </a:fld>
            <a:endParaRPr lang="nl-BE"/>
          </a:p>
        </p:txBody>
      </p:sp>
    </p:spTree>
    <p:extLst>
      <p:ext uri="{BB962C8B-B14F-4D97-AF65-F5344CB8AC3E}">
        <p14:creationId xmlns:p14="http://schemas.microsoft.com/office/powerpoint/2010/main" val="288815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681038"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0E691B98-7880-4930-A17E-436C236C694A}" type="datetime1">
              <a:rPr lang="nl-BE" smtClean="0"/>
              <a:t>11/06/2019</a:t>
            </a:fld>
            <a:endParaRPr lang="nl-BE"/>
          </a:p>
        </p:txBody>
      </p:sp>
      <p:sp>
        <p:nvSpPr>
          <p:cNvPr id="18" name="Content Placeholder 2"/>
          <p:cNvSpPr>
            <a:spLocks noGrp="1"/>
          </p:cNvSpPr>
          <p:nvPr>
            <p:ph sz="quarter" idx="11"/>
          </p:nvPr>
        </p:nvSpPr>
        <p:spPr>
          <a:xfrm>
            <a:off x="5040876"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260631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1"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2"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816C05-4076-4B00-B929-65EE2153E35C}" type="datetime1">
              <a:rPr lang="nl-BE" smtClean="0"/>
              <a:t>11/06/2019</a:t>
            </a:fld>
            <a:endParaRPr lang="nl-BE"/>
          </a:p>
        </p:txBody>
      </p:sp>
    </p:spTree>
    <p:extLst>
      <p:ext uri="{BB962C8B-B14F-4D97-AF65-F5344CB8AC3E}">
        <p14:creationId xmlns:p14="http://schemas.microsoft.com/office/powerpoint/2010/main" val="224291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6"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9"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0"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CE4E33C0-43DC-4AB9-AFAB-31D7544B7A0D}" type="datetime1">
              <a:rPr lang="nl-BE" smtClean="0"/>
              <a:t>11/06/2019</a:t>
            </a:fld>
            <a:endParaRPr lang="nl-BE"/>
          </a:p>
        </p:txBody>
      </p:sp>
    </p:spTree>
    <p:extLst>
      <p:ext uri="{BB962C8B-B14F-4D97-AF65-F5344CB8AC3E}">
        <p14:creationId xmlns:p14="http://schemas.microsoft.com/office/powerpoint/2010/main" val="32156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1038" y="1482215"/>
            <a:ext cx="8543925" cy="4992328"/>
          </a:xfrm>
          <a:prstGeom prst="rect">
            <a:avLst/>
          </a:prstGeom>
        </p:spPr>
        <p:txBody>
          <a:bodyPr vert="horz" lIns="91440" tIns="45720" rIns="91440" bIns="45720" rtlCol="0">
            <a:normAutofit/>
          </a:body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7"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sp>
        <p:nvSpPr>
          <p:cNvPr id="8"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0"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1"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340CE2-304A-4DD5-BC55-9AE643CA1970}" type="datetime1">
              <a:rPr lang="nl-BE" smtClean="0"/>
              <a:t>11/06/2019</a:t>
            </a:fld>
            <a:endParaRPr lang="nl-BE"/>
          </a:p>
        </p:txBody>
      </p:sp>
    </p:spTree>
    <p:extLst>
      <p:ext uri="{BB962C8B-B14F-4D97-AF65-F5344CB8AC3E}">
        <p14:creationId xmlns:p14="http://schemas.microsoft.com/office/powerpoint/2010/main" val="71011395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p:titleStyle>
    <p:body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comments" Target="../comments/commen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comments" Target="../comments/commen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google.com/url?q=https%3A%2F%2Fdynamicforms.crmiv.vlaanderen.be%2FEventModule%2FPage%2FShow%2F869df4b5-4f8b-4dd4-a978-5a645bb813c7%3FPreFillIds%3Deba17839-f438-e911-a984-000d3ab98555%252c7ccd7cd0-4689-4050-86bc-4c451f5d9511&amp;sa=D&amp;ust=1560521011151000&amp;usg=AFQjCNE-iXT5MHHRGzg3Lr4oJYKxyczT6w"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nl-BE" noProof="0" dirty="0"/>
              <a:t>Thematische werkgroep </a:t>
            </a:r>
            <a:r>
              <a:rPr lang="nl-BE" noProof="0" dirty="0" smtClean="0"/>
              <a:t>3</a:t>
            </a:r>
            <a:endParaRPr lang="nl-BE" noProof="0" dirty="0"/>
          </a:p>
          <a:p>
            <a:r>
              <a:rPr lang="nl-BE" noProof="0" dirty="0" smtClean="0"/>
              <a:t>12 juni 2019</a:t>
            </a:r>
            <a:endParaRPr lang="nl-BE" noProof="0" dirty="0"/>
          </a:p>
        </p:txBody>
      </p:sp>
      <p:sp>
        <p:nvSpPr>
          <p:cNvPr id="6" name="Title 5"/>
          <p:cNvSpPr>
            <a:spLocks noGrp="1"/>
          </p:cNvSpPr>
          <p:nvPr>
            <p:ph type="title"/>
          </p:nvPr>
        </p:nvSpPr>
        <p:spPr>
          <a:xfrm>
            <a:off x="1028711" y="1551752"/>
            <a:ext cx="4557442" cy="2794621"/>
          </a:xfrm>
        </p:spPr>
        <p:txBody>
          <a:bodyPr/>
          <a:lstStyle/>
          <a:p>
            <a:r>
              <a:rPr lang="nl-BE" noProof="0"/>
              <a:t>OSLO Percelen</a:t>
            </a:r>
          </a:p>
        </p:txBody>
      </p:sp>
    </p:spTree>
    <p:extLst>
      <p:ext uri="{BB962C8B-B14F-4D97-AF65-F5344CB8AC3E}">
        <p14:creationId xmlns:p14="http://schemas.microsoft.com/office/powerpoint/2010/main" val="1456324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Definities - recap</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10</a:t>
            </a:fld>
            <a:endParaRPr lang="nl-BE"/>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3512068681"/>
              </p:ext>
            </p:extLst>
          </p:nvPr>
        </p:nvGraphicFramePr>
        <p:xfrm>
          <a:off x="662523" y="880090"/>
          <a:ext cx="8765987" cy="5809552"/>
        </p:xfrm>
        <a:graphic>
          <a:graphicData uri="http://schemas.openxmlformats.org/drawingml/2006/table">
            <a:tbl>
              <a:tblPr firstRow="1" bandRow="1">
                <a:tableStyleId>{93296810-A885-4BE3-A3E7-6D5BEEA58F35}</a:tableStyleId>
              </a:tblPr>
              <a:tblGrid>
                <a:gridCol w="1458887">
                  <a:extLst>
                    <a:ext uri="{9D8B030D-6E8A-4147-A177-3AD203B41FA5}">
                      <a16:colId xmlns:a16="http://schemas.microsoft.com/office/drawing/2014/main" val="1718828196"/>
                    </a:ext>
                  </a:extLst>
                </a:gridCol>
                <a:gridCol w="5843016">
                  <a:extLst>
                    <a:ext uri="{9D8B030D-6E8A-4147-A177-3AD203B41FA5}">
                      <a16:colId xmlns:a16="http://schemas.microsoft.com/office/drawing/2014/main" val="2763213288"/>
                    </a:ext>
                  </a:extLst>
                </a:gridCol>
                <a:gridCol w="1464084">
                  <a:extLst>
                    <a:ext uri="{9D8B030D-6E8A-4147-A177-3AD203B41FA5}">
                      <a16:colId xmlns:a16="http://schemas.microsoft.com/office/drawing/2014/main" val="843243983"/>
                    </a:ext>
                  </a:extLst>
                </a:gridCol>
              </a:tblGrid>
              <a:tr h="475552">
                <a:tc>
                  <a:txBody>
                    <a:bodyPr/>
                    <a:lstStyle/>
                    <a:p>
                      <a:r>
                        <a:rPr lang="en-GB" sz="1600" dirty="0" err="1" smtClean="0"/>
                        <a:t>Entiteit</a:t>
                      </a:r>
                      <a:endParaRPr lang="en-US" sz="1600" dirty="0"/>
                    </a:p>
                  </a:txBody>
                  <a:tcPr/>
                </a:tc>
                <a:tc>
                  <a:txBody>
                    <a:bodyPr/>
                    <a:lstStyle/>
                    <a:p>
                      <a:r>
                        <a:rPr lang="en-GB" sz="1600" dirty="0" err="1" smtClean="0"/>
                        <a:t>Definitie</a:t>
                      </a:r>
                      <a:endParaRPr lang="en-US" sz="1600" dirty="0"/>
                    </a:p>
                  </a:txBody>
                  <a:tcPr/>
                </a:tc>
                <a:tc>
                  <a:txBody>
                    <a:bodyPr/>
                    <a:lstStyle/>
                    <a:p>
                      <a:r>
                        <a:rPr lang="en-GB" sz="1600" dirty="0" err="1" smtClean="0"/>
                        <a:t>Bron</a:t>
                      </a:r>
                      <a:endParaRPr lang="en-US" sz="1600" dirty="0"/>
                    </a:p>
                  </a:txBody>
                  <a:tcPr/>
                </a:tc>
                <a:extLst>
                  <a:ext uri="{0D108BD9-81ED-4DB2-BD59-A6C34878D82A}">
                    <a16:rowId xmlns:a16="http://schemas.microsoft.com/office/drawing/2014/main" val="1047234497"/>
                  </a:ext>
                </a:extLst>
              </a:tr>
              <a:tr h="475552">
                <a:tc>
                  <a:txBody>
                    <a:bodyPr/>
                    <a:lstStyle/>
                    <a:p>
                      <a:r>
                        <a:rPr lang="en-GB" sz="1600" dirty="0" err="1" smtClean="0"/>
                        <a:t>Ruimtelijke</a:t>
                      </a:r>
                      <a:r>
                        <a:rPr lang="en-GB" sz="1600" dirty="0" smtClean="0"/>
                        <a:t> </a:t>
                      </a:r>
                      <a:r>
                        <a:rPr lang="en-GB" sz="1600" dirty="0" err="1" smtClean="0"/>
                        <a:t>eenheid</a:t>
                      </a:r>
                      <a:endParaRPr lang="en-US" sz="1600" dirty="0"/>
                    </a:p>
                  </a:txBody>
                  <a:tcPr/>
                </a:tc>
                <a:tc>
                  <a:txBody>
                    <a:bodyPr/>
                    <a:lstStyle/>
                    <a:p>
                      <a:r>
                        <a:rPr lang="en-GB" sz="1600" dirty="0" smtClean="0">
                          <a:latin typeface="FlandersArtSans-Regular" panose="020B0604020202020204" charset="0"/>
                        </a:rPr>
                        <a:t>“</a:t>
                      </a:r>
                      <a:r>
                        <a:rPr lang="nl-NL" sz="1600" dirty="0" smtClean="0">
                          <a:latin typeface="FlandersArtSans-Regular" panose="020B0604020202020204" charset="0"/>
                        </a:rPr>
                        <a:t>één gebied (of meerdere gebieden) van land en/of water, of één enkel volume (of meerdere volumes) ruimte”</a:t>
                      </a:r>
                      <a:endParaRPr lang="en-US" sz="1600" dirty="0"/>
                    </a:p>
                  </a:txBody>
                  <a:tcPr/>
                </a:tc>
                <a:tc>
                  <a:txBody>
                    <a:bodyPr/>
                    <a:lstStyle/>
                    <a:p>
                      <a:r>
                        <a:rPr lang="en-GB" sz="1600" dirty="0" smtClean="0"/>
                        <a:t>LADM</a:t>
                      </a:r>
                      <a:endParaRPr lang="en-US" sz="1600" dirty="0"/>
                    </a:p>
                  </a:txBody>
                  <a:tcPr/>
                </a:tc>
                <a:extLst>
                  <a:ext uri="{0D108BD9-81ED-4DB2-BD59-A6C34878D82A}">
                    <a16:rowId xmlns:a16="http://schemas.microsoft.com/office/drawing/2014/main" val="1935983702"/>
                  </a:ext>
                </a:extLst>
              </a:tr>
              <a:tr h="475552">
                <a:tc>
                  <a:txBody>
                    <a:bodyPr/>
                    <a:lstStyle/>
                    <a:p>
                      <a:r>
                        <a:rPr lang="en-GB" sz="1600" dirty="0" err="1" smtClean="0"/>
                        <a:t>Kadastraal</a:t>
                      </a:r>
                      <a:r>
                        <a:rPr lang="en-GB" sz="1600" dirty="0" smtClean="0"/>
                        <a:t> </a:t>
                      </a:r>
                      <a:r>
                        <a:rPr lang="en-GB" sz="1600" dirty="0" err="1" smtClean="0"/>
                        <a:t>Planperceel</a:t>
                      </a:r>
                      <a:endParaRPr lang="en-US" sz="1600" dirty="0"/>
                    </a:p>
                  </a:txBody>
                  <a:tcPr/>
                </a:tc>
                <a:tc>
                  <a:txBody>
                    <a:bodyPr/>
                    <a:lstStyle/>
                    <a:p>
                      <a:r>
                        <a:rPr lang="en-GB" sz="1600" dirty="0" smtClean="0">
                          <a:latin typeface="FlandersArtSans-Regular" panose="020B0604020202020204" charset="0"/>
                        </a:rPr>
                        <a:t>“</a:t>
                      </a:r>
                      <a:r>
                        <a:rPr lang="nl-NL" sz="1600" dirty="0" smtClean="0">
                          <a:latin typeface="FlandersArtSans-Regular" panose="020B0604020202020204" charset="0"/>
                        </a:rPr>
                        <a:t>Een gedeelte van het Belgische grondgebied, geografisch afgebakend en geïdentificeerd door de AAPD op het kadastraal percelenplan, dat overstemt met het grondoppervlak van een of meerdere kadastrale patrimoniale percelen.”</a:t>
                      </a:r>
                      <a:endParaRPr lang="en-US" sz="1600" dirty="0"/>
                    </a:p>
                  </a:txBody>
                  <a:tcPr/>
                </a:tc>
                <a:tc>
                  <a:txBody>
                    <a:bodyPr/>
                    <a:lstStyle/>
                    <a:p>
                      <a:r>
                        <a:rPr lang="en-GB" sz="1600" dirty="0" smtClean="0"/>
                        <a:t>AAPD</a:t>
                      </a:r>
                      <a:endParaRPr lang="en-US" sz="1600" dirty="0"/>
                    </a:p>
                  </a:txBody>
                  <a:tcPr/>
                </a:tc>
                <a:extLst>
                  <a:ext uri="{0D108BD9-81ED-4DB2-BD59-A6C34878D82A}">
                    <a16:rowId xmlns:a16="http://schemas.microsoft.com/office/drawing/2014/main" val="1071278317"/>
                  </a:ext>
                </a:extLst>
              </a:tr>
              <a:tr h="475552">
                <a:tc>
                  <a:txBody>
                    <a:bodyPr/>
                    <a:lstStyle/>
                    <a:p>
                      <a:r>
                        <a:rPr lang="en-GB" sz="1600" dirty="0" err="1" smtClean="0"/>
                        <a:t>Kadastraal</a:t>
                      </a:r>
                      <a:r>
                        <a:rPr lang="en-GB" sz="1600" dirty="0" smtClean="0"/>
                        <a:t> </a:t>
                      </a:r>
                      <a:r>
                        <a:rPr lang="en-GB" sz="1600" dirty="0" err="1" smtClean="0"/>
                        <a:t>Patrimonium-perceel</a:t>
                      </a:r>
                      <a:endParaRPr lang="en-US" sz="1600" dirty="0"/>
                    </a:p>
                  </a:txBody>
                  <a:tcPr/>
                </a:tc>
                <a:tc>
                  <a:txBody>
                    <a:bodyPr/>
                    <a:lstStyle/>
                    <a:p>
                      <a:r>
                        <a:rPr lang="nl-NL" sz="1600" dirty="0" smtClean="0">
                          <a:latin typeface="FlandersArtSans-Regular" panose="020B0604020202020204" charset="0"/>
                        </a:rPr>
                        <a:t>“Een onroerend goed of onroerend recht dat in hoofde van één of meerdere titularissen van een zakelijk recht onderworpen is aan een bepaald eigendomsstatuut.”</a:t>
                      </a:r>
                      <a:endParaRPr lang="en-US" sz="1600" dirty="0"/>
                    </a:p>
                  </a:txBody>
                  <a:tcPr/>
                </a:tc>
                <a:tc>
                  <a:txBody>
                    <a:bodyPr/>
                    <a:lstStyle/>
                    <a:p>
                      <a:r>
                        <a:rPr lang="en-GB" sz="1600" dirty="0" smtClean="0"/>
                        <a:t>AAPD</a:t>
                      </a:r>
                      <a:endParaRPr lang="en-US" sz="1600" dirty="0"/>
                    </a:p>
                  </a:txBody>
                  <a:tcPr/>
                </a:tc>
                <a:extLst>
                  <a:ext uri="{0D108BD9-81ED-4DB2-BD59-A6C34878D82A}">
                    <a16:rowId xmlns:a16="http://schemas.microsoft.com/office/drawing/2014/main" val="2123174379"/>
                  </a:ext>
                </a:extLst>
              </a:tr>
              <a:tr h="475552">
                <a:tc>
                  <a:txBody>
                    <a:bodyPr/>
                    <a:lstStyle/>
                    <a:p>
                      <a:r>
                        <a:rPr lang="en-GB" sz="1600" dirty="0" err="1" smtClean="0"/>
                        <a:t>Zakelijk</a:t>
                      </a:r>
                      <a:r>
                        <a:rPr lang="en-GB" sz="1600" dirty="0" smtClean="0"/>
                        <a:t> </a:t>
                      </a:r>
                      <a:r>
                        <a:rPr lang="en-GB" sz="1600" dirty="0" err="1" smtClean="0"/>
                        <a:t>Recht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latin typeface="FlandersArtSans-Regular" panose="020B0604020202020204" charset="0"/>
                        </a:rPr>
                        <a:t>“</a:t>
                      </a:r>
                      <a:r>
                        <a:rPr lang="nl-BE" sz="1600" kern="1200" dirty="0" smtClean="0">
                          <a:solidFill>
                            <a:schemeClr val="dk1"/>
                          </a:solidFill>
                          <a:latin typeface="FlandersArtSans-Regular" panose="020B0604020202020204" charset="0"/>
                          <a:ea typeface="+mn-ea"/>
                          <a:cs typeface="+mn-cs"/>
                        </a:rPr>
                        <a:t>De zakelijke rechten zijn rechten die rechtstreeks op een zaak worden uitgeoefend. Een zakelijk recht geef aan zijn titularis een rechtstreekse en onmiddellijke macht over de zaak waarop het is gevestigd. Een zakelijk recht is een absoluut recht, in die zin dat zijn titularis het tegen iedereen kan doen gelden. </a:t>
                      </a:r>
                      <a:endParaRPr lang="en-US" sz="1600" kern="1200" dirty="0" smtClean="0">
                        <a:solidFill>
                          <a:schemeClr val="dk1"/>
                        </a:solidFill>
                        <a:latin typeface="FlandersArtSans-Regular" panose="020B0604020202020204" charset="0"/>
                        <a:ea typeface="+mn-ea"/>
                        <a:cs typeface="+mn-cs"/>
                      </a:endParaRPr>
                    </a:p>
                    <a:p>
                      <a:endParaRPr lang="nl-NL" sz="1600" dirty="0" smtClean="0">
                        <a:latin typeface="FlandersArtSans-Regular" panose="020B0604020202020204" charset="0"/>
                      </a:endParaRPr>
                    </a:p>
                    <a:p>
                      <a:r>
                        <a:rPr lang="nl-NL" sz="1600" dirty="0" smtClean="0">
                          <a:latin typeface="FlandersArtSans-Regular" panose="020B0604020202020204" charset="0"/>
                        </a:rPr>
                        <a:t>Een Zakelijk recht kan zijn: eigendomsrecht, erfdienstbaarheid,</a:t>
                      </a:r>
                      <a:r>
                        <a:rPr lang="nl-NL" sz="1600" baseline="0" dirty="0" smtClean="0">
                          <a:latin typeface="FlandersArtSans-Regular" panose="020B0604020202020204" charset="0"/>
                        </a:rPr>
                        <a:t> </a:t>
                      </a:r>
                      <a:r>
                        <a:rPr lang="nl-NL" sz="1600" dirty="0" smtClean="0">
                          <a:latin typeface="FlandersArtSans-Regular" panose="020B0604020202020204" charset="0"/>
                        </a:rPr>
                        <a:t>vruchtgebruik, erfpacht, opstal of recht van gebruik en bewoning”</a:t>
                      </a:r>
                      <a:endParaRPr lang="en-US" sz="1600" dirty="0"/>
                    </a:p>
                  </a:txBody>
                  <a:tcPr/>
                </a:tc>
                <a:tc>
                  <a:txBody>
                    <a:bodyPr/>
                    <a:lstStyle/>
                    <a:p>
                      <a:r>
                        <a:rPr lang="en-GB" sz="1600" dirty="0" smtClean="0"/>
                        <a:t>AAPD</a:t>
                      </a:r>
                      <a:endParaRPr lang="en-US" sz="1600" dirty="0"/>
                    </a:p>
                  </a:txBody>
                  <a:tcPr/>
                </a:tc>
                <a:extLst>
                  <a:ext uri="{0D108BD9-81ED-4DB2-BD59-A6C34878D82A}">
                    <a16:rowId xmlns:a16="http://schemas.microsoft.com/office/drawing/2014/main" val="2695996721"/>
                  </a:ext>
                </a:extLst>
              </a:tr>
              <a:tr h="475552">
                <a:tc>
                  <a:txBody>
                    <a:bodyPr/>
                    <a:lstStyle/>
                    <a:p>
                      <a:r>
                        <a:rPr lang="en-GB" sz="1600" dirty="0" smtClean="0"/>
                        <a:t>Agent</a:t>
                      </a:r>
                      <a:endParaRPr lang="en-US" sz="1600" dirty="0"/>
                    </a:p>
                  </a:txBody>
                  <a:tcPr/>
                </a:tc>
                <a:tc>
                  <a:txBody>
                    <a:bodyPr/>
                    <a:lstStyle/>
                    <a:p>
                      <a:r>
                        <a:rPr lang="en-GB" sz="1600" dirty="0" smtClean="0">
                          <a:latin typeface="FlandersArtSans-Regular" panose="020B0604020202020204" charset="0"/>
                        </a:rPr>
                        <a:t>“</a:t>
                      </a:r>
                      <a:r>
                        <a:rPr lang="en-GB" sz="1600" dirty="0" err="1" smtClean="0">
                          <a:latin typeface="FlandersArtSans-Regular" panose="020B0604020202020204" charset="0"/>
                        </a:rPr>
                        <a:t>Iets</a:t>
                      </a:r>
                      <a:r>
                        <a:rPr lang="en-GB" sz="1600" dirty="0" smtClean="0">
                          <a:latin typeface="FlandersArtSans-Regular" panose="020B0604020202020204" charset="0"/>
                        </a:rPr>
                        <a:t> of </a:t>
                      </a:r>
                      <a:r>
                        <a:rPr lang="en-GB" sz="1600" dirty="0" err="1" smtClean="0">
                          <a:latin typeface="FlandersArtSans-Regular" panose="020B0604020202020204" charset="0"/>
                        </a:rPr>
                        <a:t>iemand</a:t>
                      </a:r>
                      <a:r>
                        <a:rPr lang="en-GB" sz="1600" dirty="0" smtClean="0">
                          <a:latin typeface="FlandersArtSans-Regular" panose="020B0604020202020204" charset="0"/>
                        </a:rPr>
                        <a:t> </a:t>
                      </a:r>
                      <a:r>
                        <a:rPr lang="en-GB" sz="1600" dirty="0" err="1" smtClean="0">
                          <a:latin typeface="FlandersArtSans-Regular" panose="020B0604020202020204" charset="0"/>
                        </a:rPr>
                        <a:t>dat</a:t>
                      </a:r>
                      <a:r>
                        <a:rPr lang="en-GB" sz="1600" dirty="0" smtClean="0">
                          <a:latin typeface="FlandersArtSans-Regular" panose="020B0604020202020204" charset="0"/>
                        </a:rPr>
                        <a:t> </a:t>
                      </a:r>
                      <a:r>
                        <a:rPr lang="en-GB" sz="1600" dirty="0" err="1" smtClean="0">
                          <a:latin typeface="FlandersArtSans-Regular" panose="020B0604020202020204" charset="0"/>
                        </a:rPr>
                        <a:t>kan</a:t>
                      </a:r>
                      <a:r>
                        <a:rPr lang="en-GB" sz="1600" dirty="0" smtClean="0">
                          <a:latin typeface="FlandersArtSans-Regular" panose="020B0604020202020204" charset="0"/>
                        </a:rPr>
                        <a:t> </a:t>
                      </a:r>
                      <a:r>
                        <a:rPr lang="en-GB" sz="1600" dirty="0" err="1" smtClean="0">
                          <a:latin typeface="FlandersArtSans-Regular" panose="020B0604020202020204" charset="0"/>
                        </a:rPr>
                        <a:t>handelen</a:t>
                      </a:r>
                      <a:r>
                        <a:rPr lang="en-GB" sz="1600" dirty="0" smtClean="0">
                          <a:latin typeface="FlandersArtSans-Regular" panose="020B0604020202020204" charset="0"/>
                        </a:rPr>
                        <a:t> of </a:t>
                      </a:r>
                      <a:r>
                        <a:rPr lang="en-GB" sz="1600" dirty="0" err="1" smtClean="0">
                          <a:latin typeface="FlandersArtSans-Regular" panose="020B0604020202020204" charset="0"/>
                        </a:rPr>
                        <a:t>een</a:t>
                      </a:r>
                      <a:r>
                        <a:rPr lang="en-GB" sz="1600" dirty="0" smtClean="0">
                          <a:latin typeface="FlandersArtSans-Regular" panose="020B0604020202020204" charset="0"/>
                        </a:rPr>
                        <a:t> effect </a:t>
                      </a:r>
                      <a:r>
                        <a:rPr lang="en-GB" sz="1600" dirty="0" err="1" smtClean="0">
                          <a:latin typeface="FlandersArtSans-Regular" panose="020B0604020202020204" charset="0"/>
                        </a:rPr>
                        <a:t>teweeg</a:t>
                      </a:r>
                      <a:r>
                        <a:rPr lang="en-GB" sz="1600" dirty="0" smtClean="0">
                          <a:latin typeface="FlandersArtSans-Regular" panose="020B0604020202020204" charset="0"/>
                        </a:rPr>
                        <a:t> </a:t>
                      </a:r>
                      <a:r>
                        <a:rPr lang="en-GB" sz="1600" dirty="0" err="1" smtClean="0">
                          <a:latin typeface="FlandersArtSans-Regular" panose="020B0604020202020204" charset="0"/>
                        </a:rPr>
                        <a:t>kan</a:t>
                      </a:r>
                      <a:r>
                        <a:rPr lang="en-GB" sz="1600" dirty="0" smtClean="0">
                          <a:latin typeface="FlandersArtSans-Regular" panose="020B0604020202020204" charset="0"/>
                        </a:rPr>
                        <a:t> </a:t>
                      </a:r>
                      <a:r>
                        <a:rPr lang="en-GB" sz="1600" dirty="0" err="1" smtClean="0">
                          <a:latin typeface="FlandersArtSans-Regular" panose="020B0604020202020204" charset="0"/>
                        </a:rPr>
                        <a:t>brengen</a:t>
                      </a:r>
                      <a:r>
                        <a:rPr lang="en-GB" sz="1600" dirty="0" smtClean="0">
                          <a:latin typeface="FlandersArtSans-Regular" panose="020B0604020202020204" charset="0"/>
                        </a:rPr>
                        <a:t>”</a:t>
                      </a:r>
                      <a:endParaRPr lang="en-US" sz="1600" dirty="0"/>
                    </a:p>
                  </a:txBody>
                  <a:tcPr/>
                </a:tc>
                <a:tc>
                  <a:txBody>
                    <a:bodyPr/>
                    <a:lstStyle/>
                    <a:p>
                      <a:r>
                        <a:rPr lang="en-GB" sz="1600" dirty="0" smtClean="0"/>
                        <a:t>OSLO </a:t>
                      </a:r>
                      <a:r>
                        <a:rPr lang="en-GB" sz="1600" dirty="0" err="1" smtClean="0"/>
                        <a:t>Generiek</a:t>
                      </a:r>
                      <a:endParaRPr lang="en-US" sz="1600" dirty="0"/>
                    </a:p>
                  </a:txBody>
                  <a:tcPr/>
                </a:tc>
                <a:extLst>
                  <a:ext uri="{0D108BD9-81ED-4DB2-BD59-A6C34878D82A}">
                    <a16:rowId xmlns:a16="http://schemas.microsoft.com/office/drawing/2014/main" val="3498417228"/>
                  </a:ext>
                </a:extLst>
              </a:tr>
            </a:tbl>
          </a:graphicData>
        </a:graphic>
      </p:graphicFrame>
    </p:spTree>
    <p:extLst>
      <p:ext uri="{BB962C8B-B14F-4D97-AF65-F5344CB8AC3E}">
        <p14:creationId xmlns:p14="http://schemas.microsoft.com/office/powerpoint/2010/main" val="250714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Definities</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11</a:t>
            </a:fld>
            <a:endParaRPr lang="nl-BE"/>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656187172"/>
              </p:ext>
            </p:extLst>
          </p:nvPr>
        </p:nvGraphicFramePr>
        <p:xfrm>
          <a:off x="662523" y="932689"/>
          <a:ext cx="8765987" cy="5504752"/>
        </p:xfrm>
        <a:graphic>
          <a:graphicData uri="http://schemas.openxmlformats.org/drawingml/2006/table">
            <a:tbl>
              <a:tblPr firstRow="1" bandRow="1">
                <a:tableStyleId>{93296810-A885-4BE3-A3E7-6D5BEEA58F35}</a:tableStyleId>
              </a:tblPr>
              <a:tblGrid>
                <a:gridCol w="1724062">
                  <a:extLst>
                    <a:ext uri="{9D8B030D-6E8A-4147-A177-3AD203B41FA5}">
                      <a16:colId xmlns:a16="http://schemas.microsoft.com/office/drawing/2014/main" val="1718828196"/>
                    </a:ext>
                  </a:extLst>
                </a:gridCol>
                <a:gridCol w="5577841">
                  <a:extLst>
                    <a:ext uri="{9D8B030D-6E8A-4147-A177-3AD203B41FA5}">
                      <a16:colId xmlns:a16="http://schemas.microsoft.com/office/drawing/2014/main" val="2763213288"/>
                    </a:ext>
                  </a:extLst>
                </a:gridCol>
                <a:gridCol w="1464084">
                  <a:extLst>
                    <a:ext uri="{9D8B030D-6E8A-4147-A177-3AD203B41FA5}">
                      <a16:colId xmlns:a16="http://schemas.microsoft.com/office/drawing/2014/main" val="843243983"/>
                    </a:ext>
                  </a:extLst>
                </a:gridCol>
              </a:tblGrid>
              <a:tr h="475552">
                <a:tc>
                  <a:txBody>
                    <a:bodyPr/>
                    <a:lstStyle/>
                    <a:p>
                      <a:r>
                        <a:rPr lang="en-GB" sz="1600" dirty="0" err="1" smtClean="0"/>
                        <a:t>Entiteit</a:t>
                      </a:r>
                      <a:endParaRPr lang="en-US" sz="1600" dirty="0"/>
                    </a:p>
                  </a:txBody>
                  <a:tcPr/>
                </a:tc>
                <a:tc>
                  <a:txBody>
                    <a:bodyPr/>
                    <a:lstStyle/>
                    <a:p>
                      <a:r>
                        <a:rPr lang="en-GB" sz="1600" dirty="0" err="1" smtClean="0"/>
                        <a:t>Definitie</a:t>
                      </a:r>
                      <a:endParaRPr lang="en-US" sz="1600" dirty="0"/>
                    </a:p>
                  </a:txBody>
                  <a:tcPr/>
                </a:tc>
                <a:tc>
                  <a:txBody>
                    <a:bodyPr/>
                    <a:lstStyle/>
                    <a:p>
                      <a:r>
                        <a:rPr lang="en-GB" sz="1600" dirty="0" err="1" smtClean="0"/>
                        <a:t>Bron</a:t>
                      </a:r>
                      <a:endParaRPr lang="en-US" sz="1600" dirty="0"/>
                    </a:p>
                  </a:txBody>
                  <a:tcPr/>
                </a:tc>
                <a:extLst>
                  <a:ext uri="{0D108BD9-81ED-4DB2-BD59-A6C34878D82A}">
                    <a16:rowId xmlns:a16="http://schemas.microsoft.com/office/drawing/2014/main" val="1047234497"/>
                  </a:ext>
                </a:extLst>
              </a:tr>
              <a:tr h="475552">
                <a:tc>
                  <a:txBody>
                    <a:bodyPr/>
                    <a:lstStyle/>
                    <a:p>
                      <a:r>
                        <a:rPr lang="en-GB" sz="1600" dirty="0" smtClean="0"/>
                        <a:t>Agent</a:t>
                      </a:r>
                      <a:endParaRPr lang="en-US" sz="1600" dirty="0"/>
                    </a:p>
                  </a:txBody>
                  <a:tcPr/>
                </a:tc>
                <a:tc>
                  <a:txBody>
                    <a:bodyPr/>
                    <a:lstStyle/>
                    <a:p>
                      <a:r>
                        <a:rPr lang="en-GB" sz="1600" dirty="0" smtClean="0">
                          <a:latin typeface="FlandersArtSans-Regular" panose="020B0604020202020204" charset="0"/>
                        </a:rPr>
                        <a:t>“</a:t>
                      </a:r>
                      <a:r>
                        <a:rPr lang="en-GB" sz="1600" dirty="0" err="1" smtClean="0">
                          <a:latin typeface="FlandersArtSans-Regular" panose="020B0604020202020204" charset="0"/>
                        </a:rPr>
                        <a:t>Iets</a:t>
                      </a:r>
                      <a:r>
                        <a:rPr lang="en-GB" sz="1600" dirty="0" smtClean="0">
                          <a:latin typeface="FlandersArtSans-Regular" panose="020B0604020202020204" charset="0"/>
                        </a:rPr>
                        <a:t> of </a:t>
                      </a:r>
                      <a:r>
                        <a:rPr lang="en-GB" sz="1600" dirty="0" err="1" smtClean="0">
                          <a:latin typeface="FlandersArtSans-Regular" panose="020B0604020202020204" charset="0"/>
                        </a:rPr>
                        <a:t>iemand</a:t>
                      </a:r>
                      <a:r>
                        <a:rPr lang="en-GB" sz="1600" dirty="0" smtClean="0">
                          <a:latin typeface="FlandersArtSans-Regular" panose="020B0604020202020204" charset="0"/>
                        </a:rPr>
                        <a:t> </a:t>
                      </a:r>
                      <a:r>
                        <a:rPr lang="en-GB" sz="1600" dirty="0" err="1" smtClean="0">
                          <a:latin typeface="FlandersArtSans-Regular" panose="020B0604020202020204" charset="0"/>
                        </a:rPr>
                        <a:t>dat</a:t>
                      </a:r>
                      <a:r>
                        <a:rPr lang="en-GB" sz="1600" dirty="0" smtClean="0">
                          <a:latin typeface="FlandersArtSans-Regular" panose="020B0604020202020204" charset="0"/>
                        </a:rPr>
                        <a:t> </a:t>
                      </a:r>
                      <a:r>
                        <a:rPr lang="en-GB" sz="1600" dirty="0" err="1" smtClean="0">
                          <a:latin typeface="FlandersArtSans-Regular" panose="020B0604020202020204" charset="0"/>
                        </a:rPr>
                        <a:t>kan</a:t>
                      </a:r>
                      <a:r>
                        <a:rPr lang="en-GB" sz="1600" dirty="0" smtClean="0">
                          <a:latin typeface="FlandersArtSans-Regular" panose="020B0604020202020204" charset="0"/>
                        </a:rPr>
                        <a:t> </a:t>
                      </a:r>
                      <a:r>
                        <a:rPr lang="en-GB" sz="1600" dirty="0" err="1" smtClean="0">
                          <a:latin typeface="FlandersArtSans-Regular" panose="020B0604020202020204" charset="0"/>
                        </a:rPr>
                        <a:t>handelen</a:t>
                      </a:r>
                      <a:r>
                        <a:rPr lang="en-GB" sz="1600" dirty="0" smtClean="0">
                          <a:latin typeface="FlandersArtSans-Regular" panose="020B0604020202020204" charset="0"/>
                        </a:rPr>
                        <a:t> of </a:t>
                      </a:r>
                      <a:r>
                        <a:rPr lang="en-GB" sz="1600" dirty="0" err="1" smtClean="0">
                          <a:latin typeface="FlandersArtSans-Regular" panose="020B0604020202020204" charset="0"/>
                        </a:rPr>
                        <a:t>een</a:t>
                      </a:r>
                      <a:r>
                        <a:rPr lang="en-GB" sz="1600" dirty="0" smtClean="0">
                          <a:latin typeface="FlandersArtSans-Regular" panose="020B0604020202020204" charset="0"/>
                        </a:rPr>
                        <a:t> effect </a:t>
                      </a:r>
                      <a:r>
                        <a:rPr lang="en-GB" sz="1600" dirty="0" err="1" smtClean="0">
                          <a:latin typeface="FlandersArtSans-Regular" panose="020B0604020202020204" charset="0"/>
                        </a:rPr>
                        <a:t>teweeg</a:t>
                      </a:r>
                      <a:r>
                        <a:rPr lang="en-GB" sz="1600" dirty="0" smtClean="0">
                          <a:latin typeface="FlandersArtSans-Regular" panose="020B0604020202020204" charset="0"/>
                        </a:rPr>
                        <a:t> </a:t>
                      </a:r>
                      <a:r>
                        <a:rPr lang="en-GB" sz="1600" dirty="0" err="1" smtClean="0">
                          <a:latin typeface="FlandersArtSans-Regular" panose="020B0604020202020204" charset="0"/>
                        </a:rPr>
                        <a:t>kan</a:t>
                      </a:r>
                      <a:r>
                        <a:rPr lang="en-GB" sz="1600" dirty="0" smtClean="0">
                          <a:latin typeface="FlandersArtSans-Regular" panose="020B0604020202020204" charset="0"/>
                        </a:rPr>
                        <a:t> </a:t>
                      </a:r>
                      <a:r>
                        <a:rPr lang="en-GB" sz="1600" dirty="0" err="1" smtClean="0">
                          <a:latin typeface="FlandersArtSans-Regular" panose="020B0604020202020204" charset="0"/>
                        </a:rPr>
                        <a:t>brengen</a:t>
                      </a:r>
                      <a:r>
                        <a:rPr lang="en-GB" sz="1600" dirty="0" smtClean="0">
                          <a:latin typeface="FlandersArtSans-Regular" panose="020B0604020202020204" charset="0"/>
                        </a:rPr>
                        <a:t>”</a:t>
                      </a:r>
                      <a:endParaRPr lang="en-US" sz="1600" dirty="0"/>
                    </a:p>
                  </a:txBody>
                  <a:tcPr/>
                </a:tc>
                <a:tc>
                  <a:txBody>
                    <a:bodyPr/>
                    <a:lstStyle/>
                    <a:p>
                      <a:r>
                        <a:rPr lang="en-GB" sz="1600" dirty="0" smtClean="0"/>
                        <a:t>OSLO </a:t>
                      </a:r>
                      <a:r>
                        <a:rPr lang="en-GB" sz="1600" dirty="0" err="1" smtClean="0"/>
                        <a:t>Generiek</a:t>
                      </a:r>
                      <a:endParaRPr lang="en-US" sz="1600" dirty="0"/>
                    </a:p>
                  </a:txBody>
                  <a:tcPr/>
                </a:tc>
                <a:extLst>
                  <a:ext uri="{0D108BD9-81ED-4DB2-BD59-A6C34878D82A}">
                    <a16:rowId xmlns:a16="http://schemas.microsoft.com/office/drawing/2014/main" val="1935983702"/>
                  </a:ext>
                </a:extLst>
              </a:tr>
              <a:tr h="475552">
                <a:tc>
                  <a:txBody>
                    <a:bodyPr/>
                    <a:lstStyle/>
                    <a:p>
                      <a:r>
                        <a:rPr lang="en-GB" sz="1600" dirty="0" err="1" smtClean="0"/>
                        <a:t>Recht</a:t>
                      </a:r>
                      <a:endParaRPr lang="en-US" sz="1600" dirty="0"/>
                    </a:p>
                  </a:txBody>
                  <a:tcPr/>
                </a:tc>
                <a:tc>
                  <a:txBody>
                    <a:bodyPr/>
                    <a:lstStyle/>
                    <a:p>
                      <a:r>
                        <a:rPr lang="en-GB" sz="1600" dirty="0" smtClean="0">
                          <a:latin typeface="FlandersArtSans-Regular" panose="020B0604020202020204" charset="0"/>
                        </a:rPr>
                        <a:t>“</a:t>
                      </a:r>
                      <a:r>
                        <a:rPr lang="nl-NL" sz="1600" dirty="0" smtClean="0">
                          <a:latin typeface="FlandersArtSans-Regular" panose="020B0604020202020204" charset="0"/>
                        </a:rPr>
                        <a:t>Actie, activiteit of verzameling van acties dat een systeemparticipant mag uitvoeren of mag gebruik maken van een geassocieerde resource</a:t>
                      </a:r>
                      <a:r>
                        <a:rPr lang="en-GB" sz="1600" dirty="0" smtClean="0">
                          <a:latin typeface="FlandersArtSans-Regular" panose="020B0604020202020204" charset="0"/>
                        </a:rPr>
                        <a:t>”</a:t>
                      </a:r>
                      <a:endParaRPr lang="en-US" sz="1600" dirty="0"/>
                    </a:p>
                  </a:txBody>
                  <a:tcPr/>
                </a:tc>
                <a:tc>
                  <a:txBody>
                    <a:bodyPr/>
                    <a:lstStyle/>
                    <a:p>
                      <a:r>
                        <a:rPr lang="en-GB" sz="1600" dirty="0" smtClean="0"/>
                        <a:t>LADM</a:t>
                      </a:r>
                      <a:endParaRPr lang="en-US" sz="1600" dirty="0"/>
                    </a:p>
                  </a:txBody>
                  <a:tcPr/>
                </a:tc>
                <a:extLst>
                  <a:ext uri="{0D108BD9-81ED-4DB2-BD59-A6C34878D82A}">
                    <a16:rowId xmlns:a16="http://schemas.microsoft.com/office/drawing/2014/main" val="1071278317"/>
                  </a:ext>
                </a:extLst>
              </a:tr>
              <a:tr h="475552">
                <a:tc>
                  <a:txBody>
                    <a:bodyPr/>
                    <a:lstStyle/>
                    <a:p>
                      <a:r>
                        <a:rPr lang="en-GB" sz="1600" dirty="0" err="1" smtClean="0"/>
                        <a:t>Restrictie</a:t>
                      </a:r>
                      <a:endParaRPr lang="en-US" sz="1600" dirty="0"/>
                    </a:p>
                  </a:txBody>
                  <a:tcPr/>
                </a:tc>
                <a:tc>
                  <a:txBody>
                    <a:bodyPr/>
                    <a:lstStyle/>
                    <a:p>
                      <a:r>
                        <a:rPr lang="en-GB" sz="1600" dirty="0" smtClean="0">
                          <a:latin typeface="FlandersArtSans-Regular" panose="020B0604020202020204" charset="0"/>
                        </a:rPr>
                        <a:t>“</a:t>
                      </a:r>
                      <a:r>
                        <a:rPr lang="nl-NL" sz="1600" dirty="0" smtClean="0">
                          <a:latin typeface="FlandersArtSans-Regular" panose="020B0604020202020204" charset="0"/>
                        </a:rPr>
                        <a:t>Formele of informele verplichting om zich te weerhouden van iets te doen</a:t>
                      </a:r>
                      <a:r>
                        <a:rPr lang="en-GB" sz="1600" dirty="0" smtClean="0">
                          <a:latin typeface="FlandersArtSans-Regular" panose="020B0604020202020204" charset="0"/>
                        </a:rPr>
                        <a:t>”</a:t>
                      </a:r>
                      <a:endParaRPr lang="en-US" sz="1600" dirty="0"/>
                    </a:p>
                  </a:txBody>
                  <a:tcPr/>
                </a:tc>
                <a:tc>
                  <a:txBody>
                    <a:bodyPr/>
                    <a:lstStyle/>
                    <a:p>
                      <a:r>
                        <a:rPr lang="en-GB" sz="1600" dirty="0" smtClean="0"/>
                        <a:t>LADM</a:t>
                      </a:r>
                      <a:endParaRPr lang="en-US" sz="1600" dirty="0"/>
                    </a:p>
                  </a:txBody>
                  <a:tcPr/>
                </a:tc>
                <a:extLst>
                  <a:ext uri="{0D108BD9-81ED-4DB2-BD59-A6C34878D82A}">
                    <a16:rowId xmlns:a16="http://schemas.microsoft.com/office/drawing/2014/main" val="2123174379"/>
                  </a:ext>
                </a:extLst>
              </a:tr>
              <a:tr h="475552">
                <a:tc>
                  <a:txBody>
                    <a:bodyPr/>
                    <a:lstStyle/>
                    <a:p>
                      <a:r>
                        <a:rPr lang="en-GB" sz="1600" dirty="0" err="1" smtClean="0"/>
                        <a:t>Verantwoordelijkheid</a:t>
                      </a:r>
                      <a:endParaRPr lang="en-US" sz="1600" dirty="0"/>
                    </a:p>
                  </a:txBody>
                  <a:tcPr/>
                </a:tc>
                <a:tc>
                  <a:txBody>
                    <a:bodyPr/>
                    <a:lstStyle/>
                    <a:p>
                      <a:r>
                        <a:rPr lang="en-GB" sz="1600" dirty="0" smtClean="0">
                          <a:latin typeface="FlandersArtSans-Regular" panose="020B0604020202020204" charset="0"/>
                        </a:rPr>
                        <a:t>“</a:t>
                      </a:r>
                      <a:r>
                        <a:rPr lang="nl-NL" sz="1600" dirty="0" smtClean="0">
                          <a:latin typeface="FlandersArtSans-Regular" panose="020B0604020202020204" charset="0"/>
                        </a:rPr>
                        <a:t>Formele of informele verplichting om iets te doen</a:t>
                      </a:r>
                      <a:r>
                        <a:rPr lang="en-GB" sz="1600" dirty="0" smtClean="0">
                          <a:latin typeface="FlandersArtSans-Regular" panose="020B0604020202020204" charset="0"/>
                        </a:rPr>
                        <a:t>”</a:t>
                      </a:r>
                      <a:endParaRPr lang="en-US" sz="1600" dirty="0"/>
                    </a:p>
                  </a:txBody>
                  <a:tcPr/>
                </a:tc>
                <a:tc>
                  <a:txBody>
                    <a:bodyPr/>
                    <a:lstStyle/>
                    <a:p>
                      <a:r>
                        <a:rPr lang="en-GB" sz="1600" dirty="0" smtClean="0"/>
                        <a:t>LADM</a:t>
                      </a:r>
                      <a:endParaRPr lang="en-US" sz="1600" dirty="0"/>
                    </a:p>
                  </a:txBody>
                  <a:tcPr/>
                </a:tc>
                <a:extLst>
                  <a:ext uri="{0D108BD9-81ED-4DB2-BD59-A6C34878D82A}">
                    <a16:rowId xmlns:a16="http://schemas.microsoft.com/office/drawing/2014/main" val="2695996721"/>
                  </a:ext>
                </a:extLst>
              </a:tr>
              <a:tr h="475552">
                <a:tc>
                  <a:txBody>
                    <a:bodyPr/>
                    <a:lstStyle/>
                    <a:p>
                      <a:r>
                        <a:rPr lang="en-GB" sz="1600" dirty="0" err="1" smtClean="0"/>
                        <a:t>Databron</a:t>
                      </a:r>
                      <a:endParaRPr lang="en-US" sz="1600" dirty="0"/>
                    </a:p>
                  </a:txBody>
                  <a:tcPr/>
                </a:tc>
                <a:tc>
                  <a:txBody>
                    <a:bodyPr/>
                    <a:lstStyle/>
                    <a:p>
                      <a:r>
                        <a:rPr lang="en-GB" sz="1600" dirty="0" smtClean="0">
                          <a:latin typeface="FlandersArtSans-Regular" panose="020B0604020202020204" charset="0"/>
                        </a:rPr>
                        <a:t>“</a:t>
                      </a:r>
                      <a:r>
                        <a:rPr lang="nl-NL" sz="1600" dirty="0" smtClean="0">
                          <a:latin typeface="FlandersArtSans-Regular" panose="020B0604020202020204" charset="0"/>
                        </a:rPr>
                        <a:t>document met de juridische en/of administratieve feiten waarop de rechten, restricties en verantwoordelijkheden, ruimtelijke eenheid of agent is gebaseerd.</a:t>
                      </a:r>
                      <a:r>
                        <a:rPr lang="en-GB" sz="1600" dirty="0" smtClean="0">
                          <a:latin typeface="FlandersArtSans-Regular" panose="020B0604020202020204" charset="0"/>
                        </a:rPr>
                        <a:t>”</a:t>
                      </a:r>
                      <a:endParaRPr lang="en-US" sz="1600" dirty="0"/>
                    </a:p>
                  </a:txBody>
                  <a:tcPr/>
                </a:tc>
                <a:tc>
                  <a:txBody>
                    <a:bodyPr/>
                    <a:lstStyle/>
                    <a:p>
                      <a:r>
                        <a:rPr lang="en-GB" sz="1600" dirty="0" smtClean="0"/>
                        <a:t>LDAM</a:t>
                      </a:r>
                      <a:endParaRPr lang="en-US" sz="1600" dirty="0"/>
                    </a:p>
                  </a:txBody>
                  <a:tcPr/>
                </a:tc>
                <a:extLst>
                  <a:ext uri="{0D108BD9-81ED-4DB2-BD59-A6C34878D82A}">
                    <a16:rowId xmlns:a16="http://schemas.microsoft.com/office/drawing/2014/main" val="387857633"/>
                  </a:ext>
                </a:extLst>
              </a:tr>
              <a:tr h="475552">
                <a:tc>
                  <a:txBody>
                    <a:bodyPr/>
                    <a:lstStyle/>
                    <a:p>
                      <a:r>
                        <a:rPr lang="en-GB" sz="1600" dirty="0" err="1" smtClean="0"/>
                        <a:t>Administratieve</a:t>
                      </a:r>
                      <a:r>
                        <a:rPr lang="en-GB" sz="1600" dirty="0" smtClean="0"/>
                        <a:t> </a:t>
                      </a:r>
                      <a:r>
                        <a:rPr lang="en-GB" sz="1600" dirty="0" err="1" smtClean="0"/>
                        <a:t>bron</a:t>
                      </a:r>
                      <a:endParaRPr lang="en-US" sz="1600" dirty="0"/>
                    </a:p>
                  </a:txBody>
                  <a:tcPr/>
                </a:tc>
                <a:tc>
                  <a:txBody>
                    <a:bodyPr/>
                    <a:lstStyle/>
                    <a:p>
                      <a:r>
                        <a:rPr lang="en-GB" sz="1600" dirty="0" smtClean="0">
                          <a:latin typeface="FlandersArtSans-Regular" panose="020B0604020202020204" charset="0"/>
                        </a:rPr>
                        <a:t>“</a:t>
                      </a:r>
                      <a:r>
                        <a:rPr lang="nl-NL" sz="1600" dirty="0" smtClean="0">
                          <a:latin typeface="FlandersArtSans-Regular" panose="020B0604020202020204" charset="0"/>
                        </a:rPr>
                        <a:t>Bron met de administratieve beschrijving van de betrokkene agenten, de rechten, restricties en verantwoordelijkheden die zijn gecreëerd</a:t>
                      </a:r>
                      <a:r>
                        <a:rPr lang="en-GB" sz="1600" dirty="0" smtClean="0">
                          <a:latin typeface="FlandersArtSans-Regular" panose="020B0604020202020204" charset="0"/>
                        </a:rPr>
                        <a:t>”</a:t>
                      </a:r>
                      <a:br>
                        <a:rPr lang="en-GB" sz="1600" dirty="0" smtClean="0">
                          <a:latin typeface="FlandersArtSans-Regular" panose="020B0604020202020204" charset="0"/>
                        </a:rPr>
                      </a:br>
                      <a:endParaRPr lang="en-US" sz="1600" dirty="0"/>
                    </a:p>
                  </a:txBody>
                  <a:tcPr/>
                </a:tc>
                <a:tc>
                  <a:txBody>
                    <a:bodyPr/>
                    <a:lstStyle/>
                    <a:p>
                      <a:r>
                        <a:rPr lang="en-GB" sz="1600" dirty="0" smtClean="0"/>
                        <a:t>LADM</a:t>
                      </a:r>
                      <a:endParaRPr lang="en-US" sz="1600" dirty="0"/>
                    </a:p>
                  </a:txBody>
                  <a:tcPr/>
                </a:tc>
                <a:extLst>
                  <a:ext uri="{0D108BD9-81ED-4DB2-BD59-A6C34878D82A}">
                    <a16:rowId xmlns:a16="http://schemas.microsoft.com/office/drawing/2014/main" val="2871335377"/>
                  </a:ext>
                </a:extLst>
              </a:tr>
              <a:tr h="475552">
                <a:tc>
                  <a:txBody>
                    <a:bodyPr/>
                    <a:lstStyle/>
                    <a:p>
                      <a:r>
                        <a:rPr lang="en-GB" sz="1600" dirty="0" err="1" smtClean="0"/>
                        <a:t>Ruimtelijke</a:t>
                      </a:r>
                      <a:r>
                        <a:rPr lang="en-GB" sz="1600" dirty="0" smtClean="0"/>
                        <a:t> </a:t>
                      </a:r>
                      <a:r>
                        <a:rPr lang="en-GB" sz="1600" dirty="0" err="1" smtClean="0"/>
                        <a:t>bron</a:t>
                      </a:r>
                      <a:endParaRPr lang="en-US" sz="1600" dirty="0"/>
                    </a:p>
                  </a:txBody>
                  <a:tcPr/>
                </a:tc>
                <a:tc>
                  <a:txBody>
                    <a:bodyPr/>
                    <a:lstStyle/>
                    <a:p>
                      <a:r>
                        <a:rPr lang="en-GB" sz="1600" dirty="0" smtClean="0">
                          <a:latin typeface="FlandersArtSans-Regular" panose="020B0604020202020204" charset="0"/>
                        </a:rPr>
                        <a:t>“</a:t>
                      </a:r>
                      <a:r>
                        <a:rPr lang="nl-NL" sz="1600" dirty="0" smtClean="0">
                          <a:latin typeface="FlandersArtSans-Regular" panose="020B0604020202020204" charset="0"/>
                        </a:rPr>
                        <a:t>Bron met de ruimtelijke representatie van één (deel van) of meerdere ruimtelijke eenheden</a:t>
                      </a:r>
                      <a:r>
                        <a:rPr lang="en-GB" sz="1600" dirty="0" smtClean="0">
                          <a:latin typeface="FlandersArtSans-Regular" panose="020B0604020202020204" charset="0"/>
                        </a:rPr>
                        <a:t>”</a:t>
                      </a:r>
                      <a:endParaRPr lang="en-US" sz="1600" dirty="0"/>
                    </a:p>
                  </a:txBody>
                  <a:tcPr/>
                </a:tc>
                <a:tc>
                  <a:txBody>
                    <a:bodyPr/>
                    <a:lstStyle/>
                    <a:p>
                      <a:r>
                        <a:rPr lang="en-GB" sz="1600" dirty="0" smtClean="0"/>
                        <a:t>LADM</a:t>
                      </a:r>
                      <a:endParaRPr lang="en-US" sz="1600" dirty="0"/>
                    </a:p>
                  </a:txBody>
                  <a:tcPr/>
                </a:tc>
                <a:extLst>
                  <a:ext uri="{0D108BD9-81ED-4DB2-BD59-A6C34878D82A}">
                    <a16:rowId xmlns:a16="http://schemas.microsoft.com/office/drawing/2014/main" val="3468665718"/>
                  </a:ext>
                </a:extLst>
              </a:tr>
            </a:tbl>
          </a:graphicData>
        </a:graphic>
      </p:graphicFrame>
    </p:spTree>
    <p:extLst>
      <p:ext uri="{BB962C8B-B14F-4D97-AF65-F5344CB8AC3E}">
        <p14:creationId xmlns:p14="http://schemas.microsoft.com/office/powerpoint/2010/main" val="28681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dirty="0"/>
              <a:t>‘Percelen’</a:t>
            </a:r>
          </a:p>
        </p:txBody>
      </p:sp>
      <p:sp>
        <p:nvSpPr>
          <p:cNvPr id="3" name="Title 2"/>
          <p:cNvSpPr>
            <a:spLocks noGrp="1"/>
          </p:cNvSpPr>
          <p:nvPr>
            <p:ph type="title"/>
          </p:nvPr>
        </p:nvSpPr>
        <p:spPr/>
        <p:txBody>
          <a:bodyPr/>
          <a:lstStyle/>
          <a:p>
            <a:r>
              <a:rPr lang="nl-BE" dirty="0" smtClean="0"/>
              <a:t>Attributen</a:t>
            </a:r>
            <a:endParaRPr lang="nl-BE" noProof="0" dirty="0"/>
          </a:p>
        </p:txBody>
      </p:sp>
    </p:spTree>
    <p:extLst>
      <p:ext uri="{BB962C8B-B14F-4D97-AF65-F5344CB8AC3E}">
        <p14:creationId xmlns:p14="http://schemas.microsoft.com/office/powerpoint/2010/main" val="4236394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Ruimtelijke eenheid</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pPr marL="0" indent="0">
              <a:buNone/>
            </a:pPr>
            <a:r>
              <a:rPr lang="nl-BE" dirty="0" smtClean="0"/>
              <a:t> </a:t>
            </a:r>
            <a:endParaRPr lang="nl-BE" dirty="0"/>
          </a:p>
          <a:p>
            <a:pPr marL="0" indent="0">
              <a:buNone/>
            </a:pP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13</a:t>
            </a:fld>
            <a:endParaRPr lang="nl-BE"/>
          </a:p>
        </p:txBody>
      </p:sp>
      <p:sp>
        <p:nvSpPr>
          <p:cNvPr id="6"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err="1" smtClean="0">
                <a:latin typeface="FlandersArtSans-Regular" panose="020B0604020202020204" charset="0"/>
              </a:rPr>
              <a:t>Identificator</a:t>
            </a:r>
            <a:r>
              <a:rPr lang="en-GB" sz="2000" dirty="0" smtClean="0">
                <a:latin typeface="FlandersArtSans-Regular" panose="020B0604020202020204" charset="0"/>
              </a:rPr>
              <a:t>: </a:t>
            </a:r>
            <a:r>
              <a:rPr lang="en-GB" sz="2000" dirty="0" err="1" smtClean="0">
                <a:latin typeface="FlandersArtSans-Regular" panose="020B0604020202020204" charset="0"/>
              </a:rPr>
              <a:t>Unieke</a:t>
            </a:r>
            <a:r>
              <a:rPr lang="en-GB" sz="2000" dirty="0" smtClean="0">
                <a:latin typeface="FlandersArtSans-Regular" panose="020B0604020202020204" charset="0"/>
              </a:rPr>
              <a:t> </a:t>
            </a:r>
            <a:r>
              <a:rPr lang="en-GB" sz="2000" dirty="0" err="1" smtClean="0">
                <a:latin typeface="FlandersArtSans-Regular" panose="020B0604020202020204" charset="0"/>
              </a:rPr>
              <a:t>identificator</a:t>
            </a:r>
            <a:r>
              <a:rPr lang="en-GB" sz="2000" dirty="0" smtClean="0">
                <a:latin typeface="FlandersArtSans-Regular" panose="020B0604020202020204" charset="0"/>
              </a:rPr>
              <a:t> </a:t>
            </a:r>
            <a:r>
              <a:rPr lang="en-GB" sz="2000" dirty="0" err="1" smtClean="0">
                <a:latin typeface="FlandersArtSans-Regular" panose="020B0604020202020204" charset="0"/>
              </a:rPr>
              <a:t>voor</a:t>
            </a:r>
            <a:r>
              <a:rPr lang="en-GB" sz="2000" dirty="0" smtClean="0">
                <a:latin typeface="FlandersArtSans-Regular" panose="020B0604020202020204" charset="0"/>
              </a:rPr>
              <a:t> de </a:t>
            </a:r>
            <a:r>
              <a:rPr lang="en-GB" sz="2000" dirty="0" err="1" smtClean="0">
                <a:latin typeface="FlandersArtSans-Regular" panose="020B0604020202020204" charset="0"/>
              </a:rPr>
              <a:t>ruimtelijke</a:t>
            </a:r>
            <a:r>
              <a:rPr lang="en-GB" sz="2000" dirty="0" smtClean="0">
                <a:latin typeface="FlandersArtSans-Regular" panose="020B0604020202020204" charset="0"/>
              </a:rPr>
              <a:t> </a:t>
            </a:r>
            <a:r>
              <a:rPr lang="en-GB" sz="2000" dirty="0" err="1" smtClean="0">
                <a:latin typeface="FlandersArtSans-Regular" panose="020B0604020202020204" charset="0"/>
              </a:rPr>
              <a:t>eenheid</a:t>
            </a:r>
            <a:endParaRPr lang="en-GB" sz="2000" dirty="0" smtClean="0">
              <a:latin typeface="FlandersArtSans-Regular" panose="020B0604020202020204" charset="0"/>
            </a:endParaRPr>
          </a:p>
          <a:p>
            <a:r>
              <a:rPr lang="en-GB" sz="2000" b="1" dirty="0" smtClean="0">
                <a:latin typeface="FlandersArtSans-Regular" panose="020B0604020202020204" charset="0"/>
              </a:rPr>
              <a:t>Type: </a:t>
            </a:r>
            <a:r>
              <a:rPr lang="en-GB" sz="2000" dirty="0" err="1" smtClean="0">
                <a:latin typeface="FlandersArtSans-Regular" panose="020B0604020202020204" charset="0"/>
              </a:rPr>
              <a:t>Classificatie</a:t>
            </a:r>
            <a:r>
              <a:rPr lang="en-GB" sz="2000" dirty="0" smtClean="0">
                <a:latin typeface="FlandersArtSans-Regular" panose="020B0604020202020204" charset="0"/>
              </a:rPr>
              <a:t> van </a:t>
            </a:r>
            <a:r>
              <a:rPr lang="en-GB" sz="2000" dirty="0" err="1" smtClean="0">
                <a:latin typeface="FlandersArtSans-Regular" panose="020B0604020202020204" charset="0"/>
              </a:rPr>
              <a:t>een</a:t>
            </a:r>
            <a:r>
              <a:rPr lang="en-GB" sz="2000" dirty="0" smtClean="0">
                <a:latin typeface="FlandersArtSans-Regular" panose="020B0604020202020204" charset="0"/>
              </a:rPr>
              <a:t> </a:t>
            </a:r>
            <a:r>
              <a:rPr lang="en-GB" sz="2000" dirty="0" err="1" smtClean="0">
                <a:latin typeface="FlandersArtSans-Regular" panose="020B0604020202020204" charset="0"/>
              </a:rPr>
              <a:t>ruimtelijke</a:t>
            </a:r>
            <a:r>
              <a:rPr lang="en-GB" sz="2000" dirty="0" smtClean="0">
                <a:latin typeface="FlandersArtSans-Regular" panose="020B0604020202020204" charset="0"/>
              </a:rPr>
              <a:t> </a:t>
            </a:r>
            <a:r>
              <a:rPr lang="en-GB" sz="2000" dirty="0" err="1" smtClean="0">
                <a:latin typeface="FlandersArtSans-Regular" panose="020B0604020202020204" charset="0"/>
              </a:rPr>
              <a:t>eenheid</a:t>
            </a:r>
            <a:endParaRPr lang="en-GB" sz="2000" dirty="0" smtClean="0">
              <a:latin typeface="FlandersArtSans-Regular" panose="020B0604020202020204" charset="0"/>
            </a:endParaRPr>
          </a:p>
          <a:p>
            <a:r>
              <a:rPr lang="en-GB" sz="2000" b="1" dirty="0" err="1" smtClean="0">
                <a:latin typeface="FlandersArtSans-Regular" panose="020B0604020202020204" charset="0"/>
              </a:rPr>
              <a:t>Dimensie</a:t>
            </a:r>
            <a:r>
              <a:rPr lang="en-GB" sz="2000" b="1" dirty="0" smtClean="0">
                <a:latin typeface="FlandersArtSans-Regular" panose="020B0604020202020204" charset="0"/>
              </a:rPr>
              <a:t>: </a:t>
            </a:r>
            <a:r>
              <a:rPr lang="en-GB" sz="2000" dirty="0" err="1" smtClean="0">
                <a:latin typeface="FlandersArtSans-Regular" panose="020B0604020202020204" charset="0"/>
              </a:rPr>
              <a:t>Geeft</a:t>
            </a:r>
            <a:r>
              <a:rPr lang="en-GB" sz="2000" dirty="0" smtClean="0">
                <a:latin typeface="FlandersArtSans-Regular" panose="020B0604020202020204" charset="0"/>
              </a:rPr>
              <a:t> </a:t>
            </a:r>
            <a:r>
              <a:rPr lang="en-GB" sz="2000" dirty="0" err="1" smtClean="0">
                <a:latin typeface="FlandersArtSans-Regular" panose="020B0604020202020204" charset="0"/>
              </a:rPr>
              <a:t>aan</a:t>
            </a:r>
            <a:r>
              <a:rPr lang="en-GB" sz="2000" dirty="0" smtClean="0">
                <a:latin typeface="FlandersArtSans-Regular" panose="020B0604020202020204" charset="0"/>
              </a:rPr>
              <a:t> of de </a:t>
            </a:r>
            <a:r>
              <a:rPr lang="en-GB" sz="2000" dirty="0" err="1" smtClean="0">
                <a:latin typeface="FlandersArtSans-Regular" panose="020B0604020202020204" charset="0"/>
              </a:rPr>
              <a:t>ruimtelijke</a:t>
            </a:r>
            <a:r>
              <a:rPr lang="en-GB" sz="2000" dirty="0" smtClean="0">
                <a:latin typeface="FlandersArtSans-Regular" panose="020B0604020202020204" charset="0"/>
              </a:rPr>
              <a:t> </a:t>
            </a:r>
            <a:r>
              <a:rPr lang="en-GB" sz="2000" dirty="0" err="1" smtClean="0">
                <a:latin typeface="FlandersArtSans-Regular" panose="020B0604020202020204" charset="0"/>
              </a:rPr>
              <a:t>eenheid</a:t>
            </a:r>
            <a:r>
              <a:rPr lang="en-GB" sz="2000" dirty="0" smtClean="0">
                <a:latin typeface="FlandersArtSans-Regular" panose="020B0604020202020204" charset="0"/>
              </a:rPr>
              <a:t> </a:t>
            </a:r>
            <a:r>
              <a:rPr lang="en-GB" sz="2000" dirty="0" err="1" smtClean="0">
                <a:latin typeface="FlandersArtSans-Regular" panose="020B0604020202020204" charset="0"/>
              </a:rPr>
              <a:t>een</a:t>
            </a:r>
            <a:r>
              <a:rPr lang="en-GB" sz="2000" dirty="0" smtClean="0">
                <a:latin typeface="FlandersArtSans-Regular" panose="020B0604020202020204" charset="0"/>
              </a:rPr>
              <a:t> </a:t>
            </a:r>
            <a:r>
              <a:rPr lang="en-GB" sz="2000" dirty="0" smtClean="0">
                <a:latin typeface="FlandersArtSans-Regular" panose="020B0604020202020204" charset="0"/>
              </a:rPr>
              <a:t>0D/1D/2D/3D </a:t>
            </a:r>
            <a:r>
              <a:rPr lang="en-GB" sz="2000" dirty="0" smtClean="0">
                <a:latin typeface="FlandersArtSans-Regular" panose="020B0604020202020204" charset="0"/>
              </a:rPr>
              <a:t>object is</a:t>
            </a:r>
          </a:p>
          <a:p>
            <a:r>
              <a:rPr lang="en-GB" sz="2000" b="1" dirty="0" err="1" smtClean="0">
                <a:latin typeface="FlandersArtSans-Regular" panose="020B0604020202020204" charset="0"/>
              </a:rPr>
              <a:t>Niveau</a:t>
            </a:r>
            <a:r>
              <a:rPr lang="en-GB" sz="2000" b="1" dirty="0" smtClean="0">
                <a:latin typeface="FlandersArtSans-Regular" panose="020B0604020202020204" charset="0"/>
              </a:rPr>
              <a:t> (OSLO </a:t>
            </a:r>
            <a:r>
              <a:rPr lang="en-GB" sz="2000" b="1" dirty="0" err="1" smtClean="0">
                <a:latin typeface="FlandersArtSans-Regular" panose="020B0604020202020204" charset="0"/>
              </a:rPr>
              <a:t>Openbaar</a:t>
            </a:r>
            <a:r>
              <a:rPr lang="en-GB" sz="2000" b="1" dirty="0" smtClean="0">
                <a:latin typeface="FlandersArtSans-Regular" panose="020B0604020202020204" charset="0"/>
              </a:rPr>
              <a:t> </a:t>
            </a:r>
            <a:r>
              <a:rPr lang="en-GB" sz="2000" b="1" dirty="0" err="1" smtClean="0">
                <a:latin typeface="FlandersArtSans-Regular" panose="020B0604020202020204" charset="0"/>
              </a:rPr>
              <a:t>Domein</a:t>
            </a:r>
            <a:r>
              <a:rPr lang="en-GB" sz="2000" b="1" dirty="0" smtClean="0">
                <a:latin typeface="FlandersArtSans-Regular" panose="020B0604020202020204" charset="0"/>
              </a:rPr>
              <a:t>): </a:t>
            </a:r>
            <a:r>
              <a:rPr lang="en-GB" sz="2000" dirty="0" err="1" smtClean="0">
                <a:latin typeface="FlandersArtSans-Regular" panose="020B0604020202020204" charset="0"/>
              </a:rPr>
              <a:t>Geeft</a:t>
            </a:r>
            <a:r>
              <a:rPr lang="en-GB" sz="2000" dirty="0" smtClean="0">
                <a:latin typeface="FlandersArtSans-Regular" panose="020B0604020202020204" charset="0"/>
              </a:rPr>
              <a:t> </a:t>
            </a:r>
            <a:r>
              <a:rPr lang="en-GB" sz="2000" dirty="0" err="1" smtClean="0">
                <a:latin typeface="FlandersArtSans-Regular" panose="020B0604020202020204" charset="0"/>
              </a:rPr>
              <a:t>aan</a:t>
            </a:r>
            <a:r>
              <a:rPr lang="en-GB" sz="2000" dirty="0" smtClean="0">
                <a:latin typeface="FlandersArtSans-Regular" panose="020B0604020202020204" charset="0"/>
              </a:rPr>
              <a:t> of de </a:t>
            </a:r>
            <a:r>
              <a:rPr lang="en-GB" sz="2000" dirty="0" err="1" smtClean="0">
                <a:latin typeface="FlandersArtSans-Regular" panose="020B0604020202020204" charset="0"/>
              </a:rPr>
              <a:t>ruimtelijke</a:t>
            </a:r>
            <a:r>
              <a:rPr lang="en-GB" sz="2000" dirty="0" smtClean="0">
                <a:latin typeface="FlandersArtSans-Regular" panose="020B0604020202020204" charset="0"/>
              </a:rPr>
              <a:t> </a:t>
            </a:r>
            <a:r>
              <a:rPr lang="en-GB" sz="2000" dirty="0" err="1" smtClean="0">
                <a:latin typeface="FlandersArtSans-Regular" panose="020B0604020202020204" charset="0"/>
              </a:rPr>
              <a:t>eenheid</a:t>
            </a:r>
            <a:r>
              <a:rPr lang="en-GB" sz="2000" dirty="0" smtClean="0">
                <a:latin typeface="FlandersArtSans-Regular" panose="020B0604020202020204" charset="0"/>
              </a:rPr>
              <a:t> </a:t>
            </a:r>
            <a:r>
              <a:rPr lang="en-GB" sz="2000" dirty="0" err="1" smtClean="0">
                <a:latin typeface="FlandersArtSans-Regular" panose="020B0604020202020204" charset="0"/>
              </a:rPr>
              <a:t>zich</a:t>
            </a:r>
            <a:r>
              <a:rPr lang="en-GB" sz="2000" dirty="0" smtClean="0">
                <a:latin typeface="FlandersArtSans-Regular" panose="020B0604020202020204" charset="0"/>
              </a:rPr>
              <a:t> </a:t>
            </a:r>
            <a:r>
              <a:rPr lang="en-GB" sz="2000" dirty="0" err="1" smtClean="0">
                <a:latin typeface="FlandersArtSans-Regular" panose="020B0604020202020204" charset="0"/>
              </a:rPr>
              <a:t>boven</a:t>
            </a:r>
            <a:r>
              <a:rPr lang="en-GB" sz="2000" dirty="0" smtClean="0">
                <a:latin typeface="FlandersArtSans-Regular" panose="020B0604020202020204" charset="0"/>
              </a:rPr>
              <a:t>- of </a:t>
            </a:r>
            <a:r>
              <a:rPr lang="en-GB" sz="2000" dirty="0" err="1" smtClean="0">
                <a:latin typeface="FlandersArtSans-Regular" panose="020B0604020202020204" charset="0"/>
              </a:rPr>
              <a:t>ondergrond</a:t>
            </a:r>
            <a:r>
              <a:rPr lang="en-GB" sz="2000" dirty="0" smtClean="0">
                <a:latin typeface="FlandersArtSans-Regular" panose="020B0604020202020204" charset="0"/>
              </a:rPr>
              <a:t> </a:t>
            </a:r>
            <a:r>
              <a:rPr lang="en-GB" sz="2000" dirty="0" err="1" smtClean="0">
                <a:latin typeface="FlandersArtSans-Regular" panose="020B0604020202020204" charset="0"/>
              </a:rPr>
              <a:t>bevindt</a:t>
            </a:r>
            <a:endParaRPr lang="en-GB" sz="2000" dirty="0" smtClean="0">
              <a:latin typeface="FlandersArtSans-Regular" panose="020B0604020202020204" charset="0"/>
            </a:endParaRPr>
          </a:p>
          <a:p>
            <a:r>
              <a:rPr lang="en-GB" sz="2000" b="1" dirty="0" err="1" smtClean="0">
                <a:latin typeface="FlandersArtSans-Regular" panose="020B0604020202020204" charset="0"/>
              </a:rPr>
              <a:t>Oppervlakte</a:t>
            </a:r>
            <a:r>
              <a:rPr lang="en-GB" sz="2000" b="1" dirty="0" smtClean="0">
                <a:latin typeface="FlandersArtSans-Regular" panose="020B0604020202020204" charset="0"/>
              </a:rPr>
              <a:t>: </a:t>
            </a:r>
            <a:r>
              <a:rPr lang="en-GB" sz="2000" dirty="0" smtClean="0">
                <a:latin typeface="FlandersArtSans-Regular" panose="020B0604020202020204" charset="0"/>
              </a:rPr>
              <a:t>De </a:t>
            </a:r>
            <a:r>
              <a:rPr lang="en-GB" sz="2000" dirty="0" err="1" smtClean="0">
                <a:latin typeface="FlandersArtSans-Regular" panose="020B0604020202020204" charset="0"/>
              </a:rPr>
              <a:t>oppervlakte</a:t>
            </a:r>
            <a:r>
              <a:rPr lang="en-GB" sz="2000" dirty="0" smtClean="0">
                <a:latin typeface="FlandersArtSans-Regular" panose="020B0604020202020204" charset="0"/>
              </a:rPr>
              <a:t> van de </a:t>
            </a:r>
            <a:r>
              <a:rPr lang="en-GB" sz="2000" dirty="0" err="1" smtClean="0">
                <a:latin typeface="FlandersArtSans-Regular" panose="020B0604020202020204" charset="0"/>
              </a:rPr>
              <a:t>Ruimtelijke</a:t>
            </a:r>
            <a:r>
              <a:rPr lang="en-GB" sz="2000" dirty="0" smtClean="0">
                <a:latin typeface="FlandersArtSans-Regular" panose="020B0604020202020204" charset="0"/>
              </a:rPr>
              <a:t> </a:t>
            </a:r>
            <a:r>
              <a:rPr lang="en-GB" sz="2000" dirty="0" err="1" smtClean="0">
                <a:latin typeface="FlandersArtSans-Regular" panose="020B0604020202020204" charset="0"/>
              </a:rPr>
              <a:t>eenheid</a:t>
            </a:r>
            <a:r>
              <a:rPr lang="en-GB" sz="2000" dirty="0" smtClean="0">
                <a:latin typeface="FlandersArtSans-Regular" panose="020B0604020202020204" charset="0"/>
              </a:rPr>
              <a:t> in m²</a:t>
            </a:r>
            <a:endParaRPr lang="en-GB" sz="2000" b="1" dirty="0">
              <a:latin typeface="FlandersArtSans-Regular" panose="020B0604020202020204" charset="0"/>
            </a:endParaRPr>
          </a:p>
          <a:p>
            <a:r>
              <a:rPr lang="en-GB" sz="2000" b="1" dirty="0" err="1">
                <a:latin typeface="FlandersArtSans-Regular" panose="020B0604020202020204" charset="0"/>
              </a:rPr>
              <a:t>Oppervlakte</a:t>
            </a:r>
            <a:r>
              <a:rPr lang="en-GB" sz="2000" b="1" dirty="0">
                <a:latin typeface="FlandersArtSans-Regular" panose="020B0604020202020204" charset="0"/>
              </a:rPr>
              <a:t> type</a:t>
            </a:r>
          </a:p>
          <a:p>
            <a:pPr lvl="1"/>
            <a:r>
              <a:rPr lang="en-GB" sz="2000" dirty="0" err="1">
                <a:latin typeface="FlandersArtSans-Regular" panose="020B0604020202020204" charset="0"/>
              </a:rPr>
              <a:t>Officiële</a:t>
            </a:r>
            <a:r>
              <a:rPr lang="en-GB" sz="2000" dirty="0">
                <a:latin typeface="FlandersArtSans-Regular" panose="020B0604020202020204" charset="0"/>
              </a:rPr>
              <a:t> </a:t>
            </a:r>
            <a:r>
              <a:rPr lang="en-GB" sz="2000" dirty="0" err="1">
                <a:latin typeface="FlandersArtSans-Regular" panose="020B0604020202020204" charset="0"/>
              </a:rPr>
              <a:t>oppervlakte</a:t>
            </a:r>
            <a:endParaRPr lang="en-GB" sz="2000" dirty="0">
              <a:latin typeface="FlandersArtSans-Regular" panose="020B0604020202020204" charset="0"/>
            </a:endParaRPr>
          </a:p>
          <a:p>
            <a:pPr lvl="1"/>
            <a:r>
              <a:rPr lang="en-GB" sz="2000" dirty="0">
                <a:latin typeface="FlandersArtSans-Regular" panose="020B0604020202020204" charset="0"/>
              </a:rPr>
              <a:t>Non-</a:t>
            </a:r>
            <a:r>
              <a:rPr lang="en-GB" sz="2000" dirty="0" err="1">
                <a:latin typeface="FlandersArtSans-Regular" panose="020B0604020202020204" charset="0"/>
              </a:rPr>
              <a:t>officiële</a:t>
            </a:r>
            <a:r>
              <a:rPr lang="en-GB" sz="2000" dirty="0">
                <a:latin typeface="FlandersArtSans-Regular" panose="020B0604020202020204" charset="0"/>
              </a:rPr>
              <a:t> </a:t>
            </a:r>
            <a:r>
              <a:rPr lang="en-GB" sz="2000" dirty="0" err="1">
                <a:latin typeface="FlandersArtSans-Regular" panose="020B0604020202020204" charset="0"/>
              </a:rPr>
              <a:t>oppervlakte</a:t>
            </a:r>
            <a:endParaRPr lang="en-GB" sz="2000" dirty="0">
              <a:latin typeface="FlandersArtSans-Regular" panose="020B0604020202020204" charset="0"/>
            </a:endParaRPr>
          </a:p>
          <a:p>
            <a:pPr lvl="1"/>
            <a:r>
              <a:rPr lang="en-GB" sz="2000" dirty="0" err="1">
                <a:latin typeface="FlandersArtSans-Regular" panose="020B0604020202020204" charset="0"/>
              </a:rPr>
              <a:t>Berekende</a:t>
            </a:r>
            <a:r>
              <a:rPr lang="en-GB" sz="2000" dirty="0">
                <a:latin typeface="FlandersArtSans-Regular" panose="020B0604020202020204" charset="0"/>
              </a:rPr>
              <a:t> </a:t>
            </a:r>
            <a:r>
              <a:rPr lang="en-GB" sz="2000" dirty="0" err="1">
                <a:latin typeface="FlandersArtSans-Regular" panose="020B0604020202020204" charset="0"/>
              </a:rPr>
              <a:t>oppervlakte</a:t>
            </a:r>
            <a:endParaRPr lang="en-GB" sz="2000" dirty="0">
              <a:latin typeface="FlandersArtSans-Regular" panose="020B0604020202020204" charset="0"/>
            </a:endParaRPr>
          </a:p>
          <a:p>
            <a:pPr lvl="1"/>
            <a:r>
              <a:rPr lang="en-GB" sz="2000" dirty="0">
                <a:latin typeface="FlandersArtSans-Regular" panose="020B0604020202020204" charset="0"/>
              </a:rPr>
              <a:t>‘surveyed area’ – </a:t>
            </a:r>
            <a:r>
              <a:rPr lang="en-GB" sz="2000" dirty="0" err="1">
                <a:latin typeface="FlandersArtSans-Regular" panose="020B0604020202020204" charset="0"/>
              </a:rPr>
              <a:t>Opgemeten</a:t>
            </a:r>
            <a:r>
              <a:rPr lang="en-GB" sz="2000" dirty="0">
                <a:latin typeface="FlandersArtSans-Regular" panose="020B0604020202020204" charset="0"/>
              </a:rPr>
              <a:t> </a:t>
            </a:r>
            <a:r>
              <a:rPr lang="en-GB" sz="2000" dirty="0" err="1">
                <a:latin typeface="FlandersArtSans-Regular" panose="020B0604020202020204" charset="0"/>
              </a:rPr>
              <a:t>oppervlakte</a:t>
            </a:r>
            <a:endParaRPr lang="en-GB" sz="2000" dirty="0">
              <a:latin typeface="FlandersArtSans-Regular" panose="020B0604020202020204" charset="0"/>
            </a:endParaRPr>
          </a:p>
          <a:p>
            <a:endParaRPr lang="en-GB" sz="2000" dirty="0" smtClean="0">
              <a:latin typeface="FlandersArtSans-Regular" panose="020B0604020202020204" charset="0"/>
            </a:endParaRPr>
          </a:p>
          <a:p>
            <a:endParaRPr lang="en-GB" dirty="0" smtClean="0">
              <a:latin typeface="FlandersArtSans-Regular" panose="020B0604020202020204" charset="0"/>
            </a:endParaRPr>
          </a:p>
          <a:p>
            <a:endParaRPr lang="nl-BE" dirty="0" smtClean="0"/>
          </a:p>
          <a:p>
            <a:endParaRPr lang="nl-BE" dirty="0" smtClean="0"/>
          </a:p>
          <a:p>
            <a:pPr marL="0" indent="0">
              <a:buFont typeface="FlandersArtSans-Regular" panose="00000500000000000000" pitchFamily="2" charset="0"/>
              <a:buNone/>
            </a:pPr>
            <a:endParaRPr lang="nl-BE" dirty="0"/>
          </a:p>
        </p:txBody>
      </p:sp>
    </p:spTree>
    <p:extLst>
      <p:ext uri="{BB962C8B-B14F-4D97-AF65-F5344CB8AC3E}">
        <p14:creationId xmlns:p14="http://schemas.microsoft.com/office/powerpoint/2010/main" val="4292981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Ruimtelijke eenheid</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pPr marL="0" indent="0">
              <a:buNone/>
            </a:pPr>
            <a:r>
              <a:rPr lang="nl-BE" dirty="0" smtClean="0"/>
              <a:t> </a:t>
            </a:r>
            <a:endParaRPr lang="nl-BE" dirty="0"/>
          </a:p>
          <a:p>
            <a:pPr marL="0" indent="0">
              <a:buNone/>
            </a:pP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14</a:t>
            </a:fld>
            <a:endParaRPr lang="nl-BE"/>
          </a:p>
        </p:txBody>
      </p:sp>
      <p:sp>
        <p:nvSpPr>
          <p:cNvPr id="6"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err="1" smtClean="0">
                <a:latin typeface="FlandersArtSans-Regular" panose="020B0604020202020204" charset="0"/>
              </a:rPr>
              <a:t>Geometrie</a:t>
            </a:r>
            <a:r>
              <a:rPr lang="en-GB" sz="2000" b="1" dirty="0" smtClean="0">
                <a:latin typeface="FlandersArtSans-Regular" panose="020B0604020202020204" charset="0"/>
              </a:rPr>
              <a:t>: </a:t>
            </a:r>
            <a:r>
              <a:rPr lang="nl-NL" sz="2000" dirty="0">
                <a:latin typeface="FlandersArtSans-Regular" panose="020B0604020202020204" charset="0"/>
              </a:rPr>
              <a:t>Vorm- en positiekenmerken van een object.</a:t>
            </a:r>
            <a:endParaRPr lang="en-GB" sz="2000" dirty="0" smtClean="0">
              <a:latin typeface="FlandersArtSans-Regular" panose="020B0604020202020204" charset="0"/>
            </a:endParaRPr>
          </a:p>
          <a:p>
            <a:pPr lvl="1"/>
            <a:r>
              <a:rPr lang="en-GB" sz="2000" dirty="0" err="1" smtClean="0">
                <a:latin typeface="FlandersArtSans-Regular" panose="020B0604020202020204" charset="0"/>
              </a:rPr>
              <a:t>Kan</a:t>
            </a:r>
            <a:r>
              <a:rPr lang="en-GB" sz="2000" dirty="0" smtClean="0">
                <a:latin typeface="FlandersArtSans-Regular" panose="020B0604020202020204" charset="0"/>
              </a:rPr>
              <a:t> </a:t>
            </a:r>
            <a:r>
              <a:rPr lang="en-GB" sz="2000" dirty="0" err="1" smtClean="0">
                <a:latin typeface="FlandersArtSans-Regular" panose="020B0604020202020204" charset="0"/>
              </a:rPr>
              <a:t>een</a:t>
            </a:r>
            <a:r>
              <a:rPr lang="en-GB" sz="2000" dirty="0" smtClean="0">
                <a:latin typeface="FlandersArtSans-Regular" panose="020B0604020202020204" charset="0"/>
              </a:rPr>
              <a:t> punt, </a:t>
            </a:r>
            <a:r>
              <a:rPr lang="en-GB" sz="2000" dirty="0" err="1" smtClean="0">
                <a:latin typeface="FlandersArtSans-Regular" panose="020B0604020202020204" charset="0"/>
              </a:rPr>
              <a:t>lijn</a:t>
            </a:r>
            <a:r>
              <a:rPr lang="en-GB" sz="2000" dirty="0" smtClean="0">
                <a:latin typeface="FlandersArtSans-Regular" panose="020B0604020202020204" charset="0"/>
              </a:rPr>
              <a:t> of </a:t>
            </a:r>
            <a:r>
              <a:rPr lang="en-GB" sz="2000" dirty="0" err="1" smtClean="0">
                <a:latin typeface="FlandersArtSans-Regular" panose="020B0604020202020204" charset="0"/>
              </a:rPr>
              <a:t>polygoon</a:t>
            </a:r>
            <a:r>
              <a:rPr lang="en-GB" sz="2000" dirty="0" smtClean="0">
                <a:latin typeface="FlandersArtSans-Regular" panose="020B0604020202020204" charset="0"/>
              </a:rPr>
              <a:t> </a:t>
            </a:r>
            <a:r>
              <a:rPr lang="en-GB" sz="2000" dirty="0" err="1" smtClean="0">
                <a:latin typeface="FlandersArtSans-Regular" panose="020B0604020202020204" charset="0"/>
              </a:rPr>
              <a:t>zijn</a:t>
            </a:r>
            <a:endParaRPr lang="en-GB" sz="2000" dirty="0" smtClean="0">
              <a:latin typeface="FlandersArtSans-Regular" panose="020B0604020202020204" charset="0"/>
            </a:endParaRPr>
          </a:p>
          <a:p>
            <a:pPr lvl="1"/>
            <a:r>
              <a:rPr lang="en-GB" sz="2000" dirty="0" err="1" smtClean="0">
                <a:latin typeface="FlandersArtSans-Regular" panose="020B0604020202020204" charset="0"/>
              </a:rPr>
              <a:t>Formaat</a:t>
            </a:r>
            <a:r>
              <a:rPr lang="en-GB" sz="2000" dirty="0" smtClean="0">
                <a:latin typeface="FlandersArtSans-Regular" panose="020B0604020202020204" charset="0"/>
              </a:rPr>
              <a:t>: </a:t>
            </a:r>
            <a:r>
              <a:rPr lang="en-GB" sz="2000" dirty="0" err="1" smtClean="0">
                <a:latin typeface="FlandersArtSans-Regular" panose="020B0604020202020204" charset="0"/>
              </a:rPr>
              <a:t>gml</a:t>
            </a:r>
            <a:r>
              <a:rPr lang="en-GB" sz="2000" dirty="0" smtClean="0">
                <a:latin typeface="FlandersArtSans-Regular" panose="020B0604020202020204" charset="0"/>
              </a:rPr>
              <a:t> of </a:t>
            </a:r>
            <a:r>
              <a:rPr lang="en-GB" sz="2000" dirty="0" err="1" smtClean="0">
                <a:latin typeface="FlandersArtSans-Regular" panose="020B0604020202020204" charset="0"/>
              </a:rPr>
              <a:t>wkt</a:t>
            </a:r>
            <a:endParaRPr lang="en-GB" sz="2000" dirty="0" smtClean="0">
              <a:latin typeface="FlandersArtSans-Regular" panose="020B0604020202020204" charset="0"/>
            </a:endParaRPr>
          </a:p>
          <a:p>
            <a:pPr lvl="1"/>
            <a:r>
              <a:rPr lang="en-GB" sz="2000" dirty="0" smtClean="0">
                <a:latin typeface="FlandersArtSans-Regular" panose="020B0604020202020204" charset="0"/>
              </a:rPr>
              <a:t>OSLO </a:t>
            </a:r>
            <a:r>
              <a:rPr lang="en-GB" sz="2000" dirty="0" err="1" smtClean="0">
                <a:latin typeface="FlandersArtSans-Regular" panose="020B0604020202020204" charset="0"/>
              </a:rPr>
              <a:t>Generiek</a:t>
            </a:r>
            <a:endParaRPr lang="en-GB" sz="2000" dirty="0" smtClean="0">
              <a:latin typeface="FlandersArtSans-Regular" panose="020B0604020202020204" charset="0"/>
            </a:endParaRPr>
          </a:p>
          <a:p>
            <a:pPr lvl="1"/>
            <a:endParaRPr lang="en-GB" sz="1200" dirty="0" smtClean="0">
              <a:latin typeface="FlandersArtSans-Regular" panose="020B0604020202020204" charset="0"/>
            </a:endParaRPr>
          </a:p>
          <a:p>
            <a:endParaRPr lang="nl-BE" dirty="0" smtClean="0"/>
          </a:p>
          <a:p>
            <a:endParaRPr lang="nl-BE" dirty="0" smtClean="0"/>
          </a:p>
          <a:p>
            <a:pPr marL="0" indent="0">
              <a:buFont typeface="FlandersArtSans-Regular" panose="00000500000000000000" pitchFamily="2" charset="0"/>
              <a:buNone/>
            </a:pPr>
            <a:endParaRPr lang="nl-BE"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598" y="1627576"/>
            <a:ext cx="4187469" cy="3512262"/>
          </a:xfrm>
          <a:prstGeom prst="rect">
            <a:avLst/>
          </a:prstGeom>
        </p:spPr>
      </p:pic>
      <p:pic>
        <p:nvPicPr>
          <p:cNvPr id="2" name="Picture 1"/>
          <p:cNvPicPr>
            <a:picLocks noChangeAspect="1"/>
          </p:cNvPicPr>
          <p:nvPr/>
        </p:nvPicPr>
        <p:blipFill>
          <a:blip r:embed="rId3"/>
          <a:stretch>
            <a:fillRect/>
          </a:stretch>
        </p:blipFill>
        <p:spPr>
          <a:xfrm>
            <a:off x="898070" y="4458398"/>
            <a:ext cx="5841922" cy="2319586"/>
          </a:xfrm>
          <a:prstGeom prst="rect">
            <a:avLst/>
          </a:prstGeom>
        </p:spPr>
      </p:pic>
    </p:spTree>
    <p:extLst>
      <p:ext uri="{BB962C8B-B14F-4D97-AF65-F5344CB8AC3E}">
        <p14:creationId xmlns:p14="http://schemas.microsoft.com/office/powerpoint/2010/main" val="2498477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Kadastraal </a:t>
            </a:r>
            <a:r>
              <a:rPr lang="nl-BE" noProof="0" dirty="0" smtClean="0"/>
              <a:t>planperceel (AAPD)</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pPr marL="0" indent="0">
              <a:buNone/>
            </a:pPr>
            <a:r>
              <a:rPr lang="nl-BE" dirty="0" smtClean="0"/>
              <a:t> </a:t>
            </a:r>
            <a:endParaRPr lang="nl-BE" dirty="0"/>
          </a:p>
          <a:p>
            <a:pPr marL="0" indent="0">
              <a:buNone/>
            </a:pP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15</a:t>
            </a:fld>
            <a:endParaRPr lang="nl-BE"/>
          </a:p>
        </p:txBody>
      </p:sp>
      <p:sp>
        <p:nvSpPr>
          <p:cNvPr id="6"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err="1" smtClean="0">
                <a:latin typeface="FlandersArtSans-Regular" panose="020B0604020202020204" charset="0"/>
              </a:rPr>
              <a:t>RecId</a:t>
            </a:r>
            <a:r>
              <a:rPr lang="en-GB" b="1" dirty="0" smtClean="0">
                <a:latin typeface="FlandersArtSans-Regular" panose="020B0604020202020204" charset="0"/>
              </a:rPr>
              <a:t>: </a:t>
            </a:r>
            <a:r>
              <a:rPr lang="en-GB" dirty="0" err="1" smtClean="0">
                <a:latin typeface="FlandersArtSans-Regular" panose="020B0604020202020204" charset="0"/>
              </a:rPr>
              <a:t>Uniek</a:t>
            </a:r>
            <a:r>
              <a:rPr lang="en-GB" dirty="0" smtClean="0">
                <a:latin typeface="FlandersArtSans-Regular" panose="020B0604020202020204" charset="0"/>
              </a:rPr>
              <a:t> </a:t>
            </a:r>
            <a:r>
              <a:rPr lang="en-GB" dirty="0" err="1" smtClean="0">
                <a:latin typeface="FlandersArtSans-Regular" panose="020B0604020202020204" charset="0"/>
              </a:rPr>
              <a:t>volgnummer</a:t>
            </a:r>
            <a:endParaRPr lang="en-GB" dirty="0" smtClean="0">
              <a:latin typeface="FlandersArtSans-Regular" panose="020B0604020202020204" charset="0"/>
            </a:endParaRPr>
          </a:p>
          <a:p>
            <a:r>
              <a:rPr lang="en-GB" b="1" dirty="0" err="1" smtClean="0">
                <a:latin typeface="FlandersArtSans-Regular" panose="020B0604020202020204" charset="0"/>
              </a:rPr>
              <a:t>CaPakey</a:t>
            </a:r>
            <a:r>
              <a:rPr lang="en-GB" b="1" dirty="0" smtClean="0">
                <a:latin typeface="FlandersArtSans-Regular" panose="020B0604020202020204" charset="0"/>
              </a:rPr>
              <a:t>: </a:t>
            </a:r>
            <a:r>
              <a:rPr lang="en-GB" dirty="0" err="1" smtClean="0">
                <a:latin typeface="FlandersArtSans-Regular" panose="020B0604020202020204" charset="0"/>
              </a:rPr>
              <a:t>Sleutel</a:t>
            </a:r>
            <a:r>
              <a:rPr lang="en-GB" dirty="0" smtClean="0">
                <a:latin typeface="FlandersArtSans-Regular" panose="020B0604020202020204" charset="0"/>
              </a:rPr>
              <a:t> van het </a:t>
            </a:r>
            <a:r>
              <a:rPr lang="en-GB" dirty="0" err="1" smtClean="0">
                <a:latin typeface="FlandersArtSans-Regular" panose="020B0604020202020204" charset="0"/>
              </a:rPr>
              <a:t>kadastraal</a:t>
            </a:r>
            <a:r>
              <a:rPr lang="en-GB" dirty="0" smtClean="0">
                <a:latin typeface="FlandersArtSans-Regular" panose="020B0604020202020204" charset="0"/>
              </a:rPr>
              <a:t> </a:t>
            </a:r>
            <a:r>
              <a:rPr lang="en-GB" dirty="0" err="1" smtClean="0">
                <a:latin typeface="FlandersArtSans-Regular" panose="020B0604020202020204" charset="0"/>
              </a:rPr>
              <a:t>planperveel</a:t>
            </a:r>
            <a:endParaRPr lang="en-GB" dirty="0" smtClean="0">
              <a:latin typeface="FlandersArtSans-Regular" panose="020B0604020202020204" charset="0"/>
            </a:endParaRPr>
          </a:p>
          <a:p>
            <a:r>
              <a:rPr lang="en-GB" b="1" dirty="0" smtClean="0">
                <a:latin typeface="FlandersArtSans-Regular" panose="020B0604020202020204" charset="0"/>
              </a:rPr>
              <a:t>Type: </a:t>
            </a:r>
            <a:r>
              <a:rPr lang="en-GB" dirty="0" err="1" smtClean="0">
                <a:latin typeface="FlandersArtSans-Regular" panose="020B0604020202020204" charset="0"/>
              </a:rPr>
              <a:t>Geeft</a:t>
            </a:r>
            <a:r>
              <a:rPr lang="en-GB" dirty="0" smtClean="0">
                <a:latin typeface="FlandersArtSans-Regular" panose="020B0604020202020204" charset="0"/>
              </a:rPr>
              <a:t> </a:t>
            </a:r>
            <a:r>
              <a:rPr lang="en-GB" dirty="0" err="1" smtClean="0">
                <a:latin typeface="FlandersArtSans-Regular" panose="020B0604020202020204" charset="0"/>
              </a:rPr>
              <a:t>aan</a:t>
            </a:r>
            <a:r>
              <a:rPr lang="en-GB" dirty="0" smtClean="0">
                <a:latin typeface="FlandersArtSans-Regular" panose="020B0604020202020204" charset="0"/>
              </a:rPr>
              <a:t> of het om </a:t>
            </a:r>
            <a:r>
              <a:rPr lang="en-GB" dirty="0" err="1" smtClean="0">
                <a:latin typeface="FlandersArtSans-Regular" panose="020B0604020202020204" charset="0"/>
              </a:rPr>
              <a:t>een</a:t>
            </a:r>
            <a:r>
              <a:rPr lang="en-GB" dirty="0" smtClean="0">
                <a:latin typeface="FlandersArtSans-Regular" panose="020B0604020202020204" charset="0"/>
              </a:rPr>
              <a:t> </a:t>
            </a:r>
            <a:r>
              <a:rPr lang="en-GB" dirty="0" err="1" smtClean="0">
                <a:latin typeface="FlandersArtSans-Regular" panose="020B0604020202020204" charset="0"/>
              </a:rPr>
              <a:t>privaat</a:t>
            </a:r>
            <a:r>
              <a:rPr lang="en-GB" dirty="0" smtClean="0">
                <a:latin typeface="FlandersArtSans-Regular" panose="020B0604020202020204" charset="0"/>
              </a:rPr>
              <a:t> (PR) of </a:t>
            </a:r>
            <a:r>
              <a:rPr lang="en-GB" dirty="0" err="1" smtClean="0">
                <a:latin typeface="FlandersArtSans-Regular" panose="020B0604020202020204" charset="0"/>
              </a:rPr>
              <a:t>publiek</a:t>
            </a:r>
            <a:r>
              <a:rPr lang="en-GB" dirty="0" smtClean="0">
                <a:latin typeface="FlandersArtSans-Regular" panose="020B0604020202020204" charset="0"/>
              </a:rPr>
              <a:t> (PP) </a:t>
            </a:r>
            <a:r>
              <a:rPr lang="en-GB" dirty="0" err="1" smtClean="0">
                <a:latin typeface="FlandersArtSans-Regular" panose="020B0604020202020204" charset="0"/>
              </a:rPr>
              <a:t>domein</a:t>
            </a:r>
            <a:r>
              <a:rPr lang="en-GB" dirty="0" smtClean="0">
                <a:latin typeface="FlandersArtSans-Regular" panose="020B0604020202020204" charset="0"/>
              </a:rPr>
              <a:t> </a:t>
            </a:r>
            <a:r>
              <a:rPr lang="en-GB" dirty="0" err="1" smtClean="0">
                <a:latin typeface="FlandersArtSans-Regular" panose="020B0604020202020204" charset="0"/>
              </a:rPr>
              <a:t>gaat</a:t>
            </a:r>
            <a:endParaRPr lang="en-GB" dirty="0" smtClean="0">
              <a:latin typeface="FlandersArtSans-Regular" panose="020B0604020202020204" charset="0"/>
            </a:endParaRPr>
          </a:p>
          <a:p>
            <a:r>
              <a:rPr lang="en-GB" b="1" dirty="0" err="1" smtClean="0">
                <a:latin typeface="FlandersArtSans-Regular" panose="020B0604020202020204" charset="0"/>
              </a:rPr>
              <a:t>CaSeKey</a:t>
            </a:r>
            <a:r>
              <a:rPr lang="en-GB" b="1" dirty="0" smtClean="0">
                <a:latin typeface="FlandersArtSans-Regular" panose="020B0604020202020204" charset="0"/>
              </a:rPr>
              <a:t>: </a:t>
            </a:r>
            <a:r>
              <a:rPr lang="en-GB" dirty="0" smtClean="0">
                <a:latin typeface="FlandersArtSans-Regular" panose="020B0604020202020204" charset="0"/>
              </a:rPr>
              <a:t>Code van de </a:t>
            </a:r>
            <a:r>
              <a:rPr lang="en-GB" dirty="0" err="1" smtClean="0">
                <a:latin typeface="FlandersArtSans-Regular" panose="020B0604020202020204" charset="0"/>
              </a:rPr>
              <a:t>kadastrale</a:t>
            </a:r>
            <a:r>
              <a:rPr lang="en-GB" dirty="0" smtClean="0">
                <a:latin typeface="FlandersArtSans-Regular" panose="020B0604020202020204" charset="0"/>
              </a:rPr>
              <a:t> </a:t>
            </a:r>
            <a:r>
              <a:rPr lang="en-GB" dirty="0" err="1" smtClean="0">
                <a:latin typeface="FlandersArtSans-Regular" panose="020B0604020202020204" charset="0"/>
              </a:rPr>
              <a:t>sectie</a:t>
            </a:r>
            <a:r>
              <a:rPr lang="en-GB" dirty="0" smtClean="0">
                <a:latin typeface="FlandersArtSans-Regular" panose="020B0604020202020204" charset="0"/>
              </a:rPr>
              <a:t> </a:t>
            </a:r>
            <a:r>
              <a:rPr lang="en-GB" dirty="0" err="1" smtClean="0">
                <a:latin typeface="FlandersArtSans-Regular" panose="020B0604020202020204" charset="0"/>
              </a:rPr>
              <a:t>waarbinnen</a:t>
            </a:r>
            <a:r>
              <a:rPr lang="en-GB" dirty="0" smtClean="0">
                <a:latin typeface="FlandersArtSans-Regular" panose="020B0604020202020204" charset="0"/>
              </a:rPr>
              <a:t> het </a:t>
            </a:r>
            <a:r>
              <a:rPr lang="en-GB" dirty="0" err="1" smtClean="0">
                <a:latin typeface="FlandersArtSans-Regular" panose="020B0604020202020204" charset="0"/>
              </a:rPr>
              <a:t>perceel</a:t>
            </a:r>
            <a:r>
              <a:rPr lang="en-GB" dirty="0" smtClean="0">
                <a:latin typeface="FlandersArtSans-Regular" panose="020B0604020202020204" charset="0"/>
              </a:rPr>
              <a:t> </a:t>
            </a:r>
            <a:r>
              <a:rPr lang="en-GB" dirty="0" err="1" smtClean="0">
                <a:latin typeface="FlandersArtSans-Regular" panose="020B0604020202020204" charset="0"/>
              </a:rPr>
              <a:t>ligt</a:t>
            </a:r>
            <a:endParaRPr lang="en-GB" dirty="0" smtClean="0">
              <a:latin typeface="FlandersArtSans-Regular" panose="020B0604020202020204" charset="0"/>
            </a:endParaRPr>
          </a:p>
          <a:p>
            <a:r>
              <a:rPr lang="en-GB" b="1" dirty="0" smtClean="0">
                <a:latin typeface="FlandersArtSans-Regular" panose="020B0604020202020204" charset="0"/>
              </a:rPr>
              <a:t>Datum </a:t>
            </a:r>
            <a:r>
              <a:rPr lang="en-GB" b="1" dirty="0" err="1" smtClean="0">
                <a:latin typeface="FlandersArtSans-Regular" panose="020B0604020202020204" charset="0"/>
              </a:rPr>
              <a:t>bijwerking</a:t>
            </a:r>
            <a:endParaRPr lang="en-GB" b="1" dirty="0" smtClean="0">
              <a:latin typeface="FlandersArtSans-Regular" panose="020B0604020202020204" charset="0"/>
            </a:endParaRPr>
          </a:p>
          <a:p>
            <a:r>
              <a:rPr lang="en-GB" b="1" dirty="0" err="1" smtClean="0">
                <a:latin typeface="FlandersArtSans-Regular" panose="020B0604020202020204" charset="0"/>
              </a:rPr>
              <a:t>Fiscale</a:t>
            </a:r>
            <a:r>
              <a:rPr lang="en-GB" b="1" dirty="0" smtClean="0">
                <a:latin typeface="FlandersArtSans-Regular" panose="020B0604020202020204" charset="0"/>
              </a:rPr>
              <a:t> </a:t>
            </a:r>
            <a:r>
              <a:rPr lang="en-GB" b="1" dirty="0" err="1" smtClean="0">
                <a:latin typeface="FlandersArtSans-Regular" panose="020B0604020202020204" charset="0"/>
              </a:rPr>
              <a:t>toestand</a:t>
            </a:r>
            <a:endParaRPr lang="en-GB" b="1" dirty="0" smtClean="0">
              <a:latin typeface="FlandersArtSans-Regular" panose="020B0604020202020204" charset="0"/>
            </a:endParaRPr>
          </a:p>
          <a:p>
            <a:pPr lvl="1"/>
            <a:r>
              <a:rPr lang="nl-NL" dirty="0">
                <a:latin typeface="FlandersArtSans-Regular" panose="020B0604020202020204" charset="0"/>
              </a:rPr>
              <a:t>Codering fiscale toestand (toestand op 1 januari) gekoppeld aan het ontstaan (juridisch) of wijziging</a:t>
            </a:r>
          </a:p>
          <a:p>
            <a:pPr lvl="1"/>
            <a:r>
              <a:rPr lang="nl-NL" dirty="0">
                <a:latin typeface="FlandersArtSans-Regular" panose="020B0604020202020204" charset="0"/>
              </a:rPr>
              <a:t>van het perceel.</a:t>
            </a:r>
            <a:endParaRPr lang="en-GB" dirty="0" smtClean="0">
              <a:latin typeface="FlandersArtSans-Regular" panose="020B0604020202020204" charset="0"/>
            </a:endParaRPr>
          </a:p>
          <a:p>
            <a:r>
              <a:rPr lang="en-GB" b="1" dirty="0" err="1" smtClean="0">
                <a:latin typeface="FlandersArtSans-Regular" panose="020B0604020202020204" charset="0"/>
              </a:rPr>
              <a:t>Oppervlakte</a:t>
            </a:r>
            <a:endParaRPr lang="en-GB" b="1" dirty="0" smtClean="0">
              <a:latin typeface="FlandersArtSans-Regular" panose="020B0604020202020204" charset="0"/>
            </a:endParaRPr>
          </a:p>
          <a:p>
            <a:endParaRPr lang="en-GB" dirty="0" smtClean="0">
              <a:latin typeface="FlandersArtSans-Regular" panose="020B0604020202020204" charset="0"/>
            </a:endParaRPr>
          </a:p>
          <a:p>
            <a:endParaRPr lang="nl-BE" dirty="0" smtClean="0"/>
          </a:p>
          <a:p>
            <a:endParaRPr lang="nl-BE" dirty="0" smtClean="0"/>
          </a:p>
          <a:p>
            <a:pPr marL="0" indent="0">
              <a:buFont typeface="FlandersArtSans-Regular" panose="00000500000000000000" pitchFamily="2" charset="0"/>
              <a:buNone/>
            </a:pPr>
            <a:endParaRPr lang="nl-BE" dirty="0"/>
          </a:p>
        </p:txBody>
      </p:sp>
    </p:spTree>
    <p:extLst>
      <p:ext uri="{BB962C8B-B14F-4D97-AF65-F5344CB8AC3E}">
        <p14:creationId xmlns:p14="http://schemas.microsoft.com/office/powerpoint/2010/main" val="521981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Kadastraal </a:t>
            </a:r>
            <a:r>
              <a:rPr lang="nl-BE" noProof="0" dirty="0" smtClean="0"/>
              <a:t>patrimoniumperceel (AAPD)</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pPr marL="0" indent="0">
              <a:buNone/>
            </a:pPr>
            <a:r>
              <a:rPr lang="nl-BE" dirty="0" smtClean="0"/>
              <a:t> </a:t>
            </a:r>
            <a:endParaRPr lang="nl-BE" dirty="0"/>
          </a:p>
          <a:p>
            <a:pPr marL="0" indent="0">
              <a:buNone/>
            </a:pP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16</a:t>
            </a:fld>
            <a:endParaRPr lang="nl-BE"/>
          </a:p>
        </p:txBody>
      </p:sp>
      <p:sp>
        <p:nvSpPr>
          <p:cNvPr id="6"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smtClean="0">
                <a:latin typeface="FlandersArtSans-Regular" panose="020B0604020202020204" charset="0"/>
              </a:rPr>
              <a:t>CaPakey</a:t>
            </a:r>
            <a:endParaRPr lang="en-GB" dirty="0" smtClean="0">
              <a:latin typeface="FlandersArtSans-Regular" panose="020B0604020202020204" charset="0"/>
            </a:endParaRPr>
          </a:p>
          <a:p>
            <a:pPr lvl="1"/>
            <a:r>
              <a:rPr lang="en-GB" dirty="0" err="1" smtClean="0">
                <a:latin typeface="FlandersArtSans-Regular" panose="020B0604020202020204" charset="0"/>
              </a:rPr>
              <a:t>Sleutel</a:t>
            </a:r>
            <a:r>
              <a:rPr lang="en-GB" dirty="0" smtClean="0">
                <a:latin typeface="FlandersArtSans-Regular" panose="020B0604020202020204" charset="0"/>
              </a:rPr>
              <a:t> van het </a:t>
            </a:r>
            <a:r>
              <a:rPr lang="en-GB" dirty="0" err="1" smtClean="0">
                <a:latin typeface="FlandersArtSans-Regular" panose="020B0604020202020204" charset="0"/>
              </a:rPr>
              <a:t>kadastraal</a:t>
            </a:r>
            <a:r>
              <a:rPr lang="en-GB" dirty="0" smtClean="0">
                <a:latin typeface="FlandersArtSans-Regular" panose="020B0604020202020204" charset="0"/>
              </a:rPr>
              <a:t> </a:t>
            </a:r>
            <a:r>
              <a:rPr lang="en-GB" dirty="0" err="1" smtClean="0">
                <a:latin typeface="FlandersArtSans-Regular" panose="020B0604020202020204" charset="0"/>
              </a:rPr>
              <a:t>planperceel</a:t>
            </a:r>
            <a:endParaRPr lang="en-GB" dirty="0" smtClean="0">
              <a:latin typeface="FlandersArtSans-Regular" panose="020B0604020202020204" charset="0"/>
            </a:endParaRPr>
          </a:p>
          <a:p>
            <a:r>
              <a:rPr lang="en-GB" dirty="0" err="1" smtClean="0">
                <a:latin typeface="FlandersArtSans-Regular" panose="020B0604020202020204" charset="0"/>
              </a:rPr>
              <a:t>Technische</a:t>
            </a:r>
            <a:r>
              <a:rPr lang="en-GB" dirty="0" smtClean="0">
                <a:latin typeface="FlandersArtSans-Regular" panose="020B0604020202020204" charset="0"/>
              </a:rPr>
              <a:t>, </a:t>
            </a:r>
            <a:r>
              <a:rPr lang="en-GB" dirty="0" err="1" smtClean="0">
                <a:latin typeface="FlandersArtSans-Regular" panose="020B0604020202020204" charset="0"/>
              </a:rPr>
              <a:t>fiscale</a:t>
            </a:r>
            <a:r>
              <a:rPr lang="en-GB" dirty="0" smtClean="0">
                <a:latin typeface="FlandersArtSans-Regular" panose="020B0604020202020204" charset="0"/>
              </a:rPr>
              <a:t> </a:t>
            </a:r>
            <a:r>
              <a:rPr lang="en-GB" dirty="0" err="1" smtClean="0">
                <a:latin typeface="FlandersArtSans-Regular" panose="020B0604020202020204" charset="0"/>
              </a:rPr>
              <a:t>en</a:t>
            </a:r>
            <a:r>
              <a:rPr lang="en-GB" dirty="0" smtClean="0">
                <a:latin typeface="FlandersArtSans-Regular" panose="020B0604020202020204" charset="0"/>
              </a:rPr>
              <a:t> </a:t>
            </a:r>
            <a:r>
              <a:rPr lang="en-GB" dirty="0" err="1" smtClean="0">
                <a:latin typeface="FlandersArtSans-Regular" panose="020B0604020202020204" charset="0"/>
              </a:rPr>
              <a:t>eigenaarsgegevens</a:t>
            </a:r>
            <a:endParaRPr lang="en-GB" dirty="0" smtClean="0">
              <a:latin typeface="FlandersArtSans-Regular" panose="020B0604020202020204" charset="0"/>
            </a:endParaRPr>
          </a:p>
          <a:p>
            <a:endParaRPr lang="en-GB" dirty="0" smtClean="0">
              <a:latin typeface="FlandersArtSans-Regular" panose="020B0604020202020204" charset="0"/>
            </a:endParaRPr>
          </a:p>
          <a:p>
            <a:endParaRPr lang="nl-BE" dirty="0" smtClean="0"/>
          </a:p>
          <a:p>
            <a:endParaRPr lang="nl-BE" dirty="0" smtClean="0"/>
          </a:p>
          <a:p>
            <a:pPr marL="0" indent="0">
              <a:buFont typeface="FlandersArtSans-Regular" panose="00000500000000000000" pitchFamily="2" charset="0"/>
              <a:buNone/>
            </a:pPr>
            <a:endParaRPr lang="nl-BE" dirty="0"/>
          </a:p>
        </p:txBody>
      </p:sp>
    </p:spTree>
    <p:extLst>
      <p:ext uri="{BB962C8B-B14F-4D97-AF65-F5344CB8AC3E}">
        <p14:creationId xmlns:p14="http://schemas.microsoft.com/office/powerpoint/2010/main" val="2743638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fontScale="90000"/>
          </a:bodyPr>
          <a:lstStyle/>
          <a:p>
            <a:r>
              <a:rPr lang="nl-BE" noProof="0" dirty="0" smtClean="0"/>
              <a:t>RRR – Abstracte klasse Recht, Restrictie, Verantwoordelijkheid</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pPr marL="0" indent="0">
              <a:buNone/>
            </a:pPr>
            <a:r>
              <a:rPr lang="nl-BE" dirty="0" smtClean="0"/>
              <a:t> </a:t>
            </a:r>
            <a:endParaRPr lang="nl-BE" dirty="0"/>
          </a:p>
          <a:p>
            <a:pPr marL="0" indent="0">
              <a:buNone/>
            </a:pP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17</a:t>
            </a:fld>
            <a:endParaRPr lang="nl-BE"/>
          </a:p>
        </p:txBody>
      </p:sp>
      <p:sp>
        <p:nvSpPr>
          <p:cNvPr id="6"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smtClean="0">
                <a:latin typeface="FlandersArtSans-Regular" panose="020B0604020202020204" charset="0"/>
              </a:rPr>
              <a:t>Identificator</a:t>
            </a:r>
            <a:endParaRPr lang="en-GB" dirty="0" smtClean="0">
              <a:latin typeface="FlandersArtSans-Regular" panose="020B0604020202020204" charset="0"/>
            </a:endParaRPr>
          </a:p>
          <a:p>
            <a:r>
              <a:rPr lang="en-GB" dirty="0" err="1" smtClean="0">
                <a:latin typeface="FlandersArtSans-Regular" panose="020B0604020202020204" charset="0"/>
              </a:rPr>
              <a:t>Omschrijving</a:t>
            </a:r>
            <a:endParaRPr lang="en-GB" dirty="0">
              <a:latin typeface="FlandersArtSans-Regular" panose="020B0604020202020204" charset="0"/>
            </a:endParaRPr>
          </a:p>
          <a:p>
            <a:r>
              <a:rPr lang="en-GB" dirty="0" err="1" smtClean="0">
                <a:latin typeface="FlandersArtSans-Regular" panose="020B0604020202020204" charset="0"/>
              </a:rPr>
              <a:t>Aandeel</a:t>
            </a:r>
            <a:r>
              <a:rPr lang="en-GB" dirty="0" smtClean="0">
                <a:latin typeface="FlandersArtSans-Regular" panose="020B0604020202020204" charset="0"/>
              </a:rPr>
              <a:t> (%)</a:t>
            </a:r>
          </a:p>
          <a:p>
            <a:r>
              <a:rPr lang="en-GB" dirty="0" err="1" smtClean="0">
                <a:latin typeface="FlandersArtSans-Regular" panose="020B0604020202020204" charset="0"/>
              </a:rPr>
              <a:t>Tijdsspecificatie</a:t>
            </a:r>
            <a:r>
              <a:rPr lang="en-GB" dirty="0" smtClean="0">
                <a:latin typeface="FlandersArtSans-Regular" panose="020B0604020202020204" charset="0"/>
              </a:rPr>
              <a:t>: </a:t>
            </a:r>
          </a:p>
          <a:p>
            <a:pPr lvl="1"/>
            <a:r>
              <a:rPr lang="en-GB" dirty="0" err="1" smtClean="0">
                <a:latin typeface="FlandersArtSans-Regular" panose="020B0604020202020204" charset="0"/>
              </a:rPr>
              <a:t>Operationeel</a:t>
            </a:r>
            <a:r>
              <a:rPr lang="en-GB" dirty="0" smtClean="0">
                <a:latin typeface="FlandersArtSans-Regular" panose="020B0604020202020204" charset="0"/>
              </a:rPr>
              <a:t> </a:t>
            </a:r>
            <a:r>
              <a:rPr lang="en-GB" dirty="0" err="1" smtClean="0">
                <a:latin typeface="FlandersArtSans-Regular" panose="020B0604020202020204" charset="0"/>
              </a:rPr>
              <a:t>gebruik</a:t>
            </a:r>
            <a:r>
              <a:rPr lang="en-GB" dirty="0" smtClean="0">
                <a:latin typeface="FlandersArtSans-Regular" panose="020B0604020202020204" charset="0"/>
              </a:rPr>
              <a:t> van </a:t>
            </a:r>
            <a:r>
              <a:rPr lang="en-GB" dirty="0" err="1" smtClean="0">
                <a:latin typeface="FlandersArtSans-Regular" panose="020B0604020202020204" charset="0"/>
              </a:rPr>
              <a:t>een</a:t>
            </a:r>
            <a:r>
              <a:rPr lang="en-GB" dirty="0" smtClean="0">
                <a:latin typeface="FlandersArtSans-Regular" panose="020B0604020202020204" charset="0"/>
              </a:rPr>
              <a:t> </a:t>
            </a:r>
            <a:r>
              <a:rPr lang="en-GB" dirty="0" err="1" smtClean="0">
                <a:latin typeface="FlandersArtSans-Regular" panose="020B0604020202020204" charset="0"/>
              </a:rPr>
              <a:t>recht</a:t>
            </a:r>
            <a:r>
              <a:rPr lang="en-GB" dirty="0" smtClean="0">
                <a:latin typeface="FlandersArtSans-Regular" panose="020B0604020202020204" charset="0"/>
              </a:rPr>
              <a:t> in het </a:t>
            </a:r>
            <a:r>
              <a:rPr lang="en-GB" dirty="0" err="1" smtClean="0">
                <a:latin typeface="FlandersArtSans-Regular" panose="020B0604020202020204" charset="0"/>
              </a:rPr>
              <a:t>kader</a:t>
            </a:r>
            <a:r>
              <a:rPr lang="en-GB" dirty="0" smtClean="0">
                <a:latin typeface="FlandersArtSans-Regular" panose="020B0604020202020204" charset="0"/>
              </a:rPr>
              <a:t> van ‘timesharing’</a:t>
            </a:r>
          </a:p>
          <a:p>
            <a:pPr lvl="1"/>
            <a:r>
              <a:rPr lang="en-GB" dirty="0" smtClean="0">
                <a:latin typeface="FlandersArtSans-Regular" panose="020B0604020202020204" charset="0"/>
              </a:rPr>
              <a:t>Agent </a:t>
            </a:r>
            <a:r>
              <a:rPr lang="en-GB" dirty="0" err="1" smtClean="0">
                <a:latin typeface="FlandersArtSans-Regular" panose="020B0604020202020204" charset="0"/>
              </a:rPr>
              <a:t>heeft</a:t>
            </a:r>
            <a:r>
              <a:rPr lang="en-GB" dirty="0" smtClean="0">
                <a:latin typeface="FlandersArtSans-Regular" panose="020B0604020202020204" charset="0"/>
              </a:rPr>
              <a:t> het </a:t>
            </a:r>
            <a:r>
              <a:rPr lang="en-GB" dirty="0" err="1" smtClean="0">
                <a:latin typeface="FlandersArtSans-Regular" panose="020B0604020202020204" charset="0"/>
              </a:rPr>
              <a:t>recht</a:t>
            </a:r>
            <a:r>
              <a:rPr lang="en-GB" dirty="0" smtClean="0">
                <a:latin typeface="FlandersArtSans-Regular" panose="020B0604020202020204" charset="0"/>
              </a:rPr>
              <a:t> om elk </a:t>
            </a:r>
            <a:r>
              <a:rPr lang="en-GB" dirty="0" err="1" smtClean="0">
                <a:latin typeface="FlandersArtSans-Regular" panose="020B0604020202020204" charset="0"/>
              </a:rPr>
              <a:t>jaar</a:t>
            </a:r>
            <a:r>
              <a:rPr lang="en-GB" dirty="0" smtClean="0">
                <a:latin typeface="FlandersArtSans-Regular" panose="020B0604020202020204" charset="0"/>
              </a:rPr>
              <a:t> in </a:t>
            </a:r>
            <a:r>
              <a:rPr lang="en-GB" dirty="0" err="1" smtClean="0">
                <a:latin typeface="FlandersArtSans-Regular" panose="020B0604020202020204" charset="0"/>
              </a:rPr>
              <a:t>maart</a:t>
            </a:r>
            <a:r>
              <a:rPr lang="en-GB" dirty="0" smtClean="0">
                <a:latin typeface="FlandersArtSans-Regular" panose="020B0604020202020204" charset="0"/>
              </a:rPr>
              <a:t> </a:t>
            </a:r>
            <a:r>
              <a:rPr lang="en-GB" dirty="0" err="1" smtClean="0">
                <a:latin typeface="FlandersArtSans-Regular" panose="020B0604020202020204" charset="0"/>
              </a:rPr>
              <a:t>een</a:t>
            </a:r>
            <a:r>
              <a:rPr lang="en-GB" dirty="0" smtClean="0">
                <a:latin typeface="FlandersArtSans-Regular" panose="020B0604020202020204" charset="0"/>
              </a:rPr>
              <a:t> </a:t>
            </a:r>
            <a:r>
              <a:rPr lang="en-GB" dirty="0" err="1" smtClean="0">
                <a:latin typeface="FlandersArtSans-Regular" panose="020B0604020202020204" charset="0"/>
              </a:rPr>
              <a:t>appartement</a:t>
            </a:r>
            <a:r>
              <a:rPr lang="en-GB" dirty="0" smtClean="0">
                <a:latin typeface="FlandersArtSans-Regular" panose="020B0604020202020204" charset="0"/>
              </a:rPr>
              <a:t> </a:t>
            </a:r>
            <a:r>
              <a:rPr lang="en-GB" dirty="0" err="1" smtClean="0">
                <a:latin typeface="FlandersArtSans-Regular" panose="020B0604020202020204" charset="0"/>
              </a:rPr>
              <a:t>te</a:t>
            </a:r>
            <a:r>
              <a:rPr lang="en-GB" dirty="0" smtClean="0">
                <a:latin typeface="FlandersArtSans-Regular" panose="020B0604020202020204" charset="0"/>
              </a:rPr>
              <a:t> </a:t>
            </a:r>
            <a:r>
              <a:rPr lang="en-GB" dirty="0" err="1" smtClean="0">
                <a:latin typeface="FlandersArtSans-Regular" panose="020B0604020202020204" charset="0"/>
              </a:rPr>
              <a:t>gebruiken</a:t>
            </a:r>
            <a:endParaRPr lang="en-GB" dirty="0" smtClean="0">
              <a:latin typeface="FlandersArtSans-Regular" panose="020B0604020202020204" charset="0"/>
            </a:endParaRPr>
          </a:p>
          <a:p>
            <a:pPr lvl="1"/>
            <a:endParaRPr lang="en-GB" dirty="0" smtClean="0">
              <a:latin typeface="FlandersArtSans-Regular" panose="020B0604020202020204" charset="0"/>
            </a:endParaRPr>
          </a:p>
          <a:p>
            <a:endParaRPr lang="en-GB" dirty="0" smtClean="0">
              <a:latin typeface="FlandersArtSans-Regular" panose="020B0604020202020204" charset="0"/>
            </a:endParaRPr>
          </a:p>
          <a:p>
            <a:endParaRPr lang="nl-BE" dirty="0" smtClean="0"/>
          </a:p>
          <a:p>
            <a:endParaRPr lang="nl-BE" dirty="0" smtClean="0"/>
          </a:p>
          <a:p>
            <a:pPr marL="0" indent="0">
              <a:buFont typeface="FlandersArtSans-Regular" panose="00000500000000000000" pitchFamily="2" charset="0"/>
              <a:buNone/>
            </a:pPr>
            <a:endParaRPr lang="nl-BE" dirty="0"/>
          </a:p>
        </p:txBody>
      </p:sp>
      <p:pic>
        <p:nvPicPr>
          <p:cNvPr id="7" name="Picture 6"/>
          <p:cNvPicPr>
            <a:picLocks noChangeAspect="1"/>
          </p:cNvPicPr>
          <p:nvPr/>
        </p:nvPicPr>
        <p:blipFill>
          <a:blip r:embed="rId2"/>
          <a:stretch>
            <a:fillRect/>
          </a:stretch>
        </p:blipFill>
        <p:spPr>
          <a:xfrm>
            <a:off x="4086226" y="4651278"/>
            <a:ext cx="1918579" cy="1974306"/>
          </a:xfrm>
          <a:prstGeom prst="rect">
            <a:avLst/>
          </a:prstGeom>
        </p:spPr>
      </p:pic>
    </p:spTree>
    <p:extLst>
      <p:ext uri="{BB962C8B-B14F-4D97-AF65-F5344CB8AC3E}">
        <p14:creationId xmlns:p14="http://schemas.microsoft.com/office/powerpoint/2010/main" val="2778064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Recht – Aanvullende eigenschappen op RRR</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pPr marL="0" indent="0">
              <a:buNone/>
            </a:pPr>
            <a:r>
              <a:rPr lang="nl-BE" dirty="0" smtClean="0"/>
              <a:t> </a:t>
            </a:r>
            <a:endParaRPr lang="nl-BE" dirty="0"/>
          </a:p>
          <a:p>
            <a:pPr marL="0" indent="0">
              <a:buNone/>
            </a:pP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18</a:t>
            </a:fld>
            <a:endParaRPr lang="nl-BE"/>
          </a:p>
        </p:txBody>
      </p:sp>
      <p:sp>
        <p:nvSpPr>
          <p:cNvPr id="6"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smtClean="0">
                <a:latin typeface="FlandersArtSans-Regular" panose="020B0604020202020204" charset="0"/>
              </a:rPr>
              <a:t>Rechtstype</a:t>
            </a:r>
            <a:r>
              <a:rPr lang="en-GB" dirty="0" smtClean="0">
                <a:latin typeface="FlandersArtSans-Regular" panose="020B0604020202020204" charset="0"/>
              </a:rPr>
              <a:t>: Wat met overlap </a:t>
            </a:r>
            <a:r>
              <a:rPr lang="en-GB" dirty="0" err="1" smtClean="0">
                <a:latin typeface="FlandersArtSans-Regular" panose="020B0604020202020204" charset="0"/>
              </a:rPr>
              <a:t>tussen</a:t>
            </a:r>
            <a:r>
              <a:rPr lang="en-GB" dirty="0" smtClean="0">
                <a:latin typeface="FlandersArtSans-Regular" panose="020B0604020202020204" charset="0"/>
              </a:rPr>
              <a:t> LADM </a:t>
            </a:r>
            <a:r>
              <a:rPr lang="en-GB" dirty="0" err="1" smtClean="0">
                <a:latin typeface="FlandersArtSans-Regular" panose="020B0604020202020204" charset="0"/>
              </a:rPr>
              <a:t>en</a:t>
            </a:r>
            <a:r>
              <a:rPr lang="en-GB" dirty="0" smtClean="0">
                <a:latin typeface="FlandersArtSans-Regular" panose="020B0604020202020204" charset="0"/>
              </a:rPr>
              <a:t> </a:t>
            </a:r>
            <a:r>
              <a:rPr lang="en-GB" dirty="0" err="1" smtClean="0">
                <a:latin typeface="FlandersArtSans-Regular" panose="020B0604020202020204" charset="0"/>
              </a:rPr>
              <a:t>zakelijk</a:t>
            </a:r>
            <a:r>
              <a:rPr lang="en-GB" dirty="0" smtClean="0">
                <a:latin typeface="FlandersArtSans-Regular" panose="020B0604020202020204" charset="0"/>
              </a:rPr>
              <a:t> </a:t>
            </a:r>
            <a:r>
              <a:rPr lang="en-GB" dirty="0" err="1" smtClean="0">
                <a:latin typeface="FlandersArtSans-Regular" panose="020B0604020202020204" charset="0"/>
              </a:rPr>
              <a:t>recht</a:t>
            </a:r>
            <a:r>
              <a:rPr lang="en-GB" dirty="0" smtClean="0">
                <a:latin typeface="FlandersArtSans-Regular" panose="020B0604020202020204" charset="0"/>
              </a:rPr>
              <a:t>?</a:t>
            </a:r>
          </a:p>
          <a:p>
            <a:pPr lvl="1"/>
            <a:r>
              <a:rPr lang="en-GB" dirty="0" err="1" smtClean="0">
                <a:latin typeface="FlandersArtSans-Regular" panose="020B0604020202020204" charset="0"/>
              </a:rPr>
              <a:t>Agrarische</a:t>
            </a:r>
            <a:r>
              <a:rPr lang="en-GB" dirty="0" smtClean="0">
                <a:latin typeface="FlandersArtSans-Regular" panose="020B0604020202020204" charset="0"/>
              </a:rPr>
              <a:t> </a:t>
            </a:r>
            <a:r>
              <a:rPr lang="en-GB" dirty="0" err="1" smtClean="0">
                <a:latin typeface="FlandersArtSans-Regular" panose="020B0604020202020204" charset="0"/>
              </a:rPr>
              <a:t>activiteit</a:t>
            </a:r>
            <a:endParaRPr lang="en-GB" dirty="0" smtClean="0">
              <a:latin typeface="FlandersArtSans-Regular" panose="020B0604020202020204" charset="0"/>
            </a:endParaRPr>
          </a:p>
          <a:p>
            <a:pPr lvl="1"/>
            <a:r>
              <a:rPr lang="en-GB" dirty="0" err="1" smtClean="0">
                <a:latin typeface="FlandersArtSans-Regular" panose="020B0604020202020204" charset="0"/>
              </a:rPr>
              <a:t>Eigenaarschap</a:t>
            </a:r>
            <a:endParaRPr lang="en-GB" dirty="0" smtClean="0">
              <a:latin typeface="FlandersArtSans-Regular" panose="020B0604020202020204" charset="0"/>
            </a:endParaRPr>
          </a:p>
          <a:p>
            <a:pPr lvl="1"/>
            <a:r>
              <a:rPr lang="en-GB" dirty="0" err="1" smtClean="0">
                <a:latin typeface="FlandersArtSans-Regular" panose="020B0604020202020204" charset="0"/>
              </a:rPr>
              <a:t>Begrazing</a:t>
            </a:r>
            <a:endParaRPr lang="en-GB" dirty="0" smtClean="0">
              <a:latin typeface="FlandersArtSans-Regular" panose="020B0604020202020204" charset="0"/>
            </a:endParaRPr>
          </a:p>
          <a:p>
            <a:pPr lvl="1"/>
            <a:r>
              <a:rPr lang="en-GB" dirty="0" err="1" smtClean="0">
                <a:latin typeface="FlandersArtSans-Regular" panose="020B0604020202020204" charset="0"/>
              </a:rPr>
              <a:t>Bevissing</a:t>
            </a:r>
            <a:endParaRPr lang="en-GB" dirty="0" smtClean="0">
              <a:latin typeface="FlandersArtSans-Regular" panose="020B0604020202020204" charset="0"/>
            </a:endParaRPr>
          </a:p>
          <a:p>
            <a:pPr lvl="1"/>
            <a:r>
              <a:rPr lang="en-GB" dirty="0" smtClean="0">
                <a:latin typeface="FlandersArtSans-Regular" panose="020B0604020202020204" charset="0"/>
              </a:rPr>
              <a:t>…</a:t>
            </a:r>
            <a:endParaRPr lang="en-GB" dirty="0">
              <a:latin typeface="FlandersArtSans-Regular" panose="020B0604020202020204" charset="0"/>
            </a:endParaRPr>
          </a:p>
          <a:p>
            <a:r>
              <a:rPr lang="en-GB" dirty="0" err="1" smtClean="0">
                <a:latin typeface="FlandersArtSans-Regular" panose="020B0604020202020204" charset="0"/>
              </a:rPr>
              <a:t>Formeel</a:t>
            </a:r>
            <a:r>
              <a:rPr lang="en-GB" dirty="0" smtClean="0">
                <a:latin typeface="FlandersArtSans-Regular" panose="020B0604020202020204" charset="0"/>
              </a:rPr>
              <a:t> - </a:t>
            </a:r>
            <a:r>
              <a:rPr lang="en-GB" dirty="0" err="1" smtClean="0">
                <a:latin typeface="FlandersArtSans-Regular" panose="020B0604020202020204" charset="0"/>
              </a:rPr>
              <a:t>Informeel</a:t>
            </a:r>
            <a:endParaRPr lang="en-GB" dirty="0" smtClean="0">
              <a:latin typeface="FlandersArtSans-Regular" panose="020B0604020202020204" charset="0"/>
            </a:endParaRPr>
          </a:p>
          <a:p>
            <a:pPr lvl="1"/>
            <a:endParaRPr lang="en-GB" dirty="0" smtClean="0">
              <a:latin typeface="FlandersArtSans-Regular" panose="020B0604020202020204" charset="0"/>
            </a:endParaRPr>
          </a:p>
          <a:p>
            <a:endParaRPr lang="en-GB" dirty="0" smtClean="0">
              <a:latin typeface="FlandersArtSans-Regular" panose="020B0604020202020204" charset="0"/>
            </a:endParaRPr>
          </a:p>
          <a:p>
            <a:endParaRPr lang="nl-BE" dirty="0" smtClean="0"/>
          </a:p>
          <a:p>
            <a:endParaRPr lang="nl-BE" dirty="0" smtClean="0"/>
          </a:p>
          <a:p>
            <a:pPr marL="0" indent="0">
              <a:buFont typeface="FlandersArtSans-Regular" panose="00000500000000000000" pitchFamily="2" charset="0"/>
              <a:buNone/>
            </a:pPr>
            <a:endParaRPr lang="nl-BE"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413" y="2919842"/>
            <a:ext cx="1790950" cy="3705742"/>
          </a:xfrm>
          <a:prstGeom prst="rect">
            <a:avLst/>
          </a:prstGeom>
        </p:spPr>
      </p:pic>
      <p:pic>
        <p:nvPicPr>
          <p:cNvPr id="7" name="Picture 6"/>
          <p:cNvPicPr>
            <a:picLocks noChangeAspect="1"/>
          </p:cNvPicPr>
          <p:nvPr/>
        </p:nvPicPr>
        <p:blipFill>
          <a:blip r:embed="rId3"/>
          <a:stretch>
            <a:fillRect/>
          </a:stretch>
        </p:blipFill>
        <p:spPr>
          <a:xfrm>
            <a:off x="3274527" y="4426925"/>
            <a:ext cx="3338432" cy="2198659"/>
          </a:xfrm>
          <a:prstGeom prst="rect">
            <a:avLst/>
          </a:prstGeom>
        </p:spPr>
      </p:pic>
    </p:spTree>
    <p:extLst>
      <p:ext uri="{BB962C8B-B14F-4D97-AF65-F5344CB8AC3E}">
        <p14:creationId xmlns:p14="http://schemas.microsoft.com/office/powerpoint/2010/main" val="898745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Restrictie – Aanvullende eigenschappen op RRR</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pPr marL="0" indent="0">
              <a:buNone/>
            </a:pPr>
            <a:r>
              <a:rPr lang="nl-BE" dirty="0" smtClean="0"/>
              <a:t> </a:t>
            </a:r>
            <a:endParaRPr lang="nl-BE" dirty="0"/>
          </a:p>
          <a:p>
            <a:pPr marL="0" indent="0">
              <a:buNone/>
            </a:pP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19</a:t>
            </a:fld>
            <a:endParaRPr lang="nl-BE"/>
          </a:p>
        </p:txBody>
      </p:sp>
      <p:sp>
        <p:nvSpPr>
          <p:cNvPr id="6"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latin typeface="FlandersArtSans-Regular" panose="020B0604020202020204" charset="0"/>
              </a:rPr>
              <a:t>Type restrictive</a:t>
            </a:r>
          </a:p>
          <a:p>
            <a:pPr lvl="1"/>
            <a:r>
              <a:rPr lang="en-GB" dirty="0" err="1" smtClean="0">
                <a:latin typeface="FlandersArtSans-Regular" panose="020B0604020202020204" charset="0"/>
              </a:rPr>
              <a:t>Zijn</a:t>
            </a:r>
            <a:r>
              <a:rPr lang="en-GB" dirty="0" smtClean="0">
                <a:latin typeface="FlandersArtSans-Regular" panose="020B0604020202020204" charset="0"/>
              </a:rPr>
              <a:t> </a:t>
            </a:r>
            <a:r>
              <a:rPr lang="en-GB" dirty="0" err="1" smtClean="0">
                <a:latin typeface="FlandersArtSans-Regular" panose="020B0604020202020204" charset="0"/>
              </a:rPr>
              <a:t>er</a:t>
            </a:r>
            <a:r>
              <a:rPr lang="en-GB" dirty="0" smtClean="0">
                <a:latin typeface="FlandersArtSans-Regular" panose="020B0604020202020204" charset="0"/>
              </a:rPr>
              <a:t> </a:t>
            </a:r>
            <a:r>
              <a:rPr lang="en-GB" dirty="0" err="1" smtClean="0">
                <a:latin typeface="FlandersArtSans-Regular" panose="020B0604020202020204" charset="0"/>
              </a:rPr>
              <a:t>andere</a:t>
            </a:r>
            <a:r>
              <a:rPr lang="en-GB" dirty="0" smtClean="0">
                <a:latin typeface="FlandersArtSans-Regular" panose="020B0604020202020204" charset="0"/>
              </a:rPr>
              <a:t> types van </a:t>
            </a:r>
            <a:r>
              <a:rPr lang="en-GB" dirty="0" err="1" smtClean="0">
                <a:latin typeface="FlandersArtSans-Regular" panose="020B0604020202020204" charset="0"/>
              </a:rPr>
              <a:t>restricties</a:t>
            </a:r>
            <a:r>
              <a:rPr lang="en-GB" dirty="0" smtClean="0">
                <a:latin typeface="FlandersArtSans-Regular" panose="020B0604020202020204" charset="0"/>
              </a:rPr>
              <a:t> in het </a:t>
            </a:r>
            <a:r>
              <a:rPr lang="en-GB" dirty="0" err="1" smtClean="0">
                <a:latin typeface="FlandersArtSans-Regular" panose="020B0604020202020204" charset="0"/>
              </a:rPr>
              <a:t>kader</a:t>
            </a:r>
            <a:r>
              <a:rPr lang="en-GB" dirty="0" smtClean="0">
                <a:latin typeface="FlandersArtSans-Regular" panose="020B0604020202020204" charset="0"/>
              </a:rPr>
              <a:t> van </a:t>
            </a:r>
            <a:r>
              <a:rPr lang="en-GB" dirty="0" err="1" smtClean="0">
                <a:latin typeface="FlandersArtSans-Regular" panose="020B0604020202020204" charset="0"/>
              </a:rPr>
              <a:t>percelen</a:t>
            </a:r>
            <a:r>
              <a:rPr lang="en-GB" dirty="0" smtClean="0">
                <a:latin typeface="FlandersArtSans-Regular" panose="020B0604020202020204" charset="0"/>
              </a:rPr>
              <a:t>?</a:t>
            </a:r>
            <a:endParaRPr lang="nl-BE" dirty="0" smtClean="0"/>
          </a:p>
          <a:p>
            <a:endParaRPr lang="nl-BE" dirty="0" smtClean="0"/>
          </a:p>
          <a:p>
            <a:pPr marL="0" indent="0">
              <a:buFont typeface="FlandersArtSans-Regular" panose="00000500000000000000" pitchFamily="2" charset="0"/>
              <a:buNone/>
            </a:pPr>
            <a:endParaRPr lang="nl-BE"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086" y="4415476"/>
            <a:ext cx="1962424" cy="2210108"/>
          </a:xfrm>
          <a:prstGeom prst="rect">
            <a:avLst/>
          </a:prstGeom>
        </p:spPr>
      </p:pic>
      <p:pic>
        <p:nvPicPr>
          <p:cNvPr id="2" name="Picture 1"/>
          <p:cNvPicPr>
            <a:picLocks noChangeAspect="1"/>
          </p:cNvPicPr>
          <p:nvPr/>
        </p:nvPicPr>
        <p:blipFill>
          <a:blip r:embed="rId3"/>
          <a:stretch>
            <a:fillRect/>
          </a:stretch>
        </p:blipFill>
        <p:spPr>
          <a:xfrm>
            <a:off x="2707421" y="4607874"/>
            <a:ext cx="4676190" cy="1866667"/>
          </a:xfrm>
          <a:prstGeom prst="rect">
            <a:avLst/>
          </a:prstGeom>
        </p:spPr>
      </p:pic>
    </p:spTree>
    <p:extLst>
      <p:ext uri="{BB962C8B-B14F-4D97-AF65-F5344CB8AC3E}">
        <p14:creationId xmlns:p14="http://schemas.microsoft.com/office/powerpoint/2010/main" val="1869450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noProof="0"/>
              <a:t>Agenda</a:t>
            </a:r>
          </a:p>
        </p:txBody>
      </p:sp>
      <p:sp>
        <p:nvSpPr>
          <p:cNvPr id="4" name="Slide Number Placeholder 3"/>
          <p:cNvSpPr>
            <a:spLocks noGrp="1"/>
          </p:cNvSpPr>
          <p:nvPr>
            <p:ph type="sldNum" sz="quarter" idx="4"/>
          </p:nvPr>
        </p:nvSpPr>
        <p:spPr/>
        <p:txBody>
          <a:bodyPr/>
          <a:lstStyle/>
          <a:p>
            <a:fld id="{C9C406F6-A053-43CA-AEC8-FA3EEE83A3FB}" type="slidenum">
              <a:rPr lang="nl-BE" smtClean="0"/>
              <a:pPr/>
              <a:t>2</a:t>
            </a:fld>
            <a:endParaRPr lang="nl-BE"/>
          </a:p>
        </p:txBody>
      </p:sp>
      <p:graphicFrame>
        <p:nvGraphicFramePr>
          <p:cNvPr id="5" name="Table 4"/>
          <p:cNvGraphicFramePr>
            <a:graphicFrameLocks noGrp="1"/>
          </p:cNvGraphicFramePr>
          <p:nvPr>
            <p:extLst>
              <p:ext uri="{D42A27DB-BD31-4B8C-83A1-F6EECF244321}">
                <p14:modId xmlns:p14="http://schemas.microsoft.com/office/powerpoint/2010/main" val="474361176"/>
              </p:ext>
            </p:extLst>
          </p:nvPr>
        </p:nvGraphicFramePr>
        <p:xfrm>
          <a:off x="681038" y="1950612"/>
          <a:ext cx="8747474" cy="3966301"/>
        </p:xfrm>
        <a:graphic>
          <a:graphicData uri="http://schemas.openxmlformats.org/drawingml/2006/table">
            <a:tbl>
              <a:tblPr bandRow="1">
                <a:tableStyleId>{93296810-A885-4BE3-A3E7-6D5BEEA58F35}</a:tableStyleId>
              </a:tblPr>
              <a:tblGrid>
                <a:gridCol w="6684964">
                  <a:extLst>
                    <a:ext uri="{9D8B030D-6E8A-4147-A177-3AD203B41FA5}">
                      <a16:colId xmlns:a16="http://schemas.microsoft.com/office/drawing/2014/main" val="742807622"/>
                    </a:ext>
                  </a:extLst>
                </a:gridCol>
                <a:gridCol w="2062510">
                  <a:extLst>
                    <a:ext uri="{9D8B030D-6E8A-4147-A177-3AD203B41FA5}">
                      <a16:colId xmlns:a16="http://schemas.microsoft.com/office/drawing/2014/main" val="1994822697"/>
                    </a:ext>
                  </a:extLst>
                </a:gridCol>
              </a:tblGrid>
              <a:tr h="81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smtClean="0">
                          <a:latin typeface="FlandersArtSans-Regular" panose="020B0604020202020204" charset="0"/>
                        </a:rPr>
                        <a:t>Terugblik Thematische werkgroep 2</a:t>
                      </a:r>
                      <a:endParaRPr lang="nl-BE" noProof="0" dirty="0">
                        <a:latin typeface="FlandersArtSans-Regular" panose="020B0604020202020204" charset="0"/>
                      </a:endParaRPr>
                    </a:p>
                  </a:txBody>
                  <a:tcPr anchor="ctr"/>
                </a:tc>
                <a:tc>
                  <a:txBody>
                    <a:bodyPr/>
                    <a:lstStyle/>
                    <a:p>
                      <a:r>
                        <a:rPr lang="nl-BE" dirty="0" smtClean="0">
                          <a:latin typeface="FlandersArtSans-Regular" panose="020B0604020202020204" charset="0"/>
                        </a:rPr>
                        <a:t>   10’</a:t>
                      </a:r>
                      <a:endParaRPr lang="nl-BE" dirty="0">
                        <a:latin typeface="FlandersArtSans-Regular" panose="020B0604020202020204" charset="0"/>
                      </a:endParaRPr>
                    </a:p>
                  </a:txBody>
                  <a:tcPr anchor="ctr"/>
                </a:tc>
                <a:extLst>
                  <a:ext uri="{0D108BD9-81ED-4DB2-BD59-A6C34878D82A}">
                    <a16:rowId xmlns:a16="http://schemas.microsoft.com/office/drawing/2014/main" val="263756968"/>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smtClean="0">
                          <a:latin typeface="FlandersArtSans-Regular" panose="020B0604020202020204" charset="0"/>
                        </a:rPr>
                        <a:t>Update model adhv feedback</a:t>
                      </a:r>
                      <a:endParaRPr lang="nl-BE" baseline="0" noProof="0" dirty="0">
                        <a:latin typeface="FlandersArtSans-Regular" panose="020B0604020202020204" charset="0"/>
                      </a:endParaRPr>
                    </a:p>
                  </a:txBody>
                  <a:tcPr anchor="ctr"/>
                </a:tc>
                <a:tc>
                  <a:txBody>
                    <a:bodyPr/>
                    <a:lstStyle/>
                    <a:p>
                      <a:r>
                        <a:rPr lang="nl-BE">
                          <a:latin typeface="FlandersArtSans-Regular" panose="020B0604020202020204" charset="0"/>
                        </a:rPr>
                        <a:t>   15’</a:t>
                      </a:r>
                    </a:p>
                  </a:txBody>
                  <a:tcPr anchor="ctr"/>
                </a:tc>
                <a:extLst>
                  <a:ext uri="{0D108BD9-81ED-4DB2-BD59-A6C34878D82A}">
                    <a16:rowId xmlns:a16="http://schemas.microsoft.com/office/drawing/2014/main" val="3017772739"/>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smtClean="0">
                          <a:latin typeface="FlandersArtSans-Regular" panose="020B0604020202020204" charset="0"/>
                        </a:rPr>
                        <a:t>Attributen</a:t>
                      </a:r>
                      <a:endParaRPr lang="nl-BE" noProof="0" dirty="0">
                        <a:latin typeface="FlandersArtSans-Regular" panose="020B0604020202020204" charset="0"/>
                      </a:endParaRPr>
                    </a:p>
                  </a:txBody>
                  <a:tcPr anchor="ctr"/>
                </a:tc>
                <a:tc>
                  <a:txBody>
                    <a:bodyPr/>
                    <a:lstStyle/>
                    <a:p>
                      <a:r>
                        <a:rPr lang="nl-BE" dirty="0">
                          <a:latin typeface="FlandersArtSans-Regular" panose="020B0604020202020204" charset="0"/>
                        </a:rPr>
                        <a:t>   45’</a:t>
                      </a:r>
                    </a:p>
                  </a:txBody>
                  <a:tcPr anchor="ctr"/>
                </a:tc>
                <a:extLst>
                  <a:ext uri="{0D108BD9-81ED-4DB2-BD59-A6C34878D82A}">
                    <a16:rowId xmlns:a16="http://schemas.microsoft.com/office/drawing/2014/main" val="2634675672"/>
                  </a:ext>
                </a:extLst>
              </a:tr>
              <a:tr h="787078">
                <a:tc>
                  <a:txBody>
                    <a:bodyPr/>
                    <a:lstStyle/>
                    <a:p>
                      <a:pPr marL="0" marR="0" lvl="0" indent="0" algn="l" rtl="0" eaLnBrk="1" fontAlgn="auto" latinLnBrk="0" hangingPunct="1">
                        <a:lnSpc>
                          <a:spcPct val="100000"/>
                        </a:lnSpc>
                        <a:spcBef>
                          <a:spcPts val="0"/>
                        </a:spcBef>
                        <a:spcAft>
                          <a:spcPts val="0"/>
                        </a:spcAft>
                        <a:buFontTx/>
                        <a:buNone/>
                      </a:pPr>
                      <a:r>
                        <a:rPr lang="nl-BE" noProof="0" smtClean="0">
                          <a:latin typeface="FlandersArtSans-Regular"/>
                        </a:rPr>
                        <a:t>Oefening</a:t>
                      </a:r>
                      <a:endParaRPr lang="nl-BE" noProof="0">
                        <a:latin typeface="FlandersArtSans-Regular"/>
                      </a:endParaRPr>
                    </a:p>
                  </a:txBody>
                  <a:tcPr anchor="ctr"/>
                </a:tc>
                <a:tc>
                  <a:txBody>
                    <a:bodyPr/>
                    <a:lstStyle/>
                    <a:p>
                      <a:r>
                        <a:rPr lang="nl-BE" dirty="0">
                          <a:latin typeface="FlandersArtSans-Regular" panose="020B0604020202020204" charset="0"/>
                        </a:rPr>
                        <a:t>   15’</a:t>
                      </a:r>
                    </a:p>
                  </a:txBody>
                  <a:tcPr anchor="ctr"/>
                </a:tc>
                <a:extLst>
                  <a:ext uri="{0D108BD9-81ED-4DB2-BD59-A6C34878D82A}">
                    <a16:rowId xmlns:a16="http://schemas.microsoft.com/office/drawing/2014/main" val="3078387753"/>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smtClean="0">
                          <a:latin typeface="FlandersArtSans-Regular" panose="020B0604020202020204" charset="0"/>
                        </a:rPr>
                        <a:t>Next</a:t>
                      </a:r>
                      <a:r>
                        <a:rPr lang="nl-BE" baseline="0" noProof="0" dirty="0" smtClean="0">
                          <a:latin typeface="FlandersArtSans-Regular" panose="020B0604020202020204" charset="0"/>
                        </a:rPr>
                        <a:t> steps</a:t>
                      </a:r>
                      <a:endParaRPr lang="nl-BE" noProof="0" dirty="0">
                        <a:latin typeface="FlandersArtSans-Regular" panose="020B0604020202020204" charset="0"/>
                      </a:endParaRPr>
                    </a:p>
                  </a:txBody>
                  <a:tcPr anchor="ctr"/>
                </a:tc>
                <a:tc>
                  <a:txBody>
                    <a:bodyPr/>
                    <a:lstStyle/>
                    <a:p>
                      <a:pPr marL="182563" indent="0"/>
                      <a:r>
                        <a:rPr lang="nl-BE" dirty="0">
                          <a:latin typeface="FlandersArtSans-Regular" panose="020B0604020202020204" charset="0"/>
                        </a:rPr>
                        <a:t>10’</a:t>
                      </a:r>
                    </a:p>
                  </a:txBody>
                  <a:tcPr anchor="ctr"/>
                </a:tc>
                <a:extLst>
                  <a:ext uri="{0D108BD9-81ED-4DB2-BD59-A6C34878D82A}">
                    <a16:rowId xmlns:a16="http://schemas.microsoft.com/office/drawing/2014/main" val="21293305"/>
                  </a:ext>
                </a:extLst>
              </a:tr>
            </a:tbl>
          </a:graphicData>
        </a:graphic>
      </p:graphicFrame>
    </p:spTree>
    <p:extLst>
      <p:ext uri="{BB962C8B-B14F-4D97-AF65-F5344CB8AC3E}">
        <p14:creationId xmlns:p14="http://schemas.microsoft.com/office/powerpoint/2010/main" val="3513686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Verantwoordelijkheid – Aanvullende eigenschappen op RRR</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pPr marL="0" indent="0">
              <a:buNone/>
            </a:pPr>
            <a:r>
              <a:rPr lang="nl-BE" dirty="0" smtClean="0"/>
              <a:t> </a:t>
            </a:r>
            <a:endParaRPr lang="nl-BE" dirty="0"/>
          </a:p>
          <a:p>
            <a:pPr marL="0" indent="0">
              <a:buNone/>
            </a:pP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20</a:t>
            </a:fld>
            <a:endParaRPr lang="nl-BE"/>
          </a:p>
        </p:txBody>
      </p:sp>
      <p:sp>
        <p:nvSpPr>
          <p:cNvPr id="6"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latin typeface="FlandersArtSans-Regular" panose="020B0604020202020204" charset="0"/>
              </a:rPr>
              <a:t>Type </a:t>
            </a:r>
            <a:r>
              <a:rPr lang="en-GB" dirty="0" err="1" smtClean="0">
                <a:latin typeface="FlandersArtSans-Regular" panose="020B0604020202020204" charset="0"/>
              </a:rPr>
              <a:t>verantwoordelijkheid</a:t>
            </a:r>
            <a:endParaRPr lang="en-GB" dirty="0" smtClean="0">
              <a:latin typeface="FlandersArtSans-Regular" panose="020B0604020202020204" charset="0"/>
            </a:endParaRPr>
          </a:p>
          <a:p>
            <a:pPr lvl="1"/>
            <a:r>
              <a:rPr lang="en-GB" dirty="0" err="1" smtClean="0">
                <a:latin typeface="FlandersArtSans-Regular" panose="020B0604020202020204" charset="0"/>
              </a:rPr>
              <a:t>Onderhoud</a:t>
            </a:r>
            <a:endParaRPr lang="en-GB" dirty="0" smtClean="0">
              <a:latin typeface="FlandersArtSans-Regular" panose="020B0604020202020204" charset="0"/>
            </a:endParaRPr>
          </a:p>
          <a:p>
            <a:pPr lvl="1"/>
            <a:r>
              <a:rPr lang="en-GB" dirty="0" err="1" smtClean="0">
                <a:latin typeface="FlandersArtSans-Regular" panose="020B0604020202020204" charset="0"/>
              </a:rPr>
              <a:t>Beheer</a:t>
            </a:r>
            <a:endParaRPr lang="en-GB" dirty="0" smtClean="0">
              <a:latin typeface="FlandersArtSans-Regular" panose="020B0604020202020204" charset="0"/>
            </a:endParaRPr>
          </a:p>
          <a:p>
            <a:pPr marL="457200" lvl="1" indent="0">
              <a:buNone/>
            </a:pPr>
            <a:endParaRPr lang="en-GB" dirty="0" smtClean="0">
              <a:latin typeface="FlandersArtSans-Regular" panose="020B0604020202020204" charset="0"/>
            </a:endParaRPr>
          </a:p>
          <a:p>
            <a:endParaRPr lang="en-GB" dirty="0" smtClean="0">
              <a:latin typeface="FlandersArtSans-Regular" panose="020B0604020202020204" charset="0"/>
            </a:endParaRPr>
          </a:p>
          <a:p>
            <a:endParaRPr lang="nl-BE" dirty="0" smtClean="0"/>
          </a:p>
          <a:p>
            <a:endParaRPr lang="nl-BE" dirty="0" smtClean="0"/>
          </a:p>
          <a:p>
            <a:pPr marL="0" indent="0">
              <a:buFont typeface="FlandersArtSans-Regular" panose="00000500000000000000" pitchFamily="2" charset="0"/>
              <a:buNone/>
            </a:pPr>
            <a:endParaRPr lang="nl-BE"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7145" y="2889685"/>
            <a:ext cx="2095792" cy="1267002"/>
          </a:xfrm>
          <a:prstGeom prst="rect">
            <a:avLst/>
          </a:prstGeom>
        </p:spPr>
      </p:pic>
      <p:pic>
        <p:nvPicPr>
          <p:cNvPr id="2" name="Picture 1"/>
          <p:cNvPicPr>
            <a:picLocks noChangeAspect="1"/>
          </p:cNvPicPr>
          <p:nvPr/>
        </p:nvPicPr>
        <p:blipFill>
          <a:blip r:embed="rId3"/>
          <a:stretch>
            <a:fillRect/>
          </a:stretch>
        </p:blipFill>
        <p:spPr>
          <a:xfrm>
            <a:off x="1834219" y="4779303"/>
            <a:ext cx="6219048" cy="1695238"/>
          </a:xfrm>
          <a:prstGeom prst="rect">
            <a:avLst/>
          </a:prstGeom>
        </p:spPr>
      </p:pic>
    </p:spTree>
    <p:extLst>
      <p:ext uri="{BB962C8B-B14F-4D97-AF65-F5344CB8AC3E}">
        <p14:creationId xmlns:p14="http://schemas.microsoft.com/office/powerpoint/2010/main" val="3982218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Databron</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pPr marL="0" indent="0">
              <a:buNone/>
            </a:pPr>
            <a:r>
              <a:rPr lang="nl-BE" dirty="0" smtClean="0"/>
              <a:t> </a:t>
            </a:r>
            <a:endParaRPr lang="nl-BE" dirty="0"/>
          </a:p>
          <a:p>
            <a:pPr marL="0" indent="0">
              <a:buNone/>
            </a:pP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21</a:t>
            </a:fld>
            <a:endParaRPr lang="nl-BE"/>
          </a:p>
        </p:txBody>
      </p:sp>
      <p:sp>
        <p:nvSpPr>
          <p:cNvPr id="6"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err="1" smtClean="0">
                <a:latin typeface="FlandersArtSans-Regular" panose="020B0604020202020204" charset="0"/>
              </a:rPr>
              <a:t>Aanvaarding</a:t>
            </a:r>
            <a:r>
              <a:rPr lang="en-GB" b="1" dirty="0" smtClean="0">
                <a:latin typeface="FlandersArtSans-Regular" panose="020B0604020202020204" charset="0"/>
              </a:rPr>
              <a:t>: </a:t>
            </a:r>
            <a:r>
              <a:rPr lang="en-GB" dirty="0" smtClean="0">
                <a:latin typeface="FlandersArtSans-Regular" panose="020B0604020202020204" charset="0"/>
              </a:rPr>
              <a:t>Datum van </a:t>
            </a:r>
            <a:r>
              <a:rPr lang="en-GB" dirty="0" err="1" smtClean="0">
                <a:latin typeface="FlandersArtSans-Regular" panose="020B0604020202020204" charset="0"/>
              </a:rPr>
              <a:t>kracht</a:t>
            </a:r>
            <a:r>
              <a:rPr lang="en-GB" dirty="0" smtClean="0">
                <a:latin typeface="FlandersArtSans-Regular" panose="020B0604020202020204" charset="0"/>
              </a:rPr>
              <a:t> van de </a:t>
            </a:r>
            <a:r>
              <a:rPr lang="en-GB" dirty="0" err="1" smtClean="0">
                <a:latin typeface="FlandersArtSans-Regular" panose="020B0604020202020204" charset="0"/>
              </a:rPr>
              <a:t>bron</a:t>
            </a:r>
            <a:r>
              <a:rPr lang="en-GB" dirty="0" smtClean="0">
                <a:latin typeface="FlandersArtSans-Regular" panose="020B0604020202020204" charset="0"/>
              </a:rPr>
              <a:t> door </a:t>
            </a:r>
            <a:r>
              <a:rPr lang="en-GB" dirty="0" err="1" smtClean="0">
                <a:latin typeface="FlandersArtSans-Regular" panose="020B0604020202020204" charset="0"/>
              </a:rPr>
              <a:t>een</a:t>
            </a:r>
            <a:r>
              <a:rPr lang="en-GB" dirty="0" smtClean="0">
                <a:latin typeface="FlandersArtSans-Regular" panose="020B0604020202020204" charset="0"/>
              </a:rPr>
              <a:t> </a:t>
            </a:r>
            <a:r>
              <a:rPr lang="en-GB" dirty="0" err="1" smtClean="0">
                <a:latin typeface="FlandersArtSans-Regular" panose="020B0604020202020204" charset="0"/>
              </a:rPr>
              <a:t>authoriteit</a:t>
            </a:r>
            <a:endParaRPr lang="en-GB" dirty="0" smtClean="0">
              <a:latin typeface="FlandersArtSans-Regular" panose="020B0604020202020204" charset="0"/>
            </a:endParaRPr>
          </a:p>
          <a:p>
            <a:r>
              <a:rPr lang="en-GB" b="1" dirty="0" err="1" smtClean="0">
                <a:latin typeface="FlandersArtSans-Regular" panose="020B0604020202020204" charset="0"/>
              </a:rPr>
              <a:t>Identificator</a:t>
            </a:r>
            <a:endParaRPr lang="en-GB" b="1" dirty="0" smtClean="0">
              <a:latin typeface="FlandersArtSans-Regular" panose="020B0604020202020204" charset="0"/>
            </a:endParaRPr>
          </a:p>
          <a:p>
            <a:r>
              <a:rPr lang="en-GB" b="1" dirty="0" err="1" smtClean="0">
                <a:latin typeface="FlandersArtSans-Regular" panose="020B0604020202020204" charset="0"/>
              </a:rPr>
              <a:t>Bron</a:t>
            </a:r>
            <a:r>
              <a:rPr lang="en-GB" dirty="0" smtClean="0">
                <a:latin typeface="FlandersArtSans-Regular" panose="020B0604020202020204" charset="0"/>
              </a:rPr>
              <a:t>: </a:t>
            </a:r>
            <a:r>
              <a:rPr lang="en-GB" dirty="0" err="1" smtClean="0">
                <a:latin typeface="FlandersArtSans-Regular" panose="020B0604020202020204" charset="0"/>
              </a:rPr>
              <a:t>verantwoordelijke</a:t>
            </a:r>
            <a:r>
              <a:rPr lang="en-GB" dirty="0" smtClean="0">
                <a:latin typeface="FlandersArtSans-Regular" panose="020B0604020202020204" charset="0"/>
              </a:rPr>
              <a:t> </a:t>
            </a:r>
            <a:r>
              <a:rPr lang="en-GB" dirty="0" err="1" smtClean="0">
                <a:latin typeface="FlandersArtSans-Regular" panose="020B0604020202020204" charset="0"/>
              </a:rPr>
              <a:t>partij</a:t>
            </a:r>
            <a:r>
              <a:rPr lang="en-GB" dirty="0" smtClean="0">
                <a:latin typeface="FlandersArtSans-Regular" panose="020B0604020202020204" charset="0"/>
              </a:rPr>
              <a:t> van de </a:t>
            </a:r>
            <a:r>
              <a:rPr lang="en-GB" dirty="0" err="1" smtClean="0">
                <a:latin typeface="FlandersArtSans-Regular" panose="020B0604020202020204" charset="0"/>
              </a:rPr>
              <a:t>bron</a:t>
            </a:r>
            <a:endParaRPr lang="en-GB" dirty="0" smtClean="0">
              <a:latin typeface="FlandersArtSans-Regular" panose="020B0604020202020204" charset="0"/>
            </a:endParaRPr>
          </a:p>
          <a:p>
            <a:endParaRPr lang="en-GB" dirty="0" smtClean="0">
              <a:latin typeface="FlandersArtSans-Regular" panose="020B0604020202020204" charset="0"/>
            </a:endParaRPr>
          </a:p>
          <a:p>
            <a:endParaRPr lang="en-GB" dirty="0" smtClean="0">
              <a:latin typeface="FlandersArtSans-Regular" panose="020B0604020202020204" charset="0"/>
            </a:endParaRPr>
          </a:p>
          <a:p>
            <a:endParaRPr lang="nl-BE" dirty="0" smtClean="0"/>
          </a:p>
          <a:p>
            <a:endParaRPr lang="nl-BE" dirty="0" smtClean="0"/>
          </a:p>
          <a:p>
            <a:pPr marL="0" indent="0">
              <a:buFont typeface="FlandersArtSans-Regular" panose="00000500000000000000" pitchFamily="2" charset="0"/>
              <a:buNone/>
            </a:pPr>
            <a:endParaRPr lang="nl-BE" dirty="0"/>
          </a:p>
        </p:txBody>
      </p:sp>
      <p:pic>
        <p:nvPicPr>
          <p:cNvPr id="2" name="Picture 1"/>
          <p:cNvPicPr>
            <a:picLocks noChangeAspect="1"/>
          </p:cNvPicPr>
          <p:nvPr/>
        </p:nvPicPr>
        <p:blipFill>
          <a:blip r:embed="rId2"/>
          <a:stretch>
            <a:fillRect/>
          </a:stretch>
        </p:blipFill>
        <p:spPr>
          <a:xfrm>
            <a:off x="3715171" y="4798351"/>
            <a:ext cx="2457143" cy="1676190"/>
          </a:xfrm>
          <a:prstGeom prst="rect">
            <a:avLst/>
          </a:prstGeom>
        </p:spPr>
      </p:pic>
    </p:spTree>
    <p:extLst>
      <p:ext uri="{BB962C8B-B14F-4D97-AF65-F5344CB8AC3E}">
        <p14:creationId xmlns:p14="http://schemas.microsoft.com/office/powerpoint/2010/main" val="4104624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Administratieve bron</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pPr marL="0" indent="0">
              <a:buNone/>
            </a:pPr>
            <a:r>
              <a:rPr lang="nl-BE" dirty="0" smtClean="0"/>
              <a:t> </a:t>
            </a:r>
            <a:endParaRPr lang="nl-BE" dirty="0"/>
          </a:p>
          <a:p>
            <a:pPr marL="0" indent="0">
              <a:buNone/>
            </a:pP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22</a:t>
            </a:fld>
            <a:endParaRPr lang="nl-BE"/>
          </a:p>
        </p:txBody>
      </p:sp>
      <p:sp>
        <p:nvSpPr>
          <p:cNvPr id="6"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smtClean="0">
                <a:latin typeface="FlandersArtSans-Regular" panose="020B0604020202020204" charset="0"/>
              </a:rPr>
              <a:t>text: </a:t>
            </a:r>
            <a:r>
              <a:rPr lang="en-GB" dirty="0" err="1" smtClean="0">
                <a:latin typeface="FlandersArtSans-Regular" panose="020B0604020202020204" charset="0"/>
              </a:rPr>
              <a:t>Inhoud</a:t>
            </a:r>
            <a:r>
              <a:rPr lang="en-GB" dirty="0" smtClean="0">
                <a:latin typeface="FlandersArtSans-Regular" panose="020B0604020202020204" charset="0"/>
              </a:rPr>
              <a:t> van het document </a:t>
            </a:r>
            <a:r>
              <a:rPr lang="en-GB" dirty="0" err="1" smtClean="0">
                <a:latin typeface="FlandersArtSans-Regular" panose="020B0604020202020204" charset="0"/>
              </a:rPr>
              <a:t>dat</a:t>
            </a:r>
            <a:r>
              <a:rPr lang="en-GB" dirty="0" smtClean="0">
                <a:latin typeface="FlandersArtSans-Regular" panose="020B0604020202020204" charset="0"/>
              </a:rPr>
              <a:t> de </a:t>
            </a:r>
            <a:r>
              <a:rPr lang="en-GB" dirty="0" err="1" smtClean="0">
                <a:latin typeface="FlandersArtSans-Regular" panose="020B0604020202020204" charset="0"/>
              </a:rPr>
              <a:t>recht</a:t>
            </a:r>
            <a:r>
              <a:rPr lang="en-GB" dirty="0" smtClean="0">
                <a:latin typeface="FlandersArtSans-Regular" panose="020B0604020202020204" charset="0"/>
              </a:rPr>
              <a:t>, </a:t>
            </a:r>
            <a:r>
              <a:rPr lang="en-GB" dirty="0" err="1" smtClean="0">
                <a:latin typeface="FlandersArtSans-Regular" panose="020B0604020202020204" charset="0"/>
              </a:rPr>
              <a:t>restrictie</a:t>
            </a:r>
            <a:r>
              <a:rPr lang="en-GB" dirty="0" smtClean="0">
                <a:latin typeface="FlandersArtSans-Regular" panose="020B0604020202020204" charset="0"/>
              </a:rPr>
              <a:t>, </a:t>
            </a:r>
            <a:r>
              <a:rPr lang="en-GB" dirty="0" err="1" smtClean="0">
                <a:latin typeface="FlandersArtSans-Regular" panose="020B0604020202020204" charset="0"/>
              </a:rPr>
              <a:t>verantwoordelijkheid</a:t>
            </a:r>
            <a:r>
              <a:rPr lang="en-GB" dirty="0" smtClean="0">
                <a:latin typeface="FlandersArtSans-Regular" panose="020B0604020202020204" charset="0"/>
              </a:rPr>
              <a:t> van de </a:t>
            </a:r>
            <a:r>
              <a:rPr lang="en-GB" dirty="0" err="1" smtClean="0">
                <a:latin typeface="FlandersArtSans-Regular" panose="020B0604020202020204" charset="0"/>
              </a:rPr>
              <a:t>betrokkene</a:t>
            </a:r>
            <a:r>
              <a:rPr lang="en-GB" dirty="0" smtClean="0">
                <a:latin typeface="FlandersArtSans-Regular" panose="020B0604020202020204" charset="0"/>
              </a:rPr>
              <a:t> </a:t>
            </a:r>
            <a:r>
              <a:rPr lang="en-GB" dirty="0" err="1" smtClean="0">
                <a:latin typeface="FlandersArtSans-Regular" panose="020B0604020202020204" charset="0"/>
              </a:rPr>
              <a:t>agenten</a:t>
            </a:r>
            <a:r>
              <a:rPr lang="en-GB" dirty="0" smtClean="0">
                <a:latin typeface="FlandersArtSans-Regular" panose="020B0604020202020204" charset="0"/>
              </a:rPr>
              <a:t> </a:t>
            </a:r>
            <a:r>
              <a:rPr lang="en-GB" dirty="0" err="1" smtClean="0">
                <a:latin typeface="FlandersArtSans-Regular" panose="020B0604020202020204" charset="0"/>
              </a:rPr>
              <a:t>beschrijft</a:t>
            </a:r>
            <a:endParaRPr lang="en-GB" dirty="0" smtClean="0">
              <a:latin typeface="FlandersArtSans-Regular" panose="020B0604020202020204" charset="0"/>
            </a:endParaRPr>
          </a:p>
          <a:p>
            <a:r>
              <a:rPr lang="en-GB" b="1" dirty="0" smtClean="0">
                <a:latin typeface="FlandersArtSans-Regular" panose="020B0604020202020204" charset="0"/>
              </a:rPr>
              <a:t>Type:</a:t>
            </a:r>
          </a:p>
          <a:p>
            <a:pPr lvl="1"/>
            <a:r>
              <a:rPr lang="en-GB" dirty="0" err="1" smtClean="0">
                <a:latin typeface="FlandersArtSans-Regular" panose="020B0604020202020204" charset="0"/>
              </a:rPr>
              <a:t>Zijn</a:t>
            </a:r>
            <a:r>
              <a:rPr lang="en-GB" dirty="0" smtClean="0">
                <a:latin typeface="FlandersArtSans-Regular" panose="020B0604020202020204" charset="0"/>
              </a:rPr>
              <a:t> </a:t>
            </a:r>
            <a:r>
              <a:rPr lang="en-GB" dirty="0" err="1" smtClean="0">
                <a:latin typeface="FlandersArtSans-Regular" panose="020B0604020202020204" charset="0"/>
              </a:rPr>
              <a:t>hier</a:t>
            </a:r>
            <a:r>
              <a:rPr lang="en-GB" dirty="0" smtClean="0">
                <a:latin typeface="FlandersArtSans-Regular" panose="020B0604020202020204" charset="0"/>
              </a:rPr>
              <a:t> </a:t>
            </a:r>
            <a:r>
              <a:rPr lang="en-GB" dirty="0" err="1" smtClean="0">
                <a:latin typeface="FlandersArtSans-Regular" panose="020B0604020202020204" charset="0"/>
              </a:rPr>
              <a:t>andere</a:t>
            </a:r>
            <a:r>
              <a:rPr lang="en-GB" dirty="0" smtClean="0">
                <a:latin typeface="FlandersArtSans-Regular" panose="020B0604020202020204" charset="0"/>
              </a:rPr>
              <a:t> types </a:t>
            </a:r>
          </a:p>
          <a:p>
            <a:endParaRPr lang="en-GB" dirty="0" smtClean="0">
              <a:latin typeface="FlandersArtSans-Regular" panose="020B0604020202020204" charset="0"/>
            </a:endParaRPr>
          </a:p>
          <a:p>
            <a:endParaRPr lang="nl-BE" dirty="0" smtClean="0"/>
          </a:p>
          <a:p>
            <a:endParaRPr lang="nl-BE" dirty="0" smtClean="0"/>
          </a:p>
          <a:p>
            <a:pPr marL="0" indent="0">
              <a:buFont typeface="FlandersArtSans-Regular" panose="00000500000000000000" pitchFamily="2" charset="0"/>
              <a:buNone/>
            </a:pPr>
            <a:endParaRPr lang="nl-BE"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3907" y="2324700"/>
            <a:ext cx="2254603" cy="1934506"/>
          </a:xfrm>
          <a:prstGeom prst="rect">
            <a:avLst/>
          </a:prstGeom>
        </p:spPr>
      </p:pic>
      <p:pic>
        <p:nvPicPr>
          <p:cNvPr id="7" name="Picture 6"/>
          <p:cNvPicPr>
            <a:picLocks noChangeAspect="1"/>
          </p:cNvPicPr>
          <p:nvPr/>
        </p:nvPicPr>
        <p:blipFill>
          <a:blip r:embed="rId3"/>
          <a:stretch>
            <a:fillRect/>
          </a:stretch>
        </p:blipFill>
        <p:spPr>
          <a:xfrm>
            <a:off x="2624695" y="4259206"/>
            <a:ext cx="4638095" cy="2352381"/>
          </a:xfrm>
          <a:prstGeom prst="rect">
            <a:avLst/>
          </a:prstGeom>
        </p:spPr>
      </p:pic>
    </p:spTree>
    <p:extLst>
      <p:ext uri="{BB962C8B-B14F-4D97-AF65-F5344CB8AC3E}">
        <p14:creationId xmlns:p14="http://schemas.microsoft.com/office/powerpoint/2010/main" val="1064160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Ruimtelijke bron</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pPr marL="0" indent="0">
              <a:buNone/>
            </a:pPr>
            <a:r>
              <a:rPr lang="nl-BE" dirty="0" smtClean="0"/>
              <a:t> </a:t>
            </a:r>
            <a:endParaRPr lang="nl-BE" dirty="0"/>
          </a:p>
          <a:p>
            <a:pPr marL="0" indent="0">
              <a:buNone/>
            </a:pP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23</a:t>
            </a:fld>
            <a:endParaRPr lang="nl-BE"/>
          </a:p>
        </p:txBody>
      </p:sp>
      <p:sp>
        <p:nvSpPr>
          <p:cNvPr id="6"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smtClean="0">
                <a:latin typeface="FlandersArtSans-Regular" panose="020B0604020202020204" charset="0"/>
              </a:rPr>
              <a:t>Procedure: </a:t>
            </a:r>
            <a:r>
              <a:rPr lang="en-GB" dirty="0" smtClean="0">
                <a:latin typeface="FlandersArtSans-Regular" panose="020B0604020202020204" charset="0"/>
              </a:rPr>
              <a:t>ISO </a:t>
            </a:r>
            <a:r>
              <a:rPr lang="en-GB" dirty="0" smtClean="0">
                <a:latin typeface="FlandersArtSans-Regular" panose="020B0604020202020204" charset="0"/>
              </a:rPr>
              <a:t>19156 (</a:t>
            </a:r>
            <a:r>
              <a:rPr lang="en-GB" dirty="0" err="1" smtClean="0">
                <a:latin typeface="FlandersArtSans-Regular" panose="020B0604020202020204" charset="0"/>
              </a:rPr>
              <a:t>OM_Observation</a:t>
            </a:r>
            <a:r>
              <a:rPr lang="en-GB" dirty="0" smtClean="0">
                <a:latin typeface="FlandersArtSans-Regular" panose="020B0604020202020204" charset="0"/>
              </a:rPr>
              <a:t>)</a:t>
            </a:r>
          </a:p>
          <a:p>
            <a:r>
              <a:rPr lang="en-GB" b="1" dirty="0" smtClean="0">
                <a:latin typeface="FlandersArtSans-Regular" panose="020B0604020202020204" charset="0"/>
              </a:rPr>
              <a:t>Measurements: </a:t>
            </a:r>
            <a:r>
              <a:rPr lang="en-GB" dirty="0">
                <a:latin typeface="FlandersArtSans-Regular" panose="020B0604020202020204" charset="0"/>
              </a:rPr>
              <a:t>ISO </a:t>
            </a:r>
            <a:r>
              <a:rPr lang="en-GB" dirty="0" smtClean="0">
                <a:latin typeface="FlandersArtSans-Regular" panose="020B0604020202020204" charset="0"/>
              </a:rPr>
              <a:t>19156 (</a:t>
            </a:r>
            <a:r>
              <a:rPr lang="en-GB" dirty="0" err="1" smtClean="0">
                <a:latin typeface="FlandersArtSans-Regular" panose="020B0604020202020204" charset="0"/>
              </a:rPr>
              <a:t>OM_Process</a:t>
            </a:r>
            <a:r>
              <a:rPr lang="en-GB" dirty="0" smtClean="0">
                <a:latin typeface="FlandersArtSans-Regular" panose="020B0604020202020204" charset="0"/>
              </a:rPr>
              <a:t>)</a:t>
            </a:r>
            <a:endParaRPr lang="en-GB" b="1" dirty="0">
              <a:latin typeface="FlandersArtSans-Regular" panose="020B0604020202020204" charset="0"/>
            </a:endParaRPr>
          </a:p>
          <a:p>
            <a:r>
              <a:rPr lang="en-GB" b="1" dirty="0" smtClean="0">
                <a:latin typeface="FlandersArtSans-Regular" panose="020B0604020202020204" charset="0"/>
              </a:rPr>
              <a:t>Type </a:t>
            </a:r>
            <a:r>
              <a:rPr lang="en-GB" b="1" dirty="0" err="1" smtClean="0">
                <a:latin typeface="FlandersArtSans-Regular" panose="020B0604020202020204" charset="0"/>
              </a:rPr>
              <a:t>ruimtelijke</a:t>
            </a:r>
            <a:r>
              <a:rPr lang="en-GB" b="1" dirty="0" smtClean="0">
                <a:latin typeface="FlandersArtSans-Regular" panose="020B0604020202020204" charset="0"/>
              </a:rPr>
              <a:t> </a:t>
            </a:r>
            <a:r>
              <a:rPr lang="en-GB" b="1" dirty="0" err="1" smtClean="0">
                <a:latin typeface="FlandersArtSans-Regular" panose="020B0604020202020204" charset="0"/>
              </a:rPr>
              <a:t>bron</a:t>
            </a:r>
            <a:r>
              <a:rPr lang="en-GB" b="1" dirty="0" smtClean="0">
                <a:latin typeface="FlandersArtSans-Regular" panose="020B0604020202020204" charset="0"/>
              </a:rPr>
              <a:t>:</a:t>
            </a:r>
          </a:p>
          <a:p>
            <a:pPr lvl="1"/>
            <a:r>
              <a:rPr lang="en-GB" dirty="0" smtClean="0">
                <a:latin typeface="FlandersArtSans-Regular" panose="020B0604020202020204" charset="0"/>
              </a:rPr>
              <a:t>‘</a:t>
            </a:r>
            <a:r>
              <a:rPr lang="en-GB" dirty="0" err="1" smtClean="0">
                <a:latin typeface="FlandersArtSans-Regular" panose="020B0604020202020204" charset="0"/>
              </a:rPr>
              <a:t>fieldsketch</a:t>
            </a:r>
            <a:r>
              <a:rPr lang="en-GB" dirty="0" smtClean="0">
                <a:latin typeface="FlandersArtSans-Regular" panose="020B0604020202020204" charset="0"/>
              </a:rPr>
              <a:t>’</a:t>
            </a:r>
          </a:p>
          <a:p>
            <a:pPr lvl="1"/>
            <a:r>
              <a:rPr lang="en-GB" dirty="0" err="1" smtClean="0">
                <a:latin typeface="FlandersArtSans-Regular" panose="020B0604020202020204" charset="0"/>
              </a:rPr>
              <a:t>gnssSurvey</a:t>
            </a:r>
            <a:endParaRPr lang="en-GB" dirty="0" smtClean="0">
              <a:latin typeface="FlandersArtSans-Regular" panose="020B0604020202020204" charset="0"/>
            </a:endParaRPr>
          </a:p>
          <a:p>
            <a:pPr lvl="1"/>
            <a:r>
              <a:rPr lang="en-GB" dirty="0" err="1" smtClean="0">
                <a:latin typeface="FlandersArtSans-Regular" panose="020B0604020202020204" charset="0"/>
              </a:rPr>
              <a:t>Orthophoto</a:t>
            </a:r>
            <a:endParaRPr lang="en-GB" dirty="0" smtClean="0">
              <a:latin typeface="FlandersArtSans-Regular" panose="020B0604020202020204" charset="0"/>
            </a:endParaRPr>
          </a:p>
          <a:p>
            <a:pPr lvl="1"/>
            <a:r>
              <a:rPr lang="en-GB" dirty="0" smtClean="0">
                <a:latin typeface="FlandersArtSans-Regular" panose="020B0604020202020204" charset="0"/>
              </a:rPr>
              <a:t>Relative measurements</a:t>
            </a:r>
          </a:p>
          <a:p>
            <a:pPr lvl="1"/>
            <a:r>
              <a:rPr lang="en-GB" dirty="0" err="1" smtClean="0">
                <a:latin typeface="FlandersArtSans-Regular" panose="020B0604020202020204" charset="0"/>
              </a:rPr>
              <a:t>topoMap</a:t>
            </a:r>
            <a:endParaRPr lang="en-GB" dirty="0" smtClean="0">
              <a:latin typeface="FlandersArtSans-Regular" panose="020B0604020202020204" charset="0"/>
            </a:endParaRPr>
          </a:p>
          <a:p>
            <a:pPr lvl="1"/>
            <a:r>
              <a:rPr lang="en-GB" dirty="0" smtClean="0">
                <a:latin typeface="FlandersArtSans-Regular" panose="020B0604020202020204" charset="0"/>
              </a:rPr>
              <a:t>video</a:t>
            </a:r>
          </a:p>
          <a:p>
            <a:pPr lvl="1"/>
            <a:endParaRPr lang="en-GB" dirty="0" smtClean="0">
              <a:latin typeface="FlandersArtSans-Regular" panose="020B0604020202020204" charset="0"/>
            </a:endParaRPr>
          </a:p>
          <a:p>
            <a:endParaRPr lang="en-GB" dirty="0" smtClean="0">
              <a:latin typeface="FlandersArtSans-Regular" panose="020B0604020202020204" charset="0"/>
            </a:endParaRPr>
          </a:p>
          <a:p>
            <a:endParaRPr lang="en-GB" dirty="0" smtClean="0">
              <a:latin typeface="FlandersArtSans-Regular" panose="020B0604020202020204" charset="0"/>
            </a:endParaRPr>
          </a:p>
          <a:p>
            <a:endParaRPr lang="nl-BE" dirty="0" smtClean="0"/>
          </a:p>
          <a:p>
            <a:endParaRPr lang="nl-BE" dirty="0" smtClean="0"/>
          </a:p>
          <a:p>
            <a:pPr marL="0" indent="0">
              <a:buFont typeface="FlandersArtSans-Regular" panose="00000500000000000000" pitchFamily="2" charset="0"/>
              <a:buNone/>
            </a:pPr>
            <a:endParaRPr lang="nl-BE"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844" y="1417008"/>
            <a:ext cx="2105319" cy="2191056"/>
          </a:xfrm>
          <a:prstGeom prst="rect">
            <a:avLst/>
          </a:prstGeom>
        </p:spPr>
      </p:pic>
      <p:pic>
        <p:nvPicPr>
          <p:cNvPr id="7" name="Picture 6"/>
          <p:cNvPicPr>
            <a:picLocks noChangeAspect="1"/>
          </p:cNvPicPr>
          <p:nvPr/>
        </p:nvPicPr>
        <p:blipFill>
          <a:blip r:embed="rId3"/>
          <a:stretch>
            <a:fillRect/>
          </a:stretch>
        </p:blipFill>
        <p:spPr>
          <a:xfrm>
            <a:off x="4752987" y="4122160"/>
            <a:ext cx="4885714" cy="2352381"/>
          </a:xfrm>
          <a:prstGeom prst="rect">
            <a:avLst/>
          </a:prstGeom>
        </p:spPr>
      </p:pic>
    </p:spTree>
    <p:extLst>
      <p:ext uri="{BB962C8B-B14F-4D97-AF65-F5344CB8AC3E}">
        <p14:creationId xmlns:p14="http://schemas.microsoft.com/office/powerpoint/2010/main" val="1665017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536644"/>
            <a:ext cx="8543925" cy="4992328"/>
          </a:xfrm>
        </p:spPr>
        <p:txBody>
          <a:bodyPr/>
          <a:lstStyle/>
          <a:p>
            <a:r>
              <a:rPr lang="nl-BE" dirty="0" smtClean="0"/>
              <a:t>In groepjes van 3-4 personen</a:t>
            </a:r>
          </a:p>
          <a:p>
            <a:endParaRPr lang="nl-BE" dirty="0" smtClean="0"/>
          </a:p>
          <a:p>
            <a:r>
              <a:rPr lang="nl-BE" dirty="0" smtClean="0"/>
              <a:t>Schrap en vul attributen aan op de printout van het sneuvelmodel</a:t>
            </a:r>
          </a:p>
          <a:p>
            <a:endParaRPr lang="nl-BE" dirty="0" smtClean="0"/>
          </a:p>
          <a:p>
            <a:r>
              <a:rPr lang="nl-BE" dirty="0" smtClean="0"/>
              <a:t>Gezamelijk overlopen</a:t>
            </a:r>
          </a:p>
          <a:p>
            <a:pPr marL="440871" lvl="1" indent="0">
              <a:buNone/>
            </a:pPr>
            <a:endParaRPr lang="nl-BE" dirty="0" smtClean="0"/>
          </a:p>
        </p:txBody>
      </p:sp>
      <p:sp>
        <p:nvSpPr>
          <p:cNvPr id="3" name="Title 2"/>
          <p:cNvSpPr>
            <a:spLocks noGrp="1"/>
          </p:cNvSpPr>
          <p:nvPr>
            <p:ph type="title"/>
          </p:nvPr>
        </p:nvSpPr>
        <p:spPr/>
        <p:txBody>
          <a:bodyPr/>
          <a:lstStyle/>
          <a:p>
            <a:r>
              <a:rPr lang="nl-BE" dirty="0" smtClean="0"/>
              <a:t>Opdracht (10 – 15 minuten)</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24</a:t>
            </a:fld>
            <a:endParaRPr lang="nl-BE"/>
          </a:p>
        </p:txBody>
      </p:sp>
    </p:spTree>
    <p:extLst>
      <p:ext uri="{BB962C8B-B14F-4D97-AF65-F5344CB8AC3E}">
        <p14:creationId xmlns:p14="http://schemas.microsoft.com/office/powerpoint/2010/main" val="2349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536644"/>
            <a:ext cx="8543925" cy="4992328"/>
          </a:xfrm>
        </p:spPr>
        <p:txBody>
          <a:bodyPr/>
          <a:lstStyle/>
          <a:p>
            <a:pPr marL="0" indent="0">
              <a:buNone/>
            </a:pPr>
            <a:r>
              <a:rPr lang="nl-BE" dirty="0" smtClean="0"/>
              <a:t>qegh</a:t>
            </a:r>
          </a:p>
          <a:p>
            <a:pPr lvl="1" indent="-342900"/>
            <a:endParaRPr lang="nl-BE" dirty="0" smtClean="0"/>
          </a:p>
        </p:txBody>
      </p:sp>
      <p:sp>
        <p:nvSpPr>
          <p:cNvPr id="3" name="Title 2"/>
          <p:cNvSpPr>
            <a:spLocks noGrp="1"/>
          </p:cNvSpPr>
          <p:nvPr>
            <p:ph type="title"/>
          </p:nvPr>
        </p:nvSpPr>
        <p:spPr/>
        <p:txBody>
          <a:bodyPr/>
          <a:lstStyle/>
          <a:p>
            <a:r>
              <a:rPr lang="nl-BE" dirty="0" smtClean="0"/>
              <a:t>Opdracht (10 – 15 minuten)</a:t>
            </a:r>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25</a:t>
            </a:fld>
            <a:endParaRPr lang="nl-BE"/>
          </a:p>
        </p:txBody>
      </p:sp>
      <p:pic>
        <p:nvPicPr>
          <p:cNvPr id="5" name="Picture 4"/>
          <p:cNvPicPr>
            <a:picLocks noChangeAspect="1"/>
          </p:cNvPicPr>
          <p:nvPr/>
        </p:nvPicPr>
        <p:blipFill>
          <a:blip r:embed="rId3"/>
          <a:stretch>
            <a:fillRect/>
          </a:stretch>
        </p:blipFill>
        <p:spPr>
          <a:xfrm>
            <a:off x="365668" y="1033272"/>
            <a:ext cx="9379173" cy="5213870"/>
          </a:xfrm>
          <a:prstGeom prst="rect">
            <a:avLst/>
          </a:prstGeom>
        </p:spPr>
      </p:pic>
    </p:spTree>
    <p:extLst>
      <p:ext uri="{BB962C8B-B14F-4D97-AF65-F5344CB8AC3E}">
        <p14:creationId xmlns:p14="http://schemas.microsoft.com/office/powerpoint/2010/main" val="128573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536644"/>
            <a:ext cx="8543925" cy="4992328"/>
          </a:xfrm>
        </p:spPr>
        <p:txBody>
          <a:bodyPr/>
          <a:lstStyle/>
          <a:p>
            <a:pPr marL="457200" indent="-457200">
              <a:buFont typeface="+mj-lt"/>
              <a:buAutoNum type="arabicPeriod"/>
            </a:pPr>
            <a:r>
              <a:rPr lang="nl-BE" dirty="0" smtClean="0"/>
              <a:t>Welke verschillende types Ruimtelijke eenheden moeten gedefinieerd worden?</a:t>
            </a:r>
          </a:p>
          <a:p>
            <a:pPr marL="457200" indent="-457200">
              <a:buFont typeface="+mj-lt"/>
              <a:buAutoNum type="arabicPeriod"/>
            </a:pPr>
            <a:r>
              <a:rPr lang="nl-BE" dirty="0" smtClean="0"/>
              <a:t>Welke </a:t>
            </a:r>
            <a:r>
              <a:rPr lang="nl-BE" dirty="0" smtClean="0"/>
              <a:t>types rechten, restricties en verantwoordelijkheden zijn vereist?</a:t>
            </a:r>
            <a:endParaRPr lang="nl-BE" dirty="0"/>
          </a:p>
        </p:txBody>
      </p:sp>
      <p:sp>
        <p:nvSpPr>
          <p:cNvPr id="3" name="Title 2"/>
          <p:cNvSpPr>
            <a:spLocks noGrp="1"/>
          </p:cNvSpPr>
          <p:nvPr>
            <p:ph type="title"/>
          </p:nvPr>
        </p:nvSpPr>
        <p:spPr/>
        <p:txBody>
          <a:bodyPr/>
          <a:lstStyle/>
          <a:p>
            <a:r>
              <a:rPr lang="nl-BE"/>
              <a:t>Vragen</a:t>
            </a:r>
          </a:p>
        </p:txBody>
      </p:sp>
      <p:sp>
        <p:nvSpPr>
          <p:cNvPr id="4" name="Slide Number Placeholder 3"/>
          <p:cNvSpPr>
            <a:spLocks noGrp="1"/>
          </p:cNvSpPr>
          <p:nvPr>
            <p:ph type="sldNum" sz="quarter" idx="4"/>
          </p:nvPr>
        </p:nvSpPr>
        <p:spPr/>
        <p:txBody>
          <a:bodyPr/>
          <a:lstStyle/>
          <a:p>
            <a:fld id="{C9C406F6-A053-43CA-AEC8-FA3EEE83A3FB}" type="slidenum">
              <a:rPr lang="nl-BE" smtClean="0"/>
              <a:pPr/>
              <a:t>26</a:t>
            </a:fld>
            <a:endParaRPr lang="nl-BE"/>
          </a:p>
        </p:txBody>
      </p:sp>
    </p:spTree>
    <p:extLst>
      <p:ext uri="{BB962C8B-B14F-4D97-AF65-F5344CB8AC3E}">
        <p14:creationId xmlns:p14="http://schemas.microsoft.com/office/powerpoint/2010/main" val="1257406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a:t>Q&amp;A</a:t>
            </a:r>
          </a:p>
        </p:txBody>
      </p:sp>
    </p:spTree>
    <p:extLst>
      <p:ext uri="{BB962C8B-B14F-4D97-AF65-F5344CB8AC3E}">
        <p14:creationId xmlns:p14="http://schemas.microsoft.com/office/powerpoint/2010/main" val="3127885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334078113"/>
              </p:ext>
            </p:extLst>
          </p:nvPr>
        </p:nvGraphicFramePr>
        <p:xfrm>
          <a:off x="3181104" y="1914526"/>
          <a:ext cx="5406498" cy="3960000"/>
        </p:xfrm>
        <a:graphic>
          <a:graphicData uri="http://schemas.openxmlformats.org/drawingml/2006/table">
            <a:tbl>
              <a:tblPr bandRow="1">
                <a:tableStyleId>{93296810-A885-4BE3-A3E7-6D5BEEA58F35}</a:tableStyleId>
              </a:tblPr>
              <a:tblGrid>
                <a:gridCol w="1500962">
                  <a:extLst>
                    <a:ext uri="{9D8B030D-6E8A-4147-A177-3AD203B41FA5}">
                      <a16:colId xmlns:a16="http://schemas.microsoft.com/office/drawing/2014/main" val="931845318"/>
                    </a:ext>
                  </a:extLst>
                </a:gridCol>
                <a:gridCol w="3905536">
                  <a:extLst>
                    <a:ext uri="{9D8B030D-6E8A-4147-A177-3AD203B41FA5}">
                      <a16:colId xmlns:a16="http://schemas.microsoft.com/office/drawing/2014/main" val="4285240086"/>
                    </a:ext>
                  </a:extLst>
                </a:gridCol>
              </a:tblGrid>
              <a:tr h="360000">
                <a:tc>
                  <a:txBody>
                    <a:bodyPr/>
                    <a:lstStyle/>
                    <a:p>
                      <a:r>
                        <a:rPr lang="nl-BE" sz="1600" b="1"/>
                        <a:t>Datum</a:t>
                      </a:r>
                    </a:p>
                  </a:txBody>
                  <a:tcPr/>
                </a:tc>
                <a:tc>
                  <a:txBody>
                    <a:bodyPr/>
                    <a:lstStyle/>
                    <a:p>
                      <a:r>
                        <a:rPr lang="nl-BE" sz="1600"/>
                        <a:t>12/06/2019</a:t>
                      </a:r>
                    </a:p>
                  </a:txBody>
                  <a:tcPr/>
                </a:tc>
                <a:extLst>
                  <a:ext uri="{0D108BD9-81ED-4DB2-BD59-A6C34878D82A}">
                    <a16:rowId xmlns:a16="http://schemas.microsoft.com/office/drawing/2014/main" val="4191432274"/>
                  </a:ext>
                </a:extLst>
              </a:tr>
              <a:tr h="360000">
                <a:tc>
                  <a:txBody>
                    <a:bodyPr/>
                    <a:lstStyle/>
                    <a:p>
                      <a:r>
                        <a:rPr lang="nl-BE" sz="1600" b="1"/>
                        <a:t>Locatie</a:t>
                      </a:r>
                    </a:p>
                  </a:txBody>
                  <a:tcPr/>
                </a:tc>
                <a:tc>
                  <a:txBody>
                    <a:bodyPr/>
                    <a:lstStyle/>
                    <a:p>
                      <a:r>
                        <a:rPr lang="nl-BE" sz="1600"/>
                        <a:t>VAC Gent</a:t>
                      </a:r>
                    </a:p>
                  </a:txBody>
                  <a:tcPr/>
                </a:tc>
                <a:extLst>
                  <a:ext uri="{0D108BD9-81ED-4DB2-BD59-A6C34878D82A}">
                    <a16:rowId xmlns:a16="http://schemas.microsoft.com/office/drawing/2014/main" val="941412263"/>
                  </a:ext>
                </a:extLst>
              </a:tr>
              <a:tr h="360000">
                <a:tc>
                  <a:txBody>
                    <a:bodyPr/>
                    <a:lstStyle/>
                    <a:p>
                      <a:r>
                        <a:rPr lang="nl-BE" sz="1600" b="1"/>
                        <a:t>Deelnemers</a:t>
                      </a:r>
                    </a:p>
                  </a:txBody>
                  <a:tcPr/>
                </a:tc>
                <a:tc>
                  <a:txBody>
                    <a:bodyPr/>
                    <a:lstStyle/>
                    <a:p>
                      <a:r>
                        <a:rPr lang="nl-BE" sz="1600"/>
                        <a:t>Werkgroep</a:t>
                      </a:r>
                    </a:p>
                  </a:txBody>
                  <a:tcPr/>
                </a:tc>
                <a:extLst>
                  <a:ext uri="{0D108BD9-81ED-4DB2-BD59-A6C34878D82A}">
                    <a16:rowId xmlns:a16="http://schemas.microsoft.com/office/drawing/2014/main" val="4233473666"/>
                  </a:ext>
                </a:extLst>
              </a:tr>
              <a:tr h="2880000">
                <a:tc>
                  <a:txBody>
                    <a:bodyPr/>
                    <a:lstStyle/>
                    <a:p>
                      <a:r>
                        <a:rPr lang="nl-BE" sz="1600" b="1"/>
                        <a:t>Onderwerp</a:t>
                      </a:r>
                    </a:p>
                  </a:txBody>
                  <a:tcPr/>
                </a:tc>
                <a:tc>
                  <a:txBody>
                    <a:bodyPr/>
                    <a:lstStyle/>
                    <a:p>
                      <a:r>
                        <a:rPr lang="nl-BE" sz="1600" smtClean="0"/>
                        <a:t>Thematische</a:t>
                      </a:r>
                      <a:r>
                        <a:rPr lang="nl-BE" sz="1600" baseline="0" smtClean="0"/>
                        <a:t> werkgroep 4</a:t>
                      </a:r>
                    </a:p>
                    <a:p>
                      <a:endParaRPr lang="nl-BE" sz="1600" baseline="0" smtClean="0"/>
                    </a:p>
                    <a:p>
                      <a:r>
                        <a:rPr lang="nl-BE" sz="1600" baseline="0" smtClean="0"/>
                        <a:t>Inschrijvingslink</a:t>
                      </a:r>
                    </a:p>
                    <a:p>
                      <a:r>
                        <a:rPr lang="en-US" sz="1800" b="0" i="0" u="sng" kern="1200" smtClean="0">
                          <a:solidFill>
                            <a:schemeClr val="dk1"/>
                          </a:solidFill>
                          <a:effectLst/>
                          <a:latin typeface="+mn-lt"/>
                          <a:ea typeface="+mn-ea"/>
                          <a:cs typeface="+mn-cs"/>
                          <a:hlinkClick r:id="rId2"/>
                        </a:rPr>
                        <a:t>https://dynamicforms.crmiv.vlaanderen.be/EventModule/Page/Show/869df4b5-4f8b-4dd4-a978-5a645bb813c7?PreFillIds=eba17839-f438-e911-a984-000d3ab98555%2c7ccd7cd0-4689-4050-86bc-4c451f5d9511</a:t>
                      </a:r>
                      <a:endParaRPr lang="nl-BE" sz="1600"/>
                    </a:p>
                  </a:txBody>
                  <a:tcPr/>
                </a:tc>
                <a:extLst>
                  <a:ext uri="{0D108BD9-81ED-4DB2-BD59-A6C34878D82A}">
                    <a16:rowId xmlns:a16="http://schemas.microsoft.com/office/drawing/2014/main" val="3438650352"/>
                  </a:ext>
                </a:extLst>
              </a:tr>
            </a:tbl>
          </a:graphicData>
        </a:graphic>
      </p:graphicFrame>
      <p:sp>
        <p:nvSpPr>
          <p:cNvPr id="3" name="Title 2"/>
          <p:cNvSpPr>
            <a:spLocks noGrp="1"/>
          </p:cNvSpPr>
          <p:nvPr>
            <p:ph type="title"/>
          </p:nvPr>
        </p:nvSpPr>
        <p:spPr/>
        <p:txBody>
          <a:bodyPr/>
          <a:lstStyle/>
          <a:p>
            <a:r>
              <a:rPr lang="nl-BE"/>
              <a:t>Volgende stappen</a:t>
            </a:r>
          </a:p>
        </p:txBody>
      </p:sp>
      <p:sp>
        <p:nvSpPr>
          <p:cNvPr id="4" name="Slide Number Placeholder 3"/>
          <p:cNvSpPr>
            <a:spLocks noGrp="1"/>
          </p:cNvSpPr>
          <p:nvPr>
            <p:ph type="sldNum" sz="quarter" idx="4"/>
          </p:nvPr>
        </p:nvSpPr>
        <p:spPr/>
        <p:txBody>
          <a:bodyPr/>
          <a:lstStyle/>
          <a:p>
            <a:fld id="{C9C406F6-A053-43CA-AEC8-FA3EEE83A3FB}" type="slidenum">
              <a:rPr lang="nl-BE" smtClean="0"/>
              <a:pPr/>
              <a:t>28</a:t>
            </a:fld>
            <a:endParaRPr lang="nl-BE"/>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771" y="1914526"/>
            <a:ext cx="1325562" cy="1486328"/>
          </a:xfrm>
          <a:prstGeom prst="rect">
            <a:avLst/>
          </a:prstGeom>
        </p:spPr>
      </p:pic>
    </p:spTree>
    <p:extLst>
      <p:ext uri="{BB962C8B-B14F-4D97-AF65-F5344CB8AC3E}">
        <p14:creationId xmlns:p14="http://schemas.microsoft.com/office/powerpoint/2010/main" val="222920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562439" cy="634308"/>
          </a:xfrm>
        </p:spPr>
        <p:txBody>
          <a:bodyPr/>
          <a:lstStyle/>
          <a:p>
            <a:r>
              <a:rPr lang="nl-BE" noProof="0"/>
              <a:t>Terugblik: Voornaamste feedback</a:t>
            </a:r>
          </a:p>
        </p:txBody>
      </p:sp>
      <p:sp>
        <p:nvSpPr>
          <p:cNvPr id="5" name="Content Placeholder 4"/>
          <p:cNvSpPr>
            <a:spLocks noGrp="1"/>
          </p:cNvSpPr>
          <p:nvPr>
            <p:ph sz="quarter" idx="10"/>
          </p:nvPr>
        </p:nvSpPr>
        <p:spPr>
          <a:xfrm>
            <a:off x="662524" y="1083732"/>
            <a:ext cx="8562439" cy="5390809"/>
          </a:xfrm>
        </p:spPr>
        <p:txBody>
          <a:bodyPr>
            <a:normAutofit/>
          </a:bodyPr>
          <a:lstStyle/>
          <a:p>
            <a:r>
              <a:rPr lang="nl-NL" dirty="0" smtClean="0">
                <a:latin typeface="FlandersArtSans-Regular" panose="020B0604020202020204" charset="0"/>
              </a:rPr>
              <a:t>Ruimtelijke eenheid &amp; Gebruikspercelen</a:t>
            </a:r>
          </a:p>
          <a:p>
            <a:pPr lvl="1"/>
            <a:r>
              <a:rPr lang="nl-NL" dirty="0">
                <a:latin typeface="FlandersArtSans-Regular" panose="020B0604020202020204" charset="0"/>
              </a:rPr>
              <a:t>Gebruikspercelen: ‘ruimtelijke eenheid van het </a:t>
            </a:r>
            <a:r>
              <a:rPr lang="nl-NL" dirty="0" smtClean="0">
                <a:latin typeface="FlandersArtSans-Regular" panose="020B0604020202020204" charset="0"/>
              </a:rPr>
              <a:t>type xyz’</a:t>
            </a:r>
          </a:p>
          <a:p>
            <a:r>
              <a:rPr lang="nl-NL" dirty="0" smtClean="0">
                <a:latin typeface="FlandersArtSans-Regular" panose="020B0604020202020204" charset="0"/>
              </a:rPr>
              <a:t>Databron</a:t>
            </a:r>
          </a:p>
          <a:p>
            <a:pPr lvl="1"/>
            <a:r>
              <a:rPr lang="nl-NL" dirty="0" smtClean="0">
                <a:latin typeface="FlandersArtSans-Regular" panose="020B0604020202020204" charset="0"/>
              </a:rPr>
              <a:t>‘Bron’ was </a:t>
            </a:r>
            <a:r>
              <a:rPr lang="nl-NL" dirty="0" smtClean="0">
                <a:latin typeface="FlandersArtSans-Regular" panose="020B0604020202020204" charset="0"/>
              </a:rPr>
              <a:t>vaag </a:t>
            </a:r>
            <a:r>
              <a:rPr lang="nl-NL" dirty="0" smtClean="0">
                <a:latin typeface="FlandersArtSans-Regular" panose="020B0604020202020204" charset="0"/>
              </a:rPr>
              <a:t>als term</a:t>
            </a:r>
          </a:p>
          <a:p>
            <a:pPr lvl="1"/>
            <a:r>
              <a:rPr lang="nl-NL" dirty="0" smtClean="0">
                <a:latin typeface="FlandersArtSans-Regular" panose="020B0604020202020204" charset="0"/>
              </a:rPr>
              <a:t>Entiteit waarbij informatie kan meegegeven worden over (de data van) het perceel</a:t>
            </a:r>
          </a:p>
          <a:p>
            <a:r>
              <a:rPr lang="nl-NL" dirty="0" smtClean="0">
                <a:latin typeface="FlandersArtSans-Regular" panose="020B0604020202020204" charset="0"/>
              </a:rPr>
              <a:t>Gebouw/Gebouweenheid</a:t>
            </a:r>
          </a:p>
          <a:p>
            <a:pPr lvl="1"/>
            <a:r>
              <a:rPr lang="nl-NL" dirty="0" smtClean="0">
                <a:latin typeface="FlandersArtSans-Regular" panose="020B0604020202020204" charset="0"/>
              </a:rPr>
              <a:t>Deel van een ander traject en wordt niet mee opgenomen in dit model.</a:t>
            </a:r>
          </a:p>
          <a:p>
            <a:r>
              <a:rPr lang="nl-NL" dirty="0" smtClean="0">
                <a:latin typeface="FlandersArtSans-Regular" panose="020B0604020202020204" charset="0"/>
              </a:rPr>
              <a:t>Agent heeft relatie met Ruimtelijke eenheid &amp; Kadastraal patrimoniumperceel</a:t>
            </a:r>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3</a:t>
            </a:fld>
            <a:endParaRPr lang="nl-BE"/>
          </a:p>
        </p:txBody>
      </p:sp>
    </p:spTree>
    <p:extLst>
      <p:ext uri="{BB962C8B-B14F-4D97-AF65-F5344CB8AC3E}">
        <p14:creationId xmlns:p14="http://schemas.microsoft.com/office/powerpoint/2010/main" val="2964422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903507" cy="634308"/>
          </a:xfrm>
        </p:spPr>
        <p:txBody>
          <a:bodyPr/>
          <a:lstStyle/>
          <a:p>
            <a:r>
              <a:rPr lang="nl-BE" noProof="0" dirty="0" smtClean="0"/>
              <a:t>Terugblik thematische werkgroep 2</a:t>
            </a:r>
            <a:endParaRPr lang="nl-BE" noProof="0" dirty="0"/>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smtClean="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554" y="1349922"/>
            <a:ext cx="6830378" cy="485842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99" y="1531916"/>
            <a:ext cx="9015687" cy="4494441"/>
          </a:xfrm>
          <a:prstGeom prst="rect">
            <a:avLst/>
          </a:prstGeom>
        </p:spPr>
      </p:pic>
    </p:spTree>
    <p:extLst>
      <p:ext uri="{BB962C8B-B14F-4D97-AF65-F5344CB8AC3E}">
        <p14:creationId xmlns:p14="http://schemas.microsoft.com/office/powerpoint/2010/main" val="290440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903507" cy="634308"/>
          </a:xfrm>
        </p:spPr>
        <p:txBody>
          <a:bodyPr/>
          <a:lstStyle/>
          <a:p>
            <a:r>
              <a:rPr lang="nl-BE" noProof="0" dirty="0" smtClean="0"/>
              <a:t>Terugblik thematische werkgroep 2</a:t>
            </a:r>
            <a:endParaRPr lang="nl-BE" noProof="0" dirty="0"/>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smtClean="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5</a:t>
            </a:fld>
            <a:endParaRPr kumimoji="0" lang="nl-BE" sz="1100" b="0" i="0" u="none" strike="noStrike" kern="1200" cap="none" spc="0" normalizeH="0" baseline="0" noProof="0">
              <a:ln>
                <a:noFill/>
              </a:ln>
              <a:solidFill>
                <a:srgbClr val="6B6B6B"/>
              </a:solidFill>
              <a:effectLst/>
              <a:uLnTx/>
              <a:uFillTx/>
              <a:latin typeface="FlandersArtSans-Bold" panose="00000800000000000000" pitchFamily="2" charset="0"/>
              <a:ea typeface="+mn-ea"/>
              <a:cs typeface="+mn-cs"/>
            </a:endParaRPr>
          </a:p>
        </p:txBody>
      </p:sp>
      <p:pic>
        <p:nvPicPr>
          <p:cNvPr id="5" name="Picture 4"/>
          <p:cNvPicPr>
            <a:picLocks noChangeAspect="1"/>
          </p:cNvPicPr>
          <p:nvPr/>
        </p:nvPicPr>
        <p:blipFill>
          <a:blip r:embed="rId2"/>
          <a:stretch>
            <a:fillRect/>
          </a:stretch>
        </p:blipFill>
        <p:spPr>
          <a:xfrm>
            <a:off x="2153697" y="1158968"/>
            <a:ext cx="5921157" cy="5094033"/>
          </a:xfrm>
          <a:prstGeom prst="rect">
            <a:avLst/>
          </a:prstGeom>
        </p:spPr>
      </p:pic>
      <p:cxnSp>
        <p:nvCxnSpPr>
          <p:cNvPr id="6" name="Straight Arrow Connector 5"/>
          <p:cNvCxnSpPr/>
          <p:nvPr/>
        </p:nvCxnSpPr>
        <p:spPr>
          <a:xfrm>
            <a:off x="1106424" y="3557016"/>
            <a:ext cx="15819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65048" y="2136648"/>
            <a:ext cx="15819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5048" y="1792224"/>
            <a:ext cx="999744" cy="276999"/>
          </a:xfrm>
          <a:prstGeom prst="rect">
            <a:avLst/>
          </a:prstGeom>
          <a:noFill/>
        </p:spPr>
        <p:txBody>
          <a:bodyPr wrap="square" rtlCol="0">
            <a:spAutoFit/>
          </a:bodyPr>
          <a:lstStyle/>
          <a:p>
            <a:r>
              <a:rPr lang="en-GB" sz="1200" dirty="0" smtClean="0">
                <a:solidFill>
                  <a:srgbClr val="FF0000"/>
                </a:solidFill>
              </a:rPr>
              <a:t>Input AAPD</a:t>
            </a:r>
            <a:endParaRPr lang="en-US" sz="1200" dirty="0">
              <a:solidFill>
                <a:srgbClr val="FF0000"/>
              </a:solidFill>
            </a:endParaRPr>
          </a:p>
        </p:txBody>
      </p:sp>
      <p:cxnSp>
        <p:nvCxnSpPr>
          <p:cNvPr id="10" name="Straight Arrow Connector 9"/>
          <p:cNvCxnSpPr/>
          <p:nvPr/>
        </p:nvCxnSpPr>
        <p:spPr>
          <a:xfrm>
            <a:off x="3681984" y="4980432"/>
            <a:ext cx="15819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63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a:t>‘Percelen’</a:t>
            </a:r>
          </a:p>
        </p:txBody>
      </p:sp>
      <p:sp>
        <p:nvSpPr>
          <p:cNvPr id="3" name="Title 2"/>
          <p:cNvSpPr>
            <a:spLocks noGrp="1"/>
          </p:cNvSpPr>
          <p:nvPr>
            <p:ph type="title"/>
          </p:nvPr>
        </p:nvSpPr>
        <p:spPr/>
        <p:txBody>
          <a:bodyPr/>
          <a:lstStyle/>
          <a:p>
            <a:r>
              <a:rPr lang="nl-BE" noProof="0"/>
              <a:t>Update Sneuvelmodel</a:t>
            </a:r>
          </a:p>
        </p:txBody>
      </p:sp>
    </p:spTree>
    <p:extLst>
      <p:ext uri="{BB962C8B-B14F-4D97-AF65-F5344CB8AC3E}">
        <p14:creationId xmlns:p14="http://schemas.microsoft.com/office/powerpoint/2010/main" val="2582409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smtClean="0"/>
              <a:t>Rechten, Restricties &amp; </a:t>
            </a:r>
            <a:r>
              <a:rPr lang="nl-BE" dirty="0" smtClean="0"/>
              <a:t>Verantwoordelijkheden</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endParaRPr lang="en-GB" dirty="0">
              <a:latin typeface="FlandersArtSans-Regular" panose="020B0604020202020204" charset="0"/>
            </a:endParaRPr>
          </a:p>
          <a:p>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7</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latin typeface="FlandersArtSans-Regular" panose="020B0604020202020204" charset="0"/>
              </a:rPr>
              <a:t>LADM: RRR </a:t>
            </a:r>
            <a:r>
              <a:rPr lang="en-GB" dirty="0" smtClean="0">
                <a:latin typeface="FlandersArtSans-Regular" panose="020B0604020202020204" charset="0"/>
              </a:rPr>
              <a:t>is </a:t>
            </a:r>
            <a:r>
              <a:rPr lang="en-GB" dirty="0" err="1" smtClean="0">
                <a:latin typeface="FlandersArtSans-Regular" panose="020B0604020202020204" charset="0"/>
              </a:rPr>
              <a:t>een</a:t>
            </a:r>
            <a:r>
              <a:rPr lang="en-GB" dirty="0" smtClean="0">
                <a:latin typeface="FlandersArtSans-Regular" panose="020B0604020202020204" charset="0"/>
              </a:rPr>
              <a:t> </a:t>
            </a:r>
            <a:r>
              <a:rPr lang="en-GB" dirty="0" err="1" smtClean="0">
                <a:latin typeface="FlandersArtSans-Regular" panose="020B0604020202020204" charset="0"/>
              </a:rPr>
              <a:t>abstracte</a:t>
            </a:r>
            <a:r>
              <a:rPr lang="en-GB" dirty="0" smtClean="0">
                <a:latin typeface="FlandersArtSans-Regular" panose="020B0604020202020204" charset="0"/>
              </a:rPr>
              <a:t> </a:t>
            </a:r>
            <a:r>
              <a:rPr lang="en-GB" dirty="0" err="1" smtClean="0">
                <a:latin typeface="FlandersArtSans-Regular" panose="020B0604020202020204" charset="0"/>
              </a:rPr>
              <a:t>klasse</a:t>
            </a:r>
            <a:r>
              <a:rPr lang="en-GB" dirty="0" smtClean="0">
                <a:latin typeface="FlandersArtSans-Regular" panose="020B0604020202020204" charset="0"/>
              </a:rPr>
              <a:t> </a:t>
            </a:r>
            <a:r>
              <a:rPr lang="en-GB" dirty="0" err="1" smtClean="0">
                <a:latin typeface="FlandersArtSans-Regular" panose="020B0604020202020204" charset="0"/>
              </a:rPr>
              <a:t>en</a:t>
            </a:r>
            <a:r>
              <a:rPr lang="en-GB" dirty="0" smtClean="0">
                <a:latin typeface="FlandersArtSans-Regular" panose="020B0604020202020204" charset="0"/>
              </a:rPr>
              <a:t> </a:t>
            </a:r>
            <a:r>
              <a:rPr lang="en-GB" dirty="0" err="1" smtClean="0">
                <a:latin typeface="FlandersArtSans-Regular" panose="020B0604020202020204" charset="0"/>
              </a:rPr>
              <a:t>kan</a:t>
            </a:r>
            <a:r>
              <a:rPr lang="en-GB" dirty="0" smtClean="0">
                <a:latin typeface="FlandersArtSans-Regular" panose="020B0604020202020204" charset="0"/>
              </a:rPr>
              <a:t> 3 </a:t>
            </a:r>
            <a:r>
              <a:rPr lang="en-GB" dirty="0" err="1" smtClean="0">
                <a:latin typeface="FlandersArtSans-Regular" panose="020B0604020202020204" charset="0"/>
              </a:rPr>
              <a:t>instanties</a:t>
            </a:r>
            <a:r>
              <a:rPr lang="en-GB" dirty="0" smtClean="0">
                <a:latin typeface="FlandersArtSans-Regular" panose="020B0604020202020204" charset="0"/>
              </a:rPr>
              <a:t> </a:t>
            </a:r>
            <a:r>
              <a:rPr lang="en-GB" dirty="0" err="1" smtClean="0">
                <a:latin typeface="FlandersArtSans-Regular" panose="020B0604020202020204" charset="0"/>
              </a:rPr>
              <a:t>hebben</a:t>
            </a:r>
            <a:r>
              <a:rPr lang="en-GB" dirty="0" smtClean="0">
                <a:latin typeface="FlandersArtSans-Regular" panose="020B0604020202020204" charset="0"/>
              </a:rPr>
              <a:t>:</a:t>
            </a:r>
          </a:p>
          <a:p>
            <a:pPr lvl="1"/>
            <a:r>
              <a:rPr lang="en-GB" dirty="0" err="1" smtClean="0">
                <a:latin typeface="FlandersArtSans-Regular" panose="020B0604020202020204" charset="0"/>
              </a:rPr>
              <a:t>Recht</a:t>
            </a:r>
            <a:r>
              <a:rPr lang="en-GB" dirty="0" smtClean="0">
                <a:latin typeface="FlandersArtSans-Regular" panose="020B0604020202020204" charset="0"/>
              </a:rPr>
              <a:t>;</a:t>
            </a:r>
            <a:endParaRPr lang="en-GB" dirty="0">
              <a:latin typeface="FlandersArtSans-Regular" panose="020B0604020202020204" charset="0"/>
            </a:endParaRPr>
          </a:p>
          <a:p>
            <a:pPr lvl="1"/>
            <a:r>
              <a:rPr lang="en-GB" dirty="0" err="1" smtClean="0">
                <a:latin typeface="FlandersArtSans-Regular" panose="020B0604020202020204" charset="0"/>
              </a:rPr>
              <a:t>Restrictie</a:t>
            </a:r>
            <a:r>
              <a:rPr lang="en-GB" dirty="0" smtClean="0">
                <a:latin typeface="FlandersArtSans-Regular" panose="020B0604020202020204" charset="0"/>
              </a:rPr>
              <a:t>; of</a:t>
            </a:r>
          </a:p>
          <a:p>
            <a:pPr lvl="1"/>
            <a:r>
              <a:rPr lang="en-GB" dirty="0" err="1" smtClean="0">
                <a:latin typeface="FlandersArtSans-Regular" panose="020B0604020202020204" charset="0"/>
              </a:rPr>
              <a:t>Verantwoordelijkheid</a:t>
            </a:r>
            <a:endParaRPr lang="en-GB" dirty="0" smtClean="0">
              <a:latin typeface="FlandersArtSans-Regular" panose="020B0604020202020204" charset="0"/>
            </a:endParaRPr>
          </a:p>
          <a:p>
            <a:pPr lvl="1"/>
            <a:endParaRPr lang="en-GB" dirty="0">
              <a:latin typeface="FlandersArtSans-Regular" panose="020B0604020202020204" charset="0"/>
            </a:endParaRPr>
          </a:p>
          <a:p>
            <a:r>
              <a:rPr lang="en-GB" dirty="0" err="1" smtClean="0">
                <a:latin typeface="FlandersArtSans-Regular" panose="020B0604020202020204" charset="0"/>
              </a:rPr>
              <a:t>Elke</a:t>
            </a:r>
            <a:r>
              <a:rPr lang="en-GB" dirty="0" smtClean="0">
                <a:latin typeface="FlandersArtSans-Regular" panose="020B0604020202020204" charset="0"/>
              </a:rPr>
              <a:t> </a:t>
            </a:r>
            <a:r>
              <a:rPr lang="en-GB" dirty="0" err="1" smtClean="0">
                <a:latin typeface="FlandersArtSans-Regular" panose="020B0604020202020204" charset="0"/>
              </a:rPr>
              <a:t>subklasse</a:t>
            </a:r>
            <a:r>
              <a:rPr lang="en-GB" dirty="0" smtClean="0">
                <a:latin typeface="FlandersArtSans-Regular" panose="020B0604020202020204" charset="0"/>
              </a:rPr>
              <a:t> </a:t>
            </a:r>
            <a:r>
              <a:rPr lang="en-GB" dirty="0" err="1" smtClean="0">
                <a:latin typeface="FlandersArtSans-Regular" panose="020B0604020202020204" charset="0"/>
              </a:rPr>
              <a:t>heeft</a:t>
            </a:r>
            <a:r>
              <a:rPr lang="en-GB" dirty="0" smtClean="0">
                <a:latin typeface="FlandersArtSans-Regular" panose="020B0604020202020204" charset="0"/>
              </a:rPr>
              <a:t> </a:t>
            </a:r>
            <a:r>
              <a:rPr lang="en-GB" dirty="0" err="1" smtClean="0">
                <a:latin typeface="FlandersArtSans-Regular" panose="020B0604020202020204" charset="0"/>
              </a:rPr>
              <a:t>zijn</a:t>
            </a:r>
            <a:r>
              <a:rPr lang="en-GB" dirty="0" smtClean="0">
                <a:latin typeface="FlandersArtSans-Regular" panose="020B0604020202020204" charset="0"/>
              </a:rPr>
              <a:t> </a:t>
            </a:r>
            <a:r>
              <a:rPr lang="en-GB" dirty="0" err="1" smtClean="0">
                <a:latin typeface="FlandersArtSans-Regular" panose="020B0604020202020204" charset="0"/>
              </a:rPr>
              <a:t>eigen</a:t>
            </a:r>
            <a:r>
              <a:rPr lang="en-GB" dirty="0" smtClean="0">
                <a:latin typeface="FlandersArtSans-Regular" panose="020B0604020202020204" charset="0"/>
              </a:rPr>
              <a:t> </a:t>
            </a:r>
            <a:r>
              <a:rPr lang="en-GB" dirty="0" err="1" smtClean="0">
                <a:latin typeface="FlandersArtSans-Regular" panose="020B0604020202020204" charset="0"/>
              </a:rPr>
              <a:t>codelijst</a:t>
            </a:r>
            <a:r>
              <a:rPr lang="en-GB" dirty="0" smtClean="0">
                <a:latin typeface="FlandersArtSans-Regular" panose="020B0604020202020204" charset="0"/>
              </a:rPr>
              <a:t> </a:t>
            </a:r>
          </a:p>
          <a:p>
            <a:pPr lvl="1"/>
            <a:endParaRPr lang="en-GB" dirty="0" smtClean="0">
              <a:latin typeface="FlandersArtSans-Regular" panose="020B0604020202020204" charset="0"/>
            </a:endParaRPr>
          </a:p>
          <a:p>
            <a:endParaRPr lang="nl-NL" dirty="0" smtClean="0">
              <a:latin typeface="FlandersArtSans-Regular" panose="020B0604020202020204" charset="0"/>
            </a:endParaRPr>
          </a:p>
          <a:p>
            <a:pPr marL="16329" indent="0">
              <a:buFont typeface="FlandersArtSans-Regular" panose="00000500000000000000" pitchFamily="2" charset="0"/>
              <a:buNone/>
            </a:pPr>
            <a:endParaRPr lang="nl-BE" dirty="0" smtClean="0"/>
          </a:p>
          <a:p>
            <a:endParaRPr lang="nl-BE" dirty="0"/>
          </a:p>
        </p:txBody>
      </p:sp>
      <p:pic>
        <p:nvPicPr>
          <p:cNvPr id="9" name="Picture 8"/>
          <p:cNvPicPr>
            <a:picLocks noChangeAspect="1"/>
          </p:cNvPicPr>
          <p:nvPr/>
        </p:nvPicPr>
        <p:blipFill>
          <a:blip r:embed="rId2"/>
          <a:stretch>
            <a:fillRect/>
          </a:stretch>
        </p:blipFill>
        <p:spPr>
          <a:xfrm>
            <a:off x="3285994" y="4121944"/>
            <a:ext cx="3315497" cy="2352597"/>
          </a:xfrm>
          <a:prstGeom prst="rect">
            <a:avLst/>
          </a:prstGeom>
        </p:spPr>
      </p:pic>
    </p:spTree>
    <p:extLst>
      <p:ext uri="{BB962C8B-B14F-4D97-AF65-F5344CB8AC3E}">
        <p14:creationId xmlns:p14="http://schemas.microsoft.com/office/powerpoint/2010/main" val="1196437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Databron</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r>
              <a:rPr lang="nl-NL" dirty="0" smtClean="0">
                <a:latin typeface="FlandersArtSans-Regular" panose="020B0604020202020204" charset="0"/>
              </a:rPr>
              <a:t>Databron</a:t>
            </a:r>
          </a:p>
          <a:p>
            <a:pPr lvl="1"/>
            <a:r>
              <a:rPr lang="nl-NL" dirty="0" smtClean="0">
                <a:latin typeface="FlandersArtSans-Regular" panose="020B0604020202020204" charset="0"/>
              </a:rPr>
              <a:t>Ruimtelijke </a:t>
            </a:r>
            <a:r>
              <a:rPr lang="nl-NL" dirty="0">
                <a:latin typeface="FlandersArtSans-Regular" panose="020B0604020202020204" charset="0"/>
              </a:rPr>
              <a:t>bron &amp; Administratieve </a:t>
            </a:r>
            <a:r>
              <a:rPr lang="nl-NL" dirty="0" smtClean="0">
                <a:latin typeface="FlandersArtSans-Regular" panose="020B0604020202020204" charset="0"/>
              </a:rPr>
              <a:t>bron</a:t>
            </a:r>
          </a:p>
          <a:p>
            <a:pPr lvl="1"/>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8</a:t>
            </a:fld>
            <a:endParaRPr lang="nl-BE"/>
          </a:p>
        </p:txBody>
      </p:sp>
      <p:pic>
        <p:nvPicPr>
          <p:cNvPr id="6" name="Picture 5"/>
          <p:cNvPicPr>
            <a:picLocks noChangeAspect="1"/>
          </p:cNvPicPr>
          <p:nvPr/>
        </p:nvPicPr>
        <p:blipFill>
          <a:blip r:embed="rId2"/>
          <a:stretch>
            <a:fillRect/>
          </a:stretch>
        </p:blipFill>
        <p:spPr>
          <a:xfrm>
            <a:off x="2684585" y="3647963"/>
            <a:ext cx="5344872" cy="2977621"/>
          </a:xfrm>
          <a:prstGeom prst="rect">
            <a:avLst/>
          </a:prstGeom>
        </p:spPr>
      </p:pic>
    </p:spTree>
    <p:extLst>
      <p:ext uri="{BB962C8B-B14F-4D97-AF65-F5344CB8AC3E}">
        <p14:creationId xmlns:p14="http://schemas.microsoft.com/office/powerpoint/2010/main" val="158110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Update sneuvelmodel</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pPr lvl="1"/>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9</a:t>
            </a:fld>
            <a:endParaRPr lang="nl-BE"/>
          </a:p>
        </p:txBody>
      </p:sp>
      <p:pic>
        <p:nvPicPr>
          <p:cNvPr id="8" name="Picture 7"/>
          <p:cNvPicPr>
            <a:picLocks noChangeAspect="1"/>
          </p:cNvPicPr>
          <p:nvPr/>
        </p:nvPicPr>
        <p:blipFill>
          <a:blip r:embed="rId2"/>
          <a:stretch>
            <a:fillRect/>
          </a:stretch>
        </p:blipFill>
        <p:spPr>
          <a:xfrm>
            <a:off x="1915229" y="917099"/>
            <a:ext cx="6260574" cy="5557442"/>
          </a:xfrm>
          <a:prstGeom prst="rect">
            <a:avLst/>
          </a:prstGeom>
        </p:spPr>
      </p:pic>
    </p:spTree>
    <p:extLst>
      <p:ext uri="{BB962C8B-B14F-4D97-AF65-F5344CB8AC3E}">
        <p14:creationId xmlns:p14="http://schemas.microsoft.com/office/powerpoint/2010/main" val="3527663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EEBBAA58-7305-40B6-96FB-57860A0C78F6}" vid="{2D56A21C-4764-44E4-9B13-86BAD52A47A1}"/>
    </a:ext>
  </a:extLst>
</a:theme>
</file>

<file path=ppt/theme/theme2.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 xmlns="d8af5a5f-e2e6-468c-9f28-f81d99523fe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2FA61B056BF04BB41EAF8746BED8CA" ma:contentTypeVersion="9" ma:contentTypeDescription="Create a new document." ma:contentTypeScope="" ma:versionID="fb28d411da389315a23a165fb8a3e039">
  <xsd:schema xmlns:xsd="http://www.w3.org/2001/XMLSchema" xmlns:xs="http://www.w3.org/2001/XMLSchema" xmlns:p="http://schemas.microsoft.com/office/2006/metadata/properties" xmlns:ns2="abd5de4e-6ecd-4522-a9f4-1c24c7648312" xmlns:ns3="d8af5a5f-e2e6-468c-9f28-f81d99523fed" targetNamespace="http://schemas.microsoft.com/office/2006/metadata/properties" ma:root="true" ma:fieldsID="443c4d93bffd698bffa712bc2af570ef" ns2:_="" ns3:_="">
    <xsd:import namespace="abd5de4e-6ecd-4522-a9f4-1c24c7648312"/>
    <xsd:import namespace="d8af5a5f-e2e6-468c-9f28-f81d99523fe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d5de4e-6ecd-4522-a9f4-1c24c76483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af5a5f-e2e6-468c-9f28-f81d99523fe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Comment" ma:index="16" nillable="true" ma:displayName="Comment" ma:description="Een woordje uitleg" ma:format="Dropdown"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4E0740-7C99-4B07-9AF9-52B6D081C28D}">
  <ds:schemaRefs>
    <ds:schemaRef ds:uri="http://purl.org/dc/elements/1.1/"/>
    <ds:schemaRef ds:uri="http://schemas.microsoft.com/office/2006/metadata/properties"/>
    <ds:schemaRef ds:uri="abd5de4e-6ecd-4522-a9f4-1c24c7648312"/>
    <ds:schemaRef ds:uri="d8af5a5f-e2e6-468c-9f28-f81d99523fe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C263841-5FF5-4F98-A02E-6898835F6B50}">
  <ds:schemaRefs>
    <ds:schemaRef ds:uri="http://schemas.microsoft.com/sharepoint/v3/contenttype/forms"/>
  </ds:schemaRefs>
</ds:datastoreItem>
</file>

<file path=customXml/itemProps3.xml><?xml version="1.0" encoding="utf-8"?>
<ds:datastoreItem xmlns:ds="http://schemas.openxmlformats.org/officeDocument/2006/customXml" ds:itemID="{4ED943F1-9843-406D-906C-B039A22F7A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d5de4e-6ecd-4522-a9f4-1c24c7648312"/>
    <ds:schemaRef ds:uri="d8af5a5f-e2e6-468c-9f28-f81d99523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6719</TotalTime>
  <Words>1050</Words>
  <Application>Microsoft Office PowerPoint</Application>
  <PresentationFormat>A4 Paper (210x297 mm)</PresentationFormat>
  <Paragraphs>264</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FlandersArtSans-Bold</vt:lpstr>
      <vt:lpstr>Calibri</vt:lpstr>
      <vt:lpstr>Wingdings</vt:lpstr>
      <vt:lpstr>FlandersArtSans-Regular</vt:lpstr>
      <vt:lpstr>FlandersArtSans-Light</vt:lpstr>
      <vt:lpstr>Arial</vt:lpstr>
      <vt:lpstr>Office Theme</vt:lpstr>
      <vt:lpstr>OSLO Percelen</vt:lpstr>
      <vt:lpstr>Agenda</vt:lpstr>
      <vt:lpstr>Terugblik: Voornaamste feedback</vt:lpstr>
      <vt:lpstr>Terugblik thematische werkgroep 2</vt:lpstr>
      <vt:lpstr>Terugblik thematische werkgroep 2</vt:lpstr>
      <vt:lpstr>Update Sneuvelmodel</vt:lpstr>
      <vt:lpstr>Rechten, Restricties &amp; Verantwoordelijkheden</vt:lpstr>
      <vt:lpstr>Databron</vt:lpstr>
      <vt:lpstr>Update sneuvelmodel</vt:lpstr>
      <vt:lpstr>Definities - recap</vt:lpstr>
      <vt:lpstr>Definities</vt:lpstr>
      <vt:lpstr>Attributen</vt:lpstr>
      <vt:lpstr>Ruimtelijke eenheid</vt:lpstr>
      <vt:lpstr>Ruimtelijke eenheid</vt:lpstr>
      <vt:lpstr>Kadastraal planperceel (AAPD)</vt:lpstr>
      <vt:lpstr>Kadastraal patrimoniumperceel (AAPD)</vt:lpstr>
      <vt:lpstr>RRR – Abstracte klasse Recht, Restrictie, Verantwoordelijkheid</vt:lpstr>
      <vt:lpstr>Recht – Aanvullende eigenschappen op RRR</vt:lpstr>
      <vt:lpstr>Restrictie – Aanvullende eigenschappen op RRR</vt:lpstr>
      <vt:lpstr>Verantwoordelijkheid – Aanvullende eigenschappen op RRR</vt:lpstr>
      <vt:lpstr>Databron</vt:lpstr>
      <vt:lpstr>Administratieve bron</vt:lpstr>
      <vt:lpstr>Ruimtelijke bron</vt:lpstr>
      <vt:lpstr>Opdracht (10 – 15 minuten)</vt:lpstr>
      <vt:lpstr>Opdracht (10 – 15 minuten)</vt:lpstr>
      <vt:lpstr>Vragen</vt:lpstr>
      <vt:lpstr>Q&amp;A</vt:lpstr>
      <vt:lpstr>Volgende stappen</vt:lpstr>
    </vt:vector>
  </TitlesOfParts>
  <Company>Informatie Vlaanderen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Thematische werkgroep 3 - OSLO Percelen 20190612</dc:title>
  <dc:creator>Thijs Geert</dc:creator>
  <cp:lastModifiedBy>Haleydt Kevin</cp:lastModifiedBy>
  <cp:revision>76</cp:revision>
  <dcterms:created xsi:type="dcterms:W3CDTF">2018-05-03T08:43:13Z</dcterms:created>
  <dcterms:modified xsi:type="dcterms:W3CDTF">2019-06-12T09:34:44Z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0x0101007D2FA61B056BF04BB41EAF8746BED8CA</vt:lpwstr>
  </property>
</Properties>
</file>