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7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扣分项，总分多少，得分多少，那些指标被扣分，点评扣分项是否正常，是否需要纳入整改？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扣分项，总分多少，得分多少，那些指标被扣分，点评扣分项是否正常，是否需要纳入整改？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58115" y="-186055"/>
            <a:ext cx="11918950" cy="1684020"/>
            <a:chOff x="3131" y="847"/>
            <a:chExt cx="18770" cy="2652"/>
          </a:xfrm>
        </p:grpSpPr>
        <p:sp>
          <p:nvSpPr>
            <p:cNvPr id="6" name="文本框 5"/>
            <p:cNvSpPr txBox="1"/>
            <p:nvPr/>
          </p:nvSpPr>
          <p:spPr>
            <a:xfrm>
              <a:off x="3131" y="847"/>
              <a:ext cx="2544" cy="2652"/>
            </a:xfrm>
            <a:prstGeom prst="rect">
              <a:avLst/>
            </a:prstGeom>
            <a:noFill/>
            <a:effectLst>
              <a:outerShdw blurRad="63500" dist="50800" dir="2700000" algn="tl" rotWithShape="0">
                <a:prstClr val="black">
                  <a:alpha val="23000"/>
                </a:prstClr>
              </a:outerShdw>
            </a:effectLst>
          </p:spPr>
          <p:txBody>
            <a:bodyPr wrap="square" rtlCol="0">
              <a:spAutoFit/>
            </a:bodyPr>
            <a:p>
              <a:pPr algn="ctr">
                <a:lnSpc>
                  <a:spcPct val="90000"/>
                </a:lnSpc>
              </a:pPr>
              <a:endParaRPr lang="zh-CN" altLang="en-US" sz="11500">
                <a:solidFill>
                  <a:schemeClr val="tx1">
                    <a:lumMod val="85000"/>
                    <a:lumOff val="15000"/>
                  </a:schemeClr>
                </a:solidFill>
                <a:latin typeface="思源黑體 Medium" panose="020B0600000000000000" charset="-120"/>
                <a:ea typeface="思源黑體 Medium" panose="020B0600000000000000" charset="-12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249" y="2713"/>
              <a:ext cx="176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551815" y="1203960"/>
          <a:ext cx="11196320" cy="341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915"/>
                <a:gridCol w="1055370"/>
                <a:gridCol w="1631315"/>
                <a:gridCol w="1059180"/>
                <a:gridCol w="1058545"/>
                <a:gridCol w="1058545"/>
                <a:gridCol w="1059180"/>
                <a:gridCol w="1059180"/>
                <a:gridCol w="1058545"/>
                <a:gridCol w="1058545"/>
              </a:tblGrid>
              <a:tr h="94361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1">
                        <a:solidFill>
                          <a:srgbClr val="FFFFFF"/>
                        </a:solidFill>
                        <a:latin typeface="仿宋" panose="0201060906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重量标偏（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mg）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总通风均值与设计值之差（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%）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单支重量偏差（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mg）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吸阻变异系数（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%）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长度变异系数（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%）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硬度变异系数（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%）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圆周变异系数（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%）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水分标偏（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%）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含末率均值（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%）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6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考核标准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2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中细支抽检实测值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zh-CN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zh-CN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zh-CN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zh-CN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扣分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1749" name="图片 9" descr="雪茄标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395" y="66040"/>
            <a:ext cx="160274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91335" y="5026660"/>
            <a:ext cx="8770620" cy="1746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主要扣分整改项：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b="1"/>
              <a:t>重量标偏</a:t>
            </a:r>
            <a:r>
              <a:rPr lang="zh-CN" altLang="en-US"/>
              <a:t>：主要原因为</a:t>
            </a:r>
            <a:r>
              <a:rPr lang="en-US" altLang="zh-CN"/>
              <a:t>XXXXX</a:t>
            </a:r>
            <a:r>
              <a:rPr lang="zh-CN" altLang="en-US"/>
              <a:t>；整改措施：</a:t>
            </a:r>
            <a:r>
              <a:rPr lang="en-US" altLang="zh-CN"/>
              <a:t>XXXXXXXX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b="1"/>
              <a:t>硬度变异系数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主要原因为</a:t>
            </a:r>
            <a:r>
              <a:rPr lang="en-US" altLang="zh-CN">
                <a:sym typeface="+mn-ea"/>
              </a:rPr>
              <a:t>XXXXX</a:t>
            </a:r>
            <a:r>
              <a:rPr lang="zh-CN" altLang="en-US">
                <a:sym typeface="+mn-ea"/>
              </a:rPr>
              <a:t>；整改措施：</a:t>
            </a:r>
            <a:r>
              <a:rPr lang="en-US" altLang="zh-CN">
                <a:sym typeface="+mn-ea"/>
              </a:rPr>
              <a:t>XXXXXXXX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 b="1"/>
              <a:t>硬度变异系数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主要原因为</a:t>
            </a:r>
            <a:r>
              <a:rPr lang="en-US" altLang="zh-CN">
                <a:sym typeface="+mn-ea"/>
              </a:rPr>
              <a:t>XXXXX</a:t>
            </a:r>
            <a:r>
              <a:rPr lang="zh-CN" altLang="en-US">
                <a:sym typeface="+mn-ea"/>
              </a:rPr>
              <a:t>；整改措施：</a:t>
            </a:r>
            <a:r>
              <a:rPr lang="en-US" altLang="zh-CN">
                <a:sym typeface="+mn-ea"/>
              </a:rPr>
              <a:t>XXXXXXXX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 b="1">
                <a:sym typeface="+mn-ea"/>
              </a:rPr>
              <a:t>水分标偏</a:t>
            </a:r>
            <a:r>
              <a:rPr lang="zh-CN" altLang="en-US">
                <a:sym typeface="+mn-ea"/>
              </a:rPr>
              <a:t>：主要原因为</a:t>
            </a:r>
            <a:r>
              <a:rPr lang="en-US" altLang="zh-CN">
                <a:sym typeface="+mn-ea"/>
              </a:rPr>
              <a:t>XXXXX</a:t>
            </a:r>
            <a:r>
              <a:rPr lang="zh-CN" altLang="en-US">
                <a:sym typeface="+mn-ea"/>
              </a:rPr>
              <a:t>；整改措施：</a:t>
            </a:r>
            <a:r>
              <a:rPr lang="en-US" altLang="zh-CN">
                <a:sym typeface="+mn-ea"/>
              </a:rPr>
              <a:t>XXXXXXXX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zh-CN" altLang="en-US" b="1">
                <a:sym typeface="+mn-ea"/>
              </a:rPr>
              <a:t>含末率均值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主要原因为</a:t>
            </a:r>
            <a:r>
              <a:rPr lang="en-US" altLang="zh-CN">
                <a:sym typeface="+mn-ea"/>
              </a:rPr>
              <a:t>XXXXX</a:t>
            </a:r>
            <a:r>
              <a:rPr lang="zh-CN" altLang="en-US">
                <a:sym typeface="+mn-ea"/>
              </a:rPr>
              <a:t>；整改措施：</a:t>
            </a:r>
            <a:r>
              <a:rPr lang="en-US" altLang="zh-CN">
                <a:sym typeface="+mn-ea"/>
              </a:rPr>
              <a:t>XXXXXXXX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815" y="394970"/>
            <a:ext cx="5109210" cy="521970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tx1"/>
                </a:solidFill>
                <a:latin typeface="思源黑體 ExtraLight" panose="020B0200000000000000" charset="-120"/>
                <a:ea typeface="思源黑體 ExtraLight" panose="020B0200000000000000" charset="-120"/>
                <a:cs typeface="Poppins SemiBold" charset="0"/>
                <a:sym typeface="+mn-ea"/>
              </a:rPr>
              <a:t>4.2</a:t>
            </a:r>
            <a:r>
              <a:rPr lang="zh-CN" altLang="en-US" sz="2800" dirty="0">
                <a:solidFill>
                  <a:schemeClr val="tx1"/>
                </a:solidFill>
                <a:latin typeface="思源黑體 ExtraLight" panose="020B0200000000000000" charset="-120"/>
                <a:ea typeface="思源黑體 ExtraLight" panose="020B0200000000000000" charset="-120"/>
                <a:cs typeface="Poppins SemiBold" charset="0"/>
                <a:sym typeface="+mn-ea"/>
              </a:rPr>
              <a:t>本月卷包质量情况</a:t>
            </a:r>
            <a:endParaRPr lang="zh-CN" altLang="en-US" sz="2800" dirty="0">
              <a:solidFill>
                <a:schemeClr val="tx1"/>
              </a:solidFill>
              <a:latin typeface="思源黑體 ExtraLight" panose="020B0200000000000000" charset="-120"/>
              <a:ea typeface="思源黑體 ExtraLight" panose="020B0200000000000000" charset="-120"/>
              <a:cs typeface="Poppins SemiBold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58115" y="-186055"/>
            <a:ext cx="11918950" cy="1684020"/>
            <a:chOff x="3131" y="847"/>
            <a:chExt cx="18770" cy="2652"/>
          </a:xfrm>
        </p:grpSpPr>
        <p:sp>
          <p:nvSpPr>
            <p:cNvPr id="6" name="文本框 5"/>
            <p:cNvSpPr txBox="1"/>
            <p:nvPr/>
          </p:nvSpPr>
          <p:spPr>
            <a:xfrm>
              <a:off x="3131" y="847"/>
              <a:ext cx="2544" cy="2652"/>
            </a:xfrm>
            <a:prstGeom prst="rect">
              <a:avLst/>
            </a:prstGeom>
            <a:noFill/>
            <a:effectLst>
              <a:outerShdw blurRad="63500" dist="50800" dir="2700000" algn="tl" rotWithShape="0">
                <a:prstClr val="black">
                  <a:alpha val="23000"/>
                </a:prstClr>
              </a:outerShdw>
            </a:effectLst>
          </p:spPr>
          <p:txBody>
            <a:bodyPr wrap="square" rtlCol="0">
              <a:spAutoFit/>
            </a:bodyPr>
            <a:p>
              <a:pPr algn="ctr">
                <a:lnSpc>
                  <a:spcPct val="90000"/>
                </a:lnSpc>
              </a:pPr>
              <a:endParaRPr lang="zh-CN" altLang="en-US" sz="11500">
                <a:solidFill>
                  <a:schemeClr val="tx1">
                    <a:lumMod val="85000"/>
                    <a:lumOff val="15000"/>
                  </a:schemeClr>
                </a:solidFill>
                <a:latin typeface="思源黑體 Medium" panose="020B0600000000000000" charset="-120"/>
                <a:ea typeface="思源黑體 Medium" panose="020B0600000000000000" charset="-12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249" y="2713"/>
              <a:ext cx="176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551815" y="415290"/>
            <a:ext cx="7561580" cy="521970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4.3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本月卷包关键指标机台间差具体情况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49910" y="1080770"/>
          <a:ext cx="11201400" cy="380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  <a:gridCol w="1866900"/>
                <a:gridCol w="1866900"/>
              </a:tblGrid>
              <a:tr h="250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牌号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406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机台号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重量标偏</a:t>
                      </a: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mg</a:t>
                      </a:r>
                      <a:endParaRPr lang="zh-CN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平均重量</a:t>
                      </a: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mg</a:t>
                      </a:r>
                      <a:endParaRPr lang="zh-CN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平均吸阻</a:t>
                      </a: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Pa</a:t>
                      </a:r>
                      <a:endParaRPr lang="zh-CN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平均长度</a:t>
                      </a: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mm</a:t>
                      </a:r>
                      <a:endParaRPr lang="zh-CN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平均圆周</a:t>
                      </a: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mm</a:t>
                      </a:r>
                      <a:endParaRPr lang="zh-CN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1#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8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2#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8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4#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00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组间极差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06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均值组间标偏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325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考核标准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扣分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1749" name="图片 9" descr="雪茄标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395" y="66040"/>
            <a:ext cx="160274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934210" y="5173980"/>
            <a:ext cx="8210550" cy="1527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主要扣分整改项：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b="1"/>
              <a:t>平均吸阻</a:t>
            </a:r>
            <a:r>
              <a:rPr lang="zh-CN" altLang="en-US"/>
              <a:t>：主要原因为</a:t>
            </a:r>
            <a:r>
              <a:rPr lang="en-US" altLang="zh-CN"/>
              <a:t>XXXXX</a:t>
            </a:r>
            <a:r>
              <a:rPr lang="zh-CN" altLang="en-US"/>
              <a:t>；整改措施：</a:t>
            </a:r>
            <a:r>
              <a:rPr lang="en-US" altLang="zh-CN"/>
              <a:t>XXXXXXXX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b="1"/>
              <a:t>平均圆周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主要原因为</a:t>
            </a:r>
            <a:r>
              <a:rPr lang="en-US" altLang="zh-CN">
                <a:sym typeface="+mn-ea"/>
              </a:rPr>
              <a:t>XXXXX</a:t>
            </a:r>
            <a:r>
              <a:rPr lang="zh-CN" altLang="en-US">
                <a:sym typeface="+mn-ea"/>
              </a:rPr>
              <a:t>；整改措施：</a:t>
            </a:r>
            <a:r>
              <a:rPr lang="en-US" altLang="zh-CN">
                <a:sym typeface="+mn-ea"/>
              </a:rPr>
              <a:t>XXXXXXXX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>
    <p:blinds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d9347dd5-976b-408d-9e4d-fad74b7230e0}"/>
  <p:tag name="TABLE_ENDDRAG_ORIGIN_RECT" val="881*268"/>
  <p:tag name="TABLE_ENDDRAG_RECT" val="43*94*881*268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TABLE_BEAUTIFY" val="smartTable{98011b26-27f5-4f7f-94ff-11c629062c97}"/>
  <p:tag name="TABLE_ENDDRAG_ORIGIN_RECT" val="712*299"/>
  <p:tag name="TABLE_ENDDRAG_RECT" val="43*85*712*299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p="http://schemas.openxmlformats.org/presentationml/2006/main">
  <p:tag name="COMMONDATA" val="eyJoZGlkIjoiNzJhN2NhOTVkOWI3M2EwYjNjNDM2MWEyNjY0OWJiMDc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演示</Application>
  <PresentationFormat>宽屏</PresentationFormat>
  <Paragraphs>68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思源黑體 Medium</vt:lpstr>
      <vt:lpstr>仿宋</vt:lpstr>
      <vt:lpstr>思源黑體 ExtraLight</vt:lpstr>
      <vt:lpstr>黑体</vt:lpstr>
      <vt:lpstr>Poppins SemiBold</vt:lpstr>
      <vt:lpstr>Segoe Print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Jay</cp:lastModifiedBy>
  <cp:revision>177</cp:revision>
  <dcterms:created xsi:type="dcterms:W3CDTF">2019-06-19T02:08:00Z</dcterms:created>
  <dcterms:modified xsi:type="dcterms:W3CDTF">2022-10-27T08:57:39Z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49489A39E14A463FA25FA07AEC803F2C</vt:lpwstr>
  </property>
</Properties>
</file>