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notesMasterIdLst>
    <p:notesMasterId r:id="rId3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image" Target="../media/image-1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image" Target="../media/image-12-5.png"/><Relationship Id="rId6" Type="http://schemas.openxmlformats.org/officeDocument/2006/relationships/image" Target="../media/image-12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image" Target="../media/image-13-4.png"/><Relationship Id="rId5" Type="http://schemas.openxmlformats.org/officeDocument/2006/relationships/image" Target="../media/image-13-5.png"/><Relationship Id="rId6" Type="http://schemas.openxmlformats.org/officeDocument/2006/relationships/image" Target="../media/image-13-6.png"/><Relationship Id="rId7" Type="http://schemas.openxmlformats.org/officeDocument/2006/relationships/image" Target="../media/image-13-7.png"/><Relationship Id="rId8" Type="http://schemas.openxmlformats.org/officeDocument/2006/relationships/image" Target="../media/image-13-8.png"/><Relationship Id="rId9" Type="http://schemas.openxmlformats.org/officeDocument/2006/relationships/image" Target="../media/image-13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image" Target="../media/image-14-4.png"/><Relationship Id="rId5" Type="http://schemas.openxmlformats.org/officeDocument/2006/relationships/image" Target="../media/image-14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png"/><Relationship Id="rId4" Type="http://schemas.openxmlformats.org/officeDocument/2006/relationships/image" Target="../media/image-15-4.png"/><Relationship Id="rId5" Type="http://schemas.openxmlformats.org/officeDocument/2006/relationships/image" Target="../media/image-15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png"/><Relationship Id="rId4" Type="http://schemas.openxmlformats.org/officeDocument/2006/relationships/image" Target="../media/image-16-4.png"/><Relationship Id="rId5" Type="http://schemas.openxmlformats.org/officeDocument/2006/relationships/image" Target="../media/image-16-5.png"/><Relationship Id="rId6" Type="http://schemas.openxmlformats.org/officeDocument/2006/relationships/image" Target="../media/image-16-6.png"/><Relationship Id="rId7" Type="http://schemas.openxmlformats.org/officeDocument/2006/relationships/image" Target="../media/image-16-7.png"/><Relationship Id="rId8" Type="http://schemas.openxmlformats.org/officeDocument/2006/relationships/image" Target="../media/image-16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png"/><Relationship Id="rId4" Type="http://schemas.openxmlformats.org/officeDocument/2006/relationships/image" Target="../media/image-17-4.png"/><Relationship Id="rId5" Type="http://schemas.openxmlformats.org/officeDocument/2006/relationships/image" Target="../media/image-17-5.png"/><Relationship Id="rId6" Type="http://schemas.openxmlformats.org/officeDocument/2006/relationships/image" Target="../media/image-17-6.png"/><Relationship Id="rId7" Type="http://schemas.openxmlformats.org/officeDocument/2006/relationships/image" Target="../media/image-17-7.png"/><Relationship Id="rId8" Type="http://schemas.openxmlformats.org/officeDocument/2006/relationships/image" Target="../media/image-17-8.png"/><Relationship Id="rId9" Type="http://schemas.openxmlformats.org/officeDocument/2006/relationships/image" Target="../media/image-17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png"/><Relationship Id="rId3" Type="http://schemas.openxmlformats.org/officeDocument/2006/relationships/image" Target="../media/image-19-3.png"/><Relationship Id="rId4" Type="http://schemas.openxmlformats.org/officeDocument/2006/relationships/image" Target="../media/image-19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image" Target="../media/image-20-2.png"/><Relationship Id="rId3" Type="http://schemas.openxmlformats.org/officeDocument/2006/relationships/image" Target="../media/image-20-3.png"/><Relationship Id="rId4" Type="http://schemas.openxmlformats.org/officeDocument/2006/relationships/image" Target="../media/image-20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image" Target="../media/image-21-2.png"/><Relationship Id="rId3" Type="http://schemas.openxmlformats.org/officeDocument/2006/relationships/image" Target="../media/image-21-3.png"/><Relationship Id="rId4" Type="http://schemas.openxmlformats.org/officeDocument/2006/relationships/image" Target="../media/image-21-4.png"/><Relationship Id="rId5" Type="http://schemas.openxmlformats.org/officeDocument/2006/relationships/image" Target="../media/image-21-5.png"/><Relationship Id="rId6" Type="http://schemas.openxmlformats.org/officeDocument/2006/relationships/image" Target="../media/image-21-6.png"/><Relationship Id="rId7" Type="http://schemas.openxmlformats.org/officeDocument/2006/relationships/image" Target="../media/image-21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image" Target="../media/image-22-2.png"/><Relationship Id="rId3" Type="http://schemas.openxmlformats.org/officeDocument/2006/relationships/image" Target="../media/image-2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image" Target="../media/image-23-2.png"/><Relationship Id="rId3" Type="http://schemas.openxmlformats.org/officeDocument/2006/relationships/image" Target="../media/image-23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image" Target="../media/image-24-2.png"/><Relationship Id="rId3" Type="http://schemas.openxmlformats.org/officeDocument/2006/relationships/image" Target="../media/image-24-3.png"/><Relationship Id="rId4" Type="http://schemas.openxmlformats.org/officeDocument/2006/relationships/image" Target="../media/image-24-4.png"/><Relationship Id="rId5" Type="http://schemas.openxmlformats.org/officeDocument/2006/relationships/image" Target="../media/image-24-5.png"/><Relationship Id="rId6" Type="http://schemas.openxmlformats.org/officeDocument/2006/relationships/image" Target="../media/image-24-6.png"/><Relationship Id="rId7" Type="http://schemas.openxmlformats.org/officeDocument/2006/relationships/image" Target="../media/image-24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image" Target="../media/image-25-2.png"/><Relationship Id="rId3" Type="http://schemas.openxmlformats.org/officeDocument/2006/relationships/image" Target="../media/image-25-3.png"/><Relationship Id="rId4" Type="http://schemas.openxmlformats.org/officeDocument/2006/relationships/image" Target="../media/image-25-4.png"/><Relationship Id="rId5" Type="http://schemas.openxmlformats.org/officeDocument/2006/relationships/image" Target="../media/image-25-5.png"/><Relationship Id="rId6" Type="http://schemas.openxmlformats.org/officeDocument/2006/relationships/image" Target="../media/image-25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png"/><Relationship Id="rId2" Type="http://schemas.openxmlformats.org/officeDocument/2006/relationships/image" Target="../media/image-26-2.png"/><Relationship Id="rId3" Type="http://schemas.openxmlformats.org/officeDocument/2006/relationships/image" Target="../media/image-26-3.png"/><Relationship Id="rId4" Type="http://schemas.openxmlformats.org/officeDocument/2006/relationships/image" Target="../media/image-26-4.png"/><Relationship Id="rId5" Type="http://schemas.openxmlformats.org/officeDocument/2006/relationships/image" Target="../media/image-26-5.png"/><Relationship Id="rId6" Type="http://schemas.openxmlformats.org/officeDocument/2006/relationships/image" Target="../media/image-26-6.png"/><Relationship Id="rId7" Type="http://schemas.openxmlformats.org/officeDocument/2006/relationships/image" Target="../media/image-26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7-1.png"/><Relationship Id="rId2" Type="http://schemas.openxmlformats.org/officeDocument/2006/relationships/image" Target="../media/image-27-2.png"/><Relationship Id="rId3" Type="http://schemas.openxmlformats.org/officeDocument/2006/relationships/image" Target="../media/image-27-3.png"/><Relationship Id="rId4" Type="http://schemas.openxmlformats.org/officeDocument/2006/relationships/image" Target="../media/image-27-4.png"/><Relationship Id="rId5" Type="http://schemas.openxmlformats.org/officeDocument/2006/relationships/image" Target="../media/image-27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89D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673100"/>
            <a:ext cx="5003800" cy="148590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762000" y="2330450"/>
            <a:ext cx="3359150" cy="21590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762000" y="2330450"/>
            <a:ext cx="3359150" cy="21590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762000" y="673100"/>
            <a:ext cx="5003800" cy="1485900"/>
          </a:xfrm>
          <a:prstGeom prst="rect">
            <a:avLst/>
          </a:prstGeom>
          <a:noFill/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333750"/>
            <a:ext cx="9175750" cy="1809750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514350"/>
            <a:ext cx="8331200" cy="3841750"/>
          </a:xfrm>
          <a:prstGeom prst="rect">
            <a:avLst/>
          </a:prstGeom>
        </p:spPr>
      </p:pic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4292600"/>
            <a:ext cx="8331200" cy="41275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62000" y="2330450"/>
            <a:ext cx="3816350" cy="215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15"/>
              </a:lnSpc>
              <a:buNone/>
            </a:pPr>
            <a:r>
              <a:rPr lang="en-US" sz="1500" dirty="0">
                <a:solidFill>
                  <a:srgbClr val="274C39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후원관리플랫폼</a:t>
            </a:r>
            <a:endParaRPr lang="en-US" sz="1500" dirty="0"/>
          </a:p>
        </p:txBody>
      </p:sp>
      <p:sp>
        <p:nvSpPr>
          <p:cNvPr id="10" name="Text 5"/>
          <p:cNvSpPr/>
          <p:nvPr/>
        </p:nvSpPr>
        <p:spPr>
          <a:xfrm>
            <a:off x="762000" y="673100"/>
            <a:ext cx="5461000" cy="1485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5446"/>
              </a:lnSpc>
              <a:buNone/>
            </a:pPr>
            <a:r>
              <a:rPr lang="en-US" sz="4500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Next Level Supporters</a:t>
            </a:r>
            <a:endParaRPr lang="en-US" sz="4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438900" y="1862138"/>
            <a:ext cx="1822450" cy="2095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6438900" y="2447925"/>
            <a:ext cx="1824038" cy="733425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438900" y="2447925"/>
            <a:ext cx="1822450" cy="97790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6438900" y="1862138"/>
            <a:ext cx="1822450" cy="209550"/>
          </a:xfrm>
          <a:prstGeom prst="rect">
            <a:avLst/>
          </a:prstGeom>
          <a:noFill/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91" y="5024438"/>
            <a:ext cx="9144000" cy="119063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9063"/>
          </a:xfrm>
          <a:prstGeom prst="rect">
            <a:avLst/>
          </a:prstGeom>
        </p:spPr>
      </p:pic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3" y="981075"/>
            <a:ext cx="3814763" cy="3552825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313" y="1747838"/>
            <a:ext cx="2833688" cy="204787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04813" y="438150"/>
            <a:ext cx="1690688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042"/>
              </a:lnSpc>
              <a:buNone/>
            </a:pPr>
            <a:r>
              <a:rPr lang="en-US" sz="1688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로그인 페이지</a:t>
            </a:r>
            <a:endParaRPr lang="en-US" sz="1688" dirty="0"/>
          </a:p>
        </p:txBody>
      </p:sp>
      <p:sp>
        <p:nvSpPr>
          <p:cNvPr id="11" name="Text 5"/>
          <p:cNvSpPr/>
          <p:nvPr/>
        </p:nvSpPr>
        <p:spPr>
          <a:xfrm>
            <a:off x="180975" y="238125"/>
            <a:ext cx="1876425" cy="200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588"/>
              </a:lnSpc>
              <a:buSzPct val="100000"/>
              <a:buChar char="•"/>
            </a:pPr>
            <a:r>
              <a:rPr lang="en-US" sz="1313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로그인 기능 상세</a:t>
            </a:r>
            <a:endParaRPr lang="en-US" sz="1313" dirty="0"/>
          </a:p>
        </p:txBody>
      </p:sp>
      <p:sp>
        <p:nvSpPr>
          <p:cNvPr id="12" name="Text 6"/>
          <p:cNvSpPr/>
          <p:nvPr/>
        </p:nvSpPr>
        <p:spPr>
          <a:xfrm>
            <a:off x="6438900" y="2033588"/>
            <a:ext cx="3162300" cy="9810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332"/>
              </a:lnSpc>
              <a:buSzPct val="100000"/>
              <a:buChar char="•"/>
            </a:pPr>
            <a:r>
              <a:rPr lang="en-US" sz="110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로그인 시, 유저 타입에 따른 </a:t>
            </a:r>
            <a:endParaRPr lang="en-US" sz="1101" dirty="0"/>
          </a:p>
          <a:p>
            <a:pPr algn="l" indent="0" marL="0">
              <a:lnSpc>
                <a:spcPts val="1332"/>
              </a:lnSpc>
              <a:buNone/>
            </a:pPr>
            <a:r>
              <a:rPr lang="en-US" sz="110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페이지로 이동 (후원자 / 수혜자 / 관리자)</a:t>
            </a:r>
            <a:endParaRPr lang="en-US" sz="1101" dirty="0"/>
          </a:p>
          <a:p>
            <a:pPr algn="l" marL="342900" indent="-342900">
              <a:lnSpc>
                <a:spcPts val="1332"/>
              </a:lnSpc>
              <a:buSzPct val="100000"/>
              <a:buChar char="•"/>
            </a:pPr>
            <a:r>
              <a:rPr lang="en-US" sz="110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로그인 오류 시,</a:t>
            </a:r>
            <a:endParaRPr lang="en-US" sz="1101" dirty="0"/>
          </a:p>
          <a:p>
            <a:pPr algn="l" indent="0" marL="0">
              <a:lnSpc>
                <a:spcPts val="1332"/>
              </a:lnSpc>
              <a:buNone/>
            </a:pPr>
            <a:r>
              <a:rPr lang="en-US" sz="110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오류의 이유를 구어체로 표시</a:t>
            </a:r>
            <a:endParaRPr lang="en-US" sz="1101" dirty="0"/>
          </a:p>
          <a:p>
            <a:pPr algn="l" marL="342900" indent="-342900">
              <a:lnSpc>
                <a:spcPts val="1332"/>
              </a:lnSpc>
              <a:buSzPct val="100000"/>
              <a:buChar char="•"/>
            </a:pPr>
            <a:r>
              <a:rPr lang="en-US" sz="110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로그인 페이지에서, </a:t>
            </a:r>
            <a:endParaRPr lang="en-US" sz="1101" dirty="0"/>
          </a:p>
          <a:p>
            <a:pPr algn="l" indent="0" marL="0">
              <a:lnSpc>
                <a:spcPts val="1332"/>
              </a:lnSpc>
              <a:buNone/>
            </a:pPr>
            <a:r>
              <a:rPr lang="en-US" sz="110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회원가입 페이지로 이동 가능</a:t>
            </a:r>
            <a:endParaRPr lang="en-US" sz="1101" dirty="0"/>
          </a:p>
        </p:txBody>
      </p:sp>
      <p:sp>
        <p:nvSpPr>
          <p:cNvPr id="13" name="Text 7"/>
          <p:cNvSpPr/>
          <p:nvPr/>
        </p:nvSpPr>
        <p:spPr>
          <a:xfrm>
            <a:off x="6438900" y="1862138"/>
            <a:ext cx="22796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2"/>
              </a:lnSpc>
              <a:buNone/>
            </a:pPr>
            <a:r>
              <a:rPr lang="en-US" sz="1200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수혜자 회원가입 페이지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52450" y="2376488"/>
            <a:ext cx="1822450" cy="97790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768353" y="800100"/>
            <a:ext cx="7715250" cy="53340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3405188" y="2366963"/>
            <a:ext cx="1822450" cy="97790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3552825" y="1938337"/>
            <a:ext cx="1822450" cy="209550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552450" y="1938337"/>
            <a:ext cx="1822450" cy="209550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6257925" y="2376488"/>
            <a:ext cx="1822450" cy="977900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6257925" y="1938337"/>
            <a:ext cx="1822450" cy="209550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6257925" y="1938337"/>
            <a:ext cx="1822450" cy="209550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6257925" y="2376488"/>
            <a:ext cx="1822450" cy="977900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552450" y="1938337"/>
            <a:ext cx="1822450" cy="209550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3552825" y="1938337"/>
            <a:ext cx="1822450" cy="209550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3405188" y="2366963"/>
            <a:ext cx="1822450" cy="977900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768353" y="800100"/>
            <a:ext cx="7715250" cy="533400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552450" y="2376488"/>
            <a:ext cx="1822450" cy="977900"/>
          </a:xfrm>
          <a:prstGeom prst="rect">
            <a:avLst/>
          </a:prstGeom>
          <a:noFill/>
          <a:ln/>
        </p:spPr>
      </p:sp>
      <p:pic>
        <p:nvPicPr>
          <p:cNvPr id="1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809750"/>
          </a:xfrm>
          <a:prstGeom prst="rect">
            <a:avLst/>
          </a:prstGeom>
        </p:spPr>
      </p:pic>
      <p:pic>
        <p:nvPicPr>
          <p:cNvPr id="1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3" y="514350"/>
            <a:ext cx="8331203" cy="4171950"/>
          </a:xfrm>
          <a:prstGeom prst="rect">
            <a:avLst/>
          </a:prstGeom>
        </p:spPr>
      </p:pic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44" y="1809750"/>
            <a:ext cx="2774073" cy="2863850"/>
          </a:xfrm>
          <a:prstGeom prst="rect">
            <a:avLst/>
          </a:prstGeom>
        </p:spPr>
      </p:pic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033" y="1809750"/>
            <a:ext cx="2774073" cy="2863850"/>
          </a:xfrm>
          <a:prstGeom prst="rect">
            <a:avLst/>
          </a:prstGeom>
        </p:spPr>
      </p:pic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106" y="1809750"/>
            <a:ext cx="2774073" cy="2863850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695325" y="1171575"/>
            <a:ext cx="4222750" cy="533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438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후원자 기능 상세</a:t>
            </a:r>
            <a:endParaRPr lang="en-US" sz="2438" dirty="0"/>
          </a:p>
        </p:txBody>
      </p:sp>
      <p:sp>
        <p:nvSpPr>
          <p:cNvPr id="22" name="Text 15"/>
          <p:cNvSpPr/>
          <p:nvPr/>
        </p:nvSpPr>
        <p:spPr>
          <a:xfrm>
            <a:off x="6257925" y="1938337"/>
            <a:ext cx="22796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2"/>
              </a:lnSpc>
              <a:buNone/>
            </a:pPr>
            <a:r>
              <a:rPr lang="en-US" sz="1200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후원 내역 조회</a:t>
            </a:r>
            <a:endParaRPr lang="en-US" sz="1200" dirty="0"/>
          </a:p>
        </p:txBody>
      </p:sp>
      <p:sp>
        <p:nvSpPr>
          <p:cNvPr id="23" name="Text 16"/>
          <p:cNvSpPr/>
          <p:nvPr/>
        </p:nvSpPr>
        <p:spPr>
          <a:xfrm>
            <a:off x="6257925" y="2376488"/>
            <a:ext cx="2279650" cy="977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월별/연도별 조회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상세 내역 확인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영수증 발급 기능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통계 정보 제공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후원 이력 다운로드</a:t>
            </a:r>
            <a:endParaRPr lang="en-US" sz="1100" dirty="0"/>
          </a:p>
        </p:txBody>
      </p:sp>
      <p:sp>
        <p:nvSpPr>
          <p:cNvPr id="24" name="Text 17"/>
          <p:cNvSpPr/>
          <p:nvPr/>
        </p:nvSpPr>
        <p:spPr>
          <a:xfrm>
            <a:off x="552450" y="1938337"/>
            <a:ext cx="22796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2"/>
              </a:lnSpc>
              <a:buNone/>
            </a:pPr>
            <a:r>
              <a:rPr lang="en-US" sz="1200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수혜자 리스트 조회</a:t>
            </a:r>
            <a:endParaRPr lang="en-US" sz="1200" dirty="0"/>
          </a:p>
        </p:txBody>
      </p:sp>
      <p:sp>
        <p:nvSpPr>
          <p:cNvPr id="25" name="Text 18"/>
          <p:cNvSpPr/>
          <p:nvPr/>
        </p:nvSpPr>
        <p:spPr>
          <a:xfrm>
            <a:off x="3552825" y="1938337"/>
            <a:ext cx="22796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2"/>
              </a:lnSpc>
              <a:buNone/>
            </a:pPr>
            <a:r>
              <a:rPr lang="en-US" sz="1200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후원 메시지 및 금액 전송</a:t>
            </a:r>
            <a:endParaRPr lang="en-US" sz="1200" dirty="0"/>
          </a:p>
        </p:txBody>
      </p:sp>
      <p:sp>
        <p:nvSpPr>
          <p:cNvPr id="26" name="Text 19"/>
          <p:cNvSpPr/>
          <p:nvPr/>
        </p:nvSpPr>
        <p:spPr>
          <a:xfrm>
            <a:off x="3405188" y="2366963"/>
            <a:ext cx="2279650" cy="977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금액 선택 옵션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개인화된 메시지 작성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익명 후원 선택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정기 후원 설정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간편 결제 시스템</a:t>
            </a:r>
            <a:endParaRPr lang="en-US" sz="1100" dirty="0"/>
          </a:p>
        </p:txBody>
      </p:sp>
      <p:sp>
        <p:nvSpPr>
          <p:cNvPr id="27" name="Text 20"/>
          <p:cNvSpPr/>
          <p:nvPr/>
        </p:nvSpPr>
        <p:spPr>
          <a:xfrm>
            <a:off x="552450" y="2376488"/>
            <a:ext cx="2279650" cy="977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수혜자 리스트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검색 기능 제공</a:t>
            </a:r>
            <a:endParaRPr lang="en-US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438900" y="1862138"/>
            <a:ext cx="1822450" cy="2095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6438900" y="2447925"/>
            <a:ext cx="1824038" cy="733425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438900" y="2447925"/>
            <a:ext cx="1822450" cy="97790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6438900" y="1862138"/>
            <a:ext cx="1822450" cy="209550"/>
          </a:xfrm>
          <a:prstGeom prst="rect">
            <a:avLst/>
          </a:prstGeom>
          <a:noFill/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91" y="5024438"/>
            <a:ext cx="9144000" cy="119063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9063"/>
          </a:xfrm>
          <a:prstGeom prst="rect">
            <a:avLst/>
          </a:prstGeom>
        </p:spPr>
      </p:pic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13" y="1747838"/>
            <a:ext cx="2833688" cy="2047875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3" y="1009650"/>
            <a:ext cx="6434138" cy="4052888"/>
          </a:xfrm>
          <a:prstGeom prst="rect">
            <a:avLst/>
          </a:prstGeom>
        </p:spPr>
      </p:pic>
      <p:pic>
        <p:nvPicPr>
          <p:cNvPr id="1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288" y="1290638"/>
            <a:ext cx="852488" cy="252413"/>
          </a:xfrm>
          <a:prstGeom prst="rect">
            <a:avLst/>
          </a:prstGeom>
        </p:spPr>
      </p:pic>
      <p:pic>
        <p:nvPicPr>
          <p:cNvPr id="11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75" y="2395538"/>
            <a:ext cx="1204913" cy="419100"/>
          </a:xfrm>
          <a:prstGeom prst="rect">
            <a:avLst/>
          </a:prstGeom>
        </p:spPr>
      </p:pic>
      <p:sp>
        <p:nvSpPr>
          <p:cNvPr id="12" name="Text 4"/>
          <p:cNvSpPr/>
          <p:nvPr/>
        </p:nvSpPr>
        <p:spPr>
          <a:xfrm>
            <a:off x="404813" y="438150"/>
            <a:ext cx="3219450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042"/>
              </a:lnSpc>
              <a:buNone/>
            </a:pPr>
            <a:r>
              <a:rPr lang="en-US" sz="1688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후원 대상 수혜자 리스트 페이지</a:t>
            </a:r>
            <a:endParaRPr lang="en-US" sz="1688" dirty="0"/>
          </a:p>
        </p:txBody>
      </p:sp>
      <p:sp>
        <p:nvSpPr>
          <p:cNvPr id="13" name="Text 5"/>
          <p:cNvSpPr/>
          <p:nvPr/>
        </p:nvSpPr>
        <p:spPr>
          <a:xfrm>
            <a:off x="180975" y="238125"/>
            <a:ext cx="1876425" cy="200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588"/>
              </a:lnSpc>
              <a:buSzPct val="100000"/>
              <a:buChar char="•"/>
            </a:pPr>
            <a:r>
              <a:rPr lang="en-US" sz="1313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후원자 기능 상세</a:t>
            </a:r>
            <a:endParaRPr lang="en-US" sz="1313" dirty="0"/>
          </a:p>
        </p:txBody>
      </p:sp>
      <p:sp>
        <p:nvSpPr>
          <p:cNvPr id="14" name="Text 6"/>
          <p:cNvSpPr/>
          <p:nvPr/>
        </p:nvSpPr>
        <p:spPr>
          <a:xfrm>
            <a:off x="6438900" y="2257425"/>
            <a:ext cx="2433638" cy="9810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332"/>
              </a:lnSpc>
              <a:buSzPct val="100000"/>
              <a:buChar char="•"/>
            </a:pPr>
            <a:r>
              <a:rPr lang="en-US" sz="110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후원 대상인 수혜자를 리스트 형식으로 제공합니다.</a:t>
            </a:r>
            <a:endParaRPr lang="en-US" sz="1101" dirty="0"/>
          </a:p>
          <a:p>
            <a:pPr algn="l" marL="342900" indent="-342900">
              <a:lnSpc>
                <a:spcPts val="1332"/>
              </a:lnSpc>
              <a:buSzPct val="100000"/>
              <a:buChar char="•"/>
            </a:pPr>
            <a:r>
              <a:rPr lang="en-US" sz="110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후원 받을 수혜자의 이름을   클릭하면 수혜자 상세 페이지로  넘어갑니다.</a:t>
            </a:r>
            <a:endParaRPr lang="en-US" sz="1101" dirty="0"/>
          </a:p>
        </p:txBody>
      </p:sp>
      <p:sp>
        <p:nvSpPr>
          <p:cNvPr id="15" name="Text 7"/>
          <p:cNvSpPr/>
          <p:nvPr/>
        </p:nvSpPr>
        <p:spPr>
          <a:xfrm>
            <a:off x="6438900" y="1862138"/>
            <a:ext cx="22796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2"/>
              </a:lnSpc>
              <a:buNone/>
            </a:pPr>
            <a:r>
              <a:rPr lang="en-US" sz="1200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후원 대상 수혜자 리스트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8613" y="1052513"/>
            <a:ext cx="471488" cy="461963"/>
          </a:xfrm>
          <a:prstGeom prst="ellipse">
            <a:avLst/>
          </a:prstGeom>
          <a:solidFill>
            <a:srgbClr val="FFD75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791200" y="1347788"/>
            <a:ext cx="471488" cy="461963"/>
          </a:xfrm>
          <a:prstGeom prst="ellipse">
            <a:avLst/>
          </a:prstGeom>
          <a:solidFill>
            <a:srgbClr val="FFD75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2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5791200" y="2976563"/>
            <a:ext cx="471488" cy="461963"/>
          </a:xfrm>
          <a:prstGeom prst="ellipse">
            <a:avLst/>
          </a:prstGeom>
          <a:solidFill>
            <a:srgbClr val="FFD75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3</a:t>
            </a: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7005638" y="1838325"/>
            <a:ext cx="1822450" cy="209550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7000875" y="2452688"/>
            <a:ext cx="1824038" cy="733425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7000875" y="2452688"/>
            <a:ext cx="1822450" cy="977900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7005638" y="1838325"/>
            <a:ext cx="1822450" cy="209550"/>
          </a:xfrm>
          <a:prstGeom prst="rect">
            <a:avLst/>
          </a:prstGeom>
          <a:noFill/>
          <a:ln/>
        </p:spPr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91" y="5024438"/>
            <a:ext cx="9144000" cy="119063"/>
          </a:xfrm>
          <a:prstGeom prst="rect">
            <a:avLst/>
          </a:prstGeom>
        </p:spPr>
      </p:pic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9063"/>
          </a:xfrm>
          <a:prstGeom prst="rect">
            <a:avLst/>
          </a:prstGeom>
        </p:spPr>
      </p:pic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" y="1252538"/>
            <a:ext cx="4019550" cy="3757613"/>
          </a:xfrm>
          <a:prstGeom prst="rect">
            <a:avLst/>
          </a:prstGeom>
        </p:spPr>
      </p:pic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8" y="3648075"/>
            <a:ext cx="1419225" cy="723900"/>
          </a:xfrm>
          <a:prstGeom prst="rect">
            <a:avLst/>
          </a:prstGeom>
        </p:spPr>
      </p:pic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150" y="1581150"/>
            <a:ext cx="3205163" cy="1752600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3925" y="2547938"/>
            <a:ext cx="395288" cy="142875"/>
          </a:xfrm>
          <a:prstGeom prst="rect">
            <a:avLst/>
          </a:prstGeom>
        </p:spPr>
      </p:pic>
      <p:pic>
        <p:nvPicPr>
          <p:cNvPr id="15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7150" y="3114675"/>
            <a:ext cx="3205163" cy="1466850"/>
          </a:xfrm>
          <a:prstGeom prst="rect">
            <a:avLst/>
          </a:prstGeom>
        </p:spPr>
      </p:pic>
      <p:pic>
        <p:nvPicPr>
          <p:cNvPr id="16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2288" y="1752600"/>
            <a:ext cx="2271713" cy="2090738"/>
          </a:xfrm>
          <a:prstGeom prst="rect">
            <a:avLst/>
          </a:prstGeom>
        </p:spPr>
      </p:pic>
      <p:pic>
        <p:nvPicPr>
          <p:cNvPr id="17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5388" y="3771900"/>
            <a:ext cx="361950" cy="157163"/>
          </a:xfrm>
          <a:prstGeom prst="rect">
            <a:avLst/>
          </a:prstGeom>
        </p:spPr>
      </p:pic>
      <p:sp>
        <p:nvSpPr>
          <p:cNvPr id="18" name="Text 7"/>
          <p:cNvSpPr/>
          <p:nvPr/>
        </p:nvSpPr>
        <p:spPr>
          <a:xfrm>
            <a:off x="7000875" y="2200275"/>
            <a:ext cx="2433638" cy="9810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180"/>
              </a:lnSpc>
              <a:buSzPct val="100000"/>
              <a:buChar char="•"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후원 대상으로 지정할 수혜자를 </a:t>
            </a:r>
            <a:endParaRPr lang="en-US" sz="975" dirty="0"/>
          </a:p>
          <a:p>
            <a:pPr algn="l" indent="0" marL="0">
              <a:lnSpc>
                <a:spcPts val="1180"/>
              </a:lnSpc>
              <a:buNone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클릭하면 수혜자의 상세 정보를 </a:t>
            </a:r>
            <a:endParaRPr lang="en-US" sz="975" dirty="0"/>
          </a:p>
          <a:p>
            <a:pPr algn="l" indent="0" marL="0">
              <a:lnSpc>
                <a:spcPts val="1180"/>
              </a:lnSpc>
              <a:buNone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확인할 수 있습니다.</a:t>
            </a:r>
            <a:endParaRPr lang="en-US" sz="975" dirty="0"/>
          </a:p>
          <a:p>
            <a:pPr algn="l" marL="342900" indent="-342900">
              <a:lnSpc>
                <a:spcPts val="1180"/>
              </a:lnSpc>
              <a:buSzPct val="100000"/>
              <a:buChar char="•"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후원 금액과 응원 메시지를 </a:t>
            </a:r>
            <a:endParaRPr lang="en-US" sz="975" dirty="0"/>
          </a:p>
          <a:p>
            <a:pPr algn="l" indent="0" marL="0">
              <a:lnSpc>
                <a:spcPts val="1180"/>
              </a:lnSpc>
              <a:buNone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입력하면 후원을 </a:t>
            </a:r>
            <a:endParaRPr lang="en-US" sz="975" dirty="0"/>
          </a:p>
          <a:p>
            <a:pPr algn="l" indent="0" marL="0">
              <a:lnSpc>
                <a:spcPts val="1180"/>
              </a:lnSpc>
              <a:buNone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진행할 수 있습니다.</a:t>
            </a:r>
            <a:endParaRPr lang="en-US" sz="975" dirty="0"/>
          </a:p>
        </p:txBody>
      </p:sp>
      <p:sp>
        <p:nvSpPr>
          <p:cNvPr id="19" name="Text 8"/>
          <p:cNvSpPr/>
          <p:nvPr/>
        </p:nvSpPr>
        <p:spPr>
          <a:xfrm>
            <a:off x="404813" y="438150"/>
            <a:ext cx="2971800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042"/>
              </a:lnSpc>
              <a:buNone/>
            </a:pPr>
            <a:r>
              <a:rPr lang="en-US" sz="1688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후원 상세 페이지&amp; 후원 진행</a:t>
            </a:r>
            <a:endParaRPr lang="en-US" sz="1688" dirty="0"/>
          </a:p>
        </p:txBody>
      </p:sp>
      <p:sp>
        <p:nvSpPr>
          <p:cNvPr id="20" name="Text 9"/>
          <p:cNvSpPr/>
          <p:nvPr/>
        </p:nvSpPr>
        <p:spPr>
          <a:xfrm>
            <a:off x="180975" y="238125"/>
            <a:ext cx="1876425" cy="200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588"/>
              </a:lnSpc>
              <a:buSzPct val="100000"/>
              <a:buChar char="•"/>
            </a:pPr>
            <a:r>
              <a:rPr lang="en-US" sz="1313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후원자 기능 상세</a:t>
            </a:r>
            <a:endParaRPr lang="en-US" sz="1313" dirty="0"/>
          </a:p>
        </p:txBody>
      </p:sp>
      <p:sp>
        <p:nvSpPr>
          <p:cNvPr id="21" name="Text 10"/>
          <p:cNvSpPr/>
          <p:nvPr/>
        </p:nvSpPr>
        <p:spPr>
          <a:xfrm>
            <a:off x="7005638" y="1838325"/>
            <a:ext cx="22796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2"/>
              </a:lnSpc>
              <a:buNone/>
            </a:pPr>
            <a:r>
              <a:rPr lang="en-US" sz="1200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수혜자 상세 및 후원 진행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472238" y="2200275"/>
            <a:ext cx="1822450" cy="2095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6477000" y="2786063"/>
            <a:ext cx="1824038" cy="733425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477000" y="2786063"/>
            <a:ext cx="1822450" cy="97790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6472238" y="2200275"/>
            <a:ext cx="1822450" cy="209550"/>
          </a:xfrm>
          <a:prstGeom prst="rect">
            <a:avLst/>
          </a:prstGeom>
          <a:noFill/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91" y="5024438"/>
            <a:ext cx="9144000" cy="119063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9063"/>
          </a:xfrm>
          <a:prstGeom prst="rect">
            <a:avLst/>
          </a:prstGeom>
        </p:spPr>
      </p:pic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281113"/>
            <a:ext cx="6410325" cy="3581400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50" y="2085975"/>
            <a:ext cx="2800350" cy="1281113"/>
          </a:xfrm>
          <a:prstGeom prst="rect">
            <a:avLst/>
          </a:prstGeom>
        </p:spPr>
      </p:pic>
      <p:pic>
        <p:nvPicPr>
          <p:cNvPr id="1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775" y="1428750"/>
            <a:ext cx="852488" cy="438150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404813" y="438150"/>
            <a:ext cx="3219450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042"/>
              </a:lnSpc>
              <a:buNone/>
            </a:pPr>
            <a:r>
              <a:rPr lang="en-US" sz="1688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개인 후원 내역 히스토리 페이지</a:t>
            </a:r>
            <a:endParaRPr lang="en-US" sz="1688" dirty="0"/>
          </a:p>
        </p:txBody>
      </p:sp>
      <p:sp>
        <p:nvSpPr>
          <p:cNvPr id="12" name="Text 5"/>
          <p:cNvSpPr/>
          <p:nvPr/>
        </p:nvSpPr>
        <p:spPr>
          <a:xfrm>
            <a:off x="180975" y="238125"/>
            <a:ext cx="1876425" cy="200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588"/>
              </a:lnSpc>
              <a:buSzPct val="100000"/>
              <a:buChar char="•"/>
            </a:pPr>
            <a:r>
              <a:rPr lang="en-US" sz="1313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후원자 기능 상세</a:t>
            </a:r>
            <a:endParaRPr lang="en-US" sz="1313" dirty="0"/>
          </a:p>
        </p:txBody>
      </p:sp>
      <p:sp>
        <p:nvSpPr>
          <p:cNvPr id="13" name="Text 6"/>
          <p:cNvSpPr/>
          <p:nvPr/>
        </p:nvSpPr>
        <p:spPr>
          <a:xfrm>
            <a:off x="6477000" y="2538413"/>
            <a:ext cx="2433638" cy="9810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332"/>
              </a:lnSpc>
              <a:buSzPct val="100000"/>
              <a:buChar char="•"/>
            </a:pPr>
            <a:r>
              <a:rPr lang="en-US" sz="110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현재까지 후원하신 총 금액과 후원자에게 보낸 메시지를    확인할 수 있습니다.</a:t>
            </a:r>
            <a:endParaRPr lang="en-US" sz="1101" dirty="0"/>
          </a:p>
        </p:txBody>
      </p:sp>
      <p:sp>
        <p:nvSpPr>
          <p:cNvPr id="14" name="Text 7"/>
          <p:cNvSpPr/>
          <p:nvPr/>
        </p:nvSpPr>
        <p:spPr>
          <a:xfrm>
            <a:off x="6472238" y="2200275"/>
            <a:ext cx="22796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2"/>
              </a:lnSpc>
              <a:buNone/>
            </a:pPr>
            <a:r>
              <a:rPr lang="en-US" sz="1200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후원  내역 히스토리</a:t>
            </a:r>
            <a:endParaRPr 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65156" y="2157413"/>
            <a:ext cx="1822450" cy="97790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563566" y="1717675"/>
            <a:ext cx="1822450" cy="20955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515941" y="685800"/>
            <a:ext cx="7715250" cy="53340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2635262" y="2157413"/>
            <a:ext cx="1822450" cy="977900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2640016" y="1717675"/>
            <a:ext cx="1822450" cy="209550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4711712" y="2157413"/>
            <a:ext cx="1822450" cy="977900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4716466" y="1717675"/>
            <a:ext cx="1822450" cy="209550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6789744" y="2157413"/>
            <a:ext cx="1819275" cy="1771650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6792916" y="1717675"/>
            <a:ext cx="1822450" cy="209550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6792916" y="1717675"/>
            <a:ext cx="1822450" cy="209550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6789744" y="2157413"/>
            <a:ext cx="1822450" cy="977900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4716466" y="1717675"/>
            <a:ext cx="1822450" cy="209550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4711712" y="2157413"/>
            <a:ext cx="1822450" cy="977900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2640016" y="1717675"/>
            <a:ext cx="1822450" cy="209550"/>
          </a:xfrm>
          <a:prstGeom prst="rect">
            <a:avLst/>
          </a:prstGeom>
          <a:noFill/>
          <a:ln/>
        </p:spPr>
      </p:sp>
      <p:sp>
        <p:nvSpPr>
          <p:cNvPr id="16" name="Shape 14"/>
          <p:cNvSpPr/>
          <p:nvPr/>
        </p:nvSpPr>
        <p:spPr>
          <a:xfrm>
            <a:off x="2635262" y="2157413"/>
            <a:ext cx="1822450" cy="977900"/>
          </a:xfrm>
          <a:prstGeom prst="rect">
            <a:avLst/>
          </a:prstGeom>
          <a:noFill/>
          <a:ln/>
        </p:spPr>
      </p:sp>
      <p:sp>
        <p:nvSpPr>
          <p:cNvPr id="17" name="Shape 15"/>
          <p:cNvSpPr/>
          <p:nvPr/>
        </p:nvSpPr>
        <p:spPr>
          <a:xfrm>
            <a:off x="515941" y="685800"/>
            <a:ext cx="7715250" cy="533400"/>
          </a:xfrm>
          <a:prstGeom prst="rect">
            <a:avLst/>
          </a:prstGeom>
          <a:noFill/>
          <a:ln/>
        </p:spPr>
      </p:sp>
      <p:sp>
        <p:nvSpPr>
          <p:cNvPr id="18" name="Shape 16"/>
          <p:cNvSpPr/>
          <p:nvPr/>
        </p:nvSpPr>
        <p:spPr>
          <a:xfrm>
            <a:off x="563566" y="1717675"/>
            <a:ext cx="1822450" cy="209550"/>
          </a:xfrm>
          <a:prstGeom prst="rect">
            <a:avLst/>
          </a:prstGeom>
          <a:noFill/>
          <a:ln/>
        </p:spPr>
      </p:sp>
      <p:sp>
        <p:nvSpPr>
          <p:cNvPr id="19" name="Shape 17"/>
          <p:cNvSpPr/>
          <p:nvPr/>
        </p:nvSpPr>
        <p:spPr>
          <a:xfrm>
            <a:off x="565156" y="2157413"/>
            <a:ext cx="1822450" cy="977900"/>
          </a:xfrm>
          <a:prstGeom prst="rect">
            <a:avLst/>
          </a:prstGeom>
          <a:noFill/>
          <a:ln/>
        </p:spPr>
      </p:sp>
      <p:pic>
        <p:nvPicPr>
          <p:cNvPr id="20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9063"/>
          </a:xfrm>
          <a:prstGeom prst="rect">
            <a:avLst/>
          </a:prstGeom>
        </p:spPr>
      </p:pic>
      <p:pic>
        <p:nvPicPr>
          <p:cNvPr id="2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590675"/>
            <a:ext cx="2076450" cy="2863850"/>
          </a:xfrm>
          <a:prstGeom prst="rect">
            <a:avLst/>
          </a:prstGeom>
        </p:spPr>
      </p:pic>
      <p:pic>
        <p:nvPicPr>
          <p:cNvPr id="2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19" y="1590675"/>
            <a:ext cx="2076450" cy="2863850"/>
          </a:xfrm>
          <a:prstGeom prst="rect">
            <a:avLst/>
          </a:prstGeom>
        </p:spPr>
      </p:pic>
      <p:pic>
        <p:nvPicPr>
          <p:cNvPr id="2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469" y="1590675"/>
            <a:ext cx="2076450" cy="2863850"/>
          </a:xfrm>
          <a:prstGeom prst="rect">
            <a:avLst/>
          </a:prstGeom>
        </p:spPr>
      </p:pic>
      <p:pic>
        <p:nvPicPr>
          <p:cNvPr id="2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919" y="1590675"/>
            <a:ext cx="2076450" cy="2863850"/>
          </a:xfrm>
          <a:prstGeom prst="rect">
            <a:avLst/>
          </a:prstGeom>
        </p:spPr>
      </p:pic>
      <p:sp>
        <p:nvSpPr>
          <p:cNvPr id="25" name="Text 18"/>
          <p:cNvSpPr/>
          <p:nvPr/>
        </p:nvSpPr>
        <p:spPr>
          <a:xfrm>
            <a:off x="442913" y="1057275"/>
            <a:ext cx="4222750" cy="533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438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수혜자 기능 상세</a:t>
            </a:r>
            <a:endParaRPr lang="en-US" sz="2438" dirty="0"/>
          </a:p>
        </p:txBody>
      </p:sp>
      <p:sp>
        <p:nvSpPr>
          <p:cNvPr id="26" name="Text 19"/>
          <p:cNvSpPr/>
          <p:nvPr/>
        </p:nvSpPr>
        <p:spPr>
          <a:xfrm>
            <a:off x="6792916" y="1717675"/>
            <a:ext cx="22796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2"/>
              </a:lnSpc>
              <a:buNone/>
            </a:pPr>
            <a:r>
              <a:rPr lang="en-US" sz="1200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내역상세조회</a:t>
            </a:r>
            <a:endParaRPr lang="en-US" sz="1200" dirty="0"/>
          </a:p>
        </p:txBody>
      </p:sp>
      <p:sp>
        <p:nvSpPr>
          <p:cNvPr id="27" name="Text 20"/>
          <p:cNvSpPr/>
          <p:nvPr/>
        </p:nvSpPr>
        <p:spPr>
          <a:xfrm>
            <a:off x="6789744" y="2157413"/>
            <a:ext cx="2279650" cy="977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상세정보열람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계정연동관리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활동내역확인</a:t>
            </a:r>
            <a:endParaRPr lang="en-US" sz="1100" dirty="0"/>
          </a:p>
        </p:txBody>
      </p:sp>
      <p:sp>
        <p:nvSpPr>
          <p:cNvPr id="28" name="Text 21"/>
          <p:cNvSpPr/>
          <p:nvPr/>
        </p:nvSpPr>
        <p:spPr>
          <a:xfrm>
            <a:off x="4716466" y="1717675"/>
            <a:ext cx="22796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2"/>
              </a:lnSpc>
              <a:buNone/>
            </a:pPr>
            <a:r>
              <a:rPr lang="en-US" sz="1200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수혜내역목록</a:t>
            </a:r>
            <a:endParaRPr lang="en-US" sz="1200" dirty="0"/>
          </a:p>
        </p:txBody>
      </p:sp>
      <p:sp>
        <p:nvSpPr>
          <p:cNvPr id="29" name="Text 22"/>
          <p:cNvSpPr/>
          <p:nvPr/>
        </p:nvSpPr>
        <p:spPr>
          <a:xfrm>
            <a:off x="4711712" y="2157413"/>
            <a:ext cx="2279650" cy="977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후원금 수령 정보 보관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상세 내역 확인 가능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투명한 내역관리로 신뢰성</a:t>
            </a:r>
            <a:endParaRPr lang="en-US" sz="1100" dirty="0"/>
          </a:p>
        </p:txBody>
      </p:sp>
      <p:sp>
        <p:nvSpPr>
          <p:cNvPr id="30" name="Text 23"/>
          <p:cNvSpPr/>
          <p:nvPr/>
        </p:nvSpPr>
        <p:spPr>
          <a:xfrm>
            <a:off x="2640016" y="1717675"/>
            <a:ext cx="22796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2"/>
              </a:lnSpc>
              <a:buNone/>
            </a:pPr>
            <a:r>
              <a:rPr lang="en-US" sz="1200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후원금 수령</a:t>
            </a:r>
            <a:endParaRPr lang="en-US" sz="1200" dirty="0"/>
          </a:p>
        </p:txBody>
      </p:sp>
      <p:sp>
        <p:nvSpPr>
          <p:cNvPr id="31" name="Text 24"/>
          <p:cNvSpPr/>
          <p:nvPr/>
        </p:nvSpPr>
        <p:spPr>
          <a:xfrm>
            <a:off x="2635262" y="2157413"/>
            <a:ext cx="2279650" cy="977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직접 후원금 수령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후원자의 정보확인 가능</a:t>
            </a:r>
            <a:endParaRPr lang="en-US" sz="1100" dirty="0"/>
          </a:p>
        </p:txBody>
      </p:sp>
      <p:sp>
        <p:nvSpPr>
          <p:cNvPr id="32" name="Text 25"/>
          <p:cNvSpPr/>
          <p:nvPr/>
        </p:nvSpPr>
        <p:spPr>
          <a:xfrm>
            <a:off x="563566" y="1717675"/>
            <a:ext cx="22796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2"/>
              </a:lnSpc>
              <a:buNone/>
            </a:pPr>
            <a:r>
              <a:rPr lang="en-US" sz="1200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후원 받은 내역 확인</a:t>
            </a:r>
            <a:endParaRPr lang="en-US" sz="1200" dirty="0"/>
          </a:p>
        </p:txBody>
      </p:sp>
      <p:sp>
        <p:nvSpPr>
          <p:cNvPr id="33" name="Text 26"/>
          <p:cNvSpPr/>
          <p:nvPr/>
        </p:nvSpPr>
        <p:spPr>
          <a:xfrm>
            <a:off x="565156" y="2157413"/>
            <a:ext cx="2279650" cy="977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후원금이 들어온 내역을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실시간으로 확인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후원금과 함께 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후원자의 메시지도 같이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확인하여 소통 가능</a:t>
            </a:r>
            <a:endParaRPr lang="en-US" sz="1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28875" y="695325"/>
            <a:ext cx="437463" cy="428625"/>
          </a:xfrm>
          <a:prstGeom prst="ellipse">
            <a:avLst/>
          </a:prstGeom>
          <a:solidFill>
            <a:srgbClr val="FFD75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7053263" y="633413"/>
            <a:ext cx="437463" cy="428625"/>
          </a:xfrm>
          <a:prstGeom prst="ellipse">
            <a:avLst/>
          </a:prstGeom>
          <a:solidFill>
            <a:srgbClr val="FFD75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2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7053263" y="1995487"/>
            <a:ext cx="437463" cy="428625"/>
          </a:xfrm>
          <a:prstGeom prst="ellipse">
            <a:avLst/>
          </a:prstGeom>
          <a:solidFill>
            <a:srgbClr val="FFD75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3</a:t>
            </a: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5667375" y="3352800"/>
            <a:ext cx="1822450" cy="209550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5667375" y="3352800"/>
            <a:ext cx="1822450" cy="209550"/>
          </a:xfrm>
          <a:prstGeom prst="rect">
            <a:avLst/>
          </a:prstGeom>
          <a:noFill/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91" y="5024438"/>
            <a:ext cx="9144000" cy="119063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8" y="833438"/>
            <a:ext cx="4105275" cy="3875980"/>
          </a:xfrm>
          <a:prstGeom prst="rect">
            <a:avLst/>
          </a:prstGeom>
        </p:spPr>
      </p:pic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313" y="2162175"/>
            <a:ext cx="2262188" cy="1047750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313" y="833438"/>
            <a:ext cx="2262188" cy="1047750"/>
          </a:xfrm>
          <a:prstGeom prst="rect">
            <a:avLst/>
          </a:prstGeom>
        </p:spPr>
      </p:pic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313" y="3486150"/>
            <a:ext cx="3595688" cy="1266825"/>
          </a:xfrm>
          <a:prstGeom prst="rect">
            <a:avLst/>
          </a:prstGeom>
        </p:spPr>
      </p:pic>
      <p:pic>
        <p:nvPicPr>
          <p:cNvPr id="1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1850" y="966788"/>
            <a:ext cx="852488" cy="357188"/>
          </a:xfrm>
          <a:prstGeom prst="rect">
            <a:avLst/>
          </a:prstGeom>
        </p:spPr>
      </p:pic>
      <p:pic>
        <p:nvPicPr>
          <p:cNvPr id="13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4338" y="719137"/>
            <a:ext cx="335440" cy="277244"/>
          </a:xfrm>
          <a:prstGeom prst="rect">
            <a:avLst/>
          </a:prstGeom>
        </p:spPr>
      </p:pic>
      <p:pic>
        <p:nvPicPr>
          <p:cNvPr id="14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119063"/>
          </a:xfrm>
          <a:prstGeom prst="rect">
            <a:avLst/>
          </a:prstGeom>
        </p:spPr>
      </p:pic>
      <p:sp>
        <p:nvSpPr>
          <p:cNvPr id="15" name="Text 5"/>
          <p:cNvSpPr/>
          <p:nvPr/>
        </p:nvSpPr>
        <p:spPr>
          <a:xfrm>
            <a:off x="361950" y="376238"/>
            <a:ext cx="2138363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042"/>
              </a:lnSpc>
              <a:buNone/>
            </a:pPr>
            <a:r>
              <a:rPr lang="en-US" sz="1688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후원금 수령 페이지</a:t>
            </a:r>
            <a:endParaRPr lang="en-US" sz="1688" dirty="0"/>
          </a:p>
        </p:txBody>
      </p:sp>
      <p:sp>
        <p:nvSpPr>
          <p:cNvPr id="16" name="Text 6"/>
          <p:cNvSpPr/>
          <p:nvPr/>
        </p:nvSpPr>
        <p:spPr>
          <a:xfrm>
            <a:off x="138113" y="176213"/>
            <a:ext cx="1876425" cy="200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588"/>
              </a:lnSpc>
              <a:buSzPct val="100000"/>
              <a:buChar char="•"/>
            </a:pPr>
            <a:r>
              <a:rPr lang="en-US" sz="1313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수혜자 기능 상세</a:t>
            </a:r>
            <a:endParaRPr lang="en-US" sz="1313" dirty="0"/>
          </a:p>
        </p:txBody>
      </p:sp>
      <p:sp>
        <p:nvSpPr>
          <p:cNvPr id="17" name="Text 7"/>
          <p:cNvSpPr/>
          <p:nvPr/>
        </p:nvSpPr>
        <p:spPr>
          <a:xfrm>
            <a:off x="5667375" y="3614738"/>
            <a:ext cx="2962275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362"/>
              </a:lnSpc>
              <a:buSzPct val="100000"/>
              <a:buChar char="•"/>
            </a:pPr>
            <a:r>
              <a:rPr lang="en-US" sz="1125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수혜자로 로그인 (상단 메뉴바)</a:t>
            </a:r>
            <a:endParaRPr lang="en-US" sz="1125" dirty="0"/>
          </a:p>
          <a:p>
            <a:pPr algn="l" marL="342900" indent="-342900">
              <a:lnSpc>
                <a:spcPts val="1362"/>
              </a:lnSpc>
              <a:buSzPct val="100000"/>
              <a:buChar char="•"/>
            </a:pPr>
            <a:r>
              <a:rPr lang="en-US" sz="1125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해당 수혜자에게 들어온 후원금 확인</a:t>
            </a:r>
            <a:endParaRPr lang="en-US" sz="1125" dirty="0"/>
          </a:p>
          <a:p>
            <a:pPr algn="l" marL="342900" indent="-342900">
              <a:lnSpc>
                <a:spcPts val="1362"/>
              </a:lnSpc>
              <a:buSzPct val="100000"/>
              <a:buChar char="•"/>
            </a:pPr>
            <a:r>
              <a:rPr lang="en-US" sz="1125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받기 버튼으로 후원금 수령</a:t>
            </a:r>
            <a:endParaRPr lang="en-US" sz="1125" dirty="0"/>
          </a:p>
        </p:txBody>
      </p:sp>
      <p:sp>
        <p:nvSpPr>
          <p:cNvPr id="18" name="Text 8"/>
          <p:cNvSpPr/>
          <p:nvPr/>
        </p:nvSpPr>
        <p:spPr>
          <a:xfrm>
            <a:off x="5667375" y="4281488"/>
            <a:ext cx="2962275" cy="2952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80"/>
              </a:lnSpc>
              <a:buNone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+ 후원금 받기 확인창</a:t>
            </a:r>
            <a:endParaRPr lang="en-US" sz="975" dirty="0"/>
          </a:p>
          <a:p>
            <a:pPr algn="l" indent="0" marL="0">
              <a:lnSpc>
                <a:spcPts val="1180"/>
              </a:lnSpc>
              <a:buNone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+ 수령 완료 안내메세지 창</a:t>
            </a:r>
            <a:endParaRPr lang="en-US" sz="975" dirty="0"/>
          </a:p>
        </p:txBody>
      </p:sp>
      <p:sp>
        <p:nvSpPr>
          <p:cNvPr id="19" name="Text 9"/>
          <p:cNvSpPr/>
          <p:nvPr/>
        </p:nvSpPr>
        <p:spPr>
          <a:xfrm>
            <a:off x="4638675" y="485775"/>
            <a:ext cx="2171700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98"/>
              </a:lnSpc>
              <a:buNone/>
            </a:pPr>
            <a:r>
              <a:rPr lang="en-US" sz="825" b="1" dirty="0">
                <a:solidFill>
                  <a:srgbClr val="EA10AC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[클릭]</a:t>
            </a:r>
            <a:endParaRPr lang="en-US" sz="825" dirty="0"/>
          </a:p>
          <a:p>
            <a:pPr algn="l" indent="0" marL="0">
              <a:lnSpc>
                <a:spcPts val="998"/>
              </a:lnSpc>
              <a:buNone/>
            </a:pPr>
            <a:r>
              <a:rPr lang="en-US" sz="825" b="1" dirty="0">
                <a:solidFill>
                  <a:srgbClr val="EA10AC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수혜내역 페이지로 이동 가능</a:t>
            </a:r>
            <a:endParaRPr lang="en-US" sz="8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6250" y="600075"/>
            <a:ext cx="437463" cy="428625"/>
          </a:xfrm>
          <a:prstGeom prst="ellipse">
            <a:avLst/>
          </a:prstGeom>
          <a:solidFill>
            <a:srgbClr val="FFD75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1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8081962" y="1238250"/>
            <a:ext cx="437463" cy="428625"/>
          </a:xfrm>
          <a:prstGeom prst="ellipse">
            <a:avLst/>
          </a:prstGeom>
          <a:solidFill>
            <a:srgbClr val="FFD75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2</a:t>
            </a:r>
            <a:endParaRPr lang="en-US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00" y="5024438"/>
            <a:ext cx="9144000" cy="119063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9063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938" y="1452563"/>
            <a:ext cx="3395663" cy="1428750"/>
          </a:xfrm>
          <a:prstGeom prst="rect">
            <a:avLst/>
          </a:prstGeom>
        </p:spPr>
      </p:pic>
      <p:pic>
        <p:nvPicPr>
          <p:cNvPr id="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814388"/>
            <a:ext cx="5276850" cy="3595688"/>
          </a:xfrm>
          <a:prstGeom prst="rect">
            <a:avLst/>
          </a:prstGeom>
        </p:spPr>
      </p:pic>
      <p:pic>
        <p:nvPicPr>
          <p:cNvPr id="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650" y="3143250"/>
            <a:ext cx="3562350" cy="1266825"/>
          </a:xfrm>
          <a:prstGeom prst="rect">
            <a:avLst/>
          </a:prstGeom>
        </p:spPr>
      </p:pic>
      <p:pic>
        <p:nvPicPr>
          <p:cNvPr id="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0338" y="981075"/>
            <a:ext cx="1004887" cy="428625"/>
          </a:xfrm>
          <a:prstGeom prst="rect">
            <a:avLst/>
          </a:prstGeom>
        </p:spPr>
      </p:pic>
      <p:pic>
        <p:nvPicPr>
          <p:cNvPr id="10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9138" y="1981200"/>
            <a:ext cx="695325" cy="290513"/>
          </a:xfrm>
          <a:prstGeom prst="rect">
            <a:avLst/>
          </a:prstGeom>
        </p:spPr>
      </p:pic>
      <p:pic>
        <p:nvPicPr>
          <p:cNvPr id="11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3300" y="733425"/>
            <a:ext cx="335440" cy="277244"/>
          </a:xfrm>
          <a:prstGeom prst="rect">
            <a:avLst/>
          </a:prstGeom>
        </p:spPr>
      </p:pic>
      <p:pic>
        <p:nvPicPr>
          <p:cNvPr id="12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0175" y="2138363"/>
            <a:ext cx="581025" cy="140283"/>
          </a:xfrm>
          <a:prstGeom prst="rect">
            <a:avLst/>
          </a:prstGeom>
        </p:spPr>
      </p:pic>
      <p:sp>
        <p:nvSpPr>
          <p:cNvPr id="13" name="Text 2"/>
          <p:cNvSpPr/>
          <p:nvPr/>
        </p:nvSpPr>
        <p:spPr>
          <a:xfrm>
            <a:off x="5700713" y="3271838"/>
            <a:ext cx="344805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362"/>
              </a:lnSpc>
              <a:buSzPct val="100000"/>
              <a:buChar char="•"/>
            </a:pPr>
            <a:r>
              <a:rPr lang="en-US" sz="1125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상단메뉴바 [수혜내역페이지] 클릭</a:t>
            </a:r>
            <a:endParaRPr lang="en-US" sz="1125" dirty="0"/>
          </a:p>
          <a:p>
            <a:pPr algn="l" marL="342900" indent="-342900">
              <a:lnSpc>
                <a:spcPts val="1362"/>
              </a:lnSpc>
              <a:buSzPct val="100000"/>
              <a:buChar char="•"/>
            </a:pPr>
            <a:r>
              <a:rPr lang="en-US" sz="1125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수혜내역 목록 확인</a:t>
            </a:r>
            <a:endParaRPr lang="en-US" sz="1125" dirty="0"/>
          </a:p>
          <a:p>
            <a:pPr algn="l" marL="342900" indent="-342900">
              <a:lnSpc>
                <a:spcPts val="1362"/>
              </a:lnSpc>
              <a:buSzPct val="100000"/>
              <a:buChar char="•"/>
            </a:pPr>
            <a:r>
              <a:rPr lang="en-US" sz="1125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조회버튼 : 후원금 수령 상세 내역 조회가능</a:t>
            </a:r>
            <a:endParaRPr lang="en-US" sz="1125" dirty="0"/>
          </a:p>
        </p:txBody>
      </p:sp>
      <p:sp>
        <p:nvSpPr>
          <p:cNvPr id="14" name="Text 3"/>
          <p:cNvSpPr/>
          <p:nvPr/>
        </p:nvSpPr>
        <p:spPr>
          <a:xfrm>
            <a:off x="5700713" y="3938588"/>
            <a:ext cx="2962275" cy="2952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80"/>
              </a:lnSpc>
              <a:buNone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+ 후원 상세내역 조회 창</a:t>
            </a:r>
            <a:endParaRPr lang="en-US" sz="975" dirty="0"/>
          </a:p>
          <a:p>
            <a:pPr algn="l" indent="0" marL="0">
              <a:lnSpc>
                <a:spcPts val="1180"/>
              </a:lnSpc>
              <a:buNone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( 후원자명/일자/금액/계좌/메세지 )</a:t>
            </a:r>
            <a:endParaRPr lang="en-US" sz="975" dirty="0"/>
          </a:p>
        </p:txBody>
      </p:sp>
      <p:sp>
        <p:nvSpPr>
          <p:cNvPr id="15" name="Text 4"/>
          <p:cNvSpPr/>
          <p:nvPr/>
        </p:nvSpPr>
        <p:spPr>
          <a:xfrm>
            <a:off x="3881438" y="476250"/>
            <a:ext cx="2171700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98"/>
              </a:lnSpc>
              <a:buNone/>
            </a:pPr>
            <a:r>
              <a:rPr lang="en-US" sz="825" b="1" dirty="0">
                <a:solidFill>
                  <a:srgbClr val="EA10AC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[클릭]</a:t>
            </a:r>
            <a:endParaRPr lang="en-US" sz="825" dirty="0"/>
          </a:p>
          <a:p>
            <a:pPr algn="l" indent="0" marL="0">
              <a:lnSpc>
                <a:spcPts val="998"/>
              </a:lnSpc>
              <a:buNone/>
            </a:pPr>
            <a:r>
              <a:rPr lang="en-US" sz="825" b="1" dirty="0">
                <a:solidFill>
                  <a:srgbClr val="EA10AC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후원금 수령페이지로 이동 가능</a:t>
            </a:r>
            <a:endParaRPr lang="en-US" sz="8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47713" y="2166938"/>
            <a:ext cx="3486150" cy="1985963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546106" y="1936750"/>
            <a:ext cx="1822450" cy="20955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768344" y="800100"/>
            <a:ext cx="7715250" cy="53340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768344" y="800100"/>
            <a:ext cx="7715250" cy="533400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546106" y="1936750"/>
            <a:ext cx="1822450" cy="209550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747713" y="2166938"/>
            <a:ext cx="1822450" cy="977900"/>
          </a:xfrm>
          <a:prstGeom prst="rect">
            <a:avLst/>
          </a:prstGeom>
          <a:noFill/>
          <a:ln/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394" y="514350"/>
            <a:ext cx="8331200" cy="4171950"/>
          </a:xfrm>
          <a:prstGeom prst="rect">
            <a:avLst/>
          </a:prstGeom>
        </p:spPr>
      </p:pic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809750"/>
            <a:ext cx="8448675" cy="2343150"/>
          </a:xfrm>
          <a:prstGeom prst="rect">
            <a:avLst/>
          </a:prstGeom>
        </p:spPr>
      </p:pic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19063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800100" y="2147888"/>
            <a:ext cx="22796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3"/>
              </a:lnSpc>
              <a:buNone/>
            </a:pPr>
            <a:r>
              <a:rPr lang="en-US" sz="1300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유저 및 후원 내역 관리</a:t>
            </a:r>
            <a:endParaRPr lang="en-US" sz="1300" dirty="0"/>
          </a:p>
        </p:txBody>
      </p:sp>
      <p:sp>
        <p:nvSpPr>
          <p:cNvPr id="12" name="Text 7"/>
          <p:cNvSpPr/>
          <p:nvPr/>
        </p:nvSpPr>
        <p:spPr>
          <a:xfrm>
            <a:off x="695325" y="1171575"/>
            <a:ext cx="4222750" cy="533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438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관리자 기능 상세</a:t>
            </a:r>
            <a:endParaRPr lang="en-US" sz="2438" dirty="0"/>
          </a:p>
        </p:txBody>
      </p:sp>
      <p:sp>
        <p:nvSpPr>
          <p:cNvPr id="13" name="Text 8"/>
          <p:cNvSpPr/>
          <p:nvPr/>
        </p:nvSpPr>
        <p:spPr>
          <a:xfrm>
            <a:off x="747713" y="2852738"/>
            <a:ext cx="5210175" cy="9763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관리자는 모든 유저의 활동을 모니터링합니다.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모든 후원자와 수혜자간 후원 내역을 확인합니다.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유저의 활성 상태를 관리하여 플랫폼 신뢰도를 유지합니다.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부적절한 활동 감지시 즉각적인 조치가 가능합니다.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데이터분석을 통해 플랫폼 개선방향을 도출합니다.</a:t>
            </a:r>
            <a:endParaRPr lang="en-US" sz="11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46106" y="1936750"/>
            <a:ext cx="1822450" cy="2095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546106" y="1936750"/>
            <a:ext cx="1822450" cy="209550"/>
          </a:xfrm>
          <a:prstGeom prst="rect">
            <a:avLst/>
          </a:prstGeom>
          <a:noFill/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6863" y="1795463"/>
            <a:ext cx="3767138" cy="1843088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8" y="1066800"/>
            <a:ext cx="4848225" cy="3500438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1" y="5024438"/>
            <a:ext cx="9144000" cy="119063"/>
          </a:xfrm>
          <a:prstGeom prst="rect">
            <a:avLst/>
          </a:prstGeom>
        </p:spPr>
      </p:pic>
      <p:pic>
        <p:nvPicPr>
          <p:cNvPr id="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119063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5500688" y="2295525"/>
            <a:ext cx="3929063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34"/>
              </a:lnSpc>
              <a:buNone/>
            </a:pPr>
            <a:r>
              <a:rPr lang="en-US" sz="135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관리자 계정으로 로그인 시 마주하는 화면이자</a:t>
            </a:r>
            <a:endParaRPr lang="en-US" sz="1350" dirty="0"/>
          </a:p>
          <a:p>
            <a:pPr algn="l" indent="0" marL="0">
              <a:lnSpc>
                <a:spcPts val="1634"/>
              </a:lnSpc>
              <a:buNone/>
            </a:pPr>
            <a:r>
              <a:rPr lang="en-US" sz="135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회원가입한 user들의 정보를 검색할 수 있습니다</a:t>
            </a:r>
            <a:endParaRPr lang="en-US" sz="1350" dirty="0"/>
          </a:p>
        </p:txBody>
      </p:sp>
      <p:sp>
        <p:nvSpPr>
          <p:cNvPr id="9" name="Text 3"/>
          <p:cNvSpPr/>
          <p:nvPr/>
        </p:nvSpPr>
        <p:spPr>
          <a:xfrm>
            <a:off x="5500688" y="1938337"/>
            <a:ext cx="2233612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34"/>
              </a:lnSpc>
              <a:buNone/>
            </a:pPr>
            <a:r>
              <a:rPr lang="en-US" sz="1350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현재 등록된 유저 리스트</a:t>
            </a:r>
            <a:endParaRPr lang="en-US" sz="1350" dirty="0"/>
          </a:p>
        </p:txBody>
      </p:sp>
      <p:sp>
        <p:nvSpPr>
          <p:cNvPr id="10" name="Text 4"/>
          <p:cNvSpPr/>
          <p:nvPr/>
        </p:nvSpPr>
        <p:spPr>
          <a:xfrm>
            <a:off x="5534025" y="2862263"/>
            <a:ext cx="3895725" cy="628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34"/>
              </a:lnSpc>
              <a:buNone/>
            </a:pPr>
            <a:r>
              <a:rPr lang="en-US" sz="135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유저 별 유저 id,로그인 아이디, 이름,</a:t>
            </a:r>
            <a:endParaRPr lang="en-US" sz="1350" dirty="0"/>
          </a:p>
          <a:p>
            <a:pPr algn="l" indent="0" marL="0">
              <a:lnSpc>
                <a:spcPts val="1634"/>
              </a:lnSpc>
              <a:buNone/>
            </a:pPr>
            <a:r>
              <a:rPr lang="en-US" sz="135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유저 타입(후원자:1, 수혜자:2,관리자:3),</a:t>
            </a:r>
            <a:endParaRPr lang="en-US" sz="1350" dirty="0"/>
          </a:p>
          <a:p>
            <a:pPr algn="l" indent="0" marL="0">
              <a:lnSpc>
                <a:spcPts val="1634"/>
              </a:lnSpc>
              <a:buNone/>
            </a:pPr>
            <a:r>
              <a:rPr lang="en-US" sz="135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전화번호,승인 여부 를 확인할 수 있습니다.</a:t>
            </a:r>
            <a:endParaRPr lang="en-US" sz="1350" dirty="0"/>
          </a:p>
        </p:txBody>
      </p:sp>
      <p:sp>
        <p:nvSpPr>
          <p:cNvPr id="11" name="Text 5"/>
          <p:cNvSpPr/>
          <p:nvPr/>
        </p:nvSpPr>
        <p:spPr>
          <a:xfrm>
            <a:off x="300038" y="485775"/>
            <a:ext cx="4222750" cy="533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438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관리자 기능-유저별 조회_1</a:t>
            </a:r>
            <a:endParaRPr lang="en-US" sz="2438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61975" y="595313"/>
            <a:ext cx="7835900" cy="53340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2109197" y="1149646"/>
            <a:ext cx="3230741" cy="244224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1533525" y="1128713"/>
            <a:ext cx="334936" cy="279114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2109197" y="1512494"/>
            <a:ext cx="3223763" cy="586139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5913820" y="1149646"/>
            <a:ext cx="3230741" cy="244224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5338149" y="1128713"/>
            <a:ext cx="334936" cy="279114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5917310" y="1510749"/>
            <a:ext cx="3223763" cy="586139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2109197" y="2363791"/>
            <a:ext cx="3230741" cy="244224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1533525" y="2349835"/>
            <a:ext cx="334936" cy="279114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2109197" y="2726639"/>
            <a:ext cx="3223763" cy="586139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5913820" y="2363791"/>
            <a:ext cx="3230741" cy="244224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5338149" y="2349835"/>
            <a:ext cx="334936" cy="279114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5913820" y="2726639"/>
            <a:ext cx="3223763" cy="586139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2109197" y="3584913"/>
            <a:ext cx="3230741" cy="244224"/>
          </a:xfrm>
          <a:prstGeom prst="rect">
            <a:avLst/>
          </a:prstGeom>
          <a:noFill/>
          <a:ln/>
        </p:spPr>
      </p:sp>
      <p:sp>
        <p:nvSpPr>
          <p:cNvPr id="16" name="Shape 14"/>
          <p:cNvSpPr/>
          <p:nvPr/>
        </p:nvSpPr>
        <p:spPr>
          <a:xfrm>
            <a:off x="1533525" y="3563979"/>
            <a:ext cx="334936" cy="279114"/>
          </a:xfrm>
          <a:prstGeom prst="rect">
            <a:avLst/>
          </a:prstGeom>
          <a:noFill/>
          <a:ln/>
        </p:spPr>
      </p:sp>
      <p:sp>
        <p:nvSpPr>
          <p:cNvPr id="17" name="Shape 15"/>
          <p:cNvSpPr/>
          <p:nvPr/>
        </p:nvSpPr>
        <p:spPr>
          <a:xfrm>
            <a:off x="2109197" y="3947761"/>
            <a:ext cx="3223763" cy="586139"/>
          </a:xfrm>
          <a:prstGeom prst="rect">
            <a:avLst/>
          </a:prstGeom>
          <a:noFill/>
          <a:ln/>
        </p:spPr>
      </p:sp>
      <p:sp>
        <p:nvSpPr>
          <p:cNvPr id="18" name="Shape 16"/>
          <p:cNvSpPr/>
          <p:nvPr/>
        </p:nvSpPr>
        <p:spPr>
          <a:xfrm>
            <a:off x="5913820" y="3584913"/>
            <a:ext cx="3230741" cy="244224"/>
          </a:xfrm>
          <a:prstGeom prst="rect">
            <a:avLst/>
          </a:prstGeom>
          <a:noFill/>
          <a:ln/>
        </p:spPr>
      </p:sp>
      <p:sp>
        <p:nvSpPr>
          <p:cNvPr id="19" name="Shape 17"/>
          <p:cNvSpPr/>
          <p:nvPr/>
        </p:nvSpPr>
        <p:spPr>
          <a:xfrm>
            <a:off x="5338149" y="3563979"/>
            <a:ext cx="334936" cy="279114"/>
          </a:xfrm>
          <a:prstGeom prst="rect">
            <a:avLst/>
          </a:prstGeom>
          <a:noFill/>
          <a:ln/>
        </p:spPr>
      </p:sp>
      <p:sp>
        <p:nvSpPr>
          <p:cNvPr id="20" name="Shape 18"/>
          <p:cNvSpPr/>
          <p:nvPr/>
        </p:nvSpPr>
        <p:spPr>
          <a:xfrm>
            <a:off x="5913820" y="3947761"/>
            <a:ext cx="3223763" cy="586139"/>
          </a:xfrm>
          <a:prstGeom prst="rect">
            <a:avLst/>
          </a:prstGeom>
          <a:noFill/>
          <a:ln/>
        </p:spPr>
      </p:sp>
      <p:sp>
        <p:nvSpPr>
          <p:cNvPr id="21" name="Shape 19"/>
          <p:cNvSpPr/>
          <p:nvPr/>
        </p:nvSpPr>
        <p:spPr>
          <a:xfrm>
            <a:off x="5913820" y="3947761"/>
            <a:ext cx="3074974" cy="559086"/>
          </a:xfrm>
          <a:prstGeom prst="rect">
            <a:avLst/>
          </a:prstGeom>
          <a:noFill/>
          <a:ln/>
        </p:spPr>
      </p:sp>
      <p:sp>
        <p:nvSpPr>
          <p:cNvPr id="22" name="Shape 20"/>
          <p:cNvSpPr/>
          <p:nvPr/>
        </p:nvSpPr>
        <p:spPr>
          <a:xfrm>
            <a:off x="5338149" y="3563979"/>
            <a:ext cx="319478" cy="266232"/>
          </a:xfrm>
          <a:prstGeom prst="rect">
            <a:avLst/>
          </a:prstGeom>
          <a:noFill/>
          <a:ln/>
        </p:spPr>
      </p:sp>
      <p:sp>
        <p:nvSpPr>
          <p:cNvPr id="23" name="Shape 21"/>
          <p:cNvSpPr/>
          <p:nvPr/>
        </p:nvSpPr>
        <p:spPr>
          <a:xfrm>
            <a:off x="5913820" y="3584913"/>
            <a:ext cx="3081630" cy="232953"/>
          </a:xfrm>
          <a:prstGeom prst="rect">
            <a:avLst/>
          </a:prstGeom>
          <a:noFill/>
          <a:ln/>
        </p:spPr>
      </p:sp>
      <p:sp>
        <p:nvSpPr>
          <p:cNvPr id="24" name="Shape 22"/>
          <p:cNvSpPr/>
          <p:nvPr/>
        </p:nvSpPr>
        <p:spPr>
          <a:xfrm>
            <a:off x="2109197" y="3947761"/>
            <a:ext cx="3074974" cy="559086"/>
          </a:xfrm>
          <a:prstGeom prst="rect">
            <a:avLst/>
          </a:prstGeom>
          <a:noFill/>
          <a:ln/>
        </p:spPr>
      </p:sp>
      <p:sp>
        <p:nvSpPr>
          <p:cNvPr id="25" name="Shape 23"/>
          <p:cNvSpPr/>
          <p:nvPr/>
        </p:nvSpPr>
        <p:spPr>
          <a:xfrm>
            <a:off x="1533525" y="3563979"/>
            <a:ext cx="319478" cy="266232"/>
          </a:xfrm>
          <a:prstGeom prst="rect">
            <a:avLst/>
          </a:prstGeom>
          <a:noFill/>
          <a:ln/>
        </p:spPr>
      </p:sp>
      <p:sp>
        <p:nvSpPr>
          <p:cNvPr id="26" name="Shape 24"/>
          <p:cNvSpPr/>
          <p:nvPr/>
        </p:nvSpPr>
        <p:spPr>
          <a:xfrm>
            <a:off x="2109197" y="3584913"/>
            <a:ext cx="3081630" cy="232953"/>
          </a:xfrm>
          <a:prstGeom prst="rect">
            <a:avLst/>
          </a:prstGeom>
          <a:noFill/>
          <a:ln/>
        </p:spPr>
      </p:sp>
      <p:sp>
        <p:nvSpPr>
          <p:cNvPr id="27" name="Shape 25"/>
          <p:cNvSpPr/>
          <p:nvPr/>
        </p:nvSpPr>
        <p:spPr>
          <a:xfrm>
            <a:off x="5913820" y="2726639"/>
            <a:ext cx="3074974" cy="559086"/>
          </a:xfrm>
          <a:prstGeom prst="rect">
            <a:avLst/>
          </a:prstGeom>
          <a:noFill/>
          <a:ln/>
        </p:spPr>
      </p:sp>
      <p:sp>
        <p:nvSpPr>
          <p:cNvPr id="28" name="Shape 26"/>
          <p:cNvSpPr/>
          <p:nvPr/>
        </p:nvSpPr>
        <p:spPr>
          <a:xfrm>
            <a:off x="5338149" y="2349835"/>
            <a:ext cx="319478" cy="266232"/>
          </a:xfrm>
          <a:prstGeom prst="rect">
            <a:avLst/>
          </a:prstGeom>
          <a:noFill/>
          <a:ln/>
        </p:spPr>
      </p:sp>
      <p:sp>
        <p:nvSpPr>
          <p:cNvPr id="29" name="Shape 27"/>
          <p:cNvSpPr/>
          <p:nvPr/>
        </p:nvSpPr>
        <p:spPr>
          <a:xfrm>
            <a:off x="5913820" y="2363791"/>
            <a:ext cx="3081630" cy="232953"/>
          </a:xfrm>
          <a:prstGeom prst="rect">
            <a:avLst/>
          </a:prstGeom>
          <a:noFill/>
          <a:ln/>
        </p:spPr>
      </p:sp>
      <p:sp>
        <p:nvSpPr>
          <p:cNvPr id="30" name="Shape 28"/>
          <p:cNvSpPr/>
          <p:nvPr/>
        </p:nvSpPr>
        <p:spPr>
          <a:xfrm>
            <a:off x="2109197" y="2726639"/>
            <a:ext cx="3074974" cy="559086"/>
          </a:xfrm>
          <a:prstGeom prst="rect">
            <a:avLst/>
          </a:prstGeom>
          <a:noFill/>
          <a:ln/>
        </p:spPr>
      </p:sp>
      <p:sp>
        <p:nvSpPr>
          <p:cNvPr id="31" name="Shape 29"/>
          <p:cNvSpPr/>
          <p:nvPr/>
        </p:nvSpPr>
        <p:spPr>
          <a:xfrm>
            <a:off x="1533525" y="2349835"/>
            <a:ext cx="319478" cy="266232"/>
          </a:xfrm>
          <a:prstGeom prst="rect">
            <a:avLst/>
          </a:prstGeom>
          <a:noFill/>
          <a:ln/>
        </p:spPr>
      </p:sp>
      <p:sp>
        <p:nvSpPr>
          <p:cNvPr id="32" name="Shape 30"/>
          <p:cNvSpPr/>
          <p:nvPr/>
        </p:nvSpPr>
        <p:spPr>
          <a:xfrm>
            <a:off x="2109197" y="2363791"/>
            <a:ext cx="3081630" cy="232953"/>
          </a:xfrm>
          <a:prstGeom prst="rect">
            <a:avLst/>
          </a:prstGeom>
          <a:noFill/>
          <a:ln/>
        </p:spPr>
      </p:sp>
      <p:sp>
        <p:nvSpPr>
          <p:cNvPr id="33" name="Shape 31"/>
          <p:cNvSpPr/>
          <p:nvPr/>
        </p:nvSpPr>
        <p:spPr>
          <a:xfrm>
            <a:off x="5917310" y="1510749"/>
            <a:ext cx="3074974" cy="559086"/>
          </a:xfrm>
          <a:prstGeom prst="rect">
            <a:avLst/>
          </a:prstGeom>
          <a:noFill/>
          <a:ln/>
        </p:spPr>
      </p:sp>
      <p:sp>
        <p:nvSpPr>
          <p:cNvPr id="34" name="Shape 32"/>
          <p:cNvSpPr/>
          <p:nvPr/>
        </p:nvSpPr>
        <p:spPr>
          <a:xfrm>
            <a:off x="5338149" y="1128713"/>
            <a:ext cx="319478" cy="266232"/>
          </a:xfrm>
          <a:prstGeom prst="rect">
            <a:avLst/>
          </a:prstGeom>
          <a:noFill/>
          <a:ln/>
        </p:spPr>
      </p:sp>
      <p:sp>
        <p:nvSpPr>
          <p:cNvPr id="35" name="Shape 33"/>
          <p:cNvSpPr/>
          <p:nvPr/>
        </p:nvSpPr>
        <p:spPr>
          <a:xfrm>
            <a:off x="5913820" y="1149646"/>
            <a:ext cx="3081630" cy="232953"/>
          </a:xfrm>
          <a:prstGeom prst="rect">
            <a:avLst/>
          </a:prstGeom>
          <a:noFill/>
          <a:ln/>
        </p:spPr>
      </p:sp>
      <p:sp>
        <p:nvSpPr>
          <p:cNvPr id="36" name="Shape 34"/>
          <p:cNvSpPr/>
          <p:nvPr/>
        </p:nvSpPr>
        <p:spPr>
          <a:xfrm>
            <a:off x="2109197" y="1512494"/>
            <a:ext cx="3074974" cy="559086"/>
          </a:xfrm>
          <a:prstGeom prst="rect">
            <a:avLst/>
          </a:prstGeom>
          <a:noFill/>
          <a:ln/>
        </p:spPr>
      </p:sp>
      <p:sp>
        <p:nvSpPr>
          <p:cNvPr id="37" name="Shape 35"/>
          <p:cNvSpPr/>
          <p:nvPr/>
        </p:nvSpPr>
        <p:spPr>
          <a:xfrm>
            <a:off x="1533525" y="1128713"/>
            <a:ext cx="319478" cy="266232"/>
          </a:xfrm>
          <a:prstGeom prst="rect">
            <a:avLst/>
          </a:prstGeom>
          <a:noFill/>
          <a:ln/>
        </p:spPr>
      </p:sp>
      <p:sp>
        <p:nvSpPr>
          <p:cNvPr id="38" name="Shape 36"/>
          <p:cNvSpPr/>
          <p:nvPr/>
        </p:nvSpPr>
        <p:spPr>
          <a:xfrm>
            <a:off x="2109197" y="1149646"/>
            <a:ext cx="3081630" cy="232953"/>
          </a:xfrm>
          <a:prstGeom prst="rect">
            <a:avLst/>
          </a:prstGeom>
          <a:noFill/>
          <a:ln/>
        </p:spPr>
      </p:sp>
      <p:pic>
        <p:nvPicPr>
          <p:cNvPr id="3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9063"/>
          </a:xfrm>
          <a:prstGeom prst="rect">
            <a:avLst/>
          </a:prstGeom>
        </p:spPr>
      </p:pic>
      <p:pic>
        <p:nvPicPr>
          <p:cNvPr id="4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3" y="5024438"/>
            <a:ext cx="9144000" cy="119063"/>
          </a:xfrm>
          <a:prstGeom prst="rect">
            <a:avLst/>
          </a:prstGeom>
        </p:spPr>
      </p:pic>
      <p:pic>
        <p:nvPicPr>
          <p:cNvPr id="4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462" y="1229891"/>
            <a:ext cx="13956" cy="118623"/>
          </a:xfrm>
          <a:prstGeom prst="rect">
            <a:avLst/>
          </a:prstGeom>
        </p:spPr>
      </p:pic>
      <p:pic>
        <p:nvPicPr>
          <p:cNvPr id="4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086" y="1229891"/>
            <a:ext cx="13956" cy="118623"/>
          </a:xfrm>
          <a:prstGeom prst="rect">
            <a:avLst/>
          </a:prstGeom>
        </p:spPr>
      </p:pic>
      <p:pic>
        <p:nvPicPr>
          <p:cNvPr id="4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462" y="2444036"/>
            <a:ext cx="13956" cy="118623"/>
          </a:xfrm>
          <a:prstGeom prst="rect">
            <a:avLst/>
          </a:prstGeom>
        </p:spPr>
      </p:pic>
      <p:pic>
        <p:nvPicPr>
          <p:cNvPr id="4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3086" y="2444036"/>
            <a:ext cx="13956" cy="118623"/>
          </a:xfrm>
          <a:prstGeom prst="rect">
            <a:avLst/>
          </a:prstGeom>
        </p:spPr>
      </p:pic>
      <p:pic>
        <p:nvPicPr>
          <p:cNvPr id="45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8462" y="3665158"/>
            <a:ext cx="13956" cy="118624"/>
          </a:xfrm>
          <a:prstGeom prst="rect">
            <a:avLst/>
          </a:prstGeom>
        </p:spPr>
      </p:pic>
      <p:pic>
        <p:nvPicPr>
          <p:cNvPr id="46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3086" y="3665158"/>
            <a:ext cx="13956" cy="118624"/>
          </a:xfrm>
          <a:prstGeom prst="rect">
            <a:avLst/>
          </a:prstGeom>
        </p:spPr>
      </p:pic>
      <p:sp>
        <p:nvSpPr>
          <p:cNvPr id="47" name="Text 37"/>
          <p:cNvSpPr/>
          <p:nvPr/>
        </p:nvSpPr>
        <p:spPr>
          <a:xfrm>
            <a:off x="341313" y="330200"/>
            <a:ext cx="8293100" cy="533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631"/>
              </a:lnSpc>
              <a:buNone/>
            </a:pPr>
            <a:r>
              <a:rPr lang="en-US" sz="3000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목차</a:t>
            </a:r>
            <a:endParaRPr lang="en-US" sz="3000" dirty="0"/>
          </a:p>
        </p:txBody>
      </p:sp>
      <p:sp>
        <p:nvSpPr>
          <p:cNvPr id="48" name="Text 38"/>
          <p:cNvSpPr/>
          <p:nvPr/>
        </p:nvSpPr>
        <p:spPr>
          <a:xfrm>
            <a:off x="5913820" y="3947761"/>
            <a:ext cx="3532174" cy="5590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269"/>
              </a:lnSpc>
              <a:buSzPct val="100000"/>
              <a:buChar char="•"/>
            </a:pPr>
            <a:r>
              <a:rPr lang="en-US" sz="1048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프로젝트 요약</a:t>
            </a:r>
            <a:endParaRPr lang="en-US" sz="1048" dirty="0"/>
          </a:p>
          <a:p>
            <a:pPr algn="l" marL="342900" indent="-342900">
              <a:lnSpc>
                <a:spcPts val="1269"/>
              </a:lnSpc>
              <a:buSzPct val="100000"/>
              <a:buChar char="•"/>
            </a:pPr>
            <a:r>
              <a:rPr lang="en-US" sz="1048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기대효과</a:t>
            </a:r>
            <a:endParaRPr lang="en-US" sz="1048" dirty="0"/>
          </a:p>
          <a:p>
            <a:pPr algn="l" marL="342900" indent="-342900">
              <a:lnSpc>
                <a:spcPts val="1269"/>
              </a:lnSpc>
              <a:buSzPct val="100000"/>
              <a:buChar char="•"/>
            </a:pPr>
            <a:r>
              <a:rPr lang="en-US" sz="1048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향후 발전 방향</a:t>
            </a:r>
            <a:endParaRPr lang="en-US" sz="1048" dirty="0"/>
          </a:p>
        </p:txBody>
      </p:sp>
      <p:sp>
        <p:nvSpPr>
          <p:cNvPr id="49" name="Text 39"/>
          <p:cNvSpPr/>
          <p:nvPr/>
        </p:nvSpPr>
        <p:spPr>
          <a:xfrm>
            <a:off x="5338149" y="3563979"/>
            <a:ext cx="776678" cy="2662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39"/>
              </a:lnSpc>
              <a:buNone/>
            </a:pPr>
            <a:r>
              <a:rPr lang="en-US" sz="1520" b="1" dirty="0">
                <a:solidFill>
                  <a:srgbClr val="274C39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06</a:t>
            </a:r>
            <a:endParaRPr lang="en-US" sz="1520" dirty="0"/>
          </a:p>
        </p:txBody>
      </p:sp>
      <p:sp>
        <p:nvSpPr>
          <p:cNvPr id="50" name="Text 40"/>
          <p:cNvSpPr/>
          <p:nvPr/>
        </p:nvSpPr>
        <p:spPr>
          <a:xfrm>
            <a:off x="5913820" y="3584913"/>
            <a:ext cx="3538830" cy="2329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86"/>
              </a:lnSpc>
              <a:buNone/>
            </a:pPr>
            <a:r>
              <a:rPr lang="en-US" sz="1310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결론 및 향후 개선 계획</a:t>
            </a:r>
            <a:endParaRPr lang="en-US" sz="1310" dirty="0"/>
          </a:p>
        </p:txBody>
      </p:sp>
      <p:sp>
        <p:nvSpPr>
          <p:cNvPr id="51" name="Text 41"/>
          <p:cNvSpPr/>
          <p:nvPr/>
        </p:nvSpPr>
        <p:spPr>
          <a:xfrm>
            <a:off x="2109197" y="3947761"/>
            <a:ext cx="3532174" cy="5590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69"/>
              </a:lnSpc>
              <a:buNone/>
            </a:pPr>
            <a:r>
              <a:rPr lang="en-US" sz="1048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JAVA Fx</a:t>
            </a:r>
            <a:endParaRPr lang="en-US" sz="1048" dirty="0"/>
          </a:p>
          <a:p>
            <a:pPr algn="l" indent="0" marL="0">
              <a:lnSpc>
                <a:spcPts val="1269"/>
              </a:lnSpc>
              <a:buNone/>
            </a:pPr>
            <a:r>
              <a:rPr lang="en-US" sz="1048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Oracle Database</a:t>
            </a:r>
            <a:endParaRPr lang="en-US" sz="1048" dirty="0"/>
          </a:p>
        </p:txBody>
      </p:sp>
      <p:sp>
        <p:nvSpPr>
          <p:cNvPr id="52" name="Text 42"/>
          <p:cNvSpPr/>
          <p:nvPr/>
        </p:nvSpPr>
        <p:spPr>
          <a:xfrm>
            <a:off x="1533525" y="3563979"/>
            <a:ext cx="776678" cy="2662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39"/>
              </a:lnSpc>
              <a:buNone/>
            </a:pPr>
            <a:r>
              <a:rPr lang="en-US" sz="1520" b="1" dirty="0">
                <a:solidFill>
                  <a:srgbClr val="274C39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03</a:t>
            </a:r>
            <a:endParaRPr lang="en-US" sz="1520" dirty="0"/>
          </a:p>
        </p:txBody>
      </p:sp>
      <p:sp>
        <p:nvSpPr>
          <p:cNvPr id="53" name="Text 43"/>
          <p:cNvSpPr/>
          <p:nvPr/>
        </p:nvSpPr>
        <p:spPr>
          <a:xfrm>
            <a:off x="2109197" y="3584913"/>
            <a:ext cx="3538830" cy="2329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86"/>
              </a:lnSpc>
              <a:buNone/>
            </a:pPr>
            <a:r>
              <a:rPr lang="en-US" sz="1310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기술 스택</a:t>
            </a:r>
            <a:endParaRPr lang="en-US" sz="1310" dirty="0"/>
          </a:p>
        </p:txBody>
      </p:sp>
      <p:sp>
        <p:nvSpPr>
          <p:cNvPr id="54" name="Text 44"/>
          <p:cNvSpPr/>
          <p:nvPr/>
        </p:nvSpPr>
        <p:spPr>
          <a:xfrm>
            <a:off x="5913820" y="2726639"/>
            <a:ext cx="3532174" cy="5590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269"/>
              </a:lnSpc>
              <a:buSzPct val="100000"/>
              <a:buChar char="•"/>
            </a:pPr>
            <a:r>
              <a:rPr lang="en-US" sz="1048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결제 로직 추가</a:t>
            </a:r>
            <a:endParaRPr lang="en-US" sz="1048" dirty="0"/>
          </a:p>
          <a:p>
            <a:pPr algn="l" marL="342900" indent="-342900">
              <a:lnSpc>
                <a:spcPts val="1269"/>
              </a:lnSpc>
              <a:buSzPct val="100000"/>
              <a:buChar char="•"/>
            </a:pPr>
            <a:r>
              <a:rPr lang="en-US" sz="1048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테이블 검색 기능</a:t>
            </a:r>
            <a:endParaRPr lang="en-US" sz="1048" dirty="0"/>
          </a:p>
          <a:p>
            <a:pPr algn="l" marL="342900" indent="-342900">
              <a:lnSpc>
                <a:spcPts val="1269"/>
              </a:lnSpc>
              <a:buSzPct val="100000"/>
              <a:buChar char="•"/>
            </a:pPr>
            <a:r>
              <a:rPr lang="en-US" sz="1048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UI/UX 지속 개선</a:t>
            </a:r>
            <a:endParaRPr lang="en-US" sz="1048" dirty="0"/>
          </a:p>
        </p:txBody>
      </p:sp>
      <p:sp>
        <p:nvSpPr>
          <p:cNvPr id="55" name="Text 45"/>
          <p:cNvSpPr/>
          <p:nvPr/>
        </p:nvSpPr>
        <p:spPr>
          <a:xfrm>
            <a:off x="5338149" y="2349835"/>
            <a:ext cx="776678" cy="2662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39"/>
              </a:lnSpc>
              <a:buNone/>
            </a:pPr>
            <a:r>
              <a:rPr lang="en-US" sz="1520" b="1" dirty="0">
                <a:solidFill>
                  <a:srgbClr val="274C39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05</a:t>
            </a:r>
            <a:endParaRPr lang="en-US" sz="1520" dirty="0"/>
          </a:p>
        </p:txBody>
      </p:sp>
      <p:sp>
        <p:nvSpPr>
          <p:cNvPr id="56" name="Text 46"/>
          <p:cNvSpPr/>
          <p:nvPr/>
        </p:nvSpPr>
        <p:spPr>
          <a:xfrm>
            <a:off x="5913820" y="2363791"/>
            <a:ext cx="3538830" cy="2329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86"/>
              </a:lnSpc>
              <a:buNone/>
            </a:pPr>
            <a:r>
              <a:rPr lang="en-US" sz="1310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데모시연</a:t>
            </a:r>
            <a:endParaRPr lang="en-US" sz="1310" dirty="0"/>
          </a:p>
        </p:txBody>
      </p:sp>
      <p:sp>
        <p:nvSpPr>
          <p:cNvPr id="57" name="Text 47"/>
          <p:cNvSpPr/>
          <p:nvPr/>
        </p:nvSpPr>
        <p:spPr>
          <a:xfrm>
            <a:off x="2109197" y="2726639"/>
            <a:ext cx="3532174" cy="5590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269"/>
              </a:lnSpc>
              <a:buSzPct val="100000"/>
              <a:buChar char="•"/>
            </a:pPr>
            <a:r>
              <a:rPr lang="en-US" sz="1048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후원자</a:t>
            </a:r>
            <a:endParaRPr lang="en-US" sz="1048" dirty="0"/>
          </a:p>
          <a:p>
            <a:pPr algn="l" marL="342900" indent="-342900">
              <a:lnSpc>
                <a:spcPts val="1269"/>
              </a:lnSpc>
              <a:buSzPct val="100000"/>
              <a:buChar char="•"/>
            </a:pPr>
            <a:r>
              <a:rPr lang="en-US" sz="1048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수혜자</a:t>
            </a:r>
            <a:endParaRPr lang="en-US" sz="1048" dirty="0"/>
          </a:p>
          <a:p>
            <a:pPr algn="l" marL="342900" indent="-342900">
              <a:lnSpc>
                <a:spcPts val="1269"/>
              </a:lnSpc>
              <a:buSzPct val="100000"/>
              <a:buChar char="•"/>
            </a:pPr>
            <a:r>
              <a:rPr lang="en-US" sz="1048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관리자</a:t>
            </a:r>
            <a:endParaRPr lang="en-US" sz="1048" dirty="0"/>
          </a:p>
        </p:txBody>
      </p:sp>
      <p:sp>
        <p:nvSpPr>
          <p:cNvPr id="58" name="Text 48"/>
          <p:cNvSpPr/>
          <p:nvPr/>
        </p:nvSpPr>
        <p:spPr>
          <a:xfrm>
            <a:off x="1533525" y="2349835"/>
            <a:ext cx="776678" cy="2662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39"/>
              </a:lnSpc>
              <a:buNone/>
            </a:pPr>
            <a:r>
              <a:rPr lang="en-US" sz="1520" b="1" dirty="0">
                <a:solidFill>
                  <a:srgbClr val="274C39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02</a:t>
            </a:r>
            <a:endParaRPr lang="en-US" sz="1520" dirty="0"/>
          </a:p>
        </p:txBody>
      </p:sp>
      <p:sp>
        <p:nvSpPr>
          <p:cNvPr id="59" name="Text 49"/>
          <p:cNvSpPr/>
          <p:nvPr/>
        </p:nvSpPr>
        <p:spPr>
          <a:xfrm>
            <a:off x="2109197" y="2363791"/>
            <a:ext cx="3538830" cy="2329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86"/>
              </a:lnSpc>
              <a:buNone/>
            </a:pPr>
            <a:r>
              <a:rPr lang="en-US" sz="1310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핵심 기능 소개</a:t>
            </a:r>
            <a:endParaRPr lang="en-US" sz="1310" dirty="0"/>
          </a:p>
        </p:txBody>
      </p:sp>
      <p:sp>
        <p:nvSpPr>
          <p:cNvPr id="60" name="Text 50"/>
          <p:cNvSpPr/>
          <p:nvPr/>
        </p:nvSpPr>
        <p:spPr>
          <a:xfrm>
            <a:off x="5917310" y="1510749"/>
            <a:ext cx="3532174" cy="5590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269"/>
              </a:lnSpc>
              <a:buSzPct val="100000"/>
              <a:buChar char="•"/>
            </a:pPr>
            <a:r>
              <a:rPr lang="en-US" sz="1048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중심설계</a:t>
            </a:r>
            <a:endParaRPr lang="en-US" sz="1048" dirty="0"/>
          </a:p>
          <a:p>
            <a:pPr algn="l" marL="342900" indent="-342900">
              <a:lnSpc>
                <a:spcPts val="1269"/>
              </a:lnSpc>
              <a:buSzPct val="100000"/>
              <a:buChar char="•"/>
            </a:pPr>
            <a:r>
              <a:rPr lang="en-US" sz="1048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직관적인 인터페이스</a:t>
            </a:r>
            <a:endParaRPr lang="en-US" sz="1048" dirty="0"/>
          </a:p>
          <a:p>
            <a:pPr algn="l" marL="342900" indent="-342900">
              <a:lnSpc>
                <a:spcPts val="1269"/>
              </a:lnSpc>
              <a:buSzPct val="100000"/>
              <a:buChar char="•"/>
            </a:pPr>
            <a:r>
              <a:rPr lang="en-US" sz="1048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사용성 개선방안</a:t>
            </a:r>
            <a:endParaRPr lang="en-US" sz="1048" dirty="0"/>
          </a:p>
        </p:txBody>
      </p:sp>
      <p:sp>
        <p:nvSpPr>
          <p:cNvPr id="61" name="Text 51"/>
          <p:cNvSpPr/>
          <p:nvPr/>
        </p:nvSpPr>
        <p:spPr>
          <a:xfrm>
            <a:off x="5338149" y="1128713"/>
            <a:ext cx="776678" cy="2662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39"/>
              </a:lnSpc>
              <a:buNone/>
            </a:pPr>
            <a:r>
              <a:rPr lang="en-US" sz="1520" b="1" dirty="0">
                <a:solidFill>
                  <a:srgbClr val="274C39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04</a:t>
            </a:r>
            <a:endParaRPr lang="en-US" sz="1520" dirty="0"/>
          </a:p>
        </p:txBody>
      </p:sp>
      <p:sp>
        <p:nvSpPr>
          <p:cNvPr id="62" name="Text 52"/>
          <p:cNvSpPr/>
          <p:nvPr/>
        </p:nvSpPr>
        <p:spPr>
          <a:xfrm>
            <a:off x="5913820" y="1149646"/>
            <a:ext cx="3538830" cy="2329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86"/>
              </a:lnSpc>
              <a:buNone/>
            </a:pPr>
            <a:r>
              <a:rPr lang="en-US" sz="1310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UI/UX 디자인</a:t>
            </a:r>
            <a:endParaRPr lang="en-US" sz="1310" dirty="0"/>
          </a:p>
        </p:txBody>
      </p:sp>
      <p:sp>
        <p:nvSpPr>
          <p:cNvPr id="63" name="Text 53"/>
          <p:cNvSpPr/>
          <p:nvPr/>
        </p:nvSpPr>
        <p:spPr>
          <a:xfrm>
            <a:off x="2109788" y="1514475"/>
            <a:ext cx="2662238" cy="5572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269"/>
              </a:lnSpc>
              <a:buSzPct val="100000"/>
              <a:buChar char="•"/>
            </a:pPr>
            <a:r>
              <a:rPr lang="en-US" sz="1048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프로젝트개요/플랫폼의 역할&amp;의미</a:t>
            </a:r>
            <a:endParaRPr lang="en-US" sz="1048" dirty="0"/>
          </a:p>
          <a:p>
            <a:pPr algn="l" marL="342900" indent="-342900">
              <a:lnSpc>
                <a:spcPts val="1269"/>
              </a:lnSpc>
              <a:buSzPct val="100000"/>
              <a:buChar char="•"/>
            </a:pPr>
            <a:r>
              <a:rPr lang="en-US" sz="1048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개발일정</a:t>
            </a:r>
            <a:endParaRPr lang="en-US" sz="1048" dirty="0"/>
          </a:p>
          <a:p>
            <a:pPr algn="l" marL="342900" indent="-342900">
              <a:lnSpc>
                <a:spcPts val="1269"/>
              </a:lnSpc>
              <a:buSzPct val="100000"/>
              <a:buChar char="•"/>
            </a:pPr>
            <a:r>
              <a:rPr lang="en-US" sz="1048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팀원 분담</a:t>
            </a:r>
            <a:endParaRPr lang="en-US" sz="1048" dirty="0"/>
          </a:p>
        </p:txBody>
      </p:sp>
      <p:sp>
        <p:nvSpPr>
          <p:cNvPr id="64" name="Text 54"/>
          <p:cNvSpPr/>
          <p:nvPr/>
        </p:nvSpPr>
        <p:spPr>
          <a:xfrm>
            <a:off x="1533525" y="1128713"/>
            <a:ext cx="776678" cy="2662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39"/>
              </a:lnSpc>
              <a:buNone/>
            </a:pPr>
            <a:r>
              <a:rPr lang="en-US" sz="1520" b="1" dirty="0">
                <a:solidFill>
                  <a:srgbClr val="274C39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01</a:t>
            </a:r>
            <a:endParaRPr lang="en-US" sz="1520" dirty="0"/>
          </a:p>
        </p:txBody>
      </p:sp>
      <p:sp>
        <p:nvSpPr>
          <p:cNvPr id="65" name="Text 55"/>
          <p:cNvSpPr/>
          <p:nvPr/>
        </p:nvSpPr>
        <p:spPr>
          <a:xfrm>
            <a:off x="2109197" y="1149646"/>
            <a:ext cx="3538830" cy="2329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86"/>
              </a:lnSpc>
              <a:buNone/>
            </a:pPr>
            <a:r>
              <a:rPr lang="en-US" sz="1310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프로젝트 소개</a:t>
            </a:r>
            <a:endParaRPr lang="en-US" sz="13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46106" y="1936750"/>
            <a:ext cx="1822450" cy="2095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546106" y="1936750"/>
            <a:ext cx="1822450" cy="209550"/>
          </a:xfrm>
          <a:prstGeom prst="rect">
            <a:avLst/>
          </a:prstGeom>
          <a:noFill/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088" y="1000125"/>
            <a:ext cx="4991100" cy="3614738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1" y="5024438"/>
            <a:ext cx="9144000" cy="119063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19063"/>
          </a:xfrm>
          <a:prstGeom prst="rect">
            <a:avLst/>
          </a:prstGeom>
        </p:spPr>
      </p:pic>
      <p:pic>
        <p:nvPicPr>
          <p:cNvPr id="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863" y="2157413"/>
            <a:ext cx="3767138" cy="1304925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300038" y="485775"/>
            <a:ext cx="4222750" cy="533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438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관리자 기능-유저별 조회_2</a:t>
            </a:r>
            <a:endParaRPr lang="en-US" sz="2438" dirty="0"/>
          </a:p>
        </p:txBody>
      </p:sp>
      <p:sp>
        <p:nvSpPr>
          <p:cNvPr id="9" name="Text 3"/>
          <p:cNvSpPr/>
          <p:nvPr/>
        </p:nvSpPr>
        <p:spPr>
          <a:xfrm>
            <a:off x="5500688" y="2657475"/>
            <a:ext cx="3929063" cy="628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34"/>
              </a:lnSpc>
              <a:buNone/>
            </a:pPr>
            <a:r>
              <a:rPr lang="en-US" sz="135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리스트 상단의 검색 바에 </a:t>
            </a:r>
            <a:endParaRPr lang="en-US" sz="1350" dirty="0"/>
          </a:p>
          <a:p>
            <a:pPr algn="l" indent="0" marL="0">
              <a:lnSpc>
                <a:spcPts val="1634"/>
              </a:lnSpc>
              <a:buNone/>
            </a:pPr>
            <a:r>
              <a:rPr lang="en-US" sz="135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로그인_id, 이름, 전화번호 등을 입력해 </a:t>
            </a:r>
            <a:endParaRPr lang="en-US" sz="1350" dirty="0"/>
          </a:p>
          <a:p>
            <a:pPr algn="l" indent="0" marL="0">
              <a:lnSpc>
                <a:spcPts val="1634"/>
              </a:lnSpc>
              <a:buNone/>
            </a:pPr>
            <a:r>
              <a:rPr lang="en-US" sz="135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빠르게 원하는 user를 확인할 수 있습니다.</a:t>
            </a:r>
            <a:endParaRPr lang="en-US" sz="1350" dirty="0"/>
          </a:p>
        </p:txBody>
      </p:sp>
      <p:sp>
        <p:nvSpPr>
          <p:cNvPr id="10" name="Text 4"/>
          <p:cNvSpPr/>
          <p:nvPr/>
        </p:nvSpPr>
        <p:spPr>
          <a:xfrm>
            <a:off x="5500688" y="2300288"/>
            <a:ext cx="2233612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34"/>
              </a:lnSpc>
              <a:buNone/>
            </a:pPr>
            <a:r>
              <a:rPr lang="en-US" sz="1350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검색 기능</a:t>
            </a:r>
            <a:endParaRPr lang="en-US" sz="135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46100" y="1936750"/>
            <a:ext cx="1822450" cy="2095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768350" y="800100"/>
            <a:ext cx="7715250" cy="53340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768350" y="800100"/>
            <a:ext cx="7715250" cy="53340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546100" y="1936750"/>
            <a:ext cx="1822450" cy="209550"/>
          </a:xfrm>
          <a:prstGeom prst="rect">
            <a:avLst/>
          </a:prstGeom>
          <a:noFill/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" y="4048125"/>
            <a:ext cx="4071938" cy="1095375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213" y="4048125"/>
            <a:ext cx="4071938" cy="781050"/>
          </a:xfrm>
          <a:prstGeom prst="rect">
            <a:avLst/>
          </a:prstGeom>
        </p:spPr>
      </p:pic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213" y="947737"/>
            <a:ext cx="4086225" cy="2952750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8" y="947737"/>
            <a:ext cx="4067175" cy="2943225"/>
          </a:xfrm>
          <a:prstGeom prst="rect">
            <a:avLst/>
          </a:prstGeom>
        </p:spPr>
      </p:pic>
      <p:pic>
        <p:nvPicPr>
          <p:cNvPr id="1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288" y="2600325"/>
            <a:ext cx="738188" cy="140284"/>
          </a:xfrm>
          <a:prstGeom prst="rect">
            <a:avLst/>
          </a:prstGeom>
        </p:spPr>
      </p:pic>
      <p:pic>
        <p:nvPicPr>
          <p:cNvPr id="11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81" y="5024438"/>
            <a:ext cx="9144000" cy="119063"/>
          </a:xfrm>
          <a:prstGeom prst="rect">
            <a:avLst/>
          </a:prstGeom>
        </p:spPr>
      </p:pic>
      <p:pic>
        <p:nvPicPr>
          <p:cNvPr id="12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119063"/>
          </a:xfrm>
          <a:prstGeom prst="rect">
            <a:avLst/>
          </a:prstGeom>
        </p:spPr>
      </p:pic>
      <p:sp>
        <p:nvSpPr>
          <p:cNvPr id="13" name="Text 4"/>
          <p:cNvSpPr/>
          <p:nvPr/>
        </p:nvSpPr>
        <p:spPr>
          <a:xfrm>
            <a:off x="438150" y="4486275"/>
            <a:ext cx="4319588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34"/>
              </a:lnSpc>
              <a:buNone/>
            </a:pPr>
            <a:r>
              <a:rPr lang="en-US" sz="135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리스트에서 user를 클릭해, </a:t>
            </a:r>
            <a:endParaRPr lang="en-US" sz="1350" dirty="0"/>
          </a:p>
          <a:p>
            <a:pPr algn="l" indent="0" marL="0">
              <a:lnSpc>
                <a:spcPts val="1634"/>
              </a:lnSpc>
              <a:buNone/>
            </a:pPr>
            <a:r>
              <a:rPr lang="en-US" sz="135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현재 승인 상태를 반대로 변경할 수 있습니다.</a:t>
            </a:r>
            <a:endParaRPr lang="en-US" sz="1350" dirty="0"/>
          </a:p>
        </p:txBody>
      </p:sp>
      <p:sp>
        <p:nvSpPr>
          <p:cNvPr id="14" name="Text 5"/>
          <p:cNvSpPr/>
          <p:nvPr/>
        </p:nvSpPr>
        <p:spPr>
          <a:xfrm>
            <a:off x="438150" y="4152900"/>
            <a:ext cx="3338513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34"/>
              </a:lnSpc>
              <a:buNone/>
            </a:pPr>
            <a:r>
              <a:rPr lang="en-US" sz="1350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계정 활성화/비활성화</a:t>
            </a:r>
            <a:endParaRPr lang="en-US" sz="1350" dirty="0"/>
          </a:p>
        </p:txBody>
      </p:sp>
      <p:sp>
        <p:nvSpPr>
          <p:cNvPr id="15" name="Text 6"/>
          <p:cNvSpPr/>
          <p:nvPr/>
        </p:nvSpPr>
        <p:spPr>
          <a:xfrm>
            <a:off x="4919663" y="4219575"/>
            <a:ext cx="3852862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34"/>
              </a:lnSpc>
              <a:buNone/>
            </a:pPr>
            <a:r>
              <a:rPr lang="en-US" sz="135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ok 버튼 클릭 시 변경 사항이 실시간으로 </a:t>
            </a:r>
            <a:endParaRPr lang="en-US" sz="1350" dirty="0"/>
          </a:p>
          <a:p>
            <a:pPr algn="l" indent="0" marL="0">
              <a:lnSpc>
                <a:spcPts val="1634"/>
              </a:lnSpc>
              <a:buNone/>
            </a:pPr>
            <a:r>
              <a:rPr lang="en-US" sz="135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반영되는 것을 사용자가 확인 가능합니다.</a:t>
            </a:r>
            <a:endParaRPr lang="en-US" sz="1350" dirty="0"/>
          </a:p>
        </p:txBody>
      </p:sp>
      <p:sp>
        <p:nvSpPr>
          <p:cNvPr id="16" name="Text 7"/>
          <p:cNvSpPr/>
          <p:nvPr/>
        </p:nvSpPr>
        <p:spPr>
          <a:xfrm>
            <a:off x="300038" y="485775"/>
            <a:ext cx="4222750" cy="533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438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관리자 기능-유저별 조회_3</a:t>
            </a:r>
            <a:endParaRPr lang="en-US" sz="2438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46100" y="1936750"/>
            <a:ext cx="1822450" cy="2095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768350" y="800100"/>
            <a:ext cx="7715250" cy="53340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457200" y="485775"/>
            <a:ext cx="8331200" cy="417195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768350" y="800100"/>
            <a:ext cx="7715250" cy="533400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546100" y="1936750"/>
            <a:ext cx="1822450" cy="209550"/>
          </a:xfrm>
          <a:prstGeom prst="rect">
            <a:avLst/>
          </a:prstGeom>
          <a:noFill/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9063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1" y="5024438"/>
            <a:ext cx="9144000" cy="119063"/>
          </a:xfrm>
          <a:prstGeom prst="rect">
            <a:avLst/>
          </a:prstGeom>
        </p:spPr>
      </p:pic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04950"/>
            <a:ext cx="4000500" cy="28956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85800" y="533400"/>
            <a:ext cx="4222750" cy="533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438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관리자 기능-내역별 조회_1</a:t>
            </a:r>
            <a:endParaRPr lang="en-US" sz="2438" dirty="0"/>
          </a:p>
        </p:txBody>
      </p:sp>
      <p:sp>
        <p:nvSpPr>
          <p:cNvPr id="11" name="Text 6"/>
          <p:cNvSpPr/>
          <p:nvPr/>
        </p:nvSpPr>
        <p:spPr>
          <a:xfrm>
            <a:off x="4957763" y="1919288"/>
            <a:ext cx="3929063" cy="838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34"/>
              </a:lnSpc>
              <a:buNone/>
            </a:pPr>
            <a:r>
              <a:rPr lang="en-US" sz="135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화면 상단의 choice 칸에서 내역별 조회를 선택하면 내역 조회 화면으로 이동하며, </a:t>
            </a:r>
            <a:endParaRPr lang="en-US" sz="1350" dirty="0"/>
          </a:p>
          <a:p>
            <a:pPr algn="l" indent="0" marL="0">
              <a:lnSpc>
                <a:spcPts val="1634"/>
              </a:lnSpc>
              <a:buNone/>
            </a:pPr>
            <a:r>
              <a:rPr lang="en-US" sz="135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후원 일자 순으로 정렬한 모든 사용자들의 후원 내역을 볼 수 있습니다.</a:t>
            </a:r>
            <a:endParaRPr lang="en-US" sz="1350" dirty="0"/>
          </a:p>
        </p:txBody>
      </p:sp>
      <p:sp>
        <p:nvSpPr>
          <p:cNvPr id="12" name="Text 7"/>
          <p:cNvSpPr/>
          <p:nvPr/>
        </p:nvSpPr>
        <p:spPr>
          <a:xfrm>
            <a:off x="4957763" y="1476375"/>
            <a:ext cx="40195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34"/>
              </a:lnSpc>
              <a:buNone/>
            </a:pPr>
            <a:r>
              <a:rPr lang="en-US" sz="135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모든 사용자의 후원 내역</a:t>
            </a:r>
            <a:endParaRPr lang="en-US" sz="1350" dirty="0"/>
          </a:p>
        </p:txBody>
      </p:sp>
      <p:sp>
        <p:nvSpPr>
          <p:cNvPr id="13" name="Text 8"/>
          <p:cNvSpPr/>
          <p:nvPr/>
        </p:nvSpPr>
        <p:spPr>
          <a:xfrm>
            <a:off x="4957763" y="3000375"/>
            <a:ext cx="4019550" cy="628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34"/>
              </a:lnSpc>
              <a:buNone/>
            </a:pPr>
            <a:r>
              <a:rPr lang="en-US" sz="135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후원 내역에는 후원자id, 후원자 로그인 id, </a:t>
            </a:r>
            <a:endParaRPr lang="en-US" sz="1350" dirty="0"/>
          </a:p>
          <a:p>
            <a:pPr algn="l" indent="0" marL="0">
              <a:lnSpc>
                <a:spcPts val="1634"/>
              </a:lnSpc>
              <a:buNone/>
            </a:pPr>
            <a:r>
              <a:rPr lang="en-US" sz="135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수혜자 id, 수혜자 로그인 id, 후원금액, 후원 일자, 수혜 여부가 출력됩니다.</a:t>
            </a:r>
            <a:endParaRPr lang="en-US" sz="135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8351" y="800100"/>
            <a:ext cx="7715250" cy="53340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768351" y="800100"/>
            <a:ext cx="7715250" cy="533400"/>
          </a:xfrm>
          <a:prstGeom prst="rect">
            <a:avLst/>
          </a:prstGeom>
          <a:noFill/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485775"/>
            <a:ext cx="8331201" cy="417195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1" y="5024438"/>
            <a:ext cx="9144000" cy="119063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19063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66763" y="800100"/>
            <a:ext cx="4222750" cy="533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438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관리자 기능-내역별 조회_2</a:t>
            </a:r>
            <a:endParaRPr lang="en-US" sz="2438" dirty="0"/>
          </a:p>
        </p:txBody>
      </p:sp>
      <p:sp>
        <p:nvSpPr>
          <p:cNvPr id="8" name="Text 3"/>
          <p:cNvSpPr/>
          <p:nvPr/>
        </p:nvSpPr>
        <p:spPr>
          <a:xfrm>
            <a:off x="5295900" y="804863"/>
            <a:ext cx="316230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34"/>
              </a:lnSpc>
              <a:buNone/>
            </a:pPr>
            <a:r>
              <a:rPr lang="en-US" sz="135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별 상세정보 확인</a:t>
            </a:r>
            <a:endParaRPr lang="en-US" sz="135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05538" y="2046913"/>
            <a:ext cx="3789753" cy="25871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405538" y="2543358"/>
            <a:ext cx="3789753" cy="1202652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5076313" y="2046913"/>
            <a:ext cx="3789753" cy="25871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5076313" y="2543358"/>
            <a:ext cx="3789753" cy="1202652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466725" y="409575"/>
            <a:ext cx="3765550" cy="533400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466725" y="409575"/>
            <a:ext cx="3765550" cy="533400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5076306" y="2543358"/>
            <a:ext cx="3789753" cy="1202652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5076306" y="2046913"/>
            <a:ext cx="3789753" cy="258710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405540" y="2543358"/>
            <a:ext cx="3789753" cy="1202652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405540" y="2046913"/>
            <a:ext cx="3789753" cy="258710"/>
          </a:xfrm>
          <a:prstGeom prst="rect">
            <a:avLst/>
          </a:prstGeom>
          <a:noFill/>
          <a:ln/>
        </p:spPr>
      </p:sp>
      <p:pic>
        <p:nvPicPr>
          <p:cNvPr id="1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92424"/>
            <a:ext cx="4565884" cy="2580109"/>
          </a:xfrm>
          <a:prstGeom prst="rect">
            <a:avLst/>
          </a:prstGeom>
        </p:spPr>
      </p:pic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38" y="2431483"/>
            <a:ext cx="3754792" cy="6993"/>
          </a:xfrm>
          <a:prstGeom prst="rect">
            <a:avLst/>
          </a:prstGeom>
        </p:spPr>
      </p:pic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126" y="1590675"/>
            <a:ext cx="4572874" cy="2580109"/>
          </a:xfrm>
          <a:prstGeom prst="rect">
            <a:avLst/>
          </a:prstGeom>
        </p:spPr>
      </p:pic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96" y="2557342"/>
            <a:ext cx="398553" cy="398554"/>
          </a:xfrm>
          <a:prstGeom prst="rect">
            <a:avLst/>
          </a:prstGeom>
        </p:spPr>
      </p:pic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835" y="2683200"/>
            <a:ext cx="76914" cy="139844"/>
          </a:xfrm>
          <a:prstGeom prst="rect">
            <a:avLst/>
          </a:prstGeom>
        </p:spPr>
      </p:pic>
      <p:pic>
        <p:nvPicPr>
          <p:cNvPr id="1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313" y="2431483"/>
            <a:ext cx="3754794" cy="6993"/>
          </a:xfrm>
          <a:prstGeom prst="rect">
            <a:avLst/>
          </a:prstGeom>
        </p:spPr>
      </p:pic>
      <p:pic>
        <p:nvPicPr>
          <p:cNvPr id="1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7015" y="2683201"/>
            <a:ext cx="76914" cy="139844"/>
          </a:xfrm>
          <a:prstGeom prst="rect">
            <a:avLst/>
          </a:prstGeom>
        </p:spPr>
      </p:pic>
      <p:sp>
        <p:nvSpPr>
          <p:cNvPr id="19" name="Text 10"/>
          <p:cNvSpPr/>
          <p:nvPr/>
        </p:nvSpPr>
        <p:spPr>
          <a:xfrm>
            <a:off x="466725" y="876300"/>
            <a:ext cx="4222750" cy="533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69"/>
              </a:lnSpc>
              <a:buNone/>
            </a:pPr>
            <a:r>
              <a:rPr lang="en-US" sz="1875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기술 스택</a:t>
            </a:r>
            <a:endParaRPr lang="en-US" sz="1875" dirty="0"/>
          </a:p>
        </p:txBody>
      </p:sp>
      <p:sp>
        <p:nvSpPr>
          <p:cNvPr id="20" name="Text 11"/>
          <p:cNvSpPr/>
          <p:nvPr/>
        </p:nvSpPr>
        <p:spPr>
          <a:xfrm>
            <a:off x="465137" y="517525"/>
            <a:ext cx="4222750" cy="533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438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03.</a:t>
            </a:r>
            <a:endParaRPr lang="en-US" sz="2438" dirty="0"/>
          </a:p>
        </p:txBody>
      </p:sp>
      <p:sp>
        <p:nvSpPr>
          <p:cNvPr id="21" name="Text 12"/>
          <p:cNvSpPr/>
          <p:nvPr/>
        </p:nvSpPr>
        <p:spPr>
          <a:xfrm>
            <a:off x="5076306" y="2543358"/>
            <a:ext cx="4246953" cy="12026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466"/>
              </a:lnSpc>
              <a:buSzPct val="100000"/>
              <a:buChar char="•"/>
            </a:pPr>
            <a:r>
              <a:rPr lang="en-US" sz="121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안정성이 검증된 엔터프라이즈급 데이터베이스</a:t>
            </a:r>
            <a:endParaRPr lang="en-US" sz="1211" dirty="0"/>
          </a:p>
          <a:p>
            <a:pPr algn="l" marL="342900" indent="-342900">
              <a:lnSpc>
                <a:spcPts val="1466"/>
              </a:lnSpc>
              <a:buSzPct val="100000"/>
              <a:buChar char="•"/>
            </a:pPr>
            <a:r>
              <a:rPr lang="en-US" sz="121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강력한 데이터 무결성 관리 (ACID)</a:t>
            </a:r>
            <a:endParaRPr lang="en-US" sz="1211" dirty="0"/>
          </a:p>
          <a:p>
            <a:pPr algn="l" marL="342900" indent="-342900">
              <a:lnSpc>
                <a:spcPts val="1466"/>
              </a:lnSpc>
              <a:buSzPct val="100000"/>
              <a:buChar char="•"/>
            </a:pPr>
            <a:r>
              <a:rPr lang="en-US" sz="121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JDBC PreparedStatement 를 통한 </a:t>
            </a:r>
            <a:endParaRPr lang="en-US" sz="1211" dirty="0"/>
          </a:p>
          <a:p>
            <a:pPr algn="l" indent="0" marL="0">
              <a:lnSpc>
                <a:spcPts val="1466"/>
              </a:lnSpc>
              <a:buNone/>
            </a:pPr>
            <a:r>
              <a:rPr lang="en-US" sz="121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안전한 JAVA SQL 실행</a:t>
            </a:r>
            <a:endParaRPr lang="en-US" sz="1211" dirty="0"/>
          </a:p>
          <a:p>
            <a:pPr algn="l" marL="342900" indent="-342900">
              <a:lnSpc>
                <a:spcPts val="1466"/>
              </a:lnSpc>
              <a:buSzPct val="100000"/>
              <a:buChar char="•"/>
            </a:pPr>
            <a:r>
              <a:rPr lang="en-US" sz="121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뛰어난 확장성</a:t>
            </a:r>
            <a:endParaRPr lang="en-US" sz="1211" dirty="0"/>
          </a:p>
        </p:txBody>
      </p:sp>
      <p:sp>
        <p:nvSpPr>
          <p:cNvPr id="22" name="Text 13"/>
          <p:cNvSpPr/>
          <p:nvPr/>
        </p:nvSpPr>
        <p:spPr>
          <a:xfrm>
            <a:off x="5076306" y="2046913"/>
            <a:ext cx="4246953" cy="25871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32"/>
              </a:lnSpc>
              <a:buNone/>
            </a:pPr>
            <a:r>
              <a:rPr lang="en-US" sz="1431" b="1" dirty="0">
                <a:solidFill>
                  <a:srgbClr val="5054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Oracle Database</a:t>
            </a:r>
            <a:endParaRPr lang="en-US" sz="1431" dirty="0"/>
          </a:p>
        </p:txBody>
      </p:sp>
      <p:sp>
        <p:nvSpPr>
          <p:cNvPr id="23" name="Text 14"/>
          <p:cNvSpPr/>
          <p:nvPr/>
        </p:nvSpPr>
        <p:spPr>
          <a:xfrm>
            <a:off x="410301" y="2543358"/>
            <a:ext cx="4246953" cy="12026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466"/>
              </a:lnSpc>
              <a:buSzPct val="100000"/>
              <a:buChar char="•"/>
            </a:pPr>
            <a:r>
              <a:rPr lang="en-US" sz="121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Eclipse Window Builder 를 통한 직관적인 UI 설계</a:t>
            </a:r>
            <a:endParaRPr lang="en-US" sz="1211" dirty="0"/>
          </a:p>
          <a:p>
            <a:pPr algn="l" marL="342900" indent="-342900">
              <a:lnSpc>
                <a:spcPts val="1466"/>
              </a:lnSpc>
              <a:buSzPct val="100000"/>
              <a:buChar char="•"/>
            </a:pPr>
            <a:r>
              <a:rPr lang="en-US" sz="121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Fx 이벤트 핸들러를 이용한 사용자 인터렉션 구현</a:t>
            </a:r>
            <a:endParaRPr lang="en-US" sz="1211" dirty="0"/>
          </a:p>
          <a:p>
            <a:pPr algn="l" marL="342900" indent="-342900">
              <a:lnSpc>
                <a:spcPts val="1466"/>
              </a:lnSpc>
              <a:buSzPct val="100000"/>
              <a:buChar char="•"/>
            </a:pPr>
            <a:r>
              <a:rPr lang="en-US" sz="121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높은 성능과 반응성으로 사용자 경험 향상</a:t>
            </a:r>
            <a:endParaRPr lang="en-US" sz="1211" dirty="0"/>
          </a:p>
        </p:txBody>
      </p:sp>
      <p:sp>
        <p:nvSpPr>
          <p:cNvPr id="24" name="Text 15"/>
          <p:cNvSpPr/>
          <p:nvPr/>
        </p:nvSpPr>
        <p:spPr>
          <a:xfrm>
            <a:off x="405540" y="2046913"/>
            <a:ext cx="4246953" cy="25871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32"/>
              </a:lnSpc>
              <a:buNone/>
            </a:pPr>
            <a:r>
              <a:rPr lang="en-US" sz="1431" b="1" dirty="0">
                <a:solidFill>
                  <a:srgbClr val="5054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Fx</a:t>
            </a:r>
            <a:endParaRPr lang="en-US" sz="143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77848" y="3790950"/>
            <a:ext cx="7988300" cy="7048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419100" y="1506538"/>
            <a:ext cx="1047750" cy="15240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3186113" y="1487488"/>
            <a:ext cx="1047750" cy="15240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5957888" y="1487488"/>
            <a:ext cx="1047750" cy="152400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520698" y="2324100"/>
            <a:ext cx="2565400" cy="781050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519113" y="1876425"/>
            <a:ext cx="2565400" cy="209550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3289302" y="2324100"/>
            <a:ext cx="2565400" cy="781050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3287725" y="1876425"/>
            <a:ext cx="2565400" cy="209550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6057900" y="2324100"/>
            <a:ext cx="2562225" cy="981075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6056319" y="1876425"/>
            <a:ext cx="2565400" cy="209550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466725" y="409575"/>
            <a:ext cx="3765550" cy="533400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466725" y="409575"/>
            <a:ext cx="3765550" cy="533400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6056319" y="1876425"/>
            <a:ext cx="2565400" cy="209550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6057900" y="2324100"/>
            <a:ext cx="2565400" cy="781050"/>
          </a:xfrm>
          <a:prstGeom prst="rect">
            <a:avLst/>
          </a:prstGeom>
          <a:noFill/>
          <a:ln/>
        </p:spPr>
      </p:sp>
      <p:sp>
        <p:nvSpPr>
          <p:cNvPr id="16" name="Shape 14"/>
          <p:cNvSpPr/>
          <p:nvPr/>
        </p:nvSpPr>
        <p:spPr>
          <a:xfrm>
            <a:off x="3287725" y="1876425"/>
            <a:ext cx="2565400" cy="209550"/>
          </a:xfrm>
          <a:prstGeom prst="rect">
            <a:avLst/>
          </a:prstGeom>
          <a:noFill/>
          <a:ln/>
        </p:spPr>
      </p:sp>
      <p:sp>
        <p:nvSpPr>
          <p:cNvPr id="17" name="Shape 15"/>
          <p:cNvSpPr/>
          <p:nvPr/>
        </p:nvSpPr>
        <p:spPr>
          <a:xfrm>
            <a:off x="3289302" y="2324100"/>
            <a:ext cx="2565400" cy="781050"/>
          </a:xfrm>
          <a:prstGeom prst="rect">
            <a:avLst/>
          </a:prstGeom>
          <a:noFill/>
          <a:ln/>
        </p:spPr>
      </p:sp>
      <p:sp>
        <p:nvSpPr>
          <p:cNvPr id="18" name="Shape 16"/>
          <p:cNvSpPr/>
          <p:nvPr/>
        </p:nvSpPr>
        <p:spPr>
          <a:xfrm>
            <a:off x="519113" y="1876425"/>
            <a:ext cx="2565400" cy="209550"/>
          </a:xfrm>
          <a:prstGeom prst="rect">
            <a:avLst/>
          </a:prstGeom>
          <a:noFill/>
          <a:ln/>
        </p:spPr>
      </p:sp>
      <p:sp>
        <p:nvSpPr>
          <p:cNvPr id="19" name="Shape 17"/>
          <p:cNvSpPr/>
          <p:nvPr/>
        </p:nvSpPr>
        <p:spPr>
          <a:xfrm>
            <a:off x="520698" y="2324100"/>
            <a:ext cx="2565400" cy="781050"/>
          </a:xfrm>
          <a:prstGeom prst="rect">
            <a:avLst/>
          </a:prstGeom>
          <a:noFill/>
          <a:ln/>
        </p:spPr>
      </p:sp>
      <p:sp>
        <p:nvSpPr>
          <p:cNvPr id="20" name="Shape 18"/>
          <p:cNvSpPr/>
          <p:nvPr/>
        </p:nvSpPr>
        <p:spPr>
          <a:xfrm>
            <a:off x="5957888" y="1487488"/>
            <a:ext cx="1047750" cy="152400"/>
          </a:xfrm>
          <a:prstGeom prst="rect">
            <a:avLst/>
          </a:prstGeom>
          <a:noFill/>
          <a:ln/>
        </p:spPr>
      </p:sp>
      <p:sp>
        <p:nvSpPr>
          <p:cNvPr id="21" name="Shape 19"/>
          <p:cNvSpPr/>
          <p:nvPr/>
        </p:nvSpPr>
        <p:spPr>
          <a:xfrm>
            <a:off x="3186113" y="1487488"/>
            <a:ext cx="1047750" cy="152400"/>
          </a:xfrm>
          <a:prstGeom prst="rect">
            <a:avLst/>
          </a:prstGeom>
          <a:noFill/>
          <a:ln/>
        </p:spPr>
      </p:sp>
      <p:sp>
        <p:nvSpPr>
          <p:cNvPr id="22" name="Shape 20"/>
          <p:cNvSpPr/>
          <p:nvPr/>
        </p:nvSpPr>
        <p:spPr>
          <a:xfrm>
            <a:off x="419100" y="1506538"/>
            <a:ext cx="1047750" cy="152400"/>
          </a:xfrm>
          <a:prstGeom prst="rect">
            <a:avLst/>
          </a:prstGeom>
          <a:noFill/>
          <a:ln/>
        </p:spPr>
      </p:sp>
      <p:sp>
        <p:nvSpPr>
          <p:cNvPr id="23" name="Shape 21"/>
          <p:cNvSpPr/>
          <p:nvPr/>
        </p:nvSpPr>
        <p:spPr>
          <a:xfrm>
            <a:off x="577848" y="3790950"/>
            <a:ext cx="7988300" cy="704850"/>
          </a:xfrm>
          <a:prstGeom prst="rect">
            <a:avLst/>
          </a:prstGeom>
          <a:noFill/>
          <a:ln/>
        </p:spPr>
      </p:sp>
      <p:pic>
        <p:nvPicPr>
          <p:cNvPr id="2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398" y="3606800"/>
            <a:ext cx="8331200" cy="1079500"/>
          </a:xfrm>
          <a:prstGeom prst="rect">
            <a:avLst/>
          </a:prstGeom>
        </p:spPr>
      </p:pic>
      <p:pic>
        <p:nvPicPr>
          <p:cNvPr id="2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2" y="3429000"/>
            <a:ext cx="361950" cy="361950"/>
          </a:xfrm>
          <a:prstGeom prst="rect">
            <a:avLst/>
          </a:prstGeom>
        </p:spPr>
      </p:pic>
      <p:pic>
        <p:nvPicPr>
          <p:cNvPr id="2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673" y="3584575"/>
            <a:ext cx="120650" cy="63500"/>
          </a:xfrm>
          <a:prstGeom prst="rect">
            <a:avLst/>
          </a:prstGeom>
        </p:spPr>
      </p:pic>
      <p:pic>
        <p:nvPicPr>
          <p:cNvPr id="2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1657350"/>
            <a:ext cx="2767013" cy="1993900"/>
          </a:xfrm>
          <a:prstGeom prst="rect">
            <a:avLst/>
          </a:prstGeom>
        </p:spPr>
      </p:pic>
      <p:pic>
        <p:nvPicPr>
          <p:cNvPr id="2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113" y="1657350"/>
            <a:ext cx="2771775" cy="1941840"/>
          </a:xfrm>
          <a:prstGeom prst="rect">
            <a:avLst/>
          </a:prstGeom>
        </p:spPr>
      </p:pic>
      <p:pic>
        <p:nvPicPr>
          <p:cNvPr id="2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7888" y="1657350"/>
            <a:ext cx="2767013" cy="1993900"/>
          </a:xfrm>
          <a:prstGeom prst="rect">
            <a:avLst/>
          </a:prstGeom>
        </p:spPr>
      </p:pic>
      <p:sp>
        <p:nvSpPr>
          <p:cNvPr id="30" name="Text 22"/>
          <p:cNvSpPr/>
          <p:nvPr/>
        </p:nvSpPr>
        <p:spPr>
          <a:xfrm>
            <a:off x="466725" y="876300"/>
            <a:ext cx="4222750" cy="533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69"/>
              </a:lnSpc>
              <a:buNone/>
            </a:pPr>
            <a:r>
              <a:rPr lang="en-US" sz="1875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UI/UX 디자인</a:t>
            </a:r>
            <a:endParaRPr lang="en-US" sz="1875" dirty="0"/>
          </a:p>
        </p:txBody>
      </p:sp>
      <p:sp>
        <p:nvSpPr>
          <p:cNvPr id="31" name="Text 23"/>
          <p:cNvSpPr/>
          <p:nvPr/>
        </p:nvSpPr>
        <p:spPr>
          <a:xfrm>
            <a:off x="465134" y="517525"/>
            <a:ext cx="4222750" cy="533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438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04.</a:t>
            </a:r>
            <a:endParaRPr lang="en-US" sz="2438" dirty="0"/>
          </a:p>
        </p:txBody>
      </p:sp>
      <p:sp>
        <p:nvSpPr>
          <p:cNvPr id="32" name="Text 24"/>
          <p:cNvSpPr/>
          <p:nvPr/>
        </p:nvSpPr>
        <p:spPr>
          <a:xfrm>
            <a:off x="6056319" y="1876425"/>
            <a:ext cx="302260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2"/>
              </a:lnSpc>
              <a:buNone/>
            </a:pPr>
            <a:r>
              <a:rPr lang="en-US" sz="1200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접근성고려</a:t>
            </a:r>
            <a:endParaRPr lang="en-US" sz="1200" dirty="0"/>
          </a:p>
        </p:txBody>
      </p:sp>
      <p:sp>
        <p:nvSpPr>
          <p:cNvPr id="33" name="Text 25"/>
          <p:cNvSpPr/>
          <p:nvPr/>
        </p:nvSpPr>
        <p:spPr>
          <a:xfrm>
            <a:off x="6057900" y="2324100"/>
            <a:ext cx="3022600" cy="781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다양한 기기지원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화면 읽기 프로그램 호환</a:t>
            </a:r>
            <a:endParaRPr lang="en-US" sz="1100" dirty="0"/>
          </a:p>
        </p:txBody>
      </p:sp>
      <p:sp>
        <p:nvSpPr>
          <p:cNvPr id="34" name="Text 26"/>
          <p:cNvSpPr/>
          <p:nvPr/>
        </p:nvSpPr>
        <p:spPr>
          <a:xfrm>
            <a:off x="3287725" y="1876425"/>
            <a:ext cx="302260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2"/>
              </a:lnSpc>
              <a:buNone/>
            </a:pPr>
            <a:r>
              <a:rPr lang="en-US" sz="1200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직관적인인터페이스</a:t>
            </a:r>
            <a:endParaRPr lang="en-US" sz="1200" dirty="0"/>
          </a:p>
        </p:txBody>
      </p:sp>
      <p:sp>
        <p:nvSpPr>
          <p:cNvPr id="35" name="Text 27"/>
          <p:cNvSpPr/>
          <p:nvPr/>
        </p:nvSpPr>
        <p:spPr>
          <a:xfrm>
            <a:off x="3289302" y="2324100"/>
            <a:ext cx="3022600" cy="781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명확한 메뉴 구조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효과적인 정보 전달</a:t>
            </a:r>
            <a:endParaRPr lang="en-US" sz="1100" dirty="0"/>
          </a:p>
        </p:txBody>
      </p:sp>
      <p:sp>
        <p:nvSpPr>
          <p:cNvPr id="36" name="Text 28"/>
          <p:cNvSpPr/>
          <p:nvPr/>
        </p:nvSpPr>
        <p:spPr>
          <a:xfrm>
            <a:off x="519113" y="1876425"/>
            <a:ext cx="302260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2"/>
              </a:lnSpc>
              <a:buNone/>
            </a:pPr>
            <a:r>
              <a:rPr lang="en-US" sz="1200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사용자중심설계</a:t>
            </a:r>
            <a:endParaRPr lang="en-US" sz="1200" dirty="0"/>
          </a:p>
        </p:txBody>
      </p:sp>
      <p:sp>
        <p:nvSpPr>
          <p:cNvPr id="37" name="Text 29"/>
          <p:cNvSpPr/>
          <p:nvPr/>
        </p:nvSpPr>
        <p:spPr>
          <a:xfrm>
            <a:off x="520698" y="2324100"/>
            <a:ext cx="3022600" cy="781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사용자 니즈분석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페르소나 설정 및 활용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사용자 테스트 실시</a:t>
            </a:r>
            <a:endParaRPr lang="en-US" sz="1100" dirty="0"/>
          </a:p>
        </p:txBody>
      </p:sp>
      <p:sp>
        <p:nvSpPr>
          <p:cNvPr id="38" name="Text 30"/>
          <p:cNvSpPr/>
          <p:nvPr/>
        </p:nvSpPr>
        <p:spPr>
          <a:xfrm>
            <a:off x="5959469" y="1487488"/>
            <a:ext cx="1504950" cy="152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71"/>
              </a:lnSpc>
              <a:buNone/>
            </a:pPr>
            <a:r>
              <a:rPr lang="en-US" sz="1050" b="1" dirty="0">
                <a:solidFill>
                  <a:srgbClr val="5054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3</a:t>
            </a:r>
            <a:endParaRPr lang="en-US" sz="1050" dirty="0"/>
          </a:p>
        </p:txBody>
      </p:sp>
      <p:sp>
        <p:nvSpPr>
          <p:cNvPr id="39" name="Text 31"/>
          <p:cNvSpPr/>
          <p:nvPr/>
        </p:nvSpPr>
        <p:spPr>
          <a:xfrm>
            <a:off x="3186113" y="1487488"/>
            <a:ext cx="1504950" cy="152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71"/>
              </a:lnSpc>
              <a:buNone/>
            </a:pPr>
            <a:r>
              <a:rPr lang="en-US" sz="1050" b="1" dirty="0">
                <a:solidFill>
                  <a:srgbClr val="5054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2</a:t>
            </a:r>
            <a:endParaRPr lang="en-US" sz="1050" dirty="0"/>
          </a:p>
        </p:txBody>
      </p:sp>
      <p:sp>
        <p:nvSpPr>
          <p:cNvPr id="40" name="Text 32"/>
          <p:cNvSpPr/>
          <p:nvPr/>
        </p:nvSpPr>
        <p:spPr>
          <a:xfrm>
            <a:off x="419100" y="1487488"/>
            <a:ext cx="1504950" cy="152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71"/>
              </a:lnSpc>
              <a:buNone/>
            </a:pPr>
            <a:r>
              <a:rPr lang="en-US" sz="1050" b="1" dirty="0">
                <a:solidFill>
                  <a:srgbClr val="5054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1</a:t>
            </a:r>
            <a:endParaRPr lang="en-US" sz="1050" dirty="0"/>
          </a:p>
        </p:txBody>
      </p:sp>
      <p:sp>
        <p:nvSpPr>
          <p:cNvPr id="41" name="Text 33"/>
          <p:cNvSpPr/>
          <p:nvPr/>
        </p:nvSpPr>
        <p:spPr>
          <a:xfrm>
            <a:off x="577848" y="3790950"/>
            <a:ext cx="8445500" cy="704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62"/>
              </a:lnSpc>
              <a:buNone/>
            </a:pPr>
            <a:r>
              <a:rPr lang="en-US" sz="1125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Next Level Supporters는 누구나 쉽고 편리하게 이용할 수 있도록, </a:t>
            </a:r>
            <a:endParaRPr lang="en-US" sz="1125" dirty="0"/>
          </a:p>
          <a:p>
            <a:pPr algn="l" indent="0" marL="0">
              <a:lnSpc>
                <a:spcPts val="1362"/>
              </a:lnSpc>
              <a:buNone/>
            </a:pPr>
            <a:r>
              <a:rPr lang="en-US" sz="1125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중심의 UI/UX 설계를 바탕으로 한 플랫폼을 지향합니다. 직관적인 인터페이스와 뛰어난 접근성으로 후원자와 수혜자 모두에게 만족스러운 경험을 제공합니다. 또한, 지속적인 사용자 피드백을 반영하여 개선해 나갈 예정입니다.</a:t>
            </a:r>
            <a:endParaRPr lang="en-US" sz="11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35048" y="1885950"/>
            <a:ext cx="1047750" cy="1460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3914775" y="1885950"/>
            <a:ext cx="1047750" cy="14605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826253" y="1885950"/>
            <a:ext cx="1047750" cy="14605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1033462" y="2252663"/>
            <a:ext cx="1346200" cy="209550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466725" y="1295400"/>
            <a:ext cx="1346200" cy="209550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676275" y="3933825"/>
            <a:ext cx="1746250" cy="869950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3667125" y="3624263"/>
            <a:ext cx="1746250" cy="869950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6657975" y="3624263"/>
            <a:ext cx="1746250" cy="869950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768348" y="800100"/>
            <a:ext cx="5899150" cy="990600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3914775" y="2247900"/>
            <a:ext cx="1346200" cy="209550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6824663" y="2247900"/>
            <a:ext cx="1346200" cy="209550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466725" y="409575"/>
            <a:ext cx="3765550" cy="533400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466725" y="409575"/>
            <a:ext cx="3765550" cy="533400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6824663" y="2247900"/>
            <a:ext cx="1346200" cy="209550"/>
          </a:xfrm>
          <a:prstGeom prst="rect">
            <a:avLst/>
          </a:prstGeom>
          <a:noFill/>
          <a:ln/>
        </p:spPr>
      </p:sp>
      <p:sp>
        <p:nvSpPr>
          <p:cNvPr id="16" name="Shape 14"/>
          <p:cNvSpPr/>
          <p:nvPr/>
        </p:nvSpPr>
        <p:spPr>
          <a:xfrm>
            <a:off x="3914775" y="2247900"/>
            <a:ext cx="1346200" cy="209550"/>
          </a:xfrm>
          <a:prstGeom prst="rect">
            <a:avLst/>
          </a:prstGeom>
          <a:noFill/>
          <a:ln/>
        </p:spPr>
      </p:sp>
      <p:sp>
        <p:nvSpPr>
          <p:cNvPr id="17" name="Shape 15"/>
          <p:cNvSpPr/>
          <p:nvPr/>
        </p:nvSpPr>
        <p:spPr>
          <a:xfrm>
            <a:off x="768348" y="800100"/>
            <a:ext cx="5899150" cy="990600"/>
          </a:xfrm>
          <a:prstGeom prst="rect">
            <a:avLst/>
          </a:prstGeom>
          <a:noFill/>
          <a:ln/>
        </p:spPr>
      </p:sp>
      <p:sp>
        <p:nvSpPr>
          <p:cNvPr id="18" name="Shape 16"/>
          <p:cNvSpPr/>
          <p:nvPr/>
        </p:nvSpPr>
        <p:spPr>
          <a:xfrm>
            <a:off x="6657975" y="3624263"/>
            <a:ext cx="1746250" cy="869950"/>
          </a:xfrm>
          <a:prstGeom prst="rect">
            <a:avLst/>
          </a:prstGeom>
          <a:noFill/>
          <a:ln/>
        </p:spPr>
      </p:sp>
      <p:sp>
        <p:nvSpPr>
          <p:cNvPr id="19" name="Shape 17"/>
          <p:cNvSpPr/>
          <p:nvPr/>
        </p:nvSpPr>
        <p:spPr>
          <a:xfrm>
            <a:off x="3667125" y="3624263"/>
            <a:ext cx="1746250" cy="869950"/>
          </a:xfrm>
          <a:prstGeom prst="rect">
            <a:avLst/>
          </a:prstGeom>
          <a:noFill/>
          <a:ln/>
        </p:spPr>
      </p:sp>
      <p:sp>
        <p:nvSpPr>
          <p:cNvPr id="20" name="Shape 18"/>
          <p:cNvSpPr/>
          <p:nvPr/>
        </p:nvSpPr>
        <p:spPr>
          <a:xfrm>
            <a:off x="676275" y="3933825"/>
            <a:ext cx="1746250" cy="869950"/>
          </a:xfrm>
          <a:prstGeom prst="rect">
            <a:avLst/>
          </a:prstGeom>
          <a:noFill/>
          <a:ln/>
        </p:spPr>
      </p:sp>
      <p:sp>
        <p:nvSpPr>
          <p:cNvPr id="21" name="Shape 19"/>
          <p:cNvSpPr/>
          <p:nvPr/>
        </p:nvSpPr>
        <p:spPr>
          <a:xfrm>
            <a:off x="466725" y="1295400"/>
            <a:ext cx="1346200" cy="209550"/>
          </a:xfrm>
          <a:prstGeom prst="rect">
            <a:avLst/>
          </a:prstGeom>
          <a:noFill/>
          <a:ln/>
        </p:spPr>
      </p:sp>
      <p:sp>
        <p:nvSpPr>
          <p:cNvPr id="22" name="Shape 20"/>
          <p:cNvSpPr/>
          <p:nvPr/>
        </p:nvSpPr>
        <p:spPr>
          <a:xfrm>
            <a:off x="1033462" y="2252663"/>
            <a:ext cx="1346200" cy="209550"/>
          </a:xfrm>
          <a:prstGeom prst="rect">
            <a:avLst/>
          </a:prstGeom>
          <a:noFill/>
          <a:ln/>
        </p:spPr>
      </p:sp>
      <p:sp>
        <p:nvSpPr>
          <p:cNvPr id="23" name="Shape 21"/>
          <p:cNvSpPr/>
          <p:nvPr/>
        </p:nvSpPr>
        <p:spPr>
          <a:xfrm>
            <a:off x="6826253" y="1885950"/>
            <a:ext cx="1047750" cy="146050"/>
          </a:xfrm>
          <a:prstGeom prst="rect">
            <a:avLst/>
          </a:prstGeom>
          <a:noFill/>
          <a:ln/>
        </p:spPr>
      </p:sp>
      <p:sp>
        <p:nvSpPr>
          <p:cNvPr id="24" name="Shape 22"/>
          <p:cNvSpPr/>
          <p:nvPr/>
        </p:nvSpPr>
        <p:spPr>
          <a:xfrm>
            <a:off x="3914775" y="1885950"/>
            <a:ext cx="1047750" cy="146050"/>
          </a:xfrm>
          <a:prstGeom prst="rect">
            <a:avLst/>
          </a:prstGeom>
          <a:noFill/>
          <a:ln/>
        </p:spPr>
      </p:sp>
      <p:sp>
        <p:nvSpPr>
          <p:cNvPr id="25" name="Shape 23"/>
          <p:cNvSpPr/>
          <p:nvPr/>
        </p:nvSpPr>
        <p:spPr>
          <a:xfrm>
            <a:off x="1035048" y="1885950"/>
            <a:ext cx="1047750" cy="146050"/>
          </a:xfrm>
          <a:prstGeom prst="rect">
            <a:avLst/>
          </a:prstGeom>
          <a:noFill/>
          <a:ln/>
        </p:spPr>
      </p:sp>
      <p:pic>
        <p:nvPicPr>
          <p:cNvPr id="2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6563"/>
            <a:ext cx="9129713" cy="1909762"/>
          </a:xfrm>
          <a:prstGeom prst="rect">
            <a:avLst/>
          </a:prstGeom>
        </p:spPr>
      </p:pic>
      <p:pic>
        <p:nvPicPr>
          <p:cNvPr id="2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1581150"/>
            <a:ext cx="1549400" cy="1549400"/>
          </a:xfrm>
          <a:prstGeom prst="rect">
            <a:avLst/>
          </a:prstGeom>
        </p:spPr>
      </p:pic>
      <p:pic>
        <p:nvPicPr>
          <p:cNvPr id="2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5" y="1581150"/>
            <a:ext cx="1549400" cy="1549400"/>
          </a:xfrm>
          <a:prstGeom prst="rect">
            <a:avLst/>
          </a:prstGeom>
        </p:spPr>
      </p:pic>
      <p:pic>
        <p:nvPicPr>
          <p:cNvPr id="3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50" y="1581150"/>
            <a:ext cx="1549400" cy="1549400"/>
          </a:xfrm>
          <a:prstGeom prst="rect">
            <a:avLst/>
          </a:prstGeom>
        </p:spPr>
      </p:pic>
      <p:pic>
        <p:nvPicPr>
          <p:cNvPr id="31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4063" y="2319338"/>
            <a:ext cx="44450" cy="76200"/>
          </a:xfrm>
          <a:prstGeom prst="rect">
            <a:avLst/>
          </a:prstGeom>
        </p:spPr>
      </p:pic>
      <p:pic>
        <p:nvPicPr>
          <p:cNvPr id="32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4175" y="2319338"/>
            <a:ext cx="44450" cy="76200"/>
          </a:xfrm>
          <a:prstGeom prst="rect">
            <a:avLst/>
          </a:prstGeom>
        </p:spPr>
      </p:pic>
      <p:sp>
        <p:nvSpPr>
          <p:cNvPr id="33" name="Text 24"/>
          <p:cNvSpPr/>
          <p:nvPr/>
        </p:nvSpPr>
        <p:spPr>
          <a:xfrm>
            <a:off x="466725" y="876300"/>
            <a:ext cx="6710363" cy="533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69"/>
              </a:lnSpc>
              <a:buNone/>
            </a:pPr>
            <a:r>
              <a:rPr lang="en-US" sz="1875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데모시연: Next Level Supporters </a:t>
            </a:r>
            <a:endParaRPr lang="en-US" sz="1875" dirty="0"/>
          </a:p>
        </p:txBody>
      </p:sp>
      <p:sp>
        <p:nvSpPr>
          <p:cNvPr id="34" name="Text 25"/>
          <p:cNvSpPr/>
          <p:nvPr/>
        </p:nvSpPr>
        <p:spPr>
          <a:xfrm>
            <a:off x="465134" y="517525"/>
            <a:ext cx="4222750" cy="533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438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05.</a:t>
            </a:r>
            <a:endParaRPr lang="en-US" sz="2438" dirty="0"/>
          </a:p>
        </p:txBody>
      </p:sp>
      <p:sp>
        <p:nvSpPr>
          <p:cNvPr id="35" name="Text 26"/>
          <p:cNvSpPr/>
          <p:nvPr/>
        </p:nvSpPr>
        <p:spPr>
          <a:xfrm>
            <a:off x="6824663" y="2247900"/>
            <a:ext cx="180340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2"/>
              </a:lnSpc>
              <a:buNone/>
            </a:pPr>
            <a:r>
              <a:rPr lang="en-US" sz="12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관리자기능</a:t>
            </a:r>
            <a:endParaRPr lang="en-US" sz="1200" dirty="0"/>
          </a:p>
        </p:txBody>
      </p:sp>
      <p:sp>
        <p:nvSpPr>
          <p:cNvPr id="36" name="Text 27"/>
          <p:cNvSpPr/>
          <p:nvPr/>
        </p:nvSpPr>
        <p:spPr>
          <a:xfrm>
            <a:off x="3914775" y="2247900"/>
            <a:ext cx="180340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2"/>
              </a:lnSpc>
              <a:buNone/>
            </a:pPr>
            <a:r>
              <a:rPr lang="en-US" sz="12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수혜자기능</a:t>
            </a:r>
            <a:endParaRPr lang="en-US" sz="1200" dirty="0"/>
          </a:p>
        </p:txBody>
      </p:sp>
      <p:sp>
        <p:nvSpPr>
          <p:cNvPr id="37" name="Text 28"/>
          <p:cNvSpPr/>
          <p:nvPr/>
        </p:nvSpPr>
        <p:spPr>
          <a:xfrm>
            <a:off x="6657975" y="3624263"/>
            <a:ext cx="2203450" cy="8699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전체 유저정보 확인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후원내역 총괄 관리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유저 활성 상태 관리</a:t>
            </a:r>
            <a:endParaRPr lang="en-US" sz="1100" dirty="0"/>
          </a:p>
        </p:txBody>
      </p:sp>
      <p:sp>
        <p:nvSpPr>
          <p:cNvPr id="38" name="Text 29"/>
          <p:cNvSpPr/>
          <p:nvPr/>
        </p:nvSpPr>
        <p:spPr>
          <a:xfrm>
            <a:off x="3667125" y="3624263"/>
            <a:ext cx="2203450" cy="8699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후원금 수령 확인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후원 내역 전체 조회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개별 후원내역 조회</a:t>
            </a:r>
            <a:endParaRPr lang="en-US" sz="1100" dirty="0"/>
          </a:p>
        </p:txBody>
      </p:sp>
      <p:sp>
        <p:nvSpPr>
          <p:cNvPr id="39" name="Text 30"/>
          <p:cNvSpPr/>
          <p:nvPr/>
        </p:nvSpPr>
        <p:spPr>
          <a:xfrm>
            <a:off x="676275" y="3624263"/>
            <a:ext cx="2203450" cy="8699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수혜자 리스트 확인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후원 메시지작성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후원 금액 설정 및 전송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개인 후원내역 조회</a:t>
            </a:r>
            <a:endParaRPr lang="en-US" sz="1100" dirty="0"/>
          </a:p>
        </p:txBody>
      </p:sp>
      <p:sp>
        <p:nvSpPr>
          <p:cNvPr id="40" name="Text 31"/>
          <p:cNvSpPr/>
          <p:nvPr/>
        </p:nvSpPr>
        <p:spPr>
          <a:xfrm>
            <a:off x="466725" y="1295400"/>
            <a:ext cx="180340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2"/>
              </a:lnSpc>
              <a:buNone/>
            </a:pPr>
            <a:r>
              <a:rPr lang="en-US" sz="1200" b="1" dirty="0">
                <a:solidFill>
                  <a:srgbClr val="04135C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주요기능</a:t>
            </a:r>
            <a:endParaRPr lang="en-US" sz="1200" dirty="0"/>
          </a:p>
        </p:txBody>
      </p:sp>
      <p:sp>
        <p:nvSpPr>
          <p:cNvPr id="41" name="Text 32"/>
          <p:cNvSpPr/>
          <p:nvPr/>
        </p:nvSpPr>
        <p:spPr>
          <a:xfrm>
            <a:off x="1031872" y="2252663"/>
            <a:ext cx="1347788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2"/>
              </a:lnSpc>
              <a:buNone/>
            </a:pPr>
            <a:r>
              <a:rPr lang="en-US" sz="12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후원자기능</a:t>
            </a:r>
            <a:endParaRPr lang="en-US" sz="1200" dirty="0"/>
          </a:p>
        </p:txBody>
      </p:sp>
      <p:sp>
        <p:nvSpPr>
          <p:cNvPr id="42" name="Text 33"/>
          <p:cNvSpPr/>
          <p:nvPr/>
        </p:nvSpPr>
        <p:spPr>
          <a:xfrm>
            <a:off x="6826253" y="1885950"/>
            <a:ext cx="1504950" cy="146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62"/>
              </a:lnSpc>
              <a:buNone/>
            </a:pPr>
            <a:r>
              <a:rPr lang="en-US" sz="1125" dirty="0">
                <a:solidFill>
                  <a:srgbClr val="5054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125" dirty="0"/>
          </a:p>
        </p:txBody>
      </p:sp>
      <p:sp>
        <p:nvSpPr>
          <p:cNvPr id="43" name="Text 34"/>
          <p:cNvSpPr/>
          <p:nvPr/>
        </p:nvSpPr>
        <p:spPr>
          <a:xfrm>
            <a:off x="3914775" y="1885950"/>
            <a:ext cx="1504950" cy="146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62"/>
              </a:lnSpc>
              <a:buNone/>
            </a:pPr>
            <a:r>
              <a:rPr lang="en-US" sz="1125" dirty="0">
                <a:solidFill>
                  <a:srgbClr val="5054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125" dirty="0"/>
          </a:p>
        </p:txBody>
      </p:sp>
      <p:sp>
        <p:nvSpPr>
          <p:cNvPr id="44" name="Text 35"/>
          <p:cNvSpPr/>
          <p:nvPr/>
        </p:nvSpPr>
        <p:spPr>
          <a:xfrm>
            <a:off x="1035048" y="1885950"/>
            <a:ext cx="1504950" cy="146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62"/>
              </a:lnSpc>
              <a:buNone/>
            </a:pPr>
            <a:r>
              <a:rPr lang="en-US" sz="1125" dirty="0">
                <a:solidFill>
                  <a:srgbClr val="5054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1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46119" y="2514600"/>
            <a:ext cx="1708150" cy="7810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612781" y="2081212"/>
            <a:ext cx="1822450" cy="20955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2716225" y="2514600"/>
            <a:ext cx="1708150" cy="78105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2689231" y="2081212"/>
            <a:ext cx="1822450" cy="209550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4792675" y="2514600"/>
            <a:ext cx="1708150" cy="781050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4765681" y="2081212"/>
            <a:ext cx="1822450" cy="209550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6869125" y="2514600"/>
            <a:ext cx="1708150" cy="781050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6778637" y="2081212"/>
            <a:ext cx="1822450" cy="209550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423863" y="390525"/>
            <a:ext cx="3765550" cy="533400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423863" y="390525"/>
            <a:ext cx="3765550" cy="533400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6778637" y="2081212"/>
            <a:ext cx="1822450" cy="209550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6869125" y="2514600"/>
            <a:ext cx="1708150" cy="781050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4765681" y="2081212"/>
            <a:ext cx="1822450" cy="209550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4792675" y="2514600"/>
            <a:ext cx="1708150" cy="781050"/>
          </a:xfrm>
          <a:prstGeom prst="rect">
            <a:avLst/>
          </a:prstGeom>
          <a:noFill/>
          <a:ln/>
        </p:spPr>
      </p:sp>
      <p:sp>
        <p:nvSpPr>
          <p:cNvPr id="16" name="Shape 14"/>
          <p:cNvSpPr/>
          <p:nvPr/>
        </p:nvSpPr>
        <p:spPr>
          <a:xfrm>
            <a:off x="2689231" y="2081212"/>
            <a:ext cx="1822450" cy="209550"/>
          </a:xfrm>
          <a:prstGeom prst="rect">
            <a:avLst/>
          </a:prstGeom>
          <a:noFill/>
          <a:ln/>
        </p:spPr>
      </p:sp>
      <p:sp>
        <p:nvSpPr>
          <p:cNvPr id="17" name="Shape 15"/>
          <p:cNvSpPr/>
          <p:nvPr/>
        </p:nvSpPr>
        <p:spPr>
          <a:xfrm>
            <a:off x="2716225" y="2514600"/>
            <a:ext cx="1708150" cy="781050"/>
          </a:xfrm>
          <a:prstGeom prst="rect">
            <a:avLst/>
          </a:prstGeom>
          <a:noFill/>
          <a:ln/>
        </p:spPr>
      </p:sp>
      <p:sp>
        <p:nvSpPr>
          <p:cNvPr id="18" name="Shape 16"/>
          <p:cNvSpPr/>
          <p:nvPr/>
        </p:nvSpPr>
        <p:spPr>
          <a:xfrm>
            <a:off x="612781" y="2081212"/>
            <a:ext cx="1822450" cy="209550"/>
          </a:xfrm>
          <a:prstGeom prst="rect">
            <a:avLst/>
          </a:prstGeom>
          <a:noFill/>
          <a:ln/>
        </p:spPr>
      </p:sp>
      <p:sp>
        <p:nvSpPr>
          <p:cNvPr id="19" name="Shape 17"/>
          <p:cNvSpPr/>
          <p:nvPr/>
        </p:nvSpPr>
        <p:spPr>
          <a:xfrm>
            <a:off x="646119" y="2514600"/>
            <a:ext cx="1708150" cy="781050"/>
          </a:xfrm>
          <a:prstGeom prst="rect">
            <a:avLst/>
          </a:prstGeom>
          <a:noFill/>
          <a:ln/>
        </p:spPr>
      </p:sp>
      <p:pic>
        <p:nvPicPr>
          <p:cNvPr id="20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88" y="428625"/>
            <a:ext cx="8331200" cy="4171950"/>
          </a:xfrm>
          <a:prstGeom prst="rect">
            <a:avLst/>
          </a:prstGeom>
        </p:spPr>
      </p:pic>
      <p:pic>
        <p:nvPicPr>
          <p:cNvPr id="2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8" y="2289175"/>
            <a:ext cx="2076846" cy="1006475"/>
          </a:xfrm>
          <a:prstGeom prst="rect">
            <a:avLst/>
          </a:prstGeom>
        </p:spPr>
      </p:pic>
      <p:pic>
        <p:nvPicPr>
          <p:cNvPr id="2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839" y="2289175"/>
            <a:ext cx="2076846" cy="1006475"/>
          </a:xfrm>
          <a:prstGeom prst="rect">
            <a:avLst/>
          </a:prstGeom>
        </p:spPr>
      </p:pic>
      <p:pic>
        <p:nvPicPr>
          <p:cNvPr id="2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684" y="2289175"/>
            <a:ext cx="2076846" cy="1006475"/>
          </a:xfrm>
          <a:prstGeom prst="rect">
            <a:avLst/>
          </a:prstGeom>
        </p:spPr>
      </p:pic>
      <p:pic>
        <p:nvPicPr>
          <p:cNvPr id="2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530" y="2289763"/>
            <a:ext cx="2076846" cy="1005299"/>
          </a:xfrm>
          <a:prstGeom prst="rect">
            <a:avLst/>
          </a:prstGeom>
        </p:spPr>
      </p:pic>
      <p:sp>
        <p:nvSpPr>
          <p:cNvPr id="25" name="Text 18"/>
          <p:cNvSpPr/>
          <p:nvPr/>
        </p:nvSpPr>
        <p:spPr>
          <a:xfrm>
            <a:off x="423863" y="857250"/>
            <a:ext cx="4222750" cy="533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69"/>
              </a:lnSpc>
              <a:buNone/>
            </a:pPr>
            <a:r>
              <a:rPr lang="en-US" sz="1875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결론 및 향후 개선 계획</a:t>
            </a:r>
            <a:endParaRPr lang="en-US" sz="1875" dirty="0"/>
          </a:p>
        </p:txBody>
      </p:sp>
      <p:sp>
        <p:nvSpPr>
          <p:cNvPr id="26" name="Text 19"/>
          <p:cNvSpPr/>
          <p:nvPr/>
        </p:nvSpPr>
        <p:spPr>
          <a:xfrm>
            <a:off x="422272" y="498475"/>
            <a:ext cx="4222750" cy="533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438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06.</a:t>
            </a:r>
            <a:endParaRPr lang="en-US" sz="2438" dirty="0"/>
          </a:p>
        </p:txBody>
      </p:sp>
      <p:sp>
        <p:nvSpPr>
          <p:cNvPr id="27" name="Text 20"/>
          <p:cNvSpPr/>
          <p:nvPr/>
        </p:nvSpPr>
        <p:spPr>
          <a:xfrm>
            <a:off x="6778637" y="2081212"/>
            <a:ext cx="22796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2"/>
              </a:lnSpc>
              <a:buNone/>
            </a:pPr>
            <a:r>
              <a:rPr lang="en-US" sz="1200" dirty="0">
                <a:solidFill>
                  <a:srgbClr val="5054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보안강화</a:t>
            </a:r>
            <a:endParaRPr lang="en-US" sz="1200" dirty="0"/>
          </a:p>
        </p:txBody>
      </p:sp>
      <p:sp>
        <p:nvSpPr>
          <p:cNvPr id="28" name="Text 21"/>
          <p:cNvSpPr/>
          <p:nvPr/>
        </p:nvSpPr>
        <p:spPr>
          <a:xfrm>
            <a:off x="6869125" y="2514600"/>
            <a:ext cx="2165350" cy="781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80"/>
              </a:lnSpc>
              <a:buNone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이중인증시스템도입</a:t>
            </a:r>
            <a:endParaRPr lang="en-US" sz="975" dirty="0"/>
          </a:p>
          <a:p>
            <a:pPr algn="l" indent="0" marL="0">
              <a:lnSpc>
                <a:spcPts val="1180"/>
              </a:lnSpc>
              <a:buNone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암호화기술업그레이드</a:t>
            </a:r>
            <a:endParaRPr lang="en-US" sz="975" dirty="0"/>
          </a:p>
          <a:p>
            <a:pPr algn="l" indent="0" marL="0">
              <a:lnSpc>
                <a:spcPts val="1180"/>
              </a:lnSpc>
              <a:buNone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개인정보보호강화</a:t>
            </a:r>
            <a:endParaRPr lang="en-US" sz="975" dirty="0"/>
          </a:p>
        </p:txBody>
      </p:sp>
      <p:sp>
        <p:nvSpPr>
          <p:cNvPr id="29" name="Text 22"/>
          <p:cNvSpPr/>
          <p:nvPr/>
        </p:nvSpPr>
        <p:spPr>
          <a:xfrm>
            <a:off x="4765681" y="2081212"/>
            <a:ext cx="22796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2"/>
              </a:lnSpc>
              <a:buNone/>
            </a:pPr>
            <a:r>
              <a:rPr lang="en-US" sz="1200" dirty="0">
                <a:solidFill>
                  <a:srgbClr val="5054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UI/UX 개선</a:t>
            </a:r>
            <a:endParaRPr lang="en-US" sz="1200" dirty="0"/>
          </a:p>
        </p:txBody>
      </p:sp>
      <p:sp>
        <p:nvSpPr>
          <p:cNvPr id="30" name="Text 23"/>
          <p:cNvSpPr/>
          <p:nvPr/>
        </p:nvSpPr>
        <p:spPr>
          <a:xfrm>
            <a:off x="4792675" y="2514600"/>
            <a:ext cx="2165350" cy="781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80"/>
              </a:lnSpc>
              <a:buNone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모바일반응형디자인</a:t>
            </a:r>
            <a:endParaRPr lang="en-US" sz="975" dirty="0"/>
          </a:p>
          <a:p>
            <a:pPr algn="l" indent="0" marL="0">
              <a:lnSpc>
                <a:spcPts val="1180"/>
              </a:lnSpc>
              <a:buNone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사용자맞춤대시보드</a:t>
            </a:r>
            <a:endParaRPr lang="en-US" sz="975" dirty="0"/>
          </a:p>
          <a:p>
            <a:pPr algn="l" indent="0" marL="0">
              <a:lnSpc>
                <a:spcPts val="1180"/>
              </a:lnSpc>
              <a:buNone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다크모드지원</a:t>
            </a:r>
            <a:endParaRPr lang="en-US" sz="975" dirty="0"/>
          </a:p>
          <a:p>
            <a:pPr algn="l" indent="0" marL="0">
              <a:lnSpc>
                <a:spcPts val="1180"/>
              </a:lnSpc>
              <a:buNone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접근성가이드라인준수</a:t>
            </a:r>
            <a:endParaRPr lang="en-US" sz="975" dirty="0"/>
          </a:p>
        </p:txBody>
      </p:sp>
      <p:sp>
        <p:nvSpPr>
          <p:cNvPr id="31" name="Text 24"/>
          <p:cNvSpPr/>
          <p:nvPr/>
        </p:nvSpPr>
        <p:spPr>
          <a:xfrm>
            <a:off x="2689231" y="2081212"/>
            <a:ext cx="22796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2"/>
              </a:lnSpc>
              <a:buNone/>
            </a:pPr>
            <a:r>
              <a:rPr lang="en-US" sz="1200" dirty="0">
                <a:solidFill>
                  <a:srgbClr val="5054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검색기능</a:t>
            </a:r>
            <a:endParaRPr lang="en-US" sz="1200" dirty="0"/>
          </a:p>
        </p:txBody>
      </p:sp>
      <p:sp>
        <p:nvSpPr>
          <p:cNvPr id="32" name="Text 25"/>
          <p:cNvSpPr/>
          <p:nvPr/>
        </p:nvSpPr>
        <p:spPr>
          <a:xfrm>
            <a:off x="2716225" y="2514600"/>
            <a:ext cx="2165350" cy="781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80"/>
              </a:lnSpc>
              <a:buNone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고급 필터링 옵션 추가</a:t>
            </a:r>
            <a:endParaRPr lang="en-US" sz="975" dirty="0"/>
          </a:p>
          <a:p>
            <a:pPr algn="l" indent="0" marL="0">
              <a:lnSpc>
                <a:spcPts val="1180"/>
              </a:lnSpc>
              <a:buNone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유저 친화적 조회 기능</a:t>
            </a:r>
            <a:endParaRPr lang="en-US" sz="975" dirty="0"/>
          </a:p>
          <a:p>
            <a:pPr algn="l" indent="0" marL="0">
              <a:lnSpc>
                <a:spcPts val="1180"/>
              </a:lnSpc>
              <a:buNone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검색결과 최적화</a:t>
            </a:r>
            <a:endParaRPr lang="en-US" sz="975" dirty="0"/>
          </a:p>
        </p:txBody>
      </p:sp>
      <p:sp>
        <p:nvSpPr>
          <p:cNvPr id="33" name="Text 26"/>
          <p:cNvSpPr/>
          <p:nvPr/>
        </p:nvSpPr>
        <p:spPr>
          <a:xfrm>
            <a:off x="612781" y="2081212"/>
            <a:ext cx="22796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2"/>
              </a:lnSpc>
              <a:buNone/>
            </a:pPr>
            <a:r>
              <a:rPr lang="en-US" sz="1200" dirty="0">
                <a:solidFill>
                  <a:srgbClr val="5054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결제 로직</a:t>
            </a:r>
            <a:endParaRPr lang="en-US" sz="1200" dirty="0"/>
          </a:p>
        </p:txBody>
      </p:sp>
      <p:sp>
        <p:nvSpPr>
          <p:cNvPr id="34" name="Text 27"/>
          <p:cNvSpPr/>
          <p:nvPr/>
        </p:nvSpPr>
        <p:spPr>
          <a:xfrm>
            <a:off x="646119" y="2514600"/>
            <a:ext cx="2165350" cy="781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80"/>
              </a:lnSpc>
              <a:buNone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다양한 결제수단 통합</a:t>
            </a:r>
            <a:endParaRPr lang="en-US" sz="975" dirty="0"/>
          </a:p>
          <a:p>
            <a:pPr algn="l" indent="0" marL="0">
              <a:lnSpc>
                <a:spcPts val="1180"/>
              </a:lnSpc>
              <a:buNone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정기 후원 기능</a:t>
            </a:r>
            <a:endParaRPr lang="en-US" sz="975" dirty="0"/>
          </a:p>
          <a:p>
            <a:pPr algn="l" indent="0" marL="0">
              <a:lnSpc>
                <a:spcPts val="1180"/>
              </a:lnSpc>
              <a:buNone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결제내역 자동 정산</a:t>
            </a:r>
            <a:endParaRPr lang="en-US" sz="975" dirty="0"/>
          </a:p>
          <a:p>
            <a:pPr algn="l" indent="0" marL="0">
              <a:lnSpc>
                <a:spcPts val="1180"/>
              </a:lnSpc>
              <a:buNone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홈택스 기부내역서 발행지원</a:t>
            </a:r>
            <a:endParaRPr lang="en-US" sz="97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6738" y="1662113"/>
            <a:ext cx="2247900" cy="2247900"/>
          </a:xfrm>
          <a:prstGeom prst="ellipse">
            <a:avLst/>
          </a:prstGeom>
          <a:solidFill>
            <a:srgbClr val="F0990C">
              <a:alpha val="18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305550" y="1766888"/>
            <a:ext cx="252413" cy="252413"/>
          </a:xfrm>
          <a:prstGeom prst="ellipse">
            <a:avLst/>
          </a:prstGeom>
          <a:solidFill>
            <a:srgbClr val="F0990C">
              <a:alpha val="18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6305550" y="2762250"/>
            <a:ext cx="252413" cy="252413"/>
          </a:xfrm>
          <a:prstGeom prst="ellipse">
            <a:avLst/>
          </a:prstGeom>
          <a:solidFill>
            <a:srgbClr val="F0990C">
              <a:alpha val="18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305550" y="3700463"/>
            <a:ext cx="252413" cy="252413"/>
          </a:xfrm>
          <a:prstGeom prst="ellipse">
            <a:avLst/>
          </a:prstGeom>
          <a:solidFill>
            <a:srgbClr val="F0990C">
              <a:alpha val="18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2800350" y="2871788"/>
            <a:ext cx="542925" cy="0"/>
          </a:xfrm>
          <a:prstGeom prst="line">
            <a:avLst/>
          </a:prstGeom>
          <a:noFill/>
          <a:ln w="25400">
            <a:solidFill>
              <a:srgbClr val="343434">
                <a:alpha val="80000"/>
              </a:srgbClr>
            </a:solidFill>
            <a:prstDash val="dash"/>
          </a:ln>
        </p:spPr>
      </p:sp>
      <p:sp>
        <p:nvSpPr>
          <p:cNvPr id="7" name="Shape 5"/>
          <p:cNvSpPr/>
          <p:nvPr/>
        </p:nvSpPr>
        <p:spPr>
          <a:xfrm>
            <a:off x="5724525" y="2890838"/>
            <a:ext cx="542925" cy="0"/>
          </a:xfrm>
          <a:prstGeom prst="line">
            <a:avLst/>
          </a:prstGeom>
          <a:noFill/>
          <a:ln w="25400">
            <a:solidFill>
              <a:srgbClr val="343434">
                <a:alpha val="80000"/>
              </a:srgbClr>
            </a:solidFill>
            <a:prstDash val="dash"/>
          </a:ln>
        </p:spPr>
      </p:sp>
      <p:sp>
        <p:nvSpPr>
          <p:cNvPr id="8" name="Shape 6"/>
          <p:cNvSpPr/>
          <p:nvPr/>
        </p:nvSpPr>
        <p:spPr>
          <a:xfrm>
            <a:off x="361950" y="266700"/>
            <a:ext cx="3765550" cy="533400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361950" y="266700"/>
            <a:ext cx="3765550" cy="533400"/>
          </a:xfrm>
          <a:prstGeom prst="rect">
            <a:avLst/>
          </a:prstGeom>
          <a:noFill/>
          <a:ln/>
        </p:spPr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9063"/>
          </a:xfrm>
          <a:prstGeom prst="rect">
            <a:avLst/>
          </a:prstGeom>
        </p:spPr>
      </p:pic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3" y="5024438"/>
            <a:ext cx="9144000" cy="119063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3529013" y="2819400"/>
            <a:ext cx="2976563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80"/>
              </a:lnSpc>
              <a:buNone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도움이 필요한 사람들을 </a:t>
            </a:r>
            <a:endParaRPr lang="en-US" sz="975" dirty="0"/>
          </a:p>
          <a:p>
            <a:pPr algn="l" indent="0" marL="0">
              <a:lnSpc>
                <a:spcPts val="1180"/>
              </a:lnSpc>
              <a:buNone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다음 레벨로 인도하는 </a:t>
            </a:r>
            <a:endParaRPr lang="en-US" sz="975" dirty="0"/>
          </a:p>
          <a:p>
            <a:pPr algn="l" indent="0" marL="0">
              <a:lnSpc>
                <a:spcPts val="1180"/>
              </a:lnSpc>
              <a:buNone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우리는 Next Level Supporters 입니다!</a:t>
            </a:r>
            <a:endParaRPr lang="en-US" sz="975" dirty="0"/>
          </a:p>
        </p:txBody>
      </p:sp>
      <p:sp>
        <p:nvSpPr>
          <p:cNvPr id="13" name="Text 9"/>
          <p:cNvSpPr/>
          <p:nvPr/>
        </p:nvSpPr>
        <p:spPr>
          <a:xfrm>
            <a:off x="6596063" y="1804988"/>
            <a:ext cx="2414588" cy="590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80"/>
              </a:lnSpc>
              <a:buNone/>
            </a:pPr>
            <a:r>
              <a:rPr lang="en-US" sz="975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1:1 직접 후원 시스템</a:t>
            </a:r>
            <a:endParaRPr lang="en-US" sz="975" dirty="0"/>
          </a:p>
          <a:p>
            <a:pPr algn="l" indent="0" marL="0">
              <a:lnSpc>
                <a:spcPts val="1180"/>
              </a:lnSpc>
              <a:buNone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중간 플랫폼이나 기관 없이 </a:t>
            </a:r>
            <a:endParaRPr lang="en-US" sz="975" dirty="0"/>
          </a:p>
          <a:p>
            <a:pPr algn="l" indent="0" marL="0">
              <a:lnSpc>
                <a:spcPts val="1180"/>
              </a:lnSpc>
              <a:buNone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자발적으로 참여하는 후원 구조</a:t>
            </a:r>
            <a:endParaRPr lang="en-US" sz="975" dirty="0"/>
          </a:p>
        </p:txBody>
      </p:sp>
      <p:sp>
        <p:nvSpPr>
          <p:cNvPr id="14" name="Text 10"/>
          <p:cNvSpPr/>
          <p:nvPr/>
        </p:nvSpPr>
        <p:spPr>
          <a:xfrm>
            <a:off x="6596063" y="2809875"/>
            <a:ext cx="2414588" cy="590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80"/>
              </a:lnSpc>
              <a:buNone/>
            </a:pPr>
            <a:r>
              <a:rPr lang="en-US" sz="975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투명성 &amp; 신뢰</a:t>
            </a:r>
            <a:endParaRPr lang="en-US" sz="975" dirty="0"/>
          </a:p>
          <a:p>
            <a:pPr algn="l" indent="0" marL="0">
              <a:lnSpc>
                <a:spcPts val="1180"/>
              </a:lnSpc>
              <a:buNone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후원 흐름과 사용 내역이 공개되어 </a:t>
            </a:r>
            <a:endParaRPr lang="en-US" sz="975" dirty="0"/>
          </a:p>
          <a:p>
            <a:pPr algn="l" indent="0" marL="0">
              <a:lnSpc>
                <a:spcPts val="1180"/>
              </a:lnSpc>
              <a:buNone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신뢰 기반의 연결이 형성되는 구조</a:t>
            </a:r>
            <a:endParaRPr lang="en-US" sz="975" dirty="0"/>
          </a:p>
        </p:txBody>
      </p:sp>
      <p:sp>
        <p:nvSpPr>
          <p:cNvPr id="15" name="Text 11"/>
          <p:cNvSpPr/>
          <p:nvPr/>
        </p:nvSpPr>
        <p:spPr>
          <a:xfrm>
            <a:off x="6596063" y="3738563"/>
            <a:ext cx="2414588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80"/>
              </a:lnSpc>
              <a:buNone/>
            </a:pPr>
            <a:r>
              <a:rPr lang="en-US" sz="975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후원자 - 수혜자 지속적인 소통</a:t>
            </a:r>
            <a:endParaRPr lang="en-US" sz="975" dirty="0"/>
          </a:p>
          <a:p>
            <a:pPr algn="l" indent="0" marL="0">
              <a:lnSpc>
                <a:spcPts val="1180"/>
              </a:lnSpc>
              <a:buNone/>
            </a:pPr>
            <a:r>
              <a:rPr lang="en-US" sz="975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단순한 후원을 넘어서는 정서적 연결</a:t>
            </a:r>
            <a:endParaRPr lang="en-US" sz="975" dirty="0"/>
          </a:p>
        </p:txBody>
      </p:sp>
      <p:sp>
        <p:nvSpPr>
          <p:cNvPr id="16" name="Text 12"/>
          <p:cNvSpPr/>
          <p:nvPr/>
        </p:nvSpPr>
        <p:spPr>
          <a:xfrm>
            <a:off x="376238" y="1062038"/>
            <a:ext cx="4986338" cy="123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79"/>
              </a:lnSpc>
              <a:buNone/>
            </a:pPr>
            <a:r>
              <a:rPr lang="en-US" sz="809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Next Level Supporters 는 후원이 필요한 사람들에게 직접적인 도움을 제공하는 혁신적인 플랫폼입니다.</a:t>
            </a:r>
            <a:endParaRPr lang="en-US" sz="809" dirty="0"/>
          </a:p>
        </p:txBody>
      </p:sp>
      <p:sp>
        <p:nvSpPr>
          <p:cNvPr id="17" name="Text 13"/>
          <p:cNvSpPr/>
          <p:nvPr/>
        </p:nvSpPr>
        <p:spPr>
          <a:xfrm>
            <a:off x="3529013" y="2519363"/>
            <a:ext cx="3152775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62"/>
              </a:lnSpc>
              <a:buNone/>
            </a:pPr>
            <a:r>
              <a:rPr lang="en-US" sz="1125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새로운 레벨의 연결을 만드는 플랫폼</a:t>
            </a:r>
            <a:endParaRPr lang="en-US" sz="1125" dirty="0"/>
          </a:p>
        </p:txBody>
      </p:sp>
      <p:sp>
        <p:nvSpPr>
          <p:cNvPr id="18" name="Text 14"/>
          <p:cNvSpPr/>
          <p:nvPr/>
        </p:nvSpPr>
        <p:spPr>
          <a:xfrm>
            <a:off x="-200025" y="2847975"/>
            <a:ext cx="4239126" cy="260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448"/>
              </a:lnSpc>
              <a:buNone/>
            </a:pPr>
            <a:r>
              <a:rPr lang="en-US" sz="2023" b="1" dirty="0">
                <a:solidFill>
                  <a:srgbClr val="274C39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Next Level </a:t>
            </a:r>
            <a:endParaRPr lang="en-US" sz="2023" dirty="0"/>
          </a:p>
          <a:p>
            <a:pPr algn="ctr" indent="0" marL="0">
              <a:lnSpc>
                <a:spcPts val="2448"/>
              </a:lnSpc>
              <a:buNone/>
            </a:pPr>
            <a:r>
              <a:rPr lang="en-US" sz="2023" b="1" dirty="0">
                <a:solidFill>
                  <a:srgbClr val="274C39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Supporters</a:t>
            </a:r>
            <a:endParaRPr lang="en-US" sz="2023" dirty="0"/>
          </a:p>
        </p:txBody>
      </p:sp>
      <p:sp>
        <p:nvSpPr>
          <p:cNvPr id="19" name="Text 15"/>
          <p:cNvSpPr/>
          <p:nvPr/>
        </p:nvSpPr>
        <p:spPr>
          <a:xfrm>
            <a:off x="361950" y="742950"/>
            <a:ext cx="5395913" cy="533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69"/>
              </a:lnSpc>
              <a:buNone/>
            </a:pPr>
            <a:r>
              <a:rPr lang="en-US" sz="1875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프로젝트 소개: Next Level Supporters </a:t>
            </a:r>
            <a:endParaRPr lang="en-US" sz="1875" dirty="0"/>
          </a:p>
        </p:txBody>
      </p:sp>
      <p:sp>
        <p:nvSpPr>
          <p:cNvPr id="20" name="Text 16"/>
          <p:cNvSpPr/>
          <p:nvPr/>
        </p:nvSpPr>
        <p:spPr>
          <a:xfrm>
            <a:off x="360362" y="374650"/>
            <a:ext cx="4222750" cy="533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438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01.</a:t>
            </a:r>
            <a:endParaRPr lang="en-US" sz="243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61975" y="595313"/>
            <a:ext cx="7835900" cy="53340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9063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3" y="5024438"/>
            <a:ext cx="9144000" cy="119063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28713"/>
            <a:ext cx="7151694" cy="331569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341314" y="330200"/>
            <a:ext cx="8293100" cy="533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69"/>
              </a:lnSpc>
              <a:buNone/>
            </a:pPr>
            <a:r>
              <a:rPr lang="en-US" sz="1875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Development Schedule ___</a:t>
            </a:r>
            <a:endParaRPr lang="en-US" sz="1875" dirty="0"/>
          </a:p>
        </p:txBody>
      </p:sp>
      <p:sp>
        <p:nvSpPr>
          <p:cNvPr id="7" name="Text 2"/>
          <p:cNvSpPr/>
          <p:nvPr/>
        </p:nvSpPr>
        <p:spPr>
          <a:xfrm>
            <a:off x="342900" y="862013"/>
            <a:ext cx="806767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89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개발 일정 : 04.14~04.28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61975" y="595313"/>
            <a:ext cx="7835900" cy="53340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1809750" y="619125"/>
            <a:ext cx="3505200" cy="24130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1809750" y="619125"/>
            <a:ext cx="3505200" cy="241300"/>
          </a:xfrm>
          <a:prstGeom prst="rect">
            <a:avLst/>
          </a:prstGeom>
          <a:noFill/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19063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37" y="5024438"/>
            <a:ext cx="9144000" cy="119063"/>
          </a:xfrm>
          <a:prstGeom prst="rect">
            <a:avLst/>
          </a:prstGeom>
        </p:spPr>
      </p:pic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2138363"/>
            <a:ext cx="2206242" cy="1385888"/>
          </a:xfrm>
          <a:prstGeom prst="rect">
            <a:avLst/>
          </a:prstGeom>
        </p:spPr>
      </p:pic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758" y="2138363"/>
            <a:ext cx="2206242" cy="1385888"/>
          </a:xfrm>
          <a:prstGeom prst="rect">
            <a:avLst/>
          </a:prstGeom>
        </p:spPr>
      </p:pic>
      <p:pic>
        <p:nvPicPr>
          <p:cNvPr id="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888" y="2138363"/>
            <a:ext cx="2204777" cy="1385888"/>
          </a:xfrm>
          <a:prstGeom prst="rect">
            <a:avLst/>
          </a:prstGeom>
        </p:spPr>
      </p:pic>
      <p:pic>
        <p:nvPicPr>
          <p:cNvPr id="1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2981" y="2138363"/>
            <a:ext cx="2206242" cy="1385888"/>
          </a:xfrm>
          <a:prstGeom prst="rect">
            <a:avLst/>
          </a:prstGeom>
        </p:spPr>
      </p:pic>
      <p:sp>
        <p:nvSpPr>
          <p:cNvPr id="11" name="Text 3"/>
          <p:cNvSpPr/>
          <p:nvPr/>
        </p:nvSpPr>
        <p:spPr>
          <a:xfrm>
            <a:off x="341314" y="330200"/>
            <a:ext cx="8293100" cy="533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69"/>
              </a:lnSpc>
              <a:buNone/>
            </a:pPr>
            <a:r>
              <a:rPr lang="en-US" sz="1875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팀원 분담__</a:t>
            </a:r>
            <a:endParaRPr lang="en-US" sz="1875" dirty="0"/>
          </a:p>
        </p:txBody>
      </p:sp>
      <p:sp>
        <p:nvSpPr>
          <p:cNvPr id="12" name="Text 4"/>
          <p:cNvSpPr/>
          <p:nvPr/>
        </p:nvSpPr>
        <p:spPr>
          <a:xfrm>
            <a:off x="342900" y="914400"/>
            <a:ext cx="3962400" cy="241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35"/>
              </a:lnSpc>
              <a:buNone/>
            </a:pPr>
            <a:r>
              <a:rPr lang="en-US" sz="938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팀장 : 김희상</a:t>
            </a:r>
            <a:endParaRPr lang="en-US" sz="938" dirty="0"/>
          </a:p>
          <a:p>
            <a:pPr algn="l" indent="0" marL="0">
              <a:lnSpc>
                <a:spcPts val="1135"/>
              </a:lnSpc>
              <a:buNone/>
            </a:pPr>
            <a:r>
              <a:rPr lang="en-US" sz="938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팀원 : 김성진,  박희찬,  송주형</a:t>
            </a:r>
            <a:endParaRPr lang="en-US" sz="938" dirty="0"/>
          </a:p>
        </p:txBody>
      </p:sp>
      <p:sp>
        <p:nvSpPr>
          <p:cNvPr id="13" name="Text 5"/>
          <p:cNvSpPr/>
          <p:nvPr/>
        </p:nvSpPr>
        <p:spPr>
          <a:xfrm>
            <a:off x="461963" y="2493864"/>
            <a:ext cx="2326149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089"/>
              </a:lnSpc>
              <a:buSzPct val="100000"/>
              <a:buChar char="•"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전체 시스템 구조 설계 및 기술 방향 총괄</a:t>
            </a:r>
            <a:endParaRPr lang="en-US" sz="900" dirty="0"/>
          </a:p>
          <a:p>
            <a:pPr algn="l" marL="342900" indent="-342900">
              <a:lnSpc>
                <a:spcPts val="1089"/>
              </a:lnSpc>
              <a:buSzPct val="100000"/>
              <a:buChar char="•"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프로젝트 총괄, DB 테이블 작성</a:t>
            </a:r>
            <a:endParaRPr lang="en-US" sz="900" dirty="0"/>
          </a:p>
          <a:p>
            <a:pPr algn="l" marL="342900" indent="-342900">
              <a:lnSpc>
                <a:spcPts val="1089"/>
              </a:lnSpc>
              <a:buSzPct val="100000"/>
              <a:buChar char="•"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후원자 기능 파트 구현
</a:t>
            </a:r>
            <a:endParaRPr lang="en-US" sz="900" dirty="0"/>
          </a:p>
        </p:txBody>
      </p:sp>
      <p:sp>
        <p:nvSpPr>
          <p:cNvPr id="14" name="Text 6"/>
          <p:cNvSpPr/>
          <p:nvPr/>
        </p:nvSpPr>
        <p:spPr>
          <a:xfrm>
            <a:off x="7193868" y="2565302"/>
            <a:ext cx="1643702" cy="6905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089"/>
              </a:lnSpc>
              <a:buSzPct val="100000"/>
              <a:buChar char="•"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프로젝트 환경관리</a:t>
            </a:r>
            <a:endParaRPr lang="en-US" sz="900" dirty="0"/>
          </a:p>
          <a:p>
            <a:pPr algn="l" marL="342900" indent="-342900">
              <a:lnSpc>
                <a:spcPts val="1089"/>
              </a:lnSpc>
              <a:buSzPct val="100000"/>
              <a:buChar char="•"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회원 관리 인증 구현</a:t>
            </a:r>
            <a:endParaRPr lang="en-US" sz="900" dirty="0"/>
          </a:p>
          <a:p>
            <a:pPr algn="l" indent="0" marL="0">
              <a:lnSpc>
                <a:spcPts val="1089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(로그인/회원가입)
</a:t>
            </a:r>
            <a:endParaRPr lang="en-US" sz="900" dirty="0"/>
          </a:p>
        </p:txBody>
      </p:sp>
      <p:sp>
        <p:nvSpPr>
          <p:cNvPr id="15" name="Text 7"/>
          <p:cNvSpPr/>
          <p:nvPr/>
        </p:nvSpPr>
        <p:spPr>
          <a:xfrm>
            <a:off x="4983426" y="2570064"/>
            <a:ext cx="1988567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089"/>
              </a:lnSpc>
              <a:buSzPct val="100000"/>
              <a:buChar char="•"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관리자 기능 구현</a:t>
            </a:r>
            <a:endParaRPr lang="en-US" sz="900" dirty="0"/>
          </a:p>
          <a:p>
            <a:pPr algn="l" indent="0" marL="0">
              <a:lnSpc>
                <a:spcPts val="1089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(유저별 조회, 내역별 조회)
</a:t>
            </a:r>
            <a:endParaRPr lang="en-US" sz="900" dirty="0"/>
          </a:p>
        </p:txBody>
      </p:sp>
      <p:sp>
        <p:nvSpPr>
          <p:cNvPr id="16" name="Text 8"/>
          <p:cNvSpPr/>
          <p:nvPr/>
        </p:nvSpPr>
        <p:spPr>
          <a:xfrm>
            <a:off x="2776538" y="2571750"/>
            <a:ext cx="252228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089"/>
              </a:lnSpc>
              <a:buSzPct val="100000"/>
              <a:buChar char="•"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수혜자 기능 구현</a:t>
            </a:r>
            <a:endParaRPr lang="en-US" sz="900" dirty="0"/>
          </a:p>
          <a:p>
            <a:pPr algn="l" indent="0" marL="0">
              <a:lnSpc>
                <a:spcPts val="1089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(후원금 수령, 수혜 내역조회 페이지)
</a:t>
            </a:r>
            <a:endParaRPr lang="en-US" sz="900" dirty="0"/>
          </a:p>
        </p:txBody>
      </p:sp>
      <p:sp>
        <p:nvSpPr>
          <p:cNvPr id="17" name="Text 9"/>
          <p:cNvSpPr/>
          <p:nvPr/>
        </p:nvSpPr>
        <p:spPr>
          <a:xfrm>
            <a:off x="461963" y="2243138"/>
            <a:ext cx="1048398" cy="24040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88"/>
              </a:lnSpc>
              <a:buNone/>
            </a:pPr>
            <a:r>
              <a:rPr lang="en-US" sz="1313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김희상</a:t>
            </a:r>
            <a:endParaRPr lang="en-US" sz="1313" dirty="0"/>
          </a:p>
        </p:txBody>
      </p:sp>
      <p:sp>
        <p:nvSpPr>
          <p:cNvPr id="18" name="Text 10"/>
          <p:cNvSpPr/>
          <p:nvPr/>
        </p:nvSpPr>
        <p:spPr>
          <a:xfrm>
            <a:off x="7197975" y="2243138"/>
            <a:ext cx="1048398" cy="24040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88"/>
              </a:lnSpc>
              <a:buNone/>
            </a:pPr>
            <a:r>
              <a:rPr lang="en-US" sz="1313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송주형</a:t>
            </a:r>
            <a:endParaRPr lang="en-US" sz="1313" dirty="0"/>
          </a:p>
        </p:txBody>
      </p:sp>
      <p:sp>
        <p:nvSpPr>
          <p:cNvPr id="19" name="Text 11"/>
          <p:cNvSpPr/>
          <p:nvPr/>
        </p:nvSpPr>
        <p:spPr>
          <a:xfrm>
            <a:off x="4983426" y="2243138"/>
            <a:ext cx="1048398" cy="24040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88"/>
              </a:lnSpc>
              <a:buNone/>
            </a:pPr>
            <a:r>
              <a:rPr lang="en-US" sz="1313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박희찬</a:t>
            </a:r>
            <a:endParaRPr lang="en-US" sz="1313" dirty="0"/>
          </a:p>
        </p:txBody>
      </p:sp>
      <p:sp>
        <p:nvSpPr>
          <p:cNvPr id="20" name="Text 12"/>
          <p:cNvSpPr/>
          <p:nvPr/>
        </p:nvSpPr>
        <p:spPr>
          <a:xfrm>
            <a:off x="2724150" y="2243138"/>
            <a:ext cx="1048398" cy="24040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88"/>
              </a:lnSpc>
              <a:buNone/>
            </a:pPr>
            <a:r>
              <a:rPr lang="en-US" sz="1313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김성진</a:t>
            </a:r>
            <a:endParaRPr lang="en-US" sz="1313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289302" y="2578100"/>
            <a:ext cx="2565400" cy="7810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3287711" y="2090738"/>
            <a:ext cx="2565400" cy="20955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057900" y="2578100"/>
            <a:ext cx="2565400" cy="78105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6056309" y="2090738"/>
            <a:ext cx="2565400" cy="209550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520698" y="2578100"/>
            <a:ext cx="2565400" cy="781050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519113" y="2090738"/>
            <a:ext cx="2565400" cy="209550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419100" y="619125"/>
            <a:ext cx="3765550" cy="533400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419100" y="619125"/>
            <a:ext cx="3765550" cy="533400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519113" y="2090738"/>
            <a:ext cx="2565400" cy="209550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520698" y="2578100"/>
            <a:ext cx="2565400" cy="781050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6056309" y="2090738"/>
            <a:ext cx="2565400" cy="209550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6057900" y="2578100"/>
            <a:ext cx="2565400" cy="781050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3287711" y="2090738"/>
            <a:ext cx="2565400" cy="209550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3289302" y="2578100"/>
            <a:ext cx="2565400" cy="781050"/>
          </a:xfrm>
          <a:prstGeom prst="rect">
            <a:avLst/>
          </a:prstGeom>
          <a:noFill/>
          <a:ln/>
        </p:spPr>
      </p:sp>
      <p:pic>
        <p:nvPicPr>
          <p:cNvPr id="1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398" y="514350"/>
            <a:ext cx="8331200" cy="4171950"/>
          </a:xfrm>
          <a:prstGeom prst="rect">
            <a:avLst/>
          </a:prstGeom>
        </p:spPr>
      </p:pic>
      <p:pic>
        <p:nvPicPr>
          <p:cNvPr id="1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95" y="1949450"/>
            <a:ext cx="2767013" cy="461963"/>
          </a:xfrm>
          <a:prstGeom prst="rect">
            <a:avLst/>
          </a:prstGeom>
        </p:spPr>
      </p:pic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113" y="1949450"/>
            <a:ext cx="2771775" cy="461963"/>
          </a:xfrm>
          <a:prstGeom prst="rect">
            <a:avLst/>
          </a:prstGeom>
        </p:spPr>
      </p:pic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097" y="1949450"/>
            <a:ext cx="2767013" cy="461963"/>
          </a:xfrm>
          <a:prstGeom prst="rect">
            <a:avLst/>
          </a:prstGeom>
        </p:spPr>
      </p:pic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91" y="5024438"/>
            <a:ext cx="9144000" cy="119063"/>
          </a:xfrm>
          <a:prstGeom prst="rect">
            <a:avLst/>
          </a:prstGeom>
        </p:spPr>
      </p:pic>
      <p:pic>
        <p:nvPicPr>
          <p:cNvPr id="21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4000" cy="119063"/>
          </a:xfrm>
          <a:prstGeom prst="rect">
            <a:avLst/>
          </a:prstGeom>
        </p:spPr>
      </p:pic>
      <p:sp>
        <p:nvSpPr>
          <p:cNvPr id="22" name="Text 14"/>
          <p:cNvSpPr/>
          <p:nvPr/>
        </p:nvSpPr>
        <p:spPr>
          <a:xfrm>
            <a:off x="422272" y="1060450"/>
            <a:ext cx="4222750" cy="533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69"/>
              </a:lnSpc>
              <a:buNone/>
            </a:pPr>
            <a:r>
              <a:rPr lang="en-US" sz="1875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핵심 기능 개요</a:t>
            </a:r>
            <a:endParaRPr lang="en-US" sz="1875" dirty="0"/>
          </a:p>
        </p:txBody>
      </p:sp>
      <p:sp>
        <p:nvSpPr>
          <p:cNvPr id="23" name="Text 15"/>
          <p:cNvSpPr/>
          <p:nvPr/>
        </p:nvSpPr>
        <p:spPr>
          <a:xfrm>
            <a:off x="417509" y="727075"/>
            <a:ext cx="4222750" cy="533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438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02.</a:t>
            </a:r>
            <a:endParaRPr lang="en-US" sz="2438" dirty="0"/>
          </a:p>
        </p:txBody>
      </p:sp>
      <p:sp>
        <p:nvSpPr>
          <p:cNvPr id="24" name="Text 16"/>
          <p:cNvSpPr/>
          <p:nvPr/>
        </p:nvSpPr>
        <p:spPr>
          <a:xfrm>
            <a:off x="519113" y="2090738"/>
            <a:ext cx="302260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34"/>
              </a:lnSpc>
              <a:buNone/>
            </a:pPr>
            <a:r>
              <a:rPr lang="en-US" sz="1350" b="1" dirty="0">
                <a:solidFill>
                  <a:srgbClr val="274C39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후원자 기능</a:t>
            </a:r>
            <a:endParaRPr lang="en-US" sz="1350" dirty="0"/>
          </a:p>
        </p:txBody>
      </p:sp>
      <p:sp>
        <p:nvSpPr>
          <p:cNvPr id="25" name="Text 17"/>
          <p:cNvSpPr/>
          <p:nvPr/>
        </p:nvSpPr>
        <p:spPr>
          <a:xfrm>
            <a:off x="520698" y="2578100"/>
            <a:ext cx="3022600" cy="781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수혜자 확인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후원이 필요한 사람에게 후원하기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개인 후원 내역 조회하기</a:t>
            </a:r>
            <a:endParaRPr lang="en-US" sz="1100" dirty="0"/>
          </a:p>
        </p:txBody>
      </p:sp>
      <p:sp>
        <p:nvSpPr>
          <p:cNvPr id="26" name="Text 18"/>
          <p:cNvSpPr/>
          <p:nvPr/>
        </p:nvSpPr>
        <p:spPr>
          <a:xfrm>
            <a:off x="6056309" y="2090738"/>
            <a:ext cx="302260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34"/>
              </a:lnSpc>
              <a:buNone/>
            </a:pPr>
            <a:r>
              <a:rPr lang="en-US" sz="1350" b="1" dirty="0">
                <a:solidFill>
                  <a:srgbClr val="274C39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관리자 기능</a:t>
            </a:r>
            <a:endParaRPr lang="en-US" sz="1350" dirty="0"/>
          </a:p>
        </p:txBody>
      </p:sp>
      <p:sp>
        <p:nvSpPr>
          <p:cNvPr id="27" name="Text 19"/>
          <p:cNvSpPr/>
          <p:nvPr/>
        </p:nvSpPr>
        <p:spPr>
          <a:xfrm>
            <a:off x="6057900" y="2578100"/>
            <a:ext cx="3022600" cy="781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전체 유저관리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후원 내역 모니터링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유저 활성상태 관리</a:t>
            </a:r>
            <a:endParaRPr lang="en-US" sz="1100" dirty="0"/>
          </a:p>
        </p:txBody>
      </p:sp>
      <p:sp>
        <p:nvSpPr>
          <p:cNvPr id="28" name="Text 20"/>
          <p:cNvSpPr/>
          <p:nvPr/>
        </p:nvSpPr>
        <p:spPr>
          <a:xfrm>
            <a:off x="3287711" y="2090738"/>
            <a:ext cx="302260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34"/>
              </a:lnSpc>
              <a:buNone/>
            </a:pPr>
            <a:r>
              <a:rPr lang="en-US" sz="1350" b="1" dirty="0">
                <a:solidFill>
                  <a:srgbClr val="274C39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수혜자 기능</a:t>
            </a:r>
            <a:endParaRPr lang="en-US" sz="1350" dirty="0"/>
          </a:p>
        </p:txBody>
      </p:sp>
      <p:sp>
        <p:nvSpPr>
          <p:cNvPr id="29" name="Text 21"/>
          <p:cNvSpPr/>
          <p:nvPr/>
        </p:nvSpPr>
        <p:spPr>
          <a:xfrm>
            <a:off x="3289302" y="2578100"/>
            <a:ext cx="3022600" cy="781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직접 후원 수령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후원 받은 내역 확인</a:t>
            </a:r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857750" y="609600"/>
            <a:ext cx="1822450" cy="97790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546102" y="1936750"/>
            <a:ext cx="1822450" cy="20955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768348" y="800100"/>
            <a:ext cx="7715250" cy="53340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768348" y="800100"/>
            <a:ext cx="7715250" cy="533400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546102" y="1936750"/>
            <a:ext cx="1822450" cy="209550"/>
          </a:xfrm>
          <a:prstGeom prst="rect">
            <a:avLst/>
          </a:prstGeom>
          <a:noFill/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809750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8" y="514350"/>
            <a:ext cx="8331200" cy="4171950"/>
          </a:xfrm>
          <a:prstGeom prst="rect">
            <a:avLst/>
          </a:prstGeom>
        </p:spPr>
      </p:pic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3" y="1809750"/>
            <a:ext cx="8320088" cy="23431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00100" y="2147888"/>
            <a:ext cx="22796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3"/>
              </a:lnSpc>
              <a:buNone/>
            </a:pPr>
            <a:r>
              <a:rPr lang="en-US" sz="1300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회원가입 </a:t>
            </a:r>
            <a:endParaRPr lang="en-US" sz="1300" dirty="0"/>
          </a:p>
        </p:txBody>
      </p:sp>
      <p:sp>
        <p:nvSpPr>
          <p:cNvPr id="11" name="Text 6"/>
          <p:cNvSpPr/>
          <p:nvPr/>
        </p:nvSpPr>
        <p:spPr>
          <a:xfrm>
            <a:off x="766763" y="2600325"/>
            <a:ext cx="4119562" cy="9763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-회원가입 시, 수혜자와 후원자를 구분하여 정보를 입력받음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-ID 정보를 입력 시, 중복된 아이디인지 확인 가능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(사용자가 사용하려는 ID를 DB에서 검색 후, 결과를 리턴)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-관리자의 회원가입 기능은, 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클라이언트 페이지에 구현하지 않고,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DB에 데이터를 직접 insert하는 방향으로 설계함</a:t>
            </a:r>
            <a:endParaRPr lang="en-US" sz="1100" dirty="0"/>
          </a:p>
        </p:txBody>
      </p:sp>
      <p:sp>
        <p:nvSpPr>
          <p:cNvPr id="12" name="Text 7"/>
          <p:cNvSpPr/>
          <p:nvPr/>
        </p:nvSpPr>
        <p:spPr>
          <a:xfrm>
            <a:off x="4572000" y="2147888"/>
            <a:ext cx="22796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3"/>
              </a:lnSpc>
              <a:buNone/>
            </a:pPr>
            <a:r>
              <a:rPr lang="en-US" sz="1300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로그인</a:t>
            </a:r>
            <a:endParaRPr lang="en-US" sz="1300" dirty="0"/>
          </a:p>
        </p:txBody>
      </p:sp>
      <p:sp>
        <p:nvSpPr>
          <p:cNvPr id="13" name="Text 8"/>
          <p:cNvSpPr/>
          <p:nvPr/>
        </p:nvSpPr>
        <p:spPr>
          <a:xfrm>
            <a:off x="4505325" y="2571750"/>
            <a:ext cx="4081462" cy="9763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회원가입 시 등록한 ID와 PW를 이용하여 로그인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-수혜자, 후원자, 관리자에 모두 같은 로그인 인터페이스에서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로그인 후, 각자의 타입에 맞는 페이지로 이동함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-로그인 에러가 발생할 시, 해당 에러의 내용을 사용자가 확인할 수 있는 구어체로 표시함</a:t>
            </a:r>
            <a:endParaRPr lang="en-US" sz="1100" dirty="0"/>
          </a:p>
          <a:p>
            <a:pPr algn="l" indent="0" marL="0">
              <a:lnSpc>
                <a:spcPts val="1331"/>
              </a:lnSpc>
              <a:buNone/>
            </a:pPr>
            <a:r>
              <a:rPr lang="en-US" sz="1100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</a:t>
            </a:r>
            <a:endParaRPr lang="en-US" sz="1100" dirty="0"/>
          </a:p>
        </p:txBody>
      </p:sp>
      <p:sp>
        <p:nvSpPr>
          <p:cNvPr id="14" name="Text 9"/>
          <p:cNvSpPr/>
          <p:nvPr/>
        </p:nvSpPr>
        <p:spPr>
          <a:xfrm>
            <a:off x="695325" y="1171575"/>
            <a:ext cx="4222750" cy="533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438" b="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로그인/회원가입 기능 상세</a:t>
            </a:r>
            <a:endParaRPr lang="en-US" sz="243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438900" y="1862138"/>
            <a:ext cx="1822450" cy="2095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6438900" y="2447925"/>
            <a:ext cx="1824038" cy="733425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438900" y="2447925"/>
            <a:ext cx="1822450" cy="97790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6438900" y="1862138"/>
            <a:ext cx="1822450" cy="209550"/>
          </a:xfrm>
          <a:prstGeom prst="rect">
            <a:avLst/>
          </a:prstGeom>
          <a:noFill/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91" y="5024438"/>
            <a:ext cx="9144000" cy="119063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9063"/>
          </a:xfrm>
          <a:prstGeom prst="rect">
            <a:avLst/>
          </a:prstGeom>
        </p:spPr>
      </p:pic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3" y="952500"/>
            <a:ext cx="3843338" cy="3562350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700" y="2662238"/>
            <a:ext cx="1876425" cy="295275"/>
          </a:xfrm>
          <a:prstGeom prst="rect">
            <a:avLst/>
          </a:prstGeom>
        </p:spPr>
      </p:pic>
      <p:pic>
        <p:nvPicPr>
          <p:cNvPr id="1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413" y="3286125"/>
            <a:ext cx="2209800" cy="314325"/>
          </a:xfrm>
          <a:prstGeom prst="rect">
            <a:avLst/>
          </a:prstGeom>
        </p:spPr>
      </p:pic>
      <p:pic>
        <p:nvPicPr>
          <p:cNvPr id="11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313" y="1747838"/>
            <a:ext cx="2833688" cy="2047875"/>
          </a:xfrm>
          <a:prstGeom prst="rect">
            <a:avLst/>
          </a:prstGeom>
        </p:spPr>
      </p:pic>
      <p:sp>
        <p:nvSpPr>
          <p:cNvPr id="12" name="Text 4"/>
          <p:cNvSpPr/>
          <p:nvPr/>
        </p:nvSpPr>
        <p:spPr>
          <a:xfrm>
            <a:off x="404813" y="438150"/>
            <a:ext cx="2138363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042"/>
              </a:lnSpc>
              <a:buNone/>
            </a:pPr>
            <a:r>
              <a:rPr lang="en-US" sz="1688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수혜자 가입 페이지</a:t>
            </a:r>
            <a:endParaRPr lang="en-US" sz="1688" dirty="0"/>
          </a:p>
        </p:txBody>
      </p:sp>
      <p:sp>
        <p:nvSpPr>
          <p:cNvPr id="13" name="Text 5"/>
          <p:cNvSpPr/>
          <p:nvPr/>
        </p:nvSpPr>
        <p:spPr>
          <a:xfrm>
            <a:off x="180975" y="238125"/>
            <a:ext cx="2028825" cy="200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588"/>
              </a:lnSpc>
              <a:buSzPct val="100000"/>
              <a:buChar char="•"/>
            </a:pPr>
            <a:r>
              <a:rPr lang="en-US" sz="1313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회원가입 기능 상세</a:t>
            </a:r>
            <a:endParaRPr lang="en-US" sz="1313" dirty="0"/>
          </a:p>
        </p:txBody>
      </p:sp>
      <p:sp>
        <p:nvSpPr>
          <p:cNvPr id="14" name="Text 6"/>
          <p:cNvSpPr/>
          <p:nvPr/>
        </p:nvSpPr>
        <p:spPr>
          <a:xfrm>
            <a:off x="6438900" y="2033588"/>
            <a:ext cx="2281238" cy="9810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332"/>
              </a:lnSpc>
              <a:buSzPct val="100000"/>
              <a:buChar char="•"/>
            </a:pPr>
            <a:r>
              <a:rPr lang="en-US" sz="110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수혜자 타입 선택 시, </a:t>
            </a:r>
            <a:endParaRPr lang="en-US" sz="1101" dirty="0"/>
          </a:p>
          <a:p>
            <a:pPr algn="l" indent="0" marL="0">
              <a:lnSpc>
                <a:spcPts val="1332"/>
              </a:lnSpc>
              <a:buNone/>
            </a:pPr>
            <a:r>
              <a:rPr lang="en-US" sz="110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수혜받는 사유를 입력</a:t>
            </a:r>
            <a:endParaRPr lang="en-US" sz="1101" dirty="0"/>
          </a:p>
          <a:p>
            <a:pPr algn="l" marL="342900" indent="-342900">
              <a:lnSpc>
                <a:spcPts val="1332"/>
              </a:lnSpc>
              <a:buSzPct val="100000"/>
              <a:buChar char="•"/>
            </a:pPr>
            <a:r>
              <a:rPr lang="en-US" sz="110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중복된 아이디로 가입 시,</a:t>
            </a:r>
            <a:endParaRPr lang="en-US" sz="1101" dirty="0"/>
          </a:p>
          <a:p>
            <a:pPr algn="l" indent="0" marL="0">
              <a:lnSpc>
                <a:spcPts val="1332"/>
              </a:lnSpc>
              <a:buNone/>
            </a:pPr>
            <a:r>
              <a:rPr lang="en-US" sz="110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오류 메세지 출력</a:t>
            </a:r>
            <a:endParaRPr lang="en-US" sz="1101" dirty="0"/>
          </a:p>
          <a:p>
            <a:pPr algn="l" marL="342900" indent="-342900">
              <a:lnSpc>
                <a:spcPts val="1332"/>
              </a:lnSpc>
              <a:buSzPct val="100000"/>
              <a:buChar char="•"/>
            </a:pPr>
            <a:r>
              <a:rPr lang="en-US" sz="110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회원 가입 완료 후, </a:t>
            </a:r>
            <a:endParaRPr lang="en-US" sz="1101" dirty="0"/>
          </a:p>
          <a:p>
            <a:pPr algn="l" indent="0" marL="0">
              <a:lnSpc>
                <a:spcPts val="1332"/>
              </a:lnSpc>
              <a:buNone/>
            </a:pPr>
            <a:r>
              <a:rPr lang="en-US" sz="110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로그인 페이지로 이동</a:t>
            </a:r>
            <a:endParaRPr lang="en-US" sz="1101" dirty="0"/>
          </a:p>
        </p:txBody>
      </p:sp>
      <p:sp>
        <p:nvSpPr>
          <p:cNvPr id="15" name="Text 7"/>
          <p:cNvSpPr/>
          <p:nvPr/>
        </p:nvSpPr>
        <p:spPr>
          <a:xfrm>
            <a:off x="6438900" y="1862138"/>
            <a:ext cx="22796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2"/>
              </a:lnSpc>
              <a:buNone/>
            </a:pPr>
            <a:r>
              <a:rPr lang="en-US" sz="1200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수혜자 회원가입 페이지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438900" y="1862138"/>
            <a:ext cx="1822450" cy="2095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6438900" y="2447925"/>
            <a:ext cx="1824038" cy="733425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438900" y="2447925"/>
            <a:ext cx="1822450" cy="97790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6438900" y="1862138"/>
            <a:ext cx="1822450" cy="209550"/>
          </a:xfrm>
          <a:prstGeom prst="rect">
            <a:avLst/>
          </a:prstGeom>
          <a:noFill/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91" y="5024438"/>
            <a:ext cx="9144000" cy="119063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9063"/>
          </a:xfrm>
          <a:prstGeom prst="rect">
            <a:avLst/>
          </a:prstGeom>
        </p:spPr>
      </p:pic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981075"/>
            <a:ext cx="3743325" cy="3500438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0" y="2843213"/>
            <a:ext cx="1685925" cy="247650"/>
          </a:xfrm>
          <a:prstGeom prst="rect">
            <a:avLst/>
          </a:prstGeom>
        </p:spPr>
      </p:pic>
      <p:pic>
        <p:nvPicPr>
          <p:cNvPr id="1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313" y="1747838"/>
            <a:ext cx="2833688" cy="2047875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404813" y="438150"/>
            <a:ext cx="2138363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042"/>
              </a:lnSpc>
              <a:buNone/>
            </a:pPr>
            <a:r>
              <a:rPr lang="en-US" sz="1688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후원자 가입 페이지</a:t>
            </a:r>
            <a:endParaRPr lang="en-US" sz="1688" dirty="0"/>
          </a:p>
        </p:txBody>
      </p:sp>
      <p:sp>
        <p:nvSpPr>
          <p:cNvPr id="12" name="Text 5"/>
          <p:cNvSpPr/>
          <p:nvPr/>
        </p:nvSpPr>
        <p:spPr>
          <a:xfrm>
            <a:off x="180975" y="238125"/>
            <a:ext cx="2028825" cy="200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588"/>
              </a:lnSpc>
              <a:buSzPct val="100000"/>
              <a:buChar char="•"/>
            </a:pPr>
            <a:r>
              <a:rPr lang="en-US" sz="1313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회원가입 기능 상세</a:t>
            </a:r>
            <a:endParaRPr lang="en-US" sz="1313" dirty="0"/>
          </a:p>
        </p:txBody>
      </p:sp>
      <p:sp>
        <p:nvSpPr>
          <p:cNvPr id="13" name="Text 6"/>
          <p:cNvSpPr/>
          <p:nvPr/>
        </p:nvSpPr>
        <p:spPr>
          <a:xfrm>
            <a:off x="6438900" y="2033588"/>
            <a:ext cx="2281238" cy="9810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332"/>
              </a:lnSpc>
              <a:buSzPct val="100000"/>
              <a:buChar char="•"/>
            </a:pPr>
            <a:r>
              <a:rPr lang="en-US" sz="110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중복된 아이디로 가입 시,</a:t>
            </a:r>
            <a:endParaRPr lang="en-US" sz="1101" dirty="0"/>
          </a:p>
          <a:p>
            <a:pPr algn="l" indent="0" marL="0">
              <a:lnSpc>
                <a:spcPts val="1332"/>
              </a:lnSpc>
              <a:buNone/>
            </a:pPr>
            <a:r>
              <a:rPr lang="en-US" sz="110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오류 메세지 출력</a:t>
            </a:r>
            <a:endParaRPr lang="en-US" sz="1101" dirty="0"/>
          </a:p>
          <a:p>
            <a:pPr algn="l" marL="342900" indent="-342900">
              <a:lnSpc>
                <a:spcPts val="1332"/>
              </a:lnSpc>
              <a:buSzPct val="100000"/>
              <a:buChar char="•"/>
            </a:pPr>
            <a:r>
              <a:rPr lang="en-US" sz="110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회원 가입 완료 후, </a:t>
            </a:r>
            <a:endParaRPr lang="en-US" sz="1101" dirty="0"/>
          </a:p>
          <a:p>
            <a:pPr algn="l" indent="0" marL="0">
              <a:lnSpc>
                <a:spcPts val="1332"/>
              </a:lnSpc>
              <a:buNone/>
            </a:pPr>
            <a:r>
              <a:rPr lang="en-US" sz="1101" dirty="0">
                <a:solidFill>
                  <a:srgbClr val="343434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로그인 페이지로 이동</a:t>
            </a:r>
            <a:endParaRPr lang="en-US" sz="1101" dirty="0"/>
          </a:p>
        </p:txBody>
      </p:sp>
      <p:sp>
        <p:nvSpPr>
          <p:cNvPr id="14" name="Text 7"/>
          <p:cNvSpPr/>
          <p:nvPr/>
        </p:nvSpPr>
        <p:spPr>
          <a:xfrm>
            <a:off x="6438900" y="1862138"/>
            <a:ext cx="22796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2"/>
              </a:lnSpc>
              <a:buNone/>
            </a:pPr>
            <a:r>
              <a:rPr lang="en-US" sz="1200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후원자 회원가입 페이지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2025-04-22T07:07:50Z</dcterms:created>
  <dcterms:modified xsi:type="dcterms:W3CDTF">2025-04-22T07:07:50Z</dcterms:modified>
</cp:coreProperties>
</file>