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
<Relationships xmlns="http://schemas.openxmlformats.org/package/2006/relationships"><Relationship Id="rId1" Type="http://schemas.openxmlformats.org/officeDocument/2006/relationships/officeDocument" Target="ppt/presentation.xml"></Relationship><Relationship Id="rId2" Type="http://schemas.openxmlformats.org/package/2006/relationships/metadata/core-properties" Target="docProps/core.xml"></Relationship><Relationship Id="rId3" Type="http://schemas.openxmlformats.org/officeDocument/2006/relationships/extended-properties" Target="docProps/app.xml"></Relationship><Relationship Id="rId4" Type="http://schemas.openxmlformats.org/package/2006/relationships/metadata/thumbnail" Target="docProps/thumbnail.jpeg"></Relationship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 saveSubsetFonts="1">
  <p:sldMasterIdLst>
    <p:sldMasterId id="2147483660" r:id="rId14"/>
  </p:sldMasterIdLst>
  <p:sldIdLst>
    <p:sldId id="256" r:id="rId16"/>
    <p:sldId id="257" r:id="rId17"/>
    <p:sldId id="258" r:id="rId18"/>
    <p:sldId id="259" r:id="rId19"/>
    <p:sldId id="261" r:id="rId20"/>
    <p:sldId id="260" r:id="rId21"/>
    <p:sldId id="262" r:id="rId22"/>
    <p:sldId id="264" r:id="rId23"/>
    <p:sldId id="265" r:id="rId24"/>
    <p:sldId id="266" r:id="rId25"/>
    <p:sldId id="267" r:id="rId26"/>
    <p:sldId id="268" r:id="rId27"/>
    <p:sldId id="269" r:id="rId28"/>
    <p:sldId id="270" r:id="rId29"/>
    <p:sldId id="271" r:id="rId30"/>
    <p:sldId id="272" r:id="rId31"/>
    <p:sldId id="273" r:id="rId32"/>
    <p:sldId id="277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  <p:clrMru>
    <a:srgbClr val="F4F4F4"/>
  </p:clrMru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29BB11-E097-3C6A-677D-FDCB30CB7289}" v="4929" dt="2025-07-01T02:16:38.5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View">
  <p:normalViewPr horzBarState="maximized">
    <p:restoredLeft sz="18959" autoAdjust="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?>
<Relationships xmlns="http://schemas.openxmlformats.org/package/2006/relationships"><Relationship Id="rId1" Type="http://schemas.microsoft.com/office/2015/10/relationships/revisionInfo" Target="revisionInfo.xml"></Relationship><Relationship Id="rId2" Type="http://schemas.openxmlformats.org/officeDocument/2006/relationships/tableStyles" Target="tableStyles.xml"></Relationship><Relationship Id="rId14" Type="http://schemas.openxmlformats.org/officeDocument/2006/relationships/slideMaster" Target="slideMasters/slideMaster1.xml"></Relationship><Relationship Id="rId15" Type="http://schemas.openxmlformats.org/officeDocument/2006/relationships/theme" Target="theme/theme1.xml"></Relationship><Relationship Id="rId16" Type="http://schemas.openxmlformats.org/officeDocument/2006/relationships/slide" Target="slides/slide1.xml"></Relationship><Relationship Id="rId17" Type="http://schemas.openxmlformats.org/officeDocument/2006/relationships/slide" Target="slides/slide2.xml"></Relationship><Relationship Id="rId18" Type="http://schemas.openxmlformats.org/officeDocument/2006/relationships/slide" Target="slides/slide3.xml"></Relationship><Relationship Id="rId19" Type="http://schemas.openxmlformats.org/officeDocument/2006/relationships/slide" Target="slides/slide4.xml"></Relationship><Relationship Id="rId20" Type="http://schemas.openxmlformats.org/officeDocument/2006/relationships/slide" Target="slides/slide5.xml"></Relationship><Relationship Id="rId21" Type="http://schemas.openxmlformats.org/officeDocument/2006/relationships/slide" Target="slides/slide6.xml"></Relationship><Relationship Id="rId22" Type="http://schemas.openxmlformats.org/officeDocument/2006/relationships/slide" Target="slides/slide7.xml"></Relationship><Relationship Id="rId23" Type="http://schemas.openxmlformats.org/officeDocument/2006/relationships/slide" Target="slides/slide8.xml"></Relationship><Relationship Id="rId24" Type="http://schemas.openxmlformats.org/officeDocument/2006/relationships/slide" Target="slides/slide9.xml"></Relationship><Relationship Id="rId25" Type="http://schemas.openxmlformats.org/officeDocument/2006/relationships/slide" Target="slides/slide10.xml"></Relationship><Relationship Id="rId26" Type="http://schemas.openxmlformats.org/officeDocument/2006/relationships/slide" Target="slides/slide11.xml"></Relationship><Relationship Id="rId27" Type="http://schemas.openxmlformats.org/officeDocument/2006/relationships/slide" Target="slides/slide12.xml"></Relationship><Relationship Id="rId28" Type="http://schemas.openxmlformats.org/officeDocument/2006/relationships/slide" Target="slides/slide13.xml"></Relationship><Relationship Id="rId29" Type="http://schemas.openxmlformats.org/officeDocument/2006/relationships/slide" Target="slides/slide14.xml"></Relationship><Relationship Id="rId30" Type="http://schemas.openxmlformats.org/officeDocument/2006/relationships/slide" Target="slides/slide15.xml"></Relationship><Relationship Id="rId31" Type="http://schemas.openxmlformats.org/officeDocument/2006/relationships/slide" Target="slides/slide16.xml"></Relationship><Relationship Id="rId32" Type="http://schemas.openxmlformats.org/officeDocument/2006/relationships/slide" Target="slides/slide17.xml"></Relationship><Relationship Id="rId33" Type="http://schemas.openxmlformats.org/officeDocument/2006/relationships/slide" Target="slides/slide18.xml"></Relationship><Relationship Id="rId34" Type="http://schemas.openxmlformats.org/officeDocument/2006/relationships/viewProps" Target="viewProps.xml"></Relationship><Relationship Id="rId35" Type="http://schemas.openxmlformats.org/officeDocument/2006/relationships/presProps" Target="presProps.xml"></Relationship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971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051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956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39829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6234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19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34699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272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45682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9606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6825D-2B69-4989-8861-A6901ABADB6C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6493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6825D-2B69-4989-8861-A6901ABADB6C}" type="datetimeFigureOut">
              <a:rPr lang="ko-KR" altLang="en-US" smtClean="0"/>
              <a:t>2025-06-30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6B6DB3-44B8-41C4-A846-21F6C617223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743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image" Target="../media/image1.png"></Relationship><Relationship Id="rId4" Type="http://schemas.openxmlformats.org/officeDocument/2006/relationships/slideLayout" Target="../slideLayouts/slideLayout1.xml"></Relationship></Relationships>
</file>

<file path=ppt/slides/_rels/slide10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image" Target="../media/image11.png"></Relationship><Relationship Id="rId4" Type="http://schemas.openxmlformats.org/officeDocument/2006/relationships/slideLayout" Target="../slideLayouts/slideLayout1.xml"></Relationship></Relationships>
</file>

<file path=ppt/slides/_rels/slide11.xml.rels><?xml version="1.0" encoding="UTF-8"?>
<Relationships xmlns="http://schemas.openxmlformats.org/package/2006/relationships"><Relationship Id="rId3" Type="http://schemas.openxmlformats.org/officeDocument/2006/relationships/image" Target="../media/image12.jpeg"></Relationship><Relationship Id="rId2" Type="http://schemas.openxmlformats.org/officeDocument/2006/relationships/image" Target="../media/image2.png"></Relationship><Relationship Id="rId4" Type="http://schemas.openxmlformats.org/officeDocument/2006/relationships/slideLayout" Target="../slideLayouts/slideLayout1.xml"></Relationship></Relationships>
</file>

<file path=ppt/slides/_rels/slide12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image" Target="../media/image13.jpeg"></Relationship><Relationship Id="rId4" Type="http://schemas.openxmlformats.org/officeDocument/2006/relationships/slideLayout" Target="../slideLayouts/slideLayout1.xml"></Relationship></Relationships>
</file>

<file path=ppt/slides/_rels/slide13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image" Target="../media/image14.jpeg"></Relationship><Relationship Id="rId4" Type="http://schemas.openxmlformats.org/officeDocument/2006/relationships/slideLayout" Target="../slideLayouts/slideLayout1.xml"></Relationship></Relationships>
</file>

<file path=ppt/slides/_rels/slide14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image" Target="../media/image15.jpeg"></Relationship><Relationship Id="rId4" Type="http://schemas.openxmlformats.org/officeDocument/2006/relationships/slideLayout" Target="../slideLayouts/slideLayout1.xml"></Relationship></Relationships>
</file>

<file path=ppt/slides/_rels/slide15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image" Target="../media/image16.jpeg"></Relationship><Relationship Id="rId4" Type="http://schemas.openxmlformats.org/officeDocument/2006/relationships/slideLayout" Target="../slideLayouts/slideLayout1.xml"></Relationship></Relationships>
</file>

<file path=ppt/slides/_rels/slide16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image" Target="../media/image17.jpeg"></Relationship><Relationship Id="rId4" Type="http://schemas.openxmlformats.org/officeDocument/2006/relationships/slideLayout" Target="../slideLayouts/slideLayout1.xml"></Relationship></Relationships>
</file>

<file path=ppt/slides/_rels/slide17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image" Target="../media/image18.png"></Relationship><Relationship Id="rId4" Type="http://schemas.openxmlformats.org/officeDocument/2006/relationships/slideLayout" Target="../slideLayouts/slideLayout7.xml"></Relationship></Relationships>
</file>

<file path=ppt/slides/_rels/slide18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image" Target="../media/image19.png"></Relationship><Relationship Id="rId4" Type="http://schemas.openxmlformats.org/officeDocument/2006/relationships/slideLayout" Target="../slideLayouts/slideLayout7.xml"></Relationship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xxx@yyy.com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_rels/slide8.xml.rels><?xml version="1.0" encoding="UTF-8"?>
<Relationships xmlns="http://schemas.openxmlformats.org/package/2006/relationships"><Relationship Id="rId3" Type="http://schemas.openxmlformats.org/officeDocument/2006/relationships/image" Target="../media/image2.png"></Relationship><Relationship Id="rId2" Type="http://schemas.openxmlformats.org/officeDocument/2006/relationships/image" Target="../media/image9.jpeg"></Relationship><Relationship Id="rId4" Type="http://schemas.openxmlformats.org/officeDocument/2006/relationships/slideLayout" Target="../slideLayouts/slideLayout1.xml"></Relationship></Relationships>
</file>

<file path=ppt/slides/_rels/slide9.xml.rels><?xml version="1.0" encoding="UTF-8"?>
<Relationships xmlns="http://schemas.openxmlformats.org/package/2006/relationships"><Relationship Id="rId2" Type="http://schemas.openxmlformats.org/officeDocument/2006/relationships/image" Target="../media/image10.png"></Relationship><Relationship Id="rId3" Type="http://schemas.openxmlformats.org/officeDocument/2006/relationships/slideLayout" Target="../slideLayouts/slideLayout1.xml"></Relationship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85445" y="294005"/>
          <a:ext cx="11428095" cy="368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1900"/>
                <a:gridCol w="6889115"/>
                <a:gridCol w="1075055"/>
                <a:gridCol w="2232025"/>
              </a:tblGrid>
              <a:tr h="36830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화면명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상단 고정 메뉴바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페이지번호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01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pic>
        <p:nvPicPr>
          <p:cNvPr id="5" name="Picture 2">
            <a:extLst>
              <a:ext uri="{FF2B5EF4-FFF2-40B4-BE49-F238E27FC236}">
                <a16:creationId xmlns:a16="http://schemas.microsoft.com/office/drawing/2014/main" id="{19370030-1123-4973-7951-3D666A410D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4" t="869" r="-93" b="7463"/>
          <a:stretch>
            <a:fillRect/>
          </a:stretch>
        </p:blipFill>
        <p:spPr>
          <a:xfrm>
            <a:off x="382270" y="795020"/>
            <a:ext cx="7998460" cy="1010285"/>
          </a:xfrm>
          <a:prstGeom prst="rect">
            <a:avLst/>
          </a:prstGeom>
        </p:spPr>
      </p:pic>
      <p:grpSp>
        <p:nvGrpSpPr>
          <p:cNvPr id="25" name="그룹 24">
            <a:extLst>
              <a:ext uri="{FF2B5EF4-FFF2-40B4-BE49-F238E27FC236}">
                <a16:creationId xmlns:a16="http://schemas.microsoft.com/office/drawing/2014/main" id="{C35AA627-0921-8A03-81B1-5170B6161B9C}"/>
              </a:ext>
            </a:extLst>
          </p:cNvPr>
          <p:cNvGrpSpPr/>
          <p:nvPr/>
        </p:nvGrpSpPr>
        <p:grpSpPr>
          <a:xfrm>
            <a:off x="937895" y="960755"/>
            <a:ext cx="292100" cy="292100"/>
            <a:chOff x="937895" y="960755"/>
            <a:chExt cx="292100" cy="292100"/>
          </a:xfrm>
        </p:grpSpPr>
        <p:pic>
          <p:nvPicPr>
            <p:cNvPr id="10" name="Picture 7">
              <a:extLst>
                <a:ext uri="{FF2B5EF4-FFF2-40B4-BE49-F238E27FC236}">
                  <a16:creationId xmlns:a16="http://schemas.microsoft.com/office/drawing/2014/main" id="{BD671C23-0A45-60D4-7BEC-9082EEF52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7895" y="960755"/>
              <a:ext cx="292100" cy="292100"/>
            </a:xfrm>
            <a:prstGeom prst="rect">
              <a:avLst/>
            </a:prstGeom>
          </p:spPr>
        </p:pic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009CCAFB-B108-1161-7D04-678EF8752AED}"/>
                </a:ext>
              </a:extLst>
            </p:cNvPr>
            <p:cNvSpPr txBox="1"/>
            <p:nvPr/>
          </p:nvSpPr>
          <p:spPr>
            <a:xfrm>
              <a:off x="1039495" y="1011555"/>
              <a:ext cx="165100" cy="203200"/>
            </a:xfrm>
            <a:prstGeom prst="rect">
              <a:avLst/>
            </a:prstGeom>
          </p:spPr>
          <p:txBody>
            <a:bodyPr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99600"/>
                </a:lnSpc>
              </a:pPr>
              <a:r>
                <a:rPr lang="en-US" sz="1100" b="1" i="0" u="none" strike="noStrike" dirty="0">
                  <a:solidFill>
                    <a:schemeClr val="bg1"/>
                  </a:solidFill>
                  <a:latin typeface="Pretendard Regular"/>
                </a:rPr>
                <a:t>1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8E38AE77-B747-0749-5514-C2C6345309A8}"/>
              </a:ext>
            </a:extLst>
          </p:cNvPr>
          <p:cNvGrpSpPr/>
          <p:nvPr/>
        </p:nvGrpSpPr>
        <p:grpSpPr>
          <a:xfrm>
            <a:off x="6455410" y="896620"/>
            <a:ext cx="292100" cy="292100"/>
            <a:chOff x="6455410" y="896620"/>
            <a:chExt cx="292100" cy="292100"/>
          </a:xfrm>
        </p:grpSpPr>
        <p:pic>
          <p:nvPicPr>
            <p:cNvPr id="27" name="Picture 7">
              <a:extLst>
                <a:ext uri="{FF2B5EF4-FFF2-40B4-BE49-F238E27FC236}">
                  <a16:creationId xmlns:a16="http://schemas.microsoft.com/office/drawing/2014/main" id="{935D693F-4A16-A0D2-F000-ABF491B6DC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55410" y="896620"/>
              <a:ext cx="292100" cy="292100"/>
            </a:xfrm>
            <a:prstGeom prst="rect">
              <a:avLst/>
            </a:prstGeom>
          </p:spPr>
        </p:pic>
        <p:sp>
          <p:nvSpPr>
            <p:cNvPr id="28" name="TextBox 8">
              <a:extLst>
                <a:ext uri="{FF2B5EF4-FFF2-40B4-BE49-F238E27FC236}">
                  <a16:creationId xmlns:a16="http://schemas.microsoft.com/office/drawing/2014/main" id="{39FEC3D2-244B-3509-36A8-DB849AC4395D}"/>
                </a:ext>
              </a:extLst>
            </p:cNvPr>
            <p:cNvSpPr txBox="1"/>
            <p:nvPr/>
          </p:nvSpPr>
          <p:spPr>
            <a:xfrm>
              <a:off x="6557010" y="947420"/>
              <a:ext cx="165100" cy="203200"/>
            </a:xfrm>
            <a:prstGeom prst="rect">
              <a:avLst/>
            </a:prstGeom>
          </p:spPr>
          <p:txBody>
            <a:bodyPr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996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Pretendard Regular"/>
                </a:rPr>
                <a:t>2</a:t>
              </a:r>
              <a:endParaRPr lang="en-US" sz="1100" b="1" i="0" u="none" strike="noStrike" dirty="0">
                <a:solidFill>
                  <a:schemeClr val="bg1"/>
                </a:solidFill>
                <a:latin typeface="Pretendard Regular"/>
              </a:endParaRP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9A6BA31-C1D2-6617-12B4-1F1CC142C14B}"/>
              </a:ext>
            </a:extLst>
          </p:cNvPr>
          <p:cNvGrpSpPr/>
          <p:nvPr/>
        </p:nvGrpSpPr>
        <p:grpSpPr>
          <a:xfrm>
            <a:off x="2232025" y="960755"/>
            <a:ext cx="292100" cy="292100"/>
            <a:chOff x="2232025" y="960755"/>
            <a:chExt cx="292100" cy="292100"/>
          </a:xfrm>
        </p:grpSpPr>
        <p:pic>
          <p:nvPicPr>
            <p:cNvPr id="30" name="Picture 7">
              <a:extLst>
                <a:ext uri="{FF2B5EF4-FFF2-40B4-BE49-F238E27FC236}">
                  <a16:creationId xmlns:a16="http://schemas.microsoft.com/office/drawing/2014/main" id="{B4241D65-6D90-DCD6-F8D8-9A1DAA1633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32025" y="960755"/>
              <a:ext cx="292100" cy="292100"/>
            </a:xfrm>
            <a:prstGeom prst="rect">
              <a:avLst/>
            </a:prstGeom>
          </p:spPr>
        </p:pic>
        <p:sp>
          <p:nvSpPr>
            <p:cNvPr id="31" name="TextBox 8">
              <a:extLst>
                <a:ext uri="{FF2B5EF4-FFF2-40B4-BE49-F238E27FC236}">
                  <a16:creationId xmlns:a16="http://schemas.microsoft.com/office/drawing/2014/main" id="{C946AE1E-F97E-6FDD-91C2-7A8B33715321}"/>
                </a:ext>
              </a:extLst>
            </p:cNvPr>
            <p:cNvSpPr txBox="1"/>
            <p:nvPr/>
          </p:nvSpPr>
          <p:spPr>
            <a:xfrm>
              <a:off x="2333625" y="1011555"/>
              <a:ext cx="165100" cy="203200"/>
            </a:xfrm>
            <a:prstGeom prst="rect">
              <a:avLst/>
            </a:prstGeom>
          </p:spPr>
          <p:txBody>
            <a:bodyPr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996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Pretendard Regular"/>
                </a:rPr>
                <a:t>4</a:t>
              </a:r>
              <a:endParaRPr lang="en-US" sz="1100" b="1" i="0" u="none" strike="noStrike" dirty="0">
                <a:solidFill>
                  <a:schemeClr val="bg1"/>
                </a:solidFill>
                <a:latin typeface="Pretendard Regular"/>
              </a:endParaRPr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F791DCC8-57CC-D56E-9A5E-EEEB2ED55C5E}"/>
              </a:ext>
            </a:extLst>
          </p:cNvPr>
          <p:cNvGrpSpPr/>
          <p:nvPr/>
        </p:nvGrpSpPr>
        <p:grpSpPr>
          <a:xfrm>
            <a:off x="7814310" y="896620"/>
            <a:ext cx="292100" cy="292100"/>
            <a:chOff x="7814310" y="896620"/>
            <a:chExt cx="292100" cy="292100"/>
          </a:xfrm>
        </p:grpSpPr>
        <p:pic>
          <p:nvPicPr>
            <p:cNvPr id="33" name="Picture 7">
              <a:extLst>
                <a:ext uri="{FF2B5EF4-FFF2-40B4-BE49-F238E27FC236}">
                  <a16:creationId xmlns:a16="http://schemas.microsoft.com/office/drawing/2014/main" id="{24B11899-9880-7726-F96A-1B4BE52C8D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814310" y="896620"/>
              <a:ext cx="292100" cy="292100"/>
            </a:xfrm>
            <a:prstGeom prst="rect">
              <a:avLst/>
            </a:prstGeom>
          </p:spPr>
        </p:pic>
        <p:sp>
          <p:nvSpPr>
            <p:cNvPr id="34" name="TextBox 8">
              <a:extLst>
                <a:ext uri="{FF2B5EF4-FFF2-40B4-BE49-F238E27FC236}">
                  <a16:creationId xmlns:a16="http://schemas.microsoft.com/office/drawing/2014/main" id="{CAC0BAA8-BF1E-8E68-DEB1-588304FCBBEB}"/>
                </a:ext>
              </a:extLst>
            </p:cNvPr>
            <p:cNvSpPr txBox="1"/>
            <p:nvPr/>
          </p:nvSpPr>
          <p:spPr>
            <a:xfrm>
              <a:off x="7915910" y="947420"/>
              <a:ext cx="165100" cy="203200"/>
            </a:xfrm>
            <a:prstGeom prst="rect">
              <a:avLst/>
            </a:prstGeom>
          </p:spPr>
          <p:txBody>
            <a:bodyPr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996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Pretendard Regular"/>
                </a:rPr>
                <a:t>3</a:t>
              </a:r>
              <a:endParaRPr lang="en-US" sz="1100" b="1" i="0" u="none" strike="noStrike" dirty="0">
                <a:solidFill>
                  <a:schemeClr val="bg1"/>
                </a:solidFill>
                <a:latin typeface="Pretendard Regular"/>
              </a:endParaRPr>
            </a:p>
          </p:txBody>
        </p: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719BF68-D3A6-D8DC-5AF7-2DB378DB1615}"/>
              </a:ext>
            </a:extLst>
          </p:cNvPr>
          <p:cNvGrpSpPr/>
          <p:nvPr/>
        </p:nvGrpSpPr>
        <p:grpSpPr>
          <a:xfrm>
            <a:off x="3049270" y="960755"/>
            <a:ext cx="292100" cy="292100"/>
            <a:chOff x="3049270" y="960755"/>
            <a:chExt cx="292100" cy="292100"/>
          </a:xfrm>
        </p:grpSpPr>
        <p:pic>
          <p:nvPicPr>
            <p:cNvPr id="36" name="Picture 7">
              <a:extLst>
                <a:ext uri="{FF2B5EF4-FFF2-40B4-BE49-F238E27FC236}">
                  <a16:creationId xmlns:a16="http://schemas.microsoft.com/office/drawing/2014/main" id="{68C542A4-AE4B-A2E9-6CFD-CD06B1D10D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049270" y="960755"/>
              <a:ext cx="292100" cy="292100"/>
            </a:xfrm>
            <a:prstGeom prst="rect">
              <a:avLst/>
            </a:prstGeom>
          </p:spPr>
        </p:pic>
        <p:sp>
          <p:nvSpPr>
            <p:cNvPr id="37" name="TextBox 8">
              <a:extLst>
                <a:ext uri="{FF2B5EF4-FFF2-40B4-BE49-F238E27FC236}">
                  <a16:creationId xmlns:a16="http://schemas.microsoft.com/office/drawing/2014/main" id="{9601B8C8-5D12-EE0E-D455-895F7D4C2E76}"/>
                </a:ext>
              </a:extLst>
            </p:cNvPr>
            <p:cNvSpPr txBox="1"/>
            <p:nvPr/>
          </p:nvSpPr>
          <p:spPr>
            <a:xfrm>
              <a:off x="3150870" y="1011555"/>
              <a:ext cx="165100" cy="203200"/>
            </a:xfrm>
            <a:prstGeom prst="rect">
              <a:avLst/>
            </a:prstGeom>
          </p:spPr>
          <p:txBody>
            <a:bodyPr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996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Pretendard Regular"/>
                </a:rPr>
                <a:t>5</a:t>
              </a:r>
              <a:endParaRPr lang="en-US" sz="1100" b="1" i="0" u="none" strike="noStrike" dirty="0">
                <a:solidFill>
                  <a:schemeClr val="bg1"/>
                </a:solidFill>
                <a:latin typeface="Pretendard Regular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FEF8856-7599-B80E-B421-6CBF9B9B9C21}"/>
              </a:ext>
            </a:extLst>
          </p:cNvPr>
          <p:cNvGrpSpPr/>
          <p:nvPr/>
        </p:nvGrpSpPr>
        <p:grpSpPr>
          <a:xfrm>
            <a:off x="3590925" y="960755"/>
            <a:ext cx="292100" cy="292100"/>
            <a:chOff x="3590925" y="960755"/>
            <a:chExt cx="292100" cy="292100"/>
          </a:xfrm>
        </p:grpSpPr>
        <p:pic>
          <p:nvPicPr>
            <p:cNvPr id="39" name="Picture 7">
              <a:extLst>
                <a:ext uri="{FF2B5EF4-FFF2-40B4-BE49-F238E27FC236}">
                  <a16:creationId xmlns:a16="http://schemas.microsoft.com/office/drawing/2014/main" id="{3D6042F5-F52B-4B60-4D2D-13354F9C1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590925" y="960755"/>
              <a:ext cx="292100" cy="292100"/>
            </a:xfrm>
            <a:prstGeom prst="rect">
              <a:avLst/>
            </a:prstGeom>
          </p:spPr>
        </p:pic>
        <p:sp>
          <p:nvSpPr>
            <p:cNvPr id="40" name="TextBox 8">
              <a:extLst>
                <a:ext uri="{FF2B5EF4-FFF2-40B4-BE49-F238E27FC236}">
                  <a16:creationId xmlns:a16="http://schemas.microsoft.com/office/drawing/2014/main" id="{899385B5-0864-AF3B-C988-DC02EAB47FE8}"/>
                </a:ext>
              </a:extLst>
            </p:cNvPr>
            <p:cNvSpPr txBox="1"/>
            <p:nvPr/>
          </p:nvSpPr>
          <p:spPr>
            <a:xfrm>
              <a:off x="3692525" y="1011555"/>
              <a:ext cx="165100" cy="203200"/>
            </a:xfrm>
            <a:prstGeom prst="rect">
              <a:avLst/>
            </a:prstGeom>
          </p:spPr>
          <p:txBody>
            <a:bodyPr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996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Pretendard Regular"/>
                </a:rPr>
                <a:t>6</a:t>
              </a:r>
              <a:endParaRPr lang="en-US" sz="1100" b="1" i="0" u="none" strike="noStrike" dirty="0">
                <a:solidFill>
                  <a:schemeClr val="bg1"/>
                </a:solidFill>
                <a:latin typeface="Pretendard Regular"/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5FEAEA7-FA56-44C7-8B4E-D498215EF8B8}"/>
              </a:ext>
            </a:extLst>
          </p:cNvPr>
          <p:cNvGrpSpPr/>
          <p:nvPr/>
        </p:nvGrpSpPr>
        <p:grpSpPr>
          <a:xfrm>
            <a:off x="4380230" y="960755"/>
            <a:ext cx="292100" cy="292100"/>
            <a:chOff x="4380230" y="960755"/>
            <a:chExt cx="292100" cy="292100"/>
          </a:xfrm>
        </p:grpSpPr>
        <p:pic>
          <p:nvPicPr>
            <p:cNvPr id="42" name="Picture 7">
              <a:extLst>
                <a:ext uri="{FF2B5EF4-FFF2-40B4-BE49-F238E27FC236}">
                  <a16:creationId xmlns:a16="http://schemas.microsoft.com/office/drawing/2014/main" id="{E1158287-BDE2-1070-2D7E-C272D2D96A5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380230" y="960755"/>
              <a:ext cx="292100" cy="292100"/>
            </a:xfrm>
            <a:prstGeom prst="rect">
              <a:avLst/>
            </a:prstGeom>
          </p:spPr>
        </p:pic>
        <p:sp>
          <p:nvSpPr>
            <p:cNvPr id="43" name="TextBox 8">
              <a:extLst>
                <a:ext uri="{FF2B5EF4-FFF2-40B4-BE49-F238E27FC236}">
                  <a16:creationId xmlns:a16="http://schemas.microsoft.com/office/drawing/2014/main" id="{1CA3AD43-269F-02B6-AB34-85716D46059D}"/>
                </a:ext>
              </a:extLst>
            </p:cNvPr>
            <p:cNvSpPr txBox="1"/>
            <p:nvPr/>
          </p:nvSpPr>
          <p:spPr>
            <a:xfrm>
              <a:off x="4481830" y="1011555"/>
              <a:ext cx="165100" cy="203200"/>
            </a:xfrm>
            <a:prstGeom prst="rect">
              <a:avLst/>
            </a:prstGeom>
          </p:spPr>
          <p:txBody>
            <a:bodyPr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996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Pretendard Regular"/>
                </a:rPr>
                <a:t>7</a:t>
              </a:r>
              <a:endParaRPr lang="en-US" sz="1100" b="1" i="0" u="none" strike="noStrike" dirty="0">
                <a:solidFill>
                  <a:schemeClr val="bg1"/>
                </a:solidFill>
                <a:latin typeface="Pretendard Regular"/>
              </a:endParaRPr>
            </a:p>
          </p:txBody>
        </p:sp>
      </p:grpSp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06855B5B-B406-974E-604D-244072BC19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01658"/>
              </p:ext>
            </p:extLst>
          </p:nvPr>
        </p:nvGraphicFramePr>
        <p:xfrm>
          <a:off x="8510528" y="798723"/>
          <a:ext cx="3331085" cy="581215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054">
                  <a:extLst>
                    <a:ext uri="{9D8B030D-6E8A-4147-A177-3AD203B41FA5}">
                      <a16:colId xmlns:a16="http://schemas.microsoft.com/office/drawing/2014/main" val="4042783227"/>
                    </a:ext>
                  </a:extLst>
                </a:gridCol>
                <a:gridCol w="2663031">
                  <a:extLst>
                    <a:ext uri="{9D8B030D-6E8A-4147-A177-3AD203B41FA5}">
                      <a16:colId xmlns:a16="http://schemas.microsoft.com/office/drawing/2014/main" val="833029947"/>
                    </a:ext>
                  </a:extLst>
                </a:gridCol>
              </a:tblGrid>
              <a:tr h="323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번호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500" dirty="0"/>
                        <a:t>기능 설명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279464"/>
                  </a:ext>
                </a:extLst>
              </a:tr>
              <a:tr h="49060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로고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  : 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클릭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시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메인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페이지로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이동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, 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모든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페이지에서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동일하게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맑은 고딕"/>
                          <a:ea typeface="맑은 고딕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표시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726355"/>
                  </a:ext>
                </a:extLst>
              </a:tr>
              <a:tr h="66805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유저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정보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출력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  :  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로그인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시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사용자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이름과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유형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(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예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: [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의뢰인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], [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해결사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], [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관리자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])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을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함께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표시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244384"/>
                  </a:ext>
                </a:extLst>
              </a:tr>
              <a:tr h="67231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/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관리자페이지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/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로그아웃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버튼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  :  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로그인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상태에서만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보임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, 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사용자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유형에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따라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  :  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일반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사용자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→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,  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관리자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→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관리자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전용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페이지 + 각 로그아웃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버튼도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함께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표시</a:t>
                      </a:r>
                      <a:endParaRPr lang="en-US" altLang="ko-KR" sz="1200" b="0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610286"/>
                  </a:ext>
                </a:extLst>
              </a:tr>
              <a:tr h="67231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4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메뉴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항목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(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소개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) //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클릭이동</a:t>
                      </a:r>
                      <a:endParaRPr lang="en-US" altLang="ko-KR" sz="1200" b="0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:  QLY </a:t>
                      </a:r>
                      <a:r>
                        <a:rPr lang="ko-KR" altLang="en-US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플랫폼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소개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,  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팀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소개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2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가지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 //(Hover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시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하위메뉴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드롭다운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) </a:t>
                      </a:r>
                    </a:p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각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페이지로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이동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가능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092387"/>
                  </a:ext>
                </a:extLst>
              </a:tr>
              <a:tr h="67231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메뉴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항목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(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퀘스트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)//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클릭이동</a:t>
                      </a:r>
                      <a:endParaRPr lang="en-US" altLang="ko-KR" sz="1200" b="0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:  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퀘스트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목록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/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퀘스트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등록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2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가지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 //(Hover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시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하위메뉴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드롭다운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)</a:t>
                      </a:r>
                    </a:p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각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페이지로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이동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가능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8311334"/>
                  </a:ext>
                </a:extLst>
              </a:tr>
              <a:tr h="67231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6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메뉴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항목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(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코인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)//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클릭이동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:  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코인을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충전할수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있는 페이지로 이동(결제 관련 페이지) 여기서 </a:t>
                      </a:r>
                      <a:r>
                        <a:rPr lang="ko-KR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충전+거래내역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확인을 한번에 가능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5420150"/>
                  </a:ext>
                </a:extLst>
              </a:tr>
              <a:tr h="67231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7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메뉴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항목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(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고객센터)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//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클릭이동</a:t>
                      </a:r>
                    </a:p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공지사항/FAQ/1:1문의/문의내역 페이지로 이동 </a:t>
                      </a:r>
                      <a:endParaRPr lang="en-US" altLang="ko-KR" sz="1200" b="0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85983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2109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>
          <a:extLst>
            <a:ext uri="{FF2B5EF4-FFF2-40B4-BE49-F238E27FC236}">
              <a16:creationId xmlns:a16="http://schemas.microsoft.com/office/drawing/2014/main" id="{ED6DCEC0-2D28-FA80-D5C5-785408597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85445" y="294005"/>
          <a:ext cx="11428095" cy="368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1900"/>
                <a:gridCol w="6889115"/>
                <a:gridCol w="1075055"/>
                <a:gridCol w="2232025"/>
              </a:tblGrid>
              <a:tr h="36830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화면명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800" kern="1200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마이페이지</a:t>
                      </a:r>
                      <a:r>
                        <a:rPr lang="en-US" altLang="ko-KR" sz="1800" kern="1200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맑은 고딕" charset="0"/>
                        </a:rPr>
                        <a:t> - 완료된 퀘스트 </a:t>
                      </a: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Malgun Gothic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페이지번호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10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BDA8F402-2788-79F3-856D-EBD7A1EFA2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2421536"/>
              </p:ext>
            </p:extLst>
          </p:nvPr>
        </p:nvGraphicFramePr>
        <p:xfrm>
          <a:off x="8482986" y="872169"/>
          <a:ext cx="3331085" cy="18780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054">
                  <a:extLst>
                    <a:ext uri="{9D8B030D-6E8A-4147-A177-3AD203B41FA5}">
                      <a16:colId xmlns:a16="http://schemas.microsoft.com/office/drawing/2014/main" val="4042783227"/>
                    </a:ext>
                  </a:extLst>
                </a:gridCol>
                <a:gridCol w="2663031">
                  <a:extLst>
                    <a:ext uri="{9D8B030D-6E8A-4147-A177-3AD203B41FA5}">
                      <a16:colId xmlns:a16="http://schemas.microsoft.com/office/drawing/2014/main" val="833029947"/>
                    </a:ext>
                  </a:extLst>
                </a:gridCol>
              </a:tblGrid>
              <a:tr h="323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번호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500" dirty="0"/>
                        <a:t>기능 설명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279464"/>
                  </a:ext>
                </a:extLst>
              </a:tr>
              <a:tr h="3235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/>
                        <a:t>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완료된퀘스트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 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상세 내역을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불러와서 내용을 보여줌</a:t>
                      </a:r>
                      <a:endParaRPr lang="en-US" altLang="ko-KR" sz="1200" b="0" i="0" u="none" strike="noStrike" noProof="0" dirty="0">
                        <a:solidFill>
                          <a:srgbClr val="000000"/>
                        </a:solidFill>
                        <a:latin typeface="Malgun Gothic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726355"/>
                  </a:ext>
                </a:extLst>
              </a:tr>
              <a:tr h="3235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/>
                        <a:t>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</a:rPr>
                        <a:t>db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에서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완료된퀘스트를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가져와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latin typeface="Malgun Gothic"/>
                      </a:endParaRPr>
                    </a:p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사진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,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카테고리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,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,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등록일을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보여준다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244384"/>
                  </a:ext>
                </a:extLst>
              </a:tr>
              <a:tr h="3235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카드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형식으로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여러개의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완료된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퀘스트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확인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가능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317431"/>
                  </a:ext>
                </a:extLst>
              </a:tr>
            </a:tbl>
          </a:graphicData>
        </a:graphic>
      </p:graphicFrame>
      <p:pic>
        <p:nvPicPr>
          <p:cNvPr id="2" name="Picture 2">
            <a:extLst>
              <a:ext uri="{FF2B5EF4-FFF2-40B4-BE49-F238E27FC236}">
                <a16:creationId xmlns:a16="http://schemas.microsoft.com/office/drawing/2014/main" id="{2B61D024-388E-278B-7686-829C4BF83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85" y="1534795"/>
            <a:ext cx="2249170" cy="3563620"/>
          </a:xfrm>
          <a:prstGeom prst="rect">
            <a:avLst/>
          </a:prstGeom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6744FC3-5416-698F-645E-046BE49A73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425" y="1534795"/>
            <a:ext cx="2249170" cy="3563620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E7930668-A3B3-78FE-3F54-D5750069D5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61915" y="1534795"/>
            <a:ext cx="2249170" cy="3563620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D85BE925-8D33-2794-2267-02D11AADBBFF}"/>
              </a:ext>
            </a:extLst>
          </p:cNvPr>
          <p:cNvGrpSpPr/>
          <p:nvPr/>
        </p:nvGrpSpPr>
        <p:grpSpPr>
          <a:xfrm>
            <a:off x="2241550" y="4146550"/>
            <a:ext cx="246380" cy="236855"/>
            <a:chOff x="2241550" y="4146550"/>
            <a:chExt cx="246380" cy="236855"/>
          </a:xfrm>
        </p:grpSpPr>
        <p:pic>
          <p:nvPicPr>
            <p:cNvPr id="9" name="Picture 7">
              <a:extLst>
                <a:ext uri="{FF2B5EF4-FFF2-40B4-BE49-F238E27FC236}">
                  <a16:creationId xmlns:a16="http://schemas.microsoft.com/office/drawing/2014/main" id="{B99916B3-7D79-C0D7-D1F7-767F4A5A5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241550" y="4146550"/>
              <a:ext cx="246380" cy="236855"/>
            </a:xfrm>
            <a:prstGeom prst="rect">
              <a:avLst/>
            </a:prstGeom>
          </p:spPr>
        </p:pic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347D38EB-8A64-55EF-61A5-ABD36F803199}"/>
                </a:ext>
              </a:extLst>
            </p:cNvPr>
            <p:cNvSpPr txBox="1"/>
            <p:nvPr/>
          </p:nvSpPr>
          <p:spPr>
            <a:xfrm>
              <a:off x="2326640" y="4187825"/>
              <a:ext cx="139065" cy="165100"/>
            </a:xfrm>
            <a:prstGeom prst="rect">
              <a:avLst/>
            </a:prstGeom>
          </p:spPr>
          <p:txBody>
            <a:bodyPr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99600"/>
                </a:lnSpc>
              </a:pPr>
              <a:r>
                <a:rPr lang="en-US" sz="1100" b="1" dirty="0">
                  <a:solidFill>
                    <a:srgbClr val="000000"/>
                  </a:solidFill>
                  <a:latin typeface="Pretendard Regular"/>
                </a:rPr>
                <a:t>2</a:t>
              </a:r>
              <a:endParaRPr lang="en-US" sz="1100" b="1" i="0" u="none" strike="noStrike" dirty="0">
                <a:solidFill>
                  <a:srgbClr val="000000"/>
                </a:solidFill>
                <a:latin typeface="Pretendard Regular"/>
              </a:endParaRPr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3A2BDEE-A687-D048-99A8-B1CB9847547E}"/>
              </a:ext>
            </a:extLst>
          </p:cNvPr>
          <p:cNvGrpSpPr/>
          <p:nvPr/>
        </p:nvGrpSpPr>
        <p:grpSpPr>
          <a:xfrm>
            <a:off x="267335" y="1419860"/>
            <a:ext cx="246380" cy="236855"/>
            <a:chOff x="267335" y="1419860"/>
            <a:chExt cx="246380" cy="236855"/>
          </a:xfrm>
        </p:grpSpPr>
        <p:pic>
          <p:nvPicPr>
            <p:cNvPr id="13" name="Picture 7">
              <a:extLst>
                <a:ext uri="{FF2B5EF4-FFF2-40B4-BE49-F238E27FC236}">
                  <a16:creationId xmlns:a16="http://schemas.microsoft.com/office/drawing/2014/main" id="{2410E39A-28B3-9225-165E-853C6A45C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7335" y="1419860"/>
              <a:ext cx="246380" cy="236855"/>
            </a:xfrm>
            <a:prstGeom prst="rect">
              <a:avLst/>
            </a:prstGeom>
          </p:spPr>
        </p:pic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63FCB520-AE66-EB80-BC7D-D1DB80368BA9}"/>
                </a:ext>
              </a:extLst>
            </p:cNvPr>
            <p:cNvSpPr txBox="1"/>
            <p:nvPr/>
          </p:nvSpPr>
          <p:spPr>
            <a:xfrm>
              <a:off x="353060" y="1461135"/>
              <a:ext cx="139065" cy="165100"/>
            </a:xfrm>
            <a:prstGeom prst="rect">
              <a:avLst/>
            </a:prstGeom>
          </p:spPr>
          <p:txBody>
            <a:bodyPr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99600"/>
                </a:lnSpc>
              </a:pPr>
              <a:r>
                <a:rPr lang="en-US" sz="1100" b="1" dirty="0">
                  <a:solidFill>
                    <a:srgbClr val="000000"/>
                  </a:solidFill>
                  <a:latin typeface="Pretendard Regular"/>
                </a:rPr>
                <a:t>1</a:t>
              </a:r>
              <a:endParaRPr lang="en-US" sz="1100" b="1" i="0" u="none" strike="noStrike" dirty="0">
                <a:solidFill>
                  <a:srgbClr val="000000"/>
                </a:solidFill>
                <a:latin typeface="Pretendard Regular"/>
              </a:endParaRPr>
            </a:p>
          </p:txBody>
        </p:sp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92A14AA-750D-B602-78D6-7F5FEA133F5D}"/>
              </a:ext>
            </a:extLst>
          </p:cNvPr>
          <p:cNvSpPr/>
          <p:nvPr/>
        </p:nvSpPr>
        <p:spPr>
          <a:xfrm>
            <a:off x="5097145" y="1431290"/>
            <a:ext cx="2461260" cy="377888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FE9351A5-97A8-C635-34CE-DB8BA08B9666}"/>
              </a:ext>
            </a:extLst>
          </p:cNvPr>
          <p:cNvGrpSpPr/>
          <p:nvPr/>
        </p:nvGrpSpPr>
        <p:grpSpPr>
          <a:xfrm>
            <a:off x="7437755" y="2622550"/>
            <a:ext cx="246380" cy="236855"/>
            <a:chOff x="7437755" y="2622550"/>
            <a:chExt cx="246380" cy="236855"/>
          </a:xfrm>
        </p:grpSpPr>
        <p:pic>
          <p:nvPicPr>
            <p:cNvPr id="18" name="Picture 7">
              <a:extLst>
                <a:ext uri="{FF2B5EF4-FFF2-40B4-BE49-F238E27FC236}">
                  <a16:creationId xmlns:a16="http://schemas.microsoft.com/office/drawing/2014/main" id="{934F1D31-B45D-AA35-A37F-3BEAF3A1208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437755" y="2622550"/>
              <a:ext cx="246380" cy="236855"/>
            </a:xfrm>
            <a:prstGeom prst="rect">
              <a:avLst/>
            </a:prstGeom>
          </p:spPr>
        </p:pic>
        <p:sp>
          <p:nvSpPr>
            <p:cNvPr id="19" name="TextBox 8">
              <a:extLst>
                <a:ext uri="{FF2B5EF4-FFF2-40B4-BE49-F238E27FC236}">
                  <a16:creationId xmlns:a16="http://schemas.microsoft.com/office/drawing/2014/main" id="{67765151-77C1-5FF3-8984-D7CBA96539CE}"/>
                </a:ext>
              </a:extLst>
            </p:cNvPr>
            <p:cNvSpPr txBox="1"/>
            <p:nvPr/>
          </p:nvSpPr>
          <p:spPr>
            <a:xfrm>
              <a:off x="7523480" y="2663825"/>
              <a:ext cx="139065" cy="165100"/>
            </a:xfrm>
            <a:prstGeom prst="rect">
              <a:avLst/>
            </a:prstGeom>
          </p:spPr>
          <p:txBody>
            <a:bodyPr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99600"/>
                </a:lnSpc>
              </a:pPr>
              <a:r>
                <a:rPr lang="en-US" sz="1100" b="1" dirty="0">
                  <a:solidFill>
                    <a:srgbClr val="000000"/>
                  </a:solidFill>
                  <a:latin typeface="Pretendard Regular"/>
                </a:rPr>
                <a:t>3</a:t>
              </a:r>
              <a:endParaRPr lang="en-US" sz="1100" b="1" i="0" u="none" strike="noStrike" dirty="0">
                <a:solidFill>
                  <a:srgbClr val="000000"/>
                </a:solidFill>
                <a:latin typeface="Pretendard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620932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>
          <a:extLst>
            <a:ext uri="{FF2B5EF4-FFF2-40B4-BE49-F238E27FC236}">
              <a16:creationId xmlns:a16="http://schemas.microsoft.com/office/drawing/2014/main" id="{1EBC3AF6-B8BD-6B5A-1ED9-E2468A8E2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85445" y="294005"/>
          <a:ext cx="1142809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1900"/>
                <a:gridCol w="6889115"/>
                <a:gridCol w="1075055"/>
                <a:gridCol w="2232025"/>
              </a:tblGrid>
              <a:tr h="37084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화면명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800" kern="1200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마이페이지</a:t>
                      </a:r>
                      <a:r>
                        <a:rPr lang="en-US" altLang="ko-KR" sz="1800" kern="1200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맑은 고딕" charset="0"/>
                        </a:rPr>
                        <a:t> - 코인 충전 모달 팝업</a:t>
                      </a: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Malgun Gothic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페이지번호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11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688FCD98-0295-0012-55B0-C6B34FD02A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4958849"/>
              </p:ext>
            </p:extLst>
          </p:nvPr>
        </p:nvGraphicFramePr>
        <p:xfrm>
          <a:off x="8482986" y="872169"/>
          <a:ext cx="3331085" cy="30607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054">
                  <a:extLst>
                    <a:ext uri="{9D8B030D-6E8A-4147-A177-3AD203B41FA5}">
                      <a16:colId xmlns:a16="http://schemas.microsoft.com/office/drawing/2014/main" val="4042783227"/>
                    </a:ext>
                  </a:extLst>
                </a:gridCol>
                <a:gridCol w="2663031">
                  <a:extLst>
                    <a:ext uri="{9D8B030D-6E8A-4147-A177-3AD203B41FA5}">
                      <a16:colId xmlns:a16="http://schemas.microsoft.com/office/drawing/2014/main" val="833029947"/>
                    </a:ext>
                  </a:extLst>
                </a:gridCol>
              </a:tblGrid>
              <a:tr h="323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번호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500" dirty="0"/>
                        <a:t>기능 설명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279464"/>
                  </a:ext>
                </a:extLst>
              </a:tr>
              <a:tr h="3235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/>
                        <a:t>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충전할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코인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입력창으로 입력 가능</a:t>
                      </a:r>
                      <a:endParaRPr lang="ko-KR" altLang="en-US" sz="1200" b="0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726355"/>
                  </a:ext>
                </a:extLst>
              </a:tr>
              <a:tr h="3235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/>
                        <a:t>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input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금액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버튼을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클릭하면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코인이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금액별로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추가된다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. </a:t>
                      </a:r>
                      <a:endParaRPr lang="ko-KR" altLang="en-US" sz="1200" b="0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244384"/>
                  </a:ext>
                </a:extLst>
              </a:tr>
              <a:tr h="3235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이용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약관</a:t>
                      </a:r>
                      <a:endParaRPr lang="en-US" altLang="ko-KR" sz="1200" b="0" i="0" u="none" strike="noStrike" noProof="0" dirty="0" err="1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317431"/>
                  </a:ext>
                </a:extLst>
              </a:tr>
              <a:tr h="32358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4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ts val="165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충전하기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 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버튼을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클릭하면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, </a:t>
                      </a:r>
                      <a:r>
                        <a:rPr lang="ko-KR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충전최종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결제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금액만큼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결제되고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코인이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충전된다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.</a:t>
                      </a:r>
                      <a:endParaRPr lang="ko-KR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037731"/>
                  </a:ext>
                </a:extLst>
              </a:tr>
              <a:tr h="32358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+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이후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충전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내역과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코인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내역에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결제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정보가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저장된다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. </a:t>
                      </a:r>
                      <a:endParaRPr lang="ko-KR" sz="1200" b="0" i="0" u="none" strike="noStrike" noProof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445588"/>
                  </a:ext>
                </a:extLst>
              </a:tr>
              <a:tr h="32358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</a:rPr>
                        <a:t>다음에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</a:rPr>
                        <a:t>버튼을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</a:rPr>
                        <a:t>누르면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</a:rPr>
                        <a:t>모달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</a:rPr>
                        <a:t>창이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</a:rPr>
                        <a:t>닫히고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</a:rPr>
                        <a:t>취소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040999"/>
                  </a:ext>
                </a:extLst>
              </a:tr>
            </a:tbl>
          </a:graphicData>
        </a:graphic>
      </p:graphicFrame>
      <p:grpSp>
        <p:nvGrpSpPr>
          <p:cNvPr id="17" name="그룹 16">
            <a:extLst>
              <a:ext uri="{FF2B5EF4-FFF2-40B4-BE49-F238E27FC236}">
                <a16:creationId xmlns:a16="http://schemas.microsoft.com/office/drawing/2014/main" id="{68065C6A-D41C-1EDF-0F0E-0A07EE0297EC}"/>
              </a:ext>
            </a:extLst>
          </p:cNvPr>
          <p:cNvGrpSpPr/>
          <p:nvPr/>
        </p:nvGrpSpPr>
        <p:grpSpPr>
          <a:xfrm>
            <a:off x="6097270" y="5312410"/>
            <a:ext cx="246380" cy="236855"/>
            <a:chOff x="6097270" y="5312410"/>
            <a:chExt cx="246380" cy="236855"/>
          </a:xfrm>
        </p:grpSpPr>
        <p:pic>
          <p:nvPicPr>
            <p:cNvPr id="18" name="Picture 7">
              <a:extLst>
                <a:ext uri="{FF2B5EF4-FFF2-40B4-BE49-F238E27FC236}">
                  <a16:creationId xmlns:a16="http://schemas.microsoft.com/office/drawing/2014/main" id="{8BC8E6F2-8EA4-9D2E-6FB7-1D58331970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7270" y="5312410"/>
              <a:ext cx="246380" cy="236855"/>
            </a:xfrm>
            <a:prstGeom prst="rect">
              <a:avLst/>
            </a:prstGeom>
          </p:spPr>
        </p:pic>
        <p:sp>
          <p:nvSpPr>
            <p:cNvPr id="19" name="TextBox 8">
              <a:extLst>
                <a:ext uri="{FF2B5EF4-FFF2-40B4-BE49-F238E27FC236}">
                  <a16:creationId xmlns:a16="http://schemas.microsoft.com/office/drawing/2014/main" id="{22BF1AF1-9C08-9467-95BD-6B17CA10748E}"/>
                </a:ext>
              </a:extLst>
            </p:cNvPr>
            <p:cNvSpPr txBox="1"/>
            <p:nvPr/>
          </p:nvSpPr>
          <p:spPr>
            <a:xfrm>
              <a:off x="6182995" y="5353685"/>
              <a:ext cx="139065" cy="165100"/>
            </a:xfrm>
            <a:prstGeom prst="rect">
              <a:avLst/>
            </a:prstGeom>
          </p:spPr>
          <p:txBody>
            <a:bodyPr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99600"/>
                </a:lnSpc>
              </a:pPr>
              <a:r>
                <a:rPr lang="en-US" sz="1100" b="1" dirty="0">
                  <a:solidFill>
                    <a:srgbClr val="000000"/>
                  </a:solidFill>
                  <a:latin typeface="Pretendard Regular"/>
                </a:rPr>
                <a:t>4</a:t>
              </a:r>
              <a:endParaRPr lang="en-US" sz="1100" b="1" i="0" u="none" strike="noStrike" dirty="0">
                <a:solidFill>
                  <a:srgbClr val="000000"/>
                </a:solidFill>
                <a:latin typeface="Pretendard Regular"/>
              </a:endParaRPr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B794D781-39DE-0450-E8DF-00B5ED3A9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675" y="753745"/>
            <a:ext cx="4145280" cy="5718175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267CF5B2-EFCA-4CE6-00E8-4C76776669DF}"/>
              </a:ext>
            </a:extLst>
          </p:cNvPr>
          <p:cNvGrpSpPr/>
          <p:nvPr/>
        </p:nvGrpSpPr>
        <p:grpSpPr>
          <a:xfrm>
            <a:off x="5197475" y="3292475"/>
            <a:ext cx="246380" cy="236855"/>
            <a:chOff x="5197475" y="3292475"/>
            <a:chExt cx="246380" cy="236855"/>
          </a:xfrm>
        </p:grpSpPr>
        <p:pic>
          <p:nvPicPr>
            <p:cNvPr id="13" name="Picture 7">
              <a:extLst>
                <a:ext uri="{FF2B5EF4-FFF2-40B4-BE49-F238E27FC236}">
                  <a16:creationId xmlns:a16="http://schemas.microsoft.com/office/drawing/2014/main" id="{169BB38D-EB51-2F41-0989-F89CB3DD05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7475" y="3292475"/>
              <a:ext cx="246380" cy="236855"/>
            </a:xfrm>
            <a:prstGeom prst="rect">
              <a:avLst/>
            </a:prstGeom>
          </p:spPr>
        </p:pic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2B047AF6-BDD6-59CE-291D-1C1B96B5555E}"/>
                </a:ext>
              </a:extLst>
            </p:cNvPr>
            <p:cNvSpPr txBox="1"/>
            <p:nvPr/>
          </p:nvSpPr>
          <p:spPr>
            <a:xfrm>
              <a:off x="5283200" y="3333750"/>
              <a:ext cx="139065" cy="165100"/>
            </a:xfrm>
            <a:prstGeom prst="rect">
              <a:avLst/>
            </a:prstGeom>
          </p:spPr>
          <p:txBody>
            <a:bodyPr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99600"/>
                </a:lnSpc>
              </a:pPr>
              <a:r>
                <a:rPr lang="en-US" sz="1100" b="1" dirty="0">
                  <a:solidFill>
                    <a:srgbClr val="000000"/>
                  </a:solidFill>
                  <a:latin typeface="Pretendard Regular"/>
                </a:rPr>
                <a:t>1</a:t>
              </a:r>
              <a:endParaRPr lang="en-US" sz="1100" b="1" i="0" u="none" strike="noStrike" dirty="0">
                <a:solidFill>
                  <a:srgbClr val="000000"/>
                </a:solidFill>
                <a:latin typeface="Pretendard Regular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FF5CCDC6-5584-78FC-EEEB-17AC6A16D082}"/>
              </a:ext>
            </a:extLst>
          </p:cNvPr>
          <p:cNvGrpSpPr/>
          <p:nvPr/>
        </p:nvGrpSpPr>
        <p:grpSpPr>
          <a:xfrm>
            <a:off x="5757545" y="3687445"/>
            <a:ext cx="246380" cy="236855"/>
            <a:chOff x="5757545" y="3687445"/>
            <a:chExt cx="246380" cy="236855"/>
          </a:xfrm>
        </p:grpSpPr>
        <p:pic>
          <p:nvPicPr>
            <p:cNvPr id="15" name="Picture 7">
              <a:extLst>
                <a:ext uri="{FF2B5EF4-FFF2-40B4-BE49-F238E27FC236}">
                  <a16:creationId xmlns:a16="http://schemas.microsoft.com/office/drawing/2014/main" id="{56FF96C9-999A-970B-E1D6-A07901D401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57545" y="3687445"/>
              <a:ext cx="246380" cy="236855"/>
            </a:xfrm>
            <a:prstGeom prst="rect">
              <a:avLst/>
            </a:prstGeom>
          </p:spPr>
        </p:pic>
        <p:sp>
          <p:nvSpPr>
            <p:cNvPr id="20" name="TextBox 8">
              <a:extLst>
                <a:ext uri="{FF2B5EF4-FFF2-40B4-BE49-F238E27FC236}">
                  <a16:creationId xmlns:a16="http://schemas.microsoft.com/office/drawing/2014/main" id="{48C15BD0-9394-03E7-7DC0-AB7E4D1B6F25}"/>
                </a:ext>
              </a:extLst>
            </p:cNvPr>
            <p:cNvSpPr txBox="1"/>
            <p:nvPr/>
          </p:nvSpPr>
          <p:spPr>
            <a:xfrm>
              <a:off x="5843270" y="3728720"/>
              <a:ext cx="139065" cy="165100"/>
            </a:xfrm>
            <a:prstGeom prst="rect">
              <a:avLst/>
            </a:prstGeom>
          </p:spPr>
          <p:txBody>
            <a:bodyPr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99600"/>
                </a:lnSpc>
              </a:pPr>
              <a:r>
                <a:rPr lang="en-US" sz="1100" b="1" dirty="0">
                  <a:solidFill>
                    <a:srgbClr val="000000"/>
                  </a:solidFill>
                  <a:latin typeface="Pretendard Regular"/>
                </a:rPr>
                <a:t>2</a:t>
              </a:r>
              <a:endParaRPr lang="en-US" sz="1100" b="1" i="0" u="none" strike="noStrike" dirty="0">
                <a:solidFill>
                  <a:srgbClr val="000000"/>
                </a:solidFill>
                <a:latin typeface="Pretendard Regular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E4C60F91-C7CE-3069-CE97-B7DF1B1107A3}"/>
              </a:ext>
            </a:extLst>
          </p:cNvPr>
          <p:cNvGrpSpPr/>
          <p:nvPr/>
        </p:nvGrpSpPr>
        <p:grpSpPr>
          <a:xfrm>
            <a:off x="6097270" y="4559300"/>
            <a:ext cx="246380" cy="236855"/>
            <a:chOff x="6097270" y="4559300"/>
            <a:chExt cx="246380" cy="236855"/>
          </a:xfrm>
        </p:grpSpPr>
        <p:pic>
          <p:nvPicPr>
            <p:cNvPr id="22" name="Picture 7">
              <a:extLst>
                <a:ext uri="{FF2B5EF4-FFF2-40B4-BE49-F238E27FC236}">
                  <a16:creationId xmlns:a16="http://schemas.microsoft.com/office/drawing/2014/main" id="{D62421D9-DDD6-4A94-6CED-FBE0C8D1B9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7270" y="4559300"/>
              <a:ext cx="246380" cy="236855"/>
            </a:xfrm>
            <a:prstGeom prst="rect">
              <a:avLst/>
            </a:prstGeom>
          </p:spPr>
        </p:pic>
        <p:sp>
          <p:nvSpPr>
            <p:cNvPr id="23" name="TextBox 8">
              <a:extLst>
                <a:ext uri="{FF2B5EF4-FFF2-40B4-BE49-F238E27FC236}">
                  <a16:creationId xmlns:a16="http://schemas.microsoft.com/office/drawing/2014/main" id="{7BC6C0A3-1091-5958-915F-C0D01C91B018}"/>
                </a:ext>
              </a:extLst>
            </p:cNvPr>
            <p:cNvSpPr txBox="1"/>
            <p:nvPr/>
          </p:nvSpPr>
          <p:spPr>
            <a:xfrm>
              <a:off x="6182995" y="4600575"/>
              <a:ext cx="139065" cy="165100"/>
            </a:xfrm>
            <a:prstGeom prst="rect">
              <a:avLst/>
            </a:prstGeom>
          </p:spPr>
          <p:txBody>
            <a:bodyPr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99600"/>
                </a:lnSpc>
              </a:pPr>
              <a:r>
                <a:rPr lang="en-US" sz="1100" b="1" dirty="0">
                  <a:solidFill>
                    <a:srgbClr val="000000"/>
                  </a:solidFill>
                  <a:latin typeface="Pretendard Regular"/>
                </a:rPr>
                <a:t>3</a:t>
              </a:r>
              <a:endParaRPr lang="en-US" sz="1100" b="1" i="0" u="none" strike="noStrike" dirty="0">
                <a:solidFill>
                  <a:srgbClr val="000000"/>
                </a:solidFill>
                <a:latin typeface="Pretendard Regular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57BABDFA-B55A-9D47-5395-F99663052E07}"/>
              </a:ext>
            </a:extLst>
          </p:cNvPr>
          <p:cNvGrpSpPr/>
          <p:nvPr/>
        </p:nvGrpSpPr>
        <p:grpSpPr>
          <a:xfrm>
            <a:off x="6115685" y="5918200"/>
            <a:ext cx="246380" cy="236855"/>
            <a:chOff x="6115685" y="5918200"/>
            <a:chExt cx="246380" cy="236855"/>
          </a:xfrm>
        </p:grpSpPr>
        <p:pic>
          <p:nvPicPr>
            <p:cNvPr id="25" name="Picture 7">
              <a:extLst>
                <a:ext uri="{FF2B5EF4-FFF2-40B4-BE49-F238E27FC236}">
                  <a16:creationId xmlns:a16="http://schemas.microsoft.com/office/drawing/2014/main" id="{79F65E0B-56C0-04E1-3557-BF04CF97F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5685" y="5918200"/>
              <a:ext cx="246380" cy="236855"/>
            </a:xfrm>
            <a:prstGeom prst="rect">
              <a:avLst/>
            </a:prstGeom>
          </p:spPr>
        </p:pic>
        <p:sp>
          <p:nvSpPr>
            <p:cNvPr id="26" name="TextBox 8">
              <a:extLst>
                <a:ext uri="{FF2B5EF4-FFF2-40B4-BE49-F238E27FC236}">
                  <a16:creationId xmlns:a16="http://schemas.microsoft.com/office/drawing/2014/main" id="{6DFE310E-1AC6-FF89-2EB6-5394F9BEE852}"/>
                </a:ext>
              </a:extLst>
            </p:cNvPr>
            <p:cNvSpPr txBox="1"/>
            <p:nvPr/>
          </p:nvSpPr>
          <p:spPr>
            <a:xfrm>
              <a:off x="6201410" y="5959475"/>
              <a:ext cx="139065" cy="165100"/>
            </a:xfrm>
            <a:prstGeom prst="rect">
              <a:avLst/>
            </a:prstGeom>
          </p:spPr>
          <p:txBody>
            <a:bodyPr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99600"/>
                </a:lnSpc>
              </a:pPr>
              <a:r>
                <a:rPr lang="en-US" sz="1100" b="1" dirty="0">
                  <a:solidFill>
                    <a:srgbClr val="000000"/>
                  </a:solidFill>
                  <a:latin typeface="Pretendard Regular"/>
                </a:rPr>
                <a:t>5</a:t>
              </a:r>
              <a:endParaRPr lang="en-US" sz="1100" b="1" i="0" u="none" strike="noStrike" dirty="0">
                <a:solidFill>
                  <a:srgbClr val="000000"/>
                </a:solidFill>
                <a:latin typeface="Pretendard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81144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>
          <a:extLst>
            <a:ext uri="{FF2B5EF4-FFF2-40B4-BE49-F238E27FC236}">
              <a16:creationId xmlns:a16="http://schemas.microsoft.com/office/drawing/2014/main" id="{35E644CD-3EF5-BDB8-0817-BF178D428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D0B5749F-C8F4-E7FD-99CB-35950E0CF8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690" y="615315"/>
            <a:ext cx="4495165" cy="6141720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85445" y="294005"/>
          <a:ext cx="1142809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1900"/>
                <a:gridCol w="6889115"/>
                <a:gridCol w="1075055"/>
                <a:gridCol w="2232025"/>
              </a:tblGrid>
              <a:tr h="37084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화면명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800" kern="1200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마이페이지</a:t>
                      </a:r>
                      <a:r>
                        <a:rPr lang="en-US" altLang="ko-KR" sz="1800" kern="1200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맑은 고딕" charset="0"/>
                        </a:rPr>
                        <a:t> - 퀘스트 등록 (의뢰자)</a:t>
                      </a: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Malgun Gothic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페이지번호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12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DC40B54F-011C-B549-E53C-CBB9422F647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864655"/>
              </p:ext>
            </p:extLst>
          </p:nvPr>
        </p:nvGraphicFramePr>
        <p:xfrm>
          <a:off x="8482986" y="872169"/>
          <a:ext cx="3331085" cy="36565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054">
                  <a:extLst>
                    <a:ext uri="{9D8B030D-6E8A-4147-A177-3AD203B41FA5}">
                      <a16:colId xmlns:a16="http://schemas.microsoft.com/office/drawing/2014/main" val="4042783227"/>
                    </a:ext>
                  </a:extLst>
                </a:gridCol>
                <a:gridCol w="2663031">
                  <a:extLst>
                    <a:ext uri="{9D8B030D-6E8A-4147-A177-3AD203B41FA5}">
                      <a16:colId xmlns:a16="http://schemas.microsoft.com/office/drawing/2014/main" val="833029947"/>
                    </a:ext>
                  </a:extLst>
                </a:gridCol>
              </a:tblGrid>
              <a:tr h="323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번호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500" dirty="0"/>
                        <a:t>기능 설명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279464"/>
                  </a:ext>
                </a:extLst>
              </a:tr>
              <a:tr h="3235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/>
                        <a:t>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,</a:t>
                      </a:r>
                      <a:r>
                        <a:rPr lang="en-US" altLang="ko-KR" sz="13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등록될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3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카드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3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상단에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3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보여질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3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3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입력창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726355"/>
                  </a:ext>
                </a:extLst>
              </a:tr>
              <a:tr h="3235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/>
                        <a:t>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퀘스트를 안내하는 사진 </a:t>
                      </a:r>
                      <a:r>
                        <a:rPr lang="ko-KR" altLang="en-US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</a:rPr>
                        <a:t>미리보기창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+ 피일 업로드 창 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244384"/>
                  </a:ext>
                </a:extLst>
              </a:tr>
              <a:tr h="3235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</a:rPr>
                        <a:t>요청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</a:rPr>
                        <a:t>항목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+- 로 </a:t>
                      </a: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</a:rPr>
                        <a:t>추가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</a:rPr>
                        <a:t>삭제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</a:rPr>
                        <a:t>가능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317431"/>
                  </a:ext>
                </a:extLst>
              </a:tr>
              <a:tr h="32358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4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추가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요청사항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작성란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//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체크</a:t>
                      </a:r>
                      <a:r>
                        <a:rPr 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박스</a:t>
                      </a:r>
                      <a:r>
                        <a:rPr 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 </a:t>
                      </a:r>
                    </a:p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형식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8037731"/>
                  </a:ext>
                </a:extLst>
              </a:tr>
              <a:tr h="32358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</a:rPr>
                        <a:t>달력으로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</a:rPr>
                        <a:t>날짜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/</a:t>
                      </a: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</a:rPr>
                        <a:t>시간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</a:rPr>
                        <a:t>지정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</a:rPr>
                        <a:t>가능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b="0" i="0" u="none" strike="noStrike" noProof="0" dirty="0">
                          <a:solidFill>
                            <a:srgbClr val="000000"/>
                          </a:solidFill>
                          <a:latin typeface="맑은 고딕"/>
                        </a:rPr>
                        <a:t>datetime-local 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또는</a:t>
                      </a:r>
                      <a:r>
                        <a:rPr lang="en-US" sz="1300" b="0" i="0" u="none" strike="noStrike" noProof="0" dirty="0">
                          <a:solidFill>
                            <a:srgbClr val="000000"/>
                          </a:solidFill>
                          <a:latin typeface="맑은 고딕"/>
                        </a:rPr>
                        <a:t> time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4445588"/>
                  </a:ext>
                </a:extLst>
              </a:tr>
              <a:tr h="32358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6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</a:rPr>
                        <a:t>이후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</a:rPr>
                        <a:t>지도에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</a:rPr>
                        <a:t>표시될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</a:rPr>
                        <a:t>장소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</a:rPr>
                        <a:t>입력창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5040999"/>
                  </a:ext>
                </a:extLst>
              </a:tr>
              <a:tr h="32358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7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</a:rPr>
                        <a:t>의뢰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</a:rPr>
                        <a:t>가격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</a:rPr>
                        <a:t>입력창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( </a:t>
                      </a: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</a:rPr>
                        <a:t>옆에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</a:rPr>
                        <a:t>보유코인과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</a:rPr>
                        <a:t>충전버튼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89263887"/>
                  </a:ext>
                </a:extLst>
              </a:tr>
              <a:tr h="323587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8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</a:rPr>
                        <a:t>등록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</a:rPr>
                        <a:t>버튼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sz="1300" b="0" i="0" u="none" strike="noStrike" noProof="0" dirty="0">
                          <a:solidFill>
                            <a:srgbClr val="000000"/>
                          </a:solidFill>
                          <a:latin typeface="맑은 고딕"/>
                        </a:rPr>
                        <a:t>submit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856420"/>
                  </a:ext>
                </a:extLst>
              </a:tr>
            </a:tbl>
          </a:graphicData>
        </a:graphic>
      </p:graphicFrame>
      <p:grpSp>
        <p:nvGrpSpPr>
          <p:cNvPr id="17" name="그룹 16">
            <a:extLst>
              <a:ext uri="{FF2B5EF4-FFF2-40B4-BE49-F238E27FC236}">
                <a16:creationId xmlns:a16="http://schemas.microsoft.com/office/drawing/2014/main" id="{43EC5E90-0529-AD45-CFE7-9C00C1664CDD}"/>
              </a:ext>
            </a:extLst>
          </p:cNvPr>
          <p:cNvGrpSpPr/>
          <p:nvPr/>
        </p:nvGrpSpPr>
        <p:grpSpPr>
          <a:xfrm>
            <a:off x="6336030" y="5312410"/>
            <a:ext cx="246380" cy="236855"/>
            <a:chOff x="6336030" y="5312410"/>
            <a:chExt cx="246380" cy="236855"/>
          </a:xfrm>
        </p:grpSpPr>
        <p:pic>
          <p:nvPicPr>
            <p:cNvPr id="18" name="Picture 7">
              <a:extLst>
                <a:ext uri="{FF2B5EF4-FFF2-40B4-BE49-F238E27FC236}">
                  <a16:creationId xmlns:a16="http://schemas.microsoft.com/office/drawing/2014/main" id="{FCB2A0E8-5010-01DD-4126-3446EB506D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36030" y="5312410"/>
              <a:ext cx="246380" cy="236855"/>
            </a:xfrm>
            <a:prstGeom prst="rect">
              <a:avLst/>
            </a:prstGeom>
          </p:spPr>
        </p:pic>
        <p:sp>
          <p:nvSpPr>
            <p:cNvPr id="19" name="TextBox 8">
              <a:extLst>
                <a:ext uri="{FF2B5EF4-FFF2-40B4-BE49-F238E27FC236}">
                  <a16:creationId xmlns:a16="http://schemas.microsoft.com/office/drawing/2014/main" id="{71E39E56-FD1A-C746-9184-D334EE529A19}"/>
                </a:ext>
              </a:extLst>
            </p:cNvPr>
            <p:cNvSpPr txBox="1"/>
            <p:nvPr/>
          </p:nvSpPr>
          <p:spPr>
            <a:xfrm>
              <a:off x="6421755" y="5353685"/>
              <a:ext cx="139065" cy="165100"/>
            </a:xfrm>
            <a:prstGeom prst="rect">
              <a:avLst/>
            </a:prstGeom>
          </p:spPr>
          <p:txBody>
            <a:bodyPr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99600"/>
                </a:lnSpc>
              </a:pPr>
              <a:r>
                <a:rPr lang="en-US" sz="1100" b="1" dirty="0">
                  <a:solidFill>
                    <a:srgbClr val="000000"/>
                  </a:solidFill>
                  <a:latin typeface="Pretendard Regular"/>
                </a:rPr>
                <a:t>7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3EC4A00-71B9-1EA3-9CF1-27AC760E0E2C}"/>
              </a:ext>
            </a:extLst>
          </p:cNvPr>
          <p:cNvGrpSpPr/>
          <p:nvPr/>
        </p:nvGrpSpPr>
        <p:grpSpPr>
          <a:xfrm>
            <a:off x="2094230" y="951865"/>
            <a:ext cx="246380" cy="236855"/>
            <a:chOff x="2094230" y="951865"/>
            <a:chExt cx="246380" cy="236855"/>
          </a:xfrm>
        </p:grpSpPr>
        <p:pic>
          <p:nvPicPr>
            <p:cNvPr id="13" name="Picture 7">
              <a:extLst>
                <a:ext uri="{FF2B5EF4-FFF2-40B4-BE49-F238E27FC236}">
                  <a16:creationId xmlns:a16="http://schemas.microsoft.com/office/drawing/2014/main" id="{963C0FF0-317F-9D85-EF11-6A93C72C1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94230" y="951865"/>
              <a:ext cx="246380" cy="236855"/>
            </a:xfrm>
            <a:prstGeom prst="rect">
              <a:avLst/>
            </a:prstGeom>
          </p:spPr>
        </p:pic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B0FF9113-562B-0F48-DE59-0FC4FA323B12}"/>
                </a:ext>
              </a:extLst>
            </p:cNvPr>
            <p:cNvSpPr txBox="1"/>
            <p:nvPr/>
          </p:nvSpPr>
          <p:spPr>
            <a:xfrm>
              <a:off x="2179955" y="992505"/>
              <a:ext cx="139065" cy="165100"/>
            </a:xfrm>
            <a:prstGeom prst="rect">
              <a:avLst/>
            </a:prstGeom>
          </p:spPr>
          <p:txBody>
            <a:bodyPr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99600"/>
                </a:lnSpc>
              </a:pPr>
              <a:r>
                <a:rPr lang="en-US" sz="1100" b="1" dirty="0">
                  <a:solidFill>
                    <a:srgbClr val="000000"/>
                  </a:solidFill>
                  <a:latin typeface="Pretendard Regular"/>
                </a:rPr>
                <a:t>1</a:t>
              </a:r>
              <a:endParaRPr lang="en-US" sz="1100" b="1" i="0" u="none" strike="noStrike" dirty="0">
                <a:solidFill>
                  <a:srgbClr val="000000"/>
                </a:solidFill>
                <a:latin typeface="Pretendard Regular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732A6C97-AD76-DE0C-7DFD-4041138C21E8}"/>
              </a:ext>
            </a:extLst>
          </p:cNvPr>
          <p:cNvGrpSpPr/>
          <p:nvPr/>
        </p:nvGrpSpPr>
        <p:grpSpPr>
          <a:xfrm>
            <a:off x="6583680" y="1786890"/>
            <a:ext cx="246380" cy="236855"/>
            <a:chOff x="6583680" y="1786890"/>
            <a:chExt cx="246380" cy="236855"/>
          </a:xfrm>
        </p:grpSpPr>
        <p:pic>
          <p:nvPicPr>
            <p:cNvPr id="15" name="Picture 7">
              <a:extLst>
                <a:ext uri="{FF2B5EF4-FFF2-40B4-BE49-F238E27FC236}">
                  <a16:creationId xmlns:a16="http://schemas.microsoft.com/office/drawing/2014/main" id="{BF49F83A-4AD6-C13E-1231-6F340B3591D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3680" y="1786890"/>
              <a:ext cx="246380" cy="236855"/>
            </a:xfrm>
            <a:prstGeom prst="rect">
              <a:avLst/>
            </a:prstGeom>
          </p:spPr>
        </p:pic>
        <p:sp>
          <p:nvSpPr>
            <p:cNvPr id="20" name="TextBox 8">
              <a:extLst>
                <a:ext uri="{FF2B5EF4-FFF2-40B4-BE49-F238E27FC236}">
                  <a16:creationId xmlns:a16="http://schemas.microsoft.com/office/drawing/2014/main" id="{E31CDF60-D5F1-7CAC-F671-ABAAA468C802}"/>
                </a:ext>
              </a:extLst>
            </p:cNvPr>
            <p:cNvSpPr txBox="1"/>
            <p:nvPr/>
          </p:nvSpPr>
          <p:spPr>
            <a:xfrm>
              <a:off x="6669405" y="1828165"/>
              <a:ext cx="139065" cy="165100"/>
            </a:xfrm>
            <a:prstGeom prst="rect">
              <a:avLst/>
            </a:prstGeom>
          </p:spPr>
          <p:txBody>
            <a:bodyPr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99600"/>
                </a:lnSpc>
              </a:pPr>
              <a:r>
                <a:rPr lang="en-US" sz="1100" b="1" dirty="0">
                  <a:solidFill>
                    <a:srgbClr val="000000"/>
                  </a:solidFill>
                  <a:latin typeface="Pretendard Regular"/>
                </a:rPr>
                <a:t>2</a:t>
              </a:r>
              <a:endParaRPr lang="en-US" sz="1100" b="1" i="0" u="none" strike="noStrike" dirty="0">
                <a:solidFill>
                  <a:srgbClr val="000000"/>
                </a:solidFill>
                <a:latin typeface="Pretendard Regular"/>
              </a:endParaRP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D47DD0F3-5C6C-A6A1-F4D1-FD015F94E048}"/>
              </a:ext>
            </a:extLst>
          </p:cNvPr>
          <p:cNvGrpSpPr/>
          <p:nvPr/>
        </p:nvGrpSpPr>
        <p:grpSpPr>
          <a:xfrm>
            <a:off x="4820920" y="6239510"/>
            <a:ext cx="246380" cy="236855"/>
            <a:chOff x="4820920" y="6239510"/>
            <a:chExt cx="246380" cy="236855"/>
          </a:xfrm>
        </p:grpSpPr>
        <p:pic>
          <p:nvPicPr>
            <p:cNvPr id="25" name="Picture 7">
              <a:extLst>
                <a:ext uri="{FF2B5EF4-FFF2-40B4-BE49-F238E27FC236}">
                  <a16:creationId xmlns:a16="http://schemas.microsoft.com/office/drawing/2014/main" id="{FFED866D-F24C-1222-A055-7EE4CB0F09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20920" y="6239510"/>
              <a:ext cx="246380" cy="236855"/>
            </a:xfrm>
            <a:prstGeom prst="rect">
              <a:avLst/>
            </a:prstGeom>
          </p:spPr>
        </p:pic>
        <p:sp>
          <p:nvSpPr>
            <p:cNvPr id="26" name="TextBox 8">
              <a:extLst>
                <a:ext uri="{FF2B5EF4-FFF2-40B4-BE49-F238E27FC236}">
                  <a16:creationId xmlns:a16="http://schemas.microsoft.com/office/drawing/2014/main" id="{8180C3D9-4345-5206-172D-6A917147CAF9}"/>
                </a:ext>
              </a:extLst>
            </p:cNvPr>
            <p:cNvSpPr txBox="1"/>
            <p:nvPr/>
          </p:nvSpPr>
          <p:spPr>
            <a:xfrm>
              <a:off x="4906645" y="6280785"/>
              <a:ext cx="139065" cy="165100"/>
            </a:xfrm>
            <a:prstGeom prst="rect">
              <a:avLst/>
            </a:prstGeom>
          </p:spPr>
          <p:txBody>
            <a:bodyPr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99600"/>
                </a:lnSpc>
              </a:pPr>
              <a:r>
                <a:rPr lang="en-US" sz="1100" b="1" dirty="0">
                  <a:solidFill>
                    <a:srgbClr val="000000"/>
                  </a:solidFill>
                  <a:latin typeface="Pretendard Regular"/>
                </a:rPr>
                <a:t>8</a:t>
              </a:r>
              <a:endParaRPr lang="en-US" sz="1100" b="1" i="0" u="none" strike="noStrike" dirty="0">
                <a:solidFill>
                  <a:srgbClr val="000000"/>
                </a:solidFill>
                <a:latin typeface="Pretendard Regular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14DA79DB-A154-528F-E845-069CE427E797}"/>
              </a:ext>
            </a:extLst>
          </p:cNvPr>
          <p:cNvGrpSpPr/>
          <p:nvPr/>
        </p:nvGrpSpPr>
        <p:grpSpPr>
          <a:xfrm>
            <a:off x="4903470" y="1273175"/>
            <a:ext cx="246380" cy="236855"/>
            <a:chOff x="4903470" y="1273175"/>
            <a:chExt cx="246380" cy="236855"/>
          </a:xfrm>
        </p:grpSpPr>
        <p:pic>
          <p:nvPicPr>
            <p:cNvPr id="9" name="Picture 7" descr="/temp/image2.png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0">
              <a:off x="4903470" y="1273175"/>
              <a:ext cx="247014" cy="237490"/>
            </a:xfrm>
            <a:prstGeom prst="rect"/>
            <a:noFill/>
          </p:spPr>
        </p:pic>
        <p:sp>
          <p:nvSpPr>
            <p:cNvPr id="10" name="TextBox 8"/>
            <p:cNvSpPr txBox="1">
              <a:spLocks/>
            </p:cNvSpPr>
            <p:nvPr/>
          </p:nvSpPr>
          <p:spPr>
            <a:xfrm rot="0">
              <a:off x="4989195" y="1313815"/>
              <a:ext cx="139700" cy="165735"/>
            </a:xfrm>
            <a:prstGeom prst="rect"/>
          </p:spPr>
          <p:txBody>
            <a:bodyPr wrap="square" lIns="0" tIns="0" rIns="0" bIns="0" numCol="1" vert="horz" anchor="t">
              <a:noAutofit/>
            </a:bodyPr>
            <a:lstStyle>
              <a:lvl1pPr marL="0" indent="0" rtl="0" algn="l" defTabSz="914400" eaLnBrk="1" latinLnBrk="0" hangingPunct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rtl="0" algn="l" defTabSz="914400" eaLnBrk="1" latinLnBrk="0" hangingPunct="1" lvl="1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rtl="0" algn="l" defTabSz="914400" eaLnBrk="1" latinLnBrk="0" hangingPunct="1" lvl="2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rtl="0" algn="l" defTabSz="914400" eaLnBrk="1" latinLnBrk="0" hangingPunct="1" lvl="3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rtl="0" algn="l" defTabSz="914400" eaLnBrk="1" latinLnBrk="0" hangingPunct="1" lvl="4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rtl="0" algn="l" defTabSz="914400" eaLnBrk="1" latinLnBrk="0" hangingPunct="1" lvl="5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rtl="0" algn="l" defTabSz="914400" eaLnBrk="1" latinLnBrk="0" hangingPunct="1" lvl="6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rtl="0" algn="l" defTabSz="914400" eaLnBrk="1" latinLnBrk="0" hangingPunct="1" lvl="7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rtl="0" algn="l" defTabSz="914400" eaLnBrk="1" latinLnBrk="0" hangingPunct="1" lvl="8">
                <a:buFontTx/>
                <a:buNone/>
                <a:defRPr lang="en-GB" alt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ct val="99600"/>
                </a:lnSpc>
                <a:buFontTx/>
                <a:buNone/>
              </a:pPr>
              <a:r>
                <a:rPr lang="en-US" sz="1100" b="1">
                  <a:solidFill>
                    <a:srgbClr val="000000"/>
                  </a:solidFill>
                  <a:latin typeface="Pretendard Regular" charset="0"/>
                </a:rPr>
                <a:t>3</a:t>
              </a:r>
              <a:endParaRPr lang="ko-KR" altLang="en-US" sz="1100" b="1">
                <a:solidFill>
                  <a:srgbClr val="000000"/>
                </a:solidFill>
                <a:latin typeface="Pretendard Regular" charset="0"/>
              </a:endParaRPr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B4EBC3D1-C39D-3001-761E-BDA718485AFD}"/>
              </a:ext>
            </a:extLst>
          </p:cNvPr>
          <p:cNvGrpSpPr/>
          <p:nvPr/>
        </p:nvGrpSpPr>
        <p:grpSpPr>
          <a:xfrm>
            <a:off x="4949825" y="3201035"/>
            <a:ext cx="246380" cy="236855"/>
            <a:chOff x="4949825" y="3201035"/>
            <a:chExt cx="246380" cy="236855"/>
          </a:xfrm>
        </p:grpSpPr>
        <p:pic>
          <p:nvPicPr>
            <p:cNvPr id="16" name="Picture 7">
              <a:extLst>
                <a:ext uri="{FF2B5EF4-FFF2-40B4-BE49-F238E27FC236}">
                  <a16:creationId xmlns:a16="http://schemas.microsoft.com/office/drawing/2014/main" id="{08680515-FC90-0693-72FA-2CBA33CF8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9825" y="3201035"/>
              <a:ext cx="246380" cy="236855"/>
            </a:xfrm>
            <a:prstGeom prst="rect">
              <a:avLst/>
            </a:prstGeom>
          </p:spPr>
        </p:pic>
        <p:sp>
          <p:nvSpPr>
            <p:cNvPr id="27" name="TextBox 8">
              <a:extLst>
                <a:ext uri="{FF2B5EF4-FFF2-40B4-BE49-F238E27FC236}">
                  <a16:creationId xmlns:a16="http://schemas.microsoft.com/office/drawing/2014/main" id="{F07A8018-09C3-7E2E-B422-A070D5BB6E62}"/>
                </a:ext>
              </a:extLst>
            </p:cNvPr>
            <p:cNvSpPr txBox="1"/>
            <p:nvPr/>
          </p:nvSpPr>
          <p:spPr>
            <a:xfrm>
              <a:off x="5035550" y="3242310"/>
              <a:ext cx="139065" cy="165100"/>
            </a:xfrm>
            <a:prstGeom prst="rect">
              <a:avLst/>
            </a:prstGeom>
          </p:spPr>
          <p:txBody>
            <a:bodyPr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99600"/>
                </a:lnSpc>
              </a:pPr>
              <a:r>
                <a:rPr lang="en-US" sz="1100" b="1" dirty="0">
                  <a:solidFill>
                    <a:srgbClr val="000000"/>
                  </a:solidFill>
                  <a:latin typeface="Pretendard Regular"/>
                </a:rPr>
                <a:t>4</a:t>
              </a:r>
              <a:endParaRPr lang="en-US" sz="1100" b="1" i="0" u="none" strike="noStrike" dirty="0">
                <a:solidFill>
                  <a:srgbClr val="000000"/>
                </a:solidFill>
                <a:latin typeface="Pretendard Regular"/>
              </a:endParaRP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FE30830-E98D-87D2-9AEA-00566DF857D2}"/>
              </a:ext>
            </a:extLst>
          </p:cNvPr>
          <p:cNvGrpSpPr/>
          <p:nvPr/>
        </p:nvGrpSpPr>
        <p:grpSpPr>
          <a:xfrm>
            <a:off x="4949825" y="4082415"/>
            <a:ext cx="246380" cy="236855"/>
            <a:chOff x="4949825" y="4082415"/>
            <a:chExt cx="246380" cy="236855"/>
          </a:xfrm>
        </p:grpSpPr>
        <p:pic>
          <p:nvPicPr>
            <p:cNvPr id="29" name="Picture 7">
              <a:extLst>
                <a:ext uri="{FF2B5EF4-FFF2-40B4-BE49-F238E27FC236}">
                  <a16:creationId xmlns:a16="http://schemas.microsoft.com/office/drawing/2014/main" id="{AF16F6DA-B7DC-EDB7-D78D-41B722A86D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9825" y="4082415"/>
              <a:ext cx="246380" cy="236855"/>
            </a:xfrm>
            <a:prstGeom prst="rect">
              <a:avLst/>
            </a:prstGeom>
          </p:spPr>
        </p:pic>
        <p:sp>
          <p:nvSpPr>
            <p:cNvPr id="30" name="TextBox 8">
              <a:extLst>
                <a:ext uri="{FF2B5EF4-FFF2-40B4-BE49-F238E27FC236}">
                  <a16:creationId xmlns:a16="http://schemas.microsoft.com/office/drawing/2014/main" id="{C15C790B-FFA4-E41C-484A-EACFF1C0A091}"/>
                </a:ext>
              </a:extLst>
            </p:cNvPr>
            <p:cNvSpPr txBox="1"/>
            <p:nvPr/>
          </p:nvSpPr>
          <p:spPr>
            <a:xfrm>
              <a:off x="5035550" y="4123690"/>
              <a:ext cx="139065" cy="165100"/>
            </a:xfrm>
            <a:prstGeom prst="rect">
              <a:avLst/>
            </a:prstGeom>
          </p:spPr>
          <p:txBody>
            <a:bodyPr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99600"/>
                </a:lnSpc>
              </a:pPr>
              <a:r>
                <a:rPr lang="en-US" sz="1100" b="1" dirty="0">
                  <a:solidFill>
                    <a:srgbClr val="000000"/>
                  </a:solidFill>
                  <a:latin typeface="Pretendard Regular"/>
                </a:rPr>
                <a:t>5</a:t>
              </a:r>
              <a:endParaRPr lang="en-US" sz="1100" b="1" i="0" u="none" strike="noStrike" dirty="0">
                <a:solidFill>
                  <a:srgbClr val="000000"/>
                </a:solidFill>
                <a:latin typeface="Pretendard Regular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348192B5-E75E-8AFC-1FF7-087F317DA479}"/>
              </a:ext>
            </a:extLst>
          </p:cNvPr>
          <p:cNvGrpSpPr/>
          <p:nvPr/>
        </p:nvGrpSpPr>
        <p:grpSpPr>
          <a:xfrm>
            <a:off x="4949825" y="4559300"/>
            <a:ext cx="246380" cy="236855"/>
            <a:chOff x="4949825" y="4559300"/>
            <a:chExt cx="246380" cy="236855"/>
          </a:xfrm>
        </p:grpSpPr>
        <p:pic>
          <p:nvPicPr>
            <p:cNvPr id="32" name="Picture 7">
              <a:extLst>
                <a:ext uri="{FF2B5EF4-FFF2-40B4-BE49-F238E27FC236}">
                  <a16:creationId xmlns:a16="http://schemas.microsoft.com/office/drawing/2014/main" id="{FBBCFCA0-7DF6-2218-55F7-0EF5520283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49825" y="4559300"/>
              <a:ext cx="246380" cy="236855"/>
            </a:xfrm>
            <a:prstGeom prst="rect">
              <a:avLst/>
            </a:prstGeom>
          </p:spPr>
        </p:pic>
        <p:sp>
          <p:nvSpPr>
            <p:cNvPr id="33" name="TextBox 8">
              <a:extLst>
                <a:ext uri="{FF2B5EF4-FFF2-40B4-BE49-F238E27FC236}">
                  <a16:creationId xmlns:a16="http://schemas.microsoft.com/office/drawing/2014/main" id="{D6905373-BF74-59D3-C419-E407E06D6EFD}"/>
                </a:ext>
              </a:extLst>
            </p:cNvPr>
            <p:cNvSpPr txBox="1"/>
            <p:nvPr/>
          </p:nvSpPr>
          <p:spPr>
            <a:xfrm>
              <a:off x="5035550" y="4600575"/>
              <a:ext cx="139065" cy="165100"/>
            </a:xfrm>
            <a:prstGeom prst="rect">
              <a:avLst/>
            </a:prstGeom>
          </p:spPr>
          <p:txBody>
            <a:bodyPr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99600"/>
                </a:lnSpc>
              </a:pPr>
              <a:r>
                <a:rPr lang="en-US" sz="1100" b="1" dirty="0">
                  <a:solidFill>
                    <a:srgbClr val="000000"/>
                  </a:solidFill>
                  <a:latin typeface="Pretendard Regular"/>
                </a:rPr>
                <a:t>6</a:t>
              </a:r>
              <a:endParaRPr lang="en-US" sz="1100" b="1" i="0" u="none" strike="noStrike" dirty="0">
                <a:solidFill>
                  <a:srgbClr val="000000"/>
                </a:solidFill>
                <a:latin typeface="Pretendard Regular"/>
              </a:endParaRPr>
            </a:p>
          </p:txBody>
        </p:sp>
      </p:grp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04025936-DC0A-BCC5-EA02-E87C305CB94D}"/>
              </a:ext>
            </a:extLst>
          </p:cNvPr>
          <p:cNvSpPr/>
          <p:nvPr/>
        </p:nvSpPr>
        <p:spPr>
          <a:xfrm>
            <a:off x="2409825" y="1503680"/>
            <a:ext cx="2265680" cy="2266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95617949-FB85-43D4-5594-00713E12D2C5}"/>
              </a:ext>
            </a:extLst>
          </p:cNvPr>
          <p:cNvSpPr/>
          <p:nvPr/>
        </p:nvSpPr>
        <p:spPr>
          <a:xfrm>
            <a:off x="2409825" y="1797050"/>
            <a:ext cx="2265680" cy="2266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F7BFB366-F750-087D-25E9-DAD9C43BA032}"/>
              </a:ext>
            </a:extLst>
          </p:cNvPr>
          <p:cNvSpPr/>
          <p:nvPr/>
        </p:nvSpPr>
        <p:spPr>
          <a:xfrm>
            <a:off x="4723130" y="1503680"/>
            <a:ext cx="200025" cy="245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</a:rPr>
              <a:t>+</a:t>
            </a:r>
            <a:endParaRPr lang="ko-KR">
              <a:solidFill>
                <a:schemeClr val="tx1"/>
              </a:solidFill>
              <a:ea typeface="맑은 고딕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47341E18-5D41-3C4D-CC0F-812B51034E5E}"/>
              </a:ext>
            </a:extLst>
          </p:cNvPr>
          <p:cNvSpPr/>
          <p:nvPr/>
        </p:nvSpPr>
        <p:spPr>
          <a:xfrm>
            <a:off x="4925060" y="1503680"/>
            <a:ext cx="200025" cy="24511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ea typeface="맑은 고딕"/>
              </a:rPr>
              <a:t>-</a:t>
            </a:r>
            <a:endParaRPr lang="ko-KR" altLang="en-US">
              <a:solidFill>
                <a:schemeClr val="tx1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41624879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>
          <a:extLst>
            <a:ext uri="{FF2B5EF4-FFF2-40B4-BE49-F238E27FC236}">
              <a16:creationId xmlns:a16="http://schemas.microsoft.com/office/drawing/2014/main" id="{EE5EF434-2E83-9F11-9816-6DA5A1B6A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60B41FB5-A1CD-82AD-4762-69C6648D5D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55" y="1068705"/>
            <a:ext cx="7134225" cy="3781425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85445" y="294005"/>
          <a:ext cx="1142809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1900"/>
                <a:gridCol w="6889115"/>
                <a:gridCol w="1075055"/>
                <a:gridCol w="2232025"/>
              </a:tblGrid>
              <a:tr h="37084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화면명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800" kern="1200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마이페이지</a:t>
                      </a:r>
                      <a:r>
                        <a:rPr lang="en-US" altLang="ko-KR" sz="1800" kern="1200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맑은 고딕" charset="0"/>
                        </a:rPr>
                        <a:t> - 퀘스트 목록페이지(검색)</a:t>
                      </a: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Malgun Gothic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페이지번호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13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9153643A-F31F-8AB3-8B74-2492719DCB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419769"/>
              </p:ext>
            </p:extLst>
          </p:nvPr>
        </p:nvGraphicFramePr>
        <p:xfrm>
          <a:off x="8482986" y="872169"/>
          <a:ext cx="3331085" cy="15655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054">
                  <a:extLst>
                    <a:ext uri="{9D8B030D-6E8A-4147-A177-3AD203B41FA5}">
                      <a16:colId xmlns:a16="http://schemas.microsoft.com/office/drawing/2014/main" val="4042783227"/>
                    </a:ext>
                  </a:extLst>
                </a:gridCol>
                <a:gridCol w="2663031">
                  <a:extLst>
                    <a:ext uri="{9D8B030D-6E8A-4147-A177-3AD203B41FA5}">
                      <a16:colId xmlns:a16="http://schemas.microsoft.com/office/drawing/2014/main" val="833029947"/>
                    </a:ext>
                  </a:extLst>
                </a:gridCol>
              </a:tblGrid>
              <a:tr h="154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번호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500" dirty="0"/>
                        <a:t>기능 설명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279464"/>
                  </a:ext>
                </a:extLst>
              </a:tr>
              <a:tr h="29950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/>
                        <a:t>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퀘스트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검색창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: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퀘스트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제목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등 </a:t>
                      </a: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</a:rPr>
                        <a:t>정보를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검색하면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검색한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것 필터링으로 카드 </a:t>
                      </a:r>
                      <a:r>
                        <a:rPr lang="ko-KR" altLang="en-US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보여짐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(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컬럼명의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값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726355"/>
                  </a:ext>
                </a:extLst>
              </a:tr>
              <a:tr h="60542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en-US" sz="1200" dirty="0"/>
                        <a:t>2</a:t>
                      </a:r>
                      <a:endParaRPr lang="ko-KR" alt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퀘스트 상세보기를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누르면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퀘스트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맑은 고딕"/>
                        </a:rPr>
                        <a:t> </a:t>
                      </a:r>
                      <a:endParaRPr lang="en-US" altLang="ko-KR" sz="1200" b="0" i="0" u="none" strike="noStrike" noProof="0" dirty="0">
                        <a:solidFill>
                          <a:srgbClr val="000000"/>
                        </a:solidFill>
                        <a:latin typeface="맑은 고딕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</a:rPr>
                        <a:t>상세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</a:rPr>
                        <a:t>내역이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</a:rPr>
                        <a:t>보이는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</a:rPr>
                        <a:t>페이지로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</a:rPr>
                        <a:t>이동</a:t>
                      </a:r>
                      <a:endParaRPr lang="en-US" altLang="ko-KR" sz="1200" b="0" i="0" u="none" strike="noStrike" noProof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244384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7C465FB0-9EF5-4944-9EAA-25DD62C51A33}"/>
              </a:ext>
            </a:extLst>
          </p:cNvPr>
          <p:cNvGrpSpPr/>
          <p:nvPr/>
        </p:nvGrpSpPr>
        <p:grpSpPr>
          <a:xfrm>
            <a:off x="2105025" y="1390015"/>
            <a:ext cx="246380" cy="236855"/>
            <a:chOff x="2105025" y="1390015"/>
            <a:chExt cx="246380" cy="236855"/>
          </a:xfrm>
        </p:grpSpPr>
        <p:pic>
          <p:nvPicPr>
            <p:cNvPr id="13" name="Picture 7">
              <a:extLst>
                <a:ext uri="{FF2B5EF4-FFF2-40B4-BE49-F238E27FC236}">
                  <a16:creationId xmlns:a16="http://schemas.microsoft.com/office/drawing/2014/main" id="{BC7C4016-13D4-CBFC-FEF8-BC4E1B10D10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5025" y="1390015"/>
              <a:ext cx="246380" cy="236855"/>
            </a:xfrm>
            <a:prstGeom prst="rect">
              <a:avLst/>
            </a:prstGeom>
          </p:spPr>
        </p:pic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F13EA26B-4614-BB84-5ADA-66FDB4D73A76}"/>
                </a:ext>
              </a:extLst>
            </p:cNvPr>
            <p:cNvSpPr txBox="1"/>
            <p:nvPr/>
          </p:nvSpPr>
          <p:spPr>
            <a:xfrm>
              <a:off x="2190750" y="1431290"/>
              <a:ext cx="139065" cy="165100"/>
            </a:xfrm>
            <a:prstGeom prst="rect">
              <a:avLst/>
            </a:prstGeom>
          </p:spPr>
          <p:txBody>
            <a:bodyPr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99600"/>
                </a:lnSpc>
              </a:pPr>
              <a:r>
                <a:rPr lang="en-US" sz="1100" b="1" dirty="0">
                  <a:solidFill>
                    <a:srgbClr val="000000"/>
                  </a:solidFill>
                  <a:latin typeface="Pretendard Regular"/>
                </a:rPr>
                <a:t>1</a:t>
              </a:r>
              <a:endParaRPr lang="en-US" sz="1100" b="1" i="0" u="none" strike="noStrike" dirty="0">
                <a:solidFill>
                  <a:srgbClr val="000000"/>
                </a:solidFill>
                <a:latin typeface="Pretendard Regular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7D78F9EF-CEA2-F46B-2366-AA5A68583094}"/>
              </a:ext>
            </a:extLst>
          </p:cNvPr>
          <p:cNvGrpSpPr/>
          <p:nvPr/>
        </p:nvGrpSpPr>
        <p:grpSpPr>
          <a:xfrm>
            <a:off x="6583680" y="1786890"/>
            <a:ext cx="246380" cy="236855"/>
            <a:chOff x="6583680" y="1786890"/>
            <a:chExt cx="246380" cy="236855"/>
          </a:xfrm>
        </p:grpSpPr>
        <p:pic>
          <p:nvPicPr>
            <p:cNvPr id="15" name="Picture 7">
              <a:extLst>
                <a:ext uri="{FF2B5EF4-FFF2-40B4-BE49-F238E27FC236}">
                  <a16:creationId xmlns:a16="http://schemas.microsoft.com/office/drawing/2014/main" id="{9F9D3F11-13B8-76F9-9BAC-98FE1E6BB48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3680" y="1786890"/>
              <a:ext cx="246380" cy="236855"/>
            </a:xfrm>
            <a:prstGeom prst="rect">
              <a:avLst/>
            </a:prstGeom>
          </p:spPr>
        </p:pic>
        <p:sp>
          <p:nvSpPr>
            <p:cNvPr id="20" name="TextBox 8">
              <a:extLst>
                <a:ext uri="{FF2B5EF4-FFF2-40B4-BE49-F238E27FC236}">
                  <a16:creationId xmlns:a16="http://schemas.microsoft.com/office/drawing/2014/main" id="{FA3C79F0-FA75-D9E5-7D97-DEBB193AE079}"/>
                </a:ext>
              </a:extLst>
            </p:cNvPr>
            <p:cNvSpPr txBox="1"/>
            <p:nvPr/>
          </p:nvSpPr>
          <p:spPr>
            <a:xfrm>
              <a:off x="6669405" y="1828165"/>
              <a:ext cx="139065" cy="165100"/>
            </a:xfrm>
            <a:prstGeom prst="rect">
              <a:avLst/>
            </a:prstGeom>
          </p:spPr>
          <p:txBody>
            <a:bodyPr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99600"/>
                </a:lnSpc>
              </a:pPr>
              <a:r>
                <a:rPr lang="en-US" sz="1100" b="1" dirty="0">
                  <a:solidFill>
                    <a:srgbClr val="000000"/>
                  </a:solidFill>
                  <a:latin typeface="Pretendard Regular"/>
                </a:rPr>
                <a:t>2</a:t>
              </a:r>
              <a:endParaRPr lang="en-US" sz="1100" b="1" i="0" u="none" strike="noStrike" dirty="0">
                <a:solidFill>
                  <a:srgbClr val="000000"/>
                </a:solidFill>
                <a:latin typeface="Pretendard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21171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>
          <a:extLst>
            <a:ext uri="{FF2B5EF4-FFF2-40B4-BE49-F238E27FC236}">
              <a16:creationId xmlns:a16="http://schemas.microsoft.com/office/drawing/2014/main" id="{D6A1918C-377C-2192-F3E2-3DCAA5E0C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1DD2372F-57E2-6F92-1B6C-0824CB998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690" y="875030"/>
            <a:ext cx="5683885" cy="5420995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85445" y="294005"/>
          <a:ext cx="1142809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1900"/>
                <a:gridCol w="6889115"/>
                <a:gridCol w="1075055"/>
                <a:gridCol w="2232025"/>
              </a:tblGrid>
              <a:tr h="37084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화면명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800" kern="1200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마이페이지</a:t>
                      </a:r>
                      <a:r>
                        <a:rPr lang="en-US" altLang="ko-KR" sz="1800" kern="1200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맑은 고딕" charset="0"/>
                        </a:rPr>
                        <a:t> - 퀘스트 신청페이지</a:t>
                      </a: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Malgun Gothic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페이지번호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14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C3806DF4-3A67-351F-C8DF-3F89A98E38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1940762"/>
              </p:ext>
            </p:extLst>
          </p:nvPr>
        </p:nvGraphicFramePr>
        <p:xfrm>
          <a:off x="8482986" y="872169"/>
          <a:ext cx="3331085" cy="5151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054">
                  <a:extLst>
                    <a:ext uri="{9D8B030D-6E8A-4147-A177-3AD203B41FA5}">
                      <a16:colId xmlns:a16="http://schemas.microsoft.com/office/drawing/2014/main" val="4042783227"/>
                    </a:ext>
                  </a:extLst>
                </a:gridCol>
                <a:gridCol w="2663031">
                  <a:extLst>
                    <a:ext uri="{9D8B030D-6E8A-4147-A177-3AD203B41FA5}">
                      <a16:colId xmlns:a16="http://schemas.microsoft.com/office/drawing/2014/main" val="833029947"/>
                    </a:ext>
                  </a:extLst>
                </a:gridCol>
              </a:tblGrid>
              <a:tr h="154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번호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500" dirty="0"/>
                        <a:t>기능 설명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279464"/>
                  </a:ext>
                </a:extLst>
              </a:tr>
              <a:tr h="29950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/>
                        <a:t>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해결사가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퀘스트의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상세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내용을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보고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 </a:t>
                      </a:r>
                      <a:r>
                        <a:rPr 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, 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사진</a:t>
                      </a:r>
                      <a:r>
                        <a:rPr 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, 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해야</a:t>
                      </a:r>
                      <a:r>
                        <a:rPr 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할</a:t>
                      </a:r>
                      <a:r>
                        <a:rPr 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일</a:t>
                      </a:r>
                      <a:r>
                        <a:rPr 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, 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가격은</a:t>
                      </a:r>
                      <a:r>
                        <a:rPr 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 </a:t>
                      </a:r>
                      <a:r>
                        <a:rPr lang="en-US" sz="13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db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에서</a:t>
                      </a:r>
                      <a:r>
                        <a:rPr 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불러올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것이기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때문에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3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db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에서 불러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올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수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있게</a:t>
                      </a:r>
                      <a:r>
                        <a:rPr 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코딩 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//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해야</a:t>
                      </a:r>
                      <a:r>
                        <a:rPr 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할</a:t>
                      </a:r>
                      <a:r>
                        <a:rPr 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일은</a:t>
                      </a:r>
                      <a:r>
                        <a:rPr 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 type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을</a:t>
                      </a:r>
                      <a:r>
                        <a:rPr 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checkbox 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로</a:t>
                      </a:r>
                      <a:r>
                        <a:rPr 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사용</a:t>
                      </a:r>
                      <a:endParaRPr lang="ko-KR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726355"/>
                  </a:ext>
                </a:extLst>
              </a:tr>
              <a:tr h="60542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en-US" sz="1200" dirty="0"/>
                        <a:t>2</a:t>
                      </a:r>
                      <a:endParaRPr lang="ko-KR" alt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날짜는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en-US" altLang="ko-KR" sz="13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</a:rPr>
                        <a:t>datepicker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을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이용해서</a:t>
                      </a:r>
                      <a:endParaRPr lang="en-US" altLang="ko-KR" sz="1300" b="0" i="0" u="none" strike="noStrike" noProof="0">
                        <a:solidFill>
                          <a:srgbClr val="000000"/>
                        </a:solidFill>
                        <a:latin typeface="Malgun Gothic"/>
                      </a:endParaRPr>
                    </a:p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보이게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하고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en-US" altLang="ko-KR" sz="13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</a:rPr>
                        <a:t>db</a:t>
                      </a:r>
                      <a:r>
                        <a:rPr lang="ko-KR" sz="13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에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저장될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수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있게</a:t>
                      </a:r>
                      <a:endParaRPr lang="en-US" sz="1300" b="0" i="0" u="none" strike="noStrike" noProof="0" dirty="0">
                        <a:solidFill>
                          <a:srgbClr val="000000"/>
                        </a:solidFill>
                        <a:latin typeface="Malgun Gothic"/>
                      </a:endParaRPr>
                    </a:p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input 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타입을</a:t>
                      </a:r>
                      <a:r>
                        <a:rPr 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hidden</a:t>
                      </a:r>
                      <a:r>
                        <a:rPr lang="ko-KR" altLang="en-US" sz="13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으로</a:t>
                      </a:r>
                      <a:r>
                        <a:rPr 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지정</a:t>
                      </a:r>
                      <a:r>
                        <a:rPr 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244384"/>
                  </a:ext>
                </a:extLst>
              </a:tr>
              <a:tr h="60542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dirty="0"/>
                        <a:t>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지나간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시간은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안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보이게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하고</a:t>
                      </a:r>
                      <a:endParaRPr lang="en-US" altLang="ko-KR" sz="1200" b="0" i="0" u="none" strike="noStrike" noProof="0" dirty="0">
                        <a:solidFill>
                          <a:srgbClr val="000000"/>
                        </a:solidFill>
                        <a:latin typeface="Calibri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주소는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input type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을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text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로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하면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된다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.</a:t>
                      </a:r>
                    </a:p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시간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선택은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select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태그를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이용해서</a:t>
                      </a:r>
                      <a:endParaRPr lang="en-US" altLang="ko-KR" sz="1200" b="0" i="0" u="none" strike="noStrike" noProof="0" dirty="0">
                        <a:solidFill>
                          <a:srgbClr val="000000"/>
                        </a:solidFill>
                        <a:latin typeface="Calibri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그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안을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option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태그로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선택했을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때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밑에 띄우게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할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리스트를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보여준다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.</a:t>
                      </a:r>
                      <a:endParaRPr lang="en-US" altLang="ko-KR" sz="1200" b="0" i="0" u="none" strike="noStrike" noProof="0" dirty="0">
                        <a:solidFill>
                          <a:srgbClr val="000000"/>
                        </a:solidFill>
                        <a:latin typeface="Calibri"/>
                        <a:ea typeface="Malgun Gothic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183933"/>
                  </a:ext>
                </a:extLst>
              </a:tr>
              <a:tr h="60542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dirty="0"/>
                        <a:t>4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퀘스트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신청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버튼 버튼을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누르면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신청이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완료되고</a:t>
                      </a:r>
                      <a:r>
                        <a:rPr 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 </a:t>
                      </a:r>
                      <a:r>
                        <a:rPr 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메인</a:t>
                      </a:r>
                      <a:r>
                        <a:rPr 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페이지로</a:t>
                      </a:r>
                      <a:r>
                        <a:rPr 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이동 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퀘스트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신청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버튼을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누르면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3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db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테이블에 있는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퀘스트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목록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테이블의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pk 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고유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번호를 이용해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날짜와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시간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선택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선택이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저장될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수</a:t>
                      </a:r>
                      <a:endParaRPr lang="en-US" altLang="ko-KR" sz="1300" b="0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있도록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input type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을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submit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로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설정</a:t>
                      </a:r>
                      <a:r>
                        <a:rPr lang="en-US" altLang="ko-KR" sz="13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)</a:t>
                      </a:r>
                      <a:endParaRPr lang="en-US" sz="1300" b="0" i="0" u="none" strike="noStrike" noProof="0" dirty="0">
                        <a:solidFill>
                          <a:srgbClr val="000000"/>
                        </a:solidFill>
                        <a:latin typeface="Malgun Gothic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273372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FEE019B7-BFA2-C821-D20E-A38ECD104FCE}"/>
              </a:ext>
            </a:extLst>
          </p:cNvPr>
          <p:cNvGrpSpPr/>
          <p:nvPr/>
        </p:nvGrpSpPr>
        <p:grpSpPr>
          <a:xfrm>
            <a:off x="2105025" y="1390015"/>
            <a:ext cx="246380" cy="236855"/>
            <a:chOff x="2105025" y="1390015"/>
            <a:chExt cx="246380" cy="236855"/>
          </a:xfrm>
        </p:grpSpPr>
        <p:pic>
          <p:nvPicPr>
            <p:cNvPr id="13" name="Picture 7">
              <a:extLst>
                <a:ext uri="{FF2B5EF4-FFF2-40B4-BE49-F238E27FC236}">
                  <a16:creationId xmlns:a16="http://schemas.microsoft.com/office/drawing/2014/main" id="{94B75CBE-569E-1185-E987-FCFEBACA13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05025" y="1390015"/>
              <a:ext cx="246380" cy="236855"/>
            </a:xfrm>
            <a:prstGeom prst="rect">
              <a:avLst/>
            </a:prstGeom>
          </p:spPr>
        </p:pic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626A60D6-F031-A571-2334-6237973423CE}"/>
                </a:ext>
              </a:extLst>
            </p:cNvPr>
            <p:cNvSpPr txBox="1"/>
            <p:nvPr/>
          </p:nvSpPr>
          <p:spPr>
            <a:xfrm>
              <a:off x="2190750" y="1431290"/>
              <a:ext cx="139065" cy="165100"/>
            </a:xfrm>
            <a:prstGeom prst="rect">
              <a:avLst/>
            </a:prstGeom>
          </p:spPr>
          <p:txBody>
            <a:bodyPr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99600"/>
                </a:lnSpc>
              </a:pPr>
              <a:r>
                <a:rPr lang="en-US" sz="1100" b="1" dirty="0">
                  <a:solidFill>
                    <a:srgbClr val="000000"/>
                  </a:solidFill>
                  <a:latin typeface="Pretendard Regular"/>
                </a:rPr>
                <a:t>1</a:t>
              </a:r>
              <a:endParaRPr lang="en-US" sz="1100" b="1" i="0" u="none" strike="noStrike" dirty="0">
                <a:solidFill>
                  <a:srgbClr val="000000"/>
                </a:solidFill>
                <a:latin typeface="Pretendard Regular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3ACF75E9-0E48-7A7A-927A-86C1C942F930}"/>
              </a:ext>
            </a:extLst>
          </p:cNvPr>
          <p:cNvGrpSpPr/>
          <p:nvPr/>
        </p:nvGrpSpPr>
        <p:grpSpPr>
          <a:xfrm>
            <a:off x="6583680" y="1786890"/>
            <a:ext cx="246380" cy="236855"/>
            <a:chOff x="6583680" y="1786890"/>
            <a:chExt cx="246380" cy="236855"/>
          </a:xfrm>
        </p:grpSpPr>
        <p:pic>
          <p:nvPicPr>
            <p:cNvPr id="15" name="Picture 7">
              <a:extLst>
                <a:ext uri="{FF2B5EF4-FFF2-40B4-BE49-F238E27FC236}">
                  <a16:creationId xmlns:a16="http://schemas.microsoft.com/office/drawing/2014/main" id="{BFDAC583-BF56-E95D-1A6D-721E439BB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3680" y="1786890"/>
              <a:ext cx="246380" cy="236855"/>
            </a:xfrm>
            <a:prstGeom prst="rect">
              <a:avLst/>
            </a:prstGeom>
          </p:spPr>
        </p:pic>
        <p:sp>
          <p:nvSpPr>
            <p:cNvPr id="20" name="TextBox 8">
              <a:extLst>
                <a:ext uri="{FF2B5EF4-FFF2-40B4-BE49-F238E27FC236}">
                  <a16:creationId xmlns:a16="http://schemas.microsoft.com/office/drawing/2014/main" id="{5BACF7DF-E253-EF7F-B55A-C5E916E81416}"/>
                </a:ext>
              </a:extLst>
            </p:cNvPr>
            <p:cNvSpPr txBox="1"/>
            <p:nvPr/>
          </p:nvSpPr>
          <p:spPr>
            <a:xfrm>
              <a:off x="6669405" y="1828165"/>
              <a:ext cx="139065" cy="165100"/>
            </a:xfrm>
            <a:prstGeom prst="rect">
              <a:avLst/>
            </a:prstGeom>
          </p:spPr>
          <p:txBody>
            <a:bodyPr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99600"/>
                </a:lnSpc>
              </a:pPr>
              <a:r>
                <a:rPr lang="en-US" sz="1100" b="1" dirty="0">
                  <a:solidFill>
                    <a:srgbClr val="000000"/>
                  </a:solidFill>
                  <a:latin typeface="Pretendard Regular"/>
                </a:rPr>
                <a:t>2</a:t>
              </a:r>
              <a:endParaRPr lang="en-US" sz="1100" b="1" i="0" u="none" strike="noStrike" dirty="0">
                <a:solidFill>
                  <a:srgbClr val="000000"/>
                </a:solidFill>
                <a:latin typeface="Pretendard Regular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7EEFE64-9E77-4CBA-BD2B-8C34674F7251}"/>
              </a:ext>
            </a:extLst>
          </p:cNvPr>
          <p:cNvGrpSpPr/>
          <p:nvPr/>
        </p:nvGrpSpPr>
        <p:grpSpPr>
          <a:xfrm>
            <a:off x="5007610" y="4678680"/>
            <a:ext cx="246380" cy="236855"/>
            <a:chOff x="5007610" y="4678680"/>
            <a:chExt cx="246380" cy="236855"/>
          </a:xfrm>
        </p:grpSpPr>
        <p:pic>
          <p:nvPicPr>
            <p:cNvPr id="9" name="Picture 7">
              <a:extLst>
                <a:ext uri="{FF2B5EF4-FFF2-40B4-BE49-F238E27FC236}">
                  <a16:creationId xmlns:a16="http://schemas.microsoft.com/office/drawing/2014/main" id="{28A0B7A9-F190-F149-6402-D901BF0FE47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07610" y="4678680"/>
              <a:ext cx="246380" cy="236855"/>
            </a:xfrm>
            <a:prstGeom prst="rect">
              <a:avLst/>
            </a:prstGeom>
          </p:spPr>
        </p:pic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094E7C6F-542E-5793-61FE-2DBA12CA2E58}"/>
                </a:ext>
              </a:extLst>
            </p:cNvPr>
            <p:cNvSpPr txBox="1"/>
            <p:nvPr/>
          </p:nvSpPr>
          <p:spPr>
            <a:xfrm>
              <a:off x="5093335" y="4719955"/>
              <a:ext cx="139065" cy="165100"/>
            </a:xfrm>
            <a:prstGeom prst="rect">
              <a:avLst/>
            </a:prstGeom>
          </p:spPr>
          <p:txBody>
            <a:bodyPr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99600"/>
                </a:lnSpc>
              </a:pPr>
              <a:r>
                <a:rPr lang="en-US" sz="1100" b="1" dirty="0">
                  <a:solidFill>
                    <a:srgbClr val="000000"/>
                  </a:solidFill>
                  <a:latin typeface="Pretendard Regular"/>
                </a:rPr>
                <a:t>3</a:t>
              </a:r>
              <a:endParaRPr lang="en-US" sz="1100" b="1" i="0" u="none" strike="noStrike" dirty="0">
                <a:solidFill>
                  <a:srgbClr val="000000"/>
                </a:solidFill>
                <a:latin typeface="Pretendard Regular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42D29D38-D9EE-A114-7045-E8CCEE9757F6}"/>
              </a:ext>
            </a:extLst>
          </p:cNvPr>
          <p:cNvGrpSpPr/>
          <p:nvPr/>
        </p:nvGrpSpPr>
        <p:grpSpPr>
          <a:xfrm>
            <a:off x="6823710" y="5763895"/>
            <a:ext cx="246380" cy="236855"/>
            <a:chOff x="6823710" y="5763895"/>
            <a:chExt cx="246380" cy="236855"/>
          </a:xfrm>
        </p:grpSpPr>
        <p:pic>
          <p:nvPicPr>
            <p:cNvPr id="19" name="Picture 7">
              <a:extLst>
                <a:ext uri="{FF2B5EF4-FFF2-40B4-BE49-F238E27FC236}">
                  <a16:creationId xmlns:a16="http://schemas.microsoft.com/office/drawing/2014/main" id="{24C1B31F-6A2F-E901-95B6-5AF264EECA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823710" y="5763895"/>
              <a:ext cx="246380" cy="236855"/>
            </a:xfrm>
            <a:prstGeom prst="rect">
              <a:avLst/>
            </a:prstGeom>
          </p:spPr>
        </p:pic>
        <p:sp>
          <p:nvSpPr>
            <p:cNvPr id="21" name="TextBox 8">
              <a:extLst>
                <a:ext uri="{FF2B5EF4-FFF2-40B4-BE49-F238E27FC236}">
                  <a16:creationId xmlns:a16="http://schemas.microsoft.com/office/drawing/2014/main" id="{6E37D27F-4775-0A17-C707-7EBD41293969}"/>
                </a:ext>
              </a:extLst>
            </p:cNvPr>
            <p:cNvSpPr txBox="1"/>
            <p:nvPr/>
          </p:nvSpPr>
          <p:spPr>
            <a:xfrm>
              <a:off x="6909435" y="5805170"/>
              <a:ext cx="139065" cy="165100"/>
            </a:xfrm>
            <a:prstGeom prst="rect">
              <a:avLst/>
            </a:prstGeom>
          </p:spPr>
          <p:txBody>
            <a:bodyPr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99600"/>
                </a:lnSpc>
              </a:pPr>
              <a:r>
                <a:rPr lang="en-US" sz="1100" b="1" dirty="0">
                  <a:solidFill>
                    <a:srgbClr val="000000"/>
                  </a:solidFill>
                  <a:latin typeface="Pretendard Regular"/>
                </a:rPr>
                <a:t>4</a:t>
              </a:r>
              <a:endParaRPr lang="en-US" sz="1100" b="1" i="0" u="none" strike="noStrike" dirty="0">
                <a:solidFill>
                  <a:srgbClr val="000000"/>
                </a:solidFill>
                <a:latin typeface="Pretendard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41261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>
          <a:extLst>
            <a:ext uri="{FF2B5EF4-FFF2-40B4-BE49-F238E27FC236}">
              <a16:creationId xmlns:a16="http://schemas.microsoft.com/office/drawing/2014/main" id="{E3C00849-A8D9-5140-8FB0-FB11575A2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D3F7BF9-90CA-9502-3E47-75E2A35297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565" y="876935"/>
            <a:ext cx="6943725" cy="5469890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85445" y="294005"/>
          <a:ext cx="1142809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1900"/>
                <a:gridCol w="6889115"/>
                <a:gridCol w="1075055"/>
                <a:gridCol w="2232025"/>
              </a:tblGrid>
              <a:tr h="37084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화면명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800" kern="1200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마이페이지</a:t>
                      </a:r>
                      <a:r>
                        <a:rPr lang="en-US" altLang="ko-KR" sz="1800" kern="1200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맑은 고딕" charset="0"/>
                        </a:rPr>
                        <a:t> - 퀘스트 진행상황</a:t>
                      </a: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Malgun Gothic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페이지번호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15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8B0FF3BB-BA49-3076-D386-74F4F7B250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031720"/>
              </p:ext>
            </p:extLst>
          </p:nvPr>
        </p:nvGraphicFramePr>
        <p:xfrm>
          <a:off x="8482986" y="872169"/>
          <a:ext cx="3331085" cy="332503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054">
                  <a:extLst>
                    <a:ext uri="{9D8B030D-6E8A-4147-A177-3AD203B41FA5}">
                      <a16:colId xmlns:a16="http://schemas.microsoft.com/office/drawing/2014/main" val="4042783227"/>
                    </a:ext>
                  </a:extLst>
                </a:gridCol>
                <a:gridCol w="2663031">
                  <a:extLst>
                    <a:ext uri="{9D8B030D-6E8A-4147-A177-3AD203B41FA5}">
                      <a16:colId xmlns:a16="http://schemas.microsoft.com/office/drawing/2014/main" val="833029947"/>
                    </a:ext>
                  </a:extLst>
                </a:gridCol>
              </a:tblGrid>
              <a:tr h="154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번호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500" dirty="0"/>
                        <a:t>기능 설명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279464"/>
                  </a:ext>
                </a:extLst>
              </a:tr>
              <a:tr h="29950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/>
                        <a:t>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  <a:ea typeface="Malgun Gothic"/>
                        </a:rPr>
                        <a:t>진행중인 퀘스트 카드에서 의뢰 내용과 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  <a:ea typeface="Malgun Gothic"/>
                        </a:rPr>
                        <a:t>진행상황에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  <a:ea typeface="Malgun Gothic"/>
                        </a:rPr>
                        <a:t>따라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  <a:ea typeface="Malgun Gothic"/>
                        </a:rPr>
                        <a:t>체크표시를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할 수 </a:t>
                      </a: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있는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항목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리스트가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보여지고</a:t>
                      </a:r>
                      <a:endParaRPr lang="en-US" altLang="ko-KR" sz="1200" b="0" i="0" u="none" strike="noStrike" noProof="0" dirty="0" err="1">
                        <a:solidFill>
                          <a:srgbClr val="000000"/>
                        </a:solidFill>
                        <a:latin typeface="Calibri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  <a:ea typeface="Malgun Gothic"/>
                        </a:rPr>
                        <a:t>체크박스 사용(체크선택시)</a:t>
                      </a:r>
                      <a:endParaRPr lang="en-US" altLang="ko-KR" sz="1200" b="0" i="0" u="none" strike="noStrike" noProof="0" dirty="0">
                        <a:solidFill>
                          <a:srgbClr val="000000"/>
                        </a:solidFill>
                        <a:latin typeface="Calibri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  <a:ea typeface="Malgun Gothic"/>
                        </a:rPr>
                        <a:t>진행바가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  <a:ea typeface="Malgun Gothic"/>
                        </a:rPr>
                        <a:t>올라가여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  <a:ea typeface="Malgun Gothic"/>
                        </a:rPr>
                        <a:t> 시각적으로 진행도 확인 가능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  </a:t>
                      </a:r>
                      <a:endParaRPr lang="en-US" altLang="ko-KR" sz="1200" b="0" i="0" u="none" strike="noStrike" noProof="0" dirty="0">
                        <a:solidFill>
                          <a:srgbClr val="000000"/>
                        </a:solidFill>
                        <a:latin typeface="Calibri"/>
                        <a:ea typeface="Malgun Gothic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726355"/>
                  </a:ext>
                </a:extLst>
              </a:tr>
              <a:tr h="60542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en-US" sz="1200" dirty="0"/>
                        <a:t>2</a:t>
                      </a:r>
                      <a:endParaRPr lang="ko-KR" alt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  <a:ea typeface="Malgun Gothic"/>
                        </a:rPr>
                        <a:t>퀘스트의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  <a:ea typeface="Malgun Gothic"/>
                        </a:rPr>
                        <a:t>위치(지도)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,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  </a:t>
                      </a: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</a:rPr>
                        <a:t>의뢰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</a:rPr>
                        <a:t>상세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  <a:ea typeface="Malgun Gothic"/>
                        </a:rPr>
                        <a:t>내역을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확인할 수 있는 영역</a:t>
                      </a:r>
                      <a:endParaRPr lang="ko-KR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244384"/>
                  </a:ext>
                </a:extLst>
              </a:tr>
              <a:tr h="60542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dirty="0"/>
                        <a:t>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해당  의뢰 내역에 작성된 보상 코인을 볼 수 있음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183933"/>
                  </a:ext>
                </a:extLst>
              </a:tr>
              <a:tr h="60542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dirty="0"/>
                        <a:t>4</a:t>
                      </a:r>
                      <a:endParaRPr lang="ko-KR" alt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  <a:ea typeface="Malgun Gothic"/>
                        </a:rPr>
                        <a:t>진행도가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100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  <a:ea typeface="Malgun Gothic"/>
                        </a:rPr>
                        <a:t>프로가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  <a:ea typeface="Malgun Gothic"/>
                        </a:rPr>
                        <a:t>되면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  <a:ea typeface="Malgun Gothic"/>
                        </a:rPr>
                        <a:t>보상지급 버튼 클릭 -&gt; 수령 가능</a:t>
                      </a:r>
                      <a:endParaRPr lang="ko-KR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273372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524C72C6-8A5D-88B5-82CA-98E0D3027D62}"/>
              </a:ext>
            </a:extLst>
          </p:cNvPr>
          <p:cNvGrpSpPr/>
          <p:nvPr/>
        </p:nvGrpSpPr>
        <p:grpSpPr>
          <a:xfrm>
            <a:off x="1614170" y="1546860"/>
            <a:ext cx="246380" cy="236855"/>
            <a:chOff x="1614170" y="1546860"/>
            <a:chExt cx="246380" cy="236855"/>
          </a:xfrm>
        </p:grpSpPr>
        <p:pic>
          <p:nvPicPr>
            <p:cNvPr id="13" name="Picture 7">
              <a:extLst>
                <a:ext uri="{FF2B5EF4-FFF2-40B4-BE49-F238E27FC236}">
                  <a16:creationId xmlns:a16="http://schemas.microsoft.com/office/drawing/2014/main" id="{49FC1FDC-D2FA-BCEC-2A3A-639333891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4170" y="1546860"/>
              <a:ext cx="246380" cy="236855"/>
            </a:xfrm>
            <a:prstGeom prst="rect">
              <a:avLst/>
            </a:prstGeom>
          </p:spPr>
        </p:pic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3A56F1BB-6D40-CD9B-B094-AF1E5AD0F222}"/>
                </a:ext>
              </a:extLst>
            </p:cNvPr>
            <p:cNvSpPr txBox="1"/>
            <p:nvPr/>
          </p:nvSpPr>
          <p:spPr>
            <a:xfrm>
              <a:off x="1699895" y="1587500"/>
              <a:ext cx="139065" cy="165100"/>
            </a:xfrm>
            <a:prstGeom prst="rect">
              <a:avLst/>
            </a:prstGeom>
          </p:spPr>
          <p:txBody>
            <a:bodyPr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99600"/>
                </a:lnSpc>
              </a:pPr>
              <a:r>
                <a:rPr lang="en-US" sz="1100" b="1" dirty="0">
                  <a:solidFill>
                    <a:srgbClr val="000000"/>
                  </a:solidFill>
                  <a:latin typeface="Pretendard Regular"/>
                </a:rPr>
                <a:t>1</a:t>
              </a:r>
              <a:endParaRPr lang="en-US" sz="1100" b="1" i="0" u="none" strike="noStrike" dirty="0">
                <a:solidFill>
                  <a:srgbClr val="000000"/>
                </a:solidFill>
                <a:latin typeface="Pretendard Regular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C0B7B74E-8C2B-FF47-4A3D-6A2375C22BB9}"/>
              </a:ext>
            </a:extLst>
          </p:cNvPr>
          <p:cNvGrpSpPr/>
          <p:nvPr/>
        </p:nvGrpSpPr>
        <p:grpSpPr>
          <a:xfrm>
            <a:off x="7063740" y="1786890"/>
            <a:ext cx="246380" cy="236855"/>
            <a:chOff x="7063740" y="1786890"/>
            <a:chExt cx="246380" cy="236855"/>
          </a:xfrm>
        </p:grpSpPr>
        <p:pic>
          <p:nvPicPr>
            <p:cNvPr id="15" name="Picture 7">
              <a:extLst>
                <a:ext uri="{FF2B5EF4-FFF2-40B4-BE49-F238E27FC236}">
                  <a16:creationId xmlns:a16="http://schemas.microsoft.com/office/drawing/2014/main" id="{3BC75E57-0C98-87AD-C31D-41F592DBC9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63740" y="1786890"/>
              <a:ext cx="246380" cy="236855"/>
            </a:xfrm>
            <a:prstGeom prst="rect">
              <a:avLst/>
            </a:prstGeom>
          </p:spPr>
        </p:pic>
        <p:sp>
          <p:nvSpPr>
            <p:cNvPr id="20" name="TextBox 8">
              <a:extLst>
                <a:ext uri="{FF2B5EF4-FFF2-40B4-BE49-F238E27FC236}">
                  <a16:creationId xmlns:a16="http://schemas.microsoft.com/office/drawing/2014/main" id="{4BC45D56-01B5-3648-AC50-8032B04BE228}"/>
                </a:ext>
              </a:extLst>
            </p:cNvPr>
            <p:cNvSpPr txBox="1"/>
            <p:nvPr/>
          </p:nvSpPr>
          <p:spPr>
            <a:xfrm>
              <a:off x="7149465" y="1828165"/>
              <a:ext cx="139065" cy="165100"/>
            </a:xfrm>
            <a:prstGeom prst="rect">
              <a:avLst/>
            </a:prstGeom>
          </p:spPr>
          <p:txBody>
            <a:bodyPr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99600"/>
                </a:lnSpc>
              </a:pPr>
              <a:r>
                <a:rPr lang="en-US" sz="1100" b="1" dirty="0">
                  <a:solidFill>
                    <a:srgbClr val="000000"/>
                  </a:solidFill>
                  <a:latin typeface="Pretendard Regular"/>
                </a:rPr>
                <a:t>2</a:t>
              </a:r>
              <a:endParaRPr lang="en-US" sz="1100" b="1" i="0" u="none" strike="noStrike" dirty="0">
                <a:solidFill>
                  <a:srgbClr val="000000"/>
                </a:solidFill>
                <a:latin typeface="Pretendard Regular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F4517897-D0C3-4A59-0AA2-7CA79B55DAC6}"/>
              </a:ext>
            </a:extLst>
          </p:cNvPr>
          <p:cNvGrpSpPr/>
          <p:nvPr/>
        </p:nvGrpSpPr>
        <p:grpSpPr>
          <a:xfrm>
            <a:off x="5226685" y="4187825"/>
            <a:ext cx="246380" cy="236855"/>
            <a:chOff x="5226685" y="4187825"/>
            <a:chExt cx="246380" cy="236855"/>
          </a:xfrm>
        </p:grpSpPr>
        <p:pic>
          <p:nvPicPr>
            <p:cNvPr id="9" name="Picture 7">
              <a:extLst>
                <a:ext uri="{FF2B5EF4-FFF2-40B4-BE49-F238E27FC236}">
                  <a16:creationId xmlns:a16="http://schemas.microsoft.com/office/drawing/2014/main" id="{8F7F4E23-8CBA-5A0D-B044-0DEE492521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226685" y="4187825"/>
              <a:ext cx="246380" cy="236855"/>
            </a:xfrm>
            <a:prstGeom prst="rect">
              <a:avLst/>
            </a:prstGeom>
          </p:spPr>
        </p:pic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828EC145-0189-988E-DDF9-FDC5ADC89F0E}"/>
                </a:ext>
              </a:extLst>
            </p:cNvPr>
            <p:cNvSpPr txBox="1"/>
            <p:nvPr/>
          </p:nvSpPr>
          <p:spPr>
            <a:xfrm>
              <a:off x="5312410" y="4229100"/>
              <a:ext cx="139065" cy="165100"/>
            </a:xfrm>
            <a:prstGeom prst="rect">
              <a:avLst/>
            </a:prstGeom>
          </p:spPr>
          <p:txBody>
            <a:bodyPr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99600"/>
                </a:lnSpc>
              </a:pPr>
              <a:r>
                <a:rPr lang="en-US" sz="1100" b="1" dirty="0">
                  <a:solidFill>
                    <a:srgbClr val="000000"/>
                  </a:solidFill>
                  <a:latin typeface="Pretendard Regular"/>
                </a:rPr>
                <a:t>3</a:t>
              </a:r>
              <a:endParaRPr lang="en-US" sz="1100" b="1" i="0" u="none" strike="noStrike" dirty="0">
                <a:solidFill>
                  <a:srgbClr val="000000"/>
                </a:solidFill>
                <a:latin typeface="Pretendard Regular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E4ECFE9-31F0-97D4-8D33-1F089EC565A9}"/>
              </a:ext>
            </a:extLst>
          </p:cNvPr>
          <p:cNvGrpSpPr/>
          <p:nvPr/>
        </p:nvGrpSpPr>
        <p:grpSpPr>
          <a:xfrm>
            <a:off x="6583680" y="5241925"/>
            <a:ext cx="246380" cy="236855"/>
            <a:chOff x="6583680" y="5241925"/>
            <a:chExt cx="246380" cy="236855"/>
          </a:xfrm>
        </p:grpSpPr>
        <p:pic>
          <p:nvPicPr>
            <p:cNvPr id="19" name="Picture 7">
              <a:extLst>
                <a:ext uri="{FF2B5EF4-FFF2-40B4-BE49-F238E27FC236}">
                  <a16:creationId xmlns:a16="http://schemas.microsoft.com/office/drawing/2014/main" id="{246F8656-847B-7163-6104-55AC077DD5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83680" y="5241925"/>
              <a:ext cx="246380" cy="236855"/>
            </a:xfrm>
            <a:prstGeom prst="rect">
              <a:avLst/>
            </a:prstGeom>
          </p:spPr>
        </p:pic>
        <p:sp>
          <p:nvSpPr>
            <p:cNvPr id="21" name="TextBox 8">
              <a:extLst>
                <a:ext uri="{FF2B5EF4-FFF2-40B4-BE49-F238E27FC236}">
                  <a16:creationId xmlns:a16="http://schemas.microsoft.com/office/drawing/2014/main" id="{7E96AF06-6142-C3D0-095E-8E5B4106EC75}"/>
                </a:ext>
              </a:extLst>
            </p:cNvPr>
            <p:cNvSpPr txBox="1"/>
            <p:nvPr/>
          </p:nvSpPr>
          <p:spPr>
            <a:xfrm>
              <a:off x="6669405" y="5283200"/>
              <a:ext cx="139065" cy="165100"/>
            </a:xfrm>
            <a:prstGeom prst="rect">
              <a:avLst/>
            </a:prstGeom>
          </p:spPr>
          <p:txBody>
            <a:bodyPr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99600"/>
                </a:lnSpc>
              </a:pPr>
              <a:r>
                <a:rPr lang="en-US" sz="1100" b="1" dirty="0">
                  <a:solidFill>
                    <a:srgbClr val="000000"/>
                  </a:solidFill>
                  <a:latin typeface="Pretendard Regular"/>
                </a:rPr>
                <a:t>4</a:t>
              </a:r>
              <a:endParaRPr lang="en-US" sz="1100" b="1" i="0" u="none" strike="noStrike" dirty="0">
                <a:solidFill>
                  <a:srgbClr val="000000"/>
                </a:solidFill>
                <a:latin typeface="Pretendard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11402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>
          <a:extLst>
            <a:ext uri="{FF2B5EF4-FFF2-40B4-BE49-F238E27FC236}">
              <a16:creationId xmlns:a16="http://schemas.microsoft.com/office/drawing/2014/main" id="{D511D4D8-999A-0537-A679-233D541B4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FA31EDF1-753C-A31B-EB1B-27442DA089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350" y="1177290"/>
            <a:ext cx="7544435" cy="4972685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85445" y="294005"/>
          <a:ext cx="1142809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1900"/>
                <a:gridCol w="6889115"/>
                <a:gridCol w="1075055"/>
                <a:gridCol w="2232025"/>
              </a:tblGrid>
              <a:tr h="37084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화면명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800" kern="1200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맑은 고딕" charset="0"/>
                        </a:rPr>
                        <a:t>고객센터 - 1:1 문의하기 </a:t>
                      </a: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Malgun Gothic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페이지번호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16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504CD623-8978-F9E3-A57A-DC456EDD6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222962"/>
              </p:ext>
            </p:extLst>
          </p:nvPr>
        </p:nvGraphicFramePr>
        <p:xfrm>
          <a:off x="8482986" y="872169"/>
          <a:ext cx="3331085" cy="30811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054">
                  <a:extLst>
                    <a:ext uri="{9D8B030D-6E8A-4147-A177-3AD203B41FA5}">
                      <a16:colId xmlns:a16="http://schemas.microsoft.com/office/drawing/2014/main" val="4042783227"/>
                    </a:ext>
                  </a:extLst>
                </a:gridCol>
                <a:gridCol w="2663031">
                  <a:extLst>
                    <a:ext uri="{9D8B030D-6E8A-4147-A177-3AD203B41FA5}">
                      <a16:colId xmlns:a16="http://schemas.microsoft.com/office/drawing/2014/main" val="833029947"/>
                    </a:ext>
                  </a:extLst>
                </a:gridCol>
              </a:tblGrid>
              <a:tr h="154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번호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500" dirty="0"/>
                        <a:t>기능 설명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279464"/>
                  </a:ext>
                </a:extLst>
              </a:tr>
              <a:tr h="29950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/>
                        <a:t>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문의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유형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선택</a:t>
                      </a:r>
                      <a:endParaRPr lang="en-US" altLang="ko-KR" sz="1200" b="0" i="0" u="none" strike="noStrike" noProof="0" dirty="0">
                        <a:solidFill>
                          <a:srgbClr val="000000"/>
                        </a:solidFill>
                        <a:latin typeface="Malgun Gothic"/>
                      </a:endParaRPr>
                    </a:p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선택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항목</a:t>
                      </a:r>
                      <a:endParaRPr lang="en-US" altLang="ko-KR" sz="1200" b="0" i="0" u="none" strike="noStrike" noProof="0" dirty="0">
                        <a:solidFill>
                          <a:srgbClr val="000000"/>
                        </a:solidFill>
                        <a:latin typeface="Malgun Gothic"/>
                      </a:endParaRPr>
                    </a:p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퀘스트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진행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방법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문의</a:t>
                      </a:r>
                      <a:endParaRPr lang="en-US" altLang="ko-KR" sz="1200" b="0" i="0" u="none" strike="noStrike" noProof="0" dirty="0">
                        <a:solidFill>
                          <a:srgbClr val="000000"/>
                        </a:solidFill>
                        <a:latin typeface="Malgun Gothic"/>
                      </a:endParaRPr>
                    </a:p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의뢰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내용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불명확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/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수정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요청</a:t>
                      </a:r>
                      <a:endParaRPr lang="en-US" altLang="ko-KR" sz="1200" b="0" i="0" u="none" strike="noStrike" noProof="0" dirty="0">
                        <a:solidFill>
                          <a:srgbClr val="000000"/>
                        </a:solidFill>
                        <a:latin typeface="Malgun Gothic"/>
                      </a:endParaRPr>
                    </a:p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코인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결제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/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충전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관련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문제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latin typeface="Malgun Gothic"/>
                      </a:endParaRPr>
                    </a:p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퀘스트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수행자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불만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/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신고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latin typeface="Malgun Gothic"/>
                      </a:endParaRPr>
                    </a:p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기타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문의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또는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시스템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오류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제보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latin typeface="Malgun Gothic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726355"/>
                  </a:ext>
                </a:extLst>
              </a:tr>
              <a:tr h="29227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en-US" sz="1200" dirty="0"/>
                        <a:t>2</a:t>
                      </a:r>
                      <a:endParaRPr lang="ko-KR" alt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  <a:ea typeface="Malgun Gothic"/>
                        </a:rPr>
                        <a:t>의뢰 할 내용의 제목을 작성하는 칸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endParaRPr lang="ko-KR" altLang="en-US" sz="1200" b="0" i="0" u="none" strike="noStrike" noProof="0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244384"/>
                  </a:ext>
                </a:extLst>
              </a:tr>
              <a:tr h="3131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dirty="0"/>
                        <a:t>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해당 문의 내용을 상세하게 작성하는 칸</a:t>
                      </a:r>
                      <a:endParaRPr lang="en-US" altLang="ko-KR" sz="1900" b="0" i="0" u="none" strike="noStrike" noProof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183933"/>
                  </a:ext>
                </a:extLst>
              </a:tr>
              <a:tr h="60542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dirty="0"/>
                        <a:t>4</a:t>
                      </a:r>
                      <a:endParaRPr lang="ko-KR" altLang="en-US" sz="12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완료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버튼누르면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문의 작성이 완료되었습니다 멘트 작성 후 </a:t>
                      </a:r>
                    </a:p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메인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페이지로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이동</a:t>
                      </a:r>
                      <a:endParaRPr lang="ko-KR" sz="12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31273372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95654360-5294-370F-3EF6-151E00F84369}"/>
              </a:ext>
            </a:extLst>
          </p:cNvPr>
          <p:cNvGrpSpPr/>
          <p:nvPr/>
        </p:nvGrpSpPr>
        <p:grpSpPr>
          <a:xfrm>
            <a:off x="2167255" y="1713865"/>
            <a:ext cx="246380" cy="236855"/>
            <a:chOff x="2167255" y="1713865"/>
            <a:chExt cx="246380" cy="236855"/>
          </a:xfrm>
        </p:grpSpPr>
        <p:pic>
          <p:nvPicPr>
            <p:cNvPr id="13" name="Picture 7">
              <a:extLst>
                <a:ext uri="{FF2B5EF4-FFF2-40B4-BE49-F238E27FC236}">
                  <a16:creationId xmlns:a16="http://schemas.microsoft.com/office/drawing/2014/main" id="{F6635452-81E0-F505-D4B3-EF6B77A89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67255" y="1713865"/>
              <a:ext cx="246380" cy="236855"/>
            </a:xfrm>
            <a:prstGeom prst="rect">
              <a:avLst/>
            </a:prstGeom>
          </p:spPr>
        </p:pic>
        <p:sp>
          <p:nvSpPr>
            <p:cNvPr id="14" name="TextBox 8">
              <a:extLst>
                <a:ext uri="{FF2B5EF4-FFF2-40B4-BE49-F238E27FC236}">
                  <a16:creationId xmlns:a16="http://schemas.microsoft.com/office/drawing/2014/main" id="{78BB4535-EA7F-070A-B168-F992EC04AEA6}"/>
                </a:ext>
              </a:extLst>
            </p:cNvPr>
            <p:cNvSpPr txBox="1"/>
            <p:nvPr/>
          </p:nvSpPr>
          <p:spPr>
            <a:xfrm>
              <a:off x="2252980" y="1754505"/>
              <a:ext cx="139065" cy="165100"/>
            </a:xfrm>
            <a:prstGeom prst="rect">
              <a:avLst/>
            </a:prstGeom>
          </p:spPr>
          <p:txBody>
            <a:bodyPr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99600"/>
                </a:lnSpc>
              </a:pPr>
              <a:r>
                <a:rPr lang="en-US" sz="1100" b="1" dirty="0">
                  <a:solidFill>
                    <a:srgbClr val="000000"/>
                  </a:solidFill>
                  <a:latin typeface="Pretendard Regular"/>
                </a:rPr>
                <a:t>1</a:t>
              </a:r>
              <a:endParaRPr lang="en-US" sz="1100" b="1" i="0" u="none" strike="noStrike" dirty="0">
                <a:solidFill>
                  <a:srgbClr val="000000"/>
                </a:solidFill>
                <a:latin typeface="Pretendard Regular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2BAFC9CB-086A-D80B-ED37-3CB3E0B0A0A3}"/>
              </a:ext>
            </a:extLst>
          </p:cNvPr>
          <p:cNvGrpSpPr/>
          <p:nvPr/>
        </p:nvGrpSpPr>
        <p:grpSpPr>
          <a:xfrm>
            <a:off x="2168525" y="2726690"/>
            <a:ext cx="246380" cy="236855"/>
            <a:chOff x="2168525" y="2726690"/>
            <a:chExt cx="246380" cy="236855"/>
          </a:xfrm>
        </p:grpSpPr>
        <p:pic>
          <p:nvPicPr>
            <p:cNvPr id="15" name="Picture 7">
              <a:extLst>
                <a:ext uri="{FF2B5EF4-FFF2-40B4-BE49-F238E27FC236}">
                  <a16:creationId xmlns:a16="http://schemas.microsoft.com/office/drawing/2014/main" id="{890E9D9B-2D8D-E127-F92A-A8B5B8FA55E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68525" y="2726690"/>
              <a:ext cx="246380" cy="236855"/>
            </a:xfrm>
            <a:prstGeom prst="rect">
              <a:avLst/>
            </a:prstGeom>
          </p:spPr>
        </p:pic>
        <p:sp>
          <p:nvSpPr>
            <p:cNvPr id="20" name="TextBox 8">
              <a:extLst>
                <a:ext uri="{FF2B5EF4-FFF2-40B4-BE49-F238E27FC236}">
                  <a16:creationId xmlns:a16="http://schemas.microsoft.com/office/drawing/2014/main" id="{FBBC0C4A-D0D9-2BE6-C224-5D0B54A2999A}"/>
                </a:ext>
              </a:extLst>
            </p:cNvPr>
            <p:cNvSpPr txBox="1"/>
            <p:nvPr/>
          </p:nvSpPr>
          <p:spPr>
            <a:xfrm>
              <a:off x="2254250" y="2767965"/>
              <a:ext cx="139065" cy="165100"/>
            </a:xfrm>
            <a:prstGeom prst="rect">
              <a:avLst/>
            </a:prstGeom>
          </p:spPr>
          <p:txBody>
            <a:bodyPr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99600"/>
                </a:lnSpc>
              </a:pPr>
              <a:r>
                <a:rPr lang="en-US" sz="1100" b="1" dirty="0">
                  <a:solidFill>
                    <a:srgbClr val="000000"/>
                  </a:solidFill>
                  <a:latin typeface="Pretendard Regular"/>
                </a:rPr>
                <a:t>2</a:t>
              </a:r>
              <a:endParaRPr lang="en-US" sz="1100" b="1" i="0" u="none" strike="noStrike" dirty="0">
                <a:solidFill>
                  <a:srgbClr val="000000"/>
                </a:solidFill>
                <a:latin typeface="Pretendard Regular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CBD78D1-FDEB-8EF4-4A92-366E07754A41}"/>
              </a:ext>
            </a:extLst>
          </p:cNvPr>
          <p:cNvGrpSpPr/>
          <p:nvPr/>
        </p:nvGrpSpPr>
        <p:grpSpPr>
          <a:xfrm>
            <a:off x="2168525" y="3540760"/>
            <a:ext cx="246380" cy="236855"/>
            <a:chOff x="2168525" y="3540760"/>
            <a:chExt cx="246380" cy="236855"/>
          </a:xfrm>
        </p:grpSpPr>
        <p:pic>
          <p:nvPicPr>
            <p:cNvPr id="9" name="Picture 7">
              <a:extLst>
                <a:ext uri="{FF2B5EF4-FFF2-40B4-BE49-F238E27FC236}">
                  <a16:creationId xmlns:a16="http://schemas.microsoft.com/office/drawing/2014/main" id="{3E336987-70EC-71BD-8E0E-315505174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68525" y="3540760"/>
              <a:ext cx="246380" cy="236855"/>
            </a:xfrm>
            <a:prstGeom prst="rect">
              <a:avLst/>
            </a:prstGeom>
          </p:spPr>
        </p:pic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6EB907DE-11CE-A001-CF6F-C30D12BE9F20}"/>
                </a:ext>
              </a:extLst>
            </p:cNvPr>
            <p:cNvSpPr txBox="1"/>
            <p:nvPr/>
          </p:nvSpPr>
          <p:spPr>
            <a:xfrm>
              <a:off x="2254250" y="3582035"/>
              <a:ext cx="139065" cy="165100"/>
            </a:xfrm>
            <a:prstGeom prst="rect">
              <a:avLst/>
            </a:prstGeom>
          </p:spPr>
          <p:txBody>
            <a:bodyPr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99600"/>
                </a:lnSpc>
              </a:pPr>
              <a:r>
                <a:rPr lang="en-US" sz="1100" b="1" dirty="0">
                  <a:solidFill>
                    <a:srgbClr val="000000"/>
                  </a:solidFill>
                  <a:latin typeface="Pretendard Regular"/>
                </a:rPr>
                <a:t>3</a:t>
              </a:r>
              <a:endParaRPr lang="en-US" sz="1100" b="1" i="0" u="none" strike="noStrike" dirty="0">
                <a:solidFill>
                  <a:srgbClr val="000000"/>
                </a:solidFill>
                <a:latin typeface="Pretendard Regular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667F27E-4608-816E-EFD0-661211B3CD9F}"/>
              </a:ext>
            </a:extLst>
          </p:cNvPr>
          <p:cNvGrpSpPr/>
          <p:nvPr/>
        </p:nvGrpSpPr>
        <p:grpSpPr>
          <a:xfrm>
            <a:off x="7523480" y="5795645"/>
            <a:ext cx="246380" cy="236855"/>
            <a:chOff x="7523480" y="5795645"/>
            <a:chExt cx="246380" cy="236855"/>
          </a:xfrm>
        </p:grpSpPr>
        <p:pic>
          <p:nvPicPr>
            <p:cNvPr id="19" name="Picture 7">
              <a:extLst>
                <a:ext uri="{FF2B5EF4-FFF2-40B4-BE49-F238E27FC236}">
                  <a16:creationId xmlns:a16="http://schemas.microsoft.com/office/drawing/2014/main" id="{620345D6-D3B4-E3F2-156E-DD4F4A6289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523480" y="5795645"/>
              <a:ext cx="246380" cy="236855"/>
            </a:xfrm>
            <a:prstGeom prst="rect">
              <a:avLst/>
            </a:prstGeom>
          </p:spPr>
        </p:pic>
        <p:sp>
          <p:nvSpPr>
            <p:cNvPr id="21" name="TextBox 8">
              <a:extLst>
                <a:ext uri="{FF2B5EF4-FFF2-40B4-BE49-F238E27FC236}">
                  <a16:creationId xmlns:a16="http://schemas.microsoft.com/office/drawing/2014/main" id="{A02D91FF-DBC5-5608-B82D-F0A16C0FC091}"/>
                </a:ext>
              </a:extLst>
            </p:cNvPr>
            <p:cNvSpPr txBox="1"/>
            <p:nvPr/>
          </p:nvSpPr>
          <p:spPr>
            <a:xfrm>
              <a:off x="7608570" y="5836285"/>
              <a:ext cx="139065" cy="165100"/>
            </a:xfrm>
            <a:prstGeom prst="rect">
              <a:avLst/>
            </a:prstGeom>
          </p:spPr>
          <p:txBody>
            <a:bodyPr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99600"/>
                </a:lnSpc>
              </a:pPr>
              <a:r>
                <a:rPr lang="en-US" sz="1100" b="1" dirty="0">
                  <a:solidFill>
                    <a:srgbClr val="000000"/>
                  </a:solidFill>
                  <a:latin typeface="Pretendard Regular"/>
                </a:rPr>
                <a:t>4</a:t>
              </a:r>
              <a:endParaRPr lang="en-US" sz="1100" b="1" i="0" u="none" strike="noStrike" dirty="0">
                <a:solidFill>
                  <a:srgbClr val="000000"/>
                </a:solidFill>
                <a:latin typeface="Pretendard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89656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45" y="972820"/>
            <a:ext cx="5579745" cy="3014345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85445" y="294005"/>
          <a:ext cx="1142809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1900"/>
                <a:gridCol w="6889115"/>
                <a:gridCol w="1075055"/>
                <a:gridCol w="2232025"/>
              </a:tblGrid>
              <a:tr h="37084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화면명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800" kern="1200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맑은 고딕" charset="0"/>
                        </a:rPr>
                        <a:t>고객센터 - 내 문의 내역 페이지</a:t>
                      </a: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Malgun Gothic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페이지번호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17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D3029EC-85F9-FF35-E506-0ADFE41C3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2430142"/>
              </p:ext>
            </p:extLst>
          </p:nvPr>
        </p:nvGraphicFramePr>
        <p:xfrm>
          <a:off x="8482986" y="872169"/>
          <a:ext cx="3331085" cy="2057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054">
                  <a:extLst>
                    <a:ext uri="{9D8B030D-6E8A-4147-A177-3AD203B41FA5}">
                      <a16:colId xmlns:a16="http://schemas.microsoft.com/office/drawing/2014/main" val="4042783227"/>
                    </a:ext>
                  </a:extLst>
                </a:gridCol>
                <a:gridCol w="2663031">
                  <a:extLst>
                    <a:ext uri="{9D8B030D-6E8A-4147-A177-3AD203B41FA5}">
                      <a16:colId xmlns:a16="http://schemas.microsoft.com/office/drawing/2014/main" val="833029947"/>
                    </a:ext>
                  </a:extLst>
                </a:gridCol>
              </a:tblGrid>
              <a:tr h="154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번호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500" dirty="0"/>
                        <a:t>기능 설명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279464"/>
                  </a:ext>
                </a:extLst>
              </a:tr>
              <a:tr h="29950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/>
                        <a:t>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사용자가 작성한 문의 내역을 테이블 형식으로 보여줌 / 유형/날짜/제목/문의 진행 </a:t>
                      </a:r>
                      <a:r>
                        <a:rPr lang="ko-KR" altLang="en-US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상황등을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확인 할 수 있음 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726355"/>
                  </a:ext>
                </a:extLst>
              </a:tr>
              <a:tr h="29227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en-US" sz="1200" dirty="0"/>
                        <a:t>2</a:t>
                      </a:r>
                      <a:endParaRPr lang="ko-KR" alt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  <a:ea typeface="Malgun Gothic"/>
                        </a:rPr>
                        <a:t>상세보기 버튼을 눌러서 문의 상세 내용을 확인 할 수 있음 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244384"/>
                  </a:ext>
                </a:extLst>
              </a:tr>
              <a:tr h="3131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dirty="0"/>
                        <a:t>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제목 키워드로 문의 내용 검색 가능(필터링 기능 사용)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183933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D1E2292F-FBA2-120D-D832-1B5056E22379}"/>
              </a:ext>
            </a:extLst>
          </p:cNvPr>
          <p:cNvGrpSpPr/>
          <p:nvPr/>
        </p:nvGrpSpPr>
        <p:grpSpPr>
          <a:xfrm>
            <a:off x="4589780" y="1181735"/>
            <a:ext cx="246380" cy="236855"/>
            <a:chOff x="4589780" y="1181735"/>
            <a:chExt cx="246380" cy="236855"/>
          </a:xfrm>
        </p:grpSpPr>
        <p:pic>
          <p:nvPicPr>
            <p:cNvPr id="10" name="Picture 7">
              <a:extLst>
                <a:ext uri="{FF2B5EF4-FFF2-40B4-BE49-F238E27FC236}">
                  <a16:creationId xmlns:a16="http://schemas.microsoft.com/office/drawing/2014/main" id="{BC56C0A6-B34E-0307-BB2E-F8EAD2FD6C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89780" y="1181735"/>
              <a:ext cx="246380" cy="236855"/>
            </a:xfrm>
            <a:prstGeom prst="rect">
              <a:avLst/>
            </a:prstGeom>
          </p:spPr>
        </p:pic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B0E19BCB-BB77-D91C-4D13-88D796E209E5}"/>
                </a:ext>
              </a:extLst>
            </p:cNvPr>
            <p:cNvSpPr txBox="1"/>
            <p:nvPr/>
          </p:nvSpPr>
          <p:spPr>
            <a:xfrm>
              <a:off x="4675505" y="1223010"/>
              <a:ext cx="139065" cy="165100"/>
            </a:xfrm>
            <a:prstGeom prst="rect">
              <a:avLst/>
            </a:prstGeom>
          </p:spPr>
          <p:txBody>
            <a:bodyPr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99600"/>
                </a:lnSpc>
              </a:pPr>
              <a:r>
                <a:rPr lang="en-US" sz="1100" b="1" dirty="0">
                  <a:solidFill>
                    <a:srgbClr val="000000"/>
                  </a:solidFill>
                  <a:latin typeface="Pretendard Regular"/>
                </a:rPr>
                <a:t>3</a:t>
              </a:r>
              <a:endParaRPr lang="en-US" sz="1100" b="1" i="0" u="none" strike="noStrike" dirty="0">
                <a:solidFill>
                  <a:srgbClr val="000000"/>
                </a:solidFill>
                <a:latin typeface="Pretendard Regular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793332CE-5614-CC6B-B051-9B0542382E38}"/>
              </a:ext>
            </a:extLst>
          </p:cNvPr>
          <p:cNvGrpSpPr/>
          <p:nvPr/>
        </p:nvGrpSpPr>
        <p:grpSpPr>
          <a:xfrm>
            <a:off x="4715510" y="1661795"/>
            <a:ext cx="246380" cy="236855"/>
            <a:chOff x="4715510" y="1661795"/>
            <a:chExt cx="246380" cy="236855"/>
          </a:xfrm>
        </p:grpSpPr>
        <p:pic>
          <p:nvPicPr>
            <p:cNvPr id="14" name="Picture 7">
              <a:extLst>
                <a:ext uri="{FF2B5EF4-FFF2-40B4-BE49-F238E27FC236}">
                  <a16:creationId xmlns:a16="http://schemas.microsoft.com/office/drawing/2014/main" id="{15B0FB60-EFE0-9BA9-FA62-4EF5E5869B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15510" y="1661795"/>
              <a:ext cx="246380" cy="236855"/>
            </a:xfrm>
            <a:prstGeom prst="rect">
              <a:avLst/>
            </a:prstGeom>
          </p:spPr>
        </p:pic>
        <p:sp>
          <p:nvSpPr>
            <p:cNvPr id="15" name="TextBox 8">
              <a:extLst>
                <a:ext uri="{FF2B5EF4-FFF2-40B4-BE49-F238E27FC236}">
                  <a16:creationId xmlns:a16="http://schemas.microsoft.com/office/drawing/2014/main" id="{F29D3A0F-943D-EF58-CDB4-0309936B90D3}"/>
                </a:ext>
              </a:extLst>
            </p:cNvPr>
            <p:cNvSpPr txBox="1"/>
            <p:nvPr/>
          </p:nvSpPr>
          <p:spPr>
            <a:xfrm>
              <a:off x="4801235" y="1703070"/>
              <a:ext cx="139065" cy="165100"/>
            </a:xfrm>
            <a:prstGeom prst="rect">
              <a:avLst/>
            </a:prstGeom>
          </p:spPr>
          <p:txBody>
            <a:bodyPr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99600"/>
                </a:lnSpc>
              </a:pPr>
              <a:r>
                <a:rPr lang="en-US" sz="1100" b="1" dirty="0">
                  <a:solidFill>
                    <a:srgbClr val="000000"/>
                  </a:solidFill>
                  <a:latin typeface="Pretendard Regular"/>
                </a:rPr>
                <a:t>2</a:t>
              </a:r>
              <a:endParaRPr lang="en-US" sz="1100" b="1" i="0" u="none" strike="noStrike" dirty="0">
                <a:solidFill>
                  <a:srgbClr val="000000"/>
                </a:solidFill>
                <a:latin typeface="Pretendard Regular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14A2418-1759-B44B-0E55-C242BFA5B5C8}"/>
              </a:ext>
            </a:extLst>
          </p:cNvPr>
          <p:cNvGrpSpPr/>
          <p:nvPr/>
        </p:nvGrpSpPr>
        <p:grpSpPr>
          <a:xfrm>
            <a:off x="389890" y="1417320"/>
            <a:ext cx="246380" cy="236855"/>
            <a:chOff x="389890" y="1417320"/>
            <a:chExt cx="246380" cy="236855"/>
          </a:xfrm>
        </p:grpSpPr>
        <p:pic>
          <p:nvPicPr>
            <p:cNvPr id="18" name="Picture 7">
              <a:extLst>
                <a:ext uri="{FF2B5EF4-FFF2-40B4-BE49-F238E27FC236}">
                  <a16:creationId xmlns:a16="http://schemas.microsoft.com/office/drawing/2014/main" id="{D6C7414A-5E65-EEBC-E2EF-987160A1ECE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9890" y="1417320"/>
              <a:ext cx="246380" cy="236855"/>
            </a:xfrm>
            <a:prstGeom prst="rect">
              <a:avLst/>
            </a:prstGeom>
          </p:spPr>
        </p:pic>
        <p:sp>
          <p:nvSpPr>
            <p:cNvPr id="19" name="TextBox 8">
              <a:extLst>
                <a:ext uri="{FF2B5EF4-FFF2-40B4-BE49-F238E27FC236}">
                  <a16:creationId xmlns:a16="http://schemas.microsoft.com/office/drawing/2014/main" id="{B13BD1DB-1309-5863-C2C0-82CD30C10814}"/>
                </a:ext>
              </a:extLst>
            </p:cNvPr>
            <p:cNvSpPr txBox="1"/>
            <p:nvPr/>
          </p:nvSpPr>
          <p:spPr>
            <a:xfrm>
              <a:off x="475615" y="1458595"/>
              <a:ext cx="139065" cy="165100"/>
            </a:xfrm>
            <a:prstGeom prst="rect">
              <a:avLst/>
            </a:prstGeom>
          </p:spPr>
          <p:txBody>
            <a:bodyPr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99600"/>
                </a:lnSpc>
              </a:pPr>
              <a:r>
                <a:rPr lang="en-US" sz="1100" b="1" dirty="0">
                  <a:solidFill>
                    <a:srgbClr val="000000"/>
                  </a:solidFill>
                  <a:latin typeface="Pretendard Regular"/>
                </a:rPr>
                <a:t>1</a:t>
              </a:r>
              <a:endParaRPr lang="en-US" sz="1100" b="1" i="0" u="none" strike="noStrike" dirty="0">
                <a:solidFill>
                  <a:srgbClr val="000000"/>
                </a:solidFill>
                <a:latin typeface="Pretendard Regular"/>
              </a:endParaRPr>
            </a:p>
          </p:txBody>
        </p:sp>
      </p:grp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038D501-E126-AA70-A380-C3C51A55A187}"/>
              </a:ext>
            </a:extLst>
          </p:cNvPr>
          <p:cNvSpPr/>
          <p:nvPr/>
        </p:nvSpPr>
        <p:spPr>
          <a:xfrm>
            <a:off x="4112895" y="1889125"/>
            <a:ext cx="720090" cy="240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ea typeface="맑은 고딕"/>
              </a:rPr>
              <a:t>상세보기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FF0CE25-7089-CC62-B18D-F99C46828568}"/>
              </a:ext>
            </a:extLst>
          </p:cNvPr>
          <p:cNvSpPr/>
          <p:nvPr/>
        </p:nvSpPr>
        <p:spPr>
          <a:xfrm>
            <a:off x="4112895" y="2286000"/>
            <a:ext cx="720090" cy="240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ea typeface="맑은 고딕"/>
              </a:rPr>
              <a:t>상세보기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A0F48D6-087F-E672-A818-04EABF787EEC}"/>
              </a:ext>
            </a:extLst>
          </p:cNvPr>
          <p:cNvSpPr/>
          <p:nvPr/>
        </p:nvSpPr>
        <p:spPr>
          <a:xfrm>
            <a:off x="4112895" y="2734945"/>
            <a:ext cx="720090" cy="2400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  <a:ea typeface="맑은 고딕"/>
              </a:rPr>
              <a:t>상세보기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55" y="1100455"/>
            <a:ext cx="7635875" cy="5078730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385445" y="294005"/>
          <a:ext cx="1142809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1900"/>
                <a:gridCol w="6889115"/>
                <a:gridCol w="1075055"/>
                <a:gridCol w="2232025"/>
              </a:tblGrid>
              <a:tr h="37084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화면명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en-US" altLang="ko-KR" sz="1800" kern="1200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맑은 고딕" charset="0"/>
                        </a:rPr>
                        <a:t>관리자 - 관리 페이지</a:t>
                      </a: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Malgun Gothic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페이지번호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18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9B54420-B1D5-6749-A0BB-6EF93811DF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603803"/>
              </p:ext>
            </p:extLst>
          </p:nvPr>
        </p:nvGraphicFramePr>
        <p:xfrm>
          <a:off x="8482986" y="872169"/>
          <a:ext cx="3331083" cy="25534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053">
                  <a:extLst>
                    <a:ext uri="{9D8B030D-6E8A-4147-A177-3AD203B41FA5}">
                      <a16:colId xmlns:a16="http://schemas.microsoft.com/office/drawing/2014/main" val="4042783227"/>
                    </a:ext>
                  </a:extLst>
                </a:gridCol>
                <a:gridCol w="2663030">
                  <a:extLst>
                    <a:ext uri="{9D8B030D-6E8A-4147-A177-3AD203B41FA5}">
                      <a16:colId xmlns:a16="http://schemas.microsoft.com/office/drawing/2014/main" val="833029947"/>
                    </a:ext>
                  </a:extLst>
                </a:gridCol>
              </a:tblGrid>
              <a:tr h="1547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번호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500" dirty="0"/>
                        <a:t>기능 설명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279464"/>
                  </a:ext>
                </a:extLst>
              </a:tr>
              <a:tr h="29950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/>
                        <a:t>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총 </a:t>
                      </a:r>
                      <a:r>
                        <a:rPr lang="ko-KR" altLang="en-US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회원수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/총 퀘스트 수 / 토큰 수 등 ​</a:t>
                      </a:r>
                      <a:r>
                        <a:rPr lang="ko-KR" altLang="en-US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db와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연동해서 데이터를 가져와서 보여줌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726355"/>
                  </a:ext>
                </a:extLst>
              </a:tr>
              <a:tr h="292273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en-US" sz="1200" dirty="0"/>
                        <a:t>2</a:t>
                      </a:r>
                      <a:endParaRPr lang="ko-KR" altLang="en-US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  <a:ea typeface="Malgun Gothic"/>
                        </a:rPr>
                        <a:t>회원 정보 리스트를 테이블 형식으로 구현 ( 필터링 기능 사용) 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244384"/>
                  </a:ext>
                </a:extLst>
              </a:tr>
              <a:tr h="313150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dirty="0"/>
                        <a:t>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운영 메모를 작성 할 수 있는 </a:t>
                      </a:r>
                      <a:r>
                        <a:rPr lang="ko-KR" altLang="en-US" sz="12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입력창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 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84183933"/>
                  </a:ext>
                </a:extLst>
              </a:tr>
              <a:tr h="31314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ko-KR" sz="1200" dirty="0"/>
                        <a:t>4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</a:rPr>
                        <a:t>사이드바( 관리자 페이지에서  /퀘스트 관리/코인관리/ 사용자 문의 관리 등) 관리에 필요한 메뉴로 이동 가능한 </a:t>
                      </a:r>
                      <a:r>
                        <a:rPr lang="ko-KR" altLang="en-US" sz="12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</a:rPr>
                        <a:t>메뉴바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66717421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404D2EEA-A558-14E9-A104-7556B3EAA87D}"/>
              </a:ext>
            </a:extLst>
          </p:cNvPr>
          <p:cNvGrpSpPr/>
          <p:nvPr/>
        </p:nvGrpSpPr>
        <p:grpSpPr>
          <a:xfrm>
            <a:off x="1619885" y="1591945"/>
            <a:ext cx="246380" cy="236855"/>
            <a:chOff x="1619885" y="1591945"/>
            <a:chExt cx="246380" cy="236855"/>
          </a:xfrm>
        </p:grpSpPr>
        <p:pic>
          <p:nvPicPr>
            <p:cNvPr id="10" name="Picture 7">
              <a:extLst>
                <a:ext uri="{FF2B5EF4-FFF2-40B4-BE49-F238E27FC236}">
                  <a16:creationId xmlns:a16="http://schemas.microsoft.com/office/drawing/2014/main" id="{4BF8B3A7-CCD6-405F-B575-D3DEAA6B74F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9885" y="1591945"/>
              <a:ext cx="246380" cy="236855"/>
            </a:xfrm>
            <a:prstGeom prst="rect">
              <a:avLst/>
            </a:prstGeom>
          </p:spPr>
        </p:pic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CD792845-29F5-E74C-558E-12E48E6F6B35}"/>
                </a:ext>
              </a:extLst>
            </p:cNvPr>
            <p:cNvSpPr txBox="1"/>
            <p:nvPr/>
          </p:nvSpPr>
          <p:spPr>
            <a:xfrm>
              <a:off x="1705610" y="1633220"/>
              <a:ext cx="139065" cy="165100"/>
            </a:xfrm>
            <a:prstGeom prst="rect">
              <a:avLst/>
            </a:prstGeom>
          </p:spPr>
          <p:txBody>
            <a:bodyPr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99600"/>
                </a:lnSpc>
              </a:pPr>
              <a:r>
                <a:rPr lang="en-US" sz="1100" b="1" dirty="0">
                  <a:solidFill>
                    <a:srgbClr val="000000"/>
                  </a:solidFill>
                  <a:latin typeface="Pretendard Regular"/>
                </a:rPr>
                <a:t>1</a:t>
              </a:r>
              <a:endParaRPr lang="en-US" sz="1100" b="1" i="0" u="none" strike="noStrike" dirty="0">
                <a:solidFill>
                  <a:srgbClr val="000000"/>
                </a:solidFill>
                <a:latin typeface="Pretendard Regular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5738E6D-CE74-17F9-A59C-82243FD67EBD}"/>
              </a:ext>
            </a:extLst>
          </p:cNvPr>
          <p:cNvSpPr/>
          <p:nvPr/>
        </p:nvSpPr>
        <p:spPr>
          <a:xfrm>
            <a:off x="1743075" y="1805940"/>
            <a:ext cx="6002020" cy="9601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5121D7E0-AD7D-69F8-081F-11A1664C7F67}"/>
              </a:ext>
            </a:extLst>
          </p:cNvPr>
          <p:cNvGrpSpPr/>
          <p:nvPr/>
        </p:nvGrpSpPr>
        <p:grpSpPr>
          <a:xfrm>
            <a:off x="260985" y="2041525"/>
            <a:ext cx="246380" cy="236855"/>
            <a:chOff x="260985" y="2041525"/>
            <a:chExt cx="246380" cy="236855"/>
          </a:xfrm>
        </p:grpSpPr>
        <p:pic>
          <p:nvPicPr>
            <p:cNvPr id="15" name="Picture 7">
              <a:extLst>
                <a:ext uri="{FF2B5EF4-FFF2-40B4-BE49-F238E27FC236}">
                  <a16:creationId xmlns:a16="http://schemas.microsoft.com/office/drawing/2014/main" id="{658D2757-10EB-D866-59F2-637940798E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60985" y="2041525"/>
              <a:ext cx="246380" cy="236855"/>
            </a:xfrm>
            <a:prstGeom prst="rect">
              <a:avLst/>
            </a:prstGeom>
          </p:spPr>
        </p:pic>
        <p:sp>
          <p:nvSpPr>
            <p:cNvPr id="16" name="TextBox 8">
              <a:extLst>
                <a:ext uri="{FF2B5EF4-FFF2-40B4-BE49-F238E27FC236}">
                  <a16:creationId xmlns:a16="http://schemas.microsoft.com/office/drawing/2014/main" id="{DAFF82C8-888C-0C91-AF79-22A513799751}"/>
                </a:ext>
              </a:extLst>
            </p:cNvPr>
            <p:cNvSpPr txBox="1"/>
            <p:nvPr/>
          </p:nvSpPr>
          <p:spPr>
            <a:xfrm>
              <a:off x="346710" y="2082800"/>
              <a:ext cx="139065" cy="165100"/>
            </a:xfrm>
            <a:prstGeom prst="rect">
              <a:avLst/>
            </a:prstGeom>
          </p:spPr>
          <p:txBody>
            <a:bodyPr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99600"/>
                </a:lnSpc>
              </a:pPr>
              <a:r>
                <a:rPr lang="en-US" sz="1100" b="1" dirty="0">
                  <a:solidFill>
                    <a:srgbClr val="000000"/>
                  </a:solidFill>
                  <a:latin typeface="Pretendard Regular"/>
                </a:rPr>
                <a:t>4</a:t>
              </a:r>
              <a:endParaRPr lang="en-US" sz="1100" b="1" i="0" u="none" strike="noStrike" dirty="0">
                <a:solidFill>
                  <a:srgbClr val="000000"/>
                </a:solidFill>
                <a:latin typeface="Pretendard Regular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F08B7FD-36A9-6200-8250-69F9B8210289}"/>
              </a:ext>
            </a:extLst>
          </p:cNvPr>
          <p:cNvGrpSpPr/>
          <p:nvPr/>
        </p:nvGrpSpPr>
        <p:grpSpPr>
          <a:xfrm>
            <a:off x="7082155" y="2895600"/>
            <a:ext cx="246380" cy="236855"/>
            <a:chOff x="7082155" y="2895600"/>
            <a:chExt cx="246380" cy="236855"/>
          </a:xfrm>
        </p:grpSpPr>
        <p:pic>
          <p:nvPicPr>
            <p:cNvPr id="18" name="Picture 7">
              <a:extLst>
                <a:ext uri="{FF2B5EF4-FFF2-40B4-BE49-F238E27FC236}">
                  <a16:creationId xmlns:a16="http://schemas.microsoft.com/office/drawing/2014/main" id="{5AF47425-2646-3EA3-2FAE-9710655D6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082155" y="2895600"/>
              <a:ext cx="246380" cy="236855"/>
            </a:xfrm>
            <a:prstGeom prst="rect">
              <a:avLst/>
            </a:prstGeom>
          </p:spPr>
        </p:pic>
        <p:sp>
          <p:nvSpPr>
            <p:cNvPr id="19" name="TextBox 8">
              <a:extLst>
                <a:ext uri="{FF2B5EF4-FFF2-40B4-BE49-F238E27FC236}">
                  <a16:creationId xmlns:a16="http://schemas.microsoft.com/office/drawing/2014/main" id="{9A01A2AA-D2EE-B606-C37E-B70698E64672}"/>
                </a:ext>
              </a:extLst>
            </p:cNvPr>
            <p:cNvSpPr txBox="1"/>
            <p:nvPr/>
          </p:nvSpPr>
          <p:spPr>
            <a:xfrm>
              <a:off x="7167880" y="2936875"/>
              <a:ext cx="139065" cy="165100"/>
            </a:xfrm>
            <a:prstGeom prst="rect">
              <a:avLst/>
            </a:prstGeom>
          </p:spPr>
          <p:txBody>
            <a:bodyPr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99600"/>
                </a:lnSpc>
              </a:pPr>
              <a:r>
                <a:rPr lang="en-US" sz="1100" b="1" dirty="0">
                  <a:solidFill>
                    <a:srgbClr val="000000"/>
                  </a:solidFill>
                  <a:latin typeface="Pretendard Regular"/>
                </a:rPr>
                <a:t>2</a:t>
              </a:r>
              <a:endParaRPr lang="en-US" sz="1100" b="1" i="0" u="none" strike="noStrike" dirty="0">
                <a:solidFill>
                  <a:srgbClr val="000000"/>
                </a:solidFill>
                <a:latin typeface="Pretendard Regular"/>
              </a:endParaRPr>
            </a:p>
          </p:txBody>
        </p:sp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DEE0AD3-47E4-AA8F-410F-DA7513C250B5}"/>
              </a:ext>
            </a:extLst>
          </p:cNvPr>
          <p:cNvGrpSpPr/>
          <p:nvPr/>
        </p:nvGrpSpPr>
        <p:grpSpPr>
          <a:xfrm>
            <a:off x="2519680" y="4704080"/>
            <a:ext cx="246380" cy="236855"/>
            <a:chOff x="2519680" y="4704080"/>
            <a:chExt cx="246380" cy="236855"/>
          </a:xfrm>
        </p:grpSpPr>
        <p:pic>
          <p:nvPicPr>
            <p:cNvPr id="21" name="Picture 7">
              <a:extLst>
                <a:ext uri="{FF2B5EF4-FFF2-40B4-BE49-F238E27FC236}">
                  <a16:creationId xmlns:a16="http://schemas.microsoft.com/office/drawing/2014/main" id="{61A1F7C6-A2C1-E8CA-6942-AAC95FE45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519680" y="4704080"/>
              <a:ext cx="246380" cy="236855"/>
            </a:xfrm>
            <a:prstGeom prst="rect">
              <a:avLst/>
            </a:prstGeom>
          </p:spPr>
        </p:pic>
        <p:sp>
          <p:nvSpPr>
            <p:cNvPr id="22" name="TextBox 8">
              <a:extLst>
                <a:ext uri="{FF2B5EF4-FFF2-40B4-BE49-F238E27FC236}">
                  <a16:creationId xmlns:a16="http://schemas.microsoft.com/office/drawing/2014/main" id="{8AE5B501-7CB9-6862-03C9-E574CD499905}"/>
                </a:ext>
              </a:extLst>
            </p:cNvPr>
            <p:cNvSpPr txBox="1"/>
            <p:nvPr/>
          </p:nvSpPr>
          <p:spPr>
            <a:xfrm>
              <a:off x="2605405" y="4745355"/>
              <a:ext cx="139065" cy="165100"/>
            </a:xfrm>
            <a:prstGeom prst="rect">
              <a:avLst/>
            </a:prstGeom>
          </p:spPr>
          <p:txBody>
            <a:bodyPr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99600"/>
                </a:lnSpc>
              </a:pPr>
              <a:r>
                <a:rPr lang="en-US" sz="1100" b="1" dirty="0">
                  <a:solidFill>
                    <a:srgbClr val="000000"/>
                  </a:solidFill>
                  <a:latin typeface="Pretendard Regular"/>
                </a:rPr>
                <a:t>3</a:t>
              </a:r>
              <a:endParaRPr lang="ko-KR" altLang="en-US" dirty="0"/>
            </a:p>
          </p:txBody>
        </p:sp>
      </p:grp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1CD68C0-DCCC-A3F4-9275-D02D853D9D57}"/>
              </a:ext>
            </a:extLst>
          </p:cNvPr>
          <p:cNvSpPr/>
          <p:nvPr/>
        </p:nvSpPr>
        <p:spPr>
          <a:xfrm>
            <a:off x="521970" y="2693035"/>
            <a:ext cx="782955" cy="167005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0721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2BBC8-5A3B-2D3C-10E8-61260C179D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C4F85485-4144-28F6-564E-747088E08A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0104663"/>
              </p:ext>
            </p:extLst>
          </p:nvPr>
        </p:nvGraphicFramePr>
        <p:xfrm>
          <a:off x="4819878" y="798723"/>
          <a:ext cx="3331085" cy="59319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054">
                  <a:extLst>
                    <a:ext uri="{9D8B030D-6E8A-4147-A177-3AD203B41FA5}">
                      <a16:colId xmlns:a16="http://schemas.microsoft.com/office/drawing/2014/main" val="4042783227"/>
                    </a:ext>
                  </a:extLst>
                </a:gridCol>
                <a:gridCol w="2663031">
                  <a:extLst>
                    <a:ext uri="{9D8B030D-6E8A-4147-A177-3AD203B41FA5}">
                      <a16:colId xmlns:a16="http://schemas.microsoft.com/office/drawing/2014/main" val="833029947"/>
                    </a:ext>
                  </a:extLst>
                </a:gridCol>
              </a:tblGrid>
              <a:tr h="323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번호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500" dirty="0"/>
                        <a:t>기능 설명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279464"/>
                  </a:ext>
                </a:extLst>
              </a:tr>
              <a:tr h="49060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ID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입력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및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중복확인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사용자가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ID</a:t>
                      </a:r>
                      <a:r>
                        <a:rPr lang="ko-KR" altLang="en-US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를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입력하고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[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중복확인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]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버튼을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클릭하면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,</a:t>
                      </a:r>
                    </a:p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비어있는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경우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: "ID</a:t>
                      </a:r>
                      <a:r>
                        <a:rPr lang="ko-KR" altLang="en-US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를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입력하세요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" </a:t>
                      </a:r>
                      <a:r>
                        <a:rPr lang="ko-KR" altLang="en-US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경고창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출력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입력된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ID</a:t>
                      </a:r>
                      <a:r>
                        <a:rPr lang="ko-KR" altLang="en-US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를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서버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(/login/</a:t>
                      </a:r>
                      <a:r>
                        <a:rPr lang="en-US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checkUsername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에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AJAX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로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전송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서버는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DB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에서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username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존재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여부를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확인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후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다음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중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하나를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응답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:</a:t>
                      </a:r>
                    </a:p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사용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가능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→ "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사용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가능한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ID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입니다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" (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초록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텍스트로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표시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)</a:t>
                      </a:r>
                    </a:p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중복됨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→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"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이미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사용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중인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ID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입니다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"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빨간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텍스트로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표시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)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400" b="0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726355"/>
                  </a:ext>
                </a:extLst>
              </a:tr>
              <a:tr h="66805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비밀번호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입력</a:t>
                      </a:r>
                      <a:endParaRPr lang="en-US" altLang="ko-KR" sz="1200" b="0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비밀번호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입력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필드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password)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는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타입이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password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로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설정되어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입력값이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숨겨짐</a:t>
                      </a:r>
                      <a:endParaRPr lang="ko-KR" altLang="en-US" sz="1200" b="0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오른쪽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버튼을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클릭하면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password ↔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text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토글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가능</a:t>
                      </a:r>
                      <a:endParaRPr lang="en-US" altLang="ko-KR" sz="1200" b="0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sz="1200" b="0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244384"/>
                  </a:ext>
                </a:extLst>
              </a:tr>
              <a:tr h="67231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두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번째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비밀번호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확인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필드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passwordCheck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에도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같은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토글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기능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적용</a:t>
                      </a:r>
                      <a:endParaRPr lang="en-US" altLang="ko-KR" sz="1200" b="0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두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입력값이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일치하면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[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일치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]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메시지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,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불일치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시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[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불일치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]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메시지가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오른쪽에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출력</a:t>
                      </a:r>
                      <a:endParaRPr lang="en-US" altLang="ko-KR" sz="1200" b="0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둘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중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하나라도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비어있으면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메시지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출력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안함</a:t>
                      </a:r>
                      <a:endParaRPr lang="en-US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610286"/>
                  </a:ext>
                </a:extLst>
              </a:tr>
            </a:tbl>
          </a:graphicData>
        </a:graphic>
      </p:graphicFrame>
      <p:pic>
        <p:nvPicPr>
          <p:cNvPr id="45" name="그림 44" descr="텍스트, 스크린샷, 폰트, 디자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49918EC-F217-FBF9-1D72-5F74848358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230" y="801936"/>
            <a:ext cx="4305300" cy="6172200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2E91977B-95CB-0545-243F-D582069CD9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349289"/>
              </p:ext>
            </p:extLst>
          </p:nvPr>
        </p:nvGraphicFramePr>
        <p:xfrm>
          <a:off x="385589" y="293783"/>
          <a:ext cx="1142796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1726">
                  <a:extLst>
                    <a:ext uri="{9D8B030D-6E8A-4147-A177-3AD203B41FA5}">
                      <a16:colId xmlns:a16="http://schemas.microsoft.com/office/drawing/2014/main" val="4042783227"/>
                    </a:ext>
                  </a:extLst>
                </a:gridCol>
                <a:gridCol w="6889314">
                  <a:extLst>
                    <a:ext uri="{9D8B030D-6E8A-4147-A177-3AD203B41FA5}">
                      <a16:colId xmlns:a16="http://schemas.microsoft.com/office/drawing/2014/main" val="833029947"/>
                    </a:ext>
                  </a:extLst>
                </a:gridCol>
                <a:gridCol w="1075150">
                  <a:extLst>
                    <a:ext uri="{9D8B030D-6E8A-4147-A177-3AD203B41FA5}">
                      <a16:colId xmlns:a16="http://schemas.microsoft.com/office/drawing/2014/main" val="2923033208"/>
                    </a:ext>
                  </a:extLst>
                </a:gridCol>
                <a:gridCol w="2231774">
                  <a:extLst>
                    <a:ext uri="{9D8B030D-6E8A-4147-A177-3AD203B41FA5}">
                      <a16:colId xmlns:a16="http://schemas.microsoft.com/office/drawing/2014/main" val="414077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화면명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회원가입 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페이지번호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02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279464"/>
                  </a:ext>
                </a:extLst>
              </a:tr>
            </a:tbl>
          </a:graphicData>
        </a:graphic>
      </p:graphicFrame>
      <p:grpSp>
        <p:nvGrpSpPr>
          <p:cNvPr id="25" name="그룹 24">
            <a:extLst>
              <a:ext uri="{FF2B5EF4-FFF2-40B4-BE49-F238E27FC236}">
                <a16:creationId xmlns:a16="http://schemas.microsoft.com/office/drawing/2014/main" id="{90E7D9A4-924A-7970-ED8C-B95EBCFFACE3}"/>
              </a:ext>
            </a:extLst>
          </p:cNvPr>
          <p:cNvGrpSpPr/>
          <p:nvPr/>
        </p:nvGrpSpPr>
        <p:grpSpPr>
          <a:xfrm>
            <a:off x="1828188" y="2971341"/>
            <a:ext cx="292100" cy="292100"/>
            <a:chOff x="937658" y="960763"/>
            <a:chExt cx="292100" cy="292100"/>
          </a:xfrm>
        </p:grpSpPr>
        <p:pic>
          <p:nvPicPr>
            <p:cNvPr id="10" name="Picture 7">
              <a:extLst>
                <a:ext uri="{FF2B5EF4-FFF2-40B4-BE49-F238E27FC236}">
                  <a16:creationId xmlns:a16="http://schemas.microsoft.com/office/drawing/2014/main" id="{26205213-1E3A-0353-6EBE-12CF61FD9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7658" y="960763"/>
              <a:ext cx="292100" cy="292100"/>
            </a:xfrm>
            <a:prstGeom prst="rect">
              <a:avLst/>
            </a:prstGeom>
          </p:spPr>
        </p:pic>
        <p:sp>
          <p:nvSpPr>
            <p:cNvPr id="11" name="TextBox 8">
              <a:extLst>
                <a:ext uri="{FF2B5EF4-FFF2-40B4-BE49-F238E27FC236}">
                  <a16:creationId xmlns:a16="http://schemas.microsoft.com/office/drawing/2014/main" id="{1B4AAFD3-22C5-AC12-6805-2E8FB6C4B938}"/>
                </a:ext>
              </a:extLst>
            </p:cNvPr>
            <p:cNvSpPr txBox="1"/>
            <p:nvPr/>
          </p:nvSpPr>
          <p:spPr>
            <a:xfrm>
              <a:off x="1039258" y="1011563"/>
              <a:ext cx="165100" cy="203200"/>
            </a:xfrm>
            <a:prstGeom prst="rect">
              <a:avLst/>
            </a:prstGeom>
          </p:spPr>
          <p:txBody>
            <a:bodyPr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99600"/>
                </a:lnSpc>
              </a:pPr>
              <a:r>
                <a:rPr lang="en-US" sz="1100" b="1" i="0" u="none" strike="noStrike" dirty="0">
                  <a:solidFill>
                    <a:schemeClr val="bg1"/>
                  </a:solidFill>
                  <a:latin typeface="Pretendard Regular"/>
                </a:rPr>
                <a:t>1</a:t>
              </a:r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D32F07D-375D-9587-B022-AF275BF01CEB}"/>
              </a:ext>
            </a:extLst>
          </p:cNvPr>
          <p:cNvGrpSpPr/>
          <p:nvPr/>
        </p:nvGrpSpPr>
        <p:grpSpPr>
          <a:xfrm>
            <a:off x="1828187" y="3439558"/>
            <a:ext cx="292100" cy="292100"/>
            <a:chOff x="937658" y="960763"/>
            <a:chExt cx="292100" cy="292100"/>
          </a:xfrm>
        </p:grpSpPr>
        <p:pic>
          <p:nvPicPr>
            <p:cNvPr id="27" name="Picture 7">
              <a:extLst>
                <a:ext uri="{FF2B5EF4-FFF2-40B4-BE49-F238E27FC236}">
                  <a16:creationId xmlns:a16="http://schemas.microsoft.com/office/drawing/2014/main" id="{38833FD6-CC07-869B-EA54-55DE87DD645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7658" y="960763"/>
              <a:ext cx="292100" cy="292100"/>
            </a:xfrm>
            <a:prstGeom prst="rect">
              <a:avLst/>
            </a:prstGeom>
          </p:spPr>
        </p:pic>
        <p:sp>
          <p:nvSpPr>
            <p:cNvPr id="28" name="TextBox 8">
              <a:extLst>
                <a:ext uri="{FF2B5EF4-FFF2-40B4-BE49-F238E27FC236}">
                  <a16:creationId xmlns:a16="http://schemas.microsoft.com/office/drawing/2014/main" id="{93CE17AC-95FB-17AF-61CD-66FFC8ECD2C8}"/>
                </a:ext>
              </a:extLst>
            </p:cNvPr>
            <p:cNvSpPr txBox="1"/>
            <p:nvPr/>
          </p:nvSpPr>
          <p:spPr>
            <a:xfrm>
              <a:off x="1039258" y="1011563"/>
              <a:ext cx="165100" cy="203200"/>
            </a:xfrm>
            <a:prstGeom prst="rect">
              <a:avLst/>
            </a:prstGeom>
          </p:spPr>
          <p:txBody>
            <a:bodyPr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996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Pretendard Regular"/>
                </a:rPr>
                <a:t>2</a:t>
              </a:r>
              <a:endParaRPr lang="en-US" sz="1100" b="1" i="0" u="none" strike="noStrike" dirty="0">
                <a:solidFill>
                  <a:schemeClr val="bg1"/>
                </a:solidFill>
                <a:latin typeface="Pretendard Regular"/>
              </a:endParaRPr>
            </a:p>
          </p:txBody>
        </p:sp>
      </p:grp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9C549234-56FA-ADED-526B-DC6DA3FEAD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0967474"/>
              </p:ext>
            </p:extLst>
          </p:nvPr>
        </p:nvGraphicFramePr>
        <p:xfrm>
          <a:off x="8326913" y="798722"/>
          <a:ext cx="3485556" cy="52033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9033">
                  <a:extLst>
                    <a:ext uri="{9D8B030D-6E8A-4147-A177-3AD203B41FA5}">
                      <a16:colId xmlns:a16="http://schemas.microsoft.com/office/drawing/2014/main" val="4042783227"/>
                    </a:ext>
                  </a:extLst>
                </a:gridCol>
                <a:gridCol w="2786523">
                  <a:extLst>
                    <a:ext uri="{9D8B030D-6E8A-4147-A177-3AD203B41FA5}">
                      <a16:colId xmlns:a16="http://schemas.microsoft.com/office/drawing/2014/main" val="833029947"/>
                    </a:ext>
                  </a:extLst>
                </a:gridCol>
              </a:tblGrid>
              <a:tr h="323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번호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500" dirty="0"/>
                        <a:t>기능 설명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279464"/>
                  </a:ext>
                </a:extLst>
              </a:tr>
              <a:tr h="3235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휴대전화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입력 : 숫자만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입력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가능하도록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필터링 실시간으로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010-xxxx-xxxx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형태로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하이픈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자동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포맷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적용</a:t>
                      </a:r>
                      <a:endParaRPr lang="en-US" altLang="ko-KR" sz="1200" b="0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6152196"/>
                  </a:ext>
                </a:extLst>
              </a:tr>
              <a:tr h="49060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주소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입력 :일반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텍스트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입력란으로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,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주소를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직접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입력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726355"/>
                  </a:ext>
                </a:extLst>
              </a:tr>
              <a:tr h="66805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6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이메일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입력 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: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이메일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형식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hlinkClick r:id="rId4"/>
                        </a:rPr>
                        <a:t>xxx@yyy.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hlinkClick r:id="rId4"/>
                        </a:rPr>
                        <a:t>com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으로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입력</a:t>
                      </a:r>
                      <a:endParaRPr lang="en-US" altLang="ko-KR" sz="1200" b="0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HTML type="email"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을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활용해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브라우저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차원에서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형식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체크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244384"/>
                  </a:ext>
                </a:extLst>
              </a:tr>
              <a:tr h="67231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7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사용자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유형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선택</a:t>
                      </a:r>
                      <a:endParaRPr lang="en-US" altLang="ko-KR" sz="1200" b="0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두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가지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라디오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버튼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중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하나를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선택해야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제출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가능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: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의뢰인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/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해결사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선택하지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않으면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제출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버튼은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비활성화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상태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유지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610286"/>
                  </a:ext>
                </a:extLst>
              </a:tr>
              <a:tr h="67231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8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회원가입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버튼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(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제출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)</a:t>
                      </a:r>
                    </a:p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모든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필수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입력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항목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ID,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비밀번호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2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개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,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전화번호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,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주소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,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이메일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,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사용자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유형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)</a:t>
                      </a:r>
                    </a:p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이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작성되었을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때만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버튼이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활성화됨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버튼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클릭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시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: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비밀번호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두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개가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일치하는지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다시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검증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불일치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시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alert("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비밀번호가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일치하지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않습니다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.")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출력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후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제출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중단</a:t>
                      </a:r>
                      <a:endParaRPr lang="en-US" altLang="ko-KR" sz="1200" b="0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일치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시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,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서버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(/login/Qly_insert.do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)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로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POST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전송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→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회원정보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DB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저장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처리</a:t>
                      </a:r>
                      <a:endParaRPr lang="en-US" altLang="ko-KR" sz="1200" b="0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092387"/>
                  </a:ext>
                </a:extLst>
              </a:tr>
            </a:tbl>
          </a:graphicData>
        </a:graphic>
      </p:graphicFrame>
      <p:grpSp>
        <p:nvGrpSpPr>
          <p:cNvPr id="47" name="그룹 46">
            <a:extLst>
              <a:ext uri="{FF2B5EF4-FFF2-40B4-BE49-F238E27FC236}">
                <a16:creationId xmlns:a16="http://schemas.microsoft.com/office/drawing/2014/main" id="{BE051B4C-07D9-B3E7-FCDA-09D3D568DBB8}"/>
              </a:ext>
            </a:extLst>
          </p:cNvPr>
          <p:cNvGrpSpPr/>
          <p:nvPr/>
        </p:nvGrpSpPr>
        <p:grpSpPr>
          <a:xfrm>
            <a:off x="1828186" y="3981220"/>
            <a:ext cx="292100" cy="292100"/>
            <a:chOff x="937658" y="960763"/>
            <a:chExt cx="292100" cy="292100"/>
          </a:xfrm>
        </p:grpSpPr>
        <p:pic>
          <p:nvPicPr>
            <p:cNvPr id="48" name="Picture 7">
              <a:extLst>
                <a:ext uri="{FF2B5EF4-FFF2-40B4-BE49-F238E27FC236}">
                  <a16:creationId xmlns:a16="http://schemas.microsoft.com/office/drawing/2014/main" id="{6CE6A66C-2C61-FBB9-A61C-727B46A5A3A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7658" y="960763"/>
              <a:ext cx="292100" cy="292100"/>
            </a:xfrm>
            <a:prstGeom prst="rect">
              <a:avLst/>
            </a:prstGeom>
          </p:spPr>
        </p:pic>
        <p:sp>
          <p:nvSpPr>
            <p:cNvPr id="49" name="TextBox 8">
              <a:extLst>
                <a:ext uri="{FF2B5EF4-FFF2-40B4-BE49-F238E27FC236}">
                  <a16:creationId xmlns:a16="http://schemas.microsoft.com/office/drawing/2014/main" id="{EC8563D4-FC99-BFE3-49E4-8284CC9255D0}"/>
                </a:ext>
              </a:extLst>
            </p:cNvPr>
            <p:cNvSpPr txBox="1"/>
            <p:nvPr/>
          </p:nvSpPr>
          <p:spPr>
            <a:xfrm>
              <a:off x="1039258" y="1011563"/>
              <a:ext cx="165100" cy="203200"/>
            </a:xfrm>
            <a:prstGeom prst="rect">
              <a:avLst/>
            </a:prstGeom>
          </p:spPr>
          <p:txBody>
            <a:bodyPr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996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Pretendard Regular"/>
                </a:rPr>
                <a:t>3</a:t>
              </a:r>
              <a:endParaRPr lang="en-US" sz="1100" b="1" i="0" u="none" strike="noStrike" dirty="0">
                <a:solidFill>
                  <a:schemeClr val="bg1"/>
                </a:solidFill>
                <a:latin typeface="Pretendard Regular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07613094-88F8-C90C-A1B3-725258A3429D}"/>
              </a:ext>
            </a:extLst>
          </p:cNvPr>
          <p:cNvGrpSpPr/>
          <p:nvPr/>
        </p:nvGrpSpPr>
        <p:grpSpPr>
          <a:xfrm>
            <a:off x="1828185" y="4467798"/>
            <a:ext cx="292100" cy="292100"/>
            <a:chOff x="937658" y="960763"/>
            <a:chExt cx="292100" cy="292100"/>
          </a:xfrm>
        </p:grpSpPr>
        <p:pic>
          <p:nvPicPr>
            <p:cNvPr id="51" name="Picture 7">
              <a:extLst>
                <a:ext uri="{FF2B5EF4-FFF2-40B4-BE49-F238E27FC236}">
                  <a16:creationId xmlns:a16="http://schemas.microsoft.com/office/drawing/2014/main" id="{A1B28422-6F7F-C94D-87CF-3E4928951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7658" y="960763"/>
              <a:ext cx="292100" cy="292100"/>
            </a:xfrm>
            <a:prstGeom prst="rect">
              <a:avLst/>
            </a:prstGeom>
          </p:spPr>
        </p:pic>
        <p:sp>
          <p:nvSpPr>
            <p:cNvPr id="52" name="TextBox 8">
              <a:extLst>
                <a:ext uri="{FF2B5EF4-FFF2-40B4-BE49-F238E27FC236}">
                  <a16:creationId xmlns:a16="http://schemas.microsoft.com/office/drawing/2014/main" id="{3C7F274E-46B2-4474-0F71-B1C1F6E51BEB}"/>
                </a:ext>
              </a:extLst>
            </p:cNvPr>
            <p:cNvSpPr txBox="1"/>
            <p:nvPr/>
          </p:nvSpPr>
          <p:spPr>
            <a:xfrm>
              <a:off x="1039258" y="1011563"/>
              <a:ext cx="165100" cy="203200"/>
            </a:xfrm>
            <a:prstGeom prst="rect">
              <a:avLst/>
            </a:prstGeom>
          </p:spPr>
          <p:txBody>
            <a:bodyPr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996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Pretendard Regular"/>
                </a:rPr>
                <a:t>4</a:t>
              </a:r>
              <a:endParaRPr lang="en-US" sz="1100" b="1" i="0" u="none" strike="noStrike" dirty="0">
                <a:solidFill>
                  <a:schemeClr val="bg1"/>
                </a:solidFill>
                <a:latin typeface="Pretendard Regular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F973E79E-68D5-B9E2-582F-018236269196}"/>
              </a:ext>
            </a:extLst>
          </p:cNvPr>
          <p:cNvGrpSpPr/>
          <p:nvPr/>
        </p:nvGrpSpPr>
        <p:grpSpPr>
          <a:xfrm>
            <a:off x="1828185" y="4981918"/>
            <a:ext cx="292100" cy="292100"/>
            <a:chOff x="937658" y="960763"/>
            <a:chExt cx="292100" cy="292100"/>
          </a:xfrm>
        </p:grpSpPr>
        <p:pic>
          <p:nvPicPr>
            <p:cNvPr id="54" name="Picture 7">
              <a:extLst>
                <a:ext uri="{FF2B5EF4-FFF2-40B4-BE49-F238E27FC236}">
                  <a16:creationId xmlns:a16="http://schemas.microsoft.com/office/drawing/2014/main" id="{8BF52372-10B6-F08B-92A8-45B52AD57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7658" y="960763"/>
              <a:ext cx="292100" cy="292100"/>
            </a:xfrm>
            <a:prstGeom prst="rect">
              <a:avLst/>
            </a:prstGeom>
          </p:spPr>
        </p:pic>
        <p:sp>
          <p:nvSpPr>
            <p:cNvPr id="55" name="TextBox 8">
              <a:extLst>
                <a:ext uri="{FF2B5EF4-FFF2-40B4-BE49-F238E27FC236}">
                  <a16:creationId xmlns:a16="http://schemas.microsoft.com/office/drawing/2014/main" id="{A591DF39-78C5-5469-D3AD-9FAB28C3CE4A}"/>
                </a:ext>
              </a:extLst>
            </p:cNvPr>
            <p:cNvSpPr txBox="1"/>
            <p:nvPr/>
          </p:nvSpPr>
          <p:spPr>
            <a:xfrm>
              <a:off x="1039258" y="1011563"/>
              <a:ext cx="165100" cy="203200"/>
            </a:xfrm>
            <a:prstGeom prst="rect">
              <a:avLst/>
            </a:prstGeom>
          </p:spPr>
          <p:txBody>
            <a:bodyPr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996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Pretendard Regular"/>
                </a:rPr>
                <a:t>5</a:t>
              </a:r>
              <a:endParaRPr lang="en-US" sz="1100" b="1" i="0" u="none" strike="noStrike" dirty="0">
                <a:solidFill>
                  <a:schemeClr val="bg1"/>
                </a:solidFill>
                <a:latin typeface="Pretendard Regular"/>
              </a:endParaRPr>
            </a:p>
          </p:txBody>
        </p: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02C68B93-9F54-A355-8D69-547903B1BEC1}"/>
              </a:ext>
            </a:extLst>
          </p:cNvPr>
          <p:cNvGrpSpPr/>
          <p:nvPr/>
        </p:nvGrpSpPr>
        <p:grpSpPr>
          <a:xfrm>
            <a:off x="1828184" y="5440954"/>
            <a:ext cx="292100" cy="292100"/>
            <a:chOff x="937658" y="960763"/>
            <a:chExt cx="292100" cy="292100"/>
          </a:xfrm>
        </p:grpSpPr>
        <p:pic>
          <p:nvPicPr>
            <p:cNvPr id="57" name="Picture 7">
              <a:extLst>
                <a:ext uri="{FF2B5EF4-FFF2-40B4-BE49-F238E27FC236}">
                  <a16:creationId xmlns:a16="http://schemas.microsoft.com/office/drawing/2014/main" id="{0398197C-5595-6433-E6EF-7A734F5C40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7658" y="960763"/>
              <a:ext cx="292100" cy="292100"/>
            </a:xfrm>
            <a:prstGeom prst="rect">
              <a:avLst/>
            </a:prstGeom>
          </p:spPr>
        </p:pic>
        <p:sp>
          <p:nvSpPr>
            <p:cNvPr id="58" name="TextBox 8">
              <a:extLst>
                <a:ext uri="{FF2B5EF4-FFF2-40B4-BE49-F238E27FC236}">
                  <a16:creationId xmlns:a16="http://schemas.microsoft.com/office/drawing/2014/main" id="{0F99011C-90E3-0E71-37F2-C73D8EF0E6A0}"/>
                </a:ext>
              </a:extLst>
            </p:cNvPr>
            <p:cNvSpPr txBox="1"/>
            <p:nvPr/>
          </p:nvSpPr>
          <p:spPr>
            <a:xfrm>
              <a:off x="1039258" y="1011563"/>
              <a:ext cx="165100" cy="203200"/>
            </a:xfrm>
            <a:prstGeom prst="rect">
              <a:avLst/>
            </a:prstGeom>
          </p:spPr>
          <p:txBody>
            <a:bodyPr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996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Pretendard Regular"/>
                </a:rPr>
                <a:t>6</a:t>
              </a:r>
              <a:endParaRPr lang="en-US" sz="1100" b="1" i="0" u="none" strike="noStrike" dirty="0">
                <a:solidFill>
                  <a:schemeClr val="bg1"/>
                </a:solidFill>
                <a:latin typeface="Pretendard Regular"/>
              </a:endParaRP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735FA079-A506-0563-B125-4A54F1097F99}"/>
              </a:ext>
            </a:extLst>
          </p:cNvPr>
          <p:cNvGrpSpPr/>
          <p:nvPr/>
        </p:nvGrpSpPr>
        <p:grpSpPr>
          <a:xfrm>
            <a:off x="2525918" y="5826544"/>
            <a:ext cx="292100" cy="292100"/>
            <a:chOff x="937658" y="960763"/>
            <a:chExt cx="292100" cy="292100"/>
          </a:xfrm>
        </p:grpSpPr>
        <p:pic>
          <p:nvPicPr>
            <p:cNvPr id="60" name="Picture 7">
              <a:extLst>
                <a:ext uri="{FF2B5EF4-FFF2-40B4-BE49-F238E27FC236}">
                  <a16:creationId xmlns:a16="http://schemas.microsoft.com/office/drawing/2014/main" id="{111C7E01-0BC5-90F3-E98A-952CC02D70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7658" y="960763"/>
              <a:ext cx="292100" cy="292100"/>
            </a:xfrm>
            <a:prstGeom prst="rect">
              <a:avLst/>
            </a:prstGeom>
          </p:spPr>
        </p:pic>
        <p:sp>
          <p:nvSpPr>
            <p:cNvPr id="61" name="TextBox 8">
              <a:extLst>
                <a:ext uri="{FF2B5EF4-FFF2-40B4-BE49-F238E27FC236}">
                  <a16:creationId xmlns:a16="http://schemas.microsoft.com/office/drawing/2014/main" id="{50C7E9E8-9F19-2A9A-CC94-16F0D47DE86F}"/>
                </a:ext>
              </a:extLst>
            </p:cNvPr>
            <p:cNvSpPr txBox="1"/>
            <p:nvPr/>
          </p:nvSpPr>
          <p:spPr>
            <a:xfrm>
              <a:off x="1039258" y="1011563"/>
              <a:ext cx="165100" cy="203200"/>
            </a:xfrm>
            <a:prstGeom prst="rect">
              <a:avLst/>
            </a:prstGeom>
          </p:spPr>
          <p:txBody>
            <a:bodyPr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996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Pretendard Regular"/>
                  <a:ea typeface="맑은 고딕"/>
                </a:rPr>
                <a:t>7</a:t>
              </a:r>
              <a:endParaRPr lang="en-US" altLang="ko-KR" sz="1100" b="1" dirty="0">
                <a:solidFill>
                  <a:schemeClr val="bg1"/>
                </a:solidFill>
                <a:latin typeface="Pretendard Regular"/>
                <a:ea typeface="맑은 고딕"/>
              </a:endParaRP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9BA113E-7D9F-2090-2FDC-DA2B97EBF926}"/>
              </a:ext>
            </a:extLst>
          </p:cNvPr>
          <p:cNvGrpSpPr/>
          <p:nvPr/>
        </p:nvGrpSpPr>
        <p:grpSpPr>
          <a:xfrm>
            <a:off x="1828184" y="6294761"/>
            <a:ext cx="292100" cy="292100"/>
            <a:chOff x="937658" y="960763"/>
            <a:chExt cx="292100" cy="292100"/>
          </a:xfrm>
        </p:grpSpPr>
        <p:pic>
          <p:nvPicPr>
            <p:cNvPr id="63" name="Picture 7">
              <a:extLst>
                <a:ext uri="{FF2B5EF4-FFF2-40B4-BE49-F238E27FC236}">
                  <a16:creationId xmlns:a16="http://schemas.microsoft.com/office/drawing/2014/main" id="{072EB356-7DFE-3CE6-A2B7-0F4DAD4CB55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7658" y="960763"/>
              <a:ext cx="292100" cy="292100"/>
            </a:xfrm>
            <a:prstGeom prst="rect">
              <a:avLst/>
            </a:prstGeom>
          </p:spPr>
        </p:pic>
        <p:sp>
          <p:nvSpPr>
            <p:cNvPr id="64" name="TextBox 8">
              <a:extLst>
                <a:ext uri="{FF2B5EF4-FFF2-40B4-BE49-F238E27FC236}">
                  <a16:creationId xmlns:a16="http://schemas.microsoft.com/office/drawing/2014/main" id="{E9909B57-50D3-C5DF-C3CE-C17B3E91276C}"/>
                </a:ext>
              </a:extLst>
            </p:cNvPr>
            <p:cNvSpPr txBox="1"/>
            <p:nvPr/>
          </p:nvSpPr>
          <p:spPr>
            <a:xfrm>
              <a:off x="1039258" y="1011563"/>
              <a:ext cx="165100" cy="203200"/>
            </a:xfrm>
            <a:prstGeom prst="rect">
              <a:avLst/>
            </a:prstGeom>
          </p:spPr>
          <p:txBody>
            <a:bodyPr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996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Pretendard Regular"/>
                </a:rPr>
                <a:t>8</a:t>
              </a:r>
              <a:endParaRPr lang="en-US" sz="1100" b="1" i="0" u="none" strike="noStrike" dirty="0">
                <a:solidFill>
                  <a:schemeClr val="bg1"/>
                </a:solidFill>
                <a:latin typeface="Pretendard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7052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8BD75-7261-89DE-55E7-C72DB6C72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C3B35D2-5A91-F5C6-1D31-5406C4203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1982136"/>
              </p:ext>
            </p:extLst>
          </p:nvPr>
        </p:nvGraphicFramePr>
        <p:xfrm>
          <a:off x="385589" y="293783"/>
          <a:ext cx="1142796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1726">
                  <a:extLst>
                    <a:ext uri="{9D8B030D-6E8A-4147-A177-3AD203B41FA5}">
                      <a16:colId xmlns:a16="http://schemas.microsoft.com/office/drawing/2014/main" val="4042783227"/>
                    </a:ext>
                  </a:extLst>
                </a:gridCol>
                <a:gridCol w="6889314">
                  <a:extLst>
                    <a:ext uri="{9D8B030D-6E8A-4147-A177-3AD203B41FA5}">
                      <a16:colId xmlns:a16="http://schemas.microsoft.com/office/drawing/2014/main" val="833029947"/>
                    </a:ext>
                  </a:extLst>
                </a:gridCol>
                <a:gridCol w="1075150">
                  <a:extLst>
                    <a:ext uri="{9D8B030D-6E8A-4147-A177-3AD203B41FA5}">
                      <a16:colId xmlns:a16="http://schemas.microsoft.com/office/drawing/2014/main" val="2923033208"/>
                    </a:ext>
                  </a:extLst>
                </a:gridCol>
                <a:gridCol w="2231774">
                  <a:extLst>
                    <a:ext uri="{9D8B030D-6E8A-4147-A177-3AD203B41FA5}">
                      <a16:colId xmlns:a16="http://schemas.microsoft.com/office/drawing/2014/main" val="414077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화면명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/>
                        <a:t>로그인</a:t>
                      </a:r>
                      <a:endParaRPr lang="ko-KR" altLang="en-US" dirty="0" err="1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페이지번호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03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279464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86074A15-2CFD-2978-E5AF-A21ABF2E0A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0624469"/>
              </p:ext>
            </p:extLst>
          </p:nvPr>
        </p:nvGraphicFramePr>
        <p:xfrm>
          <a:off x="8482986" y="872169"/>
          <a:ext cx="3331085" cy="33862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054">
                  <a:extLst>
                    <a:ext uri="{9D8B030D-6E8A-4147-A177-3AD203B41FA5}">
                      <a16:colId xmlns:a16="http://schemas.microsoft.com/office/drawing/2014/main" val="4042783227"/>
                    </a:ext>
                  </a:extLst>
                </a:gridCol>
                <a:gridCol w="2663031">
                  <a:extLst>
                    <a:ext uri="{9D8B030D-6E8A-4147-A177-3AD203B41FA5}">
                      <a16:colId xmlns:a16="http://schemas.microsoft.com/office/drawing/2014/main" val="833029947"/>
                    </a:ext>
                  </a:extLst>
                </a:gridCol>
              </a:tblGrid>
              <a:tr h="323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번호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500" dirty="0"/>
                        <a:t>기능 설명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279464"/>
                  </a:ext>
                </a:extLst>
              </a:tr>
              <a:tr h="49060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ID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입력 </a:t>
                      </a:r>
                      <a:r>
                        <a:rPr lang="ko-KR" altLang="en-US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입력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필드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타입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: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text</a:t>
                      </a:r>
                      <a:endParaRPr lang="en-US" altLang="ko-KR" sz="1200" b="0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기능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: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사용자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아이디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입력</a:t>
                      </a:r>
                      <a:endParaRPr lang="en-US" altLang="ko-KR" sz="1200" b="0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726355"/>
                  </a:ext>
                </a:extLst>
              </a:tr>
              <a:tr h="66805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비밀번호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입력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필드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타입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: 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password</a:t>
                      </a:r>
                      <a:endParaRPr lang="en-US" sz="1200" b="0" i="0" u="none" strike="noStrike" noProof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기능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: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비밀번호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입력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시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화면에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●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등으로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표시되어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입력값이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숨겨짐</a:t>
                      </a:r>
                      <a:endParaRPr lang="ko-KR" altLang="en-US" sz="1200" b="0" i="0" u="none" strike="noStrike" noProof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244384"/>
                  </a:ext>
                </a:extLst>
              </a:tr>
              <a:tr h="67231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로그인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버튼 기능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:</a:t>
                      </a:r>
                      <a:endParaRPr lang="ko-KR" altLang="en-US" sz="1200" b="0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버튼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클릭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시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로그인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컨트롤러로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이동 입력된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아이디와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비밀번호를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DB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값과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비교 일치할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경우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→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세션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생성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후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메인페이지로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이동 / 불일치할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경우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→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에러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메시지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출력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(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예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: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"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아이디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또는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 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비밀번호가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틀렸습니다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")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610286"/>
                  </a:ext>
                </a:extLst>
              </a:tr>
              <a:tr h="53235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4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회원가입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버튼: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기능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: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회원가입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페이지로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이동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092387"/>
                  </a:ext>
                </a:extLst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4EB96615-CF58-7021-2757-2A407F577504}"/>
              </a:ext>
            </a:extLst>
          </p:cNvPr>
          <p:cNvGrpSpPr/>
          <p:nvPr/>
        </p:nvGrpSpPr>
        <p:grpSpPr>
          <a:xfrm>
            <a:off x="2587585" y="765442"/>
            <a:ext cx="3739309" cy="5820886"/>
            <a:chOff x="2229537" y="792985"/>
            <a:chExt cx="4069815" cy="6068765"/>
          </a:xfrm>
        </p:grpSpPr>
        <p:pic>
          <p:nvPicPr>
            <p:cNvPr id="2" name="그림 1" descr="텍스트, 스크린샷, 폰트, 디자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1D1E4A8C-E20C-ADE7-A6D4-77862FC698E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226" b="12904"/>
            <a:stretch>
              <a:fillRect/>
            </a:stretch>
          </p:blipFill>
          <p:spPr>
            <a:xfrm>
              <a:off x="2238719" y="792985"/>
              <a:ext cx="4051470" cy="5023532"/>
            </a:xfrm>
            <a:prstGeom prst="rect">
              <a:avLst/>
            </a:prstGeom>
          </p:spPr>
        </p:pic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4C9DA3B1-D7A9-47B4-BDFB-66A77F77A1C3}"/>
                </a:ext>
              </a:extLst>
            </p:cNvPr>
            <p:cNvGrpSpPr/>
            <p:nvPr/>
          </p:nvGrpSpPr>
          <p:grpSpPr>
            <a:xfrm>
              <a:off x="4655851" y="4284184"/>
              <a:ext cx="292100" cy="292100"/>
              <a:chOff x="937658" y="960763"/>
              <a:chExt cx="292100" cy="292100"/>
            </a:xfrm>
          </p:grpSpPr>
          <p:pic>
            <p:nvPicPr>
              <p:cNvPr id="7" name="Picture 7">
                <a:extLst>
                  <a:ext uri="{FF2B5EF4-FFF2-40B4-BE49-F238E27FC236}">
                    <a16:creationId xmlns:a16="http://schemas.microsoft.com/office/drawing/2014/main" id="{B1B460C6-4354-DE61-8AF6-24E0F3C60A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7658" y="960763"/>
                <a:ext cx="292100" cy="292100"/>
              </a:xfrm>
              <a:prstGeom prst="rect">
                <a:avLst/>
              </a:prstGeom>
            </p:spPr>
          </p:pic>
          <p:sp>
            <p:nvSpPr>
              <p:cNvPr id="8" name="TextBox 8">
                <a:extLst>
                  <a:ext uri="{FF2B5EF4-FFF2-40B4-BE49-F238E27FC236}">
                    <a16:creationId xmlns:a16="http://schemas.microsoft.com/office/drawing/2014/main" id="{85C4C4AC-A01D-3B3D-57C1-C6232E06B478}"/>
                  </a:ext>
                </a:extLst>
              </p:cNvPr>
              <p:cNvSpPr txBox="1"/>
              <p:nvPr/>
            </p:nvSpPr>
            <p:spPr>
              <a:xfrm>
                <a:off x="1039258" y="1011563"/>
                <a:ext cx="165100" cy="203200"/>
              </a:xfrm>
              <a:prstGeom prst="rect">
                <a:avLst/>
              </a:prstGeom>
            </p:spPr>
            <p:txBody>
              <a:bodyPr lIns="0" tIns="0" rIns="0" bIns="0"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l">
                  <a:lnSpc>
                    <a:spcPct val="99600"/>
                  </a:lnSpc>
                </a:pPr>
                <a:r>
                  <a:rPr lang="en-US" sz="1100" b="1" i="0" u="none" strike="noStrike" dirty="0">
                    <a:solidFill>
                      <a:schemeClr val="bg1"/>
                    </a:solidFill>
                    <a:latin typeface="Pretendard Regular"/>
                  </a:rPr>
                  <a:t>1</a:t>
                </a:r>
              </a:p>
            </p:txBody>
          </p:sp>
        </p:grp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3FE5E4A0-C4AE-559A-FF63-8F07BF8E10B1}"/>
                </a:ext>
              </a:extLst>
            </p:cNvPr>
            <p:cNvGrpSpPr/>
            <p:nvPr/>
          </p:nvGrpSpPr>
          <p:grpSpPr>
            <a:xfrm>
              <a:off x="4655850" y="4862570"/>
              <a:ext cx="292100" cy="292100"/>
              <a:chOff x="937658" y="960763"/>
              <a:chExt cx="292100" cy="292100"/>
            </a:xfrm>
          </p:grpSpPr>
          <p:pic>
            <p:nvPicPr>
              <p:cNvPr id="13" name="Picture 7">
                <a:extLst>
                  <a:ext uri="{FF2B5EF4-FFF2-40B4-BE49-F238E27FC236}">
                    <a16:creationId xmlns:a16="http://schemas.microsoft.com/office/drawing/2014/main" id="{A4C11C37-80B2-7E42-F034-43CD92F0B1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7658" y="960763"/>
                <a:ext cx="292100" cy="292100"/>
              </a:xfrm>
              <a:prstGeom prst="rect">
                <a:avLst/>
              </a:prstGeom>
            </p:spPr>
          </p:pic>
          <p:sp>
            <p:nvSpPr>
              <p:cNvPr id="14" name="TextBox 8">
                <a:extLst>
                  <a:ext uri="{FF2B5EF4-FFF2-40B4-BE49-F238E27FC236}">
                    <a16:creationId xmlns:a16="http://schemas.microsoft.com/office/drawing/2014/main" id="{C03183F1-5A23-DEDC-90BD-BE8FD56A05B6}"/>
                  </a:ext>
                </a:extLst>
              </p:cNvPr>
              <p:cNvSpPr txBox="1"/>
              <p:nvPr/>
            </p:nvSpPr>
            <p:spPr>
              <a:xfrm>
                <a:off x="1039258" y="1011563"/>
                <a:ext cx="165100" cy="203200"/>
              </a:xfrm>
              <a:prstGeom prst="rect">
                <a:avLst/>
              </a:prstGeom>
            </p:spPr>
            <p:txBody>
              <a:bodyPr lIns="0" tIns="0" rIns="0" bIns="0"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l">
                  <a:lnSpc>
                    <a:spcPct val="99600"/>
                  </a:lnSpc>
                </a:pPr>
                <a:r>
                  <a:rPr lang="en-US" sz="1100" b="1" dirty="0">
                    <a:solidFill>
                      <a:schemeClr val="bg1"/>
                    </a:solidFill>
                    <a:latin typeface="Pretendard Regular"/>
                  </a:rPr>
                  <a:t>2</a:t>
                </a:r>
                <a:endParaRPr lang="en-US" sz="1100" b="1" i="0" u="none" strike="noStrike" dirty="0">
                  <a:solidFill>
                    <a:schemeClr val="bg1"/>
                  </a:solidFill>
                  <a:latin typeface="Pretendard Regular"/>
                </a:endParaRPr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A7F9ECFA-2EE6-B24A-47F9-B9B5D809013C}"/>
                </a:ext>
              </a:extLst>
            </p:cNvPr>
            <p:cNvGrpSpPr/>
            <p:nvPr/>
          </p:nvGrpSpPr>
          <p:grpSpPr>
            <a:xfrm>
              <a:off x="4655849" y="5523581"/>
              <a:ext cx="292100" cy="292100"/>
              <a:chOff x="937658" y="960763"/>
              <a:chExt cx="292100" cy="292100"/>
            </a:xfrm>
          </p:grpSpPr>
          <p:pic>
            <p:nvPicPr>
              <p:cNvPr id="17" name="Picture 7">
                <a:extLst>
                  <a:ext uri="{FF2B5EF4-FFF2-40B4-BE49-F238E27FC236}">
                    <a16:creationId xmlns:a16="http://schemas.microsoft.com/office/drawing/2014/main" id="{013AE025-C20C-D0F5-AB32-F3835B5630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7658" y="960763"/>
                <a:ext cx="292100" cy="292100"/>
              </a:xfrm>
              <a:prstGeom prst="rect">
                <a:avLst/>
              </a:prstGeom>
            </p:spPr>
          </p:pic>
          <p:sp>
            <p:nvSpPr>
              <p:cNvPr id="18" name="TextBox 8">
                <a:extLst>
                  <a:ext uri="{FF2B5EF4-FFF2-40B4-BE49-F238E27FC236}">
                    <a16:creationId xmlns:a16="http://schemas.microsoft.com/office/drawing/2014/main" id="{E6958BA2-92B6-9DD6-BC02-B8E7AC3957A1}"/>
                  </a:ext>
                </a:extLst>
              </p:cNvPr>
              <p:cNvSpPr txBox="1"/>
              <p:nvPr/>
            </p:nvSpPr>
            <p:spPr>
              <a:xfrm>
                <a:off x="1039258" y="1011563"/>
                <a:ext cx="165100" cy="203200"/>
              </a:xfrm>
              <a:prstGeom prst="rect">
                <a:avLst/>
              </a:prstGeom>
            </p:spPr>
            <p:txBody>
              <a:bodyPr lIns="0" tIns="0" rIns="0" bIns="0" rtlCol="0" anchor="t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0" algn="l">
                  <a:lnSpc>
                    <a:spcPct val="99600"/>
                  </a:lnSpc>
                </a:pPr>
                <a:r>
                  <a:rPr lang="en-US" sz="1100" b="1" dirty="0">
                    <a:solidFill>
                      <a:schemeClr val="bg1"/>
                    </a:solidFill>
                    <a:latin typeface="Pretendard Regular"/>
                  </a:rPr>
                  <a:t>3</a:t>
                </a:r>
                <a:endParaRPr lang="en-US" sz="1100" b="1" i="0" u="none" strike="noStrike" dirty="0">
                  <a:solidFill>
                    <a:schemeClr val="bg1"/>
                  </a:solidFill>
                  <a:latin typeface="Pretendard Regular"/>
                </a:endParaRPr>
              </a:p>
            </p:txBody>
          </p:sp>
        </p:grpSp>
        <p:pic>
          <p:nvPicPr>
            <p:cNvPr id="19" name="그림 18" descr="텍스트, 스크린샷, 폰트, 디자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7EB68BDD-0CAA-7206-2E26-5D0E8B3952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86924" b="-159"/>
            <a:stretch>
              <a:fillRect/>
            </a:stretch>
          </p:blipFill>
          <p:spPr>
            <a:xfrm>
              <a:off x="2238718" y="6098344"/>
              <a:ext cx="4060634" cy="763406"/>
            </a:xfrm>
            <a:prstGeom prst="rect">
              <a:avLst/>
            </a:prstGeom>
          </p:spPr>
        </p:pic>
        <p:pic>
          <p:nvPicPr>
            <p:cNvPr id="20" name="그림 19" descr="텍스트, 스크린샷, 폰트, 디자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7AD81534-093D-CFDF-8813-1FEE870DC3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94417" b="692"/>
            <a:stretch>
              <a:fillRect/>
            </a:stretch>
          </p:blipFill>
          <p:spPr>
            <a:xfrm>
              <a:off x="2229537" y="5803987"/>
              <a:ext cx="4060634" cy="282158"/>
            </a:xfrm>
            <a:prstGeom prst="rect">
              <a:avLst/>
            </a:prstGeom>
          </p:spPr>
        </p:pic>
      </p:grpSp>
      <p:pic>
        <p:nvPicPr>
          <p:cNvPr id="23" name="Picture 7">
            <a:extLst>
              <a:ext uri="{FF2B5EF4-FFF2-40B4-BE49-F238E27FC236}">
                <a16:creationId xmlns:a16="http://schemas.microsoft.com/office/drawing/2014/main" id="{2ABC9878-5246-5AB8-6221-938B3AC34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0776" y="5905072"/>
            <a:ext cx="268379" cy="280169"/>
          </a:xfrm>
          <a:prstGeom prst="rect">
            <a:avLst/>
          </a:prstGeom>
        </p:spPr>
      </p:pic>
      <p:sp>
        <p:nvSpPr>
          <p:cNvPr id="45" name="TextBox 8">
            <a:extLst>
              <a:ext uri="{FF2B5EF4-FFF2-40B4-BE49-F238E27FC236}">
                <a16:creationId xmlns:a16="http://schemas.microsoft.com/office/drawing/2014/main" id="{C255B511-F958-D79E-99F6-A2C3F831484F}"/>
              </a:ext>
            </a:extLst>
          </p:cNvPr>
          <p:cNvSpPr txBox="1"/>
          <p:nvPr/>
        </p:nvSpPr>
        <p:spPr>
          <a:xfrm>
            <a:off x="6044944" y="5953797"/>
            <a:ext cx="151692" cy="194900"/>
          </a:xfrm>
          <a:prstGeom prst="rect">
            <a:avLst/>
          </a:prstGeom>
        </p:spPr>
        <p:txBody>
          <a:bodyPr lIns="0" tIns="0" rIns="0" bIns="0" rtlCol="0" anchor="t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l">
              <a:lnSpc>
                <a:spcPct val="99600"/>
              </a:lnSpc>
            </a:pPr>
            <a:r>
              <a:rPr lang="en-US" sz="1100" b="1" dirty="0">
                <a:solidFill>
                  <a:schemeClr val="bg1"/>
                </a:solidFill>
                <a:latin typeface="Pretendard Regular"/>
              </a:rPr>
              <a:t>4</a:t>
            </a:r>
            <a:endParaRPr lang="en-US" sz="1100" b="1" i="0" u="none" strike="noStrike" dirty="0">
              <a:solidFill>
                <a:schemeClr val="bg1"/>
              </a:solidFill>
              <a:latin typeface="Pretendard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074356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CC436-1B52-E874-76E9-9715496B2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BBEA0A4B-BA68-8146-B0E1-448CDCBC83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7000106"/>
              </p:ext>
            </p:extLst>
          </p:nvPr>
        </p:nvGraphicFramePr>
        <p:xfrm>
          <a:off x="385589" y="293783"/>
          <a:ext cx="1142796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1726">
                  <a:extLst>
                    <a:ext uri="{9D8B030D-6E8A-4147-A177-3AD203B41FA5}">
                      <a16:colId xmlns:a16="http://schemas.microsoft.com/office/drawing/2014/main" val="4042783227"/>
                    </a:ext>
                  </a:extLst>
                </a:gridCol>
                <a:gridCol w="6889314">
                  <a:extLst>
                    <a:ext uri="{9D8B030D-6E8A-4147-A177-3AD203B41FA5}">
                      <a16:colId xmlns:a16="http://schemas.microsoft.com/office/drawing/2014/main" val="833029947"/>
                    </a:ext>
                  </a:extLst>
                </a:gridCol>
                <a:gridCol w="1075150">
                  <a:extLst>
                    <a:ext uri="{9D8B030D-6E8A-4147-A177-3AD203B41FA5}">
                      <a16:colId xmlns:a16="http://schemas.microsoft.com/office/drawing/2014/main" val="2923033208"/>
                    </a:ext>
                  </a:extLst>
                </a:gridCol>
                <a:gridCol w="2231774">
                  <a:extLst>
                    <a:ext uri="{9D8B030D-6E8A-4147-A177-3AD203B41FA5}">
                      <a16:colId xmlns:a16="http://schemas.microsoft.com/office/drawing/2014/main" val="414077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화면명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dirty="0" err="1"/>
                        <a:t>메인페이지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페이지번호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04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279464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24F5EE4C-7EF9-E374-B8C3-B50C717043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513250"/>
              </p:ext>
            </p:extLst>
          </p:nvPr>
        </p:nvGraphicFramePr>
        <p:xfrm>
          <a:off x="5003492" y="807904"/>
          <a:ext cx="3331085" cy="428348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054">
                  <a:extLst>
                    <a:ext uri="{9D8B030D-6E8A-4147-A177-3AD203B41FA5}">
                      <a16:colId xmlns:a16="http://schemas.microsoft.com/office/drawing/2014/main" val="4042783227"/>
                    </a:ext>
                  </a:extLst>
                </a:gridCol>
                <a:gridCol w="2663031">
                  <a:extLst>
                    <a:ext uri="{9D8B030D-6E8A-4147-A177-3AD203B41FA5}">
                      <a16:colId xmlns:a16="http://schemas.microsoft.com/office/drawing/2014/main" val="833029947"/>
                    </a:ext>
                  </a:extLst>
                </a:gridCol>
              </a:tblGrid>
              <a:tr h="323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dirty="0"/>
                        <a:t>기능 설명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279464"/>
                  </a:ext>
                </a:extLst>
              </a:tr>
              <a:tr h="49060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en-US" sz="1200" dirty="0"/>
                        <a:t>1</a:t>
                      </a:r>
                      <a:endParaRPr lang="ko-KR" sz="120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상단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고정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메뉴바모든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페이지와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동일하게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포함되는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고정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메뉴로그인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상태에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따라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사용자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정보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/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로그인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·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회원가입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버튼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다르게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출력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latin typeface="Malgun Gothic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726355"/>
                  </a:ext>
                </a:extLst>
              </a:tr>
              <a:tr h="668054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/>
                        <a:t>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검색창키워드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검색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가능실시간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자동완성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태그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추천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(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카테고리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기반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)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버튼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클릭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또는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태그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클릭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시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입력창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반영</a:t>
                      </a:r>
                      <a:endParaRPr lang="ko-KR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244384"/>
                  </a:ext>
                </a:extLst>
              </a:tr>
              <a:tr h="672312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/>
                        <a:t>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지도카카오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지도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API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연동초기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중심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: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서울지역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선택에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따라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지도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중심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이동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+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마커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표시지역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기반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퀘스트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탐색과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연동됨</a:t>
                      </a:r>
                      <a:endParaRPr lang="en-US" altLang="ko-KR" sz="1200" b="0" i="0" u="none" strike="noStrike" noProof="0" dirty="0">
                        <a:solidFill>
                          <a:srgbClr val="000000"/>
                        </a:solidFill>
                        <a:latin typeface="Malgun Gothic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610286"/>
                  </a:ext>
                </a:extLst>
              </a:tr>
              <a:tr h="53235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/>
                        <a:t>4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지역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선택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드롭다운시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/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도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구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/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군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선택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가능선택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시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지도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이동아래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퀘스트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리스트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자동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갱신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092387"/>
                  </a:ext>
                </a:extLst>
              </a:tr>
              <a:tr h="532356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/>
                        <a:t>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최신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퀘스트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목록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(BEST QUEST)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가장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최근에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등록된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퀘스트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5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개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출력퀘스트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정보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: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등록일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/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카테고리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/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제목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/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보상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/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작성자제목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클릭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시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상세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페이지로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이동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(</a:t>
                      </a:r>
                      <a:r>
                        <a:rPr lang="en-US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questId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파라미터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포함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25963316"/>
                  </a:ext>
                </a:extLst>
              </a:tr>
            </a:tbl>
          </a:graphicData>
        </a:graphic>
      </p:graphicFrame>
      <p:pic>
        <p:nvPicPr>
          <p:cNvPr id="3" name="그림 2" descr="텍스트, 스크린샷, 폰트, 번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3CFBB69-EEB1-74A8-3919-EF25944875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017" y="807903"/>
            <a:ext cx="3908954" cy="6050098"/>
          </a:xfrm>
          <a:prstGeom prst="rect">
            <a:avLst/>
          </a:prstGeom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6B254E7F-26C6-08FD-7AC6-507A5BC18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1688766"/>
              </p:ext>
            </p:extLst>
          </p:nvPr>
        </p:nvGraphicFramePr>
        <p:xfrm>
          <a:off x="8501347" y="807903"/>
          <a:ext cx="3331085" cy="434152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054">
                  <a:extLst>
                    <a:ext uri="{9D8B030D-6E8A-4147-A177-3AD203B41FA5}">
                      <a16:colId xmlns:a16="http://schemas.microsoft.com/office/drawing/2014/main" val="4042783227"/>
                    </a:ext>
                  </a:extLst>
                </a:gridCol>
                <a:gridCol w="2663031">
                  <a:extLst>
                    <a:ext uri="{9D8B030D-6E8A-4147-A177-3AD203B41FA5}">
                      <a16:colId xmlns:a16="http://schemas.microsoft.com/office/drawing/2014/main" val="833029947"/>
                    </a:ext>
                  </a:extLst>
                </a:gridCol>
              </a:tblGrid>
              <a:tr h="25128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번호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200" dirty="0"/>
                        <a:t>기능 설명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279464"/>
                  </a:ext>
                </a:extLst>
              </a:tr>
              <a:tr h="335046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altLang="en-US" sz="1200" dirty="0"/>
                        <a:t>6</a:t>
                      </a:r>
                      <a:endParaRPr lang="ko-KR" sz="1200" dirty="0"/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주요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서비스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바로가기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1.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퀘스트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목록전체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퀘스트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리스트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페이지로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이동카드형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또는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테이블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형식으로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퀘스트를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열람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가능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2.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퀘스트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신청해결사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유저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유형일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때만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노출본인이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신청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가능한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퀘스트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목록으로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이동신청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상태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지원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여부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등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확인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가능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3. </a:t>
                      </a:r>
                      <a:r>
                        <a:rPr lang="ko-KR" altLang="en-US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마이페이지로그인한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사용자의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개인정보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및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활동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내역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확인코인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보유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현황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퀘스트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이력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설정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정보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등을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통합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조회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가능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4.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코인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충전보유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코인을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충전할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수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있는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기능클릭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시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충전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팝업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또는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전용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페이지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호출결제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수단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선택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및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결제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내역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확인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가능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5.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문의하기고객센터의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1:1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문의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작성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폼으로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이동제목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본문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,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첨부파일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기능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포함제출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후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문의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이력은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또는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고객센터에서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확인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가능</a:t>
                      </a:r>
                    </a:p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200" b="0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726355"/>
                  </a:ext>
                </a:extLst>
              </a:tr>
              <a:tr h="50104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200" dirty="0"/>
                        <a:t>7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푸터이용안내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,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이용혜택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,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회사정보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, SNS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정보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4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개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영역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구성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244384"/>
                  </a:ext>
                </a:extLst>
              </a:tr>
            </a:tbl>
          </a:graphicData>
        </a:graphic>
      </p:graphicFrame>
      <p:grpSp>
        <p:nvGrpSpPr>
          <p:cNvPr id="22" name="그룹 21">
            <a:extLst>
              <a:ext uri="{FF2B5EF4-FFF2-40B4-BE49-F238E27FC236}">
                <a16:creationId xmlns:a16="http://schemas.microsoft.com/office/drawing/2014/main" id="{D8B8AC4B-3965-661D-888A-B0B94E9F42E6}"/>
              </a:ext>
            </a:extLst>
          </p:cNvPr>
          <p:cNvGrpSpPr/>
          <p:nvPr/>
        </p:nvGrpSpPr>
        <p:grpSpPr>
          <a:xfrm>
            <a:off x="93031" y="960763"/>
            <a:ext cx="292100" cy="292100"/>
            <a:chOff x="937658" y="960763"/>
            <a:chExt cx="292100" cy="292100"/>
          </a:xfrm>
        </p:grpSpPr>
        <p:pic>
          <p:nvPicPr>
            <p:cNvPr id="11" name="Picture 7">
              <a:extLst>
                <a:ext uri="{FF2B5EF4-FFF2-40B4-BE49-F238E27FC236}">
                  <a16:creationId xmlns:a16="http://schemas.microsoft.com/office/drawing/2014/main" id="{F91FF068-CD62-55CF-2E3B-531768508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7658" y="960763"/>
              <a:ext cx="292100" cy="292100"/>
            </a:xfrm>
            <a:prstGeom prst="rect">
              <a:avLst/>
            </a:prstGeom>
          </p:spPr>
        </p:pic>
        <p:sp>
          <p:nvSpPr>
            <p:cNvPr id="12" name="TextBox 8">
              <a:extLst>
                <a:ext uri="{FF2B5EF4-FFF2-40B4-BE49-F238E27FC236}">
                  <a16:creationId xmlns:a16="http://schemas.microsoft.com/office/drawing/2014/main" id="{F0E4F99B-4196-83F9-C955-3B960668625D}"/>
                </a:ext>
              </a:extLst>
            </p:cNvPr>
            <p:cNvSpPr txBox="1"/>
            <p:nvPr/>
          </p:nvSpPr>
          <p:spPr>
            <a:xfrm>
              <a:off x="1039258" y="1011563"/>
              <a:ext cx="165100" cy="203200"/>
            </a:xfrm>
            <a:prstGeom prst="rect">
              <a:avLst/>
            </a:prstGeom>
          </p:spPr>
          <p:txBody>
            <a:bodyPr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99600"/>
                </a:lnSpc>
              </a:pPr>
              <a:r>
                <a:rPr lang="en-US" sz="1100" b="1" i="0" u="none" strike="noStrike" dirty="0">
                  <a:solidFill>
                    <a:schemeClr val="bg1"/>
                  </a:solidFill>
                  <a:latin typeface="Pretendard Regular"/>
                </a:rPr>
                <a:t>1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64C0A8CD-2A9E-4EFF-816E-9CA70D5EF223}"/>
              </a:ext>
            </a:extLst>
          </p:cNvPr>
          <p:cNvGrpSpPr/>
          <p:nvPr/>
        </p:nvGrpSpPr>
        <p:grpSpPr>
          <a:xfrm>
            <a:off x="4251898" y="2594932"/>
            <a:ext cx="292100" cy="292100"/>
            <a:chOff x="937658" y="960763"/>
            <a:chExt cx="292100" cy="292100"/>
          </a:xfrm>
        </p:grpSpPr>
        <p:pic>
          <p:nvPicPr>
            <p:cNvPr id="25" name="Picture 7">
              <a:extLst>
                <a:ext uri="{FF2B5EF4-FFF2-40B4-BE49-F238E27FC236}">
                  <a16:creationId xmlns:a16="http://schemas.microsoft.com/office/drawing/2014/main" id="{42AF5C62-408F-B7FB-3F55-6562F5D9CA5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7658" y="960763"/>
              <a:ext cx="292100" cy="292100"/>
            </a:xfrm>
            <a:prstGeom prst="rect">
              <a:avLst/>
            </a:prstGeom>
          </p:spPr>
        </p:pic>
        <p:sp>
          <p:nvSpPr>
            <p:cNvPr id="26" name="TextBox 8">
              <a:extLst>
                <a:ext uri="{FF2B5EF4-FFF2-40B4-BE49-F238E27FC236}">
                  <a16:creationId xmlns:a16="http://schemas.microsoft.com/office/drawing/2014/main" id="{AB0F6C05-546C-22CC-0564-737AD0E823AC}"/>
                </a:ext>
              </a:extLst>
            </p:cNvPr>
            <p:cNvSpPr txBox="1"/>
            <p:nvPr/>
          </p:nvSpPr>
          <p:spPr>
            <a:xfrm>
              <a:off x="1039258" y="1011563"/>
              <a:ext cx="165100" cy="203200"/>
            </a:xfrm>
            <a:prstGeom prst="rect">
              <a:avLst/>
            </a:prstGeom>
          </p:spPr>
          <p:txBody>
            <a:bodyPr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996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Pretendard Regular"/>
                </a:rPr>
                <a:t>2</a:t>
              </a:r>
              <a:endParaRPr lang="en-US" sz="1100" b="1" i="0" u="none" strike="noStrike" dirty="0">
                <a:solidFill>
                  <a:schemeClr val="bg1"/>
                </a:solidFill>
                <a:latin typeface="Pretendard Regular"/>
              </a:endParaRPr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D514258B-2CDF-5878-89B4-8E1BB00F3E13}"/>
              </a:ext>
            </a:extLst>
          </p:cNvPr>
          <p:cNvGrpSpPr/>
          <p:nvPr/>
        </p:nvGrpSpPr>
        <p:grpSpPr>
          <a:xfrm>
            <a:off x="1773102" y="4926834"/>
            <a:ext cx="292100" cy="292100"/>
            <a:chOff x="937658" y="960763"/>
            <a:chExt cx="292100" cy="292100"/>
          </a:xfrm>
        </p:grpSpPr>
        <p:pic>
          <p:nvPicPr>
            <p:cNvPr id="29" name="Picture 7">
              <a:extLst>
                <a:ext uri="{FF2B5EF4-FFF2-40B4-BE49-F238E27FC236}">
                  <a16:creationId xmlns:a16="http://schemas.microsoft.com/office/drawing/2014/main" id="{D8CA4DD5-55E5-3CA9-0D7F-A53EDD39844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7658" y="960763"/>
              <a:ext cx="292100" cy="292100"/>
            </a:xfrm>
            <a:prstGeom prst="rect">
              <a:avLst/>
            </a:prstGeom>
          </p:spPr>
        </p:pic>
        <p:sp>
          <p:nvSpPr>
            <p:cNvPr id="30" name="TextBox 8">
              <a:extLst>
                <a:ext uri="{FF2B5EF4-FFF2-40B4-BE49-F238E27FC236}">
                  <a16:creationId xmlns:a16="http://schemas.microsoft.com/office/drawing/2014/main" id="{4BF78D9B-3D93-155E-FF7D-264971CE711E}"/>
                </a:ext>
              </a:extLst>
            </p:cNvPr>
            <p:cNvSpPr txBox="1"/>
            <p:nvPr/>
          </p:nvSpPr>
          <p:spPr>
            <a:xfrm>
              <a:off x="1039258" y="1011563"/>
              <a:ext cx="165100" cy="203200"/>
            </a:xfrm>
            <a:prstGeom prst="rect">
              <a:avLst/>
            </a:prstGeom>
          </p:spPr>
          <p:txBody>
            <a:bodyPr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996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Pretendard Regular"/>
                </a:rPr>
                <a:t>3</a:t>
              </a:r>
              <a:endParaRPr lang="en-US" sz="1100" b="1" i="0" u="none" strike="noStrike" dirty="0">
                <a:solidFill>
                  <a:schemeClr val="bg1"/>
                </a:solidFill>
                <a:latin typeface="Pretendard Regular"/>
              </a:endParaRPr>
            </a:p>
          </p:txBody>
        </p:sp>
      </p:grp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DCC94EE-B7ED-526B-0AB3-513B427A8C35}"/>
              </a:ext>
            </a:extLst>
          </p:cNvPr>
          <p:cNvSpPr/>
          <p:nvPr/>
        </p:nvSpPr>
        <p:spPr>
          <a:xfrm>
            <a:off x="411891" y="792892"/>
            <a:ext cx="3840891" cy="5457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266E1BA2-48F2-2FBC-4A0D-974CBD99C9E2}"/>
              </a:ext>
            </a:extLst>
          </p:cNvPr>
          <p:cNvGrpSpPr/>
          <p:nvPr/>
        </p:nvGrpSpPr>
        <p:grpSpPr>
          <a:xfrm>
            <a:off x="3783680" y="4936015"/>
            <a:ext cx="292100" cy="292100"/>
            <a:chOff x="937658" y="960763"/>
            <a:chExt cx="292100" cy="292100"/>
          </a:xfrm>
        </p:grpSpPr>
        <p:pic>
          <p:nvPicPr>
            <p:cNvPr id="34" name="Picture 7">
              <a:extLst>
                <a:ext uri="{FF2B5EF4-FFF2-40B4-BE49-F238E27FC236}">
                  <a16:creationId xmlns:a16="http://schemas.microsoft.com/office/drawing/2014/main" id="{2BDAD999-2FBE-D42C-68E7-CB9DC10394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7658" y="960763"/>
              <a:ext cx="292100" cy="292100"/>
            </a:xfrm>
            <a:prstGeom prst="rect">
              <a:avLst/>
            </a:prstGeom>
          </p:spPr>
        </p:pic>
        <p:sp>
          <p:nvSpPr>
            <p:cNvPr id="35" name="TextBox 8">
              <a:extLst>
                <a:ext uri="{FF2B5EF4-FFF2-40B4-BE49-F238E27FC236}">
                  <a16:creationId xmlns:a16="http://schemas.microsoft.com/office/drawing/2014/main" id="{D0FE5131-B391-735F-103D-0A74E393F662}"/>
                </a:ext>
              </a:extLst>
            </p:cNvPr>
            <p:cNvSpPr txBox="1"/>
            <p:nvPr/>
          </p:nvSpPr>
          <p:spPr>
            <a:xfrm>
              <a:off x="1039258" y="1011563"/>
              <a:ext cx="165100" cy="203200"/>
            </a:xfrm>
            <a:prstGeom prst="rect">
              <a:avLst/>
            </a:prstGeom>
          </p:spPr>
          <p:txBody>
            <a:bodyPr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996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Pretendard Regular"/>
                </a:rPr>
                <a:t>4</a:t>
              </a:r>
              <a:endParaRPr lang="ko-KR" altLang="en-US" dirty="0"/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B0CEAE57-ECFD-C1B3-F954-BEA7688308D7}"/>
              </a:ext>
            </a:extLst>
          </p:cNvPr>
          <p:cNvGrpSpPr/>
          <p:nvPr/>
        </p:nvGrpSpPr>
        <p:grpSpPr>
          <a:xfrm>
            <a:off x="3783679" y="3430376"/>
            <a:ext cx="292100" cy="292100"/>
            <a:chOff x="937658" y="960763"/>
            <a:chExt cx="292100" cy="292100"/>
          </a:xfrm>
        </p:grpSpPr>
        <p:pic>
          <p:nvPicPr>
            <p:cNvPr id="37" name="Picture 7">
              <a:extLst>
                <a:ext uri="{FF2B5EF4-FFF2-40B4-BE49-F238E27FC236}">
                  <a16:creationId xmlns:a16="http://schemas.microsoft.com/office/drawing/2014/main" id="{0FF1406E-14FD-4585-CAE2-3C9A3AB0352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7658" y="960763"/>
              <a:ext cx="292100" cy="292100"/>
            </a:xfrm>
            <a:prstGeom prst="rect">
              <a:avLst/>
            </a:prstGeom>
          </p:spPr>
        </p:pic>
        <p:sp>
          <p:nvSpPr>
            <p:cNvPr id="38" name="TextBox 8">
              <a:extLst>
                <a:ext uri="{FF2B5EF4-FFF2-40B4-BE49-F238E27FC236}">
                  <a16:creationId xmlns:a16="http://schemas.microsoft.com/office/drawing/2014/main" id="{74E81F2C-A96D-77CD-3D05-2F6C9AB88868}"/>
                </a:ext>
              </a:extLst>
            </p:cNvPr>
            <p:cNvSpPr txBox="1"/>
            <p:nvPr/>
          </p:nvSpPr>
          <p:spPr>
            <a:xfrm>
              <a:off x="1039258" y="1011563"/>
              <a:ext cx="165100" cy="203200"/>
            </a:xfrm>
            <a:prstGeom prst="rect">
              <a:avLst/>
            </a:prstGeom>
          </p:spPr>
          <p:txBody>
            <a:bodyPr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996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Pretendard Regular"/>
                </a:rPr>
                <a:t>5</a:t>
              </a:r>
              <a:endParaRPr lang="ko-KR" altLang="en-US" dirty="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B7E3F009-AFBC-390E-03CD-37A984029F09}"/>
              </a:ext>
            </a:extLst>
          </p:cNvPr>
          <p:cNvGrpSpPr/>
          <p:nvPr/>
        </p:nvGrpSpPr>
        <p:grpSpPr>
          <a:xfrm>
            <a:off x="3783679" y="3026424"/>
            <a:ext cx="292100" cy="292100"/>
            <a:chOff x="937658" y="960763"/>
            <a:chExt cx="292100" cy="292100"/>
          </a:xfrm>
        </p:grpSpPr>
        <p:pic>
          <p:nvPicPr>
            <p:cNvPr id="43" name="Picture 7">
              <a:extLst>
                <a:ext uri="{FF2B5EF4-FFF2-40B4-BE49-F238E27FC236}">
                  <a16:creationId xmlns:a16="http://schemas.microsoft.com/office/drawing/2014/main" id="{FDE1725C-B408-5B9C-33BF-0DAC80701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7658" y="960763"/>
              <a:ext cx="292100" cy="292100"/>
            </a:xfrm>
            <a:prstGeom prst="rect">
              <a:avLst/>
            </a:prstGeom>
          </p:spPr>
        </p:pic>
        <p:sp>
          <p:nvSpPr>
            <p:cNvPr id="46" name="TextBox 8">
              <a:extLst>
                <a:ext uri="{FF2B5EF4-FFF2-40B4-BE49-F238E27FC236}">
                  <a16:creationId xmlns:a16="http://schemas.microsoft.com/office/drawing/2014/main" id="{7A8584E9-1876-29FA-494E-8C7905AD808C}"/>
                </a:ext>
              </a:extLst>
            </p:cNvPr>
            <p:cNvSpPr txBox="1"/>
            <p:nvPr/>
          </p:nvSpPr>
          <p:spPr>
            <a:xfrm>
              <a:off x="1039258" y="1011563"/>
              <a:ext cx="165100" cy="203200"/>
            </a:xfrm>
            <a:prstGeom prst="rect">
              <a:avLst/>
            </a:prstGeom>
          </p:spPr>
          <p:txBody>
            <a:bodyPr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996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Pretendard Regular"/>
                </a:rPr>
                <a:t>6</a:t>
              </a:r>
              <a:endParaRPr lang="ko-KR" altLang="en-US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896951E9-DB7E-4851-294F-01C70A87C2F8}"/>
              </a:ext>
            </a:extLst>
          </p:cNvPr>
          <p:cNvGrpSpPr/>
          <p:nvPr/>
        </p:nvGrpSpPr>
        <p:grpSpPr>
          <a:xfrm>
            <a:off x="3783678" y="6322303"/>
            <a:ext cx="292100" cy="292100"/>
            <a:chOff x="937658" y="960763"/>
            <a:chExt cx="292100" cy="292100"/>
          </a:xfrm>
        </p:grpSpPr>
        <p:pic>
          <p:nvPicPr>
            <p:cNvPr id="48" name="Picture 7">
              <a:extLst>
                <a:ext uri="{FF2B5EF4-FFF2-40B4-BE49-F238E27FC236}">
                  <a16:creationId xmlns:a16="http://schemas.microsoft.com/office/drawing/2014/main" id="{8FD2E0D2-3C05-CDC7-4273-013FD92640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37658" y="960763"/>
              <a:ext cx="292100" cy="292100"/>
            </a:xfrm>
            <a:prstGeom prst="rect">
              <a:avLst/>
            </a:prstGeom>
          </p:spPr>
        </p:pic>
        <p:sp>
          <p:nvSpPr>
            <p:cNvPr id="49" name="TextBox 8">
              <a:extLst>
                <a:ext uri="{FF2B5EF4-FFF2-40B4-BE49-F238E27FC236}">
                  <a16:creationId xmlns:a16="http://schemas.microsoft.com/office/drawing/2014/main" id="{E52A4ECE-F07D-96EB-B68C-8924955AC953}"/>
                </a:ext>
              </a:extLst>
            </p:cNvPr>
            <p:cNvSpPr txBox="1"/>
            <p:nvPr/>
          </p:nvSpPr>
          <p:spPr>
            <a:xfrm>
              <a:off x="1039258" y="1011563"/>
              <a:ext cx="165100" cy="203200"/>
            </a:xfrm>
            <a:prstGeom prst="rect">
              <a:avLst/>
            </a:prstGeom>
          </p:spPr>
          <p:txBody>
            <a:bodyPr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99600"/>
                </a:lnSpc>
              </a:pPr>
              <a:r>
                <a:rPr lang="en-US" sz="1100" b="1" dirty="0">
                  <a:solidFill>
                    <a:schemeClr val="bg1"/>
                  </a:solidFill>
                  <a:latin typeface="Pretendard Regular"/>
                </a:rPr>
                <a:t>7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939329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0BC9F4-38F0-1029-B00F-9AB5002F3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0DF451-F73A-8786-1BED-15BD2E6F67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683" y="1519869"/>
            <a:ext cx="7811571" cy="3522643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0D38001F-0992-C733-4FEE-C944FBD064AC}"/>
              </a:ext>
            </a:extLst>
          </p:cNvPr>
          <p:cNvGraphicFramePr>
            <a:graphicFrameLocks noGrp="1"/>
          </p:cNvGraphicFramePr>
          <p:nvPr/>
        </p:nvGraphicFramePr>
        <p:xfrm>
          <a:off x="385589" y="293783"/>
          <a:ext cx="1142796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1726">
                  <a:extLst>
                    <a:ext uri="{9D8B030D-6E8A-4147-A177-3AD203B41FA5}">
                      <a16:colId xmlns:a16="http://schemas.microsoft.com/office/drawing/2014/main" val="4042783227"/>
                    </a:ext>
                  </a:extLst>
                </a:gridCol>
                <a:gridCol w="6889314">
                  <a:extLst>
                    <a:ext uri="{9D8B030D-6E8A-4147-A177-3AD203B41FA5}">
                      <a16:colId xmlns:a16="http://schemas.microsoft.com/office/drawing/2014/main" val="833029947"/>
                    </a:ext>
                  </a:extLst>
                </a:gridCol>
                <a:gridCol w="1075150">
                  <a:extLst>
                    <a:ext uri="{9D8B030D-6E8A-4147-A177-3AD203B41FA5}">
                      <a16:colId xmlns:a16="http://schemas.microsoft.com/office/drawing/2014/main" val="2923033208"/>
                    </a:ext>
                  </a:extLst>
                </a:gridCol>
                <a:gridCol w="2231774">
                  <a:extLst>
                    <a:ext uri="{9D8B030D-6E8A-4147-A177-3AD203B41FA5}">
                      <a16:colId xmlns:a16="http://schemas.microsoft.com/office/drawing/2014/main" val="414077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화면명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8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 - </a:t>
                      </a:r>
                      <a:r>
                        <a:rPr lang="ko-KR" sz="18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사이드바</a:t>
                      </a:r>
                      <a:r>
                        <a:rPr lang="en-US" altLang="ko-KR" sz="18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(</a:t>
                      </a:r>
                      <a:r>
                        <a:rPr lang="ko-KR" sz="18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의뢰인</a:t>
                      </a:r>
                      <a:r>
                        <a:rPr lang="en-US" altLang="ko-KR" sz="18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, </a:t>
                      </a:r>
                      <a:r>
                        <a:rPr lang="ko-KR" sz="18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해결사</a:t>
                      </a:r>
                      <a:r>
                        <a:rPr lang="en-US" altLang="ko-KR" sz="18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)</a:t>
                      </a:r>
                      <a:endParaRPr lang="ko-KR" sz="1800" b="0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페이지번호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05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279464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F3F02B2A-4CE1-6AF6-264C-B112DAEC31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3933059"/>
              </p:ext>
            </p:extLst>
          </p:nvPr>
        </p:nvGraphicFramePr>
        <p:xfrm>
          <a:off x="8547251" y="1524000"/>
          <a:ext cx="3331085" cy="25887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054">
                  <a:extLst>
                    <a:ext uri="{9D8B030D-6E8A-4147-A177-3AD203B41FA5}">
                      <a16:colId xmlns:a16="http://schemas.microsoft.com/office/drawing/2014/main" val="4042783227"/>
                    </a:ext>
                  </a:extLst>
                </a:gridCol>
                <a:gridCol w="2663031">
                  <a:extLst>
                    <a:ext uri="{9D8B030D-6E8A-4147-A177-3AD203B41FA5}">
                      <a16:colId xmlns:a16="http://schemas.microsoft.com/office/drawing/2014/main" val="833029947"/>
                    </a:ext>
                  </a:extLst>
                </a:gridCol>
              </a:tblGrid>
              <a:tr h="323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번호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500" dirty="0"/>
                        <a:t>기능 설명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279464"/>
                  </a:ext>
                </a:extLst>
              </a:tr>
              <a:tr h="3235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정보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조회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페이지로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이동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726355"/>
                  </a:ext>
                </a:extLst>
              </a:tr>
              <a:tr h="3235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정보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수정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페이지로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이동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latin typeface="Malgun Gothic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244384"/>
                  </a:ext>
                </a:extLst>
              </a:tr>
              <a:tr h="3235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퀘스트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목록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페이지로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이동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latin typeface="Malgun Gothic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610286"/>
                  </a:ext>
                </a:extLst>
              </a:tr>
              <a:tr h="3235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4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진행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상황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페이지로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이동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092387"/>
                  </a:ext>
                </a:extLst>
              </a:tr>
              <a:tr h="3235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완료된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퀘스트로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이동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92381062"/>
                  </a:ext>
                </a:extLst>
              </a:tr>
              <a:tr h="3235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6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코인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/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결제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히스토리로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이동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1982205"/>
                  </a:ext>
                </a:extLst>
              </a:tr>
              <a:tr h="3235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7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코인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환전으로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이동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0250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04829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E7242-A658-D379-FB44-0ECC10503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8909470-1C61-E36E-1D84-F230EF574A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257019"/>
              </p:ext>
            </p:extLst>
          </p:nvPr>
        </p:nvGraphicFramePr>
        <p:xfrm>
          <a:off x="385589" y="293783"/>
          <a:ext cx="1142796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1726">
                  <a:extLst>
                    <a:ext uri="{9D8B030D-6E8A-4147-A177-3AD203B41FA5}">
                      <a16:colId xmlns:a16="http://schemas.microsoft.com/office/drawing/2014/main" val="4042783227"/>
                    </a:ext>
                  </a:extLst>
                </a:gridCol>
                <a:gridCol w="6889314">
                  <a:extLst>
                    <a:ext uri="{9D8B030D-6E8A-4147-A177-3AD203B41FA5}">
                      <a16:colId xmlns:a16="http://schemas.microsoft.com/office/drawing/2014/main" val="833029947"/>
                    </a:ext>
                  </a:extLst>
                </a:gridCol>
                <a:gridCol w="1075150">
                  <a:extLst>
                    <a:ext uri="{9D8B030D-6E8A-4147-A177-3AD203B41FA5}">
                      <a16:colId xmlns:a16="http://schemas.microsoft.com/office/drawing/2014/main" val="2923033208"/>
                    </a:ext>
                  </a:extLst>
                </a:gridCol>
                <a:gridCol w="2231774">
                  <a:extLst>
                    <a:ext uri="{9D8B030D-6E8A-4147-A177-3AD203B41FA5}">
                      <a16:colId xmlns:a16="http://schemas.microsoft.com/office/drawing/2014/main" val="414077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화면명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8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 - </a:t>
                      </a:r>
                      <a:r>
                        <a:rPr lang="en-US" altLang="ko-KR" sz="18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정보</a:t>
                      </a:r>
                      <a:r>
                        <a:rPr lang="en-US" altLang="ko-KR" sz="18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조회</a:t>
                      </a:r>
                      <a:r>
                        <a:rPr lang="en-US" altLang="ko-KR" sz="18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페이지</a:t>
                      </a:r>
                      <a:endParaRPr lang="en-US" altLang="ko-KR" sz="1800" b="0" i="0" u="none" strike="noStrike" noProof="0" dirty="0" err="1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페이지번호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06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279464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904F64B5-7D05-F803-205A-3958E05B17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1712786"/>
              </p:ext>
            </p:extLst>
          </p:nvPr>
        </p:nvGraphicFramePr>
        <p:xfrm>
          <a:off x="8482986" y="872169"/>
          <a:ext cx="3331085" cy="1617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054">
                  <a:extLst>
                    <a:ext uri="{9D8B030D-6E8A-4147-A177-3AD203B41FA5}">
                      <a16:colId xmlns:a16="http://schemas.microsoft.com/office/drawing/2014/main" val="4042783227"/>
                    </a:ext>
                  </a:extLst>
                </a:gridCol>
                <a:gridCol w="2663031">
                  <a:extLst>
                    <a:ext uri="{9D8B030D-6E8A-4147-A177-3AD203B41FA5}">
                      <a16:colId xmlns:a16="http://schemas.microsoft.com/office/drawing/2014/main" val="833029947"/>
                    </a:ext>
                  </a:extLst>
                </a:gridCol>
              </a:tblGrid>
              <a:tr h="323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번호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500" dirty="0"/>
                        <a:t>기능 설명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279464"/>
                  </a:ext>
                </a:extLst>
              </a:tr>
              <a:tr h="3235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  <a:ea typeface="Malgun Gothic"/>
                        </a:rPr>
                        <a:t>유저의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  <a:ea typeface="Malgun Gothic"/>
                        </a:rPr>
                        <a:t>이름출력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726355"/>
                  </a:ext>
                </a:extLst>
              </a:tr>
              <a:tr h="3235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  <a:ea typeface="Malgun Gothic"/>
                        </a:rPr>
                        <a:t>유저의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  <a:ea typeface="Malgun Gothic"/>
                        </a:rPr>
                        <a:t>전화번호</a:t>
                      </a:r>
                      <a:endParaRPr lang="ko-KR" altLang="en-US" sz="12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244384"/>
                  </a:ext>
                </a:extLst>
              </a:tr>
              <a:tr h="3235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  <a:ea typeface="Malgun Gothic"/>
                        </a:rPr>
                        <a:t>유저의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  <a:ea typeface="Malgun Gothic"/>
                        </a:rPr>
                        <a:t>주소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  <a:ea typeface="Malgun Gothic"/>
                        </a:rPr>
                        <a:t>출력</a:t>
                      </a:r>
                      <a:endParaRPr lang="ko-KR" altLang="en-US" sz="12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610286"/>
                  </a:ext>
                </a:extLst>
              </a:tr>
              <a:tr h="3235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4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  <a:ea typeface="Malgun Gothic"/>
                        </a:rPr>
                        <a:t>유저의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  <a:ea typeface="Malgun Gothic"/>
                        </a:rPr>
                        <a:t>이메일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  <a:ea typeface="Malgun Gothic"/>
                        </a:rPr>
                        <a:t>출력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092387"/>
                  </a:ext>
                </a:extLst>
              </a:tr>
            </a:tbl>
          </a:graphicData>
        </a:graphic>
      </p:graphicFrame>
      <p:pic>
        <p:nvPicPr>
          <p:cNvPr id="11" name="그림 10" descr="텍스트, 스크린샷, 소프트웨어, 컴퓨터 아이콘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8726BFF6-BCD4-EDE7-0FAB-15AF928D04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086" y="885825"/>
            <a:ext cx="7581900" cy="5086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691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6A0340-6280-013E-DDAA-07086656B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D9ED067-817B-761A-502B-8BF0798B59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5681616"/>
              </p:ext>
            </p:extLst>
          </p:nvPr>
        </p:nvGraphicFramePr>
        <p:xfrm>
          <a:off x="385589" y="293783"/>
          <a:ext cx="1142796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1726">
                  <a:extLst>
                    <a:ext uri="{9D8B030D-6E8A-4147-A177-3AD203B41FA5}">
                      <a16:colId xmlns:a16="http://schemas.microsoft.com/office/drawing/2014/main" val="4042783227"/>
                    </a:ext>
                  </a:extLst>
                </a:gridCol>
                <a:gridCol w="6889314">
                  <a:extLst>
                    <a:ext uri="{9D8B030D-6E8A-4147-A177-3AD203B41FA5}">
                      <a16:colId xmlns:a16="http://schemas.microsoft.com/office/drawing/2014/main" val="833029947"/>
                    </a:ext>
                  </a:extLst>
                </a:gridCol>
                <a:gridCol w="1075150">
                  <a:extLst>
                    <a:ext uri="{9D8B030D-6E8A-4147-A177-3AD203B41FA5}">
                      <a16:colId xmlns:a16="http://schemas.microsoft.com/office/drawing/2014/main" val="2923033208"/>
                    </a:ext>
                  </a:extLst>
                </a:gridCol>
                <a:gridCol w="2231774">
                  <a:extLst>
                    <a:ext uri="{9D8B030D-6E8A-4147-A177-3AD203B41FA5}">
                      <a16:colId xmlns:a16="http://schemas.microsoft.com/office/drawing/2014/main" val="41407722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화면명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8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마이페이지</a:t>
                      </a:r>
                      <a:r>
                        <a:rPr lang="en-US" altLang="ko-KR" sz="18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 - </a:t>
                      </a:r>
                      <a:r>
                        <a:rPr lang="en-US" altLang="ko-KR" sz="18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정보</a:t>
                      </a:r>
                      <a:r>
                        <a:rPr lang="en-US" altLang="ko-KR" sz="18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수정</a:t>
                      </a:r>
                      <a:r>
                        <a:rPr lang="en-US" altLang="ko-KR" sz="18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 </a:t>
                      </a:r>
                      <a:r>
                        <a:rPr lang="en-US" altLang="ko-KR" sz="18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맑은 고딕"/>
                        </a:rPr>
                        <a:t>페이지</a:t>
                      </a:r>
                      <a:endParaRPr lang="en-US" altLang="ko-KR" sz="1800" b="0" i="0" u="none" strike="noStrike" noProof="0" dirty="0" err="1">
                        <a:solidFill>
                          <a:srgbClr val="000000"/>
                        </a:solidFill>
                        <a:latin typeface="맑은 고딕"/>
                        <a:ea typeface="맑은 고딕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페이지번호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/>
                        <a:t>07</a:t>
                      </a:r>
                      <a:endParaRPr lang="ko-KR" dirty="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279464"/>
                  </a:ext>
                </a:extLst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D7E0614B-26C4-3F26-0A58-DB20B639D7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346252"/>
              </p:ext>
            </p:extLst>
          </p:nvPr>
        </p:nvGraphicFramePr>
        <p:xfrm>
          <a:off x="8482986" y="872169"/>
          <a:ext cx="3331085" cy="19415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054">
                  <a:extLst>
                    <a:ext uri="{9D8B030D-6E8A-4147-A177-3AD203B41FA5}">
                      <a16:colId xmlns:a16="http://schemas.microsoft.com/office/drawing/2014/main" val="4042783227"/>
                    </a:ext>
                  </a:extLst>
                </a:gridCol>
                <a:gridCol w="2663031">
                  <a:extLst>
                    <a:ext uri="{9D8B030D-6E8A-4147-A177-3AD203B41FA5}">
                      <a16:colId xmlns:a16="http://schemas.microsoft.com/office/drawing/2014/main" val="833029947"/>
                    </a:ext>
                  </a:extLst>
                </a:gridCol>
              </a:tblGrid>
              <a:tr h="323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번호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500" dirty="0"/>
                        <a:t>기능 설명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279464"/>
                  </a:ext>
                </a:extLst>
              </a:tr>
              <a:tr h="3235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  <a:ea typeface="Malgun Gothic"/>
                        </a:rPr>
                        <a:t>유저의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  <a:ea typeface="Malgun Gothic"/>
                        </a:rPr>
                        <a:t>이름 </a:t>
                      </a:r>
                      <a:r>
                        <a:rPr lang="ko-KR" altLang="en-US" sz="12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  <a:ea typeface="Malgun Gothic"/>
                        </a:rPr>
                        <a:t>입력창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  <a:ea typeface="Malgun Gothic"/>
                        </a:rPr>
                        <a:t> (수정)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726355"/>
                  </a:ext>
                </a:extLst>
              </a:tr>
              <a:tr h="3235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  <a:ea typeface="Malgun Gothic"/>
                        </a:rPr>
                        <a:t>유저의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  <a:ea typeface="Malgun Gothic"/>
                        </a:rPr>
                        <a:t>이메일 </a:t>
                      </a:r>
                      <a:r>
                        <a:rPr lang="ko-KR" altLang="en-US" sz="1200" b="0" i="0" u="none" strike="noStrike" noProof="0" dirty="0" err="1">
                          <a:solidFill>
                            <a:srgbClr val="000000"/>
                          </a:solidFill>
                          <a:latin typeface="Calibri"/>
                          <a:ea typeface="Malgun Gothic"/>
                        </a:rPr>
                        <a:t>입력창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  <a:ea typeface="Malgun Gothic"/>
                        </a:rPr>
                        <a:t> (수정)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244384"/>
                  </a:ext>
                </a:extLst>
              </a:tr>
              <a:tr h="3235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  <a:ea typeface="Malgun Gothic"/>
                        </a:rPr>
                        <a:t>유저의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</a:rPr>
                        <a:t>전화번호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</a:rPr>
                        <a:t>입력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창 (</a:t>
                      </a: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</a:rPr>
                        <a:t>수정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47610286"/>
                  </a:ext>
                </a:extLst>
              </a:tr>
              <a:tr h="3235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4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유저의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새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비밀번호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입력</a:t>
                      </a:r>
                      <a:endParaRPr lang="ko-KR" altLang="en-US" sz="1200" b="0" i="0" u="none" strike="noStrike" noProof="0" dirty="0">
                        <a:solidFill>
                          <a:srgbClr val="000000"/>
                        </a:solidFill>
                        <a:latin typeface="Calibri"/>
                        <a:ea typeface="Malgun Gothic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chemeClr val="tx1"/>
                      </a:solidFill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7092387"/>
                  </a:ext>
                </a:extLst>
              </a:tr>
              <a:tr h="3235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5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비밀번호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확인</a:t>
                      </a:r>
                      <a:endParaRPr lang="ko-KR" sz="1200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71600483"/>
                  </a:ext>
                </a:extLst>
              </a:tr>
            </a:tbl>
          </a:graphicData>
        </a:graphic>
      </p:graphicFrame>
      <p:pic>
        <p:nvPicPr>
          <p:cNvPr id="2" name="그림 1" descr="텍스트, 스크린샷, 번호,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A4B66827-E2BF-DB40-6077-99CCA646B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345" y="1396273"/>
            <a:ext cx="7954179" cy="4230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8201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>
          <a:extLst>
            <a:ext uri="{FF2B5EF4-FFF2-40B4-BE49-F238E27FC236}">
              <a16:creationId xmlns:a16="http://schemas.microsoft.com/office/drawing/2014/main" id="{49BC001C-438B-BBF0-6DA6-B9EEEC652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85445" y="294005"/>
          <a:ext cx="11428095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1900"/>
                <a:gridCol w="6889115"/>
                <a:gridCol w="1075055"/>
                <a:gridCol w="2232025"/>
              </a:tblGrid>
              <a:tr h="37084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화면명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800" kern="1200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마이페이지</a:t>
                      </a:r>
                      <a:r>
                        <a:rPr lang="en-US" altLang="ko-KR" sz="1800" kern="1200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맑은 고딕" charset="0"/>
                        </a:rPr>
                        <a:t> - 내 퀘스트 목록</a:t>
                      </a: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Malgun Gothic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페이지번호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8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D3DD3484-1D8C-D212-FB7A-4796C8D991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989318"/>
              </p:ext>
            </p:extLst>
          </p:nvPr>
        </p:nvGraphicFramePr>
        <p:xfrm>
          <a:off x="8482986" y="872169"/>
          <a:ext cx="3331085" cy="18780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054">
                  <a:extLst>
                    <a:ext uri="{9D8B030D-6E8A-4147-A177-3AD203B41FA5}">
                      <a16:colId xmlns:a16="http://schemas.microsoft.com/office/drawing/2014/main" val="4042783227"/>
                    </a:ext>
                  </a:extLst>
                </a:gridCol>
                <a:gridCol w="2663031">
                  <a:extLst>
                    <a:ext uri="{9D8B030D-6E8A-4147-A177-3AD203B41FA5}">
                      <a16:colId xmlns:a16="http://schemas.microsoft.com/office/drawing/2014/main" val="833029947"/>
                    </a:ext>
                  </a:extLst>
                </a:gridCol>
              </a:tblGrid>
              <a:tr h="323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번호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500" dirty="0"/>
                        <a:t>기능 설명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279464"/>
                  </a:ext>
                </a:extLst>
              </a:tr>
              <a:tr h="3235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퀘스트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리스트를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불러와서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</a:rPr>
                        <a:t>사용자가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</a:rPr>
                        <a:t>진행중인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</a:rPr>
                        <a:t>퀘스트들을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볼 수 </a:t>
                      </a: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</a:rPr>
                        <a:t>있음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( </a:t>
                      </a: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</a:rPr>
                        <a:t>카드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en-US" altLang="ko-KR" sz="1200" b="0" i="0" u="none" strike="noStrike" noProof="0" dirty="0" err="1">
                          <a:solidFill>
                            <a:srgbClr val="000000"/>
                          </a:solidFill>
                        </a:rPr>
                        <a:t>형식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) / 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726355"/>
                  </a:ext>
                </a:extLst>
              </a:tr>
              <a:tr h="3235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  <a:ea typeface="Malgun Gothic"/>
                        </a:rPr>
                        <a:t>상세보기를 통해 상세 내역 확인 가능(버튼)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244384"/>
                  </a:ext>
                </a:extLst>
              </a:tr>
              <a:tr h="3235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Calibri"/>
                          <a:ea typeface="Malgun Gothic"/>
                        </a:rPr>
                        <a:t>달력을 같이 화면에 구성하여 퀘스트 일정 관리도 가능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317431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2388D301-B5E8-FCF2-A8D7-8B61D15713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255" y="1282700"/>
            <a:ext cx="8007985" cy="4109085"/>
          </a:xfrm>
          <a:prstGeom prst="rect">
            <a:avLst/>
          </a:prstGeom>
        </p:spPr>
      </p:pic>
      <p:grpSp>
        <p:nvGrpSpPr>
          <p:cNvPr id="13" name="그룹 12">
            <a:extLst>
              <a:ext uri="{FF2B5EF4-FFF2-40B4-BE49-F238E27FC236}">
                <a16:creationId xmlns:a16="http://schemas.microsoft.com/office/drawing/2014/main" id="{04B7E79E-6DB0-0A56-6230-50844B8BA23C}"/>
              </a:ext>
            </a:extLst>
          </p:cNvPr>
          <p:cNvGrpSpPr/>
          <p:nvPr/>
        </p:nvGrpSpPr>
        <p:grpSpPr>
          <a:xfrm>
            <a:off x="8227060" y="3265170"/>
            <a:ext cx="246380" cy="236855"/>
            <a:chOff x="8227060" y="3265170"/>
            <a:chExt cx="246380" cy="236855"/>
          </a:xfrm>
        </p:grpSpPr>
        <p:pic>
          <p:nvPicPr>
            <p:cNvPr id="11" name="Picture 7">
              <a:extLst>
                <a:ext uri="{FF2B5EF4-FFF2-40B4-BE49-F238E27FC236}">
                  <a16:creationId xmlns:a16="http://schemas.microsoft.com/office/drawing/2014/main" id="{8198C21F-252E-FF43-6DAB-58DB4C77BB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227060" y="3265170"/>
              <a:ext cx="246380" cy="236855"/>
            </a:xfrm>
            <a:prstGeom prst="rect">
              <a:avLst/>
            </a:prstGeom>
          </p:spPr>
        </p:pic>
        <p:sp>
          <p:nvSpPr>
            <p:cNvPr id="12" name="TextBox 8">
              <a:extLst>
                <a:ext uri="{FF2B5EF4-FFF2-40B4-BE49-F238E27FC236}">
                  <a16:creationId xmlns:a16="http://schemas.microsoft.com/office/drawing/2014/main" id="{E53B9F3B-8E89-7BC4-0312-C363BBED0856}"/>
                </a:ext>
              </a:extLst>
            </p:cNvPr>
            <p:cNvSpPr txBox="1"/>
            <p:nvPr/>
          </p:nvSpPr>
          <p:spPr>
            <a:xfrm>
              <a:off x="8312785" y="3306445"/>
              <a:ext cx="139065" cy="165100"/>
            </a:xfrm>
            <a:prstGeom prst="rect">
              <a:avLst/>
            </a:prstGeom>
          </p:spPr>
          <p:txBody>
            <a:bodyPr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99600"/>
                </a:lnSpc>
              </a:pPr>
              <a:r>
                <a:rPr lang="en-US" sz="1100" b="1" dirty="0">
                  <a:solidFill>
                    <a:srgbClr val="000000"/>
                  </a:solidFill>
                  <a:latin typeface="Pretendard Regular"/>
                </a:rPr>
                <a:t>2</a:t>
              </a:r>
              <a:endParaRPr lang="en-US" sz="1100" b="1" i="0" u="none" strike="noStrike" dirty="0">
                <a:solidFill>
                  <a:srgbClr val="000000"/>
                </a:solidFill>
                <a:latin typeface="Pretendard Regular"/>
              </a:endParaRPr>
            </a:p>
          </p:txBody>
        </p:sp>
      </p:grpSp>
      <p:grpSp>
        <p:nvGrpSpPr>
          <p:cNvPr id="2" name="그룹 1">
            <a:extLst>
              <a:ext uri="{FF2B5EF4-FFF2-40B4-BE49-F238E27FC236}">
                <a16:creationId xmlns:a16="http://schemas.microsoft.com/office/drawing/2014/main" id="{6357D3AA-49B5-816A-FD92-2E0FBBE1D906}"/>
              </a:ext>
            </a:extLst>
          </p:cNvPr>
          <p:cNvGrpSpPr/>
          <p:nvPr/>
        </p:nvGrpSpPr>
        <p:grpSpPr>
          <a:xfrm>
            <a:off x="3480435" y="2484755"/>
            <a:ext cx="246380" cy="236855"/>
            <a:chOff x="3480435" y="2484755"/>
            <a:chExt cx="246380" cy="236855"/>
          </a:xfrm>
        </p:grpSpPr>
        <p:pic>
          <p:nvPicPr>
            <p:cNvPr id="5" name="Picture 7">
              <a:extLst>
                <a:ext uri="{FF2B5EF4-FFF2-40B4-BE49-F238E27FC236}">
                  <a16:creationId xmlns:a16="http://schemas.microsoft.com/office/drawing/2014/main" id="{86E4D5FC-B013-F189-C468-869B12AB0FB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80435" y="2484755"/>
              <a:ext cx="246380" cy="236855"/>
            </a:xfrm>
            <a:prstGeom prst="rect">
              <a:avLst/>
            </a:prstGeom>
          </p:spPr>
        </p:pic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FA95F4A8-7083-0EE0-6469-C33874E73035}"/>
                </a:ext>
              </a:extLst>
            </p:cNvPr>
            <p:cNvSpPr txBox="1"/>
            <p:nvPr/>
          </p:nvSpPr>
          <p:spPr>
            <a:xfrm>
              <a:off x="3566160" y="2526030"/>
              <a:ext cx="139065" cy="165100"/>
            </a:xfrm>
            <a:prstGeom prst="rect">
              <a:avLst/>
            </a:prstGeom>
          </p:spPr>
          <p:txBody>
            <a:bodyPr lIns="0" tIns="0" rIns="0" bIns="0"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l">
                <a:lnSpc>
                  <a:spcPct val="99600"/>
                </a:lnSpc>
              </a:pPr>
              <a:r>
                <a:rPr lang="en-US" sz="1100" b="1" dirty="0">
                  <a:solidFill>
                    <a:srgbClr val="000000"/>
                  </a:solidFill>
                  <a:latin typeface="Pretendard Regular"/>
                </a:rPr>
                <a:t>3</a:t>
              </a:r>
              <a:endParaRPr lang="en-US" sz="1100" b="1" i="0" u="none" strike="noStrike" dirty="0">
                <a:solidFill>
                  <a:srgbClr val="000000"/>
                </a:solidFill>
                <a:latin typeface="Pretendard Regular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87664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p14="http://schemas.microsoft.com/office/powerpoint/2010/main">
  <p:cSld>
    <p:spTree>
      <p:nvGrpSpPr>
        <p:cNvPr id="1" name="">
          <a:extLst>
            <a:ext uri="{FF2B5EF4-FFF2-40B4-BE49-F238E27FC236}">
              <a16:creationId xmlns:a16="http://schemas.microsoft.com/office/drawing/2014/main" id="{19E77126-D0F9-F19D-1F4E-D24E8954B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52C928F7-15DC-DF16-0CA7-D5F32F32D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700" y="823595"/>
            <a:ext cx="3429635" cy="5220970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385445" y="294005"/>
          <a:ext cx="11428095" cy="368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1900"/>
                <a:gridCol w="6889115"/>
                <a:gridCol w="1075055"/>
                <a:gridCol w="2232025"/>
              </a:tblGrid>
              <a:tr h="368300"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kern="1200">
                          <a:solidFill>
                            <a:srgbClr val="000000"/>
                          </a:solidFill>
                        </a:rPr>
                        <a:t>화면명</a:t>
                      </a:r>
                      <a:endParaRPr lang="ko-KR" altLang="en-US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vl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FontTx/>
                        <a:buNone/>
                      </a:pPr>
                      <a:r>
                        <a:rPr lang="ko-KR" sz="1800" kern="1200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Malgun Gothic" charset="0"/>
                        </a:rPr>
                        <a:t>마이페이지</a:t>
                      </a:r>
                      <a:r>
                        <a:rPr lang="en-US" altLang="ko-KR" sz="1800" kern="1200" i="0" b="0" strike="noStrike">
                          <a:solidFill>
                            <a:srgbClr val="000000"/>
                          </a:solidFill>
                          <a:latin typeface="Malgun Gothic" charset="0"/>
                          <a:ea typeface="맑은 고딕" charset="0"/>
                        </a:rPr>
                        <a:t> - 내 퀘스트 진행 상황</a:t>
                      </a:r>
                      <a:endParaRPr lang="ko-KR" altLang="en-US" sz="1800" kern="1200" i="0" b="0" strike="noStrike">
                        <a:solidFill>
                          <a:srgbClr val="000000"/>
                        </a:solidFill>
                        <a:latin typeface="Malgun Gothic" charset="0"/>
                        <a:ea typeface="맑은 고딕" charset="0"/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페이지번호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latinLnBrk="1" lvl="1">
                        <a:buFontTx/>
                        <a:buNone/>
                      </a:pP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0</a:t>
                      </a:r>
                      <a:r>
                        <a:rPr lang="ko-KR" altLang="en-US" sz="1200" kern="1200">
                          <a:solidFill>
                            <a:srgbClr val="000000"/>
                          </a:solidFill>
                        </a:rPr>
                        <a:t>9</a:t>
                      </a:r>
                      <a:endParaRPr lang="ko-KR" altLang="en-US" sz="1200" kern="1200">
                        <a:solidFill>
                          <a:srgbClr val="000000"/>
                        </a:solidFill>
                      </a:endParaRPr>
                    </a:p>
                  </a:txBody>
                  <a:tcPr marL="91440" marR="91440" marT="45720" marB="45720" anchor="t">
                    <a:lnL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>
                          <a:alpha val="10000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4" name="표 43">
            <a:extLst>
              <a:ext uri="{FF2B5EF4-FFF2-40B4-BE49-F238E27FC236}">
                <a16:creationId xmlns:a16="http://schemas.microsoft.com/office/drawing/2014/main" id="{E6C89789-DA62-7933-9FC3-6581610205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3085"/>
              </p:ext>
            </p:extLst>
          </p:nvPr>
        </p:nvGraphicFramePr>
        <p:xfrm>
          <a:off x="8482986" y="872169"/>
          <a:ext cx="3331085" cy="31582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68054">
                  <a:extLst>
                    <a:ext uri="{9D8B030D-6E8A-4147-A177-3AD203B41FA5}">
                      <a16:colId xmlns:a16="http://schemas.microsoft.com/office/drawing/2014/main" val="4042783227"/>
                    </a:ext>
                  </a:extLst>
                </a:gridCol>
                <a:gridCol w="2663031">
                  <a:extLst>
                    <a:ext uri="{9D8B030D-6E8A-4147-A177-3AD203B41FA5}">
                      <a16:colId xmlns:a16="http://schemas.microsoft.com/office/drawing/2014/main" val="833029947"/>
                    </a:ext>
                  </a:extLst>
                </a:gridCol>
              </a:tblGrid>
              <a:tr h="32358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/>
                        <a:t>번호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ko-KR" altLang="en-US" sz="1500" dirty="0"/>
                        <a:t>기능 설명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76279464"/>
                  </a:ext>
                </a:extLst>
              </a:tr>
              <a:tr h="3235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1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퀘스트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리스트의 상세 내역을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불러와서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의뢰자가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체크박스로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선택하면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진행률이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올라감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latin typeface="Malgun Gothic"/>
                      </a:endParaRPr>
                    </a:p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1200" b="0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해결사는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의뢰자가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선택한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체크박스가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보이고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진행률도</a:t>
                      </a:r>
                      <a:r>
                        <a:rPr 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</a:rPr>
                        <a:t> </a:t>
                      </a:r>
                      <a:r>
                        <a:rPr lang="ko-KR" altLang="en-US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보임</a:t>
                      </a:r>
                      <a:endParaRPr lang="en-US" sz="1200" b="0" i="0" u="none" strike="noStrike" noProof="0" dirty="0">
                        <a:solidFill>
                          <a:srgbClr val="000000"/>
                        </a:solidFill>
                        <a:latin typeface="Malgun Gothic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9726355"/>
                  </a:ext>
                </a:extLst>
              </a:tr>
              <a:tr h="323589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2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퀘스트를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완료하면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“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퀘스트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완료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코인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받기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”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버튼이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활성화된다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.</a:t>
                      </a:r>
                    </a:p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1200" b="0" i="0" u="none" strike="noStrike" noProof="0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해결사는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의뢰자가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“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퀘스트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완료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코인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받기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” </a:t>
                      </a:r>
                      <a:r>
                        <a:rPr lang="ko-KR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를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누르면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해결사쪽에서는</a:t>
                      </a:r>
                      <a:endParaRPr lang="en-US" altLang="ko-KR" sz="1200" b="0" i="0" u="none" strike="noStrike" noProof="0" dirty="0" err="1">
                        <a:solidFill>
                          <a:srgbClr val="000000"/>
                        </a:solidFill>
                        <a:latin typeface="Malgun Gothic"/>
                        <a:ea typeface="Malgun Gothic"/>
                      </a:endParaRPr>
                    </a:p>
                    <a:p>
                      <a:pPr marL="0" marR="0" lvl="0" indent="0" algn="l">
                        <a:lnSpc>
                          <a:spcPct val="996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코인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지급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버튼이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활성화된다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.</a:t>
                      </a:r>
                      <a:endParaRPr lang="ko-KR" altLang="en-US" sz="1200" b="0" i="0" u="none" strike="noStrike" noProof="0" dirty="0">
                        <a:solidFill>
                          <a:srgbClr val="000000"/>
                        </a:solidFill>
                        <a:latin typeface="Calibri"/>
                        <a:ea typeface="Malgun Gothic"/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6244384"/>
                  </a:ext>
                </a:extLst>
              </a:tr>
              <a:tr h="323588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ko-KR" altLang="en-US" sz="1500" dirty="0"/>
                        <a:t>3</a:t>
                      </a:r>
                    </a:p>
                  </a:txBody>
                  <a:tcPr anchor="ctr"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tc>
                  <a:txBody>
                    <a:bodyPr/>
                    <a:lstStyle/>
                    <a:p>
                      <a:pPr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quest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테이블에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저장된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위도와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경도를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불러와서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지도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위치에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</a:rPr>
                        <a:t> </a:t>
                      </a:r>
                      <a:r>
                        <a:rPr 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띄워준다</a:t>
                      </a:r>
                      <a:r>
                        <a:rPr lang="en-US" altLang="ko-KR" sz="1200" b="0" i="0" u="none" strike="noStrike" noProof="0" dirty="0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</a:rPr>
                        <a:t>.</a:t>
                      </a:r>
                      <a:endParaRPr lang="en-US" altLang="ko-KR" sz="1200" b="0" i="0" u="none" strike="noStrike" noProof="0" dirty="0">
                        <a:solidFill>
                          <a:srgbClr val="000000"/>
                        </a:solidFill>
                      </a:endParaRP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3174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2273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Polaris WebOffice</Application>
  <AppVersion>12.000</AppVersion>
  <Characters>0</Characters>
  <CharactersWithSpaces>0</CharactersWithSpaces>
  <DocSecurity>0</DocSecurity>
  <HyperlinksChanged>false</HyperlinksChanged>
  <Lines>0</Lines>
  <LinksUpToDate>false</LinksUpToDate>
  <Pages>18</Pages>
  <Paragraphs>0</Paragraphs>
  <Words>0</Words>
  <TotalTime>0</TotalTime>
  <MMClips>0</MMClips>
  <ScaleCrop>false</ScaleCrop>
  <HeadingPairs>
    <vt:vector size="2" baseType="variant">
      <vt:variant>
        <vt:lpstr>Title</vt:lpstr>
      </vt:variant>
      <vt:variant>
        <vt:i4>1</vt:i4>
      </vt:variant>
    </vt:vector>
  </HeadingPairs>
  <TitlesOfParts>
    <vt:vector size="1" baseType="lpstr">
      <vt:lpstr>Title text</vt:lpstr>
    </vt:vector>
  </TitlesOfParts>
  <SharedDoc>false</SharedDoc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3</cp:revision>
  <dcterms:modified xsi:type="dcterms:W3CDTF">2025-07-01T02:17:00Z</dcterms:modified>
</cp:coreProperties>
</file>