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2"/>
  </p:notesMasterIdLst>
  <p:sldIdLst>
    <p:sldId id="256" r:id="rId2"/>
    <p:sldId id="257" r:id="rId3"/>
    <p:sldId id="258" r:id="rId4"/>
    <p:sldId id="259" r:id="rId5"/>
    <p:sldId id="260" r:id="rId6"/>
    <p:sldId id="261" r:id="rId7"/>
    <p:sldId id="262" r:id="rId8"/>
    <p:sldId id="265"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255"/>
    <p:restoredTop sz="95179"/>
  </p:normalViewPr>
  <p:slideViewPr>
    <p:cSldViewPr>
      <p:cViewPr>
        <p:scale>
          <a:sx n="81" d="100"/>
          <a:sy n="81" d="100"/>
        </p:scale>
        <p:origin x="-810" y="2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477726-1E92-428A-930A-C0AFE2F6A986}" type="datetimeFigureOut">
              <a:rPr lang="en-US" smtClean="0"/>
              <a:t>05-May-16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F648CB-E760-4414-8484-EF81431DCEDA}" type="slidenum">
              <a:rPr lang="en-US" smtClean="0"/>
              <a:t>‹#›</a:t>
            </a:fld>
            <a:endParaRPr lang="en-US"/>
          </a:p>
        </p:txBody>
      </p:sp>
    </p:spTree>
    <p:extLst>
      <p:ext uri="{BB962C8B-B14F-4D97-AF65-F5344CB8AC3E}">
        <p14:creationId xmlns:p14="http://schemas.microsoft.com/office/powerpoint/2010/main" val="4051550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F648CB-E760-4414-8484-EF81431DCEDA}" type="slidenum">
              <a:rPr lang="en-US" smtClean="0"/>
              <a:t>1</a:t>
            </a:fld>
            <a:endParaRPr lang="en-US"/>
          </a:p>
        </p:txBody>
      </p:sp>
    </p:spTree>
    <p:extLst>
      <p:ext uri="{BB962C8B-B14F-4D97-AF65-F5344CB8AC3E}">
        <p14:creationId xmlns:p14="http://schemas.microsoft.com/office/powerpoint/2010/main" val="39431650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A57CBCBC-F45E-4937-A090-1E9801253526}" type="datetimeFigureOut">
              <a:rPr lang="en-US" smtClean="0"/>
              <a:t>05-May-16</a:t>
            </a:fld>
            <a:endParaRPr lang="en-US"/>
          </a:p>
        </p:txBody>
      </p:sp>
      <p:sp>
        <p:nvSpPr>
          <p:cNvPr id="5" name="Footer Placeholder 4"/>
          <p:cNvSpPr>
            <a:spLocks noGrp="1"/>
          </p:cNvSpPr>
          <p:nvPr>
            <p:ph type="ftr" sz="quarter" idx="11"/>
          </p:nvPr>
        </p:nvSpPr>
        <p:spPr>
          <a:xfrm>
            <a:off x="1174044" y="5357592"/>
            <a:ext cx="5034845" cy="365125"/>
          </a:xfrm>
        </p:spPr>
        <p:txBody>
          <a:bodyPr/>
          <a:lstStyle/>
          <a:p>
            <a:endParaRPr lang="en-US"/>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312CB9DC-E08B-4E60-88A8-D88DCCAFFD0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7CBCBC-F45E-4937-A090-1E9801253526}" type="datetimeFigureOut">
              <a:rPr lang="en-US" smtClean="0"/>
              <a:t>05-May-16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B9DC-E08B-4E60-88A8-D88DCCAFFD0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7CBCBC-F45E-4937-A090-1E9801253526}" type="datetimeFigureOut">
              <a:rPr lang="en-US" smtClean="0"/>
              <a:t>05-May-16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B9DC-E08B-4E60-88A8-D88DCCAFFD0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7CBCBC-F45E-4937-A090-1E9801253526}" type="datetimeFigureOut">
              <a:rPr lang="en-US" smtClean="0"/>
              <a:t>05-May-16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B9DC-E08B-4E60-88A8-D88DCCAFFD0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7CBCBC-F45E-4937-A090-1E9801253526}" type="datetimeFigureOut">
              <a:rPr lang="en-US" smtClean="0"/>
              <a:t>05-May-16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B9DC-E08B-4E60-88A8-D88DCCAFFD0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A57CBCBC-F45E-4937-A090-1E9801253526}" type="datetimeFigureOut">
              <a:rPr lang="en-US" smtClean="0"/>
              <a:t>05-May-16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CB9DC-E08B-4E60-88A8-D88DCCAFFD0E}" type="slidenum">
              <a:rPr lang="en-US" smtClean="0"/>
              <a:t>‹#›</a:t>
            </a:fld>
            <a:endParaRPr lang="en-US"/>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A57CBCBC-F45E-4937-A090-1E9801253526}" type="datetimeFigureOut">
              <a:rPr lang="en-US" smtClean="0"/>
              <a:t>05-May-16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2CB9DC-E08B-4E60-88A8-D88DCCAFFD0E}" type="slidenum">
              <a:rPr lang="en-US" smtClean="0"/>
              <a:t>‹#›</a:t>
            </a:fld>
            <a:endParaRPr lang="en-US"/>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7CBCBC-F45E-4937-A090-1E9801253526}" type="datetimeFigureOut">
              <a:rPr lang="en-US" smtClean="0"/>
              <a:t>05-May-16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2CB9DC-E08B-4E60-88A8-D88DCCAFFD0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CBCBC-F45E-4937-A090-1E9801253526}" type="datetimeFigureOut">
              <a:rPr lang="en-US" smtClean="0"/>
              <a:t>05-May-16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2CB9DC-E08B-4E60-88A8-D88DCCAFFD0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A57CBCBC-F45E-4937-A090-1E9801253526}" type="datetimeFigureOut">
              <a:rPr lang="en-US" smtClean="0"/>
              <a:t>05-May-16</a:t>
            </a:fld>
            <a:endParaRPr lang="en-US"/>
          </a:p>
        </p:txBody>
      </p:sp>
      <p:sp>
        <p:nvSpPr>
          <p:cNvPr id="6" name="Footer Placeholder 5"/>
          <p:cNvSpPr>
            <a:spLocks noGrp="1"/>
          </p:cNvSpPr>
          <p:nvPr>
            <p:ph type="ftr" sz="quarter" idx="11"/>
          </p:nvPr>
        </p:nvSpPr>
        <p:spPr>
          <a:xfrm rot="-60000">
            <a:off x="914554" y="5829261"/>
            <a:ext cx="3522607" cy="365125"/>
          </a:xfrm>
        </p:spPr>
        <p:txBody>
          <a:bodyPr/>
          <a:lstStyle/>
          <a:p>
            <a:endParaRPr lang="en-US"/>
          </a:p>
        </p:txBody>
      </p:sp>
      <p:sp>
        <p:nvSpPr>
          <p:cNvPr id="7" name="Slide Number Placeholder 6"/>
          <p:cNvSpPr>
            <a:spLocks noGrp="1"/>
          </p:cNvSpPr>
          <p:nvPr>
            <p:ph type="sldNum" sz="quarter" idx="12"/>
          </p:nvPr>
        </p:nvSpPr>
        <p:spPr>
          <a:xfrm rot="60000">
            <a:off x="7557313" y="5896961"/>
            <a:ext cx="554023" cy="365125"/>
          </a:xfrm>
        </p:spPr>
        <p:txBody>
          <a:bodyPr/>
          <a:lstStyle/>
          <a:p>
            <a:fld id="{312CB9DC-E08B-4E60-88A8-D88DCCAFFD0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A57CBCBC-F45E-4937-A090-1E9801253526}" type="datetimeFigureOut">
              <a:rPr lang="en-US" smtClean="0"/>
              <a:t>05-May-16</a:t>
            </a:fld>
            <a:endParaRPr lang="en-US"/>
          </a:p>
        </p:txBody>
      </p:sp>
      <p:sp>
        <p:nvSpPr>
          <p:cNvPr id="6" name="Footer Placeholder 5"/>
          <p:cNvSpPr>
            <a:spLocks noGrp="1"/>
          </p:cNvSpPr>
          <p:nvPr>
            <p:ph type="ftr" sz="quarter" idx="11"/>
          </p:nvPr>
        </p:nvSpPr>
        <p:spPr>
          <a:xfrm rot="-60000">
            <a:off x="914569" y="5831037"/>
            <a:ext cx="3319043" cy="365125"/>
          </a:xfrm>
        </p:spPr>
        <p:txBody>
          <a:bodyPr/>
          <a:lstStyle/>
          <a:p>
            <a:endParaRPr lang="en-US"/>
          </a:p>
        </p:txBody>
      </p:sp>
      <p:sp>
        <p:nvSpPr>
          <p:cNvPr id="7" name="Slide Number Placeholder 6"/>
          <p:cNvSpPr>
            <a:spLocks noGrp="1"/>
          </p:cNvSpPr>
          <p:nvPr>
            <p:ph type="sldNum" sz="quarter" idx="12"/>
          </p:nvPr>
        </p:nvSpPr>
        <p:spPr>
          <a:xfrm rot="60000">
            <a:off x="7562089" y="5900026"/>
            <a:ext cx="554023" cy="365125"/>
          </a:xfrm>
        </p:spPr>
        <p:txBody>
          <a:bodyPr/>
          <a:lstStyle/>
          <a:p>
            <a:fld id="{312CB9DC-E08B-4E60-88A8-D88DCCAFFD0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A57CBCBC-F45E-4937-A090-1E9801253526}" type="datetimeFigureOut">
              <a:rPr lang="en-US" smtClean="0"/>
              <a:t>05-May-16</a:t>
            </a:fld>
            <a:endParaRPr lang="en-US"/>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312CB9DC-E08B-4E60-88A8-D88DCCAFFD0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oo.gl/VGr5z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Information Visualization</a:t>
            </a:r>
            <a:endParaRPr lang="en-US" dirty="0"/>
          </a:p>
        </p:txBody>
      </p:sp>
      <p:sp>
        <p:nvSpPr>
          <p:cNvPr id="3" name="Subtitle 2"/>
          <p:cNvSpPr>
            <a:spLocks noGrp="1"/>
          </p:cNvSpPr>
          <p:nvPr>
            <p:ph type="subTitle" idx="1"/>
          </p:nvPr>
        </p:nvSpPr>
        <p:spPr/>
        <p:txBody>
          <a:bodyPr>
            <a:normAutofit fontScale="92500" lnSpcReduction="20000"/>
          </a:bodyPr>
          <a:lstStyle/>
          <a:p>
            <a:r>
              <a:rPr lang="en-US" sz="2700" b="1" dirty="0" smtClean="0">
                <a:solidFill>
                  <a:schemeClr val="accent5"/>
                </a:solidFill>
              </a:rPr>
              <a:t>A visualization project by:</a:t>
            </a:r>
            <a:endParaRPr lang="en-US" sz="2700" b="1" dirty="0">
              <a:solidFill>
                <a:schemeClr val="accent5"/>
              </a:solidFill>
            </a:endParaRPr>
          </a:p>
          <a:p>
            <a:r>
              <a:rPr lang="en-US" b="1" dirty="0" smtClean="0"/>
              <a:t>Abidullah Bin Junaid</a:t>
            </a:r>
          </a:p>
          <a:p>
            <a:r>
              <a:rPr lang="en-US" b="1" dirty="0" smtClean="0"/>
              <a:t>Dilip Dwarakanath</a:t>
            </a:r>
          </a:p>
          <a:p>
            <a:r>
              <a:rPr lang="en-US" b="1" dirty="0" smtClean="0"/>
              <a:t>Samartha Prakash</a:t>
            </a:r>
          </a:p>
        </p:txBody>
      </p:sp>
    </p:spTree>
    <p:extLst>
      <p:ext uri="{BB962C8B-B14F-4D97-AF65-F5344CB8AC3E}">
        <p14:creationId xmlns:p14="http://schemas.microsoft.com/office/powerpoint/2010/main" val="21070762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Output	</a:t>
            </a:r>
            <a:endParaRPr lang="en-US" dirty="0"/>
          </a:p>
        </p:txBody>
      </p:sp>
      <p:sp>
        <p:nvSpPr>
          <p:cNvPr id="3" name="Content Placeholder 2"/>
          <p:cNvSpPr>
            <a:spLocks noGrp="1"/>
          </p:cNvSpPr>
          <p:nvPr>
            <p:ph idx="1"/>
          </p:nvPr>
        </p:nvSpPr>
        <p:spPr/>
        <p:txBody>
          <a:bodyPr/>
          <a:lstStyle/>
          <a:p>
            <a:r>
              <a:rPr lang="en-US" dirty="0" smtClean="0"/>
              <a:t>We will be trying to insert MouseOver function to display the respective information when the mouse pointer is focused on the arc. </a:t>
            </a:r>
            <a:endParaRPr lang="en-US" dirty="0"/>
          </a:p>
        </p:txBody>
      </p:sp>
    </p:spTree>
    <p:extLst>
      <p:ext uri="{BB962C8B-B14F-4D97-AF65-F5344CB8AC3E}">
        <p14:creationId xmlns:p14="http://schemas.microsoft.com/office/powerpoint/2010/main" val="7344965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r>
              <a:rPr lang="en-US" dirty="0" smtClean="0"/>
              <a:t>Our project is based on air crashes from 1908 to 2015.</a:t>
            </a:r>
          </a:p>
          <a:p>
            <a:r>
              <a:rPr lang="en-US" dirty="0" smtClean="0"/>
              <a:t>There have been at least 5,000 crashes since then.</a:t>
            </a:r>
          </a:p>
          <a:p>
            <a:r>
              <a:rPr lang="en-US" dirty="0" smtClean="0"/>
              <a:t>These crashes have happened all across the globe</a:t>
            </a:r>
          </a:p>
          <a:p>
            <a:r>
              <a:rPr lang="en-US" dirty="0" smtClean="0"/>
              <a:t>The crashes have caused varying rates of fatalities and damages</a:t>
            </a:r>
          </a:p>
        </p:txBody>
      </p:sp>
    </p:spTree>
    <p:extLst>
      <p:ext uri="{BB962C8B-B14F-4D97-AF65-F5344CB8AC3E}">
        <p14:creationId xmlns:p14="http://schemas.microsoft.com/office/powerpoint/2010/main" val="2845631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Mission	</a:t>
            </a:r>
            <a:endParaRPr lang="en-US" dirty="0"/>
          </a:p>
        </p:txBody>
      </p:sp>
      <p:sp>
        <p:nvSpPr>
          <p:cNvPr id="3" name="Content Placeholder 2"/>
          <p:cNvSpPr>
            <a:spLocks noGrp="1"/>
          </p:cNvSpPr>
          <p:nvPr>
            <p:ph idx="1"/>
          </p:nvPr>
        </p:nvSpPr>
        <p:spPr/>
        <p:txBody>
          <a:bodyPr>
            <a:normAutofit/>
          </a:bodyPr>
          <a:lstStyle/>
          <a:p>
            <a:r>
              <a:rPr lang="en-US" sz="2200" dirty="0" smtClean="0"/>
              <a:t>What we aim to do in this project is to find out and visualize where majority of these crashes have happened.</a:t>
            </a:r>
          </a:p>
          <a:p>
            <a:r>
              <a:rPr lang="en-US" sz="2200" dirty="0" smtClean="0"/>
              <a:t>We can from that find, out which routes are the safest with respect to:</a:t>
            </a:r>
            <a:endParaRPr lang="en-US" sz="2200" dirty="0"/>
          </a:p>
          <a:p>
            <a:pPr lvl="3"/>
            <a:r>
              <a:rPr lang="en-US" sz="1900" dirty="0" smtClean="0"/>
              <a:t>Casualty rate</a:t>
            </a:r>
          </a:p>
          <a:p>
            <a:pPr lvl="3"/>
            <a:r>
              <a:rPr lang="en-US" sz="1900" dirty="0" smtClean="0"/>
              <a:t>Crash rate</a:t>
            </a:r>
            <a:endParaRPr lang="en-US" sz="1900" dirty="0"/>
          </a:p>
          <a:p>
            <a:r>
              <a:rPr lang="en-US" sz="2200" dirty="0" smtClean="0"/>
              <a:t>We can also find out which airline was involved in most crashes and which airline has a higher crash rate (Helps if you’re travelling next time!)</a:t>
            </a:r>
            <a:endParaRPr lang="en-US" sz="2200" dirty="0"/>
          </a:p>
        </p:txBody>
      </p:sp>
    </p:spTree>
    <p:extLst>
      <p:ext uri="{BB962C8B-B14F-4D97-AF65-F5344CB8AC3E}">
        <p14:creationId xmlns:p14="http://schemas.microsoft.com/office/powerpoint/2010/main" val="36913261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Gathering</a:t>
            </a:r>
            <a:endParaRPr lang="en-US" dirty="0"/>
          </a:p>
        </p:txBody>
      </p:sp>
      <p:sp>
        <p:nvSpPr>
          <p:cNvPr id="3" name="Content Placeholder 2"/>
          <p:cNvSpPr>
            <a:spLocks noGrp="1"/>
          </p:cNvSpPr>
          <p:nvPr>
            <p:ph idx="1"/>
          </p:nvPr>
        </p:nvSpPr>
        <p:spPr/>
        <p:txBody>
          <a:bodyPr>
            <a:normAutofit/>
          </a:bodyPr>
          <a:lstStyle/>
          <a:p>
            <a:r>
              <a:rPr lang="en-US" dirty="0" smtClean="0"/>
              <a:t>We retrieved the dataset from </a:t>
            </a:r>
            <a:r>
              <a:rPr lang="en-US" dirty="0">
                <a:hlinkClick r:id="rId2"/>
              </a:rPr>
              <a:t>https://</a:t>
            </a:r>
            <a:r>
              <a:rPr lang="en-US" dirty="0" smtClean="0">
                <a:hlinkClick r:id="rId2"/>
              </a:rPr>
              <a:t>goo.gl/VGr5z9</a:t>
            </a:r>
            <a:endParaRPr lang="en-US" dirty="0" smtClean="0"/>
          </a:p>
          <a:p>
            <a:r>
              <a:rPr lang="en-US" dirty="0" smtClean="0"/>
              <a:t>To be able to use it as input for our visualization, we put it in CSV format.</a:t>
            </a:r>
          </a:p>
          <a:p>
            <a:r>
              <a:rPr lang="en-US" dirty="0" smtClean="0"/>
              <a:t>The dataset has many variables, but we chose only a few of them that we’ll need for this visualization</a:t>
            </a:r>
          </a:p>
          <a:p>
            <a:r>
              <a:rPr lang="en-US" dirty="0" smtClean="0"/>
              <a:t>We’ve chosen Location, Route, Flight, Causalities and Date.</a:t>
            </a:r>
          </a:p>
        </p:txBody>
      </p:sp>
    </p:spTree>
    <p:extLst>
      <p:ext uri="{BB962C8B-B14F-4D97-AF65-F5344CB8AC3E}">
        <p14:creationId xmlns:p14="http://schemas.microsoft.com/office/powerpoint/2010/main" val="1259212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 Visualization</a:t>
            </a:r>
            <a:endParaRPr lang="en-US" dirty="0"/>
          </a:p>
        </p:txBody>
      </p:sp>
      <p:sp>
        <p:nvSpPr>
          <p:cNvPr id="3" name="Content Placeholder 2"/>
          <p:cNvSpPr>
            <a:spLocks noGrp="1"/>
          </p:cNvSpPr>
          <p:nvPr>
            <p:ph idx="1"/>
          </p:nvPr>
        </p:nvSpPr>
        <p:spPr/>
        <p:txBody>
          <a:bodyPr>
            <a:normAutofit lnSpcReduction="10000"/>
          </a:bodyPr>
          <a:lstStyle/>
          <a:p>
            <a:r>
              <a:rPr lang="en-US" dirty="0" smtClean="0"/>
              <a:t>It is </a:t>
            </a:r>
            <a:r>
              <a:rPr lang="en-US" dirty="0"/>
              <a:t>an approach to </a:t>
            </a:r>
            <a:r>
              <a:rPr lang="en-US" dirty="0" smtClean="0"/>
              <a:t>applying statistical analysis and other analytic techniques to data which has a geographical or spatial aspect.</a:t>
            </a:r>
          </a:p>
          <a:p>
            <a:r>
              <a:rPr lang="en-US" dirty="0"/>
              <a:t>Such analysis would typically employ software capable of rendering maps processing spatial data, and applying </a:t>
            </a:r>
            <a:r>
              <a:rPr lang="en-US" dirty="0" smtClean="0"/>
              <a:t>analytical methods to terrestrial or geographic datasets, including the use geographic information systems. </a:t>
            </a:r>
          </a:p>
          <a:p>
            <a:pPr marL="68580" indent="0">
              <a:buNone/>
            </a:pPr>
            <a:endParaRPr lang="en-US" dirty="0"/>
          </a:p>
        </p:txBody>
      </p:sp>
    </p:spTree>
    <p:extLst>
      <p:ext uri="{BB962C8B-B14F-4D97-AF65-F5344CB8AC3E}">
        <p14:creationId xmlns:p14="http://schemas.microsoft.com/office/powerpoint/2010/main" val="1817474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So Far</a:t>
            </a:r>
            <a:r>
              <a:rPr lang="is-IS" dirty="0" smtClean="0"/>
              <a:t>…</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04695" y="1905000"/>
            <a:ext cx="4115162" cy="3276600"/>
          </a:xfrm>
        </p:spPr>
      </p:pic>
      <p:sp>
        <p:nvSpPr>
          <p:cNvPr id="5" name="TextBox 4"/>
          <p:cNvSpPr txBox="1"/>
          <p:nvPr/>
        </p:nvSpPr>
        <p:spPr>
          <a:xfrm>
            <a:off x="4953000" y="2063262"/>
            <a:ext cx="3429000" cy="1569660"/>
          </a:xfrm>
          <a:prstGeom prst="rect">
            <a:avLst/>
          </a:prstGeom>
          <a:noFill/>
        </p:spPr>
        <p:txBody>
          <a:bodyPr wrap="square" rtlCol="0">
            <a:spAutoFit/>
          </a:bodyPr>
          <a:lstStyle/>
          <a:p>
            <a:r>
              <a:rPr lang="en-US" sz="2400" dirty="0" smtClean="0"/>
              <a:t>We tried to render a world map using a solid sphere(using orthographic projection).</a:t>
            </a:r>
            <a:endParaRPr lang="en-US" sz="2400" dirty="0"/>
          </a:p>
        </p:txBody>
      </p:sp>
    </p:spTree>
    <p:extLst>
      <p:ext uri="{BB962C8B-B14F-4D97-AF65-F5344CB8AC3E}">
        <p14:creationId xmlns:p14="http://schemas.microsoft.com/office/powerpoint/2010/main" val="1410242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the world map</a:t>
            </a:r>
            <a:endParaRPr lang="en-US" dirty="0"/>
          </a:p>
        </p:txBody>
      </p:sp>
      <p:sp>
        <p:nvSpPr>
          <p:cNvPr id="3" name="Content Placeholder 2"/>
          <p:cNvSpPr>
            <a:spLocks noGrp="1"/>
          </p:cNvSpPr>
          <p:nvPr>
            <p:ph idx="1"/>
          </p:nvPr>
        </p:nvSpPr>
        <p:spPr>
          <a:xfrm>
            <a:off x="762000" y="2209800"/>
            <a:ext cx="2315308" cy="3379865"/>
          </a:xfrm>
        </p:spPr>
        <p:txBody>
          <a:bodyPr>
            <a:normAutofit/>
          </a:bodyPr>
          <a:lstStyle/>
          <a:p>
            <a:r>
              <a:rPr lang="en-US" dirty="0" smtClean="0"/>
              <a:t>Wrapping the flat world map around the globe we were able to make a globe.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800" y="1990740"/>
            <a:ext cx="4937133" cy="4045368"/>
          </a:xfrm>
          <a:prstGeom prst="rect">
            <a:avLst/>
          </a:prstGeom>
        </p:spPr>
      </p:pic>
    </p:spTree>
    <p:extLst>
      <p:ext uri="{BB962C8B-B14F-4D97-AF65-F5344CB8AC3E}">
        <p14:creationId xmlns:p14="http://schemas.microsoft.com/office/powerpoint/2010/main" val="912932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85800"/>
            <a:ext cx="7024744" cy="1143000"/>
          </a:xfrm>
        </p:spPr>
        <p:txBody>
          <a:bodyPr/>
          <a:lstStyle/>
          <a:p>
            <a:r>
              <a:rPr lang="en-US" dirty="0" smtClean="0"/>
              <a:t>GeoJSON and TopoJSON</a:t>
            </a:r>
            <a:endParaRPr lang="en-US" dirty="0"/>
          </a:p>
        </p:txBody>
      </p:sp>
      <p:sp>
        <p:nvSpPr>
          <p:cNvPr id="3" name="Content Placeholder 2"/>
          <p:cNvSpPr>
            <a:spLocks noGrp="1"/>
          </p:cNvSpPr>
          <p:nvPr>
            <p:ph idx="1"/>
          </p:nvPr>
        </p:nvSpPr>
        <p:spPr>
          <a:xfrm>
            <a:off x="914400" y="2057400"/>
            <a:ext cx="6906409" cy="3962400"/>
          </a:xfrm>
        </p:spPr>
        <p:txBody>
          <a:bodyPr>
            <a:normAutofit fontScale="92500" lnSpcReduction="20000"/>
          </a:bodyPr>
          <a:lstStyle/>
          <a:p>
            <a:pPr>
              <a:buFont typeface="Courier New" charset="0"/>
              <a:buChar char="o"/>
            </a:pPr>
            <a:r>
              <a:rPr lang="en-US" b="1" dirty="0" smtClean="0"/>
              <a:t>GeoJSON</a:t>
            </a:r>
            <a:r>
              <a:rPr lang="en-US" dirty="0" smtClean="0"/>
              <a:t> </a:t>
            </a:r>
            <a:r>
              <a:rPr lang="en-US" dirty="0"/>
              <a:t>is an </a:t>
            </a:r>
            <a:r>
              <a:rPr lang="en-US" dirty="0" smtClean="0"/>
              <a:t>open standard format designed for representing simple geographical features, along with their non-spatial attributes, based on JavaScript Object Notation.</a:t>
            </a:r>
          </a:p>
          <a:p>
            <a:pPr>
              <a:buFont typeface="Courier New" charset="0"/>
              <a:buChar char="o"/>
            </a:pPr>
            <a:r>
              <a:rPr lang="en-US" b="1" dirty="0"/>
              <a:t>TopoJSON</a:t>
            </a:r>
            <a:r>
              <a:rPr lang="en-US" dirty="0"/>
              <a:t> is an extension of GeoJSON that encodes </a:t>
            </a:r>
            <a:r>
              <a:rPr lang="en-US" dirty="0" smtClean="0"/>
              <a:t>topology. Rather than representing  geometrics discretely, geometrics in TopoJSON files are stitched together from shared line segments called arcs.</a:t>
            </a:r>
          </a:p>
          <a:p>
            <a:pPr>
              <a:buFont typeface="Courier New" charset="0"/>
              <a:buChar char="o"/>
            </a:pPr>
            <a:r>
              <a:rPr lang="en-US" i="1" dirty="0"/>
              <a:t>Arcs</a:t>
            </a:r>
            <a:r>
              <a:rPr lang="en-US" dirty="0"/>
              <a:t> are sequences of points, while line strings and polygons are defined as sequences of arcs. Each arc is defined only once, but can be referenced several times by different shapes, thus reducing redundancy and decreasing the file size.</a:t>
            </a:r>
            <a:endParaRPr lang="en-US" dirty="0" smtClean="0"/>
          </a:p>
        </p:txBody>
      </p:sp>
    </p:spTree>
    <p:extLst>
      <p:ext uri="{BB962C8B-B14F-4D97-AF65-F5344CB8AC3E}">
        <p14:creationId xmlns:p14="http://schemas.microsoft.com/office/powerpoint/2010/main" val="20755974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the Faux-3D Arc Template </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219810" y="2133600"/>
            <a:ext cx="3986717" cy="3516453"/>
          </a:xfrm>
        </p:spPr>
      </p:pic>
      <p:sp>
        <p:nvSpPr>
          <p:cNvPr id="5" name="TextBox 4"/>
          <p:cNvSpPr txBox="1"/>
          <p:nvPr/>
        </p:nvSpPr>
        <p:spPr>
          <a:xfrm>
            <a:off x="838200" y="2133600"/>
            <a:ext cx="3276600" cy="3785652"/>
          </a:xfrm>
          <a:prstGeom prst="rect">
            <a:avLst/>
          </a:prstGeom>
          <a:noFill/>
        </p:spPr>
        <p:txBody>
          <a:bodyPr wrap="square" rtlCol="0">
            <a:spAutoFit/>
          </a:bodyPr>
          <a:lstStyle/>
          <a:p>
            <a:pPr marL="285750" indent="-285750">
              <a:buFont typeface="Courier New" charset="0"/>
              <a:buChar char="o"/>
            </a:pPr>
            <a:r>
              <a:rPr lang="en-US" sz="2400" dirty="0" smtClean="0"/>
              <a:t>We have used the Faux-3D Arc open source project on Github to render the arcs</a:t>
            </a:r>
          </a:p>
          <a:p>
            <a:pPr marL="285750" indent="-285750">
              <a:buFont typeface="Courier New" charset="0"/>
              <a:buChar char="o"/>
            </a:pPr>
            <a:r>
              <a:rPr lang="en-US" sz="2400" dirty="0" smtClean="0"/>
              <a:t>This was achieved by using fake 3d svg arcs on the orthographic projections.</a:t>
            </a:r>
            <a:endParaRPr lang="en-US" sz="2400" dirty="0"/>
          </a:p>
        </p:txBody>
      </p:sp>
    </p:spTree>
    <p:extLst>
      <p:ext uri="{BB962C8B-B14F-4D97-AF65-F5344CB8AC3E}">
        <p14:creationId xmlns:p14="http://schemas.microsoft.com/office/powerpoint/2010/main" val="13257191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214</TotalTime>
  <Words>443</Words>
  <Application>Microsoft Office PowerPoint</Application>
  <PresentationFormat>On-screen Show (4:3)</PresentationFormat>
  <Paragraphs>38</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Pushpin</vt:lpstr>
      <vt:lpstr>Information Visualization</vt:lpstr>
      <vt:lpstr>Abstract</vt:lpstr>
      <vt:lpstr>Our Mission </vt:lpstr>
      <vt:lpstr>Data Gathering</vt:lpstr>
      <vt:lpstr>Geo Visualization</vt:lpstr>
      <vt:lpstr>Visualization So Far…</vt:lpstr>
      <vt:lpstr>Inserting the world map</vt:lpstr>
      <vt:lpstr>GeoJSON and TopoJSON</vt:lpstr>
      <vt:lpstr>Using the Faux-3D Arc Template </vt:lpstr>
      <vt:lpstr>Final Output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Visualization</dc:title>
  <dc:creator>Dilip Dwarak</dc:creator>
  <cp:lastModifiedBy>Dilip Dwarak</cp:lastModifiedBy>
  <cp:revision>14</cp:revision>
  <dcterms:created xsi:type="dcterms:W3CDTF">2016-03-03T13:36:10Z</dcterms:created>
  <dcterms:modified xsi:type="dcterms:W3CDTF">2016-05-05T16:35:26Z</dcterms:modified>
</cp:coreProperties>
</file>