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6776-DFB3-4224-AE97-0A187B44652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9EF-7265-4888-BC4A-B67F4098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6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6776-DFB3-4224-AE97-0A187B44652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9EF-7265-4888-BC4A-B67F4098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6776-DFB3-4224-AE97-0A187B44652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9EF-7265-4888-BC4A-B67F4098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6776-DFB3-4224-AE97-0A187B44652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9EF-7265-4888-BC4A-B67F4098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6776-DFB3-4224-AE97-0A187B44652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9EF-7265-4888-BC4A-B67F4098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6776-DFB3-4224-AE97-0A187B44652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9EF-7265-4888-BC4A-B67F4098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2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6776-DFB3-4224-AE97-0A187B44652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9EF-7265-4888-BC4A-B67F4098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6776-DFB3-4224-AE97-0A187B44652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9EF-7265-4888-BC4A-B67F4098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6776-DFB3-4224-AE97-0A187B44652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9EF-7265-4888-BC4A-B67F4098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6776-DFB3-4224-AE97-0A187B44652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9EF-7265-4888-BC4A-B67F4098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6776-DFB3-4224-AE97-0A187B44652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49EF-7265-4888-BC4A-B67F4098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6776-DFB3-4224-AE97-0A187B44652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49EF-7265-4888-BC4A-B67F4098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6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The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2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 smtClean="0">
                <a:cs typeface="Courier New" panose="02070309020205020404" pitchFamily="49" charset="0"/>
              </a:rPr>
              <a:t> allows you to move files around,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–r </a:t>
            </a:r>
            <a:r>
              <a:rPr lang="en-US" dirty="0" smtClean="0">
                <a:cs typeface="Courier New" panose="02070309020205020404" pitchFamily="49" charset="0"/>
              </a:rPr>
              <a:t>will let you move directories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[/path/to/file1.txt] [/new/location/new_name.txt]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As seen above, it also allows you rename files, though you can type in their old name to keep the name the same.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Using mv you can simply rename a file where it stands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old_name.png new_name.png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7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[name] </a:t>
            </a:r>
            <a:r>
              <a:rPr lang="en-US" dirty="0" smtClean="0">
                <a:cs typeface="Courier New" panose="02070309020205020404" pitchFamily="49" charset="0"/>
              </a:rPr>
              <a:t>allows you make new directories with the name ‘name’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2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NEVER </a:t>
            </a:r>
            <a:r>
              <a:rPr lang="en-US" dirty="0" err="1" smtClean="0"/>
              <a:t>NEVER</a:t>
            </a:r>
            <a:r>
              <a:rPr lang="en-US" dirty="0" smtClean="0"/>
              <a:t> </a:t>
            </a:r>
            <a:r>
              <a:rPr lang="en-US" dirty="0" err="1" smtClean="0"/>
              <a:t>NEVER</a:t>
            </a:r>
            <a:r>
              <a:rPr lang="en-US" dirty="0" smtClean="0"/>
              <a:t> </a:t>
            </a:r>
            <a:r>
              <a:rPr lang="en-US" dirty="0" err="1" smtClean="0"/>
              <a:t>NEVER</a:t>
            </a:r>
            <a:r>
              <a:rPr lang="en-US" dirty="0" smtClean="0"/>
              <a:t> NEVER….NEVER USE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[term]</a:t>
            </a:r>
            <a:r>
              <a:rPr lang="en-US" dirty="0" smtClean="0">
                <a:cs typeface="Courier New" panose="02070309020205020404" pitchFamily="49" charset="0"/>
              </a:rPr>
              <a:t> deletes whatever file or directory matches ‘term’ according to REGEX rules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REGEX ( or ‘regular expressions’ is a pattern matching language used to find strings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covering it is beyond the scope of this tutorial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all you need to know is that if you put the name of a file as ‘term’ that will work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also, say, to delete all text files, you can input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*.txt</a:t>
            </a:r>
            <a:r>
              <a:rPr lang="en-US" dirty="0" smtClean="0">
                <a:cs typeface="Courier New" panose="02070309020205020404" pitchFamily="49" charset="0"/>
              </a:rPr>
              <a:t> to do so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* means ‘match any number of any things’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so,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Hw*.txt</a:t>
            </a:r>
            <a:r>
              <a:rPr lang="en-US" dirty="0" smtClean="0">
                <a:cs typeface="Courier New" panose="02070309020205020404" pitchFamily="49" charset="0"/>
              </a:rPr>
              <a:t> would match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Hw.txt, Hw1.txt, Hw4b.txt </a:t>
            </a:r>
            <a:r>
              <a:rPr lang="en-US" dirty="0" smtClean="0">
                <a:cs typeface="Courier New" panose="02070309020205020404" pitchFamily="49" charset="0"/>
              </a:rPr>
              <a:t>and many others</a:t>
            </a:r>
          </a:p>
          <a:p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Unlike Windows when you delete something in Unix, it is GONE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-r indicates recursive ( go into any directories that match the name 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-f indicates ‘force’, don’t ask before deleting things</a:t>
            </a:r>
          </a:p>
        </p:txBody>
      </p:sp>
    </p:spTree>
    <p:extLst>
      <p:ext uri="{BB962C8B-B14F-4D97-AF65-F5344CB8AC3E}">
        <p14:creationId xmlns:p14="http://schemas.microsoft.com/office/powerpoint/2010/main" val="365719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path variable, accessed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$PATH</a:t>
            </a:r>
            <a:r>
              <a:rPr lang="en-US" dirty="0" smtClean="0">
                <a:cs typeface="Courier New" panose="02070309020205020404" pitchFamily="49" charset="0"/>
              </a:rPr>
              <a:t> is essentially a list of places your computer will look for things that programs ask it for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Entries are separated by ‘:’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To add something to your path for ONE USE ONLY do this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PATH:thing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/you/want/to/add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To add something more permanently, modify the path variable found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>
                <a:cs typeface="Courier New" panose="02070309020205020404" pitchFamily="49" charset="0"/>
              </a:rPr>
              <a:t> file in your home directory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7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one, it’s beyond helpful to know how to use one and to use it to modify files from within terminal. </a:t>
            </a:r>
            <a:endParaRPr lang="en-US" dirty="0"/>
          </a:p>
          <a:p>
            <a:r>
              <a:rPr lang="en-US" dirty="0" smtClean="0"/>
              <a:t>You’re basically a vim, </a:t>
            </a:r>
            <a:r>
              <a:rPr lang="en-US" dirty="0" err="1" smtClean="0"/>
              <a:t>nano</a:t>
            </a:r>
            <a:r>
              <a:rPr lang="en-US" dirty="0" smtClean="0"/>
              <a:t>, or </a:t>
            </a:r>
            <a:r>
              <a:rPr lang="en-US" dirty="0" err="1" smtClean="0"/>
              <a:t>emacs</a:t>
            </a:r>
            <a:r>
              <a:rPr lang="en-US" dirty="0"/>
              <a:t> </a:t>
            </a:r>
            <a:r>
              <a:rPr lang="en-US" dirty="0" smtClean="0"/>
              <a:t>person</a:t>
            </a:r>
          </a:p>
          <a:p>
            <a:r>
              <a:rPr lang="en-US" dirty="0" smtClean="0"/>
              <a:t>Personally I prefer vim, but the important thing is that you pick one, gain proficiency with it, and stick 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8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aliases are variables that you pre-define for each shell session ( each terminal window is essentially a new instance of ‘the shell’ )</a:t>
            </a:r>
          </a:p>
          <a:p>
            <a:r>
              <a:rPr lang="en-US" dirty="0" smtClean="0"/>
              <a:t>Easiest way is to have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bash_aliases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file which holds all your aliases</a:t>
            </a:r>
          </a:p>
          <a:p>
            <a:pPr lvl="1"/>
            <a:r>
              <a:rPr lang="en-US" dirty="0" smtClean="0"/>
              <a:t>This technically requires the lines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[ -f ~/.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bash_aliases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]; then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~/.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bash_aliases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 marL="45720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to your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>
                <a:cs typeface="Courier New" panose="02070309020205020404" pitchFamily="49" charset="0"/>
              </a:rPr>
              <a:t> files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You set an alias by putting the below in your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bash_aliases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cs typeface="Courier New" panose="02070309020205020404" pitchFamily="49" charset="0"/>
              </a:rPr>
              <a:t>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 [something]=‘[string you would type into terminal]’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=cd ~/homework/NE101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Having the above alias, typing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somedir</a:t>
            </a:r>
            <a:r>
              <a:rPr lang="en-US" dirty="0" smtClean="0">
                <a:cs typeface="Courier New" panose="02070309020205020404" pitchFamily="49" charset="0"/>
              </a:rPr>
              <a:t> into my terminal would take me to my NE101 homework folder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0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What is this shell thing?</a:t>
            </a:r>
          </a:p>
          <a:p>
            <a:r>
              <a:rPr lang="en-US" dirty="0" smtClean="0"/>
              <a:t>Command options</a:t>
            </a:r>
          </a:p>
          <a:p>
            <a:r>
              <a:rPr lang="en-US" dirty="0" smtClean="0"/>
              <a:t>man</a:t>
            </a:r>
          </a:p>
          <a:p>
            <a:r>
              <a:rPr lang="en-US" dirty="0" smtClean="0"/>
              <a:t>apropos</a:t>
            </a:r>
          </a:p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smtClean="0"/>
              <a:t>cd</a:t>
            </a:r>
          </a:p>
          <a:p>
            <a:r>
              <a:rPr lang="en-US" dirty="0" err="1" smtClean="0"/>
              <a:t>cp</a:t>
            </a:r>
            <a:endParaRPr lang="en-US" dirty="0" smtClean="0"/>
          </a:p>
          <a:p>
            <a:r>
              <a:rPr lang="en-US" dirty="0" smtClean="0"/>
              <a:t>mv</a:t>
            </a:r>
          </a:p>
          <a:p>
            <a:r>
              <a:rPr lang="en-US" dirty="0" err="1" smtClean="0"/>
              <a:t>mkdir</a:t>
            </a:r>
            <a:endParaRPr lang="en-US" dirty="0" smtClean="0"/>
          </a:p>
          <a:p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smtClean="0"/>
              <a:t>PATH</a:t>
            </a:r>
            <a:endParaRPr lang="en-US" dirty="0"/>
          </a:p>
          <a:p>
            <a:r>
              <a:rPr lang="en-US" dirty="0" smtClean="0"/>
              <a:t>Text editors</a:t>
            </a:r>
          </a:p>
          <a:p>
            <a:r>
              <a:rPr lang="en-US" dirty="0" smtClean="0"/>
              <a:t>Aliases</a:t>
            </a:r>
          </a:p>
        </p:txBody>
      </p:sp>
    </p:spTree>
    <p:extLst>
      <p:ext uri="{BB962C8B-B14F-4D97-AF65-F5344CB8AC3E}">
        <p14:creationId xmlns:p14="http://schemas.microsoft.com/office/powerpoint/2010/main" val="395053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shell ( bash, </a:t>
            </a:r>
            <a:r>
              <a:rPr lang="en-US" dirty="0" err="1" smtClean="0"/>
              <a:t>sh</a:t>
            </a:r>
            <a:r>
              <a:rPr lang="en-US" dirty="0" smtClean="0"/>
              <a:t>, </a:t>
            </a:r>
            <a:r>
              <a:rPr lang="en-US" dirty="0" err="1" smtClean="0"/>
              <a:t>csh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) is a programming language</a:t>
            </a:r>
          </a:p>
          <a:p>
            <a:pPr lvl="1"/>
            <a:r>
              <a:rPr lang="en-US" dirty="0" smtClean="0"/>
              <a:t>But fear not! A large amount of its utility lies just at the surface</a:t>
            </a:r>
          </a:p>
          <a:p>
            <a:r>
              <a:rPr lang="en-US" dirty="0" smtClean="0"/>
              <a:t>The simplest rule that trips most people up</a:t>
            </a:r>
          </a:p>
          <a:p>
            <a:pPr lvl="1"/>
            <a:r>
              <a:rPr lang="en-US" dirty="0" smtClean="0"/>
              <a:t>Spaces, a space bar hit, counts as part of the </a:t>
            </a:r>
            <a:r>
              <a:rPr lang="en-US" dirty="0" err="1" smtClean="0"/>
              <a:t>sytax</a:t>
            </a:r>
            <a:endParaRPr lang="en-US" dirty="0" smtClean="0"/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=2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 2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2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none of these will set ‘a’ to 2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But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a=2</a:t>
            </a:r>
            <a:r>
              <a:rPr lang="en-US" dirty="0" smtClean="0">
                <a:cs typeface="Courier New" panose="02070309020205020404" pitchFamily="49" charset="0"/>
              </a:rPr>
              <a:t> will get you to ‘a’ being set to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6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Command options, also known as flags or switches, are modifiers to shell commands, such as the ones we will see in the following slides</a:t>
            </a:r>
          </a:p>
          <a:p>
            <a:r>
              <a:rPr lang="en-US" dirty="0" smtClean="0"/>
              <a:t>They are denoted either by a space and a single or a double dash followed by either a single letter or a word, respectively, examples below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--verbose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These options modify commands, single letters can be chained together, i.e.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 smtClean="0">
                <a:cs typeface="Courier New" panose="02070309020205020404" pitchFamily="49" charset="0"/>
              </a:rPr>
              <a:t> while double dash commands can not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Options always follow their commands before anything else and are preceded by a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9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Short for manual, allows you to read said manual for just about every shell command out there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&lt;enter&gt; will bring up man’s help page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 opens the manual in a text editor called ‘less’ all you need to know is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Up and down arrow keys do what you would expect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Page up and page down keys do what you would expect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&lt;&lt;/[ter</a:t>
            </a:r>
            <a:r>
              <a:rPr lang="en-US" dirty="0">
                <a:cs typeface="Courier New" panose="02070309020205020404" pitchFamily="49" charset="0"/>
              </a:rPr>
              <a:t>m</a:t>
            </a:r>
            <a:r>
              <a:rPr lang="en-US" dirty="0" smtClean="0">
                <a:cs typeface="Courier New" panose="02070309020205020404" pitchFamily="49" charset="0"/>
              </a:rPr>
              <a:t>]&gt;&gt; &lt;enter&gt; will search the manual page for ‘term’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&lt;.&gt; hitting the period key will bring you to the next search result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&lt;</a:t>
            </a:r>
            <a:r>
              <a:rPr lang="en-US" dirty="0" smtClean="0">
                <a:cs typeface="Courier New" panose="02070309020205020404" pitchFamily="49" charset="0"/>
              </a:rPr>
              <a:t>h&gt; displays </a:t>
            </a:r>
            <a:r>
              <a:rPr lang="en-US" dirty="0" err="1" smtClean="0">
                <a:cs typeface="Courier New" panose="02070309020205020404" pitchFamily="49" charset="0"/>
              </a:rPr>
              <a:t>less’s</a:t>
            </a:r>
            <a:r>
              <a:rPr lang="en-US" dirty="0" smtClean="0">
                <a:cs typeface="Courier New" panose="02070309020205020404" pitchFamily="49" charset="0"/>
              </a:rPr>
              <a:t> internal help menu (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less</a:t>
            </a:r>
            <a:r>
              <a:rPr lang="en-US" dirty="0" smtClean="0">
                <a:cs typeface="Courier New" panose="02070309020205020404" pitchFamily="49" charset="0"/>
              </a:rPr>
              <a:t> ) will also display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&lt;q&gt; quits you out of less and back to the terminal</a:t>
            </a:r>
          </a:p>
        </p:txBody>
      </p:sp>
    </p:spTree>
    <p:extLst>
      <p:ext uri="{BB962C8B-B14F-4D97-AF65-F5344CB8AC3E}">
        <p14:creationId xmlns:p14="http://schemas.microsoft.com/office/powerpoint/2010/main" val="391705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apropos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is great if you know the name of the command, but what if you want to know if a command exists?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apropos “[term]” </a:t>
            </a:r>
            <a:r>
              <a:rPr lang="en-US" dirty="0" smtClean="0">
                <a:cs typeface="Courier New" panose="02070309020205020404" pitchFamily="49" charset="0"/>
              </a:rPr>
              <a:t>will search all the man pages for ‘term’ and return a list of the commands with a number for how many times ‘term’ showed up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i.e.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apropos “text editor”</a:t>
            </a:r>
            <a:r>
              <a:rPr lang="en-US" dirty="0" smtClean="0">
                <a:cs typeface="Courier New" panose="02070309020205020404" pitchFamily="49" charset="0"/>
              </a:rPr>
              <a:t> will search for ‘text editor’ and might return output looking like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(1), red(1)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vim(1)</a:t>
            </a:r>
          </a:p>
        </p:txBody>
      </p:sp>
    </p:spTree>
    <p:extLst>
      <p:ext uri="{BB962C8B-B14F-4D97-AF65-F5344CB8AC3E}">
        <p14:creationId xmlns:p14="http://schemas.microsoft.com/office/powerpoint/2010/main" val="104353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&lt; enter &gt; will print out your current location in the file tree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00" y="2501900"/>
            <a:ext cx="95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1. A depiction of a UNIX file tree</a:t>
            </a:r>
          </a:p>
          <a:p>
            <a:r>
              <a:rPr lang="en-US" sz="1400" dirty="0" smtClean="0"/>
              <a:t>courtesy of: acad.coloradocollege.edu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501900"/>
            <a:ext cx="5027612" cy="327155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096000" y="2882900"/>
            <a:ext cx="1600200" cy="204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94600" y="274796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are here,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 smtClean="0">
                <a:cs typeface="Courier New" panose="02070309020205020404" pitchFamily="49" charset="0"/>
              </a:rPr>
              <a:t> would display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/Users/carol/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6200" y="3517562"/>
            <a:ext cx="355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tilde, ~ , is a shortcut for your home folder ( the folder bearing your username for most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such, in this case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cs typeface="Courier New" panose="02070309020205020404" pitchFamily="49" charset="0"/>
              </a:rPr>
              <a:t>would take us to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/Users/carol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A period, ‘ . ‘ , means the current directory and two periods, ‘ .. ‘ , means one directory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3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 smtClean="0">
                <a:cs typeface="Courier New" panose="02070309020205020404" pitchFamily="49" charset="0"/>
              </a:rPr>
              <a:t>  &lt; enter &gt; displays the contents of the current directory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has many fun options to modify its display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–la </a:t>
            </a:r>
            <a:r>
              <a:rPr lang="en-US" dirty="0" smtClean="0">
                <a:cs typeface="Courier New" panose="02070309020205020404" pitchFamily="49" charset="0"/>
              </a:rPr>
              <a:t>for example displays all files, including hidden ones, and provides you meta data about said files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1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 smtClean="0">
                <a:cs typeface="Courier New" panose="02070309020205020404" pitchFamily="49" charset="0"/>
              </a:rPr>
              <a:t> allows you to change the directory you are in, simply provide it an absolute ( starting with root ) or relative path.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example starting in the directory ‘ carol ‘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3263900"/>
            <a:ext cx="5027612" cy="3271556"/>
          </a:xfrm>
          <a:prstGeom prst="rect">
            <a:avLst/>
          </a:prstGeom>
        </p:spPr>
      </p:pic>
      <p:sp>
        <p:nvSpPr>
          <p:cNvPr id="5" name="4-Point Star 4"/>
          <p:cNvSpPr/>
          <p:nvPr/>
        </p:nvSpPr>
        <p:spPr>
          <a:xfrm>
            <a:off x="7645400" y="4876800"/>
            <a:ext cx="215900" cy="203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83706" y="3441700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/Library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48200" y="3670300"/>
            <a:ext cx="46990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16312" y="5242441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/Users/bob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41950" y="4992966"/>
            <a:ext cx="387350" cy="43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24106" y="5986878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8267700" y="5791200"/>
            <a:ext cx="584200" cy="28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35400" y="6481247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physics/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299200" y="6274893"/>
            <a:ext cx="330200" cy="40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45400" y="3633550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452915" y="3924300"/>
            <a:ext cx="972741" cy="29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31200" y="4810214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778750" y="5080000"/>
            <a:ext cx="741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07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1097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The Shell</vt:lpstr>
      <vt:lpstr>Outline</vt:lpstr>
      <vt:lpstr>What is the shell?</vt:lpstr>
      <vt:lpstr>Command options</vt:lpstr>
      <vt:lpstr>man</vt:lpstr>
      <vt:lpstr>apropos</vt:lpstr>
      <vt:lpstr>pwd</vt:lpstr>
      <vt:lpstr>ls</vt:lpstr>
      <vt:lpstr>cd</vt:lpstr>
      <vt:lpstr>mv </vt:lpstr>
      <vt:lpstr>mkdir</vt:lpstr>
      <vt:lpstr>rm</vt:lpstr>
      <vt:lpstr>PATH</vt:lpstr>
      <vt:lpstr>Text editors</vt:lpstr>
      <vt:lpstr>aliases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Shell</dc:title>
  <dc:creator>Daniel Wooten</dc:creator>
  <cp:lastModifiedBy>Daniel Wooten</cp:lastModifiedBy>
  <cp:revision>18</cp:revision>
  <dcterms:created xsi:type="dcterms:W3CDTF">2015-01-14T22:52:56Z</dcterms:created>
  <dcterms:modified xsi:type="dcterms:W3CDTF">2015-01-15T00:39:22Z</dcterms:modified>
</cp:coreProperties>
</file>