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2" r:id="rId2"/>
    <p:sldId id="291" r:id="rId3"/>
    <p:sldId id="283" r:id="rId4"/>
    <p:sldId id="273" r:id="rId5"/>
    <p:sldId id="284" r:id="rId6"/>
    <p:sldId id="293" r:id="rId7"/>
    <p:sldId id="294" r:id="rId8"/>
    <p:sldId id="279" r:id="rId9"/>
    <p:sldId id="289" r:id="rId10"/>
    <p:sldId id="285" r:id="rId11"/>
    <p:sldId id="287" r:id="rId12"/>
    <p:sldId id="290" r:id="rId13"/>
    <p:sldId id="299" r:id="rId14"/>
    <p:sldId id="295" r:id="rId15"/>
    <p:sldId id="296" r:id="rId16"/>
    <p:sldId id="297" r:id="rId17"/>
    <p:sldId id="298" r:id="rId18"/>
    <p:sldId id="292" r:id="rId19"/>
    <p:sldId id="288" r:id="rId20"/>
    <p:sldId id="280" r:id="rId21"/>
  </p:sldIdLst>
  <p:sldSz cx="12192000" cy="6858000"/>
  <p:notesSz cx="6858000" cy="9144000"/>
  <p:custShowLst>
    <p:custShow name="재구성한 쇼 1" id="0">
      <p:sldLst>
        <p:sld r:id="rId10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B3D4"/>
    <a:srgbClr val="DCFAEC"/>
    <a:srgbClr val="000000"/>
    <a:srgbClr val="14ADCC"/>
    <a:srgbClr val="4C8894"/>
    <a:srgbClr val="5062BE"/>
    <a:srgbClr val="C74747"/>
    <a:srgbClr val="AF5F67"/>
    <a:srgbClr val="D43A49"/>
    <a:srgbClr val="B594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22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7149699540835563E-3"/>
          <c:y val="6.365276663993584E-2"/>
          <c:w val="0.91827066101016175"/>
          <c:h val="0.69151363271852451"/>
        </c:manualLayout>
      </c:layout>
      <c:bar3D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330727752"/>
        <c:axId val="333555488"/>
        <c:axId val="0"/>
      </c:bar3DChart>
      <c:catAx>
        <c:axId val="330727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3555488"/>
        <c:crosses val="autoZero"/>
        <c:auto val="1"/>
        <c:lblAlgn val="ctr"/>
        <c:lblOffset val="100"/>
        <c:noMultiLvlLbl val="0"/>
      </c:catAx>
      <c:valAx>
        <c:axId val="333555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0727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7149699540835563E-3"/>
          <c:y val="6.365276663993584E-2"/>
          <c:w val="0.91827066101016175"/>
          <c:h val="0.69151363271852451"/>
        </c:manualLayout>
      </c:layout>
      <c:bar3D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337010440"/>
        <c:axId val="337010832"/>
        <c:axId val="0"/>
      </c:bar3DChart>
      <c:catAx>
        <c:axId val="337010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7010832"/>
        <c:crosses val="autoZero"/>
        <c:auto val="1"/>
        <c:lblAlgn val="ctr"/>
        <c:lblOffset val="100"/>
        <c:noMultiLvlLbl val="0"/>
      </c:catAx>
      <c:valAx>
        <c:axId val="337010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7010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E2A9F-8E2F-462C-B138-DF2C44970D6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B5515-C577-4D37-86A6-B260DCB2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B5515-C577-4D37-86A6-B260DCB2B0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4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7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6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7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5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6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4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0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4889-88A1-4E05-BE26-4B8479970F78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29955" y="308595"/>
            <a:ext cx="9052840" cy="6258460"/>
            <a:chOff x="404813" y="2005013"/>
            <a:chExt cx="4311650" cy="3322637"/>
          </a:xfrm>
        </p:grpSpPr>
        <p:sp>
          <p:nvSpPr>
            <p:cNvPr id="53" name="Rectangle 52"/>
            <p:cNvSpPr/>
            <p:nvPr/>
          </p:nvSpPr>
          <p:spPr>
            <a:xfrm>
              <a:off x="533400" y="2120900"/>
              <a:ext cx="4025900" cy="2336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9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" name="Group 36"/>
            <p:cNvGrpSpPr>
              <a:grpSpLocks noChangeAspect="1"/>
            </p:cNvGrpSpPr>
            <p:nvPr/>
          </p:nvGrpSpPr>
          <p:grpSpPr bwMode="auto">
            <a:xfrm>
              <a:off x="404813" y="2005013"/>
              <a:ext cx="4311650" cy="3322637"/>
              <a:chOff x="255" y="1263"/>
              <a:chExt cx="2716" cy="2093"/>
            </a:xfrm>
          </p:grpSpPr>
          <p:sp>
            <p:nvSpPr>
              <p:cNvPr id="51" name="Freeform 37"/>
              <p:cNvSpPr>
                <a:spLocks/>
              </p:cNvSpPr>
              <p:nvPr/>
            </p:nvSpPr>
            <p:spPr bwMode="auto">
              <a:xfrm>
                <a:off x="1162" y="2963"/>
                <a:ext cx="908" cy="393"/>
              </a:xfrm>
              <a:custGeom>
                <a:avLst/>
                <a:gdLst>
                  <a:gd name="T0" fmla="*/ 432 w 453"/>
                  <a:gd name="T1" fmla="*/ 171 h 196"/>
                  <a:gd name="T2" fmla="*/ 396 w 453"/>
                  <a:gd name="T3" fmla="*/ 138 h 196"/>
                  <a:gd name="T4" fmla="*/ 379 w 453"/>
                  <a:gd name="T5" fmla="*/ 110 h 196"/>
                  <a:gd name="T6" fmla="*/ 369 w 453"/>
                  <a:gd name="T7" fmla="*/ 0 h 196"/>
                  <a:gd name="T8" fmla="*/ 84 w 453"/>
                  <a:gd name="T9" fmla="*/ 0 h 196"/>
                  <a:gd name="T10" fmla="*/ 74 w 453"/>
                  <a:gd name="T11" fmla="*/ 110 h 196"/>
                  <a:gd name="T12" fmla="*/ 58 w 453"/>
                  <a:gd name="T13" fmla="*/ 139 h 196"/>
                  <a:gd name="T14" fmla="*/ 21 w 453"/>
                  <a:gd name="T15" fmla="*/ 172 h 196"/>
                  <a:gd name="T16" fmla="*/ 32 w 453"/>
                  <a:gd name="T17" fmla="*/ 191 h 196"/>
                  <a:gd name="T18" fmla="*/ 196 w 453"/>
                  <a:gd name="T19" fmla="*/ 196 h 196"/>
                  <a:gd name="T20" fmla="*/ 257 w 453"/>
                  <a:gd name="T21" fmla="*/ 196 h 196"/>
                  <a:gd name="T22" fmla="*/ 422 w 453"/>
                  <a:gd name="T23" fmla="*/ 191 h 196"/>
                  <a:gd name="T24" fmla="*/ 432 w 453"/>
                  <a:gd name="T25" fmla="*/ 17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3" h="196">
                    <a:moveTo>
                      <a:pt x="432" y="171"/>
                    </a:moveTo>
                    <a:cubicBezTo>
                      <a:pt x="432" y="171"/>
                      <a:pt x="409" y="151"/>
                      <a:pt x="396" y="138"/>
                    </a:cubicBezTo>
                    <a:cubicBezTo>
                      <a:pt x="383" y="125"/>
                      <a:pt x="379" y="110"/>
                      <a:pt x="379" y="110"/>
                    </a:cubicBezTo>
                    <a:cubicBezTo>
                      <a:pt x="369" y="0"/>
                      <a:pt x="369" y="0"/>
                      <a:pt x="369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74" y="110"/>
                      <a:pt x="74" y="110"/>
                      <a:pt x="74" y="110"/>
                    </a:cubicBezTo>
                    <a:cubicBezTo>
                      <a:pt x="74" y="110"/>
                      <a:pt x="70" y="126"/>
                      <a:pt x="58" y="139"/>
                    </a:cubicBezTo>
                    <a:cubicBezTo>
                      <a:pt x="45" y="152"/>
                      <a:pt x="21" y="172"/>
                      <a:pt x="21" y="172"/>
                    </a:cubicBezTo>
                    <a:cubicBezTo>
                      <a:pt x="21" y="172"/>
                      <a:pt x="0" y="187"/>
                      <a:pt x="32" y="191"/>
                    </a:cubicBezTo>
                    <a:cubicBezTo>
                      <a:pt x="50" y="194"/>
                      <a:pt x="131" y="196"/>
                      <a:pt x="196" y="196"/>
                    </a:cubicBezTo>
                    <a:cubicBezTo>
                      <a:pt x="257" y="196"/>
                      <a:pt x="257" y="196"/>
                      <a:pt x="257" y="196"/>
                    </a:cubicBezTo>
                    <a:cubicBezTo>
                      <a:pt x="324" y="196"/>
                      <a:pt x="403" y="194"/>
                      <a:pt x="422" y="191"/>
                    </a:cubicBezTo>
                    <a:cubicBezTo>
                      <a:pt x="453" y="186"/>
                      <a:pt x="432" y="171"/>
                      <a:pt x="432" y="17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8"/>
              <p:cNvSpPr>
                <a:spLocks noEditPoints="1"/>
              </p:cNvSpPr>
              <p:nvPr/>
            </p:nvSpPr>
            <p:spPr bwMode="auto">
              <a:xfrm>
                <a:off x="255" y="1263"/>
                <a:ext cx="2716" cy="1660"/>
              </a:xfrm>
              <a:custGeom>
                <a:avLst/>
                <a:gdLst>
                  <a:gd name="T0" fmla="*/ 1323 w 1356"/>
                  <a:gd name="T1" fmla="*/ 0 h 828"/>
                  <a:gd name="T2" fmla="*/ 35 w 1356"/>
                  <a:gd name="T3" fmla="*/ 0 h 828"/>
                  <a:gd name="T4" fmla="*/ 0 w 1356"/>
                  <a:gd name="T5" fmla="*/ 36 h 828"/>
                  <a:gd name="T6" fmla="*/ 0 w 1356"/>
                  <a:gd name="T7" fmla="*/ 792 h 828"/>
                  <a:gd name="T8" fmla="*/ 35 w 1356"/>
                  <a:gd name="T9" fmla="*/ 828 h 828"/>
                  <a:gd name="T10" fmla="*/ 512 w 1356"/>
                  <a:gd name="T11" fmla="*/ 828 h 828"/>
                  <a:gd name="T12" fmla="*/ 539 w 1356"/>
                  <a:gd name="T13" fmla="*/ 828 h 828"/>
                  <a:gd name="T14" fmla="*/ 820 w 1356"/>
                  <a:gd name="T15" fmla="*/ 828 h 828"/>
                  <a:gd name="T16" fmla="*/ 849 w 1356"/>
                  <a:gd name="T17" fmla="*/ 828 h 828"/>
                  <a:gd name="T18" fmla="*/ 1323 w 1356"/>
                  <a:gd name="T19" fmla="*/ 828 h 828"/>
                  <a:gd name="T20" fmla="*/ 1356 w 1356"/>
                  <a:gd name="T21" fmla="*/ 792 h 828"/>
                  <a:gd name="T22" fmla="*/ 1356 w 1356"/>
                  <a:gd name="T23" fmla="*/ 36 h 828"/>
                  <a:gd name="T24" fmla="*/ 1323 w 1356"/>
                  <a:gd name="T25" fmla="*/ 0 h 828"/>
                  <a:gd name="T26" fmla="*/ 1300 w 1356"/>
                  <a:gd name="T27" fmla="*/ 768 h 828"/>
                  <a:gd name="T28" fmla="*/ 52 w 1356"/>
                  <a:gd name="T29" fmla="*/ 768 h 828"/>
                  <a:gd name="T30" fmla="*/ 52 w 1356"/>
                  <a:gd name="T31" fmla="*/ 60 h 828"/>
                  <a:gd name="T32" fmla="*/ 1300 w 1356"/>
                  <a:gd name="T33" fmla="*/ 60 h 828"/>
                  <a:gd name="T34" fmla="*/ 1300 w 1356"/>
                  <a:gd name="T35" fmla="*/ 768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56" h="828">
                    <a:moveTo>
                      <a:pt x="1323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7"/>
                      <a:pt x="0" y="36"/>
                    </a:cubicBezTo>
                    <a:cubicBezTo>
                      <a:pt x="0" y="792"/>
                      <a:pt x="0" y="792"/>
                      <a:pt x="0" y="792"/>
                    </a:cubicBezTo>
                    <a:cubicBezTo>
                      <a:pt x="0" y="811"/>
                      <a:pt x="16" y="828"/>
                      <a:pt x="35" y="828"/>
                    </a:cubicBezTo>
                    <a:cubicBezTo>
                      <a:pt x="512" y="828"/>
                      <a:pt x="512" y="828"/>
                      <a:pt x="512" y="828"/>
                    </a:cubicBezTo>
                    <a:cubicBezTo>
                      <a:pt x="539" y="828"/>
                      <a:pt x="539" y="828"/>
                      <a:pt x="539" y="828"/>
                    </a:cubicBezTo>
                    <a:cubicBezTo>
                      <a:pt x="820" y="828"/>
                      <a:pt x="820" y="828"/>
                      <a:pt x="820" y="828"/>
                    </a:cubicBezTo>
                    <a:cubicBezTo>
                      <a:pt x="849" y="828"/>
                      <a:pt x="849" y="828"/>
                      <a:pt x="849" y="828"/>
                    </a:cubicBezTo>
                    <a:cubicBezTo>
                      <a:pt x="1323" y="828"/>
                      <a:pt x="1323" y="828"/>
                      <a:pt x="1323" y="828"/>
                    </a:cubicBezTo>
                    <a:cubicBezTo>
                      <a:pt x="1342" y="828"/>
                      <a:pt x="1356" y="811"/>
                      <a:pt x="1356" y="792"/>
                    </a:cubicBezTo>
                    <a:cubicBezTo>
                      <a:pt x="1356" y="36"/>
                      <a:pt x="1356" y="36"/>
                      <a:pt x="1356" y="36"/>
                    </a:cubicBezTo>
                    <a:cubicBezTo>
                      <a:pt x="1356" y="17"/>
                      <a:pt x="1342" y="0"/>
                      <a:pt x="1323" y="0"/>
                    </a:cubicBezTo>
                    <a:close/>
                    <a:moveTo>
                      <a:pt x="1300" y="768"/>
                    </a:moveTo>
                    <a:cubicBezTo>
                      <a:pt x="52" y="768"/>
                      <a:pt x="52" y="768"/>
                      <a:pt x="52" y="768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1300" y="60"/>
                      <a:pt x="1300" y="60"/>
                      <a:pt x="1300" y="60"/>
                    </a:cubicBezTo>
                    <a:lnTo>
                      <a:pt x="1300" y="768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4164442" y="997528"/>
            <a:ext cx="4203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60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en-US" altLang="ko-KR" sz="60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HIMNET</a:t>
            </a:r>
            <a:endParaRPr lang="ko-KR" altLang="en-US" sz="6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16436" y="3431969"/>
            <a:ext cx="3408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조 장 </a:t>
            </a:r>
            <a:r>
              <a:rPr lang="en-US" altLang="ko-KR" b="1" dirty="0" smtClean="0">
                <a:solidFill>
                  <a:schemeClr val="bg1"/>
                </a:solidFill>
              </a:rPr>
              <a:t>: 201102136   </a:t>
            </a:r>
            <a:r>
              <a:rPr lang="ko-KR" altLang="en-US" b="1" dirty="0" smtClean="0">
                <a:solidFill>
                  <a:schemeClr val="bg1"/>
                </a:solidFill>
              </a:rPr>
              <a:t>한 누 리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조 원 </a:t>
            </a:r>
            <a:r>
              <a:rPr lang="en-US" altLang="ko-KR" b="1" dirty="0" smtClean="0">
                <a:solidFill>
                  <a:schemeClr val="bg1"/>
                </a:solidFill>
              </a:rPr>
              <a:t>: 201102041   </a:t>
            </a:r>
            <a:r>
              <a:rPr lang="ko-KR" altLang="en-US" b="1" dirty="0" smtClean="0">
                <a:solidFill>
                  <a:schemeClr val="bg1"/>
                </a:solidFill>
              </a:rPr>
              <a:t>김 대 원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조 원 </a:t>
            </a:r>
            <a:r>
              <a:rPr lang="en-US" altLang="ko-KR" b="1" dirty="0" smtClean="0">
                <a:solidFill>
                  <a:schemeClr val="bg1"/>
                </a:solidFill>
              </a:rPr>
              <a:t>: 201102049   </a:t>
            </a:r>
            <a:r>
              <a:rPr lang="ko-KR" altLang="en-US" b="1" dirty="0" smtClean="0">
                <a:solidFill>
                  <a:schemeClr val="bg1"/>
                </a:solidFill>
              </a:rPr>
              <a:t>김 원 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4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0" y="59894"/>
            <a:ext cx="12192000" cy="853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3. </a:t>
            </a:r>
            <a:r>
              <a:rPr lang="ko-KR" altLang="en-US" sz="4000" b="1" dirty="0" smtClean="0"/>
              <a:t>프로젝트 구성방안</a:t>
            </a:r>
            <a:endParaRPr lang="en-US" sz="4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630681" y="5774395"/>
            <a:ext cx="4930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감독관은 수기가 아닌 </a:t>
            </a:r>
            <a:r>
              <a:rPr lang="ko-KR" altLang="en-US" b="1" dirty="0" err="1" smtClean="0"/>
              <a:t>안드로이드를</a:t>
            </a:r>
            <a:r>
              <a:rPr lang="ko-KR" altLang="en-US" b="1" dirty="0" smtClean="0"/>
              <a:t> 이용하여 실시간으로 수험생들의 </a:t>
            </a:r>
            <a:r>
              <a:rPr lang="ko-KR" altLang="en-US" b="1" dirty="0"/>
              <a:t>인원통계 및 </a:t>
            </a:r>
            <a:r>
              <a:rPr lang="ko-KR" altLang="en-US" b="1" dirty="0" smtClean="0"/>
              <a:t>지역별인원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종목비율까지 </a:t>
            </a:r>
            <a:r>
              <a:rPr lang="ko-KR" altLang="en-US" b="1" dirty="0" err="1" smtClean="0"/>
              <a:t>통계낼</a:t>
            </a:r>
            <a:r>
              <a:rPr lang="ko-KR" altLang="en-US" b="1" dirty="0" smtClean="0"/>
              <a:t> 수 있다</a:t>
            </a:r>
            <a:endParaRPr lang="ko-KR" altLang="en-US" b="1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925880" y="2333846"/>
            <a:ext cx="1474910" cy="2289675"/>
            <a:chOff x="2922852" y="1385276"/>
            <a:chExt cx="1474910" cy="2289675"/>
          </a:xfrm>
        </p:grpSpPr>
        <p:sp>
          <p:nvSpPr>
            <p:cNvPr id="30" name="TextBox 29"/>
            <p:cNvSpPr txBox="1"/>
            <p:nvPr/>
          </p:nvSpPr>
          <p:spPr>
            <a:xfrm>
              <a:off x="2922852" y="3028620"/>
              <a:ext cx="1474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감독관</a:t>
              </a:r>
              <a:endParaRPr lang="en-US" altLang="ko-KR" b="1" dirty="0" smtClean="0"/>
            </a:p>
            <a:p>
              <a:pPr algn="ctr"/>
              <a:r>
                <a:rPr lang="ko-KR" altLang="en-US" b="1" dirty="0" err="1" smtClean="0"/>
                <a:t>안드로이드</a:t>
              </a:r>
              <a:endParaRPr lang="ko-KR" altLang="en-US" b="1" dirty="0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077554" y="1385276"/>
              <a:ext cx="1035705" cy="1476806"/>
              <a:chOff x="1603812" y="3851346"/>
              <a:chExt cx="1372625" cy="1372625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3812" y="3851346"/>
                <a:ext cx="1372625" cy="1372625"/>
              </a:xfrm>
              <a:prstGeom prst="rect">
                <a:avLst/>
              </a:prstGeom>
            </p:spPr>
          </p:pic>
          <p:grpSp>
            <p:nvGrpSpPr>
              <p:cNvPr id="27" name="Group 4"/>
              <p:cNvGrpSpPr>
                <a:grpSpLocks noChangeAspect="1"/>
              </p:cNvGrpSpPr>
              <p:nvPr/>
            </p:nvGrpSpPr>
            <p:grpSpPr bwMode="auto">
              <a:xfrm>
                <a:off x="2780175" y="4296579"/>
                <a:ext cx="40885" cy="755202"/>
                <a:chOff x="1373" y="1291"/>
                <a:chExt cx="140" cy="2586"/>
              </a:xfrm>
            </p:grpSpPr>
            <p:sp>
              <p:nvSpPr>
                <p:cNvPr id="28" name="Oval 7"/>
                <p:cNvSpPr>
                  <a:spLocks noChangeArrowheads="1"/>
                </p:cNvSpPr>
                <p:nvPr/>
              </p:nvSpPr>
              <p:spPr bwMode="auto">
                <a:xfrm>
                  <a:off x="1373" y="3738"/>
                  <a:ext cx="140" cy="139"/>
                </a:xfrm>
                <a:prstGeom prst="ellipse">
                  <a:avLst/>
                </a:prstGeom>
                <a:solidFill>
                  <a:srgbClr val="D3D1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Oval 8"/>
                <p:cNvSpPr>
                  <a:spLocks noChangeArrowheads="1"/>
                </p:cNvSpPr>
                <p:nvPr/>
              </p:nvSpPr>
              <p:spPr bwMode="auto">
                <a:xfrm>
                  <a:off x="1426" y="1291"/>
                  <a:ext cx="35" cy="34"/>
                </a:xfrm>
                <a:prstGeom prst="ellipse">
                  <a:avLst/>
                </a:prstGeom>
                <a:solidFill>
                  <a:srgbClr val="C4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0" name="Group 4"/>
            <p:cNvGrpSpPr>
              <a:grpSpLocks noChangeAspect="1"/>
            </p:cNvGrpSpPr>
            <p:nvPr/>
          </p:nvGrpSpPr>
          <p:grpSpPr bwMode="auto">
            <a:xfrm>
              <a:off x="3735777" y="1710496"/>
              <a:ext cx="520487" cy="973798"/>
              <a:chOff x="506" y="1159"/>
              <a:chExt cx="1875" cy="2783"/>
            </a:xfrm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506" y="1159"/>
                <a:ext cx="1875" cy="2783"/>
              </a:xfrm>
              <a:custGeom>
                <a:avLst/>
                <a:gdLst>
                  <a:gd name="T0" fmla="*/ 112 w 1528"/>
                  <a:gd name="T1" fmla="*/ 0 h 2269"/>
                  <a:gd name="T2" fmla="*/ 1416 w 1528"/>
                  <a:gd name="T3" fmla="*/ 0 h 2269"/>
                  <a:gd name="T4" fmla="*/ 1528 w 1528"/>
                  <a:gd name="T5" fmla="*/ 112 h 2269"/>
                  <a:gd name="T6" fmla="*/ 1528 w 1528"/>
                  <a:gd name="T7" fmla="*/ 2157 h 2269"/>
                  <a:gd name="T8" fmla="*/ 1416 w 1528"/>
                  <a:gd name="T9" fmla="*/ 2269 h 2269"/>
                  <a:gd name="T10" fmla="*/ 112 w 1528"/>
                  <a:gd name="T11" fmla="*/ 2269 h 2269"/>
                  <a:gd name="T12" fmla="*/ 0 w 1528"/>
                  <a:gd name="T13" fmla="*/ 2157 h 2269"/>
                  <a:gd name="T14" fmla="*/ 0 w 1528"/>
                  <a:gd name="T15" fmla="*/ 112 h 2269"/>
                  <a:gd name="T16" fmla="*/ 112 w 1528"/>
                  <a:gd name="T17" fmla="*/ 0 h 2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8" h="2269">
                    <a:moveTo>
                      <a:pt x="112" y="0"/>
                    </a:moveTo>
                    <a:cubicBezTo>
                      <a:pt x="1416" y="0"/>
                      <a:pt x="1416" y="0"/>
                      <a:pt x="1416" y="0"/>
                    </a:cubicBezTo>
                    <a:cubicBezTo>
                      <a:pt x="1477" y="0"/>
                      <a:pt x="1528" y="50"/>
                      <a:pt x="1528" y="112"/>
                    </a:cubicBezTo>
                    <a:cubicBezTo>
                      <a:pt x="1528" y="2157"/>
                      <a:pt x="1528" y="2157"/>
                      <a:pt x="1528" y="2157"/>
                    </a:cubicBezTo>
                    <a:cubicBezTo>
                      <a:pt x="1528" y="2218"/>
                      <a:pt x="1477" y="2269"/>
                      <a:pt x="1416" y="2269"/>
                    </a:cubicBezTo>
                    <a:cubicBezTo>
                      <a:pt x="112" y="2269"/>
                      <a:pt x="112" y="2269"/>
                      <a:pt x="112" y="2269"/>
                    </a:cubicBezTo>
                    <a:cubicBezTo>
                      <a:pt x="50" y="2269"/>
                      <a:pt x="0" y="2218"/>
                      <a:pt x="0" y="215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50"/>
                      <a:pt x="50" y="0"/>
                      <a:pt x="112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599" y="1428"/>
                <a:ext cx="1689" cy="2242"/>
              </a:xfrm>
              <a:custGeom>
                <a:avLst/>
                <a:gdLst>
                  <a:gd name="T0" fmla="*/ 4 w 1376"/>
                  <a:gd name="T1" fmla="*/ 0 h 1828"/>
                  <a:gd name="T2" fmla="*/ 1372 w 1376"/>
                  <a:gd name="T3" fmla="*/ 0 h 1828"/>
                  <a:gd name="T4" fmla="*/ 1376 w 1376"/>
                  <a:gd name="T5" fmla="*/ 4 h 1828"/>
                  <a:gd name="T6" fmla="*/ 1376 w 1376"/>
                  <a:gd name="T7" fmla="*/ 1824 h 1828"/>
                  <a:gd name="T8" fmla="*/ 1372 w 1376"/>
                  <a:gd name="T9" fmla="*/ 1828 h 1828"/>
                  <a:gd name="T10" fmla="*/ 4 w 1376"/>
                  <a:gd name="T11" fmla="*/ 1828 h 1828"/>
                  <a:gd name="T12" fmla="*/ 0 w 1376"/>
                  <a:gd name="T13" fmla="*/ 1824 h 1828"/>
                  <a:gd name="T14" fmla="*/ 0 w 1376"/>
                  <a:gd name="T15" fmla="*/ 4 h 1828"/>
                  <a:gd name="T16" fmla="*/ 4 w 1376"/>
                  <a:gd name="T17" fmla="*/ 0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76" h="1828">
                    <a:moveTo>
                      <a:pt x="4" y="0"/>
                    </a:moveTo>
                    <a:cubicBezTo>
                      <a:pt x="1372" y="0"/>
                      <a:pt x="1372" y="0"/>
                      <a:pt x="1372" y="0"/>
                    </a:cubicBezTo>
                    <a:cubicBezTo>
                      <a:pt x="1374" y="0"/>
                      <a:pt x="1376" y="2"/>
                      <a:pt x="1376" y="4"/>
                    </a:cubicBezTo>
                    <a:cubicBezTo>
                      <a:pt x="1376" y="1824"/>
                      <a:pt x="1376" y="1824"/>
                      <a:pt x="1376" y="1824"/>
                    </a:cubicBezTo>
                    <a:cubicBezTo>
                      <a:pt x="1376" y="1826"/>
                      <a:pt x="1374" y="1828"/>
                      <a:pt x="1372" y="1828"/>
                    </a:cubicBezTo>
                    <a:cubicBezTo>
                      <a:pt x="4" y="1828"/>
                      <a:pt x="4" y="1828"/>
                      <a:pt x="4" y="1828"/>
                    </a:cubicBezTo>
                    <a:cubicBezTo>
                      <a:pt x="2" y="1828"/>
                      <a:pt x="0" y="1826"/>
                      <a:pt x="0" y="182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Oval 7"/>
              <p:cNvSpPr>
                <a:spLocks noChangeArrowheads="1"/>
              </p:cNvSpPr>
              <p:nvPr/>
            </p:nvSpPr>
            <p:spPr bwMode="auto">
              <a:xfrm>
                <a:off x="1373" y="3738"/>
                <a:ext cx="140" cy="139"/>
              </a:xfrm>
              <a:prstGeom prst="ellipse">
                <a:avLst/>
              </a:prstGeom>
              <a:solidFill>
                <a:srgbClr val="D3D1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Oval 8"/>
              <p:cNvSpPr>
                <a:spLocks noChangeArrowheads="1"/>
              </p:cNvSpPr>
              <p:nvPr/>
            </p:nvSpPr>
            <p:spPr bwMode="auto">
              <a:xfrm>
                <a:off x="1426" y="1291"/>
                <a:ext cx="35" cy="34"/>
              </a:xfrm>
              <a:prstGeom prst="ellipse">
                <a:avLst/>
              </a:prstGeom>
              <a:solidFill>
                <a:srgbClr val="C4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118" y="1114944"/>
            <a:ext cx="5773441" cy="4313967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3774510" y="3182181"/>
            <a:ext cx="597988" cy="487424"/>
          </a:xfrm>
          <a:prstGeom prst="rightArrow">
            <a:avLst>
              <a:gd name="adj1" fmla="val 3766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8"/>
          <p:cNvSpPr/>
          <p:nvPr/>
        </p:nvSpPr>
        <p:spPr>
          <a:xfrm>
            <a:off x="0" y="59894"/>
            <a:ext cx="12192000" cy="853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3. </a:t>
            </a:r>
            <a:r>
              <a:rPr lang="ko-KR" altLang="en-US" sz="4000" b="1" dirty="0" smtClean="0"/>
              <a:t>프로젝트 구성방안</a:t>
            </a:r>
            <a:endParaRPr lang="en-US" sz="40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709" y="1070339"/>
            <a:ext cx="2685270" cy="3846643"/>
          </a:xfrm>
          <a:prstGeom prst="rect">
            <a:avLst/>
          </a:prstGeom>
        </p:spPr>
      </p:pic>
      <p:sp>
        <p:nvSpPr>
          <p:cNvPr id="22" name="왼쪽 화살표 21"/>
          <p:cNvSpPr/>
          <p:nvPr/>
        </p:nvSpPr>
        <p:spPr>
          <a:xfrm>
            <a:off x="3206999" y="3137123"/>
            <a:ext cx="613918" cy="45029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90266" y="5101647"/>
            <a:ext cx="830205" cy="1267001"/>
            <a:chOff x="1603812" y="3851346"/>
            <a:chExt cx="1372625" cy="1372625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12" y="3851346"/>
              <a:ext cx="1372625" cy="1372625"/>
            </a:xfrm>
            <a:prstGeom prst="rect">
              <a:avLst/>
            </a:prstGeom>
          </p:spPr>
        </p:pic>
        <p:grpSp>
          <p:nvGrpSpPr>
            <p:cNvPr id="38" name="Group 4"/>
            <p:cNvGrpSpPr>
              <a:grpSpLocks noChangeAspect="1"/>
            </p:cNvGrpSpPr>
            <p:nvPr/>
          </p:nvGrpSpPr>
          <p:grpSpPr bwMode="auto">
            <a:xfrm>
              <a:off x="2780175" y="4296579"/>
              <a:ext cx="40885" cy="755202"/>
              <a:chOff x="1373" y="1291"/>
              <a:chExt cx="140" cy="2586"/>
            </a:xfrm>
          </p:grpSpPr>
          <p:sp>
            <p:nvSpPr>
              <p:cNvPr id="39" name="Oval 7"/>
              <p:cNvSpPr>
                <a:spLocks noChangeArrowheads="1"/>
              </p:cNvSpPr>
              <p:nvPr/>
            </p:nvSpPr>
            <p:spPr bwMode="auto">
              <a:xfrm>
                <a:off x="1373" y="3738"/>
                <a:ext cx="140" cy="139"/>
              </a:xfrm>
              <a:prstGeom prst="ellipse">
                <a:avLst/>
              </a:prstGeom>
              <a:solidFill>
                <a:srgbClr val="D3D1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8"/>
              <p:cNvSpPr>
                <a:spLocks noChangeArrowheads="1"/>
              </p:cNvSpPr>
              <p:nvPr/>
            </p:nvSpPr>
            <p:spPr bwMode="auto">
              <a:xfrm>
                <a:off x="1426" y="1291"/>
                <a:ext cx="35" cy="34"/>
              </a:xfrm>
              <a:prstGeom prst="ellipse">
                <a:avLst/>
              </a:prstGeom>
              <a:solidFill>
                <a:srgbClr val="C4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8940560" y="5457008"/>
            <a:ext cx="358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중앙본부는 </a:t>
            </a:r>
            <a:r>
              <a:rPr lang="ko-KR" altLang="en-US" b="1" dirty="0" err="1" smtClean="0"/>
              <a:t>힘넷에서</a:t>
            </a:r>
            <a:r>
              <a:rPr lang="ko-KR" altLang="en-US" b="1" dirty="0" smtClean="0"/>
              <a:t> 정오표를 확인 후 재전송 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029272" y="1801368"/>
            <a:ext cx="4031741" cy="3088815"/>
            <a:chOff x="3424052" y="2252864"/>
            <a:chExt cx="4323420" cy="3577905"/>
          </a:xfrm>
        </p:grpSpPr>
        <p:grpSp>
          <p:nvGrpSpPr>
            <p:cNvPr id="46" name="그룹 45"/>
            <p:cNvGrpSpPr/>
            <p:nvPr/>
          </p:nvGrpSpPr>
          <p:grpSpPr>
            <a:xfrm>
              <a:off x="3424052" y="2252864"/>
              <a:ext cx="4323420" cy="3577905"/>
              <a:chOff x="6345382" y="1860979"/>
              <a:chExt cx="4323420" cy="357790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6345382" y="1860979"/>
                <a:ext cx="4323420" cy="3577905"/>
                <a:chOff x="6186393" y="1302838"/>
                <a:chExt cx="4323420" cy="3577905"/>
              </a:xfrm>
            </p:grpSpPr>
            <p:grpSp>
              <p:nvGrpSpPr>
                <p:cNvPr id="54" name="Group 21"/>
                <p:cNvGrpSpPr>
                  <a:grpSpLocks noChangeAspect="1"/>
                </p:cNvGrpSpPr>
                <p:nvPr/>
              </p:nvGrpSpPr>
              <p:grpSpPr bwMode="auto">
                <a:xfrm>
                  <a:off x="6186393" y="1302838"/>
                  <a:ext cx="4323420" cy="3577905"/>
                  <a:chOff x="507" y="1182"/>
                  <a:chExt cx="3091" cy="2558"/>
                </a:xfrm>
              </p:grpSpPr>
              <p:sp>
                <p:nvSpPr>
                  <p:cNvPr id="56" name="AutoShape 3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507" y="1183"/>
                    <a:ext cx="3044" cy="25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6" tIns="45708" rIns="91416" bIns="457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1218987"/>
                    <a:endParaRPr lang="en-US" sz="12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Freeform 5"/>
                  <p:cNvSpPr>
                    <a:spLocks/>
                  </p:cNvSpPr>
                  <p:nvPr/>
                </p:nvSpPr>
                <p:spPr bwMode="auto">
                  <a:xfrm>
                    <a:off x="1700" y="3289"/>
                    <a:ext cx="669" cy="364"/>
                  </a:xfrm>
                  <a:custGeom>
                    <a:avLst/>
                    <a:gdLst>
                      <a:gd name="T0" fmla="*/ 659 w 659"/>
                      <a:gd name="T1" fmla="*/ 364 h 364"/>
                      <a:gd name="T2" fmla="*/ 0 w 659"/>
                      <a:gd name="T3" fmla="*/ 364 h 364"/>
                      <a:gd name="T4" fmla="*/ 51 w 659"/>
                      <a:gd name="T5" fmla="*/ 0 h 364"/>
                      <a:gd name="T6" fmla="*/ 612 w 659"/>
                      <a:gd name="T7" fmla="*/ 0 h 364"/>
                      <a:gd name="T8" fmla="*/ 659 w 659"/>
                      <a:gd name="T9" fmla="*/ 364 h 3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9" h="364">
                        <a:moveTo>
                          <a:pt x="659" y="364"/>
                        </a:moveTo>
                        <a:lnTo>
                          <a:pt x="0" y="364"/>
                        </a:lnTo>
                        <a:lnTo>
                          <a:pt x="51" y="0"/>
                        </a:lnTo>
                        <a:lnTo>
                          <a:pt x="612" y="0"/>
                        </a:lnTo>
                        <a:lnTo>
                          <a:pt x="659" y="364"/>
                        </a:lnTo>
                        <a:close/>
                      </a:path>
                    </a:pathLst>
                  </a:custGeom>
                  <a:solidFill>
                    <a:srgbClr val="D3D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6" tIns="45708" rIns="91416" bIns="457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1218987"/>
                    <a:endParaRPr lang="en-US" sz="12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Freeform 6"/>
                  <p:cNvSpPr>
                    <a:spLocks/>
                  </p:cNvSpPr>
                  <p:nvPr/>
                </p:nvSpPr>
                <p:spPr bwMode="auto">
                  <a:xfrm>
                    <a:off x="1652" y="3645"/>
                    <a:ext cx="765" cy="94"/>
                  </a:xfrm>
                  <a:custGeom>
                    <a:avLst/>
                    <a:gdLst>
                      <a:gd name="T0" fmla="*/ 758 w 772"/>
                      <a:gd name="T1" fmla="*/ 96 h 96"/>
                      <a:gd name="T2" fmla="*/ 12 w 772"/>
                      <a:gd name="T3" fmla="*/ 96 h 96"/>
                      <a:gd name="T4" fmla="*/ 0 w 772"/>
                      <a:gd name="T5" fmla="*/ 84 h 96"/>
                      <a:gd name="T6" fmla="*/ 2 w 772"/>
                      <a:gd name="T7" fmla="*/ 78 h 96"/>
                      <a:gd name="T8" fmla="*/ 48 w 772"/>
                      <a:gd name="T9" fmla="*/ 5 h 96"/>
                      <a:gd name="T10" fmla="*/ 58 w 772"/>
                      <a:gd name="T11" fmla="*/ 0 h 96"/>
                      <a:gd name="T12" fmla="*/ 715 w 772"/>
                      <a:gd name="T13" fmla="*/ 0 h 96"/>
                      <a:gd name="T14" fmla="*/ 725 w 772"/>
                      <a:gd name="T15" fmla="*/ 6 h 96"/>
                      <a:gd name="T16" fmla="*/ 768 w 772"/>
                      <a:gd name="T17" fmla="*/ 78 h 96"/>
                      <a:gd name="T18" fmla="*/ 764 w 772"/>
                      <a:gd name="T19" fmla="*/ 95 h 96"/>
                      <a:gd name="T20" fmla="*/ 758 w 772"/>
                      <a:gd name="T21" fmla="*/ 96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72" h="96">
                        <a:moveTo>
                          <a:pt x="758" y="96"/>
                        </a:moveTo>
                        <a:cubicBezTo>
                          <a:pt x="12" y="96"/>
                          <a:pt x="12" y="96"/>
                          <a:pt x="12" y="96"/>
                        </a:cubicBezTo>
                        <a:cubicBezTo>
                          <a:pt x="5" y="96"/>
                          <a:pt x="0" y="91"/>
                          <a:pt x="0" y="84"/>
                        </a:cubicBezTo>
                        <a:cubicBezTo>
                          <a:pt x="0" y="82"/>
                          <a:pt x="0" y="80"/>
                          <a:pt x="2" y="78"/>
                        </a:cubicBezTo>
                        <a:cubicBezTo>
                          <a:pt x="48" y="5"/>
                          <a:pt x="48" y="5"/>
                          <a:pt x="48" y="5"/>
                        </a:cubicBezTo>
                        <a:cubicBezTo>
                          <a:pt x="50" y="2"/>
                          <a:pt x="54" y="0"/>
                          <a:pt x="58" y="0"/>
                        </a:cubicBezTo>
                        <a:cubicBezTo>
                          <a:pt x="715" y="0"/>
                          <a:pt x="715" y="0"/>
                          <a:pt x="715" y="0"/>
                        </a:cubicBezTo>
                        <a:cubicBezTo>
                          <a:pt x="719" y="0"/>
                          <a:pt x="723" y="2"/>
                          <a:pt x="725" y="6"/>
                        </a:cubicBezTo>
                        <a:cubicBezTo>
                          <a:pt x="768" y="78"/>
                          <a:pt x="768" y="78"/>
                          <a:pt x="768" y="78"/>
                        </a:cubicBezTo>
                        <a:cubicBezTo>
                          <a:pt x="772" y="84"/>
                          <a:pt x="770" y="91"/>
                          <a:pt x="764" y="95"/>
                        </a:cubicBezTo>
                        <a:cubicBezTo>
                          <a:pt x="762" y="96"/>
                          <a:pt x="760" y="96"/>
                          <a:pt x="758" y="96"/>
                        </a:cubicBezTo>
                        <a:close/>
                      </a:path>
                    </a:pathLst>
                  </a:custGeom>
                  <a:solidFill>
                    <a:srgbClr val="BFBD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6" tIns="45708" rIns="91416" bIns="457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1218987"/>
                    <a:endParaRPr lang="en-US" sz="12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Freeform 7"/>
                  <p:cNvSpPr>
                    <a:spLocks/>
                  </p:cNvSpPr>
                  <p:nvPr/>
                </p:nvSpPr>
                <p:spPr bwMode="auto">
                  <a:xfrm>
                    <a:off x="507" y="1182"/>
                    <a:ext cx="3090" cy="1885"/>
                  </a:xfrm>
                  <a:custGeom>
                    <a:avLst/>
                    <a:gdLst>
                      <a:gd name="T0" fmla="*/ 3056 w 3114"/>
                      <a:gd name="T1" fmla="*/ 0 h 1928"/>
                      <a:gd name="T2" fmla="*/ 56 w 3114"/>
                      <a:gd name="T3" fmla="*/ 0 h 1928"/>
                      <a:gd name="T4" fmla="*/ 0 w 3114"/>
                      <a:gd name="T5" fmla="*/ 56 h 1928"/>
                      <a:gd name="T6" fmla="*/ 0 w 3114"/>
                      <a:gd name="T7" fmla="*/ 1928 h 1928"/>
                      <a:gd name="T8" fmla="*/ 3114 w 3114"/>
                      <a:gd name="T9" fmla="*/ 1928 h 1928"/>
                      <a:gd name="T10" fmla="*/ 3112 w 3114"/>
                      <a:gd name="T11" fmla="*/ 56 h 1928"/>
                      <a:gd name="T12" fmla="*/ 3056 w 3114"/>
                      <a:gd name="T13" fmla="*/ 0 h 19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114" h="1928">
                        <a:moveTo>
                          <a:pt x="3056" y="0"/>
                        </a:moveTo>
                        <a:cubicBezTo>
                          <a:pt x="56" y="0"/>
                          <a:pt x="56" y="0"/>
                          <a:pt x="56" y="0"/>
                        </a:cubicBezTo>
                        <a:cubicBezTo>
                          <a:pt x="25" y="0"/>
                          <a:pt x="0" y="26"/>
                          <a:pt x="0" y="56"/>
                        </a:cubicBezTo>
                        <a:cubicBezTo>
                          <a:pt x="0" y="56"/>
                          <a:pt x="0" y="1910"/>
                          <a:pt x="0" y="1928"/>
                        </a:cubicBezTo>
                        <a:cubicBezTo>
                          <a:pt x="3114" y="1928"/>
                          <a:pt x="3114" y="1928"/>
                          <a:pt x="3114" y="1928"/>
                        </a:cubicBezTo>
                        <a:cubicBezTo>
                          <a:pt x="3114" y="1896"/>
                          <a:pt x="3112" y="56"/>
                          <a:pt x="3112" y="56"/>
                        </a:cubicBezTo>
                        <a:cubicBezTo>
                          <a:pt x="3112" y="26"/>
                          <a:pt x="3087" y="0"/>
                          <a:pt x="3056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6" tIns="45708" rIns="91416" bIns="457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1218987"/>
                    <a:endParaRPr lang="en-US" sz="12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Freeform 9"/>
                  <p:cNvSpPr>
                    <a:spLocks/>
                  </p:cNvSpPr>
                  <p:nvPr/>
                </p:nvSpPr>
                <p:spPr bwMode="auto">
                  <a:xfrm>
                    <a:off x="508" y="3067"/>
                    <a:ext cx="3090" cy="240"/>
                  </a:xfrm>
                  <a:custGeom>
                    <a:avLst/>
                    <a:gdLst>
                      <a:gd name="T0" fmla="*/ 3061 w 3114"/>
                      <a:gd name="T1" fmla="*/ 246 h 246"/>
                      <a:gd name="T2" fmla="*/ 56 w 3114"/>
                      <a:gd name="T3" fmla="*/ 246 h 246"/>
                      <a:gd name="T4" fmla="*/ 0 w 3114"/>
                      <a:gd name="T5" fmla="*/ 190 h 246"/>
                      <a:gd name="T6" fmla="*/ 0 w 3114"/>
                      <a:gd name="T7" fmla="*/ 0 h 246"/>
                      <a:gd name="T8" fmla="*/ 3114 w 3114"/>
                      <a:gd name="T9" fmla="*/ 0 h 246"/>
                      <a:gd name="T10" fmla="*/ 3114 w 3114"/>
                      <a:gd name="T11" fmla="*/ 190 h 246"/>
                      <a:gd name="T12" fmla="*/ 3061 w 3114"/>
                      <a:gd name="T13" fmla="*/ 246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114" h="246">
                        <a:moveTo>
                          <a:pt x="3061" y="246"/>
                        </a:moveTo>
                        <a:cubicBezTo>
                          <a:pt x="56" y="246"/>
                          <a:pt x="56" y="246"/>
                          <a:pt x="56" y="246"/>
                        </a:cubicBezTo>
                        <a:cubicBezTo>
                          <a:pt x="25" y="246"/>
                          <a:pt x="0" y="221"/>
                          <a:pt x="0" y="190"/>
                        </a:cubicBezTo>
                        <a:cubicBezTo>
                          <a:pt x="0" y="190"/>
                          <a:pt x="0" y="6"/>
                          <a:pt x="0" y="0"/>
                        </a:cubicBezTo>
                        <a:cubicBezTo>
                          <a:pt x="3114" y="0"/>
                          <a:pt x="3114" y="0"/>
                          <a:pt x="3114" y="0"/>
                        </a:cubicBezTo>
                        <a:cubicBezTo>
                          <a:pt x="3114" y="3"/>
                          <a:pt x="3114" y="190"/>
                          <a:pt x="3114" y="190"/>
                        </a:cubicBezTo>
                        <a:cubicBezTo>
                          <a:pt x="3114" y="221"/>
                          <a:pt x="3092" y="246"/>
                          <a:pt x="3061" y="246"/>
                        </a:cubicBezTo>
                        <a:close/>
                      </a:path>
                    </a:pathLst>
                  </a:custGeom>
                  <a:solidFill>
                    <a:srgbClr val="EBEA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6" tIns="45708" rIns="91416" bIns="457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1218987"/>
                    <a:endParaRPr lang="en-US" sz="12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983" y="3140"/>
                    <a:ext cx="94" cy="94"/>
                  </a:xfrm>
                  <a:prstGeom prst="ellipse">
                    <a:avLst/>
                  </a:prstGeom>
                  <a:solidFill>
                    <a:srgbClr val="D5D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6" tIns="45708" rIns="91416" bIns="457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1218987"/>
                    <a:endParaRPr lang="en-US" sz="12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2011" y="1243"/>
                    <a:ext cx="38" cy="37"/>
                  </a:xfrm>
                  <a:prstGeom prst="ellipse">
                    <a:avLst/>
                  </a:prstGeom>
                  <a:solidFill>
                    <a:srgbClr val="6262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6" tIns="45708" rIns="91416" bIns="457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1218987"/>
                    <a:endParaRPr lang="en-US" sz="12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5" name="직사각형 54"/>
                <p:cNvSpPr/>
                <p:nvPr/>
              </p:nvSpPr>
              <p:spPr>
                <a:xfrm>
                  <a:off x="6412675" y="1439911"/>
                  <a:ext cx="3871356" cy="232456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2" name="Rectangle 18"/>
              <p:cNvSpPr/>
              <p:nvPr/>
            </p:nvSpPr>
            <p:spPr>
              <a:xfrm>
                <a:off x="6570264" y="2004392"/>
                <a:ext cx="3872755" cy="3041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 smtClean="0"/>
                  <a:t>HIMNET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6570264" y="2308565"/>
                <a:ext cx="532011" cy="2014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aphicFrame>
          <p:nvGraphicFramePr>
            <p:cNvPr id="47" name="Chart 34"/>
            <p:cNvGraphicFramePr/>
            <p:nvPr>
              <p:extLst>
                <p:ext uri="{D42A27DB-BD31-4B8C-83A1-F6EECF244321}">
                  <p14:modId xmlns:p14="http://schemas.microsoft.com/office/powerpoint/2010/main" val="2199521124"/>
                </p:ext>
              </p:extLst>
            </p:nvPr>
          </p:nvGraphicFramePr>
          <p:xfrm>
            <a:off x="4206805" y="2701850"/>
            <a:ext cx="3418601" cy="1995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8" name="TextBox 47"/>
            <p:cNvSpPr txBox="1"/>
            <p:nvPr/>
          </p:nvSpPr>
          <p:spPr>
            <a:xfrm>
              <a:off x="3690710" y="2836123"/>
              <a:ext cx="728858" cy="274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 smtClean="0">
                  <a:solidFill>
                    <a:schemeClr val="bg1"/>
                  </a:solidFill>
                </a:rPr>
                <a:t>일정보기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90709" y="3038964"/>
              <a:ext cx="728859" cy="274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 smtClean="0">
                  <a:solidFill>
                    <a:schemeClr val="bg1"/>
                  </a:solidFill>
                </a:rPr>
                <a:t>인원통계</a:t>
              </a:r>
              <a:endParaRPr lang="en-US" altLang="ko-KR" sz="5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90710" y="3251176"/>
              <a:ext cx="661407" cy="39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 smtClean="0">
                  <a:solidFill>
                    <a:schemeClr val="bg1"/>
                  </a:solidFill>
                </a:rPr>
                <a:t>감독관정보보기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164231" y="5357163"/>
            <a:ext cx="3051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이의가 </a:t>
            </a:r>
            <a:r>
              <a:rPr lang="ko-KR" altLang="en-US" dirty="0" err="1" smtClean="0"/>
              <a:t>있을경우</a:t>
            </a:r>
            <a:r>
              <a:rPr lang="ko-KR" altLang="en-US" dirty="0" smtClean="0"/>
              <a:t> 감독관은  </a:t>
            </a:r>
            <a:r>
              <a:rPr lang="ko-KR" altLang="en-US" dirty="0" err="1" smtClean="0"/>
              <a:t>안드로이드로</a:t>
            </a:r>
            <a:r>
              <a:rPr lang="ko-KR" altLang="en-US" dirty="0" smtClean="0"/>
              <a:t> 상황을 </a:t>
            </a:r>
            <a:r>
              <a:rPr lang="ko-KR" altLang="en-US" dirty="0" err="1" smtClean="0"/>
              <a:t>힘넷에</a:t>
            </a:r>
            <a:r>
              <a:rPr lang="ko-KR" altLang="en-US" dirty="0" smtClean="0"/>
              <a:t> 보고한다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658768"/>
              </p:ext>
            </p:extLst>
          </p:nvPr>
        </p:nvGraphicFramePr>
        <p:xfrm>
          <a:off x="4772752" y="2235773"/>
          <a:ext cx="307771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577"/>
                <a:gridCol w="537102"/>
                <a:gridCol w="1022996"/>
                <a:gridCol w="634035"/>
              </a:tblGrid>
              <a:tr h="308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감독관번호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내용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위치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등록시간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627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2011213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0033CC"/>
                          </a:solidFill>
                        </a:rPr>
                        <a:t>생략</a:t>
                      </a:r>
                      <a:endParaRPr lang="ko-KR" altLang="en-US" sz="1050" u="sng" dirty="0">
                        <a:solidFill>
                          <a:srgbClr val="00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경기도 평택시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동일공고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r>
                        <a:rPr lang="ko-KR" altLang="en-US" sz="1050" dirty="0" smtClean="0"/>
                        <a:t>강의실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2016</a:t>
                      </a:r>
                    </a:p>
                    <a:p>
                      <a:pPr algn="ctr" latinLnBrk="1"/>
                      <a:r>
                        <a:rPr lang="en-US" altLang="ko-KR" sz="1050" dirty="0" smtClean="0"/>
                        <a:t>08-21</a:t>
                      </a:r>
                    </a:p>
                    <a:p>
                      <a:pPr algn="ctr" latinLnBrk="1"/>
                      <a:r>
                        <a:rPr lang="en-US" altLang="ko-KR" sz="1050" dirty="0" smtClean="0"/>
                        <a:t>09:42</a:t>
                      </a:r>
                    </a:p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79" name="그룹 78"/>
          <p:cNvGrpSpPr/>
          <p:nvPr/>
        </p:nvGrpSpPr>
        <p:grpSpPr>
          <a:xfrm>
            <a:off x="423962" y="1070339"/>
            <a:ext cx="2616126" cy="3846643"/>
            <a:chOff x="7832721" y="1122437"/>
            <a:chExt cx="2895722" cy="4856977"/>
          </a:xfrm>
        </p:grpSpPr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7832721" y="1122437"/>
              <a:ext cx="2895722" cy="4856977"/>
            </a:xfrm>
            <a:custGeom>
              <a:avLst/>
              <a:gdLst>
                <a:gd name="T0" fmla="*/ 112 w 1528"/>
                <a:gd name="T1" fmla="*/ 0 h 2269"/>
                <a:gd name="T2" fmla="*/ 1416 w 1528"/>
                <a:gd name="T3" fmla="*/ 0 h 2269"/>
                <a:gd name="T4" fmla="*/ 1528 w 1528"/>
                <a:gd name="T5" fmla="*/ 112 h 2269"/>
                <a:gd name="T6" fmla="*/ 1528 w 1528"/>
                <a:gd name="T7" fmla="*/ 2157 h 2269"/>
                <a:gd name="T8" fmla="*/ 1416 w 1528"/>
                <a:gd name="T9" fmla="*/ 2269 h 2269"/>
                <a:gd name="T10" fmla="*/ 112 w 1528"/>
                <a:gd name="T11" fmla="*/ 2269 h 2269"/>
                <a:gd name="T12" fmla="*/ 0 w 1528"/>
                <a:gd name="T13" fmla="*/ 2157 h 2269"/>
                <a:gd name="T14" fmla="*/ 0 w 1528"/>
                <a:gd name="T15" fmla="*/ 112 h 2269"/>
                <a:gd name="T16" fmla="*/ 112 w 1528"/>
                <a:gd name="T17" fmla="*/ 0 h 2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8" h="2269">
                  <a:moveTo>
                    <a:pt x="112" y="0"/>
                  </a:moveTo>
                  <a:cubicBezTo>
                    <a:pt x="1416" y="0"/>
                    <a:pt x="1416" y="0"/>
                    <a:pt x="1416" y="0"/>
                  </a:cubicBezTo>
                  <a:cubicBezTo>
                    <a:pt x="1477" y="0"/>
                    <a:pt x="1528" y="50"/>
                    <a:pt x="1528" y="112"/>
                  </a:cubicBezTo>
                  <a:cubicBezTo>
                    <a:pt x="1528" y="2157"/>
                    <a:pt x="1528" y="2157"/>
                    <a:pt x="1528" y="2157"/>
                  </a:cubicBezTo>
                  <a:cubicBezTo>
                    <a:pt x="1528" y="2218"/>
                    <a:pt x="1477" y="2269"/>
                    <a:pt x="1416" y="2269"/>
                  </a:cubicBezTo>
                  <a:cubicBezTo>
                    <a:pt x="112" y="2269"/>
                    <a:pt x="112" y="2269"/>
                    <a:pt x="112" y="2269"/>
                  </a:cubicBezTo>
                  <a:cubicBezTo>
                    <a:pt x="50" y="2269"/>
                    <a:pt x="0" y="2218"/>
                    <a:pt x="0" y="215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50"/>
                    <a:pt x="50" y="0"/>
                    <a:pt x="112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7976348" y="1591904"/>
              <a:ext cx="2608466" cy="3912807"/>
            </a:xfrm>
            <a:custGeom>
              <a:avLst/>
              <a:gdLst>
                <a:gd name="T0" fmla="*/ 4 w 1376"/>
                <a:gd name="T1" fmla="*/ 0 h 1828"/>
                <a:gd name="T2" fmla="*/ 1372 w 1376"/>
                <a:gd name="T3" fmla="*/ 0 h 1828"/>
                <a:gd name="T4" fmla="*/ 1376 w 1376"/>
                <a:gd name="T5" fmla="*/ 4 h 1828"/>
                <a:gd name="T6" fmla="*/ 1376 w 1376"/>
                <a:gd name="T7" fmla="*/ 1824 h 1828"/>
                <a:gd name="T8" fmla="*/ 1372 w 1376"/>
                <a:gd name="T9" fmla="*/ 1828 h 1828"/>
                <a:gd name="T10" fmla="*/ 4 w 1376"/>
                <a:gd name="T11" fmla="*/ 1828 h 1828"/>
                <a:gd name="T12" fmla="*/ 0 w 1376"/>
                <a:gd name="T13" fmla="*/ 1824 h 1828"/>
                <a:gd name="T14" fmla="*/ 0 w 1376"/>
                <a:gd name="T15" fmla="*/ 4 h 1828"/>
                <a:gd name="T16" fmla="*/ 4 w 1376"/>
                <a:gd name="T17" fmla="*/ 0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6" h="1828">
                  <a:moveTo>
                    <a:pt x="4" y="0"/>
                  </a:moveTo>
                  <a:cubicBezTo>
                    <a:pt x="1372" y="0"/>
                    <a:pt x="1372" y="0"/>
                    <a:pt x="1372" y="0"/>
                  </a:cubicBezTo>
                  <a:cubicBezTo>
                    <a:pt x="1374" y="0"/>
                    <a:pt x="1376" y="2"/>
                    <a:pt x="1376" y="4"/>
                  </a:cubicBezTo>
                  <a:cubicBezTo>
                    <a:pt x="1376" y="1824"/>
                    <a:pt x="1376" y="1824"/>
                    <a:pt x="1376" y="1824"/>
                  </a:cubicBezTo>
                  <a:cubicBezTo>
                    <a:pt x="1376" y="1826"/>
                    <a:pt x="1374" y="1828"/>
                    <a:pt x="1372" y="1828"/>
                  </a:cubicBezTo>
                  <a:cubicBezTo>
                    <a:pt x="4" y="1828"/>
                    <a:pt x="4" y="1828"/>
                    <a:pt x="4" y="1828"/>
                  </a:cubicBezTo>
                  <a:cubicBezTo>
                    <a:pt x="2" y="1828"/>
                    <a:pt x="0" y="1826"/>
                    <a:pt x="0" y="18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7"/>
            <p:cNvSpPr>
              <a:spLocks noChangeArrowheads="1"/>
            </p:cNvSpPr>
            <p:nvPr/>
          </p:nvSpPr>
          <p:spPr bwMode="auto">
            <a:xfrm>
              <a:off x="9171703" y="5623387"/>
              <a:ext cx="216214" cy="242587"/>
            </a:xfrm>
            <a:prstGeom prst="ellipse">
              <a:avLst/>
            </a:prstGeom>
            <a:solidFill>
              <a:srgbClr val="D3D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046125" y="1642143"/>
              <a:ext cx="2468914" cy="3667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8100646" y="2468030"/>
              <a:ext cx="2344616" cy="152400"/>
            </a:xfrm>
            <a:prstGeom prst="rect">
              <a:avLst/>
            </a:prstGeom>
            <a:solidFill>
              <a:srgbClr val="9050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100646" y="1689551"/>
              <a:ext cx="2344616" cy="778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218871" y="1865053"/>
              <a:ext cx="2121876" cy="427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장소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강의실 위치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8206154" y="3018883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학생</a:t>
              </a:r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8974015" y="3018882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학생</a:t>
              </a:r>
              <a:r>
                <a:rPr lang="en-US" altLang="ko-KR" sz="1200" dirty="0" smtClean="0"/>
                <a:t>2</a:t>
              </a:r>
              <a:endParaRPr lang="ko-KR" altLang="en-US" sz="1200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9741877" y="3018881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학생</a:t>
              </a:r>
              <a:r>
                <a:rPr lang="en-US" altLang="ko-KR" sz="1200" dirty="0" smtClean="0"/>
                <a:t>3</a:t>
              </a:r>
              <a:endParaRPr lang="ko-KR" altLang="en-US" sz="12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8206154" y="3665896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학생</a:t>
              </a:r>
              <a:r>
                <a:rPr lang="en-US" altLang="ko-KR" sz="1200" dirty="0" smtClean="0"/>
                <a:t>4</a:t>
              </a:r>
              <a:endParaRPr lang="ko-KR" altLang="en-US" sz="1200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8974015" y="3665895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학생</a:t>
              </a:r>
              <a:r>
                <a:rPr lang="en-US" altLang="ko-KR" sz="1200" dirty="0" smtClean="0"/>
                <a:t>5</a:t>
              </a:r>
              <a:endParaRPr lang="ko-KR" altLang="en-US" sz="1200" dirty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9741877" y="3665894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학생</a:t>
              </a:r>
              <a:r>
                <a:rPr lang="en-US" altLang="ko-KR" sz="1200" dirty="0" smtClean="0"/>
                <a:t>6</a:t>
              </a:r>
              <a:endParaRPr lang="ko-KR" altLang="en-US" sz="1200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206154" y="4300634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학생</a:t>
              </a:r>
              <a:r>
                <a:rPr lang="en-US" altLang="ko-KR" sz="1200" dirty="0" smtClean="0"/>
                <a:t>7</a:t>
              </a:r>
              <a:endParaRPr lang="ko-KR" altLang="en-US" sz="1200" dirty="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974015" y="4300633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학생</a:t>
              </a:r>
              <a:r>
                <a:rPr lang="en-US" altLang="ko-KR" sz="1200" dirty="0" smtClean="0"/>
                <a:t>8</a:t>
              </a:r>
              <a:endParaRPr lang="ko-KR" altLang="en-US" sz="12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9741877" y="4300632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학생</a:t>
              </a:r>
              <a:r>
                <a:rPr lang="en-US" altLang="ko-KR" sz="1200" dirty="0" smtClean="0"/>
                <a:t>9</a:t>
              </a:r>
              <a:endParaRPr lang="ko-KR" altLang="en-US" sz="1200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499230" y="4879719"/>
              <a:ext cx="781352" cy="2908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제출</a:t>
              </a:r>
              <a:endParaRPr lang="ko-KR" altLang="en-US" sz="1600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532989" y="4879719"/>
              <a:ext cx="795040" cy="2908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정오표</a:t>
              </a:r>
              <a:endParaRPr lang="ko-KR" altLang="en-US" sz="12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021664" y="3360640"/>
            <a:ext cx="874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 2 3 &gt;&gt;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436283" y="996994"/>
            <a:ext cx="2603805" cy="3893189"/>
            <a:chOff x="436283" y="996994"/>
            <a:chExt cx="2603805" cy="3893189"/>
          </a:xfrm>
        </p:grpSpPr>
        <p:grpSp>
          <p:nvGrpSpPr>
            <p:cNvPr id="8" name="그룹 7"/>
            <p:cNvGrpSpPr/>
            <p:nvPr/>
          </p:nvGrpSpPr>
          <p:grpSpPr>
            <a:xfrm>
              <a:off x="436283" y="996994"/>
              <a:ext cx="2603805" cy="3893189"/>
              <a:chOff x="4815577" y="1240426"/>
              <a:chExt cx="2350967" cy="389047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4815577" y="1240426"/>
                <a:ext cx="2350967" cy="3890470"/>
                <a:chOff x="1140595" y="1070339"/>
                <a:chExt cx="2350967" cy="3890470"/>
              </a:xfrm>
            </p:grpSpPr>
            <p:grpSp>
              <p:nvGrpSpPr>
                <p:cNvPr id="2" name="그룹 1"/>
                <p:cNvGrpSpPr/>
                <p:nvPr/>
              </p:nvGrpSpPr>
              <p:grpSpPr>
                <a:xfrm>
                  <a:off x="1140595" y="1070339"/>
                  <a:ext cx="2350967" cy="3890470"/>
                  <a:chOff x="887477" y="1096765"/>
                  <a:chExt cx="2350967" cy="3890470"/>
                </a:xfrm>
              </p:grpSpPr>
              <p:sp>
                <p:nvSpPr>
                  <p:cNvPr id="65" name="Freeform 5"/>
                  <p:cNvSpPr>
                    <a:spLocks/>
                  </p:cNvSpPr>
                  <p:nvPr/>
                </p:nvSpPr>
                <p:spPr bwMode="auto">
                  <a:xfrm>
                    <a:off x="887477" y="1096765"/>
                    <a:ext cx="2350967" cy="3890470"/>
                  </a:xfrm>
                  <a:custGeom>
                    <a:avLst/>
                    <a:gdLst>
                      <a:gd name="T0" fmla="*/ 112 w 1528"/>
                      <a:gd name="T1" fmla="*/ 0 h 2269"/>
                      <a:gd name="T2" fmla="*/ 1416 w 1528"/>
                      <a:gd name="T3" fmla="*/ 0 h 2269"/>
                      <a:gd name="T4" fmla="*/ 1528 w 1528"/>
                      <a:gd name="T5" fmla="*/ 112 h 2269"/>
                      <a:gd name="T6" fmla="*/ 1528 w 1528"/>
                      <a:gd name="T7" fmla="*/ 2157 h 2269"/>
                      <a:gd name="T8" fmla="*/ 1416 w 1528"/>
                      <a:gd name="T9" fmla="*/ 2269 h 2269"/>
                      <a:gd name="T10" fmla="*/ 112 w 1528"/>
                      <a:gd name="T11" fmla="*/ 2269 h 2269"/>
                      <a:gd name="T12" fmla="*/ 0 w 1528"/>
                      <a:gd name="T13" fmla="*/ 2157 h 2269"/>
                      <a:gd name="T14" fmla="*/ 0 w 1528"/>
                      <a:gd name="T15" fmla="*/ 112 h 2269"/>
                      <a:gd name="T16" fmla="*/ 112 w 1528"/>
                      <a:gd name="T17" fmla="*/ 0 h 22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28" h="2269">
                        <a:moveTo>
                          <a:pt x="112" y="0"/>
                        </a:moveTo>
                        <a:cubicBezTo>
                          <a:pt x="1416" y="0"/>
                          <a:pt x="1416" y="0"/>
                          <a:pt x="1416" y="0"/>
                        </a:cubicBezTo>
                        <a:cubicBezTo>
                          <a:pt x="1477" y="0"/>
                          <a:pt x="1528" y="50"/>
                          <a:pt x="1528" y="112"/>
                        </a:cubicBezTo>
                        <a:cubicBezTo>
                          <a:pt x="1528" y="2157"/>
                          <a:pt x="1528" y="2157"/>
                          <a:pt x="1528" y="2157"/>
                        </a:cubicBezTo>
                        <a:cubicBezTo>
                          <a:pt x="1528" y="2218"/>
                          <a:pt x="1477" y="2269"/>
                          <a:pt x="1416" y="2269"/>
                        </a:cubicBezTo>
                        <a:cubicBezTo>
                          <a:pt x="112" y="2269"/>
                          <a:pt x="112" y="2269"/>
                          <a:pt x="112" y="2269"/>
                        </a:cubicBezTo>
                        <a:cubicBezTo>
                          <a:pt x="50" y="2269"/>
                          <a:pt x="0" y="2218"/>
                          <a:pt x="0" y="2157"/>
                        </a:cubicBezTo>
                        <a:cubicBezTo>
                          <a:pt x="0" y="112"/>
                          <a:pt x="0" y="112"/>
                          <a:pt x="0" y="112"/>
                        </a:cubicBezTo>
                        <a:cubicBezTo>
                          <a:pt x="0" y="50"/>
                          <a:pt x="50" y="0"/>
                          <a:pt x="112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6"/>
                  <p:cNvSpPr>
                    <a:spLocks/>
                  </p:cNvSpPr>
                  <p:nvPr/>
                </p:nvSpPr>
                <p:spPr bwMode="auto">
                  <a:xfrm>
                    <a:off x="1004085" y="1472812"/>
                    <a:ext cx="2117750" cy="3134184"/>
                  </a:xfrm>
                  <a:custGeom>
                    <a:avLst/>
                    <a:gdLst>
                      <a:gd name="T0" fmla="*/ 4 w 1376"/>
                      <a:gd name="T1" fmla="*/ 0 h 1828"/>
                      <a:gd name="T2" fmla="*/ 1372 w 1376"/>
                      <a:gd name="T3" fmla="*/ 0 h 1828"/>
                      <a:gd name="T4" fmla="*/ 1376 w 1376"/>
                      <a:gd name="T5" fmla="*/ 4 h 1828"/>
                      <a:gd name="T6" fmla="*/ 1376 w 1376"/>
                      <a:gd name="T7" fmla="*/ 1824 h 1828"/>
                      <a:gd name="T8" fmla="*/ 1372 w 1376"/>
                      <a:gd name="T9" fmla="*/ 1828 h 1828"/>
                      <a:gd name="T10" fmla="*/ 4 w 1376"/>
                      <a:gd name="T11" fmla="*/ 1828 h 1828"/>
                      <a:gd name="T12" fmla="*/ 0 w 1376"/>
                      <a:gd name="T13" fmla="*/ 1824 h 1828"/>
                      <a:gd name="T14" fmla="*/ 0 w 1376"/>
                      <a:gd name="T15" fmla="*/ 4 h 1828"/>
                      <a:gd name="T16" fmla="*/ 4 w 1376"/>
                      <a:gd name="T17" fmla="*/ 0 h 18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76" h="1828">
                        <a:moveTo>
                          <a:pt x="4" y="0"/>
                        </a:moveTo>
                        <a:cubicBezTo>
                          <a:pt x="1372" y="0"/>
                          <a:pt x="1372" y="0"/>
                          <a:pt x="1372" y="0"/>
                        </a:cubicBezTo>
                        <a:cubicBezTo>
                          <a:pt x="1374" y="0"/>
                          <a:pt x="1376" y="2"/>
                          <a:pt x="1376" y="4"/>
                        </a:cubicBezTo>
                        <a:cubicBezTo>
                          <a:pt x="1376" y="1824"/>
                          <a:pt x="1376" y="1824"/>
                          <a:pt x="1376" y="1824"/>
                        </a:cubicBezTo>
                        <a:cubicBezTo>
                          <a:pt x="1376" y="1826"/>
                          <a:pt x="1374" y="1828"/>
                          <a:pt x="1372" y="1828"/>
                        </a:cubicBezTo>
                        <a:cubicBezTo>
                          <a:pt x="4" y="1828"/>
                          <a:pt x="4" y="1828"/>
                          <a:pt x="4" y="1828"/>
                        </a:cubicBezTo>
                        <a:cubicBezTo>
                          <a:pt x="2" y="1828"/>
                          <a:pt x="0" y="1826"/>
                          <a:pt x="0" y="182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2"/>
                          <a:pt x="2" y="0"/>
                          <a:pt x="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8" name="Oval 7"/>
                <p:cNvSpPr>
                  <a:spLocks noChangeArrowheads="1"/>
                </p:cNvSpPr>
                <p:nvPr/>
              </p:nvSpPr>
              <p:spPr bwMode="auto">
                <a:xfrm>
                  <a:off x="2266060" y="4707380"/>
                  <a:ext cx="175539" cy="194313"/>
                </a:xfrm>
                <a:prstGeom prst="ellipse">
                  <a:avLst/>
                </a:prstGeom>
                <a:solidFill>
                  <a:srgbClr val="D3D1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" name="직사각형 3"/>
              <p:cNvSpPr/>
              <p:nvPr/>
            </p:nvSpPr>
            <p:spPr>
              <a:xfrm>
                <a:off x="5020784" y="1715981"/>
                <a:ext cx="1940553" cy="5621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/>
                  <a:t>정오표</a:t>
                </a:r>
                <a:endParaRPr lang="ko-KR" altLang="en-US" b="1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058534" y="2522893"/>
                <a:ext cx="1940553" cy="1168734"/>
              </a:xfrm>
              <a:prstGeom prst="rect">
                <a:avLst/>
              </a:prstGeom>
              <a:solidFill>
                <a:srgbClr val="F4F098"/>
              </a:solidFill>
              <a:ln>
                <a:solidFill>
                  <a:srgbClr val="F4F098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/>
                  <a:t>정보처리기사 </a:t>
                </a:r>
                <a:r>
                  <a:rPr lang="en-US" altLang="ko-KR" sz="1400" b="1" dirty="0" smtClean="0"/>
                  <a:t>A</a:t>
                </a:r>
                <a:r>
                  <a:rPr lang="ko-KR" altLang="en-US" sz="1400" b="1" dirty="0" smtClean="0"/>
                  <a:t>형 </a:t>
                </a:r>
                <a:r>
                  <a:rPr lang="en-US" altLang="ko-KR" sz="1400" b="1" dirty="0" smtClean="0"/>
                  <a:t>11</a:t>
                </a:r>
                <a:r>
                  <a:rPr lang="ko-KR" altLang="en-US" sz="1400" b="1" dirty="0" smtClean="0"/>
                  <a:t>번 문제에서 </a:t>
                </a:r>
                <a:r>
                  <a:rPr lang="ko-KR" altLang="en-US" sz="1400" b="1" dirty="0" err="1" smtClean="0"/>
                  <a:t>아닌것을</a:t>
                </a:r>
                <a:r>
                  <a:rPr lang="ko-KR" altLang="en-US" sz="1400" b="1" dirty="0" smtClean="0"/>
                  <a:t> 고르라고 했는데</a:t>
                </a:r>
                <a:r>
                  <a:rPr lang="en-US" altLang="ko-KR" sz="1400" b="1" dirty="0" smtClean="0"/>
                  <a:t>, </a:t>
                </a:r>
                <a:r>
                  <a:rPr lang="ko-KR" altLang="en-US" sz="1400" b="1" dirty="0" err="1" smtClean="0"/>
                  <a:t>맞는것을</a:t>
                </a:r>
                <a:r>
                  <a:rPr lang="ko-KR" altLang="en-US" sz="1400" b="1" dirty="0" smtClean="0"/>
                  <a:t> 고르는 것이 아닌가요</a:t>
                </a:r>
                <a:r>
                  <a:rPr lang="en-US" altLang="ko-KR" sz="1400" b="1" dirty="0" smtClean="0"/>
                  <a:t>? </a:t>
                </a:r>
                <a:r>
                  <a:rPr lang="ko-KR" altLang="en-US" sz="1400" b="1" dirty="0" smtClean="0"/>
                  <a:t>확인바랍니다</a:t>
                </a:r>
                <a:r>
                  <a:rPr lang="en-US" altLang="ko-KR" sz="1400" b="1" dirty="0" smtClean="0"/>
                  <a:t>.</a:t>
                </a:r>
                <a:endParaRPr lang="ko-KR" altLang="en-US" sz="1400" b="1" dirty="0"/>
              </a:p>
            </p:txBody>
          </p:sp>
        </p:grpSp>
        <p:sp>
          <p:nvSpPr>
            <p:cNvPr id="63" name="직사각형 62"/>
            <p:cNvSpPr/>
            <p:nvPr/>
          </p:nvSpPr>
          <p:spPr>
            <a:xfrm>
              <a:off x="1798744" y="4051025"/>
              <a:ext cx="940165" cy="264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/>
                <a:t>뒤로가기</a:t>
              </a:r>
              <a:endParaRPr lang="ko-KR" altLang="en-US" sz="1400" b="1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09429" y="4067286"/>
              <a:ext cx="905861" cy="246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글쓰기</a:t>
              </a:r>
              <a:endParaRPr lang="ko-KR" altLang="en-US" sz="1400" b="1" dirty="0"/>
            </a:p>
          </p:txBody>
        </p:sp>
      </p:grpSp>
      <p:sp>
        <p:nvSpPr>
          <p:cNvPr id="71" name="왼쪽 화살표 70"/>
          <p:cNvSpPr/>
          <p:nvPr/>
        </p:nvSpPr>
        <p:spPr>
          <a:xfrm>
            <a:off x="8353250" y="2864241"/>
            <a:ext cx="613918" cy="45029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>
            <a:off x="3254987" y="2598659"/>
            <a:ext cx="597988" cy="487424"/>
          </a:xfrm>
          <a:prstGeom prst="rightArrow">
            <a:avLst>
              <a:gd name="adj1" fmla="val 3766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42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9288" y="1761970"/>
            <a:ext cx="6039829" cy="4067952"/>
            <a:chOff x="3424052" y="2252864"/>
            <a:chExt cx="4323420" cy="3577905"/>
          </a:xfrm>
        </p:grpSpPr>
        <p:grpSp>
          <p:nvGrpSpPr>
            <p:cNvPr id="3" name="그룹 2"/>
            <p:cNvGrpSpPr/>
            <p:nvPr/>
          </p:nvGrpSpPr>
          <p:grpSpPr>
            <a:xfrm>
              <a:off x="3424052" y="2252864"/>
              <a:ext cx="4323420" cy="3577905"/>
              <a:chOff x="6345382" y="1860979"/>
              <a:chExt cx="4323420" cy="3577905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6345382" y="1860979"/>
                <a:ext cx="4323420" cy="3577905"/>
                <a:chOff x="6186393" y="1302838"/>
                <a:chExt cx="4323420" cy="3577905"/>
              </a:xfrm>
            </p:grpSpPr>
            <p:grpSp>
              <p:nvGrpSpPr>
                <p:cNvPr id="11" name="Group 21"/>
                <p:cNvGrpSpPr>
                  <a:grpSpLocks noChangeAspect="1"/>
                </p:cNvGrpSpPr>
                <p:nvPr/>
              </p:nvGrpSpPr>
              <p:grpSpPr bwMode="auto">
                <a:xfrm>
                  <a:off x="6186393" y="1302838"/>
                  <a:ext cx="4323420" cy="3577905"/>
                  <a:chOff x="507" y="1182"/>
                  <a:chExt cx="3091" cy="2558"/>
                </a:xfrm>
              </p:grpSpPr>
              <p:sp>
                <p:nvSpPr>
                  <p:cNvPr id="13" name="AutoShape 3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507" y="1183"/>
                    <a:ext cx="3044" cy="25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6" tIns="45708" rIns="91416" bIns="457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1218987"/>
                    <a:endParaRPr lang="en-US" sz="12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" name="Freeform 5"/>
                  <p:cNvSpPr>
                    <a:spLocks/>
                  </p:cNvSpPr>
                  <p:nvPr/>
                </p:nvSpPr>
                <p:spPr bwMode="auto">
                  <a:xfrm>
                    <a:off x="1700" y="3289"/>
                    <a:ext cx="669" cy="364"/>
                  </a:xfrm>
                  <a:custGeom>
                    <a:avLst/>
                    <a:gdLst>
                      <a:gd name="T0" fmla="*/ 659 w 659"/>
                      <a:gd name="T1" fmla="*/ 364 h 364"/>
                      <a:gd name="T2" fmla="*/ 0 w 659"/>
                      <a:gd name="T3" fmla="*/ 364 h 364"/>
                      <a:gd name="T4" fmla="*/ 51 w 659"/>
                      <a:gd name="T5" fmla="*/ 0 h 364"/>
                      <a:gd name="T6" fmla="*/ 612 w 659"/>
                      <a:gd name="T7" fmla="*/ 0 h 364"/>
                      <a:gd name="T8" fmla="*/ 659 w 659"/>
                      <a:gd name="T9" fmla="*/ 364 h 3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59" h="364">
                        <a:moveTo>
                          <a:pt x="659" y="364"/>
                        </a:moveTo>
                        <a:lnTo>
                          <a:pt x="0" y="364"/>
                        </a:lnTo>
                        <a:lnTo>
                          <a:pt x="51" y="0"/>
                        </a:lnTo>
                        <a:lnTo>
                          <a:pt x="612" y="0"/>
                        </a:lnTo>
                        <a:lnTo>
                          <a:pt x="659" y="364"/>
                        </a:lnTo>
                        <a:close/>
                      </a:path>
                    </a:pathLst>
                  </a:custGeom>
                  <a:solidFill>
                    <a:srgbClr val="D3D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6" tIns="45708" rIns="91416" bIns="457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1218987"/>
                    <a:endParaRPr lang="en-US" sz="12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Freeform 6"/>
                  <p:cNvSpPr>
                    <a:spLocks/>
                  </p:cNvSpPr>
                  <p:nvPr/>
                </p:nvSpPr>
                <p:spPr bwMode="auto">
                  <a:xfrm>
                    <a:off x="1652" y="3645"/>
                    <a:ext cx="765" cy="94"/>
                  </a:xfrm>
                  <a:custGeom>
                    <a:avLst/>
                    <a:gdLst>
                      <a:gd name="T0" fmla="*/ 758 w 772"/>
                      <a:gd name="T1" fmla="*/ 96 h 96"/>
                      <a:gd name="T2" fmla="*/ 12 w 772"/>
                      <a:gd name="T3" fmla="*/ 96 h 96"/>
                      <a:gd name="T4" fmla="*/ 0 w 772"/>
                      <a:gd name="T5" fmla="*/ 84 h 96"/>
                      <a:gd name="T6" fmla="*/ 2 w 772"/>
                      <a:gd name="T7" fmla="*/ 78 h 96"/>
                      <a:gd name="T8" fmla="*/ 48 w 772"/>
                      <a:gd name="T9" fmla="*/ 5 h 96"/>
                      <a:gd name="T10" fmla="*/ 58 w 772"/>
                      <a:gd name="T11" fmla="*/ 0 h 96"/>
                      <a:gd name="T12" fmla="*/ 715 w 772"/>
                      <a:gd name="T13" fmla="*/ 0 h 96"/>
                      <a:gd name="T14" fmla="*/ 725 w 772"/>
                      <a:gd name="T15" fmla="*/ 6 h 96"/>
                      <a:gd name="T16" fmla="*/ 768 w 772"/>
                      <a:gd name="T17" fmla="*/ 78 h 96"/>
                      <a:gd name="T18" fmla="*/ 764 w 772"/>
                      <a:gd name="T19" fmla="*/ 95 h 96"/>
                      <a:gd name="T20" fmla="*/ 758 w 772"/>
                      <a:gd name="T21" fmla="*/ 96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72" h="96">
                        <a:moveTo>
                          <a:pt x="758" y="96"/>
                        </a:moveTo>
                        <a:cubicBezTo>
                          <a:pt x="12" y="96"/>
                          <a:pt x="12" y="96"/>
                          <a:pt x="12" y="96"/>
                        </a:cubicBezTo>
                        <a:cubicBezTo>
                          <a:pt x="5" y="96"/>
                          <a:pt x="0" y="91"/>
                          <a:pt x="0" y="84"/>
                        </a:cubicBezTo>
                        <a:cubicBezTo>
                          <a:pt x="0" y="82"/>
                          <a:pt x="0" y="80"/>
                          <a:pt x="2" y="78"/>
                        </a:cubicBezTo>
                        <a:cubicBezTo>
                          <a:pt x="48" y="5"/>
                          <a:pt x="48" y="5"/>
                          <a:pt x="48" y="5"/>
                        </a:cubicBezTo>
                        <a:cubicBezTo>
                          <a:pt x="50" y="2"/>
                          <a:pt x="54" y="0"/>
                          <a:pt x="58" y="0"/>
                        </a:cubicBezTo>
                        <a:cubicBezTo>
                          <a:pt x="715" y="0"/>
                          <a:pt x="715" y="0"/>
                          <a:pt x="715" y="0"/>
                        </a:cubicBezTo>
                        <a:cubicBezTo>
                          <a:pt x="719" y="0"/>
                          <a:pt x="723" y="2"/>
                          <a:pt x="725" y="6"/>
                        </a:cubicBezTo>
                        <a:cubicBezTo>
                          <a:pt x="768" y="78"/>
                          <a:pt x="768" y="78"/>
                          <a:pt x="768" y="78"/>
                        </a:cubicBezTo>
                        <a:cubicBezTo>
                          <a:pt x="772" y="84"/>
                          <a:pt x="770" y="91"/>
                          <a:pt x="764" y="95"/>
                        </a:cubicBezTo>
                        <a:cubicBezTo>
                          <a:pt x="762" y="96"/>
                          <a:pt x="760" y="96"/>
                          <a:pt x="758" y="96"/>
                        </a:cubicBezTo>
                        <a:close/>
                      </a:path>
                    </a:pathLst>
                  </a:custGeom>
                  <a:solidFill>
                    <a:srgbClr val="BFBD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6" tIns="45708" rIns="91416" bIns="457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1218987"/>
                    <a:endParaRPr lang="en-US" sz="12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" name="Freeform 7"/>
                  <p:cNvSpPr>
                    <a:spLocks/>
                  </p:cNvSpPr>
                  <p:nvPr/>
                </p:nvSpPr>
                <p:spPr bwMode="auto">
                  <a:xfrm>
                    <a:off x="507" y="1182"/>
                    <a:ext cx="3090" cy="1885"/>
                  </a:xfrm>
                  <a:custGeom>
                    <a:avLst/>
                    <a:gdLst>
                      <a:gd name="T0" fmla="*/ 3056 w 3114"/>
                      <a:gd name="T1" fmla="*/ 0 h 1928"/>
                      <a:gd name="T2" fmla="*/ 56 w 3114"/>
                      <a:gd name="T3" fmla="*/ 0 h 1928"/>
                      <a:gd name="T4" fmla="*/ 0 w 3114"/>
                      <a:gd name="T5" fmla="*/ 56 h 1928"/>
                      <a:gd name="T6" fmla="*/ 0 w 3114"/>
                      <a:gd name="T7" fmla="*/ 1928 h 1928"/>
                      <a:gd name="T8" fmla="*/ 3114 w 3114"/>
                      <a:gd name="T9" fmla="*/ 1928 h 1928"/>
                      <a:gd name="T10" fmla="*/ 3112 w 3114"/>
                      <a:gd name="T11" fmla="*/ 56 h 1928"/>
                      <a:gd name="T12" fmla="*/ 3056 w 3114"/>
                      <a:gd name="T13" fmla="*/ 0 h 19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114" h="1928">
                        <a:moveTo>
                          <a:pt x="3056" y="0"/>
                        </a:moveTo>
                        <a:cubicBezTo>
                          <a:pt x="56" y="0"/>
                          <a:pt x="56" y="0"/>
                          <a:pt x="56" y="0"/>
                        </a:cubicBezTo>
                        <a:cubicBezTo>
                          <a:pt x="25" y="0"/>
                          <a:pt x="0" y="26"/>
                          <a:pt x="0" y="56"/>
                        </a:cubicBezTo>
                        <a:cubicBezTo>
                          <a:pt x="0" y="56"/>
                          <a:pt x="0" y="1910"/>
                          <a:pt x="0" y="1928"/>
                        </a:cubicBezTo>
                        <a:cubicBezTo>
                          <a:pt x="3114" y="1928"/>
                          <a:pt x="3114" y="1928"/>
                          <a:pt x="3114" y="1928"/>
                        </a:cubicBezTo>
                        <a:cubicBezTo>
                          <a:pt x="3114" y="1896"/>
                          <a:pt x="3112" y="56"/>
                          <a:pt x="3112" y="56"/>
                        </a:cubicBezTo>
                        <a:cubicBezTo>
                          <a:pt x="3112" y="26"/>
                          <a:pt x="3087" y="0"/>
                          <a:pt x="3056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6" tIns="45708" rIns="91416" bIns="457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1218987"/>
                    <a:endParaRPr lang="en-US" sz="12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" name="Freeform 9"/>
                  <p:cNvSpPr>
                    <a:spLocks/>
                  </p:cNvSpPr>
                  <p:nvPr/>
                </p:nvSpPr>
                <p:spPr bwMode="auto">
                  <a:xfrm>
                    <a:off x="508" y="3067"/>
                    <a:ext cx="3090" cy="240"/>
                  </a:xfrm>
                  <a:custGeom>
                    <a:avLst/>
                    <a:gdLst>
                      <a:gd name="T0" fmla="*/ 3061 w 3114"/>
                      <a:gd name="T1" fmla="*/ 246 h 246"/>
                      <a:gd name="T2" fmla="*/ 56 w 3114"/>
                      <a:gd name="T3" fmla="*/ 246 h 246"/>
                      <a:gd name="T4" fmla="*/ 0 w 3114"/>
                      <a:gd name="T5" fmla="*/ 190 h 246"/>
                      <a:gd name="T6" fmla="*/ 0 w 3114"/>
                      <a:gd name="T7" fmla="*/ 0 h 246"/>
                      <a:gd name="T8" fmla="*/ 3114 w 3114"/>
                      <a:gd name="T9" fmla="*/ 0 h 246"/>
                      <a:gd name="T10" fmla="*/ 3114 w 3114"/>
                      <a:gd name="T11" fmla="*/ 190 h 246"/>
                      <a:gd name="T12" fmla="*/ 3061 w 3114"/>
                      <a:gd name="T13" fmla="*/ 246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114" h="246">
                        <a:moveTo>
                          <a:pt x="3061" y="246"/>
                        </a:moveTo>
                        <a:cubicBezTo>
                          <a:pt x="56" y="246"/>
                          <a:pt x="56" y="246"/>
                          <a:pt x="56" y="246"/>
                        </a:cubicBezTo>
                        <a:cubicBezTo>
                          <a:pt x="25" y="246"/>
                          <a:pt x="0" y="221"/>
                          <a:pt x="0" y="190"/>
                        </a:cubicBezTo>
                        <a:cubicBezTo>
                          <a:pt x="0" y="190"/>
                          <a:pt x="0" y="6"/>
                          <a:pt x="0" y="0"/>
                        </a:cubicBezTo>
                        <a:cubicBezTo>
                          <a:pt x="3114" y="0"/>
                          <a:pt x="3114" y="0"/>
                          <a:pt x="3114" y="0"/>
                        </a:cubicBezTo>
                        <a:cubicBezTo>
                          <a:pt x="3114" y="3"/>
                          <a:pt x="3114" y="190"/>
                          <a:pt x="3114" y="190"/>
                        </a:cubicBezTo>
                        <a:cubicBezTo>
                          <a:pt x="3114" y="221"/>
                          <a:pt x="3092" y="246"/>
                          <a:pt x="3061" y="246"/>
                        </a:cubicBezTo>
                        <a:close/>
                      </a:path>
                    </a:pathLst>
                  </a:custGeom>
                  <a:solidFill>
                    <a:srgbClr val="EBEA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6" tIns="45708" rIns="91416" bIns="457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1218987"/>
                    <a:endParaRPr lang="en-US" sz="12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983" y="3140"/>
                    <a:ext cx="94" cy="94"/>
                  </a:xfrm>
                  <a:prstGeom prst="ellipse">
                    <a:avLst/>
                  </a:prstGeom>
                  <a:solidFill>
                    <a:srgbClr val="D5D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6" tIns="45708" rIns="91416" bIns="457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1218987"/>
                    <a:endParaRPr lang="en-US" sz="12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2011" y="1243"/>
                    <a:ext cx="38" cy="37"/>
                  </a:xfrm>
                  <a:prstGeom prst="ellipse">
                    <a:avLst/>
                  </a:prstGeom>
                  <a:solidFill>
                    <a:srgbClr val="6262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16" tIns="45708" rIns="91416" bIns="45708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1218987"/>
                    <a:endParaRPr lang="en-US" sz="12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2" name="직사각형 11"/>
                <p:cNvSpPr/>
                <p:nvPr/>
              </p:nvSpPr>
              <p:spPr>
                <a:xfrm>
                  <a:off x="6412675" y="1439911"/>
                  <a:ext cx="3871356" cy="232456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" name="Rectangle 18"/>
              <p:cNvSpPr/>
              <p:nvPr/>
            </p:nvSpPr>
            <p:spPr>
              <a:xfrm>
                <a:off x="6570264" y="2004392"/>
                <a:ext cx="3872755" cy="3041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 smtClean="0"/>
                  <a:t>HIMNET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570264" y="2308565"/>
                <a:ext cx="532011" cy="2014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aphicFrame>
          <p:nvGraphicFramePr>
            <p:cNvPr id="4" name="Chart 34"/>
            <p:cNvGraphicFramePr/>
            <p:nvPr>
              <p:extLst>
                <p:ext uri="{D42A27DB-BD31-4B8C-83A1-F6EECF244321}">
                  <p14:modId xmlns:p14="http://schemas.microsoft.com/office/powerpoint/2010/main" val="3483914889"/>
                </p:ext>
              </p:extLst>
            </p:nvPr>
          </p:nvGraphicFramePr>
          <p:xfrm>
            <a:off x="4206805" y="2701850"/>
            <a:ext cx="3418601" cy="1995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690710" y="2836123"/>
              <a:ext cx="728858" cy="175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/>
                  </a:solidFill>
                </a:rPr>
                <a:t>일정보기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90709" y="3038964"/>
              <a:ext cx="728859" cy="175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/>
                  </a:solidFill>
                </a:rPr>
                <a:t>인원통계</a:t>
              </a:r>
              <a:endParaRPr lang="en-US" altLang="ko-KR" sz="7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90710" y="3251176"/>
              <a:ext cx="661407" cy="175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/>
                  </a:solidFill>
                </a:rPr>
                <a:t>감독관정보보기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99751" y="6044611"/>
            <a:ext cx="231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관리자가 본 정오표</a:t>
            </a:r>
            <a:endParaRPr lang="en-US" altLang="ko-KR" b="1" dirty="0" smtClean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96540"/>
              </p:ext>
            </p:extLst>
          </p:nvPr>
        </p:nvGraphicFramePr>
        <p:xfrm>
          <a:off x="1542725" y="2405448"/>
          <a:ext cx="4312300" cy="1467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46"/>
                <a:gridCol w="2593383"/>
                <a:gridCol w="888371"/>
              </a:tblGrid>
              <a:tr h="294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감독관번호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위치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등록시간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281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2011213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경기도 평택시 동일공고 </a:t>
                      </a:r>
                      <a:r>
                        <a:rPr lang="en-US" altLang="ko-KR" sz="1050" dirty="0" smtClean="0"/>
                        <a:t>2</a:t>
                      </a:r>
                      <a:r>
                        <a:rPr lang="ko-KR" altLang="en-US" sz="1050" dirty="0" smtClean="0"/>
                        <a:t>강의실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2016-08-21</a:t>
                      </a:r>
                      <a:endParaRPr lang="ko-KR" altLang="en-US" sz="1050" dirty="0"/>
                    </a:p>
                  </a:txBody>
                  <a:tcPr anchor="ctr"/>
                </a:tc>
              </a:tr>
              <a:tr h="775030">
                <a:tc gridSpan="3">
                  <a:txBody>
                    <a:bodyPr/>
                    <a:lstStyle/>
                    <a:p>
                      <a:r>
                        <a:rPr lang="ko-KR" altLang="en-US" sz="1050" dirty="0" smtClean="0"/>
                        <a:t>정보처리기사 </a:t>
                      </a:r>
                      <a:r>
                        <a:rPr lang="en-US" altLang="ko-KR" sz="1050" dirty="0" smtClean="0"/>
                        <a:t>A</a:t>
                      </a:r>
                      <a:r>
                        <a:rPr lang="ko-KR" altLang="en-US" sz="1050" dirty="0" smtClean="0"/>
                        <a:t>형 </a:t>
                      </a:r>
                      <a:r>
                        <a:rPr lang="en-US" altLang="ko-KR" sz="1050" dirty="0" smtClean="0"/>
                        <a:t>11</a:t>
                      </a:r>
                      <a:r>
                        <a:rPr lang="ko-KR" altLang="en-US" sz="1050" dirty="0" smtClean="0"/>
                        <a:t>번 문제에서 </a:t>
                      </a:r>
                      <a:r>
                        <a:rPr lang="ko-KR" altLang="en-US" sz="1050" dirty="0" err="1" smtClean="0"/>
                        <a:t>아닌것을</a:t>
                      </a:r>
                      <a:r>
                        <a:rPr lang="ko-KR" altLang="en-US" sz="1050" dirty="0" smtClean="0"/>
                        <a:t> 고르라고 했는데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err="1" smtClean="0"/>
                        <a:t>맞는것을</a:t>
                      </a:r>
                      <a:r>
                        <a:rPr lang="ko-KR" altLang="en-US" sz="1050" dirty="0" smtClean="0"/>
                        <a:t> 고르는 것이 아닌가요</a:t>
                      </a:r>
                      <a:r>
                        <a:rPr lang="en-US" altLang="ko-KR" sz="1050" dirty="0" smtClean="0"/>
                        <a:t>? </a:t>
                      </a:r>
                      <a:r>
                        <a:rPr lang="ko-KR" altLang="en-US" sz="1050" dirty="0" smtClean="0"/>
                        <a:t>확인바랍니다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 smtClean="0"/>
                    </a:p>
                    <a:p>
                      <a:pPr algn="just" latinLnBrk="1"/>
                      <a:endParaRPr lang="en-US" altLang="ko-KR" sz="1050" dirty="0" smtClean="0"/>
                    </a:p>
                    <a:p>
                      <a:pPr algn="just" latinLnBrk="1"/>
                      <a:r>
                        <a:rPr lang="en-US" altLang="ko-KR" sz="1050" dirty="0" smtClean="0"/>
                        <a:t>---------------------------------------------------------------------------------------------------</a:t>
                      </a:r>
                    </a:p>
                    <a:p>
                      <a:pPr algn="just" latinLnBrk="1"/>
                      <a:r>
                        <a:rPr lang="ko-KR" altLang="en-US" sz="1050" dirty="0" smtClean="0"/>
                        <a:t>확인 결과 </a:t>
                      </a:r>
                      <a:r>
                        <a:rPr lang="ko-KR" altLang="en-US" sz="1050" dirty="0" err="1" smtClean="0"/>
                        <a:t>이상없습니다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357568" y="4222397"/>
            <a:ext cx="874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 2 3 &gt;&gt;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5081737" y="4035406"/>
            <a:ext cx="738554" cy="21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보내기</a:t>
            </a:r>
            <a:endParaRPr lang="ko-KR" altLang="en-US" sz="1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8012629" y="1019455"/>
            <a:ext cx="3212737" cy="4810467"/>
            <a:chOff x="4815577" y="1240426"/>
            <a:chExt cx="2350967" cy="3890470"/>
          </a:xfrm>
        </p:grpSpPr>
        <p:grpSp>
          <p:nvGrpSpPr>
            <p:cNvPr id="25" name="그룹 24"/>
            <p:cNvGrpSpPr/>
            <p:nvPr/>
          </p:nvGrpSpPr>
          <p:grpSpPr>
            <a:xfrm>
              <a:off x="4815577" y="1240426"/>
              <a:ext cx="2350967" cy="3890470"/>
              <a:chOff x="1140595" y="1070339"/>
              <a:chExt cx="2350967" cy="3890470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140595" y="1070339"/>
                <a:ext cx="2350967" cy="3890470"/>
                <a:chOff x="887477" y="1096765"/>
                <a:chExt cx="2350967" cy="3890470"/>
              </a:xfrm>
            </p:grpSpPr>
            <p:sp>
              <p:nvSpPr>
                <p:cNvPr id="31" name="Freeform 5"/>
                <p:cNvSpPr>
                  <a:spLocks/>
                </p:cNvSpPr>
                <p:nvPr/>
              </p:nvSpPr>
              <p:spPr bwMode="auto">
                <a:xfrm>
                  <a:off x="887477" y="1096765"/>
                  <a:ext cx="2350967" cy="3890470"/>
                </a:xfrm>
                <a:custGeom>
                  <a:avLst/>
                  <a:gdLst>
                    <a:gd name="T0" fmla="*/ 112 w 1528"/>
                    <a:gd name="T1" fmla="*/ 0 h 2269"/>
                    <a:gd name="T2" fmla="*/ 1416 w 1528"/>
                    <a:gd name="T3" fmla="*/ 0 h 2269"/>
                    <a:gd name="T4" fmla="*/ 1528 w 1528"/>
                    <a:gd name="T5" fmla="*/ 112 h 2269"/>
                    <a:gd name="T6" fmla="*/ 1528 w 1528"/>
                    <a:gd name="T7" fmla="*/ 2157 h 2269"/>
                    <a:gd name="T8" fmla="*/ 1416 w 1528"/>
                    <a:gd name="T9" fmla="*/ 2269 h 2269"/>
                    <a:gd name="T10" fmla="*/ 112 w 1528"/>
                    <a:gd name="T11" fmla="*/ 2269 h 2269"/>
                    <a:gd name="T12" fmla="*/ 0 w 1528"/>
                    <a:gd name="T13" fmla="*/ 2157 h 2269"/>
                    <a:gd name="T14" fmla="*/ 0 w 1528"/>
                    <a:gd name="T15" fmla="*/ 112 h 2269"/>
                    <a:gd name="T16" fmla="*/ 112 w 1528"/>
                    <a:gd name="T17" fmla="*/ 0 h 2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28" h="2269">
                      <a:moveTo>
                        <a:pt x="112" y="0"/>
                      </a:moveTo>
                      <a:cubicBezTo>
                        <a:pt x="1416" y="0"/>
                        <a:pt x="1416" y="0"/>
                        <a:pt x="1416" y="0"/>
                      </a:cubicBezTo>
                      <a:cubicBezTo>
                        <a:pt x="1477" y="0"/>
                        <a:pt x="1528" y="50"/>
                        <a:pt x="1528" y="112"/>
                      </a:cubicBezTo>
                      <a:cubicBezTo>
                        <a:pt x="1528" y="2157"/>
                        <a:pt x="1528" y="2157"/>
                        <a:pt x="1528" y="2157"/>
                      </a:cubicBezTo>
                      <a:cubicBezTo>
                        <a:pt x="1528" y="2218"/>
                        <a:pt x="1477" y="2269"/>
                        <a:pt x="1416" y="2269"/>
                      </a:cubicBezTo>
                      <a:cubicBezTo>
                        <a:pt x="112" y="2269"/>
                        <a:pt x="112" y="2269"/>
                        <a:pt x="112" y="2269"/>
                      </a:cubicBezTo>
                      <a:cubicBezTo>
                        <a:pt x="50" y="2269"/>
                        <a:pt x="0" y="2218"/>
                        <a:pt x="0" y="2157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/>
              </p:nvSpPr>
              <p:spPr bwMode="auto">
                <a:xfrm>
                  <a:off x="1004085" y="1472812"/>
                  <a:ext cx="2117750" cy="3134184"/>
                </a:xfrm>
                <a:custGeom>
                  <a:avLst/>
                  <a:gdLst>
                    <a:gd name="T0" fmla="*/ 4 w 1376"/>
                    <a:gd name="T1" fmla="*/ 0 h 1828"/>
                    <a:gd name="T2" fmla="*/ 1372 w 1376"/>
                    <a:gd name="T3" fmla="*/ 0 h 1828"/>
                    <a:gd name="T4" fmla="*/ 1376 w 1376"/>
                    <a:gd name="T5" fmla="*/ 4 h 1828"/>
                    <a:gd name="T6" fmla="*/ 1376 w 1376"/>
                    <a:gd name="T7" fmla="*/ 1824 h 1828"/>
                    <a:gd name="T8" fmla="*/ 1372 w 1376"/>
                    <a:gd name="T9" fmla="*/ 1828 h 1828"/>
                    <a:gd name="T10" fmla="*/ 4 w 1376"/>
                    <a:gd name="T11" fmla="*/ 1828 h 1828"/>
                    <a:gd name="T12" fmla="*/ 0 w 1376"/>
                    <a:gd name="T13" fmla="*/ 1824 h 1828"/>
                    <a:gd name="T14" fmla="*/ 0 w 1376"/>
                    <a:gd name="T15" fmla="*/ 4 h 1828"/>
                    <a:gd name="T16" fmla="*/ 4 w 1376"/>
                    <a:gd name="T17" fmla="*/ 0 h 1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76" h="1828">
                      <a:moveTo>
                        <a:pt x="4" y="0"/>
                      </a:moveTo>
                      <a:cubicBezTo>
                        <a:pt x="1372" y="0"/>
                        <a:pt x="1372" y="0"/>
                        <a:pt x="1372" y="0"/>
                      </a:cubicBezTo>
                      <a:cubicBezTo>
                        <a:pt x="1374" y="0"/>
                        <a:pt x="1376" y="2"/>
                        <a:pt x="1376" y="4"/>
                      </a:cubicBezTo>
                      <a:cubicBezTo>
                        <a:pt x="1376" y="1824"/>
                        <a:pt x="1376" y="1824"/>
                        <a:pt x="1376" y="1824"/>
                      </a:cubicBezTo>
                      <a:cubicBezTo>
                        <a:pt x="1376" y="1826"/>
                        <a:pt x="1374" y="1828"/>
                        <a:pt x="1372" y="1828"/>
                      </a:cubicBezTo>
                      <a:cubicBezTo>
                        <a:pt x="4" y="1828"/>
                        <a:pt x="4" y="1828"/>
                        <a:pt x="4" y="1828"/>
                      </a:cubicBezTo>
                      <a:cubicBezTo>
                        <a:pt x="2" y="1828"/>
                        <a:pt x="0" y="1826"/>
                        <a:pt x="0" y="182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" name="Oval 7"/>
              <p:cNvSpPr>
                <a:spLocks noChangeArrowheads="1"/>
              </p:cNvSpPr>
              <p:nvPr/>
            </p:nvSpPr>
            <p:spPr bwMode="auto">
              <a:xfrm>
                <a:off x="2266060" y="4707380"/>
                <a:ext cx="175539" cy="194313"/>
              </a:xfrm>
              <a:prstGeom prst="ellipse">
                <a:avLst/>
              </a:prstGeom>
              <a:solidFill>
                <a:srgbClr val="D3D1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5020784" y="1715981"/>
              <a:ext cx="1940553" cy="562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정오표</a:t>
              </a:r>
              <a:endParaRPr lang="ko-KR" alt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00820" y="2447762"/>
              <a:ext cx="1631521" cy="622286"/>
            </a:xfrm>
            <a:prstGeom prst="rect">
              <a:avLst/>
            </a:prstGeom>
            <a:solidFill>
              <a:srgbClr val="F4F098"/>
            </a:solidFill>
            <a:ln>
              <a:solidFill>
                <a:srgbClr val="F4F098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정보처리기사 </a:t>
              </a:r>
              <a:r>
                <a:rPr lang="en-US" altLang="ko-KR" sz="1100" b="1" dirty="0"/>
                <a:t>A</a:t>
              </a:r>
              <a:r>
                <a:rPr lang="ko-KR" altLang="en-US" sz="1100" b="1" dirty="0"/>
                <a:t>형 </a:t>
              </a:r>
              <a:r>
                <a:rPr lang="en-US" altLang="ko-KR" sz="1100" b="1" dirty="0"/>
                <a:t>11</a:t>
              </a:r>
              <a:r>
                <a:rPr lang="ko-KR" altLang="en-US" sz="1100" b="1" dirty="0"/>
                <a:t>번 문제에서 </a:t>
              </a:r>
              <a:r>
                <a:rPr lang="ko-KR" altLang="en-US" sz="1100" b="1" dirty="0" err="1"/>
                <a:t>아닌것을</a:t>
              </a:r>
              <a:r>
                <a:rPr lang="ko-KR" altLang="en-US" sz="1100" b="1" dirty="0"/>
                <a:t> 고르라고 했는데</a:t>
              </a:r>
              <a:r>
                <a:rPr lang="en-US" altLang="ko-KR" sz="1100" b="1" dirty="0"/>
                <a:t>, </a:t>
              </a:r>
              <a:r>
                <a:rPr lang="ko-KR" altLang="en-US" sz="1100" b="1" dirty="0" err="1"/>
                <a:t>맞는것을</a:t>
              </a:r>
              <a:r>
                <a:rPr lang="ko-KR" altLang="en-US" sz="1100" b="1" dirty="0"/>
                <a:t> 고르는 것이 아닌가요</a:t>
              </a:r>
              <a:r>
                <a:rPr lang="en-US" altLang="ko-KR" sz="1100" b="1" dirty="0"/>
                <a:t>? </a:t>
              </a:r>
              <a:r>
                <a:rPr lang="ko-KR" altLang="en-US" sz="1100" b="1" dirty="0"/>
                <a:t>확인바랍니다</a:t>
              </a:r>
              <a:r>
                <a:rPr lang="en-US" altLang="ko-KR" sz="1100" b="1" dirty="0"/>
                <a:t>.</a:t>
              </a:r>
              <a:endParaRPr lang="ko-KR" altLang="en-US" sz="11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168002" y="4364879"/>
              <a:ext cx="738082" cy="230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/>
                <a:t>뒤로가기</a:t>
              </a:r>
              <a:endParaRPr lang="ko-KR" altLang="en-US" sz="14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076089" y="4364879"/>
              <a:ext cx="738082" cy="230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글쓰기</a:t>
              </a:r>
              <a:endParaRPr lang="ko-KR" altLang="en-US" sz="1400" b="1" dirty="0"/>
            </a:p>
          </p:txBody>
        </p:sp>
      </p:grpSp>
      <p:sp>
        <p:nvSpPr>
          <p:cNvPr id="33" name="오른쪽 화살표 32"/>
          <p:cNvSpPr/>
          <p:nvPr/>
        </p:nvSpPr>
        <p:spPr>
          <a:xfrm>
            <a:off x="6707118" y="3408230"/>
            <a:ext cx="775787" cy="4979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9377267" y="5853453"/>
            <a:ext cx="791910" cy="915285"/>
            <a:chOff x="1603812" y="3851346"/>
            <a:chExt cx="1372625" cy="1372625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12" y="3851346"/>
              <a:ext cx="1372625" cy="1372625"/>
            </a:xfrm>
            <a:prstGeom prst="rect">
              <a:avLst/>
            </a:prstGeom>
          </p:spPr>
        </p:pic>
        <p:grpSp>
          <p:nvGrpSpPr>
            <p:cNvPr id="36" name="Group 4"/>
            <p:cNvGrpSpPr>
              <a:grpSpLocks noChangeAspect="1"/>
            </p:cNvGrpSpPr>
            <p:nvPr/>
          </p:nvGrpSpPr>
          <p:grpSpPr bwMode="auto">
            <a:xfrm>
              <a:off x="2780175" y="4296579"/>
              <a:ext cx="40885" cy="755202"/>
              <a:chOff x="1373" y="1291"/>
              <a:chExt cx="140" cy="2586"/>
            </a:xfrm>
          </p:grpSpPr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1373" y="3738"/>
                <a:ext cx="140" cy="139"/>
              </a:xfrm>
              <a:prstGeom prst="ellipse">
                <a:avLst/>
              </a:prstGeom>
              <a:solidFill>
                <a:srgbClr val="D3D1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1426" y="1291"/>
                <a:ext cx="35" cy="34"/>
              </a:xfrm>
              <a:prstGeom prst="ellipse">
                <a:avLst/>
              </a:prstGeom>
              <a:solidFill>
                <a:srgbClr val="C4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1" name="Rectangle 18"/>
          <p:cNvSpPr/>
          <p:nvPr/>
        </p:nvSpPr>
        <p:spPr>
          <a:xfrm>
            <a:off x="0" y="59894"/>
            <a:ext cx="12192000" cy="853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3. </a:t>
            </a:r>
            <a:r>
              <a:rPr lang="ko-KR" altLang="en-US" sz="4000" b="1" dirty="0" smtClean="0"/>
              <a:t>프로젝트 구성방안</a:t>
            </a:r>
            <a:endParaRPr lang="en-US" sz="4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87332" y="3468753"/>
            <a:ext cx="1881845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just" latinLnBrk="1"/>
            <a:r>
              <a:rPr lang="ko-KR" altLang="en-US" sz="1100" b="1" dirty="0"/>
              <a:t>확인 결과 </a:t>
            </a:r>
            <a:r>
              <a:rPr lang="ko-KR" altLang="en-US" sz="1100" b="1" dirty="0" err="1"/>
              <a:t>이상없습니다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709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0" y="59894"/>
            <a:ext cx="12192000" cy="853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4. </a:t>
            </a:r>
            <a:r>
              <a:rPr lang="ko-KR" altLang="en-US" sz="4000" b="1" dirty="0" smtClean="0"/>
              <a:t>설계 및 일정</a:t>
            </a:r>
            <a:endParaRPr lang="en-US" sz="40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57910" y="1477108"/>
            <a:ext cx="7362092" cy="4409932"/>
            <a:chOff x="234462" y="1348154"/>
            <a:chExt cx="7725507" cy="4654062"/>
          </a:xfrm>
        </p:grpSpPr>
        <p:grpSp>
          <p:nvGrpSpPr>
            <p:cNvPr id="10" name="그룹 9"/>
            <p:cNvGrpSpPr/>
            <p:nvPr/>
          </p:nvGrpSpPr>
          <p:grpSpPr>
            <a:xfrm>
              <a:off x="234462" y="1348154"/>
              <a:ext cx="7725507" cy="4654062"/>
              <a:chOff x="480647" y="1406769"/>
              <a:chExt cx="8557846" cy="5251938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480647" y="2227384"/>
                <a:ext cx="8557846" cy="443132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 flipH="1" flipV="1">
                <a:off x="3610708" y="1406769"/>
                <a:ext cx="1148862" cy="82061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>
                <a:stCxn id="3" idx="0"/>
              </p:cNvCxnSpPr>
              <p:nvPr/>
            </p:nvCxnSpPr>
            <p:spPr>
              <a:xfrm flipV="1">
                <a:off x="4759570" y="1406769"/>
                <a:ext cx="1441938" cy="82061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직사각형 8"/>
              <p:cNvSpPr/>
              <p:nvPr/>
            </p:nvSpPr>
            <p:spPr>
              <a:xfrm>
                <a:off x="873370" y="2502876"/>
                <a:ext cx="7772400" cy="38803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6" name="Picture 2" descr="Orac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7696" y="2760785"/>
                <a:ext cx="1207475" cy="12074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Java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9498" y="2760785"/>
                <a:ext cx="1160585" cy="12074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0" name="Picture 6" descr="https://camo.githubusercontent.com/b007cfdd12a104780de57cedaf23a6bb2fe4d504/687474703a2f2f74322e677374617469632e636f6d2f696d616765733f713d74626e3a414e6439476354464b5a3334537a36506d75314a7775476d4d387559504a77732d322d646a323634704b337a494e44345533566f306a423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9666" y="2550745"/>
              <a:ext cx="1954578" cy="1067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yBatis log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5045" y="2836689"/>
              <a:ext cx="1959597" cy="492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6634" y="4038783"/>
              <a:ext cx="1683829" cy="1108609"/>
            </a:xfrm>
            <a:prstGeom prst="rect">
              <a:avLst/>
            </a:prstGeom>
          </p:spPr>
        </p:pic>
        <p:pic>
          <p:nvPicPr>
            <p:cNvPr id="1034" name="Picture 10" descr="[ 부트스트랩 (bootstrap) ] 주요 컴포넌트 소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189" y="4038782"/>
              <a:ext cx="1804257" cy="1108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://www.nextree.co.kr/content/images/2016/09/jsseo-140509-ajax-01-1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973" y="4056585"/>
              <a:ext cx="2185403" cy="1126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2" name="Picture 18" descr="http://cdn-www.xda-developers.com/wp-content/uploads/2015/08/marshmallow_masco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490" y="2166160"/>
            <a:ext cx="3541864" cy="354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덧셈 기호 12"/>
          <p:cNvSpPr/>
          <p:nvPr/>
        </p:nvSpPr>
        <p:spPr>
          <a:xfrm>
            <a:off x="8029654" y="3526784"/>
            <a:ext cx="820615" cy="820615"/>
          </a:xfrm>
          <a:prstGeom prst="mathPlus">
            <a:avLst/>
          </a:prstGeom>
          <a:solidFill>
            <a:srgbClr val="0CB3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6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0" y="59894"/>
            <a:ext cx="12192000" cy="853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4. </a:t>
            </a:r>
            <a:r>
              <a:rPr lang="ko-KR" altLang="en-US" sz="4000" b="1" dirty="0" smtClean="0"/>
              <a:t>설계 및 일정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84739" y="1125415"/>
            <a:ext cx="21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Sequence Diagram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216" y="1707151"/>
            <a:ext cx="8077567" cy="453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8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0" y="59894"/>
            <a:ext cx="12192000" cy="853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4. </a:t>
            </a:r>
            <a:r>
              <a:rPr lang="ko-KR" altLang="en-US" sz="4000" b="1" dirty="0" smtClean="0"/>
              <a:t>설계 및 일정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84739" y="1125415"/>
            <a:ext cx="21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Usecase</a:t>
            </a:r>
            <a:r>
              <a:rPr lang="en-US" altLang="ko-KR" b="1" dirty="0" smtClean="0"/>
              <a:t> </a:t>
            </a:r>
            <a:r>
              <a:rPr lang="en-US" altLang="ko-KR" b="1" dirty="0"/>
              <a:t>Diagram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50" y="1578197"/>
            <a:ext cx="5790100" cy="516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0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34" y="1494747"/>
            <a:ext cx="5145332" cy="5246022"/>
          </a:xfrm>
          <a:prstGeom prst="rect">
            <a:avLst/>
          </a:prstGeom>
        </p:spPr>
      </p:pic>
      <p:sp>
        <p:nvSpPr>
          <p:cNvPr id="3" name="Rectangle 18"/>
          <p:cNvSpPr/>
          <p:nvPr/>
        </p:nvSpPr>
        <p:spPr>
          <a:xfrm>
            <a:off x="0" y="59894"/>
            <a:ext cx="12192000" cy="853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4. </a:t>
            </a:r>
            <a:r>
              <a:rPr lang="ko-KR" altLang="en-US" sz="4000" b="1" dirty="0" smtClean="0"/>
              <a:t>설계 및 일정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84739" y="1125415"/>
            <a:ext cx="21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요구사항 명세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2383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0" y="59894"/>
            <a:ext cx="12192000" cy="853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4. </a:t>
            </a:r>
            <a:r>
              <a:rPr lang="ko-KR" altLang="en-US" sz="4000" b="1" dirty="0" smtClean="0"/>
              <a:t>설계 및 일정</a:t>
            </a:r>
            <a:endParaRPr lang="en-US" sz="40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80273"/>
              </p:ext>
            </p:extLst>
          </p:nvPr>
        </p:nvGraphicFramePr>
        <p:xfrm>
          <a:off x="298935" y="1165143"/>
          <a:ext cx="11359667" cy="53127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0265"/>
                <a:gridCol w="890954"/>
                <a:gridCol w="1286872"/>
                <a:gridCol w="1032697"/>
                <a:gridCol w="1032697"/>
                <a:gridCol w="1032697"/>
                <a:gridCol w="1032697"/>
                <a:gridCol w="1032697"/>
                <a:gridCol w="1032697"/>
                <a:gridCol w="1032697"/>
                <a:gridCol w="1032697"/>
              </a:tblGrid>
              <a:tr h="33541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월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월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월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월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월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월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월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월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월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월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프로젝트 </a:t>
                      </a:r>
                      <a:endParaRPr lang="en-US" altLang="ko-KR" sz="11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선정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466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설계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414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홈페이지 </a:t>
                      </a: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UI</a:t>
                      </a: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구현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62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로그인 및</a:t>
                      </a:r>
                      <a:endParaRPr lang="en-US" altLang="ko-KR" sz="11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인원통계</a:t>
                      </a:r>
                      <a:endParaRPr lang="en-US" altLang="ko-KR" sz="11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 게시판 구현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10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정오표 </a:t>
                      </a:r>
                      <a:endParaRPr lang="en-US" altLang="ko-KR" sz="11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게시판 구현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bg1"/>
                          </a:solidFill>
                        </a:rPr>
                        <a:t>안드로이드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구현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207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bg1"/>
                          </a:solidFill>
                        </a:rPr>
                        <a:t>안드로이드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 수험생 </a:t>
                      </a:r>
                      <a:r>
                        <a:rPr lang="ko-KR" altLang="en-US" sz="1100" b="1" dirty="0" err="1" smtClean="0">
                          <a:solidFill>
                            <a:schemeClr val="bg1"/>
                          </a:solidFill>
                        </a:rPr>
                        <a:t>인적사항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 구현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155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bg1"/>
                          </a:solidFill>
                        </a:rPr>
                        <a:t>안드로이드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 정오표 구현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홈페이지</a:t>
                      </a:r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bg1"/>
                          </a:solidFill>
                        </a:rPr>
                        <a:t>안드로이드</a:t>
                      </a: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 기능연계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bg1"/>
                          </a:solidFill>
                        </a:rPr>
                        <a:t>장표작성</a:t>
                      </a:r>
                      <a:r>
                        <a:rPr lang="en-US" altLang="ko-KR" sz="11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bg1"/>
                          </a:solidFill>
                        </a:rPr>
                        <a:t>및</a:t>
                      </a:r>
                      <a:endParaRPr lang="en-US" altLang="ko-KR" sz="11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1" baseline="0" dirty="0" smtClean="0">
                          <a:solidFill>
                            <a:schemeClr val="bg1"/>
                          </a:solidFill>
                        </a:rPr>
                        <a:t>발표준비</a:t>
                      </a:r>
                      <a:endParaRPr lang="en-US" altLang="ko-KR" sz="11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230922" y="1570892"/>
            <a:ext cx="867509" cy="293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1877" y="2000087"/>
            <a:ext cx="3341077" cy="293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50679" y="2489655"/>
            <a:ext cx="1512275" cy="293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74677" y="3055336"/>
            <a:ext cx="1606061" cy="293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06308" y="3657505"/>
            <a:ext cx="2028091" cy="293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74677" y="4092473"/>
            <a:ext cx="1606061" cy="293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69015" y="4545736"/>
            <a:ext cx="1998785" cy="293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067800" y="5087969"/>
            <a:ext cx="996462" cy="293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601200" y="5636415"/>
            <a:ext cx="996462" cy="293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626971" y="6129722"/>
            <a:ext cx="996462" cy="2930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0693" y="2487729"/>
            <a:ext cx="6816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시연</a:t>
            </a:r>
            <a:endParaRPr lang="ko-KR" altLang="en-US" sz="9600" b="1" dirty="0">
              <a:solidFill>
                <a:schemeClr val="tx2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1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4447" y="2018805"/>
            <a:ext cx="681643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6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 n A</a:t>
            </a:r>
            <a:endParaRPr lang="ko-KR" altLang="en-US" sz="16600" b="1" dirty="0">
              <a:solidFill>
                <a:schemeClr val="tx2">
                  <a:lumMod val="40000"/>
                  <a:lumOff val="6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6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113695" y="1371600"/>
            <a:ext cx="9425351" cy="4349261"/>
            <a:chOff x="1113695" y="1371601"/>
            <a:chExt cx="8068489" cy="4173414"/>
          </a:xfrm>
        </p:grpSpPr>
        <p:grpSp>
          <p:nvGrpSpPr>
            <p:cNvPr id="13" name="그룹 12"/>
            <p:cNvGrpSpPr/>
            <p:nvPr/>
          </p:nvGrpSpPr>
          <p:grpSpPr>
            <a:xfrm>
              <a:off x="1113695" y="1371601"/>
              <a:ext cx="8068489" cy="4173414"/>
              <a:chOff x="1101971" y="820617"/>
              <a:chExt cx="8815756" cy="5064368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01971" y="820617"/>
                <a:ext cx="3399692" cy="64476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3200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I N D E X</a:t>
                </a:r>
                <a:endParaRPr lang="ko-KR" altLang="en-US" sz="3200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1101971" y="1512278"/>
                <a:ext cx="1699846" cy="437270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 smtClean="0"/>
                  <a:t>팀원소개</a:t>
                </a:r>
                <a:endParaRPr lang="ko-KR" altLang="en-US" sz="2400" b="1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895602" y="1512276"/>
                <a:ext cx="1699846" cy="4372707"/>
              </a:xfrm>
              <a:prstGeom prst="rect">
                <a:avLst/>
              </a:prstGeom>
              <a:solidFill>
                <a:srgbClr val="B594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개발목적</a:t>
                </a:r>
                <a:endParaRPr lang="en-US" altLang="ko-KR" sz="2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689233" y="1512276"/>
                <a:ext cx="1699846" cy="4372707"/>
              </a:xfrm>
              <a:prstGeom prst="rect">
                <a:avLst/>
              </a:prstGeom>
              <a:solidFill>
                <a:srgbClr val="AF5F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 smtClean="0"/>
                  <a:t>구성방안</a:t>
                </a:r>
                <a:endParaRPr lang="ko-KR" altLang="en-US" sz="2400" b="1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453557" y="1512276"/>
                <a:ext cx="1699846" cy="4372707"/>
              </a:xfrm>
              <a:prstGeom prst="rect">
                <a:avLst/>
              </a:prstGeom>
              <a:solidFill>
                <a:srgbClr val="C74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 err="1" smtClean="0"/>
                  <a:t>설계및일정</a:t>
                </a:r>
                <a:endParaRPr lang="ko-KR" altLang="en-US" sz="2400" b="1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8217881" y="1512276"/>
                <a:ext cx="1699846" cy="4372707"/>
              </a:xfrm>
              <a:prstGeom prst="rect">
                <a:avLst/>
              </a:prstGeom>
              <a:solidFill>
                <a:srgbClr val="5062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b="1" dirty="0" smtClean="0"/>
                  <a:t>시연</a:t>
                </a:r>
                <a:endParaRPr lang="ko-KR" altLang="en-US" sz="2400" b="1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101971" y="1418490"/>
                <a:ext cx="8815756" cy="93784"/>
              </a:xfrm>
              <a:prstGeom prst="rect">
                <a:avLst/>
              </a:prstGeom>
              <a:solidFill>
                <a:srgbClr val="DCF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포인트가 8개인 별 13"/>
            <p:cNvSpPr/>
            <p:nvPr/>
          </p:nvSpPr>
          <p:spPr>
            <a:xfrm>
              <a:off x="1692283" y="3118497"/>
              <a:ext cx="398584" cy="386862"/>
            </a:xfrm>
            <a:prstGeom prst="star8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포인트가 8개인 별 15"/>
            <p:cNvSpPr/>
            <p:nvPr/>
          </p:nvSpPr>
          <p:spPr>
            <a:xfrm>
              <a:off x="3349971" y="3118497"/>
              <a:ext cx="398584" cy="386862"/>
            </a:xfrm>
            <a:prstGeom prst="star8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포인트가 8개인 별 17"/>
            <p:cNvSpPr/>
            <p:nvPr/>
          </p:nvSpPr>
          <p:spPr>
            <a:xfrm>
              <a:off x="4975978" y="3124360"/>
              <a:ext cx="398584" cy="386862"/>
            </a:xfrm>
            <a:prstGeom prst="star8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포인트가 8개인 별 18"/>
            <p:cNvSpPr/>
            <p:nvPr/>
          </p:nvSpPr>
          <p:spPr>
            <a:xfrm>
              <a:off x="6590749" y="3118497"/>
              <a:ext cx="398584" cy="386862"/>
            </a:xfrm>
            <a:prstGeom prst="star8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포인트가 8개인 별 19"/>
            <p:cNvSpPr/>
            <p:nvPr/>
          </p:nvSpPr>
          <p:spPr>
            <a:xfrm>
              <a:off x="8205521" y="3130222"/>
              <a:ext cx="398584" cy="386862"/>
            </a:xfrm>
            <a:prstGeom prst="star8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099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90701" y="2529444"/>
            <a:ext cx="6816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endParaRPr lang="ko-KR" altLang="en-US" sz="8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53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0" y="59894"/>
            <a:ext cx="12192000" cy="853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1. </a:t>
            </a:r>
            <a:r>
              <a:rPr lang="ko-KR" altLang="en-US" sz="4000" b="1" dirty="0" smtClean="0"/>
              <a:t>팀원 소개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00900" y="3761109"/>
            <a:ext cx="21375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학번 </a:t>
            </a:r>
            <a:r>
              <a:rPr lang="en-US" altLang="ko-KR" dirty="0" smtClean="0"/>
              <a:t>: 201102049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 원 교</a:t>
            </a:r>
            <a:endParaRPr lang="en-US" altLang="ko-KR" dirty="0" smtClean="0"/>
          </a:p>
          <a:p>
            <a:endParaRPr lang="en-US" altLang="ko-KR" dirty="0"/>
          </a:p>
          <a:p>
            <a:pPr algn="ctr"/>
            <a:r>
              <a:rPr lang="ko-KR" altLang="en-US" sz="1400" dirty="0" smtClean="0"/>
              <a:t>홈페이지 담당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정오표 구현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인원통계 구현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감독관 정보 구현 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067375" y="3761109"/>
            <a:ext cx="21375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학번 </a:t>
            </a:r>
            <a:r>
              <a:rPr lang="en-US" altLang="ko-KR" dirty="0" smtClean="0"/>
              <a:t>: 201102041</a:t>
            </a:r>
          </a:p>
          <a:p>
            <a:pPr algn="just"/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 대 원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 err="1" smtClean="0"/>
              <a:t>안드로이드</a:t>
            </a:r>
            <a:r>
              <a:rPr lang="ko-KR" altLang="en-US" sz="1400" dirty="0" smtClean="0"/>
              <a:t> 담당 </a:t>
            </a:r>
            <a:endParaRPr lang="en-US" altLang="ko-KR" sz="1400" dirty="0"/>
          </a:p>
          <a:p>
            <a:pPr algn="ctr"/>
            <a:r>
              <a:rPr lang="ko-KR" altLang="en-US" sz="1400" dirty="0" smtClean="0"/>
              <a:t>수험생목록 구현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인원통계 구현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정오표 구현</a:t>
            </a:r>
            <a:endParaRPr lang="en-US" altLang="ko-KR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872744" y="3782556"/>
            <a:ext cx="2137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학번 </a:t>
            </a:r>
            <a:r>
              <a:rPr lang="en-US" altLang="ko-KR" dirty="0" smtClean="0"/>
              <a:t>: 201102136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누 리</a:t>
            </a:r>
            <a:r>
              <a:rPr lang="en-US" altLang="ko-KR" dirty="0" smtClean="0"/>
              <a:t>(PM)</a:t>
            </a:r>
          </a:p>
          <a:p>
            <a:endParaRPr lang="en-US" altLang="ko-KR" dirty="0"/>
          </a:p>
          <a:p>
            <a:pPr algn="ctr"/>
            <a:r>
              <a:rPr lang="ko-KR" altLang="en-US" sz="1400" dirty="0" smtClean="0"/>
              <a:t>홈페이지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및</a:t>
            </a:r>
            <a:r>
              <a:rPr lang="en-US" altLang="ko-KR" sz="1400" dirty="0" smtClean="0"/>
              <a:t> </a:t>
            </a:r>
          </a:p>
          <a:p>
            <a:pPr algn="ctr"/>
            <a:r>
              <a:rPr lang="ko-KR" altLang="en-US" sz="1400" dirty="0" err="1" smtClean="0"/>
              <a:t>안드로이드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UI 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로그인 구현</a:t>
            </a:r>
            <a:endParaRPr lang="en-US" altLang="ko-KR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825" y="1476466"/>
            <a:ext cx="1677708" cy="223694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13" y="1476466"/>
            <a:ext cx="1711773" cy="22369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0113" y="6025662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공동 </a:t>
            </a:r>
            <a:r>
              <a:rPr lang="en-US" altLang="ko-KR" dirty="0" smtClean="0"/>
              <a:t>: DB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76" y="1476466"/>
            <a:ext cx="1639297" cy="223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폭발 1 26"/>
          <p:cNvSpPr/>
          <p:nvPr/>
        </p:nvSpPr>
        <p:spPr>
          <a:xfrm>
            <a:off x="4635106" y="4088570"/>
            <a:ext cx="4207822" cy="257694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8"/>
          <p:cNvSpPr/>
          <p:nvPr/>
        </p:nvSpPr>
        <p:spPr>
          <a:xfrm>
            <a:off x="0" y="59894"/>
            <a:ext cx="12192000" cy="853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 2. </a:t>
            </a:r>
            <a:r>
              <a:rPr lang="ko-KR" altLang="en-US" sz="4000" b="1" dirty="0" smtClean="0"/>
              <a:t>개발목적</a:t>
            </a:r>
            <a:endParaRPr lang="en-US" altLang="ko-KR" sz="40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70" y="1224967"/>
            <a:ext cx="3206338" cy="2207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89" y="1329990"/>
            <a:ext cx="1815114" cy="181511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589" y="4324805"/>
            <a:ext cx="1896856" cy="189685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08" y="1764848"/>
            <a:ext cx="1313213" cy="131321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511" y="1698143"/>
            <a:ext cx="1313213" cy="131321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181" y="1117260"/>
            <a:ext cx="2422413" cy="242241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931198" y="6120423"/>
            <a:ext cx="171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중앙지부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최종통계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4554" y="3743925"/>
            <a:ext cx="160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시험실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933061" y="3403751"/>
            <a:ext cx="1603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수기로 인원확인 및 통계 작성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959315" y="3635277"/>
            <a:ext cx="304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각 시험장소 본부에서 수기자료 입력</a:t>
            </a:r>
            <a:endParaRPr lang="ko-KR" altLang="en-US" b="1" dirty="0"/>
          </a:p>
        </p:txBody>
      </p:sp>
      <p:sp>
        <p:nvSpPr>
          <p:cNvPr id="32" name="왼쪽으로 구부러진 화살표 31"/>
          <p:cNvSpPr/>
          <p:nvPr/>
        </p:nvSpPr>
        <p:spPr>
          <a:xfrm rot="2417131">
            <a:off x="10147991" y="3422757"/>
            <a:ext cx="880417" cy="3167673"/>
          </a:xfrm>
          <a:prstGeom prst="curvedLeftArrow">
            <a:avLst>
              <a:gd name="adj1" fmla="val 25347"/>
              <a:gd name="adj2" fmla="val 48130"/>
              <a:gd name="adj3" fmla="val 32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4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70" y="1180473"/>
            <a:ext cx="3206338" cy="220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1494" y="3631188"/>
            <a:ext cx="220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시험문제 이의제기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16187" y="3559085"/>
            <a:ext cx="160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감독관</a:t>
            </a:r>
            <a:endParaRPr lang="ko-KR" altLang="en-US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02" y="1861913"/>
            <a:ext cx="763337" cy="5255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162" y="1690281"/>
            <a:ext cx="1729220" cy="172922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802" y="1690281"/>
            <a:ext cx="1896856" cy="189685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14" y="1861913"/>
            <a:ext cx="1385955" cy="138595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209089" y="3777142"/>
            <a:ext cx="1116281" cy="38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중앙본부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92452" y="3587137"/>
            <a:ext cx="142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시험장본부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5600" y="1505615"/>
            <a:ext cx="71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04841" y="1505615"/>
            <a:ext cx="71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3" name="왼쪽 화살표 22"/>
          <p:cNvSpPr/>
          <p:nvPr/>
        </p:nvSpPr>
        <p:spPr>
          <a:xfrm>
            <a:off x="9046675" y="2660705"/>
            <a:ext cx="772126" cy="445291"/>
          </a:xfrm>
          <a:prstGeom prst="leftArrow">
            <a:avLst>
              <a:gd name="adj1" fmla="val 39333"/>
              <a:gd name="adj2" fmla="val 66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화살표 23"/>
          <p:cNvSpPr/>
          <p:nvPr/>
        </p:nvSpPr>
        <p:spPr>
          <a:xfrm>
            <a:off x="6364143" y="2660705"/>
            <a:ext cx="772126" cy="445291"/>
          </a:xfrm>
          <a:prstGeom prst="leftArrow">
            <a:avLst>
              <a:gd name="adj1" fmla="val 39333"/>
              <a:gd name="adj2" fmla="val 66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화살표 24"/>
          <p:cNvSpPr/>
          <p:nvPr/>
        </p:nvSpPr>
        <p:spPr>
          <a:xfrm>
            <a:off x="3797625" y="2638709"/>
            <a:ext cx="694841" cy="394655"/>
          </a:xfrm>
          <a:prstGeom prst="leftArrow">
            <a:avLst>
              <a:gd name="adj1" fmla="val 39333"/>
              <a:gd name="adj2" fmla="val 66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463018" y="3204575"/>
            <a:ext cx="71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응답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67868" y="3232665"/>
            <a:ext cx="71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응답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55602" y="3192330"/>
            <a:ext cx="71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해결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Rectangle 18"/>
          <p:cNvSpPr/>
          <p:nvPr/>
        </p:nvSpPr>
        <p:spPr>
          <a:xfrm>
            <a:off x="0" y="59894"/>
            <a:ext cx="12192000" cy="853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 2. </a:t>
            </a:r>
            <a:r>
              <a:rPr lang="ko-KR" altLang="en-US" sz="4000" b="1" dirty="0"/>
              <a:t>개발목적</a:t>
            </a:r>
            <a:endParaRPr lang="en-US" altLang="ko-KR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12582" y="4499531"/>
            <a:ext cx="42869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단점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-    </a:t>
            </a:r>
            <a:r>
              <a:rPr lang="ko-KR" altLang="en-US" b="1" dirty="0" smtClean="0">
                <a:solidFill>
                  <a:srgbClr val="FF0000"/>
                </a:solidFill>
              </a:rPr>
              <a:t>중앙본부까지 시간이 많이 걸린다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감독관들이 수기로 작성하는 불편함이 있다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시험장 안에 발생한 문제도 쉽게 해결하지 못 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940062" y="1348154"/>
            <a:ext cx="4775596" cy="2808998"/>
            <a:chOff x="6940062" y="1348154"/>
            <a:chExt cx="4775596" cy="2808998"/>
          </a:xfrm>
        </p:grpSpPr>
        <p:cxnSp>
          <p:nvCxnSpPr>
            <p:cNvPr id="8" name="직선 연결선 7"/>
            <p:cNvCxnSpPr/>
            <p:nvPr/>
          </p:nvCxnSpPr>
          <p:spPr>
            <a:xfrm flipH="1">
              <a:off x="6940062" y="1348154"/>
              <a:ext cx="4775596" cy="261899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7176978" y="1348154"/>
              <a:ext cx="4538680" cy="280899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99" y="1861913"/>
            <a:ext cx="763337" cy="52557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15" y="1861913"/>
            <a:ext cx="763337" cy="5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1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0" y="59894"/>
            <a:ext cx="12192000" cy="853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 2. </a:t>
            </a:r>
            <a:r>
              <a:rPr lang="ko-KR" altLang="en-US" sz="4000" b="1" dirty="0"/>
              <a:t>개발목적</a:t>
            </a:r>
            <a:endParaRPr lang="en-US" altLang="ko-KR" sz="4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2" y="1395046"/>
            <a:ext cx="5481711" cy="43140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246" y="1395046"/>
            <a:ext cx="6494585" cy="4314092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643446" y="4349262"/>
            <a:ext cx="17232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643446" y="4536831"/>
            <a:ext cx="17232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643446" y="5615354"/>
            <a:ext cx="17232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643446" y="5263662"/>
            <a:ext cx="2344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8437" y="582184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정적으로 보여주는 통계표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85538" y="582184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시험이 끝난 뒤 이의제기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604738" y="6389074"/>
            <a:ext cx="3470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큐넷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한국산업인력공단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94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0" y="59894"/>
            <a:ext cx="12192000" cy="853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/>
              <a:t> 2. </a:t>
            </a:r>
            <a:r>
              <a:rPr lang="ko-KR" altLang="en-US" sz="4000" b="1" dirty="0"/>
              <a:t>개발목적</a:t>
            </a:r>
            <a:endParaRPr lang="en-US" altLang="ko-KR" sz="4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23" y="1254370"/>
            <a:ext cx="6072553" cy="38686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85" y="1254370"/>
            <a:ext cx="2844678" cy="38686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7200" y="6361944"/>
            <a:ext cx="3856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자료출처 </a:t>
            </a:r>
            <a:r>
              <a:rPr lang="en-US" altLang="ko-KR" sz="1400" dirty="0" smtClean="0"/>
              <a:t>: 2015</a:t>
            </a:r>
            <a:r>
              <a:rPr lang="ko-KR" altLang="en-US" sz="1400" dirty="0" smtClean="0"/>
              <a:t>년도 청년취업프로젝트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TAP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793631" y="5279678"/>
            <a:ext cx="13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정오표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7261" y="5279678"/>
            <a:ext cx="13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인원통계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878015" y="5181930"/>
            <a:ext cx="4671647" cy="14877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5"/>
                </a:solidFill>
              </a:rPr>
              <a:t>실시간으로 전달되지 못하는 게시판</a:t>
            </a:r>
            <a:endParaRPr lang="en-US" altLang="ko-KR" b="1" dirty="0" smtClean="0">
              <a:solidFill>
                <a:schemeClr val="accent5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5"/>
                </a:solidFill>
              </a:rPr>
              <a:t>Q-NET</a:t>
            </a:r>
            <a:r>
              <a:rPr lang="ko-KR" altLang="en-US" b="1" dirty="0" smtClean="0">
                <a:solidFill>
                  <a:schemeClr val="accent5"/>
                </a:solidFill>
              </a:rPr>
              <a:t>과 다르지 않은 정적으로 표현된 인원통계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032" y="2192771"/>
            <a:ext cx="3620800" cy="2209829"/>
          </a:xfrm>
          <a:prstGeom prst="rect">
            <a:avLst/>
          </a:prstGeom>
        </p:spPr>
      </p:pic>
      <p:grpSp>
        <p:nvGrpSpPr>
          <p:cNvPr id="91" name="그룹 90"/>
          <p:cNvGrpSpPr/>
          <p:nvPr/>
        </p:nvGrpSpPr>
        <p:grpSpPr>
          <a:xfrm>
            <a:off x="939938" y="2152787"/>
            <a:ext cx="1660395" cy="1896856"/>
            <a:chOff x="1603812" y="3851346"/>
            <a:chExt cx="1372625" cy="1372625"/>
          </a:xfrm>
        </p:grpSpPr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812" y="3851346"/>
              <a:ext cx="1372625" cy="1372625"/>
            </a:xfrm>
            <a:prstGeom prst="rect">
              <a:avLst/>
            </a:prstGeom>
          </p:spPr>
        </p:pic>
        <p:grpSp>
          <p:nvGrpSpPr>
            <p:cNvPr id="93" name="Group 4"/>
            <p:cNvGrpSpPr>
              <a:grpSpLocks noChangeAspect="1"/>
            </p:cNvGrpSpPr>
            <p:nvPr/>
          </p:nvGrpSpPr>
          <p:grpSpPr bwMode="auto">
            <a:xfrm>
              <a:off x="2780175" y="4296579"/>
              <a:ext cx="40885" cy="755202"/>
              <a:chOff x="1373" y="1291"/>
              <a:chExt cx="140" cy="2586"/>
            </a:xfrm>
          </p:grpSpPr>
          <p:sp>
            <p:nvSpPr>
              <p:cNvPr id="96" name="Oval 7"/>
              <p:cNvSpPr>
                <a:spLocks noChangeArrowheads="1"/>
              </p:cNvSpPr>
              <p:nvPr/>
            </p:nvSpPr>
            <p:spPr bwMode="auto">
              <a:xfrm>
                <a:off x="1373" y="3738"/>
                <a:ext cx="140" cy="139"/>
              </a:xfrm>
              <a:prstGeom prst="ellipse">
                <a:avLst/>
              </a:prstGeom>
              <a:solidFill>
                <a:srgbClr val="D3D1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Oval 8"/>
              <p:cNvSpPr>
                <a:spLocks noChangeArrowheads="1"/>
              </p:cNvSpPr>
              <p:nvPr/>
            </p:nvSpPr>
            <p:spPr bwMode="auto">
              <a:xfrm>
                <a:off x="1426" y="1291"/>
                <a:ext cx="35" cy="34"/>
              </a:xfrm>
              <a:prstGeom prst="ellipse">
                <a:avLst/>
              </a:prstGeom>
              <a:solidFill>
                <a:srgbClr val="C4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135" name="그림 1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017" y="1866523"/>
            <a:ext cx="2862324" cy="2862324"/>
          </a:xfrm>
          <a:prstGeom prst="rect">
            <a:avLst/>
          </a:prstGeom>
        </p:spPr>
      </p:pic>
      <p:sp>
        <p:nvSpPr>
          <p:cNvPr id="140" name="왼쪽 화살표 139"/>
          <p:cNvSpPr/>
          <p:nvPr/>
        </p:nvSpPr>
        <p:spPr>
          <a:xfrm>
            <a:off x="2840716" y="3600013"/>
            <a:ext cx="724395" cy="526528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852845" y="4295587"/>
            <a:ext cx="160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감독관</a:t>
            </a:r>
            <a:endParaRPr lang="ko-KR" altLang="en-US" b="1" dirty="0"/>
          </a:p>
        </p:txBody>
      </p:sp>
      <p:sp>
        <p:nvSpPr>
          <p:cNvPr id="144" name="Rectangle 18"/>
          <p:cNvSpPr/>
          <p:nvPr/>
        </p:nvSpPr>
        <p:spPr>
          <a:xfrm>
            <a:off x="0" y="59894"/>
            <a:ext cx="12192000" cy="853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프로젝트 개요</a:t>
            </a:r>
            <a:endParaRPr lang="en-US" altLang="ko-KR" sz="4000" b="1" dirty="0"/>
          </a:p>
        </p:txBody>
      </p:sp>
      <p:sp>
        <p:nvSpPr>
          <p:cNvPr id="1034" name="TextBox 1033"/>
          <p:cNvSpPr txBox="1"/>
          <p:nvPr/>
        </p:nvSpPr>
        <p:spPr>
          <a:xfrm>
            <a:off x="3751199" y="4595940"/>
            <a:ext cx="3693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b="1" dirty="0" smtClean="0"/>
              <a:t>감독관은 수기 쓸 </a:t>
            </a:r>
            <a:r>
              <a:rPr lang="ko-KR" altLang="en-US" b="1" dirty="0" err="1" smtClean="0"/>
              <a:t>필요없이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안드로이드로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힘넷에다가</a:t>
            </a:r>
            <a:r>
              <a:rPr lang="ko-KR" altLang="en-US" b="1" dirty="0" smtClean="0"/>
              <a:t> 실시간으로 상황을 보고한다</a:t>
            </a:r>
            <a:r>
              <a:rPr lang="en-US" altLang="ko-KR" b="1" dirty="0" smtClean="0"/>
              <a:t>.</a:t>
            </a:r>
          </a:p>
          <a:p>
            <a:pPr marL="342900" indent="-342900" algn="just">
              <a:buAutoNum type="arabicPeriod"/>
            </a:pPr>
            <a:r>
              <a:rPr lang="ko-KR" altLang="en-US" b="1" dirty="0" smtClean="0"/>
              <a:t>실시간으로 통계표 구현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035" name="TextBox 1034"/>
          <p:cNvSpPr txBox="1"/>
          <p:nvPr/>
        </p:nvSpPr>
        <p:spPr>
          <a:xfrm>
            <a:off x="9646153" y="4728847"/>
            <a:ext cx="1531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중앙본부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현재 상황을 확인 가능</a:t>
            </a:r>
            <a:endParaRPr lang="en-US" altLang="ko-KR" dirty="0" smtClean="0"/>
          </a:p>
        </p:txBody>
      </p:sp>
      <p:sp>
        <p:nvSpPr>
          <p:cNvPr id="20" name="왼쪽 화살표 19"/>
          <p:cNvSpPr/>
          <p:nvPr/>
        </p:nvSpPr>
        <p:spPr>
          <a:xfrm flipH="1">
            <a:off x="2916254" y="2774923"/>
            <a:ext cx="729219" cy="526528"/>
          </a:xfrm>
          <a:prstGeom prst="lef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화살표 21"/>
          <p:cNvSpPr/>
          <p:nvPr/>
        </p:nvSpPr>
        <p:spPr>
          <a:xfrm>
            <a:off x="7737391" y="2781784"/>
            <a:ext cx="691501" cy="526528"/>
          </a:xfrm>
          <a:prstGeom prst="lef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2832279" y="1710394"/>
            <a:ext cx="1746860" cy="3268264"/>
          </a:xfrm>
          <a:custGeom>
            <a:avLst/>
            <a:gdLst>
              <a:gd name="T0" fmla="*/ 112 w 1528"/>
              <a:gd name="T1" fmla="*/ 0 h 2269"/>
              <a:gd name="T2" fmla="*/ 1416 w 1528"/>
              <a:gd name="T3" fmla="*/ 0 h 2269"/>
              <a:gd name="T4" fmla="*/ 1528 w 1528"/>
              <a:gd name="T5" fmla="*/ 112 h 2269"/>
              <a:gd name="T6" fmla="*/ 1528 w 1528"/>
              <a:gd name="T7" fmla="*/ 2157 h 2269"/>
              <a:gd name="T8" fmla="*/ 1416 w 1528"/>
              <a:gd name="T9" fmla="*/ 2269 h 2269"/>
              <a:gd name="T10" fmla="*/ 112 w 1528"/>
              <a:gd name="T11" fmla="*/ 2269 h 2269"/>
              <a:gd name="T12" fmla="*/ 0 w 1528"/>
              <a:gd name="T13" fmla="*/ 2157 h 2269"/>
              <a:gd name="T14" fmla="*/ 0 w 1528"/>
              <a:gd name="T15" fmla="*/ 112 h 2269"/>
              <a:gd name="T16" fmla="*/ 112 w 1528"/>
              <a:gd name="T17" fmla="*/ 0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8" h="2269">
                <a:moveTo>
                  <a:pt x="112" y="0"/>
                </a:moveTo>
                <a:cubicBezTo>
                  <a:pt x="1416" y="0"/>
                  <a:pt x="1416" y="0"/>
                  <a:pt x="1416" y="0"/>
                </a:cubicBezTo>
                <a:cubicBezTo>
                  <a:pt x="1477" y="0"/>
                  <a:pt x="1528" y="50"/>
                  <a:pt x="1528" y="112"/>
                </a:cubicBezTo>
                <a:cubicBezTo>
                  <a:pt x="1528" y="2157"/>
                  <a:pt x="1528" y="2157"/>
                  <a:pt x="1528" y="2157"/>
                </a:cubicBezTo>
                <a:cubicBezTo>
                  <a:pt x="1528" y="2218"/>
                  <a:pt x="1477" y="2269"/>
                  <a:pt x="1416" y="2269"/>
                </a:cubicBezTo>
                <a:cubicBezTo>
                  <a:pt x="112" y="2269"/>
                  <a:pt x="112" y="2269"/>
                  <a:pt x="112" y="2269"/>
                </a:cubicBezTo>
                <a:cubicBezTo>
                  <a:pt x="50" y="2269"/>
                  <a:pt x="0" y="2218"/>
                  <a:pt x="0" y="2157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50"/>
                  <a:pt x="50" y="0"/>
                  <a:pt x="112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918923" y="2026299"/>
            <a:ext cx="1573571" cy="2632931"/>
          </a:xfrm>
          <a:custGeom>
            <a:avLst/>
            <a:gdLst>
              <a:gd name="T0" fmla="*/ 4 w 1376"/>
              <a:gd name="T1" fmla="*/ 0 h 1828"/>
              <a:gd name="T2" fmla="*/ 1372 w 1376"/>
              <a:gd name="T3" fmla="*/ 0 h 1828"/>
              <a:gd name="T4" fmla="*/ 1376 w 1376"/>
              <a:gd name="T5" fmla="*/ 4 h 1828"/>
              <a:gd name="T6" fmla="*/ 1376 w 1376"/>
              <a:gd name="T7" fmla="*/ 1824 h 1828"/>
              <a:gd name="T8" fmla="*/ 1372 w 1376"/>
              <a:gd name="T9" fmla="*/ 1828 h 1828"/>
              <a:gd name="T10" fmla="*/ 4 w 1376"/>
              <a:gd name="T11" fmla="*/ 1828 h 1828"/>
              <a:gd name="T12" fmla="*/ 0 w 1376"/>
              <a:gd name="T13" fmla="*/ 1824 h 1828"/>
              <a:gd name="T14" fmla="*/ 0 w 1376"/>
              <a:gd name="T15" fmla="*/ 4 h 1828"/>
              <a:gd name="T16" fmla="*/ 4 w 1376"/>
              <a:gd name="T17" fmla="*/ 0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6" h="1828">
                <a:moveTo>
                  <a:pt x="4" y="0"/>
                </a:moveTo>
                <a:cubicBezTo>
                  <a:pt x="1372" y="0"/>
                  <a:pt x="1372" y="0"/>
                  <a:pt x="1372" y="0"/>
                </a:cubicBezTo>
                <a:cubicBezTo>
                  <a:pt x="1374" y="0"/>
                  <a:pt x="1376" y="2"/>
                  <a:pt x="1376" y="4"/>
                </a:cubicBezTo>
                <a:cubicBezTo>
                  <a:pt x="1376" y="1824"/>
                  <a:pt x="1376" y="1824"/>
                  <a:pt x="1376" y="1824"/>
                </a:cubicBezTo>
                <a:cubicBezTo>
                  <a:pt x="1376" y="1826"/>
                  <a:pt x="1374" y="1828"/>
                  <a:pt x="1372" y="1828"/>
                </a:cubicBezTo>
                <a:cubicBezTo>
                  <a:pt x="4" y="1828"/>
                  <a:pt x="4" y="1828"/>
                  <a:pt x="4" y="1828"/>
                </a:cubicBezTo>
                <a:cubicBezTo>
                  <a:pt x="2" y="1828"/>
                  <a:pt x="0" y="1826"/>
                  <a:pt x="0" y="18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3640027" y="4739087"/>
            <a:ext cx="130432" cy="163237"/>
          </a:xfrm>
          <a:prstGeom prst="ellipse">
            <a:avLst/>
          </a:prstGeom>
          <a:solidFill>
            <a:srgbClr val="D3D1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3689405" y="1865410"/>
            <a:ext cx="32608" cy="39928"/>
          </a:xfrm>
          <a:prstGeom prst="ellipse">
            <a:avLst/>
          </a:prstGeom>
          <a:solidFill>
            <a:srgbClr val="C4C3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8"/>
          <p:cNvSpPr/>
          <p:nvPr/>
        </p:nvSpPr>
        <p:spPr>
          <a:xfrm>
            <a:off x="0" y="59894"/>
            <a:ext cx="12192000" cy="8531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3. </a:t>
            </a:r>
            <a:r>
              <a:rPr lang="ko-KR" altLang="en-US" sz="4000" b="1" dirty="0" smtClean="0"/>
              <a:t>프로젝트 구성방안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94737" y="5191365"/>
            <a:ext cx="202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감독관용 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31694" y="2488873"/>
            <a:ext cx="1312984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감독관</a:t>
            </a:r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31694" y="3039726"/>
            <a:ext cx="1312984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passwd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66155" y="3825304"/>
            <a:ext cx="855785" cy="28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>
            <a:off x="5162188" y="3122092"/>
            <a:ext cx="414951" cy="6331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6258221" y="1228315"/>
            <a:ext cx="2895722" cy="4856977"/>
            <a:chOff x="7832721" y="1122437"/>
            <a:chExt cx="2895722" cy="4856977"/>
          </a:xfrm>
        </p:grpSpPr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7832721" y="1122437"/>
              <a:ext cx="2895722" cy="4856977"/>
            </a:xfrm>
            <a:custGeom>
              <a:avLst/>
              <a:gdLst>
                <a:gd name="T0" fmla="*/ 112 w 1528"/>
                <a:gd name="T1" fmla="*/ 0 h 2269"/>
                <a:gd name="T2" fmla="*/ 1416 w 1528"/>
                <a:gd name="T3" fmla="*/ 0 h 2269"/>
                <a:gd name="T4" fmla="*/ 1528 w 1528"/>
                <a:gd name="T5" fmla="*/ 112 h 2269"/>
                <a:gd name="T6" fmla="*/ 1528 w 1528"/>
                <a:gd name="T7" fmla="*/ 2157 h 2269"/>
                <a:gd name="T8" fmla="*/ 1416 w 1528"/>
                <a:gd name="T9" fmla="*/ 2269 h 2269"/>
                <a:gd name="T10" fmla="*/ 112 w 1528"/>
                <a:gd name="T11" fmla="*/ 2269 h 2269"/>
                <a:gd name="T12" fmla="*/ 0 w 1528"/>
                <a:gd name="T13" fmla="*/ 2157 h 2269"/>
                <a:gd name="T14" fmla="*/ 0 w 1528"/>
                <a:gd name="T15" fmla="*/ 112 h 2269"/>
                <a:gd name="T16" fmla="*/ 112 w 1528"/>
                <a:gd name="T17" fmla="*/ 0 h 2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8" h="2269">
                  <a:moveTo>
                    <a:pt x="112" y="0"/>
                  </a:moveTo>
                  <a:cubicBezTo>
                    <a:pt x="1416" y="0"/>
                    <a:pt x="1416" y="0"/>
                    <a:pt x="1416" y="0"/>
                  </a:cubicBezTo>
                  <a:cubicBezTo>
                    <a:pt x="1477" y="0"/>
                    <a:pt x="1528" y="50"/>
                    <a:pt x="1528" y="112"/>
                  </a:cubicBezTo>
                  <a:cubicBezTo>
                    <a:pt x="1528" y="2157"/>
                    <a:pt x="1528" y="2157"/>
                    <a:pt x="1528" y="2157"/>
                  </a:cubicBezTo>
                  <a:cubicBezTo>
                    <a:pt x="1528" y="2218"/>
                    <a:pt x="1477" y="2269"/>
                    <a:pt x="1416" y="2269"/>
                  </a:cubicBezTo>
                  <a:cubicBezTo>
                    <a:pt x="112" y="2269"/>
                    <a:pt x="112" y="2269"/>
                    <a:pt x="112" y="2269"/>
                  </a:cubicBezTo>
                  <a:cubicBezTo>
                    <a:pt x="50" y="2269"/>
                    <a:pt x="0" y="2218"/>
                    <a:pt x="0" y="215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50"/>
                    <a:pt x="50" y="0"/>
                    <a:pt x="112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7976348" y="1591904"/>
              <a:ext cx="2608466" cy="3912807"/>
            </a:xfrm>
            <a:custGeom>
              <a:avLst/>
              <a:gdLst>
                <a:gd name="T0" fmla="*/ 4 w 1376"/>
                <a:gd name="T1" fmla="*/ 0 h 1828"/>
                <a:gd name="T2" fmla="*/ 1372 w 1376"/>
                <a:gd name="T3" fmla="*/ 0 h 1828"/>
                <a:gd name="T4" fmla="*/ 1376 w 1376"/>
                <a:gd name="T5" fmla="*/ 4 h 1828"/>
                <a:gd name="T6" fmla="*/ 1376 w 1376"/>
                <a:gd name="T7" fmla="*/ 1824 h 1828"/>
                <a:gd name="T8" fmla="*/ 1372 w 1376"/>
                <a:gd name="T9" fmla="*/ 1828 h 1828"/>
                <a:gd name="T10" fmla="*/ 4 w 1376"/>
                <a:gd name="T11" fmla="*/ 1828 h 1828"/>
                <a:gd name="T12" fmla="*/ 0 w 1376"/>
                <a:gd name="T13" fmla="*/ 1824 h 1828"/>
                <a:gd name="T14" fmla="*/ 0 w 1376"/>
                <a:gd name="T15" fmla="*/ 4 h 1828"/>
                <a:gd name="T16" fmla="*/ 4 w 1376"/>
                <a:gd name="T17" fmla="*/ 0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6" h="1828">
                  <a:moveTo>
                    <a:pt x="4" y="0"/>
                  </a:moveTo>
                  <a:cubicBezTo>
                    <a:pt x="1372" y="0"/>
                    <a:pt x="1372" y="0"/>
                    <a:pt x="1372" y="0"/>
                  </a:cubicBezTo>
                  <a:cubicBezTo>
                    <a:pt x="1374" y="0"/>
                    <a:pt x="1376" y="2"/>
                    <a:pt x="1376" y="4"/>
                  </a:cubicBezTo>
                  <a:cubicBezTo>
                    <a:pt x="1376" y="1824"/>
                    <a:pt x="1376" y="1824"/>
                    <a:pt x="1376" y="1824"/>
                  </a:cubicBezTo>
                  <a:cubicBezTo>
                    <a:pt x="1376" y="1826"/>
                    <a:pt x="1374" y="1828"/>
                    <a:pt x="1372" y="1828"/>
                  </a:cubicBezTo>
                  <a:cubicBezTo>
                    <a:pt x="4" y="1828"/>
                    <a:pt x="4" y="1828"/>
                    <a:pt x="4" y="1828"/>
                  </a:cubicBezTo>
                  <a:cubicBezTo>
                    <a:pt x="2" y="1828"/>
                    <a:pt x="0" y="1826"/>
                    <a:pt x="0" y="18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9171703" y="5623387"/>
              <a:ext cx="216214" cy="242587"/>
            </a:xfrm>
            <a:prstGeom prst="ellipse">
              <a:avLst/>
            </a:prstGeom>
            <a:solidFill>
              <a:srgbClr val="D3D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046125" y="1642143"/>
              <a:ext cx="2468914" cy="3667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100646" y="2468030"/>
              <a:ext cx="2344616" cy="152400"/>
            </a:xfrm>
            <a:prstGeom prst="rect">
              <a:avLst/>
            </a:prstGeom>
            <a:solidFill>
              <a:srgbClr val="9050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100646" y="1689551"/>
              <a:ext cx="2344616" cy="77847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06153" y="1755624"/>
              <a:ext cx="212187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경기도 평택시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동일공업고등학교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</a:rPr>
                <a:t>제</a:t>
              </a:r>
              <a:r>
                <a:rPr lang="en-US" altLang="ko-KR" sz="1400" b="1" dirty="0" smtClean="0">
                  <a:solidFill>
                    <a:schemeClr val="bg1"/>
                  </a:solidFill>
                </a:rPr>
                <a:t>2</a:t>
              </a:r>
              <a:r>
                <a:rPr lang="ko-KR" altLang="en-US" sz="1400" b="1" dirty="0" smtClean="0">
                  <a:solidFill>
                    <a:schemeClr val="bg1"/>
                  </a:solidFill>
                </a:rPr>
                <a:t>강의실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206154" y="3018883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20110</a:t>
              </a:r>
            </a:p>
            <a:p>
              <a:pPr algn="ctr"/>
              <a:r>
                <a:rPr lang="ko-KR" altLang="en-US" sz="1050" dirty="0" smtClean="0"/>
                <a:t>한누리</a:t>
              </a:r>
              <a:endParaRPr lang="ko-KR" altLang="en-US" sz="105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974015" y="3018882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13542</a:t>
              </a:r>
            </a:p>
            <a:p>
              <a:pPr algn="ctr"/>
              <a:r>
                <a:rPr lang="ko-KR" altLang="en-US" sz="1050" dirty="0" smtClean="0"/>
                <a:t>김원교</a:t>
              </a:r>
              <a:endParaRPr lang="ko-KR" altLang="en-US" sz="105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741877" y="3018881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24124</a:t>
              </a:r>
            </a:p>
            <a:p>
              <a:pPr algn="ctr"/>
              <a:r>
                <a:rPr lang="ko-KR" altLang="en-US" sz="1050" dirty="0" smtClean="0"/>
                <a:t>김대원</a:t>
              </a:r>
              <a:endParaRPr lang="ko-KR" altLang="en-US" sz="105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206154" y="3665896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25123</a:t>
              </a:r>
            </a:p>
            <a:p>
              <a:pPr algn="ctr"/>
              <a:r>
                <a:rPr lang="ko-KR" altLang="en-US" sz="1050" dirty="0" smtClean="0"/>
                <a:t>학생</a:t>
              </a:r>
              <a:r>
                <a:rPr lang="en-US" altLang="ko-KR" sz="1050" dirty="0" smtClean="0"/>
                <a:t>4</a:t>
              </a:r>
              <a:endParaRPr lang="ko-KR" altLang="en-US" sz="105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974015" y="3665895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51232</a:t>
              </a:r>
            </a:p>
            <a:p>
              <a:pPr algn="ctr"/>
              <a:r>
                <a:rPr lang="ko-KR" altLang="en-US" sz="1050" dirty="0" smtClean="0"/>
                <a:t>학생</a:t>
              </a:r>
              <a:r>
                <a:rPr lang="en-US" altLang="ko-KR" sz="1050" dirty="0" smtClean="0"/>
                <a:t>5</a:t>
              </a:r>
              <a:endParaRPr lang="ko-KR" altLang="en-US" sz="105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741877" y="3665894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55212</a:t>
              </a:r>
            </a:p>
            <a:p>
              <a:pPr algn="ctr"/>
              <a:r>
                <a:rPr lang="ko-KR" altLang="en-US" sz="1050" dirty="0" smtClean="0"/>
                <a:t>학생</a:t>
              </a:r>
              <a:r>
                <a:rPr lang="en-US" altLang="ko-KR" sz="1050" dirty="0" smtClean="0"/>
                <a:t>6</a:t>
              </a:r>
              <a:endParaRPr lang="ko-KR" altLang="en-US" sz="105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206154" y="4300634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21211</a:t>
              </a:r>
            </a:p>
            <a:p>
              <a:pPr algn="ctr"/>
              <a:r>
                <a:rPr lang="ko-KR" altLang="en-US" sz="1050" dirty="0" smtClean="0"/>
                <a:t>학생</a:t>
              </a:r>
              <a:r>
                <a:rPr lang="en-US" altLang="ko-KR" sz="1050" dirty="0" smtClean="0"/>
                <a:t>7</a:t>
              </a:r>
              <a:endParaRPr lang="ko-KR" altLang="en-US" sz="105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974015" y="4300633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22113</a:t>
              </a:r>
            </a:p>
            <a:p>
              <a:pPr algn="ctr"/>
              <a:r>
                <a:rPr lang="ko-KR" altLang="en-US" sz="1050" dirty="0" smtClean="0"/>
                <a:t>학생</a:t>
              </a:r>
              <a:r>
                <a:rPr lang="en-US" altLang="ko-KR" sz="1050" dirty="0" smtClean="0"/>
                <a:t>8</a:t>
              </a:r>
              <a:endParaRPr lang="ko-KR" altLang="en-US" sz="105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741877" y="4300632"/>
              <a:ext cx="586154" cy="3985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22113</a:t>
              </a:r>
            </a:p>
            <a:p>
              <a:pPr algn="ctr"/>
              <a:r>
                <a:rPr lang="ko-KR" altLang="en-US" sz="1050" dirty="0" smtClean="0"/>
                <a:t>학생</a:t>
              </a:r>
              <a:r>
                <a:rPr lang="en-US" altLang="ko-KR" sz="1050" dirty="0" smtClean="0"/>
                <a:t>9</a:t>
              </a:r>
              <a:endParaRPr lang="ko-KR" altLang="en-US" sz="105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499231" y="4879719"/>
              <a:ext cx="672472" cy="2908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제출</a:t>
              </a:r>
              <a:endParaRPr lang="ko-KR" altLang="en-US" sz="16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532990" y="4879718"/>
              <a:ext cx="672472" cy="2908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정오표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144253" y="1032472"/>
            <a:ext cx="3313538" cy="5585663"/>
            <a:chOff x="2208640" y="845054"/>
            <a:chExt cx="3081191" cy="5412485"/>
          </a:xfrm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2208640" y="845054"/>
              <a:ext cx="3081191" cy="5412485"/>
            </a:xfrm>
            <a:custGeom>
              <a:avLst/>
              <a:gdLst>
                <a:gd name="T0" fmla="*/ 112 w 1528"/>
                <a:gd name="T1" fmla="*/ 0 h 2269"/>
                <a:gd name="T2" fmla="*/ 1416 w 1528"/>
                <a:gd name="T3" fmla="*/ 0 h 2269"/>
                <a:gd name="T4" fmla="*/ 1528 w 1528"/>
                <a:gd name="T5" fmla="*/ 112 h 2269"/>
                <a:gd name="T6" fmla="*/ 1528 w 1528"/>
                <a:gd name="T7" fmla="*/ 2157 h 2269"/>
                <a:gd name="T8" fmla="*/ 1416 w 1528"/>
                <a:gd name="T9" fmla="*/ 2269 h 2269"/>
                <a:gd name="T10" fmla="*/ 112 w 1528"/>
                <a:gd name="T11" fmla="*/ 2269 h 2269"/>
                <a:gd name="T12" fmla="*/ 0 w 1528"/>
                <a:gd name="T13" fmla="*/ 2157 h 2269"/>
                <a:gd name="T14" fmla="*/ 0 w 1528"/>
                <a:gd name="T15" fmla="*/ 112 h 2269"/>
                <a:gd name="T16" fmla="*/ 112 w 1528"/>
                <a:gd name="T17" fmla="*/ 0 h 2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8" h="2269">
                  <a:moveTo>
                    <a:pt x="112" y="0"/>
                  </a:moveTo>
                  <a:cubicBezTo>
                    <a:pt x="1416" y="0"/>
                    <a:pt x="1416" y="0"/>
                    <a:pt x="1416" y="0"/>
                  </a:cubicBezTo>
                  <a:cubicBezTo>
                    <a:pt x="1477" y="0"/>
                    <a:pt x="1528" y="50"/>
                    <a:pt x="1528" y="112"/>
                  </a:cubicBezTo>
                  <a:cubicBezTo>
                    <a:pt x="1528" y="2157"/>
                    <a:pt x="1528" y="2157"/>
                    <a:pt x="1528" y="2157"/>
                  </a:cubicBezTo>
                  <a:cubicBezTo>
                    <a:pt x="1528" y="2218"/>
                    <a:pt x="1477" y="2269"/>
                    <a:pt x="1416" y="2269"/>
                  </a:cubicBezTo>
                  <a:cubicBezTo>
                    <a:pt x="112" y="2269"/>
                    <a:pt x="112" y="2269"/>
                    <a:pt x="112" y="2269"/>
                  </a:cubicBezTo>
                  <a:cubicBezTo>
                    <a:pt x="50" y="2269"/>
                    <a:pt x="0" y="2218"/>
                    <a:pt x="0" y="215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50"/>
                    <a:pt x="50" y="0"/>
                    <a:pt x="112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361467" y="1368216"/>
              <a:ext cx="2775536" cy="4360327"/>
            </a:xfrm>
            <a:custGeom>
              <a:avLst/>
              <a:gdLst>
                <a:gd name="T0" fmla="*/ 4 w 1376"/>
                <a:gd name="T1" fmla="*/ 0 h 1828"/>
                <a:gd name="T2" fmla="*/ 1372 w 1376"/>
                <a:gd name="T3" fmla="*/ 0 h 1828"/>
                <a:gd name="T4" fmla="*/ 1376 w 1376"/>
                <a:gd name="T5" fmla="*/ 4 h 1828"/>
                <a:gd name="T6" fmla="*/ 1376 w 1376"/>
                <a:gd name="T7" fmla="*/ 1824 h 1828"/>
                <a:gd name="T8" fmla="*/ 1372 w 1376"/>
                <a:gd name="T9" fmla="*/ 1828 h 1828"/>
                <a:gd name="T10" fmla="*/ 4 w 1376"/>
                <a:gd name="T11" fmla="*/ 1828 h 1828"/>
                <a:gd name="T12" fmla="*/ 0 w 1376"/>
                <a:gd name="T13" fmla="*/ 1824 h 1828"/>
                <a:gd name="T14" fmla="*/ 0 w 1376"/>
                <a:gd name="T15" fmla="*/ 4 h 1828"/>
                <a:gd name="T16" fmla="*/ 4 w 1376"/>
                <a:gd name="T17" fmla="*/ 0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6" h="1828">
                  <a:moveTo>
                    <a:pt x="4" y="0"/>
                  </a:moveTo>
                  <a:cubicBezTo>
                    <a:pt x="1372" y="0"/>
                    <a:pt x="1372" y="0"/>
                    <a:pt x="1372" y="0"/>
                  </a:cubicBezTo>
                  <a:cubicBezTo>
                    <a:pt x="1374" y="0"/>
                    <a:pt x="1376" y="2"/>
                    <a:pt x="1376" y="4"/>
                  </a:cubicBezTo>
                  <a:cubicBezTo>
                    <a:pt x="1376" y="1824"/>
                    <a:pt x="1376" y="1824"/>
                    <a:pt x="1376" y="1824"/>
                  </a:cubicBezTo>
                  <a:cubicBezTo>
                    <a:pt x="1376" y="1826"/>
                    <a:pt x="1374" y="1828"/>
                    <a:pt x="1372" y="1828"/>
                  </a:cubicBezTo>
                  <a:cubicBezTo>
                    <a:pt x="4" y="1828"/>
                    <a:pt x="4" y="1828"/>
                    <a:pt x="4" y="1828"/>
                  </a:cubicBezTo>
                  <a:cubicBezTo>
                    <a:pt x="2" y="1828"/>
                    <a:pt x="0" y="1826"/>
                    <a:pt x="0" y="18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1" name="Picture 3" descr="C:\Users\nuri\Downloads\student (1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4857" y="1459755"/>
              <a:ext cx="1427111" cy="1427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477351" y="3105622"/>
              <a:ext cx="2510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이름 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한누리</a:t>
              </a:r>
              <a:endParaRPr lang="ko-KR" altLang="en-US" sz="1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77351" y="3386760"/>
              <a:ext cx="2510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수험번호 </a:t>
              </a:r>
              <a:r>
                <a:rPr lang="en-US" altLang="ko-KR" sz="1600" dirty="0" smtClean="0"/>
                <a:t>: 20110</a:t>
              </a:r>
              <a:endParaRPr lang="ko-KR" altLang="en-US" sz="1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77351" y="3691190"/>
              <a:ext cx="2510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종목명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정보처리기사</a:t>
              </a:r>
              <a:endParaRPr lang="ko-KR" altLang="en-US" sz="16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77351" y="4297827"/>
              <a:ext cx="2510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생년월일 </a:t>
              </a:r>
              <a:r>
                <a:rPr lang="en-US" altLang="ko-KR" sz="1600" dirty="0" smtClean="0"/>
                <a:t>: 920821</a:t>
              </a:r>
              <a:endParaRPr lang="ko-KR" alt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77351" y="4619667"/>
              <a:ext cx="2510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참석여부 </a:t>
              </a:r>
              <a:r>
                <a:rPr lang="en-US" altLang="ko-KR" sz="1600" dirty="0" smtClean="0"/>
                <a:t>: </a:t>
              </a:r>
              <a:endParaRPr lang="ko-KR" altLang="en-US" sz="16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532378" y="4652097"/>
              <a:ext cx="405153" cy="214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955811" y="4652097"/>
              <a:ext cx="405153" cy="214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263671" y="5172428"/>
              <a:ext cx="995720" cy="389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제</a:t>
              </a:r>
              <a:r>
                <a:rPr lang="ko-KR" altLang="en-US" dirty="0"/>
                <a:t>출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3646500" y="5875485"/>
              <a:ext cx="230062" cy="270332"/>
            </a:xfrm>
            <a:prstGeom prst="ellipse">
              <a:avLst/>
            </a:prstGeom>
            <a:solidFill>
              <a:srgbClr val="D3D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77351" y="3995620"/>
              <a:ext cx="2510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유형 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필기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73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A1CA"/>
      </a:accent1>
      <a:accent2>
        <a:srgbClr val="099481"/>
      </a:accent2>
      <a:accent3>
        <a:srgbClr val="7DBC2D"/>
      </a:accent3>
      <a:accent4>
        <a:srgbClr val="EEA720"/>
      </a:accent4>
      <a:accent5>
        <a:srgbClr val="E13A62"/>
      </a:accent5>
      <a:accent6>
        <a:srgbClr val="9132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3082</TotalTime>
  <Words>609</Words>
  <Application>Microsoft Office PowerPoint</Application>
  <PresentationFormat>와이드스크린</PresentationFormat>
  <Paragraphs>215</Paragraphs>
  <Slides>20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  <vt:variant>
        <vt:lpstr>재구성한 쇼</vt:lpstr>
      </vt:variant>
      <vt:variant>
        <vt:i4>1</vt:i4>
      </vt:variant>
    </vt:vector>
  </HeadingPairs>
  <TitlesOfParts>
    <vt:vector size="29" baseType="lpstr">
      <vt:lpstr>HY견고딕</vt:lpstr>
      <vt:lpstr>HY헤드라인M</vt:lpstr>
      <vt:lpstr>Open Sans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nuri</cp:lastModifiedBy>
  <cp:revision>240</cp:revision>
  <dcterms:created xsi:type="dcterms:W3CDTF">2015-08-22T14:32:45Z</dcterms:created>
  <dcterms:modified xsi:type="dcterms:W3CDTF">2016-11-14T07:56:28Z</dcterms:modified>
  <cp:category>Presentations, Business Presentations, Free PowerPoint Templates</cp:category>
  <cp:contentStatus>Template</cp:contentStatus>
</cp:coreProperties>
</file>