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B4BAB-496A-4587-AB25-5526CEF87C2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BB41-C42F-4DBB-8909-A15F759B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6839-4421-D06E-CF99-CF1B2616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642F-BA46-F7FD-FDEF-A9934F09D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6C87-AA1C-CE41-61A3-6B28D288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00A3-1F5F-A41F-CF01-7671F619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88B2-EDA6-D808-C184-B0E63EE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D368-2542-034B-2E8D-63A0DDF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56D0E-B9CF-C1EB-17C8-5D6122A2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36AF-3AE8-52EC-8988-B51D22A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C89A-EC5F-DF7D-CF3C-77BB9B31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A004-85D8-0DD8-28C4-1887B3A7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534DA-A54D-B8B5-DEE7-39003E8F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73EF3-2FBC-78F9-1D2C-158A7FF6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3241-60B8-10FC-B6F5-9D50275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B1EA-5592-2045-988D-ED9B2DC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2AE6-C55A-BA6E-2556-551780FB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5832-721C-D330-8D3E-91E12892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9229-BA7F-17C2-3154-48D32045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E123-D893-A07F-7A01-32B3C0B1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BF24-C6F8-D137-834C-787C1019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709D-81A7-CDAE-C690-CEFC906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A01-73CC-092A-6676-5B54C680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D422-5E47-CA4E-F9B9-9BFD56A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8149-7ECA-1E5B-1511-2EE1EA32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71E7-BA80-D3C5-E0F1-A4AD66D7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4A28-BB26-D6E8-66F3-96B30DF3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566-3A9B-56C9-8832-004FD399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3C6C-29B5-B133-CD45-D102EAD6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5A165-6E1A-DB1A-E55A-ED988F7E2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14E4-26F3-35F7-4291-8EA69848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D762-ABF4-A8C2-3B0E-387EBDF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83471-4008-349A-8387-E057F516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656-404D-9376-AD9B-F03E26E3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A4DF-3E37-220E-1493-1451D291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C6B2C-8F5E-DD29-3CF3-4E680FA1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397D9-C40E-BD18-93A5-CAF3D3031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1C6F-FE00-567E-D4F9-EE5EE5C1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36B83-8ACC-AD28-4C82-782C6688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0A976-C30E-09E7-6E2B-705F6ED6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E3C58-96F0-3121-6619-41D2DB5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D331-20A8-847D-F062-A77C8569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C93ED-3D7A-7C63-B4A7-41D3221A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A844D-F454-FF0C-2E49-59F1DAE3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AEF9-DC02-68D6-77C0-AB5231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3B33-1B72-8209-2327-85C81B50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F4822-85CB-10DD-3A22-7EC88389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8EEE-6C0C-903E-3E87-36771BA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8AB1-FFCF-8954-E204-9FA9E5A8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0D0E-AD39-0F34-9697-1A9C88CB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A17A1-199A-16EB-52D5-2F616863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AEE1-EDF9-8BFC-9B8F-657F0C98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DA199-7189-BCB5-1A02-49404F8D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EA51-55C3-DEF5-581D-F823196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7EE6-F54E-8CD8-8DE1-E89C2383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88F32-EF88-58C5-9C51-9D46C8DF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61B5C-303D-B5E9-48BE-755B8374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0441-D232-A420-02A2-E6E4C4D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9164-20D3-F005-D157-7A1EE3D5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C956-9FE7-6CD0-A087-62ECCC9B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4BFCC-DE2E-A5A8-9BDB-DBF2BC7F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C420-1E3A-A89B-B41F-57642C7D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E604-BE50-3B61-9ABB-5201435F8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6DACA-4B40-4FDE-85BA-D363831D4A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EB6E-E409-4F14-39D6-426CB4F5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12B4-DEA1-6270-A52F-933C4583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0A265-5BB2-4C0E-844E-661B4A9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618-C9D9-FD18-FE01-4B0BCB17C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Kidney Cancer Classification Model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F42EE-C6B8-3C82-C640-8CDEEBB89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Neumann, Dr. Binlin Wu, Dr. Yulei Pang</a:t>
            </a:r>
          </a:p>
        </p:txBody>
      </p:sp>
    </p:spTree>
    <p:extLst>
      <p:ext uri="{BB962C8B-B14F-4D97-AF65-F5344CB8AC3E}">
        <p14:creationId xmlns:p14="http://schemas.microsoft.com/office/powerpoint/2010/main" val="24541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66A-DE06-ACA4-BE45-4369936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Kidney Cancer: A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3713-01FF-716B-DEAC-F841C776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432"/>
            <a:ext cx="4140200" cy="4351338"/>
          </a:xfrm>
        </p:spPr>
        <p:txBody>
          <a:bodyPr/>
          <a:lstStyle/>
          <a:p>
            <a:r>
              <a:rPr lang="en-US" dirty="0"/>
              <a:t>Either benign or malignant</a:t>
            </a:r>
          </a:p>
          <a:p>
            <a:pPr lvl="1"/>
            <a:r>
              <a:rPr lang="en-US" dirty="0"/>
              <a:t>Benign: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oncocytoma</a:t>
            </a:r>
          </a:p>
          <a:p>
            <a:pPr lvl="1"/>
            <a:r>
              <a:rPr lang="en-US" dirty="0"/>
              <a:t>Malignant: </a:t>
            </a:r>
          </a:p>
          <a:p>
            <a:pPr lvl="2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chrCC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Eosinophilic cytoplasm variant is the main problem</a:t>
            </a:r>
          </a:p>
          <a:p>
            <a:pPr lvl="2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 descr="A close-up of a microscope&#10;&#10;Description automatically generated">
            <a:extLst>
              <a:ext uri="{FF2B5EF4-FFF2-40B4-BE49-F238E27FC236}">
                <a16:creationId xmlns:a16="http://schemas.microsoft.com/office/drawing/2014/main" id="{9790350D-1B52-274E-D0DA-F558865C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7" y="1683225"/>
            <a:ext cx="1946014" cy="1946014"/>
          </a:xfrm>
          <a:prstGeom prst="rect">
            <a:avLst/>
          </a:prstGeom>
        </p:spPr>
      </p:pic>
      <p:pic>
        <p:nvPicPr>
          <p:cNvPr id="13" name="Picture 12" descr="A close-up of a microscope&#10;&#10;Description automatically generated">
            <a:extLst>
              <a:ext uri="{FF2B5EF4-FFF2-40B4-BE49-F238E27FC236}">
                <a16:creationId xmlns:a16="http://schemas.microsoft.com/office/drawing/2014/main" id="{E207BD82-2E73-30BA-07EC-3C957F53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13" y="1680602"/>
            <a:ext cx="1946014" cy="1951260"/>
          </a:xfrm>
          <a:prstGeom prst="rect">
            <a:avLst/>
          </a:prstGeom>
        </p:spPr>
      </p:pic>
      <p:pic>
        <p:nvPicPr>
          <p:cNvPr id="15" name="Picture 14" descr="A close-up of a microscope&#10;&#10;Description automatically generated">
            <a:extLst>
              <a:ext uri="{FF2B5EF4-FFF2-40B4-BE49-F238E27FC236}">
                <a16:creationId xmlns:a16="http://schemas.microsoft.com/office/drawing/2014/main" id="{B4E0F590-5297-57E7-1309-3DE7F3450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76" y="3793831"/>
            <a:ext cx="2055501" cy="20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198F-A326-9310-47DD-1E811BF4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BD551C-2C80-F843-8C37-D5616581B098}"/>
              </a:ext>
            </a:extLst>
          </p:cNvPr>
          <p:cNvGrpSpPr/>
          <p:nvPr/>
        </p:nvGrpSpPr>
        <p:grpSpPr>
          <a:xfrm>
            <a:off x="678009" y="2665153"/>
            <a:ext cx="2689305" cy="3286398"/>
            <a:chOff x="678009" y="2665153"/>
            <a:chExt cx="2689305" cy="3286398"/>
          </a:xfrm>
        </p:grpSpPr>
        <p:pic>
          <p:nvPicPr>
            <p:cNvPr id="23" name="Picture 22" descr="A close-up of a microscope&#10;&#10;Description automatically generated">
              <a:extLst>
                <a:ext uri="{FF2B5EF4-FFF2-40B4-BE49-F238E27FC236}">
                  <a16:creationId xmlns:a16="http://schemas.microsoft.com/office/drawing/2014/main" id="{01E75BEF-B76F-7520-BC01-47E99B9B0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09" y="2665153"/>
              <a:ext cx="2689305" cy="268930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6C8030-A75A-2518-74B9-491C4BD78C05}"/>
                </a:ext>
              </a:extLst>
            </p:cNvPr>
            <p:cNvSpPr txBox="1"/>
            <p:nvPr/>
          </p:nvSpPr>
          <p:spPr>
            <a:xfrm>
              <a:off x="678010" y="5366776"/>
              <a:ext cx="2311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Source:  Exploring Multiphoton Microscopy as a Novel Tool to Differentiate</a:t>
              </a:r>
            </a:p>
            <a:p>
              <a:r>
                <a:rPr lang="en-US" sz="800" dirty="0"/>
                <a:t>Chromophobe Renal Cell Carcinoma From Oncocytoma in Fixed Tissue Sections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EBF85E-7D0E-C398-C487-EB7C8B9077EE}"/>
              </a:ext>
            </a:extLst>
          </p:cNvPr>
          <p:cNvGrpSpPr/>
          <p:nvPr/>
        </p:nvGrpSpPr>
        <p:grpSpPr>
          <a:xfrm>
            <a:off x="3454581" y="2522558"/>
            <a:ext cx="3541349" cy="3046988"/>
            <a:chOff x="3454581" y="2522558"/>
            <a:chExt cx="3541349" cy="30469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5EC4B-FAF6-1A4D-953F-3606329202E6}"/>
                </a:ext>
              </a:extLst>
            </p:cNvPr>
            <p:cNvSpPr txBox="1"/>
            <p:nvPr/>
          </p:nvSpPr>
          <p:spPr>
            <a:xfrm>
              <a:off x="4027623" y="2522558"/>
              <a:ext cx="2968307" cy="3046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effectLst/>
                  <a:latin typeface="Consolas" panose="020B0609020204030204" pitchFamily="49" charset="0"/>
                </a:rPr>
                <a:t>tensor([[[0.0314, 0.0353, 0.0431, ..., 0.0314, 0.0314, 0.0353], [0.0314, 0.0471, 0.0353, ..., 0.0353, 0.0392, 0.0353], [0.0353, 0.0314, 0.0314, ..., 0.0353, 0.0314, 0.0314], ..., [0.0314, 0.0627, 0.0392, ..., 0.0314, 0.0314, 0.0353], [0.0314, 0.0627, 0.0392, ..., ]</a:t>
              </a:r>
              <a:endParaRPr lang="en-US" sz="1600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E6D30459-6291-2B03-E57E-E8990D3280BB}"/>
                </a:ext>
              </a:extLst>
            </p:cNvPr>
            <p:cNvSpPr/>
            <p:nvPr/>
          </p:nvSpPr>
          <p:spPr>
            <a:xfrm>
              <a:off x="3454581" y="3935836"/>
              <a:ext cx="485775" cy="3323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4F42D7-9EC7-5056-8A38-469F8468E4FA}"/>
              </a:ext>
            </a:extLst>
          </p:cNvPr>
          <p:cNvGrpSpPr/>
          <p:nvPr/>
        </p:nvGrpSpPr>
        <p:grpSpPr>
          <a:xfrm>
            <a:off x="7141445" y="3825139"/>
            <a:ext cx="1285200" cy="387111"/>
            <a:chOff x="7141445" y="3825139"/>
            <a:chExt cx="1285200" cy="38711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3525FA-EA9D-6495-9A08-647F335F7410}"/>
                </a:ext>
              </a:extLst>
            </p:cNvPr>
            <p:cNvSpPr txBox="1"/>
            <p:nvPr/>
          </p:nvSpPr>
          <p:spPr>
            <a:xfrm>
              <a:off x="7818901" y="3825139"/>
              <a:ext cx="6077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 *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B91FFB71-8F6B-8AB5-0562-8E7E07ABC02C}"/>
                </a:ext>
              </a:extLst>
            </p:cNvPr>
            <p:cNvSpPr/>
            <p:nvPr/>
          </p:nvSpPr>
          <p:spPr>
            <a:xfrm>
              <a:off x="7141445" y="3879853"/>
              <a:ext cx="485775" cy="3323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E1925B1-8292-2FC2-74C0-B1E135125139}"/>
              </a:ext>
            </a:extLst>
          </p:cNvPr>
          <p:cNvGrpSpPr/>
          <p:nvPr/>
        </p:nvGrpSpPr>
        <p:grpSpPr>
          <a:xfrm>
            <a:off x="8556297" y="3825139"/>
            <a:ext cx="953474" cy="387111"/>
            <a:chOff x="8556297" y="3825139"/>
            <a:chExt cx="953474" cy="3871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93B69F-A48F-1749-73AB-678FA9A00367}"/>
                </a:ext>
              </a:extLst>
            </p:cNvPr>
            <p:cNvSpPr txBox="1"/>
            <p:nvPr/>
          </p:nvSpPr>
          <p:spPr>
            <a:xfrm>
              <a:off x="9201673" y="3825139"/>
              <a:ext cx="3080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0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EACBF730-9CDD-F2C2-B793-9D040031B269}"/>
                </a:ext>
              </a:extLst>
            </p:cNvPr>
            <p:cNvSpPr/>
            <p:nvPr/>
          </p:nvSpPr>
          <p:spPr>
            <a:xfrm>
              <a:off x="8556297" y="3879853"/>
              <a:ext cx="485775" cy="3323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D7EE51-3B9C-D722-4E29-14F1C7F6B047}"/>
              </a:ext>
            </a:extLst>
          </p:cNvPr>
          <p:cNvGrpSpPr/>
          <p:nvPr/>
        </p:nvGrpSpPr>
        <p:grpSpPr>
          <a:xfrm>
            <a:off x="9626760" y="3686639"/>
            <a:ext cx="2175594" cy="646331"/>
            <a:chOff x="9626760" y="3686639"/>
            <a:chExt cx="2175594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6E3F4D-145B-DE47-0A00-339B03BB98CE}"/>
                </a:ext>
              </a:extLst>
            </p:cNvPr>
            <p:cNvSpPr txBox="1"/>
            <p:nvPr/>
          </p:nvSpPr>
          <p:spPr>
            <a:xfrm>
              <a:off x="10250485" y="3686639"/>
              <a:ext cx="155186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Tumor is benign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B5F89F8-789D-1B9E-40CD-29355820D0CE}"/>
                </a:ext>
              </a:extLst>
            </p:cNvPr>
            <p:cNvSpPr/>
            <p:nvPr/>
          </p:nvSpPr>
          <p:spPr>
            <a:xfrm>
              <a:off x="9626760" y="3879853"/>
              <a:ext cx="485775" cy="3323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BC7987-FE4A-05E7-884E-E75F970B6167}"/>
              </a:ext>
            </a:extLst>
          </p:cNvPr>
          <p:cNvSpPr txBox="1"/>
          <p:nvPr/>
        </p:nvSpPr>
        <p:spPr>
          <a:xfrm>
            <a:off x="2278169" y="1850660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Additional transformations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45EEA1-FCED-C9B7-99EF-B54B09382F11}"/>
              </a:ext>
            </a:extLst>
          </p:cNvPr>
          <p:cNvCxnSpPr>
            <a:stCxn id="3" idx="2"/>
          </p:cNvCxnSpPr>
          <p:nvPr/>
        </p:nvCxnSpPr>
        <p:spPr>
          <a:xfrm>
            <a:off x="3697468" y="2219992"/>
            <a:ext cx="0" cy="16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5007-5D95-0CC0-7C7D-656AA0A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1E0F-2DC7-4BE8-3248-F598B169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strengths and weaknesses of current model</a:t>
            </a:r>
          </a:p>
          <a:p>
            <a:pPr lvl="1"/>
            <a:r>
              <a:rPr lang="en-US" dirty="0"/>
              <a:t>Accuracy and performance metrics</a:t>
            </a:r>
          </a:p>
          <a:p>
            <a:pPr lvl="1"/>
            <a:r>
              <a:rPr lang="en-US" dirty="0"/>
              <a:t>Relative performance</a:t>
            </a:r>
          </a:p>
        </p:txBody>
      </p:sp>
      <p:pic>
        <p:nvPicPr>
          <p:cNvPr id="7" name="Picture 6" descr="A diagram of a model architecture&#10;&#10;Description automatically generated">
            <a:extLst>
              <a:ext uri="{FF2B5EF4-FFF2-40B4-BE49-F238E27FC236}">
                <a16:creationId xmlns:a16="http://schemas.microsoft.com/office/drawing/2014/main" id="{DD19F43B-EC6C-207B-A7FB-C090B485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93" y="2684981"/>
            <a:ext cx="5601501" cy="4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18341</TotalTime>
  <Words>155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Kidney Cancer Classification Model Using Deep Learning</vt:lpstr>
      <vt:lpstr>Kidney Cancer: A Primer</vt:lpstr>
      <vt:lpstr>Data Collection</vt:lpstr>
      <vt:lpstr>Data Visualization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Cancer Classification Model Using Deep Learning</dc:title>
  <dc:creator>Joseph Neumann</dc:creator>
  <cp:lastModifiedBy>Joseph Neumann</cp:lastModifiedBy>
  <cp:revision>26</cp:revision>
  <dcterms:created xsi:type="dcterms:W3CDTF">2024-04-14T20:08:27Z</dcterms:created>
  <dcterms:modified xsi:type="dcterms:W3CDTF">2024-05-01T19:51:12Z</dcterms:modified>
</cp:coreProperties>
</file>