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56" r:id="rId3"/>
    <p:sldId id="355" r:id="rId4"/>
    <p:sldId id="357" r:id="rId5"/>
    <p:sldId id="353" r:id="rId6"/>
    <p:sldId id="352" r:id="rId7"/>
    <p:sldId id="358" r:id="rId8"/>
    <p:sldId id="359" r:id="rId9"/>
    <p:sldId id="360" r:id="rId10"/>
    <p:sldId id="361" r:id="rId11"/>
    <p:sldId id="372" r:id="rId12"/>
    <p:sldId id="362" r:id="rId13"/>
    <p:sldId id="363" r:id="rId14"/>
    <p:sldId id="366" r:id="rId15"/>
    <p:sldId id="375" r:id="rId16"/>
    <p:sldId id="365" r:id="rId17"/>
    <p:sldId id="374" r:id="rId18"/>
    <p:sldId id="367" r:id="rId19"/>
    <p:sldId id="368" r:id="rId20"/>
    <p:sldId id="370" r:id="rId21"/>
    <p:sldId id="369" r:id="rId22"/>
    <p:sldId id="364" r:id="rId23"/>
    <p:sldId id="371" r:id="rId24"/>
    <p:sldId id="354" r:id="rId25"/>
    <p:sldId id="373" r:id="rId26"/>
    <p:sldId id="336" r:id="rId27"/>
    <p:sldId id="350" r:id="rId28"/>
    <p:sldId id="27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1" autoAdjust="0"/>
    <p:restoredTop sz="94790" autoAdjust="0"/>
  </p:normalViewPr>
  <p:slideViewPr>
    <p:cSldViewPr>
      <p:cViewPr varScale="1">
        <p:scale>
          <a:sx n="75" d="100"/>
          <a:sy n="75" d="100"/>
        </p:scale>
        <p:origin x="1278" y="78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5C3618-1F0E-496D-9F04-82C976D361F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1BBDB3-4BC4-4694-BE1B-91A79C579163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任务</a:t>
          </a:r>
          <a:endParaRPr lang="zh-CN" altLang="en-US" sz="1600" dirty="0"/>
        </a:p>
      </dgm:t>
    </dgm:pt>
    <dgm:pt modelId="{369E2890-FCA6-4FE1-97D6-130ACA6BDAAA}" type="parTrans" cxnId="{086504A6-F78C-4CF2-B850-C18A3C9678DD}">
      <dgm:prSet/>
      <dgm:spPr/>
      <dgm:t>
        <a:bodyPr/>
        <a:lstStyle/>
        <a:p>
          <a:endParaRPr lang="zh-CN" altLang="en-US"/>
        </a:p>
      </dgm:t>
    </dgm:pt>
    <dgm:pt modelId="{06B09B9F-FA68-4A67-8847-2ABA01B770BA}" type="sibTrans" cxnId="{086504A6-F78C-4CF2-B850-C18A3C9678DD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B24527CA-7257-4258-B7B8-476B811FD042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任务</a:t>
          </a:r>
          <a:endParaRPr lang="zh-CN" altLang="en-US" sz="1600" dirty="0"/>
        </a:p>
      </dgm:t>
    </dgm:pt>
    <dgm:pt modelId="{5A14DAB0-6CA9-4AD4-AFE0-B4F2E2F724ED}" type="parTrans" cxnId="{99BEEBDD-BAFD-42BE-A7EE-5A1AF1F87935}">
      <dgm:prSet/>
      <dgm:spPr/>
      <dgm:t>
        <a:bodyPr/>
        <a:lstStyle/>
        <a:p>
          <a:endParaRPr lang="zh-CN" altLang="en-US"/>
        </a:p>
      </dgm:t>
    </dgm:pt>
    <dgm:pt modelId="{70452189-7267-4562-A88F-B8EB9B027EB9}" type="sibTrans" cxnId="{99BEEBDD-BAFD-42BE-A7EE-5A1AF1F87935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7CF12FCE-5532-4B0D-AD87-32E72471866A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任务</a:t>
          </a:r>
          <a:endParaRPr lang="zh-CN" altLang="en-US" sz="1600" dirty="0"/>
        </a:p>
      </dgm:t>
    </dgm:pt>
    <dgm:pt modelId="{9B7D9514-02F1-4890-9025-CF9D9AA06B60}" type="parTrans" cxnId="{377CC3B6-B1C0-44C2-A6CA-65BF3EE62A87}">
      <dgm:prSet/>
      <dgm:spPr/>
      <dgm:t>
        <a:bodyPr/>
        <a:lstStyle/>
        <a:p>
          <a:endParaRPr lang="zh-CN" altLang="en-US"/>
        </a:p>
      </dgm:t>
    </dgm:pt>
    <dgm:pt modelId="{6BDD2D80-193A-4C50-BB51-636AC7F33043}" type="sibTrans" cxnId="{377CC3B6-B1C0-44C2-A6CA-65BF3EE62A87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7250A8F2-4E05-4A18-9DC7-AFFFE4D5B804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任务</a:t>
          </a:r>
          <a:endParaRPr lang="zh-CN" altLang="en-US" sz="1600" dirty="0"/>
        </a:p>
      </dgm:t>
    </dgm:pt>
    <dgm:pt modelId="{98FE0D30-8F06-4A9D-B55F-B9F352AA966E}" type="parTrans" cxnId="{6576A4B8-B407-40D7-A8C4-2F7FF03875F8}">
      <dgm:prSet/>
      <dgm:spPr/>
      <dgm:t>
        <a:bodyPr/>
        <a:lstStyle/>
        <a:p>
          <a:endParaRPr lang="zh-CN" altLang="en-US"/>
        </a:p>
      </dgm:t>
    </dgm:pt>
    <dgm:pt modelId="{ECCE66FE-2167-4765-895E-85556E746584}" type="sibTrans" cxnId="{6576A4B8-B407-40D7-A8C4-2F7FF03875F8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C770F8BB-0995-4F04-8078-DF5B9905D822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任务</a:t>
          </a:r>
          <a:endParaRPr lang="zh-CN" altLang="en-US" sz="1600" dirty="0"/>
        </a:p>
      </dgm:t>
    </dgm:pt>
    <dgm:pt modelId="{E795251B-674B-46B6-A3D1-A44A5A28D3F5}" type="parTrans" cxnId="{E2EBA8E5-EAF4-4690-AF49-5F66CE5807A9}">
      <dgm:prSet/>
      <dgm:spPr/>
      <dgm:t>
        <a:bodyPr/>
        <a:lstStyle/>
        <a:p>
          <a:endParaRPr lang="zh-CN" altLang="en-US"/>
        </a:p>
      </dgm:t>
    </dgm:pt>
    <dgm:pt modelId="{791C6DD6-236E-4F89-BB6C-0BEA49F71ACF}" type="sibTrans" cxnId="{E2EBA8E5-EAF4-4690-AF49-5F66CE5807A9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351303C3-CB0B-443E-AC0A-B757FEE82587}" type="pres">
      <dgm:prSet presAssocID="{075C3618-1F0E-496D-9F04-82C976D361F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318A6C1-2572-4993-94D0-1212363BA83A}" type="pres">
      <dgm:prSet presAssocID="{F41BBDB3-4BC4-4694-BE1B-91A79C579163}" presName="node" presStyleLbl="node1" presStyleIdx="0" presStyleCnt="5" custScaleX="78662" custScaleY="576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46AC93-4549-46F3-9C17-DAFF28224C9C}" type="pres">
      <dgm:prSet presAssocID="{F41BBDB3-4BC4-4694-BE1B-91A79C579163}" presName="spNode" presStyleCnt="0"/>
      <dgm:spPr/>
    </dgm:pt>
    <dgm:pt modelId="{136F02D7-E849-4C48-A2B3-3843B3D870BD}" type="pres">
      <dgm:prSet presAssocID="{06B09B9F-FA68-4A67-8847-2ABA01B770BA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62291539-01BE-45B4-9E1C-2DE7DAF987B3}" type="pres">
      <dgm:prSet presAssocID="{B24527CA-7257-4258-B7B8-476B811FD042}" presName="node" presStyleLbl="node1" presStyleIdx="1" presStyleCnt="5" custScaleX="75621" custScaleY="566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9AE40C-BC05-4D51-8D02-3A4B75CA5E46}" type="pres">
      <dgm:prSet presAssocID="{B24527CA-7257-4258-B7B8-476B811FD042}" presName="spNode" presStyleCnt="0"/>
      <dgm:spPr/>
    </dgm:pt>
    <dgm:pt modelId="{AB50D32D-AAD6-40F9-B9F6-1278487953A5}" type="pres">
      <dgm:prSet presAssocID="{70452189-7267-4562-A88F-B8EB9B027EB9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2433F726-2681-4691-8A6B-492C1E1FA937}" type="pres">
      <dgm:prSet presAssocID="{7CF12FCE-5532-4B0D-AD87-32E72471866A}" presName="node" presStyleLbl="node1" presStyleIdx="2" presStyleCnt="5" custScaleX="83473" custScaleY="514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C537E7-7179-41A8-A995-29C5929638B1}" type="pres">
      <dgm:prSet presAssocID="{7CF12FCE-5532-4B0D-AD87-32E72471866A}" presName="spNode" presStyleCnt="0"/>
      <dgm:spPr/>
    </dgm:pt>
    <dgm:pt modelId="{CFAE29CB-D767-4A6C-A158-B5EE8D05A0E8}" type="pres">
      <dgm:prSet presAssocID="{6BDD2D80-193A-4C50-BB51-636AC7F33043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B259B763-1E27-4D35-807C-E133875ED111}" type="pres">
      <dgm:prSet presAssocID="{7250A8F2-4E05-4A18-9DC7-AFFFE4D5B804}" presName="node" presStyleLbl="node1" presStyleIdx="3" presStyleCnt="5" custScaleX="80558" custScaleY="514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CB6861-0DEB-42E2-A0CA-E07DD26A0EEB}" type="pres">
      <dgm:prSet presAssocID="{7250A8F2-4E05-4A18-9DC7-AFFFE4D5B804}" presName="spNode" presStyleCnt="0"/>
      <dgm:spPr/>
    </dgm:pt>
    <dgm:pt modelId="{1C2376CC-CFD1-42EA-8E4C-1DA24AC19921}" type="pres">
      <dgm:prSet presAssocID="{ECCE66FE-2167-4765-895E-85556E746584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601884C3-5C48-41EC-9A05-2D73CB312932}" type="pres">
      <dgm:prSet presAssocID="{C770F8BB-0995-4F04-8078-DF5B9905D822}" presName="node" presStyleLbl="node1" presStyleIdx="4" presStyleCnt="5" custScaleX="73479" custScaleY="532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7C80A-816D-4285-9279-7D21C2DCB16A}" type="pres">
      <dgm:prSet presAssocID="{C770F8BB-0995-4F04-8078-DF5B9905D822}" presName="spNode" presStyleCnt="0"/>
      <dgm:spPr/>
    </dgm:pt>
    <dgm:pt modelId="{9D0F5277-F9ED-4154-B269-F440AEB7AE44}" type="pres">
      <dgm:prSet presAssocID="{791C6DD6-236E-4F89-BB6C-0BEA49F71ACF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7253854A-720A-4CC5-9465-AECBA3CC4F67}" type="presOf" srcId="{075C3618-1F0E-496D-9F04-82C976D361FE}" destId="{351303C3-CB0B-443E-AC0A-B757FEE82587}" srcOrd="0" destOrd="0" presId="urn:microsoft.com/office/officeart/2005/8/layout/cycle5"/>
    <dgm:cxn modelId="{71943F36-5667-43BF-BD07-0A67D2F10F0E}" type="presOf" srcId="{791C6DD6-236E-4F89-BB6C-0BEA49F71ACF}" destId="{9D0F5277-F9ED-4154-B269-F440AEB7AE44}" srcOrd="0" destOrd="0" presId="urn:microsoft.com/office/officeart/2005/8/layout/cycle5"/>
    <dgm:cxn modelId="{AAFFD6D8-C032-4E9D-A301-4511AE3781DC}" type="presOf" srcId="{C770F8BB-0995-4F04-8078-DF5B9905D822}" destId="{601884C3-5C48-41EC-9A05-2D73CB312932}" srcOrd="0" destOrd="0" presId="urn:microsoft.com/office/officeart/2005/8/layout/cycle5"/>
    <dgm:cxn modelId="{E2EBA8E5-EAF4-4690-AF49-5F66CE5807A9}" srcId="{075C3618-1F0E-496D-9F04-82C976D361FE}" destId="{C770F8BB-0995-4F04-8078-DF5B9905D822}" srcOrd="4" destOrd="0" parTransId="{E795251B-674B-46B6-A3D1-A44A5A28D3F5}" sibTransId="{791C6DD6-236E-4F89-BB6C-0BEA49F71ACF}"/>
    <dgm:cxn modelId="{A651B963-9A0E-444F-9609-AB7483304EE7}" type="presOf" srcId="{70452189-7267-4562-A88F-B8EB9B027EB9}" destId="{AB50D32D-AAD6-40F9-B9F6-1278487953A5}" srcOrd="0" destOrd="0" presId="urn:microsoft.com/office/officeart/2005/8/layout/cycle5"/>
    <dgm:cxn modelId="{8C318455-006C-4684-990F-C087C20AC894}" type="presOf" srcId="{B24527CA-7257-4258-B7B8-476B811FD042}" destId="{62291539-01BE-45B4-9E1C-2DE7DAF987B3}" srcOrd="0" destOrd="0" presId="urn:microsoft.com/office/officeart/2005/8/layout/cycle5"/>
    <dgm:cxn modelId="{3890E85D-1CA9-47F1-99E2-C984C559B4D4}" type="presOf" srcId="{7250A8F2-4E05-4A18-9DC7-AFFFE4D5B804}" destId="{B259B763-1E27-4D35-807C-E133875ED111}" srcOrd="0" destOrd="0" presId="urn:microsoft.com/office/officeart/2005/8/layout/cycle5"/>
    <dgm:cxn modelId="{99BEEBDD-BAFD-42BE-A7EE-5A1AF1F87935}" srcId="{075C3618-1F0E-496D-9F04-82C976D361FE}" destId="{B24527CA-7257-4258-B7B8-476B811FD042}" srcOrd="1" destOrd="0" parTransId="{5A14DAB0-6CA9-4AD4-AFE0-B4F2E2F724ED}" sibTransId="{70452189-7267-4562-A88F-B8EB9B027EB9}"/>
    <dgm:cxn modelId="{663A718C-31CD-49A4-95D7-5AF5F1817FE6}" type="presOf" srcId="{ECCE66FE-2167-4765-895E-85556E746584}" destId="{1C2376CC-CFD1-42EA-8E4C-1DA24AC19921}" srcOrd="0" destOrd="0" presId="urn:microsoft.com/office/officeart/2005/8/layout/cycle5"/>
    <dgm:cxn modelId="{377CC3B6-B1C0-44C2-A6CA-65BF3EE62A87}" srcId="{075C3618-1F0E-496D-9F04-82C976D361FE}" destId="{7CF12FCE-5532-4B0D-AD87-32E72471866A}" srcOrd="2" destOrd="0" parTransId="{9B7D9514-02F1-4890-9025-CF9D9AA06B60}" sibTransId="{6BDD2D80-193A-4C50-BB51-636AC7F33043}"/>
    <dgm:cxn modelId="{086504A6-F78C-4CF2-B850-C18A3C9678DD}" srcId="{075C3618-1F0E-496D-9F04-82C976D361FE}" destId="{F41BBDB3-4BC4-4694-BE1B-91A79C579163}" srcOrd="0" destOrd="0" parTransId="{369E2890-FCA6-4FE1-97D6-130ACA6BDAAA}" sibTransId="{06B09B9F-FA68-4A67-8847-2ABA01B770BA}"/>
    <dgm:cxn modelId="{2CA4B04A-A1D1-4534-A7F6-C31BB8ABA626}" type="presOf" srcId="{F41BBDB3-4BC4-4694-BE1B-91A79C579163}" destId="{4318A6C1-2572-4993-94D0-1212363BA83A}" srcOrd="0" destOrd="0" presId="urn:microsoft.com/office/officeart/2005/8/layout/cycle5"/>
    <dgm:cxn modelId="{ED00E0DD-6E86-4CA3-A50D-D421F3ECAB35}" type="presOf" srcId="{7CF12FCE-5532-4B0D-AD87-32E72471866A}" destId="{2433F726-2681-4691-8A6B-492C1E1FA937}" srcOrd="0" destOrd="0" presId="urn:microsoft.com/office/officeart/2005/8/layout/cycle5"/>
    <dgm:cxn modelId="{5A2D79D3-40EF-4A95-ABF4-C2F9AF1ADF5B}" type="presOf" srcId="{06B09B9F-FA68-4A67-8847-2ABA01B770BA}" destId="{136F02D7-E849-4C48-A2B3-3843B3D870BD}" srcOrd="0" destOrd="0" presId="urn:microsoft.com/office/officeart/2005/8/layout/cycle5"/>
    <dgm:cxn modelId="{FB90058D-C96F-4C50-8CED-A3C0B603C42A}" type="presOf" srcId="{6BDD2D80-193A-4C50-BB51-636AC7F33043}" destId="{CFAE29CB-D767-4A6C-A158-B5EE8D05A0E8}" srcOrd="0" destOrd="0" presId="urn:microsoft.com/office/officeart/2005/8/layout/cycle5"/>
    <dgm:cxn modelId="{6576A4B8-B407-40D7-A8C4-2F7FF03875F8}" srcId="{075C3618-1F0E-496D-9F04-82C976D361FE}" destId="{7250A8F2-4E05-4A18-9DC7-AFFFE4D5B804}" srcOrd="3" destOrd="0" parTransId="{98FE0D30-8F06-4A9D-B55F-B9F352AA966E}" sibTransId="{ECCE66FE-2167-4765-895E-85556E746584}"/>
    <dgm:cxn modelId="{CCB5ACA8-448B-4E4C-B87A-FE33DB68BE72}" type="presParOf" srcId="{351303C3-CB0B-443E-AC0A-B757FEE82587}" destId="{4318A6C1-2572-4993-94D0-1212363BA83A}" srcOrd="0" destOrd="0" presId="urn:microsoft.com/office/officeart/2005/8/layout/cycle5"/>
    <dgm:cxn modelId="{68C00BA5-5D31-4B6D-B472-71168AA88311}" type="presParOf" srcId="{351303C3-CB0B-443E-AC0A-B757FEE82587}" destId="{FB46AC93-4549-46F3-9C17-DAFF28224C9C}" srcOrd="1" destOrd="0" presId="urn:microsoft.com/office/officeart/2005/8/layout/cycle5"/>
    <dgm:cxn modelId="{FC11A1A4-B146-4494-A205-E79AE6C99BF4}" type="presParOf" srcId="{351303C3-CB0B-443E-AC0A-B757FEE82587}" destId="{136F02D7-E849-4C48-A2B3-3843B3D870BD}" srcOrd="2" destOrd="0" presId="urn:microsoft.com/office/officeart/2005/8/layout/cycle5"/>
    <dgm:cxn modelId="{2E1DC2BF-DADA-49E8-891D-AA7B2347DA01}" type="presParOf" srcId="{351303C3-CB0B-443E-AC0A-B757FEE82587}" destId="{62291539-01BE-45B4-9E1C-2DE7DAF987B3}" srcOrd="3" destOrd="0" presId="urn:microsoft.com/office/officeart/2005/8/layout/cycle5"/>
    <dgm:cxn modelId="{CD6FD531-0E5B-490F-8DAA-99D2D2BA9A18}" type="presParOf" srcId="{351303C3-CB0B-443E-AC0A-B757FEE82587}" destId="{C19AE40C-BC05-4D51-8D02-3A4B75CA5E46}" srcOrd="4" destOrd="0" presId="urn:microsoft.com/office/officeart/2005/8/layout/cycle5"/>
    <dgm:cxn modelId="{3BB5E9B4-F33C-4A2E-BA6D-5E3F9C4F499A}" type="presParOf" srcId="{351303C3-CB0B-443E-AC0A-B757FEE82587}" destId="{AB50D32D-AAD6-40F9-B9F6-1278487953A5}" srcOrd="5" destOrd="0" presId="urn:microsoft.com/office/officeart/2005/8/layout/cycle5"/>
    <dgm:cxn modelId="{59E9382F-E16A-4F20-AE61-EF98BDC104D5}" type="presParOf" srcId="{351303C3-CB0B-443E-AC0A-B757FEE82587}" destId="{2433F726-2681-4691-8A6B-492C1E1FA937}" srcOrd="6" destOrd="0" presId="urn:microsoft.com/office/officeart/2005/8/layout/cycle5"/>
    <dgm:cxn modelId="{A1FEE206-ED83-4797-AB0F-6F77E5AAC9C9}" type="presParOf" srcId="{351303C3-CB0B-443E-AC0A-B757FEE82587}" destId="{80C537E7-7179-41A8-A995-29C5929638B1}" srcOrd="7" destOrd="0" presId="urn:microsoft.com/office/officeart/2005/8/layout/cycle5"/>
    <dgm:cxn modelId="{2464A372-C69D-411F-8B71-74AE3399B8F5}" type="presParOf" srcId="{351303C3-CB0B-443E-AC0A-B757FEE82587}" destId="{CFAE29CB-D767-4A6C-A158-B5EE8D05A0E8}" srcOrd="8" destOrd="0" presId="urn:microsoft.com/office/officeart/2005/8/layout/cycle5"/>
    <dgm:cxn modelId="{8AE5937D-1894-425F-9A74-698F7AC06F44}" type="presParOf" srcId="{351303C3-CB0B-443E-AC0A-B757FEE82587}" destId="{B259B763-1E27-4D35-807C-E133875ED111}" srcOrd="9" destOrd="0" presId="urn:microsoft.com/office/officeart/2005/8/layout/cycle5"/>
    <dgm:cxn modelId="{51D1F558-CD9E-4D09-BD01-2C5CD7D151C1}" type="presParOf" srcId="{351303C3-CB0B-443E-AC0A-B757FEE82587}" destId="{4DCB6861-0DEB-42E2-A0CA-E07DD26A0EEB}" srcOrd="10" destOrd="0" presId="urn:microsoft.com/office/officeart/2005/8/layout/cycle5"/>
    <dgm:cxn modelId="{5CA93F5F-4F3E-407E-8E11-FC0E72415FF0}" type="presParOf" srcId="{351303C3-CB0B-443E-AC0A-B757FEE82587}" destId="{1C2376CC-CFD1-42EA-8E4C-1DA24AC19921}" srcOrd="11" destOrd="0" presId="urn:microsoft.com/office/officeart/2005/8/layout/cycle5"/>
    <dgm:cxn modelId="{DA5D90A3-A3E3-43EE-8FA7-40D0F1CFFFF9}" type="presParOf" srcId="{351303C3-CB0B-443E-AC0A-B757FEE82587}" destId="{601884C3-5C48-41EC-9A05-2D73CB312932}" srcOrd="12" destOrd="0" presId="urn:microsoft.com/office/officeart/2005/8/layout/cycle5"/>
    <dgm:cxn modelId="{589A3AD5-9E1F-4802-B573-775D135A585B}" type="presParOf" srcId="{351303C3-CB0B-443E-AC0A-B757FEE82587}" destId="{E7E7C80A-816D-4285-9279-7D21C2DCB16A}" srcOrd="13" destOrd="0" presId="urn:microsoft.com/office/officeart/2005/8/layout/cycle5"/>
    <dgm:cxn modelId="{BDE66D98-969C-4398-AFBD-45FE603BEC40}" type="presParOf" srcId="{351303C3-CB0B-443E-AC0A-B757FEE82587}" destId="{9D0F5277-F9ED-4154-B269-F440AEB7AE4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8A6C1-2572-4993-94D0-1212363BA83A}">
      <dsp:nvSpPr>
        <dsp:cNvPr id="0" name=""/>
        <dsp:cNvSpPr/>
      </dsp:nvSpPr>
      <dsp:spPr>
        <a:xfrm>
          <a:off x="1235281" y="205999"/>
          <a:ext cx="726813" cy="345952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</a:t>
          </a:r>
          <a:endParaRPr lang="zh-CN" altLang="en-US" sz="1600" kern="1200" dirty="0"/>
        </a:p>
      </dsp:txBody>
      <dsp:txXfrm>
        <a:off x="1252169" y="222887"/>
        <a:ext cx="693037" cy="312176"/>
      </dsp:txXfrm>
    </dsp:sp>
    <dsp:sp modelId="{136F02D7-E849-4C48-A2B3-3843B3D870BD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735862" y="126139"/>
              </a:moveTo>
              <a:arcTo wR="1200246" hR="1200246" stAng="17790222" swAng="16698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91539-01BE-45B4-9E1C-2DE7DAF987B3}">
      <dsp:nvSpPr>
        <dsp:cNvPr id="0" name=""/>
        <dsp:cNvSpPr/>
      </dsp:nvSpPr>
      <dsp:spPr>
        <a:xfrm>
          <a:off x="2390831" y="1038316"/>
          <a:ext cx="698715" cy="340018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</a:t>
          </a:r>
          <a:endParaRPr lang="zh-CN" altLang="en-US" sz="1600" kern="1200" dirty="0"/>
        </a:p>
      </dsp:txBody>
      <dsp:txXfrm>
        <a:off x="2407429" y="1054914"/>
        <a:ext cx="665519" cy="306822"/>
      </dsp:txXfrm>
    </dsp:sp>
    <dsp:sp modelId="{AB50D32D-AAD6-40F9-B9F6-1278487953A5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2400446" y="1210737"/>
              </a:moveTo>
              <a:arcTo wR="1200246" hR="1200246" stAng="21630052" swAng="19334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3F726-2681-4691-8A6B-492C1E1FA937}">
      <dsp:nvSpPr>
        <dsp:cNvPr id="0" name=""/>
        <dsp:cNvSpPr/>
      </dsp:nvSpPr>
      <dsp:spPr>
        <a:xfrm>
          <a:off x="1918541" y="2395663"/>
          <a:ext cx="771265" cy="309154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</a:t>
          </a:r>
          <a:endParaRPr lang="zh-CN" altLang="en-US" sz="1600" kern="1200" dirty="0"/>
        </a:p>
      </dsp:txBody>
      <dsp:txXfrm>
        <a:off x="1933633" y="2410755"/>
        <a:ext cx="741081" cy="278970"/>
      </dsp:txXfrm>
    </dsp:sp>
    <dsp:sp modelId="{CFAE29CB-D767-4A6C-A158-B5EE8D05A0E8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457111" y="2372683"/>
              </a:moveTo>
              <a:arcTo wR="1200246" hR="1200246" stAng="4658552" swAng="14828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9B763-1E27-4D35-807C-E133875ED111}">
      <dsp:nvSpPr>
        <dsp:cNvPr id="0" name=""/>
        <dsp:cNvSpPr/>
      </dsp:nvSpPr>
      <dsp:spPr>
        <a:xfrm>
          <a:off x="521034" y="2395663"/>
          <a:ext cx="744331" cy="309154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</a:t>
          </a:r>
          <a:endParaRPr lang="zh-CN" altLang="en-US" sz="1600" kern="1200" dirty="0"/>
        </a:p>
      </dsp:txBody>
      <dsp:txXfrm>
        <a:off x="536126" y="2410755"/>
        <a:ext cx="714147" cy="278970"/>
      </dsp:txXfrm>
    </dsp:sp>
    <dsp:sp modelId="{1C2376CC-CFD1-42EA-8E4C-1DA24AC19921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89516" y="1847560"/>
              </a:moveTo>
              <a:arcTo wR="1200246" hR="1200246" stAng="8841765" swAng="19524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884C3-5C48-41EC-9A05-2D73CB312932}">
      <dsp:nvSpPr>
        <dsp:cNvPr id="0" name=""/>
        <dsp:cNvSpPr/>
      </dsp:nvSpPr>
      <dsp:spPr>
        <a:xfrm>
          <a:off x="117724" y="1048496"/>
          <a:ext cx="678923" cy="319658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</a:t>
          </a:r>
          <a:endParaRPr lang="zh-CN" altLang="en-US" sz="1600" kern="1200" dirty="0"/>
        </a:p>
      </dsp:txBody>
      <dsp:txXfrm>
        <a:off x="133328" y="1064100"/>
        <a:ext cx="647715" cy="288450"/>
      </dsp:txXfrm>
    </dsp:sp>
    <dsp:sp modelId="{9D0F5277-F9ED-4154-B269-F440AEB7AE44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219741" y="508002"/>
              </a:moveTo>
              <a:arcTo wR="1200246" hR="1200246" stAng="12913343" swAng="169043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0FE6-A104-468D-880C-8FA3CB8840D3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0B4C4-6BCD-41CF-90F1-4A6B02151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7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a-3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685800" y="4191005"/>
            <a:ext cx="7772400" cy="936104"/>
          </a:xfrm>
        </p:spPr>
        <p:txBody>
          <a:bodyPr anchor="t"/>
          <a:lstStyle>
            <a:lvl1pPr>
              <a:defRPr sz="4000" baseline="0">
                <a:solidFill>
                  <a:schemeClr val="tx2">
                    <a:lumMod val="50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371600" y="5238763"/>
            <a:ext cx="6400800" cy="69763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2">
                    <a:lumMod val="50000"/>
                  </a:schemeClr>
                </a:solidFill>
                <a:latin typeface="+mn-lt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24596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日期占位符 10"/>
          <p:cNvSpPr txBox="1">
            <a:spLocks/>
          </p:cNvSpPr>
          <p:nvPr userDrawn="1"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2016/7/21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-3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3861049"/>
            <a:ext cx="7772400" cy="936104"/>
          </a:xfrm>
        </p:spPr>
        <p:txBody>
          <a:bodyPr anchor="t"/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697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pic>
        <p:nvPicPr>
          <p:cNvPr id="10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9" y="59250"/>
            <a:ext cx="1541463" cy="79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357158" y="6371168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3158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0"/>
            <a:ext cx="9144000" cy="685743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786050" y="2000241"/>
            <a:ext cx="5760640" cy="63724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2786050" y="3071812"/>
            <a:ext cx="5760640" cy="669795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4"/>
          </p:nvPr>
        </p:nvSpPr>
        <p:spPr>
          <a:xfrm>
            <a:off x="2786050" y="4214819"/>
            <a:ext cx="5760640" cy="63090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5"/>
          </p:nvPr>
        </p:nvSpPr>
        <p:spPr>
          <a:xfrm>
            <a:off x="2786050" y="5286388"/>
            <a:ext cx="5760640" cy="663461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786050" y="1991121"/>
            <a:ext cx="5760640" cy="94490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3"/>
          </p:nvPr>
        </p:nvSpPr>
        <p:spPr>
          <a:xfrm>
            <a:off x="2786050" y="3134128"/>
            <a:ext cx="5760640" cy="89305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4"/>
          </p:nvPr>
        </p:nvSpPr>
        <p:spPr>
          <a:xfrm>
            <a:off x="2786050" y="4181886"/>
            <a:ext cx="5760640" cy="93646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5"/>
          </p:nvPr>
        </p:nvSpPr>
        <p:spPr>
          <a:xfrm>
            <a:off x="2786050" y="5229643"/>
            <a:ext cx="5760640" cy="115212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t模板0422-3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2214546" y="3524251"/>
            <a:ext cx="5357850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0422-3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143108" y="3524251"/>
            <a:ext cx="5429288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5143536"/>
          </a:xfrm>
        </p:spPr>
        <p:txBody>
          <a:bodyPr/>
          <a:lstStyle>
            <a:lvl1pPr>
              <a:defRPr sz="20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EB32-F9B7-4A26-A503-E0A0BBE82DBD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258"/>
            <a:ext cx="7772400" cy="85725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网络协程编程</a:t>
            </a:r>
            <a:endParaRPr lang="zh-CN" altLang="en-US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429388" y="6381772"/>
            <a:ext cx="25186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北京二六三企业通信有限公司</a:t>
            </a:r>
          </a:p>
        </p:txBody>
      </p:sp>
      <p:sp>
        <p:nvSpPr>
          <p:cNvPr id="7" name="日期占位符 10"/>
          <p:cNvSpPr txBox="1">
            <a:spLocks/>
          </p:cNvSpPr>
          <p:nvPr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2016/7/21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协程的调度方式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设计原理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一、上下文切换</a:t>
            </a:r>
            <a:endParaRPr lang="en-US" altLang="zh-CN" dirty="0" smtClean="0"/>
          </a:p>
          <a:p>
            <a:r>
              <a:rPr lang="zh-CN" altLang="en-US" sz="1600" dirty="0" smtClean="0"/>
              <a:t>通过操作系统提供的 </a:t>
            </a:r>
            <a:r>
              <a:rPr lang="en-US" altLang="zh-CN" sz="1600" dirty="0" smtClean="0"/>
              <a:t>API </a:t>
            </a:r>
            <a:r>
              <a:rPr lang="zh-CN" altLang="en-US" sz="1600" dirty="0" smtClean="0"/>
              <a:t>完成：</a:t>
            </a:r>
            <a:r>
              <a:rPr lang="en-US" altLang="zh-CN" sz="1600" dirty="0" err="1" smtClean="0"/>
              <a:t>getcontext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makecontext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swapcontext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setcontext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zh-CN" altLang="en-US" sz="1600" dirty="0" smtClean="0"/>
              <a:t>或 自己通过汇编语言来实现协程运行栈空间的切换</a:t>
            </a:r>
            <a:endParaRPr lang="en-US" altLang="zh-CN" sz="1600" dirty="0" smtClean="0"/>
          </a:p>
          <a:p>
            <a:r>
              <a:rPr lang="zh-CN" altLang="en-US" sz="1600" dirty="0" smtClean="0"/>
              <a:t>实现库举例：</a:t>
            </a:r>
            <a:r>
              <a:rPr lang="en-US" altLang="zh-CN" sz="1600" dirty="0" err="1" smtClean="0"/>
              <a:t>libtask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boost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libgo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libco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coroutine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二、信号跳转</a:t>
            </a:r>
            <a:endParaRPr lang="en-US" altLang="zh-CN" dirty="0" smtClean="0"/>
          </a:p>
          <a:p>
            <a:r>
              <a:rPr lang="zh-CN" altLang="en-US" sz="1600" dirty="0" smtClean="0"/>
              <a:t>通过系统提供的 </a:t>
            </a:r>
            <a:r>
              <a:rPr lang="en-US" altLang="zh-CN" sz="1600" dirty="0" smtClean="0"/>
              <a:t>API </a:t>
            </a:r>
            <a:r>
              <a:rPr lang="zh-CN" altLang="en-US" sz="1600" dirty="0" smtClean="0"/>
              <a:t>完成：</a:t>
            </a:r>
            <a:r>
              <a:rPr lang="en-US" altLang="zh-CN" sz="1600" dirty="0" err="1" smtClean="0"/>
              <a:t>siglongjmp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longjmp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setjmp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sigsetjmp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r>
              <a:rPr lang="zh-CN" altLang="en-US" sz="1600" dirty="0" smtClean="0"/>
              <a:t>实现库举例：</a:t>
            </a:r>
            <a:r>
              <a:rPr lang="en-US" altLang="zh-CN" sz="1600" dirty="0" err="1" smtClean="0"/>
              <a:t>libmill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coroutine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3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协程挂起与唤醒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一、协程挂起方式</a:t>
            </a:r>
            <a:endParaRPr lang="en-US" altLang="zh-CN" dirty="0" smtClean="0"/>
          </a:p>
          <a:p>
            <a:r>
              <a:rPr lang="en-US" altLang="zh-CN" sz="1900" dirty="0" smtClean="0"/>
              <a:t>1</a:t>
            </a:r>
            <a:r>
              <a:rPr lang="zh-CN" altLang="en-US" sz="1900" dirty="0" smtClean="0"/>
              <a:t>、主动让出 </a:t>
            </a:r>
            <a:r>
              <a:rPr lang="en-US" altLang="zh-CN" sz="1900" dirty="0" smtClean="0"/>
              <a:t>CPU </a:t>
            </a:r>
            <a:r>
              <a:rPr lang="zh-CN" altLang="en-US" sz="1900" dirty="0" smtClean="0"/>
              <a:t>控制权</a:t>
            </a:r>
            <a:endParaRPr lang="en-US" altLang="zh-CN" sz="1900" dirty="0" smtClean="0"/>
          </a:p>
          <a:p>
            <a:r>
              <a:rPr lang="zh-CN" altLang="en-US" sz="1500" dirty="0" smtClean="0"/>
              <a:t>当前运行的协程通过调用 </a:t>
            </a:r>
            <a:r>
              <a:rPr lang="en-US" altLang="zh-CN" sz="1500" dirty="0" err="1" smtClean="0"/>
              <a:t>acl_fiber_yield</a:t>
            </a:r>
            <a:r>
              <a:rPr lang="en-US" altLang="zh-CN" sz="1500" dirty="0" smtClean="0"/>
              <a:t> </a:t>
            </a:r>
            <a:r>
              <a:rPr lang="zh-CN" altLang="en-US" sz="1500" dirty="0" smtClean="0"/>
              <a:t>主动让出 </a:t>
            </a:r>
            <a:r>
              <a:rPr lang="en-US" altLang="zh-CN" sz="1500" dirty="0" smtClean="0"/>
              <a:t>CPU </a:t>
            </a:r>
            <a:r>
              <a:rPr lang="zh-CN" altLang="en-US" sz="1500" dirty="0" smtClean="0"/>
              <a:t>控制权，协程调度器调用别的协程</a:t>
            </a:r>
            <a:endParaRPr lang="en-US" altLang="zh-CN" sz="1500" dirty="0" smtClean="0"/>
          </a:p>
          <a:p>
            <a:r>
              <a:rPr lang="en-US" altLang="zh-CN" sz="1900" dirty="0" smtClean="0"/>
              <a:t>2</a:t>
            </a:r>
            <a:r>
              <a:rPr lang="zh-CN" altLang="en-US" sz="1900" dirty="0" smtClean="0"/>
              <a:t>、指定休眠</a:t>
            </a:r>
            <a:r>
              <a:rPr lang="zh-CN" altLang="en-US" sz="1900" dirty="0" smtClean="0"/>
              <a:t>时间，主动让出</a:t>
            </a:r>
            <a:r>
              <a:rPr lang="en-US" altLang="zh-CN" sz="1900" dirty="0" smtClean="0"/>
              <a:t>CPU</a:t>
            </a:r>
            <a:r>
              <a:rPr lang="zh-CN" altLang="en-US" sz="1900" dirty="0" smtClean="0"/>
              <a:t>控制权</a:t>
            </a:r>
            <a:endParaRPr lang="en-US" altLang="zh-CN" sz="1900" dirty="0" smtClean="0"/>
          </a:p>
          <a:p>
            <a:r>
              <a:rPr lang="zh-CN" altLang="en-US" sz="1500" dirty="0" smtClean="0"/>
              <a:t>当前运行的协程通过调用 </a:t>
            </a:r>
            <a:r>
              <a:rPr lang="en-US" altLang="zh-CN" sz="1500" dirty="0" err="1" smtClean="0"/>
              <a:t>acl_fiber_sleep</a:t>
            </a:r>
            <a:r>
              <a:rPr lang="en-US" altLang="zh-CN" sz="1500" dirty="0" smtClean="0"/>
              <a:t> </a:t>
            </a:r>
            <a:r>
              <a:rPr lang="zh-CN" altLang="en-US" sz="1500" dirty="0" smtClean="0"/>
              <a:t>使当前协程休眠指定时间</a:t>
            </a:r>
            <a:endParaRPr lang="en-US" altLang="zh-CN" sz="1500" dirty="0" smtClean="0"/>
          </a:p>
          <a:p>
            <a:r>
              <a:rPr lang="en-US" altLang="zh-CN" sz="1900" dirty="0" smtClean="0"/>
              <a:t>3</a:t>
            </a:r>
            <a:r>
              <a:rPr lang="zh-CN" altLang="en-US" sz="1900" dirty="0" smtClean="0"/>
              <a:t>、</a:t>
            </a:r>
            <a:r>
              <a:rPr lang="en-US" altLang="zh-CN" sz="1900" dirty="0" smtClean="0"/>
              <a:t>IO</a:t>
            </a:r>
            <a:r>
              <a:rPr lang="zh-CN" altLang="en-US" sz="1900" dirty="0" smtClean="0"/>
              <a:t>阻塞被挂起</a:t>
            </a:r>
            <a:endParaRPr lang="en-US" altLang="zh-CN" sz="1900" dirty="0" smtClean="0"/>
          </a:p>
          <a:p>
            <a:r>
              <a:rPr lang="zh-CN" altLang="en-US" sz="1500" dirty="0" smtClean="0"/>
              <a:t>当前运行的协程等待</a:t>
            </a:r>
            <a:r>
              <a:rPr lang="en-US" altLang="zh-CN" sz="1500" dirty="0" smtClean="0"/>
              <a:t>IO</a:t>
            </a:r>
            <a:r>
              <a:rPr lang="zh-CN" altLang="en-US" sz="1500" dirty="0" smtClean="0"/>
              <a:t>完成时，需要将自身</a:t>
            </a:r>
            <a:r>
              <a:rPr lang="zh-CN" altLang="en-US" sz="1500" dirty="0" smtClean="0"/>
              <a:t>挂起</a:t>
            </a:r>
            <a:endParaRPr lang="en-US" altLang="zh-CN" sz="1500" dirty="0" smtClean="0"/>
          </a:p>
          <a:p>
            <a:r>
              <a:rPr lang="en-US" altLang="zh-CN" sz="1900" dirty="0" smtClean="0"/>
              <a:t>4</a:t>
            </a:r>
            <a:r>
              <a:rPr lang="zh-CN" altLang="en-US" sz="1900" dirty="0" smtClean="0"/>
              <a:t>、等待协程锁被挂起</a:t>
            </a:r>
            <a:endParaRPr lang="en-US" altLang="zh-CN" sz="1900" dirty="0" smtClean="0"/>
          </a:p>
          <a:p>
            <a:r>
              <a:rPr lang="en-US" altLang="zh-CN" sz="1900" dirty="0" smtClean="0"/>
              <a:t>5</a:t>
            </a:r>
            <a:r>
              <a:rPr lang="zh-CN" altLang="en-US" sz="1900" dirty="0" smtClean="0"/>
              <a:t>、等待协程信号量被挂起</a:t>
            </a:r>
            <a:endParaRPr lang="en-US" altLang="zh-CN" sz="19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r>
              <a:rPr lang="zh-CN" altLang="en-US" dirty="0" smtClean="0"/>
              <a:t>二、协程唤醒方式</a:t>
            </a:r>
            <a:endParaRPr lang="en-US" altLang="zh-CN" dirty="0" smtClean="0"/>
          </a:p>
          <a:p>
            <a:r>
              <a:rPr lang="en-US" altLang="zh-CN" sz="1900" dirty="0" smtClean="0"/>
              <a:t>1</a:t>
            </a:r>
            <a:r>
              <a:rPr lang="zh-CN" altLang="en-US" sz="1900" dirty="0" smtClean="0"/>
              <a:t>、主动 </a:t>
            </a:r>
            <a:r>
              <a:rPr lang="en-US" altLang="zh-CN" sz="1900" dirty="0" smtClean="0"/>
              <a:t>yield </a:t>
            </a:r>
            <a:r>
              <a:rPr lang="zh-CN" altLang="en-US" sz="1900" dirty="0" smtClean="0"/>
              <a:t>的协程又重新获得 </a:t>
            </a:r>
            <a:r>
              <a:rPr lang="en-US" altLang="zh-CN" sz="1900" dirty="0" smtClean="0"/>
              <a:t>CPU </a:t>
            </a:r>
            <a:r>
              <a:rPr lang="zh-CN" altLang="en-US" sz="1900" dirty="0" smtClean="0"/>
              <a:t>控制权</a:t>
            </a:r>
            <a:endParaRPr lang="en-US" altLang="zh-CN" sz="1900" dirty="0" smtClean="0"/>
          </a:p>
          <a:p>
            <a:r>
              <a:rPr lang="en-US" altLang="zh-CN" sz="1900" dirty="0" smtClean="0"/>
              <a:t>2</a:t>
            </a:r>
            <a:r>
              <a:rPr lang="zh-CN" altLang="en-US" sz="1900" dirty="0" smtClean="0"/>
              <a:t>、处于休眠状态的协程时间到达</a:t>
            </a:r>
            <a:endParaRPr lang="en-US" altLang="zh-CN" sz="1900" dirty="0" smtClean="0"/>
          </a:p>
          <a:p>
            <a:r>
              <a:rPr lang="en-US" altLang="zh-CN" sz="1900" dirty="0" smtClean="0"/>
              <a:t>3</a:t>
            </a:r>
            <a:r>
              <a:rPr lang="zh-CN" altLang="en-US" sz="1900" dirty="0" smtClean="0"/>
              <a:t>、因</a:t>
            </a:r>
            <a:r>
              <a:rPr lang="en-US" altLang="zh-CN" sz="1900" dirty="0" smtClean="0"/>
              <a:t>IO</a:t>
            </a:r>
            <a:r>
              <a:rPr lang="zh-CN" altLang="en-US" sz="1900" dirty="0" smtClean="0"/>
              <a:t>阻塞而被挂起的协程因</a:t>
            </a:r>
            <a:r>
              <a:rPr lang="en-US" altLang="zh-CN" sz="1900" dirty="0" smtClean="0"/>
              <a:t>IO</a:t>
            </a:r>
            <a:r>
              <a:rPr lang="zh-CN" altLang="en-US" sz="1900" dirty="0" smtClean="0"/>
              <a:t>准备好而被</a:t>
            </a:r>
            <a:r>
              <a:rPr lang="zh-CN" altLang="en-US" sz="1900" dirty="0" smtClean="0"/>
              <a:t>唤醒</a:t>
            </a:r>
            <a:endParaRPr lang="en-US" altLang="zh-CN" sz="1900" dirty="0" smtClean="0"/>
          </a:p>
          <a:p>
            <a:r>
              <a:rPr lang="en-US" altLang="zh-CN" sz="1900" dirty="0" smtClean="0"/>
              <a:t>4</a:t>
            </a:r>
            <a:r>
              <a:rPr lang="zh-CN" altLang="en-US" sz="1900" dirty="0" smtClean="0"/>
              <a:t>、获得协程锁被唤醒</a:t>
            </a:r>
            <a:endParaRPr lang="en-US" altLang="zh-CN" sz="1900" dirty="0" smtClean="0"/>
          </a:p>
          <a:p>
            <a:r>
              <a:rPr lang="en-US" altLang="zh-CN" sz="1900" dirty="0" smtClean="0"/>
              <a:t>5</a:t>
            </a:r>
            <a:r>
              <a:rPr lang="zh-CN" altLang="en-US" sz="1900" dirty="0" smtClean="0"/>
              <a:t>、获得协程信号量被唤醒</a:t>
            </a:r>
            <a:endParaRPr lang="en-US" altLang="zh-CN" sz="1900" dirty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示例参考：</a:t>
            </a:r>
            <a:endParaRPr lang="en-US" altLang="zh-CN" sz="1800" dirty="0" smtClean="0"/>
          </a:p>
          <a:p>
            <a:r>
              <a:rPr lang="en-US" altLang="zh-CN" sz="1500" dirty="0" smtClean="0"/>
              <a:t>1</a:t>
            </a:r>
            <a:r>
              <a:rPr lang="zh-CN" altLang="en-US" sz="1500" dirty="0" smtClean="0"/>
              <a:t>、</a:t>
            </a:r>
            <a:r>
              <a:rPr lang="en-US" altLang="zh-CN" sz="1500" dirty="0" smtClean="0"/>
              <a:t>yield </a:t>
            </a:r>
            <a:r>
              <a:rPr lang="zh-CN" altLang="en-US" sz="1500" dirty="0" smtClean="0"/>
              <a:t>方式：</a:t>
            </a:r>
            <a:r>
              <a:rPr lang="en-US" altLang="zh-CN" sz="1500" dirty="0" err="1" smtClean="0"/>
              <a:t>acl</a:t>
            </a:r>
            <a:r>
              <a:rPr lang="en-US" altLang="zh-CN" sz="1500" dirty="0" smtClean="0"/>
              <a:t>/</a:t>
            </a:r>
            <a:r>
              <a:rPr lang="en-US" altLang="zh-CN" sz="1500" dirty="0" err="1" smtClean="0"/>
              <a:t>lib_fiber</a:t>
            </a:r>
            <a:r>
              <a:rPr lang="en-US" altLang="zh-CN" sz="1500" dirty="0" smtClean="0"/>
              <a:t>/samples/fiber</a:t>
            </a:r>
          </a:p>
          <a:p>
            <a:r>
              <a:rPr lang="en-US" altLang="zh-CN" sz="1500" dirty="0" smtClean="0"/>
              <a:t>2</a:t>
            </a:r>
            <a:r>
              <a:rPr lang="zh-CN" altLang="en-US" sz="1500" dirty="0" smtClean="0"/>
              <a:t>、</a:t>
            </a:r>
            <a:r>
              <a:rPr lang="en-US" altLang="zh-CN" sz="1500" dirty="0" smtClean="0"/>
              <a:t>sleep </a:t>
            </a:r>
            <a:r>
              <a:rPr lang="zh-CN" altLang="en-US" sz="1500" dirty="0" smtClean="0"/>
              <a:t>方式：</a:t>
            </a:r>
            <a:r>
              <a:rPr lang="en-US" altLang="zh-CN" sz="1500" dirty="0" err="1" smtClean="0"/>
              <a:t>acl</a:t>
            </a:r>
            <a:r>
              <a:rPr lang="en-US" altLang="zh-CN" sz="1500" dirty="0" smtClean="0"/>
              <a:t>/</a:t>
            </a:r>
            <a:r>
              <a:rPr lang="en-US" altLang="zh-CN" sz="1500" dirty="0" err="1" smtClean="0"/>
              <a:t>lib_fiber</a:t>
            </a:r>
            <a:r>
              <a:rPr lang="en-US" altLang="zh-CN" sz="1500" dirty="0" smtClean="0"/>
              <a:t>/samples/sleep</a:t>
            </a:r>
          </a:p>
          <a:p>
            <a:r>
              <a:rPr lang="en-US" altLang="zh-CN" sz="1500" dirty="0" smtClean="0"/>
              <a:t>3</a:t>
            </a:r>
            <a:r>
              <a:rPr lang="zh-CN" altLang="en-US" sz="1500" dirty="0" smtClean="0"/>
              <a:t>、</a:t>
            </a:r>
            <a:r>
              <a:rPr lang="en-US" altLang="zh-CN" sz="1500" dirty="0" smtClean="0"/>
              <a:t>IO </a:t>
            </a:r>
            <a:r>
              <a:rPr lang="zh-CN" altLang="en-US" sz="1500" dirty="0" smtClean="0"/>
              <a:t>方式：</a:t>
            </a:r>
            <a:r>
              <a:rPr lang="en-US" altLang="zh-CN" sz="1500" dirty="0" err="1"/>
              <a:t>acl</a:t>
            </a:r>
            <a:r>
              <a:rPr lang="en-US" altLang="zh-CN" sz="1500" dirty="0"/>
              <a:t>/</a:t>
            </a:r>
            <a:r>
              <a:rPr lang="en-US" altLang="zh-CN" sz="1500" dirty="0" err="1"/>
              <a:t>lib_fiber</a:t>
            </a:r>
            <a:r>
              <a:rPr lang="en-US" altLang="zh-CN" sz="1500" dirty="0"/>
              <a:t>/samples/select</a:t>
            </a:r>
            <a:endParaRPr lang="en-US" altLang="zh-CN" sz="15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7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协程切换方式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3092892" y="545022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环形切换的切换效率更高</a:t>
            </a:r>
            <a:endParaRPr lang="zh-CN" altLang="en-US" b="1" dirty="0"/>
          </a:p>
        </p:txBody>
      </p:sp>
      <p:graphicFrame>
        <p:nvGraphicFramePr>
          <p:cNvPr id="7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644912"/>
              </p:ext>
            </p:extLst>
          </p:nvPr>
        </p:nvGraphicFramePr>
        <p:xfrm>
          <a:off x="4945640" y="1340768"/>
          <a:ext cx="3207271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" name="圆角矩形 76"/>
          <p:cNvSpPr/>
          <p:nvPr/>
        </p:nvSpPr>
        <p:spPr>
          <a:xfrm>
            <a:off x="1979712" y="1592320"/>
            <a:ext cx="720080" cy="28803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任务</a:t>
            </a:r>
            <a:endParaRPr lang="zh-CN" altLang="en-US" sz="1600" dirty="0"/>
          </a:p>
        </p:txBody>
      </p:sp>
      <p:sp>
        <p:nvSpPr>
          <p:cNvPr id="78" name="圆角矩形 77"/>
          <p:cNvSpPr/>
          <p:nvPr/>
        </p:nvSpPr>
        <p:spPr>
          <a:xfrm>
            <a:off x="1979712" y="3661091"/>
            <a:ext cx="720080" cy="30436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任务</a:t>
            </a:r>
            <a:endParaRPr lang="zh-CN" altLang="en-US" sz="1600" dirty="0"/>
          </a:p>
        </p:txBody>
      </p:sp>
      <p:sp>
        <p:nvSpPr>
          <p:cNvPr id="79" name="圆角矩形 78"/>
          <p:cNvSpPr/>
          <p:nvPr/>
        </p:nvSpPr>
        <p:spPr>
          <a:xfrm>
            <a:off x="733372" y="2641709"/>
            <a:ext cx="720080" cy="2611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任务</a:t>
            </a:r>
            <a:endParaRPr lang="zh-CN" altLang="en-US" sz="1600" dirty="0"/>
          </a:p>
        </p:txBody>
      </p:sp>
      <p:sp>
        <p:nvSpPr>
          <p:cNvPr id="80" name="圆角矩形 79"/>
          <p:cNvSpPr/>
          <p:nvPr/>
        </p:nvSpPr>
        <p:spPr>
          <a:xfrm>
            <a:off x="3428265" y="2638089"/>
            <a:ext cx="720080" cy="2611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任务</a:t>
            </a:r>
            <a:endParaRPr lang="zh-CN" altLang="en-US" sz="1600" dirty="0"/>
          </a:p>
        </p:txBody>
      </p:sp>
      <p:sp>
        <p:nvSpPr>
          <p:cNvPr id="81" name="流程图: 联系 80"/>
          <p:cNvSpPr/>
          <p:nvPr/>
        </p:nvSpPr>
        <p:spPr>
          <a:xfrm>
            <a:off x="1907704" y="2533698"/>
            <a:ext cx="936104" cy="477179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调度原点</a:t>
            </a:r>
            <a:endParaRPr lang="zh-CN" altLang="en-US" sz="1400" dirty="0"/>
          </a:p>
        </p:txBody>
      </p:sp>
      <p:cxnSp>
        <p:nvCxnSpPr>
          <p:cNvPr id="82" name="直接箭头连接符 81"/>
          <p:cNvCxnSpPr/>
          <p:nvPr/>
        </p:nvCxnSpPr>
        <p:spPr>
          <a:xfrm>
            <a:off x="2503364" y="195236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2499916" y="3109052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2195736" y="310448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211760" y="195236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2865394" y="2638089"/>
            <a:ext cx="373604" cy="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>
            <a:off x="2843808" y="2888940"/>
            <a:ext cx="373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1512514" y="2902864"/>
            <a:ext cx="408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1512514" y="2638089"/>
            <a:ext cx="437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793945" y="4532325"/>
            <a:ext cx="129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星形切换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6084168" y="4558469"/>
            <a:ext cx="129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环</a:t>
            </a:r>
            <a:r>
              <a:rPr lang="zh-CN" altLang="en-US" dirty="0" smtClean="0"/>
              <a:t>形切换</a:t>
            </a:r>
            <a:endParaRPr lang="zh-CN" altLang="en-US" dirty="0"/>
          </a:p>
        </p:txBody>
      </p:sp>
      <p:sp>
        <p:nvSpPr>
          <p:cNvPr id="92" name="流程图: 联系 91"/>
          <p:cNvSpPr/>
          <p:nvPr/>
        </p:nvSpPr>
        <p:spPr>
          <a:xfrm>
            <a:off x="6084168" y="2627309"/>
            <a:ext cx="936104" cy="477179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调度原点</a:t>
            </a:r>
            <a:endParaRPr lang="zh-CN" altLang="en-US" sz="1400" dirty="0"/>
          </a:p>
        </p:txBody>
      </p:sp>
      <p:cxnSp>
        <p:nvCxnSpPr>
          <p:cNvPr id="99" name="直接箭头连接符 98"/>
          <p:cNvCxnSpPr/>
          <p:nvPr/>
        </p:nvCxnSpPr>
        <p:spPr>
          <a:xfrm>
            <a:off x="5796136" y="2627309"/>
            <a:ext cx="288032" cy="14135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549276" y="1952360"/>
            <a:ext cx="0" cy="504056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7020272" y="2533698"/>
            <a:ext cx="288032" cy="164289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6823249" y="3275381"/>
            <a:ext cx="277424" cy="38571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>
            <a:off x="6084168" y="3275381"/>
            <a:ext cx="216024" cy="351533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网络协程调度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683568" y="1507604"/>
            <a:ext cx="1594519" cy="5040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创建网络协程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97797" y="1484784"/>
            <a:ext cx="1152128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阻塞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566119" y="1524124"/>
            <a:ext cx="1080120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准备运行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934271" y="1507604"/>
            <a:ext cx="1080120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运行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33331" y="1493664"/>
            <a:ext cx="1152128" cy="5040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挂起协程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08022" y="3150096"/>
            <a:ext cx="1296144" cy="7291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 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事件协程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49926" y="2704108"/>
            <a:ext cx="1732817" cy="432048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由</a:t>
            </a:r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协程监控</a:t>
            </a:r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22103" y="2656459"/>
            <a:ext cx="1368152" cy="43204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唤醒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5" idx="6"/>
            <a:endCxn id="8" idx="2"/>
          </p:cNvCxnSpPr>
          <p:nvPr/>
        </p:nvCxnSpPr>
        <p:spPr>
          <a:xfrm>
            <a:off x="2278087" y="1759632"/>
            <a:ext cx="288032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9" idx="2"/>
          </p:cNvCxnSpPr>
          <p:nvPr/>
        </p:nvCxnSpPr>
        <p:spPr>
          <a:xfrm flipV="1">
            <a:off x="3646239" y="1759632"/>
            <a:ext cx="288032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6"/>
            <a:endCxn id="7" idx="2"/>
          </p:cNvCxnSpPr>
          <p:nvPr/>
        </p:nvCxnSpPr>
        <p:spPr>
          <a:xfrm flipV="1">
            <a:off x="5014391" y="1736812"/>
            <a:ext cx="283406" cy="2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10" idx="2"/>
          </p:cNvCxnSpPr>
          <p:nvPr/>
        </p:nvCxnSpPr>
        <p:spPr>
          <a:xfrm>
            <a:off x="6449925" y="1736812"/>
            <a:ext cx="283406" cy="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4"/>
            <a:endCxn id="12" idx="0"/>
          </p:cNvCxnSpPr>
          <p:nvPr/>
        </p:nvCxnSpPr>
        <p:spPr>
          <a:xfrm>
            <a:off x="7309395" y="1997720"/>
            <a:ext cx="6940" cy="7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2"/>
            <a:endCxn id="11" idx="7"/>
          </p:cNvCxnSpPr>
          <p:nvPr/>
        </p:nvCxnSpPr>
        <p:spPr>
          <a:xfrm flipH="1">
            <a:off x="5614350" y="2920132"/>
            <a:ext cx="835576" cy="33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1"/>
            <a:endCxn id="13" idx="5"/>
          </p:cNvCxnSpPr>
          <p:nvPr/>
        </p:nvCxnSpPr>
        <p:spPr>
          <a:xfrm flipH="1" flipV="1">
            <a:off x="3589894" y="3025235"/>
            <a:ext cx="1107944" cy="2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0"/>
            <a:endCxn id="8" idx="4"/>
          </p:cNvCxnSpPr>
          <p:nvPr/>
        </p:nvCxnSpPr>
        <p:spPr>
          <a:xfrm flipV="1">
            <a:off x="3106179" y="2028180"/>
            <a:ext cx="0" cy="62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联系 40"/>
          <p:cNvSpPr/>
          <p:nvPr/>
        </p:nvSpPr>
        <p:spPr>
          <a:xfrm>
            <a:off x="3889807" y="387928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2" name="流程图: 联系 41"/>
          <p:cNvSpPr/>
          <p:nvPr/>
        </p:nvSpPr>
        <p:spPr>
          <a:xfrm>
            <a:off x="4577350" y="42770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流程图: 联系 42"/>
          <p:cNvSpPr/>
          <p:nvPr/>
        </p:nvSpPr>
        <p:spPr>
          <a:xfrm>
            <a:off x="5409104" y="42770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4" name="流程图: 联系 43"/>
          <p:cNvSpPr/>
          <p:nvPr/>
        </p:nvSpPr>
        <p:spPr>
          <a:xfrm>
            <a:off x="6022146" y="38198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11" idx="3"/>
            <a:endCxn id="41" idx="7"/>
          </p:cNvCxnSpPr>
          <p:nvPr/>
        </p:nvCxnSpPr>
        <p:spPr>
          <a:xfrm flipH="1">
            <a:off x="4280052" y="3772493"/>
            <a:ext cx="417786" cy="17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1" idx="4"/>
            <a:endCxn id="42" idx="0"/>
          </p:cNvCxnSpPr>
          <p:nvPr/>
        </p:nvCxnSpPr>
        <p:spPr>
          <a:xfrm flipH="1">
            <a:off x="4805950" y="3879280"/>
            <a:ext cx="350144" cy="3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1" idx="4"/>
            <a:endCxn id="43" idx="0"/>
          </p:cNvCxnSpPr>
          <p:nvPr/>
        </p:nvCxnSpPr>
        <p:spPr>
          <a:xfrm>
            <a:off x="5156094" y="3879280"/>
            <a:ext cx="481610" cy="3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1" idx="5"/>
            <a:endCxn id="44" idx="1"/>
          </p:cNvCxnSpPr>
          <p:nvPr/>
        </p:nvCxnSpPr>
        <p:spPr>
          <a:xfrm>
            <a:off x="5614350" y="3772493"/>
            <a:ext cx="474751" cy="11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11" idx="2"/>
            <a:endCxn id="11" idx="6"/>
          </p:cNvCxnSpPr>
          <p:nvPr/>
        </p:nvCxnSpPr>
        <p:spPr>
          <a:xfrm rot="10800000" flipH="1">
            <a:off x="4508022" y="3514688"/>
            <a:ext cx="1296144" cy="12700"/>
          </a:xfrm>
          <a:prstGeom prst="curvedConnector5">
            <a:avLst>
              <a:gd name="adj1" fmla="val -17637"/>
              <a:gd name="adj2" fmla="val 4670803"/>
              <a:gd name="adj3" fmla="val 11763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666173" y="5209001"/>
            <a:ext cx="7610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事件协程监控所有的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、网络协程运行</a:t>
            </a:r>
            <a:r>
              <a:rPr lang="zh-CN" altLang="en-US" sz="1600" dirty="0"/>
              <a:t>时</a:t>
            </a:r>
            <a:r>
              <a:rPr lang="zh-CN" altLang="en-US" sz="1600" dirty="0" smtClean="0"/>
              <a:t>遇到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阻塞，则被挂起，其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句柄由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事件协程监控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事件发生时，其绑定的协程被再次唤醒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30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协程同步原语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基于协程的协程锁：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、协程互斥锁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、协程读写锁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023888"/>
            <a:ext cx="5534025" cy="51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协程互斥锁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493658" y="101705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cxnSp>
        <p:nvCxnSpPr>
          <p:cNvPr id="7" name="直接箭头连接符 6"/>
          <p:cNvCxnSpPr>
            <a:stCxn id="4" idx="3"/>
            <a:endCxn id="134" idx="1"/>
          </p:cNvCxnSpPr>
          <p:nvPr/>
        </p:nvCxnSpPr>
        <p:spPr>
          <a:xfrm flipV="1">
            <a:off x="2285746" y="1160748"/>
            <a:ext cx="846095" cy="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34" idx="2"/>
            <a:endCxn id="153" idx="0"/>
          </p:cNvCxnSpPr>
          <p:nvPr/>
        </p:nvCxnSpPr>
        <p:spPr>
          <a:xfrm flipH="1">
            <a:off x="3707904" y="1340768"/>
            <a:ext cx="1" cy="22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503760" y="466258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cxnSp>
        <p:nvCxnSpPr>
          <p:cNvPr id="30" name="直接箭头连接符 29"/>
          <p:cNvCxnSpPr>
            <a:stCxn id="28" idx="3"/>
            <a:endCxn id="78" idx="1"/>
          </p:cNvCxnSpPr>
          <p:nvPr/>
        </p:nvCxnSpPr>
        <p:spPr>
          <a:xfrm>
            <a:off x="2295848" y="4806605"/>
            <a:ext cx="727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897814" y="5157192"/>
            <a:ext cx="1620180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是否已加写锁？</a:t>
            </a:r>
            <a:endParaRPr lang="zh-CN" altLang="en-US" sz="1200" dirty="0"/>
          </a:p>
        </p:txBody>
      </p:sp>
      <p:cxnSp>
        <p:nvCxnSpPr>
          <p:cNvPr id="32" name="直接箭头连接符 31"/>
          <p:cNvCxnSpPr>
            <a:stCxn id="78" idx="2"/>
            <a:endCxn id="31" idx="0"/>
          </p:cNvCxnSpPr>
          <p:nvPr/>
        </p:nvCxnSpPr>
        <p:spPr>
          <a:xfrm>
            <a:off x="3706301" y="4986625"/>
            <a:ext cx="1603" cy="17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5877526" y="3460439"/>
            <a:ext cx="1368152" cy="37224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入等待队列</a:t>
            </a:r>
            <a:endParaRPr lang="zh-CN" altLang="en-US" sz="1200" dirty="0"/>
          </a:p>
        </p:txBody>
      </p:sp>
      <p:sp>
        <p:nvSpPr>
          <p:cNvPr id="50" name="椭圆 49"/>
          <p:cNvSpPr/>
          <p:nvPr/>
        </p:nvSpPr>
        <p:spPr>
          <a:xfrm>
            <a:off x="3491880" y="5805264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否</a:t>
            </a:r>
            <a:endParaRPr lang="zh-CN" altLang="en-US" sz="1200" dirty="0"/>
          </a:p>
        </p:txBody>
      </p:sp>
      <p:cxnSp>
        <p:nvCxnSpPr>
          <p:cNvPr id="52" name="直接箭头连接符 51"/>
          <p:cNvCxnSpPr>
            <a:stCxn id="31" idx="4"/>
            <a:endCxn id="50" idx="0"/>
          </p:cNvCxnSpPr>
          <p:nvPr/>
        </p:nvCxnSpPr>
        <p:spPr>
          <a:xfrm>
            <a:off x="3707904" y="558924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0" idx="4"/>
            <a:endCxn id="80" idx="0"/>
          </p:cNvCxnSpPr>
          <p:nvPr/>
        </p:nvCxnSpPr>
        <p:spPr>
          <a:xfrm>
            <a:off x="3707904" y="6174431"/>
            <a:ext cx="1" cy="20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4972608" y="5188632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cxnSp>
        <p:nvCxnSpPr>
          <p:cNvPr id="66" name="直接箭头连接符 65"/>
          <p:cNvCxnSpPr>
            <a:stCxn id="31" idx="6"/>
            <a:endCxn id="64" idx="2"/>
          </p:cNvCxnSpPr>
          <p:nvPr/>
        </p:nvCxnSpPr>
        <p:spPr>
          <a:xfrm>
            <a:off x="4517994" y="5373216"/>
            <a:ext cx="45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64" idx="6"/>
            <a:endCxn id="34" idx="4"/>
          </p:cNvCxnSpPr>
          <p:nvPr/>
        </p:nvCxnSpPr>
        <p:spPr>
          <a:xfrm flipV="1">
            <a:off x="5404656" y="3832688"/>
            <a:ext cx="1156946" cy="15405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06" idx="3"/>
            <a:endCxn id="88" idx="1"/>
          </p:cNvCxnSpPr>
          <p:nvPr/>
        </p:nvCxnSpPr>
        <p:spPr>
          <a:xfrm>
            <a:off x="2285746" y="4266545"/>
            <a:ext cx="738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3023828" y="4626585"/>
            <a:ext cx="1364946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dirty="0">
                <a:solidFill>
                  <a:prstClr val="white"/>
                </a:solidFill>
              </a:rPr>
              <a:t>对读写锁加</a:t>
            </a:r>
            <a:r>
              <a:rPr lang="zh-CN" altLang="en-US" sz="1200" dirty="0" smtClean="0">
                <a:solidFill>
                  <a:prstClr val="white"/>
                </a:solidFill>
              </a:rPr>
              <a:t>读锁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131841" y="6381328"/>
            <a:ext cx="1152128" cy="36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white"/>
                </a:solidFill>
              </a:rPr>
              <a:t>入调度队列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3023828" y="4086525"/>
            <a:ext cx="1364946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dirty="0">
                <a:solidFill>
                  <a:prstClr val="white"/>
                </a:solidFill>
              </a:rPr>
              <a:t>对读写锁</a:t>
            </a:r>
            <a:r>
              <a:rPr lang="zh-CN" altLang="en-US" sz="1200" dirty="0" smtClean="0">
                <a:solidFill>
                  <a:prstClr val="white"/>
                </a:solidFill>
              </a:rPr>
              <a:t>加写锁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2897814" y="3429000"/>
            <a:ext cx="1620180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已加读、写锁？</a:t>
            </a:r>
            <a:endParaRPr lang="zh-CN" altLang="en-US" sz="1200" dirty="0"/>
          </a:p>
        </p:txBody>
      </p:sp>
      <p:cxnSp>
        <p:nvCxnSpPr>
          <p:cNvPr id="97" name="直接箭头连接符 96"/>
          <p:cNvCxnSpPr>
            <a:stCxn id="88" idx="0"/>
            <a:endCxn id="95" idx="4"/>
          </p:cNvCxnSpPr>
          <p:nvPr/>
        </p:nvCxnSpPr>
        <p:spPr>
          <a:xfrm flipV="1">
            <a:off x="3706301" y="3861048"/>
            <a:ext cx="1603" cy="22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3491880" y="2843809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否</a:t>
            </a:r>
            <a:endParaRPr lang="zh-CN" altLang="en-US" sz="1200" dirty="0"/>
          </a:p>
        </p:txBody>
      </p:sp>
      <p:cxnSp>
        <p:nvCxnSpPr>
          <p:cNvPr id="102" name="直接箭头连接符 101"/>
          <p:cNvCxnSpPr>
            <a:stCxn id="95" idx="0"/>
            <a:endCxn id="98" idx="4"/>
          </p:cNvCxnSpPr>
          <p:nvPr/>
        </p:nvCxnSpPr>
        <p:spPr>
          <a:xfrm flipV="1">
            <a:off x="3707904" y="321297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98" idx="0"/>
            <a:endCxn id="131" idx="2"/>
          </p:cNvCxnSpPr>
          <p:nvPr/>
        </p:nvCxnSpPr>
        <p:spPr>
          <a:xfrm flipV="1">
            <a:off x="3707904" y="2636912"/>
            <a:ext cx="1" cy="20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1493658" y="412252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109" name="椭圆 108"/>
          <p:cNvSpPr/>
          <p:nvPr/>
        </p:nvSpPr>
        <p:spPr>
          <a:xfrm>
            <a:off x="4972608" y="3460440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cxnSp>
        <p:nvCxnSpPr>
          <p:cNvPr id="111" name="直接箭头连接符 110"/>
          <p:cNvCxnSpPr>
            <a:stCxn id="95" idx="6"/>
            <a:endCxn id="109" idx="2"/>
          </p:cNvCxnSpPr>
          <p:nvPr/>
        </p:nvCxnSpPr>
        <p:spPr>
          <a:xfrm>
            <a:off x="4517994" y="3645024"/>
            <a:ext cx="45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165" idx="6"/>
            <a:endCxn id="34" idx="0"/>
          </p:cNvCxnSpPr>
          <p:nvPr/>
        </p:nvCxnSpPr>
        <p:spPr>
          <a:xfrm>
            <a:off x="5427096" y="1777380"/>
            <a:ext cx="1134506" cy="1683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09" idx="6"/>
            <a:endCxn id="34" idx="2"/>
          </p:cNvCxnSpPr>
          <p:nvPr/>
        </p:nvCxnSpPr>
        <p:spPr>
          <a:xfrm>
            <a:off x="5404656" y="3645024"/>
            <a:ext cx="472870" cy="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3131841" y="2276872"/>
            <a:ext cx="1152128" cy="36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white"/>
                </a:solidFill>
              </a:rPr>
              <a:t>入调度队列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3131841" y="980728"/>
            <a:ext cx="115212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white"/>
                </a:solidFill>
              </a:rPr>
              <a:t>对互斥锁加锁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2897814" y="1565918"/>
            <a:ext cx="1620180" cy="4229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加锁成功？</a:t>
            </a:r>
            <a:endParaRPr lang="zh-CN" altLang="en-US" sz="1200" dirty="0"/>
          </a:p>
        </p:txBody>
      </p:sp>
      <p:sp>
        <p:nvSpPr>
          <p:cNvPr id="155" name="椭圆 154"/>
          <p:cNvSpPr/>
          <p:nvPr/>
        </p:nvSpPr>
        <p:spPr>
          <a:xfrm>
            <a:off x="1988713" y="1592796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cxnSp>
        <p:nvCxnSpPr>
          <p:cNvPr id="157" name="直接箭头连接符 156"/>
          <p:cNvCxnSpPr>
            <a:stCxn id="153" idx="2"/>
            <a:endCxn id="155" idx="6"/>
          </p:cNvCxnSpPr>
          <p:nvPr/>
        </p:nvCxnSpPr>
        <p:spPr>
          <a:xfrm flipH="1">
            <a:off x="2420761" y="1777379"/>
            <a:ext cx="477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158"/>
          <p:cNvCxnSpPr>
            <a:stCxn id="155" idx="4"/>
            <a:endCxn id="131" idx="1"/>
          </p:cNvCxnSpPr>
          <p:nvPr/>
        </p:nvCxnSpPr>
        <p:spPr>
          <a:xfrm rot="16200000" flipH="1">
            <a:off x="2420825" y="1745875"/>
            <a:ext cx="494929" cy="927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4995048" y="1592796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否</a:t>
            </a:r>
            <a:endParaRPr lang="zh-CN" altLang="en-US" sz="1200" dirty="0"/>
          </a:p>
        </p:txBody>
      </p:sp>
      <p:cxnSp>
        <p:nvCxnSpPr>
          <p:cNvPr id="167" name="直接箭头连接符 166"/>
          <p:cNvCxnSpPr>
            <a:stCxn id="153" idx="6"/>
            <a:endCxn id="165" idx="2"/>
          </p:cNvCxnSpPr>
          <p:nvPr/>
        </p:nvCxnSpPr>
        <p:spPr>
          <a:xfrm>
            <a:off x="4517994" y="1777379"/>
            <a:ext cx="4770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563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过载保护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3302732"/>
            <a:ext cx="8229600" cy="909228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协程服务模块</a:t>
            </a:r>
            <a:r>
              <a:rPr lang="zh-CN" altLang="en-US" sz="1600" dirty="0"/>
              <a:t>本身</a:t>
            </a:r>
            <a:r>
              <a:rPr lang="zh-CN" altLang="en-US" sz="1600" dirty="0" smtClean="0"/>
              <a:t>支持大并发</a:t>
            </a:r>
            <a:endParaRPr lang="en-US" altLang="zh-CN" sz="1600" dirty="0" smtClean="0"/>
          </a:p>
          <a:p>
            <a:r>
              <a:rPr lang="zh-CN" altLang="en-US" sz="1600" b="1" dirty="0" smtClean="0"/>
              <a:t>协程服务模块连接后端服务时限制连接数</a:t>
            </a:r>
            <a:endParaRPr lang="zh-CN" altLang="en-US" sz="1600" b="1" dirty="0"/>
          </a:p>
        </p:txBody>
      </p:sp>
      <p:sp>
        <p:nvSpPr>
          <p:cNvPr id="4" name="椭圆 3"/>
          <p:cNvSpPr/>
          <p:nvPr/>
        </p:nvSpPr>
        <p:spPr>
          <a:xfrm>
            <a:off x="827584" y="1313384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27584" y="1754560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27584" y="2195736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27584" y="2636912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35696" y="1385392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Fiber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835696" y="1790564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1835696" y="219573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835696" y="260239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1763688" y="1313384"/>
            <a:ext cx="936104" cy="168356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4" idx="6"/>
            <a:endCxn id="9" idx="1"/>
          </p:cNvCxnSpPr>
          <p:nvPr/>
        </p:nvCxnSpPr>
        <p:spPr>
          <a:xfrm>
            <a:off x="1403648" y="1493404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6"/>
            <a:endCxn id="10" idx="1"/>
          </p:cNvCxnSpPr>
          <p:nvPr/>
        </p:nvCxnSpPr>
        <p:spPr>
          <a:xfrm>
            <a:off x="1403648" y="19345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6"/>
            <a:endCxn id="11" idx="1"/>
          </p:cNvCxnSpPr>
          <p:nvPr/>
        </p:nvCxnSpPr>
        <p:spPr>
          <a:xfrm flipV="1">
            <a:off x="1403648" y="2339752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12" idx="1"/>
          </p:cNvCxnSpPr>
          <p:nvPr/>
        </p:nvCxnSpPr>
        <p:spPr>
          <a:xfrm flipV="1">
            <a:off x="1403648" y="2746412"/>
            <a:ext cx="432048" cy="7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203848" y="1673424"/>
            <a:ext cx="792088" cy="6663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Mysql</a:t>
            </a:r>
            <a:endParaRPr lang="zh-CN" altLang="en-US" sz="1600" dirty="0"/>
          </a:p>
        </p:txBody>
      </p:sp>
      <p:cxnSp>
        <p:nvCxnSpPr>
          <p:cNvPr id="24" name="直接箭头连接符 23"/>
          <p:cNvCxnSpPr>
            <a:stCxn id="9" idx="3"/>
            <a:endCxn id="22" idx="1"/>
          </p:cNvCxnSpPr>
          <p:nvPr/>
        </p:nvCxnSpPr>
        <p:spPr>
          <a:xfrm>
            <a:off x="2627784" y="1529408"/>
            <a:ext cx="576064" cy="47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22" idx="1"/>
          </p:cNvCxnSpPr>
          <p:nvPr/>
        </p:nvCxnSpPr>
        <p:spPr>
          <a:xfrm>
            <a:off x="2627784" y="1934580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3"/>
            <a:endCxn id="22" idx="1"/>
          </p:cNvCxnSpPr>
          <p:nvPr/>
        </p:nvCxnSpPr>
        <p:spPr>
          <a:xfrm flipV="1">
            <a:off x="2627784" y="2006588"/>
            <a:ext cx="576064" cy="3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3"/>
            <a:endCxn id="22" idx="1"/>
          </p:cNvCxnSpPr>
          <p:nvPr/>
        </p:nvCxnSpPr>
        <p:spPr>
          <a:xfrm flipV="1">
            <a:off x="2627784" y="2006588"/>
            <a:ext cx="576064" cy="73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4211960" y="1790564"/>
            <a:ext cx="720080" cy="4051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220072" y="1313384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5220072" y="1754560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5220072" y="2195736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5220072" y="2636912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228184" y="1385392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Fiber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6228184" y="1790564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6228184" y="219573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6228184" y="260239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6156176" y="1313384"/>
            <a:ext cx="936104" cy="168356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50" idx="6"/>
            <a:endCxn id="54" idx="1"/>
          </p:cNvCxnSpPr>
          <p:nvPr/>
        </p:nvCxnSpPr>
        <p:spPr>
          <a:xfrm>
            <a:off x="5796136" y="1493404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1" idx="6"/>
            <a:endCxn id="55" idx="1"/>
          </p:cNvCxnSpPr>
          <p:nvPr/>
        </p:nvCxnSpPr>
        <p:spPr>
          <a:xfrm>
            <a:off x="5796136" y="19345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2" idx="6"/>
            <a:endCxn id="56" idx="1"/>
          </p:cNvCxnSpPr>
          <p:nvPr/>
        </p:nvCxnSpPr>
        <p:spPr>
          <a:xfrm flipV="1">
            <a:off x="5796136" y="2339752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3" idx="6"/>
            <a:endCxn id="57" idx="1"/>
          </p:cNvCxnSpPr>
          <p:nvPr/>
        </p:nvCxnSpPr>
        <p:spPr>
          <a:xfrm flipV="1">
            <a:off x="5796136" y="2746412"/>
            <a:ext cx="432048" cy="7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7596336" y="1673424"/>
            <a:ext cx="792088" cy="6663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Mysql</a:t>
            </a:r>
            <a:endParaRPr lang="zh-CN" altLang="en-US" sz="1600" dirty="0"/>
          </a:p>
        </p:txBody>
      </p:sp>
      <p:cxnSp>
        <p:nvCxnSpPr>
          <p:cNvPr id="65" name="直接箭头连接符 64"/>
          <p:cNvCxnSpPr>
            <a:stCxn id="55" idx="3"/>
            <a:endCxn id="63" idx="1"/>
          </p:cNvCxnSpPr>
          <p:nvPr/>
        </p:nvCxnSpPr>
        <p:spPr>
          <a:xfrm>
            <a:off x="7020272" y="1934580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6" idx="3"/>
            <a:endCxn id="63" idx="1"/>
          </p:cNvCxnSpPr>
          <p:nvPr/>
        </p:nvCxnSpPr>
        <p:spPr>
          <a:xfrm flipV="1">
            <a:off x="7020272" y="2006588"/>
            <a:ext cx="576064" cy="3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云形 68"/>
          <p:cNvSpPr/>
          <p:nvPr/>
        </p:nvSpPr>
        <p:spPr>
          <a:xfrm>
            <a:off x="2699792" y="4283804"/>
            <a:ext cx="1759025" cy="629816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如何做到？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2339752" y="5472100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采用协程信号量保护后端服务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下箭头 71"/>
          <p:cNvSpPr/>
          <p:nvPr/>
        </p:nvSpPr>
        <p:spPr>
          <a:xfrm>
            <a:off x="3419872" y="4974208"/>
            <a:ext cx="360040" cy="425884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协程信号量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5009770"/>
            <a:ext cx="6951717" cy="1260698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大量协程在信号量上排除</a:t>
            </a:r>
            <a:endParaRPr lang="en-US" altLang="zh-CN" sz="1600" dirty="0" smtClean="0"/>
          </a:p>
          <a:p>
            <a:r>
              <a:rPr lang="zh-CN" altLang="en-US" sz="1600" dirty="0" smtClean="0"/>
              <a:t>获得信号量使用权的协程在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队列上排除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400" b="1" dirty="0"/>
              <a:t>参见示例：</a:t>
            </a:r>
            <a:r>
              <a:rPr lang="en-US" altLang="zh-CN" sz="1400" dirty="0" err="1"/>
              <a:t>acl</a:t>
            </a:r>
            <a:r>
              <a:rPr lang="en-US" altLang="zh-CN" sz="1400" dirty="0"/>
              <a:t>/</a:t>
            </a:r>
            <a:r>
              <a:rPr lang="en-US" altLang="zh-CN" sz="1400" dirty="0" err="1"/>
              <a:t>lib_fiber</a:t>
            </a:r>
            <a:r>
              <a:rPr lang="en-US" altLang="zh-CN" sz="1400" dirty="0"/>
              <a:t>/samples/</a:t>
            </a:r>
            <a:r>
              <a:rPr lang="en-US" altLang="zh-CN" sz="1400" dirty="0" err="1"/>
              <a:t>redis_sem</a:t>
            </a:r>
            <a:endParaRPr lang="zh-CN" altLang="en-US" sz="1400" dirty="0"/>
          </a:p>
          <a:p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232620" y="2968781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232620" y="3306373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1232620" y="364396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2483768" y="2961179"/>
            <a:ext cx="1224136" cy="32946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信号量计数器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232620" y="263118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232620" y="229359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cxnSp>
        <p:nvCxnSpPr>
          <p:cNvPr id="12" name="直接箭头连接符 11"/>
          <p:cNvCxnSpPr>
            <a:stCxn id="9" idx="3"/>
            <a:endCxn id="7" idx="1"/>
          </p:cNvCxnSpPr>
          <p:nvPr/>
        </p:nvCxnSpPr>
        <p:spPr>
          <a:xfrm>
            <a:off x="2024708" y="2437613"/>
            <a:ext cx="459060" cy="6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7" idx="1"/>
          </p:cNvCxnSpPr>
          <p:nvPr/>
        </p:nvCxnSpPr>
        <p:spPr>
          <a:xfrm>
            <a:off x="2024708" y="2775205"/>
            <a:ext cx="459060" cy="35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7" idx="1"/>
          </p:cNvCxnSpPr>
          <p:nvPr/>
        </p:nvCxnSpPr>
        <p:spPr>
          <a:xfrm>
            <a:off x="2024708" y="3112797"/>
            <a:ext cx="459060" cy="1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3"/>
            <a:endCxn id="7" idx="1"/>
          </p:cNvCxnSpPr>
          <p:nvPr/>
        </p:nvCxnSpPr>
        <p:spPr>
          <a:xfrm flipV="1">
            <a:off x="2024708" y="3125910"/>
            <a:ext cx="459060" cy="32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7" idx="1"/>
          </p:cNvCxnSpPr>
          <p:nvPr/>
        </p:nvCxnSpPr>
        <p:spPr>
          <a:xfrm flipV="1">
            <a:off x="2024708" y="3125910"/>
            <a:ext cx="459060" cy="66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479293" y="1385664"/>
            <a:ext cx="1449412" cy="67518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协程调度器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4014429" y="332121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4014429" y="298362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4014429" y="264603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cxnSp>
        <p:nvCxnSpPr>
          <p:cNvPr id="37" name="直接箭头连接符 36"/>
          <p:cNvCxnSpPr>
            <a:stCxn id="35" idx="1"/>
            <a:endCxn id="7" idx="3"/>
          </p:cNvCxnSpPr>
          <p:nvPr/>
        </p:nvCxnSpPr>
        <p:spPr>
          <a:xfrm flipH="1">
            <a:off x="3707904" y="2790051"/>
            <a:ext cx="306525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" idx="1"/>
            <a:endCxn id="7" idx="3"/>
          </p:cNvCxnSpPr>
          <p:nvPr/>
        </p:nvCxnSpPr>
        <p:spPr>
          <a:xfrm flipH="1" flipV="1">
            <a:off x="3707904" y="3125910"/>
            <a:ext cx="306525" cy="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1"/>
            <a:endCxn id="7" idx="3"/>
          </p:cNvCxnSpPr>
          <p:nvPr/>
        </p:nvCxnSpPr>
        <p:spPr>
          <a:xfrm flipH="1" flipV="1">
            <a:off x="3707904" y="3125910"/>
            <a:ext cx="306525" cy="33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115616" y="2111254"/>
            <a:ext cx="1008112" cy="199947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906417" y="2504351"/>
            <a:ext cx="1008112" cy="124891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971600" y="422077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信号量等待队列</a:t>
            </a:r>
            <a:endParaRPr lang="zh-CN" altLang="en-US" sz="1200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3981872" y="4220029"/>
            <a:ext cx="1022176" cy="27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IO</a:t>
            </a:r>
            <a:r>
              <a:rPr lang="zh-CN" altLang="en-US" sz="1200" b="1" dirty="0" smtClean="0"/>
              <a:t>等待队列</a:t>
            </a:r>
            <a:endParaRPr lang="zh-CN" altLang="en-US" sz="1200" b="1" dirty="0"/>
          </a:p>
        </p:txBody>
      </p:sp>
      <p:sp>
        <p:nvSpPr>
          <p:cNvPr id="55" name="矩形 54"/>
          <p:cNvSpPr/>
          <p:nvPr/>
        </p:nvSpPr>
        <p:spPr>
          <a:xfrm>
            <a:off x="6984269" y="298732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56" name="圆角矩形 55"/>
          <p:cNvSpPr/>
          <p:nvPr/>
        </p:nvSpPr>
        <p:spPr>
          <a:xfrm>
            <a:off x="5337331" y="2961179"/>
            <a:ext cx="1224136" cy="32946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IO</a:t>
            </a:r>
            <a:r>
              <a:rPr lang="zh-CN" altLang="en-US" sz="1200" dirty="0" smtClean="0"/>
              <a:t>事件引擎</a:t>
            </a:r>
            <a:endParaRPr lang="zh-CN" altLang="en-US" sz="1200" dirty="0"/>
          </a:p>
        </p:txBody>
      </p:sp>
      <p:cxnSp>
        <p:nvCxnSpPr>
          <p:cNvPr id="58" name="直接箭头连接符 57"/>
          <p:cNvCxnSpPr>
            <a:stCxn id="35" idx="3"/>
            <a:endCxn id="56" idx="1"/>
          </p:cNvCxnSpPr>
          <p:nvPr/>
        </p:nvCxnSpPr>
        <p:spPr>
          <a:xfrm>
            <a:off x="4806517" y="2790051"/>
            <a:ext cx="530814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4" idx="3"/>
            <a:endCxn id="56" idx="1"/>
          </p:cNvCxnSpPr>
          <p:nvPr/>
        </p:nvCxnSpPr>
        <p:spPr>
          <a:xfrm flipV="1">
            <a:off x="4806517" y="3125910"/>
            <a:ext cx="530814" cy="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3" idx="3"/>
            <a:endCxn id="56" idx="1"/>
          </p:cNvCxnSpPr>
          <p:nvPr/>
        </p:nvCxnSpPr>
        <p:spPr>
          <a:xfrm flipV="1">
            <a:off x="4806517" y="3125910"/>
            <a:ext cx="530814" cy="33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078216" y="4220029"/>
            <a:ext cx="1022176" cy="27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运行协程</a:t>
            </a:r>
            <a:endParaRPr lang="zh-CN" altLang="en-US" sz="1200" b="1" dirty="0"/>
          </a:p>
        </p:txBody>
      </p:sp>
      <p:cxnSp>
        <p:nvCxnSpPr>
          <p:cNvPr id="65" name="直接箭头连接符 64"/>
          <p:cNvCxnSpPr>
            <a:stCxn id="56" idx="3"/>
            <a:endCxn id="55" idx="1"/>
          </p:cNvCxnSpPr>
          <p:nvPr/>
        </p:nvCxnSpPr>
        <p:spPr>
          <a:xfrm>
            <a:off x="6561467" y="3125910"/>
            <a:ext cx="422802" cy="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3" idx="4"/>
            <a:endCxn id="7" idx="0"/>
          </p:cNvCxnSpPr>
          <p:nvPr/>
        </p:nvCxnSpPr>
        <p:spPr>
          <a:xfrm flipH="1">
            <a:off x="3095836" y="2060848"/>
            <a:ext cx="1108163" cy="90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3" idx="4"/>
            <a:endCxn id="56" idx="0"/>
          </p:cNvCxnSpPr>
          <p:nvPr/>
        </p:nvCxnSpPr>
        <p:spPr>
          <a:xfrm>
            <a:off x="4203999" y="2060848"/>
            <a:ext cx="1745400" cy="90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3" idx="4"/>
            <a:endCxn id="55" idx="0"/>
          </p:cNvCxnSpPr>
          <p:nvPr/>
        </p:nvCxnSpPr>
        <p:spPr>
          <a:xfrm>
            <a:off x="4203999" y="2060848"/>
            <a:ext cx="3176314" cy="92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7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利用多核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941167"/>
            <a:ext cx="8229600" cy="125010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600" dirty="0" smtClean="0"/>
              <a:t>每个线程一个独立的协程调度器，通过创建多个线程使用多核</a:t>
            </a:r>
            <a:endParaRPr lang="en-US" altLang="zh-CN" sz="1600" dirty="0" smtClean="0"/>
          </a:p>
          <a:p>
            <a:r>
              <a:rPr lang="zh-CN" altLang="en-US" sz="1600" dirty="0" smtClean="0"/>
              <a:t>使用 </a:t>
            </a:r>
            <a:r>
              <a:rPr lang="en-US" altLang="zh-CN" sz="1600" dirty="0" err="1" smtClean="0"/>
              <a:t>acl</a:t>
            </a:r>
            <a:r>
              <a:rPr lang="en-US" altLang="zh-CN" sz="1600" dirty="0" smtClean="0"/>
              <a:t> master </a:t>
            </a:r>
            <a:r>
              <a:rPr lang="zh-CN" altLang="en-US" sz="1600" dirty="0" smtClean="0"/>
              <a:t>服务器框架，创建多进程使用多核，每个进程一个协程调度器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500" dirty="0" smtClean="0"/>
              <a:t>多线程示例参见：</a:t>
            </a:r>
            <a:r>
              <a:rPr lang="en-US" altLang="zh-CN" sz="1500" dirty="0" err="1" smtClean="0"/>
              <a:t>acl</a:t>
            </a:r>
            <a:r>
              <a:rPr lang="en-US" altLang="zh-CN" sz="1500" dirty="0" smtClean="0"/>
              <a:t>/</a:t>
            </a:r>
            <a:r>
              <a:rPr lang="en-US" altLang="zh-CN" sz="1500" dirty="0" err="1" smtClean="0"/>
              <a:t>lib_fiber</a:t>
            </a:r>
            <a:r>
              <a:rPr lang="en-US" altLang="zh-CN" sz="1500" dirty="0" smtClean="0"/>
              <a:t>/samples/</a:t>
            </a:r>
            <a:r>
              <a:rPr lang="en-US" altLang="zh-CN" sz="1500" dirty="0" err="1" smtClean="0"/>
              <a:t>redis_threads</a:t>
            </a:r>
            <a:endParaRPr lang="en-US" altLang="zh-CN" sz="1500" dirty="0" smtClean="0"/>
          </a:p>
          <a:p>
            <a:r>
              <a:rPr lang="zh-CN" altLang="en-US" sz="1500" dirty="0" smtClean="0"/>
              <a:t>多进程示例参见：</a:t>
            </a:r>
            <a:r>
              <a:rPr lang="en-US" altLang="zh-CN" sz="1500" dirty="0" err="1"/>
              <a:t>acl</a:t>
            </a:r>
            <a:r>
              <a:rPr lang="en-US" altLang="zh-CN" sz="1500" dirty="0"/>
              <a:t>/</a:t>
            </a:r>
            <a:r>
              <a:rPr lang="en-US" altLang="zh-CN" sz="1500" dirty="0" err="1"/>
              <a:t>lib_fiber</a:t>
            </a:r>
            <a:r>
              <a:rPr lang="en-US" altLang="zh-CN" sz="1500" dirty="0"/>
              <a:t>/samples/</a:t>
            </a:r>
            <a:r>
              <a:rPr lang="en-US" altLang="zh-CN" sz="1500" dirty="0" err="1"/>
              <a:t>master_fiber</a:t>
            </a:r>
            <a:endParaRPr lang="zh-CN" altLang="en-US" sz="1500" dirty="0"/>
          </a:p>
        </p:txBody>
      </p:sp>
      <p:sp>
        <p:nvSpPr>
          <p:cNvPr id="16" name="椭圆 15"/>
          <p:cNvSpPr/>
          <p:nvPr/>
        </p:nvSpPr>
        <p:spPr>
          <a:xfrm>
            <a:off x="1660128" y="1753280"/>
            <a:ext cx="1080120" cy="3273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创建线程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116064" y="1476460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116064" y="2088292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/>
        </p:nvCxnSpPr>
        <p:spPr>
          <a:xfrm flipV="1">
            <a:off x="2740248" y="1640149"/>
            <a:ext cx="375816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6"/>
            <a:endCxn id="18" idx="2"/>
          </p:cNvCxnSpPr>
          <p:nvPr/>
        </p:nvCxnSpPr>
        <p:spPr>
          <a:xfrm>
            <a:off x="2740248" y="1916969"/>
            <a:ext cx="375816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675904" y="2988565"/>
            <a:ext cx="1080120" cy="3273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创建线程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131840" y="2711745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131840" y="3323577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26" name="直接箭头连接符 25"/>
          <p:cNvCxnSpPr>
            <a:stCxn id="23" idx="6"/>
            <a:endCxn id="24" idx="2"/>
          </p:cNvCxnSpPr>
          <p:nvPr/>
        </p:nvCxnSpPr>
        <p:spPr>
          <a:xfrm flipV="1">
            <a:off x="2756024" y="2875434"/>
            <a:ext cx="375816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6"/>
            <a:endCxn id="25" idx="2"/>
          </p:cNvCxnSpPr>
          <p:nvPr/>
        </p:nvCxnSpPr>
        <p:spPr>
          <a:xfrm>
            <a:off x="2756024" y="3152254"/>
            <a:ext cx="375816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67792" y="2410331"/>
            <a:ext cx="1080120" cy="3273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创建进程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30" name="直接箭头连接符 29"/>
          <p:cNvCxnSpPr>
            <a:stCxn id="28" idx="7"/>
            <a:endCxn id="16" idx="3"/>
          </p:cNvCxnSpPr>
          <p:nvPr/>
        </p:nvCxnSpPr>
        <p:spPr>
          <a:xfrm flipV="1">
            <a:off x="1589732" y="2032714"/>
            <a:ext cx="228576" cy="42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5"/>
            <a:endCxn id="23" idx="1"/>
          </p:cNvCxnSpPr>
          <p:nvPr/>
        </p:nvCxnSpPr>
        <p:spPr>
          <a:xfrm>
            <a:off x="1589732" y="2689765"/>
            <a:ext cx="244352" cy="3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5844102" y="1835260"/>
            <a:ext cx="1088385" cy="3400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创建进程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280690" y="1558440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280690" y="2170272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36" name="直接箭头连接符 35"/>
          <p:cNvCxnSpPr>
            <a:stCxn id="33" idx="6"/>
            <a:endCxn id="34" idx="2"/>
          </p:cNvCxnSpPr>
          <p:nvPr/>
        </p:nvCxnSpPr>
        <p:spPr>
          <a:xfrm flipV="1">
            <a:off x="6932487" y="1728486"/>
            <a:ext cx="348203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6"/>
            <a:endCxn id="35" idx="2"/>
          </p:cNvCxnSpPr>
          <p:nvPr/>
        </p:nvCxnSpPr>
        <p:spPr>
          <a:xfrm>
            <a:off x="6932487" y="2005306"/>
            <a:ext cx="348203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859878" y="3070545"/>
            <a:ext cx="1088385" cy="3400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创建进程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296466" y="2793725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296466" y="3405557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41" name="直接箭头连接符 40"/>
          <p:cNvCxnSpPr>
            <a:stCxn id="38" idx="6"/>
            <a:endCxn id="39" idx="2"/>
          </p:cNvCxnSpPr>
          <p:nvPr/>
        </p:nvCxnSpPr>
        <p:spPr>
          <a:xfrm flipV="1">
            <a:off x="6948263" y="2963771"/>
            <a:ext cx="348203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6"/>
            <a:endCxn id="40" idx="2"/>
          </p:cNvCxnSpPr>
          <p:nvPr/>
        </p:nvCxnSpPr>
        <p:spPr>
          <a:xfrm>
            <a:off x="6948263" y="3240591"/>
            <a:ext cx="348203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4716016" y="2492311"/>
            <a:ext cx="1229497" cy="34009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bg1"/>
                </a:solidFill>
              </a:rPr>
              <a:t>master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进程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44" name="直接箭头连接符 43"/>
          <p:cNvCxnSpPr>
            <a:stCxn id="43" idx="7"/>
            <a:endCxn id="33" idx="3"/>
          </p:cNvCxnSpPr>
          <p:nvPr/>
        </p:nvCxnSpPr>
        <p:spPr>
          <a:xfrm flipV="1">
            <a:off x="5765457" y="2125547"/>
            <a:ext cx="238035" cy="4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3" idx="5"/>
            <a:endCxn id="38" idx="1"/>
          </p:cNvCxnSpPr>
          <p:nvPr/>
        </p:nvCxnSpPr>
        <p:spPr>
          <a:xfrm>
            <a:off x="5765457" y="2782598"/>
            <a:ext cx="253811" cy="33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215964" y="4139788"/>
            <a:ext cx="116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方式一</a:t>
            </a:r>
            <a:endParaRPr lang="zh-CN" altLang="en-US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6538412" y="4139788"/>
            <a:ext cx="116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方式二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762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协程间通信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协程间为什么需要通信？</a:t>
            </a:r>
            <a:endParaRPr lang="en-US" altLang="zh-CN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、业务逻辑的模块化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、业务模块的分层设计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、团队开发的协作性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协程间“通信”的本质：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协程间数据的传递通过协程上下文的切换，本质上是协程间的数据交换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协程间“通信”的成本：</a:t>
            </a:r>
            <a:endParaRPr lang="en-US" altLang="zh-CN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、协程上下文切换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、内存分配、释放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、数据拷贝</a:t>
            </a:r>
            <a:endParaRPr lang="en-US" altLang="zh-CN" sz="16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协程间“通信”方式：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sz="1600" dirty="0" smtClean="0"/>
              <a:t>支持多对多数据交互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99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为什么需要网络协</a:t>
            </a:r>
            <a:r>
              <a:rPr lang="zh-CN" altLang="en-US" sz="2400" dirty="0">
                <a:latin typeface="方正舒体" panose="02010601030101010101" pitchFamily="2" charset="-122"/>
                <a:ea typeface="方正舒体" panose="02010601030101010101" pitchFamily="2" charset="-122"/>
              </a:rPr>
              <a:t>程</a:t>
            </a:r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？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、协程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纤程并不是一个新概念</a:t>
            </a:r>
            <a:endParaRPr lang="en-US" altLang="zh-CN" sz="1600" dirty="0" smtClean="0"/>
          </a:p>
          <a:p>
            <a:r>
              <a:rPr lang="en-US" altLang="zh-CN" sz="1600" dirty="0"/>
              <a:t>2</a:t>
            </a:r>
            <a:r>
              <a:rPr lang="zh-CN" altLang="en-US" sz="1600" dirty="0" smtClean="0"/>
              <a:t>、大并发、高性能对于服务端的高要求</a:t>
            </a:r>
            <a:endParaRPr lang="en-US" altLang="zh-CN" sz="1600" dirty="0" smtClean="0"/>
          </a:p>
          <a:p>
            <a:r>
              <a:rPr lang="en-US" altLang="zh-CN" sz="1600" dirty="0"/>
              <a:t>3</a:t>
            </a:r>
            <a:r>
              <a:rPr lang="zh-CN" altLang="en-US" sz="1600" dirty="0" smtClean="0"/>
              <a:t>、移动设备的快速增长加大了服务端大并发压力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Go </a:t>
            </a:r>
            <a:r>
              <a:rPr lang="zh-CN" altLang="en-US" sz="1600" dirty="0" smtClean="0"/>
              <a:t>语言</a:t>
            </a:r>
            <a:r>
              <a:rPr lang="zh-CN" altLang="en-US" sz="1600" dirty="0"/>
              <a:t>的兴起将协程带到了一个新的</a:t>
            </a:r>
            <a:r>
              <a:rPr lang="zh-CN" altLang="en-US" sz="1600" dirty="0" smtClean="0"/>
              <a:t>高度</a:t>
            </a:r>
            <a:endParaRPr lang="en-US" altLang="zh-CN" sz="1600" dirty="0" smtClean="0"/>
          </a:p>
          <a:p>
            <a:endParaRPr lang="en-US" altLang="zh-CN" dirty="0" smtClean="0"/>
          </a:p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支持协程的编程语言：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Go </a:t>
            </a:r>
            <a:r>
              <a:rPr lang="zh-CN" altLang="en-US" sz="1600" dirty="0" smtClean="0"/>
              <a:t>语言，非常容易支持大并发、高性能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Python </a:t>
            </a:r>
            <a:r>
              <a:rPr lang="zh-CN" altLang="en-US" sz="1600" dirty="0" smtClean="0"/>
              <a:t>语言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Erlang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语言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Lua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语言</a:t>
            </a:r>
            <a:endParaRPr lang="en-US" altLang="zh-CN" sz="1600" dirty="0" smtClean="0"/>
          </a:p>
          <a:p>
            <a:r>
              <a:rPr lang="zh-CN" altLang="en-US" sz="1600" dirty="0" smtClean="0"/>
              <a:t>。。。。。。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为什么要设计一套 </a:t>
            </a:r>
            <a:r>
              <a:rPr lang="en-US" altLang="zh-CN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C/C++ </a:t>
            </a:r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网络协程库？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、学习一部门语言的成本要远高于学习一个库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C/C++ </a:t>
            </a:r>
            <a:r>
              <a:rPr lang="zh-CN" altLang="en-US" sz="1600" dirty="0" smtClean="0"/>
              <a:t>程序员多年的经验积累损耗巨大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C/C++ </a:t>
            </a:r>
            <a:r>
              <a:rPr lang="zh-CN" altLang="en-US" sz="1600" b="1" dirty="0" smtClean="0"/>
              <a:t>综合</a:t>
            </a:r>
            <a:r>
              <a:rPr lang="zh-CN" altLang="en-US" sz="1600" dirty="0" smtClean="0"/>
              <a:t>运行效率高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4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协程间通信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407011"/>
            <a:ext cx="8229600" cy="1784257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协程通信管道支持多对多方式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协程间通信通过切换协程上下文及数据交换完成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协程间通信时的数据交换支持缓冲模式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协程间通信时的数据交换采用随机分配方式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3275856" y="1628800"/>
            <a:ext cx="1123524" cy="32946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763688" y="1340768"/>
            <a:ext cx="1080120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producer</a:t>
            </a:r>
            <a:endParaRPr lang="zh-CN" altLang="en-US" sz="1100" dirty="0"/>
          </a:p>
        </p:txBody>
      </p:sp>
      <p:sp>
        <p:nvSpPr>
          <p:cNvPr id="8" name="椭圆 7"/>
          <p:cNvSpPr/>
          <p:nvPr/>
        </p:nvSpPr>
        <p:spPr>
          <a:xfrm>
            <a:off x="1758256" y="1702409"/>
            <a:ext cx="1080120" cy="1829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producer</a:t>
            </a:r>
            <a:endParaRPr lang="zh-CN" altLang="en-US" sz="1100" dirty="0"/>
          </a:p>
        </p:txBody>
      </p:sp>
      <p:sp>
        <p:nvSpPr>
          <p:cNvPr id="9" name="椭圆 8"/>
          <p:cNvSpPr/>
          <p:nvPr/>
        </p:nvSpPr>
        <p:spPr>
          <a:xfrm>
            <a:off x="1758256" y="2031870"/>
            <a:ext cx="1080120" cy="20418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producer</a:t>
            </a:r>
            <a:endParaRPr lang="zh-CN" altLang="en-US" sz="1100" dirty="0"/>
          </a:p>
        </p:txBody>
      </p:sp>
      <p:cxnSp>
        <p:nvCxnSpPr>
          <p:cNvPr id="11" name="直接箭头连接符 10"/>
          <p:cNvCxnSpPr>
            <a:stCxn id="7" idx="6"/>
            <a:endCxn id="6" idx="1"/>
          </p:cNvCxnSpPr>
          <p:nvPr/>
        </p:nvCxnSpPr>
        <p:spPr>
          <a:xfrm>
            <a:off x="2843808" y="1448780"/>
            <a:ext cx="432048" cy="34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6" idx="1"/>
          </p:cNvCxnSpPr>
          <p:nvPr/>
        </p:nvCxnSpPr>
        <p:spPr>
          <a:xfrm flipV="1">
            <a:off x="2838376" y="1793531"/>
            <a:ext cx="437480" cy="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6"/>
            <a:endCxn id="6" idx="1"/>
          </p:cNvCxnSpPr>
          <p:nvPr/>
        </p:nvCxnSpPr>
        <p:spPr>
          <a:xfrm flipV="1">
            <a:off x="2838376" y="1793531"/>
            <a:ext cx="437480" cy="34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4865464" y="1173716"/>
            <a:ext cx="1080120" cy="2160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consumer</a:t>
            </a:r>
            <a:endParaRPr lang="zh-CN" altLang="en-US" sz="1100" dirty="0"/>
          </a:p>
        </p:txBody>
      </p:sp>
      <p:sp>
        <p:nvSpPr>
          <p:cNvPr id="23" name="椭圆 22"/>
          <p:cNvSpPr/>
          <p:nvPr/>
        </p:nvSpPr>
        <p:spPr>
          <a:xfrm>
            <a:off x="4860032" y="1535357"/>
            <a:ext cx="1080120" cy="182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consumer</a:t>
            </a:r>
            <a:endParaRPr lang="zh-CN" altLang="en-US" sz="1100" dirty="0"/>
          </a:p>
        </p:txBody>
      </p:sp>
      <p:sp>
        <p:nvSpPr>
          <p:cNvPr id="24" name="椭圆 23"/>
          <p:cNvSpPr/>
          <p:nvPr/>
        </p:nvSpPr>
        <p:spPr>
          <a:xfrm>
            <a:off x="4860032" y="1864818"/>
            <a:ext cx="1080120" cy="2041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consumer</a:t>
            </a:r>
            <a:endParaRPr lang="zh-CN" altLang="en-US" sz="1100" dirty="0"/>
          </a:p>
        </p:txBody>
      </p:sp>
      <p:sp>
        <p:nvSpPr>
          <p:cNvPr id="25" name="椭圆 24"/>
          <p:cNvSpPr/>
          <p:nvPr/>
        </p:nvSpPr>
        <p:spPr>
          <a:xfrm>
            <a:off x="4869284" y="2216702"/>
            <a:ext cx="1080120" cy="2041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consumer</a:t>
            </a:r>
            <a:endParaRPr lang="zh-CN" altLang="en-US" sz="1100" dirty="0"/>
          </a:p>
        </p:txBody>
      </p:sp>
      <p:cxnSp>
        <p:nvCxnSpPr>
          <p:cNvPr id="27" name="直接箭头连接符 26"/>
          <p:cNvCxnSpPr>
            <a:stCxn id="6" idx="3"/>
            <a:endCxn id="22" idx="2"/>
          </p:cNvCxnSpPr>
          <p:nvPr/>
        </p:nvCxnSpPr>
        <p:spPr>
          <a:xfrm flipV="1">
            <a:off x="4399380" y="1281728"/>
            <a:ext cx="466084" cy="51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3"/>
            <a:endCxn id="23" idx="2"/>
          </p:cNvCxnSpPr>
          <p:nvPr/>
        </p:nvCxnSpPr>
        <p:spPr>
          <a:xfrm flipV="1">
            <a:off x="4399380" y="1626849"/>
            <a:ext cx="460652" cy="1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3"/>
            <a:endCxn id="24" idx="2"/>
          </p:cNvCxnSpPr>
          <p:nvPr/>
        </p:nvCxnSpPr>
        <p:spPr>
          <a:xfrm>
            <a:off x="4399380" y="1793531"/>
            <a:ext cx="460652" cy="17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3"/>
            <a:endCxn id="25" idx="2"/>
          </p:cNvCxnSpPr>
          <p:nvPr/>
        </p:nvCxnSpPr>
        <p:spPr>
          <a:xfrm>
            <a:off x="4399380" y="1793531"/>
            <a:ext cx="469904" cy="5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3112912" y="2754913"/>
            <a:ext cx="1449412" cy="86409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协程调度器</a:t>
            </a:r>
            <a:endParaRPr lang="zh-CN" altLang="en-US" sz="1200" dirty="0"/>
          </a:p>
        </p:txBody>
      </p:sp>
      <p:cxnSp>
        <p:nvCxnSpPr>
          <p:cNvPr id="36" name="曲线连接符 35"/>
          <p:cNvCxnSpPr>
            <a:stCxn id="34" idx="2"/>
            <a:endCxn id="7" idx="2"/>
          </p:cNvCxnSpPr>
          <p:nvPr/>
        </p:nvCxnSpPr>
        <p:spPr>
          <a:xfrm rot="10800000">
            <a:off x="1763688" y="1448781"/>
            <a:ext cx="1349224" cy="1738181"/>
          </a:xfrm>
          <a:prstGeom prst="curvedConnector3">
            <a:avLst>
              <a:gd name="adj1" fmla="val 16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34" idx="2"/>
            <a:endCxn id="8" idx="2"/>
          </p:cNvCxnSpPr>
          <p:nvPr/>
        </p:nvCxnSpPr>
        <p:spPr>
          <a:xfrm rot="10800000">
            <a:off x="1758256" y="1793901"/>
            <a:ext cx="1354656" cy="1393060"/>
          </a:xfrm>
          <a:prstGeom prst="curvedConnector3">
            <a:avLst>
              <a:gd name="adj1" fmla="val 1168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4" idx="2"/>
            <a:endCxn id="9" idx="4"/>
          </p:cNvCxnSpPr>
          <p:nvPr/>
        </p:nvCxnSpPr>
        <p:spPr>
          <a:xfrm rot="10800000">
            <a:off x="2298316" y="2236057"/>
            <a:ext cx="814596" cy="9509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34" idx="6"/>
            <a:endCxn id="22" idx="6"/>
          </p:cNvCxnSpPr>
          <p:nvPr/>
        </p:nvCxnSpPr>
        <p:spPr>
          <a:xfrm flipV="1">
            <a:off x="4562324" y="1281728"/>
            <a:ext cx="1383260" cy="1905233"/>
          </a:xfrm>
          <a:prstGeom prst="curvedConnector3">
            <a:avLst>
              <a:gd name="adj1" fmla="val 166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34" idx="6"/>
            <a:endCxn id="23" idx="6"/>
          </p:cNvCxnSpPr>
          <p:nvPr/>
        </p:nvCxnSpPr>
        <p:spPr>
          <a:xfrm flipV="1">
            <a:off x="4562324" y="1626849"/>
            <a:ext cx="1377828" cy="1560112"/>
          </a:xfrm>
          <a:prstGeom prst="curvedConnector3">
            <a:avLst>
              <a:gd name="adj1" fmla="val 147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34" idx="6"/>
            <a:endCxn id="24" idx="6"/>
          </p:cNvCxnSpPr>
          <p:nvPr/>
        </p:nvCxnSpPr>
        <p:spPr>
          <a:xfrm flipV="1">
            <a:off x="4562324" y="1966911"/>
            <a:ext cx="1377828" cy="1220050"/>
          </a:xfrm>
          <a:prstGeom prst="curvedConnector3">
            <a:avLst>
              <a:gd name="adj1" fmla="val 11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34" idx="6"/>
            <a:endCxn id="25" idx="4"/>
          </p:cNvCxnSpPr>
          <p:nvPr/>
        </p:nvCxnSpPr>
        <p:spPr>
          <a:xfrm flipV="1">
            <a:off x="4562324" y="2420888"/>
            <a:ext cx="847020" cy="7660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线程间通信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2381267"/>
          </a:xfrm>
        </p:spPr>
        <p:txBody>
          <a:bodyPr/>
          <a:lstStyle/>
          <a:p>
            <a:r>
              <a:rPr lang="zh-CN" altLang="en-US" dirty="0" smtClean="0"/>
              <a:t>协程模式下为何需要线程间通信？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为使用多核，开启多个线程，线程间需要交换数据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有些任务需要在线程池里异步完成，结果需要传递给主线程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协程模式下线程间的通信方式：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无锁消息队列 </a:t>
            </a:r>
            <a:r>
              <a:rPr lang="en-US" altLang="zh-CN" sz="1600" dirty="0" smtClean="0"/>
              <a:t>+ IO </a:t>
            </a:r>
            <a:r>
              <a:rPr lang="zh-CN" altLang="en-US" sz="1600" dirty="0" smtClean="0"/>
              <a:t>模式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275856" y="3969060"/>
            <a:ext cx="1368152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无锁队列</a:t>
            </a:r>
            <a:endParaRPr lang="zh-CN" altLang="en-US" sz="1200" dirty="0"/>
          </a:p>
        </p:txBody>
      </p:sp>
      <p:sp>
        <p:nvSpPr>
          <p:cNvPr id="5" name="椭圆 4"/>
          <p:cNvSpPr/>
          <p:nvPr/>
        </p:nvSpPr>
        <p:spPr>
          <a:xfrm>
            <a:off x="1331640" y="342900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producer</a:t>
            </a:r>
            <a:endParaRPr lang="zh-CN" altLang="en-US" sz="1100" dirty="0"/>
          </a:p>
        </p:txBody>
      </p:sp>
      <p:sp>
        <p:nvSpPr>
          <p:cNvPr id="6" name="椭圆 5"/>
          <p:cNvSpPr/>
          <p:nvPr/>
        </p:nvSpPr>
        <p:spPr>
          <a:xfrm>
            <a:off x="1331640" y="396906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producer</a:t>
            </a:r>
            <a:endParaRPr lang="zh-CN" altLang="en-US" sz="1100" dirty="0"/>
          </a:p>
        </p:txBody>
      </p:sp>
      <p:sp>
        <p:nvSpPr>
          <p:cNvPr id="7" name="椭圆 6"/>
          <p:cNvSpPr/>
          <p:nvPr/>
        </p:nvSpPr>
        <p:spPr>
          <a:xfrm>
            <a:off x="1331640" y="450912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producer</a:t>
            </a:r>
            <a:endParaRPr lang="zh-CN" altLang="en-US" sz="1100" dirty="0"/>
          </a:p>
        </p:txBody>
      </p:sp>
      <p:cxnSp>
        <p:nvCxnSpPr>
          <p:cNvPr id="13" name="直接箭头连接符 12"/>
          <p:cNvCxnSpPr>
            <a:stCxn id="5" idx="6"/>
            <a:endCxn id="4" idx="1"/>
          </p:cNvCxnSpPr>
          <p:nvPr/>
        </p:nvCxnSpPr>
        <p:spPr>
          <a:xfrm>
            <a:off x="2339752" y="3609020"/>
            <a:ext cx="936104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6"/>
            <a:endCxn id="4" idx="1"/>
          </p:cNvCxnSpPr>
          <p:nvPr/>
        </p:nvCxnSpPr>
        <p:spPr>
          <a:xfrm>
            <a:off x="2339752" y="414908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6"/>
            <a:endCxn id="4" idx="1"/>
          </p:cNvCxnSpPr>
          <p:nvPr/>
        </p:nvCxnSpPr>
        <p:spPr>
          <a:xfrm flipV="1">
            <a:off x="2339752" y="4149080"/>
            <a:ext cx="936104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5580112" y="3969060"/>
            <a:ext cx="1080120" cy="36004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consumer</a:t>
            </a:r>
            <a:endParaRPr lang="zh-CN" altLang="en-US" sz="1100" dirty="0"/>
          </a:p>
        </p:txBody>
      </p:sp>
      <p:cxnSp>
        <p:nvCxnSpPr>
          <p:cNvPr id="26" name="直接箭头连接符 25"/>
          <p:cNvCxnSpPr>
            <a:stCxn id="4" idx="3"/>
            <a:endCxn id="24" idx="2"/>
          </p:cNvCxnSpPr>
          <p:nvPr/>
        </p:nvCxnSpPr>
        <p:spPr>
          <a:xfrm>
            <a:off x="4644008" y="414908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275856" y="4329100"/>
            <a:ext cx="1368152" cy="1800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IO</a:t>
            </a:r>
            <a:r>
              <a:rPr lang="zh-CN" altLang="en-US" sz="1200" dirty="0" smtClean="0"/>
              <a:t>管道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99592" y="5301208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、生产者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消费者之间优先通过无锁队列进行数据传递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、当生产者无数据时，消费者通过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堵塞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、当消费者堵塞在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等待新消息时，生产者若有新消息则通过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通知消费者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、无锁队列利用率越高，则处理性能越高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4901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如何与第三方库无缝集成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</a:t>
            </a:r>
            <a:r>
              <a:rPr lang="en-US" altLang="zh-CN" sz="1600" b="1" dirty="0" smtClean="0"/>
              <a:t>HOOK IO</a:t>
            </a:r>
            <a:r>
              <a:rPr lang="zh-CN" altLang="en-US" sz="1600" b="1" dirty="0" smtClean="0"/>
              <a:t>相关</a:t>
            </a:r>
            <a:r>
              <a:rPr lang="en-US" altLang="zh-CN" sz="1600" b="1" dirty="0" smtClean="0"/>
              <a:t>API</a:t>
            </a:r>
          </a:p>
          <a:p>
            <a:r>
              <a:rPr lang="zh-CN" altLang="en-US" sz="1600" dirty="0" smtClean="0"/>
              <a:t>读 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read/</a:t>
            </a:r>
            <a:r>
              <a:rPr lang="en-US" altLang="zh-CN" sz="1600" dirty="0" err="1" smtClean="0"/>
              <a:t>readv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recv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recvfrom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recvmsg</a:t>
            </a:r>
            <a:endParaRPr lang="en-US" altLang="zh-CN" sz="1600" dirty="0" smtClean="0"/>
          </a:p>
          <a:p>
            <a:r>
              <a:rPr lang="zh-CN" altLang="en-US" sz="1600" dirty="0" smtClean="0"/>
              <a:t>写 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write/</a:t>
            </a:r>
            <a:r>
              <a:rPr lang="en-US" altLang="zh-CN" sz="1600" dirty="0" err="1" smtClean="0"/>
              <a:t>writev</a:t>
            </a:r>
            <a:r>
              <a:rPr lang="en-US" altLang="zh-CN" sz="1600" dirty="0" smtClean="0"/>
              <a:t>/send/</a:t>
            </a:r>
            <a:r>
              <a:rPr lang="en-US" altLang="zh-CN" sz="1600" dirty="0" err="1" smtClean="0"/>
              <a:t>sendto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sendmsg</a:t>
            </a:r>
            <a:endParaRPr lang="en-US" altLang="zh-CN" sz="1600" dirty="0" smtClean="0"/>
          </a:p>
          <a:p>
            <a:r>
              <a:rPr lang="zh-CN" altLang="en-US" sz="1600" dirty="0" smtClean="0"/>
              <a:t>其它 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pipe/</a:t>
            </a:r>
            <a:r>
              <a:rPr lang="en-US" altLang="zh-CN" sz="1600" dirty="0" err="1" smtClean="0"/>
              <a:t>popen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pclose</a:t>
            </a:r>
            <a:r>
              <a:rPr lang="en-US" altLang="zh-CN" sz="1600" dirty="0" smtClean="0"/>
              <a:t>/open/close/</a:t>
            </a:r>
            <a:r>
              <a:rPr lang="en-US" altLang="zh-CN" sz="1600" dirty="0" err="1" smtClean="0"/>
              <a:t>fcntl</a:t>
            </a:r>
            <a:endParaRPr lang="en-US" altLang="zh-CN" sz="1600" dirty="0" smtClean="0"/>
          </a:p>
          <a:p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、</a:t>
            </a:r>
            <a:r>
              <a:rPr lang="en-US" altLang="zh-CN" sz="1600" b="1" dirty="0" smtClean="0"/>
              <a:t>HOOK </a:t>
            </a:r>
            <a:r>
              <a:rPr lang="zh-CN" altLang="en-US" sz="1600" b="1" dirty="0" smtClean="0"/>
              <a:t>网络相关</a:t>
            </a:r>
            <a:r>
              <a:rPr lang="en-US" altLang="zh-CN" sz="1600" b="1" dirty="0" smtClean="0"/>
              <a:t>API</a:t>
            </a:r>
          </a:p>
          <a:p>
            <a:r>
              <a:rPr lang="en-US" altLang="zh-CN" sz="1600" dirty="0" smtClean="0"/>
              <a:t>socket/</a:t>
            </a:r>
            <a:r>
              <a:rPr lang="en-US" altLang="zh-CN" sz="1600" dirty="0" err="1" smtClean="0"/>
              <a:t>socketpair</a:t>
            </a:r>
            <a:r>
              <a:rPr lang="en-US" altLang="zh-CN" sz="1600" dirty="0" smtClean="0"/>
              <a:t>/bind/listen/accept/connect</a:t>
            </a:r>
          </a:p>
          <a:p>
            <a:r>
              <a:rPr lang="en-US" altLang="zh-CN" sz="1600" dirty="0" smtClean="0"/>
              <a:t>poll/select/</a:t>
            </a:r>
            <a:r>
              <a:rPr lang="en-US" altLang="zh-CN" sz="1600" dirty="0" err="1" smtClean="0"/>
              <a:t>epoll_create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epoll_wait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epoll_ctl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gethostbyname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gethostbyname_r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b="1" dirty="0" smtClean="0"/>
              <a:t>通过 </a:t>
            </a:r>
            <a:r>
              <a:rPr lang="en-US" altLang="zh-CN" sz="1600" b="1" dirty="0" smtClean="0"/>
              <a:t>HOOK </a:t>
            </a:r>
            <a:r>
              <a:rPr lang="zh-CN" altLang="en-US" sz="1600" b="1" dirty="0" smtClean="0"/>
              <a:t>系统底层 </a:t>
            </a:r>
            <a:r>
              <a:rPr lang="en-US" altLang="zh-CN" sz="1600" b="1" dirty="0" smtClean="0"/>
              <a:t>API</a:t>
            </a:r>
            <a:r>
              <a:rPr lang="zh-CN" altLang="en-US" sz="1600" b="1" dirty="0" smtClean="0"/>
              <a:t>，可以实现：</a:t>
            </a:r>
            <a:endParaRPr lang="en-US" altLang="zh-CN" sz="1600" b="1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、直接接管第三方库（如：</a:t>
            </a:r>
            <a:r>
              <a:rPr lang="en-US" altLang="zh-CN" sz="1600" dirty="0" err="1" smtClean="0"/>
              <a:t>mysql</a:t>
            </a:r>
            <a:r>
              <a:rPr lang="en-US" altLang="zh-CN" sz="1600" dirty="0" smtClean="0"/>
              <a:t>/http/</a:t>
            </a:r>
            <a:r>
              <a:rPr lang="en-US" altLang="zh-CN" sz="1600" dirty="0" err="1" smtClean="0"/>
              <a:t>redis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等库）的网络连接及通信过程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、直接接管第三方库的域名解析过程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、将第三方网络阻塞过程协程化，在协程库底层转化为非阻塞过程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83568" y="5373216"/>
            <a:ext cx="640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库协程化的例子参见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 smtClean="0"/>
              <a:t>lib_fiber</a:t>
            </a:r>
            <a:r>
              <a:rPr lang="en-US" altLang="zh-CN" sz="1600" dirty="0" smtClean="0"/>
              <a:t>/samples/</a:t>
            </a:r>
            <a:r>
              <a:rPr lang="en-US" altLang="zh-CN" sz="1600" dirty="0" err="1" smtClean="0"/>
              <a:t>mysql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64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为何要 </a:t>
            </a:r>
            <a:r>
              <a:rPr lang="en-US" altLang="zh-CN" dirty="0" smtClean="0"/>
              <a:t>HOOK </a:t>
            </a:r>
            <a:r>
              <a:rPr lang="zh-CN" altLang="en-US" dirty="0" smtClean="0"/>
              <a:t>很多系统</a:t>
            </a:r>
            <a:r>
              <a:rPr lang="en-US" altLang="zh-CN" dirty="0" smtClean="0"/>
              <a:t>API 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poll/select </a:t>
            </a:r>
            <a:r>
              <a:rPr lang="zh-CN" altLang="en-US" dirty="0" smtClean="0"/>
              <a:t>为网络编程中常用系统 </a:t>
            </a:r>
            <a:r>
              <a:rPr lang="en-US" altLang="zh-CN" dirty="0" smtClean="0"/>
              <a:t>API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、很多第三方网络库用 </a:t>
            </a:r>
            <a:r>
              <a:rPr lang="en-US" altLang="zh-CN" dirty="0" smtClean="0"/>
              <a:t>poll/select </a:t>
            </a:r>
            <a:r>
              <a:rPr lang="zh-CN" altLang="en-US" dirty="0" smtClean="0"/>
              <a:t>模拟</a:t>
            </a:r>
            <a:r>
              <a:rPr lang="en-US" altLang="zh-CN" dirty="0" smtClean="0"/>
              <a:t>IO</a:t>
            </a:r>
            <a:r>
              <a:rPr lang="zh-CN" altLang="en-US" dirty="0" smtClean="0"/>
              <a:t>超时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epoll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reactor </a:t>
            </a:r>
            <a:r>
              <a:rPr lang="zh-CN" altLang="en-US" dirty="0" smtClean="0"/>
              <a:t>类应用（如：聊天）方面比较广泛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gethostbyname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在域名解析方面应用广泛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listen </a:t>
            </a:r>
            <a:r>
              <a:rPr lang="zh-CN" altLang="en-US" dirty="0" smtClean="0"/>
              <a:t>需要将监听描述字设为非阻塞模式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connect </a:t>
            </a:r>
            <a:r>
              <a:rPr lang="zh-CN" altLang="en-US" dirty="0" smtClean="0"/>
              <a:t>需要将连接描述字设为非阻塞模式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bind/socket/</a:t>
            </a:r>
            <a:r>
              <a:rPr lang="en-US" altLang="zh-CN" dirty="0" err="1" smtClean="0"/>
              <a:t>socketpair</a:t>
            </a:r>
            <a:r>
              <a:rPr lang="en-US" altLang="zh-CN" dirty="0" smtClean="0"/>
              <a:t>/</a:t>
            </a:r>
            <a:r>
              <a:rPr lang="zh-CN" altLang="en-US" dirty="0" smtClean="0"/>
              <a:t>。。。为便于将出错号与协程绑定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8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基于协程的 </a:t>
            </a:r>
            <a:r>
              <a:rPr lang="en-US" altLang="zh-CN" dirty="0" err="1" smtClean="0"/>
              <a:t>errno</a:t>
            </a:r>
            <a:r>
              <a:rPr lang="en-US" altLang="zh-CN" dirty="0" smtClean="0"/>
              <a:t> 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因为每个线程中存在大量协程，当某个协程的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过程出错时，如果实现不同协程之间的 </a:t>
            </a:r>
            <a:r>
              <a:rPr lang="en-US" altLang="zh-CN" dirty="0" err="1" smtClean="0"/>
              <a:t>errno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是相互隔离的？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---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平台下直接 </a:t>
            </a:r>
            <a:r>
              <a:rPr lang="en-US" altLang="zh-CN" dirty="0"/>
              <a:t>HOOK __</a:t>
            </a:r>
            <a:r>
              <a:rPr lang="en-US" altLang="zh-CN" dirty="0" err="1" smtClean="0"/>
              <a:t>errno_location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参见：</a:t>
            </a:r>
            <a:r>
              <a:rPr lang="en-US" altLang="zh-CN" dirty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/include/bits/</a:t>
            </a:r>
            <a:r>
              <a:rPr lang="en-US" altLang="zh-CN" dirty="0" err="1" smtClean="0"/>
              <a:t>errno.h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1600" b="1" dirty="0"/>
              <a:t>extern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*__</a:t>
            </a:r>
            <a:r>
              <a:rPr lang="en-US" altLang="zh-CN" sz="1600" b="1" dirty="0" err="1"/>
              <a:t>errno_location</a:t>
            </a:r>
            <a:r>
              <a:rPr lang="en-US" altLang="zh-CN" sz="1600" b="1" dirty="0"/>
              <a:t> (void) __THROW __attribute__ ((__</a:t>
            </a:r>
            <a:r>
              <a:rPr lang="en-US" altLang="zh-CN" sz="1600" b="1" dirty="0" err="1"/>
              <a:t>const</a:t>
            </a:r>
            <a:r>
              <a:rPr lang="en-US" altLang="zh-CN" sz="1600" b="1" dirty="0" smtClean="0"/>
              <a:t>__));</a:t>
            </a:r>
          </a:p>
          <a:p>
            <a:r>
              <a:rPr lang="en-US" altLang="zh-CN" sz="1600" b="1" dirty="0" smtClean="0"/>
              <a:t>#define </a:t>
            </a:r>
            <a:r>
              <a:rPr lang="en-US" altLang="zh-CN" sz="1600" b="1" dirty="0" err="1"/>
              <a:t>errno</a:t>
            </a:r>
            <a:r>
              <a:rPr lang="en-US" altLang="zh-CN" sz="1600" b="1" dirty="0"/>
              <a:t> (*__</a:t>
            </a:r>
            <a:r>
              <a:rPr lang="en-US" altLang="zh-CN" sz="1600" b="1" dirty="0" err="1" smtClean="0"/>
              <a:t>errno_location</a:t>
            </a:r>
            <a:r>
              <a:rPr lang="en-US" altLang="zh-CN" sz="1600" b="1" dirty="0" smtClean="0"/>
              <a:t> ())</a:t>
            </a:r>
          </a:p>
          <a:p>
            <a:endParaRPr lang="en-US" altLang="zh-CN" sz="1600" dirty="0"/>
          </a:p>
          <a:p>
            <a:r>
              <a:rPr lang="zh-CN" altLang="en-US" sz="1600" dirty="0" smtClean="0"/>
              <a:t>针对进程内全局变量：</a:t>
            </a:r>
            <a:r>
              <a:rPr lang="en-US" altLang="zh-CN" sz="1600" dirty="0" err="1" smtClean="0"/>
              <a:t>errno</a:t>
            </a:r>
            <a:r>
              <a:rPr lang="zh-CN" altLang="en-US" sz="1600" dirty="0" smtClean="0"/>
              <a:t>，操作系统将该变量定义为一个函数指针地址，函数内部会通过线程局部变量方式给每一个线程分配一个 </a:t>
            </a:r>
            <a:r>
              <a:rPr lang="en-US" altLang="zh-CN" sz="1600" dirty="0" smtClean="0"/>
              <a:t>error </a:t>
            </a:r>
            <a:r>
              <a:rPr lang="zh-CN" altLang="en-US" sz="1600" dirty="0" smtClean="0"/>
              <a:t>对象</a:t>
            </a:r>
            <a:endParaRPr lang="en-US" altLang="zh-CN" sz="1600" dirty="0" smtClean="0"/>
          </a:p>
          <a:p>
            <a:r>
              <a:rPr lang="zh-CN" altLang="en-US" sz="1600" dirty="0" smtClean="0"/>
              <a:t>因此，通过 </a:t>
            </a:r>
            <a:r>
              <a:rPr lang="en-US" altLang="zh-CN" sz="1600" dirty="0" smtClean="0"/>
              <a:t>hook __</a:t>
            </a:r>
            <a:r>
              <a:rPr lang="en-US" altLang="zh-CN" sz="1600" dirty="0" err="1" smtClean="0"/>
              <a:t>errno_location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函数，在协程库里给每个协程一个协程局部变量，实现了 </a:t>
            </a:r>
            <a:r>
              <a:rPr lang="en-US" altLang="zh-CN" sz="1600" dirty="0" err="1" smtClean="0"/>
              <a:t>errno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全局变量的协程安全性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653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内存检测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配合 </a:t>
            </a:r>
            <a:r>
              <a:rPr lang="en-US" altLang="zh-CN" dirty="0" err="1" smtClean="0"/>
              <a:t>valgrind</a:t>
            </a:r>
            <a:r>
              <a:rPr lang="en-US" altLang="zh-CN" dirty="0" smtClean="0"/>
              <a:t> </a:t>
            </a:r>
            <a:r>
              <a:rPr lang="zh-CN" altLang="en-US" dirty="0" smtClean="0"/>
              <a:t>做内存检测：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en-US" altLang="zh-CN" sz="1600" dirty="0" err="1" smtClean="0"/>
              <a:t>valgrind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与 </a:t>
            </a:r>
            <a:r>
              <a:rPr lang="en-US" altLang="zh-CN" sz="1600" dirty="0" err="1" smtClean="0"/>
              <a:t>xxxcontext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的不兼容性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需下载 </a:t>
            </a:r>
            <a:r>
              <a:rPr lang="en-US" altLang="zh-CN" sz="1600" dirty="0" err="1" smtClean="0"/>
              <a:t>valgrind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开发包，调用 </a:t>
            </a:r>
            <a:r>
              <a:rPr lang="en-US" altLang="zh-CN" sz="1600" dirty="0" smtClean="0"/>
              <a:t>VALGRIND_STACK_REGISTER</a:t>
            </a:r>
            <a:r>
              <a:rPr lang="zh-CN" altLang="en-US" sz="1600" dirty="0" smtClean="0"/>
              <a:t>通知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valgrind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跳过检测该内存区域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检测时在 </a:t>
            </a:r>
            <a:r>
              <a:rPr lang="en-US" altLang="zh-CN" sz="1600" dirty="0" err="1" smtClean="0"/>
              <a:t>Makefile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里打开 </a:t>
            </a:r>
            <a:r>
              <a:rPr lang="en-US" altLang="zh-CN" sz="1600" dirty="0" smtClean="0"/>
              <a:t>–DUSE_VALGRIND </a:t>
            </a:r>
            <a:r>
              <a:rPr lang="zh-CN" altLang="en-US" sz="1600" dirty="0" smtClean="0"/>
              <a:t>编译选项，重新编译 </a:t>
            </a:r>
            <a:r>
              <a:rPr lang="en-US" altLang="zh-CN" sz="1600" dirty="0" err="1" smtClean="0"/>
              <a:t>lib_fiber.a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73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一、问答式应用服务</a:t>
            </a:r>
            <a:endParaRPr lang="en-US" altLang="zh-CN" sz="1600" dirty="0" smtClean="0"/>
          </a:p>
          <a:p>
            <a:r>
              <a:rPr lang="zh-CN" altLang="en-US" sz="1400" dirty="0" smtClean="0"/>
              <a:t>基于 </a:t>
            </a:r>
            <a:r>
              <a:rPr lang="en-US" altLang="zh-CN" sz="1400" dirty="0" smtClean="0"/>
              <a:t>HTTP </a:t>
            </a:r>
            <a:r>
              <a:rPr lang="zh-CN" altLang="en-US" sz="1400" dirty="0" smtClean="0"/>
              <a:t>协议的服务应用，诸如：网站</a:t>
            </a:r>
            <a:endParaRPr lang="en-US" altLang="zh-CN" sz="1400" dirty="0" smtClean="0"/>
          </a:p>
          <a:p>
            <a:r>
              <a:rPr lang="zh-CN" altLang="en-US" sz="1400" dirty="0" smtClean="0"/>
              <a:t>基于 </a:t>
            </a:r>
            <a:r>
              <a:rPr lang="en-US" altLang="zh-CN" sz="1400" dirty="0" smtClean="0"/>
              <a:t>SMTP/POP3/IMAP </a:t>
            </a:r>
            <a:r>
              <a:rPr lang="zh-CN" altLang="en-US" sz="1400" dirty="0" smtClean="0"/>
              <a:t>协议的服务应用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 smtClean="0"/>
              <a:t>二、生产者 </a:t>
            </a:r>
            <a:r>
              <a:rPr lang="en-US" altLang="zh-CN" sz="1600" dirty="0" smtClean="0"/>
              <a:t>– </a:t>
            </a:r>
            <a:r>
              <a:rPr lang="zh-CN" altLang="en-US" sz="1600" dirty="0" smtClean="0"/>
              <a:t>消费者类应用服务</a:t>
            </a:r>
            <a:endParaRPr lang="en-US" altLang="zh-CN" sz="1600" dirty="0" smtClean="0"/>
          </a:p>
          <a:p>
            <a:r>
              <a:rPr lang="zh-CN" altLang="en-US" sz="1400" dirty="0" smtClean="0"/>
              <a:t>如消息队列类应用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/>
              <a:t>三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reactor </a:t>
            </a:r>
            <a:r>
              <a:rPr lang="zh-CN" altLang="en-US" sz="1600" dirty="0" smtClean="0"/>
              <a:t>和 </a:t>
            </a:r>
            <a:r>
              <a:rPr lang="en-US" altLang="zh-CN" sz="1600" dirty="0" err="1" smtClean="0"/>
              <a:t>proactor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两种模式的结合</a:t>
            </a:r>
            <a:endParaRPr lang="en-US" altLang="zh-CN" sz="1600" dirty="0" smtClean="0"/>
          </a:p>
          <a:p>
            <a:r>
              <a:rPr lang="zh-CN" altLang="en-US" sz="1400" dirty="0" smtClean="0"/>
              <a:t>统一的事件引擎监控所有的网络连接，有一个连接就绪时创建协程独立处理</a:t>
            </a:r>
            <a:endParaRPr lang="en-US" altLang="zh-CN" sz="1400" dirty="0" smtClean="0"/>
          </a:p>
          <a:p>
            <a:r>
              <a:rPr lang="zh-CN" altLang="en-US" sz="1400" dirty="0" smtClean="0"/>
              <a:t>此类应用如聊天服务、游戏服务等无状态的应用服务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/>
              <a:t>四</a:t>
            </a:r>
            <a:r>
              <a:rPr lang="zh-CN" altLang="en-US" sz="1600" dirty="0" smtClean="0"/>
              <a:t>、大并发类应用服务</a:t>
            </a:r>
            <a:endParaRPr lang="en-US" altLang="zh-CN" sz="1600" dirty="0" smtClean="0"/>
          </a:p>
          <a:p>
            <a:r>
              <a:rPr lang="zh-CN" altLang="en-US" sz="1400" dirty="0" smtClean="0"/>
              <a:t>因为通过协程方式，将上层应用的堵塞式在底层转为非阻塞模式，所以非常容易以较低资源支持大并发类应用</a:t>
            </a:r>
            <a:endParaRPr lang="en-US" altLang="zh-CN" sz="1400" dirty="0" smtClean="0"/>
          </a:p>
          <a:p>
            <a:r>
              <a:rPr lang="zh-CN" altLang="en-US" sz="1400" dirty="0" smtClean="0"/>
              <a:t>如内网的多数应用服务为提高效率都支持连接池模式，需要服务端支持非常大的并发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/>
              <a:t>五</a:t>
            </a:r>
            <a:r>
              <a:rPr lang="zh-CN" altLang="en-US" sz="1600" dirty="0" smtClean="0"/>
              <a:t>、网络限流</a:t>
            </a:r>
            <a:endParaRPr lang="en-US" altLang="zh-CN" sz="1600" dirty="0" smtClean="0"/>
          </a:p>
          <a:p>
            <a:r>
              <a:rPr lang="zh-CN" altLang="en-US" sz="1400" dirty="0" smtClean="0"/>
              <a:t>在协程中可以直接 </a:t>
            </a:r>
            <a:r>
              <a:rPr lang="en-US" altLang="zh-CN" sz="1400" dirty="0" smtClean="0"/>
              <a:t>sleep</a:t>
            </a:r>
            <a:r>
              <a:rPr lang="zh-CN" altLang="en-US" sz="1400" dirty="0" smtClean="0"/>
              <a:t>，非常容易控制网络流量</a:t>
            </a:r>
            <a:endParaRPr lang="en-US" altLang="zh-CN" sz="1400" dirty="0" smtClean="0"/>
          </a:p>
          <a:p>
            <a:endParaRPr lang="en-US" altLang="zh-CN" sz="16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1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一、协程运行堆栈空间的合理分配</a:t>
            </a:r>
            <a:endParaRPr lang="en-US" altLang="zh-CN" dirty="0" smtClean="0"/>
          </a:p>
          <a:p>
            <a:r>
              <a:rPr lang="zh-CN" altLang="en-US" sz="1600" dirty="0" smtClean="0"/>
              <a:t>每个协程都需要分配一定的内存空间用于上下文的切换，如果分配大了则会造成内存浪费，分配小了可能造成意外不可恢复的崩溃</a:t>
            </a:r>
            <a:endParaRPr lang="en-US" altLang="zh-CN" sz="1600" dirty="0" smtClean="0"/>
          </a:p>
          <a:p>
            <a:r>
              <a:rPr lang="zh-CN" altLang="en-US" sz="1600" dirty="0" smtClean="0"/>
              <a:t>一般情况下，每个协程分配</a:t>
            </a:r>
            <a:r>
              <a:rPr lang="en-US" altLang="zh-CN" sz="1600" dirty="0" smtClean="0"/>
              <a:t>32KB ~ 320KB</a:t>
            </a:r>
          </a:p>
          <a:p>
            <a:endParaRPr lang="en-US" altLang="zh-CN" sz="1600" dirty="0" smtClean="0"/>
          </a:p>
          <a:p>
            <a:r>
              <a:rPr lang="zh-CN" altLang="en-US" dirty="0" smtClean="0"/>
              <a:t>二、协程间需要协作，防止有的忙死，有的饿死</a:t>
            </a:r>
            <a:endParaRPr lang="en-US" altLang="zh-CN" dirty="0" smtClean="0"/>
          </a:p>
          <a:p>
            <a:r>
              <a:rPr lang="zh-CN" altLang="en-US" sz="1600" dirty="0" smtClean="0"/>
              <a:t>当协程长期占用 </a:t>
            </a:r>
            <a:r>
              <a:rPr lang="en-US" altLang="zh-CN" sz="1600" dirty="0" smtClean="0"/>
              <a:t>CPU </a:t>
            </a:r>
            <a:r>
              <a:rPr lang="zh-CN" altLang="en-US" sz="1600" dirty="0" smtClean="0"/>
              <a:t>时，应该主动 </a:t>
            </a:r>
            <a:r>
              <a:rPr lang="en-US" altLang="zh-CN" sz="1600" dirty="0" smtClean="0"/>
              <a:t>yield </a:t>
            </a:r>
            <a:r>
              <a:rPr lang="zh-CN" altLang="en-US" sz="1600" dirty="0" smtClean="0"/>
              <a:t>让出 </a:t>
            </a:r>
            <a:r>
              <a:rPr lang="en-US" altLang="zh-CN" sz="1600" dirty="0" smtClean="0"/>
              <a:t>CPU</a:t>
            </a:r>
          </a:p>
          <a:p>
            <a:endParaRPr lang="en-US" altLang="zh-CN" dirty="0"/>
          </a:p>
          <a:p>
            <a:r>
              <a:rPr lang="zh-CN" altLang="en-US" dirty="0" smtClean="0"/>
              <a:t>三、协程内防止有堵塞式操作，以防堵塞当前线程中的所有协程</a:t>
            </a:r>
            <a:endParaRPr lang="en-US" altLang="zh-CN" dirty="0" smtClean="0"/>
          </a:p>
          <a:p>
            <a:r>
              <a:rPr lang="zh-CN" altLang="en-US" sz="1600" dirty="0" smtClean="0"/>
              <a:t>应通过对业务逻辑模块进行分类，确定不同的协程工作方式，使堵塞操作放在线程池中运行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779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关于并发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虽已进入多核时代，但服务器的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CPU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核心总是有限的</a:t>
            </a: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当进程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线程数越多操作系统的调度算法就越低效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TCP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长连接及连接池的存在，造成服务端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80%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以上的连接是空闲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为支持并发，我们需要采用：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、多进程模式：支持并发能力非常有限，如 </a:t>
            </a:r>
            <a:r>
              <a:rPr lang="en-US" altLang="zh-CN" sz="1600" dirty="0" smtClean="0"/>
              <a:t>Postfix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Xinetd</a:t>
            </a:r>
            <a:r>
              <a:rPr lang="en-US" altLang="zh-CN" sz="1600" dirty="0" smtClean="0"/>
              <a:t>; </a:t>
            </a: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、多线程模式：比多进程模式有提高，但依然有限，如 </a:t>
            </a: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、非阻塞模式：性能高，但编程复杂度极高，如 </a:t>
            </a:r>
            <a:r>
              <a:rPr lang="en-US" altLang="zh-CN" sz="1600" dirty="0" err="1" smtClean="0"/>
              <a:t>Nginx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Redis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、基于事件的多线程模式：并发度有较大提高，但编程提升依然有限，如 </a:t>
            </a:r>
            <a:r>
              <a:rPr lang="en-US" altLang="zh-CN" sz="1600" dirty="0" err="1" smtClean="0"/>
              <a:t>acl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中的 </a:t>
            </a:r>
            <a:r>
              <a:rPr lang="en-US" altLang="zh-CN" sz="1600" dirty="0" err="1" smtClean="0"/>
              <a:t>master_threads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服务模式；</a:t>
            </a:r>
            <a:endParaRPr lang="en-US" altLang="zh-CN" sz="1600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79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我们</a:t>
            </a:r>
            <a:r>
              <a:rPr lang="zh-CN" altLang="en-US" sz="2400" dirty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需要一种新的编程模式来</a:t>
            </a:r>
            <a:r>
              <a:rPr lang="zh-CN" altLang="en-US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满足</a:t>
            </a:r>
            <a:r>
              <a:rPr lang="en-US" altLang="zh-CN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C/C++</a:t>
            </a:r>
            <a:r>
              <a:rPr lang="zh-CN" altLang="en-US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程序员：</a:t>
            </a:r>
            <a:endParaRPr lang="en-US" altLang="zh-CN" sz="2400" dirty="0">
              <a:solidFill>
                <a:srgbClr val="5F5F5F">
                  <a:lumMod val="50000"/>
                </a:srgb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1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、支持大并发、高性能，较低的资源使用率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2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、较低的编程复杂度：顺序思维模式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3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、适合多数应用场景，提供丰富且简单易用的接口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4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、与第三方网络库无缝集成，无需修改第三方库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6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从一个简单的协程示例开始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980728"/>
            <a:ext cx="4258815" cy="52903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84168" y="2211251"/>
            <a:ext cx="2952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、创建协程类似于创建线程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、支持大并发、高性能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、顺序性编程方式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4</a:t>
            </a:r>
            <a:r>
              <a:rPr lang="zh-CN" altLang="en-US" sz="1600" b="1" dirty="0" smtClean="0"/>
              <a:t>、无需更改第三方库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5</a:t>
            </a:r>
            <a:r>
              <a:rPr lang="zh-CN" altLang="en-US" sz="1600" b="1" dirty="0" smtClean="0"/>
              <a:t>、仅使用一个线程资源</a:t>
            </a:r>
            <a:endParaRPr lang="zh-CN" altLang="en-US" sz="1600" b="1" dirty="0"/>
          </a:p>
        </p:txBody>
      </p:sp>
      <p:sp>
        <p:nvSpPr>
          <p:cNvPr id="8" name="右箭头 7"/>
          <p:cNvSpPr/>
          <p:nvPr/>
        </p:nvSpPr>
        <p:spPr>
          <a:xfrm>
            <a:off x="5220072" y="2492896"/>
            <a:ext cx="720080" cy="36004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 11"/>
          <p:cNvSpPr/>
          <p:nvPr/>
        </p:nvSpPr>
        <p:spPr>
          <a:xfrm>
            <a:off x="6372200" y="4795247"/>
            <a:ext cx="2088232" cy="854804"/>
          </a:xfrm>
          <a:prstGeom prst="cloud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如何做到的？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7164288" y="3860292"/>
            <a:ext cx="360041" cy="57606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组成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组成：运算器、控制器和寄存器</a:t>
            </a:r>
            <a:endParaRPr lang="en-US" altLang="zh-CN" dirty="0" smtClean="0"/>
          </a:p>
          <a:p>
            <a:r>
              <a:rPr lang="zh-CN" altLang="en-US" dirty="0" smtClean="0"/>
              <a:t>一、运算器</a:t>
            </a:r>
            <a:endParaRPr lang="zh-CN" altLang="en-US" dirty="0"/>
          </a:p>
          <a:p>
            <a:r>
              <a:rPr lang="zh-CN" altLang="en-US" sz="1600" dirty="0" smtClean="0"/>
              <a:t>运算器</a:t>
            </a:r>
            <a:r>
              <a:rPr lang="zh-CN" altLang="en-US" sz="1600" dirty="0"/>
              <a:t>也称算数逻辑单元</a:t>
            </a:r>
            <a:r>
              <a:rPr lang="en-US" altLang="zh-CN" sz="1600" dirty="0"/>
              <a:t>(arithmetic and logic unit</a:t>
            </a:r>
            <a:r>
              <a:rPr lang="zh-CN" altLang="en-US" sz="1600" dirty="0"/>
              <a:t>，</a:t>
            </a:r>
            <a:r>
              <a:rPr lang="en-US" altLang="zh-CN" sz="1600" dirty="0"/>
              <a:t>ALU)</a:t>
            </a:r>
            <a:r>
              <a:rPr lang="zh-CN" altLang="en-US" sz="1600" dirty="0"/>
              <a:t>，是进行算数运算和逻辑运算的部件，在控制器的控制下，对取自内存储器的数据进行算术运算或逻辑运算，并将运算的结果送到内存储器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dirty="0" smtClean="0"/>
              <a:t>二、控制器</a:t>
            </a:r>
            <a:endParaRPr lang="zh-CN" altLang="en-US" dirty="0"/>
          </a:p>
          <a:p>
            <a:r>
              <a:rPr lang="zh-CN" altLang="en-US" sz="1600" dirty="0"/>
              <a:t>控制器的功能是控制、指挥计算机各部件的工作，并对输入输出设备进行监控，使计算机自动地执行程序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dirty="0" smtClean="0"/>
              <a:t>三、寄存器</a:t>
            </a:r>
            <a:endParaRPr lang="zh-CN" altLang="en-US" dirty="0"/>
          </a:p>
          <a:p>
            <a:r>
              <a:rPr lang="zh-CN" altLang="en-US" sz="1600" dirty="0"/>
              <a:t>寄存器</a:t>
            </a:r>
            <a:r>
              <a:rPr lang="en-US" altLang="zh-CN" sz="1600" dirty="0"/>
              <a:t>(register)</a:t>
            </a:r>
            <a:r>
              <a:rPr lang="zh-CN" altLang="en-US" sz="1600" dirty="0"/>
              <a:t>是</a:t>
            </a:r>
            <a:r>
              <a:rPr lang="en-US" altLang="zh-CN" sz="1600" dirty="0"/>
              <a:t>CPU</a:t>
            </a:r>
            <a:r>
              <a:rPr lang="zh-CN" altLang="en-US" sz="1600" dirty="0"/>
              <a:t>内部用来存放数据的一些小型的存储区域，用来暂时存放参与运算的数据以及运算结果。寄存器由电子线路组成，存取速度非常快，与</a:t>
            </a:r>
            <a:r>
              <a:rPr lang="en-US" altLang="zh-CN" sz="1600" dirty="0"/>
              <a:t>CPU</a:t>
            </a:r>
            <a:r>
              <a:rPr lang="zh-CN" altLang="en-US" sz="1600" dirty="0"/>
              <a:t>的速度相当，寄存器的成本较高，因而数量较少。</a:t>
            </a:r>
            <a:r>
              <a:rPr lang="en-US" altLang="zh-CN" sz="1600" dirty="0"/>
              <a:t>CPU</a:t>
            </a:r>
            <a:r>
              <a:rPr lang="zh-CN" altLang="en-US" sz="1600" dirty="0"/>
              <a:t>内部的寄存器类型有指令寄存器、程序计数器、数据寄存器、地址寄存器以及状态寄存器等。</a:t>
            </a:r>
          </a:p>
        </p:txBody>
      </p:sp>
    </p:spTree>
    <p:extLst>
      <p:ext uri="{BB962C8B-B14F-4D97-AF65-F5344CB8AC3E}">
        <p14:creationId xmlns:p14="http://schemas.microsoft.com/office/powerpoint/2010/main" val="39230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操作系统调度过程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操作系统基本调度算法：</a:t>
            </a:r>
            <a:endParaRPr lang="en-US" altLang="zh-CN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、先来先服务算法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、时间片轮转算法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、短任务优先算法</a:t>
            </a:r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、优先级调度算法</a:t>
            </a:r>
            <a:endParaRPr lang="en-US" altLang="zh-CN" sz="1400" dirty="0" smtClean="0"/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、混合调度算法</a:t>
            </a:r>
            <a:endParaRPr lang="en-US" altLang="zh-CN" sz="1400" dirty="0" smtClean="0"/>
          </a:p>
          <a:p>
            <a:endParaRPr lang="en-US" altLang="zh-CN" dirty="0"/>
          </a:p>
          <a:p>
            <a:r>
              <a:rPr lang="zh-CN" altLang="en-US" dirty="0" smtClean="0"/>
              <a:t>进程调度过程：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6415" y="4149080"/>
            <a:ext cx="1987021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因时序或外部中断或进程挂起导致</a:t>
            </a:r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zh-CN" altLang="en-US" sz="1200" dirty="0" smtClean="0">
                <a:solidFill>
                  <a:schemeClr val="tx1"/>
                </a:solidFill>
              </a:rPr>
              <a:t>获得</a:t>
            </a:r>
            <a:r>
              <a:rPr lang="en-US" altLang="zh-CN" sz="1200" dirty="0" smtClean="0">
                <a:solidFill>
                  <a:schemeClr val="tx1"/>
                </a:solidFill>
              </a:rPr>
              <a:t>CPU</a:t>
            </a:r>
            <a:r>
              <a:rPr lang="zh-CN" altLang="en-US" sz="1200" dirty="0" smtClean="0">
                <a:solidFill>
                  <a:schemeClr val="tx1"/>
                </a:solidFill>
              </a:rPr>
              <a:t>控制权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3956" y="4149080"/>
            <a:ext cx="1762100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zh-CN" altLang="en-US" sz="1200" dirty="0" smtClean="0">
                <a:solidFill>
                  <a:schemeClr val="tx1"/>
                </a:solidFill>
              </a:rPr>
              <a:t>在所有就绪的进程中按照某种算法选择进程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46576" y="4149080"/>
            <a:ext cx="235381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如果选中的是当前进程则</a:t>
            </a:r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zh-CN" altLang="en-US" sz="1200" dirty="0" smtClean="0">
                <a:solidFill>
                  <a:schemeClr val="tx1"/>
                </a:solidFill>
              </a:rPr>
              <a:t>将当前进程状态予以保护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46576" y="5387032"/>
            <a:ext cx="235381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将选中的进程的环境设置好（设置寄存器、栈指针、状态字等）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13956" y="5387032"/>
            <a:ext cx="1762100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跳转至选中的进程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643436" y="4437112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>
            <a:off x="5076056" y="4437112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>
            <a:off x="6923484" y="4725144"/>
            <a:ext cx="0" cy="661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1"/>
            <a:endCxn id="8" idx="3"/>
          </p:cNvCxnSpPr>
          <p:nvPr/>
        </p:nvCxnSpPr>
        <p:spPr>
          <a:xfrm flipH="1">
            <a:off x="5076056" y="5675064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操作系统进程调度过程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pic>
        <p:nvPicPr>
          <p:cNvPr id="1026" name="Picture 2" descr="http://www.bkjia.com/uploads/allimg/150203/160U5FP-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771650"/>
            <a:ext cx="62103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2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进程状态及转换关系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514475"/>
            <a:ext cx="69532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63PPT 模板1-2014（16-9）">
  <a:themeElements>
    <a:clrScheme name="自定义 1">
      <a:dk1>
        <a:srgbClr val="2F2F2F"/>
      </a:dk1>
      <a:lt1>
        <a:sysClr val="window" lastClr="FFFFFF"/>
      </a:lt1>
      <a:dk2>
        <a:srgbClr val="5F5F5F"/>
      </a:dk2>
      <a:lt2>
        <a:srgbClr val="D8D8D8"/>
      </a:lt2>
      <a:accent1>
        <a:srgbClr val="E60000"/>
      </a:accent1>
      <a:accent2>
        <a:srgbClr val="98E43C"/>
      </a:accent2>
      <a:accent3>
        <a:srgbClr val="FFC000"/>
      </a:accent3>
      <a:accent4>
        <a:srgbClr val="002060"/>
      </a:accent4>
      <a:accent5>
        <a:srgbClr val="FF0000"/>
      </a:accent5>
      <a:accent6>
        <a:srgbClr val="A2A2A2"/>
      </a:accent6>
      <a:hlink>
        <a:srgbClr val="900000"/>
      </a:hlink>
      <a:folHlink>
        <a:srgbClr val="6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263 PPT 模板1-2014（16-9）</Template>
  <TotalTime>32640</TotalTime>
  <Words>2369</Words>
  <Application>Microsoft Office PowerPoint</Application>
  <PresentationFormat>全屏显示(4:3)</PresentationFormat>
  <Paragraphs>335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方正舒体</vt:lpstr>
      <vt:lpstr>方正姚体</vt:lpstr>
      <vt:lpstr>黑体</vt:lpstr>
      <vt:lpstr>华文新魏</vt:lpstr>
      <vt:lpstr>宋体</vt:lpstr>
      <vt:lpstr>微软雅黑</vt:lpstr>
      <vt:lpstr>Arial</vt:lpstr>
      <vt:lpstr>Calibri</vt:lpstr>
      <vt:lpstr>263PPT 模板1-2014（16-9）</vt:lpstr>
      <vt:lpstr>ACL 网络协程编程</vt:lpstr>
      <vt:lpstr>背景</vt:lpstr>
      <vt:lpstr>关于并发</vt:lpstr>
      <vt:lpstr>设计目标</vt:lpstr>
      <vt:lpstr>从一个简单的协程示例开始</vt:lpstr>
      <vt:lpstr>CPU组成 --- 设计原理</vt:lpstr>
      <vt:lpstr>操作系统调度过程 --- 设计原理</vt:lpstr>
      <vt:lpstr>操作系统进程调度过程 --- 设计原理</vt:lpstr>
      <vt:lpstr>进程状态及转换关系 --- 设计原理</vt:lpstr>
      <vt:lpstr>协程的调度方式 --- 设计原理</vt:lpstr>
      <vt:lpstr>协程挂起与唤醒 --- 设计要点</vt:lpstr>
      <vt:lpstr>协程切换方式 --- 设计原理</vt:lpstr>
      <vt:lpstr>网络协程调度 --- 设计原理</vt:lpstr>
      <vt:lpstr>协程同步原语 --- 设计要点</vt:lpstr>
      <vt:lpstr>协程互斥锁 --- 设计要点</vt:lpstr>
      <vt:lpstr>过载保护 --- 设计要点</vt:lpstr>
      <vt:lpstr>协程信号量 --- 设计要点</vt:lpstr>
      <vt:lpstr>利用多核 --- 设计要点</vt:lpstr>
      <vt:lpstr>协程间通信 --- 设计要点</vt:lpstr>
      <vt:lpstr>协程间通信 --- 设计要点</vt:lpstr>
      <vt:lpstr>线程间通信 --- 设计要点</vt:lpstr>
      <vt:lpstr>如何与第三方库无缝集成 --- 设计要点</vt:lpstr>
      <vt:lpstr>为何要 HOOK 很多系统API --- 设计要点</vt:lpstr>
      <vt:lpstr>基于协程的 errno --- 设计要点</vt:lpstr>
      <vt:lpstr>内存检测 --- 设计要点</vt:lpstr>
      <vt:lpstr>应用场景</vt:lpstr>
      <vt:lpstr>注意事项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263-OA</dc:creator>
  <cp:lastModifiedBy>zsx</cp:lastModifiedBy>
  <cp:revision>657</cp:revision>
  <dcterms:created xsi:type="dcterms:W3CDTF">2014-05-28T10:52:51Z</dcterms:created>
  <dcterms:modified xsi:type="dcterms:W3CDTF">2016-07-21T03:31:53Z</dcterms:modified>
</cp:coreProperties>
</file>