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356" r:id="rId3"/>
    <p:sldId id="355" r:id="rId4"/>
    <p:sldId id="357" r:id="rId5"/>
    <p:sldId id="353" r:id="rId6"/>
    <p:sldId id="352" r:id="rId7"/>
    <p:sldId id="358" r:id="rId8"/>
    <p:sldId id="359" r:id="rId9"/>
    <p:sldId id="360" r:id="rId10"/>
    <p:sldId id="361" r:id="rId11"/>
    <p:sldId id="362" r:id="rId12"/>
    <p:sldId id="363" r:id="rId13"/>
    <p:sldId id="364" r:id="rId14"/>
    <p:sldId id="371" r:id="rId15"/>
    <p:sldId id="354" r:id="rId16"/>
    <p:sldId id="373" r:id="rId17"/>
    <p:sldId id="367" r:id="rId18"/>
    <p:sldId id="366" r:id="rId19"/>
    <p:sldId id="372" r:id="rId20"/>
    <p:sldId id="365" r:id="rId21"/>
    <p:sldId id="368" r:id="rId22"/>
    <p:sldId id="370" r:id="rId23"/>
    <p:sldId id="369" r:id="rId24"/>
    <p:sldId id="336" r:id="rId25"/>
    <p:sldId id="350" r:id="rId26"/>
    <p:sldId id="271" r:id="rId2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61" autoAdjust="0"/>
    <p:restoredTop sz="94790" autoAdjust="0"/>
  </p:normalViewPr>
  <p:slideViewPr>
    <p:cSldViewPr>
      <p:cViewPr varScale="1">
        <p:scale>
          <a:sx n="75" d="100"/>
          <a:sy n="75" d="100"/>
        </p:scale>
        <p:origin x="1278" y="78"/>
      </p:cViewPr>
      <p:guideLst>
        <p:guide orient="horz" pos="1620"/>
        <p:guide pos="2880"/>
        <p:guide orient="horz"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5C3618-1F0E-496D-9F04-82C976D361FE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41BBDB3-4BC4-4694-BE1B-91A79C579163}">
      <dgm:prSet phldrT="[文本]" custT="1"/>
      <dgm:spPr>
        <a:solidFill>
          <a:srgbClr val="00B050"/>
        </a:solidFill>
      </dgm:spPr>
      <dgm:t>
        <a:bodyPr/>
        <a:lstStyle/>
        <a:p>
          <a:r>
            <a:rPr lang="zh-CN" altLang="en-US" sz="1600" dirty="0" smtClean="0"/>
            <a:t>任务</a:t>
          </a:r>
          <a:endParaRPr lang="zh-CN" altLang="en-US" sz="1600" dirty="0"/>
        </a:p>
      </dgm:t>
    </dgm:pt>
    <dgm:pt modelId="{369E2890-FCA6-4FE1-97D6-130ACA6BDAAA}" type="parTrans" cxnId="{086504A6-F78C-4CF2-B850-C18A3C9678DD}">
      <dgm:prSet/>
      <dgm:spPr/>
      <dgm:t>
        <a:bodyPr/>
        <a:lstStyle/>
        <a:p>
          <a:endParaRPr lang="zh-CN" altLang="en-US"/>
        </a:p>
      </dgm:t>
    </dgm:pt>
    <dgm:pt modelId="{06B09B9F-FA68-4A67-8847-2ABA01B770BA}" type="sibTrans" cxnId="{086504A6-F78C-4CF2-B850-C18A3C9678DD}">
      <dgm:prSet/>
      <dgm:spPr>
        <a:solidFill>
          <a:srgbClr val="00B050"/>
        </a:solidFill>
      </dgm:spPr>
      <dgm:t>
        <a:bodyPr/>
        <a:lstStyle/>
        <a:p>
          <a:endParaRPr lang="zh-CN" altLang="en-US"/>
        </a:p>
      </dgm:t>
    </dgm:pt>
    <dgm:pt modelId="{B24527CA-7257-4258-B7B8-476B811FD042}">
      <dgm:prSet phldrT="[文本]" custT="1"/>
      <dgm:spPr>
        <a:solidFill>
          <a:srgbClr val="00B050"/>
        </a:solidFill>
      </dgm:spPr>
      <dgm:t>
        <a:bodyPr/>
        <a:lstStyle/>
        <a:p>
          <a:r>
            <a:rPr lang="zh-CN" altLang="en-US" sz="1600" dirty="0" smtClean="0"/>
            <a:t>任务</a:t>
          </a:r>
          <a:endParaRPr lang="zh-CN" altLang="en-US" sz="1600" dirty="0"/>
        </a:p>
      </dgm:t>
    </dgm:pt>
    <dgm:pt modelId="{5A14DAB0-6CA9-4AD4-AFE0-B4F2E2F724ED}" type="parTrans" cxnId="{99BEEBDD-BAFD-42BE-A7EE-5A1AF1F87935}">
      <dgm:prSet/>
      <dgm:spPr/>
      <dgm:t>
        <a:bodyPr/>
        <a:lstStyle/>
        <a:p>
          <a:endParaRPr lang="zh-CN" altLang="en-US"/>
        </a:p>
      </dgm:t>
    </dgm:pt>
    <dgm:pt modelId="{70452189-7267-4562-A88F-B8EB9B027EB9}" type="sibTrans" cxnId="{99BEEBDD-BAFD-42BE-A7EE-5A1AF1F87935}">
      <dgm:prSet/>
      <dgm:spPr>
        <a:solidFill>
          <a:srgbClr val="00B050"/>
        </a:solidFill>
      </dgm:spPr>
      <dgm:t>
        <a:bodyPr/>
        <a:lstStyle/>
        <a:p>
          <a:endParaRPr lang="zh-CN" altLang="en-US"/>
        </a:p>
      </dgm:t>
    </dgm:pt>
    <dgm:pt modelId="{7CF12FCE-5532-4B0D-AD87-32E72471866A}">
      <dgm:prSet phldrT="[文本]" custT="1"/>
      <dgm:spPr>
        <a:solidFill>
          <a:srgbClr val="00B050"/>
        </a:solidFill>
      </dgm:spPr>
      <dgm:t>
        <a:bodyPr/>
        <a:lstStyle/>
        <a:p>
          <a:r>
            <a:rPr lang="zh-CN" altLang="en-US" sz="1600" dirty="0" smtClean="0"/>
            <a:t>任务</a:t>
          </a:r>
          <a:endParaRPr lang="zh-CN" altLang="en-US" sz="1600" dirty="0"/>
        </a:p>
      </dgm:t>
    </dgm:pt>
    <dgm:pt modelId="{9B7D9514-02F1-4890-9025-CF9D9AA06B60}" type="parTrans" cxnId="{377CC3B6-B1C0-44C2-A6CA-65BF3EE62A87}">
      <dgm:prSet/>
      <dgm:spPr/>
      <dgm:t>
        <a:bodyPr/>
        <a:lstStyle/>
        <a:p>
          <a:endParaRPr lang="zh-CN" altLang="en-US"/>
        </a:p>
      </dgm:t>
    </dgm:pt>
    <dgm:pt modelId="{6BDD2D80-193A-4C50-BB51-636AC7F33043}" type="sibTrans" cxnId="{377CC3B6-B1C0-44C2-A6CA-65BF3EE62A87}">
      <dgm:prSet/>
      <dgm:spPr>
        <a:solidFill>
          <a:srgbClr val="00B050"/>
        </a:solidFill>
      </dgm:spPr>
      <dgm:t>
        <a:bodyPr/>
        <a:lstStyle/>
        <a:p>
          <a:endParaRPr lang="zh-CN" altLang="en-US"/>
        </a:p>
      </dgm:t>
    </dgm:pt>
    <dgm:pt modelId="{7250A8F2-4E05-4A18-9DC7-AFFFE4D5B804}">
      <dgm:prSet phldrT="[文本]" custT="1"/>
      <dgm:spPr>
        <a:solidFill>
          <a:srgbClr val="00B050"/>
        </a:solidFill>
      </dgm:spPr>
      <dgm:t>
        <a:bodyPr/>
        <a:lstStyle/>
        <a:p>
          <a:r>
            <a:rPr lang="zh-CN" altLang="en-US" sz="1600" dirty="0" smtClean="0"/>
            <a:t>任务</a:t>
          </a:r>
          <a:endParaRPr lang="zh-CN" altLang="en-US" sz="1600" dirty="0"/>
        </a:p>
      </dgm:t>
    </dgm:pt>
    <dgm:pt modelId="{98FE0D30-8F06-4A9D-B55F-B9F352AA966E}" type="parTrans" cxnId="{6576A4B8-B407-40D7-A8C4-2F7FF03875F8}">
      <dgm:prSet/>
      <dgm:spPr/>
      <dgm:t>
        <a:bodyPr/>
        <a:lstStyle/>
        <a:p>
          <a:endParaRPr lang="zh-CN" altLang="en-US"/>
        </a:p>
      </dgm:t>
    </dgm:pt>
    <dgm:pt modelId="{ECCE66FE-2167-4765-895E-85556E746584}" type="sibTrans" cxnId="{6576A4B8-B407-40D7-A8C4-2F7FF03875F8}">
      <dgm:prSet/>
      <dgm:spPr>
        <a:solidFill>
          <a:srgbClr val="00B050"/>
        </a:solidFill>
      </dgm:spPr>
      <dgm:t>
        <a:bodyPr/>
        <a:lstStyle/>
        <a:p>
          <a:endParaRPr lang="zh-CN" altLang="en-US"/>
        </a:p>
      </dgm:t>
    </dgm:pt>
    <dgm:pt modelId="{C770F8BB-0995-4F04-8078-DF5B9905D822}">
      <dgm:prSet phldrT="[文本]" custT="1"/>
      <dgm:spPr>
        <a:solidFill>
          <a:srgbClr val="00B050"/>
        </a:solidFill>
      </dgm:spPr>
      <dgm:t>
        <a:bodyPr/>
        <a:lstStyle/>
        <a:p>
          <a:r>
            <a:rPr lang="zh-CN" altLang="en-US" sz="1600" dirty="0" smtClean="0"/>
            <a:t>任务</a:t>
          </a:r>
          <a:endParaRPr lang="zh-CN" altLang="en-US" sz="1600" dirty="0"/>
        </a:p>
      </dgm:t>
    </dgm:pt>
    <dgm:pt modelId="{E795251B-674B-46B6-A3D1-A44A5A28D3F5}" type="parTrans" cxnId="{E2EBA8E5-EAF4-4690-AF49-5F66CE5807A9}">
      <dgm:prSet/>
      <dgm:spPr/>
      <dgm:t>
        <a:bodyPr/>
        <a:lstStyle/>
        <a:p>
          <a:endParaRPr lang="zh-CN" altLang="en-US"/>
        </a:p>
      </dgm:t>
    </dgm:pt>
    <dgm:pt modelId="{791C6DD6-236E-4F89-BB6C-0BEA49F71ACF}" type="sibTrans" cxnId="{E2EBA8E5-EAF4-4690-AF49-5F66CE5807A9}">
      <dgm:prSet/>
      <dgm:spPr>
        <a:solidFill>
          <a:srgbClr val="00B050"/>
        </a:solidFill>
      </dgm:spPr>
      <dgm:t>
        <a:bodyPr/>
        <a:lstStyle/>
        <a:p>
          <a:endParaRPr lang="zh-CN" altLang="en-US"/>
        </a:p>
      </dgm:t>
    </dgm:pt>
    <dgm:pt modelId="{351303C3-CB0B-443E-AC0A-B757FEE82587}" type="pres">
      <dgm:prSet presAssocID="{075C3618-1F0E-496D-9F04-82C976D361FE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318A6C1-2572-4993-94D0-1212363BA83A}" type="pres">
      <dgm:prSet presAssocID="{F41BBDB3-4BC4-4694-BE1B-91A79C579163}" presName="node" presStyleLbl="node1" presStyleIdx="0" presStyleCnt="5" custScaleX="78662" custScaleY="5760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B46AC93-4549-46F3-9C17-DAFF28224C9C}" type="pres">
      <dgm:prSet presAssocID="{F41BBDB3-4BC4-4694-BE1B-91A79C579163}" presName="spNode" presStyleCnt="0"/>
      <dgm:spPr/>
    </dgm:pt>
    <dgm:pt modelId="{136F02D7-E849-4C48-A2B3-3843B3D870BD}" type="pres">
      <dgm:prSet presAssocID="{06B09B9F-FA68-4A67-8847-2ABA01B770BA}" presName="sibTrans" presStyleLbl="sibTrans1D1" presStyleIdx="0" presStyleCnt="5"/>
      <dgm:spPr/>
      <dgm:t>
        <a:bodyPr/>
        <a:lstStyle/>
        <a:p>
          <a:endParaRPr lang="zh-CN" altLang="en-US"/>
        </a:p>
      </dgm:t>
    </dgm:pt>
    <dgm:pt modelId="{62291539-01BE-45B4-9E1C-2DE7DAF987B3}" type="pres">
      <dgm:prSet presAssocID="{B24527CA-7257-4258-B7B8-476B811FD042}" presName="node" presStyleLbl="node1" presStyleIdx="1" presStyleCnt="5" custScaleX="75621" custScaleY="5661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19AE40C-BC05-4D51-8D02-3A4B75CA5E46}" type="pres">
      <dgm:prSet presAssocID="{B24527CA-7257-4258-B7B8-476B811FD042}" presName="spNode" presStyleCnt="0"/>
      <dgm:spPr/>
    </dgm:pt>
    <dgm:pt modelId="{AB50D32D-AAD6-40F9-B9F6-1278487953A5}" type="pres">
      <dgm:prSet presAssocID="{70452189-7267-4562-A88F-B8EB9B027EB9}" presName="sibTrans" presStyleLbl="sibTrans1D1" presStyleIdx="1" presStyleCnt="5"/>
      <dgm:spPr/>
      <dgm:t>
        <a:bodyPr/>
        <a:lstStyle/>
        <a:p>
          <a:endParaRPr lang="zh-CN" altLang="en-US"/>
        </a:p>
      </dgm:t>
    </dgm:pt>
    <dgm:pt modelId="{2433F726-2681-4691-8A6B-492C1E1FA937}" type="pres">
      <dgm:prSet presAssocID="{7CF12FCE-5532-4B0D-AD87-32E72471866A}" presName="node" presStyleLbl="node1" presStyleIdx="2" presStyleCnt="5" custScaleX="83473" custScaleY="5147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0C537E7-7179-41A8-A995-29C5929638B1}" type="pres">
      <dgm:prSet presAssocID="{7CF12FCE-5532-4B0D-AD87-32E72471866A}" presName="spNode" presStyleCnt="0"/>
      <dgm:spPr/>
    </dgm:pt>
    <dgm:pt modelId="{CFAE29CB-D767-4A6C-A158-B5EE8D05A0E8}" type="pres">
      <dgm:prSet presAssocID="{6BDD2D80-193A-4C50-BB51-636AC7F33043}" presName="sibTrans" presStyleLbl="sibTrans1D1" presStyleIdx="2" presStyleCnt="5"/>
      <dgm:spPr/>
      <dgm:t>
        <a:bodyPr/>
        <a:lstStyle/>
        <a:p>
          <a:endParaRPr lang="zh-CN" altLang="en-US"/>
        </a:p>
      </dgm:t>
    </dgm:pt>
    <dgm:pt modelId="{B259B763-1E27-4D35-807C-E133875ED111}" type="pres">
      <dgm:prSet presAssocID="{7250A8F2-4E05-4A18-9DC7-AFFFE4D5B804}" presName="node" presStyleLbl="node1" presStyleIdx="3" presStyleCnt="5" custScaleX="80558" custScaleY="5147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DCB6861-0DEB-42E2-A0CA-E07DD26A0EEB}" type="pres">
      <dgm:prSet presAssocID="{7250A8F2-4E05-4A18-9DC7-AFFFE4D5B804}" presName="spNode" presStyleCnt="0"/>
      <dgm:spPr/>
    </dgm:pt>
    <dgm:pt modelId="{1C2376CC-CFD1-42EA-8E4C-1DA24AC19921}" type="pres">
      <dgm:prSet presAssocID="{ECCE66FE-2167-4765-895E-85556E746584}" presName="sibTrans" presStyleLbl="sibTrans1D1" presStyleIdx="3" presStyleCnt="5"/>
      <dgm:spPr/>
      <dgm:t>
        <a:bodyPr/>
        <a:lstStyle/>
        <a:p>
          <a:endParaRPr lang="zh-CN" altLang="en-US"/>
        </a:p>
      </dgm:t>
    </dgm:pt>
    <dgm:pt modelId="{601884C3-5C48-41EC-9A05-2D73CB312932}" type="pres">
      <dgm:prSet presAssocID="{C770F8BB-0995-4F04-8078-DF5B9905D822}" presName="node" presStyleLbl="node1" presStyleIdx="4" presStyleCnt="5" custScaleX="73479" custScaleY="5322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7E7C80A-816D-4285-9279-7D21C2DCB16A}" type="pres">
      <dgm:prSet presAssocID="{C770F8BB-0995-4F04-8078-DF5B9905D822}" presName="spNode" presStyleCnt="0"/>
      <dgm:spPr/>
    </dgm:pt>
    <dgm:pt modelId="{9D0F5277-F9ED-4154-B269-F440AEB7AE44}" type="pres">
      <dgm:prSet presAssocID="{791C6DD6-236E-4F89-BB6C-0BEA49F71ACF}" presName="sibTrans" presStyleLbl="sibTrans1D1" presStyleIdx="4" presStyleCnt="5"/>
      <dgm:spPr/>
      <dgm:t>
        <a:bodyPr/>
        <a:lstStyle/>
        <a:p>
          <a:endParaRPr lang="zh-CN" altLang="en-US"/>
        </a:p>
      </dgm:t>
    </dgm:pt>
  </dgm:ptLst>
  <dgm:cxnLst>
    <dgm:cxn modelId="{7253854A-720A-4CC5-9465-AECBA3CC4F67}" type="presOf" srcId="{075C3618-1F0E-496D-9F04-82C976D361FE}" destId="{351303C3-CB0B-443E-AC0A-B757FEE82587}" srcOrd="0" destOrd="0" presId="urn:microsoft.com/office/officeart/2005/8/layout/cycle5"/>
    <dgm:cxn modelId="{71943F36-5667-43BF-BD07-0A67D2F10F0E}" type="presOf" srcId="{791C6DD6-236E-4F89-BB6C-0BEA49F71ACF}" destId="{9D0F5277-F9ED-4154-B269-F440AEB7AE44}" srcOrd="0" destOrd="0" presId="urn:microsoft.com/office/officeart/2005/8/layout/cycle5"/>
    <dgm:cxn modelId="{AAFFD6D8-C032-4E9D-A301-4511AE3781DC}" type="presOf" srcId="{C770F8BB-0995-4F04-8078-DF5B9905D822}" destId="{601884C3-5C48-41EC-9A05-2D73CB312932}" srcOrd="0" destOrd="0" presId="urn:microsoft.com/office/officeart/2005/8/layout/cycle5"/>
    <dgm:cxn modelId="{E2EBA8E5-EAF4-4690-AF49-5F66CE5807A9}" srcId="{075C3618-1F0E-496D-9F04-82C976D361FE}" destId="{C770F8BB-0995-4F04-8078-DF5B9905D822}" srcOrd="4" destOrd="0" parTransId="{E795251B-674B-46B6-A3D1-A44A5A28D3F5}" sibTransId="{791C6DD6-236E-4F89-BB6C-0BEA49F71ACF}"/>
    <dgm:cxn modelId="{A651B963-9A0E-444F-9609-AB7483304EE7}" type="presOf" srcId="{70452189-7267-4562-A88F-B8EB9B027EB9}" destId="{AB50D32D-AAD6-40F9-B9F6-1278487953A5}" srcOrd="0" destOrd="0" presId="urn:microsoft.com/office/officeart/2005/8/layout/cycle5"/>
    <dgm:cxn modelId="{8C318455-006C-4684-990F-C087C20AC894}" type="presOf" srcId="{B24527CA-7257-4258-B7B8-476B811FD042}" destId="{62291539-01BE-45B4-9E1C-2DE7DAF987B3}" srcOrd="0" destOrd="0" presId="urn:microsoft.com/office/officeart/2005/8/layout/cycle5"/>
    <dgm:cxn modelId="{3890E85D-1CA9-47F1-99E2-C984C559B4D4}" type="presOf" srcId="{7250A8F2-4E05-4A18-9DC7-AFFFE4D5B804}" destId="{B259B763-1E27-4D35-807C-E133875ED111}" srcOrd="0" destOrd="0" presId="urn:microsoft.com/office/officeart/2005/8/layout/cycle5"/>
    <dgm:cxn modelId="{99BEEBDD-BAFD-42BE-A7EE-5A1AF1F87935}" srcId="{075C3618-1F0E-496D-9F04-82C976D361FE}" destId="{B24527CA-7257-4258-B7B8-476B811FD042}" srcOrd="1" destOrd="0" parTransId="{5A14DAB0-6CA9-4AD4-AFE0-B4F2E2F724ED}" sibTransId="{70452189-7267-4562-A88F-B8EB9B027EB9}"/>
    <dgm:cxn modelId="{663A718C-31CD-49A4-95D7-5AF5F1817FE6}" type="presOf" srcId="{ECCE66FE-2167-4765-895E-85556E746584}" destId="{1C2376CC-CFD1-42EA-8E4C-1DA24AC19921}" srcOrd="0" destOrd="0" presId="urn:microsoft.com/office/officeart/2005/8/layout/cycle5"/>
    <dgm:cxn modelId="{377CC3B6-B1C0-44C2-A6CA-65BF3EE62A87}" srcId="{075C3618-1F0E-496D-9F04-82C976D361FE}" destId="{7CF12FCE-5532-4B0D-AD87-32E72471866A}" srcOrd="2" destOrd="0" parTransId="{9B7D9514-02F1-4890-9025-CF9D9AA06B60}" sibTransId="{6BDD2D80-193A-4C50-BB51-636AC7F33043}"/>
    <dgm:cxn modelId="{086504A6-F78C-4CF2-B850-C18A3C9678DD}" srcId="{075C3618-1F0E-496D-9F04-82C976D361FE}" destId="{F41BBDB3-4BC4-4694-BE1B-91A79C579163}" srcOrd="0" destOrd="0" parTransId="{369E2890-FCA6-4FE1-97D6-130ACA6BDAAA}" sibTransId="{06B09B9F-FA68-4A67-8847-2ABA01B770BA}"/>
    <dgm:cxn modelId="{2CA4B04A-A1D1-4534-A7F6-C31BB8ABA626}" type="presOf" srcId="{F41BBDB3-4BC4-4694-BE1B-91A79C579163}" destId="{4318A6C1-2572-4993-94D0-1212363BA83A}" srcOrd="0" destOrd="0" presId="urn:microsoft.com/office/officeart/2005/8/layout/cycle5"/>
    <dgm:cxn modelId="{ED00E0DD-6E86-4CA3-A50D-D421F3ECAB35}" type="presOf" srcId="{7CF12FCE-5532-4B0D-AD87-32E72471866A}" destId="{2433F726-2681-4691-8A6B-492C1E1FA937}" srcOrd="0" destOrd="0" presId="urn:microsoft.com/office/officeart/2005/8/layout/cycle5"/>
    <dgm:cxn modelId="{5A2D79D3-40EF-4A95-ABF4-C2F9AF1ADF5B}" type="presOf" srcId="{06B09B9F-FA68-4A67-8847-2ABA01B770BA}" destId="{136F02D7-E849-4C48-A2B3-3843B3D870BD}" srcOrd="0" destOrd="0" presId="urn:microsoft.com/office/officeart/2005/8/layout/cycle5"/>
    <dgm:cxn modelId="{FB90058D-C96F-4C50-8CED-A3C0B603C42A}" type="presOf" srcId="{6BDD2D80-193A-4C50-BB51-636AC7F33043}" destId="{CFAE29CB-D767-4A6C-A158-B5EE8D05A0E8}" srcOrd="0" destOrd="0" presId="urn:microsoft.com/office/officeart/2005/8/layout/cycle5"/>
    <dgm:cxn modelId="{6576A4B8-B407-40D7-A8C4-2F7FF03875F8}" srcId="{075C3618-1F0E-496D-9F04-82C976D361FE}" destId="{7250A8F2-4E05-4A18-9DC7-AFFFE4D5B804}" srcOrd="3" destOrd="0" parTransId="{98FE0D30-8F06-4A9D-B55F-B9F352AA966E}" sibTransId="{ECCE66FE-2167-4765-895E-85556E746584}"/>
    <dgm:cxn modelId="{CCB5ACA8-448B-4E4C-B87A-FE33DB68BE72}" type="presParOf" srcId="{351303C3-CB0B-443E-AC0A-B757FEE82587}" destId="{4318A6C1-2572-4993-94D0-1212363BA83A}" srcOrd="0" destOrd="0" presId="urn:microsoft.com/office/officeart/2005/8/layout/cycle5"/>
    <dgm:cxn modelId="{68C00BA5-5D31-4B6D-B472-71168AA88311}" type="presParOf" srcId="{351303C3-CB0B-443E-AC0A-B757FEE82587}" destId="{FB46AC93-4549-46F3-9C17-DAFF28224C9C}" srcOrd="1" destOrd="0" presId="urn:microsoft.com/office/officeart/2005/8/layout/cycle5"/>
    <dgm:cxn modelId="{FC11A1A4-B146-4494-A205-E79AE6C99BF4}" type="presParOf" srcId="{351303C3-CB0B-443E-AC0A-B757FEE82587}" destId="{136F02D7-E849-4C48-A2B3-3843B3D870BD}" srcOrd="2" destOrd="0" presId="urn:microsoft.com/office/officeart/2005/8/layout/cycle5"/>
    <dgm:cxn modelId="{2E1DC2BF-DADA-49E8-891D-AA7B2347DA01}" type="presParOf" srcId="{351303C3-CB0B-443E-AC0A-B757FEE82587}" destId="{62291539-01BE-45B4-9E1C-2DE7DAF987B3}" srcOrd="3" destOrd="0" presId="urn:microsoft.com/office/officeart/2005/8/layout/cycle5"/>
    <dgm:cxn modelId="{CD6FD531-0E5B-490F-8DAA-99D2D2BA9A18}" type="presParOf" srcId="{351303C3-CB0B-443E-AC0A-B757FEE82587}" destId="{C19AE40C-BC05-4D51-8D02-3A4B75CA5E46}" srcOrd="4" destOrd="0" presId="urn:microsoft.com/office/officeart/2005/8/layout/cycle5"/>
    <dgm:cxn modelId="{3BB5E9B4-F33C-4A2E-BA6D-5E3F9C4F499A}" type="presParOf" srcId="{351303C3-CB0B-443E-AC0A-B757FEE82587}" destId="{AB50D32D-AAD6-40F9-B9F6-1278487953A5}" srcOrd="5" destOrd="0" presId="urn:microsoft.com/office/officeart/2005/8/layout/cycle5"/>
    <dgm:cxn modelId="{59E9382F-E16A-4F20-AE61-EF98BDC104D5}" type="presParOf" srcId="{351303C3-CB0B-443E-AC0A-B757FEE82587}" destId="{2433F726-2681-4691-8A6B-492C1E1FA937}" srcOrd="6" destOrd="0" presId="urn:microsoft.com/office/officeart/2005/8/layout/cycle5"/>
    <dgm:cxn modelId="{A1FEE206-ED83-4797-AB0F-6F77E5AAC9C9}" type="presParOf" srcId="{351303C3-CB0B-443E-AC0A-B757FEE82587}" destId="{80C537E7-7179-41A8-A995-29C5929638B1}" srcOrd="7" destOrd="0" presId="urn:microsoft.com/office/officeart/2005/8/layout/cycle5"/>
    <dgm:cxn modelId="{2464A372-C69D-411F-8B71-74AE3399B8F5}" type="presParOf" srcId="{351303C3-CB0B-443E-AC0A-B757FEE82587}" destId="{CFAE29CB-D767-4A6C-A158-B5EE8D05A0E8}" srcOrd="8" destOrd="0" presId="urn:microsoft.com/office/officeart/2005/8/layout/cycle5"/>
    <dgm:cxn modelId="{8AE5937D-1894-425F-9A74-698F7AC06F44}" type="presParOf" srcId="{351303C3-CB0B-443E-AC0A-B757FEE82587}" destId="{B259B763-1E27-4D35-807C-E133875ED111}" srcOrd="9" destOrd="0" presId="urn:microsoft.com/office/officeart/2005/8/layout/cycle5"/>
    <dgm:cxn modelId="{51D1F558-CD9E-4D09-BD01-2C5CD7D151C1}" type="presParOf" srcId="{351303C3-CB0B-443E-AC0A-B757FEE82587}" destId="{4DCB6861-0DEB-42E2-A0CA-E07DD26A0EEB}" srcOrd="10" destOrd="0" presId="urn:microsoft.com/office/officeart/2005/8/layout/cycle5"/>
    <dgm:cxn modelId="{5CA93F5F-4F3E-407E-8E11-FC0E72415FF0}" type="presParOf" srcId="{351303C3-CB0B-443E-AC0A-B757FEE82587}" destId="{1C2376CC-CFD1-42EA-8E4C-1DA24AC19921}" srcOrd="11" destOrd="0" presId="urn:microsoft.com/office/officeart/2005/8/layout/cycle5"/>
    <dgm:cxn modelId="{DA5D90A3-A3E3-43EE-8FA7-40D0F1CFFFF9}" type="presParOf" srcId="{351303C3-CB0B-443E-AC0A-B757FEE82587}" destId="{601884C3-5C48-41EC-9A05-2D73CB312932}" srcOrd="12" destOrd="0" presId="urn:microsoft.com/office/officeart/2005/8/layout/cycle5"/>
    <dgm:cxn modelId="{589A3AD5-9E1F-4802-B573-775D135A585B}" type="presParOf" srcId="{351303C3-CB0B-443E-AC0A-B757FEE82587}" destId="{E7E7C80A-816D-4285-9279-7D21C2DCB16A}" srcOrd="13" destOrd="0" presId="urn:microsoft.com/office/officeart/2005/8/layout/cycle5"/>
    <dgm:cxn modelId="{BDE66D98-969C-4398-AFBD-45FE603BEC40}" type="presParOf" srcId="{351303C3-CB0B-443E-AC0A-B757FEE82587}" destId="{9D0F5277-F9ED-4154-B269-F440AEB7AE44}" srcOrd="14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18A6C1-2572-4993-94D0-1212363BA83A}">
      <dsp:nvSpPr>
        <dsp:cNvPr id="0" name=""/>
        <dsp:cNvSpPr/>
      </dsp:nvSpPr>
      <dsp:spPr>
        <a:xfrm>
          <a:off x="1235281" y="205999"/>
          <a:ext cx="726813" cy="345952"/>
        </a:xfrm>
        <a:prstGeom prst="round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任务</a:t>
          </a:r>
          <a:endParaRPr lang="zh-CN" altLang="en-US" sz="1600" kern="1200" dirty="0"/>
        </a:p>
      </dsp:txBody>
      <dsp:txXfrm>
        <a:off x="1252169" y="222887"/>
        <a:ext cx="693037" cy="312176"/>
      </dsp:txXfrm>
    </dsp:sp>
    <dsp:sp modelId="{136F02D7-E849-4C48-A2B3-3843B3D870BD}">
      <dsp:nvSpPr>
        <dsp:cNvPr id="0" name=""/>
        <dsp:cNvSpPr/>
      </dsp:nvSpPr>
      <dsp:spPr>
        <a:xfrm>
          <a:off x="398441" y="378975"/>
          <a:ext cx="2400492" cy="2400492"/>
        </a:xfrm>
        <a:custGeom>
          <a:avLst/>
          <a:gdLst/>
          <a:ahLst/>
          <a:cxnLst/>
          <a:rect l="0" t="0" r="0" b="0"/>
          <a:pathLst>
            <a:path>
              <a:moveTo>
                <a:pt x="1735862" y="126139"/>
              </a:moveTo>
              <a:arcTo wR="1200246" hR="1200246" stAng="17790222" swAng="1669853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291539-01BE-45B4-9E1C-2DE7DAF987B3}">
      <dsp:nvSpPr>
        <dsp:cNvPr id="0" name=""/>
        <dsp:cNvSpPr/>
      </dsp:nvSpPr>
      <dsp:spPr>
        <a:xfrm>
          <a:off x="2390831" y="1038316"/>
          <a:ext cx="698715" cy="340018"/>
        </a:xfrm>
        <a:prstGeom prst="round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任务</a:t>
          </a:r>
          <a:endParaRPr lang="zh-CN" altLang="en-US" sz="1600" kern="1200" dirty="0"/>
        </a:p>
      </dsp:txBody>
      <dsp:txXfrm>
        <a:off x="2407429" y="1054914"/>
        <a:ext cx="665519" cy="306822"/>
      </dsp:txXfrm>
    </dsp:sp>
    <dsp:sp modelId="{AB50D32D-AAD6-40F9-B9F6-1278487953A5}">
      <dsp:nvSpPr>
        <dsp:cNvPr id="0" name=""/>
        <dsp:cNvSpPr/>
      </dsp:nvSpPr>
      <dsp:spPr>
        <a:xfrm>
          <a:off x="398441" y="378975"/>
          <a:ext cx="2400492" cy="2400492"/>
        </a:xfrm>
        <a:custGeom>
          <a:avLst/>
          <a:gdLst/>
          <a:ahLst/>
          <a:cxnLst/>
          <a:rect l="0" t="0" r="0" b="0"/>
          <a:pathLst>
            <a:path>
              <a:moveTo>
                <a:pt x="2400446" y="1210737"/>
              </a:moveTo>
              <a:arcTo wR="1200246" hR="1200246" stAng="21630052" swAng="1933487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33F726-2681-4691-8A6B-492C1E1FA937}">
      <dsp:nvSpPr>
        <dsp:cNvPr id="0" name=""/>
        <dsp:cNvSpPr/>
      </dsp:nvSpPr>
      <dsp:spPr>
        <a:xfrm>
          <a:off x="1918541" y="2395663"/>
          <a:ext cx="771265" cy="309154"/>
        </a:xfrm>
        <a:prstGeom prst="round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任务</a:t>
          </a:r>
          <a:endParaRPr lang="zh-CN" altLang="en-US" sz="1600" kern="1200" dirty="0"/>
        </a:p>
      </dsp:txBody>
      <dsp:txXfrm>
        <a:off x="1933633" y="2410755"/>
        <a:ext cx="741081" cy="278970"/>
      </dsp:txXfrm>
    </dsp:sp>
    <dsp:sp modelId="{CFAE29CB-D767-4A6C-A158-B5EE8D05A0E8}">
      <dsp:nvSpPr>
        <dsp:cNvPr id="0" name=""/>
        <dsp:cNvSpPr/>
      </dsp:nvSpPr>
      <dsp:spPr>
        <a:xfrm>
          <a:off x="398441" y="378975"/>
          <a:ext cx="2400492" cy="2400492"/>
        </a:xfrm>
        <a:custGeom>
          <a:avLst/>
          <a:gdLst/>
          <a:ahLst/>
          <a:cxnLst/>
          <a:rect l="0" t="0" r="0" b="0"/>
          <a:pathLst>
            <a:path>
              <a:moveTo>
                <a:pt x="1457111" y="2372683"/>
              </a:moveTo>
              <a:arcTo wR="1200246" hR="1200246" stAng="4658552" swAng="1482897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59B763-1E27-4D35-807C-E133875ED111}">
      <dsp:nvSpPr>
        <dsp:cNvPr id="0" name=""/>
        <dsp:cNvSpPr/>
      </dsp:nvSpPr>
      <dsp:spPr>
        <a:xfrm>
          <a:off x="521034" y="2395663"/>
          <a:ext cx="744331" cy="309154"/>
        </a:xfrm>
        <a:prstGeom prst="round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任务</a:t>
          </a:r>
          <a:endParaRPr lang="zh-CN" altLang="en-US" sz="1600" kern="1200" dirty="0"/>
        </a:p>
      </dsp:txBody>
      <dsp:txXfrm>
        <a:off x="536126" y="2410755"/>
        <a:ext cx="714147" cy="278970"/>
      </dsp:txXfrm>
    </dsp:sp>
    <dsp:sp modelId="{1C2376CC-CFD1-42EA-8E4C-1DA24AC19921}">
      <dsp:nvSpPr>
        <dsp:cNvPr id="0" name=""/>
        <dsp:cNvSpPr/>
      </dsp:nvSpPr>
      <dsp:spPr>
        <a:xfrm>
          <a:off x="398441" y="378975"/>
          <a:ext cx="2400492" cy="2400492"/>
        </a:xfrm>
        <a:custGeom>
          <a:avLst/>
          <a:gdLst/>
          <a:ahLst/>
          <a:cxnLst/>
          <a:rect l="0" t="0" r="0" b="0"/>
          <a:pathLst>
            <a:path>
              <a:moveTo>
                <a:pt x="189516" y="1847560"/>
              </a:moveTo>
              <a:arcTo wR="1200246" hR="1200246" stAng="8841765" swAng="1952477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1884C3-5C48-41EC-9A05-2D73CB312932}">
      <dsp:nvSpPr>
        <dsp:cNvPr id="0" name=""/>
        <dsp:cNvSpPr/>
      </dsp:nvSpPr>
      <dsp:spPr>
        <a:xfrm>
          <a:off x="117724" y="1048496"/>
          <a:ext cx="678923" cy="319658"/>
        </a:xfrm>
        <a:prstGeom prst="round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任务</a:t>
          </a:r>
          <a:endParaRPr lang="zh-CN" altLang="en-US" sz="1600" kern="1200" dirty="0"/>
        </a:p>
      </dsp:txBody>
      <dsp:txXfrm>
        <a:off x="133328" y="1064100"/>
        <a:ext cx="647715" cy="288450"/>
      </dsp:txXfrm>
    </dsp:sp>
    <dsp:sp modelId="{9D0F5277-F9ED-4154-B269-F440AEB7AE44}">
      <dsp:nvSpPr>
        <dsp:cNvPr id="0" name=""/>
        <dsp:cNvSpPr/>
      </dsp:nvSpPr>
      <dsp:spPr>
        <a:xfrm>
          <a:off x="398441" y="378975"/>
          <a:ext cx="2400492" cy="2400492"/>
        </a:xfrm>
        <a:custGeom>
          <a:avLst/>
          <a:gdLst/>
          <a:ahLst/>
          <a:cxnLst/>
          <a:rect l="0" t="0" r="0" b="0"/>
          <a:pathLst>
            <a:path>
              <a:moveTo>
                <a:pt x="219741" y="508002"/>
              </a:moveTo>
              <a:arcTo wR="1200246" hR="1200246" stAng="12913343" swAng="1690433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280FE6-A104-468D-880C-8FA3CB8840D3}" type="datetimeFigureOut">
              <a:rPr lang="zh-CN" altLang="en-US" smtClean="0"/>
              <a:pPr/>
              <a:t>2016/7/18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E0B4C4-6BCD-41CF-90F1-4A6B021515D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7872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模板0422a-35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285"/>
            <a:ext cx="9144000" cy="6857431"/>
          </a:xfrm>
          <a:prstGeom prst="rect">
            <a:avLst/>
          </a:prstGeom>
        </p:spPr>
      </p:pic>
      <p:sp>
        <p:nvSpPr>
          <p:cNvPr id="9" name="标题 1"/>
          <p:cNvSpPr>
            <a:spLocks noGrp="1"/>
          </p:cNvSpPr>
          <p:nvPr>
            <p:ph type="ctrTitle"/>
          </p:nvPr>
        </p:nvSpPr>
        <p:spPr>
          <a:xfrm>
            <a:off x="685800" y="4191005"/>
            <a:ext cx="7772400" cy="936104"/>
          </a:xfrm>
        </p:spPr>
        <p:txBody>
          <a:bodyPr anchor="t"/>
          <a:lstStyle>
            <a:lvl1pPr>
              <a:defRPr sz="4000" baseline="0">
                <a:solidFill>
                  <a:schemeClr val="tx2">
                    <a:lumMod val="50000"/>
                  </a:schemeClr>
                </a:solidFill>
                <a:latin typeface="+mj-lt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10" name="副标题 2"/>
          <p:cNvSpPr>
            <a:spLocks noGrp="1"/>
          </p:cNvSpPr>
          <p:nvPr>
            <p:ph type="subTitle" idx="1"/>
          </p:nvPr>
        </p:nvSpPr>
        <p:spPr>
          <a:xfrm>
            <a:off x="1371600" y="5238763"/>
            <a:ext cx="6400800" cy="697632"/>
          </a:xfrm>
        </p:spPr>
        <p:txBody>
          <a:bodyPr/>
          <a:lstStyle>
            <a:lvl1pPr marL="0" indent="0" algn="ctr">
              <a:buNone/>
              <a:defRPr sz="2400" baseline="0">
                <a:solidFill>
                  <a:schemeClr val="tx2">
                    <a:lumMod val="50000"/>
                  </a:schemeClr>
                </a:solidFill>
                <a:latin typeface="+mn-lt"/>
                <a:ea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24596" y="6371168"/>
            <a:ext cx="2133600" cy="48683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10C85B-E869-48BD-9352-BDEFAEF696E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12" name="日期占位符 10"/>
          <p:cNvSpPr txBox="1">
            <a:spLocks/>
          </p:cNvSpPr>
          <p:nvPr userDrawn="1"/>
        </p:nvSpPr>
        <p:spPr>
          <a:xfrm>
            <a:off x="500034" y="6371168"/>
            <a:ext cx="2133600" cy="486833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>
              <a:defRPr/>
            </a:pPr>
            <a:fld id="{63570F90-E112-419F-AA24-1FC9F63A8C6E}" type="datetime1">
              <a:rPr lang="zh-CN" alt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pPr>
                <a:defRPr/>
              </a:pPr>
              <a:t>2016/7/18</a:t>
            </a:fld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模板0422-33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285"/>
            <a:ext cx="9144000" cy="6857431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BEB32-F9B7-4A26-A503-E0A0BBE82DBD}" type="datetimeFigureOut">
              <a:rPr lang="zh-CN" altLang="en-US" smtClean="0"/>
              <a:pPr/>
              <a:t>2016/7/18</a:t>
            </a:fld>
            <a:endParaRPr lang="zh-CN" altLang="en-US"/>
          </a:p>
        </p:txBody>
      </p:sp>
      <p:sp>
        <p:nvSpPr>
          <p:cNvPr id="8" name="日期占位符 3"/>
          <p:cNvSpPr txBox="1">
            <a:spLocks/>
          </p:cNvSpPr>
          <p:nvPr userDrawn="1"/>
        </p:nvSpPr>
        <p:spPr>
          <a:xfrm>
            <a:off x="457200" y="6381772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819263-9080-417D-9D75-C07215E993FF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2016/7/18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ctrTitle"/>
          </p:nvPr>
        </p:nvSpPr>
        <p:spPr>
          <a:xfrm>
            <a:off x="685800" y="3861049"/>
            <a:ext cx="7772400" cy="936104"/>
          </a:xfrm>
        </p:spPr>
        <p:txBody>
          <a:bodyPr anchor="t"/>
          <a:lstStyle>
            <a:lvl1pPr>
              <a:defRPr sz="400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9" name="副标题 2"/>
          <p:cNvSpPr>
            <a:spLocks noGrp="1"/>
          </p:cNvSpPr>
          <p:nvPr>
            <p:ph type="subTitle" idx="1"/>
          </p:nvPr>
        </p:nvSpPr>
        <p:spPr>
          <a:xfrm>
            <a:off x="1371600" y="4869160"/>
            <a:ext cx="6400800" cy="69763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pic>
        <p:nvPicPr>
          <p:cNvPr id="10" name="Picture 2" descr="C:\Users\microsoft\Desktop\logo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9" y="59250"/>
            <a:ext cx="1541463" cy="797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日期占位符 3"/>
          <p:cNvSpPr txBox="1">
            <a:spLocks/>
          </p:cNvSpPr>
          <p:nvPr userDrawn="1"/>
        </p:nvSpPr>
        <p:spPr>
          <a:xfrm>
            <a:off x="357158" y="6371168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819263-9080-417D-9D75-C07215E993FF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2016/7/18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3158" y="6371168"/>
            <a:ext cx="2133600" cy="48683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10C85B-E869-48BD-9352-BDEFAEF696E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目录页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70"/>
            <a:ext cx="9144000" cy="6857431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785786" y="511242"/>
            <a:ext cx="15001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 smtClean="0">
                <a:solidFill>
                  <a:srgbClr val="FF0000"/>
                </a:solidFill>
              </a:rPr>
              <a:t>c</a:t>
            </a:r>
            <a:r>
              <a:rPr lang="en-US" sz="1600" b="1" dirty="0" smtClean="0">
                <a:solidFill>
                  <a:srgbClr val="FF0000"/>
                </a:solidFill>
              </a:rPr>
              <a:t>ontents</a:t>
            </a:r>
          </a:p>
          <a:p>
            <a:pPr algn="r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kern="12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n-cs"/>
              </a:rPr>
              <a:t>目录</a:t>
            </a:r>
            <a:endParaRPr lang="en-US" altLang="zh-CN" sz="3200" b="1" kern="1200" dirty="0" smtClean="0">
              <a:solidFill>
                <a:srgbClr val="FF0000"/>
              </a:solidFill>
              <a:latin typeface="黑体" pitchFamily="49" charset="-122"/>
              <a:ea typeface="黑体" pitchFamily="49" charset="-122"/>
              <a:cs typeface="+mn-cs"/>
            </a:endParaRPr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2786050" y="2000241"/>
            <a:ext cx="5760640" cy="637243"/>
          </a:xfr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zh-CN" altLang="en-US" sz="2800" kern="1200" dirty="0" smtClean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zh-CN" altLang="en-US" sz="1200" kern="1200" dirty="0" smtClean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ea typeface="宋体" charset="-122"/>
                <a:cs typeface="+mn-cs"/>
              </a:defRPr>
            </a:lvl2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idx="13"/>
          </p:nvPr>
        </p:nvSpPr>
        <p:spPr>
          <a:xfrm>
            <a:off x="2786050" y="3071812"/>
            <a:ext cx="5760640" cy="669795"/>
          </a:xfr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zh-CN" altLang="en-US" sz="2800" kern="1200" dirty="0" smtClean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buNone/>
              <a:defRPr lang="zh-CN" altLang="en-US" sz="1200" kern="1200" dirty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ea typeface="宋体" charset="-122"/>
                <a:cs typeface="+mn-cs"/>
              </a:defRPr>
            </a:lvl2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11" name="内容占位符 2"/>
          <p:cNvSpPr>
            <a:spLocks noGrp="1"/>
          </p:cNvSpPr>
          <p:nvPr>
            <p:ph idx="14"/>
          </p:nvPr>
        </p:nvSpPr>
        <p:spPr>
          <a:xfrm>
            <a:off x="2786050" y="4214819"/>
            <a:ext cx="5760640" cy="630909"/>
          </a:xfr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zh-CN" altLang="en-US" sz="2800" kern="1200" dirty="0" smtClean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buNone/>
              <a:defRPr lang="zh-CN" altLang="en-US" sz="1200" kern="1200" dirty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ea typeface="宋体" charset="-122"/>
                <a:cs typeface="+mn-cs"/>
              </a:defRPr>
            </a:lvl2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12" name="内容占位符 2"/>
          <p:cNvSpPr>
            <a:spLocks noGrp="1"/>
          </p:cNvSpPr>
          <p:nvPr>
            <p:ph idx="15"/>
          </p:nvPr>
        </p:nvSpPr>
        <p:spPr>
          <a:xfrm>
            <a:off x="2786050" y="5286388"/>
            <a:ext cx="5760640" cy="663461"/>
          </a:xfr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zh-CN" altLang="en-US" sz="2800" kern="1200" dirty="0" smtClean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buNone/>
              <a:defRPr lang="zh-CN" altLang="en-US" sz="1200" kern="1200" dirty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ea typeface="宋体" charset="-122"/>
                <a:cs typeface="+mn-cs"/>
              </a:defRPr>
            </a:lvl2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15" name="日期占位符 3"/>
          <p:cNvSpPr txBox="1">
            <a:spLocks/>
          </p:cNvSpPr>
          <p:nvPr userDrawn="1"/>
        </p:nvSpPr>
        <p:spPr>
          <a:xfrm>
            <a:off x="609600" y="6381772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819263-9080-417D-9D75-C07215E993FF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2016/7/18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灯片编号占位符 5"/>
          <p:cNvSpPr txBox="1">
            <a:spLocks/>
          </p:cNvSpPr>
          <p:nvPr userDrawn="1"/>
        </p:nvSpPr>
        <p:spPr>
          <a:xfrm>
            <a:off x="6705600" y="6381772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10C85B-E869-48BD-9352-BDEFAEF696E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目录页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285"/>
            <a:ext cx="9144000" cy="6857431"/>
          </a:xfrm>
          <a:prstGeom prst="rect">
            <a:avLst/>
          </a:prstGeom>
        </p:spPr>
      </p:pic>
      <p:sp>
        <p:nvSpPr>
          <p:cNvPr id="18" name="内容占位符 2"/>
          <p:cNvSpPr>
            <a:spLocks noGrp="1"/>
          </p:cNvSpPr>
          <p:nvPr>
            <p:ph idx="1"/>
          </p:nvPr>
        </p:nvSpPr>
        <p:spPr>
          <a:xfrm>
            <a:off x="2786050" y="1991121"/>
            <a:ext cx="5760640" cy="944908"/>
          </a:xfr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lang="zh-CN" altLang="en-US" sz="2800" kern="1200" dirty="0" smtClean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buNone/>
              <a:defRPr lang="zh-CN" altLang="en-US" sz="1200" kern="1200" dirty="0" smtClean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ea typeface="宋体" charset="-122"/>
                <a:cs typeface="+mn-cs"/>
              </a:defRPr>
            </a:lvl2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19" name="内容占位符 2"/>
          <p:cNvSpPr>
            <a:spLocks noGrp="1"/>
          </p:cNvSpPr>
          <p:nvPr>
            <p:ph idx="13"/>
          </p:nvPr>
        </p:nvSpPr>
        <p:spPr>
          <a:xfrm>
            <a:off x="2786050" y="3134128"/>
            <a:ext cx="5760640" cy="893059"/>
          </a:xfr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lang="zh-CN" altLang="en-US" sz="2800" kern="1200" dirty="0" smtClean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buNone/>
              <a:defRPr lang="zh-CN" altLang="en-US" sz="1200" kern="1200" dirty="0" smtClean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ea typeface="宋体" charset="-122"/>
                <a:cs typeface="+mn-cs"/>
              </a:defRPr>
            </a:lvl2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20" name="内容占位符 2"/>
          <p:cNvSpPr>
            <a:spLocks noGrp="1"/>
          </p:cNvSpPr>
          <p:nvPr>
            <p:ph idx="14"/>
          </p:nvPr>
        </p:nvSpPr>
        <p:spPr>
          <a:xfrm>
            <a:off x="2786050" y="4181886"/>
            <a:ext cx="5760640" cy="936463"/>
          </a:xfr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lang="zh-CN" altLang="en-US" sz="2800" kern="1200" dirty="0" smtClean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buNone/>
              <a:defRPr lang="zh-CN" altLang="en-US" sz="1200" kern="1200" dirty="0" smtClean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ea typeface="宋体" charset="-122"/>
                <a:cs typeface="+mn-cs"/>
              </a:defRPr>
            </a:lvl2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21" name="内容占位符 2"/>
          <p:cNvSpPr>
            <a:spLocks noGrp="1"/>
          </p:cNvSpPr>
          <p:nvPr>
            <p:ph idx="15"/>
          </p:nvPr>
        </p:nvSpPr>
        <p:spPr>
          <a:xfrm>
            <a:off x="2786050" y="5229643"/>
            <a:ext cx="5760640" cy="1152128"/>
          </a:xfr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lang="zh-CN" altLang="en-US" sz="2800" kern="1200" dirty="0" smtClean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buNone/>
              <a:defRPr lang="zh-CN" altLang="en-US" sz="1200" kern="1200" dirty="0" smtClean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ea typeface="宋体" charset="-122"/>
                <a:cs typeface="+mn-cs"/>
              </a:defRPr>
            </a:lvl2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25" name="日期占位符 3"/>
          <p:cNvSpPr txBox="1">
            <a:spLocks/>
          </p:cNvSpPr>
          <p:nvPr userDrawn="1"/>
        </p:nvSpPr>
        <p:spPr>
          <a:xfrm>
            <a:off x="609600" y="6381772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819263-9080-417D-9D75-C07215E993FF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2016/7/18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6" name="灯片编号占位符 5"/>
          <p:cNvSpPr txBox="1">
            <a:spLocks/>
          </p:cNvSpPr>
          <p:nvPr userDrawn="1"/>
        </p:nvSpPr>
        <p:spPr>
          <a:xfrm>
            <a:off x="6705600" y="6381772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10C85B-E869-48BD-9352-BDEFAEF696E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785786" y="511242"/>
            <a:ext cx="15001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 smtClean="0">
                <a:solidFill>
                  <a:srgbClr val="FF0000"/>
                </a:solidFill>
              </a:rPr>
              <a:t>c</a:t>
            </a:r>
            <a:r>
              <a:rPr lang="en-US" sz="1600" b="1" dirty="0" smtClean="0">
                <a:solidFill>
                  <a:srgbClr val="FF0000"/>
                </a:solidFill>
              </a:rPr>
              <a:t>ontents</a:t>
            </a:r>
          </a:p>
          <a:p>
            <a:pPr algn="r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kern="12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n-cs"/>
              </a:rPr>
              <a:t>目录</a:t>
            </a:r>
            <a:endParaRPr lang="en-US" altLang="zh-CN" sz="3200" b="1" kern="1200" dirty="0" smtClean="0">
              <a:solidFill>
                <a:srgbClr val="FF0000"/>
              </a:solidFill>
              <a:latin typeface="黑体" pitchFamily="49" charset="-122"/>
              <a:ea typeface="黑体" pitchFamily="49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ppt模板0422-30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285"/>
            <a:ext cx="9144000" cy="6857431"/>
          </a:xfrm>
          <a:prstGeom prst="rect">
            <a:avLst/>
          </a:prstGeom>
        </p:spPr>
      </p:pic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BEB32-F9B7-4A26-A503-E0A0BBE82DBD}" type="datetimeFigureOut">
              <a:rPr lang="zh-CN" altLang="en-US" smtClean="0"/>
              <a:pPr/>
              <a:t>2016/7/18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65090-4BB1-4A02-9FC4-284B2E8ADF6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文本占位符 2"/>
          <p:cNvSpPr>
            <a:spLocks noGrp="1"/>
          </p:cNvSpPr>
          <p:nvPr>
            <p:ph type="body" idx="1"/>
          </p:nvPr>
        </p:nvSpPr>
        <p:spPr>
          <a:xfrm>
            <a:off x="2214546" y="3524251"/>
            <a:ext cx="5357850" cy="1063951"/>
          </a:xfrm>
        </p:spPr>
        <p:txBody>
          <a:bodyPr anchor="t"/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zh-CN" altLang="en-US" sz="4000" kern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日期占位符 3"/>
          <p:cNvSpPr txBox="1">
            <a:spLocks/>
          </p:cNvSpPr>
          <p:nvPr userDrawn="1"/>
        </p:nvSpPr>
        <p:spPr>
          <a:xfrm>
            <a:off x="457200" y="6381772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819263-9080-417D-9D75-C07215E993FF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2016/7/18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灯片编号占位符 5"/>
          <p:cNvSpPr txBox="1">
            <a:spLocks/>
          </p:cNvSpPr>
          <p:nvPr userDrawn="1"/>
        </p:nvSpPr>
        <p:spPr>
          <a:xfrm>
            <a:off x="6553200" y="6381772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10C85B-E869-48BD-9352-BDEFAEF696E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ppt模板0422-3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285"/>
            <a:ext cx="9144000" cy="6857431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BEB32-F9B7-4A26-A503-E0A0BBE82DBD}" type="datetimeFigureOut">
              <a:rPr lang="zh-CN" altLang="en-US" smtClean="0"/>
              <a:pPr/>
              <a:t>2016/7/18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65090-4BB1-4A02-9FC4-284B2E8ADF6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文本占位符 2"/>
          <p:cNvSpPr>
            <a:spLocks noGrp="1"/>
          </p:cNvSpPr>
          <p:nvPr>
            <p:ph type="body" idx="1"/>
          </p:nvPr>
        </p:nvSpPr>
        <p:spPr>
          <a:xfrm>
            <a:off x="2143108" y="3524251"/>
            <a:ext cx="5429288" cy="1063951"/>
          </a:xfrm>
        </p:spPr>
        <p:txBody>
          <a:bodyPr anchor="t"/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zh-CN" altLang="en-US" sz="4000" kern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日期占位符 3"/>
          <p:cNvSpPr txBox="1">
            <a:spLocks/>
          </p:cNvSpPr>
          <p:nvPr userDrawn="1"/>
        </p:nvSpPr>
        <p:spPr>
          <a:xfrm>
            <a:off x="457200" y="6381772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819263-9080-417D-9D75-C07215E993FF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2016/7/18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 txBox="1">
            <a:spLocks/>
          </p:cNvSpPr>
          <p:nvPr userDrawn="1"/>
        </p:nvSpPr>
        <p:spPr>
          <a:xfrm>
            <a:off x="6553200" y="6381772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10C85B-E869-48BD-9352-BDEFAEF696E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BEB32-F9B7-4A26-A503-E0A0BBE82DBD}" type="datetimeFigureOut">
              <a:rPr lang="zh-CN" altLang="en-US" smtClean="0"/>
              <a:pPr/>
              <a:t>2016/7/18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65090-4BB1-4A02-9FC4-284B2E8ADF6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5" name="Picture 2" descr="C:\Users\microsoft\Desktop\logo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00990" y="226441"/>
            <a:ext cx="1214414" cy="628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3" name="直接连接符 12"/>
          <p:cNvCxnSpPr/>
          <p:nvPr userDrawn="1"/>
        </p:nvCxnSpPr>
        <p:spPr>
          <a:xfrm>
            <a:off x="450000" y="855117"/>
            <a:ext cx="8244000" cy="211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标题 1"/>
          <p:cNvSpPr>
            <a:spLocks noGrp="1"/>
          </p:cNvSpPr>
          <p:nvPr>
            <p:ph type="title"/>
          </p:nvPr>
        </p:nvSpPr>
        <p:spPr>
          <a:xfrm>
            <a:off x="457201" y="186267"/>
            <a:ext cx="7067128" cy="641317"/>
          </a:xfrm>
        </p:spPr>
        <p:txBody>
          <a:bodyPr lIns="0" tIns="0" rIns="0" bIns="0" anchor="t"/>
          <a:lstStyle>
            <a:lvl1pPr algn="l" rtl="0" fontAlgn="auto">
              <a:spcBef>
                <a:spcPts val="0"/>
              </a:spcBef>
              <a:spcAft>
                <a:spcPts val="0"/>
              </a:spcAft>
              <a:defRPr lang="zh-CN" altLang="en-US" sz="2400" kern="1200" dirty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15" name="内容占位符 2"/>
          <p:cNvSpPr>
            <a:spLocks noGrp="1"/>
          </p:cNvSpPr>
          <p:nvPr>
            <p:ph idx="1"/>
          </p:nvPr>
        </p:nvSpPr>
        <p:spPr>
          <a:xfrm>
            <a:off x="428596" y="1047733"/>
            <a:ext cx="8229600" cy="5143536"/>
          </a:xfrm>
        </p:spPr>
        <p:txBody>
          <a:bodyPr/>
          <a:lstStyle>
            <a:lvl1pPr>
              <a:defRPr sz="2000" b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defRPr sz="1800" b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defRPr sz="1600" b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3pPr>
            <a:lvl4pPr>
              <a:defRPr sz="1400" b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4pPr>
            <a:lvl5pPr>
              <a:defRPr sz="1400" b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6" name="日期占位符 3"/>
          <p:cNvSpPr txBox="1">
            <a:spLocks/>
          </p:cNvSpPr>
          <p:nvPr userDrawn="1"/>
        </p:nvSpPr>
        <p:spPr>
          <a:xfrm>
            <a:off x="457200" y="6381772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819263-9080-417D-9D75-C07215E993FF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2016/7/18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灯片编号占位符 5"/>
          <p:cNvSpPr txBox="1">
            <a:spLocks/>
          </p:cNvSpPr>
          <p:nvPr userDrawn="1"/>
        </p:nvSpPr>
        <p:spPr>
          <a:xfrm>
            <a:off x="6553200" y="6381772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10C85B-E869-48BD-9352-BDEFAEF696E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BEB32-F9B7-4A26-A503-E0A0BBE82DBD}" type="datetimeFigureOut">
              <a:rPr lang="zh-CN" altLang="en-US" smtClean="0"/>
              <a:pPr/>
              <a:t>2016/7/18</a:t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65090-4BB1-4A02-9FC4-284B2E8ADF6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8" name="Picture 2" descr="C:\Users\microsoft\Desktop\logo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00990" y="226441"/>
            <a:ext cx="1214414" cy="628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直接连接符 8"/>
          <p:cNvCxnSpPr/>
          <p:nvPr userDrawn="1"/>
        </p:nvCxnSpPr>
        <p:spPr>
          <a:xfrm>
            <a:off x="450000" y="855117"/>
            <a:ext cx="8244000" cy="211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457201" y="186267"/>
            <a:ext cx="7067128" cy="641317"/>
          </a:xfrm>
        </p:spPr>
        <p:txBody>
          <a:bodyPr lIns="0" tIns="0" rIns="0" bIns="0" anchor="t"/>
          <a:lstStyle>
            <a:lvl1pPr algn="l" rtl="0" fontAlgn="auto">
              <a:spcBef>
                <a:spcPts val="0"/>
              </a:spcBef>
              <a:spcAft>
                <a:spcPts val="0"/>
              </a:spcAft>
              <a:defRPr lang="zh-CN" altLang="en-US" sz="2400" kern="1200" dirty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11" name="日期占位符 3"/>
          <p:cNvSpPr txBox="1">
            <a:spLocks/>
          </p:cNvSpPr>
          <p:nvPr userDrawn="1"/>
        </p:nvSpPr>
        <p:spPr>
          <a:xfrm>
            <a:off x="457200" y="6381772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819263-9080-417D-9D75-C07215E993FF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2016/7/18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灯片编号占位符 5"/>
          <p:cNvSpPr txBox="1">
            <a:spLocks/>
          </p:cNvSpPr>
          <p:nvPr userDrawn="1"/>
        </p:nvSpPr>
        <p:spPr>
          <a:xfrm>
            <a:off x="6553200" y="6381772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10C85B-E869-48BD-9352-BDEFAEF696E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5BEB32-F9B7-4A26-A503-E0A0BBE82DBD}" type="datetimeFigureOut">
              <a:rPr lang="zh-CN" altLang="en-US" smtClean="0"/>
              <a:pPr/>
              <a:t>2016/7/18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465090-4BB1-4A02-9FC4-284B2E8ADF6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9" r:id="rId10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4348" y="4286258"/>
            <a:ext cx="7772400" cy="857255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ACL </a:t>
            </a:r>
            <a:r>
              <a:rPr lang="zh-CN" altLang="en-US" dirty="0" smtClean="0"/>
              <a:t>网络协程编程</a:t>
            </a:r>
            <a:endParaRPr lang="zh-CN" altLang="en-US" dirty="0"/>
          </a:p>
        </p:txBody>
      </p:sp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6429388" y="6381772"/>
            <a:ext cx="251863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北京二六三企业通信有限公司</a:t>
            </a:r>
          </a:p>
        </p:txBody>
      </p:sp>
      <p:sp>
        <p:nvSpPr>
          <p:cNvPr id="7" name="日期占位符 10"/>
          <p:cNvSpPr txBox="1">
            <a:spLocks/>
          </p:cNvSpPr>
          <p:nvPr/>
        </p:nvSpPr>
        <p:spPr>
          <a:xfrm>
            <a:off x="500034" y="6371168"/>
            <a:ext cx="2133600" cy="486833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>
              <a:defRPr/>
            </a:pPr>
            <a:fld id="{63570F90-E112-419F-AA24-1FC9F63A8C6E}" type="datetime1">
              <a:rPr lang="zh-CN" alt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pPr>
                <a:defRPr/>
              </a:pPr>
              <a:t>2016/7/18</a:t>
            </a:fld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协程的调度方式 </a:t>
            </a:r>
            <a:r>
              <a:rPr lang="en-US" altLang="zh-CN" dirty="0" smtClean="0"/>
              <a:t>--- </a:t>
            </a:r>
            <a:r>
              <a:rPr lang="zh-CN" altLang="en-US" dirty="0" smtClean="0"/>
              <a:t>设计原理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一、上下文切换</a:t>
            </a:r>
            <a:endParaRPr lang="en-US" altLang="zh-CN" dirty="0" smtClean="0"/>
          </a:p>
          <a:p>
            <a:r>
              <a:rPr lang="zh-CN" altLang="en-US" sz="1600" dirty="0" smtClean="0"/>
              <a:t>通过操作系统提供的 </a:t>
            </a:r>
            <a:r>
              <a:rPr lang="en-US" altLang="zh-CN" sz="1600" dirty="0" smtClean="0"/>
              <a:t>API </a:t>
            </a:r>
            <a:r>
              <a:rPr lang="zh-CN" altLang="en-US" sz="1600" dirty="0" smtClean="0"/>
              <a:t>完成：</a:t>
            </a:r>
            <a:r>
              <a:rPr lang="en-US" altLang="zh-CN" sz="1600" dirty="0" err="1" smtClean="0"/>
              <a:t>getcontext</a:t>
            </a:r>
            <a:r>
              <a:rPr lang="zh-CN" altLang="en-US" sz="1600" dirty="0" smtClean="0"/>
              <a:t>、</a:t>
            </a:r>
            <a:r>
              <a:rPr lang="en-US" altLang="zh-CN" sz="1600" dirty="0" err="1" smtClean="0"/>
              <a:t>makecontext</a:t>
            </a:r>
            <a:r>
              <a:rPr lang="zh-CN" altLang="en-US" sz="1600" dirty="0" smtClean="0"/>
              <a:t>、</a:t>
            </a:r>
            <a:r>
              <a:rPr lang="en-US" altLang="zh-CN" sz="1600" dirty="0" err="1" smtClean="0"/>
              <a:t>swapcontext</a:t>
            </a:r>
            <a:r>
              <a:rPr lang="zh-CN" altLang="en-US" sz="1600" dirty="0" smtClean="0"/>
              <a:t>、</a:t>
            </a:r>
            <a:r>
              <a:rPr lang="en-US" altLang="zh-CN" sz="1600" dirty="0" err="1" smtClean="0"/>
              <a:t>setcontext</a:t>
            </a:r>
            <a:r>
              <a:rPr lang="zh-CN" altLang="en-US" sz="1600" dirty="0" smtClean="0"/>
              <a:t>；</a:t>
            </a:r>
            <a:endParaRPr lang="en-US" altLang="zh-CN" sz="1600" dirty="0" smtClean="0"/>
          </a:p>
          <a:p>
            <a:r>
              <a:rPr lang="zh-CN" altLang="en-US" sz="1600" dirty="0" smtClean="0"/>
              <a:t>或 自己通过汇编语言来实现协程运行栈空间的切换</a:t>
            </a:r>
            <a:endParaRPr lang="en-US" altLang="zh-CN" sz="1600" dirty="0" smtClean="0"/>
          </a:p>
          <a:p>
            <a:r>
              <a:rPr lang="zh-CN" altLang="en-US" sz="1600" dirty="0" smtClean="0"/>
              <a:t>实现库举例：</a:t>
            </a:r>
            <a:r>
              <a:rPr lang="en-US" altLang="zh-CN" sz="1600" dirty="0" err="1" smtClean="0"/>
              <a:t>libtask</a:t>
            </a:r>
            <a:r>
              <a:rPr lang="zh-CN" altLang="en-US" sz="1600" dirty="0" smtClean="0"/>
              <a:t>，</a:t>
            </a:r>
            <a:r>
              <a:rPr lang="en-US" altLang="zh-CN" sz="1600" dirty="0" smtClean="0"/>
              <a:t>boost</a:t>
            </a:r>
            <a:r>
              <a:rPr lang="zh-CN" altLang="en-US" sz="1600" dirty="0" smtClean="0"/>
              <a:t>，</a:t>
            </a:r>
            <a:r>
              <a:rPr lang="en-US" altLang="zh-CN" sz="1600" dirty="0" err="1" smtClean="0"/>
              <a:t>libgo</a:t>
            </a:r>
            <a:r>
              <a:rPr lang="zh-CN" altLang="en-US" sz="1600" dirty="0" smtClean="0"/>
              <a:t>，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libco</a:t>
            </a:r>
            <a:r>
              <a:rPr lang="zh-CN" altLang="en-US" sz="1600" dirty="0" smtClean="0"/>
              <a:t>，</a:t>
            </a:r>
            <a:r>
              <a:rPr lang="en-US" altLang="zh-CN" sz="1600" dirty="0" err="1" smtClean="0"/>
              <a:t>coroutine</a:t>
            </a:r>
            <a:r>
              <a:rPr lang="en-US" altLang="zh-CN" sz="1600" dirty="0" smtClean="0"/>
              <a:t>  </a:t>
            </a:r>
            <a:r>
              <a:rPr lang="zh-CN" altLang="en-US" sz="1600" dirty="0" smtClean="0"/>
              <a:t>等</a:t>
            </a:r>
            <a:endParaRPr lang="en-US" altLang="zh-CN" sz="1600" dirty="0" smtClean="0"/>
          </a:p>
          <a:p>
            <a:endParaRPr lang="en-US" altLang="zh-CN" dirty="0"/>
          </a:p>
          <a:p>
            <a:r>
              <a:rPr lang="zh-CN" altLang="en-US" dirty="0" smtClean="0"/>
              <a:t>二、信号跳转</a:t>
            </a:r>
            <a:endParaRPr lang="en-US" altLang="zh-CN" dirty="0" smtClean="0"/>
          </a:p>
          <a:p>
            <a:r>
              <a:rPr lang="zh-CN" altLang="en-US" sz="1600" dirty="0" smtClean="0"/>
              <a:t>通过系统提供的 </a:t>
            </a:r>
            <a:r>
              <a:rPr lang="en-US" altLang="zh-CN" sz="1600" dirty="0" smtClean="0"/>
              <a:t>API </a:t>
            </a:r>
            <a:r>
              <a:rPr lang="zh-CN" altLang="en-US" sz="1600" dirty="0" smtClean="0"/>
              <a:t>完成：</a:t>
            </a:r>
            <a:r>
              <a:rPr lang="en-US" altLang="zh-CN" sz="1600" dirty="0" err="1" smtClean="0"/>
              <a:t>siglongjmp</a:t>
            </a:r>
            <a:r>
              <a:rPr lang="zh-CN" altLang="en-US" sz="1600" dirty="0" smtClean="0"/>
              <a:t>、</a:t>
            </a:r>
            <a:r>
              <a:rPr lang="en-US" altLang="zh-CN" sz="1600" dirty="0" err="1" smtClean="0"/>
              <a:t>longjmp</a:t>
            </a:r>
            <a:r>
              <a:rPr lang="zh-CN" altLang="en-US" sz="1600" dirty="0" smtClean="0"/>
              <a:t>、</a:t>
            </a:r>
            <a:r>
              <a:rPr lang="en-US" altLang="zh-CN" sz="1600" dirty="0" err="1" smtClean="0"/>
              <a:t>setjmp</a:t>
            </a:r>
            <a:r>
              <a:rPr lang="zh-CN" altLang="en-US" sz="1600" dirty="0" smtClean="0"/>
              <a:t>、</a:t>
            </a:r>
            <a:r>
              <a:rPr lang="en-US" altLang="zh-CN" sz="1600" dirty="0" err="1" smtClean="0"/>
              <a:t>sigsetjmp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等</a:t>
            </a:r>
            <a:endParaRPr lang="en-US" altLang="zh-CN" sz="1600" dirty="0" smtClean="0"/>
          </a:p>
          <a:p>
            <a:r>
              <a:rPr lang="zh-CN" altLang="en-US" sz="1600" dirty="0" smtClean="0"/>
              <a:t>实现库举例：</a:t>
            </a:r>
            <a:r>
              <a:rPr lang="en-US" altLang="zh-CN" sz="1600" dirty="0" err="1" smtClean="0"/>
              <a:t>libmill</a:t>
            </a:r>
            <a:r>
              <a:rPr lang="zh-CN" altLang="en-US" sz="1600" dirty="0" smtClean="0"/>
              <a:t>，</a:t>
            </a:r>
            <a:r>
              <a:rPr lang="en-US" altLang="zh-CN" sz="1600" dirty="0" err="1" smtClean="0"/>
              <a:t>st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，</a:t>
            </a:r>
            <a:r>
              <a:rPr lang="en-US" altLang="zh-CN" sz="1600" dirty="0" err="1" smtClean="0"/>
              <a:t>coroutine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等</a:t>
            </a:r>
            <a:endParaRPr lang="en-US" altLang="zh-CN" sz="1600" dirty="0" smtClean="0"/>
          </a:p>
          <a:p>
            <a:pPr marL="457200" lvl="1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1343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协程切换方式 </a:t>
            </a:r>
            <a:r>
              <a:rPr lang="en-US" altLang="zh-CN" dirty="0" smtClean="0"/>
              <a:t>--- </a:t>
            </a:r>
            <a:r>
              <a:rPr lang="zh-CN" altLang="en-US" sz="2000" dirty="0" smtClean="0"/>
              <a:t>设计原理</a:t>
            </a:r>
            <a:endParaRPr lang="zh-CN" altLang="en-US" sz="2000" dirty="0"/>
          </a:p>
        </p:txBody>
      </p:sp>
      <p:sp>
        <p:nvSpPr>
          <p:cNvPr id="74" name="文本框 73"/>
          <p:cNvSpPr txBox="1"/>
          <p:nvPr/>
        </p:nvSpPr>
        <p:spPr>
          <a:xfrm>
            <a:off x="3092892" y="5450227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环形切换的切换效率更高</a:t>
            </a:r>
            <a:endParaRPr lang="zh-CN" altLang="en-US" b="1" dirty="0"/>
          </a:p>
        </p:txBody>
      </p:sp>
      <p:graphicFrame>
        <p:nvGraphicFramePr>
          <p:cNvPr id="75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95644912"/>
              </p:ext>
            </p:extLst>
          </p:nvPr>
        </p:nvGraphicFramePr>
        <p:xfrm>
          <a:off x="4945640" y="1340768"/>
          <a:ext cx="3207271" cy="30963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7" name="圆角矩形 76"/>
          <p:cNvSpPr/>
          <p:nvPr/>
        </p:nvSpPr>
        <p:spPr>
          <a:xfrm>
            <a:off x="1979712" y="1592320"/>
            <a:ext cx="720080" cy="288032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任务</a:t>
            </a:r>
            <a:endParaRPr lang="zh-CN" altLang="en-US" sz="1600" dirty="0"/>
          </a:p>
        </p:txBody>
      </p:sp>
      <p:sp>
        <p:nvSpPr>
          <p:cNvPr id="78" name="圆角矩形 77"/>
          <p:cNvSpPr/>
          <p:nvPr/>
        </p:nvSpPr>
        <p:spPr>
          <a:xfrm>
            <a:off x="1979712" y="3661091"/>
            <a:ext cx="720080" cy="30436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任务</a:t>
            </a:r>
            <a:endParaRPr lang="zh-CN" altLang="en-US" sz="1600" dirty="0"/>
          </a:p>
        </p:txBody>
      </p:sp>
      <p:sp>
        <p:nvSpPr>
          <p:cNvPr id="79" name="圆角矩形 78"/>
          <p:cNvSpPr/>
          <p:nvPr/>
        </p:nvSpPr>
        <p:spPr>
          <a:xfrm>
            <a:off x="733372" y="2641709"/>
            <a:ext cx="720080" cy="26115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任务</a:t>
            </a:r>
            <a:endParaRPr lang="zh-CN" altLang="en-US" sz="1600" dirty="0"/>
          </a:p>
        </p:txBody>
      </p:sp>
      <p:sp>
        <p:nvSpPr>
          <p:cNvPr id="80" name="圆角矩形 79"/>
          <p:cNvSpPr/>
          <p:nvPr/>
        </p:nvSpPr>
        <p:spPr>
          <a:xfrm>
            <a:off x="3428265" y="2638089"/>
            <a:ext cx="720080" cy="26115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任务</a:t>
            </a:r>
            <a:endParaRPr lang="zh-CN" altLang="en-US" sz="1600" dirty="0"/>
          </a:p>
        </p:txBody>
      </p:sp>
      <p:sp>
        <p:nvSpPr>
          <p:cNvPr id="81" name="流程图: 联系 80"/>
          <p:cNvSpPr/>
          <p:nvPr/>
        </p:nvSpPr>
        <p:spPr>
          <a:xfrm>
            <a:off x="1907704" y="2533698"/>
            <a:ext cx="936104" cy="477179"/>
          </a:xfrm>
          <a:prstGeom prst="flowChartConnector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调度原点</a:t>
            </a:r>
            <a:endParaRPr lang="zh-CN" altLang="en-US" sz="1400" dirty="0"/>
          </a:p>
        </p:txBody>
      </p:sp>
      <p:cxnSp>
        <p:nvCxnSpPr>
          <p:cNvPr id="82" name="直接箭头连接符 81"/>
          <p:cNvCxnSpPr/>
          <p:nvPr/>
        </p:nvCxnSpPr>
        <p:spPr>
          <a:xfrm>
            <a:off x="2503364" y="1952360"/>
            <a:ext cx="0" cy="50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/>
          <p:nvPr/>
        </p:nvCxnSpPr>
        <p:spPr>
          <a:xfrm>
            <a:off x="2499916" y="3109052"/>
            <a:ext cx="0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/>
          <p:nvPr/>
        </p:nvCxnSpPr>
        <p:spPr>
          <a:xfrm flipV="1">
            <a:off x="2195736" y="3104488"/>
            <a:ext cx="0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/>
          <p:nvPr/>
        </p:nvCxnSpPr>
        <p:spPr>
          <a:xfrm flipV="1">
            <a:off x="2211760" y="1952360"/>
            <a:ext cx="0" cy="50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/>
          <p:nvPr/>
        </p:nvCxnSpPr>
        <p:spPr>
          <a:xfrm flipV="1">
            <a:off x="2865394" y="2638089"/>
            <a:ext cx="373604" cy="3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/>
          <p:nvPr/>
        </p:nvCxnSpPr>
        <p:spPr>
          <a:xfrm flipH="1">
            <a:off x="2843808" y="2888940"/>
            <a:ext cx="3736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/>
          <p:nvPr/>
        </p:nvCxnSpPr>
        <p:spPr>
          <a:xfrm flipH="1">
            <a:off x="1512514" y="2902864"/>
            <a:ext cx="4087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/>
          <p:nvPr/>
        </p:nvCxnSpPr>
        <p:spPr>
          <a:xfrm>
            <a:off x="1512514" y="2638089"/>
            <a:ext cx="4379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文本框 89"/>
          <p:cNvSpPr txBox="1"/>
          <p:nvPr/>
        </p:nvSpPr>
        <p:spPr>
          <a:xfrm>
            <a:off x="1793945" y="4532325"/>
            <a:ext cx="1298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星形切换</a:t>
            </a:r>
            <a:endParaRPr lang="zh-CN" altLang="en-US" dirty="0"/>
          </a:p>
        </p:txBody>
      </p:sp>
      <p:sp>
        <p:nvSpPr>
          <p:cNvPr id="91" name="文本框 90"/>
          <p:cNvSpPr txBox="1"/>
          <p:nvPr/>
        </p:nvSpPr>
        <p:spPr>
          <a:xfrm>
            <a:off x="6084168" y="4558469"/>
            <a:ext cx="1298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环</a:t>
            </a:r>
            <a:r>
              <a:rPr lang="zh-CN" altLang="en-US" dirty="0" smtClean="0"/>
              <a:t>形切换</a:t>
            </a:r>
            <a:endParaRPr lang="zh-CN" altLang="en-US" dirty="0"/>
          </a:p>
        </p:txBody>
      </p:sp>
      <p:sp>
        <p:nvSpPr>
          <p:cNvPr id="92" name="流程图: 联系 91"/>
          <p:cNvSpPr/>
          <p:nvPr/>
        </p:nvSpPr>
        <p:spPr>
          <a:xfrm>
            <a:off x="6084168" y="2627309"/>
            <a:ext cx="936104" cy="477179"/>
          </a:xfrm>
          <a:prstGeom prst="flowChartConnector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调度原点</a:t>
            </a:r>
            <a:endParaRPr lang="zh-CN" altLang="en-US" sz="1400" dirty="0"/>
          </a:p>
        </p:txBody>
      </p:sp>
      <p:cxnSp>
        <p:nvCxnSpPr>
          <p:cNvPr id="99" name="直接箭头连接符 98"/>
          <p:cNvCxnSpPr/>
          <p:nvPr/>
        </p:nvCxnSpPr>
        <p:spPr>
          <a:xfrm>
            <a:off x="5796136" y="2627309"/>
            <a:ext cx="288032" cy="141357"/>
          </a:xfrm>
          <a:prstGeom prst="straightConnector1">
            <a:avLst/>
          </a:prstGeom>
          <a:ln>
            <a:prstDash val="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/>
          <p:nvPr/>
        </p:nvCxnSpPr>
        <p:spPr>
          <a:xfrm>
            <a:off x="6549276" y="1952360"/>
            <a:ext cx="0" cy="504056"/>
          </a:xfrm>
          <a:prstGeom prst="straightConnector1">
            <a:avLst/>
          </a:prstGeom>
          <a:ln>
            <a:prstDash val="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/>
          <p:nvPr/>
        </p:nvCxnSpPr>
        <p:spPr>
          <a:xfrm flipV="1">
            <a:off x="7020272" y="2533698"/>
            <a:ext cx="288032" cy="164289"/>
          </a:xfrm>
          <a:prstGeom prst="straightConnector1">
            <a:avLst/>
          </a:prstGeom>
          <a:ln>
            <a:prstDash val="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/>
          <p:cNvCxnSpPr/>
          <p:nvPr/>
        </p:nvCxnSpPr>
        <p:spPr>
          <a:xfrm>
            <a:off x="6823249" y="3275381"/>
            <a:ext cx="277424" cy="385710"/>
          </a:xfrm>
          <a:prstGeom prst="straightConnector1">
            <a:avLst/>
          </a:prstGeom>
          <a:ln>
            <a:prstDash val="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/>
          <p:cNvCxnSpPr/>
          <p:nvPr/>
        </p:nvCxnSpPr>
        <p:spPr>
          <a:xfrm flipH="1">
            <a:off x="6084168" y="3275381"/>
            <a:ext cx="216024" cy="351533"/>
          </a:xfrm>
          <a:prstGeom prst="straightConnector1">
            <a:avLst/>
          </a:prstGeom>
          <a:ln>
            <a:prstDash val="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3586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网络协程调度 </a:t>
            </a:r>
            <a:r>
              <a:rPr lang="en-US" altLang="zh-CN" dirty="0" smtClean="0"/>
              <a:t>--- </a:t>
            </a:r>
            <a:r>
              <a:rPr lang="zh-CN" altLang="en-US" sz="2000" dirty="0" smtClean="0"/>
              <a:t>设计原理</a:t>
            </a:r>
            <a:endParaRPr lang="zh-CN" altLang="en-US" sz="2000" dirty="0"/>
          </a:p>
        </p:txBody>
      </p:sp>
      <p:sp>
        <p:nvSpPr>
          <p:cNvPr id="5" name="椭圆 4"/>
          <p:cNvSpPr/>
          <p:nvPr/>
        </p:nvSpPr>
        <p:spPr>
          <a:xfrm>
            <a:off x="683568" y="1507604"/>
            <a:ext cx="1594519" cy="504056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 smtClean="0">
                <a:solidFill>
                  <a:schemeClr val="tx1"/>
                </a:solidFill>
              </a:rPr>
              <a:t>创建网络协程</a:t>
            </a:r>
            <a:endParaRPr lang="zh-CN" altLang="en-US" sz="1100" b="1" dirty="0">
              <a:solidFill>
                <a:schemeClr val="tx1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5297797" y="1484784"/>
            <a:ext cx="1152128" cy="50405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 smtClean="0">
                <a:solidFill>
                  <a:schemeClr val="tx1"/>
                </a:solidFill>
              </a:rPr>
              <a:t>IO</a:t>
            </a:r>
            <a:r>
              <a:rPr lang="zh-CN" altLang="en-US" sz="1100" b="1" dirty="0" smtClean="0">
                <a:solidFill>
                  <a:schemeClr val="tx1"/>
                </a:solidFill>
              </a:rPr>
              <a:t>阻塞</a:t>
            </a:r>
            <a:endParaRPr lang="zh-CN" altLang="en-US" sz="1100" b="1" dirty="0">
              <a:solidFill>
                <a:schemeClr val="tx1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2566119" y="1524124"/>
            <a:ext cx="1080120" cy="50405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 smtClean="0">
                <a:solidFill>
                  <a:schemeClr val="tx1"/>
                </a:solidFill>
              </a:rPr>
              <a:t>准备运行</a:t>
            </a:r>
            <a:endParaRPr lang="zh-CN" altLang="en-US" sz="1100" b="1" dirty="0">
              <a:solidFill>
                <a:schemeClr val="tx1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3934271" y="1507604"/>
            <a:ext cx="1080120" cy="50405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 smtClean="0">
                <a:solidFill>
                  <a:schemeClr val="tx1"/>
                </a:solidFill>
              </a:rPr>
              <a:t>运行</a:t>
            </a:r>
            <a:endParaRPr lang="zh-CN" altLang="en-US" sz="1100" b="1" dirty="0">
              <a:solidFill>
                <a:schemeClr val="tx1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6733331" y="1493664"/>
            <a:ext cx="1152128" cy="504056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 smtClean="0">
                <a:solidFill>
                  <a:schemeClr val="tx1"/>
                </a:solidFill>
              </a:rPr>
              <a:t>挂起协程</a:t>
            </a:r>
            <a:endParaRPr lang="zh-CN" altLang="en-US" sz="1100" b="1" dirty="0">
              <a:solidFill>
                <a:schemeClr val="tx1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4508022" y="3150096"/>
            <a:ext cx="1296144" cy="72918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 smtClean="0">
                <a:solidFill>
                  <a:schemeClr val="tx1"/>
                </a:solidFill>
              </a:rPr>
              <a:t>IO </a:t>
            </a:r>
            <a:r>
              <a:rPr lang="zh-CN" altLang="en-US" sz="1100" b="1" dirty="0" smtClean="0">
                <a:solidFill>
                  <a:schemeClr val="tx1"/>
                </a:solidFill>
              </a:rPr>
              <a:t>事件协程</a:t>
            </a:r>
            <a:endParaRPr lang="zh-CN" altLang="en-US" sz="1100" b="1" dirty="0">
              <a:solidFill>
                <a:schemeClr val="tx1"/>
              </a:solidFill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6449926" y="2704108"/>
            <a:ext cx="1732817" cy="432048"/>
          </a:xfrm>
          <a:prstGeom prst="ellipse">
            <a:avLst/>
          </a:prstGeom>
          <a:solidFill>
            <a:schemeClr val="accent4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 smtClean="0">
                <a:solidFill>
                  <a:schemeClr val="tx1"/>
                </a:solidFill>
              </a:rPr>
              <a:t>由</a:t>
            </a:r>
            <a:r>
              <a:rPr lang="en-US" altLang="zh-CN" sz="1100" b="1" dirty="0" smtClean="0">
                <a:solidFill>
                  <a:schemeClr val="tx1"/>
                </a:solidFill>
              </a:rPr>
              <a:t>IO</a:t>
            </a:r>
            <a:r>
              <a:rPr lang="zh-CN" altLang="en-US" sz="1100" b="1" dirty="0" smtClean="0">
                <a:solidFill>
                  <a:schemeClr val="tx1"/>
                </a:solidFill>
              </a:rPr>
              <a:t>协程监控</a:t>
            </a:r>
            <a:r>
              <a:rPr lang="en-US" altLang="zh-CN" sz="1100" b="1" dirty="0" smtClean="0">
                <a:solidFill>
                  <a:schemeClr val="tx1"/>
                </a:solidFill>
              </a:rPr>
              <a:t>IO</a:t>
            </a:r>
            <a:endParaRPr lang="zh-CN" altLang="en-US" sz="1100" b="1" dirty="0">
              <a:solidFill>
                <a:schemeClr val="tx1"/>
              </a:solidFill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2422103" y="2656459"/>
            <a:ext cx="1368152" cy="43204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>
                <a:solidFill>
                  <a:schemeClr val="tx1"/>
                </a:solidFill>
              </a:rPr>
              <a:t>唤醒</a:t>
            </a:r>
            <a:r>
              <a:rPr lang="zh-CN" altLang="en-US" sz="1100" b="1" dirty="0" smtClean="0">
                <a:solidFill>
                  <a:schemeClr val="tx1"/>
                </a:solidFill>
              </a:rPr>
              <a:t>协程</a:t>
            </a:r>
            <a:endParaRPr lang="zh-CN" altLang="en-US" sz="1100" b="1" dirty="0">
              <a:solidFill>
                <a:schemeClr val="tx1"/>
              </a:solidFill>
            </a:endParaRPr>
          </a:p>
        </p:txBody>
      </p:sp>
      <p:cxnSp>
        <p:nvCxnSpPr>
          <p:cNvPr id="15" name="直接箭头连接符 14"/>
          <p:cNvCxnSpPr>
            <a:stCxn id="5" idx="6"/>
            <a:endCxn id="8" idx="2"/>
          </p:cNvCxnSpPr>
          <p:nvPr/>
        </p:nvCxnSpPr>
        <p:spPr>
          <a:xfrm>
            <a:off x="2278087" y="1759632"/>
            <a:ext cx="288032" cy="16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8" idx="6"/>
            <a:endCxn id="9" idx="2"/>
          </p:cNvCxnSpPr>
          <p:nvPr/>
        </p:nvCxnSpPr>
        <p:spPr>
          <a:xfrm flipV="1">
            <a:off x="3646239" y="1759632"/>
            <a:ext cx="288032" cy="16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9" idx="6"/>
            <a:endCxn id="7" idx="2"/>
          </p:cNvCxnSpPr>
          <p:nvPr/>
        </p:nvCxnSpPr>
        <p:spPr>
          <a:xfrm flipV="1">
            <a:off x="5014391" y="1736812"/>
            <a:ext cx="283406" cy="22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7" idx="6"/>
            <a:endCxn id="10" idx="2"/>
          </p:cNvCxnSpPr>
          <p:nvPr/>
        </p:nvCxnSpPr>
        <p:spPr>
          <a:xfrm>
            <a:off x="6449925" y="1736812"/>
            <a:ext cx="283406" cy="8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0" idx="4"/>
            <a:endCxn id="12" idx="0"/>
          </p:cNvCxnSpPr>
          <p:nvPr/>
        </p:nvCxnSpPr>
        <p:spPr>
          <a:xfrm>
            <a:off x="7309395" y="1997720"/>
            <a:ext cx="6940" cy="706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2" idx="2"/>
            <a:endCxn id="11" idx="7"/>
          </p:cNvCxnSpPr>
          <p:nvPr/>
        </p:nvCxnSpPr>
        <p:spPr>
          <a:xfrm flipH="1">
            <a:off x="5614350" y="2920132"/>
            <a:ext cx="835576" cy="336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1" idx="1"/>
            <a:endCxn id="13" idx="5"/>
          </p:cNvCxnSpPr>
          <p:nvPr/>
        </p:nvCxnSpPr>
        <p:spPr>
          <a:xfrm flipH="1" flipV="1">
            <a:off x="3589894" y="3025235"/>
            <a:ext cx="1107944" cy="231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13" idx="0"/>
            <a:endCxn id="8" idx="4"/>
          </p:cNvCxnSpPr>
          <p:nvPr/>
        </p:nvCxnSpPr>
        <p:spPr>
          <a:xfrm flipV="1">
            <a:off x="3106179" y="2028180"/>
            <a:ext cx="0" cy="628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流程图: 联系 40"/>
          <p:cNvSpPr/>
          <p:nvPr/>
        </p:nvSpPr>
        <p:spPr>
          <a:xfrm>
            <a:off x="3889807" y="3879280"/>
            <a:ext cx="457200" cy="457200"/>
          </a:xfrm>
          <a:prstGeom prst="flowChartConnector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 smtClean="0">
                <a:solidFill>
                  <a:schemeClr val="tx1"/>
                </a:solidFill>
              </a:rPr>
              <a:t>IO</a:t>
            </a:r>
            <a:endParaRPr lang="zh-CN" altLang="en-US" sz="1100" b="1" dirty="0">
              <a:solidFill>
                <a:schemeClr val="tx1"/>
              </a:solidFill>
            </a:endParaRPr>
          </a:p>
        </p:txBody>
      </p:sp>
      <p:sp>
        <p:nvSpPr>
          <p:cNvPr id="42" name="流程图: 联系 41"/>
          <p:cNvSpPr/>
          <p:nvPr/>
        </p:nvSpPr>
        <p:spPr>
          <a:xfrm>
            <a:off x="4577350" y="4277010"/>
            <a:ext cx="457200" cy="457200"/>
          </a:xfrm>
          <a:prstGeom prst="flowChartConnector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 smtClean="0">
                <a:solidFill>
                  <a:schemeClr val="tx1"/>
                </a:solidFill>
              </a:rPr>
              <a:t>IO</a:t>
            </a:r>
            <a:endParaRPr lang="zh-CN" altLang="en-US" sz="1100" b="1" dirty="0">
              <a:solidFill>
                <a:schemeClr val="tx1"/>
              </a:solidFill>
            </a:endParaRPr>
          </a:p>
        </p:txBody>
      </p:sp>
      <p:sp>
        <p:nvSpPr>
          <p:cNvPr id="43" name="流程图: 联系 42"/>
          <p:cNvSpPr/>
          <p:nvPr/>
        </p:nvSpPr>
        <p:spPr>
          <a:xfrm>
            <a:off x="5409104" y="4277010"/>
            <a:ext cx="457200" cy="457200"/>
          </a:xfrm>
          <a:prstGeom prst="flowChartConnector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 smtClean="0">
                <a:solidFill>
                  <a:schemeClr val="tx1"/>
                </a:solidFill>
              </a:rPr>
              <a:t>IO</a:t>
            </a:r>
            <a:endParaRPr lang="zh-CN" altLang="en-US" sz="1100" b="1" dirty="0">
              <a:solidFill>
                <a:schemeClr val="tx1"/>
              </a:solidFill>
            </a:endParaRPr>
          </a:p>
        </p:txBody>
      </p:sp>
      <p:sp>
        <p:nvSpPr>
          <p:cNvPr id="44" name="流程图: 联系 43"/>
          <p:cNvSpPr/>
          <p:nvPr/>
        </p:nvSpPr>
        <p:spPr>
          <a:xfrm>
            <a:off x="6022146" y="3819810"/>
            <a:ext cx="457200" cy="457200"/>
          </a:xfrm>
          <a:prstGeom prst="flowChartConnector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 smtClean="0">
                <a:solidFill>
                  <a:schemeClr val="tx1"/>
                </a:solidFill>
              </a:rPr>
              <a:t>IO</a:t>
            </a:r>
            <a:endParaRPr lang="zh-CN" altLang="en-US" sz="1100" b="1" dirty="0">
              <a:solidFill>
                <a:schemeClr val="tx1"/>
              </a:solidFill>
            </a:endParaRPr>
          </a:p>
        </p:txBody>
      </p:sp>
      <p:cxnSp>
        <p:nvCxnSpPr>
          <p:cNvPr id="46" name="直接箭头连接符 45"/>
          <p:cNvCxnSpPr>
            <a:stCxn id="11" idx="3"/>
            <a:endCxn id="41" idx="7"/>
          </p:cNvCxnSpPr>
          <p:nvPr/>
        </p:nvCxnSpPr>
        <p:spPr>
          <a:xfrm flipH="1">
            <a:off x="4280052" y="3772493"/>
            <a:ext cx="417786" cy="173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11" idx="4"/>
            <a:endCxn id="42" idx="0"/>
          </p:cNvCxnSpPr>
          <p:nvPr/>
        </p:nvCxnSpPr>
        <p:spPr>
          <a:xfrm flipH="1">
            <a:off x="4805950" y="3879280"/>
            <a:ext cx="350144" cy="397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11" idx="4"/>
            <a:endCxn id="43" idx="0"/>
          </p:cNvCxnSpPr>
          <p:nvPr/>
        </p:nvCxnSpPr>
        <p:spPr>
          <a:xfrm>
            <a:off x="5156094" y="3879280"/>
            <a:ext cx="481610" cy="397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11" idx="5"/>
            <a:endCxn id="44" idx="1"/>
          </p:cNvCxnSpPr>
          <p:nvPr/>
        </p:nvCxnSpPr>
        <p:spPr>
          <a:xfrm>
            <a:off x="5614350" y="3772493"/>
            <a:ext cx="474751" cy="114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曲线连接符 60"/>
          <p:cNvCxnSpPr>
            <a:stCxn id="11" idx="2"/>
            <a:endCxn id="11" idx="6"/>
          </p:cNvCxnSpPr>
          <p:nvPr/>
        </p:nvCxnSpPr>
        <p:spPr>
          <a:xfrm rot="10800000" flipH="1">
            <a:off x="4508022" y="3514688"/>
            <a:ext cx="1296144" cy="12700"/>
          </a:xfrm>
          <a:prstGeom prst="curvedConnector5">
            <a:avLst>
              <a:gd name="adj1" fmla="val -17637"/>
              <a:gd name="adj2" fmla="val 4670803"/>
              <a:gd name="adj3" fmla="val 117637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文本框 129"/>
          <p:cNvSpPr txBox="1"/>
          <p:nvPr/>
        </p:nvSpPr>
        <p:spPr>
          <a:xfrm>
            <a:off x="666173" y="5209001"/>
            <a:ext cx="76105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1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IO</a:t>
            </a:r>
            <a:r>
              <a:rPr lang="zh-CN" altLang="en-US" sz="1600" dirty="0" smtClean="0"/>
              <a:t>事件协程监控所有的</a:t>
            </a:r>
            <a:r>
              <a:rPr lang="en-US" altLang="zh-CN" sz="1600" dirty="0" smtClean="0"/>
              <a:t>IO</a:t>
            </a:r>
            <a:r>
              <a:rPr lang="zh-CN" altLang="en-US" sz="1600" dirty="0" smtClean="0"/>
              <a:t>事件</a:t>
            </a:r>
            <a:endParaRPr lang="en-US" altLang="zh-CN" sz="1600" dirty="0" smtClean="0"/>
          </a:p>
          <a:p>
            <a:r>
              <a:rPr lang="en-US" altLang="zh-CN" sz="1600" dirty="0" smtClean="0"/>
              <a:t>2</a:t>
            </a:r>
            <a:r>
              <a:rPr lang="zh-CN" altLang="en-US" sz="1600" dirty="0" smtClean="0"/>
              <a:t>、网络协程运行</a:t>
            </a:r>
            <a:r>
              <a:rPr lang="zh-CN" altLang="en-US" sz="1600" dirty="0"/>
              <a:t>时</a:t>
            </a:r>
            <a:r>
              <a:rPr lang="zh-CN" altLang="en-US" sz="1600" dirty="0" smtClean="0"/>
              <a:t>遇到</a:t>
            </a:r>
            <a:r>
              <a:rPr lang="en-US" altLang="zh-CN" sz="1600" dirty="0" smtClean="0"/>
              <a:t>IO</a:t>
            </a:r>
            <a:r>
              <a:rPr lang="zh-CN" altLang="en-US" sz="1600" dirty="0" smtClean="0"/>
              <a:t>阻塞，则被挂起，其</a:t>
            </a:r>
            <a:r>
              <a:rPr lang="en-US" altLang="zh-CN" sz="1600" dirty="0" smtClean="0"/>
              <a:t>IO</a:t>
            </a:r>
            <a:r>
              <a:rPr lang="zh-CN" altLang="en-US" sz="1600" dirty="0" smtClean="0"/>
              <a:t>句柄由</a:t>
            </a:r>
            <a:r>
              <a:rPr lang="en-US" altLang="zh-CN" sz="1600" dirty="0" smtClean="0"/>
              <a:t>IO</a:t>
            </a:r>
            <a:r>
              <a:rPr lang="zh-CN" altLang="en-US" sz="1600" dirty="0" smtClean="0"/>
              <a:t>事件协程监控</a:t>
            </a:r>
            <a:endParaRPr lang="en-US" altLang="zh-CN" sz="1600" dirty="0" smtClean="0"/>
          </a:p>
          <a:p>
            <a:r>
              <a:rPr lang="en-US" altLang="zh-CN" sz="1600" dirty="0" smtClean="0"/>
              <a:t>3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IO</a:t>
            </a:r>
            <a:r>
              <a:rPr lang="zh-CN" altLang="en-US" sz="1600" dirty="0" smtClean="0"/>
              <a:t>事件发生时，其绑定的协程被再次唤醒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653012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如何与第三方库无缝集成 </a:t>
            </a:r>
            <a:r>
              <a:rPr lang="en-US" altLang="zh-CN" dirty="0" smtClean="0"/>
              <a:t>--- </a:t>
            </a:r>
            <a:r>
              <a:rPr lang="zh-CN" altLang="en-US" sz="2000" dirty="0" smtClean="0"/>
              <a:t>设计要点</a:t>
            </a:r>
            <a:endParaRPr lang="zh-CN" altLang="en-US" sz="2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600" b="1" dirty="0" smtClean="0"/>
              <a:t>1</a:t>
            </a:r>
            <a:r>
              <a:rPr lang="zh-CN" altLang="en-US" sz="1600" b="1" dirty="0" smtClean="0"/>
              <a:t>、</a:t>
            </a:r>
            <a:r>
              <a:rPr lang="en-US" altLang="zh-CN" sz="1600" b="1" dirty="0" smtClean="0"/>
              <a:t>HOOK IO</a:t>
            </a:r>
            <a:r>
              <a:rPr lang="zh-CN" altLang="en-US" sz="1600" b="1" dirty="0" smtClean="0"/>
              <a:t>相关</a:t>
            </a:r>
            <a:r>
              <a:rPr lang="en-US" altLang="zh-CN" sz="1600" b="1" dirty="0" smtClean="0"/>
              <a:t>API</a:t>
            </a:r>
          </a:p>
          <a:p>
            <a:r>
              <a:rPr lang="zh-CN" altLang="en-US" sz="1600" dirty="0" smtClean="0"/>
              <a:t>读 </a:t>
            </a:r>
            <a:r>
              <a:rPr lang="en-US" altLang="zh-CN" sz="1600" dirty="0" smtClean="0"/>
              <a:t>API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read/</a:t>
            </a:r>
            <a:r>
              <a:rPr lang="en-US" altLang="zh-CN" sz="1600" dirty="0" err="1" smtClean="0"/>
              <a:t>readv</a:t>
            </a:r>
            <a:r>
              <a:rPr lang="en-US" altLang="zh-CN" sz="1600" dirty="0" smtClean="0"/>
              <a:t>/</a:t>
            </a:r>
            <a:r>
              <a:rPr lang="en-US" altLang="zh-CN" sz="1600" dirty="0" err="1" smtClean="0"/>
              <a:t>recv</a:t>
            </a:r>
            <a:r>
              <a:rPr lang="en-US" altLang="zh-CN" sz="1600" dirty="0" smtClean="0"/>
              <a:t>/</a:t>
            </a:r>
            <a:r>
              <a:rPr lang="en-US" altLang="zh-CN" sz="1600" dirty="0" err="1" smtClean="0"/>
              <a:t>recvfrom</a:t>
            </a:r>
            <a:r>
              <a:rPr lang="en-US" altLang="zh-CN" sz="1600" dirty="0" smtClean="0"/>
              <a:t>/</a:t>
            </a:r>
            <a:r>
              <a:rPr lang="en-US" altLang="zh-CN" sz="1600" dirty="0" err="1" smtClean="0"/>
              <a:t>recvmsg</a:t>
            </a:r>
            <a:endParaRPr lang="en-US" altLang="zh-CN" sz="1600" dirty="0" smtClean="0"/>
          </a:p>
          <a:p>
            <a:r>
              <a:rPr lang="zh-CN" altLang="en-US" sz="1600" dirty="0" smtClean="0"/>
              <a:t>写 </a:t>
            </a:r>
            <a:r>
              <a:rPr lang="en-US" altLang="zh-CN" sz="1600" dirty="0" smtClean="0"/>
              <a:t>API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write/</a:t>
            </a:r>
            <a:r>
              <a:rPr lang="en-US" altLang="zh-CN" sz="1600" dirty="0" err="1" smtClean="0"/>
              <a:t>writev</a:t>
            </a:r>
            <a:r>
              <a:rPr lang="en-US" altLang="zh-CN" sz="1600" dirty="0" smtClean="0"/>
              <a:t>/send/</a:t>
            </a:r>
            <a:r>
              <a:rPr lang="en-US" altLang="zh-CN" sz="1600" dirty="0" err="1" smtClean="0"/>
              <a:t>sendto</a:t>
            </a:r>
            <a:r>
              <a:rPr lang="en-US" altLang="zh-CN" sz="1600" dirty="0" smtClean="0"/>
              <a:t>/</a:t>
            </a:r>
            <a:r>
              <a:rPr lang="en-US" altLang="zh-CN" sz="1600" dirty="0" err="1" smtClean="0"/>
              <a:t>sendmsg</a:t>
            </a:r>
            <a:endParaRPr lang="en-US" altLang="zh-CN" sz="1600" dirty="0" smtClean="0"/>
          </a:p>
          <a:p>
            <a:r>
              <a:rPr lang="zh-CN" altLang="en-US" sz="1600" dirty="0" smtClean="0"/>
              <a:t>其它 </a:t>
            </a:r>
            <a:r>
              <a:rPr lang="en-US" altLang="zh-CN" sz="1600" dirty="0" smtClean="0"/>
              <a:t>API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pipe/</a:t>
            </a:r>
            <a:r>
              <a:rPr lang="en-US" altLang="zh-CN" sz="1600" dirty="0" err="1" smtClean="0"/>
              <a:t>popen</a:t>
            </a:r>
            <a:r>
              <a:rPr lang="en-US" altLang="zh-CN" sz="1600" dirty="0" smtClean="0"/>
              <a:t>/</a:t>
            </a:r>
            <a:r>
              <a:rPr lang="en-US" altLang="zh-CN" sz="1600" dirty="0" err="1" smtClean="0"/>
              <a:t>pclose</a:t>
            </a:r>
            <a:r>
              <a:rPr lang="en-US" altLang="zh-CN" sz="1600" dirty="0" smtClean="0"/>
              <a:t>/open/close/</a:t>
            </a:r>
            <a:r>
              <a:rPr lang="en-US" altLang="zh-CN" sz="1600" dirty="0" err="1" smtClean="0"/>
              <a:t>fcntl</a:t>
            </a:r>
            <a:endParaRPr lang="en-US" altLang="zh-CN" sz="1600" dirty="0" smtClean="0"/>
          </a:p>
          <a:p>
            <a:r>
              <a:rPr lang="en-US" altLang="zh-CN" sz="1600" b="1" dirty="0" smtClean="0"/>
              <a:t>2</a:t>
            </a:r>
            <a:r>
              <a:rPr lang="zh-CN" altLang="en-US" sz="1600" b="1" dirty="0" smtClean="0"/>
              <a:t>、</a:t>
            </a:r>
            <a:r>
              <a:rPr lang="en-US" altLang="zh-CN" sz="1600" b="1" dirty="0" smtClean="0"/>
              <a:t>HOOK </a:t>
            </a:r>
            <a:r>
              <a:rPr lang="zh-CN" altLang="en-US" sz="1600" b="1" dirty="0" smtClean="0"/>
              <a:t>网络相关</a:t>
            </a:r>
            <a:r>
              <a:rPr lang="en-US" altLang="zh-CN" sz="1600" b="1" dirty="0" smtClean="0"/>
              <a:t>API</a:t>
            </a:r>
          </a:p>
          <a:p>
            <a:r>
              <a:rPr lang="en-US" altLang="zh-CN" sz="1600" dirty="0" smtClean="0"/>
              <a:t>socket/</a:t>
            </a:r>
            <a:r>
              <a:rPr lang="en-US" altLang="zh-CN" sz="1600" dirty="0" err="1" smtClean="0"/>
              <a:t>socketpair</a:t>
            </a:r>
            <a:r>
              <a:rPr lang="en-US" altLang="zh-CN" sz="1600" dirty="0" smtClean="0"/>
              <a:t>/bind/listen/accept/connect</a:t>
            </a:r>
          </a:p>
          <a:p>
            <a:r>
              <a:rPr lang="en-US" altLang="zh-CN" sz="1600" dirty="0" smtClean="0"/>
              <a:t>poll/select/</a:t>
            </a:r>
            <a:r>
              <a:rPr lang="en-US" altLang="zh-CN" sz="1600" dirty="0" err="1" smtClean="0"/>
              <a:t>epoll_create</a:t>
            </a:r>
            <a:r>
              <a:rPr lang="en-US" altLang="zh-CN" sz="1600" dirty="0" smtClean="0"/>
              <a:t>/</a:t>
            </a:r>
            <a:r>
              <a:rPr lang="en-US" altLang="zh-CN" sz="1600" dirty="0" err="1" smtClean="0"/>
              <a:t>epoll_wait</a:t>
            </a:r>
            <a:r>
              <a:rPr lang="en-US" altLang="zh-CN" sz="1600" dirty="0" smtClean="0"/>
              <a:t>/</a:t>
            </a:r>
            <a:r>
              <a:rPr lang="en-US" altLang="zh-CN" sz="1600" dirty="0" err="1" smtClean="0"/>
              <a:t>epoll_ctl</a:t>
            </a:r>
            <a:endParaRPr lang="en-US" altLang="zh-CN" sz="1600" dirty="0" smtClean="0"/>
          </a:p>
          <a:p>
            <a:r>
              <a:rPr lang="en-US" altLang="zh-CN" sz="1600" dirty="0" err="1" smtClean="0"/>
              <a:t>gethostbyname</a:t>
            </a:r>
            <a:r>
              <a:rPr lang="en-US" altLang="zh-CN" sz="1600" dirty="0" smtClean="0"/>
              <a:t>/</a:t>
            </a:r>
            <a:r>
              <a:rPr lang="en-US" altLang="zh-CN" sz="1600" dirty="0" err="1" smtClean="0"/>
              <a:t>gethostbyname_r</a:t>
            </a:r>
            <a:endParaRPr lang="en-US" altLang="zh-CN" sz="1600" dirty="0" smtClean="0"/>
          </a:p>
          <a:p>
            <a:endParaRPr lang="en-US" altLang="zh-CN" sz="1600" dirty="0"/>
          </a:p>
          <a:p>
            <a:r>
              <a:rPr lang="zh-CN" altLang="en-US" sz="1600" b="1" dirty="0" smtClean="0"/>
              <a:t>通过 </a:t>
            </a:r>
            <a:r>
              <a:rPr lang="en-US" altLang="zh-CN" sz="1600" b="1" dirty="0" smtClean="0"/>
              <a:t>HOOK </a:t>
            </a:r>
            <a:r>
              <a:rPr lang="zh-CN" altLang="en-US" sz="1600" b="1" dirty="0" smtClean="0"/>
              <a:t>系统底层 </a:t>
            </a:r>
            <a:r>
              <a:rPr lang="en-US" altLang="zh-CN" sz="1600" b="1" dirty="0" smtClean="0"/>
              <a:t>API</a:t>
            </a:r>
            <a:r>
              <a:rPr lang="zh-CN" altLang="en-US" sz="1600" b="1" dirty="0" smtClean="0"/>
              <a:t>，可以实现：</a:t>
            </a:r>
            <a:endParaRPr lang="en-US" altLang="zh-CN" sz="1600" b="1" dirty="0" smtClean="0"/>
          </a:p>
          <a:p>
            <a:r>
              <a:rPr lang="en-US" altLang="zh-CN" sz="1600" dirty="0" smtClean="0"/>
              <a:t>1</a:t>
            </a:r>
            <a:r>
              <a:rPr lang="zh-CN" altLang="en-US" sz="1600" dirty="0" smtClean="0"/>
              <a:t>、直接接管第三方库（如：</a:t>
            </a:r>
            <a:r>
              <a:rPr lang="en-US" altLang="zh-CN" sz="1600" dirty="0" err="1" smtClean="0"/>
              <a:t>mysql</a:t>
            </a:r>
            <a:r>
              <a:rPr lang="en-US" altLang="zh-CN" sz="1600" dirty="0" smtClean="0"/>
              <a:t>/http/</a:t>
            </a:r>
            <a:r>
              <a:rPr lang="en-US" altLang="zh-CN" sz="1600" dirty="0" err="1" smtClean="0"/>
              <a:t>redis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等库）的网络连接及通信过程</a:t>
            </a:r>
            <a:endParaRPr lang="en-US" altLang="zh-CN" sz="1600" dirty="0" smtClean="0"/>
          </a:p>
          <a:p>
            <a:r>
              <a:rPr lang="en-US" altLang="zh-CN" sz="1600" dirty="0" smtClean="0"/>
              <a:t>2</a:t>
            </a:r>
            <a:r>
              <a:rPr lang="zh-CN" altLang="en-US" sz="1600" dirty="0" smtClean="0"/>
              <a:t>、直接接管第三方库的域名解析过程</a:t>
            </a:r>
            <a:endParaRPr lang="en-US" altLang="zh-CN" sz="1600" dirty="0" smtClean="0"/>
          </a:p>
          <a:p>
            <a:r>
              <a:rPr lang="en-US" altLang="zh-CN" sz="1600" dirty="0" smtClean="0"/>
              <a:t>3</a:t>
            </a:r>
            <a:r>
              <a:rPr lang="zh-CN" altLang="en-US" sz="1600" dirty="0" smtClean="0"/>
              <a:t>、将第三方网络阻塞过程协程化，在协程库底层转化为非阻塞过程</a:t>
            </a:r>
            <a:endParaRPr lang="zh-CN" altLang="en-US" sz="1600" dirty="0"/>
          </a:p>
        </p:txBody>
      </p:sp>
      <p:sp>
        <p:nvSpPr>
          <p:cNvPr id="5" name="文本框 4"/>
          <p:cNvSpPr txBox="1"/>
          <p:nvPr/>
        </p:nvSpPr>
        <p:spPr>
          <a:xfrm>
            <a:off x="683568" y="5373216"/>
            <a:ext cx="64087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sz="16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库协程化的例子参见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acl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600" dirty="0" err="1" smtClean="0"/>
              <a:t>lib_fiber</a:t>
            </a:r>
            <a:r>
              <a:rPr lang="en-US" altLang="zh-CN" sz="1600" dirty="0" smtClean="0"/>
              <a:t>/samples/</a:t>
            </a:r>
            <a:r>
              <a:rPr lang="en-US" altLang="zh-CN" sz="1600" dirty="0" err="1" smtClean="0"/>
              <a:t>mysql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636470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为何要 </a:t>
            </a:r>
            <a:r>
              <a:rPr lang="en-US" altLang="zh-CN" dirty="0" smtClean="0"/>
              <a:t>HOOK </a:t>
            </a:r>
            <a:r>
              <a:rPr lang="zh-CN" altLang="en-US" dirty="0" smtClean="0"/>
              <a:t>很多系统</a:t>
            </a:r>
            <a:r>
              <a:rPr lang="en-US" altLang="zh-CN" dirty="0" smtClean="0"/>
              <a:t>API --- </a:t>
            </a:r>
            <a:r>
              <a:rPr lang="zh-CN" altLang="en-US" sz="2000" dirty="0" smtClean="0"/>
              <a:t>设计要点</a:t>
            </a:r>
            <a:endParaRPr lang="zh-CN" altLang="en-US" sz="2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poll/select </a:t>
            </a:r>
            <a:r>
              <a:rPr lang="zh-CN" altLang="en-US" dirty="0" smtClean="0"/>
              <a:t>为网络编程中常用系统 </a:t>
            </a:r>
            <a:r>
              <a:rPr lang="en-US" altLang="zh-CN" dirty="0" smtClean="0"/>
              <a:t>API</a:t>
            </a:r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、很多第三方网络库用 </a:t>
            </a:r>
            <a:r>
              <a:rPr lang="en-US" altLang="zh-CN" dirty="0" smtClean="0"/>
              <a:t>poll/select </a:t>
            </a:r>
            <a:r>
              <a:rPr lang="zh-CN" altLang="en-US" dirty="0" smtClean="0"/>
              <a:t>模拟</a:t>
            </a:r>
            <a:r>
              <a:rPr lang="en-US" altLang="zh-CN" dirty="0" smtClean="0"/>
              <a:t>IO</a:t>
            </a:r>
            <a:r>
              <a:rPr lang="zh-CN" altLang="en-US" dirty="0" smtClean="0"/>
              <a:t>超时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epoll</a:t>
            </a:r>
            <a:r>
              <a:rPr lang="en-US" altLang="zh-CN" dirty="0" smtClean="0"/>
              <a:t> </a:t>
            </a:r>
            <a:r>
              <a:rPr lang="zh-CN" altLang="en-US" dirty="0" smtClean="0"/>
              <a:t>在 </a:t>
            </a:r>
            <a:r>
              <a:rPr lang="en-US" altLang="zh-CN" dirty="0" smtClean="0"/>
              <a:t>reactor </a:t>
            </a:r>
            <a:r>
              <a:rPr lang="zh-CN" altLang="en-US" dirty="0" smtClean="0"/>
              <a:t>类应用（如：聊天）方面比较广泛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gethostbyname</a:t>
            </a:r>
            <a:r>
              <a:rPr lang="en-US" altLang="zh-CN" dirty="0" smtClean="0"/>
              <a:t> </a:t>
            </a:r>
            <a:r>
              <a:rPr lang="zh-CN" altLang="en-US" dirty="0" smtClean="0"/>
              <a:t>在域名解析方面应用广泛</a:t>
            </a:r>
            <a:endParaRPr lang="en-US" altLang="zh-CN" dirty="0" smtClean="0"/>
          </a:p>
          <a:p>
            <a:r>
              <a:rPr lang="en-US" altLang="zh-CN" dirty="0" smtClean="0"/>
              <a:t>5</a:t>
            </a:r>
            <a:r>
              <a:rPr lang="zh-CN" altLang="en-US" dirty="0" smtClean="0"/>
              <a:t>、</a:t>
            </a:r>
            <a:r>
              <a:rPr lang="en-US" altLang="zh-CN" dirty="0" smtClean="0"/>
              <a:t>listen </a:t>
            </a:r>
            <a:r>
              <a:rPr lang="zh-CN" altLang="en-US" dirty="0" smtClean="0"/>
              <a:t>需要将监听描述字设为非阻塞模式</a:t>
            </a:r>
            <a:endParaRPr lang="en-US" altLang="zh-CN" dirty="0" smtClean="0"/>
          </a:p>
          <a:p>
            <a:r>
              <a:rPr lang="en-US" altLang="zh-CN" dirty="0" smtClean="0"/>
              <a:t>6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connect </a:t>
            </a:r>
            <a:r>
              <a:rPr lang="zh-CN" altLang="en-US" dirty="0" smtClean="0"/>
              <a:t>需要将连接描述字设为非阻塞模式</a:t>
            </a:r>
            <a:endParaRPr lang="en-US" altLang="zh-CN" dirty="0" smtClean="0"/>
          </a:p>
          <a:p>
            <a:r>
              <a:rPr lang="en-US" altLang="zh-CN" dirty="0" smtClean="0"/>
              <a:t>7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bind/socket/</a:t>
            </a:r>
            <a:r>
              <a:rPr lang="en-US" altLang="zh-CN" dirty="0" err="1" smtClean="0"/>
              <a:t>socketpair</a:t>
            </a:r>
            <a:r>
              <a:rPr lang="en-US" altLang="zh-CN" dirty="0" smtClean="0"/>
              <a:t>/</a:t>
            </a:r>
            <a:r>
              <a:rPr lang="zh-CN" altLang="en-US" dirty="0" smtClean="0"/>
              <a:t>。。。为便于将出错号与协程绑定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8820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基于协程的 </a:t>
            </a:r>
            <a:r>
              <a:rPr lang="en-US" altLang="zh-CN" dirty="0" err="1" smtClean="0"/>
              <a:t>errno</a:t>
            </a:r>
            <a:r>
              <a:rPr lang="en-US" altLang="zh-CN" dirty="0" smtClean="0"/>
              <a:t> --- </a:t>
            </a:r>
            <a:r>
              <a:rPr lang="zh-CN" altLang="en-US" sz="2000" dirty="0" smtClean="0"/>
              <a:t>设计要点</a:t>
            </a:r>
            <a:endParaRPr lang="zh-CN" altLang="en-US" sz="2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因为每个线程中存在大量协程，当某个协程的</a:t>
            </a:r>
            <a:r>
              <a:rPr lang="en-US" altLang="zh-CN" dirty="0" smtClean="0"/>
              <a:t>IO</a:t>
            </a:r>
            <a:r>
              <a:rPr lang="zh-CN" altLang="en-US" dirty="0" smtClean="0"/>
              <a:t>过程出错时，如果实现不同协程之间的 </a:t>
            </a:r>
            <a:r>
              <a:rPr lang="en-US" altLang="zh-CN" dirty="0" err="1" smtClean="0"/>
              <a:t>errno</a:t>
            </a:r>
            <a:r>
              <a:rPr lang="en-US" altLang="zh-CN" dirty="0" smtClean="0"/>
              <a:t> </a:t>
            </a:r>
            <a:r>
              <a:rPr lang="zh-CN" altLang="en-US" dirty="0" smtClean="0"/>
              <a:t>是相互隔离的？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--- </a:t>
            </a:r>
            <a:r>
              <a:rPr lang="zh-CN" altLang="en-US" dirty="0" smtClean="0"/>
              <a:t>在 </a:t>
            </a:r>
            <a:r>
              <a:rPr lang="en-US" altLang="zh-CN" dirty="0" smtClean="0"/>
              <a:t>Linux </a:t>
            </a:r>
            <a:r>
              <a:rPr lang="zh-CN" altLang="en-US" dirty="0" smtClean="0"/>
              <a:t>平台下直接 </a:t>
            </a:r>
            <a:r>
              <a:rPr lang="en-US" altLang="zh-CN" dirty="0"/>
              <a:t>HOOK __</a:t>
            </a:r>
            <a:r>
              <a:rPr lang="en-US" altLang="zh-CN" dirty="0" err="1" smtClean="0"/>
              <a:t>errno_location</a:t>
            </a:r>
            <a:r>
              <a:rPr lang="en-US" altLang="zh-CN" dirty="0" smtClean="0"/>
              <a:t> </a:t>
            </a:r>
            <a:r>
              <a:rPr lang="zh-CN" altLang="en-US" dirty="0" smtClean="0"/>
              <a:t>系统函数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参见：</a:t>
            </a:r>
            <a:r>
              <a:rPr lang="en-US" altLang="zh-CN" dirty="0"/>
              <a:t>/</a:t>
            </a:r>
            <a:r>
              <a:rPr lang="en-US" altLang="zh-CN" dirty="0" err="1" smtClean="0"/>
              <a:t>usr</a:t>
            </a:r>
            <a:r>
              <a:rPr lang="en-US" altLang="zh-CN" dirty="0" smtClean="0"/>
              <a:t>/include/bits/</a:t>
            </a:r>
            <a:r>
              <a:rPr lang="en-US" altLang="zh-CN" dirty="0" err="1" smtClean="0"/>
              <a:t>errno.h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sz="1600" b="1" dirty="0"/>
              <a:t>extern </a:t>
            </a:r>
            <a:r>
              <a:rPr lang="en-US" altLang="zh-CN" sz="1600" b="1" dirty="0" err="1"/>
              <a:t>int</a:t>
            </a:r>
            <a:r>
              <a:rPr lang="en-US" altLang="zh-CN" sz="1600" b="1" dirty="0"/>
              <a:t> *__</a:t>
            </a:r>
            <a:r>
              <a:rPr lang="en-US" altLang="zh-CN" sz="1600" b="1" dirty="0" err="1"/>
              <a:t>errno_location</a:t>
            </a:r>
            <a:r>
              <a:rPr lang="en-US" altLang="zh-CN" sz="1600" b="1" dirty="0"/>
              <a:t> (void) __THROW __attribute__ ((__</a:t>
            </a:r>
            <a:r>
              <a:rPr lang="en-US" altLang="zh-CN" sz="1600" b="1" dirty="0" err="1"/>
              <a:t>const</a:t>
            </a:r>
            <a:r>
              <a:rPr lang="en-US" altLang="zh-CN" sz="1600" b="1" dirty="0" smtClean="0"/>
              <a:t>__));</a:t>
            </a:r>
          </a:p>
          <a:p>
            <a:r>
              <a:rPr lang="en-US" altLang="zh-CN" sz="1600" b="1" dirty="0" smtClean="0"/>
              <a:t>#define </a:t>
            </a:r>
            <a:r>
              <a:rPr lang="en-US" altLang="zh-CN" sz="1600" b="1" dirty="0" err="1"/>
              <a:t>errno</a:t>
            </a:r>
            <a:r>
              <a:rPr lang="en-US" altLang="zh-CN" sz="1600" b="1" dirty="0"/>
              <a:t> (*__</a:t>
            </a:r>
            <a:r>
              <a:rPr lang="en-US" altLang="zh-CN" sz="1600" b="1" dirty="0" err="1" smtClean="0"/>
              <a:t>errno_location</a:t>
            </a:r>
            <a:r>
              <a:rPr lang="en-US" altLang="zh-CN" sz="1600" b="1" dirty="0" smtClean="0"/>
              <a:t> ())</a:t>
            </a:r>
          </a:p>
          <a:p>
            <a:endParaRPr lang="en-US" altLang="zh-CN" sz="1600" dirty="0"/>
          </a:p>
          <a:p>
            <a:r>
              <a:rPr lang="zh-CN" altLang="en-US" sz="1600" dirty="0" smtClean="0"/>
              <a:t>针对进程内全局变量：</a:t>
            </a:r>
            <a:r>
              <a:rPr lang="en-US" altLang="zh-CN" sz="1600" dirty="0" err="1" smtClean="0"/>
              <a:t>errno</a:t>
            </a:r>
            <a:r>
              <a:rPr lang="zh-CN" altLang="en-US" sz="1600" dirty="0" smtClean="0"/>
              <a:t>，操作系统将该变量定义为一个函数指针地址，函数内部会通过线程局部变量方式给每一个线程分配一个 </a:t>
            </a:r>
            <a:r>
              <a:rPr lang="en-US" altLang="zh-CN" sz="1600" dirty="0" smtClean="0"/>
              <a:t>error </a:t>
            </a:r>
            <a:r>
              <a:rPr lang="zh-CN" altLang="en-US" sz="1600" dirty="0" smtClean="0"/>
              <a:t>对象</a:t>
            </a:r>
            <a:endParaRPr lang="en-US" altLang="zh-CN" sz="1600" dirty="0" smtClean="0"/>
          </a:p>
          <a:p>
            <a:r>
              <a:rPr lang="zh-CN" altLang="en-US" sz="1600" dirty="0" smtClean="0"/>
              <a:t>因此，通过 </a:t>
            </a:r>
            <a:r>
              <a:rPr lang="en-US" altLang="zh-CN" sz="1600" dirty="0" smtClean="0"/>
              <a:t>hook __</a:t>
            </a:r>
            <a:r>
              <a:rPr lang="en-US" altLang="zh-CN" sz="1600" dirty="0" err="1" smtClean="0"/>
              <a:t>errno_location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函数，在协程库里给每个协程一个协程局部变量，实现了 </a:t>
            </a:r>
            <a:r>
              <a:rPr lang="en-US" altLang="zh-CN" sz="1600" dirty="0" err="1" smtClean="0"/>
              <a:t>errno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全局变量的协程安全性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6531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内存检测 </a:t>
            </a:r>
            <a:r>
              <a:rPr lang="en-US" altLang="zh-CN" dirty="0" smtClean="0"/>
              <a:t>--- </a:t>
            </a:r>
            <a:r>
              <a:rPr lang="zh-CN" altLang="en-US" sz="2000" dirty="0" smtClean="0"/>
              <a:t>设计要点</a:t>
            </a:r>
            <a:endParaRPr lang="zh-CN" altLang="en-US" sz="2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配合 </a:t>
            </a:r>
            <a:r>
              <a:rPr lang="en-US" altLang="zh-CN" dirty="0" err="1" smtClean="0"/>
              <a:t>valgrind</a:t>
            </a:r>
            <a:r>
              <a:rPr lang="en-US" altLang="zh-CN" dirty="0" smtClean="0"/>
              <a:t> </a:t>
            </a:r>
            <a:r>
              <a:rPr lang="zh-CN" altLang="en-US" dirty="0" smtClean="0"/>
              <a:t>做内存检测：</a:t>
            </a:r>
            <a:endParaRPr lang="en-US" altLang="zh-CN" dirty="0" smtClean="0"/>
          </a:p>
          <a:p>
            <a:r>
              <a:rPr lang="en-US" altLang="zh-CN" sz="1600" dirty="0" smtClean="0"/>
              <a:t>- </a:t>
            </a:r>
            <a:r>
              <a:rPr lang="en-US" altLang="zh-CN" sz="1600" dirty="0" err="1" smtClean="0"/>
              <a:t>valgrind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与 </a:t>
            </a:r>
            <a:r>
              <a:rPr lang="en-US" altLang="zh-CN" sz="1600" dirty="0" err="1" smtClean="0"/>
              <a:t>xxxcontext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的不兼容性</a:t>
            </a:r>
            <a:endParaRPr lang="en-US" altLang="zh-CN" sz="1600" dirty="0" smtClean="0"/>
          </a:p>
          <a:p>
            <a:r>
              <a:rPr lang="en-US" altLang="zh-CN" sz="1600" dirty="0" smtClean="0"/>
              <a:t>- </a:t>
            </a:r>
            <a:r>
              <a:rPr lang="zh-CN" altLang="en-US" sz="1600" dirty="0" smtClean="0"/>
              <a:t>需下载 </a:t>
            </a:r>
            <a:r>
              <a:rPr lang="en-US" altLang="zh-CN" sz="1600" dirty="0" err="1" smtClean="0"/>
              <a:t>valgrind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开发包，调用 </a:t>
            </a:r>
            <a:r>
              <a:rPr lang="en-US" altLang="zh-CN" sz="1600" dirty="0" smtClean="0"/>
              <a:t>VALGRIND_STACK_REGISTER</a:t>
            </a:r>
            <a:r>
              <a:rPr lang="zh-CN" altLang="en-US" sz="1600" dirty="0" smtClean="0"/>
              <a:t>通知</a:t>
            </a:r>
            <a:endParaRPr lang="en-US" altLang="zh-CN" sz="1600" dirty="0" smtClean="0"/>
          </a:p>
          <a:p>
            <a:r>
              <a:rPr lang="en-US" altLang="zh-CN" sz="1600" dirty="0"/>
              <a:t> 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valgrind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跳过检测该内存区域</a:t>
            </a:r>
            <a:endParaRPr lang="en-US" altLang="zh-CN" sz="1600" dirty="0" smtClean="0"/>
          </a:p>
          <a:p>
            <a:r>
              <a:rPr lang="en-US" altLang="zh-CN" sz="1600" dirty="0" smtClean="0"/>
              <a:t>- </a:t>
            </a:r>
            <a:r>
              <a:rPr lang="zh-CN" altLang="en-US" sz="1600" dirty="0" smtClean="0"/>
              <a:t>检测时在 </a:t>
            </a:r>
            <a:r>
              <a:rPr lang="en-US" altLang="zh-CN" sz="1600" dirty="0" err="1" smtClean="0"/>
              <a:t>Makefile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里打开 </a:t>
            </a:r>
            <a:r>
              <a:rPr lang="en-US" altLang="zh-CN" sz="1600" dirty="0" smtClean="0"/>
              <a:t>–DUSE_VALGRIND </a:t>
            </a:r>
            <a:r>
              <a:rPr lang="zh-CN" altLang="en-US" sz="1600" dirty="0" smtClean="0"/>
              <a:t>编译选项，重新编译 </a:t>
            </a:r>
            <a:r>
              <a:rPr lang="en-US" altLang="zh-CN" sz="1600" dirty="0" err="1" smtClean="0"/>
              <a:t>lib_fiber.a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567305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利用多核 </a:t>
            </a:r>
            <a:r>
              <a:rPr lang="en-US" altLang="zh-CN" dirty="0" smtClean="0"/>
              <a:t>--- </a:t>
            </a:r>
            <a:r>
              <a:rPr lang="zh-CN" altLang="en-US" sz="2000" dirty="0" smtClean="0"/>
              <a:t>设计要点</a:t>
            </a:r>
            <a:endParaRPr lang="zh-CN" altLang="en-US" sz="2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4941167"/>
            <a:ext cx="8229600" cy="1250101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sz="1600" dirty="0" smtClean="0"/>
              <a:t>每个线程一个独立的协程调度器，通过创建多个线程使用多核</a:t>
            </a:r>
            <a:endParaRPr lang="en-US" altLang="zh-CN" sz="1600" dirty="0" smtClean="0"/>
          </a:p>
          <a:p>
            <a:r>
              <a:rPr lang="zh-CN" altLang="en-US" sz="1600" dirty="0" smtClean="0"/>
              <a:t>使用 </a:t>
            </a:r>
            <a:r>
              <a:rPr lang="en-US" altLang="zh-CN" sz="1600" dirty="0" err="1" smtClean="0"/>
              <a:t>acl</a:t>
            </a:r>
            <a:r>
              <a:rPr lang="en-US" altLang="zh-CN" sz="1600" dirty="0" smtClean="0"/>
              <a:t> master </a:t>
            </a:r>
            <a:r>
              <a:rPr lang="zh-CN" altLang="en-US" sz="1600" dirty="0" smtClean="0"/>
              <a:t>服务器框架，创建多进程使用多核，每个进程一个协程调度器</a:t>
            </a:r>
            <a:endParaRPr lang="en-US" altLang="zh-CN" sz="1600" dirty="0" smtClean="0"/>
          </a:p>
          <a:p>
            <a:endParaRPr lang="en-US" altLang="zh-CN" sz="1600" dirty="0"/>
          </a:p>
          <a:p>
            <a:r>
              <a:rPr lang="zh-CN" altLang="en-US" sz="1500" dirty="0" smtClean="0"/>
              <a:t>多线程示例参见：</a:t>
            </a:r>
            <a:r>
              <a:rPr lang="en-US" altLang="zh-CN" sz="1500" dirty="0" err="1" smtClean="0"/>
              <a:t>acl</a:t>
            </a:r>
            <a:r>
              <a:rPr lang="en-US" altLang="zh-CN" sz="1500" dirty="0" smtClean="0"/>
              <a:t>/</a:t>
            </a:r>
            <a:r>
              <a:rPr lang="en-US" altLang="zh-CN" sz="1500" dirty="0" err="1" smtClean="0"/>
              <a:t>lib_fiber</a:t>
            </a:r>
            <a:r>
              <a:rPr lang="en-US" altLang="zh-CN" sz="1500" dirty="0" smtClean="0"/>
              <a:t>/samples/</a:t>
            </a:r>
            <a:r>
              <a:rPr lang="en-US" altLang="zh-CN" sz="1500" dirty="0" err="1" smtClean="0"/>
              <a:t>redis_threads</a:t>
            </a:r>
            <a:endParaRPr lang="en-US" altLang="zh-CN" sz="1500" dirty="0" smtClean="0"/>
          </a:p>
          <a:p>
            <a:r>
              <a:rPr lang="zh-CN" altLang="en-US" sz="1500" dirty="0" smtClean="0"/>
              <a:t>多进程示例参见：</a:t>
            </a:r>
            <a:r>
              <a:rPr lang="en-US" altLang="zh-CN" sz="1500" dirty="0" err="1"/>
              <a:t>acl</a:t>
            </a:r>
            <a:r>
              <a:rPr lang="en-US" altLang="zh-CN" sz="1500" dirty="0"/>
              <a:t>/</a:t>
            </a:r>
            <a:r>
              <a:rPr lang="en-US" altLang="zh-CN" sz="1500" dirty="0" err="1"/>
              <a:t>lib_fiber</a:t>
            </a:r>
            <a:r>
              <a:rPr lang="en-US" altLang="zh-CN" sz="1500" dirty="0"/>
              <a:t>/samples/</a:t>
            </a:r>
            <a:r>
              <a:rPr lang="en-US" altLang="zh-CN" sz="1500" dirty="0" err="1"/>
              <a:t>master_fiber</a:t>
            </a:r>
            <a:endParaRPr lang="zh-CN" altLang="en-US" sz="1500" dirty="0"/>
          </a:p>
        </p:txBody>
      </p:sp>
      <p:sp>
        <p:nvSpPr>
          <p:cNvPr id="16" name="椭圆 15"/>
          <p:cNvSpPr/>
          <p:nvPr/>
        </p:nvSpPr>
        <p:spPr>
          <a:xfrm>
            <a:off x="1531888" y="1753280"/>
            <a:ext cx="1080120" cy="32737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 smtClean="0">
                <a:solidFill>
                  <a:schemeClr val="bg1"/>
                </a:solidFill>
              </a:rPr>
              <a:t>创建线程</a:t>
            </a:r>
            <a:endParaRPr lang="zh-CN" altLang="en-US" sz="1100" b="1" dirty="0">
              <a:solidFill>
                <a:schemeClr val="bg1"/>
              </a:solidFill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2987824" y="1476460"/>
            <a:ext cx="1080120" cy="32737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 smtClean="0">
                <a:solidFill>
                  <a:schemeClr val="bg1"/>
                </a:solidFill>
              </a:rPr>
              <a:t>创建协程</a:t>
            </a:r>
            <a:endParaRPr lang="zh-CN" altLang="en-US" sz="1100" b="1" dirty="0">
              <a:solidFill>
                <a:schemeClr val="bg1"/>
              </a:solidFill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2987824" y="2088292"/>
            <a:ext cx="1080120" cy="32737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 smtClean="0">
                <a:solidFill>
                  <a:schemeClr val="bg1"/>
                </a:solidFill>
              </a:rPr>
              <a:t>创建协程</a:t>
            </a:r>
            <a:endParaRPr lang="zh-CN" altLang="en-US" sz="1100" b="1" dirty="0">
              <a:solidFill>
                <a:schemeClr val="bg1"/>
              </a:solidFill>
            </a:endParaRPr>
          </a:p>
        </p:txBody>
      </p:sp>
      <p:cxnSp>
        <p:nvCxnSpPr>
          <p:cNvPr id="20" name="直接箭头连接符 19"/>
          <p:cNvCxnSpPr>
            <a:stCxn id="16" idx="6"/>
            <a:endCxn id="17" idx="2"/>
          </p:cNvCxnSpPr>
          <p:nvPr/>
        </p:nvCxnSpPr>
        <p:spPr>
          <a:xfrm flipV="1">
            <a:off x="2612008" y="1640149"/>
            <a:ext cx="375816" cy="276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6" idx="6"/>
            <a:endCxn id="18" idx="2"/>
          </p:cNvCxnSpPr>
          <p:nvPr/>
        </p:nvCxnSpPr>
        <p:spPr>
          <a:xfrm>
            <a:off x="2612008" y="1916969"/>
            <a:ext cx="375816" cy="335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/>
        </p:nvSpPr>
        <p:spPr>
          <a:xfrm>
            <a:off x="1547664" y="2988565"/>
            <a:ext cx="1080120" cy="32737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 smtClean="0">
                <a:solidFill>
                  <a:schemeClr val="bg1"/>
                </a:solidFill>
              </a:rPr>
              <a:t>创建线程</a:t>
            </a:r>
            <a:endParaRPr lang="zh-CN" altLang="en-US" sz="1100" b="1" dirty="0">
              <a:solidFill>
                <a:schemeClr val="bg1"/>
              </a:solidFill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3003600" y="2711745"/>
            <a:ext cx="1080120" cy="32737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 smtClean="0">
                <a:solidFill>
                  <a:schemeClr val="bg1"/>
                </a:solidFill>
              </a:rPr>
              <a:t>创建协程</a:t>
            </a:r>
            <a:endParaRPr lang="zh-CN" altLang="en-US" sz="1100" b="1" dirty="0">
              <a:solidFill>
                <a:schemeClr val="bg1"/>
              </a:solidFill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3003600" y="3323577"/>
            <a:ext cx="1080120" cy="32737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 smtClean="0">
                <a:solidFill>
                  <a:schemeClr val="bg1"/>
                </a:solidFill>
              </a:rPr>
              <a:t>创建协程</a:t>
            </a:r>
            <a:endParaRPr lang="zh-CN" altLang="en-US" sz="1100" b="1" dirty="0">
              <a:solidFill>
                <a:schemeClr val="bg1"/>
              </a:solidFill>
            </a:endParaRPr>
          </a:p>
        </p:txBody>
      </p:sp>
      <p:cxnSp>
        <p:nvCxnSpPr>
          <p:cNvPr id="26" name="直接箭头连接符 25"/>
          <p:cNvCxnSpPr>
            <a:stCxn id="23" idx="6"/>
            <a:endCxn id="24" idx="2"/>
          </p:cNvCxnSpPr>
          <p:nvPr/>
        </p:nvCxnSpPr>
        <p:spPr>
          <a:xfrm flipV="1">
            <a:off x="2627784" y="2875434"/>
            <a:ext cx="375816" cy="276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23" idx="6"/>
            <a:endCxn id="25" idx="2"/>
          </p:cNvCxnSpPr>
          <p:nvPr/>
        </p:nvCxnSpPr>
        <p:spPr>
          <a:xfrm>
            <a:off x="2627784" y="3152254"/>
            <a:ext cx="375816" cy="335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椭圆 27"/>
          <p:cNvSpPr/>
          <p:nvPr/>
        </p:nvSpPr>
        <p:spPr>
          <a:xfrm>
            <a:off x="539552" y="2410331"/>
            <a:ext cx="1080120" cy="3273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 smtClean="0">
                <a:solidFill>
                  <a:schemeClr val="bg1"/>
                </a:solidFill>
              </a:rPr>
              <a:t>创建进程</a:t>
            </a:r>
            <a:endParaRPr lang="zh-CN" altLang="en-US" sz="1100" b="1" dirty="0">
              <a:solidFill>
                <a:schemeClr val="bg1"/>
              </a:solidFill>
            </a:endParaRPr>
          </a:p>
        </p:txBody>
      </p:sp>
      <p:cxnSp>
        <p:nvCxnSpPr>
          <p:cNvPr id="30" name="直接箭头连接符 29"/>
          <p:cNvCxnSpPr>
            <a:stCxn id="28" idx="7"/>
            <a:endCxn id="16" idx="3"/>
          </p:cNvCxnSpPr>
          <p:nvPr/>
        </p:nvCxnSpPr>
        <p:spPr>
          <a:xfrm flipV="1">
            <a:off x="1461492" y="2032714"/>
            <a:ext cx="228576" cy="425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28" idx="5"/>
            <a:endCxn id="23" idx="1"/>
          </p:cNvCxnSpPr>
          <p:nvPr/>
        </p:nvCxnSpPr>
        <p:spPr>
          <a:xfrm>
            <a:off x="1461492" y="2689765"/>
            <a:ext cx="244352" cy="346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椭圆 32"/>
          <p:cNvSpPr/>
          <p:nvPr/>
        </p:nvSpPr>
        <p:spPr>
          <a:xfrm>
            <a:off x="5988118" y="1835260"/>
            <a:ext cx="1088385" cy="340092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 smtClean="0">
                <a:solidFill>
                  <a:schemeClr val="bg1"/>
                </a:solidFill>
              </a:rPr>
              <a:t>创建进程</a:t>
            </a:r>
            <a:endParaRPr lang="zh-CN" altLang="en-US" sz="1100" b="1" dirty="0">
              <a:solidFill>
                <a:schemeClr val="bg1"/>
              </a:solidFill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7424706" y="1558440"/>
            <a:ext cx="1088385" cy="34009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 smtClean="0">
                <a:solidFill>
                  <a:schemeClr val="bg1"/>
                </a:solidFill>
              </a:rPr>
              <a:t>创建协程</a:t>
            </a:r>
            <a:endParaRPr lang="zh-CN" altLang="en-US" sz="1100" b="1" dirty="0">
              <a:solidFill>
                <a:schemeClr val="bg1"/>
              </a:solidFill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7424706" y="2170272"/>
            <a:ext cx="1088385" cy="34009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 smtClean="0">
                <a:solidFill>
                  <a:schemeClr val="bg1"/>
                </a:solidFill>
              </a:rPr>
              <a:t>创建协程</a:t>
            </a:r>
            <a:endParaRPr lang="zh-CN" altLang="en-US" sz="1100" b="1" dirty="0">
              <a:solidFill>
                <a:schemeClr val="bg1"/>
              </a:solidFill>
            </a:endParaRPr>
          </a:p>
        </p:txBody>
      </p:sp>
      <p:cxnSp>
        <p:nvCxnSpPr>
          <p:cNvPr id="36" name="直接箭头连接符 35"/>
          <p:cNvCxnSpPr>
            <a:stCxn id="33" idx="6"/>
            <a:endCxn id="34" idx="2"/>
          </p:cNvCxnSpPr>
          <p:nvPr/>
        </p:nvCxnSpPr>
        <p:spPr>
          <a:xfrm flipV="1">
            <a:off x="7076503" y="1728486"/>
            <a:ext cx="348203" cy="276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33" idx="6"/>
            <a:endCxn id="35" idx="2"/>
          </p:cNvCxnSpPr>
          <p:nvPr/>
        </p:nvCxnSpPr>
        <p:spPr>
          <a:xfrm>
            <a:off x="7076503" y="2005306"/>
            <a:ext cx="348203" cy="335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椭圆 37"/>
          <p:cNvSpPr/>
          <p:nvPr/>
        </p:nvSpPr>
        <p:spPr>
          <a:xfrm>
            <a:off x="6003894" y="3070545"/>
            <a:ext cx="1088385" cy="340092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 smtClean="0">
                <a:solidFill>
                  <a:schemeClr val="bg1"/>
                </a:solidFill>
              </a:rPr>
              <a:t>创建进程</a:t>
            </a:r>
            <a:endParaRPr lang="zh-CN" altLang="en-US" sz="1100" b="1" dirty="0">
              <a:solidFill>
                <a:schemeClr val="bg1"/>
              </a:solidFill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7440482" y="2793725"/>
            <a:ext cx="1088385" cy="34009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 smtClean="0">
                <a:solidFill>
                  <a:schemeClr val="bg1"/>
                </a:solidFill>
              </a:rPr>
              <a:t>创建协程</a:t>
            </a:r>
            <a:endParaRPr lang="zh-CN" altLang="en-US" sz="1100" b="1" dirty="0">
              <a:solidFill>
                <a:schemeClr val="bg1"/>
              </a:solidFill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7440482" y="3405557"/>
            <a:ext cx="1088385" cy="34009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 smtClean="0">
                <a:solidFill>
                  <a:schemeClr val="bg1"/>
                </a:solidFill>
              </a:rPr>
              <a:t>创建协程</a:t>
            </a:r>
            <a:endParaRPr lang="zh-CN" altLang="en-US" sz="1100" b="1" dirty="0">
              <a:solidFill>
                <a:schemeClr val="bg1"/>
              </a:solidFill>
            </a:endParaRPr>
          </a:p>
        </p:txBody>
      </p:sp>
      <p:cxnSp>
        <p:nvCxnSpPr>
          <p:cNvPr id="41" name="直接箭头连接符 40"/>
          <p:cNvCxnSpPr>
            <a:stCxn id="38" idx="6"/>
            <a:endCxn id="39" idx="2"/>
          </p:cNvCxnSpPr>
          <p:nvPr/>
        </p:nvCxnSpPr>
        <p:spPr>
          <a:xfrm flipV="1">
            <a:off x="7092279" y="2963771"/>
            <a:ext cx="348203" cy="276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38" idx="6"/>
            <a:endCxn id="40" idx="2"/>
          </p:cNvCxnSpPr>
          <p:nvPr/>
        </p:nvCxnSpPr>
        <p:spPr>
          <a:xfrm>
            <a:off x="7092279" y="3240591"/>
            <a:ext cx="348203" cy="335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椭圆 42"/>
          <p:cNvSpPr/>
          <p:nvPr/>
        </p:nvSpPr>
        <p:spPr>
          <a:xfrm>
            <a:off x="4860032" y="2492311"/>
            <a:ext cx="1229497" cy="34009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 smtClean="0">
                <a:solidFill>
                  <a:schemeClr val="bg1"/>
                </a:solidFill>
              </a:rPr>
              <a:t>master</a:t>
            </a:r>
            <a:r>
              <a:rPr lang="zh-CN" altLang="en-US" sz="1100" b="1" dirty="0" smtClean="0">
                <a:solidFill>
                  <a:schemeClr val="bg1"/>
                </a:solidFill>
              </a:rPr>
              <a:t>进程</a:t>
            </a:r>
            <a:endParaRPr lang="zh-CN" altLang="en-US" sz="1100" b="1" dirty="0">
              <a:solidFill>
                <a:schemeClr val="bg1"/>
              </a:solidFill>
            </a:endParaRPr>
          </a:p>
        </p:txBody>
      </p:sp>
      <p:cxnSp>
        <p:nvCxnSpPr>
          <p:cNvPr id="44" name="直接箭头连接符 43"/>
          <p:cNvCxnSpPr>
            <a:stCxn id="43" idx="7"/>
            <a:endCxn id="33" idx="3"/>
          </p:cNvCxnSpPr>
          <p:nvPr/>
        </p:nvCxnSpPr>
        <p:spPr>
          <a:xfrm flipV="1">
            <a:off x="5909473" y="2125547"/>
            <a:ext cx="238035" cy="416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43" idx="5"/>
            <a:endCxn id="38" idx="1"/>
          </p:cNvCxnSpPr>
          <p:nvPr/>
        </p:nvCxnSpPr>
        <p:spPr>
          <a:xfrm>
            <a:off x="5909473" y="2782598"/>
            <a:ext cx="253811" cy="337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2087724" y="4139788"/>
            <a:ext cx="1167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方式一</a:t>
            </a:r>
            <a:endParaRPr lang="zh-CN" altLang="en-US" b="1" dirty="0"/>
          </a:p>
        </p:txBody>
      </p:sp>
      <p:sp>
        <p:nvSpPr>
          <p:cNvPr id="51" name="文本框 50"/>
          <p:cNvSpPr txBox="1"/>
          <p:nvPr/>
        </p:nvSpPr>
        <p:spPr>
          <a:xfrm>
            <a:off x="6682428" y="4139788"/>
            <a:ext cx="1167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方式二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77626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协程同步原语 </a:t>
            </a:r>
            <a:r>
              <a:rPr lang="en-US" altLang="zh-CN" dirty="0" smtClean="0"/>
              <a:t>--- </a:t>
            </a:r>
            <a:r>
              <a:rPr lang="zh-CN" altLang="en-US" sz="2000" dirty="0" smtClean="0"/>
              <a:t>设计要点</a:t>
            </a:r>
            <a:endParaRPr lang="zh-CN" altLang="en-US" sz="2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基于协程的协程锁：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、协程互斥锁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、协程读写锁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7864" y="1023888"/>
            <a:ext cx="5534025" cy="5167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360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协程挂起与唤醒 </a:t>
            </a:r>
            <a:r>
              <a:rPr lang="en-US" altLang="zh-CN" dirty="0" smtClean="0"/>
              <a:t>--- </a:t>
            </a:r>
            <a:r>
              <a:rPr lang="zh-CN" altLang="en-US" sz="2000" dirty="0" smtClean="0"/>
              <a:t>设计要点</a:t>
            </a:r>
            <a:endParaRPr lang="zh-CN" altLang="en-US" sz="2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 smtClean="0"/>
              <a:t>一、协程挂起方式</a:t>
            </a:r>
            <a:endParaRPr lang="en-US" altLang="zh-CN" dirty="0" smtClean="0"/>
          </a:p>
          <a:p>
            <a:r>
              <a:rPr lang="en-US" altLang="zh-CN" sz="1800" dirty="0" smtClean="0"/>
              <a:t>1</a:t>
            </a:r>
            <a:r>
              <a:rPr lang="zh-CN" altLang="en-US" sz="1800" dirty="0" smtClean="0"/>
              <a:t>、主动让出 </a:t>
            </a:r>
            <a:r>
              <a:rPr lang="en-US" altLang="zh-CN" sz="1800" dirty="0" smtClean="0"/>
              <a:t>CPU </a:t>
            </a:r>
            <a:r>
              <a:rPr lang="zh-CN" altLang="en-US" sz="1800" dirty="0" smtClean="0"/>
              <a:t>控制权</a:t>
            </a:r>
            <a:endParaRPr lang="en-US" altLang="zh-CN" sz="1800" dirty="0" smtClean="0"/>
          </a:p>
          <a:p>
            <a:r>
              <a:rPr lang="zh-CN" altLang="en-US" sz="1600" dirty="0" smtClean="0"/>
              <a:t>当前运行的协程通过调用 </a:t>
            </a:r>
            <a:r>
              <a:rPr lang="en-US" altLang="zh-CN" sz="1600" dirty="0" err="1" smtClean="0"/>
              <a:t>acl_fiber_yield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主动让出 </a:t>
            </a:r>
            <a:r>
              <a:rPr lang="en-US" altLang="zh-CN" sz="1600" dirty="0" smtClean="0"/>
              <a:t>CPU </a:t>
            </a:r>
            <a:r>
              <a:rPr lang="zh-CN" altLang="en-US" sz="1600" dirty="0" smtClean="0"/>
              <a:t>控制权，协程调度器调用别的协程</a:t>
            </a:r>
            <a:endParaRPr lang="en-US" altLang="zh-CN" sz="1600" dirty="0" smtClean="0"/>
          </a:p>
          <a:p>
            <a:r>
              <a:rPr lang="en-US" altLang="zh-CN" sz="1800" dirty="0" smtClean="0"/>
              <a:t>2</a:t>
            </a:r>
            <a:r>
              <a:rPr lang="zh-CN" altLang="en-US" sz="1800" dirty="0" smtClean="0"/>
              <a:t>、指定休眠时间</a:t>
            </a:r>
            <a:endParaRPr lang="en-US" altLang="zh-CN" sz="1800" dirty="0" smtClean="0"/>
          </a:p>
          <a:p>
            <a:r>
              <a:rPr lang="zh-CN" altLang="en-US" sz="1600" dirty="0" smtClean="0"/>
              <a:t>当前运行的协程通过调用 </a:t>
            </a:r>
            <a:r>
              <a:rPr lang="en-US" altLang="zh-CN" sz="1600" dirty="0" err="1" smtClean="0"/>
              <a:t>acl_fiber_sleep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使当前协程休眠指定时间</a:t>
            </a:r>
            <a:endParaRPr lang="en-US" altLang="zh-CN" sz="1600" dirty="0" smtClean="0"/>
          </a:p>
          <a:p>
            <a:r>
              <a:rPr lang="en-US" altLang="zh-CN" sz="1800" dirty="0" smtClean="0"/>
              <a:t>3</a:t>
            </a:r>
            <a:r>
              <a:rPr lang="zh-CN" altLang="en-US" sz="1800" dirty="0" smtClean="0"/>
              <a:t>、</a:t>
            </a:r>
            <a:r>
              <a:rPr lang="en-US" altLang="zh-CN" sz="1800" dirty="0" smtClean="0"/>
              <a:t>IO</a:t>
            </a:r>
            <a:r>
              <a:rPr lang="zh-CN" altLang="en-US" sz="1800" dirty="0" smtClean="0"/>
              <a:t>阻塞被挂起</a:t>
            </a:r>
            <a:endParaRPr lang="en-US" altLang="zh-CN" sz="1800" dirty="0" smtClean="0"/>
          </a:p>
          <a:p>
            <a:r>
              <a:rPr lang="zh-CN" altLang="en-US" sz="1600" dirty="0" smtClean="0"/>
              <a:t>当前运行的协程等待</a:t>
            </a:r>
            <a:r>
              <a:rPr lang="en-US" altLang="zh-CN" sz="1600" dirty="0" smtClean="0"/>
              <a:t>IO</a:t>
            </a:r>
            <a:r>
              <a:rPr lang="zh-CN" altLang="en-US" sz="1600" dirty="0" smtClean="0"/>
              <a:t>完成时，需要将自身挂起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zh-CN" altLang="en-US" dirty="0" smtClean="0"/>
              <a:t>二、协程唤醒方式</a:t>
            </a:r>
            <a:endParaRPr lang="en-US" altLang="zh-CN" dirty="0" smtClean="0"/>
          </a:p>
          <a:p>
            <a:r>
              <a:rPr lang="en-US" altLang="zh-CN" sz="1800" dirty="0" smtClean="0"/>
              <a:t>1</a:t>
            </a:r>
            <a:r>
              <a:rPr lang="zh-CN" altLang="en-US" sz="1800" dirty="0" smtClean="0"/>
              <a:t>、主动 </a:t>
            </a:r>
            <a:r>
              <a:rPr lang="en-US" altLang="zh-CN" sz="1800" dirty="0" smtClean="0"/>
              <a:t>yield </a:t>
            </a:r>
            <a:r>
              <a:rPr lang="zh-CN" altLang="en-US" sz="1800" dirty="0" smtClean="0"/>
              <a:t>的协程又重新获得 </a:t>
            </a:r>
            <a:r>
              <a:rPr lang="en-US" altLang="zh-CN" sz="1800" dirty="0" smtClean="0"/>
              <a:t>CPU </a:t>
            </a:r>
            <a:r>
              <a:rPr lang="zh-CN" altLang="en-US" sz="1800" dirty="0" smtClean="0"/>
              <a:t>控制权</a:t>
            </a:r>
            <a:endParaRPr lang="en-US" altLang="zh-CN" sz="1800" dirty="0" smtClean="0"/>
          </a:p>
          <a:p>
            <a:r>
              <a:rPr lang="en-US" altLang="zh-CN" sz="1800" dirty="0" smtClean="0"/>
              <a:t>2</a:t>
            </a:r>
            <a:r>
              <a:rPr lang="zh-CN" altLang="en-US" sz="1800" dirty="0" smtClean="0"/>
              <a:t>、处于休眠状态的协程时间到达</a:t>
            </a:r>
            <a:endParaRPr lang="en-US" altLang="zh-CN" sz="1800" dirty="0" smtClean="0"/>
          </a:p>
          <a:p>
            <a:r>
              <a:rPr lang="en-US" altLang="zh-CN" sz="1800" dirty="0" smtClean="0"/>
              <a:t>3</a:t>
            </a:r>
            <a:r>
              <a:rPr lang="zh-CN" altLang="en-US" sz="1800" dirty="0" smtClean="0"/>
              <a:t>、因</a:t>
            </a:r>
            <a:r>
              <a:rPr lang="en-US" altLang="zh-CN" sz="1800" dirty="0" smtClean="0"/>
              <a:t>IO</a:t>
            </a:r>
            <a:r>
              <a:rPr lang="zh-CN" altLang="en-US" sz="1800" dirty="0" smtClean="0"/>
              <a:t>阻塞而被挂起的协程因</a:t>
            </a:r>
            <a:r>
              <a:rPr lang="en-US" altLang="zh-CN" sz="1800" dirty="0" smtClean="0"/>
              <a:t>IO</a:t>
            </a:r>
            <a:r>
              <a:rPr lang="zh-CN" altLang="en-US" sz="1800" dirty="0" smtClean="0"/>
              <a:t>准备好而被唤醒</a:t>
            </a:r>
            <a:endParaRPr lang="en-US" altLang="zh-CN" sz="1800" dirty="0"/>
          </a:p>
          <a:p>
            <a:endParaRPr lang="en-US" altLang="zh-CN" sz="1800" dirty="0" smtClean="0"/>
          </a:p>
          <a:p>
            <a:r>
              <a:rPr lang="zh-CN" altLang="en-US" sz="1800" dirty="0" smtClean="0"/>
              <a:t>示例参考：</a:t>
            </a:r>
            <a:endParaRPr lang="en-US" altLang="zh-CN" sz="1800" dirty="0" smtClean="0"/>
          </a:p>
          <a:p>
            <a:r>
              <a:rPr lang="en-US" altLang="zh-CN" sz="1500" dirty="0" smtClean="0"/>
              <a:t>1</a:t>
            </a:r>
            <a:r>
              <a:rPr lang="zh-CN" altLang="en-US" sz="1500" dirty="0" smtClean="0"/>
              <a:t>、</a:t>
            </a:r>
            <a:r>
              <a:rPr lang="en-US" altLang="zh-CN" sz="1500" dirty="0" smtClean="0"/>
              <a:t>yield </a:t>
            </a:r>
            <a:r>
              <a:rPr lang="zh-CN" altLang="en-US" sz="1500" dirty="0" smtClean="0"/>
              <a:t>方式：</a:t>
            </a:r>
            <a:r>
              <a:rPr lang="en-US" altLang="zh-CN" sz="1500" dirty="0" err="1" smtClean="0"/>
              <a:t>acl</a:t>
            </a:r>
            <a:r>
              <a:rPr lang="en-US" altLang="zh-CN" sz="1500" dirty="0" smtClean="0"/>
              <a:t>/</a:t>
            </a:r>
            <a:r>
              <a:rPr lang="en-US" altLang="zh-CN" sz="1500" dirty="0" err="1" smtClean="0"/>
              <a:t>lib_fiber</a:t>
            </a:r>
            <a:r>
              <a:rPr lang="en-US" altLang="zh-CN" sz="1500" dirty="0" smtClean="0"/>
              <a:t>/samples/fiber</a:t>
            </a:r>
          </a:p>
          <a:p>
            <a:r>
              <a:rPr lang="en-US" altLang="zh-CN" sz="1500" dirty="0" smtClean="0"/>
              <a:t>2</a:t>
            </a:r>
            <a:r>
              <a:rPr lang="zh-CN" altLang="en-US" sz="1500" dirty="0" smtClean="0"/>
              <a:t>、</a:t>
            </a:r>
            <a:r>
              <a:rPr lang="en-US" altLang="zh-CN" sz="1500" dirty="0" smtClean="0"/>
              <a:t>sleep </a:t>
            </a:r>
            <a:r>
              <a:rPr lang="zh-CN" altLang="en-US" sz="1500" dirty="0" smtClean="0"/>
              <a:t>方式：</a:t>
            </a:r>
            <a:r>
              <a:rPr lang="en-US" altLang="zh-CN" sz="1500" dirty="0" err="1" smtClean="0"/>
              <a:t>acl</a:t>
            </a:r>
            <a:r>
              <a:rPr lang="en-US" altLang="zh-CN" sz="1500" dirty="0" smtClean="0"/>
              <a:t>/</a:t>
            </a:r>
            <a:r>
              <a:rPr lang="en-US" altLang="zh-CN" sz="1500" dirty="0" err="1" smtClean="0"/>
              <a:t>lib_fiber</a:t>
            </a:r>
            <a:r>
              <a:rPr lang="en-US" altLang="zh-CN" sz="1500" dirty="0" smtClean="0"/>
              <a:t>/samples/sleep</a:t>
            </a:r>
          </a:p>
          <a:p>
            <a:r>
              <a:rPr lang="en-US" altLang="zh-CN" sz="1500" dirty="0" smtClean="0"/>
              <a:t>3</a:t>
            </a:r>
            <a:r>
              <a:rPr lang="zh-CN" altLang="en-US" sz="1500" dirty="0" smtClean="0"/>
              <a:t>、</a:t>
            </a:r>
            <a:r>
              <a:rPr lang="en-US" altLang="zh-CN" sz="1500" dirty="0" smtClean="0"/>
              <a:t>IO </a:t>
            </a:r>
            <a:r>
              <a:rPr lang="zh-CN" altLang="en-US" sz="1500" dirty="0" smtClean="0"/>
              <a:t>方式：</a:t>
            </a:r>
            <a:r>
              <a:rPr lang="en-US" altLang="zh-CN" sz="1500" dirty="0" err="1"/>
              <a:t>acl</a:t>
            </a:r>
            <a:r>
              <a:rPr lang="en-US" altLang="zh-CN" sz="1500" dirty="0"/>
              <a:t>/</a:t>
            </a:r>
            <a:r>
              <a:rPr lang="en-US" altLang="zh-CN" sz="1500" dirty="0" err="1"/>
              <a:t>lib_fiber</a:t>
            </a:r>
            <a:r>
              <a:rPr lang="en-US" altLang="zh-CN" sz="1500" dirty="0"/>
              <a:t>/samples/select</a:t>
            </a:r>
            <a:endParaRPr lang="en-US" altLang="zh-CN" sz="1500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8761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背景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2400" dirty="0" smtClean="0">
                <a:latin typeface="方正舒体" panose="02010601030101010101" pitchFamily="2" charset="-122"/>
                <a:ea typeface="方正舒体" panose="02010601030101010101" pitchFamily="2" charset="-122"/>
              </a:rPr>
              <a:t>为什么需要网络协</a:t>
            </a:r>
            <a:r>
              <a:rPr lang="zh-CN" altLang="en-US" sz="2400" dirty="0">
                <a:latin typeface="方正舒体" panose="02010601030101010101" pitchFamily="2" charset="-122"/>
                <a:ea typeface="方正舒体" panose="02010601030101010101" pitchFamily="2" charset="-122"/>
              </a:rPr>
              <a:t>程</a:t>
            </a:r>
            <a:r>
              <a:rPr lang="zh-CN" altLang="en-US" sz="2400" dirty="0" smtClean="0">
                <a:latin typeface="方正舒体" panose="02010601030101010101" pitchFamily="2" charset="-122"/>
                <a:ea typeface="方正舒体" panose="02010601030101010101" pitchFamily="2" charset="-122"/>
              </a:rPr>
              <a:t>？</a:t>
            </a:r>
            <a:endParaRPr lang="en-US" altLang="zh-CN" sz="2400" dirty="0" smtClean="0">
              <a:latin typeface="方正舒体" panose="02010601030101010101" pitchFamily="2" charset="-122"/>
              <a:ea typeface="方正舒体" panose="02010601030101010101" pitchFamily="2" charset="-122"/>
            </a:endParaRPr>
          </a:p>
          <a:p>
            <a:r>
              <a:rPr lang="en-US" altLang="zh-CN" sz="1600" dirty="0" smtClean="0"/>
              <a:t>1</a:t>
            </a:r>
            <a:r>
              <a:rPr lang="zh-CN" altLang="en-US" sz="1600" dirty="0" smtClean="0"/>
              <a:t>、协程</a:t>
            </a:r>
            <a:r>
              <a:rPr lang="en-US" altLang="zh-CN" sz="1600" dirty="0" smtClean="0"/>
              <a:t>/</a:t>
            </a:r>
            <a:r>
              <a:rPr lang="zh-CN" altLang="en-US" sz="1600" dirty="0" smtClean="0"/>
              <a:t>纤程并不是一个新概念</a:t>
            </a:r>
            <a:endParaRPr lang="en-US" altLang="zh-CN" sz="1600" dirty="0" smtClean="0"/>
          </a:p>
          <a:p>
            <a:r>
              <a:rPr lang="en-US" altLang="zh-CN" sz="1600" dirty="0"/>
              <a:t>2</a:t>
            </a:r>
            <a:r>
              <a:rPr lang="zh-CN" altLang="en-US" sz="1600" dirty="0" smtClean="0"/>
              <a:t>、大并发、高性能对于服务端的高要求</a:t>
            </a:r>
            <a:endParaRPr lang="en-US" altLang="zh-CN" sz="1600" dirty="0" smtClean="0"/>
          </a:p>
          <a:p>
            <a:r>
              <a:rPr lang="en-US" altLang="zh-CN" sz="1600" dirty="0"/>
              <a:t>3</a:t>
            </a:r>
            <a:r>
              <a:rPr lang="zh-CN" altLang="en-US" sz="1600" dirty="0" smtClean="0"/>
              <a:t>、移动设备的快速增长加大了服务端大并发压力</a:t>
            </a:r>
            <a:endParaRPr lang="en-US" altLang="zh-CN" sz="1600" dirty="0" smtClean="0"/>
          </a:p>
          <a:p>
            <a:r>
              <a:rPr lang="en-US" altLang="zh-CN" sz="1600" dirty="0" smtClean="0"/>
              <a:t>4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Go </a:t>
            </a:r>
            <a:r>
              <a:rPr lang="zh-CN" altLang="en-US" sz="1600" dirty="0" smtClean="0"/>
              <a:t>语言</a:t>
            </a:r>
            <a:r>
              <a:rPr lang="zh-CN" altLang="en-US" sz="1600" dirty="0"/>
              <a:t>的兴起将协程带到了一个新的</a:t>
            </a:r>
            <a:r>
              <a:rPr lang="zh-CN" altLang="en-US" sz="1600" dirty="0" smtClean="0"/>
              <a:t>高度</a:t>
            </a:r>
            <a:endParaRPr lang="en-US" altLang="zh-CN" sz="1600" dirty="0" smtClean="0"/>
          </a:p>
          <a:p>
            <a:endParaRPr lang="en-US" altLang="zh-CN" dirty="0" smtClean="0"/>
          </a:p>
          <a:p>
            <a:r>
              <a:rPr lang="zh-CN" altLang="en-US" sz="2400" dirty="0" smtClean="0">
                <a:latin typeface="方正舒体" panose="02010601030101010101" pitchFamily="2" charset="-122"/>
                <a:ea typeface="方正舒体" panose="02010601030101010101" pitchFamily="2" charset="-122"/>
              </a:rPr>
              <a:t>支持协程的编程语言：</a:t>
            </a:r>
            <a:endParaRPr lang="en-US" altLang="zh-CN" sz="2400" dirty="0" smtClean="0">
              <a:latin typeface="方正舒体" panose="02010601030101010101" pitchFamily="2" charset="-122"/>
              <a:ea typeface="方正舒体" panose="02010601030101010101" pitchFamily="2" charset="-122"/>
            </a:endParaRPr>
          </a:p>
          <a:p>
            <a:r>
              <a:rPr lang="en-US" altLang="zh-CN" sz="1600" dirty="0" smtClean="0"/>
              <a:t>1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Go </a:t>
            </a:r>
            <a:r>
              <a:rPr lang="zh-CN" altLang="en-US" sz="1600" dirty="0" smtClean="0"/>
              <a:t>语言，非常容易支持大并发、高性能</a:t>
            </a:r>
            <a:endParaRPr lang="en-US" altLang="zh-CN" sz="1600" dirty="0" smtClean="0"/>
          </a:p>
          <a:p>
            <a:r>
              <a:rPr lang="en-US" altLang="zh-CN" sz="1600" dirty="0" smtClean="0"/>
              <a:t>2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Python </a:t>
            </a:r>
            <a:r>
              <a:rPr lang="zh-CN" altLang="en-US" sz="1600" dirty="0" smtClean="0"/>
              <a:t>语言</a:t>
            </a:r>
            <a:endParaRPr lang="en-US" altLang="zh-CN" sz="1600" dirty="0" smtClean="0"/>
          </a:p>
          <a:p>
            <a:r>
              <a:rPr lang="en-US" altLang="zh-CN" sz="1600" dirty="0" smtClean="0"/>
              <a:t>3</a:t>
            </a:r>
            <a:r>
              <a:rPr lang="zh-CN" altLang="en-US" sz="1600" dirty="0" smtClean="0"/>
              <a:t>、</a:t>
            </a:r>
            <a:r>
              <a:rPr lang="en-US" altLang="zh-CN" sz="1600" dirty="0" err="1" smtClean="0"/>
              <a:t>Erlang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语言</a:t>
            </a:r>
            <a:endParaRPr lang="en-US" altLang="zh-CN" sz="1600" dirty="0" smtClean="0"/>
          </a:p>
          <a:p>
            <a:r>
              <a:rPr lang="en-US" altLang="zh-CN" sz="1600" dirty="0" smtClean="0"/>
              <a:t>4</a:t>
            </a:r>
            <a:r>
              <a:rPr lang="zh-CN" altLang="en-US" sz="1600" dirty="0" smtClean="0"/>
              <a:t>、</a:t>
            </a:r>
            <a:r>
              <a:rPr lang="en-US" altLang="zh-CN" sz="1600" dirty="0" err="1" smtClean="0"/>
              <a:t>Lua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语言</a:t>
            </a:r>
            <a:endParaRPr lang="en-US" altLang="zh-CN" sz="1600" dirty="0" smtClean="0"/>
          </a:p>
          <a:p>
            <a:r>
              <a:rPr lang="zh-CN" altLang="en-US" sz="1600" dirty="0" smtClean="0"/>
              <a:t>。。。。。。</a:t>
            </a:r>
            <a:endParaRPr lang="en-US" altLang="zh-CN" sz="1600" dirty="0" smtClean="0"/>
          </a:p>
          <a:p>
            <a:endParaRPr lang="en-US" altLang="zh-CN" dirty="0"/>
          </a:p>
          <a:p>
            <a:r>
              <a:rPr lang="zh-CN" altLang="en-US" sz="2400" dirty="0" smtClean="0">
                <a:latin typeface="方正舒体" panose="02010601030101010101" pitchFamily="2" charset="-122"/>
                <a:ea typeface="方正舒体" panose="02010601030101010101" pitchFamily="2" charset="-122"/>
              </a:rPr>
              <a:t>为什么要设计一套 </a:t>
            </a:r>
            <a:r>
              <a:rPr lang="en-US" altLang="zh-CN" sz="2400" dirty="0" smtClean="0">
                <a:latin typeface="方正舒体" panose="02010601030101010101" pitchFamily="2" charset="-122"/>
                <a:ea typeface="方正舒体" panose="02010601030101010101" pitchFamily="2" charset="-122"/>
              </a:rPr>
              <a:t>C/C++ </a:t>
            </a:r>
            <a:r>
              <a:rPr lang="zh-CN" altLang="en-US" sz="2400" dirty="0" smtClean="0">
                <a:latin typeface="方正舒体" panose="02010601030101010101" pitchFamily="2" charset="-122"/>
                <a:ea typeface="方正舒体" panose="02010601030101010101" pitchFamily="2" charset="-122"/>
              </a:rPr>
              <a:t>网络协程库？</a:t>
            </a:r>
            <a:endParaRPr lang="en-US" altLang="zh-CN" sz="2400" dirty="0" smtClean="0">
              <a:latin typeface="方正舒体" panose="02010601030101010101" pitchFamily="2" charset="-122"/>
              <a:ea typeface="方正舒体" panose="02010601030101010101" pitchFamily="2" charset="-122"/>
            </a:endParaRPr>
          </a:p>
          <a:p>
            <a:r>
              <a:rPr lang="en-US" altLang="zh-CN" sz="1600" dirty="0" smtClean="0"/>
              <a:t>1</a:t>
            </a:r>
            <a:r>
              <a:rPr lang="zh-CN" altLang="en-US" sz="1600" dirty="0" smtClean="0"/>
              <a:t>、学习一部门语言的成本要远高于学习一个库</a:t>
            </a:r>
            <a:endParaRPr lang="en-US" altLang="zh-CN" sz="1600" dirty="0" smtClean="0"/>
          </a:p>
          <a:p>
            <a:r>
              <a:rPr lang="en-US" altLang="zh-CN" sz="1600" dirty="0" smtClean="0"/>
              <a:t>2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C/C++ </a:t>
            </a:r>
            <a:r>
              <a:rPr lang="zh-CN" altLang="en-US" sz="1600" dirty="0" smtClean="0"/>
              <a:t>程序员多年的经验积累损耗巨大</a:t>
            </a:r>
            <a:endParaRPr lang="en-US" altLang="zh-CN" sz="1600" dirty="0" smtClean="0"/>
          </a:p>
          <a:p>
            <a:r>
              <a:rPr lang="en-US" altLang="zh-CN" sz="1600" dirty="0" smtClean="0"/>
              <a:t>3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C/C++ </a:t>
            </a:r>
            <a:r>
              <a:rPr lang="zh-CN" altLang="en-US" sz="1600" b="1" dirty="0" smtClean="0"/>
              <a:t>综合</a:t>
            </a:r>
            <a:r>
              <a:rPr lang="zh-CN" altLang="en-US" sz="1600" dirty="0" smtClean="0"/>
              <a:t>运行效率高</a:t>
            </a:r>
            <a:endParaRPr lang="en-US" altLang="zh-CN" sz="16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6443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过载保护 </a:t>
            </a:r>
            <a:r>
              <a:rPr lang="en-US" altLang="zh-CN" dirty="0" smtClean="0"/>
              <a:t>--- </a:t>
            </a:r>
            <a:r>
              <a:rPr lang="zh-CN" altLang="en-US" sz="2000" dirty="0" smtClean="0"/>
              <a:t>设计要点</a:t>
            </a:r>
            <a:endParaRPr lang="zh-CN" altLang="en-US" sz="2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1" y="3302732"/>
            <a:ext cx="8229600" cy="909228"/>
          </a:xfrm>
        </p:spPr>
        <p:txBody>
          <a:bodyPr>
            <a:normAutofit/>
          </a:bodyPr>
          <a:lstStyle/>
          <a:p>
            <a:r>
              <a:rPr lang="zh-CN" altLang="en-US" sz="1600" dirty="0" smtClean="0"/>
              <a:t>协程服务模块</a:t>
            </a:r>
            <a:r>
              <a:rPr lang="zh-CN" altLang="en-US" sz="1600" dirty="0"/>
              <a:t>本身</a:t>
            </a:r>
            <a:r>
              <a:rPr lang="zh-CN" altLang="en-US" sz="1600" dirty="0" smtClean="0"/>
              <a:t>支持大并发</a:t>
            </a:r>
            <a:endParaRPr lang="en-US" altLang="zh-CN" sz="1600" dirty="0" smtClean="0"/>
          </a:p>
          <a:p>
            <a:r>
              <a:rPr lang="zh-CN" altLang="en-US" sz="1600" b="1" dirty="0" smtClean="0"/>
              <a:t>协程服务模块连接后端服务时限制连接数</a:t>
            </a:r>
            <a:endParaRPr lang="zh-CN" altLang="en-US" sz="1600" b="1" dirty="0"/>
          </a:p>
        </p:txBody>
      </p:sp>
      <p:sp>
        <p:nvSpPr>
          <p:cNvPr id="4" name="椭圆 3"/>
          <p:cNvSpPr/>
          <p:nvPr/>
        </p:nvSpPr>
        <p:spPr>
          <a:xfrm>
            <a:off x="827584" y="1313384"/>
            <a:ext cx="576064" cy="36004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827584" y="1754560"/>
            <a:ext cx="576064" cy="36004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827584" y="2195736"/>
            <a:ext cx="576064" cy="36004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827584" y="2636912"/>
            <a:ext cx="576064" cy="36004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835696" y="1385392"/>
            <a:ext cx="792088" cy="2880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Fiber</a:t>
            </a:r>
            <a:endParaRPr lang="zh-CN" altLang="en-US" sz="1400" dirty="0"/>
          </a:p>
        </p:txBody>
      </p:sp>
      <p:sp>
        <p:nvSpPr>
          <p:cNvPr id="10" name="矩形 9"/>
          <p:cNvSpPr/>
          <p:nvPr/>
        </p:nvSpPr>
        <p:spPr>
          <a:xfrm>
            <a:off x="1835696" y="1790564"/>
            <a:ext cx="792088" cy="2880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Fiber</a:t>
            </a:r>
            <a:endParaRPr lang="zh-CN" altLang="en-US" sz="1400" dirty="0"/>
          </a:p>
        </p:txBody>
      </p:sp>
      <p:sp>
        <p:nvSpPr>
          <p:cNvPr id="11" name="矩形 10"/>
          <p:cNvSpPr/>
          <p:nvPr/>
        </p:nvSpPr>
        <p:spPr>
          <a:xfrm>
            <a:off x="1835696" y="2195736"/>
            <a:ext cx="792088" cy="2880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Fiber</a:t>
            </a:r>
            <a:endParaRPr lang="zh-CN" altLang="en-US" sz="1400" dirty="0"/>
          </a:p>
        </p:txBody>
      </p:sp>
      <p:sp>
        <p:nvSpPr>
          <p:cNvPr id="12" name="矩形 11"/>
          <p:cNvSpPr/>
          <p:nvPr/>
        </p:nvSpPr>
        <p:spPr>
          <a:xfrm>
            <a:off x="1835696" y="2602396"/>
            <a:ext cx="792088" cy="2880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Fiber</a:t>
            </a:r>
            <a:endParaRPr lang="zh-CN" altLang="en-US" sz="1400" dirty="0"/>
          </a:p>
        </p:txBody>
      </p:sp>
      <p:sp>
        <p:nvSpPr>
          <p:cNvPr id="13" name="矩形 12"/>
          <p:cNvSpPr/>
          <p:nvPr/>
        </p:nvSpPr>
        <p:spPr>
          <a:xfrm>
            <a:off x="1763688" y="1313384"/>
            <a:ext cx="936104" cy="1683568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/>
          <p:cNvCxnSpPr>
            <a:stCxn id="4" idx="6"/>
            <a:endCxn id="9" idx="1"/>
          </p:cNvCxnSpPr>
          <p:nvPr/>
        </p:nvCxnSpPr>
        <p:spPr>
          <a:xfrm>
            <a:off x="1403648" y="1493404"/>
            <a:ext cx="432048" cy="36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5" idx="6"/>
            <a:endCxn id="10" idx="1"/>
          </p:cNvCxnSpPr>
          <p:nvPr/>
        </p:nvCxnSpPr>
        <p:spPr>
          <a:xfrm>
            <a:off x="1403648" y="1934580"/>
            <a:ext cx="4320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6" idx="6"/>
            <a:endCxn id="11" idx="1"/>
          </p:cNvCxnSpPr>
          <p:nvPr/>
        </p:nvCxnSpPr>
        <p:spPr>
          <a:xfrm flipV="1">
            <a:off x="1403648" y="2339752"/>
            <a:ext cx="432048" cy="36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7" idx="6"/>
            <a:endCxn id="12" idx="1"/>
          </p:cNvCxnSpPr>
          <p:nvPr/>
        </p:nvCxnSpPr>
        <p:spPr>
          <a:xfrm flipV="1">
            <a:off x="1403648" y="2746412"/>
            <a:ext cx="432048" cy="70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圆角矩形 21"/>
          <p:cNvSpPr/>
          <p:nvPr/>
        </p:nvSpPr>
        <p:spPr>
          <a:xfrm>
            <a:off x="3203848" y="1673424"/>
            <a:ext cx="792088" cy="666328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/>
              <a:t>Mysql</a:t>
            </a:r>
            <a:endParaRPr lang="zh-CN" altLang="en-US" sz="1600" dirty="0"/>
          </a:p>
        </p:txBody>
      </p:sp>
      <p:cxnSp>
        <p:nvCxnSpPr>
          <p:cNvPr id="24" name="直接箭头连接符 23"/>
          <p:cNvCxnSpPr>
            <a:stCxn id="9" idx="3"/>
            <a:endCxn id="22" idx="1"/>
          </p:cNvCxnSpPr>
          <p:nvPr/>
        </p:nvCxnSpPr>
        <p:spPr>
          <a:xfrm>
            <a:off x="2627784" y="1529408"/>
            <a:ext cx="576064" cy="477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0" idx="3"/>
            <a:endCxn id="22" idx="1"/>
          </p:cNvCxnSpPr>
          <p:nvPr/>
        </p:nvCxnSpPr>
        <p:spPr>
          <a:xfrm>
            <a:off x="2627784" y="1934580"/>
            <a:ext cx="576064" cy="72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1" idx="3"/>
            <a:endCxn id="22" idx="1"/>
          </p:cNvCxnSpPr>
          <p:nvPr/>
        </p:nvCxnSpPr>
        <p:spPr>
          <a:xfrm flipV="1">
            <a:off x="2627784" y="2006588"/>
            <a:ext cx="576064" cy="333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12" idx="3"/>
            <a:endCxn id="22" idx="1"/>
          </p:cNvCxnSpPr>
          <p:nvPr/>
        </p:nvCxnSpPr>
        <p:spPr>
          <a:xfrm flipV="1">
            <a:off x="2627784" y="2006588"/>
            <a:ext cx="576064" cy="739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右箭头 48"/>
          <p:cNvSpPr/>
          <p:nvPr/>
        </p:nvSpPr>
        <p:spPr>
          <a:xfrm>
            <a:off x="4211960" y="1790564"/>
            <a:ext cx="720080" cy="405172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5364088" y="1313384"/>
            <a:ext cx="576064" cy="36004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51" name="椭圆 50"/>
          <p:cNvSpPr/>
          <p:nvPr/>
        </p:nvSpPr>
        <p:spPr>
          <a:xfrm>
            <a:off x="5364088" y="1754560"/>
            <a:ext cx="576064" cy="36004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52" name="椭圆 51"/>
          <p:cNvSpPr/>
          <p:nvPr/>
        </p:nvSpPr>
        <p:spPr>
          <a:xfrm>
            <a:off x="5364088" y="2195736"/>
            <a:ext cx="576064" cy="36004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53" name="椭圆 52"/>
          <p:cNvSpPr/>
          <p:nvPr/>
        </p:nvSpPr>
        <p:spPr>
          <a:xfrm>
            <a:off x="5364088" y="2636912"/>
            <a:ext cx="576064" cy="36004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54" name="矩形 53"/>
          <p:cNvSpPr/>
          <p:nvPr/>
        </p:nvSpPr>
        <p:spPr>
          <a:xfrm>
            <a:off x="6372200" y="1385392"/>
            <a:ext cx="792088" cy="2880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Fiber</a:t>
            </a:r>
            <a:endParaRPr lang="zh-CN" altLang="en-US" sz="1400" dirty="0"/>
          </a:p>
        </p:txBody>
      </p:sp>
      <p:sp>
        <p:nvSpPr>
          <p:cNvPr id="55" name="矩形 54"/>
          <p:cNvSpPr/>
          <p:nvPr/>
        </p:nvSpPr>
        <p:spPr>
          <a:xfrm>
            <a:off x="6372200" y="1790564"/>
            <a:ext cx="792088" cy="2880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Fiber</a:t>
            </a:r>
            <a:endParaRPr lang="zh-CN" altLang="en-US" sz="1400" dirty="0"/>
          </a:p>
        </p:txBody>
      </p:sp>
      <p:sp>
        <p:nvSpPr>
          <p:cNvPr id="56" name="矩形 55"/>
          <p:cNvSpPr/>
          <p:nvPr/>
        </p:nvSpPr>
        <p:spPr>
          <a:xfrm>
            <a:off x="6372200" y="2195736"/>
            <a:ext cx="792088" cy="2880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Fiber</a:t>
            </a:r>
            <a:endParaRPr lang="zh-CN" altLang="en-US" sz="1400" dirty="0"/>
          </a:p>
        </p:txBody>
      </p:sp>
      <p:sp>
        <p:nvSpPr>
          <p:cNvPr id="57" name="矩形 56"/>
          <p:cNvSpPr/>
          <p:nvPr/>
        </p:nvSpPr>
        <p:spPr>
          <a:xfrm>
            <a:off x="6372200" y="2602396"/>
            <a:ext cx="792088" cy="2880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Fiber</a:t>
            </a:r>
            <a:endParaRPr lang="zh-CN" altLang="en-US" sz="1400" dirty="0"/>
          </a:p>
        </p:txBody>
      </p:sp>
      <p:sp>
        <p:nvSpPr>
          <p:cNvPr id="58" name="矩形 57"/>
          <p:cNvSpPr/>
          <p:nvPr/>
        </p:nvSpPr>
        <p:spPr>
          <a:xfrm>
            <a:off x="6300192" y="1313384"/>
            <a:ext cx="936104" cy="1683568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9" name="直接箭头连接符 58"/>
          <p:cNvCxnSpPr>
            <a:stCxn id="50" idx="6"/>
            <a:endCxn id="54" idx="1"/>
          </p:cNvCxnSpPr>
          <p:nvPr/>
        </p:nvCxnSpPr>
        <p:spPr>
          <a:xfrm>
            <a:off x="5940152" y="1493404"/>
            <a:ext cx="432048" cy="36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51" idx="6"/>
            <a:endCxn id="55" idx="1"/>
          </p:cNvCxnSpPr>
          <p:nvPr/>
        </p:nvCxnSpPr>
        <p:spPr>
          <a:xfrm>
            <a:off x="5940152" y="1934580"/>
            <a:ext cx="4320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52" idx="6"/>
            <a:endCxn id="56" idx="1"/>
          </p:cNvCxnSpPr>
          <p:nvPr/>
        </p:nvCxnSpPr>
        <p:spPr>
          <a:xfrm flipV="1">
            <a:off x="5940152" y="2339752"/>
            <a:ext cx="432048" cy="36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53" idx="6"/>
            <a:endCxn id="57" idx="1"/>
          </p:cNvCxnSpPr>
          <p:nvPr/>
        </p:nvCxnSpPr>
        <p:spPr>
          <a:xfrm flipV="1">
            <a:off x="5940152" y="2746412"/>
            <a:ext cx="432048" cy="70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圆角矩形 62"/>
          <p:cNvSpPr/>
          <p:nvPr/>
        </p:nvSpPr>
        <p:spPr>
          <a:xfrm>
            <a:off x="7740352" y="1673424"/>
            <a:ext cx="792088" cy="666328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/>
              <a:t>Mysql</a:t>
            </a:r>
            <a:endParaRPr lang="zh-CN" altLang="en-US" sz="1600" dirty="0"/>
          </a:p>
        </p:txBody>
      </p:sp>
      <p:cxnSp>
        <p:nvCxnSpPr>
          <p:cNvPr id="65" name="直接箭头连接符 64"/>
          <p:cNvCxnSpPr>
            <a:stCxn id="55" idx="3"/>
            <a:endCxn id="63" idx="1"/>
          </p:cNvCxnSpPr>
          <p:nvPr/>
        </p:nvCxnSpPr>
        <p:spPr>
          <a:xfrm>
            <a:off x="7164288" y="1934580"/>
            <a:ext cx="576064" cy="72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>
            <a:stCxn id="56" idx="3"/>
            <a:endCxn id="63" idx="1"/>
          </p:cNvCxnSpPr>
          <p:nvPr/>
        </p:nvCxnSpPr>
        <p:spPr>
          <a:xfrm flipV="1">
            <a:off x="7164288" y="2006588"/>
            <a:ext cx="576064" cy="333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云形 68"/>
          <p:cNvSpPr/>
          <p:nvPr/>
        </p:nvSpPr>
        <p:spPr>
          <a:xfrm>
            <a:off x="2699792" y="4283804"/>
            <a:ext cx="1759025" cy="629816"/>
          </a:xfrm>
          <a:prstGeom prst="cloud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如何做到？</a:t>
            </a:r>
            <a:endParaRPr lang="zh-CN" altLang="en-US" dirty="0"/>
          </a:p>
        </p:txBody>
      </p:sp>
      <p:sp>
        <p:nvSpPr>
          <p:cNvPr id="70" name="文本框 69"/>
          <p:cNvSpPr txBox="1"/>
          <p:nvPr/>
        </p:nvSpPr>
        <p:spPr>
          <a:xfrm>
            <a:off x="2339752" y="5472100"/>
            <a:ext cx="29523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采用协程信号量保护后端服务 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下箭头 71"/>
          <p:cNvSpPr/>
          <p:nvPr/>
        </p:nvSpPr>
        <p:spPr>
          <a:xfrm>
            <a:off x="3419872" y="4974208"/>
            <a:ext cx="360040" cy="425884"/>
          </a:xfrm>
          <a:prstGeom prst="down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文本框 72"/>
          <p:cNvSpPr txBox="1"/>
          <p:nvPr/>
        </p:nvSpPr>
        <p:spPr>
          <a:xfrm>
            <a:off x="935596" y="6030580"/>
            <a:ext cx="453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参见示例</a:t>
            </a:r>
            <a:r>
              <a:rPr lang="zh-CN" altLang="en-US" b="1" dirty="0" smtClean="0"/>
              <a:t>：</a:t>
            </a:r>
            <a:r>
              <a:rPr lang="en-US" altLang="zh-CN" sz="1600" dirty="0" err="1" smtClean="0"/>
              <a:t>acl</a:t>
            </a:r>
            <a:r>
              <a:rPr lang="en-US" altLang="zh-CN" sz="1600" dirty="0" smtClean="0"/>
              <a:t>/</a:t>
            </a:r>
            <a:r>
              <a:rPr lang="en-US" altLang="zh-CN" sz="1600" dirty="0" err="1" smtClean="0"/>
              <a:t>lib_fiber</a:t>
            </a:r>
            <a:r>
              <a:rPr lang="en-US" altLang="zh-CN" sz="1600" dirty="0" smtClean="0"/>
              <a:t>/samples/</a:t>
            </a:r>
            <a:r>
              <a:rPr lang="en-US" altLang="zh-CN" sz="1600" dirty="0" err="1" smtClean="0"/>
              <a:t>redis_sem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24411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协程间通信 </a:t>
            </a:r>
            <a:r>
              <a:rPr lang="en-US" altLang="zh-CN" dirty="0" smtClean="0"/>
              <a:t>--- </a:t>
            </a:r>
            <a:r>
              <a:rPr lang="zh-CN" altLang="en-US" sz="2000" dirty="0" smtClean="0"/>
              <a:t>设计要点</a:t>
            </a:r>
            <a:endParaRPr lang="zh-CN" altLang="en-US" sz="2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协程间为什么需要通信？</a:t>
            </a:r>
            <a:endParaRPr lang="en-US" altLang="zh-CN" dirty="0" smtClean="0"/>
          </a:p>
          <a:p>
            <a:r>
              <a:rPr lang="en-US" altLang="zh-CN" sz="1600" dirty="0" smtClean="0"/>
              <a:t>1</a:t>
            </a:r>
            <a:r>
              <a:rPr lang="zh-CN" altLang="en-US" sz="1600" dirty="0" smtClean="0"/>
              <a:t>、业务逻辑的模块化</a:t>
            </a:r>
            <a:endParaRPr lang="en-US" altLang="zh-CN" sz="1600" dirty="0" smtClean="0"/>
          </a:p>
          <a:p>
            <a:r>
              <a:rPr lang="en-US" altLang="zh-CN" sz="1600" dirty="0" smtClean="0"/>
              <a:t>2</a:t>
            </a:r>
            <a:r>
              <a:rPr lang="zh-CN" altLang="en-US" sz="1600" dirty="0" smtClean="0"/>
              <a:t>、业务模块的分层设计</a:t>
            </a:r>
            <a:endParaRPr lang="en-US" altLang="zh-CN" sz="1600" dirty="0" smtClean="0"/>
          </a:p>
          <a:p>
            <a:r>
              <a:rPr lang="en-US" altLang="zh-CN" sz="1600" dirty="0" smtClean="0"/>
              <a:t>3</a:t>
            </a:r>
            <a:r>
              <a:rPr lang="zh-CN" altLang="en-US" sz="1600" dirty="0" smtClean="0"/>
              <a:t>、团队开发的协作性</a:t>
            </a:r>
            <a:endParaRPr lang="en-US" altLang="zh-CN" sz="1600" dirty="0" smtClean="0"/>
          </a:p>
          <a:p>
            <a:endParaRPr lang="en-US" altLang="zh-CN" dirty="0"/>
          </a:p>
          <a:p>
            <a:r>
              <a:rPr lang="zh-CN" altLang="en-US" dirty="0" smtClean="0"/>
              <a:t>协程间“通信”的本质：</a:t>
            </a:r>
            <a:endParaRPr lang="en-US" altLang="zh-CN" dirty="0" smtClean="0"/>
          </a:p>
          <a:p>
            <a:r>
              <a:rPr lang="en-US" altLang="zh-CN" sz="1600" dirty="0" smtClean="0"/>
              <a:t>- </a:t>
            </a:r>
            <a:r>
              <a:rPr lang="zh-CN" altLang="en-US" sz="1600" dirty="0" smtClean="0"/>
              <a:t>协程间数据的传递通过协程上下文的切换，本质上是协程间的数据交换</a:t>
            </a:r>
            <a:endParaRPr lang="en-US" altLang="zh-CN" sz="1600" dirty="0" smtClean="0"/>
          </a:p>
          <a:p>
            <a:endParaRPr lang="en-US" altLang="zh-CN" dirty="0"/>
          </a:p>
          <a:p>
            <a:r>
              <a:rPr lang="zh-CN" altLang="en-US" dirty="0" smtClean="0"/>
              <a:t>协程间“通信”的成本：</a:t>
            </a:r>
            <a:endParaRPr lang="en-US" altLang="zh-CN" dirty="0" smtClean="0"/>
          </a:p>
          <a:p>
            <a:r>
              <a:rPr lang="en-US" altLang="zh-CN" sz="1600" dirty="0" smtClean="0"/>
              <a:t>1</a:t>
            </a:r>
            <a:r>
              <a:rPr lang="zh-CN" altLang="en-US" sz="1600" dirty="0" smtClean="0"/>
              <a:t>、协程上下文切换</a:t>
            </a:r>
            <a:endParaRPr lang="en-US" altLang="zh-CN" sz="1600" dirty="0" smtClean="0"/>
          </a:p>
          <a:p>
            <a:r>
              <a:rPr lang="en-US" altLang="zh-CN" sz="1600" dirty="0" smtClean="0"/>
              <a:t>2</a:t>
            </a:r>
            <a:r>
              <a:rPr lang="zh-CN" altLang="en-US" sz="1600" dirty="0" smtClean="0"/>
              <a:t>、内存分配、释放</a:t>
            </a:r>
            <a:endParaRPr lang="en-US" altLang="zh-CN" sz="1600" dirty="0" smtClean="0"/>
          </a:p>
          <a:p>
            <a:r>
              <a:rPr lang="en-US" altLang="zh-CN" sz="1600" dirty="0" smtClean="0"/>
              <a:t>3</a:t>
            </a:r>
            <a:r>
              <a:rPr lang="zh-CN" altLang="en-US" sz="1600" dirty="0" smtClean="0"/>
              <a:t>、数据拷贝</a:t>
            </a:r>
            <a:endParaRPr lang="en-US" altLang="zh-CN" sz="1600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协程间“通信”方式：</a:t>
            </a:r>
            <a:endParaRPr lang="en-US" altLang="zh-CN" dirty="0" smtClean="0"/>
          </a:p>
          <a:p>
            <a:r>
              <a:rPr lang="en-US" altLang="zh-CN" dirty="0" smtClean="0"/>
              <a:t>- </a:t>
            </a:r>
            <a:r>
              <a:rPr lang="zh-CN" altLang="en-US" sz="1600" dirty="0" smtClean="0"/>
              <a:t>支持多对多数据交互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199947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协程间通信 </a:t>
            </a:r>
            <a:r>
              <a:rPr lang="en-US" altLang="zh-CN" dirty="0" smtClean="0"/>
              <a:t>--- </a:t>
            </a:r>
            <a:r>
              <a:rPr lang="zh-CN" altLang="en-US" sz="2000" dirty="0" smtClean="0"/>
              <a:t>设计要点</a:t>
            </a:r>
            <a:endParaRPr lang="zh-CN" altLang="en-US" sz="2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4407011"/>
            <a:ext cx="8229600" cy="1784257"/>
          </a:xfrm>
        </p:spPr>
        <p:txBody>
          <a:bodyPr>
            <a:normAutofit/>
          </a:bodyPr>
          <a:lstStyle/>
          <a:p>
            <a:r>
              <a:rPr lang="en-US" altLang="zh-CN" sz="1600" dirty="0" smtClean="0"/>
              <a:t>- </a:t>
            </a:r>
            <a:r>
              <a:rPr lang="zh-CN" altLang="en-US" sz="1600" dirty="0" smtClean="0"/>
              <a:t>协程通信管道支持多对多方式</a:t>
            </a:r>
            <a:endParaRPr lang="en-US" altLang="zh-CN" sz="1600" dirty="0" smtClean="0"/>
          </a:p>
          <a:p>
            <a:r>
              <a:rPr lang="en-US" altLang="zh-CN" sz="1600" dirty="0" smtClean="0"/>
              <a:t>- </a:t>
            </a:r>
            <a:r>
              <a:rPr lang="zh-CN" altLang="en-US" sz="1600" dirty="0" smtClean="0"/>
              <a:t>协程间通信通过切换协程上下文及数据交换完成</a:t>
            </a:r>
            <a:endParaRPr lang="en-US" altLang="zh-CN" sz="1600" dirty="0" smtClean="0"/>
          </a:p>
          <a:p>
            <a:r>
              <a:rPr lang="en-US" altLang="zh-CN" sz="1600" dirty="0" smtClean="0"/>
              <a:t>- </a:t>
            </a:r>
            <a:r>
              <a:rPr lang="zh-CN" altLang="en-US" sz="1600" dirty="0" smtClean="0"/>
              <a:t>协程间通信时的数据交换支持缓冲模式</a:t>
            </a:r>
            <a:endParaRPr lang="en-US" altLang="zh-CN" sz="1600" dirty="0" smtClean="0"/>
          </a:p>
          <a:p>
            <a:r>
              <a:rPr lang="en-US" altLang="zh-CN" sz="1600" dirty="0" smtClean="0"/>
              <a:t>- </a:t>
            </a:r>
            <a:r>
              <a:rPr lang="zh-CN" altLang="en-US" sz="1600" dirty="0" smtClean="0"/>
              <a:t>协程间通信时的数据交换采用随机分配方式</a:t>
            </a:r>
            <a:endParaRPr lang="zh-CN" altLang="en-US" sz="1600" dirty="0"/>
          </a:p>
        </p:txBody>
      </p:sp>
      <p:sp>
        <p:nvSpPr>
          <p:cNvPr id="6" name="圆角矩形 5"/>
          <p:cNvSpPr/>
          <p:nvPr/>
        </p:nvSpPr>
        <p:spPr>
          <a:xfrm>
            <a:off x="3275856" y="1628800"/>
            <a:ext cx="1123524" cy="32946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channel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1763688" y="1340768"/>
            <a:ext cx="1080120" cy="21602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producer</a:t>
            </a:r>
            <a:endParaRPr lang="zh-CN" altLang="en-US" sz="1100" dirty="0"/>
          </a:p>
        </p:txBody>
      </p:sp>
      <p:sp>
        <p:nvSpPr>
          <p:cNvPr id="8" name="椭圆 7"/>
          <p:cNvSpPr/>
          <p:nvPr/>
        </p:nvSpPr>
        <p:spPr>
          <a:xfrm>
            <a:off x="1758256" y="1702409"/>
            <a:ext cx="1080120" cy="1829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producer</a:t>
            </a:r>
            <a:endParaRPr lang="zh-CN" altLang="en-US" sz="1100" dirty="0"/>
          </a:p>
        </p:txBody>
      </p:sp>
      <p:sp>
        <p:nvSpPr>
          <p:cNvPr id="9" name="椭圆 8"/>
          <p:cNvSpPr/>
          <p:nvPr/>
        </p:nvSpPr>
        <p:spPr>
          <a:xfrm>
            <a:off x="1758256" y="2031870"/>
            <a:ext cx="1080120" cy="20418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producer</a:t>
            </a:r>
            <a:endParaRPr lang="zh-CN" altLang="en-US" sz="1100" dirty="0"/>
          </a:p>
        </p:txBody>
      </p:sp>
      <p:cxnSp>
        <p:nvCxnSpPr>
          <p:cNvPr id="11" name="直接箭头连接符 10"/>
          <p:cNvCxnSpPr>
            <a:stCxn id="7" idx="6"/>
            <a:endCxn id="6" idx="1"/>
          </p:cNvCxnSpPr>
          <p:nvPr/>
        </p:nvCxnSpPr>
        <p:spPr>
          <a:xfrm>
            <a:off x="2843808" y="1448780"/>
            <a:ext cx="432048" cy="344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8" idx="6"/>
            <a:endCxn id="6" idx="1"/>
          </p:cNvCxnSpPr>
          <p:nvPr/>
        </p:nvCxnSpPr>
        <p:spPr>
          <a:xfrm flipV="1">
            <a:off x="2838376" y="1793531"/>
            <a:ext cx="437480" cy="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9" idx="6"/>
            <a:endCxn id="6" idx="1"/>
          </p:cNvCxnSpPr>
          <p:nvPr/>
        </p:nvCxnSpPr>
        <p:spPr>
          <a:xfrm flipV="1">
            <a:off x="2838376" y="1793531"/>
            <a:ext cx="437480" cy="340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椭圆 21"/>
          <p:cNvSpPr/>
          <p:nvPr/>
        </p:nvSpPr>
        <p:spPr>
          <a:xfrm>
            <a:off x="4865464" y="1173716"/>
            <a:ext cx="1080120" cy="21602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consumer</a:t>
            </a:r>
            <a:endParaRPr lang="zh-CN" altLang="en-US" sz="1100" dirty="0"/>
          </a:p>
        </p:txBody>
      </p:sp>
      <p:sp>
        <p:nvSpPr>
          <p:cNvPr id="23" name="椭圆 22"/>
          <p:cNvSpPr/>
          <p:nvPr/>
        </p:nvSpPr>
        <p:spPr>
          <a:xfrm>
            <a:off x="4860032" y="1535357"/>
            <a:ext cx="1080120" cy="18298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consumer</a:t>
            </a:r>
            <a:endParaRPr lang="zh-CN" altLang="en-US" sz="1100" dirty="0"/>
          </a:p>
        </p:txBody>
      </p:sp>
      <p:sp>
        <p:nvSpPr>
          <p:cNvPr id="24" name="椭圆 23"/>
          <p:cNvSpPr/>
          <p:nvPr/>
        </p:nvSpPr>
        <p:spPr>
          <a:xfrm>
            <a:off x="4860032" y="1864818"/>
            <a:ext cx="1080120" cy="20418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consumer</a:t>
            </a:r>
            <a:endParaRPr lang="zh-CN" altLang="en-US" sz="1100" dirty="0"/>
          </a:p>
        </p:txBody>
      </p:sp>
      <p:sp>
        <p:nvSpPr>
          <p:cNvPr id="25" name="椭圆 24"/>
          <p:cNvSpPr/>
          <p:nvPr/>
        </p:nvSpPr>
        <p:spPr>
          <a:xfrm>
            <a:off x="4869284" y="2216702"/>
            <a:ext cx="1080120" cy="20418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consumer</a:t>
            </a:r>
            <a:endParaRPr lang="zh-CN" altLang="en-US" sz="1100" dirty="0"/>
          </a:p>
        </p:txBody>
      </p:sp>
      <p:cxnSp>
        <p:nvCxnSpPr>
          <p:cNvPr id="27" name="直接箭头连接符 26"/>
          <p:cNvCxnSpPr>
            <a:stCxn id="6" idx="3"/>
            <a:endCxn id="22" idx="2"/>
          </p:cNvCxnSpPr>
          <p:nvPr/>
        </p:nvCxnSpPr>
        <p:spPr>
          <a:xfrm flipV="1">
            <a:off x="4399380" y="1281728"/>
            <a:ext cx="466084" cy="511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6" idx="3"/>
            <a:endCxn id="23" idx="2"/>
          </p:cNvCxnSpPr>
          <p:nvPr/>
        </p:nvCxnSpPr>
        <p:spPr>
          <a:xfrm flipV="1">
            <a:off x="4399380" y="1626849"/>
            <a:ext cx="460652" cy="16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6" idx="3"/>
            <a:endCxn id="24" idx="2"/>
          </p:cNvCxnSpPr>
          <p:nvPr/>
        </p:nvCxnSpPr>
        <p:spPr>
          <a:xfrm>
            <a:off x="4399380" y="1793531"/>
            <a:ext cx="460652" cy="173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6" idx="3"/>
            <a:endCxn id="25" idx="2"/>
          </p:cNvCxnSpPr>
          <p:nvPr/>
        </p:nvCxnSpPr>
        <p:spPr>
          <a:xfrm>
            <a:off x="4399380" y="1793531"/>
            <a:ext cx="469904" cy="525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椭圆 33"/>
          <p:cNvSpPr/>
          <p:nvPr/>
        </p:nvSpPr>
        <p:spPr>
          <a:xfrm>
            <a:off x="3112912" y="2754913"/>
            <a:ext cx="1449412" cy="86409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协程调度器</a:t>
            </a:r>
            <a:endParaRPr lang="zh-CN" altLang="en-US" sz="1200" dirty="0"/>
          </a:p>
        </p:txBody>
      </p:sp>
      <p:cxnSp>
        <p:nvCxnSpPr>
          <p:cNvPr id="36" name="曲线连接符 35"/>
          <p:cNvCxnSpPr>
            <a:stCxn id="34" idx="2"/>
            <a:endCxn id="7" idx="2"/>
          </p:cNvCxnSpPr>
          <p:nvPr/>
        </p:nvCxnSpPr>
        <p:spPr>
          <a:xfrm rot="10800000">
            <a:off x="1763688" y="1448781"/>
            <a:ext cx="1349224" cy="1738181"/>
          </a:xfrm>
          <a:prstGeom prst="curvedConnector3">
            <a:avLst>
              <a:gd name="adj1" fmla="val 1621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曲线连接符 38"/>
          <p:cNvCxnSpPr>
            <a:stCxn id="34" idx="2"/>
            <a:endCxn id="8" idx="2"/>
          </p:cNvCxnSpPr>
          <p:nvPr/>
        </p:nvCxnSpPr>
        <p:spPr>
          <a:xfrm rot="10800000">
            <a:off x="1758256" y="1793901"/>
            <a:ext cx="1354656" cy="1393060"/>
          </a:xfrm>
          <a:prstGeom prst="curvedConnector3">
            <a:avLst>
              <a:gd name="adj1" fmla="val 11687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曲线连接符 40"/>
          <p:cNvCxnSpPr>
            <a:stCxn id="34" idx="2"/>
            <a:endCxn id="9" idx="4"/>
          </p:cNvCxnSpPr>
          <p:nvPr/>
        </p:nvCxnSpPr>
        <p:spPr>
          <a:xfrm rot="10800000">
            <a:off x="2298316" y="2236057"/>
            <a:ext cx="814596" cy="95090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曲线连接符 42"/>
          <p:cNvCxnSpPr>
            <a:stCxn id="34" idx="6"/>
            <a:endCxn id="22" idx="6"/>
          </p:cNvCxnSpPr>
          <p:nvPr/>
        </p:nvCxnSpPr>
        <p:spPr>
          <a:xfrm flipV="1">
            <a:off x="4562324" y="1281728"/>
            <a:ext cx="1383260" cy="1905233"/>
          </a:xfrm>
          <a:prstGeom prst="curvedConnector3">
            <a:avLst>
              <a:gd name="adj1" fmla="val 1661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曲线连接符 45"/>
          <p:cNvCxnSpPr>
            <a:stCxn id="34" idx="6"/>
            <a:endCxn id="23" idx="6"/>
          </p:cNvCxnSpPr>
          <p:nvPr/>
        </p:nvCxnSpPr>
        <p:spPr>
          <a:xfrm flipV="1">
            <a:off x="4562324" y="1626849"/>
            <a:ext cx="1377828" cy="1560112"/>
          </a:xfrm>
          <a:prstGeom prst="curvedConnector3">
            <a:avLst>
              <a:gd name="adj1" fmla="val 1470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曲线连接符 48"/>
          <p:cNvCxnSpPr>
            <a:stCxn id="34" idx="6"/>
            <a:endCxn id="24" idx="6"/>
          </p:cNvCxnSpPr>
          <p:nvPr/>
        </p:nvCxnSpPr>
        <p:spPr>
          <a:xfrm flipV="1">
            <a:off x="4562324" y="1966911"/>
            <a:ext cx="1377828" cy="1220050"/>
          </a:xfrm>
          <a:prstGeom prst="curvedConnector3">
            <a:avLst>
              <a:gd name="adj1" fmla="val 11843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曲线连接符 51"/>
          <p:cNvCxnSpPr>
            <a:stCxn id="34" idx="6"/>
            <a:endCxn id="25" idx="4"/>
          </p:cNvCxnSpPr>
          <p:nvPr/>
        </p:nvCxnSpPr>
        <p:spPr>
          <a:xfrm flipV="1">
            <a:off x="4562324" y="2420888"/>
            <a:ext cx="847020" cy="76607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1865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线程间通信 </a:t>
            </a:r>
            <a:r>
              <a:rPr lang="en-US" altLang="zh-CN" dirty="0" smtClean="0"/>
              <a:t>--- </a:t>
            </a:r>
            <a:r>
              <a:rPr lang="zh-CN" altLang="en-US" sz="2000" dirty="0" smtClean="0"/>
              <a:t>设计要点</a:t>
            </a:r>
            <a:endParaRPr lang="zh-CN" altLang="en-US" sz="2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047733"/>
            <a:ext cx="8229600" cy="2381267"/>
          </a:xfrm>
        </p:spPr>
        <p:txBody>
          <a:bodyPr/>
          <a:lstStyle/>
          <a:p>
            <a:r>
              <a:rPr lang="zh-CN" altLang="en-US" dirty="0" smtClean="0"/>
              <a:t>协程模式下为何需要线程间通信？</a:t>
            </a:r>
            <a:endParaRPr lang="en-US" altLang="zh-CN" dirty="0" smtClean="0"/>
          </a:p>
          <a:p>
            <a:r>
              <a:rPr lang="en-US" altLang="zh-CN" sz="1600" dirty="0" smtClean="0"/>
              <a:t>- </a:t>
            </a:r>
            <a:r>
              <a:rPr lang="zh-CN" altLang="en-US" sz="1600" dirty="0" smtClean="0"/>
              <a:t>为使用多核，开启多个线程，线程间需要交换数据</a:t>
            </a:r>
            <a:endParaRPr lang="en-US" altLang="zh-CN" sz="1600" dirty="0" smtClean="0"/>
          </a:p>
          <a:p>
            <a:r>
              <a:rPr lang="en-US" altLang="zh-CN" sz="1600" dirty="0" smtClean="0"/>
              <a:t>- </a:t>
            </a:r>
            <a:r>
              <a:rPr lang="zh-CN" altLang="en-US" sz="1600" dirty="0" smtClean="0"/>
              <a:t>有些任务需要在线程池里异步完成，结果需要传递给主线程</a:t>
            </a:r>
            <a:endParaRPr lang="en-US" altLang="zh-CN" sz="1600" dirty="0" smtClean="0"/>
          </a:p>
          <a:p>
            <a:endParaRPr lang="en-US" altLang="zh-CN" dirty="0"/>
          </a:p>
          <a:p>
            <a:r>
              <a:rPr lang="zh-CN" altLang="en-US" dirty="0" smtClean="0"/>
              <a:t>协程模式下线程间的通信方式：</a:t>
            </a:r>
            <a:endParaRPr lang="en-US" altLang="zh-CN" dirty="0" smtClean="0"/>
          </a:p>
          <a:p>
            <a:r>
              <a:rPr lang="en-US" altLang="zh-CN" sz="1600" dirty="0" smtClean="0"/>
              <a:t>- </a:t>
            </a:r>
            <a:r>
              <a:rPr lang="zh-CN" altLang="en-US" sz="1600" dirty="0" smtClean="0"/>
              <a:t>无锁消息队列 </a:t>
            </a:r>
            <a:r>
              <a:rPr lang="en-US" altLang="zh-CN" sz="1600" dirty="0" smtClean="0"/>
              <a:t>+ IO </a:t>
            </a:r>
            <a:r>
              <a:rPr lang="zh-CN" altLang="en-US" sz="1600" dirty="0" smtClean="0"/>
              <a:t>模式</a:t>
            </a:r>
            <a:endParaRPr lang="zh-CN" altLang="en-US" sz="1600" dirty="0"/>
          </a:p>
        </p:txBody>
      </p:sp>
      <p:sp>
        <p:nvSpPr>
          <p:cNvPr id="4" name="矩形 3"/>
          <p:cNvSpPr/>
          <p:nvPr/>
        </p:nvSpPr>
        <p:spPr>
          <a:xfrm>
            <a:off x="3275856" y="3969060"/>
            <a:ext cx="1368152" cy="36004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无锁队列</a:t>
            </a:r>
            <a:endParaRPr lang="zh-CN" altLang="en-US" sz="1200" dirty="0"/>
          </a:p>
        </p:txBody>
      </p:sp>
      <p:sp>
        <p:nvSpPr>
          <p:cNvPr id="5" name="椭圆 4"/>
          <p:cNvSpPr/>
          <p:nvPr/>
        </p:nvSpPr>
        <p:spPr>
          <a:xfrm>
            <a:off x="1331640" y="3429000"/>
            <a:ext cx="1008112" cy="36004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producer</a:t>
            </a:r>
            <a:endParaRPr lang="zh-CN" altLang="en-US" sz="1100" dirty="0"/>
          </a:p>
        </p:txBody>
      </p:sp>
      <p:sp>
        <p:nvSpPr>
          <p:cNvPr id="6" name="椭圆 5"/>
          <p:cNvSpPr/>
          <p:nvPr/>
        </p:nvSpPr>
        <p:spPr>
          <a:xfrm>
            <a:off x="1331640" y="3969060"/>
            <a:ext cx="1008112" cy="36004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producer</a:t>
            </a:r>
            <a:endParaRPr lang="zh-CN" altLang="en-US" sz="1100" dirty="0"/>
          </a:p>
        </p:txBody>
      </p:sp>
      <p:sp>
        <p:nvSpPr>
          <p:cNvPr id="7" name="椭圆 6"/>
          <p:cNvSpPr/>
          <p:nvPr/>
        </p:nvSpPr>
        <p:spPr>
          <a:xfrm>
            <a:off x="1331640" y="4509120"/>
            <a:ext cx="1008112" cy="36004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producer</a:t>
            </a:r>
            <a:endParaRPr lang="zh-CN" altLang="en-US" sz="1100" dirty="0"/>
          </a:p>
        </p:txBody>
      </p:sp>
      <p:cxnSp>
        <p:nvCxnSpPr>
          <p:cNvPr id="13" name="直接箭头连接符 12"/>
          <p:cNvCxnSpPr>
            <a:stCxn id="5" idx="6"/>
            <a:endCxn id="4" idx="1"/>
          </p:cNvCxnSpPr>
          <p:nvPr/>
        </p:nvCxnSpPr>
        <p:spPr>
          <a:xfrm>
            <a:off x="2339752" y="3609020"/>
            <a:ext cx="936104" cy="540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6" idx="6"/>
            <a:endCxn id="4" idx="1"/>
          </p:cNvCxnSpPr>
          <p:nvPr/>
        </p:nvCxnSpPr>
        <p:spPr>
          <a:xfrm>
            <a:off x="2339752" y="4149080"/>
            <a:ext cx="9361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7" idx="6"/>
            <a:endCxn id="4" idx="1"/>
          </p:cNvCxnSpPr>
          <p:nvPr/>
        </p:nvCxnSpPr>
        <p:spPr>
          <a:xfrm flipV="1">
            <a:off x="2339752" y="4149080"/>
            <a:ext cx="936104" cy="540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椭圆 23"/>
          <p:cNvSpPr/>
          <p:nvPr/>
        </p:nvSpPr>
        <p:spPr>
          <a:xfrm>
            <a:off x="5580112" y="3969060"/>
            <a:ext cx="1080120" cy="360040"/>
          </a:xfrm>
          <a:prstGeom prst="ellipse">
            <a:avLst/>
          </a:prstGeom>
          <a:solidFill>
            <a:schemeClr val="accent4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consumer</a:t>
            </a:r>
            <a:endParaRPr lang="zh-CN" altLang="en-US" sz="1100" dirty="0"/>
          </a:p>
        </p:txBody>
      </p:sp>
      <p:cxnSp>
        <p:nvCxnSpPr>
          <p:cNvPr id="26" name="直接箭头连接符 25"/>
          <p:cNvCxnSpPr>
            <a:stCxn id="4" idx="3"/>
            <a:endCxn id="24" idx="2"/>
          </p:cNvCxnSpPr>
          <p:nvPr/>
        </p:nvCxnSpPr>
        <p:spPr>
          <a:xfrm>
            <a:off x="4644008" y="4149080"/>
            <a:ext cx="9361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3275856" y="4329100"/>
            <a:ext cx="1368152" cy="18002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IO</a:t>
            </a:r>
            <a:r>
              <a:rPr lang="zh-CN" altLang="en-US" sz="1200" dirty="0" smtClean="0"/>
              <a:t>管道</a:t>
            </a:r>
            <a:endParaRPr lang="zh-CN" altLang="en-US" sz="1200" dirty="0"/>
          </a:p>
        </p:txBody>
      </p:sp>
      <p:sp>
        <p:nvSpPr>
          <p:cNvPr id="28" name="文本框 27"/>
          <p:cNvSpPr txBox="1"/>
          <p:nvPr/>
        </p:nvSpPr>
        <p:spPr>
          <a:xfrm>
            <a:off x="899592" y="5301208"/>
            <a:ext cx="734481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1</a:t>
            </a:r>
            <a:r>
              <a:rPr lang="zh-CN" altLang="en-US" sz="1600" dirty="0" smtClean="0"/>
              <a:t>、生产者</a:t>
            </a:r>
            <a:r>
              <a:rPr lang="en-US" altLang="zh-CN" sz="1600" dirty="0" smtClean="0"/>
              <a:t>/</a:t>
            </a:r>
            <a:r>
              <a:rPr lang="zh-CN" altLang="en-US" sz="1600" dirty="0" smtClean="0"/>
              <a:t>消费者之间优先通过无锁队列进行数据传递</a:t>
            </a:r>
            <a:endParaRPr lang="en-US" altLang="zh-CN" sz="1600" dirty="0" smtClean="0"/>
          </a:p>
          <a:p>
            <a:r>
              <a:rPr lang="en-US" altLang="zh-CN" sz="1600" dirty="0" smtClean="0"/>
              <a:t>2</a:t>
            </a:r>
            <a:r>
              <a:rPr lang="zh-CN" altLang="en-US" sz="1600" dirty="0" smtClean="0"/>
              <a:t>、当生产者无数据时，消费者通过</a:t>
            </a:r>
            <a:r>
              <a:rPr lang="en-US" altLang="zh-CN" sz="1600" dirty="0" smtClean="0"/>
              <a:t>IO</a:t>
            </a:r>
            <a:r>
              <a:rPr lang="zh-CN" altLang="en-US" sz="1600" dirty="0" smtClean="0"/>
              <a:t>堵塞</a:t>
            </a:r>
            <a:endParaRPr lang="en-US" altLang="zh-CN" sz="1600" dirty="0" smtClean="0"/>
          </a:p>
          <a:p>
            <a:r>
              <a:rPr lang="en-US" altLang="zh-CN" sz="1600" dirty="0" smtClean="0"/>
              <a:t>3</a:t>
            </a:r>
            <a:r>
              <a:rPr lang="zh-CN" altLang="en-US" sz="1600" dirty="0" smtClean="0"/>
              <a:t>、当消费者堵塞在</a:t>
            </a:r>
            <a:r>
              <a:rPr lang="en-US" altLang="zh-CN" sz="1600" dirty="0" smtClean="0"/>
              <a:t>IO</a:t>
            </a:r>
            <a:r>
              <a:rPr lang="zh-CN" altLang="en-US" sz="1600" dirty="0" smtClean="0"/>
              <a:t>等待新消息时，生产者若有新消息则通过</a:t>
            </a:r>
            <a:r>
              <a:rPr lang="en-US" altLang="zh-CN" sz="1600" dirty="0" smtClean="0"/>
              <a:t>IO</a:t>
            </a:r>
            <a:r>
              <a:rPr lang="zh-CN" altLang="en-US" sz="1600" dirty="0" smtClean="0"/>
              <a:t>通知消费者</a:t>
            </a:r>
            <a:endParaRPr lang="en-US" altLang="zh-CN" sz="1600" dirty="0" smtClean="0"/>
          </a:p>
          <a:p>
            <a:r>
              <a:rPr lang="en-US" altLang="zh-CN" sz="1600" dirty="0" smtClean="0"/>
              <a:t>4</a:t>
            </a:r>
            <a:r>
              <a:rPr lang="zh-CN" altLang="en-US" sz="1600" dirty="0" smtClean="0"/>
              <a:t>、无锁队列利用率越高，则处理性能越高</a:t>
            </a:r>
            <a:endParaRPr lang="en-US" altLang="zh-CN" sz="1600" dirty="0" smtClean="0"/>
          </a:p>
        </p:txBody>
      </p:sp>
    </p:spTree>
    <p:extLst>
      <p:ext uri="{BB962C8B-B14F-4D97-AF65-F5344CB8AC3E}">
        <p14:creationId xmlns:p14="http://schemas.microsoft.com/office/powerpoint/2010/main" val="1490133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应用场景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600" dirty="0" smtClean="0"/>
              <a:t>一、问答式应用服务</a:t>
            </a:r>
            <a:endParaRPr lang="en-US" altLang="zh-CN" sz="1600" dirty="0" smtClean="0"/>
          </a:p>
          <a:p>
            <a:r>
              <a:rPr lang="zh-CN" altLang="en-US" sz="1400" dirty="0" smtClean="0"/>
              <a:t>基于 </a:t>
            </a:r>
            <a:r>
              <a:rPr lang="en-US" altLang="zh-CN" sz="1400" dirty="0" smtClean="0"/>
              <a:t>HTTP </a:t>
            </a:r>
            <a:r>
              <a:rPr lang="zh-CN" altLang="en-US" sz="1400" dirty="0" smtClean="0"/>
              <a:t>协议的服务应用，诸如：网站</a:t>
            </a:r>
            <a:endParaRPr lang="en-US" altLang="zh-CN" sz="1400" dirty="0" smtClean="0"/>
          </a:p>
          <a:p>
            <a:r>
              <a:rPr lang="zh-CN" altLang="en-US" sz="1400" dirty="0" smtClean="0"/>
              <a:t>基于 </a:t>
            </a:r>
            <a:r>
              <a:rPr lang="en-US" altLang="zh-CN" sz="1400" dirty="0" smtClean="0"/>
              <a:t>SMTP/POP3/IMAP </a:t>
            </a:r>
            <a:r>
              <a:rPr lang="zh-CN" altLang="en-US" sz="1400" dirty="0" smtClean="0"/>
              <a:t>协议的服务应用</a:t>
            </a:r>
            <a:endParaRPr lang="en-US" altLang="zh-CN" sz="1400" dirty="0" smtClean="0"/>
          </a:p>
          <a:p>
            <a:endParaRPr lang="en-US" altLang="zh-CN" sz="1400" dirty="0" smtClean="0"/>
          </a:p>
          <a:p>
            <a:r>
              <a:rPr lang="zh-CN" altLang="en-US" sz="1600" dirty="0" smtClean="0"/>
              <a:t>二、生产者 </a:t>
            </a:r>
            <a:r>
              <a:rPr lang="en-US" altLang="zh-CN" sz="1600" dirty="0" smtClean="0"/>
              <a:t>– </a:t>
            </a:r>
            <a:r>
              <a:rPr lang="zh-CN" altLang="en-US" sz="1600" dirty="0" smtClean="0"/>
              <a:t>消费者类应用服务</a:t>
            </a:r>
            <a:endParaRPr lang="en-US" altLang="zh-CN" sz="1600" dirty="0" smtClean="0"/>
          </a:p>
          <a:p>
            <a:r>
              <a:rPr lang="zh-CN" altLang="en-US" sz="1400" dirty="0" smtClean="0"/>
              <a:t>如消息队列类应用</a:t>
            </a:r>
            <a:endParaRPr lang="en-US" altLang="zh-CN" sz="1400" dirty="0" smtClean="0"/>
          </a:p>
          <a:p>
            <a:endParaRPr lang="en-US" altLang="zh-CN" sz="1400" dirty="0" smtClean="0"/>
          </a:p>
          <a:p>
            <a:r>
              <a:rPr lang="zh-CN" altLang="en-US" sz="1600" dirty="0"/>
              <a:t>三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reactor </a:t>
            </a:r>
            <a:r>
              <a:rPr lang="zh-CN" altLang="en-US" sz="1600" dirty="0" smtClean="0"/>
              <a:t>和 </a:t>
            </a:r>
            <a:r>
              <a:rPr lang="en-US" altLang="zh-CN" sz="1600" dirty="0" err="1" smtClean="0"/>
              <a:t>proactor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两种模式的结合</a:t>
            </a:r>
            <a:endParaRPr lang="en-US" altLang="zh-CN" sz="1600" dirty="0" smtClean="0"/>
          </a:p>
          <a:p>
            <a:r>
              <a:rPr lang="zh-CN" altLang="en-US" sz="1400" dirty="0" smtClean="0"/>
              <a:t>统一的事件引擎监控所有的网络连接，有一个连接就绪时创建协程独立处理</a:t>
            </a:r>
            <a:endParaRPr lang="en-US" altLang="zh-CN" sz="1400" dirty="0" smtClean="0"/>
          </a:p>
          <a:p>
            <a:r>
              <a:rPr lang="zh-CN" altLang="en-US" sz="1400" dirty="0" smtClean="0"/>
              <a:t>此类应用如聊天服务、游戏服务等无状态的应用服务</a:t>
            </a:r>
            <a:endParaRPr lang="en-US" altLang="zh-CN" sz="1400" dirty="0" smtClean="0"/>
          </a:p>
          <a:p>
            <a:endParaRPr lang="en-US" altLang="zh-CN" sz="1400" dirty="0" smtClean="0"/>
          </a:p>
          <a:p>
            <a:r>
              <a:rPr lang="zh-CN" altLang="en-US" sz="1600" dirty="0"/>
              <a:t>四</a:t>
            </a:r>
            <a:r>
              <a:rPr lang="zh-CN" altLang="en-US" sz="1600" dirty="0" smtClean="0"/>
              <a:t>、大并发类应用服务</a:t>
            </a:r>
            <a:endParaRPr lang="en-US" altLang="zh-CN" sz="1600" dirty="0" smtClean="0"/>
          </a:p>
          <a:p>
            <a:r>
              <a:rPr lang="zh-CN" altLang="en-US" sz="1400" dirty="0" smtClean="0"/>
              <a:t>因为通过协程方式，将上层应用的堵塞式在底层转为非阻塞模式，所以非常容易以较低资源支持大并发类应用</a:t>
            </a:r>
            <a:endParaRPr lang="en-US" altLang="zh-CN" sz="1400" dirty="0" smtClean="0"/>
          </a:p>
          <a:p>
            <a:r>
              <a:rPr lang="zh-CN" altLang="en-US" sz="1400" dirty="0" smtClean="0"/>
              <a:t>如内网的多数应用服务为提高效率都支持连接池模式，需要服务端支持非常大的并发</a:t>
            </a:r>
            <a:endParaRPr lang="en-US" altLang="zh-CN" sz="1400" dirty="0" smtClean="0"/>
          </a:p>
          <a:p>
            <a:endParaRPr lang="en-US" altLang="zh-CN" sz="1400" dirty="0" smtClean="0"/>
          </a:p>
          <a:p>
            <a:r>
              <a:rPr lang="zh-CN" altLang="en-US" sz="1600" dirty="0"/>
              <a:t>五</a:t>
            </a:r>
            <a:r>
              <a:rPr lang="zh-CN" altLang="en-US" sz="1600" dirty="0" smtClean="0"/>
              <a:t>、网络限流</a:t>
            </a:r>
            <a:endParaRPr lang="en-US" altLang="zh-CN" sz="1600" dirty="0" smtClean="0"/>
          </a:p>
          <a:p>
            <a:r>
              <a:rPr lang="zh-CN" altLang="en-US" sz="1400" dirty="0" smtClean="0"/>
              <a:t>在协程中可以直接 </a:t>
            </a:r>
            <a:r>
              <a:rPr lang="en-US" altLang="zh-CN" sz="1400" dirty="0" smtClean="0"/>
              <a:t>sleep</a:t>
            </a:r>
            <a:r>
              <a:rPr lang="zh-CN" altLang="en-US" sz="1400" dirty="0" smtClean="0"/>
              <a:t>，非常容易控制网络流量</a:t>
            </a:r>
            <a:endParaRPr lang="en-US" altLang="zh-CN" sz="1400" dirty="0" smtClean="0"/>
          </a:p>
          <a:p>
            <a:endParaRPr lang="en-US" altLang="zh-CN" sz="1600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0140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注意事项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一、协程运行堆栈空间的合理分配</a:t>
            </a:r>
            <a:endParaRPr lang="en-US" altLang="zh-CN" dirty="0" smtClean="0"/>
          </a:p>
          <a:p>
            <a:r>
              <a:rPr lang="zh-CN" altLang="en-US" sz="1600" dirty="0" smtClean="0"/>
              <a:t>每个协程都需要分配一定的内存空间用于上下文的切换，如果分配大了则会造成内存浪费，分配小了可能造成意外不可恢复的崩溃</a:t>
            </a:r>
            <a:endParaRPr lang="en-US" altLang="zh-CN" sz="1600" dirty="0" smtClean="0"/>
          </a:p>
          <a:p>
            <a:r>
              <a:rPr lang="zh-CN" altLang="en-US" sz="1600" dirty="0" smtClean="0"/>
              <a:t>一般情况下，每个协程分配</a:t>
            </a:r>
            <a:r>
              <a:rPr lang="en-US" altLang="zh-CN" sz="1600" dirty="0" smtClean="0"/>
              <a:t>32KB ~ 320KB</a:t>
            </a:r>
          </a:p>
          <a:p>
            <a:endParaRPr lang="en-US" altLang="zh-CN" sz="1600" dirty="0" smtClean="0"/>
          </a:p>
          <a:p>
            <a:r>
              <a:rPr lang="zh-CN" altLang="en-US" dirty="0" smtClean="0"/>
              <a:t>二、协程间需要协作，防止有的忙死，有的饿死</a:t>
            </a:r>
            <a:endParaRPr lang="en-US" altLang="zh-CN" dirty="0" smtClean="0"/>
          </a:p>
          <a:p>
            <a:r>
              <a:rPr lang="zh-CN" altLang="en-US" sz="1600" dirty="0" smtClean="0"/>
              <a:t>当协程长期占用 </a:t>
            </a:r>
            <a:r>
              <a:rPr lang="en-US" altLang="zh-CN" sz="1600" dirty="0" smtClean="0"/>
              <a:t>CPU </a:t>
            </a:r>
            <a:r>
              <a:rPr lang="zh-CN" altLang="en-US" sz="1600" dirty="0" smtClean="0"/>
              <a:t>时，应该主动 </a:t>
            </a:r>
            <a:r>
              <a:rPr lang="en-US" altLang="zh-CN" sz="1600" dirty="0" smtClean="0"/>
              <a:t>yield </a:t>
            </a:r>
            <a:r>
              <a:rPr lang="zh-CN" altLang="en-US" sz="1600" dirty="0" smtClean="0"/>
              <a:t>让出 </a:t>
            </a:r>
            <a:r>
              <a:rPr lang="en-US" altLang="zh-CN" sz="1600" dirty="0" smtClean="0"/>
              <a:t>CPU</a:t>
            </a:r>
          </a:p>
          <a:p>
            <a:endParaRPr lang="en-US" altLang="zh-CN" dirty="0"/>
          </a:p>
          <a:p>
            <a:r>
              <a:rPr lang="zh-CN" altLang="en-US" dirty="0" smtClean="0"/>
              <a:t>三、协程内防止有堵塞式操作，以防堵塞当前线程中的所有协程</a:t>
            </a:r>
            <a:endParaRPr lang="en-US" altLang="zh-CN" dirty="0" smtClean="0"/>
          </a:p>
          <a:p>
            <a:r>
              <a:rPr lang="zh-CN" altLang="en-US" sz="1600" dirty="0" smtClean="0"/>
              <a:t>应通过对业务逻辑模块进行分类，确定不同的协程工作方式，使堵塞操作放在线程池中运行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977930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347864" y="1340768"/>
            <a:ext cx="33123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latin typeface="方正舒体" panose="02010601030101010101" pitchFamily="2" charset="-122"/>
                <a:ea typeface="方正舒体" panose="02010601030101010101" pitchFamily="2" charset="-122"/>
              </a:rPr>
              <a:t>无协程不编程</a:t>
            </a:r>
            <a:endParaRPr lang="zh-CN" altLang="en-US" sz="4000" dirty="0"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关于并发</a:t>
            </a:r>
            <a:endParaRPr lang="zh-CN" altLang="en-US" sz="2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虽已进入多核时代，但服务器的 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CPU 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核心总是有限的</a:t>
            </a:r>
          </a:p>
          <a:p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当进程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/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线程数越多操作系统的调度算法就越低效</a:t>
            </a:r>
          </a:p>
          <a:p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TCP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长连接及连接池的存在，造成服务端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80%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以上的连接是空闲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的</a:t>
            </a:r>
            <a:endParaRPr lang="en-US" altLang="zh-CN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zh-CN" altLang="en-US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zh-CN" altLang="en-US" sz="2400" dirty="0" smtClean="0">
                <a:latin typeface="方正舒体" panose="02010601030101010101" pitchFamily="2" charset="-122"/>
                <a:ea typeface="方正舒体" panose="02010601030101010101" pitchFamily="2" charset="-122"/>
              </a:rPr>
              <a:t>为支持并发，我们需要采用：</a:t>
            </a:r>
            <a:endParaRPr lang="en-US" altLang="zh-CN" sz="2400" dirty="0" smtClean="0">
              <a:latin typeface="方正舒体" panose="02010601030101010101" pitchFamily="2" charset="-122"/>
              <a:ea typeface="方正舒体" panose="02010601030101010101" pitchFamily="2" charset="-122"/>
            </a:endParaRPr>
          </a:p>
          <a:p>
            <a:r>
              <a:rPr lang="en-US" altLang="zh-CN" sz="1600" dirty="0" smtClean="0"/>
              <a:t>1</a:t>
            </a:r>
            <a:r>
              <a:rPr lang="zh-CN" altLang="en-US" sz="1600" dirty="0" smtClean="0"/>
              <a:t>、多进程模式：支持并发能力非常有限，如 </a:t>
            </a:r>
            <a:r>
              <a:rPr lang="en-US" altLang="zh-CN" sz="1600" dirty="0" smtClean="0"/>
              <a:t>Postfix</a:t>
            </a:r>
            <a:r>
              <a:rPr lang="zh-CN" altLang="en-US" sz="1600" dirty="0" smtClean="0"/>
              <a:t>，</a:t>
            </a:r>
            <a:r>
              <a:rPr lang="en-US" altLang="zh-CN" sz="1600" dirty="0" err="1" smtClean="0"/>
              <a:t>Xinetd</a:t>
            </a:r>
            <a:r>
              <a:rPr lang="en-US" altLang="zh-CN" sz="1600" dirty="0" smtClean="0"/>
              <a:t>; </a:t>
            </a:r>
          </a:p>
          <a:p>
            <a:r>
              <a:rPr lang="en-US" altLang="zh-CN" sz="1600" dirty="0" smtClean="0"/>
              <a:t>2</a:t>
            </a:r>
            <a:r>
              <a:rPr lang="zh-CN" altLang="en-US" sz="1600" dirty="0" smtClean="0"/>
              <a:t>、多线程模式：比多进程模式有提高，但依然有限，如 </a:t>
            </a:r>
            <a:r>
              <a:rPr lang="en-US" altLang="zh-CN" sz="1600" dirty="0" err="1" smtClean="0"/>
              <a:t>Mysql</a:t>
            </a:r>
            <a:r>
              <a:rPr lang="zh-CN" altLang="en-US" sz="1600" dirty="0" smtClean="0"/>
              <a:t>；</a:t>
            </a:r>
            <a:endParaRPr lang="en-US" altLang="zh-CN" sz="1600" dirty="0" smtClean="0"/>
          </a:p>
          <a:p>
            <a:r>
              <a:rPr lang="en-US" altLang="zh-CN" sz="1600" dirty="0" smtClean="0"/>
              <a:t>3</a:t>
            </a:r>
            <a:r>
              <a:rPr lang="zh-CN" altLang="en-US" sz="1600" dirty="0" smtClean="0"/>
              <a:t>、非阻塞模式：性能高，但编程复杂度极高，如 </a:t>
            </a:r>
            <a:r>
              <a:rPr lang="en-US" altLang="zh-CN" sz="1600" dirty="0" err="1" smtClean="0"/>
              <a:t>Nginx</a:t>
            </a:r>
            <a:r>
              <a:rPr lang="zh-CN" altLang="en-US" sz="1600" dirty="0" smtClean="0"/>
              <a:t>，</a:t>
            </a:r>
            <a:r>
              <a:rPr lang="en-US" altLang="zh-CN" sz="1600" dirty="0" err="1" smtClean="0"/>
              <a:t>Redis</a:t>
            </a:r>
            <a:r>
              <a:rPr lang="zh-CN" altLang="en-US" sz="1600" dirty="0" smtClean="0"/>
              <a:t>；</a:t>
            </a:r>
            <a:endParaRPr lang="en-US" altLang="zh-CN" sz="1600" dirty="0" smtClean="0"/>
          </a:p>
          <a:p>
            <a:r>
              <a:rPr lang="en-US" altLang="zh-CN" sz="1600" dirty="0" smtClean="0"/>
              <a:t>4</a:t>
            </a:r>
            <a:r>
              <a:rPr lang="zh-CN" altLang="en-US" sz="1600" dirty="0" smtClean="0"/>
              <a:t>、基于事件的多线程模式：并发度有较大提高，但编程提升依然有限，如 </a:t>
            </a:r>
            <a:r>
              <a:rPr lang="en-US" altLang="zh-CN" sz="1600" dirty="0" err="1" smtClean="0"/>
              <a:t>acl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中的 </a:t>
            </a:r>
            <a:r>
              <a:rPr lang="en-US" altLang="zh-CN" sz="1600" dirty="0" err="1" smtClean="0"/>
              <a:t>master_threads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服务模式；</a:t>
            </a:r>
            <a:endParaRPr lang="en-US" altLang="zh-CN" sz="1600" dirty="0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17932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设计目标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z="2400" dirty="0" smtClean="0">
                <a:solidFill>
                  <a:srgbClr val="5F5F5F">
                    <a:lumMod val="50000"/>
                  </a:srgb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我们</a:t>
            </a:r>
            <a:r>
              <a:rPr lang="zh-CN" altLang="en-US" sz="2400" dirty="0">
                <a:solidFill>
                  <a:srgbClr val="5F5F5F">
                    <a:lumMod val="50000"/>
                  </a:srgb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需要一种新的编程模式来</a:t>
            </a:r>
            <a:r>
              <a:rPr lang="zh-CN" altLang="en-US" sz="2400" dirty="0" smtClean="0">
                <a:solidFill>
                  <a:srgbClr val="5F5F5F">
                    <a:lumMod val="50000"/>
                  </a:srgb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满足</a:t>
            </a:r>
            <a:r>
              <a:rPr lang="en-US" altLang="zh-CN" sz="2400" dirty="0" smtClean="0">
                <a:solidFill>
                  <a:srgbClr val="5F5F5F">
                    <a:lumMod val="50000"/>
                  </a:srgb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C/C++</a:t>
            </a:r>
            <a:r>
              <a:rPr lang="zh-CN" altLang="en-US" sz="2400" dirty="0" smtClean="0">
                <a:solidFill>
                  <a:srgbClr val="5F5F5F">
                    <a:lumMod val="50000"/>
                  </a:srgb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程序员：</a:t>
            </a:r>
            <a:endParaRPr lang="en-US" altLang="zh-CN" sz="2400" dirty="0">
              <a:solidFill>
                <a:srgbClr val="5F5F5F">
                  <a:lumMod val="50000"/>
                </a:srgb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  <a:p>
            <a:pPr lvl="0"/>
            <a:r>
              <a:rPr lang="en-US" altLang="zh-CN" sz="1700" dirty="0">
                <a:solidFill>
                  <a:srgbClr val="5F5F5F">
                    <a:lumMod val="50000"/>
                  </a:srgbClr>
                </a:solidFill>
              </a:rPr>
              <a:t>1</a:t>
            </a:r>
            <a:r>
              <a:rPr lang="zh-CN" altLang="en-US" sz="1700" dirty="0">
                <a:solidFill>
                  <a:srgbClr val="5F5F5F">
                    <a:lumMod val="50000"/>
                  </a:srgbClr>
                </a:solidFill>
              </a:rPr>
              <a:t>、支持大并发、高性能，较低的资源使用率</a:t>
            </a:r>
            <a:endParaRPr lang="en-US" altLang="zh-CN" sz="1700" dirty="0">
              <a:solidFill>
                <a:srgbClr val="5F5F5F">
                  <a:lumMod val="50000"/>
                </a:srgbClr>
              </a:solidFill>
            </a:endParaRPr>
          </a:p>
          <a:p>
            <a:pPr lvl="0"/>
            <a:r>
              <a:rPr lang="en-US" altLang="zh-CN" sz="1700" dirty="0">
                <a:solidFill>
                  <a:srgbClr val="5F5F5F">
                    <a:lumMod val="50000"/>
                  </a:srgbClr>
                </a:solidFill>
              </a:rPr>
              <a:t>2</a:t>
            </a:r>
            <a:r>
              <a:rPr lang="zh-CN" altLang="en-US" sz="1700" dirty="0">
                <a:solidFill>
                  <a:srgbClr val="5F5F5F">
                    <a:lumMod val="50000"/>
                  </a:srgbClr>
                </a:solidFill>
              </a:rPr>
              <a:t>、较低的编程复杂度：顺序思维模式</a:t>
            </a:r>
            <a:endParaRPr lang="en-US" altLang="zh-CN" sz="1700" dirty="0">
              <a:solidFill>
                <a:srgbClr val="5F5F5F">
                  <a:lumMod val="50000"/>
                </a:srgbClr>
              </a:solidFill>
            </a:endParaRPr>
          </a:p>
          <a:p>
            <a:pPr lvl="0"/>
            <a:r>
              <a:rPr lang="en-US" altLang="zh-CN" sz="1700" dirty="0">
                <a:solidFill>
                  <a:srgbClr val="5F5F5F">
                    <a:lumMod val="50000"/>
                  </a:srgbClr>
                </a:solidFill>
              </a:rPr>
              <a:t>3</a:t>
            </a:r>
            <a:r>
              <a:rPr lang="zh-CN" altLang="en-US" sz="1700" dirty="0">
                <a:solidFill>
                  <a:srgbClr val="5F5F5F">
                    <a:lumMod val="50000"/>
                  </a:srgbClr>
                </a:solidFill>
              </a:rPr>
              <a:t>、适合多数应用场景，提供丰富且简单易用的接口</a:t>
            </a:r>
            <a:endParaRPr lang="en-US" altLang="zh-CN" sz="1700" dirty="0">
              <a:solidFill>
                <a:srgbClr val="5F5F5F">
                  <a:lumMod val="50000"/>
                </a:srgbClr>
              </a:solidFill>
            </a:endParaRPr>
          </a:p>
          <a:p>
            <a:pPr lvl="0"/>
            <a:r>
              <a:rPr lang="en-US" altLang="zh-CN" sz="1700" dirty="0">
                <a:solidFill>
                  <a:srgbClr val="5F5F5F">
                    <a:lumMod val="50000"/>
                  </a:srgbClr>
                </a:solidFill>
              </a:rPr>
              <a:t>4</a:t>
            </a:r>
            <a:r>
              <a:rPr lang="zh-CN" altLang="en-US" sz="1700" dirty="0">
                <a:solidFill>
                  <a:srgbClr val="5F5F5F">
                    <a:lumMod val="50000"/>
                  </a:srgbClr>
                </a:solidFill>
              </a:rPr>
              <a:t>、与第三方网络库无缝集成，无需修改第三方库</a:t>
            </a:r>
            <a:endParaRPr lang="en-US" altLang="zh-CN" sz="1700" dirty="0">
              <a:solidFill>
                <a:srgbClr val="5F5F5F">
                  <a:lumMod val="50000"/>
                </a:srgbClr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4625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从一个简单的协程示例开始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1" y="980728"/>
            <a:ext cx="4258815" cy="529034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084168" y="2211251"/>
            <a:ext cx="29523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/>
              <a:t>1</a:t>
            </a:r>
            <a:r>
              <a:rPr lang="zh-CN" altLang="en-US" sz="1600" b="1" dirty="0" smtClean="0"/>
              <a:t>、创建协程类似于创建线程</a:t>
            </a:r>
            <a:endParaRPr lang="en-US" altLang="zh-CN" sz="1600" b="1" dirty="0" smtClean="0"/>
          </a:p>
          <a:p>
            <a:r>
              <a:rPr lang="en-US" altLang="zh-CN" sz="1600" b="1" dirty="0" smtClean="0"/>
              <a:t>2</a:t>
            </a:r>
            <a:r>
              <a:rPr lang="zh-CN" altLang="en-US" sz="1600" b="1" dirty="0" smtClean="0"/>
              <a:t>、支持大并发、高性能</a:t>
            </a:r>
            <a:endParaRPr lang="en-US" altLang="zh-CN" sz="1600" b="1" dirty="0" smtClean="0"/>
          </a:p>
          <a:p>
            <a:r>
              <a:rPr lang="en-US" altLang="zh-CN" sz="1600" b="1" dirty="0" smtClean="0"/>
              <a:t>3</a:t>
            </a:r>
            <a:r>
              <a:rPr lang="zh-CN" altLang="en-US" sz="1600" b="1" dirty="0" smtClean="0"/>
              <a:t>、顺序性编程方式</a:t>
            </a:r>
            <a:endParaRPr lang="en-US" altLang="zh-CN" sz="1600" b="1" dirty="0" smtClean="0"/>
          </a:p>
          <a:p>
            <a:r>
              <a:rPr lang="en-US" altLang="zh-CN" sz="1600" b="1" dirty="0" smtClean="0"/>
              <a:t>4</a:t>
            </a:r>
            <a:r>
              <a:rPr lang="zh-CN" altLang="en-US" sz="1600" b="1" dirty="0" smtClean="0"/>
              <a:t>、无需更改第三方库</a:t>
            </a:r>
            <a:endParaRPr lang="en-US" altLang="zh-CN" sz="1600" b="1" dirty="0" smtClean="0"/>
          </a:p>
          <a:p>
            <a:r>
              <a:rPr lang="en-US" altLang="zh-CN" sz="1600" b="1" dirty="0" smtClean="0"/>
              <a:t>5</a:t>
            </a:r>
            <a:r>
              <a:rPr lang="zh-CN" altLang="en-US" sz="1600" b="1" dirty="0" smtClean="0"/>
              <a:t>、仅使用一个线程资源</a:t>
            </a:r>
            <a:endParaRPr lang="zh-CN" altLang="en-US" sz="1600" b="1" dirty="0"/>
          </a:p>
        </p:txBody>
      </p:sp>
      <p:sp>
        <p:nvSpPr>
          <p:cNvPr id="8" name="右箭头 7"/>
          <p:cNvSpPr/>
          <p:nvPr/>
        </p:nvSpPr>
        <p:spPr>
          <a:xfrm>
            <a:off x="5220072" y="2492896"/>
            <a:ext cx="720080" cy="360040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云形 11"/>
          <p:cNvSpPr/>
          <p:nvPr/>
        </p:nvSpPr>
        <p:spPr>
          <a:xfrm>
            <a:off x="6372200" y="4795247"/>
            <a:ext cx="2088232" cy="854804"/>
          </a:xfrm>
          <a:prstGeom prst="cloud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如何做到的？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7" name="下箭头 16"/>
          <p:cNvSpPr/>
          <p:nvPr/>
        </p:nvSpPr>
        <p:spPr>
          <a:xfrm>
            <a:off x="7164288" y="3860292"/>
            <a:ext cx="360041" cy="576064"/>
          </a:xfrm>
          <a:prstGeom prst="down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6563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CPU</a:t>
            </a:r>
            <a:r>
              <a:rPr lang="zh-CN" altLang="en-US" dirty="0" smtClean="0"/>
              <a:t>组成 </a:t>
            </a:r>
            <a:r>
              <a:rPr lang="en-US" altLang="zh-CN" dirty="0" smtClean="0"/>
              <a:t>--- </a:t>
            </a:r>
            <a:r>
              <a:rPr lang="zh-CN" altLang="en-US" sz="2000" dirty="0" smtClean="0"/>
              <a:t>设计原理</a:t>
            </a:r>
            <a:endParaRPr lang="zh-CN" altLang="en-US" sz="2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CPU</a:t>
            </a:r>
            <a:r>
              <a:rPr lang="zh-CN" altLang="en-US" dirty="0" smtClean="0"/>
              <a:t>组成：运算器、控制器和寄存器</a:t>
            </a:r>
            <a:endParaRPr lang="en-US" altLang="zh-CN" dirty="0" smtClean="0"/>
          </a:p>
          <a:p>
            <a:r>
              <a:rPr lang="zh-CN" altLang="en-US" dirty="0" smtClean="0"/>
              <a:t>一、运算器</a:t>
            </a:r>
            <a:endParaRPr lang="zh-CN" altLang="en-US" dirty="0"/>
          </a:p>
          <a:p>
            <a:r>
              <a:rPr lang="zh-CN" altLang="en-US" sz="1600" dirty="0" smtClean="0"/>
              <a:t>运算器</a:t>
            </a:r>
            <a:r>
              <a:rPr lang="zh-CN" altLang="en-US" sz="1600" dirty="0"/>
              <a:t>也称算数逻辑单元</a:t>
            </a:r>
            <a:r>
              <a:rPr lang="en-US" altLang="zh-CN" sz="1600" dirty="0"/>
              <a:t>(arithmetic and logic unit</a:t>
            </a:r>
            <a:r>
              <a:rPr lang="zh-CN" altLang="en-US" sz="1600" dirty="0"/>
              <a:t>，</a:t>
            </a:r>
            <a:r>
              <a:rPr lang="en-US" altLang="zh-CN" sz="1600" dirty="0"/>
              <a:t>ALU)</a:t>
            </a:r>
            <a:r>
              <a:rPr lang="zh-CN" altLang="en-US" sz="1600" dirty="0"/>
              <a:t>，是进行算数运算和逻辑运算的部件，在控制器的控制下，对取自内存储器的数据进行算术运算或逻辑运算，并将运算的结果送到内存储器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r>
              <a:rPr lang="zh-CN" altLang="en-US" dirty="0" smtClean="0"/>
              <a:t>二、控制器</a:t>
            </a:r>
            <a:endParaRPr lang="zh-CN" altLang="en-US" dirty="0"/>
          </a:p>
          <a:p>
            <a:r>
              <a:rPr lang="zh-CN" altLang="en-US" sz="1600" dirty="0"/>
              <a:t>控制器的功能是控制、指挥计算机各部件的工作，并对输入输出设备进行监控，使计算机自动地执行程序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r>
              <a:rPr lang="zh-CN" altLang="en-US" dirty="0" smtClean="0"/>
              <a:t>三、寄存器</a:t>
            </a:r>
            <a:endParaRPr lang="zh-CN" altLang="en-US" dirty="0"/>
          </a:p>
          <a:p>
            <a:r>
              <a:rPr lang="zh-CN" altLang="en-US" sz="1600" dirty="0"/>
              <a:t>寄存器</a:t>
            </a:r>
            <a:r>
              <a:rPr lang="en-US" altLang="zh-CN" sz="1600" dirty="0"/>
              <a:t>(register)</a:t>
            </a:r>
            <a:r>
              <a:rPr lang="zh-CN" altLang="en-US" sz="1600" dirty="0"/>
              <a:t>是</a:t>
            </a:r>
            <a:r>
              <a:rPr lang="en-US" altLang="zh-CN" sz="1600" dirty="0"/>
              <a:t>CPU</a:t>
            </a:r>
            <a:r>
              <a:rPr lang="zh-CN" altLang="en-US" sz="1600" dirty="0"/>
              <a:t>内部用来存放数据的一些小型的存储区域，用来暂时存放参与运算的数据以及运算结果。寄存器由电子线路组成，存取速度非常快，与</a:t>
            </a:r>
            <a:r>
              <a:rPr lang="en-US" altLang="zh-CN" sz="1600" dirty="0"/>
              <a:t>CPU</a:t>
            </a:r>
            <a:r>
              <a:rPr lang="zh-CN" altLang="en-US" sz="1600" dirty="0"/>
              <a:t>的速度相当，寄存器的成本较高，因而数量较少。</a:t>
            </a:r>
            <a:r>
              <a:rPr lang="en-US" altLang="zh-CN" sz="1600" dirty="0"/>
              <a:t>CPU</a:t>
            </a:r>
            <a:r>
              <a:rPr lang="zh-CN" altLang="en-US" sz="1600" dirty="0"/>
              <a:t>内部的寄存器类型有指令寄存器、程序计数器、数据寄存器、地址寄存器以及状态寄存器等。</a:t>
            </a:r>
          </a:p>
        </p:txBody>
      </p:sp>
    </p:spTree>
    <p:extLst>
      <p:ext uri="{BB962C8B-B14F-4D97-AF65-F5344CB8AC3E}">
        <p14:creationId xmlns:p14="http://schemas.microsoft.com/office/powerpoint/2010/main" val="3923085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操作系统调度过程 </a:t>
            </a:r>
            <a:r>
              <a:rPr lang="en-US" altLang="zh-CN" dirty="0" smtClean="0"/>
              <a:t>--- </a:t>
            </a:r>
            <a:r>
              <a:rPr lang="zh-CN" altLang="en-US" sz="2000" dirty="0" smtClean="0"/>
              <a:t>设计原理</a:t>
            </a:r>
            <a:endParaRPr lang="zh-CN" altLang="en-US" sz="2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操作系统基本调度算法：</a:t>
            </a:r>
            <a:endParaRPr lang="en-US" altLang="zh-CN" dirty="0" smtClean="0"/>
          </a:p>
          <a:p>
            <a:r>
              <a:rPr lang="en-US" altLang="zh-CN" sz="1400" dirty="0" smtClean="0"/>
              <a:t>1</a:t>
            </a:r>
            <a:r>
              <a:rPr lang="zh-CN" altLang="en-US" sz="1400" dirty="0" smtClean="0"/>
              <a:t>、先来先服务算法</a:t>
            </a:r>
            <a:endParaRPr lang="en-US" altLang="zh-CN" sz="1400" dirty="0" smtClean="0"/>
          </a:p>
          <a:p>
            <a:r>
              <a:rPr lang="en-US" altLang="zh-CN" sz="1400" dirty="0" smtClean="0"/>
              <a:t>2</a:t>
            </a:r>
            <a:r>
              <a:rPr lang="zh-CN" altLang="en-US" sz="1400" dirty="0" smtClean="0"/>
              <a:t>、时间片轮转算法</a:t>
            </a:r>
            <a:endParaRPr lang="en-US" altLang="zh-CN" sz="1400" dirty="0" smtClean="0"/>
          </a:p>
          <a:p>
            <a:r>
              <a:rPr lang="en-US" altLang="zh-CN" sz="1400" dirty="0" smtClean="0"/>
              <a:t>3</a:t>
            </a:r>
            <a:r>
              <a:rPr lang="zh-CN" altLang="en-US" sz="1400" dirty="0" smtClean="0"/>
              <a:t>、短任务优先算法</a:t>
            </a:r>
            <a:endParaRPr lang="en-US" altLang="zh-CN" sz="1400" dirty="0" smtClean="0"/>
          </a:p>
          <a:p>
            <a:r>
              <a:rPr lang="en-US" altLang="zh-CN" sz="1400" dirty="0" smtClean="0"/>
              <a:t>4</a:t>
            </a:r>
            <a:r>
              <a:rPr lang="zh-CN" altLang="en-US" sz="1400" dirty="0" smtClean="0"/>
              <a:t>、优先级调度算法</a:t>
            </a:r>
            <a:endParaRPr lang="en-US" altLang="zh-CN" sz="1400" dirty="0" smtClean="0"/>
          </a:p>
          <a:p>
            <a:r>
              <a:rPr lang="en-US" altLang="zh-CN" sz="1400" dirty="0" smtClean="0"/>
              <a:t>5</a:t>
            </a:r>
            <a:r>
              <a:rPr lang="zh-CN" altLang="en-US" sz="1400" dirty="0" smtClean="0"/>
              <a:t>、混合调度算法</a:t>
            </a:r>
            <a:endParaRPr lang="en-US" altLang="zh-CN" sz="1400" dirty="0" smtClean="0"/>
          </a:p>
          <a:p>
            <a:endParaRPr lang="en-US" altLang="zh-CN" dirty="0"/>
          </a:p>
          <a:p>
            <a:r>
              <a:rPr lang="zh-CN" altLang="en-US" dirty="0" smtClean="0"/>
              <a:t>进程调度过程：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56415" y="4149080"/>
            <a:ext cx="1987021" cy="57606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solidFill>
                  <a:schemeClr val="tx1"/>
                </a:solidFill>
              </a:rPr>
              <a:t>因时序或外部中断或进程挂起导致</a:t>
            </a:r>
            <a:r>
              <a:rPr lang="en-US" altLang="zh-CN" sz="1200" dirty="0" smtClean="0">
                <a:solidFill>
                  <a:schemeClr val="tx1"/>
                </a:solidFill>
              </a:rPr>
              <a:t>OS</a:t>
            </a:r>
            <a:r>
              <a:rPr lang="zh-CN" altLang="en-US" sz="1200" dirty="0" smtClean="0">
                <a:solidFill>
                  <a:schemeClr val="tx1"/>
                </a:solidFill>
              </a:rPr>
              <a:t>获得</a:t>
            </a:r>
            <a:r>
              <a:rPr lang="en-US" altLang="zh-CN" sz="1200" dirty="0" smtClean="0">
                <a:solidFill>
                  <a:schemeClr val="tx1"/>
                </a:solidFill>
              </a:rPr>
              <a:t>CPU</a:t>
            </a:r>
            <a:r>
              <a:rPr lang="zh-CN" altLang="en-US" sz="1200" dirty="0" smtClean="0">
                <a:solidFill>
                  <a:schemeClr val="tx1"/>
                </a:solidFill>
              </a:rPr>
              <a:t>控制权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313956" y="4149080"/>
            <a:ext cx="1762100" cy="57606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 smtClean="0">
                <a:solidFill>
                  <a:schemeClr val="tx1"/>
                </a:solidFill>
              </a:rPr>
              <a:t>OS</a:t>
            </a:r>
            <a:r>
              <a:rPr lang="zh-CN" altLang="en-US" sz="1200" dirty="0" smtClean="0">
                <a:solidFill>
                  <a:schemeClr val="tx1"/>
                </a:solidFill>
              </a:rPr>
              <a:t>在所有就绪的进程中按照某种算法选择进程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746576" y="4149080"/>
            <a:ext cx="2353816" cy="57606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solidFill>
                  <a:schemeClr val="tx1"/>
                </a:solidFill>
              </a:rPr>
              <a:t>如果选中的是当前进程则</a:t>
            </a:r>
            <a:r>
              <a:rPr lang="en-US" altLang="zh-CN" sz="1200" dirty="0" smtClean="0">
                <a:solidFill>
                  <a:schemeClr val="tx1"/>
                </a:solidFill>
              </a:rPr>
              <a:t>OS</a:t>
            </a:r>
            <a:r>
              <a:rPr lang="zh-CN" altLang="en-US" sz="1200" dirty="0" smtClean="0">
                <a:solidFill>
                  <a:schemeClr val="tx1"/>
                </a:solidFill>
              </a:rPr>
              <a:t>将当前进程状态予以保护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746576" y="5387032"/>
            <a:ext cx="2353816" cy="57606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solidFill>
                  <a:schemeClr val="tx1"/>
                </a:solidFill>
              </a:rPr>
              <a:t>将选中的进程的环境设置好（设置寄存器、栈指针、状态字等）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313956" y="5387032"/>
            <a:ext cx="1762100" cy="57606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solidFill>
                  <a:schemeClr val="tx1"/>
                </a:solidFill>
              </a:rPr>
              <a:t>跳转至选中的进程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0" name="直接箭头连接符 9"/>
          <p:cNvCxnSpPr>
            <a:stCxn id="4" idx="3"/>
            <a:endCxn id="5" idx="1"/>
          </p:cNvCxnSpPr>
          <p:nvPr/>
        </p:nvCxnSpPr>
        <p:spPr>
          <a:xfrm>
            <a:off x="2643436" y="4437112"/>
            <a:ext cx="6705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5" idx="3"/>
            <a:endCxn id="6" idx="1"/>
          </p:cNvCxnSpPr>
          <p:nvPr/>
        </p:nvCxnSpPr>
        <p:spPr>
          <a:xfrm>
            <a:off x="5076056" y="4437112"/>
            <a:ext cx="6705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6" idx="2"/>
            <a:endCxn id="7" idx="0"/>
          </p:cNvCxnSpPr>
          <p:nvPr/>
        </p:nvCxnSpPr>
        <p:spPr>
          <a:xfrm>
            <a:off x="6923484" y="4725144"/>
            <a:ext cx="0" cy="6618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7" idx="1"/>
            <a:endCxn id="8" idx="3"/>
          </p:cNvCxnSpPr>
          <p:nvPr/>
        </p:nvCxnSpPr>
        <p:spPr>
          <a:xfrm flipH="1">
            <a:off x="5076056" y="5675064"/>
            <a:ext cx="6705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424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操作系统进程调度过程 </a:t>
            </a:r>
            <a:r>
              <a:rPr lang="en-US" altLang="zh-CN" dirty="0" smtClean="0"/>
              <a:t>--- </a:t>
            </a:r>
            <a:r>
              <a:rPr lang="zh-CN" altLang="en-US" sz="2000" dirty="0" smtClean="0"/>
              <a:t>设计原理</a:t>
            </a:r>
            <a:endParaRPr lang="zh-CN" altLang="en-US" sz="2000" dirty="0"/>
          </a:p>
        </p:txBody>
      </p:sp>
      <p:pic>
        <p:nvPicPr>
          <p:cNvPr id="1026" name="Picture 2" descr="http://www.bkjia.com/uploads/allimg/150203/160U5FP-0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275" y="1771650"/>
            <a:ext cx="6210300" cy="369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6264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进程状态及转换关系 </a:t>
            </a:r>
            <a:r>
              <a:rPr lang="en-US" altLang="zh-CN" dirty="0" smtClean="0"/>
              <a:t>--- </a:t>
            </a:r>
            <a:r>
              <a:rPr lang="zh-CN" altLang="en-US" sz="2000" dirty="0" smtClean="0"/>
              <a:t>设计原理</a:t>
            </a:r>
            <a:endParaRPr lang="zh-CN" altLang="en-US" sz="20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375" y="1514475"/>
            <a:ext cx="6953250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197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63PPT 模板1-2014（16-9）">
  <a:themeElements>
    <a:clrScheme name="自定义 1">
      <a:dk1>
        <a:srgbClr val="2F2F2F"/>
      </a:dk1>
      <a:lt1>
        <a:sysClr val="window" lastClr="FFFFFF"/>
      </a:lt1>
      <a:dk2>
        <a:srgbClr val="5F5F5F"/>
      </a:dk2>
      <a:lt2>
        <a:srgbClr val="D8D8D8"/>
      </a:lt2>
      <a:accent1>
        <a:srgbClr val="E60000"/>
      </a:accent1>
      <a:accent2>
        <a:srgbClr val="98E43C"/>
      </a:accent2>
      <a:accent3>
        <a:srgbClr val="FFC000"/>
      </a:accent3>
      <a:accent4>
        <a:srgbClr val="002060"/>
      </a:accent4>
      <a:accent5>
        <a:srgbClr val="FF0000"/>
      </a:accent5>
      <a:accent6>
        <a:srgbClr val="A2A2A2"/>
      </a:accent6>
      <a:hlink>
        <a:srgbClr val="900000"/>
      </a:hlink>
      <a:folHlink>
        <a:srgbClr val="6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263 PPT 模板1-2014（16-9）</Template>
  <TotalTime>32506</TotalTime>
  <Words>2233</Words>
  <Application>Microsoft Office PowerPoint</Application>
  <PresentationFormat>全屏显示(4:3)</PresentationFormat>
  <Paragraphs>294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5" baseType="lpstr">
      <vt:lpstr>方正舒体</vt:lpstr>
      <vt:lpstr>方正姚体</vt:lpstr>
      <vt:lpstr>黑体</vt:lpstr>
      <vt:lpstr>华文新魏</vt:lpstr>
      <vt:lpstr>宋体</vt:lpstr>
      <vt:lpstr>微软雅黑</vt:lpstr>
      <vt:lpstr>Arial</vt:lpstr>
      <vt:lpstr>Calibri</vt:lpstr>
      <vt:lpstr>263PPT 模板1-2014（16-9）</vt:lpstr>
      <vt:lpstr>ACL 网络协程编程</vt:lpstr>
      <vt:lpstr>背景</vt:lpstr>
      <vt:lpstr>关于并发</vt:lpstr>
      <vt:lpstr>设计目标</vt:lpstr>
      <vt:lpstr>从一个简单的协程示例开始</vt:lpstr>
      <vt:lpstr>CPU组成 --- 设计原理</vt:lpstr>
      <vt:lpstr>操作系统调度过程 --- 设计原理</vt:lpstr>
      <vt:lpstr>操作系统进程调度过程 --- 设计原理</vt:lpstr>
      <vt:lpstr>进程状态及转换关系 --- 设计原理</vt:lpstr>
      <vt:lpstr>协程的调度方式 --- 设计原理</vt:lpstr>
      <vt:lpstr>协程切换方式 --- 设计原理</vt:lpstr>
      <vt:lpstr>网络协程调度 --- 设计原理</vt:lpstr>
      <vt:lpstr>如何与第三方库无缝集成 --- 设计要点</vt:lpstr>
      <vt:lpstr>为何要 HOOK 很多系统API --- 设计要点</vt:lpstr>
      <vt:lpstr>基于协程的 errno --- 设计要点</vt:lpstr>
      <vt:lpstr>内存检测 --- 设计要点</vt:lpstr>
      <vt:lpstr>利用多核 --- 设计要点</vt:lpstr>
      <vt:lpstr>协程同步原语 --- 设计要点</vt:lpstr>
      <vt:lpstr>协程挂起与唤醒 --- 设计要点</vt:lpstr>
      <vt:lpstr>过载保护 --- 设计要点</vt:lpstr>
      <vt:lpstr>协程间通信 --- 设计要点</vt:lpstr>
      <vt:lpstr>协程间通信 --- 设计要点</vt:lpstr>
      <vt:lpstr>线程间通信 --- 设计要点</vt:lpstr>
      <vt:lpstr>应用场景</vt:lpstr>
      <vt:lpstr>注意事项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263-OA</dc:creator>
  <cp:lastModifiedBy>zhengshuxin@hotmail.com</cp:lastModifiedBy>
  <cp:revision>634</cp:revision>
  <dcterms:created xsi:type="dcterms:W3CDTF">2014-05-28T10:52:51Z</dcterms:created>
  <dcterms:modified xsi:type="dcterms:W3CDTF">2016-07-18T13:58:19Z</dcterms:modified>
</cp:coreProperties>
</file>