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ridi"/>
      <p:regular r:id="rId37"/>
      <p:bold r:id="rId38"/>
    </p:embeddedFont>
    <p:embeddedFont>
      <p:font typeface="Bebas Neue"/>
      <p:regular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idi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11.xml"/><Relationship Id="rId38" Type="http://schemas.openxmlformats.org/officeDocument/2006/relationships/font" Target="fonts/Pridi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35ea0f1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35ea0f1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823fd5a0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823fd5a0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823fd5a0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823fd5a0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823fd5a0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823fd5a0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823fd5a0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823fd5a0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823fd5a0a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7823fd5a0a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823fd5a0a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823fd5a0a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823fd5a0a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823fd5a0a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823fd5a0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823fd5a0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823fd5a0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7823fd5a0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823fd5a0a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823fd5a0a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823fd5a0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823fd5a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823fd5a0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823fd5a0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7823fd5a0a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7823fd5a0a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7823fd5a0a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7823fd5a0a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7823fd5a0a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7823fd5a0a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7835ea0f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7835ea0f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7823fd5a0a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7823fd5a0a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7835ea0f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7835ea0f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7835ea0f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7835ea0f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7835ea0f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7835ea0f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7835ea0f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7835ea0f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823fd5a0a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823fd5a0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7835ea0f1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7835ea0f1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7823fd5a0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7823fd5a0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823fd5a0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823fd5a0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853c3179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853c3179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823fd5a0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823fd5a0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823fd5a0a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823fd5a0a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823fd5a0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823fd5a0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823fd5a0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823fd5a0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742925" y="846063"/>
            <a:ext cx="4687800" cy="30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700">
                <a:latin typeface="Pridi"/>
                <a:ea typeface="Pridi"/>
                <a:cs typeface="Pridi"/>
                <a:sym typeface="Prid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742925" y="3930963"/>
            <a:ext cx="4687800" cy="3660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747275" y="1905550"/>
            <a:ext cx="47562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747275" y="3073250"/>
            <a:ext cx="4756200" cy="366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0" name="Google Shape;50;p11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" name="Google Shape;51;p11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4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04525" y="28767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913200" y="847400"/>
            <a:ext cx="1805700" cy="1806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6" name="Google Shape;16;p3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0"/>
            <a:ext cx="77040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" name="Google Shape;22;p4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4923249" y="2650350"/>
            <a:ext cx="25056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715375" y="2650350"/>
            <a:ext cx="25056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715375" y="2208724"/>
            <a:ext cx="25056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4923250" y="2208724"/>
            <a:ext cx="25056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445025"/>
            <a:ext cx="7704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" name="Google Shape;34;p6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693500" y="1074575"/>
            <a:ext cx="4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3693500" y="1713625"/>
            <a:ext cx="47175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38" name="Google Shape;38;p7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" name="Google Shape;39;p7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1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linkedin.com/notifications/?filter=all" TargetMode="External"/><Relationship Id="rId4" Type="http://schemas.openxmlformats.org/officeDocument/2006/relationships/hyperlink" Target="https://www.linkedin.com/notifications/?filter=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ivvy-tripdata.s3.amazonaws.com/index.html" TargetMode="External"/><Relationship Id="rId4" Type="http://schemas.openxmlformats.org/officeDocument/2006/relationships/hyperlink" Target="https://divvybikes.com/data-license-agreeme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437275" y="539700"/>
            <a:ext cx="5570100" cy="41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2"/>
                </a:solidFill>
              </a:rPr>
              <a:t>Cyclistic bike-share Analysis </a:t>
            </a:r>
            <a:endParaRPr sz="5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1"/>
                </a:solidFill>
              </a:rPr>
              <a:t>Case Study</a:t>
            </a:r>
            <a:endParaRPr sz="4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9CB9C"/>
                </a:solidFill>
              </a:rPr>
              <a:t>By Dawn Yap Shi Min</a:t>
            </a:r>
            <a:endParaRPr sz="28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9CB9C"/>
                </a:solidFill>
              </a:rPr>
              <a:t>Last updated: 17 July 2024</a:t>
            </a:r>
            <a:endParaRPr sz="2800">
              <a:solidFill>
                <a:srgbClr val="F9CB9C"/>
              </a:solidFill>
            </a:endParaRPr>
          </a:p>
        </p:txBody>
      </p:sp>
      <p:grpSp>
        <p:nvGrpSpPr>
          <p:cNvPr id="66" name="Google Shape;66;p16"/>
          <p:cNvGrpSpPr/>
          <p:nvPr/>
        </p:nvGrpSpPr>
        <p:grpSpPr>
          <a:xfrm>
            <a:off x="439752" y="1099700"/>
            <a:ext cx="2549901" cy="3046680"/>
            <a:chOff x="439752" y="1099700"/>
            <a:chExt cx="2549901" cy="3046680"/>
          </a:xfrm>
        </p:grpSpPr>
        <p:grpSp>
          <p:nvGrpSpPr>
            <p:cNvPr id="67" name="Google Shape;67;p16"/>
            <p:cNvGrpSpPr/>
            <p:nvPr/>
          </p:nvGrpSpPr>
          <p:grpSpPr>
            <a:xfrm flipH="1">
              <a:off x="517123" y="1370227"/>
              <a:ext cx="2402882" cy="2402603"/>
              <a:chOff x="6021000" y="1282675"/>
              <a:chExt cx="2578200" cy="2577900"/>
            </a:xfrm>
          </p:grpSpPr>
          <p:sp>
            <p:nvSpPr>
              <p:cNvPr id="68" name="Google Shape;68;p16"/>
              <p:cNvSpPr/>
              <p:nvPr/>
            </p:nvSpPr>
            <p:spPr>
              <a:xfrm>
                <a:off x="6021000" y="1282675"/>
                <a:ext cx="2578200" cy="2577900"/>
              </a:xfrm>
              <a:prstGeom prst="ellipse">
                <a:avLst/>
              </a:prstGeom>
              <a:noFill/>
              <a:ln cap="flat" cmpd="sng" w="19050">
                <a:solidFill>
                  <a:schemeClr val="accent4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6079925" y="1341600"/>
                <a:ext cx="2460300" cy="246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16"/>
            <p:cNvGrpSpPr/>
            <p:nvPr/>
          </p:nvGrpSpPr>
          <p:grpSpPr>
            <a:xfrm flipH="1">
              <a:off x="439752" y="1470094"/>
              <a:ext cx="2549901" cy="2077342"/>
              <a:chOff x="2466275" y="2110825"/>
              <a:chExt cx="1652775" cy="1346475"/>
            </a:xfrm>
          </p:grpSpPr>
          <p:sp>
            <p:nvSpPr>
              <p:cNvPr id="71" name="Google Shape;71;p16"/>
              <p:cNvSpPr/>
              <p:nvPr/>
            </p:nvSpPr>
            <p:spPr>
              <a:xfrm>
                <a:off x="3277675" y="2982300"/>
                <a:ext cx="84275" cy="32500"/>
              </a:xfrm>
              <a:custGeom>
                <a:rect b="b" l="l" r="r" t="t"/>
                <a:pathLst>
                  <a:path extrusionOk="0" h="1300" w="3371">
                    <a:moveTo>
                      <a:pt x="2761" y="1"/>
                    </a:moveTo>
                    <a:lnTo>
                      <a:pt x="569" y="122"/>
                    </a:lnTo>
                    <a:cubicBezTo>
                      <a:pt x="244" y="122"/>
                      <a:pt x="1" y="407"/>
                      <a:pt x="1" y="731"/>
                    </a:cubicBezTo>
                    <a:cubicBezTo>
                      <a:pt x="1" y="1016"/>
                      <a:pt x="326" y="1300"/>
                      <a:pt x="610" y="1300"/>
                    </a:cubicBezTo>
                    <a:lnTo>
                      <a:pt x="2802" y="1178"/>
                    </a:lnTo>
                    <a:cubicBezTo>
                      <a:pt x="3086" y="1178"/>
                      <a:pt x="3370" y="894"/>
                      <a:pt x="3370" y="569"/>
                    </a:cubicBezTo>
                    <a:cubicBezTo>
                      <a:pt x="3370" y="285"/>
                      <a:pt x="3045" y="1"/>
                      <a:pt x="27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3308125" y="2986100"/>
                <a:ext cx="74125" cy="161900"/>
              </a:xfrm>
              <a:custGeom>
                <a:rect b="b" l="l" r="r" t="t"/>
                <a:pathLst>
                  <a:path extrusionOk="0" h="6476" w="2965">
                    <a:moveTo>
                      <a:pt x="426" y="1"/>
                    </a:moveTo>
                    <a:cubicBezTo>
                      <a:pt x="393" y="1"/>
                      <a:pt x="359" y="4"/>
                      <a:pt x="325" y="11"/>
                    </a:cubicBezTo>
                    <a:cubicBezTo>
                      <a:pt x="122" y="133"/>
                      <a:pt x="1" y="336"/>
                      <a:pt x="41" y="539"/>
                    </a:cubicBezTo>
                    <a:lnTo>
                      <a:pt x="2152" y="6222"/>
                    </a:lnTo>
                    <a:cubicBezTo>
                      <a:pt x="2220" y="6391"/>
                      <a:pt x="2372" y="6476"/>
                      <a:pt x="2538" y="6476"/>
                    </a:cubicBezTo>
                    <a:cubicBezTo>
                      <a:pt x="2572" y="6476"/>
                      <a:pt x="2606" y="6472"/>
                      <a:pt x="2639" y="6466"/>
                    </a:cubicBezTo>
                    <a:cubicBezTo>
                      <a:pt x="2842" y="6344"/>
                      <a:pt x="2964" y="6141"/>
                      <a:pt x="2883" y="5938"/>
                    </a:cubicBezTo>
                    <a:lnTo>
                      <a:pt x="813" y="255"/>
                    </a:lnTo>
                    <a:cubicBezTo>
                      <a:pt x="745" y="86"/>
                      <a:pt x="593" y="1"/>
                      <a:pt x="4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3083850" y="2319550"/>
                <a:ext cx="137025" cy="76950"/>
              </a:xfrm>
              <a:custGeom>
                <a:rect b="b" l="l" r="r" t="t"/>
                <a:pathLst>
                  <a:path extrusionOk="0" h="3078" w="5481">
                    <a:moveTo>
                      <a:pt x="1136" y="0"/>
                    </a:moveTo>
                    <a:cubicBezTo>
                      <a:pt x="693" y="0"/>
                      <a:pt x="263" y="291"/>
                      <a:pt x="162" y="692"/>
                    </a:cubicBezTo>
                    <a:cubicBezTo>
                      <a:pt x="0" y="1220"/>
                      <a:pt x="244" y="1788"/>
                      <a:pt x="812" y="1951"/>
                    </a:cubicBezTo>
                    <a:lnTo>
                      <a:pt x="4060" y="3047"/>
                    </a:lnTo>
                    <a:cubicBezTo>
                      <a:pt x="4142" y="3067"/>
                      <a:pt x="4227" y="3077"/>
                      <a:pt x="4313" y="3077"/>
                    </a:cubicBezTo>
                    <a:cubicBezTo>
                      <a:pt x="4739" y="3077"/>
                      <a:pt x="5183" y="2829"/>
                      <a:pt x="5318" y="2357"/>
                    </a:cubicBezTo>
                    <a:cubicBezTo>
                      <a:pt x="5480" y="1869"/>
                      <a:pt x="5237" y="1261"/>
                      <a:pt x="4669" y="1098"/>
                    </a:cubicBezTo>
                    <a:lnTo>
                      <a:pt x="1421" y="43"/>
                    </a:lnTo>
                    <a:cubicBezTo>
                      <a:pt x="1327" y="14"/>
                      <a:pt x="1231" y="0"/>
                      <a:pt x="1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3503500" y="2853425"/>
                <a:ext cx="603875" cy="603875"/>
              </a:xfrm>
              <a:custGeom>
                <a:rect b="b" l="l" r="r" t="t"/>
                <a:pathLst>
                  <a:path extrusionOk="0" h="24155" w="24155">
                    <a:moveTo>
                      <a:pt x="12098" y="3897"/>
                    </a:moveTo>
                    <a:cubicBezTo>
                      <a:pt x="16604" y="3897"/>
                      <a:pt x="20257" y="7551"/>
                      <a:pt x="20257" y="12057"/>
                    </a:cubicBezTo>
                    <a:cubicBezTo>
                      <a:pt x="20257" y="16604"/>
                      <a:pt x="16604" y="20257"/>
                      <a:pt x="12098" y="20257"/>
                    </a:cubicBezTo>
                    <a:cubicBezTo>
                      <a:pt x="7551" y="20176"/>
                      <a:pt x="3938" y="16522"/>
                      <a:pt x="3938" y="12057"/>
                    </a:cubicBezTo>
                    <a:cubicBezTo>
                      <a:pt x="3938" y="7551"/>
                      <a:pt x="7551" y="3897"/>
                      <a:pt x="12098" y="3897"/>
                    </a:cubicBezTo>
                    <a:close/>
                    <a:moveTo>
                      <a:pt x="12098" y="0"/>
                    </a:moveTo>
                    <a:cubicBezTo>
                      <a:pt x="5399" y="0"/>
                      <a:pt x="0" y="5359"/>
                      <a:pt x="0" y="12057"/>
                    </a:cubicBezTo>
                    <a:cubicBezTo>
                      <a:pt x="0" y="18714"/>
                      <a:pt x="5440" y="24154"/>
                      <a:pt x="12098" y="24154"/>
                    </a:cubicBezTo>
                    <a:cubicBezTo>
                      <a:pt x="18755" y="24154"/>
                      <a:pt x="24154" y="18714"/>
                      <a:pt x="24154" y="12057"/>
                    </a:cubicBezTo>
                    <a:cubicBezTo>
                      <a:pt x="24154" y="5440"/>
                      <a:pt x="18755" y="0"/>
                      <a:pt x="120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3471525" y="2804700"/>
                <a:ext cx="647525" cy="332900"/>
              </a:xfrm>
              <a:custGeom>
                <a:rect b="b" l="l" r="r" t="t"/>
                <a:pathLst>
                  <a:path extrusionOk="0" h="13316" w="25901">
                    <a:moveTo>
                      <a:pt x="13925" y="1"/>
                    </a:moveTo>
                    <a:cubicBezTo>
                      <a:pt x="6455" y="1"/>
                      <a:pt x="366" y="5968"/>
                      <a:pt x="0" y="13316"/>
                    </a:cubicBezTo>
                    <a:lnTo>
                      <a:pt x="934" y="13316"/>
                    </a:lnTo>
                    <a:cubicBezTo>
                      <a:pt x="1300" y="6455"/>
                      <a:pt x="6983" y="975"/>
                      <a:pt x="13925" y="975"/>
                    </a:cubicBezTo>
                    <a:cubicBezTo>
                      <a:pt x="18755" y="975"/>
                      <a:pt x="22937" y="3614"/>
                      <a:pt x="25210" y="7470"/>
                    </a:cubicBezTo>
                    <a:lnTo>
                      <a:pt x="25900" y="6821"/>
                    </a:lnTo>
                    <a:cubicBezTo>
                      <a:pt x="23465" y="2761"/>
                      <a:pt x="18999" y="1"/>
                      <a:pt x="139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2466275" y="2853425"/>
                <a:ext cx="603900" cy="603875"/>
              </a:xfrm>
              <a:custGeom>
                <a:rect b="b" l="l" r="r" t="t"/>
                <a:pathLst>
                  <a:path extrusionOk="0" h="24155" w="24156">
                    <a:moveTo>
                      <a:pt x="12058" y="3897"/>
                    </a:moveTo>
                    <a:cubicBezTo>
                      <a:pt x="16604" y="3897"/>
                      <a:pt x="20258" y="7551"/>
                      <a:pt x="20258" y="12057"/>
                    </a:cubicBezTo>
                    <a:cubicBezTo>
                      <a:pt x="20258" y="16604"/>
                      <a:pt x="16604" y="20257"/>
                      <a:pt x="12058" y="20257"/>
                    </a:cubicBezTo>
                    <a:cubicBezTo>
                      <a:pt x="7552" y="20176"/>
                      <a:pt x="3898" y="16522"/>
                      <a:pt x="3898" y="12057"/>
                    </a:cubicBezTo>
                    <a:cubicBezTo>
                      <a:pt x="3898" y="7551"/>
                      <a:pt x="7552" y="3897"/>
                      <a:pt x="12058" y="3897"/>
                    </a:cubicBezTo>
                    <a:close/>
                    <a:moveTo>
                      <a:pt x="12058" y="0"/>
                    </a:moveTo>
                    <a:cubicBezTo>
                      <a:pt x="5359" y="0"/>
                      <a:pt x="1" y="5359"/>
                      <a:pt x="1" y="12057"/>
                    </a:cubicBezTo>
                    <a:cubicBezTo>
                      <a:pt x="1" y="18714"/>
                      <a:pt x="5400" y="24154"/>
                      <a:pt x="12058" y="24154"/>
                    </a:cubicBezTo>
                    <a:cubicBezTo>
                      <a:pt x="18715" y="24154"/>
                      <a:pt x="24155" y="18714"/>
                      <a:pt x="24155" y="12057"/>
                    </a:cubicBezTo>
                    <a:cubicBezTo>
                      <a:pt x="24155" y="5440"/>
                      <a:pt x="18715" y="0"/>
                      <a:pt x="1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3028025" y="2110825"/>
                <a:ext cx="103550" cy="125275"/>
              </a:xfrm>
              <a:custGeom>
                <a:rect b="b" l="l" r="r" t="t"/>
                <a:pathLst>
                  <a:path extrusionOk="0" h="5011" w="4142">
                    <a:moveTo>
                      <a:pt x="1782" y="0"/>
                    </a:moveTo>
                    <a:cubicBezTo>
                      <a:pt x="1688" y="0"/>
                      <a:pt x="1595" y="10"/>
                      <a:pt x="1502" y="29"/>
                    </a:cubicBezTo>
                    <a:cubicBezTo>
                      <a:pt x="569" y="273"/>
                      <a:pt x="0" y="1531"/>
                      <a:pt x="285" y="2911"/>
                    </a:cubicBezTo>
                    <a:cubicBezTo>
                      <a:pt x="578" y="4160"/>
                      <a:pt x="1471" y="5010"/>
                      <a:pt x="2360" y="5010"/>
                    </a:cubicBezTo>
                    <a:cubicBezTo>
                      <a:pt x="2453" y="5010"/>
                      <a:pt x="2546" y="5001"/>
                      <a:pt x="2639" y="4982"/>
                    </a:cubicBezTo>
                    <a:cubicBezTo>
                      <a:pt x="3613" y="4779"/>
                      <a:pt x="4141" y="3480"/>
                      <a:pt x="3857" y="2099"/>
                    </a:cubicBezTo>
                    <a:cubicBezTo>
                      <a:pt x="3563" y="850"/>
                      <a:pt x="2671" y="0"/>
                      <a:pt x="17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3084850" y="2221150"/>
                <a:ext cx="24375" cy="109625"/>
              </a:xfrm>
              <a:custGeom>
                <a:rect b="b" l="l" r="r" t="t"/>
                <a:pathLst>
                  <a:path extrusionOk="0" h="4385" w="975">
                    <a:moveTo>
                      <a:pt x="366" y="0"/>
                    </a:moveTo>
                    <a:lnTo>
                      <a:pt x="1" y="82"/>
                    </a:lnTo>
                    <a:lnTo>
                      <a:pt x="610" y="4385"/>
                    </a:lnTo>
                    <a:lnTo>
                      <a:pt x="975" y="434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3506025" y="2624050"/>
                <a:ext cx="91375" cy="91375"/>
              </a:xfrm>
              <a:custGeom>
                <a:rect b="b" l="l" r="r" t="t"/>
                <a:pathLst>
                  <a:path extrusionOk="0" h="3655" w="3655">
                    <a:moveTo>
                      <a:pt x="1828" y="1"/>
                    </a:moveTo>
                    <a:cubicBezTo>
                      <a:pt x="813" y="1"/>
                      <a:pt x="1" y="813"/>
                      <a:pt x="1" y="1827"/>
                    </a:cubicBezTo>
                    <a:cubicBezTo>
                      <a:pt x="1" y="2842"/>
                      <a:pt x="813" y="3654"/>
                      <a:pt x="1828" y="3654"/>
                    </a:cubicBezTo>
                    <a:cubicBezTo>
                      <a:pt x="2842" y="3654"/>
                      <a:pt x="3654" y="2842"/>
                      <a:pt x="3654" y="1827"/>
                    </a:cubicBezTo>
                    <a:cubicBezTo>
                      <a:pt x="3654" y="813"/>
                      <a:pt x="2842" y="1"/>
                      <a:pt x="1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3485725" y="2792525"/>
                <a:ext cx="535900" cy="15250"/>
              </a:xfrm>
              <a:custGeom>
                <a:rect b="b" l="l" r="r" t="t"/>
                <a:pathLst>
                  <a:path extrusionOk="0" h="610" w="21436">
                    <a:moveTo>
                      <a:pt x="326" y="0"/>
                    </a:moveTo>
                    <a:cubicBezTo>
                      <a:pt x="163" y="0"/>
                      <a:pt x="1" y="163"/>
                      <a:pt x="1" y="285"/>
                    </a:cubicBezTo>
                    <a:cubicBezTo>
                      <a:pt x="1" y="447"/>
                      <a:pt x="163" y="609"/>
                      <a:pt x="326" y="609"/>
                    </a:cubicBezTo>
                    <a:lnTo>
                      <a:pt x="21110" y="609"/>
                    </a:lnTo>
                    <a:cubicBezTo>
                      <a:pt x="21273" y="609"/>
                      <a:pt x="21435" y="447"/>
                      <a:pt x="21435" y="285"/>
                    </a:cubicBezTo>
                    <a:cubicBezTo>
                      <a:pt x="21435" y="163"/>
                      <a:pt x="21273" y="0"/>
                      <a:pt x="211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2920450" y="2265800"/>
                <a:ext cx="188775" cy="234450"/>
              </a:xfrm>
              <a:custGeom>
                <a:rect b="b" l="l" r="r" t="t"/>
                <a:pathLst>
                  <a:path extrusionOk="0" h="9378" w="7551">
                    <a:moveTo>
                      <a:pt x="5521" y="1"/>
                    </a:moveTo>
                    <a:cubicBezTo>
                      <a:pt x="3248" y="244"/>
                      <a:pt x="2355" y="2355"/>
                      <a:pt x="1543" y="4304"/>
                    </a:cubicBezTo>
                    <a:cubicBezTo>
                      <a:pt x="1340" y="4831"/>
                      <a:pt x="1137" y="5400"/>
                      <a:pt x="893" y="5887"/>
                    </a:cubicBezTo>
                    <a:cubicBezTo>
                      <a:pt x="0" y="7835"/>
                      <a:pt x="1056" y="8850"/>
                      <a:pt x="1502" y="9256"/>
                    </a:cubicBezTo>
                    <a:cubicBezTo>
                      <a:pt x="1705" y="9337"/>
                      <a:pt x="1908" y="9378"/>
                      <a:pt x="2111" y="9378"/>
                    </a:cubicBezTo>
                    <a:lnTo>
                      <a:pt x="2274" y="9378"/>
                    </a:lnTo>
                    <a:cubicBezTo>
                      <a:pt x="2883" y="9297"/>
                      <a:pt x="3288" y="8485"/>
                      <a:pt x="4182" y="6536"/>
                    </a:cubicBezTo>
                    <a:cubicBezTo>
                      <a:pt x="4466" y="6009"/>
                      <a:pt x="4750" y="5400"/>
                      <a:pt x="4993" y="4872"/>
                    </a:cubicBezTo>
                    <a:cubicBezTo>
                      <a:pt x="5512" y="3862"/>
                      <a:pt x="5864" y="3562"/>
                      <a:pt x="6305" y="3562"/>
                    </a:cubicBezTo>
                    <a:cubicBezTo>
                      <a:pt x="6555" y="3562"/>
                      <a:pt x="6833" y="3658"/>
                      <a:pt x="7186" y="3776"/>
                    </a:cubicBezTo>
                    <a:lnTo>
                      <a:pt x="7551" y="2599"/>
                    </a:lnTo>
                    <a:cubicBezTo>
                      <a:pt x="7077" y="2465"/>
                      <a:pt x="6655" y="2379"/>
                      <a:pt x="6266" y="2379"/>
                    </a:cubicBezTo>
                    <a:cubicBezTo>
                      <a:pt x="5357" y="2379"/>
                      <a:pt x="4637" y="2853"/>
                      <a:pt x="3897" y="4304"/>
                    </a:cubicBezTo>
                    <a:cubicBezTo>
                      <a:pt x="3573" y="4872"/>
                      <a:pt x="3329" y="5481"/>
                      <a:pt x="3045" y="6049"/>
                    </a:cubicBezTo>
                    <a:cubicBezTo>
                      <a:pt x="2720" y="6699"/>
                      <a:pt x="2314" y="7511"/>
                      <a:pt x="2071" y="7957"/>
                    </a:cubicBezTo>
                    <a:cubicBezTo>
                      <a:pt x="1746" y="7632"/>
                      <a:pt x="1665" y="7226"/>
                      <a:pt x="2030" y="6415"/>
                    </a:cubicBezTo>
                    <a:cubicBezTo>
                      <a:pt x="2274" y="5846"/>
                      <a:pt x="2517" y="5278"/>
                      <a:pt x="2720" y="4791"/>
                    </a:cubicBezTo>
                    <a:cubicBezTo>
                      <a:pt x="3573" y="2680"/>
                      <a:pt x="4141" y="1421"/>
                      <a:pt x="5684" y="1218"/>
                    </a:cubicBezTo>
                    <a:lnTo>
                      <a:pt x="55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3754675" y="3090900"/>
                <a:ext cx="128925" cy="128900"/>
              </a:xfrm>
              <a:custGeom>
                <a:rect b="b" l="l" r="r" t="t"/>
                <a:pathLst>
                  <a:path extrusionOk="0" h="5156" w="5157">
                    <a:moveTo>
                      <a:pt x="2599" y="0"/>
                    </a:moveTo>
                    <a:cubicBezTo>
                      <a:pt x="1178" y="0"/>
                      <a:pt x="1" y="1137"/>
                      <a:pt x="1" y="2558"/>
                    </a:cubicBezTo>
                    <a:cubicBezTo>
                      <a:pt x="1" y="3979"/>
                      <a:pt x="1178" y="5156"/>
                      <a:pt x="2599" y="5156"/>
                    </a:cubicBezTo>
                    <a:cubicBezTo>
                      <a:pt x="4019" y="5156"/>
                      <a:pt x="5156" y="3979"/>
                      <a:pt x="5156" y="2558"/>
                    </a:cubicBezTo>
                    <a:cubicBezTo>
                      <a:pt x="5156" y="1137"/>
                      <a:pt x="4019" y="0"/>
                      <a:pt x="25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3403525" y="2601575"/>
                <a:ext cx="146175" cy="389025"/>
              </a:xfrm>
              <a:custGeom>
                <a:rect b="b" l="l" r="r" t="t"/>
                <a:pathLst>
                  <a:path extrusionOk="0" h="15561" w="5847">
                    <a:moveTo>
                      <a:pt x="4688" y="0"/>
                    </a:moveTo>
                    <a:cubicBezTo>
                      <a:pt x="4508" y="0"/>
                      <a:pt x="4340" y="157"/>
                      <a:pt x="4304" y="412"/>
                    </a:cubicBezTo>
                    <a:lnTo>
                      <a:pt x="82" y="14743"/>
                    </a:lnTo>
                    <a:cubicBezTo>
                      <a:pt x="1" y="14986"/>
                      <a:pt x="82" y="15311"/>
                      <a:pt x="285" y="15351"/>
                    </a:cubicBezTo>
                    <a:lnTo>
                      <a:pt x="1056" y="15554"/>
                    </a:lnTo>
                    <a:cubicBezTo>
                      <a:pt x="1077" y="15559"/>
                      <a:pt x="1098" y="15561"/>
                      <a:pt x="1118" y="15561"/>
                    </a:cubicBezTo>
                    <a:cubicBezTo>
                      <a:pt x="1299" y="15561"/>
                      <a:pt x="1466" y="15404"/>
                      <a:pt x="1503" y="15149"/>
                    </a:cubicBezTo>
                    <a:lnTo>
                      <a:pt x="5725" y="818"/>
                    </a:lnTo>
                    <a:cubicBezTo>
                      <a:pt x="5846" y="575"/>
                      <a:pt x="5725" y="291"/>
                      <a:pt x="5522" y="209"/>
                    </a:cubicBezTo>
                    <a:lnTo>
                      <a:pt x="4750" y="7"/>
                    </a:lnTo>
                    <a:cubicBezTo>
                      <a:pt x="4730" y="2"/>
                      <a:pt x="4709" y="0"/>
                      <a:pt x="4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3348725" y="2755075"/>
                <a:ext cx="163425" cy="392125"/>
              </a:xfrm>
              <a:custGeom>
                <a:rect b="b" l="l" r="r" t="t"/>
                <a:pathLst>
                  <a:path extrusionOk="0" h="15685" w="6537">
                    <a:moveTo>
                      <a:pt x="4819" y="1"/>
                    </a:moveTo>
                    <a:cubicBezTo>
                      <a:pt x="4599" y="1"/>
                      <a:pt x="4400" y="168"/>
                      <a:pt x="4304" y="362"/>
                    </a:cubicBezTo>
                    <a:lnTo>
                      <a:pt x="122" y="14692"/>
                    </a:lnTo>
                    <a:cubicBezTo>
                      <a:pt x="0" y="14935"/>
                      <a:pt x="203" y="15260"/>
                      <a:pt x="447" y="15341"/>
                    </a:cubicBezTo>
                    <a:lnTo>
                      <a:pt x="1584" y="15666"/>
                    </a:lnTo>
                    <a:cubicBezTo>
                      <a:pt x="1621" y="15679"/>
                      <a:pt x="1659" y="15684"/>
                      <a:pt x="1698" y="15684"/>
                    </a:cubicBezTo>
                    <a:cubicBezTo>
                      <a:pt x="1910" y="15684"/>
                      <a:pt x="2130" y="15507"/>
                      <a:pt x="2233" y="15301"/>
                    </a:cubicBezTo>
                    <a:lnTo>
                      <a:pt x="6455" y="971"/>
                    </a:lnTo>
                    <a:cubicBezTo>
                      <a:pt x="6536" y="727"/>
                      <a:pt x="6333" y="443"/>
                      <a:pt x="6090" y="321"/>
                    </a:cubicBezTo>
                    <a:lnTo>
                      <a:pt x="4994" y="37"/>
                    </a:lnTo>
                    <a:cubicBezTo>
                      <a:pt x="4935" y="12"/>
                      <a:pt x="4877" y="1"/>
                      <a:pt x="48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3389325" y="3114250"/>
                <a:ext cx="444525" cy="63100"/>
              </a:xfrm>
              <a:custGeom>
                <a:rect b="b" l="l" r="r" t="t"/>
                <a:pathLst>
                  <a:path extrusionOk="0" h="2524" w="17781">
                    <a:moveTo>
                      <a:pt x="0" y="0"/>
                    </a:moveTo>
                    <a:lnTo>
                      <a:pt x="41" y="1299"/>
                    </a:lnTo>
                    <a:lnTo>
                      <a:pt x="17334" y="2517"/>
                    </a:lnTo>
                    <a:cubicBezTo>
                      <a:pt x="17352" y="2521"/>
                      <a:pt x="17369" y="2523"/>
                      <a:pt x="17386" y="2523"/>
                    </a:cubicBezTo>
                    <a:cubicBezTo>
                      <a:pt x="17529" y="2523"/>
                      <a:pt x="17659" y="2378"/>
                      <a:pt x="17659" y="2233"/>
                    </a:cubicBezTo>
                    <a:lnTo>
                      <a:pt x="17700" y="1543"/>
                    </a:lnTo>
                    <a:cubicBezTo>
                      <a:pt x="17781" y="1380"/>
                      <a:pt x="17619" y="1218"/>
                      <a:pt x="17456" y="12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2891025" y="2629125"/>
                <a:ext cx="104550" cy="180275"/>
              </a:xfrm>
              <a:custGeom>
                <a:rect b="b" l="l" r="r" t="t"/>
                <a:pathLst>
                  <a:path extrusionOk="0" h="7211" w="4182">
                    <a:moveTo>
                      <a:pt x="2466" y="1"/>
                    </a:moveTo>
                    <a:cubicBezTo>
                      <a:pt x="2261" y="1"/>
                      <a:pt x="2052" y="155"/>
                      <a:pt x="1989" y="407"/>
                    </a:cubicBezTo>
                    <a:lnTo>
                      <a:pt x="81" y="6171"/>
                    </a:lnTo>
                    <a:cubicBezTo>
                      <a:pt x="0" y="6415"/>
                      <a:pt x="162" y="6739"/>
                      <a:pt x="447" y="6821"/>
                    </a:cubicBezTo>
                    <a:lnTo>
                      <a:pt x="1583" y="7186"/>
                    </a:lnTo>
                    <a:cubicBezTo>
                      <a:pt x="1632" y="7202"/>
                      <a:pt x="1682" y="7210"/>
                      <a:pt x="1733" y="7210"/>
                    </a:cubicBezTo>
                    <a:cubicBezTo>
                      <a:pt x="1934" y="7210"/>
                      <a:pt x="2135" y="7080"/>
                      <a:pt x="2233" y="6821"/>
                    </a:cubicBezTo>
                    <a:lnTo>
                      <a:pt x="4100" y="1056"/>
                    </a:lnTo>
                    <a:cubicBezTo>
                      <a:pt x="4181" y="812"/>
                      <a:pt x="4060" y="488"/>
                      <a:pt x="3735" y="407"/>
                    </a:cubicBezTo>
                    <a:lnTo>
                      <a:pt x="2639" y="41"/>
                    </a:lnTo>
                    <a:cubicBezTo>
                      <a:pt x="2584" y="14"/>
                      <a:pt x="2525" y="1"/>
                      <a:pt x="2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2926525" y="2682925"/>
                <a:ext cx="500375" cy="318700"/>
              </a:xfrm>
              <a:custGeom>
                <a:rect b="b" l="l" r="r" t="t"/>
                <a:pathLst>
                  <a:path extrusionOk="0" h="12748" w="20015">
                    <a:moveTo>
                      <a:pt x="2112" y="0"/>
                    </a:moveTo>
                    <a:cubicBezTo>
                      <a:pt x="2112" y="0"/>
                      <a:pt x="1" y="3248"/>
                      <a:pt x="853" y="3816"/>
                    </a:cubicBezTo>
                    <a:cubicBezTo>
                      <a:pt x="9378" y="9743"/>
                      <a:pt x="13357" y="12747"/>
                      <a:pt x="19487" y="12747"/>
                    </a:cubicBezTo>
                    <a:lnTo>
                      <a:pt x="20014" y="8647"/>
                    </a:lnTo>
                    <a:cubicBezTo>
                      <a:pt x="13681" y="8647"/>
                      <a:pt x="9175" y="6089"/>
                      <a:pt x="2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3334525" y="2553650"/>
                <a:ext cx="405975" cy="116875"/>
              </a:xfrm>
              <a:custGeom>
                <a:rect b="b" l="l" r="r" t="t"/>
                <a:pathLst>
                  <a:path extrusionOk="0" h="4675" w="16239">
                    <a:moveTo>
                      <a:pt x="2717" y="1"/>
                    </a:moveTo>
                    <a:cubicBezTo>
                      <a:pt x="1875" y="1"/>
                      <a:pt x="1263" y="102"/>
                      <a:pt x="1096" y="381"/>
                    </a:cubicBezTo>
                    <a:cubicBezTo>
                      <a:pt x="0" y="2126"/>
                      <a:pt x="3775" y="1883"/>
                      <a:pt x="6617" y="3669"/>
                    </a:cubicBezTo>
                    <a:cubicBezTo>
                      <a:pt x="7794" y="4400"/>
                      <a:pt x="9256" y="4675"/>
                      <a:pt x="10681" y="4675"/>
                    </a:cubicBezTo>
                    <a:cubicBezTo>
                      <a:pt x="13532" y="4675"/>
                      <a:pt x="16238" y="3574"/>
                      <a:pt x="16238" y="2817"/>
                    </a:cubicBezTo>
                    <a:cubicBezTo>
                      <a:pt x="16238" y="1639"/>
                      <a:pt x="14574" y="706"/>
                      <a:pt x="12503" y="706"/>
                    </a:cubicBezTo>
                    <a:lnTo>
                      <a:pt x="10271" y="706"/>
                    </a:lnTo>
                    <a:cubicBezTo>
                      <a:pt x="8769" y="706"/>
                      <a:pt x="4940" y="1"/>
                      <a:pt x="27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3332475" y="3098000"/>
                <a:ext cx="83250" cy="84250"/>
              </a:xfrm>
              <a:custGeom>
                <a:rect b="b" l="l" r="r" t="t"/>
                <a:pathLst>
                  <a:path extrusionOk="0" h="3370" w="3330">
                    <a:moveTo>
                      <a:pt x="1665" y="1"/>
                    </a:moveTo>
                    <a:cubicBezTo>
                      <a:pt x="732" y="1"/>
                      <a:pt x="1" y="772"/>
                      <a:pt x="1" y="1665"/>
                    </a:cubicBezTo>
                    <a:cubicBezTo>
                      <a:pt x="1" y="2599"/>
                      <a:pt x="732" y="3370"/>
                      <a:pt x="1665" y="3370"/>
                    </a:cubicBezTo>
                    <a:cubicBezTo>
                      <a:pt x="2640" y="3370"/>
                      <a:pt x="3330" y="2599"/>
                      <a:pt x="3330" y="1665"/>
                    </a:cubicBezTo>
                    <a:cubicBezTo>
                      <a:pt x="3330" y="772"/>
                      <a:pt x="2599" y="1"/>
                      <a:pt x="1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3449200" y="2833625"/>
                <a:ext cx="394800" cy="342800"/>
              </a:xfrm>
              <a:custGeom>
                <a:rect b="b" l="l" r="r" t="t"/>
                <a:pathLst>
                  <a:path extrusionOk="0" h="13712" w="15792">
                    <a:moveTo>
                      <a:pt x="756" y="1"/>
                    </a:moveTo>
                    <a:cubicBezTo>
                      <a:pt x="680" y="1"/>
                      <a:pt x="609" y="21"/>
                      <a:pt x="569" y="61"/>
                    </a:cubicBezTo>
                    <a:lnTo>
                      <a:pt x="82" y="589"/>
                    </a:lnTo>
                    <a:cubicBezTo>
                      <a:pt x="0" y="670"/>
                      <a:pt x="0" y="873"/>
                      <a:pt x="82" y="995"/>
                    </a:cubicBezTo>
                    <a:lnTo>
                      <a:pt x="14818" y="13620"/>
                    </a:lnTo>
                    <a:cubicBezTo>
                      <a:pt x="14858" y="13681"/>
                      <a:pt x="14929" y="13712"/>
                      <a:pt x="15005" y="13712"/>
                    </a:cubicBezTo>
                    <a:cubicBezTo>
                      <a:pt x="15082" y="13712"/>
                      <a:pt x="15163" y="13681"/>
                      <a:pt x="15224" y="13620"/>
                    </a:cubicBezTo>
                    <a:lnTo>
                      <a:pt x="15670" y="13133"/>
                    </a:lnTo>
                    <a:cubicBezTo>
                      <a:pt x="15792" y="13011"/>
                      <a:pt x="15792" y="12808"/>
                      <a:pt x="15670" y="12727"/>
                    </a:cubicBezTo>
                    <a:lnTo>
                      <a:pt x="975" y="61"/>
                    </a:lnTo>
                    <a:cubicBezTo>
                      <a:pt x="914" y="21"/>
                      <a:pt x="833" y="1"/>
                      <a:pt x="7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781400" y="2806725"/>
                <a:ext cx="348125" cy="331900"/>
              </a:xfrm>
              <a:custGeom>
                <a:rect b="b" l="l" r="r" t="t"/>
                <a:pathLst>
                  <a:path extrusionOk="0" h="13276" w="13925">
                    <a:moveTo>
                      <a:pt x="1" y="1"/>
                    </a:moveTo>
                    <a:lnTo>
                      <a:pt x="1" y="934"/>
                    </a:lnTo>
                    <a:cubicBezTo>
                      <a:pt x="6983" y="934"/>
                      <a:pt x="12666" y="6415"/>
                      <a:pt x="12991" y="13275"/>
                    </a:cubicBezTo>
                    <a:lnTo>
                      <a:pt x="13925" y="13275"/>
                    </a:lnTo>
                    <a:cubicBezTo>
                      <a:pt x="13560" y="5887"/>
                      <a:pt x="7470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3277175" y="3048275"/>
                <a:ext cx="182700" cy="182700"/>
              </a:xfrm>
              <a:custGeom>
                <a:rect b="b" l="l" r="r" t="t"/>
                <a:pathLst>
                  <a:path extrusionOk="0" h="7308" w="7308">
                    <a:moveTo>
                      <a:pt x="2234" y="1218"/>
                    </a:moveTo>
                    <a:cubicBezTo>
                      <a:pt x="2883" y="1218"/>
                      <a:pt x="3451" y="1787"/>
                      <a:pt x="3451" y="2436"/>
                    </a:cubicBezTo>
                    <a:cubicBezTo>
                      <a:pt x="3451" y="3126"/>
                      <a:pt x="2883" y="3654"/>
                      <a:pt x="2234" y="3654"/>
                    </a:cubicBezTo>
                    <a:cubicBezTo>
                      <a:pt x="1584" y="3654"/>
                      <a:pt x="1016" y="3126"/>
                      <a:pt x="1016" y="2436"/>
                    </a:cubicBezTo>
                    <a:cubicBezTo>
                      <a:pt x="1016" y="1787"/>
                      <a:pt x="1584" y="1218"/>
                      <a:pt x="2234" y="1218"/>
                    </a:cubicBezTo>
                    <a:close/>
                    <a:moveTo>
                      <a:pt x="5441" y="1787"/>
                    </a:moveTo>
                    <a:cubicBezTo>
                      <a:pt x="6090" y="1787"/>
                      <a:pt x="6658" y="2355"/>
                      <a:pt x="6658" y="3004"/>
                    </a:cubicBezTo>
                    <a:cubicBezTo>
                      <a:pt x="6658" y="3654"/>
                      <a:pt x="6090" y="4222"/>
                      <a:pt x="5441" y="4222"/>
                    </a:cubicBezTo>
                    <a:cubicBezTo>
                      <a:pt x="4791" y="4222"/>
                      <a:pt x="4223" y="3735"/>
                      <a:pt x="4223" y="3004"/>
                    </a:cubicBezTo>
                    <a:cubicBezTo>
                      <a:pt x="4223" y="2355"/>
                      <a:pt x="4791" y="1787"/>
                      <a:pt x="5441" y="1787"/>
                    </a:cubicBezTo>
                    <a:close/>
                    <a:moveTo>
                      <a:pt x="3492" y="4222"/>
                    </a:moveTo>
                    <a:cubicBezTo>
                      <a:pt x="4182" y="4222"/>
                      <a:pt x="4710" y="4791"/>
                      <a:pt x="4710" y="5440"/>
                    </a:cubicBezTo>
                    <a:cubicBezTo>
                      <a:pt x="4710" y="6090"/>
                      <a:pt x="4182" y="6658"/>
                      <a:pt x="3492" y="6658"/>
                    </a:cubicBezTo>
                    <a:cubicBezTo>
                      <a:pt x="2802" y="6658"/>
                      <a:pt x="2274" y="6090"/>
                      <a:pt x="2274" y="5440"/>
                    </a:cubicBezTo>
                    <a:cubicBezTo>
                      <a:pt x="2274" y="4791"/>
                      <a:pt x="2842" y="4222"/>
                      <a:pt x="3492" y="4222"/>
                    </a:cubicBezTo>
                    <a:close/>
                    <a:moveTo>
                      <a:pt x="3654" y="0"/>
                    </a:moveTo>
                    <a:cubicBezTo>
                      <a:pt x="1665" y="0"/>
                      <a:pt x="1" y="1624"/>
                      <a:pt x="1" y="3654"/>
                    </a:cubicBezTo>
                    <a:cubicBezTo>
                      <a:pt x="1" y="5684"/>
                      <a:pt x="1625" y="7308"/>
                      <a:pt x="3654" y="7308"/>
                    </a:cubicBezTo>
                    <a:cubicBezTo>
                      <a:pt x="5684" y="7308"/>
                      <a:pt x="7308" y="5684"/>
                      <a:pt x="7308" y="3654"/>
                    </a:cubicBezTo>
                    <a:cubicBezTo>
                      <a:pt x="7308" y="1624"/>
                      <a:pt x="5684" y="0"/>
                      <a:pt x="36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3361925" y="3134350"/>
                <a:ext cx="73100" cy="161825"/>
              </a:xfrm>
              <a:custGeom>
                <a:rect b="b" l="l" r="r" t="t"/>
                <a:pathLst>
                  <a:path extrusionOk="0" h="6473" w="2924">
                    <a:moveTo>
                      <a:pt x="363" y="0"/>
                    </a:moveTo>
                    <a:cubicBezTo>
                      <a:pt x="337" y="0"/>
                      <a:pt x="311" y="3"/>
                      <a:pt x="284" y="8"/>
                    </a:cubicBezTo>
                    <a:cubicBezTo>
                      <a:pt x="81" y="130"/>
                      <a:pt x="0" y="333"/>
                      <a:pt x="41" y="536"/>
                    </a:cubicBezTo>
                    <a:lnTo>
                      <a:pt x="2111" y="6219"/>
                    </a:lnTo>
                    <a:cubicBezTo>
                      <a:pt x="2213" y="6388"/>
                      <a:pt x="2371" y="6473"/>
                      <a:pt x="2538" y="6473"/>
                    </a:cubicBezTo>
                    <a:cubicBezTo>
                      <a:pt x="2571" y="6473"/>
                      <a:pt x="2605" y="6469"/>
                      <a:pt x="2639" y="6463"/>
                    </a:cubicBezTo>
                    <a:cubicBezTo>
                      <a:pt x="2842" y="6381"/>
                      <a:pt x="2923" y="6178"/>
                      <a:pt x="2882" y="5975"/>
                    </a:cubicBezTo>
                    <a:lnTo>
                      <a:pt x="812" y="292"/>
                    </a:lnTo>
                    <a:cubicBezTo>
                      <a:pt x="706" y="115"/>
                      <a:pt x="538" y="0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3384250" y="3254975"/>
                <a:ext cx="82225" cy="55500"/>
              </a:xfrm>
              <a:custGeom>
                <a:rect b="b" l="l" r="r" t="t"/>
                <a:pathLst>
                  <a:path extrusionOk="0" h="2220" w="3289">
                    <a:moveTo>
                      <a:pt x="695" y="1"/>
                    </a:moveTo>
                    <a:cubicBezTo>
                      <a:pt x="474" y="1"/>
                      <a:pt x="278" y="108"/>
                      <a:pt x="163" y="339"/>
                    </a:cubicBezTo>
                    <a:cubicBezTo>
                      <a:pt x="0" y="623"/>
                      <a:pt x="122" y="988"/>
                      <a:pt x="406" y="1150"/>
                    </a:cubicBezTo>
                    <a:lnTo>
                      <a:pt x="2355" y="2165"/>
                    </a:lnTo>
                    <a:cubicBezTo>
                      <a:pt x="2438" y="2201"/>
                      <a:pt x="2527" y="2219"/>
                      <a:pt x="2617" y="2219"/>
                    </a:cubicBezTo>
                    <a:cubicBezTo>
                      <a:pt x="2835" y="2219"/>
                      <a:pt x="3052" y="2111"/>
                      <a:pt x="3167" y="1881"/>
                    </a:cubicBezTo>
                    <a:cubicBezTo>
                      <a:pt x="3289" y="1597"/>
                      <a:pt x="3207" y="1232"/>
                      <a:pt x="2883" y="1069"/>
                    </a:cubicBezTo>
                    <a:lnTo>
                      <a:pt x="975" y="54"/>
                    </a:lnTo>
                    <a:cubicBezTo>
                      <a:pt x="880" y="19"/>
                      <a:pt x="785" y="1"/>
                      <a:pt x="6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2860575" y="2464575"/>
                <a:ext cx="181675" cy="461100"/>
              </a:xfrm>
              <a:custGeom>
                <a:rect b="b" l="l" r="r" t="t"/>
                <a:pathLst>
                  <a:path extrusionOk="0" h="18444" w="7267">
                    <a:moveTo>
                      <a:pt x="6282" y="0"/>
                    </a:moveTo>
                    <a:cubicBezTo>
                      <a:pt x="6130" y="0"/>
                      <a:pt x="5959" y="157"/>
                      <a:pt x="5886" y="412"/>
                    </a:cubicBezTo>
                    <a:lnTo>
                      <a:pt x="81" y="17665"/>
                    </a:lnTo>
                    <a:cubicBezTo>
                      <a:pt x="0" y="17949"/>
                      <a:pt x="81" y="18193"/>
                      <a:pt x="244" y="18233"/>
                    </a:cubicBezTo>
                    <a:lnTo>
                      <a:pt x="893" y="18436"/>
                    </a:lnTo>
                    <a:cubicBezTo>
                      <a:pt x="913" y="18441"/>
                      <a:pt x="934" y="18444"/>
                      <a:pt x="955" y="18444"/>
                    </a:cubicBezTo>
                    <a:cubicBezTo>
                      <a:pt x="1104" y="18444"/>
                      <a:pt x="1274" y="18315"/>
                      <a:pt x="1380" y="18030"/>
                    </a:cubicBezTo>
                    <a:lnTo>
                      <a:pt x="7145" y="777"/>
                    </a:lnTo>
                    <a:cubicBezTo>
                      <a:pt x="7267" y="534"/>
                      <a:pt x="7145" y="290"/>
                      <a:pt x="6983" y="209"/>
                    </a:cubicBezTo>
                    <a:lnTo>
                      <a:pt x="6333" y="6"/>
                    </a:lnTo>
                    <a:cubicBezTo>
                      <a:pt x="6316" y="2"/>
                      <a:pt x="6299" y="0"/>
                      <a:pt x="6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3039175" y="2240000"/>
                <a:ext cx="143125" cy="70700"/>
              </a:xfrm>
              <a:custGeom>
                <a:rect b="b" l="l" r="r" t="t"/>
                <a:pathLst>
                  <a:path extrusionOk="0" h="2828" w="5725">
                    <a:moveTo>
                      <a:pt x="4673" y="0"/>
                    </a:moveTo>
                    <a:cubicBezTo>
                      <a:pt x="4618" y="0"/>
                      <a:pt x="4562" y="6"/>
                      <a:pt x="4507" y="18"/>
                    </a:cubicBezTo>
                    <a:lnTo>
                      <a:pt x="975" y="424"/>
                    </a:lnTo>
                    <a:cubicBezTo>
                      <a:pt x="407" y="464"/>
                      <a:pt x="1" y="1033"/>
                      <a:pt x="42" y="1763"/>
                    </a:cubicBezTo>
                    <a:cubicBezTo>
                      <a:pt x="117" y="2365"/>
                      <a:pt x="575" y="2828"/>
                      <a:pt x="1095" y="2828"/>
                    </a:cubicBezTo>
                    <a:cubicBezTo>
                      <a:pt x="1136" y="2828"/>
                      <a:pt x="1177" y="2825"/>
                      <a:pt x="1219" y="2819"/>
                    </a:cubicBezTo>
                    <a:lnTo>
                      <a:pt x="4791" y="2413"/>
                    </a:lnTo>
                    <a:cubicBezTo>
                      <a:pt x="5319" y="2372"/>
                      <a:pt x="5725" y="1723"/>
                      <a:pt x="5684" y="1073"/>
                    </a:cubicBezTo>
                    <a:cubicBezTo>
                      <a:pt x="5648" y="487"/>
                      <a:pt x="5181" y="0"/>
                      <a:pt x="46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2935150" y="2463700"/>
                <a:ext cx="100500" cy="50775"/>
              </a:xfrm>
              <a:custGeom>
                <a:rect b="b" l="l" r="r" t="t"/>
                <a:pathLst>
                  <a:path extrusionOk="0" h="2031" w="4020">
                    <a:moveTo>
                      <a:pt x="1016" y="1"/>
                    </a:moveTo>
                    <a:cubicBezTo>
                      <a:pt x="488" y="1"/>
                      <a:pt x="1" y="447"/>
                      <a:pt x="1" y="1015"/>
                    </a:cubicBezTo>
                    <a:cubicBezTo>
                      <a:pt x="1" y="1584"/>
                      <a:pt x="488" y="2030"/>
                      <a:pt x="1016" y="2030"/>
                    </a:cubicBezTo>
                    <a:lnTo>
                      <a:pt x="3005" y="2030"/>
                    </a:lnTo>
                    <a:cubicBezTo>
                      <a:pt x="3573" y="2030"/>
                      <a:pt x="4020" y="1584"/>
                      <a:pt x="4020" y="1015"/>
                    </a:cubicBezTo>
                    <a:cubicBezTo>
                      <a:pt x="4020" y="447"/>
                      <a:pt x="3573" y="1"/>
                      <a:pt x="30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3815575" y="2799625"/>
                <a:ext cx="68025" cy="374725"/>
              </a:xfrm>
              <a:custGeom>
                <a:rect b="b" l="l" r="r" t="t"/>
                <a:pathLst>
                  <a:path extrusionOk="0" h="14989" w="2721">
                    <a:moveTo>
                      <a:pt x="2152" y="1"/>
                    </a:moveTo>
                    <a:lnTo>
                      <a:pt x="41" y="14615"/>
                    </a:lnTo>
                    <a:cubicBezTo>
                      <a:pt x="0" y="14777"/>
                      <a:pt x="163" y="14980"/>
                      <a:pt x="284" y="14980"/>
                    </a:cubicBezTo>
                    <a:cubicBezTo>
                      <a:pt x="306" y="14986"/>
                      <a:pt x="328" y="14988"/>
                      <a:pt x="350" y="14988"/>
                    </a:cubicBezTo>
                    <a:cubicBezTo>
                      <a:pt x="497" y="14988"/>
                      <a:pt x="650" y="14878"/>
                      <a:pt x="650" y="14737"/>
                    </a:cubicBezTo>
                    <a:lnTo>
                      <a:pt x="2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2753000" y="2736725"/>
                <a:ext cx="215175" cy="442075"/>
              </a:xfrm>
              <a:custGeom>
                <a:rect b="b" l="l" r="r" t="t"/>
                <a:pathLst>
                  <a:path extrusionOk="0" h="17683" w="8607">
                    <a:moveTo>
                      <a:pt x="6654" y="0"/>
                    </a:moveTo>
                    <a:cubicBezTo>
                      <a:pt x="6457" y="0"/>
                      <a:pt x="6256" y="162"/>
                      <a:pt x="6130" y="446"/>
                    </a:cubicBezTo>
                    <a:lnTo>
                      <a:pt x="81" y="16319"/>
                    </a:lnTo>
                    <a:cubicBezTo>
                      <a:pt x="0" y="16684"/>
                      <a:pt x="81" y="17050"/>
                      <a:pt x="325" y="17131"/>
                    </a:cubicBezTo>
                    <a:lnTo>
                      <a:pt x="1421" y="17659"/>
                    </a:lnTo>
                    <a:cubicBezTo>
                      <a:pt x="1469" y="17675"/>
                      <a:pt x="1518" y="17683"/>
                      <a:pt x="1568" y="17683"/>
                    </a:cubicBezTo>
                    <a:cubicBezTo>
                      <a:pt x="1771" y="17683"/>
                      <a:pt x="1980" y="17546"/>
                      <a:pt x="2111" y="17253"/>
                    </a:cubicBezTo>
                    <a:lnTo>
                      <a:pt x="8525" y="933"/>
                    </a:lnTo>
                    <a:cubicBezTo>
                      <a:pt x="8606" y="609"/>
                      <a:pt x="8160" y="649"/>
                      <a:pt x="7916" y="527"/>
                    </a:cubicBezTo>
                    <a:lnTo>
                      <a:pt x="6820" y="40"/>
                    </a:lnTo>
                    <a:cubicBezTo>
                      <a:pt x="6766" y="13"/>
                      <a:pt x="6710" y="0"/>
                      <a:pt x="6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2750950" y="3124400"/>
                <a:ext cx="60925" cy="60900"/>
              </a:xfrm>
              <a:custGeom>
                <a:rect b="b" l="l" r="r" t="t"/>
                <a:pathLst>
                  <a:path extrusionOk="0" h="2436" w="2437">
                    <a:moveTo>
                      <a:pt x="1219" y="0"/>
                    </a:moveTo>
                    <a:cubicBezTo>
                      <a:pt x="569" y="0"/>
                      <a:pt x="1" y="568"/>
                      <a:pt x="1" y="1218"/>
                    </a:cubicBezTo>
                    <a:cubicBezTo>
                      <a:pt x="1" y="1908"/>
                      <a:pt x="529" y="2436"/>
                      <a:pt x="1219" y="2436"/>
                    </a:cubicBezTo>
                    <a:cubicBezTo>
                      <a:pt x="1909" y="2436"/>
                      <a:pt x="2437" y="1908"/>
                      <a:pt x="2437" y="1218"/>
                    </a:cubicBezTo>
                    <a:cubicBezTo>
                      <a:pt x="2437" y="568"/>
                      <a:pt x="1909" y="0"/>
                      <a:pt x="1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6"/>
            <p:cNvSpPr/>
            <p:nvPr/>
          </p:nvSpPr>
          <p:spPr>
            <a:xfrm flipH="1">
              <a:off x="2331474" y="1099700"/>
              <a:ext cx="270556" cy="270537"/>
            </a:xfrm>
            <a:custGeom>
              <a:rect b="b" l="l" r="r" t="t"/>
              <a:pathLst>
                <a:path extrusionOk="0" h="13965" w="13966">
                  <a:moveTo>
                    <a:pt x="7064" y="3532"/>
                  </a:moveTo>
                  <a:cubicBezTo>
                    <a:pt x="8931" y="3532"/>
                    <a:pt x="10433" y="5075"/>
                    <a:pt x="10433" y="6942"/>
                  </a:cubicBezTo>
                  <a:cubicBezTo>
                    <a:pt x="10433" y="8809"/>
                    <a:pt x="8931" y="10352"/>
                    <a:pt x="7064" y="10352"/>
                  </a:cubicBezTo>
                  <a:cubicBezTo>
                    <a:pt x="5156" y="10352"/>
                    <a:pt x="3654" y="8809"/>
                    <a:pt x="3654" y="6942"/>
                  </a:cubicBezTo>
                  <a:cubicBezTo>
                    <a:pt x="3654" y="5075"/>
                    <a:pt x="5156" y="3532"/>
                    <a:pt x="7064" y="3532"/>
                  </a:cubicBezTo>
                  <a:close/>
                  <a:moveTo>
                    <a:pt x="5521" y="0"/>
                  </a:moveTo>
                  <a:cubicBezTo>
                    <a:pt x="5278" y="41"/>
                    <a:pt x="5034" y="81"/>
                    <a:pt x="4750" y="203"/>
                  </a:cubicBezTo>
                  <a:cubicBezTo>
                    <a:pt x="4912" y="812"/>
                    <a:pt x="4628" y="1502"/>
                    <a:pt x="4060" y="1868"/>
                  </a:cubicBezTo>
                  <a:cubicBezTo>
                    <a:pt x="3815" y="2014"/>
                    <a:pt x="3551" y="2083"/>
                    <a:pt x="3290" y="2083"/>
                  </a:cubicBezTo>
                  <a:cubicBezTo>
                    <a:pt x="2903" y="2083"/>
                    <a:pt x="2524" y="1932"/>
                    <a:pt x="2233" y="1665"/>
                  </a:cubicBezTo>
                  <a:cubicBezTo>
                    <a:pt x="2030" y="1827"/>
                    <a:pt x="1868" y="2030"/>
                    <a:pt x="1665" y="2233"/>
                  </a:cubicBezTo>
                  <a:cubicBezTo>
                    <a:pt x="2111" y="2679"/>
                    <a:pt x="2233" y="3451"/>
                    <a:pt x="1868" y="4019"/>
                  </a:cubicBezTo>
                  <a:cubicBezTo>
                    <a:pt x="1576" y="4505"/>
                    <a:pt x="1104" y="4758"/>
                    <a:pt x="595" y="4758"/>
                  </a:cubicBezTo>
                  <a:cubicBezTo>
                    <a:pt x="466" y="4758"/>
                    <a:pt x="335" y="4742"/>
                    <a:pt x="203" y="4709"/>
                  </a:cubicBezTo>
                  <a:cubicBezTo>
                    <a:pt x="82" y="4953"/>
                    <a:pt x="41" y="5237"/>
                    <a:pt x="0" y="5480"/>
                  </a:cubicBezTo>
                  <a:cubicBezTo>
                    <a:pt x="609" y="5683"/>
                    <a:pt x="1056" y="6252"/>
                    <a:pt x="1056" y="6942"/>
                  </a:cubicBezTo>
                  <a:cubicBezTo>
                    <a:pt x="1056" y="7632"/>
                    <a:pt x="609" y="8200"/>
                    <a:pt x="0" y="8403"/>
                  </a:cubicBezTo>
                  <a:cubicBezTo>
                    <a:pt x="41" y="8647"/>
                    <a:pt x="82" y="8931"/>
                    <a:pt x="203" y="9175"/>
                  </a:cubicBezTo>
                  <a:cubicBezTo>
                    <a:pt x="310" y="9146"/>
                    <a:pt x="420" y="9133"/>
                    <a:pt x="530" y="9133"/>
                  </a:cubicBezTo>
                  <a:cubicBezTo>
                    <a:pt x="1045" y="9133"/>
                    <a:pt x="1567" y="9430"/>
                    <a:pt x="1868" y="9865"/>
                  </a:cubicBezTo>
                  <a:cubicBezTo>
                    <a:pt x="2233" y="10474"/>
                    <a:pt x="2111" y="11204"/>
                    <a:pt x="1665" y="11692"/>
                  </a:cubicBezTo>
                  <a:cubicBezTo>
                    <a:pt x="1827" y="11895"/>
                    <a:pt x="2030" y="12057"/>
                    <a:pt x="2233" y="12260"/>
                  </a:cubicBezTo>
                  <a:cubicBezTo>
                    <a:pt x="2500" y="11993"/>
                    <a:pt x="2883" y="11842"/>
                    <a:pt x="3270" y="11842"/>
                  </a:cubicBezTo>
                  <a:cubicBezTo>
                    <a:pt x="3530" y="11842"/>
                    <a:pt x="3791" y="11910"/>
                    <a:pt x="4019" y="12057"/>
                  </a:cubicBezTo>
                  <a:cubicBezTo>
                    <a:pt x="4628" y="12422"/>
                    <a:pt x="4872" y="13072"/>
                    <a:pt x="4709" y="13762"/>
                  </a:cubicBezTo>
                  <a:cubicBezTo>
                    <a:pt x="4953" y="13843"/>
                    <a:pt x="5237" y="13884"/>
                    <a:pt x="5481" y="13965"/>
                  </a:cubicBezTo>
                  <a:cubicBezTo>
                    <a:pt x="5684" y="13356"/>
                    <a:pt x="6252" y="12869"/>
                    <a:pt x="6942" y="12869"/>
                  </a:cubicBezTo>
                  <a:cubicBezTo>
                    <a:pt x="7673" y="12869"/>
                    <a:pt x="8201" y="13356"/>
                    <a:pt x="8404" y="13965"/>
                  </a:cubicBezTo>
                  <a:cubicBezTo>
                    <a:pt x="8688" y="13884"/>
                    <a:pt x="8931" y="13843"/>
                    <a:pt x="9175" y="13762"/>
                  </a:cubicBezTo>
                  <a:cubicBezTo>
                    <a:pt x="9013" y="13153"/>
                    <a:pt x="9337" y="12422"/>
                    <a:pt x="9865" y="12057"/>
                  </a:cubicBezTo>
                  <a:cubicBezTo>
                    <a:pt x="10114" y="11924"/>
                    <a:pt x="10383" y="11859"/>
                    <a:pt x="10650" y="11859"/>
                  </a:cubicBezTo>
                  <a:cubicBezTo>
                    <a:pt x="11037" y="11859"/>
                    <a:pt x="11420" y="11996"/>
                    <a:pt x="11732" y="12260"/>
                  </a:cubicBezTo>
                  <a:cubicBezTo>
                    <a:pt x="11895" y="12138"/>
                    <a:pt x="12057" y="11935"/>
                    <a:pt x="12260" y="11692"/>
                  </a:cubicBezTo>
                  <a:cubicBezTo>
                    <a:pt x="11814" y="11245"/>
                    <a:pt x="11732" y="10514"/>
                    <a:pt x="12057" y="9946"/>
                  </a:cubicBezTo>
                  <a:cubicBezTo>
                    <a:pt x="12362" y="9439"/>
                    <a:pt x="12863" y="9185"/>
                    <a:pt x="13422" y="9185"/>
                  </a:cubicBezTo>
                  <a:cubicBezTo>
                    <a:pt x="13533" y="9185"/>
                    <a:pt x="13647" y="9195"/>
                    <a:pt x="13762" y="9215"/>
                  </a:cubicBezTo>
                  <a:cubicBezTo>
                    <a:pt x="13843" y="8972"/>
                    <a:pt x="13884" y="8728"/>
                    <a:pt x="13965" y="8485"/>
                  </a:cubicBezTo>
                  <a:cubicBezTo>
                    <a:pt x="13316" y="8282"/>
                    <a:pt x="12869" y="7713"/>
                    <a:pt x="12869" y="6983"/>
                  </a:cubicBezTo>
                  <a:cubicBezTo>
                    <a:pt x="12869" y="6292"/>
                    <a:pt x="13316" y="5724"/>
                    <a:pt x="13965" y="5521"/>
                  </a:cubicBezTo>
                  <a:cubicBezTo>
                    <a:pt x="13884" y="5278"/>
                    <a:pt x="13843" y="5034"/>
                    <a:pt x="13762" y="4750"/>
                  </a:cubicBezTo>
                  <a:cubicBezTo>
                    <a:pt x="13648" y="4780"/>
                    <a:pt x="13529" y="4795"/>
                    <a:pt x="13409" y="4795"/>
                  </a:cubicBezTo>
                  <a:cubicBezTo>
                    <a:pt x="12891" y="4795"/>
                    <a:pt x="12354" y="4521"/>
                    <a:pt x="12057" y="4060"/>
                  </a:cubicBezTo>
                  <a:cubicBezTo>
                    <a:pt x="11732" y="3451"/>
                    <a:pt x="11814" y="2720"/>
                    <a:pt x="12260" y="2233"/>
                  </a:cubicBezTo>
                  <a:cubicBezTo>
                    <a:pt x="12138" y="2030"/>
                    <a:pt x="11935" y="1868"/>
                    <a:pt x="11732" y="1665"/>
                  </a:cubicBezTo>
                  <a:cubicBezTo>
                    <a:pt x="11441" y="1932"/>
                    <a:pt x="11063" y="2083"/>
                    <a:pt x="10684" y="2083"/>
                  </a:cubicBezTo>
                  <a:cubicBezTo>
                    <a:pt x="10429" y="2083"/>
                    <a:pt x="10175" y="2014"/>
                    <a:pt x="9946" y="1868"/>
                  </a:cubicBezTo>
                  <a:cubicBezTo>
                    <a:pt x="9337" y="1502"/>
                    <a:pt x="9094" y="853"/>
                    <a:pt x="9216" y="203"/>
                  </a:cubicBezTo>
                  <a:cubicBezTo>
                    <a:pt x="8972" y="81"/>
                    <a:pt x="8728" y="41"/>
                    <a:pt x="8485" y="0"/>
                  </a:cubicBezTo>
                  <a:cubicBezTo>
                    <a:pt x="8282" y="609"/>
                    <a:pt x="7713" y="1056"/>
                    <a:pt x="6983" y="1056"/>
                  </a:cubicBezTo>
                  <a:cubicBezTo>
                    <a:pt x="6293" y="1056"/>
                    <a:pt x="5724" y="609"/>
                    <a:pt x="5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 flipH="1">
              <a:off x="2183023" y="3806297"/>
              <a:ext cx="340107" cy="340083"/>
            </a:xfrm>
            <a:custGeom>
              <a:rect b="b" l="l" r="r" t="t"/>
              <a:pathLst>
                <a:path extrusionOk="0" h="13965" w="13966">
                  <a:moveTo>
                    <a:pt x="7064" y="3532"/>
                  </a:moveTo>
                  <a:cubicBezTo>
                    <a:pt x="8931" y="3532"/>
                    <a:pt x="10433" y="5075"/>
                    <a:pt x="10433" y="6942"/>
                  </a:cubicBezTo>
                  <a:cubicBezTo>
                    <a:pt x="10433" y="8809"/>
                    <a:pt x="8931" y="10352"/>
                    <a:pt x="7064" y="10352"/>
                  </a:cubicBezTo>
                  <a:cubicBezTo>
                    <a:pt x="5156" y="10352"/>
                    <a:pt x="3654" y="8809"/>
                    <a:pt x="3654" y="6942"/>
                  </a:cubicBezTo>
                  <a:cubicBezTo>
                    <a:pt x="3654" y="5075"/>
                    <a:pt x="5156" y="3532"/>
                    <a:pt x="7064" y="3532"/>
                  </a:cubicBezTo>
                  <a:close/>
                  <a:moveTo>
                    <a:pt x="5521" y="0"/>
                  </a:moveTo>
                  <a:cubicBezTo>
                    <a:pt x="5278" y="41"/>
                    <a:pt x="5034" y="81"/>
                    <a:pt x="4750" y="203"/>
                  </a:cubicBezTo>
                  <a:cubicBezTo>
                    <a:pt x="4912" y="812"/>
                    <a:pt x="4628" y="1502"/>
                    <a:pt x="4060" y="1868"/>
                  </a:cubicBezTo>
                  <a:cubicBezTo>
                    <a:pt x="3815" y="2014"/>
                    <a:pt x="3551" y="2083"/>
                    <a:pt x="3290" y="2083"/>
                  </a:cubicBezTo>
                  <a:cubicBezTo>
                    <a:pt x="2903" y="2083"/>
                    <a:pt x="2524" y="1932"/>
                    <a:pt x="2233" y="1665"/>
                  </a:cubicBezTo>
                  <a:cubicBezTo>
                    <a:pt x="2030" y="1827"/>
                    <a:pt x="1868" y="2030"/>
                    <a:pt x="1665" y="2233"/>
                  </a:cubicBezTo>
                  <a:cubicBezTo>
                    <a:pt x="2111" y="2679"/>
                    <a:pt x="2233" y="3451"/>
                    <a:pt x="1868" y="4019"/>
                  </a:cubicBezTo>
                  <a:cubicBezTo>
                    <a:pt x="1576" y="4505"/>
                    <a:pt x="1104" y="4758"/>
                    <a:pt x="595" y="4758"/>
                  </a:cubicBezTo>
                  <a:cubicBezTo>
                    <a:pt x="466" y="4758"/>
                    <a:pt x="335" y="4742"/>
                    <a:pt x="203" y="4709"/>
                  </a:cubicBezTo>
                  <a:cubicBezTo>
                    <a:pt x="82" y="4953"/>
                    <a:pt x="41" y="5237"/>
                    <a:pt x="0" y="5480"/>
                  </a:cubicBezTo>
                  <a:cubicBezTo>
                    <a:pt x="609" y="5683"/>
                    <a:pt x="1056" y="6252"/>
                    <a:pt x="1056" y="6942"/>
                  </a:cubicBezTo>
                  <a:cubicBezTo>
                    <a:pt x="1056" y="7632"/>
                    <a:pt x="609" y="8200"/>
                    <a:pt x="0" y="8403"/>
                  </a:cubicBezTo>
                  <a:cubicBezTo>
                    <a:pt x="41" y="8647"/>
                    <a:pt x="82" y="8931"/>
                    <a:pt x="203" y="9175"/>
                  </a:cubicBezTo>
                  <a:cubicBezTo>
                    <a:pt x="310" y="9146"/>
                    <a:pt x="420" y="9133"/>
                    <a:pt x="530" y="9133"/>
                  </a:cubicBezTo>
                  <a:cubicBezTo>
                    <a:pt x="1045" y="9133"/>
                    <a:pt x="1567" y="9430"/>
                    <a:pt x="1868" y="9865"/>
                  </a:cubicBezTo>
                  <a:cubicBezTo>
                    <a:pt x="2233" y="10474"/>
                    <a:pt x="2111" y="11204"/>
                    <a:pt x="1665" y="11692"/>
                  </a:cubicBezTo>
                  <a:cubicBezTo>
                    <a:pt x="1827" y="11895"/>
                    <a:pt x="2030" y="12057"/>
                    <a:pt x="2233" y="12260"/>
                  </a:cubicBezTo>
                  <a:cubicBezTo>
                    <a:pt x="2500" y="11993"/>
                    <a:pt x="2883" y="11842"/>
                    <a:pt x="3270" y="11842"/>
                  </a:cubicBezTo>
                  <a:cubicBezTo>
                    <a:pt x="3530" y="11842"/>
                    <a:pt x="3791" y="11910"/>
                    <a:pt x="4019" y="12057"/>
                  </a:cubicBezTo>
                  <a:cubicBezTo>
                    <a:pt x="4628" y="12422"/>
                    <a:pt x="4872" y="13072"/>
                    <a:pt x="4709" y="13762"/>
                  </a:cubicBezTo>
                  <a:cubicBezTo>
                    <a:pt x="4953" y="13843"/>
                    <a:pt x="5237" y="13884"/>
                    <a:pt x="5481" y="13965"/>
                  </a:cubicBezTo>
                  <a:cubicBezTo>
                    <a:pt x="5684" y="13356"/>
                    <a:pt x="6252" y="12869"/>
                    <a:pt x="6942" y="12869"/>
                  </a:cubicBezTo>
                  <a:cubicBezTo>
                    <a:pt x="7673" y="12869"/>
                    <a:pt x="8201" y="13356"/>
                    <a:pt x="8404" y="13965"/>
                  </a:cubicBezTo>
                  <a:cubicBezTo>
                    <a:pt x="8688" y="13884"/>
                    <a:pt x="8931" y="13843"/>
                    <a:pt x="9175" y="13762"/>
                  </a:cubicBezTo>
                  <a:cubicBezTo>
                    <a:pt x="9013" y="13153"/>
                    <a:pt x="9337" y="12422"/>
                    <a:pt x="9865" y="12057"/>
                  </a:cubicBezTo>
                  <a:cubicBezTo>
                    <a:pt x="10114" y="11924"/>
                    <a:pt x="10383" y="11859"/>
                    <a:pt x="10650" y="11859"/>
                  </a:cubicBezTo>
                  <a:cubicBezTo>
                    <a:pt x="11037" y="11859"/>
                    <a:pt x="11420" y="11996"/>
                    <a:pt x="11732" y="12260"/>
                  </a:cubicBezTo>
                  <a:cubicBezTo>
                    <a:pt x="11895" y="12138"/>
                    <a:pt x="12057" y="11935"/>
                    <a:pt x="12260" y="11692"/>
                  </a:cubicBezTo>
                  <a:cubicBezTo>
                    <a:pt x="11814" y="11245"/>
                    <a:pt x="11732" y="10514"/>
                    <a:pt x="12057" y="9946"/>
                  </a:cubicBezTo>
                  <a:cubicBezTo>
                    <a:pt x="12362" y="9439"/>
                    <a:pt x="12863" y="9185"/>
                    <a:pt x="13422" y="9185"/>
                  </a:cubicBezTo>
                  <a:cubicBezTo>
                    <a:pt x="13533" y="9185"/>
                    <a:pt x="13647" y="9195"/>
                    <a:pt x="13762" y="9215"/>
                  </a:cubicBezTo>
                  <a:cubicBezTo>
                    <a:pt x="13843" y="8972"/>
                    <a:pt x="13884" y="8728"/>
                    <a:pt x="13965" y="8485"/>
                  </a:cubicBezTo>
                  <a:cubicBezTo>
                    <a:pt x="13316" y="8282"/>
                    <a:pt x="12869" y="7713"/>
                    <a:pt x="12869" y="6983"/>
                  </a:cubicBezTo>
                  <a:cubicBezTo>
                    <a:pt x="12869" y="6292"/>
                    <a:pt x="13316" y="5724"/>
                    <a:pt x="13965" y="5521"/>
                  </a:cubicBezTo>
                  <a:cubicBezTo>
                    <a:pt x="13884" y="5278"/>
                    <a:pt x="13843" y="5034"/>
                    <a:pt x="13762" y="4750"/>
                  </a:cubicBezTo>
                  <a:cubicBezTo>
                    <a:pt x="13648" y="4780"/>
                    <a:pt x="13529" y="4795"/>
                    <a:pt x="13409" y="4795"/>
                  </a:cubicBezTo>
                  <a:cubicBezTo>
                    <a:pt x="12891" y="4795"/>
                    <a:pt x="12354" y="4521"/>
                    <a:pt x="12057" y="4060"/>
                  </a:cubicBezTo>
                  <a:cubicBezTo>
                    <a:pt x="11732" y="3451"/>
                    <a:pt x="11814" y="2720"/>
                    <a:pt x="12260" y="2233"/>
                  </a:cubicBezTo>
                  <a:cubicBezTo>
                    <a:pt x="12138" y="2030"/>
                    <a:pt x="11935" y="1868"/>
                    <a:pt x="11732" y="1665"/>
                  </a:cubicBezTo>
                  <a:cubicBezTo>
                    <a:pt x="11441" y="1932"/>
                    <a:pt x="11063" y="2083"/>
                    <a:pt x="10684" y="2083"/>
                  </a:cubicBezTo>
                  <a:cubicBezTo>
                    <a:pt x="10429" y="2083"/>
                    <a:pt x="10175" y="2014"/>
                    <a:pt x="9946" y="1868"/>
                  </a:cubicBezTo>
                  <a:cubicBezTo>
                    <a:pt x="9337" y="1502"/>
                    <a:pt x="9094" y="853"/>
                    <a:pt x="9216" y="203"/>
                  </a:cubicBezTo>
                  <a:cubicBezTo>
                    <a:pt x="8972" y="81"/>
                    <a:pt x="8728" y="41"/>
                    <a:pt x="8485" y="0"/>
                  </a:cubicBezTo>
                  <a:cubicBezTo>
                    <a:pt x="8282" y="609"/>
                    <a:pt x="7713" y="1056"/>
                    <a:pt x="6983" y="1056"/>
                  </a:cubicBezTo>
                  <a:cubicBezTo>
                    <a:pt x="6293" y="1056"/>
                    <a:pt x="5724" y="609"/>
                    <a:pt x="5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flipH="1">
              <a:off x="471599" y="1470088"/>
              <a:ext cx="225306" cy="225290"/>
            </a:xfrm>
            <a:custGeom>
              <a:rect b="b" l="l" r="r" t="t"/>
              <a:pathLst>
                <a:path extrusionOk="0" h="13965" w="13966">
                  <a:moveTo>
                    <a:pt x="7064" y="3532"/>
                  </a:moveTo>
                  <a:cubicBezTo>
                    <a:pt x="8931" y="3532"/>
                    <a:pt x="10433" y="5075"/>
                    <a:pt x="10433" y="6942"/>
                  </a:cubicBezTo>
                  <a:cubicBezTo>
                    <a:pt x="10433" y="8809"/>
                    <a:pt x="8931" y="10352"/>
                    <a:pt x="7064" y="10352"/>
                  </a:cubicBezTo>
                  <a:cubicBezTo>
                    <a:pt x="5156" y="10352"/>
                    <a:pt x="3654" y="8809"/>
                    <a:pt x="3654" y="6942"/>
                  </a:cubicBezTo>
                  <a:cubicBezTo>
                    <a:pt x="3654" y="5075"/>
                    <a:pt x="5156" y="3532"/>
                    <a:pt x="7064" y="3532"/>
                  </a:cubicBezTo>
                  <a:close/>
                  <a:moveTo>
                    <a:pt x="5521" y="0"/>
                  </a:moveTo>
                  <a:cubicBezTo>
                    <a:pt x="5278" y="41"/>
                    <a:pt x="5034" y="81"/>
                    <a:pt x="4750" y="203"/>
                  </a:cubicBezTo>
                  <a:cubicBezTo>
                    <a:pt x="4912" y="812"/>
                    <a:pt x="4628" y="1502"/>
                    <a:pt x="4060" y="1868"/>
                  </a:cubicBezTo>
                  <a:cubicBezTo>
                    <a:pt x="3815" y="2014"/>
                    <a:pt x="3551" y="2083"/>
                    <a:pt x="3290" y="2083"/>
                  </a:cubicBezTo>
                  <a:cubicBezTo>
                    <a:pt x="2903" y="2083"/>
                    <a:pt x="2524" y="1932"/>
                    <a:pt x="2233" y="1665"/>
                  </a:cubicBezTo>
                  <a:cubicBezTo>
                    <a:pt x="2030" y="1827"/>
                    <a:pt x="1868" y="2030"/>
                    <a:pt x="1665" y="2233"/>
                  </a:cubicBezTo>
                  <a:cubicBezTo>
                    <a:pt x="2111" y="2679"/>
                    <a:pt x="2233" y="3451"/>
                    <a:pt x="1868" y="4019"/>
                  </a:cubicBezTo>
                  <a:cubicBezTo>
                    <a:pt x="1576" y="4505"/>
                    <a:pt x="1104" y="4758"/>
                    <a:pt x="595" y="4758"/>
                  </a:cubicBezTo>
                  <a:cubicBezTo>
                    <a:pt x="466" y="4758"/>
                    <a:pt x="335" y="4742"/>
                    <a:pt x="203" y="4709"/>
                  </a:cubicBezTo>
                  <a:cubicBezTo>
                    <a:pt x="82" y="4953"/>
                    <a:pt x="41" y="5237"/>
                    <a:pt x="0" y="5480"/>
                  </a:cubicBezTo>
                  <a:cubicBezTo>
                    <a:pt x="609" y="5683"/>
                    <a:pt x="1056" y="6252"/>
                    <a:pt x="1056" y="6942"/>
                  </a:cubicBezTo>
                  <a:cubicBezTo>
                    <a:pt x="1056" y="7632"/>
                    <a:pt x="609" y="8200"/>
                    <a:pt x="0" y="8403"/>
                  </a:cubicBezTo>
                  <a:cubicBezTo>
                    <a:pt x="41" y="8647"/>
                    <a:pt x="82" y="8931"/>
                    <a:pt x="203" y="9175"/>
                  </a:cubicBezTo>
                  <a:cubicBezTo>
                    <a:pt x="310" y="9146"/>
                    <a:pt x="420" y="9133"/>
                    <a:pt x="530" y="9133"/>
                  </a:cubicBezTo>
                  <a:cubicBezTo>
                    <a:pt x="1045" y="9133"/>
                    <a:pt x="1567" y="9430"/>
                    <a:pt x="1868" y="9865"/>
                  </a:cubicBezTo>
                  <a:cubicBezTo>
                    <a:pt x="2233" y="10474"/>
                    <a:pt x="2111" y="11204"/>
                    <a:pt x="1665" y="11692"/>
                  </a:cubicBezTo>
                  <a:cubicBezTo>
                    <a:pt x="1827" y="11895"/>
                    <a:pt x="2030" y="12057"/>
                    <a:pt x="2233" y="12260"/>
                  </a:cubicBezTo>
                  <a:cubicBezTo>
                    <a:pt x="2500" y="11993"/>
                    <a:pt x="2883" y="11842"/>
                    <a:pt x="3270" y="11842"/>
                  </a:cubicBezTo>
                  <a:cubicBezTo>
                    <a:pt x="3530" y="11842"/>
                    <a:pt x="3791" y="11910"/>
                    <a:pt x="4019" y="12057"/>
                  </a:cubicBezTo>
                  <a:cubicBezTo>
                    <a:pt x="4628" y="12422"/>
                    <a:pt x="4872" y="13072"/>
                    <a:pt x="4709" y="13762"/>
                  </a:cubicBezTo>
                  <a:cubicBezTo>
                    <a:pt x="4953" y="13843"/>
                    <a:pt x="5237" y="13884"/>
                    <a:pt x="5481" y="13965"/>
                  </a:cubicBezTo>
                  <a:cubicBezTo>
                    <a:pt x="5684" y="13356"/>
                    <a:pt x="6252" y="12869"/>
                    <a:pt x="6942" y="12869"/>
                  </a:cubicBezTo>
                  <a:cubicBezTo>
                    <a:pt x="7673" y="12869"/>
                    <a:pt x="8201" y="13356"/>
                    <a:pt x="8404" y="13965"/>
                  </a:cubicBezTo>
                  <a:cubicBezTo>
                    <a:pt x="8688" y="13884"/>
                    <a:pt x="8931" y="13843"/>
                    <a:pt x="9175" y="13762"/>
                  </a:cubicBezTo>
                  <a:cubicBezTo>
                    <a:pt x="9013" y="13153"/>
                    <a:pt x="9337" y="12422"/>
                    <a:pt x="9865" y="12057"/>
                  </a:cubicBezTo>
                  <a:cubicBezTo>
                    <a:pt x="10114" y="11924"/>
                    <a:pt x="10383" y="11859"/>
                    <a:pt x="10650" y="11859"/>
                  </a:cubicBezTo>
                  <a:cubicBezTo>
                    <a:pt x="11037" y="11859"/>
                    <a:pt x="11420" y="11996"/>
                    <a:pt x="11732" y="12260"/>
                  </a:cubicBezTo>
                  <a:cubicBezTo>
                    <a:pt x="11895" y="12138"/>
                    <a:pt x="12057" y="11935"/>
                    <a:pt x="12260" y="11692"/>
                  </a:cubicBezTo>
                  <a:cubicBezTo>
                    <a:pt x="11814" y="11245"/>
                    <a:pt x="11732" y="10514"/>
                    <a:pt x="12057" y="9946"/>
                  </a:cubicBezTo>
                  <a:cubicBezTo>
                    <a:pt x="12362" y="9439"/>
                    <a:pt x="12863" y="9185"/>
                    <a:pt x="13422" y="9185"/>
                  </a:cubicBezTo>
                  <a:cubicBezTo>
                    <a:pt x="13533" y="9185"/>
                    <a:pt x="13647" y="9195"/>
                    <a:pt x="13762" y="9215"/>
                  </a:cubicBezTo>
                  <a:cubicBezTo>
                    <a:pt x="13843" y="8972"/>
                    <a:pt x="13884" y="8728"/>
                    <a:pt x="13965" y="8485"/>
                  </a:cubicBezTo>
                  <a:cubicBezTo>
                    <a:pt x="13316" y="8282"/>
                    <a:pt x="12869" y="7713"/>
                    <a:pt x="12869" y="6983"/>
                  </a:cubicBezTo>
                  <a:cubicBezTo>
                    <a:pt x="12869" y="6292"/>
                    <a:pt x="13316" y="5724"/>
                    <a:pt x="13965" y="5521"/>
                  </a:cubicBezTo>
                  <a:cubicBezTo>
                    <a:pt x="13884" y="5278"/>
                    <a:pt x="13843" y="5034"/>
                    <a:pt x="13762" y="4750"/>
                  </a:cubicBezTo>
                  <a:cubicBezTo>
                    <a:pt x="13648" y="4780"/>
                    <a:pt x="13529" y="4795"/>
                    <a:pt x="13409" y="4795"/>
                  </a:cubicBezTo>
                  <a:cubicBezTo>
                    <a:pt x="12891" y="4795"/>
                    <a:pt x="12354" y="4521"/>
                    <a:pt x="12057" y="4060"/>
                  </a:cubicBezTo>
                  <a:cubicBezTo>
                    <a:pt x="11732" y="3451"/>
                    <a:pt x="11814" y="2720"/>
                    <a:pt x="12260" y="2233"/>
                  </a:cubicBezTo>
                  <a:cubicBezTo>
                    <a:pt x="12138" y="2030"/>
                    <a:pt x="11935" y="1868"/>
                    <a:pt x="11732" y="1665"/>
                  </a:cubicBezTo>
                  <a:cubicBezTo>
                    <a:pt x="11441" y="1932"/>
                    <a:pt x="11063" y="2083"/>
                    <a:pt x="10684" y="2083"/>
                  </a:cubicBezTo>
                  <a:cubicBezTo>
                    <a:pt x="10429" y="2083"/>
                    <a:pt x="10175" y="2014"/>
                    <a:pt x="9946" y="1868"/>
                  </a:cubicBezTo>
                  <a:cubicBezTo>
                    <a:pt x="9337" y="1502"/>
                    <a:pt x="9094" y="853"/>
                    <a:pt x="9216" y="203"/>
                  </a:cubicBezTo>
                  <a:cubicBezTo>
                    <a:pt x="8972" y="81"/>
                    <a:pt x="8728" y="41"/>
                    <a:pt x="8485" y="0"/>
                  </a:cubicBezTo>
                  <a:cubicBezTo>
                    <a:pt x="8282" y="609"/>
                    <a:pt x="7713" y="1056"/>
                    <a:pt x="6983" y="1056"/>
                  </a:cubicBezTo>
                  <a:cubicBezTo>
                    <a:pt x="6293" y="1056"/>
                    <a:pt x="5724" y="609"/>
                    <a:pt x="5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Cleaning: </a:t>
            </a:r>
            <a:r>
              <a:rPr lang="en">
                <a:solidFill>
                  <a:schemeClr val="accent1"/>
                </a:solidFill>
              </a:rPr>
              <a:t>Columns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997287" y="2133375"/>
            <a:ext cx="3167700" cy="2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r</a:t>
            </a: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ideable_type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997252" y="1798400"/>
            <a:ext cx="3167700" cy="2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ride_id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997267" y="2803325"/>
            <a:ext cx="3167700" cy="2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ended_at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997233" y="2468350"/>
            <a:ext cx="3167700" cy="2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started_at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997248" y="3473275"/>
            <a:ext cx="3167700" cy="2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start_station_id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997213" y="3138300"/>
            <a:ext cx="3167700" cy="2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start_station_name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997229" y="4143225"/>
            <a:ext cx="3167700" cy="2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end_station_id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997194" y="3808250"/>
            <a:ext cx="3167700" cy="2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end</a:t>
            </a: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_station_name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997175" y="4478200"/>
            <a:ext cx="3167700" cy="2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member_casual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4979137" y="2133375"/>
            <a:ext cx="3167700" cy="237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start_lng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4979102" y="1798400"/>
            <a:ext cx="3167700" cy="237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start_lat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4979117" y="2803325"/>
            <a:ext cx="3167700" cy="237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end_lng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4979083" y="2468350"/>
            <a:ext cx="3167700" cy="237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end</a:t>
            </a: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_lat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5439925" y="1121714"/>
            <a:ext cx="2246100" cy="503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rPr>
              <a:t>To remove</a:t>
            </a:r>
            <a:endParaRPr sz="2400"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1457975" y="1121703"/>
            <a:ext cx="2246100" cy="503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rPr>
              <a:t>To keep</a:t>
            </a:r>
            <a:endParaRPr sz="2400">
              <a:latin typeface="Pridi"/>
              <a:ea typeface="Pridi"/>
              <a:cs typeface="Pridi"/>
              <a:sym typeface="Prid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renaming member_casual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997225" y="3858925"/>
            <a:ext cx="3167700" cy="563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member_casual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4979075" y="3858925"/>
            <a:ext cx="3167700" cy="5637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user_type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720000" y="1729925"/>
            <a:ext cx="59163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Misleading column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Renamed to user_type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Variables: 	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Member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asual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4412600" y="4043275"/>
            <a:ext cx="392700" cy="25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renaming member_casual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997225" y="3858925"/>
            <a:ext cx="3167700" cy="563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member_casual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4979075" y="3858925"/>
            <a:ext cx="3167700" cy="5637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user_type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720000" y="1729925"/>
            <a:ext cx="59163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Misleading column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Renamed to user_type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Variables: 	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Member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casual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4412600" y="4043275"/>
            <a:ext cx="392700" cy="25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8"/>
          <p:cNvGrpSpPr/>
          <p:nvPr/>
        </p:nvGrpSpPr>
        <p:grpSpPr>
          <a:xfrm>
            <a:off x="3492258" y="2411330"/>
            <a:ext cx="2510909" cy="1427383"/>
            <a:chOff x="6021000" y="1282675"/>
            <a:chExt cx="2578200" cy="2577900"/>
          </a:xfrm>
        </p:grpSpPr>
        <p:sp>
          <p:nvSpPr>
            <p:cNvPr id="294" name="Google Shape;294;p28"/>
            <p:cNvSpPr/>
            <p:nvPr/>
          </p:nvSpPr>
          <p:spPr>
            <a:xfrm>
              <a:off x="6021000" y="1282675"/>
              <a:ext cx="2578200" cy="25779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6079925" y="1341600"/>
              <a:ext cx="2460300" cy="246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8"/>
          <p:cNvSpPr txBox="1"/>
          <p:nvPr>
            <p:ph type="title"/>
          </p:nvPr>
        </p:nvSpPr>
        <p:spPr>
          <a:xfrm>
            <a:off x="719600" y="445025"/>
            <a:ext cx="77040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Combining datasets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4979904" y="1603065"/>
            <a:ext cx="150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apr2023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2863738" y="1618278"/>
            <a:ext cx="150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mar2023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1464585" y="1831778"/>
            <a:ext cx="150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feb2023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132720" y="2043878"/>
            <a:ext cx="150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jan2023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1" name="Google Shape;301;p28"/>
          <p:cNvCxnSpPr>
            <a:stCxn id="300" idx="2"/>
            <a:endCxn id="295" idx="2"/>
          </p:cNvCxnSpPr>
          <p:nvPr/>
        </p:nvCxnSpPr>
        <p:spPr>
          <a:xfrm flipH="1" rot="-5400000">
            <a:off x="1876020" y="1451528"/>
            <a:ext cx="683400" cy="26637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8"/>
          <p:cNvCxnSpPr>
            <a:stCxn id="299" idx="2"/>
          </p:cNvCxnSpPr>
          <p:nvPr/>
        </p:nvCxnSpPr>
        <p:spPr>
          <a:xfrm flipH="1" rot="-5400000">
            <a:off x="2824635" y="1622678"/>
            <a:ext cx="453000" cy="16668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8"/>
          <p:cNvCxnSpPr>
            <a:stCxn id="298" idx="2"/>
            <a:endCxn id="295" idx="0"/>
          </p:cNvCxnSpPr>
          <p:nvPr/>
        </p:nvCxnSpPr>
        <p:spPr>
          <a:xfrm flipH="1" rot="-5400000">
            <a:off x="3968338" y="1664628"/>
            <a:ext cx="427800" cy="11307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8"/>
          <p:cNvCxnSpPr>
            <a:stCxn id="297" idx="2"/>
            <a:endCxn id="295" idx="0"/>
          </p:cNvCxnSpPr>
          <p:nvPr/>
        </p:nvCxnSpPr>
        <p:spPr>
          <a:xfrm rot="5400000">
            <a:off x="5018754" y="1729665"/>
            <a:ext cx="443100" cy="9855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05" name="Google Shape;305;p28"/>
          <p:cNvSpPr txBox="1"/>
          <p:nvPr/>
        </p:nvSpPr>
        <p:spPr>
          <a:xfrm>
            <a:off x="6403479" y="1831778"/>
            <a:ext cx="150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may2023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6" name="Google Shape;306;p28"/>
          <p:cNvCxnSpPr>
            <a:stCxn id="305" idx="2"/>
            <a:endCxn id="295" idx="7"/>
          </p:cNvCxnSpPr>
          <p:nvPr/>
        </p:nvCxnSpPr>
        <p:spPr>
          <a:xfrm rot="5400000">
            <a:off x="6168729" y="1655678"/>
            <a:ext cx="414000" cy="1561800"/>
          </a:xfrm>
          <a:prstGeom prst="bentConnector3">
            <a:avLst>
              <a:gd fmla="val 100023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07" name="Google Shape;307;p28"/>
          <p:cNvSpPr txBox="1"/>
          <p:nvPr/>
        </p:nvSpPr>
        <p:spPr>
          <a:xfrm>
            <a:off x="7656104" y="2126128"/>
            <a:ext cx="150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jun2023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8" name="Google Shape;308;p28"/>
          <p:cNvCxnSpPr>
            <a:stCxn id="307" idx="2"/>
            <a:endCxn id="295" idx="6"/>
          </p:cNvCxnSpPr>
          <p:nvPr/>
        </p:nvCxnSpPr>
        <p:spPr>
          <a:xfrm rot="5400000">
            <a:off x="6876854" y="1592728"/>
            <a:ext cx="601200" cy="24636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09" name="Google Shape;309;p28"/>
          <p:cNvSpPr txBox="1"/>
          <p:nvPr/>
        </p:nvSpPr>
        <p:spPr>
          <a:xfrm>
            <a:off x="132725" y="3600454"/>
            <a:ext cx="150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dec2023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0" name="Google Shape;310;p28"/>
          <p:cNvCxnSpPr>
            <a:stCxn id="309" idx="0"/>
            <a:endCxn id="295" idx="2"/>
          </p:cNvCxnSpPr>
          <p:nvPr/>
        </p:nvCxnSpPr>
        <p:spPr>
          <a:xfrm rot="-5400000">
            <a:off x="1979975" y="2030854"/>
            <a:ext cx="475500" cy="26637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11" name="Google Shape;311;p28"/>
          <p:cNvSpPr txBox="1"/>
          <p:nvPr/>
        </p:nvSpPr>
        <p:spPr>
          <a:xfrm>
            <a:off x="1656576" y="3888593"/>
            <a:ext cx="150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nov2023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2" name="Google Shape;312;p28"/>
          <p:cNvCxnSpPr>
            <a:stCxn id="311" idx="0"/>
            <a:endCxn id="295" idx="3"/>
          </p:cNvCxnSpPr>
          <p:nvPr/>
        </p:nvCxnSpPr>
        <p:spPr>
          <a:xfrm rot="-5400000">
            <a:off x="3014076" y="3002243"/>
            <a:ext cx="282000" cy="1490700"/>
          </a:xfrm>
          <a:prstGeom prst="bentConnector3">
            <a:avLst>
              <a:gd fmla="val 14628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13" name="Google Shape;313;p28"/>
          <p:cNvSpPr txBox="1"/>
          <p:nvPr/>
        </p:nvSpPr>
        <p:spPr>
          <a:xfrm>
            <a:off x="3162873" y="4233973"/>
            <a:ext cx="1506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oct2023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4" name="Google Shape;314;p28"/>
          <p:cNvCxnSpPr>
            <a:stCxn id="313" idx="0"/>
            <a:endCxn id="295" idx="4"/>
          </p:cNvCxnSpPr>
          <p:nvPr/>
        </p:nvCxnSpPr>
        <p:spPr>
          <a:xfrm rot="-5400000">
            <a:off x="4117923" y="3604273"/>
            <a:ext cx="427800" cy="831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15" name="Google Shape;315;p28"/>
          <p:cNvSpPr txBox="1"/>
          <p:nvPr/>
        </p:nvSpPr>
        <p:spPr>
          <a:xfrm>
            <a:off x="4783177" y="4249167"/>
            <a:ext cx="150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sep2023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6" name="Google Shape;316;p28"/>
          <p:cNvCxnSpPr>
            <a:stCxn id="315" idx="0"/>
            <a:endCxn id="295" idx="4"/>
          </p:cNvCxnSpPr>
          <p:nvPr/>
        </p:nvCxnSpPr>
        <p:spPr>
          <a:xfrm flipH="1" rot="5400000">
            <a:off x="4920577" y="3633417"/>
            <a:ext cx="442800" cy="788700"/>
          </a:xfrm>
          <a:prstGeom prst="bentConnector3">
            <a:avLst>
              <a:gd fmla="val 50016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17" name="Google Shape;317;p28"/>
          <p:cNvSpPr txBox="1"/>
          <p:nvPr/>
        </p:nvSpPr>
        <p:spPr>
          <a:xfrm>
            <a:off x="6403478" y="3933813"/>
            <a:ext cx="150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aug2023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8" name="Google Shape;318;p28"/>
          <p:cNvCxnSpPr>
            <a:stCxn id="317" idx="0"/>
            <a:endCxn id="295" idx="5"/>
          </p:cNvCxnSpPr>
          <p:nvPr/>
        </p:nvCxnSpPr>
        <p:spPr>
          <a:xfrm flipH="1" rot="5400000">
            <a:off x="6212228" y="2989413"/>
            <a:ext cx="327000" cy="1561800"/>
          </a:xfrm>
          <a:prstGeom prst="bentConnector3">
            <a:avLst>
              <a:gd fmla="val 19522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19" name="Google Shape;319;p28"/>
          <p:cNvSpPr txBox="1"/>
          <p:nvPr/>
        </p:nvSpPr>
        <p:spPr>
          <a:xfrm flipH="1">
            <a:off x="7835225" y="3867476"/>
            <a:ext cx="1408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jul2023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0" name="Google Shape;320;p28"/>
          <p:cNvCxnSpPr>
            <a:stCxn id="319" idx="0"/>
            <a:endCxn id="295" idx="6"/>
          </p:cNvCxnSpPr>
          <p:nvPr/>
        </p:nvCxnSpPr>
        <p:spPr>
          <a:xfrm flipH="1" rot="5400000">
            <a:off x="6871325" y="2199326"/>
            <a:ext cx="742500" cy="25938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21" name="Google Shape;321;p28"/>
          <p:cNvSpPr txBox="1"/>
          <p:nvPr/>
        </p:nvSpPr>
        <p:spPr>
          <a:xfrm>
            <a:off x="3549575" y="2739050"/>
            <a:ext cx="2322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monthly2023</a:t>
            </a:r>
            <a:endParaRPr sz="25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r>
              <a:rPr lang="en"/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Understanding the data frames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863" y="2220575"/>
            <a:ext cx="7458274" cy="9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38" y="3911200"/>
            <a:ext cx="72771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/>
          <p:nvPr/>
        </p:nvSpPr>
        <p:spPr>
          <a:xfrm>
            <a:off x="720000" y="1574525"/>
            <a:ext cx="80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colnames(): shows that the data frame has 9 columns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720000" y="3265113"/>
            <a:ext cx="80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str</a:t>
            </a: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(): shows that the data frame has 5719877 rows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Understanding the data frames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720000" y="1574525"/>
            <a:ext cx="80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summary</a:t>
            </a: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(): shows the summary data for each column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pic>
        <p:nvPicPr>
          <p:cNvPr id="337" name="Google Shape;3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775" y="2175500"/>
            <a:ext cx="5248438" cy="26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720000" y="445025"/>
            <a:ext cx="842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Separating date &amp; time into 2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677100" y="2219919"/>
            <a:ext cx="3046200" cy="489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started_at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4506307" y="1729925"/>
            <a:ext cx="3046200" cy="48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start_date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45" name="Google Shape;345;p31"/>
          <p:cNvSpPr/>
          <p:nvPr/>
        </p:nvSpPr>
        <p:spPr>
          <a:xfrm rot="-1309629">
            <a:off x="3928866" y="2116645"/>
            <a:ext cx="371966" cy="2235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4504096" y="2639656"/>
            <a:ext cx="3046200" cy="48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start_time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47" name="Google Shape;347;p31"/>
          <p:cNvSpPr/>
          <p:nvPr/>
        </p:nvSpPr>
        <p:spPr>
          <a:xfrm rot="1672674">
            <a:off x="3965911" y="2562774"/>
            <a:ext cx="368914" cy="2258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712675" y="3927419"/>
            <a:ext cx="3046200" cy="489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ended_at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4541882" y="3437425"/>
            <a:ext cx="3046200" cy="48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end</a:t>
            </a: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_date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50" name="Google Shape;350;p31"/>
          <p:cNvSpPr/>
          <p:nvPr/>
        </p:nvSpPr>
        <p:spPr>
          <a:xfrm rot="-1309629">
            <a:off x="3964441" y="3824145"/>
            <a:ext cx="371966" cy="2235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4506296" y="4235206"/>
            <a:ext cx="3046200" cy="48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end</a:t>
            </a:r>
            <a:r>
              <a:rPr lang="en" sz="22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_time</a:t>
            </a:r>
            <a:endParaRPr sz="22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52" name="Google Shape;352;p31"/>
          <p:cNvSpPr/>
          <p:nvPr/>
        </p:nvSpPr>
        <p:spPr>
          <a:xfrm rot="1672674">
            <a:off x="4001486" y="4270274"/>
            <a:ext cx="368914" cy="2258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7679625" y="2639650"/>
            <a:ext cx="1224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rPr>
              <a:t>H: M: S</a:t>
            </a:r>
            <a:endParaRPr sz="2000">
              <a:solidFill>
                <a:schemeClr val="dk1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7648450" y="4235200"/>
            <a:ext cx="1224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rPr>
              <a:t>H: M: S</a:t>
            </a:r>
            <a:endParaRPr sz="2000">
              <a:solidFill>
                <a:schemeClr val="dk1"/>
              </a:solidFill>
              <a:latin typeface="Pridi"/>
              <a:ea typeface="Pridi"/>
              <a:cs typeface="Pridi"/>
              <a:sym typeface="Prid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trip duration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1207050" y="3236825"/>
            <a:ext cx="6729900" cy="56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difftime(ended_at, started_at, units = "mins")</a:t>
            </a:r>
            <a:endParaRPr sz="24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720000" y="1827125"/>
            <a:ext cx="59163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Taking the difference between start &amp; end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Units: minutes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Ensure  data type is &lt;numeric&gt;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Final cleaning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720000" y="2075175"/>
            <a:ext cx="2721300" cy="56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drop_na()</a:t>
            </a:r>
            <a:endParaRPr sz="24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3752475" y="2075175"/>
            <a:ext cx="5072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Removing rows with  NULL values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720000" y="2755525"/>
            <a:ext cx="2721300" cy="56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distinct()</a:t>
            </a:r>
            <a:endParaRPr sz="24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3752475" y="2755525"/>
            <a:ext cx="5072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Removing duplicate rows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720000" y="3435875"/>
            <a:ext cx="2721300" cy="56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&gt; 0</a:t>
            </a:r>
            <a:endParaRPr sz="24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3752475" y="3435875"/>
            <a:ext cx="5072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Keeping only rows with trip duration &gt;0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Identifying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8" y="1729925"/>
            <a:ext cx="5905149" cy="24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4"/>
          <p:cNvSpPr/>
          <p:nvPr/>
        </p:nvSpPr>
        <p:spPr>
          <a:xfrm>
            <a:off x="6764700" y="1729925"/>
            <a:ext cx="21771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There</a:t>
            </a: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 are </a:t>
            </a:r>
            <a:r>
              <a:rPr b="1" lang="en" sz="3000" u="sng">
                <a:solidFill>
                  <a:schemeClr val="dk2"/>
                </a:solidFill>
                <a:highlight>
                  <a:schemeClr val="accent2"/>
                </a:highlight>
                <a:latin typeface="Pridi"/>
                <a:ea typeface="Pridi"/>
                <a:cs typeface="Pridi"/>
                <a:sym typeface="Pridi"/>
              </a:rPr>
              <a:t>328300</a:t>
            </a: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 rows </a:t>
            </a: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with</a:t>
            </a: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 trip_duration 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&gt; 35.282 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Page</a:t>
            </a: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552278" y="1773100"/>
            <a:ext cx="2508607" cy="905225"/>
            <a:chOff x="562713" y="1773100"/>
            <a:chExt cx="2153495" cy="905225"/>
          </a:xfrm>
        </p:grpSpPr>
        <p:grpSp>
          <p:nvGrpSpPr>
            <p:cNvPr id="110" name="Google Shape;110;p17"/>
            <p:cNvGrpSpPr/>
            <p:nvPr/>
          </p:nvGrpSpPr>
          <p:grpSpPr>
            <a:xfrm>
              <a:off x="2367432" y="2051389"/>
              <a:ext cx="348776" cy="348646"/>
              <a:chOff x="6080297" y="1216725"/>
              <a:chExt cx="801600" cy="801300"/>
            </a:xfrm>
          </p:grpSpPr>
          <p:sp>
            <p:nvSpPr>
              <p:cNvPr id="111" name="Google Shape;111;p17"/>
              <p:cNvSpPr/>
              <p:nvPr/>
            </p:nvSpPr>
            <p:spPr>
              <a:xfrm>
                <a:off x="6080297" y="1216725"/>
                <a:ext cx="801600" cy="80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6220653" y="1356899"/>
                <a:ext cx="520800" cy="52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" name="Google Shape;113;p17"/>
            <p:cNvSpPr txBox="1"/>
            <p:nvPr/>
          </p:nvSpPr>
          <p:spPr>
            <a:xfrm>
              <a:off x="562713" y="1773100"/>
              <a:ext cx="18132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dk2"/>
                  </a:solidFill>
                  <a:latin typeface="Pridi"/>
                  <a:ea typeface="Pridi"/>
                  <a:cs typeface="Pridi"/>
                  <a:sym typeface="Pridi"/>
                </a:rPr>
                <a:t>Introduction</a:t>
              </a:r>
              <a:endPara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562813" y="2126925"/>
              <a:ext cx="1816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Understanding m</a:t>
              </a: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ore about the case study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50575" y="3175550"/>
            <a:ext cx="2897334" cy="952161"/>
            <a:chOff x="140868" y="3053146"/>
            <a:chExt cx="2575637" cy="1100764"/>
          </a:xfrm>
        </p:grpSpPr>
        <p:grpSp>
          <p:nvGrpSpPr>
            <p:cNvPr id="116" name="Google Shape;116;p17"/>
            <p:cNvGrpSpPr/>
            <p:nvPr/>
          </p:nvGrpSpPr>
          <p:grpSpPr>
            <a:xfrm>
              <a:off x="2367728" y="3331433"/>
              <a:ext cx="348776" cy="348565"/>
              <a:chOff x="6080297" y="1216725"/>
              <a:chExt cx="801600" cy="801300"/>
            </a:xfrm>
          </p:grpSpPr>
          <p:sp>
            <p:nvSpPr>
              <p:cNvPr id="117" name="Google Shape;117;p17"/>
              <p:cNvSpPr/>
              <p:nvPr/>
            </p:nvSpPr>
            <p:spPr>
              <a:xfrm>
                <a:off x="6080297" y="1216725"/>
                <a:ext cx="801600" cy="80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6221463" y="1357715"/>
                <a:ext cx="519300" cy="519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17"/>
            <p:cNvSpPr txBox="1"/>
            <p:nvPr/>
          </p:nvSpPr>
          <p:spPr>
            <a:xfrm>
              <a:off x="140868" y="3053146"/>
              <a:ext cx="22716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dk2"/>
                  </a:solidFill>
                  <a:latin typeface="Pridi"/>
                  <a:ea typeface="Pridi"/>
                  <a:cs typeface="Pridi"/>
                  <a:sym typeface="Pridi"/>
                </a:rPr>
                <a:t>Top 3</a:t>
              </a:r>
              <a:endPara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dk2"/>
                  </a:solidFill>
                  <a:latin typeface="Pridi"/>
                  <a:ea typeface="Pridi"/>
                  <a:cs typeface="Pridi"/>
                  <a:sym typeface="Pridi"/>
                </a:rPr>
                <a:t>recommendations</a:t>
              </a:r>
              <a:endPara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199967" y="3602510"/>
              <a:ext cx="21534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Solutions &amp; recommendations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6617744" y="1773100"/>
            <a:ext cx="2177039" cy="905225"/>
            <a:chOff x="6451357" y="1773100"/>
            <a:chExt cx="2353556" cy="905225"/>
          </a:xfrm>
        </p:grpSpPr>
        <p:grpSp>
          <p:nvGrpSpPr>
            <p:cNvPr id="122" name="Google Shape;122;p17"/>
            <p:cNvGrpSpPr/>
            <p:nvPr/>
          </p:nvGrpSpPr>
          <p:grpSpPr>
            <a:xfrm>
              <a:off x="6451357" y="2051389"/>
              <a:ext cx="348776" cy="348646"/>
              <a:chOff x="6080297" y="1216725"/>
              <a:chExt cx="801600" cy="801300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6080297" y="1216725"/>
                <a:ext cx="801600" cy="80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6218447" y="1354725"/>
                <a:ext cx="525300" cy="525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" name="Google Shape;125;p17"/>
            <p:cNvSpPr txBox="1"/>
            <p:nvPr/>
          </p:nvSpPr>
          <p:spPr>
            <a:xfrm>
              <a:off x="6788913" y="1773100"/>
              <a:ext cx="2016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dk2"/>
                  </a:solidFill>
                  <a:latin typeface="Pridi"/>
                  <a:ea typeface="Pridi"/>
                  <a:cs typeface="Pridi"/>
                  <a:sym typeface="Pridi"/>
                </a:rPr>
                <a:t>Data sources</a:t>
              </a:r>
              <a:endPara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908638" y="2126925"/>
              <a:ext cx="1815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Citing data sources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" name="Google Shape;127;p17"/>
          <p:cNvGrpSpPr/>
          <p:nvPr/>
        </p:nvGrpSpPr>
        <p:grpSpPr>
          <a:xfrm>
            <a:off x="6499207" y="3053125"/>
            <a:ext cx="2295423" cy="905250"/>
            <a:chOff x="6451357" y="3053125"/>
            <a:chExt cx="2353556" cy="905250"/>
          </a:xfrm>
        </p:grpSpPr>
        <p:grpSp>
          <p:nvGrpSpPr>
            <p:cNvPr id="128" name="Google Shape;128;p17"/>
            <p:cNvGrpSpPr/>
            <p:nvPr/>
          </p:nvGrpSpPr>
          <p:grpSpPr>
            <a:xfrm>
              <a:off x="6451357" y="3331479"/>
              <a:ext cx="348776" cy="348646"/>
              <a:chOff x="6080297" y="1216725"/>
              <a:chExt cx="801600" cy="801300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6080297" y="1216725"/>
                <a:ext cx="801600" cy="80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6214042" y="1350305"/>
                <a:ext cx="534300" cy="53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17"/>
            <p:cNvSpPr txBox="1"/>
            <p:nvPr/>
          </p:nvSpPr>
          <p:spPr>
            <a:xfrm>
              <a:off x="6788913" y="3053125"/>
              <a:ext cx="2016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dk2"/>
                  </a:solidFill>
                  <a:latin typeface="Pridi"/>
                  <a:ea typeface="Pridi"/>
                  <a:cs typeface="Pridi"/>
                  <a:sym typeface="Pridi"/>
                </a:rPr>
                <a:t>Data cleaning</a:t>
              </a:r>
              <a:endPara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endParaRPr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6943916" y="3406975"/>
              <a:ext cx="18609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Creating cleaned data before analysis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33" name="Google Shape;133;p17"/>
          <p:cNvCxnSpPr>
            <a:stCxn id="112" idx="6"/>
            <a:endCxn id="134" idx="2"/>
          </p:cNvCxnSpPr>
          <p:nvPr/>
        </p:nvCxnSpPr>
        <p:spPr>
          <a:xfrm flipH="1" rot="10800000">
            <a:off x="2989701" y="1442744"/>
            <a:ext cx="1565400" cy="78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24" idx="4"/>
            <a:endCxn id="130" idx="0"/>
          </p:cNvCxnSpPr>
          <p:nvPr/>
        </p:nvCxnSpPr>
        <p:spPr>
          <a:xfrm rot="5400000">
            <a:off x="6199303" y="2809941"/>
            <a:ext cx="1049700" cy="1098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grpSp>
        <p:nvGrpSpPr>
          <p:cNvPr id="136" name="Google Shape;136;p17"/>
          <p:cNvGrpSpPr/>
          <p:nvPr/>
        </p:nvGrpSpPr>
        <p:grpSpPr>
          <a:xfrm>
            <a:off x="3773669" y="1268334"/>
            <a:ext cx="1912204" cy="1568736"/>
            <a:chOff x="3726446" y="1268314"/>
            <a:chExt cx="1822709" cy="1568736"/>
          </a:xfrm>
        </p:grpSpPr>
        <p:grpSp>
          <p:nvGrpSpPr>
            <p:cNvPr id="137" name="Google Shape;137;p17"/>
            <p:cNvGrpSpPr/>
            <p:nvPr/>
          </p:nvGrpSpPr>
          <p:grpSpPr>
            <a:xfrm>
              <a:off x="4409363" y="1268314"/>
              <a:ext cx="348776" cy="348646"/>
              <a:chOff x="6080297" y="1216725"/>
              <a:chExt cx="801600" cy="8013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6080297" y="1216725"/>
                <a:ext cx="801600" cy="80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6222392" y="1358702"/>
                <a:ext cx="517500" cy="51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" name="Google Shape;139;p17"/>
            <p:cNvSpPr txBox="1"/>
            <p:nvPr/>
          </p:nvSpPr>
          <p:spPr>
            <a:xfrm>
              <a:off x="3726446" y="1620700"/>
              <a:ext cx="1815000" cy="7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dk2"/>
                  </a:solidFill>
                  <a:latin typeface="Pridi"/>
                  <a:ea typeface="Pridi"/>
                  <a:cs typeface="Pridi"/>
                  <a:sym typeface="Pridi"/>
                </a:rPr>
                <a:t>Business task </a:t>
              </a:r>
              <a:endPara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3914756" y="2285650"/>
              <a:ext cx="16344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Problem to solve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41" name="Google Shape;141;p17"/>
          <p:cNvCxnSpPr>
            <a:stCxn id="130" idx="2"/>
            <a:endCxn id="142" idx="6"/>
          </p:cNvCxnSpPr>
          <p:nvPr/>
        </p:nvCxnSpPr>
        <p:spPr>
          <a:xfrm flipH="1">
            <a:off x="4940763" y="3505837"/>
            <a:ext cx="1615200" cy="837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>
            <a:stCxn id="142" idx="2"/>
            <a:endCxn id="118" idx="6"/>
          </p:cNvCxnSpPr>
          <p:nvPr/>
        </p:nvCxnSpPr>
        <p:spPr>
          <a:xfrm rot="10800000">
            <a:off x="2978796" y="3566965"/>
            <a:ext cx="1764300" cy="7767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grpSp>
        <p:nvGrpSpPr>
          <p:cNvPr id="144" name="Google Shape;144;p17"/>
          <p:cNvGrpSpPr/>
          <p:nvPr/>
        </p:nvGrpSpPr>
        <p:grpSpPr>
          <a:xfrm>
            <a:off x="3694675" y="3260425"/>
            <a:ext cx="2176939" cy="1257589"/>
            <a:chOff x="3277594" y="3205546"/>
            <a:chExt cx="2478300" cy="1257589"/>
          </a:xfrm>
        </p:grpSpPr>
        <p:grpSp>
          <p:nvGrpSpPr>
            <p:cNvPr id="145" name="Google Shape;145;p17"/>
            <p:cNvGrpSpPr/>
            <p:nvPr/>
          </p:nvGrpSpPr>
          <p:grpSpPr>
            <a:xfrm>
              <a:off x="4409363" y="4114489"/>
              <a:ext cx="348776" cy="348646"/>
              <a:chOff x="6080297" y="1216725"/>
              <a:chExt cx="801600" cy="801300"/>
            </a:xfrm>
          </p:grpSpPr>
          <p:sp>
            <p:nvSpPr>
              <p:cNvPr id="146" name="Google Shape;146;p17"/>
              <p:cNvSpPr/>
              <p:nvPr/>
            </p:nvSpPr>
            <p:spPr>
              <a:xfrm>
                <a:off x="6080297" y="1216725"/>
                <a:ext cx="801600" cy="80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6222309" y="1358566"/>
                <a:ext cx="517500" cy="51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17"/>
            <p:cNvSpPr txBox="1"/>
            <p:nvPr/>
          </p:nvSpPr>
          <p:spPr>
            <a:xfrm>
              <a:off x="3277594" y="3205546"/>
              <a:ext cx="24783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dk2"/>
                  </a:solidFill>
                  <a:latin typeface="Pridi"/>
                  <a:ea typeface="Pridi"/>
                  <a:cs typeface="Pridi"/>
                  <a:sym typeface="Pridi"/>
                </a:rPr>
                <a:t>Visualisations &amp; analysis</a:t>
              </a:r>
              <a:endPara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3459833" y="3559396"/>
              <a:ext cx="213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Visualising the data graphically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49" name="Google Shape;149;p17"/>
          <p:cNvCxnSpPr/>
          <p:nvPr/>
        </p:nvCxnSpPr>
        <p:spPr>
          <a:xfrm>
            <a:off x="4774453" y="1442787"/>
            <a:ext cx="1815000" cy="783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50" name="Google Shape;150;p17"/>
          <p:cNvSpPr/>
          <p:nvPr/>
        </p:nvSpPr>
        <p:spPr>
          <a:xfrm>
            <a:off x="6589450" y="2017963"/>
            <a:ext cx="416100" cy="41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idi"/>
                <a:ea typeface="Pridi"/>
                <a:cs typeface="Pridi"/>
                <a:sym typeface="Pridi"/>
              </a:rPr>
              <a:t>3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407525" y="3297988"/>
            <a:ext cx="416100" cy="41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idi"/>
                <a:ea typeface="Pridi"/>
                <a:cs typeface="Pridi"/>
                <a:sym typeface="Pridi"/>
              </a:rPr>
              <a:t>4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566563" y="4127688"/>
            <a:ext cx="416100" cy="41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idi"/>
                <a:ea typeface="Pridi"/>
                <a:cs typeface="Pridi"/>
                <a:sym typeface="Pridi"/>
              </a:rPr>
              <a:t>5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2644650" y="3389688"/>
            <a:ext cx="416100" cy="41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idi"/>
                <a:ea typeface="Pridi"/>
                <a:cs typeface="Pridi"/>
                <a:sym typeface="Pridi"/>
              </a:rPr>
              <a:t>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2644650" y="1995963"/>
            <a:ext cx="416100" cy="41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idi"/>
                <a:ea typeface="Pridi"/>
                <a:cs typeface="Pridi"/>
                <a:sym typeface="Pridi"/>
              </a:rPr>
              <a:t>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498900" y="1268313"/>
            <a:ext cx="416100" cy="41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idi"/>
                <a:ea typeface="Pridi"/>
                <a:cs typeface="Pridi"/>
                <a:sym typeface="Pridi"/>
              </a:rPr>
              <a:t>2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Removing</a:t>
            </a:r>
            <a:r>
              <a:rPr lang="en">
                <a:solidFill>
                  <a:schemeClr val="accent1"/>
                </a:solidFill>
              </a:rPr>
              <a:t>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720000" y="1827150"/>
            <a:ext cx="4003500" cy="528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monthly2023_withoutoutliers</a:t>
            </a:r>
            <a:endParaRPr sz="24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pic>
        <p:nvPicPr>
          <p:cNvPr id="386" name="Google Shape;3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543" y="2544120"/>
            <a:ext cx="2047428" cy="188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5"/>
          <p:cNvSpPr/>
          <p:nvPr/>
        </p:nvSpPr>
        <p:spPr>
          <a:xfrm>
            <a:off x="5092950" y="1827150"/>
            <a:ext cx="3634200" cy="528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monthly2023</a:t>
            </a:r>
            <a:endParaRPr sz="24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pic>
        <p:nvPicPr>
          <p:cNvPr id="388" name="Google Shape;3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812" y="2576713"/>
            <a:ext cx="1922468" cy="18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4316175" y="2155300"/>
            <a:ext cx="46722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Visualisation &amp; Analysis</a:t>
            </a:r>
            <a:endParaRPr sz="6000"/>
          </a:p>
        </p:txBody>
      </p:sp>
      <p:grpSp>
        <p:nvGrpSpPr>
          <p:cNvPr id="394" name="Google Shape;394;p36"/>
          <p:cNvGrpSpPr/>
          <p:nvPr/>
        </p:nvGrpSpPr>
        <p:grpSpPr>
          <a:xfrm>
            <a:off x="720063" y="1205105"/>
            <a:ext cx="3128836" cy="3110274"/>
            <a:chOff x="1325050" y="3964700"/>
            <a:chExt cx="1094075" cy="1093050"/>
          </a:xfrm>
        </p:grpSpPr>
        <p:sp>
          <p:nvSpPr>
            <p:cNvPr id="395" name="Google Shape;395;p36"/>
            <p:cNvSpPr/>
            <p:nvPr/>
          </p:nvSpPr>
          <p:spPr>
            <a:xfrm>
              <a:off x="1325050" y="3964700"/>
              <a:ext cx="1094075" cy="1093050"/>
            </a:xfrm>
            <a:custGeom>
              <a:rect b="b" l="l" r="r" t="t"/>
              <a:pathLst>
                <a:path extrusionOk="0" h="43722" w="43763">
                  <a:moveTo>
                    <a:pt x="21881" y="2924"/>
                  </a:moveTo>
                  <a:cubicBezTo>
                    <a:pt x="32355" y="2924"/>
                    <a:pt x="40799" y="11408"/>
                    <a:pt x="40799" y="21841"/>
                  </a:cubicBezTo>
                  <a:cubicBezTo>
                    <a:pt x="40799" y="32315"/>
                    <a:pt x="32355" y="40799"/>
                    <a:pt x="21881" y="40799"/>
                  </a:cubicBezTo>
                  <a:cubicBezTo>
                    <a:pt x="11448" y="40799"/>
                    <a:pt x="2964" y="32315"/>
                    <a:pt x="2964" y="21841"/>
                  </a:cubicBezTo>
                  <a:cubicBezTo>
                    <a:pt x="2964" y="11408"/>
                    <a:pt x="11448" y="2924"/>
                    <a:pt x="21881" y="2924"/>
                  </a:cubicBezTo>
                  <a:close/>
                  <a:moveTo>
                    <a:pt x="21881" y="1"/>
                  </a:moveTo>
                  <a:cubicBezTo>
                    <a:pt x="9825" y="1"/>
                    <a:pt x="1" y="9784"/>
                    <a:pt x="1" y="21882"/>
                  </a:cubicBezTo>
                  <a:cubicBezTo>
                    <a:pt x="1" y="33938"/>
                    <a:pt x="9825" y="43722"/>
                    <a:pt x="21881" y="43722"/>
                  </a:cubicBezTo>
                  <a:cubicBezTo>
                    <a:pt x="33979" y="43722"/>
                    <a:pt x="43762" y="33938"/>
                    <a:pt x="43762" y="21882"/>
                  </a:cubicBezTo>
                  <a:cubicBezTo>
                    <a:pt x="43762" y="9784"/>
                    <a:pt x="33979" y="1"/>
                    <a:pt x="21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10300" y="4049950"/>
              <a:ext cx="923575" cy="922550"/>
            </a:xfrm>
            <a:custGeom>
              <a:rect b="b" l="l" r="r" t="t"/>
              <a:pathLst>
                <a:path extrusionOk="0" h="36902" w="36943">
                  <a:moveTo>
                    <a:pt x="18471" y="1056"/>
                  </a:moveTo>
                  <a:cubicBezTo>
                    <a:pt x="19080" y="1056"/>
                    <a:pt x="19689" y="1097"/>
                    <a:pt x="20258" y="1137"/>
                  </a:cubicBezTo>
                  <a:lnTo>
                    <a:pt x="18512" y="11976"/>
                  </a:lnTo>
                  <a:lnTo>
                    <a:pt x="16807" y="1137"/>
                  </a:lnTo>
                  <a:cubicBezTo>
                    <a:pt x="17294" y="1097"/>
                    <a:pt x="17862" y="1056"/>
                    <a:pt x="18471" y="1056"/>
                  </a:cubicBezTo>
                  <a:close/>
                  <a:moveTo>
                    <a:pt x="11367" y="2558"/>
                  </a:moveTo>
                  <a:lnTo>
                    <a:pt x="15264" y="12829"/>
                  </a:lnTo>
                  <a:lnTo>
                    <a:pt x="8363" y="4345"/>
                  </a:lnTo>
                  <a:cubicBezTo>
                    <a:pt x="9297" y="3654"/>
                    <a:pt x="10312" y="3086"/>
                    <a:pt x="11367" y="2558"/>
                  </a:cubicBezTo>
                  <a:close/>
                  <a:moveTo>
                    <a:pt x="25697" y="2558"/>
                  </a:moveTo>
                  <a:cubicBezTo>
                    <a:pt x="26712" y="3086"/>
                    <a:pt x="27727" y="3695"/>
                    <a:pt x="28661" y="4345"/>
                  </a:cubicBezTo>
                  <a:lnTo>
                    <a:pt x="21760" y="12829"/>
                  </a:lnTo>
                  <a:lnTo>
                    <a:pt x="25697" y="2558"/>
                  </a:lnTo>
                  <a:close/>
                  <a:moveTo>
                    <a:pt x="4385" y="8242"/>
                  </a:moveTo>
                  <a:lnTo>
                    <a:pt x="12829" y="15143"/>
                  </a:lnTo>
                  <a:lnTo>
                    <a:pt x="12829" y="15143"/>
                  </a:lnTo>
                  <a:lnTo>
                    <a:pt x="2599" y="11246"/>
                  </a:lnTo>
                  <a:cubicBezTo>
                    <a:pt x="3086" y="10190"/>
                    <a:pt x="3695" y="9216"/>
                    <a:pt x="4385" y="8242"/>
                  </a:cubicBezTo>
                  <a:close/>
                  <a:moveTo>
                    <a:pt x="32599" y="8363"/>
                  </a:moveTo>
                  <a:cubicBezTo>
                    <a:pt x="33289" y="9257"/>
                    <a:pt x="33857" y="10271"/>
                    <a:pt x="34344" y="11327"/>
                  </a:cubicBezTo>
                  <a:lnTo>
                    <a:pt x="24114" y="15265"/>
                  </a:lnTo>
                  <a:lnTo>
                    <a:pt x="32599" y="8363"/>
                  </a:lnTo>
                  <a:close/>
                  <a:moveTo>
                    <a:pt x="16482" y="1137"/>
                  </a:moveTo>
                  <a:lnTo>
                    <a:pt x="18390" y="12788"/>
                  </a:lnTo>
                  <a:lnTo>
                    <a:pt x="17862" y="15955"/>
                  </a:lnTo>
                  <a:lnTo>
                    <a:pt x="15792" y="13438"/>
                  </a:lnTo>
                  <a:lnTo>
                    <a:pt x="11570" y="2437"/>
                  </a:lnTo>
                  <a:cubicBezTo>
                    <a:pt x="13153" y="1828"/>
                    <a:pt x="14777" y="1340"/>
                    <a:pt x="16482" y="1137"/>
                  </a:cubicBezTo>
                  <a:close/>
                  <a:moveTo>
                    <a:pt x="20501" y="1178"/>
                  </a:moveTo>
                  <a:cubicBezTo>
                    <a:pt x="22206" y="1422"/>
                    <a:pt x="23871" y="1828"/>
                    <a:pt x="25373" y="2518"/>
                  </a:cubicBezTo>
                  <a:lnTo>
                    <a:pt x="21151" y="13519"/>
                  </a:lnTo>
                  <a:lnTo>
                    <a:pt x="19121" y="15995"/>
                  </a:lnTo>
                  <a:lnTo>
                    <a:pt x="18634" y="12829"/>
                  </a:lnTo>
                  <a:lnTo>
                    <a:pt x="20501" y="1178"/>
                  </a:lnTo>
                  <a:close/>
                  <a:moveTo>
                    <a:pt x="18471" y="13641"/>
                  </a:moveTo>
                  <a:lnTo>
                    <a:pt x="18877" y="16279"/>
                  </a:lnTo>
                  <a:lnTo>
                    <a:pt x="18634" y="16564"/>
                  </a:lnTo>
                  <a:lnTo>
                    <a:pt x="18228" y="16564"/>
                  </a:lnTo>
                  <a:lnTo>
                    <a:pt x="18065" y="16279"/>
                  </a:lnTo>
                  <a:lnTo>
                    <a:pt x="18471" y="13641"/>
                  </a:lnTo>
                  <a:close/>
                  <a:moveTo>
                    <a:pt x="8120" y="4466"/>
                  </a:moveTo>
                  <a:lnTo>
                    <a:pt x="15589" y="13600"/>
                  </a:lnTo>
                  <a:lnTo>
                    <a:pt x="16766" y="16645"/>
                  </a:lnTo>
                  <a:lnTo>
                    <a:pt x="13722" y="15468"/>
                  </a:lnTo>
                  <a:lnTo>
                    <a:pt x="4588" y="7998"/>
                  </a:lnTo>
                  <a:cubicBezTo>
                    <a:pt x="5521" y="6699"/>
                    <a:pt x="6739" y="5481"/>
                    <a:pt x="8120" y="4466"/>
                  </a:cubicBezTo>
                  <a:close/>
                  <a:moveTo>
                    <a:pt x="28864" y="4547"/>
                  </a:moveTo>
                  <a:cubicBezTo>
                    <a:pt x="30244" y="5522"/>
                    <a:pt x="31421" y="6740"/>
                    <a:pt x="32436" y="8120"/>
                  </a:cubicBezTo>
                  <a:lnTo>
                    <a:pt x="23302" y="15549"/>
                  </a:lnTo>
                  <a:lnTo>
                    <a:pt x="20258" y="16726"/>
                  </a:lnTo>
                  <a:lnTo>
                    <a:pt x="21435" y="13681"/>
                  </a:lnTo>
                  <a:lnTo>
                    <a:pt x="28864" y="4547"/>
                  </a:lnTo>
                  <a:close/>
                  <a:moveTo>
                    <a:pt x="16076" y="14250"/>
                  </a:moveTo>
                  <a:lnTo>
                    <a:pt x="17822" y="16320"/>
                  </a:lnTo>
                  <a:lnTo>
                    <a:pt x="17781" y="16685"/>
                  </a:lnTo>
                  <a:cubicBezTo>
                    <a:pt x="17659" y="16726"/>
                    <a:pt x="17497" y="16767"/>
                    <a:pt x="17416" y="16888"/>
                  </a:cubicBezTo>
                  <a:lnTo>
                    <a:pt x="17051" y="16726"/>
                  </a:lnTo>
                  <a:lnTo>
                    <a:pt x="16076" y="14250"/>
                  </a:lnTo>
                  <a:close/>
                  <a:moveTo>
                    <a:pt x="20907" y="14290"/>
                  </a:moveTo>
                  <a:lnTo>
                    <a:pt x="19933" y="16848"/>
                  </a:lnTo>
                  <a:lnTo>
                    <a:pt x="19608" y="16970"/>
                  </a:lnTo>
                  <a:cubicBezTo>
                    <a:pt x="19486" y="16929"/>
                    <a:pt x="19405" y="16848"/>
                    <a:pt x="19283" y="16767"/>
                  </a:cubicBezTo>
                  <a:lnTo>
                    <a:pt x="19243" y="16361"/>
                  </a:lnTo>
                  <a:lnTo>
                    <a:pt x="20907" y="14290"/>
                  </a:lnTo>
                  <a:close/>
                  <a:moveTo>
                    <a:pt x="14249" y="16036"/>
                  </a:moveTo>
                  <a:lnTo>
                    <a:pt x="16807" y="16970"/>
                  </a:lnTo>
                  <a:lnTo>
                    <a:pt x="16969" y="17335"/>
                  </a:lnTo>
                  <a:cubicBezTo>
                    <a:pt x="16888" y="17416"/>
                    <a:pt x="16807" y="17538"/>
                    <a:pt x="16766" y="17660"/>
                  </a:cubicBezTo>
                  <a:lnTo>
                    <a:pt x="16360" y="17700"/>
                  </a:lnTo>
                  <a:lnTo>
                    <a:pt x="14249" y="16036"/>
                  </a:lnTo>
                  <a:close/>
                  <a:moveTo>
                    <a:pt x="22653" y="16077"/>
                  </a:moveTo>
                  <a:lnTo>
                    <a:pt x="20542" y="17782"/>
                  </a:lnTo>
                  <a:lnTo>
                    <a:pt x="20217" y="17741"/>
                  </a:lnTo>
                  <a:cubicBezTo>
                    <a:pt x="20136" y="17660"/>
                    <a:pt x="20095" y="17497"/>
                    <a:pt x="20014" y="17376"/>
                  </a:cubicBezTo>
                  <a:lnTo>
                    <a:pt x="20136" y="17051"/>
                  </a:lnTo>
                  <a:lnTo>
                    <a:pt x="22653" y="16077"/>
                  </a:lnTo>
                  <a:close/>
                  <a:moveTo>
                    <a:pt x="2477" y="11489"/>
                  </a:moveTo>
                  <a:lnTo>
                    <a:pt x="13519" y="15711"/>
                  </a:lnTo>
                  <a:lnTo>
                    <a:pt x="15995" y="17741"/>
                  </a:lnTo>
                  <a:lnTo>
                    <a:pt x="12788" y="18269"/>
                  </a:lnTo>
                  <a:lnTo>
                    <a:pt x="1178" y="16361"/>
                  </a:lnTo>
                  <a:cubicBezTo>
                    <a:pt x="1421" y="14696"/>
                    <a:pt x="1827" y="13032"/>
                    <a:pt x="2477" y="11489"/>
                  </a:cubicBezTo>
                  <a:close/>
                  <a:moveTo>
                    <a:pt x="34466" y="11530"/>
                  </a:moveTo>
                  <a:cubicBezTo>
                    <a:pt x="35115" y="13113"/>
                    <a:pt x="35562" y="14737"/>
                    <a:pt x="35724" y="16482"/>
                  </a:cubicBezTo>
                  <a:lnTo>
                    <a:pt x="24114" y="18350"/>
                  </a:lnTo>
                  <a:lnTo>
                    <a:pt x="20907" y="17863"/>
                  </a:lnTo>
                  <a:lnTo>
                    <a:pt x="23465" y="15752"/>
                  </a:lnTo>
                  <a:lnTo>
                    <a:pt x="34466" y="11530"/>
                  </a:lnTo>
                  <a:close/>
                  <a:moveTo>
                    <a:pt x="20623" y="17984"/>
                  </a:moveTo>
                  <a:lnTo>
                    <a:pt x="23221" y="18390"/>
                  </a:lnTo>
                  <a:lnTo>
                    <a:pt x="20623" y="18796"/>
                  </a:lnTo>
                  <a:lnTo>
                    <a:pt x="20298" y="18675"/>
                  </a:lnTo>
                  <a:lnTo>
                    <a:pt x="20298" y="18390"/>
                  </a:lnTo>
                  <a:lnTo>
                    <a:pt x="20298" y="18269"/>
                  </a:lnTo>
                  <a:lnTo>
                    <a:pt x="20623" y="17984"/>
                  </a:lnTo>
                  <a:close/>
                  <a:moveTo>
                    <a:pt x="16279" y="18025"/>
                  </a:moveTo>
                  <a:lnTo>
                    <a:pt x="16604" y="18187"/>
                  </a:lnTo>
                  <a:lnTo>
                    <a:pt x="16604" y="18431"/>
                  </a:lnTo>
                  <a:lnTo>
                    <a:pt x="16604" y="18593"/>
                  </a:lnTo>
                  <a:lnTo>
                    <a:pt x="16279" y="18878"/>
                  </a:lnTo>
                  <a:lnTo>
                    <a:pt x="13641" y="18431"/>
                  </a:lnTo>
                  <a:lnTo>
                    <a:pt x="16279" y="18025"/>
                  </a:lnTo>
                  <a:close/>
                  <a:moveTo>
                    <a:pt x="18471" y="17416"/>
                  </a:moveTo>
                  <a:cubicBezTo>
                    <a:pt x="19040" y="17416"/>
                    <a:pt x="19486" y="17903"/>
                    <a:pt x="19486" y="18431"/>
                  </a:cubicBezTo>
                  <a:cubicBezTo>
                    <a:pt x="19486" y="18999"/>
                    <a:pt x="19040" y="19446"/>
                    <a:pt x="18471" y="19446"/>
                  </a:cubicBezTo>
                  <a:cubicBezTo>
                    <a:pt x="17903" y="19446"/>
                    <a:pt x="17456" y="18999"/>
                    <a:pt x="17456" y="18431"/>
                  </a:cubicBezTo>
                  <a:cubicBezTo>
                    <a:pt x="17456" y="17903"/>
                    <a:pt x="17903" y="17416"/>
                    <a:pt x="18471" y="17416"/>
                  </a:cubicBezTo>
                  <a:close/>
                  <a:moveTo>
                    <a:pt x="1178" y="16685"/>
                  </a:moveTo>
                  <a:lnTo>
                    <a:pt x="11976" y="18390"/>
                  </a:lnTo>
                  <a:lnTo>
                    <a:pt x="1178" y="20136"/>
                  </a:lnTo>
                  <a:cubicBezTo>
                    <a:pt x="1137" y="19608"/>
                    <a:pt x="1056" y="18999"/>
                    <a:pt x="1056" y="18431"/>
                  </a:cubicBezTo>
                  <a:cubicBezTo>
                    <a:pt x="1056" y="17863"/>
                    <a:pt x="1137" y="17254"/>
                    <a:pt x="1178" y="16685"/>
                  </a:cubicBezTo>
                  <a:close/>
                  <a:moveTo>
                    <a:pt x="35765" y="16767"/>
                  </a:moveTo>
                  <a:cubicBezTo>
                    <a:pt x="35846" y="17335"/>
                    <a:pt x="35887" y="17903"/>
                    <a:pt x="35887" y="18512"/>
                  </a:cubicBezTo>
                  <a:cubicBezTo>
                    <a:pt x="35887" y="19121"/>
                    <a:pt x="35846" y="19730"/>
                    <a:pt x="35765" y="20298"/>
                  </a:cubicBezTo>
                  <a:lnTo>
                    <a:pt x="24967" y="18512"/>
                  </a:lnTo>
                  <a:lnTo>
                    <a:pt x="35765" y="16767"/>
                  </a:lnTo>
                  <a:close/>
                  <a:moveTo>
                    <a:pt x="16401" y="19121"/>
                  </a:moveTo>
                  <a:lnTo>
                    <a:pt x="16766" y="19162"/>
                  </a:lnTo>
                  <a:cubicBezTo>
                    <a:pt x="16807" y="19284"/>
                    <a:pt x="16848" y="19405"/>
                    <a:pt x="16969" y="19527"/>
                  </a:cubicBezTo>
                  <a:lnTo>
                    <a:pt x="16807" y="19892"/>
                  </a:lnTo>
                  <a:lnTo>
                    <a:pt x="14331" y="20826"/>
                  </a:lnTo>
                  <a:lnTo>
                    <a:pt x="16401" y="19121"/>
                  </a:lnTo>
                  <a:close/>
                  <a:moveTo>
                    <a:pt x="20542" y="19202"/>
                  </a:moveTo>
                  <a:lnTo>
                    <a:pt x="22653" y="20907"/>
                  </a:lnTo>
                  <a:lnTo>
                    <a:pt x="22653" y="20907"/>
                  </a:lnTo>
                  <a:lnTo>
                    <a:pt x="20095" y="19933"/>
                  </a:lnTo>
                  <a:lnTo>
                    <a:pt x="19933" y="19568"/>
                  </a:lnTo>
                  <a:cubicBezTo>
                    <a:pt x="19973" y="19487"/>
                    <a:pt x="20095" y="19365"/>
                    <a:pt x="20136" y="19284"/>
                  </a:cubicBezTo>
                  <a:lnTo>
                    <a:pt x="20542" y="19202"/>
                  </a:lnTo>
                  <a:close/>
                  <a:moveTo>
                    <a:pt x="17375" y="19933"/>
                  </a:moveTo>
                  <a:cubicBezTo>
                    <a:pt x="17456" y="19974"/>
                    <a:pt x="17578" y="20095"/>
                    <a:pt x="17659" y="20136"/>
                  </a:cubicBezTo>
                  <a:lnTo>
                    <a:pt x="17700" y="20542"/>
                  </a:lnTo>
                  <a:lnTo>
                    <a:pt x="16036" y="22612"/>
                  </a:lnTo>
                  <a:lnTo>
                    <a:pt x="16036" y="22612"/>
                  </a:lnTo>
                  <a:lnTo>
                    <a:pt x="17010" y="20095"/>
                  </a:lnTo>
                  <a:lnTo>
                    <a:pt x="17375" y="19933"/>
                  </a:lnTo>
                  <a:close/>
                  <a:moveTo>
                    <a:pt x="19527" y="19974"/>
                  </a:moveTo>
                  <a:lnTo>
                    <a:pt x="19892" y="20136"/>
                  </a:lnTo>
                  <a:lnTo>
                    <a:pt x="20866" y="22612"/>
                  </a:lnTo>
                  <a:lnTo>
                    <a:pt x="19121" y="20542"/>
                  </a:lnTo>
                  <a:lnTo>
                    <a:pt x="19161" y="20177"/>
                  </a:lnTo>
                  <a:cubicBezTo>
                    <a:pt x="19283" y="20136"/>
                    <a:pt x="19446" y="20095"/>
                    <a:pt x="19527" y="19974"/>
                  </a:cubicBezTo>
                  <a:close/>
                  <a:moveTo>
                    <a:pt x="18674" y="20339"/>
                  </a:moveTo>
                  <a:lnTo>
                    <a:pt x="18837" y="20623"/>
                  </a:lnTo>
                  <a:lnTo>
                    <a:pt x="18431" y="23262"/>
                  </a:lnTo>
                  <a:lnTo>
                    <a:pt x="18025" y="20623"/>
                  </a:lnTo>
                  <a:lnTo>
                    <a:pt x="18268" y="20339"/>
                  </a:lnTo>
                  <a:close/>
                  <a:moveTo>
                    <a:pt x="12788" y="18553"/>
                  </a:moveTo>
                  <a:lnTo>
                    <a:pt x="15995" y="19081"/>
                  </a:lnTo>
                  <a:lnTo>
                    <a:pt x="13438" y="21151"/>
                  </a:lnTo>
                  <a:lnTo>
                    <a:pt x="2436" y="25373"/>
                  </a:lnTo>
                  <a:cubicBezTo>
                    <a:pt x="1827" y="23790"/>
                    <a:pt x="1381" y="22166"/>
                    <a:pt x="1178" y="20420"/>
                  </a:cubicBezTo>
                  <a:lnTo>
                    <a:pt x="12788" y="18553"/>
                  </a:lnTo>
                  <a:close/>
                  <a:moveTo>
                    <a:pt x="24114" y="18593"/>
                  </a:moveTo>
                  <a:lnTo>
                    <a:pt x="35724" y="20461"/>
                  </a:lnTo>
                  <a:cubicBezTo>
                    <a:pt x="35521" y="22206"/>
                    <a:pt x="35075" y="23830"/>
                    <a:pt x="34385" y="25373"/>
                  </a:cubicBezTo>
                  <a:lnTo>
                    <a:pt x="23383" y="21151"/>
                  </a:lnTo>
                  <a:lnTo>
                    <a:pt x="20907" y="19121"/>
                  </a:lnTo>
                  <a:lnTo>
                    <a:pt x="24114" y="18593"/>
                  </a:lnTo>
                  <a:close/>
                  <a:moveTo>
                    <a:pt x="12829" y="21638"/>
                  </a:moveTo>
                  <a:lnTo>
                    <a:pt x="4385" y="28539"/>
                  </a:lnTo>
                  <a:cubicBezTo>
                    <a:pt x="3654" y="27646"/>
                    <a:pt x="3045" y="26631"/>
                    <a:pt x="2599" y="25576"/>
                  </a:cubicBezTo>
                  <a:lnTo>
                    <a:pt x="12829" y="21638"/>
                  </a:lnTo>
                  <a:close/>
                  <a:moveTo>
                    <a:pt x="24074" y="21760"/>
                  </a:moveTo>
                  <a:lnTo>
                    <a:pt x="34304" y="25657"/>
                  </a:lnTo>
                  <a:cubicBezTo>
                    <a:pt x="33857" y="26672"/>
                    <a:pt x="33248" y="27687"/>
                    <a:pt x="32517" y="28661"/>
                  </a:cubicBezTo>
                  <a:lnTo>
                    <a:pt x="24074" y="21760"/>
                  </a:lnTo>
                  <a:close/>
                  <a:moveTo>
                    <a:pt x="16645" y="20177"/>
                  </a:moveTo>
                  <a:lnTo>
                    <a:pt x="15467" y="23221"/>
                  </a:lnTo>
                  <a:lnTo>
                    <a:pt x="8038" y="32355"/>
                  </a:lnTo>
                  <a:cubicBezTo>
                    <a:pt x="6699" y="31340"/>
                    <a:pt x="5481" y="30163"/>
                    <a:pt x="4466" y="28823"/>
                  </a:cubicBezTo>
                  <a:lnTo>
                    <a:pt x="13600" y="21354"/>
                  </a:lnTo>
                  <a:lnTo>
                    <a:pt x="16645" y="20177"/>
                  </a:lnTo>
                  <a:close/>
                  <a:moveTo>
                    <a:pt x="20176" y="20217"/>
                  </a:moveTo>
                  <a:lnTo>
                    <a:pt x="23221" y="21394"/>
                  </a:lnTo>
                  <a:lnTo>
                    <a:pt x="32355" y="28864"/>
                  </a:lnTo>
                  <a:cubicBezTo>
                    <a:pt x="31340" y="30244"/>
                    <a:pt x="30203" y="31462"/>
                    <a:pt x="28823" y="32396"/>
                  </a:cubicBezTo>
                  <a:lnTo>
                    <a:pt x="21354" y="23262"/>
                  </a:lnTo>
                  <a:lnTo>
                    <a:pt x="20176" y="20217"/>
                  </a:lnTo>
                  <a:close/>
                  <a:moveTo>
                    <a:pt x="15183" y="24074"/>
                  </a:moveTo>
                  <a:lnTo>
                    <a:pt x="11286" y="34344"/>
                  </a:lnTo>
                  <a:cubicBezTo>
                    <a:pt x="10190" y="33817"/>
                    <a:pt x="9175" y="33208"/>
                    <a:pt x="8282" y="32558"/>
                  </a:cubicBezTo>
                  <a:lnTo>
                    <a:pt x="15183" y="24074"/>
                  </a:lnTo>
                  <a:close/>
                  <a:moveTo>
                    <a:pt x="21678" y="24074"/>
                  </a:moveTo>
                  <a:lnTo>
                    <a:pt x="28580" y="32558"/>
                  </a:lnTo>
                  <a:cubicBezTo>
                    <a:pt x="27646" y="33289"/>
                    <a:pt x="26631" y="33817"/>
                    <a:pt x="25576" y="34344"/>
                  </a:cubicBezTo>
                  <a:lnTo>
                    <a:pt x="21678" y="24074"/>
                  </a:lnTo>
                  <a:close/>
                  <a:moveTo>
                    <a:pt x="17781" y="20907"/>
                  </a:moveTo>
                  <a:lnTo>
                    <a:pt x="18268" y="24074"/>
                  </a:lnTo>
                  <a:lnTo>
                    <a:pt x="16401" y="35725"/>
                  </a:lnTo>
                  <a:cubicBezTo>
                    <a:pt x="14737" y="35522"/>
                    <a:pt x="13032" y="35034"/>
                    <a:pt x="11530" y="34385"/>
                  </a:cubicBezTo>
                  <a:lnTo>
                    <a:pt x="15751" y="23384"/>
                  </a:lnTo>
                  <a:lnTo>
                    <a:pt x="17781" y="20907"/>
                  </a:lnTo>
                  <a:close/>
                  <a:moveTo>
                    <a:pt x="19080" y="20907"/>
                  </a:moveTo>
                  <a:lnTo>
                    <a:pt x="21151" y="23424"/>
                  </a:lnTo>
                  <a:lnTo>
                    <a:pt x="25373" y="34426"/>
                  </a:lnTo>
                  <a:cubicBezTo>
                    <a:pt x="23789" y="35116"/>
                    <a:pt x="22166" y="35562"/>
                    <a:pt x="20461" y="35725"/>
                  </a:cubicBezTo>
                  <a:lnTo>
                    <a:pt x="18593" y="24074"/>
                  </a:lnTo>
                  <a:lnTo>
                    <a:pt x="19080" y="20907"/>
                  </a:lnTo>
                  <a:close/>
                  <a:moveTo>
                    <a:pt x="18431" y="24967"/>
                  </a:moveTo>
                  <a:lnTo>
                    <a:pt x="20136" y="35765"/>
                  </a:lnTo>
                  <a:cubicBezTo>
                    <a:pt x="19608" y="35806"/>
                    <a:pt x="19040" y="35846"/>
                    <a:pt x="18471" y="35846"/>
                  </a:cubicBezTo>
                  <a:cubicBezTo>
                    <a:pt x="17862" y="35846"/>
                    <a:pt x="17254" y="35806"/>
                    <a:pt x="16685" y="35765"/>
                  </a:cubicBezTo>
                  <a:lnTo>
                    <a:pt x="18431" y="24967"/>
                  </a:lnTo>
                  <a:close/>
                  <a:moveTo>
                    <a:pt x="18471" y="1"/>
                  </a:moveTo>
                  <a:cubicBezTo>
                    <a:pt x="8282" y="1"/>
                    <a:pt x="1" y="8242"/>
                    <a:pt x="1" y="18431"/>
                  </a:cubicBezTo>
                  <a:cubicBezTo>
                    <a:pt x="1" y="28661"/>
                    <a:pt x="8282" y="36902"/>
                    <a:pt x="18471" y="36902"/>
                  </a:cubicBezTo>
                  <a:cubicBezTo>
                    <a:pt x="28661" y="36902"/>
                    <a:pt x="36942" y="28661"/>
                    <a:pt x="36942" y="18431"/>
                  </a:cubicBezTo>
                  <a:cubicBezTo>
                    <a:pt x="36942" y="8242"/>
                    <a:pt x="28661" y="1"/>
                    <a:pt x="18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830450" y="4469100"/>
              <a:ext cx="83250" cy="84275"/>
            </a:xfrm>
            <a:custGeom>
              <a:rect b="b" l="l" r="r" t="t"/>
              <a:pathLst>
                <a:path extrusionOk="0" h="3371" w="3330">
                  <a:moveTo>
                    <a:pt x="1665" y="407"/>
                  </a:moveTo>
                  <a:cubicBezTo>
                    <a:pt x="2396" y="407"/>
                    <a:pt x="2924" y="975"/>
                    <a:pt x="2924" y="1665"/>
                  </a:cubicBezTo>
                  <a:cubicBezTo>
                    <a:pt x="2924" y="2396"/>
                    <a:pt x="2355" y="2964"/>
                    <a:pt x="1665" y="2964"/>
                  </a:cubicBezTo>
                  <a:cubicBezTo>
                    <a:pt x="975" y="2964"/>
                    <a:pt x="407" y="2396"/>
                    <a:pt x="407" y="1665"/>
                  </a:cubicBezTo>
                  <a:cubicBezTo>
                    <a:pt x="407" y="975"/>
                    <a:pt x="975" y="407"/>
                    <a:pt x="1665" y="407"/>
                  </a:cubicBezTo>
                  <a:close/>
                  <a:moveTo>
                    <a:pt x="1665" y="1"/>
                  </a:moveTo>
                  <a:cubicBezTo>
                    <a:pt x="772" y="1"/>
                    <a:pt x="1" y="772"/>
                    <a:pt x="1" y="1706"/>
                  </a:cubicBezTo>
                  <a:cubicBezTo>
                    <a:pt x="1" y="2599"/>
                    <a:pt x="772" y="3370"/>
                    <a:pt x="1665" y="3370"/>
                  </a:cubicBezTo>
                  <a:cubicBezTo>
                    <a:pt x="2599" y="3370"/>
                    <a:pt x="3330" y="2599"/>
                    <a:pt x="3330" y="1706"/>
                  </a:cubicBezTo>
                  <a:cubicBezTo>
                    <a:pt x="3330" y="772"/>
                    <a:pt x="2599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36"/>
          <p:cNvSpPr txBox="1"/>
          <p:nvPr>
            <p:ph type="title"/>
          </p:nvPr>
        </p:nvSpPr>
        <p:spPr>
          <a:xfrm>
            <a:off x="4316175" y="1186700"/>
            <a:ext cx="41592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5</a:t>
            </a:r>
            <a:r>
              <a:rPr lang="en" sz="6000"/>
              <a:t>.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Removing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567600" y="1827150"/>
            <a:ext cx="4003500" cy="528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monthly2023_withoutoutliers</a:t>
            </a:r>
            <a:endParaRPr sz="24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5092950" y="1827150"/>
            <a:ext cx="3634200" cy="528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monthly2023</a:t>
            </a:r>
            <a:endParaRPr sz="24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567600" y="3075350"/>
            <a:ext cx="1924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5D74"/>
                </a:solidFill>
                <a:latin typeface="Pridi"/>
                <a:ea typeface="Pridi"/>
                <a:cs typeface="Pridi"/>
                <a:sym typeface="Pridi"/>
              </a:rPr>
              <a:t>1531646</a:t>
            </a:r>
            <a:endParaRPr sz="3000">
              <a:solidFill>
                <a:srgbClr val="435D7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646900" y="2571750"/>
            <a:ext cx="1924200" cy="383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Member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567600" y="2571750"/>
            <a:ext cx="1924200" cy="383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Casual 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409" name="Google Shape;409;p37"/>
          <p:cNvSpPr/>
          <p:nvPr/>
        </p:nvSpPr>
        <p:spPr>
          <a:xfrm>
            <a:off x="6980498" y="2571750"/>
            <a:ext cx="1746600" cy="383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Member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5093000" y="2571750"/>
            <a:ext cx="1746600" cy="383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Casual 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2646900" y="3075350"/>
            <a:ext cx="1924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5D74"/>
                </a:solidFill>
                <a:latin typeface="Pridi"/>
                <a:ea typeface="Pridi"/>
                <a:cs typeface="Pridi"/>
                <a:sym typeface="Pridi"/>
              </a:rPr>
              <a:t>2799608</a:t>
            </a:r>
            <a:endParaRPr sz="3000">
              <a:solidFill>
                <a:srgbClr val="435D7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5092975" y="3075350"/>
            <a:ext cx="1746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5D74"/>
                </a:solidFill>
                <a:latin typeface="Pridi"/>
                <a:ea typeface="Pridi"/>
                <a:cs typeface="Pridi"/>
                <a:sym typeface="Pridi"/>
              </a:rPr>
              <a:t>1304410 </a:t>
            </a:r>
            <a:endParaRPr sz="3000">
              <a:solidFill>
                <a:srgbClr val="435D7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6980525" y="3075350"/>
            <a:ext cx="1746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5D74"/>
                </a:solidFill>
                <a:latin typeface="Pridi"/>
                <a:ea typeface="Pridi"/>
                <a:cs typeface="Pridi"/>
                <a:sym typeface="Pridi"/>
              </a:rPr>
              <a:t>2698544</a:t>
            </a:r>
            <a:endParaRPr sz="3000">
              <a:solidFill>
                <a:srgbClr val="435D7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cxnSp>
        <p:nvCxnSpPr>
          <p:cNvPr id="414" name="Google Shape;414;p37"/>
          <p:cNvCxnSpPr/>
          <p:nvPr/>
        </p:nvCxnSpPr>
        <p:spPr>
          <a:xfrm>
            <a:off x="491389" y="3926380"/>
            <a:ext cx="2068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/>
          <p:nvPr/>
        </p:nvCxnSpPr>
        <p:spPr>
          <a:xfrm>
            <a:off x="2579989" y="3926380"/>
            <a:ext cx="2068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7"/>
          <p:cNvCxnSpPr/>
          <p:nvPr/>
        </p:nvCxnSpPr>
        <p:spPr>
          <a:xfrm>
            <a:off x="491389" y="4601955"/>
            <a:ext cx="2068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7"/>
          <p:cNvCxnSpPr/>
          <p:nvPr/>
        </p:nvCxnSpPr>
        <p:spPr>
          <a:xfrm>
            <a:off x="2579989" y="4601955"/>
            <a:ext cx="2068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18" name="Google Shape;418;p37"/>
          <p:cNvSpPr txBox="1"/>
          <p:nvPr/>
        </p:nvSpPr>
        <p:spPr>
          <a:xfrm>
            <a:off x="567600" y="3926375"/>
            <a:ext cx="4003500" cy="66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5D74"/>
                </a:solidFill>
                <a:latin typeface="Pridi"/>
                <a:ea typeface="Pridi"/>
                <a:cs typeface="Pridi"/>
                <a:sym typeface="Pridi"/>
              </a:rPr>
              <a:t>Total: 4331254</a:t>
            </a:r>
            <a:endParaRPr sz="3000">
              <a:solidFill>
                <a:srgbClr val="435D74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cxnSp>
        <p:nvCxnSpPr>
          <p:cNvPr id="419" name="Google Shape;419;p37"/>
          <p:cNvCxnSpPr/>
          <p:nvPr/>
        </p:nvCxnSpPr>
        <p:spPr>
          <a:xfrm>
            <a:off x="4831639" y="3912555"/>
            <a:ext cx="2068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7"/>
          <p:cNvCxnSpPr/>
          <p:nvPr/>
        </p:nvCxnSpPr>
        <p:spPr>
          <a:xfrm>
            <a:off x="6920239" y="3912555"/>
            <a:ext cx="2068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7"/>
          <p:cNvCxnSpPr/>
          <p:nvPr/>
        </p:nvCxnSpPr>
        <p:spPr>
          <a:xfrm>
            <a:off x="4831639" y="4588130"/>
            <a:ext cx="2068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7"/>
          <p:cNvCxnSpPr/>
          <p:nvPr/>
        </p:nvCxnSpPr>
        <p:spPr>
          <a:xfrm>
            <a:off x="6920239" y="4588130"/>
            <a:ext cx="2068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23" name="Google Shape;423;p37"/>
          <p:cNvSpPr txBox="1"/>
          <p:nvPr/>
        </p:nvSpPr>
        <p:spPr>
          <a:xfrm>
            <a:off x="4907850" y="3912550"/>
            <a:ext cx="4003500" cy="66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5D74"/>
                </a:solidFill>
                <a:latin typeface="Pridi"/>
                <a:ea typeface="Pridi"/>
                <a:cs typeface="Pridi"/>
                <a:sym typeface="Pridi"/>
              </a:rPr>
              <a:t>Total: 4002954</a:t>
            </a:r>
            <a:endParaRPr sz="3000">
              <a:solidFill>
                <a:srgbClr val="435D74"/>
              </a:solidFill>
              <a:latin typeface="Pridi"/>
              <a:ea typeface="Pridi"/>
              <a:cs typeface="Pridi"/>
              <a:sym typeface="Prid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5" y="1481092"/>
            <a:ext cx="4378077" cy="300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975" y="1485209"/>
            <a:ext cx="4378077" cy="2998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9"/>
          <p:cNvSpPr txBox="1"/>
          <p:nvPr/>
        </p:nvSpPr>
        <p:spPr>
          <a:xfrm>
            <a:off x="720000" y="1827125"/>
            <a:ext cx="77040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majority of the outliers are casual users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Casual users includes day-passes &amp; single-use passes.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Those users may have bought day passes or simply forgot to lock them up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Either way, these data are worth examining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39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Outliers should not be removed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25" y="1166350"/>
            <a:ext cx="5641726" cy="38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1"/>
          <p:cNvSpPr txBox="1"/>
          <p:nvPr/>
        </p:nvSpPr>
        <p:spPr>
          <a:xfrm>
            <a:off x="720000" y="1827125"/>
            <a:ext cx="77040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the most bike users during the weekend, for both types of users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differences are more apparent for casual-users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could be due to more casual users riding for leisure purposes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could tap onto such a trend to cater to their needs by providing weekend-only annual passes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41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Users by day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>
            <p:ph type="title"/>
          </p:nvPr>
        </p:nvSpPr>
        <p:spPr>
          <a:xfrm>
            <a:off x="3973275" y="2162700"/>
            <a:ext cx="52272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Recommendations</a:t>
            </a:r>
            <a:endParaRPr sz="4700"/>
          </a:p>
        </p:txBody>
      </p:sp>
      <p:grpSp>
        <p:nvGrpSpPr>
          <p:cNvPr id="456" name="Google Shape;456;p42"/>
          <p:cNvGrpSpPr/>
          <p:nvPr/>
        </p:nvGrpSpPr>
        <p:grpSpPr>
          <a:xfrm>
            <a:off x="643863" y="1205105"/>
            <a:ext cx="3128836" cy="3110274"/>
            <a:chOff x="1325050" y="3964700"/>
            <a:chExt cx="1094075" cy="1093050"/>
          </a:xfrm>
        </p:grpSpPr>
        <p:sp>
          <p:nvSpPr>
            <p:cNvPr id="457" name="Google Shape;457;p42"/>
            <p:cNvSpPr/>
            <p:nvPr/>
          </p:nvSpPr>
          <p:spPr>
            <a:xfrm>
              <a:off x="1325050" y="3964700"/>
              <a:ext cx="1094075" cy="1093050"/>
            </a:xfrm>
            <a:custGeom>
              <a:rect b="b" l="l" r="r" t="t"/>
              <a:pathLst>
                <a:path extrusionOk="0" h="43722" w="43763">
                  <a:moveTo>
                    <a:pt x="21881" y="2924"/>
                  </a:moveTo>
                  <a:cubicBezTo>
                    <a:pt x="32355" y="2924"/>
                    <a:pt x="40799" y="11408"/>
                    <a:pt x="40799" y="21841"/>
                  </a:cubicBezTo>
                  <a:cubicBezTo>
                    <a:pt x="40799" y="32315"/>
                    <a:pt x="32355" y="40799"/>
                    <a:pt x="21881" y="40799"/>
                  </a:cubicBezTo>
                  <a:cubicBezTo>
                    <a:pt x="11448" y="40799"/>
                    <a:pt x="2964" y="32315"/>
                    <a:pt x="2964" y="21841"/>
                  </a:cubicBezTo>
                  <a:cubicBezTo>
                    <a:pt x="2964" y="11408"/>
                    <a:pt x="11448" y="2924"/>
                    <a:pt x="21881" y="2924"/>
                  </a:cubicBezTo>
                  <a:close/>
                  <a:moveTo>
                    <a:pt x="21881" y="1"/>
                  </a:moveTo>
                  <a:cubicBezTo>
                    <a:pt x="9825" y="1"/>
                    <a:pt x="1" y="9784"/>
                    <a:pt x="1" y="21882"/>
                  </a:cubicBezTo>
                  <a:cubicBezTo>
                    <a:pt x="1" y="33938"/>
                    <a:pt x="9825" y="43722"/>
                    <a:pt x="21881" y="43722"/>
                  </a:cubicBezTo>
                  <a:cubicBezTo>
                    <a:pt x="33979" y="43722"/>
                    <a:pt x="43762" y="33938"/>
                    <a:pt x="43762" y="21882"/>
                  </a:cubicBezTo>
                  <a:cubicBezTo>
                    <a:pt x="43762" y="9784"/>
                    <a:pt x="33979" y="1"/>
                    <a:pt x="21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1410300" y="4049950"/>
              <a:ext cx="923575" cy="922550"/>
            </a:xfrm>
            <a:custGeom>
              <a:rect b="b" l="l" r="r" t="t"/>
              <a:pathLst>
                <a:path extrusionOk="0" h="36902" w="36943">
                  <a:moveTo>
                    <a:pt x="18471" y="1056"/>
                  </a:moveTo>
                  <a:cubicBezTo>
                    <a:pt x="19080" y="1056"/>
                    <a:pt x="19689" y="1097"/>
                    <a:pt x="20258" y="1137"/>
                  </a:cubicBezTo>
                  <a:lnTo>
                    <a:pt x="18512" y="11976"/>
                  </a:lnTo>
                  <a:lnTo>
                    <a:pt x="16807" y="1137"/>
                  </a:lnTo>
                  <a:cubicBezTo>
                    <a:pt x="17294" y="1097"/>
                    <a:pt x="17862" y="1056"/>
                    <a:pt x="18471" y="1056"/>
                  </a:cubicBezTo>
                  <a:close/>
                  <a:moveTo>
                    <a:pt x="11367" y="2558"/>
                  </a:moveTo>
                  <a:lnTo>
                    <a:pt x="15264" y="12829"/>
                  </a:lnTo>
                  <a:lnTo>
                    <a:pt x="8363" y="4345"/>
                  </a:lnTo>
                  <a:cubicBezTo>
                    <a:pt x="9297" y="3654"/>
                    <a:pt x="10312" y="3086"/>
                    <a:pt x="11367" y="2558"/>
                  </a:cubicBezTo>
                  <a:close/>
                  <a:moveTo>
                    <a:pt x="25697" y="2558"/>
                  </a:moveTo>
                  <a:cubicBezTo>
                    <a:pt x="26712" y="3086"/>
                    <a:pt x="27727" y="3695"/>
                    <a:pt x="28661" y="4345"/>
                  </a:cubicBezTo>
                  <a:lnTo>
                    <a:pt x="21760" y="12829"/>
                  </a:lnTo>
                  <a:lnTo>
                    <a:pt x="25697" y="2558"/>
                  </a:lnTo>
                  <a:close/>
                  <a:moveTo>
                    <a:pt x="4385" y="8242"/>
                  </a:moveTo>
                  <a:lnTo>
                    <a:pt x="12829" y="15143"/>
                  </a:lnTo>
                  <a:lnTo>
                    <a:pt x="12829" y="15143"/>
                  </a:lnTo>
                  <a:lnTo>
                    <a:pt x="2599" y="11246"/>
                  </a:lnTo>
                  <a:cubicBezTo>
                    <a:pt x="3086" y="10190"/>
                    <a:pt x="3695" y="9216"/>
                    <a:pt x="4385" y="8242"/>
                  </a:cubicBezTo>
                  <a:close/>
                  <a:moveTo>
                    <a:pt x="32599" y="8363"/>
                  </a:moveTo>
                  <a:cubicBezTo>
                    <a:pt x="33289" y="9257"/>
                    <a:pt x="33857" y="10271"/>
                    <a:pt x="34344" y="11327"/>
                  </a:cubicBezTo>
                  <a:lnTo>
                    <a:pt x="24114" y="15265"/>
                  </a:lnTo>
                  <a:lnTo>
                    <a:pt x="32599" y="8363"/>
                  </a:lnTo>
                  <a:close/>
                  <a:moveTo>
                    <a:pt x="16482" y="1137"/>
                  </a:moveTo>
                  <a:lnTo>
                    <a:pt x="18390" y="12788"/>
                  </a:lnTo>
                  <a:lnTo>
                    <a:pt x="17862" y="15955"/>
                  </a:lnTo>
                  <a:lnTo>
                    <a:pt x="15792" y="13438"/>
                  </a:lnTo>
                  <a:lnTo>
                    <a:pt x="11570" y="2437"/>
                  </a:lnTo>
                  <a:cubicBezTo>
                    <a:pt x="13153" y="1828"/>
                    <a:pt x="14777" y="1340"/>
                    <a:pt x="16482" y="1137"/>
                  </a:cubicBezTo>
                  <a:close/>
                  <a:moveTo>
                    <a:pt x="20501" y="1178"/>
                  </a:moveTo>
                  <a:cubicBezTo>
                    <a:pt x="22206" y="1422"/>
                    <a:pt x="23871" y="1828"/>
                    <a:pt x="25373" y="2518"/>
                  </a:cubicBezTo>
                  <a:lnTo>
                    <a:pt x="21151" y="13519"/>
                  </a:lnTo>
                  <a:lnTo>
                    <a:pt x="19121" y="15995"/>
                  </a:lnTo>
                  <a:lnTo>
                    <a:pt x="18634" y="12829"/>
                  </a:lnTo>
                  <a:lnTo>
                    <a:pt x="20501" y="1178"/>
                  </a:lnTo>
                  <a:close/>
                  <a:moveTo>
                    <a:pt x="18471" y="13641"/>
                  </a:moveTo>
                  <a:lnTo>
                    <a:pt x="18877" y="16279"/>
                  </a:lnTo>
                  <a:lnTo>
                    <a:pt x="18634" y="16564"/>
                  </a:lnTo>
                  <a:lnTo>
                    <a:pt x="18228" y="16564"/>
                  </a:lnTo>
                  <a:lnTo>
                    <a:pt x="18065" y="16279"/>
                  </a:lnTo>
                  <a:lnTo>
                    <a:pt x="18471" y="13641"/>
                  </a:lnTo>
                  <a:close/>
                  <a:moveTo>
                    <a:pt x="8120" y="4466"/>
                  </a:moveTo>
                  <a:lnTo>
                    <a:pt x="15589" y="13600"/>
                  </a:lnTo>
                  <a:lnTo>
                    <a:pt x="16766" y="16645"/>
                  </a:lnTo>
                  <a:lnTo>
                    <a:pt x="13722" y="15468"/>
                  </a:lnTo>
                  <a:lnTo>
                    <a:pt x="4588" y="7998"/>
                  </a:lnTo>
                  <a:cubicBezTo>
                    <a:pt x="5521" y="6699"/>
                    <a:pt x="6739" y="5481"/>
                    <a:pt x="8120" y="4466"/>
                  </a:cubicBezTo>
                  <a:close/>
                  <a:moveTo>
                    <a:pt x="28864" y="4547"/>
                  </a:moveTo>
                  <a:cubicBezTo>
                    <a:pt x="30244" y="5522"/>
                    <a:pt x="31421" y="6740"/>
                    <a:pt x="32436" y="8120"/>
                  </a:cubicBezTo>
                  <a:lnTo>
                    <a:pt x="23302" y="15549"/>
                  </a:lnTo>
                  <a:lnTo>
                    <a:pt x="20258" y="16726"/>
                  </a:lnTo>
                  <a:lnTo>
                    <a:pt x="21435" y="13681"/>
                  </a:lnTo>
                  <a:lnTo>
                    <a:pt x="28864" y="4547"/>
                  </a:lnTo>
                  <a:close/>
                  <a:moveTo>
                    <a:pt x="16076" y="14250"/>
                  </a:moveTo>
                  <a:lnTo>
                    <a:pt x="17822" y="16320"/>
                  </a:lnTo>
                  <a:lnTo>
                    <a:pt x="17781" y="16685"/>
                  </a:lnTo>
                  <a:cubicBezTo>
                    <a:pt x="17659" y="16726"/>
                    <a:pt x="17497" y="16767"/>
                    <a:pt x="17416" y="16888"/>
                  </a:cubicBezTo>
                  <a:lnTo>
                    <a:pt x="17051" y="16726"/>
                  </a:lnTo>
                  <a:lnTo>
                    <a:pt x="16076" y="14250"/>
                  </a:lnTo>
                  <a:close/>
                  <a:moveTo>
                    <a:pt x="20907" y="14290"/>
                  </a:moveTo>
                  <a:lnTo>
                    <a:pt x="19933" y="16848"/>
                  </a:lnTo>
                  <a:lnTo>
                    <a:pt x="19608" y="16970"/>
                  </a:lnTo>
                  <a:cubicBezTo>
                    <a:pt x="19486" y="16929"/>
                    <a:pt x="19405" y="16848"/>
                    <a:pt x="19283" y="16767"/>
                  </a:cubicBezTo>
                  <a:lnTo>
                    <a:pt x="19243" y="16361"/>
                  </a:lnTo>
                  <a:lnTo>
                    <a:pt x="20907" y="14290"/>
                  </a:lnTo>
                  <a:close/>
                  <a:moveTo>
                    <a:pt x="14249" y="16036"/>
                  </a:moveTo>
                  <a:lnTo>
                    <a:pt x="16807" y="16970"/>
                  </a:lnTo>
                  <a:lnTo>
                    <a:pt x="16969" y="17335"/>
                  </a:lnTo>
                  <a:cubicBezTo>
                    <a:pt x="16888" y="17416"/>
                    <a:pt x="16807" y="17538"/>
                    <a:pt x="16766" y="17660"/>
                  </a:cubicBezTo>
                  <a:lnTo>
                    <a:pt x="16360" y="17700"/>
                  </a:lnTo>
                  <a:lnTo>
                    <a:pt x="14249" y="16036"/>
                  </a:lnTo>
                  <a:close/>
                  <a:moveTo>
                    <a:pt x="22653" y="16077"/>
                  </a:moveTo>
                  <a:lnTo>
                    <a:pt x="20542" y="17782"/>
                  </a:lnTo>
                  <a:lnTo>
                    <a:pt x="20217" y="17741"/>
                  </a:lnTo>
                  <a:cubicBezTo>
                    <a:pt x="20136" y="17660"/>
                    <a:pt x="20095" y="17497"/>
                    <a:pt x="20014" y="17376"/>
                  </a:cubicBezTo>
                  <a:lnTo>
                    <a:pt x="20136" y="17051"/>
                  </a:lnTo>
                  <a:lnTo>
                    <a:pt x="22653" y="16077"/>
                  </a:lnTo>
                  <a:close/>
                  <a:moveTo>
                    <a:pt x="2477" y="11489"/>
                  </a:moveTo>
                  <a:lnTo>
                    <a:pt x="13519" y="15711"/>
                  </a:lnTo>
                  <a:lnTo>
                    <a:pt x="15995" y="17741"/>
                  </a:lnTo>
                  <a:lnTo>
                    <a:pt x="12788" y="18269"/>
                  </a:lnTo>
                  <a:lnTo>
                    <a:pt x="1178" y="16361"/>
                  </a:lnTo>
                  <a:cubicBezTo>
                    <a:pt x="1421" y="14696"/>
                    <a:pt x="1827" y="13032"/>
                    <a:pt x="2477" y="11489"/>
                  </a:cubicBezTo>
                  <a:close/>
                  <a:moveTo>
                    <a:pt x="34466" y="11530"/>
                  </a:moveTo>
                  <a:cubicBezTo>
                    <a:pt x="35115" y="13113"/>
                    <a:pt x="35562" y="14737"/>
                    <a:pt x="35724" y="16482"/>
                  </a:cubicBezTo>
                  <a:lnTo>
                    <a:pt x="24114" y="18350"/>
                  </a:lnTo>
                  <a:lnTo>
                    <a:pt x="20907" y="17863"/>
                  </a:lnTo>
                  <a:lnTo>
                    <a:pt x="23465" y="15752"/>
                  </a:lnTo>
                  <a:lnTo>
                    <a:pt x="34466" y="11530"/>
                  </a:lnTo>
                  <a:close/>
                  <a:moveTo>
                    <a:pt x="20623" y="17984"/>
                  </a:moveTo>
                  <a:lnTo>
                    <a:pt x="23221" y="18390"/>
                  </a:lnTo>
                  <a:lnTo>
                    <a:pt x="20623" y="18796"/>
                  </a:lnTo>
                  <a:lnTo>
                    <a:pt x="20298" y="18675"/>
                  </a:lnTo>
                  <a:lnTo>
                    <a:pt x="20298" y="18390"/>
                  </a:lnTo>
                  <a:lnTo>
                    <a:pt x="20298" y="18269"/>
                  </a:lnTo>
                  <a:lnTo>
                    <a:pt x="20623" y="17984"/>
                  </a:lnTo>
                  <a:close/>
                  <a:moveTo>
                    <a:pt x="16279" y="18025"/>
                  </a:moveTo>
                  <a:lnTo>
                    <a:pt x="16604" y="18187"/>
                  </a:lnTo>
                  <a:lnTo>
                    <a:pt x="16604" y="18431"/>
                  </a:lnTo>
                  <a:lnTo>
                    <a:pt x="16604" y="18593"/>
                  </a:lnTo>
                  <a:lnTo>
                    <a:pt x="16279" y="18878"/>
                  </a:lnTo>
                  <a:lnTo>
                    <a:pt x="13641" y="18431"/>
                  </a:lnTo>
                  <a:lnTo>
                    <a:pt x="16279" y="18025"/>
                  </a:lnTo>
                  <a:close/>
                  <a:moveTo>
                    <a:pt x="18471" y="17416"/>
                  </a:moveTo>
                  <a:cubicBezTo>
                    <a:pt x="19040" y="17416"/>
                    <a:pt x="19486" y="17903"/>
                    <a:pt x="19486" y="18431"/>
                  </a:cubicBezTo>
                  <a:cubicBezTo>
                    <a:pt x="19486" y="18999"/>
                    <a:pt x="19040" y="19446"/>
                    <a:pt x="18471" y="19446"/>
                  </a:cubicBezTo>
                  <a:cubicBezTo>
                    <a:pt x="17903" y="19446"/>
                    <a:pt x="17456" y="18999"/>
                    <a:pt x="17456" y="18431"/>
                  </a:cubicBezTo>
                  <a:cubicBezTo>
                    <a:pt x="17456" y="17903"/>
                    <a:pt x="17903" y="17416"/>
                    <a:pt x="18471" y="17416"/>
                  </a:cubicBezTo>
                  <a:close/>
                  <a:moveTo>
                    <a:pt x="1178" y="16685"/>
                  </a:moveTo>
                  <a:lnTo>
                    <a:pt x="11976" y="18390"/>
                  </a:lnTo>
                  <a:lnTo>
                    <a:pt x="1178" y="20136"/>
                  </a:lnTo>
                  <a:cubicBezTo>
                    <a:pt x="1137" y="19608"/>
                    <a:pt x="1056" y="18999"/>
                    <a:pt x="1056" y="18431"/>
                  </a:cubicBezTo>
                  <a:cubicBezTo>
                    <a:pt x="1056" y="17863"/>
                    <a:pt x="1137" y="17254"/>
                    <a:pt x="1178" y="16685"/>
                  </a:cubicBezTo>
                  <a:close/>
                  <a:moveTo>
                    <a:pt x="35765" y="16767"/>
                  </a:moveTo>
                  <a:cubicBezTo>
                    <a:pt x="35846" y="17335"/>
                    <a:pt x="35887" y="17903"/>
                    <a:pt x="35887" y="18512"/>
                  </a:cubicBezTo>
                  <a:cubicBezTo>
                    <a:pt x="35887" y="19121"/>
                    <a:pt x="35846" y="19730"/>
                    <a:pt x="35765" y="20298"/>
                  </a:cubicBezTo>
                  <a:lnTo>
                    <a:pt x="24967" y="18512"/>
                  </a:lnTo>
                  <a:lnTo>
                    <a:pt x="35765" y="16767"/>
                  </a:lnTo>
                  <a:close/>
                  <a:moveTo>
                    <a:pt x="16401" y="19121"/>
                  </a:moveTo>
                  <a:lnTo>
                    <a:pt x="16766" y="19162"/>
                  </a:lnTo>
                  <a:cubicBezTo>
                    <a:pt x="16807" y="19284"/>
                    <a:pt x="16848" y="19405"/>
                    <a:pt x="16969" y="19527"/>
                  </a:cubicBezTo>
                  <a:lnTo>
                    <a:pt x="16807" y="19892"/>
                  </a:lnTo>
                  <a:lnTo>
                    <a:pt x="14331" y="20826"/>
                  </a:lnTo>
                  <a:lnTo>
                    <a:pt x="16401" y="19121"/>
                  </a:lnTo>
                  <a:close/>
                  <a:moveTo>
                    <a:pt x="20542" y="19202"/>
                  </a:moveTo>
                  <a:lnTo>
                    <a:pt x="22653" y="20907"/>
                  </a:lnTo>
                  <a:lnTo>
                    <a:pt x="22653" y="20907"/>
                  </a:lnTo>
                  <a:lnTo>
                    <a:pt x="20095" y="19933"/>
                  </a:lnTo>
                  <a:lnTo>
                    <a:pt x="19933" y="19568"/>
                  </a:lnTo>
                  <a:cubicBezTo>
                    <a:pt x="19973" y="19487"/>
                    <a:pt x="20095" y="19365"/>
                    <a:pt x="20136" y="19284"/>
                  </a:cubicBezTo>
                  <a:lnTo>
                    <a:pt x="20542" y="19202"/>
                  </a:lnTo>
                  <a:close/>
                  <a:moveTo>
                    <a:pt x="17375" y="19933"/>
                  </a:moveTo>
                  <a:cubicBezTo>
                    <a:pt x="17456" y="19974"/>
                    <a:pt x="17578" y="20095"/>
                    <a:pt x="17659" y="20136"/>
                  </a:cubicBezTo>
                  <a:lnTo>
                    <a:pt x="17700" y="20542"/>
                  </a:lnTo>
                  <a:lnTo>
                    <a:pt x="16036" y="22612"/>
                  </a:lnTo>
                  <a:lnTo>
                    <a:pt x="16036" y="22612"/>
                  </a:lnTo>
                  <a:lnTo>
                    <a:pt x="17010" y="20095"/>
                  </a:lnTo>
                  <a:lnTo>
                    <a:pt x="17375" y="19933"/>
                  </a:lnTo>
                  <a:close/>
                  <a:moveTo>
                    <a:pt x="19527" y="19974"/>
                  </a:moveTo>
                  <a:lnTo>
                    <a:pt x="19892" y="20136"/>
                  </a:lnTo>
                  <a:lnTo>
                    <a:pt x="20866" y="22612"/>
                  </a:lnTo>
                  <a:lnTo>
                    <a:pt x="19121" y="20542"/>
                  </a:lnTo>
                  <a:lnTo>
                    <a:pt x="19161" y="20177"/>
                  </a:lnTo>
                  <a:cubicBezTo>
                    <a:pt x="19283" y="20136"/>
                    <a:pt x="19446" y="20095"/>
                    <a:pt x="19527" y="19974"/>
                  </a:cubicBezTo>
                  <a:close/>
                  <a:moveTo>
                    <a:pt x="18674" y="20339"/>
                  </a:moveTo>
                  <a:lnTo>
                    <a:pt x="18837" y="20623"/>
                  </a:lnTo>
                  <a:lnTo>
                    <a:pt x="18431" y="23262"/>
                  </a:lnTo>
                  <a:lnTo>
                    <a:pt x="18025" y="20623"/>
                  </a:lnTo>
                  <a:lnTo>
                    <a:pt x="18268" y="20339"/>
                  </a:lnTo>
                  <a:close/>
                  <a:moveTo>
                    <a:pt x="12788" y="18553"/>
                  </a:moveTo>
                  <a:lnTo>
                    <a:pt x="15995" y="19081"/>
                  </a:lnTo>
                  <a:lnTo>
                    <a:pt x="13438" y="21151"/>
                  </a:lnTo>
                  <a:lnTo>
                    <a:pt x="2436" y="25373"/>
                  </a:lnTo>
                  <a:cubicBezTo>
                    <a:pt x="1827" y="23790"/>
                    <a:pt x="1381" y="22166"/>
                    <a:pt x="1178" y="20420"/>
                  </a:cubicBezTo>
                  <a:lnTo>
                    <a:pt x="12788" y="18553"/>
                  </a:lnTo>
                  <a:close/>
                  <a:moveTo>
                    <a:pt x="24114" y="18593"/>
                  </a:moveTo>
                  <a:lnTo>
                    <a:pt x="35724" y="20461"/>
                  </a:lnTo>
                  <a:cubicBezTo>
                    <a:pt x="35521" y="22206"/>
                    <a:pt x="35075" y="23830"/>
                    <a:pt x="34385" y="25373"/>
                  </a:cubicBezTo>
                  <a:lnTo>
                    <a:pt x="23383" y="21151"/>
                  </a:lnTo>
                  <a:lnTo>
                    <a:pt x="20907" y="19121"/>
                  </a:lnTo>
                  <a:lnTo>
                    <a:pt x="24114" y="18593"/>
                  </a:lnTo>
                  <a:close/>
                  <a:moveTo>
                    <a:pt x="12829" y="21638"/>
                  </a:moveTo>
                  <a:lnTo>
                    <a:pt x="4385" y="28539"/>
                  </a:lnTo>
                  <a:cubicBezTo>
                    <a:pt x="3654" y="27646"/>
                    <a:pt x="3045" y="26631"/>
                    <a:pt x="2599" y="25576"/>
                  </a:cubicBezTo>
                  <a:lnTo>
                    <a:pt x="12829" y="21638"/>
                  </a:lnTo>
                  <a:close/>
                  <a:moveTo>
                    <a:pt x="24074" y="21760"/>
                  </a:moveTo>
                  <a:lnTo>
                    <a:pt x="34304" y="25657"/>
                  </a:lnTo>
                  <a:cubicBezTo>
                    <a:pt x="33857" y="26672"/>
                    <a:pt x="33248" y="27687"/>
                    <a:pt x="32517" y="28661"/>
                  </a:cubicBezTo>
                  <a:lnTo>
                    <a:pt x="24074" y="21760"/>
                  </a:lnTo>
                  <a:close/>
                  <a:moveTo>
                    <a:pt x="16645" y="20177"/>
                  </a:moveTo>
                  <a:lnTo>
                    <a:pt x="15467" y="23221"/>
                  </a:lnTo>
                  <a:lnTo>
                    <a:pt x="8038" y="32355"/>
                  </a:lnTo>
                  <a:cubicBezTo>
                    <a:pt x="6699" y="31340"/>
                    <a:pt x="5481" y="30163"/>
                    <a:pt x="4466" y="28823"/>
                  </a:cubicBezTo>
                  <a:lnTo>
                    <a:pt x="13600" y="21354"/>
                  </a:lnTo>
                  <a:lnTo>
                    <a:pt x="16645" y="20177"/>
                  </a:lnTo>
                  <a:close/>
                  <a:moveTo>
                    <a:pt x="20176" y="20217"/>
                  </a:moveTo>
                  <a:lnTo>
                    <a:pt x="23221" y="21394"/>
                  </a:lnTo>
                  <a:lnTo>
                    <a:pt x="32355" y="28864"/>
                  </a:lnTo>
                  <a:cubicBezTo>
                    <a:pt x="31340" y="30244"/>
                    <a:pt x="30203" y="31462"/>
                    <a:pt x="28823" y="32396"/>
                  </a:cubicBezTo>
                  <a:lnTo>
                    <a:pt x="21354" y="23262"/>
                  </a:lnTo>
                  <a:lnTo>
                    <a:pt x="20176" y="20217"/>
                  </a:lnTo>
                  <a:close/>
                  <a:moveTo>
                    <a:pt x="15183" y="24074"/>
                  </a:moveTo>
                  <a:lnTo>
                    <a:pt x="11286" y="34344"/>
                  </a:lnTo>
                  <a:cubicBezTo>
                    <a:pt x="10190" y="33817"/>
                    <a:pt x="9175" y="33208"/>
                    <a:pt x="8282" y="32558"/>
                  </a:cubicBezTo>
                  <a:lnTo>
                    <a:pt x="15183" y="24074"/>
                  </a:lnTo>
                  <a:close/>
                  <a:moveTo>
                    <a:pt x="21678" y="24074"/>
                  </a:moveTo>
                  <a:lnTo>
                    <a:pt x="28580" y="32558"/>
                  </a:lnTo>
                  <a:cubicBezTo>
                    <a:pt x="27646" y="33289"/>
                    <a:pt x="26631" y="33817"/>
                    <a:pt x="25576" y="34344"/>
                  </a:cubicBezTo>
                  <a:lnTo>
                    <a:pt x="21678" y="24074"/>
                  </a:lnTo>
                  <a:close/>
                  <a:moveTo>
                    <a:pt x="17781" y="20907"/>
                  </a:moveTo>
                  <a:lnTo>
                    <a:pt x="18268" y="24074"/>
                  </a:lnTo>
                  <a:lnTo>
                    <a:pt x="16401" y="35725"/>
                  </a:lnTo>
                  <a:cubicBezTo>
                    <a:pt x="14737" y="35522"/>
                    <a:pt x="13032" y="35034"/>
                    <a:pt x="11530" y="34385"/>
                  </a:cubicBezTo>
                  <a:lnTo>
                    <a:pt x="15751" y="23384"/>
                  </a:lnTo>
                  <a:lnTo>
                    <a:pt x="17781" y="20907"/>
                  </a:lnTo>
                  <a:close/>
                  <a:moveTo>
                    <a:pt x="19080" y="20907"/>
                  </a:moveTo>
                  <a:lnTo>
                    <a:pt x="21151" y="23424"/>
                  </a:lnTo>
                  <a:lnTo>
                    <a:pt x="25373" y="34426"/>
                  </a:lnTo>
                  <a:cubicBezTo>
                    <a:pt x="23789" y="35116"/>
                    <a:pt x="22166" y="35562"/>
                    <a:pt x="20461" y="35725"/>
                  </a:cubicBezTo>
                  <a:lnTo>
                    <a:pt x="18593" y="24074"/>
                  </a:lnTo>
                  <a:lnTo>
                    <a:pt x="19080" y="20907"/>
                  </a:lnTo>
                  <a:close/>
                  <a:moveTo>
                    <a:pt x="18431" y="24967"/>
                  </a:moveTo>
                  <a:lnTo>
                    <a:pt x="20136" y="35765"/>
                  </a:lnTo>
                  <a:cubicBezTo>
                    <a:pt x="19608" y="35806"/>
                    <a:pt x="19040" y="35846"/>
                    <a:pt x="18471" y="35846"/>
                  </a:cubicBezTo>
                  <a:cubicBezTo>
                    <a:pt x="17862" y="35846"/>
                    <a:pt x="17254" y="35806"/>
                    <a:pt x="16685" y="35765"/>
                  </a:cubicBezTo>
                  <a:lnTo>
                    <a:pt x="18431" y="24967"/>
                  </a:lnTo>
                  <a:close/>
                  <a:moveTo>
                    <a:pt x="18471" y="1"/>
                  </a:moveTo>
                  <a:cubicBezTo>
                    <a:pt x="8282" y="1"/>
                    <a:pt x="1" y="8242"/>
                    <a:pt x="1" y="18431"/>
                  </a:cubicBezTo>
                  <a:cubicBezTo>
                    <a:pt x="1" y="28661"/>
                    <a:pt x="8282" y="36902"/>
                    <a:pt x="18471" y="36902"/>
                  </a:cubicBezTo>
                  <a:cubicBezTo>
                    <a:pt x="28661" y="36902"/>
                    <a:pt x="36942" y="28661"/>
                    <a:pt x="36942" y="18431"/>
                  </a:cubicBezTo>
                  <a:cubicBezTo>
                    <a:pt x="36942" y="8242"/>
                    <a:pt x="28661" y="1"/>
                    <a:pt x="18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30450" y="4469100"/>
              <a:ext cx="83250" cy="84275"/>
            </a:xfrm>
            <a:custGeom>
              <a:rect b="b" l="l" r="r" t="t"/>
              <a:pathLst>
                <a:path extrusionOk="0" h="3371" w="3330">
                  <a:moveTo>
                    <a:pt x="1665" y="407"/>
                  </a:moveTo>
                  <a:cubicBezTo>
                    <a:pt x="2396" y="407"/>
                    <a:pt x="2924" y="975"/>
                    <a:pt x="2924" y="1665"/>
                  </a:cubicBezTo>
                  <a:cubicBezTo>
                    <a:pt x="2924" y="2396"/>
                    <a:pt x="2355" y="2964"/>
                    <a:pt x="1665" y="2964"/>
                  </a:cubicBezTo>
                  <a:cubicBezTo>
                    <a:pt x="975" y="2964"/>
                    <a:pt x="407" y="2396"/>
                    <a:pt x="407" y="1665"/>
                  </a:cubicBezTo>
                  <a:cubicBezTo>
                    <a:pt x="407" y="975"/>
                    <a:pt x="975" y="407"/>
                    <a:pt x="1665" y="407"/>
                  </a:cubicBezTo>
                  <a:close/>
                  <a:moveTo>
                    <a:pt x="1665" y="1"/>
                  </a:moveTo>
                  <a:cubicBezTo>
                    <a:pt x="772" y="1"/>
                    <a:pt x="1" y="772"/>
                    <a:pt x="1" y="1706"/>
                  </a:cubicBezTo>
                  <a:cubicBezTo>
                    <a:pt x="1" y="2599"/>
                    <a:pt x="772" y="3370"/>
                    <a:pt x="1665" y="3370"/>
                  </a:cubicBezTo>
                  <a:cubicBezTo>
                    <a:pt x="2599" y="3370"/>
                    <a:pt x="3330" y="2599"/>
                    <a:pt x="3330" y="1706"/>
                  </a:cubicBezTo>
                  <a:cubicBezTo>
                    <a:pt x="3330" y="772"/>
                    <a:pt x="2599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42"/>
          <p:cNvSpPr txBox="1"/>
          <p:nvPr>
            <p:ph type="title"/>
          </p:nvPr>
        </p:nvSpPr>
        <p:spPr>
          <a:xfrm>
            <a:off x="3973275" y="1205100"/>
            <a:ext cx="41592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6</a:t>
            </a:r>
            <a:r>
              <a:rPr lang="en" sz="6000"/>
              <a:t>.</a:t>
            </a:r>
            <a:endParaRPr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/>
        </p:nvSpPr>
        <p:spPr>
          <a:xfrm>
            <a:off x="720000" y="1827125"/>
            <a:ext cx="77040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the most bike users during the weekend, for both types of users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differences are more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apparent for casual-users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could be due to more casual users riding for leisure purposes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could tap onto such a trend to cater to their needs by providing weekend-only annual passes to fulfil their leisure needs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43"/>
          <p:cNvSpPr txBox="1"/>
          <p:nvPr>
            <p:ph type="title"/>
          </p:nvPr>
        </p:nvSpPr>
        <p:spPr>
          <a:xfrm>
            <a:off x="720000" y="445025"/>
            <a:ext cx="770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ecommendation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Include more flexible annual passes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 txBox="1"/>
          <p:nvPr/>
        </p:nvSpPr>
        <p:spPr>
          <a:xfrm>
            <a:off x="720000" y="1827125"/>
            <a:ext cx="77040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general, mean trip duration is longer for casual users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Frequent reminders can be made whenever the casual users hit a streak of ≥15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minutes for ≥3 days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history tab can be included in the app to allow users to track their usage &amp; realise that an annual pass may be a better option for their riding habits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44"/>
          <p:cNvSpPr txBox="1"/>
          <p:nvPr>
            <p:ph type="title"/>
          </p:nvPr>
        </p:nvSpPr>
        <p:spPr>
          <a:xfrm>
            <a:off x="720000" y="445025"/>
            <a:ext cx="842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Increase reminders on annual passes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4316175" y="2383900"/>
            <a:ext cx="46722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sz="6000"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720063" y="1205105"/>
            <a:ext cx="3128836" cy="3110274"/>
            <a:chOff x="1325050" y="3964700"/>
            <a:chExt cx="1094075" cy="1093050"/>
          </a:xfrm>
        </p:grpSpPr>
        <p:sp>
          <p:nvSpPr>
            <p:cNvPr id="162" name="Google Shape;162;p18"/>
            <p:cNvSpPr/>
            <p:nvPr/>
          </p:nvSpPr>
          <p:spPr>
            <a:xfrm>
              <a:off x="1325050" y="3964700"/>
              <a:ext cx="1094075" cy="1093050"/>
            </a:xfrm>
            <a:custGeom>
              <a:rect b="b" l="l" r="r" t="t"/>
              <a:pathLst>
                <a:path extrusionOk="0" h="43722" w="43763">
                  <a:moveTo>
                    <a:pt x="21881" y="2924"/>
                  </a:moveTo>
                  <a:cubicBezTo>
                    <a:pt x="32355" y="2924"/>
                    <a:pt x="40799" y="11408"/>
                    <a:pt x="40799" y="21841"/>
                  </a:cubicBezTo>
                  <a:cubicBezTo>
                    <a:pt x="40799" y="32315"/>
                    <a:pt x="32355" y="40799"/>
                    <a:pt x="21881" y="40799"/>
                  </a:cubicBezTo>
                  <a:cubicBezTo>
                    <a:pt x="11448" y="40799"/>
                    <a:pt x="2964" y="32315"/>
                    <a:pt x="2964" y="21841"/>
                  </a:cubicBezTo>
                  <a:cubicBezTo>
                    <a:pt x="2964" y="11408"/>
                    <a:pt x="11448" y="2924"/>
                    <a:pt x="21881" y="2924"/>
                  </a:cubicBezTo>
                  <a:close/>
                  <a:moveTo>
                    <a:pt x="21881" y="1"/>
                  </a:moveTo>
                  <a:cubicBezTo>
                    <a:pt x="9825" y="1"/>
                    <a:pt x="1" y="9784"/>
                    <a:pt x="1" y="21882"/>
                  </a:cubicBezTo>
                  <a:cubicBezTo>
                    <a:pt x="1" y="33938"/>
                    <a:pt x="9825" y="43722"/>
                    <a:pt x="21881" y="43722"/>
                  </a:cubicBezTo>
                  <a:cubicBezTo>
                    <a:pt x="33979" y="43722"/>
                    <a:pt x="43762" y="33938"/>
                    <a:pt x="43762" y="21882"/>
                  </a:cubicBezTo>
                  <a:cubicBezTo>
                    <a:pt x="43762" y="9784"/>
                    <a:pt x="33979" y="1"/>
                    <a:pt x="21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410300" y="4049950"/>
              <a:ext cx="923575" cy="922550"/>
            </a:xfrm>
            <a:custGeom>
              <a:rect b="b" l="l" r="r" t="t"/>
              <a:pathLst>
                <a:path extrusionOk="0" h="36902" w="36943">
                  <a:moveTo>
                    <a:pt x="18471" y="1056"/>
                  </a:moveTo>
                  <a:cubicBezTo>
                    <a:pt x="19080" y="1056"/>
                    <a:pt x="19689" y="1097"/>
                    <a:pt x="20258" y="1137"/>
                  </a:cubicBezTo>
                  <a:lnTo>
                    <a:pt x="18512" y="11976"/>
                  </a:lnTo>
                  <a:lnTo>
                    <a:pt x="16807" y="1137"/>
                  </a:lnTo>
                  <a:cubicBezTo>
                    <a:pt x="17294" y="1097"/>
                    <a:pt x="17862" y="1056"/>
                    <a:pt x="18471" y="1056"/>
                  </a:cubicBezTo>
                  <a:close/>
                  <a:moveTo>
                    <a:pt x="11367" y="2558"/>
                  </a:moveTo>
                  <a:lnTo>
                    <a:pt x="15264" y="12829"/>
                  </a:lnTo>
                  <a:lnTo>
                    <a:pt x="8363" y="4345"/>
                  </a:lnTo>
                  <a:cubicBezTo>
                    <a:pt x="9297" y="3654"/>
                    <a:pt x="10312" y="3086"/>
                    <a:pt x="11367" y="2558"/>
                  </a:cubicBezTo>
                  <a:close/>
                  <a:moveTo>
                    <a:pt x="25697" y="2558"/>
                  </a:moveTo>
                  <a:cubicBezTo>
                    <a:pt x="26712" y="3086"/>
                    <a:pt x="27727" y="3695"/>
                    <a:pt x="28661" y="4345"/>
                  </a:cubicBezTo>
                  <a:lnTo>
                    <a:pt x="21760" y="12829"/>
                  </a:lnTo>
                  <a:lnTo>
                    <a:pt x="25697" y="2558"/>
                  </a:lnTo>
                  <a:close/>
                  <a:moveTo>
                    <a:pt x="4385" y="8242"/>
                  </a:moveTo>
                  <a:lnTo>
                    <a:pt x="12829" y="15143"/>
                  </a:lnTo>
                  <a:lnTo>
                    <a:pt x="12829" y="15143"/>
                  </a:lnTo>
                  <a:lnTo>
                    <a:pt x="2599" y="11246"/>
                  </a:lnTo>
                  <a:cubicBezTo>
                    <a:pt x="3086" y="10190"/>
                    <a:pt x="3695" y="9216"/>
                    <a:pt x="4385" y="8242"/>
                  </a:cubicBezTo>
                  <a:close/>
                  <a:moveTo>
                    <a:pt x="32599" y="8363"/>
                  </a:moveTo>
                  <a:cubicBezTo>
                    <a:pt x="33289" y="9257"/>
                    <a:pt x="33857" y="10271"/>
                    <a:pt x="34344" y="11327"/>
                  </a:cubicBezTo>
                  <a:lnTo>
                    <a:pt x="24114" y="15265"/>
                  </a:lnTo>
                  <a:lnTo>
                    <a:pt x="32599" y="8363"/>
                  </a:lnTo>
                  <a:close/>
                  <a:moveTo>
                    <a:pt x="16482" y="1137"/>
                  </a:moveTo>
                  <a:lnTo>
                    <a:pt x="18390" y="12788"/>
                  </a:lnTo>
                  <a:lnTo>
                    <a:pt x="17862" y="15955"/>
                  </a:lnTo>
                  <a:lnTo>
                    <a:pt x="15792" y="13438"/>
                  </a:lnTo>
                  <a:lnTo>
                    <a:pt x="11570" y="2437"/>
                  </a:lnTo>
                  <a:cubicBezTo>
                    <a:pt x="13153" y="1828"/>
                    <a:pt x="14777" y="1340"/>
                    <a:pt x="16482" y="1137"/>
                  </a:cubicBezTo>
                  <a:close/>
                  <a:moveTo>
                    <a:pt x="20501" y="1178"/>
                  </a:moveTo>
                  <a:cubicBezTo>
                    <a:pt x="22206" y="1422"/>
                    <a:pt x="23871" y="1828"/>
                    <a:pt x="25373" y="2518"/>
                  </a:cubicBezTo>
                  <a:lnTo>
                    <a:pt x="21151" y="13519"/>
                  </a:lnTo>
                  <a:lnTo>
                    <a:pt x="19121" y="15995"/>
                  </a:lnTo>
                  <a:lnTo>
                    <a:pt x="18634" y="12829"/>
                  </a:lnTo>
                  <a:lnTo>
                    <a:pt x="20501" y="1178"/>
                  </a:lnTo>
                  <a:close/>
                  <a:moveTo>
                    <a:pt x="18471" y="13641"/>
                  </a:moveTo>
                  <a:lnTo>
                    <a:pt x="18877" y="16279"/>
                  </a:lnTo>
                  <a:lnTo>
                    <a:pt x="18634" y="16564"/>
                  </a:lnTo>
                  <a:lnTo>
                    <a:pt x="18228" y="16564"/>
                  </a:lnTo>
                  <a:lnTo>
                    <a:pt x="18065" y="16279"/>
                  </a:lnTo>
                  <a:lnTo>
                    <a:pt x="18471" y="13641"/>
                  </a:lnTo>
                  <a:close/>
                  <a:moveTo>
                    <a:pt x="8120" y="4466"/>
                  </a:moveTo>
                  <a:lnTo>
                    <a:pt x="15589" y="13600"/>
                  </a:lnTo>
                  <a:lnTo>
                    <a:pt x="16766" y="16645"/>
                  </a:lnTo>
                  <a:lnTo>
                    <a:pt x="13722" y="15468"/>
                  </a:lnTo>
                  <a:lnTo>
                    <a:pt x="4588" y="7998"/>
                  </a:lnTo>
                  <a:cubicBezTo>
                    <a:pt x="5521" y="6699"/>
                    <a:pt x="6739" y="5481"/>
                    <a:pt x="8120" y="4466"/>
                  </a:cubicBezTo>
                  <a:close/>
                  <a:moveTo>
                    <a:pt x="28864" y="4547"/>
                  </a:moveTo>
                  <a:cubicBezTo>
                    <a:pt x="30244" y="5522"/>
                    <a:pt x="31421" y="6740"/>
                    <a:pt x="32436" y="8120"/>
                  </a:cubicBezTo>
                  <a:lnTo>
                    <a:pt x="23302" y="15549"/>
                  </a:lnTo>
                  <a:lnTo>
                    <a:pt x="20258" y="16726"/>
                  </a:lnTo>
                  <a:lnTo>
                    <a:pt x="21435" y="13681"/>
                  </a:lnTo>
                  <a:lnTo>
                    <a:pt x="28864" y="4547"/>
                  </a:lnTo>
                  <a:close/>
                  <a:moveTo>
                    <a:pt x="16076" y="14250"/>
                  </a:moveTo>
                  <a:lnTo>
                    <a:pt x="17822" y="16320"/>
                  </a:lnTo>
                  <a:lnTo>
                    <a:pt x="17781" y="16685"/>
                  </a:lnTo>
                  <a:cubicBezTo>
                    <a:pt x="17659" y="16726"/>
                    <a:pt x="17497" y="16767"/>
                    <a:pt x="17416" y="16888"/>
                  </a:cubicBezTo>
                  <a:lnTo>
                    <a:pt x="17051" y="16726"/>
                  </a:lnTo>
                  <a:lnTo>
                    <a:pt x="16076" y="14250"/>
                  </a:lnTo>
                  <a:close/>
                  <a:moveTo>
                    <a:pt x="20907" y="14290"/>
                  </a:moveTo>
                  <a:lnTo>
                    <a:pt x="19933" y="16848"/>
                  </a:lnTo>
                  <a:lnTo>
                    <a:pt x="19608" y="16970"/>
                  </a:lnTo>
                  <a:cubicBezTo>
                    <a:pt x="19486" y="16929"/>
                    <a:pt x="19405" y="16848"/>
                    <a:pt x="19283" y="16767"/>
                  </a:cubicBezTo>
                  <a:lnTo>
                    <a:pt x="19243" y="16361"/>
                  </a:lnTo>
                  <a:lnTo>
                    <a:pt x="20907" y="14290"/>
                  </a:lnTo>
                  <a:close/>
                  <a:moveTo>
                    <a:pt x="14249" y="16036"/>
                  </a:moveTo>
                  <a:lnTo>
                    <a:pt x="16807" y="16970"/>
                  </a:lnTo>
                  <a:lnTo>
                    <a:pt x="16969" y="17335"/>
                  </a:lnTo>
                  <a:cubicBezTo>
                    <a:pt x="16888" y="17416"/>
                    <a:pt x="16807" y="17538"/>
                    <a:pt x="16766" y="17660"/>
                  </a:cubicBezTo>
                  <a:lnTo>
                    <a:pt x="16360" y="17700"/>
                  </a:lnTo>
                  <a:lnTo>
                    <a:pt x="14249" y="16036"/>
                  </a:lnTo>
                  <a:close/>
                  <a:moveTo>
                    <a:pt x="22653" y="16077"/>
                  </a:moveTo>
                  <a:lnTo>
                    <a:pt x="20542" y="17782"/>
                  </a:lnTo>
                  <a:lnTo>
                    <a:pt x="20217" y="17741"/>
                  </a:lnTo>
                  <a:cubicBezTo>
                    <a:pt x="20136" y="17660"/>
                    <a:pt x="20095" y="17497"/>
                    <a:pt x="20014" y="17376"/>
                  </a:cubicBezTo>
                  <a:lnTo>
                    <a:pt x="20136" y="17051"/>
                  </a:lnTo>
                  <a:lnTo>
                    <a:pt x="22653" y="16077"/>
                  </a:lnTo>
                  <a:close/>
                  <a:moveTo>
                    <a:pt x="2477" y="11489"/>
                  </a:moveTo>
                  <a:lnTo>
                    <a:pt x="13519" y="15711"/>
                  </a:lnTo>
                  <a:lnTo>
                    <a:pt x="15995" y="17741"/>
                  </a:lnTo>
                  <a:lnTo>
                    <a:pt x="12788" y="18269"/>
                  </a:lnTo>
                  <a:lnTo>
                    <a:pt x="1178" y="16361"/>
                  </a:lnTo>
                  <a:cubicBezTo>
                    <a:pt x="1421" y="14696"/>
                    <a:pt x="1827" y="13032"/>
                    <a:pt x="2477" y="11489"/>
                  </a:cubicBezTo>
                  <a:close/>
                  <a:moveTo>
                    <a:pt x="34466" y="11530"/>
                  </a:moveTo>
                  <a:cubicBezTo>
                    <a:pt x="35115" y="13113"/>
                    <a:pt x="35562" y="14737"/>
                    <a:pt x="35724" y="16482"/>
                  </a:cubicBezTo>
                  <a:lnTo>
                    <a:pt x="24114" y="18350"/>
                  </a:lnTo>
                  <a:lnTo>
                    <a:pt x="20907" y="17863"/>
                  </a:lnTo>
                  <a:lnTo>
                    <a:pt x="23465" y="15752"/>
                  </a:lnTo>
                  <a:lnTo>
                    <a:pt x="34466" y="11530"/>
                  </a:lnTo>
                  <a:close/>
                  <a:moveTo>
                    <a:pt x="20623" y="17984"/>
                  </a:moveTo>
                  <a:lnTo>
                    <a:pt x="23221" y="18390"/>
                  </a:lnTo>
                  <a:lnTo>
                    <a:pt x="20623" y="18796"/>
                  </a:lnTo>
                  <a:lnTo>
                    <a:pt x="20298" y="18675"/>
                  </a:lnTo>
                  <a:lnTo>
                    <a:pt x="20298" y="18390"/>
                  </a:lnTo>
                  <a:lnTo>
                    <a:pt x="20298" y="18269"/>
                  </a:lnTo>
                  <a:lnTo>
                    <a:pt x="20623" y="17984"/>
                  </a:lnTo>
                  <a:close/>
                  <a:moveTo>
                    <a:pt x="16279" y="18025"/>
                  </a:moveTo>
                  <a:lnTo>
                    <a:pt x="16604" y="18187"/>
                  </a:lnTo>
                  <a:lnTo>
                    <a:pt x="16604" y="18431"/>
                  </a:lnTo>
                  <a:lnTo>
                    <a:pt x="16604" y="18593"/>
                  </a:lnTo>
                  <a:lnTo>
                    <a:pt x="16279" y="18878"/>
                  </a:lnTo>
                  <a:lnTo>
                    <a:pt x="13641" y="18431"/>
                  </a:lnTo>
                  <a:lnTo>
                    <a:pt x="16279" y="18025"/>
                  </a:lnTo>
                  <a:close/>
                  <a:moveTo>
                    <a:pt x="18471" y="17416"/>
                  </a:moveTo>
                  <a:cubicBezTo>
                    <a:pt x="19040" y="17416"/>
                    <a:pt x="19486" y="17903"/>
                    <a:pt x="19486" y="18431"/>
                  </a:cubicBezTo>
                  <a:cubicBezTo>
                    <a:pt x="19486" y="18999"/>
                    <a:pt x="19040" y="19446"/>
                    <a:pt x="18471" y="19446"/>
                  </a:cubicBezTo>
                  <a:cubicBezTo>
                    <a:pt x="17903" y="19446"/>
                    <a:pt x="17456" y="18999"/>
                    <a:pt x="17456" y="18431"/>
                  </a:cubicBezTo>
                  <a:cubicBezTo>
                    <a:pt x="17456" y="17903"/>
                    <a:pt x="17903" y="17416"/>
                    <a:pt x="18471" y="17416"/>
                  </a:cubicBezTo>
                  <a:close/>
                  <a:moveTo>
                    <a:pt x="1178" y="16685"/>
                  </a:moveTo>
                  <a:lnTo>
                    <a:pt x="11976" y="18390"/>
                  </a:lnTo>
                  <a:lnTo>
                    <a:pt x="1178" y="20136"/>
                  </a:lnTo>
                  <a:cubicBezTo>
                    <a:pt x="1137" y="19608"/>
                    <a:pt x="1056" y="18999"/>
                    <a:pt x="1056" y="18431"/>
                  </a:cubicBezTo>
                  <a:cubicBezTo>
                    <a:pt x="1056" y="17863"/>
                    <a:pt x="1137" y="17254"/>
                    <a:pt x="1178" y="16685"/>
                  </a:cubicBezTo>
                  <a:close/>
                  <a:moveTo>
                    <a:pt x="35765" y="16767"/>
                  </a:moveTo>
                  <a:cubicBezTo>
                    <a:pt x="35846" y="17335"/>
                    <a:pt x="35887" y="17903"/>
                    <a:pt x="35887" y="18512"/>
                  </a:cubicBezTo>
                  <a:cubicBezTo>
                    <a:pt x="35887" y="19121"/>
                    <a:pt x="35846" y="19730"/>
                    <a:pt x="35765" y="20298"/>
                  </a:cubicBezTo>
                  <a:lnTo>
                    <a:pt x="24967" y="18512"/>
                  </a:lnTo>
                  <a:lnTo>
                    <a:pt x="35765" y="16767"/>
                  </a:lnTo>
                  <a:close/>
                  <a:moveTo>
                    <a:pt x="16401" y="19121"/>
                  </a:moveTo>
                  <a:lnTo>
                    <a:pt x="16766" y="19162"/>
                  </a:lnTo>
                  <a:cubicBezTo>
                    <a:pt x="16807" y="19284"/>
                    <a:pt x="16848" y="19405"/>
                    <a:pt x="16969" y="19527"/>
                  </a:cubicBezTo>
                  <a:lnTo>
                    <a:pt x="16807" y="19892"/>
                  </a:lnTo>
                  <a:lnTo>
                    <a:pt x="14331" y="20826"/>
                  </a:lnTo>
                  <a:lnTo>
                    <a:pt x="16401" y="19121"/>
                  </a:lnTo>
                  <a:close/>
                  <a:moveTo>
                    <a:pt x="20542" y="19202"/>
                  </a:moveTo>
                  <a:lnTo>
                    <a:pt x="22653" y="20907"/>
                  </a:lnTo>
                  <a:lnTo>
                    <a:pt x="22653" y="20907"/>
                  </a:lnTo>
                  <a:lnTo>
                    <a:pt x="20095" y="19933"/>
                  </a:lnTo>
                  <a:lnTo>
                    <a:pt x="19933" y="19568"/>
                  </a:lnTo>
                  <a:cubicBezTo>
                    <a:pt x="19973" y="19487"/>
                    <a:pt x="20095" y="19365"/>
                    <a:pt x="20136" y="19284"/>
                  </a:cubicBezTo>
                  <a:lnTo>
                    <a:pt x="20542" y="19202"/>
                  </a:lnTo>
                  <a:close/>
                  <a:moveTo>
                    <a:pt x="17375" y="19933"/>
                  </a:moveTo>
                  <a:cubicBezTo>
                    <a:pt x="17456" y="19974"/>
                    <a:pt x="17578" y="20095"/>
                    <a:pt x="17659" y="20136"/>
                  </a:cubicBezTo>
                  <a:lnTo>
                    <a:pt x="17700" y="20542"/>
                  </a:lnTo>
                  <a:lnTo>
                    <a:pt x="16036" y="22612"/>
                  </a:lnTo>
                  <a:lnTo>
                    <a:pt x="16036" y="22612"/>
                  </a:lnTo>
                  <a:lnTo>
                    <a:pt x="17010" y="20095"/>
                  </a:lnTo>
                  <a:lnTo>
                    <a:pt x="17375" y="19933"/>
                  </a:lnTo>
                  <a:close/>
                  <a:moveTo>
                    <a:pt x="19527" y="19974"/>
                  </a:moveTo>
                  <a:lnTo>
                    <a:pt x="19892" y="20136"/>
                  </a:lnTo>
                  <a:lnTo>
                    <a:pt x="20866" y="22612"/>
                  </a:lnTo>
                  <a:lnTo>
                    <a:pt x="19121" y="20542"/>
                  </a:lnTo>
                  <a:lnTo>
                    <a:pt x="19161" y="20177"/>
                  </a:lnTo>
                  <a:cubicBezTo>
                    <a:pt x="19283" y="20136"/>
                    <a:pt x="19446" y="20095"/>
                    <a:pt x="19527" y="19974"/>
                  </a:cubicBezTo>
                  <a:close/>
                  <a:moveTo>
                    <a:pt x="18674" y="20339"/>
                  </a:moveTo>
                  <a:lnTo>
                    <a:pt x="18837" y="20623"/>
                  </a:lnTo>
                  <a:lnTo>
                    <a:pt x="18431" y="23262"/>
                  </a:lnTo>
                  <a:lnTo>
                    <a:pt x="18025" y="20623"/>
                  </a:lnTo>
                  <a:lnTo>
                    <a:pt x="18268" y="20339"/>
                  </a:lnTo>
                  <a:close/>
                  <a:moveTo>
                    <a:pt x="12788" y="18553"/>
                  </a:moveTo>
                  <a:lnTo>
                    <a:pt x="15995" y="19081"/>
                  </a:lnTo>
                  <a:lnTo>
                    <a:pt x="13438" y="21151"/>
                  </a:lnTo>
                  <a:lnTo>
                    <a:pt x="2436" y="25373"/>
                  </a:lnTo>
                  <a:cubicBezTo>
                    <a:pt x="1827" y="23790"/>
                    <a:pt x="1381" y="22166"/>
                    <a:pt x="1178" y="20420"/>
                  </a:cubicBezTo>
                  <a:lnTo>
                    <a:pt x="12788" y="18553"/>
                  </a:lnTo>
                  <a:close/>
                  <a:moveTo>
                    <a:pt x="24114" y="18593"/>
                  </a:moveTo>
                  <a:lnTo>
                    <a:pt x="35724" y="20461"/>
                  </a:lnTo>
                  <a:cubicBezTo>
                    <a:pt x="35521" y="22206"/>
                    <a:pt x="35075" y="23830"/>
                    <a:pt x="34385" y="25373"/>
                  </a:cubicBezTo>
                  <a:lnTo>
                    <a:pt x="23383" y="21151"/>
                  </a:lnTo>
                  <a:lnTo>
                    <a:pt x="20907" y="19121"/>
                  </a:lnTo>
                  <a:lnTo>
                    <a:pt x="24114" y="18593"/>
                  </a:lnTo>
                  <a:close/>
                  <a:moveTo>
                    <a:pt x="12829" y="21638"/>
                  </a:moveTo>
                  <a:lnTo>
                    <a:pt x="4385" y="28539"/>
                  </a:lnTo>
                  <a:cubicBezTo>
                    <a:pt x="3654" y="27646"/>
                    <a:pt x="3045" y="26631"/>
                    <a:pt x="2599" y="25576"/>
                  </a:cubicBezTo>
                  <a:lnTo>
                    <a:pt x="12829" y="21638"/>
                  </a:lnTo>
                  <a:close/>
                  <a:moveTo>
                    <a:pt x="24074" y="21760"/>
                  </a:moveTo>
                  <a:lnTo>
                    <a:pt x="34304" y="25657"/>
                  </a:lnTo>
                  <a:cubicBezTo>
                    <a:pt x="33857" y="26672"/>
                    <a:pt x="33248" y="27687"/>
                    <a:pt x="32517" y="28661"/>
                  </a:cubicBezTo>
                  <a:lnTo>
                    <a:pt x="24074" y="21760"/>
                  </a:lnTo>
                  <a:close/>
                  <a:moveTo>
                    <a:pt x="16645" y="20177"/>
                  </a:moveTo>
                  <a:lnTo>
                    <a:pt x="15467" y="23221"/>
                  </a:lnTo>
                  <a:lnTo>
                    <a:pt x="8038" y="32355"/>
                  </a:lnTo>
                  <a:cubicBezTo>
                    <a:pt x="6699" y="31340"/>
                    <a:pt x="5481" y="30163"/>
                    <a:pt x="4466" y="28823"/>
                  </a:cubicBezTo>
                  <a:lnTo>
                    <a:pt x="13600" y="21354"/>
                  </a:lnTo>
                  <a:lnTo>
                    <a:pt x="16645" y="20177"/>
                  </a:lnTo>
                  <a:close/>
                  <a:moveTo>
                    <a:pt x="20176" y="20217"/>
                  </a:moveTo>
                  <a:lnTo>
                    <a:pt x="23221" y="21394"/>
                  </a:lnTo>
                  <a:lnTo>
                    <a:pt x="32355" y="28864"/>
                  </a:lnTo>
                  <a:cubicBezTo>
                    <a:pt x="31340" y="30244"/>
                    <a:pt x="30203" y="31462"/>
                    <a:pt x="28823" y="32396"/>
                  </a:cubicBezTo>
                  <a:lnTo>
                    <a:pt x="21354" y="23262"/>
                  </a:lnTo>
                  <a:lnTo>
                    <a:pt x="20176" y="20217"/>
                  </a:lnTo>
                  <a:close/>
                  <a:moveTo>
                    <a:pt x="15183" y="24074"/>
                  </a:moveTo>
                  <a:lnTo>
                    <a:pt x="11286" y="34344"/>
                  </a:lnTo>
                  <a:cubicBezTo>
                    <a:pt x="10190" y="33817"/>
                    <a:pt x="9175" y="33208"/>
                    <a:pt x="8282" y="32558"/>
                  </a:cubicBezTo>
                  <a:lnTo>
                    <a:pt x="15183" y="24074"/>
                  </a:lnTo>
                  <a:close/>
                  <a:moveTo>
                    <a:pt x="21678" y="24074"/>
                  </a:moveTo>
                  <a:lnTo>
                    <a:pt x="28580" y="32558"/>
                  </a:lnTo>
                  <a:cubicBezTo>
                    <a:pt x="27646" y="33289"/>
                    <a:pt x="26631" y="33817"/>
                    <a:pt x="25576" y="34344"/>
                  </a:cubicBezTo>
                  <a:lnTo>
                    <a:pt x="21678" y="24074"/>
                  </a:lnTo>
                  <a:close/>
                  <a:moveTo>
                    <a:pt x="17781" y="20907"/>
                  </a:moveTo>
                  <a:lnTo>
                    <a:pt x="18268" y="24074"/>
                  </a:lnTo>
                  <a:lnTo>
                    <a:pt x="16401" y="35725"/>
                  </a:lnTo>
                  <a:cubicBezTo>
                    <a:pt x="14737" y="35522"/>
                    <a:pt x="13032" y="35034"/>
                    <a:pt x="11530" y="34385"/>
                  </a:cubicBezTo>
                  <a:lnTo>
                    <a:pt x="15751" y="23384"/>
                  </a:lnTo>
                  <a:lnTo>
                    <a:pt x="17781" y="20907"/>
                  </a:lnTo>
                  <a:close/>
                  <a:moveTo>
                    <a:pt x="19080" y="20907"/>
                  </a:moveTo>
                  <a:lnTo>
                    <a:pt x="21151" y="23424"/>
                  </a:lnTo>
                  <a:lnTo>
                    <a:pt x="25373" y="34426"/>
                  </a:lnTo>
                  <a:cubicBezTo>
                    <a:pt x="23789" y="35116"/>
                    <a:pt x="22166" y="35562"/>
                    <a:pt x="20461" y="35725"/>
                  </a:cubicBezTo>
                  <a:lnTo>
                    <a:pt x="18593" y="24074"/>
                  </a:lnTo>
                  <a:lnTo>
                    <a:pt x="19080" y="20907"/>
                  </a:lnTo>
                  <a:close/>
                  <a:moveTo>
                    <a:pt x="18431" y="24967"/>
                  </a:moveTo>
                  <a:lnTo>
                    <a:pt x="20136" y="35765"/>
                  </a:lnTo>
                  <a:cubicBezTo>
                    <a:pt x="19608" y="35806"/>
                    <a:pt x="19040" y="35846"/>
                    <a:pt x="18471" y="35846"/>
                  </a:cubicBezTo>
                  <a:cubicBezTo>
                    <a:pt x="17862" y="35846"/>
                    <a:pt x="17254" y="35806"/>
                    <a:pt x="16685" y="35765"/>
                  </a:cubicBezTo>
                  <a:lnTo>
                    <a:pt x="18431" y="24967"/>
                  </a:lnTo>
                  <a:close/>
                  <a:moveTo>
                    <a:pt x="18471" y="1"/>
                  </a:moveTo>
                  <a:cubicBezTo>
                    <a:pt x="8282" y="1"/>
                    <a:pt x="1" y="8242"/>
                    <a:pt x="1" y="18431"/>
                  </a:cubicBezTo>
                  <a:cubicBezTo>
                    <a:pt x="1" y="28661"/>
                    <a:pt x="8282" y="36902"/>
                    <a:pt x="18471" y="36902"/>
                  </a:cubicBezTo>
                  <a:cubicBezTo>
                    <a:pt x="28661" y="36902"/>
                    <a:pt x="36942" y="28661"/>
                    <a:pt x="36942" y="18431"/>
                  </a:cubicBezTo>
                  <a:cubicBezTo>
                    <a:pt x="36942" y="8242"/>
                    <a:pt x="28661" y="1"/>
                    <a:pt x="18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830450" y="4469100"/>
              <a:ext cx="83250" cy="84275"/>
            </a:xfrm>
            <a:custGeom>
              <a:rect b="b" l="l" r="r" t="t"/>
              <a:pathLst>
                <a:path extrusionOk="0" h="3371" w="3330">
                  <a:moveTo>
                    <a:pt x="1665" y="407"/>
                  </a:moveTo>
                  <a:cubicBezTo>
                    <a:pt x="2396" y="407"/>
                    <a:pt x="2924" y="975"/>
                    <a:pt x="2924" y="1665"/>
                  </a:cubicBezTo>
                  <a:cubicBezTo>
                    <a:pt x="2924" y="2396"/>
                    <a:pt x="2355" y="2964"/>
                    <a:pt x="1665" y="2964"/>
                  </a:cubicBezTo>
                  <a:cubicBezTo>
                    <a:pt x="975" y="2964"/>
                    <a:pt x="407" y="2396"/>
                    <a:pt x="407" y="1665"/>
                  </a:cubicBezTo>
                  <a:cubicBezTo>
                    <a:pt x="407" y="975"/>
                    <a:pt x="975" y="407"/>
                    <a:pt x="1665" y="407"/>
                  </a:cubicBezTo>
                  <a:close/>
                  <a:moveTo>
                    <a:pt x="1665" y="1"/>
                  </a:moveTo>
                  <a:cubicBezTo>
                    <a:pt x="772" y="1"/>
                    <a:pt x="1" y="772"/>
                    <a:pt x="1" y="1706"/>
                  </a:cubicBezTo>
                  <a:cubicBezTo>
                    <a:pt x="1" y="2599"/>
                    <a:pt x="772" y="3370"/>
                    <a:pt x="1665" y="3370"/>
                  </a:cubicBezTo>
                  <a:cubicBezTo>
                    <a:pt x="2599" y="3370"/>
                    <a:pt x="3330" y="2599"/>
                    <a:pt x="3330" y="1706"/>
                  </a:cubicBezTo>
                  <a:cubicBezTo>
                    <a:pt x="3330" y="772"/>
                    <a:pt x="2599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8"/>
          <p:cNvSpPr txBox="1"/>
          <p:nvPr>
            <p:ph type="title"/>
          </p:nvPr>
        </p:nvSpPr>
        <p:spPr>
          <a:xfrm>
            <a:off x="4316175" y="1415300"/>
            <a:ext cx="41592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/>
        </p:nvSpPr>
        <p:spPr>
          <a:xfrm>
            <a:off x="720000" y="1827125"/>
            <a:ext cx="77040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outliers are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occurring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mostly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within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casual users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may indicate a habit/issue within casual users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long trip duration may be due to negligence or carelessness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may also be a functional/administrative error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Identifying the reason allows for the marketing team to come up with corresponding measures or for management to correct the error for the future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45"/>
          <p:cNvSpPr txBox="1"/>
          <p:nvPr>
            <p:ph type="title"/>
          </p:nvPr>
        </p:nvSpPr>
        <p:spPr>
          <a:xfrm>
            <a:off x="720000" y="445025"/>
            <a:ext cx="842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Research on the reasons for outliers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/>
          <p:nvPr>
            <p:ph type="ctrTitle"/>
          </p:nvPr>
        </p:nvSpPr>
        <p:spPr>
          <a:xfrm>
            <a:off x="3660100" y="766150"/>
            <a:ext cx="52644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</a:t>
            </a:r>
            <a:endParaRPr sz="4300">
              <a:solidFill>
                <a:schemeClr val="accent1"/>
              </a:solidFill>
            </a:endParaRPr>
          </a:p>
        </p:txBody>
      </p:sp>
      <p:grpSp>
        <p:nvGrpSpPr>
          <p:cNvPr id="484" name="Google Shape;484;p46"/>
          <p:cNvGrpSpPr/>
          <p:nvPr/>
        </p:nvGrpSpPr>
        <p:grpSpPr>
          <a:xfrm>
            <a:off x="439752" y="1099700"/>
            <a:ext cx="2549901" cy="3046680"/>
            <a:chOff x="439752" y="1099700"/>
            <a:chExt cx="2549901" cy="3046680"/>
          </a:xfrm>
        </p:grpSpPr>
        <p:grpSp>
          <p:nvGrpSpPr>
            <p:cNvPr id="485" name="Google Shape;485;p46"/>
            <p:cNvGrpSpPr/>
            <p:nvPr/>
          </p:nvGrpSpPr>
          <p:grpSpPr>
            <a:xfrm flipH="1">
              <a:off x="517123" y="1370227"/>
              <a:ext cx="2402882" cy="2402603"/>
              <a:chOff x="6021000" y="1282675"/>
              <a:chExt cx="2578200" cy="2577900"/>
            </a:xfrm>
          </p:grpSpPr>
          <p:sp>
            <p:nvSpPr>
              <p:cNvPr id="486" name="Google Shape;486;p46"/>
              <p:cNvSpPr/>
              <p:nvPr/>
            </p:nvSpPr>
            <p:spPr>
              <a:xfrm>
                <a:off x="6021000" y="1282675"/>
                <a:ext cx="2578200" cy="2577900"/>
              </a:xfrm>
              <a:prstGeom prst="ellipse">
                <a:avLst/>
              </a:prstGeom>
              <a:noFill/>
              <a:ln cap="flat" cmpd="sng" w="19050">
                <a:solidFill>
                  <a:schemeClr val="accent4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6"/>
              <p:cNvSpPr/>
              <p:nvPr/>
            </p:nvSpPr>
            <p:spPr>
              <a:xfrm>
                <a:off x="6079925" y="1341600"/>
                <a:ext cx="2460300" cy="246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" name="Google Shape;488;p46"/>
            <p:cNvGrpSpPr/>
            <p:nvPr/>
          </p:nvGrpSpPr>
          <p:grpSpPr>
            <a:xfrm flipH="1">
              <a:off x="439752" y="1470094"/>
              <a:ext cx="2549901" cy="2077342"/>
              <a:chOff x="2466275" y="2110825"/>
              <a:chExt cx="1652775" cy="1346475"/>
            </a:xfrm>
          </p:grpSpPr>
          <p:sp>
            <p:nvSpPr>
              <p:cNvPr id="489" name="Google Shape;489;p46"/>
              <p:cNvSpPr/>
              <p:nvPr/>
            </p:nvSpPr>
            <p:spPr>
              <a:xfrm>
                <a:off x="3277675" y="2982300"/>
                <a:ext cx="84275" cy="32500"/>
              </a:xfrm>
              <a:custGeom>
                <a:rect b="b" l="l" r="r" t="t"/>
                <a:pathLst>
                  <a:path extrusionOk="0" h="1300" w="3371">
                    <a:moveTo>
                      <a:pt x="2761" y="1"/>
                    </a:moveTo>
                    <a:lnTo>
                      <a:pt x="569" y="122"/>
                    </a:lnTo>
                    <a:cubicBezTo>
                      <a:pt x="244" y="122"/>
                      <a:pt x="1" y="407"/>
                      <a:pt x="1" y="731"/>
                    </a:cubicBezTo>
                    <a:cubicBezTo>
                      <a:pt x="1" y="1016"/>
                      <a:pt x="326" y="1300"/>
                      <a:pt x="610" y="1300"/>
                    </a:cubicBezTo>
                    <a:lnTo>
                      <a:pt x="2802" y="1178"/>
                    </a:lnTo>
                    <a:cubicBezTo>
                      <a:pt x="3086" y="1178"/>
                      <a:pt x="3370" y="894"/>
                      <a:pt x="3370" y="569"/>
                    </a:cubicBezTo>
                    <a:cubicBezTo>
                      <a:pt x="3370" y="285"/>
                      <a:pt x="3045" y="1"/>
                      <a:pt x="27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6"/>
              <p:cNvSpPr/>
              <p:nvPr/>
            </p:nvSpPr>
            <p:spPr>
              <a:xfrm>
                <a:off x="3308125" y="2986100"/>
                <a:ext cx="74125" cy="161900"/>
              </a:xfrm>
              <a:custGeom>
                <a:rect b="b" l="l" r="r" t="t"/>
                <a:pathLst>
                  <a:path extrusionOk="0" h="6476" w="2965">
                    <a:moveTo>
                      <a:pt x="426" y="1"/>
                    </a:moveTo>
                    <a:cubicBezTo>
                      <a:pt x="393" y="1"/>
                      <a:pt x="359" y="4"/>
                      <a:pt x="325" y="11"/>
                    </a:cubicBezTo>
                    <a:cubicBezTo>
                      <a:pt x="122" y="133"/>
                      <a:pt x="1" y="336"/>
                      <a:pt x="41" y="539"/>
                    </a:cubicBezTo>
                    <a:lnTo>
                      <a:pt x="2152" y="6222"/>
                    </a:lnTo>
                    <a:cubicBezTo>
                      <a:pt x="2220" y="6391"/>
                      <a:pt x="2372" y="6476"/>
                      <a:pt x="2538" y="6476"/>
                    </a:cubicBezTo>
                    <a:cubicBezTo>
                      <a:pt x="2572" y="6476"/>
                      <a:pt x="2606" y="6472"/>
                      <a:pt x="2639" y="6466"/>
                    </a:cubicBezTo>
                    <a:cubicBezTo>
                      <a:pt x="2842" y="6344"/>
                      <a:pt x="2964" y="6141"/>
                      <a:pt x="2883" y="5938"/>
                    </a:cubicBezTo>
                    <a:lnTo>
                      <a:pt x="813" y="255"/>
                    </a:lnTo>
                    <a:cubicBezTo>
                      <a:pt x="745" y="86"/>
                      <a:pt x="593" y="1"/>
                      <a:pt x="4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6"/>
              <p:cNvSpPr/>
              <p:nvPr/>
            </p:nvSpPr>
            <p:spPr>
              <a:xfrm>
                <a:off x="3083850" y="2319550"/>
                <a:ext cx="137025" cy="76950"/>
              </a:xfrm>
              <a:custGeom>
                <a:rect b="b" l="l" r="r" t="t"/>
                <a:pathLst>
                  <a:path extrusionOk="0" h="3078" w="5481">
                    <a:moveTo>
                      <a:pt x="1136" y="0"/>
                    </a:moveTo>
                    <a:cubicBezTo>
                      <a:pt x="693" y="0"/>
                      <a:pt x="263" y="291"/>
                      <a:pt x="162" y="692"/>
                    </a:cubicBezTo>
                    <a:cubicBezTo>
                      <a:pt x="0" y="1220"/>
                      <a:pt x="244" y="1788"/>
                      <a:pt x="812" y="1951"/>
                    </a:cubicBezTo>
                    <a:lnTo>
                      <a:pt x="4060" y="3047"/>
                    </a:lnTo>
                    <a:cubicBezTo>
                      <a:pt x="4142" y="3067"/>
                      <a:pt x="4227" y="3077"/>
                      <a:pt x="4313" y="3077"/>
                    </a:cubicBezTo>
                    <a:cubicBezTo>
                      <a:pt x="4739" y="3077"/>
                      <a:pt x="5183" y="2829"/>
                      <a:pt x="5318" y="2357"/>
                    </a:cubicBezTo>
                    <a:cubicBezTo>
                      <a:pt x="5480" y="1869"/>
                      <a:pt x="5237" y="1261"/>
                      <a:pt x="4669" y="1098"/>
                    </a:cubicBezTo>
                    <a:lnTo>
                      <a:pt x="1421" y="43"/>
                    </a:lnTo>
                    <a:cubicBezTo>
                      <a:pt x="1327" y="14"/>
                      <a:pt x="1231" y="0"/>
                      <a:pt x="1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6"/>
              <p:cNvSpPr/>
              <p:nvPr/>
            </p:nvSpPr>
            <p:spPr>
              <a:xfrm>
                <a:off x="3503500" y="2853425"/>
                <a:ext cx="603875" cy="603875"/>
              </a:xfrm>
              <a:custGeom>
                <a:rect b="b" l="l" r="r" t="t"/>
                <a:pathLst>
                  <a:path extrusionOk="0" h="24155" w="24155">
                    <a:moveTo>
                      <a:pt x="12098" y="3897"/>
                    </a:moveTo>
                    <a:cubicBezTo>
                      <a:pt x="16604" y="3897"/>
                      <a:pt x="20257" y="7551"/>
                      <a:pt x="20257" y="12057"/>
                    </a:cubicBezTo>
                    <a:cubicBezTo>
                      <a:pt x="20257" y="16604"/>
                      <a:pt x="16604" y="20257"/>
                      <a:pt x="12098" y="20257"/>
                    </a:cubicBezTo>
                    <a:cubicBezTo>
                      <a:pt x="7551" y="20176"/>
                      <a:pt x="3938" y="16522"/>
                      <a:pt x="3938" y="12057"/>
                    </a:cubicBezTo>
                    <a:cubicBezTo>
                      <a:pt x="3938" y="7551"/>
                      <a:pt x="7551" y="3897"/>
                      <a:pt x="12098" y="3897"/>
                    </a:cubicBezTo>
                    <a:close/>
                    <a:moveTo>
                      <a:pt x="12098" y="0"/>
                    </a:moveTo>
                    <a:cubicBezTo>
                      <a:pt x="5399" y="0"/>
                      <a:pt x="0" y="5359"/>
                      <a:pt x="0" y="12057"/>
                    </a:cubicBezTo>
                    <a:cubicBezTo>
                      <a:pt x="0" y="18714"/>
                      <a:pt x="5440" y="24154"/>
                      <a:pt x="12098" y="24154"/>
                    </a:cubicBezTo>
                    <a:cubicBezTo>
                      <a:pt x="18755" y="24154"/>
                      <a:pt x="24154" y="18714"/>
                      <a:pt x="24154" y="12057"/>
                    </a:cubicBezTo>
                    <a:cubicBezTo>
                      <a:pt x="24154" y="5440"/>
                      <a:pt x="18755" y="0"/>
                      <a:pt x="120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6"/>
              <p:cNvSpPr/>
              <p:nvPr/>
            </p:nvSpPr>
            <p:spPr>
              <a:xfrm>
                <a:off x="3471525" y="2804700"/>
                <a:ext cx="647525" cy="332900"/>
              </a:xfrm>
              <a:custGeom>
                <a:rect b="b" l="l" r="r" t="t"/>
                <a:pathLst>
                  <a:path extrusionOk="0" h="13316" w="25901">
                    <a:moveTo>
                      <a:pt x="13925" y="1"/>
                    </a:moveTo>
                    <a:cubicBezTo>
                      <a:pt x="6455" y="1"/>
                      <a:pt x="366" y="5968"/>
                      <a:pt x="0" y="13316"/>
                    </a:cubicBezTo>
                    <a:lnTo>
                      <a:pt x="934" y="13316"/>
                    </a:lnTo>
                    <a:cubicBezTo>
                      <a:pt x="1300" y="6455"/>
                      <a:pt x="6983" y="975"/>
                      <a:pt x="13925" y="975"/>
                    </a:cubicBezTo>
                    <a:cubicBezTo>
                      <a:pt x="18755" y="975"/>
                      <a:pt x="22937" y="3614"/>
                      <a:pt x="25210" y="7470"/>
                    </a:cubicBezTo>
                    <a:lnTo>
                      <a:pt x="25900" y="6821"/>
                    </a:lnTo>
                    <a:cubicBezTo>
                      <a:pt x="23465" y="2761"/>
                      <a:pt x="18999" y="1"/>
                      <a:pt x="139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6"/>
              <p:cNvSpPr/>
              <p:nvPr/>
            </p:nvSpPr>
            <p:spPr>
              <a:xfrm>
                <a:off x="2466275" y="2853425"/>
                <a:ext cx="603900" cy="603875"/>
              </a:xfrm>
              <a:custGeom>
                <a:rect b="b" l="l" r="r" t="t"/>
                <a:pathLst>
                  <a:path extrusionOk="0" h="24155" w="24156">
                    <a:moveTo>
                      <a:pt x="12058" y="3897"/>
                    </a:moveTo>
                    <a:cubicBezTo>
                      <a:pt x="16604" y="3897"/>
                      <a:pt x="20258" y="7551"/>
                      <a:pt x="20258" y="12057"/>
                    </a:cubicBezTo>
                    <a:cubicBezTo>
                      <a:pt x="20258" y="16604"/>
                      <a:pt x="16604" y="20257"/>
                      <a:pt x="12058" y="20257"/>
                    </a:cubicBezTo>
                    <a:cubicBezTo>
                      <a:pt x="7552" y="20176"/>
                      <a:pt x="3898" y="16522"/>
                      <a:pt x="3898" y="12057"/>
                    </a:cubicBezTo>
                    <a:cubicBezTo>
                      <a:pt x="3898" y="7551"/>
                      <a:pt x="7552" y="3897"/>
                      <a:pt x="12058" y="3897"/>
                    </a:cubicBezTo>
                    <a:close/>
                    <a:moveTo>
                      <a:pt x="12058" y="0"/>
                    </a:moveTo>
                    <a:cubicBezTo>
                      <a:pt x="5359" y="0"/>
                      <a:pt x="1" y="5359"/>
                      <a:pt x="1" y="12057"/>
                    </a:cubicBezTo>
                    <a:cubicBezTo>
                      <a:pt x="1" y="18714"/>
                      <a:pt x="5400" y="24154"/>
                      <a:pt x="12058" y="24154"/>
                    </a:cubicBezTo>
                    <a:cubicBezTo>
                      <a:pt x="18715" y="24154"/>
                      <a:pt x="24155" y="18714"/>
                      <a:pt x="24155" y="12057"/>
                    </a:cubicBezTo>
                    <a:cubicBezTo>
                      <a:pt x="24155" y="5440"/>
                      <a:pt x="18715" y="0"/>
                      <a:pt x="1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6"/>
              <p:cNvSpPr/>
              <p:nvPr/>
            </p:nvSpPr>
            <p:spPr>
              <a:xfrm>
                <a:off x="3028025" y="2110825"/>
                <a:ext cx="103550" cy="125275"/>
              </a:xfrm>
              <a:custGeom>
                <a:rect b="b" l="l" r="r" t="t"/>
                <a:pathLst>
                  <a:path extrusionOk="0" h="5011" w="4142">
                    <a:moveTo>
                      <a:pt x="1782" y="0"/>
                    </a:moveTo>
                    <a:cubicBezTo>
                      <a:pt x="1688" y="0"/>
                      <a:pt x="1595" y="10"/>
                      <a:pt x="1502" y="29"/>
                    </a:cubicBezTo>
                    <a:cubicBezTo>
                      <a:pt x="569" y="273"/>
                      <a:pt x="0" y="1531"/>
                      <a:pt x="285" y="2911"/>
                    </a:cubicBezTo>
                    <a:cubicBezTo>
                      <a:pt x="578" y="4160"/>
                      <a:pt x="1471" y="5010"/>
                      <a:pt x="2360" y="5010"/>
                    </a:cubicBezTo>
                    <a:cubicBezTo>
                      <a:pt x="2453" y="5010"/>
                      <a:pt x="2546" y="5001"/>
                      <a:pt x="2639" y="4982"/>
                    </a:cubicBezTo>
                    <a:cubicBezTo>
                      <a:pt x="3613" y="4779"/>
                      <a:pt x="4141" y="3480"/>
                      <a:pt x="3857" y="2099"/>
                    </a:cubicBezTo>
                    <a:cubicBezTo>
                      <a:pt x="3563" y="850"/>
                      <a:pt x="2671" y="0"/>
                      <a:pt x="17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6"/>
              <p:cNvSpPr/>
              <p:nvPr/>
            </p:nvSpPr>
            <p:spPr>
              <a:xfrm>
                <a:off x="3084850" y="2221150"/>
                <a:ext cx="24375" cy="109625"/>
              </a:xfrm>
              <a:custGeom>
                <a:rect b="b" l="l" r="r" t="t"/>
                <a:pathLst>
                  <a:path extrusionOk="0" h="4385" w="975">
                    <a:moveTo>
                      <a:pt x="366" y="0"/>
                    </a:moveTo>
                    <a:lnTo>
                      <a:pt x="1" y="82"/>
                    </a:lnTo>
                    <a:lnTo>
                      <a:pt x="610" y="4385"/>
                    </a:lnTo>
                    <a:lnTo>
                      <a:pt x="975" y="434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6"/>
              <p:cNvSpPr/>
              <p:nvPr/>
            </p:nvSpPr>
            <p:spPr>
              <a:xfrm>
                <a:off x="3506025" y="2624050"/>
                <a:ext cx="91375" cy="91375"/>
              </a:xfrm>
              <a:custGeom>
                <a:rect b="b" l="l" r="r" t="t"/>
                <a:pathLst>
                  <a:path extrusionOk="0" h="3655" w="3655">
                    <a:moveTo>
                      <a:pt x="1828" y="1"/>
                    </a:moveTo>
                    <a:cubicBezTo>
                      <a:pt x="813" y="1"/>
                      <a:pt x="1" y="813"/>
                      <a:pt x="1" y="1827"/>
                    </a:cubicBezTo>
                    <a:cubicBezTo>
                      <a:pt x="1" y="2842"/>
                      <a:pt x="813" y="3654"/>
                      <a:pt x="1828" y="3654"/>
                    </a:cubicBezTo>
                    <a:cubicBezTo>
                      <a:pt x="2842" y="3654"/>
                      <a:pt x="3654" y="2842"/>
                      <a:pt x="3654" y="1827"/>
                    </a:cubicBezTo>
                    <a:cubicBezTo>
                      <a:pt x="3654" y="813"/>
                      <a:pt x="2842" y="1"/>
                      <a:pt x="1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6"/>
              <p:cNvSpPr/>
              <p:nvPr/>
            </p:nvSpPr>
            <p:spPr>
              <a:xfrm>
                <a:off x="3485725" y="2792525"/>
                <a:ext cx="535900" cy="15250"/>
              </a:xfrm>
              <a:custGeom>
                <a:rect b="b" l="l" r="r" t="t"/>
                <a:pathLst>
                  <a:path extrusionOk="0" h="610" w="21436">
                    <a:moveTo>
                      <a:pt x="326" y="0"/>
                    </a:moveTo>
                    <a:cubicBezTo>
                      <a:pt x="163" y="0"/>
                      <a:pt x="1" y="163"/>
                      <a:pt x="1" y="285"/>
                    </a:cubicBezTo>
                    <a:cubicBezTo>
                      <a:pt x="1" y="447"/>
                      <a:pt x="163" y="609"/>
                      <a:pt x="326" y="609"/>
                    </a:cubicBezTo>
                    <a:lnTo>
                      <a:pt x="21110" y="609"/>
                    </a:lnTo>
                    <a:cubicBezTo>
                      <a:pt x="21273" y="609"/>
                      <a:pt x="21435" y="447"/>
                      <a:pt x="21435" y="285"/>
                    </a:cubicBezTo>
                    <a:cubicBezTo>
                      <a:pt x="21435" y="163"/>
                      <a:pt x="21273" y="0"/>
                      <a:pt x="211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6"/>
              <p:cNvSpPr/>
              <p:nvPr/>
            </p:nvSpPr>
            <p:spPr>
              <a:xfrm>
                <a:off x="2920450" y="2265800"/>
                <a:ext cx="188775" cy="234450"/>
              </a:xfrm>
              <a:custGeom>
                <a:rect b="b" l="l" r="r" t="t"/>
                <a:pathLst>
                  <a:path extrusionOk="0" h="9378" w="7551">
                    <a:moveTo>
                      <a:pt x="5521" y="1"/>
                    </a:moveTo>
                    <a:cubicBezTo>
                      <a:pt x="3248" y="244"/>
                      <a:pt x="2355" y="2355"/>
                      <a:pt x="1543" y="4304"/>
                    </a:cubicBezTo>
                    <a:cubicBezTo>
                      <a:pt x="1340" y="4831"/>
                      <a:pt x="1137" y="5400"/>
                      <a:pt x="893" y="5887"/>
                    </a:cubicBezTo>
                    <a:cubicBezTo>
                      <a:pt x="0" y="7835"/>
                      <a:pt x="1056" y="8850"/>
                      <a:pt x="1502" y="9256"/>
                    </a:cubicBezTo>
                    <a:cubicBezTo>
                      <a:pt x="1705" y="9337"/>
                      <a:pt x="1908" y="9378"/>
                      <a:pt x="2111" y="9378"/>
                    </a:cubicBezTo>
                    <a:lnTo>
                      <a:pt x="2274" y="9378"/>
                    </a:lnTo>
                    <a:cubicBezTo>
                      <a:pt x="2883" y="9297"/>
                      <a:pt x="3288" y="8485"/>
                      <a:pt x="4182" y="6536"/>
                    </a:cubicBezTo>
                    <a:cubicBezTo>
                      <a:pt x="4466" y="6009"/>
                      <a:pt x="4750" y="5400"/>
                      <a:pt x="4993" y="4872"/>
                    </a:cubicBezTo>
                    <a:cubicBezTo>
                      <a:pt x="5512" y="3862"/>
                      <a:pt x="5864" y="3562"/>
                      <a:pt x="6305" y="3562"/>
                    </a:cubicBezTo>
                    <a:cubicBezTo>
                      <a:pt x="6555" y="3562"/>
                      <a:pt x="6833" y="3658"/>
                      <a:pt x="7186" y="3776"/>
                    </a:cubicBezTo>
                    <a:lnTo>
                      <a:pt x="7551" y="2599"/>
                    </a:lnTo>
                    <a:cubicBezTo>
                      <a:pt x="7077" y="2465"/>
                      <a:pt x="6655" y="2379"/>
                      <a:pt x="6266" y="2379"/>
                    </a:cubicBezTo>
                    <a:cubicBezTo>
                      <a:pt x="5357" y="2379"/>
                      <a:pt x="4637" y="2853"/>
                      <a:pt x="3897" y="4304"/>
                    </a:cubicBezTo>
                    <a:cubicBezTo>
                      <a:pt x="3573" y="4872"/>
                      <a:pt x="3329" y="5481"/>
                      <a:pt x="3045" y="6049"/>
                    </a:cubicBezTo>
                    <a:cubicBezTo>
                      <a:pt x="2720" y="6699"/>
                      <a:pt x="2314" y="7511"/>
                      <a:pt x="2071" y="7957"/>
                    </a:cubicBezTo>
                    <a:cubicBezTo>
                      <a:pt x="1746" y="7632"/>
                      <a:pt x="1665" y="7226"/>
                      <a:pt x="2030" y="6415"/>
                    </a:cubicBezTo>
                    <a:cubicBezTo>
                      <a:pt x="2274" y="5846"/>
                      <a:pt x="2517" y="5278"/>
                      <a:pt x="2720" y="4791"/>
                    </a:cubicBezTo>
                    <a:cubicBezTo>
                      <a:pt x="3573" y="2680"/>
                      <a:pt x="4141" y="1421"/>
                      <a:pt x="5684" y="1218"/>
                    </a:cubicBezTo>
                    <a:lnTo>
                      <a:pt x="55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6"/>
              <p:cNvSpPr/>
              <p:nvPr/>
            </p:nvSpPr>
            <p:spPr>
              <a:xfrm>
                <a:off x="3754675" y="3090900"/>
                <a:ext cx="128925" cy="128900"/>
              </a:xfrm>
              <a:custGeom>
                <a:rect b="b" l="l" r="r" t="t"/>
                <a:pathLst>
                  <a:path extrusionOk="0" h="5156" w="5157">
                    <a:moveTo>
                      <a:pt x="2599" y="0"/>
                    </a:moveTo>
                    <a:cubicBezTo>
                      <a:pt x="1178" y="0"/>
                      <a:pt x="1" y="1137"/>
                      <a:pt x="1" y="2558"/>
                    </a:cubicBezTo>
                    <a:cubicBezTo>
                      <a:pt x="1" y="3979"/>
                      <a:pt x="1178" y="5156"/>
                      <a:pt x="2599" y="5156"/>
                    </a:cubicBezTo>
                    <a:cubicBezTo>
                      <a:pt x="4019" y="5156"/>
                      <a:pt x="5156" y="3979"/>
                      <a:pt x="5156" y="2558"/>
                    </a:cubicBezTo>
                    <a:cubicBezTo>
                      <a:pt x="5156" y="1137"/>
                      <a:pt x="4019" y="0"/>
                      <a:pt x="25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6"/>
              <p:cNvSpPr/>
              <p:nvPr/>
            </p:nvSpPr>
            <p:spPr>
              <a:xfrm>
                <a:off x="3403525" y="2601575"/>
                <a:ext cx="146175" cy="389025"/>
              </a:xfrm>
              <a:custGeom>
                <a:rect b="b" l="l" r="r" t="t"/>
                <a:pathLst>
                  <a:path extrusionOk="0" h="15561" w="5847">
                    <a:moveTo>
                      <a:pt x="4688" y="0"/>
                    </a:moveTo>
                    <a:cubicBezTo>
                      <a:pt x="4508" y="0"/>
                      <a:pt x="4340" y="157"/>
                      <a:pt x="4304" y="412"/>
                    </a:cubicBezTo>
                    <a:lnTo>
                      <a:pt x="82" y="14743"/>
                    </a:lnTo>
                    <a:cubicBezTo>
                      <a:pt x="1" y="14986"/>
                      <a:pt x="82" y="15311"/>
                      <a:pt x="285" y="15351"/>
                    </a:cubicBezTo>
                    <a:lnTo>
                      <a:pt x="1056" y="15554"/>
                    </a:lnTo>
                    <a:cubicBezTo>
                      <a:pt x="1077" y="15559"/>
                      <a:pt x="1098" y="15561"/>
                      <a:pt x="1118" y="15561"/>
                    </a:cubicBezTo>
                    <a:cubicBezTo>
                      <a:pt x="1299" y="15561"/>
                      <a:pt x="1466" y="15404"/>
                      <a:pt x="1503" y="15149"/>
                    </a:cubicBezTo>
                    <a:lnTo>
                      <a:pt x="5725" y="818"/>
                    </a:lnTo>
                    <a:cubicBezTo>
                      <a:pt x="5846" y="575"/>
                      <a:pt x="5725" y="291"/>
                      <a:pt x="5522" y="209"/>
                    </a:cubicBezTo>
                    <a:lnTo>
                      <a:pt x="4750" y="7"/>
                    </a:lnTo>
                    <a:cubicBezTo>
                      <a:pt x="4730" y="2"/>
                      <a:pt x="4709" y="0"/>
                      <a:pt x="4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6"/>
              <p:cNvSpPr/>
              <p:nvPr/>
            </p:nvSpPr>
            <p:spPr>
              <a:xfrm>
                <a:off x="3348725" y="2755075"/>
                <a:ext cx="163425" cy="392125"/>
              </a:xfrm>
              <a:custGeom>
                <a:rect b="b" l="l" r="r" t="t"/>
                <a:pathLst>
                  <a:path extrusionOk="0" h="15685" w="6537">
                    <a:moveTo>
                      <a:pt x="4819" y="1"/>
                    </a:moveTo>
                    <a:cubicBezTo>
                      <a:pt x="4599" y="1"/>
                      <a:pt x="4400" y="168"/>
                      <a:pt x="4304" y="362"/>
                    </a:cubicBezTo>
                    <a:lnTo>
                      <a:pt x="122" y="14692"/>
                    </a:lnTo>
                    <a:cubicBezTo>
                      <a:pt x="0" y="14935"/>
                      <a:pt x="203" y="15260"/>
                      <a:pt x="447" y="15341"/>
                    </a:cubicBezTo>
                    <a:lnTo>
                      <a:pt x="1584" y="15666"/>
                    </a:lnTo>
                    <a:cubicBezTo>
                      <a:pt x="1621" y="15679"/>
                      <a:pt x="1659" y="15684"/>
                      <a:pt x="1698" y="15684"/>
                    </a:cubicBezTo>
                    <a:cubicBezTo>
                      <a:pt x="1910" y="15684"/>
                      <a:pt x="2130" y="15507"/>
                      <a:pt x="2233" y="15301"/>
                    </a:cubicBezTo>
                    <a:lnTo>
                      <a:pt x="6455" y="971"/>
                    </a:lnTo>
                    <a:cubicBezTo>
                      <a:pt x="6536" y="727"/>
                      <a:pt x="6333" y="443"/>
                      <a:pt x="6090" y="321"/>
                    </a:cubicBezTo>
                    <a:lnTo>
                      <a:pt x="4994" y="37"/>
                    </a:lnTo>
                    <a:cubicBezTo>
                      <a:pt x="4935" y="12"/>
                      <a:pt x="4877" y="1"/>
                      <a:pt x="48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6"/>
              <p:cNvSpPr/>
              <p:nvPr/>
            </p:nvSpPr>
            <p:spPr>
              <a:xfrm>
                <a:off x="3389325" y="3114250"/>
                <a:ext cx="444525" cy="63100"/>
              </a:xfrm>
              <a:custGeom>
                <a:rect b="b" l="l" r="r" t="t"/>
                <a:pathLst>
                  <a:path extrusionOk="0" h="2524" w="17781">
                    <a:moveTo>
                      <a:pt x="0" y="0"/>
                    </a:moveTo>
                    <a:lnTo>
                      <a:pt x="41" y="1299"/>
                    </a:lnTo>
                    <a:lnTo>
                      <a:pt x="17334" y="2517"/>
                    </a:lnTo>
                    <a:cubicBezTo>
                      <a:pt x="17352" y="2521"/>
                      <a:pt x="17369" y="2523"/>
                      <a:pt x="17386" y="2523"/>
                    </a:cubicBezTo>
                    <a:cubicBezTo>
                      <a:pt x="17529" y="2523"/>
                      <a:pt x="17659" y="2378"/>
                      <a:pt x="17659" y="2233"/>
                    </a:cubicBezTo>
                    <a:lnTo>
                      <a:pt x="17700" y="1543"/>
                    </a:lnTo>
                    <a:cubicBezTo>
                      <a:pt x="17781" y="1380"/>
                      <a:pt x="17619" y="1218"/>
                      <a:pt x="17456" y="12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6"/>
              <p:cNvSpPr/>
              <p:nvPr/>
            </p:nvSpPr>
            <p:spPr>
              <a:xfrm>
                <a:off x="2891025" y="2629125"/>
                <a:ext cx="104550" cy="180275"/>
              </a:xfrm>
              <a:custGeom>
                <a:rect b="b" l="l" r="r" t="t"/>
                <a:pathLst>
                  <a:path extrusionOk="0" h="7211" w="4182">
                    <a:moveTo>
                      <a:pt x="2466" y="1"/>
                    </a:moveTo>
                    <a:cubicBezTo>
                      <a:pt x="2261" y="1"/>
                      <a:pt x="2052" y="155"/>
                      <a:pt x="1989" y="407"/>
                    </a:cubicBezTo>
                    <a:lnTo>
                      <a:pt x="81" y="6171"/>
                    </a:lnTo>
                    <a:cubicBezTo>
                      <a:pt x="0" y="6415"/>
                      <a:pt x="162" y="6739"/>
                      <a:pt x="447" y="6821"/>
                    </a:cubicBezTo>
                    <a:lnTo>
                      <a:pt x="1583" y="7186"/>
                    </a:lnTo>
                    <a:cubicBezTo>
                      <a:pt x="1632" y="7202"/>
                      <a:pt x="1682" y="7210"/>
                      <a:pt x="1733" y="7210"/>
                    </a:cubicBezTo>
                    <a:cubicBezTo>
                      <a:pt x="1934" y="7210"/>
                      <a:pt x="2135" y="7080"/>
                      <a:pt x="2233" y="6821"/>
                    </a:cubicBezTo>
                    <a:lnTo>
                      <a:pt x="4100" y="1056"/>
                    </a:lnTo>
                    <a:cubicBezTo>
                      <a:pt x="4181" y="812"/>
                      <a:pt x="4060" y="488"/>
                      <a:pt x="3735" y="407"/>
                    </a:cubicBezTo>
                    <a:lnTo>
                      <a:pt x="2639" y="41"/>
                    </a:lnTo>
                    <a:cubicBezTo>
                      <a:pt x="2584" y="14"/>
                      <a:pt x="2525" y="1"/>
                      <a:pt x="2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6"/>
              <p:cNvSpPr/>
              <p:nvPr/>
            </p:nvSpPr>
            <p:spPr>
              <a:xfrm>
                <a:off x="2926525" y="2682925"/>
                <a:ext cx="500375" cy="318700"/>
              </a:xfrm>
              <a:custGeom>
                <a:rect b="b" l="l" r="r" t="t"/>
                <a:pathLst>
                  <a:path extrusionOk="0" h="12748" w="20015">
                    <a:moveTo>
                      <a:pt x="2112" y="0"/>
                    </a:moveTo>
                    <a:cubicBezTo>
                      <a:pt x="2112" y="0"/>
                      <a:pt x="1" y="3248"/>
                      <a:pt x="853" y="3816"/>
                    </a:cubicBezTo>
                    <a:cubicBezTo>
                      <a:pt x="9378" y="9743"/>
                      <a:pt x="13357" y="12747"/>
                      <a:pt x="19487" y="12747"/>
                    </a:cubicBezTo>
                    <a:lnTo>
                      <a:pt x="20014" y="8647"/>
                    </a:lnTo>
                    <a:cubicBezTo>
                      <a:pt x="13681" y="8647"/>
                      <a:pt x="9175" y="6089"/>
                      <a:pt x="2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6"/>
              <p:cNvSpPr/>
              <p:nvPr/>
            </p:nvSpPr>
            <p:spPr>
              <a:xfrm>
                <a:off x="3334525" y="2553650"/>
                <a:ext cx="405975" cy="116875"/>
              </a:xfrm>
              <a:custGeom>
                <a:rect b="b" l="l" r="r" t="t"/>
                <a:pathLst>
                  <a:path extrusionOk="0" h="4675" w="16239">
                    <a:moveTo>
                      <a:pt x="2717" y="1"/>
                    </a:moveTo>
                    <a:cubicBezTo>
                      <a:pt x="1875" y="1"/>
                      <a:pt x="1263" y="102"/>
                      <a:pt x="1096" y="381"/>
                    </a:cubicBezTo>
                    <a:cubicBezTo>
                      <a:pt x="0" y="2126"/>
                      <a:pt x="3775" y="1883"/>
                      <a:pt x="6617" y="3669"/>
                    </a:cubicBezTo>
                    <a:cubicBezTo>
                      <a:pt x="7794" y="4400"/>
                      <a:pt x="9256" y="4675"/>
                      <a:pt x="10681" y="4675"/>
                    </a:cubicBezTo>
                    <a:cubicBezTo>
                      <a:pt x="13532" y="4675"/>
                      <a:pt x="16238" y="3574"/>
                      <a:pt x="16238" y="2817"/>
                    </a:cubicBezTo>
                    <a:cubicBezTo>
                      <a:pt x="16238" y="1639"/>
                      <a:pt x="14574" y="706"/>
                      <a:pt x="12503" y="706"/>
                    </a:cubicBezTo>
                    <a:lnTo>
                      <a:pt x="10271" y="706"/>
                    </a:lnTo>
                    <a:cubicBezTo>
                      <a:pt x="8769" y="706"/>
                      <a:pt x="4940" y="1"/>
                      <a:pt x="27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6"/>
              <p:cNvSpPr/>
              <p:nvPr/>
            </p:nvSpPr>
            <p:spPr>
              <a:xfrm>
                <a:off x="3332475" y="3098000"/>
                <a:ext cx="83250" cy="84250"/>
              </a:xfrm>
              <a:custGeom>
                <a:rect b="b" l="l" r="r" t="t"/>
                <a:pathLst>
                  <a:path extrusionOk="0" h="3370" w="3330">
                    <a:moveTo>
                      <a:pt x="1665" y="1"/>
                    </a:moveTo>
                    <a:cubicBezTo>
                      <a:pt x="732" y="1"/>
                      <a:pt x="1" y="772"/>
                      <a:pt x="1" y="1665"/>
                    </a:cubicBezTo>
                    <a:cubicBezTo>
                      <a:pt x="1" y="2599"/>
                      <a:pt x="732" y="3370"/>
                      <a:pt x="1665" y="3370"/>
                    </a:cubicBezTo>
                    <a:cubicBezTo>
                      <a:pt x="2640" y="3370"/>
                      <a:pt x="3330" y="2599"/>
                      <a:pt x="3330" y="1665"/>
                    </a:cubicBezTo>
                    <a:cubicBezTo>
                      <a:pt x="3330" y="772"/>
                      <a:pt x="2599" y="1"/>
                      <a:pt x="1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6"/>
              <p:cNvSpPr/>
              <p:nvPr/>
            </p:nvSpPr>
            <p:spPr>
              <a:xfrm>
                <a:off x="3449200" y="2833625"/>
                <a:ext cx="394800" cy="342800"/>
              </a:xfrm>
              <a:custGeom>
                <a:rect b="b" l="l" r="r" t="t"/>
                <a:pathLst>
                  <a:path extrusionOk="0" h="13712" w="15792">
                    <a:moveTo>
                      <a:pt x="756" y="1"/>
                    </a:moveTo>
                    <a:cubicBezTo>
                      <a:pt x="680" y="1"/>
                      <a:pt x="609" y="21"/>
                      <a:pt x="569" y="61"/>
                    </a:cubicBezTo>
                    <a:lnTo>
                      <a:pt x="82" y="589"/>
                    </a:lnTo>
                    <a:cubicBezTo>
                      <a:pt x="0" y="670"/>
                      <a:pt x="0" y="873"/>
                      <a:pt x="82" y="995"/>
                    </a:cubicBezTo>
                    <a:lnTo>
                      <a:pt x="14818" y="13620"/>
                    </a:lnTo>
                    <a:cubicBezTo>
                      <a:pt x="14858" y="13681"/>
                      <a:pt x="14929" y="13712"/>
                      <a:pt x="15005" y="13712"/>
                    </a:cubicBezTo>
                    <a:cubicBezTo>
                      <a:pt x="15082" y="13712"/>
                      <a:pt x="15163" y="13681"/>
                      <a:pt x="15224" y="13620"/>
                    </a:cubicBezTo>
                    <a:lnTo>
                      <a:pt x="15670" y="13133"/>
                    </a:lnTo>
                    <a:cubicBezTo>
                      <a:pt x="15792" y="13011"/>
                      <a:pt x="15792" y="12808"/>
                      <a:pt x="15670" y="12727"/>
                    </a:cubicBezTo>
                    <a:lnTo>
                      <a:pt x="975" y="61"/>
                    </a:lnTo>
                    <a:cubicBezTo>
                      <a:pt x="914" y="21"/>
                      <a:pt x="833" y="1"/>
                      <a:pt x="7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6"/>
              <p:cNvSpPr/>
              <p:nvPr/>
            </p:nvSpPr>
            <p:spPr>
              <a:xfrm>
                <a:off x="2781400" y="2806725"/>
                <a:ext cx="348125" cy="331900"/>
              </a:xfrm>
              <a:custGeom>
                <a:rect b="b" l="l" r="r" t="t"/>
                <a:pathLst>
                  <a:path extrusionOk="0" h="13276" w="13925">
                    <a:moveTo>
                      <a:pt x="1" y="1"/>
                    </a:moveTo>
                    <a:lnTo>
                      <a:pt x="1" y="934"/>
                    </a:lnTo>
                    <a:cubicBezTo>
                      <a:pt x="6983" y="934"/>
                      <a:pt x="12666" y="6415"/>
                      <a:pt x="12991" y="13275"/>
                    </a:cubicBezTo>
                    <a:lnTo>
                      <a:pt x="13925" y="13275"/>
                    </a:lnTo>
                    <a:cubicBezTo>
                      <a:pt x="13560" y="5887"/>
                      <a:pt x="7470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6"/>
              <p:cNvSpPr/>
              <p:nvPr/>
            </p:nvSpPr>
            <p:spPr>
              <a:xfrm>
                <a:off x="3277175" y="3048275"/>
                <a:ext cx="182700" cy="182700"/>
              </a:xfrm>
              <a:custGeom>
                <a:rect b="b" l="l" r="r" t="t"/>
                <a:pathLst>
                  <a:path extrusionOk="0" h="7308" w="7308">
                    <a:moveTo>
                      <a:pt x="2234" y="1218"/>
                    </a:moveTo>
                    <a:cubicBezTo>
                      <a:pt x="2883" y="1218"/>
                      <a:pt x="3451" y="1787"/>
                      <a:pt x="3451" y="2436"/>
                    </a:cubicBezTo>
                    <a:cubicBezTo>
                      <a:pt x="3451" y="3126"/>
                      <a:pt x="2883" y="3654"/>
                      <a:pt x="2234" y="3654"/>
                    </a:cubicBezTo>
                    <a:cubicBezTo>
                      <a:pt x="1584" y="3654"/>
                      <a:pt x="1016" y="3126"/>
                      <a:pt x="1016" y="2436"/>
                    </a:cubicBezTo>
                    <a:cubicBezTo>
                      <a:pt x="1016" y="1787"/>
                      <a:pt x="1584" y="1218"/>
                      <a:pt x="2234" y="1218"/>
                    </a:cubicBezTo>
                    <a:close/>
                    <a:moveTo>
                      <a:pt x="5441" y="1787"/>
                    </a:moveTo>
                    <a:cubicBezTo>
                      <a:pt x="6090" y="1787"/>
                      <a:pt x="6658" y="2355"/>
                      <a:pt x="6658" y="3004"/>
                    </a:cubicBezTo>
                    <a:cubicBezTo>
                      <a:pt x="6658" y="3654"/>
                      <a:pt x="6090" y="4222"/>
                      <a:pt x="5441" y="4222"/>
                    </a:cubicBezTo>
                    <a:cubicBezTo>
                      <a:pt x="4791" y="4222"/>
                      <a:pt x="4223" y="3735"/>
                      <a:pt x="4223" y="3004"/>
                    </a:cubicBezTo>
                    <a:cubicBezTo>
                      <a:pt x="4223" y="2355"/>
                      <a:pt x="4791" y="1787"/>
                      <a:pt x="5441" y="1787"/>
                    </a:cubicBezTo>
                    <a:close/>
                    <a:moveTo>
                      <a:pt x="3492" y="4222"/>
                    </a:moveTo>
                    <a:cubicBezTo>
                      <a:pt x="4182" y="4222"/>
                      <a:pt x="4710" y="4791"/>
                      <a:pt x="4710" y="5440"/>
                    </a:cubicBezTo>
                    <a:cubicBezTo>
                      <a:pt x="4710" y="6090"/>
                      <a:pt x="4182" y="6658"/>
                      <a:pt x="3492" y="6658"/>
                    </a:cubicBezTo>
                    <a:cubicBezTo>
                      <a:pt x="2802" y="6658"/>
                      <a:pt x="2274" y="6090"/>
                      <a:pt x="2274" y="5440"/>
                    </a:cubicBezTo>
                    <a:cubicBezTo>
                      <a:pt x="2274" y="4791"/>
                      <a:pt x="2842" y="4222"/>
                      <a:pt x="3492" y="4222"/>
                    </a:cubicBezTo>
                    <a:close/>
                    <a:moveTo>
                      <a:pt x="3654" y="0"/>
                    </a:moveTo>
                    <a:cubicBezTo>
                      <a:pt x="1665" y="0"/>
                      <a:pt x="1" y="1624"/>
                      <a:pt x="1" y="3654"/>
                    </a:cubicBezTo>
                    <a:cubicBezTo>
                      <a:pt x="1" y="5684"/>
                      <a:pt x="1625" y="7308"/>
                      <a:pt x="3654" y="7308"/>
                    </a:cubicBezTo>
                    <a:cubicBezTo>
                      <a:pt x="5684" y="7308"/>
                      <a:pt x="7308" y="5684"/>
                      <a:pt x="7308" y="3654"/>
                    </a:cubicBezTo>
                    <a:cubicBezTo>
                      <a:pt x="7308" y="1624"/>
                      <a:pt x="5684" y="0"/>
                      <a:pt x="36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6"/>
              <p:cNvSpPr/>
              <p:nvPr/>
            </p:nvSpPr>
            <p:spPr>
              <a:xfrm>
                <a:off x="3361925" y="3134350"/>
                <a:ext cx="73100" cy="161825"/>
              </a:xfrm>
              <a:custGeom>
                <a:rect b="b" l="l" r="r" t="t"/>
                <a:pathLst>
                  <a:path extrusionOk="0" h="6473" w="2924">
                    <a:moveTo>
                      <a:pt x="363" y="0"/>
                    </a:moveTo>
                    <a:cubicBezTo>
                      <a:pt x="337" y="0"/>
                      <a:pt x="311" y="3"/>
                      <a:pt x="284" y="8"/>
                    </a:cubicBezTo>
                    <a:cubicBezTo>
                      <a:pt x="81" y="130"/>
                      <a:pt x="0" y="333"/>
                      <a:pt x="41" y="536"/>
                    </a:cubicBezTo>
                    <a:lnTo>
                      <a:pt x="2111" y="6219"/>
                    </a:lnTo>
                    <a:cubicBezTo>
                      <a:pt x="2213" y="6388"/>
                      <a:pt x="2371" y="6473"/>
                      <a:pt x="2538" y="6473"/>
                    </a:cubicBezTo>
                    <a:cubicBezTo>
                      <a:pt x="2571" y="6473"/>
                      <a:pt x="2605" y="6469"/>
                      <a:pt x="2639" y="6463"/>
                    </a:cubicBezTo>
                    <a:cubicBezTo>
                      <a:pt x="2842" y="6381"/>
                      <a:pt x="2923" y="6178"/>
                      <a:pt x="2882" y="5975"/>
                    </a:cubicBezTo>
                    <a:lnTo>
                      <a:pt x="812" y="292"/>
                    </a:lnTo>
                    <a:cubicBezTo>
                      <a:pt x="706" y="115"/>
                      <a:pt x="538" y="0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6"/>
              <p:cNvSpPr/>
              <p:nvPr/>
            </p:nvSpPr>
            <p:spPr>
              <a:xfrm>
                <a:off x="3384250" y="3254975"/>
                <a:ext cx="82225" cy="55500"/>
              </a:xfrm>
              <a:custGeom>
                <a:rect b="b" l="l" r="r" t="t"/>
                <a:pathLst>
                  <a:path extrusionOk="0" h="2220" w="3289">
                    <a:moveTo>
                      <a:pt x="695" y="1"/>
                    </a:moveTo>
                    <a:cubicBezTo>
                      <a:pt x="474" y="1"/>
                      <a:pt x="278" y="108"/>
                      <a:pt x="163" y="339"/>
                    </a:cubicBezTo>
                    <a:cubicBezTo>
                      <a:pt x="0" y="623"/>
                      <a:pt x="122" y="988"/>
                      <a:pt x="406" y="1150"/>
                    </a:cubicBezTo>
                    <a:lnTo>
                      <a:pt x="2355" y="2165"/>
                    </a:lnTo>
                    <a:cubicBezTo>
                      <a:pt x="2438" y="2201"/>
                      <a:pt x="2527" y="2219"/>
                      <a:pt x="2617" y="2219"/>
                    </a:cubicBezTo>
                    <a:cubicBezTo>
                      <a:pt x="2835" y="2219"/>
                      <a:pt x="3052" y="2111"/>
                      <a:pt x="3167" y="1881"/>
                    </a:cubicBezTo>
                    <a:cubicBezTo>
                      <a:pt x="3289" y="1597"/>
                      <a:pt x="3207" y="1232"/>
                      <a:pt x="2883" y="1069"/>
                    </a:cubicBezTo>
                    <a:lnTo>
                      <a:pt x="975" y="54"/>
                    </a:lnTo>
                    <a:cubicBezTo>
                      <a:pt x="880" y="19"/>
                      <a:pt x="785" y="1"/>
                      <a:pt x="6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6"/>
              <p:cNvSpPr/>
              <p:nvPr/>
            </p:nvSpPr>
            <p:spPr>
              <a:xfrm>
                <a:off x="2860575" y="2464575"/>
                <a:ext cx="181675" cy="461100"/>
              </a:xfrm>
              <a:custGeom>
                <a:rect b="b" l="l" r="r" t="t"/>
                <a:pathLst>
                  <a:path extrusionOk="0" h="18444" w="7267">
                    <a:moveTo>
                      <a:pt x="6282" y="0"/>
                    </a:moveTo>
                    <a:cubicBezTo>
                      <a:pt x="6130" y="0"/>
                      <a:pt x="5959" y="157"/>
                      <a:pt x="5886" y="412"/>
                    </a:cubicBezTo>
                    <a:lnTo>
                      <a:pt x="81" y="17665"/>
                    </a:lnTo>
                    <a:cubicBezTo>
                      <a:pt x="0" y="17949"/>
                      <a:pt x="81" y="18193"/>
                      <a:pt x="244" y="18233"/>
                    </a:cubicBezTo>
                    <a:lnTo>
                      <a:pt x="893" y="18436"/>
                    </a:lnTo>
                    <a:cubicBezTo>
                      <a:pt x="913" y="18441"/>
                      <a:pt x="934" y="18444"/>
                      <a:pt x="955" y="18444"/>
                    </a:cubicBezTo>
                    <a:cubicBezTo>
                      <a:pt x="1104" y="18444"/>
                      <a:pt x="1274" y="18315"/>
                      <a:pt x="1380" y="18030"/>
                    </a:cubicBezTo>
                    <a:lnTo>
                      <a:pt x="7145" y="777"/>
                    </a:lnTo>
                    <a:cubicBezTo>
                      <a:pt x="7267" y="534"/>
                      <a:pt x="7145" y="290"/>
                      <a:pt x="6983" y="209"/>
                    </a:cubicBezTo>
                    <a:lnTo>
                      <a:pt x="6333" y="6"/>
                    </a:lnTo>
                    <a:cubicBezTo>
                      <a:pt x="6316" y="2"/>
                      <a:pt x="6299" y="0"/>
                      <a:pt x="6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6"/>
              <p:cNvSpPr/>
              <p:nvPr/>
            </p:nvSpPr>
            <p:spPr>
              <a:xfrm>
                <a:off x="3039175" y="2240000"/>
                <a:ext cx="143125" cy="70700"/>
              </a:xfrm>
              <a:custGeom>
                <a:rect b="b" l="l" r="r" t="t"/>
                <a:pathLst>
                  <a:path extrusionOk="0" h="2828" w="5725">
                    <a:moveTo>
                      <a:pt x="4673" y="0"/>
                    </a:moveTo>
                    <a:cubicBezTo>
                      <a:pt x="4618" y="0"/>
                      <a:pt x="4562" y="6"/>
                      <a:pt x="4507" y="18"/>
                    </a:cubicBezTo>
                    <a:lnTo>
                      <a:pt x="975" y="424"/>
                    </a:lnTo>
                    <a:cubicBezTo>
                      <a:pt x="407" y="464"/>
                      <a:pt x="1" y="1033"/>
                      <a:pt x="42" y="1763"/>
                    </a:cubicBezTo>
                    <a:cubicBezTo>
                      <a:pt x="117" y="2365"/>
                      <a:pt x="575" y="2828"/>
                      <a:pt x="1095" y="2828"/>
                    </a:cubicBezTo>
                    <a:cubicBezTo>
                      <a:pt x="1136" y="2828"/>
                      <a:pt x="1177" y="2825"/>
                      <a:pt x="1219" y="2819"/>
                    </a:cubicBezTo>
                    <a:lnTo>
                      <a:pt x="4791" y="2413"/>
                    </a:lnTo>
                    <a:cubicBezTo>
                      <a:pt x="5319" y="2372"/>
                      <a:pt x="5725" y="1723"/>
                      <a:pt x="5684" y="1073"/>
                    </a:cubicBezTo>
                    <a:cubicBezTo>
                      <a:pt x="5648" y="487"/>
                      <a:pt x="5181" y="0"/>
                      <a:pt x="46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6"/>
              <p:cNvSpPr/>
              <p:nvPr/>
            </p:nvSpPr>
            <p:spPr>
              <a:xfrm>
                <a:off x="2935150" y="2463700"/>
                <a:ext cx="100500" cy="50775"/>
              </a:xfrm>
              <a:custGeom>
                <a:rect b="b" l="l" r="r" t="t"/>
                <a:pathLst>
                  <a:path extrusionOk="0" h="2031" w="4020">
                    <a:moveTo>
                      <a:pt x="1016" y="1"/>
                    </a:moveTo>
                    <a:cubicBezTo>
                      <a:pt x="488" y="1"/>
                      <a:pt x="1" y="447"/>
                      <a:pt x="1" y="1015"/>
                    </a:cubicBezTo>
                    <a:cubicBezTo>
                      <a:pt x="1" y="1584"/>
                      <a:pt x="488" y="2030"/>
                      <a:pt x="1016" y="2030"/>
                    </a:cubicBezTo>
                    <a:lnTo>
                      <a:pt x="3005" y="2030"/>
                    </a:lnTo>
                    <a:cubicBezTo>
                      <a:pt x="3573" y="2030"/>
                      <a:pt x="4020" y="1584"/>
                      <a:pt x="4020" y="1015"/>
                    </a:cubicBezTo>
                    <a:cubicBezTo>
                      <a:pt x="4020" y="447"/>
                      <a:pt x="3573" y="1"/>
                      <a:pt x="30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6"/>
              <p:cNvSpPr/>
              <p:nvPr/>
            </p:nvSpPr>
            <p:spPr>
              <a:xfrm>
                <a:off x="3815575" y="2799625"/>
                <a:ext cx="68025" cy="374725"/>
              </a:xfrm>
              <a:custGeom>
                <a:rect b="b" l="l" r="r" t="t"/>
                <a:pathLst>
                  <a:path extrusionOk="0" h="14989" w="2721">
                    <a:moveTo>
                      <a:pt x="2152" y="1"/>
                    </a:moveTo>
                    <a:lnTo>
                      <a:pt x="41" y="14615"/>
                    </a:lnTo>
                    <a:cubicBezTo>
                      <a:pt x="0" y="14777"/>
                      <a:pt x="163" y="14980"/>
                      <a:pt x="284" y="14980"/>
                    </a:cubicBezTo>
                    <a:cubicBezTo>
                      <a:pt x="306" y="14986"/>
                      <a:pt x="328" y="14988"/>
                      <a:pt x="350" y="14988"/>
                    </a:cubicBezTo>
                    <a:cubicBezTo>
                      <a:pt x="497" y="14988"/>
                      <a:pt x="650" y="14878"/>
                      <a:pt x="650" y="14737"/>
                    </a:cubicBezTo>
                    <a:lnTo>
                      <a:pt x="2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6"/>
              <p:cNvSpPr/>
              <p:nvPr/>
            </p:nvSpPr>
            <p:spPr>
              <a:xfrm>
                <a:off x="2753000" y="2736725"/>
                <a:ext cx="215175" cy="442075"/>
              </a:xfrm>
              <a:custGeom>
                <a:rect b="b" l="l" r="r" t="t"/>
                <a:pathLst>
                  <a:path extrusionOk="0" h="17683" w="8607">
                    <a:moveTo>
                      <a:pt x="6654" y="0"/>
                    </a:moveTo>
                    <a:cubicBezTo>
                      <a:pt x="6457" y="0"/>
                      <a:pt x="6256" y="162"/>
                      <a:pt x="6130" y="446"/>
                    </a:cubicBezTo>
                    <a:lnTo>
                      <a:pt x="81" y="16319"/>
                    </a:lnTo>
                    <a:cubicBezTo>
                      <a:pt x="0" y="16684"/>
                      <a:pt x="81" y="17050"/>
                      <a:pt x="325" y="17131"/>
                    </a:cubicBezTo>
                    <a:lnTo>
                      <a:pt x="1421" y="17659"/>
                    </a:lnTo>
                    <a:cubicBezTo>
                      <a:pt x="1469" y="17675"/>
                      <a:pt x="1518" y="17683"/>
                      <a:pt x="1568" y="17683"/>
                    </a:cubicBezTo>
                    <a:cubicBezTo>
                      <a:pt x="1771" y="17683"/>
                      <a:pt x="1980" y="17546"/>
                      <a:pt x="2111" y="17253"/>
                    </a:cubicBezTo>
                    <a:lnTo>
                      <a:pt x="8525" y="933"/>
                    </a:lnTo>
                    <a:cubicBezTo>
                      <a:pt x="8606" y="609"/>
                      <a:pt x="8160" y="649"/>
                      <a:pt x="7916" y="527"/>
                    </a:cubicBezTo>
                    <a:lnTo>
                      <a:pt x="6820" y="40"/>
                    </a:lnTo>
                    <a:cubicBezTo>
                      <a:pt x="6766" y="13"/>
                      <a:pt x="6710" y="0"/>
                      <a:pt x="6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46"/>
              <p:cNvSpPr/>
              <p:nvPr/>
            </p:nvSpPr>
            <p:spPr>
              <a:xfrm>
                <a:off x="2750950" y="3124400"/>
                <a:ext cx="60925" cy="60900"/>
              </a:xfrm>
              <a:custGeom>
                <a:rect b="b" l="l" r="r" t="t"/>
                <a:pathLst>
                  <a:path extrusionOk="0" h="2436" w="2437">
                    <a:moveTo>
                      <a:pt x="1219" y="0"/>
                    </a:moveTo>
                    <a:cubicBezTo>
                      <a:pt x="569" y="0"/>
                      <a:pt x="1" y="568"/>
                      <a:pt x="1" y="1218"/>
                    </a:cubicBezTo>
                    <a:cubicBezTo>
                      <a:pt x="1" y="1908"/>
                      <a:pt x="529" y="2436"/>
                      <a:pt x="1219" y="2436"/>
                    </a:cubicBezTo>
                    <a:cubicBezTo>
                      <a:pt x="1909" y="2436"/>
                      <a:pt x="2437" y="1908"/>
                      <a:pt x="2437" y="1218"/>
                    </a:cubicBezTo>
                    <a:cubicBezTo>
                      <a:pt x="2437" y="568"/>
                      <a:pt x="1909" y="0"/>
                      <a:pt x="1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46"/>
            <p:cNvSpPr/>
            <p:nvPr/>
          </p:nvSpPr>
          <p:spPr>
            <a:xfrm flipH="1">
              <a:off x="2331474" y="1099700"/>
              <a:ext cx="270556" cy="270537"/>
            </a:xfrm>
            <a:custGeom>
              <a:rect b="b" l="l" r="r" t="t"/>
              <a:pathLst>
                <a:path extrusionOk="0" h="13965" w="13966">
                  <a:moveTo>
                    <a:pt x="7064" y="3532"/>
                  </a:moveTo>
                  <a:cubicBezTo>
                    <a:pt x="8931" y="3532"/>
                    <a:pt x="10433" y="5075"/>
                    <a:pt x="10433" y="6942"/>
                  </a:cubicBezTo>
                  <a:cubicBezTo>
                    <a:pt x="10433" y="8809"/>
                    <a:pt x="8931" y="10352"/>
                    <a:pt x="7064" y="10352"/>
                  </a:cubicBezTo>
                  <a:cubicBezTo>
                    <a:pt x="5156" y="10352"/>
                    <a:pt x="3654" y="8809"/>
                    <a:pt x="3654" y="6942"/>
                  </a:cubicBezTo>
                  <a:cubicBezTo>
                    <a:pt x="3654" y="5075"/>
                    <a:pt x="5156" y="3532"/>
                    <a:pt x="7064" y="3532"/>
                  </a:cubicBezTo>
                  <a:close/>
                  <a:moveTo>
                    <a:pt x="5521" y="0"/>
                  </a:moveTo>
                  <a:cubicBezTo>
                    <a:pt x="5278" y="41"/>
                    <a:pt x="5034" y="81"/>
                    <a:pt x="4750" y="203"/>
                  </a:cubicBezTo>
                  <a:cubicBezTo>
                    <a:pt x="4912" y="812"/>
                    <a:pt x="4628" y="1502"/>
                    <a:pt x="4060" y="1868"/>
                  </a:cubicBezTo>
                  <a:cubicBezTo>
                    <a:pt x="3815" y="2014"/>
                    <a:pt x="3551" y="2083"/>
                    <a:pt x="3290" y="2083"/>
                  </a:cubicBezTo>
                  <a:cubicBezTo>
                    <a:pt x="2903" y="2083"/>
                    <a:pt x="2524" y="1932"/>
                    <a:pt x="2233" y="1665"/>
                  </a:cubicBezTo>
                  <a:cubicBezTo>
                    <a:pt x="2030" y="1827"/>
                    <a:pt x="1868" y="2030"/>
                    <a:pt x="1665" y="2233"/>
                  </a:cubicBezTo>
                  <a:cubicBezTo>
                    <a:pt x="2111" y="2679"/>
                    <a:pt x="2233" y="3451"/>
                    <a:pt x="1868" y="4019"/>
                  </a:cubicBezTo>
                  <a:cubicBezTo>
                    <a:pt x="1576" y="4505"/>
                    <a:pt x="1104" y="4758"/>
                    <a:pt x="595" y="4758"/>
                  </a:cubicBezTo>
                  <a:cubicBezTo>
                    <a:pt x="466" y="4758"/>
                    <a:pt x="335" y="4742"/>
                    <a:pt x="203" y="4709"/>
                  </a:cubicBezTo>
                  <a:cubicBezTo>
                    <a:pt x="82" y="4953"/>
                    <a:pt x="41" y="5237"/>
                    <a:pt x="0" y="5480"/>
                  </a:cubicBezTo>
                  <a:cubicBezTo>
                    <a:pt x="609" y="5683"/>
                    <a:pt x="1056" y="6252"/>
                    <a:pt x="1056" y="6942"/>
                  </a:cubicBezTo>
                  <a:cubicBezTo>
                    <a:pt x="1056" y="7632"/>
                    <a:pt x="609" y="8200"/>
                    <a:pt x="0" y="8403"/>
                  </a:cubicBezTo>
                  <a:cubicBezTo>
                    <a:pt x="41" y="8647"/>
                    <a:pt x="82" y="8931"/>
                    <a:pt x="203" y="9175"/>
                  </a:cubicBezTo>
                  <a:cubicBezTo>
                    <a:pt x="310" y="9146"/>
                    <a:pt x="420" y="9133"/>
                    <a:pt x="530" y="9133"/>
                  </a:cubicBezTo>
                  <a:cubicBezTo>
                    <a:pt x="1045" y="9133"/>
                    <a:pt x="1567" y="9430"/>
                    <a:pt x="1868" y="9865"/>
                  </a:cubicBezTo>
                  <a:cubicBezTo>
                    <a:pt x="2233" y="10474"/>
                    <a:pt x="2111" y="11204"/>
                    <a:pt x="1665" y="11692"/>
                  </a:cubicBezTo>
                  <a:cubicBezTo>
                    <a:pt x="1827" y="11895"/>
                    <a:pt x="2030" y="12057"/>
                    <a:pt x="2233" y="12260"/>
                  </a:cubicBezTo>
                  <a:cubicBezTo>
                    <a:pt x="2500" y="11993"/>
                    <a:pt x="2883" y="11842"/>
                    <a:pt x="3270" y="11842"/>
                  </a:cubicBezTo>
                  <a:cubicBezTo>
                    <a:pt x="3530" y="11842"/>
                    <a:pt x="3791" y="11910"/>
                    <a:pt x="4019" y="12057"/>
                  </a:cubicBezTo>
                  <a:cubicBezTo>
                    <a:pt x="4628" y="12422"/>
                    <a:pt x="4872" y="13072"/>
                    <a:pt x="4709" y="13762"/>
                  </a:cubicBezTo>
                  <a:cubicBezTo>
                    <a:pt x="4953" y="13843"/>
                    <a:pt x="5237" y="13884"/>
                    <a:pt x="5481" y="13965"/>
                  </a:cubicBezTo>
                  <a:cubicBezTo>
                    <a:pt x="5684" y="13356"/>
                    <a:pt x="6252" y="12869"/>
                    <a:pt x="6942" y="12869"/>
                  </a:cubicBezTo>
                  <a:cubicBezTo>
                    <a:pt x="7673" y="12869"/>
                    <a:pt x="8201" y="13356"/>
                    <a:pt x="8404" y="13965"/>
                  </a:cubicBezTo>
                  <a:cubicBezTo>
                    <a:pt x="8688" y="13884"/>
                    <a:pt x="8931" y="13843"/>
                    <a:pt x="9175" y="13762"/>
                  </a:cubicBezTo>
                  <a:cubicBezTo>
                    <a:pt x="9013" y="13153"/>
                    <a:pt x="9337" y="12422"/>
                    <a:pt x="9865" y="12057"/>
                  </a:cubicBezTo>
                  <a:cubicBezTo>
                    <a:pt x="10114" y="11924"/>
                    <a:pt x="10383" y="11859"/>
                    <a:pt x="10650" y="11859"/>
                  </a:cubicBezTo>
                  <a:cubicBezTo>
                    <a:pt x="11037" y="11859"/>
                    <a:pt x="11420" y="11996"/>
                    <a:pt x="11732" y="12260"/>
                  </a:cubicBezTo>
                  <a:cubicBezTo>
                    <a:pt x="11895" y="12138"/>
                    <a:pt x="12057" y="11935"/>
                    <a:pt x="12260" y="11692"/>
                  </a:cubicBezTo>
                  <a:cubicBezTo>
                    <a:pt x="11814" y="11245"/>
                    <a:pt x="11732" y="10514"/>
                    <a:pt x="12057" y="9946"/>
                  </a:cubicBezTo>
                  <a:cubicBezTo>
                    <a:pt x="12362" y="9439"/>
                    <a:pt x="12863" y="9185"/>
                    <a:pt x="13422" y="9185"/>
                  </a:cubicBezTo>
                  <a:cubicBezTo>
                    <a:pt x="13533" y="9185"/>
                    <a:pt x="13647" y="9195"/>
                    <a:pt x="13762" y="9215"/>
                  </a:cubicBezTo>
                  <a:cubicBezTo>
                    <a:pt x="13843" y="8972"/>
                    <a:pt x="13884" y="8728"/>
                    <a:pt x="13965" y="8485"/>
                  </a:cubicBezTo>
                  <a:cubicBezTo>
                    <a:pt x="13316" y="8282"/>
                    <a:pt x="12869" y="7713"/>
                    <a:pt x="12869" y="6983"/>
                  </a:cubicBezTo>
                  <a:cubicBezTo>
                    <a:pt x="12869" y="6292"/>
                    <a:pt x="13316" y="5724"/>
                    <a:pt x="13965" y="5521"/>
                  </a:cubicBezTo>
                  <a:cubicBezTo>
                    <a:pt x="13884" y="5278"/>
                    <a:pt x="13843" y="5034"/>
                    <a:pt x="13762" y="4750"/>
                  </a:cubicBezTo>
                  <a:cubicBezTo>
                    <a:pt x="13648" y="4780"/>
                    <a:pt x="13529" y="4795"/>
                    <a:pt x="13409" y="4795"/>
                  </a:cubicBezTo>
                  <a:cubicBezTo>
                    <a:pt x="12891" y="4795"/>
                    <a:pt x="12354" y="4521"/>
                    <a:pt x="12057" y="4060"/>
                  </a:cubicBezTo>
                  <a:cubicBezTo>
                    <a:pt x="11732" y="3451"/>
                    <a:pt x="11814" y="2720"/>
                    <a:pt x="12260" y="2233"/>
                  </a:cubicBezTo>
                  <a:cubicBezTo>
                    <a:pt x="12138" y="2030"/>
                    <a:pt x="11935" y="1868"/>
                    <a:pt x="11732" y="1665"/>
                  </a:cubicBezTo>
                  <a:cubicBezTo>
                    <a:pt x="11441" y="1932"/>
                    <a:pt x="11063" y="2083"/>
                    <a:pt x="10684" y="2083"/>
                  </a:cubicBezTo>
                  <a:cubicBezTo>
                    <a:pt x="10429" y="2083"/>
                    <a:pt x="10175" y="2014"/>
                    <a:pt x="9946" y="1868"/>
                  </a:cubicBezTo>
                  <a:cubicBezTo>
                    <a:pt x="9337" y="1502"/>
                    <a:pt x="9094" y="853"/>
                    <a:pt x="9216" y="203"/>
                  </a:cubicBezTo>
                  <a:cubicBezTo>
                    <a:pt x="8972" y="81"/>
                    <a:pt x="8728" y="41"/>
                    <a:pt x="8485" y="0"/>
                  </a:cubicBezTo>
                  <a:cubicBezTo>
                    <a:pt x="8282" y="609"/>
                    <a:pt x="7713" y="1056"/>
                    <a:pt x="6983" y="1056"/>
                  </a:cubicBezTo>
                  <a:cubicBezTo>
                    <a:pt x="6293" y="1056"/>
                    <a:pt x="5724" y="609"/>
                    <a:pt x="5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183023" y="3806297"/>
              <a:ext cx="340107" cy="340083"/>
            </a:xfrm>
            <a:custGeom>
              <a:rect b="b" l="l" r="r" t="t"/>
              <a:pathLst>
                <a:path extrusionOk="0" h="13965" w="13966">
                  <a:moveTo>
                    <a:pt x="7064" y="3532"/>
                  </a:moveTo>
                  <a:cubicBezTo>
                    <a:pt x="8931" y="3532"/>
                    <a:pt x="10433" y="5075"/>
                    <a:pt x="10433" y="6942"/>
                  </a:cubicBezTo>
                  <a:cubicBezTo>
                    <a:pt x="10433" y="8809"/>
                    <a:pt x="8931" y="10352"/>
                    <a:pt x="7064" y="10352"/>
                  </a:cubicBezTo>
                  <a:cubicBezTo>
                    <a:pt x="5156" y="10352"/>
                    <a:pt x="3654" y="8809"/>
                    <a:pt x="3654" y="6942"/>
                  </a:cubicBezTo>
                  <a:cubicBezTo>
                    <a:pt x="3654" y="5075"/>
                    <a:pt x="5156" y="3532"/>
                    <a:pt x="7064" y="3532"/>
                  </a:cubicBezTo>
                  <a:close/>
                  <a:moveTo>
                    <a:pt x="5521" y="0"/>
                  </a:moveTo>
                  <a:cubicBezTo>
                    <a:pt x="5278" y="41"/>
                    <a:pt x="5034" y="81"/>
                    <a:pt x="4750" y="203"/>
                  </a:cubicBezTo>
                  <a:cubicBezTo>
                    <a:pt x="4912" y="812"/>
                    <a:pt x="4628" y="1502"/>
                    <a:pt x="4060" y="1868"/>
                  </a:cubicBezTo>
                  <a:cubicBezTo>
                    <a:pt x="3815" y="2014"/>
                    <a:pt x="3551" y="2083"/>
                    <a:pt x="3290" y="2083"/>
                  </a:cubicBezTo>
                  <a:cubicBezTo>
                    <a:pt x="2903" y="2083"/>
                    <a:pt x="2524" y="1932"/>
                    <a:pt x="2233" y="1665"/>
                  </a:cubicBezTo>
                  <a:cubicBezTo>
                    <a:pt x="2030" y="1827"/>
                    <a:pt x="1868" y="2030"/>
                    <a:pt x="1665" y="2233"/>
                  </a:cubicBezTo>
                  <a:cubicBezTo>
                    <a:pt x="2111" y="2679"/>
                    <a:pt x="2233" y="3451"/>
                    <a:pt x="1868" y="4019"/>
                  </a:cubicBezTo>
                  <a:cubicBezTo>
                    <a:pt x="1576" y="4505"/>
                    <a:pt x="1104" y="4758"/>
                    <a:pt x="595" y="4758"/>
                  </a:cubicBezTo>
                  <a:cubicBezTo>
                    <a:pt x="466" y="4758"/>
                    <a:pt x="335" y="4742"/>
                    <a:pt x="203" y="4709"/>
                  </a:cubicBezTo>
                  <a:cubicBezTo>
                    <a:pt x="82" y="4953"/>
                    <a:pt x="41" y="5237"/>
                    <a:pt x="0" y="5480"/>
                  </a:cubicBezTo>
                  <a:cubicBezTo>
                    <a:pt x="609" y="5683"/>
                    <a:pt x="1056" y="6252"/>
                    <a:pt x="1056" y="6942"/>
                  </a:cubicBezTo>
                  <a:cubicBezTo>
                    <a:pt x="1056" y="7632"/>
                    <a:pt x="609" y="8200"/>
                    <a:pt x="0" y="8403"/>
                  </a:cubicBezTo>
                  <a:cubicBezTo>
                    <a:pt x="41" y="8647"/>
                    <a:pt x="82" y="8931"/>
                    <a:pt x="203" y="9175"/>
                  </a:cubicBezTo>
                  <a:cubicBezTo>
                    <a:pt x="310" y="9146"/>
                    <a:pt x="420" y="9133"/>
                    <a:pt x="530" y="9133"/>
                  </a:cubicBezTo>
                  <a:cubicBezTo>
                    <a:pt x="1045" y="9133"/>
                    <a:pt x="1567" y="9430"/>
                    <a:pt x="1868" y="9865"/>
                  </a:cubicBezTo>
                  <a:cubicBezTo>
                    <a:pt x="2233" y="10474"/>
                    <a:pt x="2111" y="11204"/>
                    <a:pt x="1665" y="11692"/>
                  </a:cubicBezTo>
                  <a:cubicBezTo>
                    <a:pt x="1827" y="11895"/>
                    <a:pt x="2030" y="12057"/>
                    <a:pt x="2233" y="12260"/>
                  </a:cubicBezTo>
                  <a:cubicBezTo>
                    <a:pt x="2500" y="11993"/>
                    <a:pt x="2883" y="11842"/>
                    <a:pt x="3270" y="11842"/>
                  </a:cubicBezTo>
                  <a:cubicBezTo>
                    <a:pt x="3530" y="11842"/>
                    <a:pt x="3791" y="11910"/>
                    <a:pt x="4019" y="12057"/>
                  </a:cubicBezTo>
                  <a:cubicBezTo>
                    <a:pt x="4628" y="12422"/>
                    <a:pt x="4872" y="13072"/>
                    <a:pt x="4709" y="13762"/>
                  </a:cubicBezTo>
                  <a:cubicBezTo>
                    <a:pt x="4953" y="13843"/>
                    <a:pt x="5237" y="13884"/>
                    <a:pt x="5481" y="13965"/>
                  </a:cubicBezTo>
                  <a:cubicBezTo>
                    <a:pt x="5684" y="13356"/>
                    <a:pt x="6252" y="12869"/>
                    <a:pt x="6942" y="12869"/>
                  </a:cubicBezTo>
                  <a:cubicBezTo>
                    <a:pt x="7673" y="12869"/>
                    <a:pt x="8201" y="13356"/>
                    <a:pt x="8404" y="13965"/>
                  </a:cubicBezTo>
                  <a:cubicBezTo>
                    <a:pt x="8688" y="13884"/>
                    <a:pt x="8931" y="13843"/>
                    <a:pt x="9175" y="13762"/>
                  </a:cubicBezTo>
                  <a:cubicBezTo>
                    <a:pt x="9013" y="13153"/>
                    <a:pt x="9337" y="12422"/>
                    <a:pt x="9865" y="12057"/>
                  </a:cubicBezTo>
                  <a:cubicBezTo>
                    <a:pt x="10114" y="11924"/>
                    <a:pt x="10383" y="11859"/>
                    <a:pt x="10650" y="11859"/>
                  </a:cubicBezTo>
                  <a:cubicBezTo>
                    <a:pt x="11037" y="11859"/>
                    <a:pt x="11420" y="11996"/>
                    <a:pt x="11732" y="12260"/>
                  </a:cubicBezTo>
                  <a:cubicBezTo>
                    <a:pt x="11895" y="12138"/>
                    <a:pt x="12057" y="11935"/>
                    <a:pt x="12260" y="11692"/>
                  </a:cubicBezTo>
                  <a:cubicBezTo>
                    <a:pt x="11814" y="11245"/>
                    <a:pt x="11732" y="10514"/>
                    <a:pt x="12057" y="9946"/>
                  </a:cubicBezTo>
                  <a:cubicBezTo>
                    <a:pt x="12362" y="9439"/>
                    <a:pt x="12863" y="9185"/>
                    <a:pt x="13422" y="9185"/>
                  </a:cubicBezTo>
                  <a:cubicBezTo>
                    <a:pt x="13533" y="9185"/>
                    <a:pt x="13647" y="9195"/>
                    <a:pt x="13762" y="9215"/>
                  </a:cubicBezTo>
                  <a:cubicBezTo>
                    <a:pt x="13843" y="8972"/>
                    <a:pt x="13884" y="8728"/>
                    <a:pt x="13965" y="8485"/>
                  </a:cubicBezTo>
                  <a:cubicBezTo>
                    <a:pt x="13316" y="8282"/>
                    <a:pt x="12869" y="7713"/>
                    <a:pt x="12869" y="6983"/>
                  </a:cubicBezTo>
                  <a:cubicBezTo>
                    <a:pt x="12869" y="6292"/>
                    <a:pt x="13316" y="5724"/>
                    <a:pt x="13965" y="5521"/>
                  </a:cubicBezTo>
                  <a:cubicBezTo>
                    <a:pt x="13884" y="5278"/>
                    <a:pt x="13843" y="5034"/>
                    <a:pt x="13762" y="4750"/>
                  </a:cubicBezTo>
                  <a:cubicBezTo>
                    <a:pt x="13648" y="4780"/>
                    <a:pt x="13529" y="4795"/>
                    <a:pt x="13409" y="4795"/>
                  </a:cubicBezTo>
                  <a:cubicBezTo>
                    <a:pt x="12891" y="4795"/>
                    <a:pt x="12354" y="4521"/>
                    <a:pt x="12057" y="4060"/>
                  </a:cubicBezTo>
                  <a:cubicBezTo>
                    <a:pt x="11732" y="3451"/>
                    <a:pt x="11814" y="2720"/>
                    <a:pt x="12260" y="2233"/>
                  </a:cubicBezTo>
                  <a:cubicBezTo>
                    <a:pt x="12138" y="2030"/>
                    <a:pt x="11935" y="1868"/>
                    <a:pt x="11732" y="1665"/>
                  </a:cubicBezTo>
                  <a:cubicBezTo>
                    <a:pt x="11441" y="1932"/>
                    <a:pt x="11063" y="2083"/>
                    <a:pt x="10684" y="2083"/>
                  </a:cubicBezTo>
                  <a:cubicBezTo>
                    <a:pt x="10429" y="2083"/>
                    <a:pt x="10175" y="2014"/>
                    <a:pt x="9946" y="1868"/>
                  </a:cubicBezTo>
                  <a:cubicBezTo>
                    <a:pt x="9337" y="1502"/>
                    <a:pt x="9094" y="853"/>
                    <a:pt x="9216" y="203"/>
                  </a:cubicBezTo>
                  <a:cubicBezTo>
                    <a:pt x="8972" y="81"/>
                    <a:pt x="8728" y="41"/>
                    <a:pt x="8485" y="0"/>
                  </a:cubicBezTo>
                  <a:cubicBezTo>
                    <a:pt x="8282" y="609"/>
                    <a:pt x="7713" y="1056"/>
                    <a:pt x="6983" y="1056"/>
                  </a:cubicBezTo>
                  <a:cubicBezTo>
                    <a:pt x="6293" y="1056"/>
                    <a:pt x="5724" y="609"/>
                    <a:pt x="5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flipH="1">
              <a:off x="471599" y="1470088"/>
              <a:ext cx="225306" cy="225290"/>
            </a:xfrm>
            <a:custGeom>
              <a:rect b="b" l="l" r="r" t="t"/>
              <a:pathLst>
                <a:path extrusionOk="0" h="13965" w="13966">
                  <a:moveTo>
                    <a:pt x="7064" y="3532"/>
                  </a:moveTo>
                  <a:cubicBezTo>
                    <a:pt x="8931" y="3532"/>
                    <a:pt x="10433" y="5075"/>
                    <a:pt x="10433" y="6942"/>
                  </a:cubicBezTo>
                  <a:cubicBezTo>
                    <a:pt x="10433" y="8809"/>
                    <a:pt x="8931" y="10352"/>
                    <a:pt x="7064" y="10352"/>
                  </a:cubicBezTo>
                  <a:cubicBezTo>
                    <a:pt x="5156" y="10352"/>
                    <a:pt x="3654" y="8809"/>
                    <a:pt x="3654" y="6942"/>
                  </a:cubicBezTo>
                  <a:cubicBezTo>
                    <a:pt x="3654" y="5075"/>
                    <a:pt x="5156" y="3532"/>
                    <a:pt x="7064" y="3532"/>
                  </a:cubicBezTo>
                  <a:close/>
                  <a:moveTo>
                    <a:pt x="5521" y="0"/>
                  </a:moveTo>
                  <a:cubicBezTo>
                    <a:pt x="5278" y="41"/>
                    <a:pt x="5034" y="81"/>
                    <a:pt x="4750" y="203"/>
                  </a:cubicBezTo>
                  <a:cubicBezTo>
                    <a:pt x="4912" y="812"/>
                    <a:pt x="4628" y="1502"/>
                    <a:pt x="4060" y="1868"/>
                  </a:cubicBezTo>
                  <a:cubicBezTo>
                    <a:pt x="3815" y="2014"/>
                    <a:pt x="3551" y="2083"/>
                    <a:pt x="3290" y="2083"/>
                  </a:cubicBezTo>
                  <a:cubicBezTo>
                    <a:pt x="2903" y="2083"/>
                    <a:pt x="2524" y="1932"/>
                    <a:pt x="2233" y="1665"/>
                  </a:cubicBezTo>
                  <a:cubicBezTo>
                    <a:pt x="2030" y="1827"/>
                    <a:pt x="1868" y="2030"/>
                    <a:pt x="1665" y="2233"/>
                  </a:cubicBezTo>
                  <a:cubicBezTo>
                    <a:pt x="2111" y="2679"/>
                    <a:pt x="2233" y="3451"/>
                    <a:pt x="1868" y="4019"/>
                  </a:cubicBezTo>
                  <a:cubicBezTo>
                    <a:pt x="1576" y="4505"/>
                    <a:pt x="1104" y="4758"/>
                    <a:pt x="595" y="4758"/>
                  </a:cubicBezTo>
                  <a:cubicBezTo>
                    <a:pt x="466" y="4758"/>
                    <a:pt x="335" y="4742"/>
                    <a:pt x="203" y="4709"/>
                  </a:cubicBezTo>
                  <a:cubicBezTo>
                    <a:pt x="82" y="4953"/>
                    <a:pt x="41" y="5237"/>
                    <a:pt x="0" y="5480"/>
                  </a:cubicBezTo>
                  <a:cubicBezTo>
                    <a:pt x="609" y="5683"/>
                    <a:pt x="1056" y="6252"/>
                    <a:pt x="1056" y="6942"/>
                  </a:cubicBezTo>
                  <a:cubicBezTo>
                    <a:pt x="1056" y="7632"/>
                    <a:pt x="609" y="8200"/>
                    <a:pt x="0" y="8403"/>
                  </a:cubicBezTo>
                  <a:cubicBezTo>
                    <a:pt x="41" y="8647"/>
                    <a:pt x="82" y="8931"/>
                    <a:pt x="203" y="9175"/>
                  </a:cubicBezTo>
                  <a:cubicBezTo>
                    <a:pt x="310" y="9146"/>
                    <a:pt x="420" y="9133"/>
                    <a:pt x="530" y="9133"/>
                  </a:cubicBezTo>
                  <a:cubicBezTo>
                    <a:pt x="1045" y="9133"/>
                    <a:pt x="1567" y="9430"/>
                    <a:pt x="1868" y="9865"/>
                  </a:cubicBezTo>
                  <a:cubicBezTo>
                    <a:pt x="2233" y="10474"/>
                    <a:pt x="2111" y="11204"/>
                    <a:pt x="1665" y="11692"/>
                  </a:cubicBezTo>
                  <a:cubicBezTo>
                    <a:pt x="1827" y="11895"/>
                    <a:pt x="2030" y="12057"/>
                    <a:pt x="2233" y="12260"/>
                  </a:cubicBezTo>
                  <a:cubicBezTo>
                    <a:pt x="2500" y="11993"/>
                    <a:pt x="2883" y="11842"/>
                    <a:pt x="3270" y="11842"/>
                  </a:cubicBezTo>
                  <a:cubicBezTo>
                    <a:pt x="3530" y="11842"/>
                    <a:pt x="3791" y="11910"/>
                    <a:pt x="4019" y="12057"/>
                  </a:cubicBezTo>
                  <a:cubicBezTo>
                    <a:pt x="4628" y="12422"/>
                    <a:pt x="4872" y="13072"/>
                    <a:pt x="4709" y="13762"/>
                  </a:cubicBezTo>
                  <a:cubicBezTo>
                    <a:pt x="4953" y="13843"/>
                    <a:pt x="5237" y="13884"/>
                    <a:pt x="5481" y="13965"/>
                  </a:cubicBezTo>
                  <a:cubicBezTo>
                    <a:pt x="5684" y="13356"/>
                    <a:pt x="6252" y="12869"/>
                    <a:pt x="6942" y="12869"/>
                  </a:cubicBezTo>
                  <a:cubicBezTo>
                    <a:pt x="7673" y="12869"/>
                    <a:pt x="8201" y="13356"/>
                    <a:pt x="8404" y="13965"/>
                  </a:cubicBezTo>
                  <a:cubicBezTo>
                    <a:pt x="8688" y="13884"/>
                    <a:pt x="8931" y="13843"/>
                    <a:pt x="9175" y="13762"/>
                  </a:cubicBezTo>
                  <a:cubicBezTo>
                    <a:pt x="9013" y="13153"/>
                    <a:pt x="9337" y="12422"/>
                    <a:pt x="9865" y="12057"/>
                  </a:cubicBezTo>
                  <a:cubicBezTo>
                    <a:pt x="10114" y="11924"/>
                    <a:pt x="10383" y="11859"/>
                    <a:pt x="10650" y="11859"/>
                  </a:cubicBezTo>
                  <a:cubicBezTo>
                    <a:pt x="11037" y="11859"/>
                    <a:pt x="11420" y="11996"/>
                    <a:pt x="11732" y="12260"/>
                  </a:cubicBezTo>
                  <a:cubicBezTo>
                    <a:pt x="11895" y="12138"/>
                    <a:pt x="12057" y="11935"/>
                    <a:pt x="12260" y="11692"/>
                  </a:cubicBezTo>
                  <a:cubicBezTo>
                    <a:pt x="11814" y="11245"/>
                    <a:pt x="11732" y="10514"/>
                    <a:pt x="12057" y="9946"/>
                  </a:cubicBezTo>
                  <a:cubicBezTo>
                    <a:pt x="12362" y="9439"/>
                    <a:pt x="12863" y="9185"/>
                    <a:pt x="13422" y="9185"/>
                  </a:cubicBezTo>
                  <a:cubicBezTo>
                    <a:pt x="13533" y="9185"/>
                    <a:pt x="13647" y="9195"/>
                    <a:pt x="13762" y="9215"/>
                  </a:cubicBezTo>
                  <a:cubicBezTo>
                    <a:pt x="13843" y="8972"/>
                    <a:pt x="13884" y="8728"/>
                    <a:pt x="13965" y="8485"/>
                  </a:cubicBezTo>
                  <a:cubicBezTo>
                    <a:pt x="13316" y="8282"/>
                    <a:pt x="12869" y="7713"/>
                    <a:pt x="12869" y="6983"/>
                  </a:cubicBezTo>
                  <a:cubicBezTo>
                    <a:pt x="12869" y="6292"/>
                    <a:pt x="13316" y="5724"/>
                    <a:pt x="13965" y="5521"/>
                  </a:cubicBezTo>
                  <a:cubicBezTo>
                    <a:pt x="13884" y="5278"/>
                    <a:pt x="13843" y="5034"/>
                    <a:pt x="13762" y="4750"/>
                  </a:cubicBezTo>
                  <a:cubicBezTo>
                    <a:pt x="13648" y="4780"/>
                    <a:pt x="13529" y="4795"/>
                    <a:pt x="13409" y="4795"/>
                  </a:cubicBezTo>
                  <a:cubicBezTo>
                    <a:pt x="12891" y="4795"/>
                    <a:pt x="12354" y="4521"/>
                    <a:pt x="12057" y="4060"/>
                  </a:cubicBezTo>
                  <a:cubicBezTo>
                    <a:pt x="11732" y="3451"/>
                    <a:pt x="11814" y="2720"/>
                    <a:pt x="12260" y="2233"/>
                  </a:cubicBezTo>
                  <a:cubicBezTo>
                    <a:pt x="12138" y="2030"/>
                    <a:pt x="11935" y="1868"/>
                    <a:pt x="11732" y="1665"/>
                  </a:cubicBezTo>
                  <a:cubicBezTo>
                    <a:pt x="11441" y="1932"/>
                    <a:pt x="11063" y="2083"/>
                    <a:pt x="10684" y="2083"/>
                  </a:cubicBezTo>
                  <a:cubicBezTo>
                    <a:pt x="10429" y="2083"/>
                    <a:pt x="10175" y="2014"/>
                    <a:pt x="9946" y="1868"/>
                  </a:cubicBezTo>
                  <a:cubicBezTo>
                    <a:pt x="9337" y="1502"/>
                    <a:pt x="9094" y="853"/>
                    <a:pt x="9216" y="203"/>
                  </a:cubicBezTo>
                  <a:cubicBezTo>
                    <a:pt x="8972" y="81"/>
                    <a:pt x="8728" y="41"/>
                    <a:pt x="8485" y="0"/>
                  </a:cubicBezTo>
                  <a:cubicBezTo>
                    <a:pt x="8282" y="609"/>
                    <a:pt x="7713" y="1056"/>
                    <a:pt x="6983" y="1056"/>
                  </a:cubicBezTo>
                  <a:cubicBezTo>
                    <a:pt x="6293" y="1056"/>
                    <a:pt x="5724" y="609"/>
                    <a:pt x="5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46"/>
          <p:cNvSpPr txBox="1"/>
          <p:nvPr/>
        </p:nvSpPr>
        <p:spPr>
          <a:xfrm>
            <a:off x="3660100" y="1596825"/>
            <a:ext cx="5264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  <a:latin typeface="Pridi"/>
                <a:ea typeface="Pridi"/>
                <a:cs typeface="Pridi"/>
                <a:sym typeface="Pridi"/>
              </a:rPr>
              <a:t>Connect with me at:</a:t>
            </a:r>
            <a:endParaRPr sz="3800">
              <a:solidFill>
                <a:schemeClr val="accent1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grpSp>
        <p:nvGrpSpPr>
          <p:cNvPr id="523" name="Google Shape;523;p46"/>
          <p:cNvGrpSpPr/>
          <p:nvPr/>
        </p:nvGrpSpPr>
        <p:grpSpPr>
          <a:xfrm>
            <a:off x="3346948" y="2489121"/>
            <a:ext cx="605529" cy="572609"/>
            <a:chOff x="6080297" y="1216725"/>
            <a:chExt cx="801600" cy="801300"/>
          </a:xfrm>
        </p:grpSpPr>
        <p:sp>
          <p:nvSpPr>
            <p:cNvPr id="524" name="Google Shape;524;p46"/>
            <p:cNvSpPr/>
            <p:nvPr/>
          </p:nvSpPr>
          <p:spPr>
            <a:xfrm>
              <a:off x="6080297" y="1216725"/>
              <a:ext cx="801600" cy="8013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098616" y="1234875"/>
              <a:ext cx="765000" cy="76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Pridi"/>
                  <a:ea typeface="Pridi"/>
                  <a:cs typeface="Pridi"/>
                  <a:sym typeface="Pridi"/>
                </a:rPr>
                <a:t>1</a:t>
              </a:r>
              <a:endParaRPr sz="300">
                <a:solidFill>
                  <a:schemeClr val="lt1"/>
                </a:solidFill>
              </a:endParaRPr>
            </a:p>
          </p:txBody>
        </p:sp>
      </p:grpSp>
      <p:sp>
        <p:nvSpPr>
          <p:cNvPr id="526" name="Google Shape;526;p46"/>
          <p:cNvSpPr/>
          <p:nvPr/>
        </p:nvSpPr>
        <p:spPr>
          <a:xfrm>
            <a:off x="4071450" y="25753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LinkedIn</a:t>
            </a: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 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grpSp>
        <p:nvGrpSpPr>
          <p:cNvPr id="527" name="Google Shape;527;p46"/>
          <p:cNvGrpSpPr/>
          <p:nvPr/>
        </p:nvGrpSpPr>
        <p:grpSpPr>
          <a:xfrm>
            <a:off x="3346946" y="3260544"/>
            <a:ext cx="605529" cy="572609"/>
            <a:chOff x="6080297" y="1216725"/>
            <a:chExt cx="801600" cy="801300"/>
          </a:xfrm>
        </p:grpSpPr>
        <p:sp>
          <p:nvSpPr>
            <p:cNvPr id="528" name="Google Shape;528;p46"/>
            <p:cNvSpPr/>
            <p:nvPr/>
          </p:nvSpPr>
          <p:spPr>
            <a:xfrm>
              <a:off x="6080297" y="1216725"/>
              <a:ext cx="801600" cy="8013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6098616" y="12348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Pridi"/>
                  <a:ea typeface="Pridi"/>
                  <a:cs typeface="Pridi"/>
                  <a:sym typeface="Pridi"/>
                </a:rPr>
                <a:t>2</a:t>
              </a:r>
              <a:endParaRPr/>
            </a:p>
          </p:txBody>
        </p:sp>
      </p:grpSp>
      <p:sp>
        <p:nvSpPr>
          <p:cNvPr id="530" name="Google Shape;530;p46"/>
          <p:cNvSpPr/>
          <p:nvPr/>
        </p:nvSpPr>
        <p:spPr>
          <a:xfrm>
            <a:off x="4071458" y="3373907"/>
            <a:ext cx="1363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GitHub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531" name="Google Shape;531;p4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5919245" y="2602475"/>
            <a:ext cx="2167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1"/>
                </a:solidFill>
                <a:latin typeface="Pridi"/>
                <a:ea typeface="Pridi"/>
                <a:cs typeface="Pridi"/>
                <a:sym typeface="Prid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Dawn Yap</a:t>
            </a:r>
            <a:endParaRPr sz="2200">
              <a:solidFill>
                <a:schemeClr val="accent1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533" name="Google Shape;533;p4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6"/>
          <p:cNvSpPr/>
          <p:nvPr/>
        </p:nvSpPr>
        <p:spPr>
          <a:xfrm>
            <a:off x="6321408" y="3373907"/>
            <a:ext cx="1363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1"/>
                </a:solidFill>
                <a:latin typeface="Pridi"/>
                <a:ea typeface="Pridi"/>
                <a:cs typeface="Pridi"/>
                <a:sym typeface="Prid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ddxwnny</a:t>
            </a:r>
            <a:endParaRPr sz="2200" u="sng">
              <a:solidFill>
                <a:schemeClr val="accent1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grpSp>
        <p:nvGrpSpPr>
          <p:cNvPr id="535" name="Google Shape;535;p46"/>
          <p:cNvGrpSpPr/>
          <p:nvPr/>
        </p:nvGrpSpPr>
        <p:grpSpPr>
          <a:xfrm>
            <a:off x="3346932" y="4031978"/>
            <a:ext cx="605529" cy="572609"/>
            <a:chOff x="6080297" y="1216725"/>
            <a:chExt cx="801600" cy="801300"/>
          </a:xfrm>
        </p:grpSpPr>
        <p:sp>
          <p:nvSpPr>
            <p:cNvPr id="536" name="Google Shape;536;p46"/>
            <p:cNvSpPr/>
            <p:nvPr/>
          </p:nvSpPr>
          <p:spPr>
            <a:xfrm>
              <a:off x="6080297" y="1216725"/>
              <a:ext cx="801600" cy="8013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098616" y="1234875"/>
              <a:ext cx="765000" cy="76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Pridi"/>
                  <a:ea typeface="Pridi"/>
                  <a:cs typeface="Pridi"/>
                  <a:sym typeface="Pridi"/>
                </a:rPr>
                <a:t>3</a:t>
              </a:r>
              <a:endParaRPr/>
            </a:p>
          </p:txBody>
        </p:sp>
      </p:grpSp>
      <p:sp>
        <p:nvSpPr>
          <p:cNvPr id="538" name="Google Shape;538;p46"/>
          <p:cNvSpPr/>
          <p:nvPr/>
        </p:nvSpPr>
        <p:spPr>
          <a:xfrm>
            <a:off x="4071445" y="4118182"/>
            <a:ext cx="1363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rPr>
              <a:t>Email</a:t>
            </a:r>
            <a:endParaRPr sz="2200">
              <a:solidFill>
                <a:schemeClr val="dk2"/>
              </a:solidFill>
              <a:latin typeface="Pridi"/>
              <a:ea typeface="Pridi"/>
              <a:cs typeface="Pridi"/>
              <a:sym typeface="Pridi"/>
            </a:endParaRPr>
          </a:p>
        </p:txBody>
      </p:sp>
      <p:sp>
        <p:nvSpPr>
          <p:cNvPr id="539" name="Google Shape;539;p46"/>
          <p:cNvSpPr/>
          <p:nvPr/>
        </p:nvSpPr>
        <p:spPr>
          <a:xfrm>
            <a:off x="5334825" y="4145325"/>
            <a:ext cx="3656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1"/>
                </a:solidFill>
                <a:latin typeface="Pridi"/>
                <a:ea typeface="Pridi"/>
                <a:cs typeface="Pridi"/>
                <a:sym typeface="Pridi"/>
              </a:rPr>
              <a:t>dawnyap2004@gmail.com</a:t>
            </a:r>
            <a:endParaRPr sz="2200" u="sng">
              <a:solidFill>
                <a:schemeClr val="accent1"/>
              </a:solidFill>
              <a:latin typeface="Pridi"/>
              <a:ea typeface="Pridi"/>
              <a:cs typeface="Pridi"/>
              <a:sym typeface="Prid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713225" y="1499550"/>
            <a:ext cx="77175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Cyclistic marketing strategy: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Focussed on increasing awareness &amp; appealing to broad consumer segments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Flexible pricing plans: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Member: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annual memberships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Casual: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single-ride or full day passes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Financial analysis: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maximise profits &amp; ensure growth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Cyclistic should focus on conversion of casual users to members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521575" y="309700"/>
            <a:ext cx="83289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Introduction to the (fictional) company: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1"/>
                </a:solidFill>
              </a:rPr>
              <a:t>Cyclistic 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713225" y="1611425"/>
            <a:ext cx="77175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Cyclistic: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Bike-share program with more than 5800 bicycles &amp; 600 docking stations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Inclusive to all types of users by offering wide range of bicycles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 user dynamics: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30% of users: for commuting to work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70% of users: for leisure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 stakeholders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Lily Moreno: marketing director; in charge of promoting the bike-share program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Cyclistic marketing analytics team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Cyclistic executive team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309700"/>
            <a:ext cx="77040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case-study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Cyclistic – bike-sharing</a:t>
            </a:r>
            <a:endParaRPr sz="2400">
              <a:solidFill>
                <a:schemeClr val="accent1"/>
              </a:solidFill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7714125" y="3993403"/>
            <a:ext cx="1103914" cy="870167"/>
            <a:chOff x="3375229" y="2861254"/>
            <a:chExt cx="2393569" cy="1611420"/>
          </a:xfrm>
        </p:grpSpPr>
        <p:grpSp>
          <p:nvGrpSpPr>
            <p:cNvPr id="179" name="Google Shape;179;p20"/>
            <p:cNvGrpSpPr/>
            <p:nvPr/>
          </p:nvGrpSpPr>
          <p:grpSpPr>
            <a:xfrm flipH="1">
              <a:off x="3375229" y="2861254"/>
              <a:ext cx="2393569" cy="1419876"/>
              <a:chOff x="391350" y="2417025"/>
              <a:chExt cx="1851175" cy="1098125"/>
            </a:xfrm>
          </p:grpSpPr>
          <p:sp>
            <p:nvSpPr>
              <p:cNvPr id="180" name="Google Shape;180;p20"/>
              <p:cNvSpPr/>
              <p:nvPr/>
            </p:nvSpPr>
            <p:spPr>
              <a:xfrm>
                <a:off x="1760425" y="3032025"/>
                <a:ext cx="233450" cy="233450"/>
              </a:xfrm>
              <a:custGeom>
                <a:rect b="b" l="l" r="r" t="t"/>
                <a:pathLst>
                  <a:path extrusionOk="0" h="9338" w="9338">
                    <a:moveTo>
                      <a:pt x="4669" y="2396"/>
                    </a:moveTo>
                    <a:cubicBezTo>
                      <a:pt x="5928" y="2396"/>
                      <a:pt x="6943" y="3411"/>
                      <a:pt x="6943" y="4669"/>
                    </a:cubicBezTo>
                    <a:cubicBezTo>
                      <a:pt x="6943" y="5928"/>
                      <a:pt x="5928" y="6943"/>
                      <a:pt x="4669" y="6943"/>
                    </a:cubicBezTo>
                    <a:cubicBezTo>
                      <a:pt x="3411" y="6943"/>
                      <a:pt x="2396" y="5928"/>
                      <a:pt x="2396" y="4669"/>
                    </a:cubicBezTo>
                    <a:cubicBezTo>
                      <a:pt x="2396" y="3411"/>
                      <a:pt x="3411" y="2396"/>
                      <a:pt x="4669" y="2396"/>
                    </a:cubicBezTo>
                    <a:close/>
                    <a:moveTo>
                      <a:pt x="4669" y="1"/>
                    </a:moveTo>
                    <a:cubicBezTo>
                      <a:pt x="2071" y="1"/>
                      <a:pt x="1" y="2071"/>
                      <a:pt x="1" y="4669"/>
                    </a:cubicBezTo>
                    <a:cubicBezTo>
                      <a:pt x="1" y="7267"/>
                      <a:pt x="2071" y="9338"/>
                      <a:pt x="4669" y="9338"/>
                    </a:cubicBezTo>
                    <a:cubicBezTo>
                      <a:pt x="7267" y="9338"/>
                      <a:pt x="9338" y="7267"/>
                      <a:pt x="9338" y="4669"/>
                    </a:cubicBezTo>
                    <a:cubicBezTo>
                      <a:pt x="9338" y="2071"/>
                      <a:pt x="7267" y="1"/>
                      <a:pt x="46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391350" y="2782375"/>
                <a:ext cx="733800" cy="732775"/>
              </a:xfrm>
              <a:custGeom>
                <a:rect b="b" l="l" r="r" t="t"/>
                <a:pathLst>
                  <a:path extrusionOk="0" h="29311" w="29352">
                    <a:moveTo>
                      <a:pt x="14737" y="1300"/>
                    </a:moveTo>
                    <a:cubicBezTo>
                      <a:pt x="22085" y="1300"/>
                      <a:pt x="28093" y="7308"/>
                      <a:pt x="28093" y="14655"/>
                    </a:cubicBezTo>
                    <a:cubicBezTo>
                      <a:pt x="28093" y="22003"/>
                      <a:pt x="22085" y="28011"/>
                      <a:pt x="14737" y="28011"/>
                    </a:cubicBezTo>
                    <a:cubicBezTo>
                      <a:pt x="7308" y="28011"/>
                      <a:pt x="1381" y="22003"/>
                      <a:pt x="1381" y="14655"/>
                    </a:cubicBezTo>
                    <a:cubicBezTo>
                      <a:pt x="1381" y="7308"/>
                      <a:pt x="7389" y="1300"/>
                      <a:pt x="14737" y="1300"/>
                    </a:cubicBezTo>
                    <a:close/>
                    <a:moveTo>
                      <a:pt x="14696" y="0"/>
                    </a:moveTo>
                    <a:cubicBezTo>
                      <a:pt x="6618" y="0"/>
                      <a:pt x="1" y="6536"/>
                      <a:pt x="1" y="14655"/>
                    </a:cubicBezTo>
                    <a:cubicBezTo>
                      <a:pt x="1" y="22774"/>
                      <a:pt x="6618" y="29310"/>
                      <a:pt x="14696" y="29310"/>
                    </a:cubicBezTo>
                    <a:cubicBezTo>
                      <a:pt x="22815" y="29310"/>
                      <a:pt x="29351" y="22734"/>
                      <a:pt x="29351" y="14655"/>
                    </a:cubicBezTo>
                    <a:cubicBezTo>
                      <a:pt x="29351" y="6536"/>
                      <a:pt x="22734" y="0"/>
                      <a:pt x="146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1257050" y="3057700"/>
                <a:ext cx="82225" cy="50200"/>
              </a:xfrm>
              <a:custGeom>
                <a:rect b="b" l="l" r="r" t="t"/>
                <a:pathLst>
                  <a:path extrusionOk="0" h="2008" w="3289">
                    <a:moveTo>
                      <a:pt x="2625" y="0"/>
                    </a:moveTo>
                    <a:cubicBezTo>
                      <a:pt x="2558" y="0"/>
                      <a:pt x="2494" y="10"/>
                      <a:pt x="2436" y="29"/>
                    </a:cubicBezTo>
                    <a:lnTo>
                      <a:pt x="447" y="922"/>
                    </a:lnTo>
                    <a:cubicBezTo>
                      <a:pt x="122" y="1004"/>
                      <a:pt x="1" y="1369"/>
                      <a:pt x="122" y="1653"/>
                    </a:cubicBezTo>
                    <a:cubicBezTo>
                      <a:pt x="246" y="1901"/>
                      <a:pt x="489" y="2007"/>
                      <a:pt x="705" y="2007"/>
                    </a:cubicBezTo>
                    <a:cubicBezTo>
                      <a:pt x="772" y="2007"/>
                      <a:pt x="836" y="1997"/>
                      <a:pt x="894" y="1978"/>
                    </a:cubicBezTo>
                    <a:lnTo>
                      <a:pt x="2883" y="1125"/>
                    </a:lnTo>
                    <a:cubicBezTo>
                      <a:pt x="3208" y="963"/>
                      <a:pt x="3289" y="598"/>
                      <a:pt x="3208" y="354"/>
                    </a:cubicBezTo>
                    <a:cubicBezTo>
                      <a:pt x="3084" y="106"/>
                      <a:pt x="2841" y="0"/>
                      <a:pt x="26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1834525" y="3108150"/>
                <a:ext cx="84250" cy="84250"/>
              </a:xfrm>
              <a:custGeom>
                <a:rect b="b" l="l" r="r" t="t"/>
                <a:pathLst>
                  <a:path extrusionOk="0" h="3370" w="3370">
                    <a:moveTo>
                      <a:pt x="1705" y="1"/>
                    </a:moveTo>
                    <a:cubicBezTo>
                      <a:pt x="812" y="1"/>
                      <a:pt x="41" y="772"/>
                      <a:pt x="41" y="1665"/>
                    </a:cubicBezTo>
                    <a:cubicBezTo>
                      <a:pt x="0" y="2599"/>
                      <a:pt x="731" y="3370"/>
                      <a:pt x="1705" y="3370"/>
                    </a:cubicBezTo>
                    <a:cubicBezTo>
                      <a:pt x="2639" y="3370"/>
                      <a:pt x="3370" y="2599"/>
                      <a:pt x="3370" y="1665"/>
                    </a:cubicBezTo>
                    <a:cubicBezTo>
                      <a:pt x="3370" y="772"/>
                      <a:pt x="2639" y="1"/>
                      <a:pt x="17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1286475" y="3070350"/>
                <a:ext cx="121825" cy="132775"/>
              </a:xfrm>
              <a:custGeom>
                <a:rect b="b" l="l" r="r" t="t"/>
                <a:pathLst>
                  <a:path extrusionOk="0" h="5311" w="4873">
                    <a:moveTo>
                      <a:pt x="407" y="1"/>
                    </a:moveTo>
                    <a:cubicBezTo>
                      <a:pt x="327" y="1"/>
                      <a:pt x="253" y="27"/>
                      <a:pt x="204" y="92"/>
                    </a:cubicBezTo>
                    <a:cubicBezTo>
                      <a:pt x="41" y="254"/>
                      <a:pt x="1" y="498"/>
                      <a:pt x="123" y="660"/>
                    </a:cubicBezTo>
                    <a:lnTo>
                      <a:pt x="4101" y="5166"/>
                    </a:lnTo>
                    <a:cubicBezTo>
                      <a:pt x="4192" y="5257"/>
                      <a:pt x="4309" y="5310"/>
                      <a:pt x="4423" y="5310"/>
                    </a:cubicBezTo>
                    <a:cubicBezTo>
                      <a:pt x="4511" y="5310"/>
                      <a:pt x="4598" y="5278"/>
                      <a:pt x="4669" y="5207"/>
                    </a:cubicBezTo>
                    <a:cubicBezTo>
                      <a:pt x="4791" y="5085"/>
                      <a:pt x="4872" y="4801"/>
                      <a:pt x="4710" y="4679"/>
                    </a:cubicBezTo>
                    <a:lnTo>
                      <a:pt x="732" y="132"/>
                    </a:lnTo>
                    <a:cubicBezTo>
                      <a:pt x="659" y="59"/>
                      <a:pt x="527" y="1"/>
                      <a:pt x="407" y="1"/>
                    </a:cubicBezTo>
                    <a:close/>
                  </a:path>
                </a:pathLst>
              </a:custGeom>
              <a:solidFill>
                <a:srgbClr val="C2C7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1509750" y="2782375"/>
                <a:ext cx="732775" cy="732775"/>
              </a:xfrm>
              <a:custGeom>
                <a:rect b="b" l="l" r="r" t="t"/>
                <a:pathLst>
                  <a:path extrusionOk="0" h="29311" w="29311">
                    <a:moveTo>
                      <a:pt x="14696" y="1300"/>
                    </a:moveTo>
                    <a:cubicBezTo>
                      <a:pt x="22044" y="1300"/>
                      <a:pt x="28052" y="7308"/>
                      <a:pt x="28052" y="14655"/>
                    </a:cubicBezTo>
                    <a:cubicBezTo>
                      <a:pt x="28052" y="22003"/>
                      <a:pt x="22044" y="28011"/>
                      <a:pt x="14696" y="28011"/>
                    </a:cubicBezTo>
                    <a:cubicBezTo>
                      <a:pt x="7308" y="28011"/>
                      <a:pt x="1340" y="22003"/>
                      <a:pt x="1340" y="14655"/>
                    </a:cubicBezTo>
                    <a:cubicBezTo>
                      <a:pt x="1340" y="7308"/>
                      <a:pt x="7349" y="1300"/>
                      <a:pt x="14696" y="1300"/>
                    </a:cubicBezTo>
                    <a:close/>
                    <a:moveTo>
                      <a:pt x="14656" y="0"/>
                    </a:moveTo>
                    <a:cubicBezTo>
                      <a:pt x="6577" y="0"/>
                      <a:pt x="1" y="6536"/>
                      <a:pt x="1" y="14655"/>
                    </a:cubicBezTo>
                    <a:cubicBezTo>
                      <a:pt x="1" y="22774"/>
                      <a:pt x="6577" y="29310"/>
                      <a:pt x="14656" y="29310"/>
                    </a:cubicBezTo>
                    <a:cubicBezTo>
                      <a:pt x="22775" y="29310"/>
                      <a:pt x="29311" y="22734"/>
                      <a:pt x="29311" y="14655"/>
                    </a:cubicBezTo>
                    <a:cubicBezTo>
                      <a:pt x="29311" y="6536"/>
                      <a:pt x="22734" y="0"/>
                      <a:pt x="14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969850" y="2423475"/>
                <a:ext cx="128900" cy="264550"/>
              </a:xfrm>
              <a:custGeom>
                <a:rect b="b" l="l" r="r" t="t"/>
                <a:pathLst>
                  <a:path extrusionOk="0" h="10582" w="5156">
                    <a:moveTo>
                      <a:pt x="4241" y="1"/>
                    </a:moveTo>
                    <a:cubicBezTo>
                      <a:pt x="4116" y="1"/>
                      <a:pt x="4002" y="110"/>
                      <a:pt x="3938" y="270"/>
                    </a:cubicBezTo>
                    <a:lnTo>
                      <a:pt x="0" y="9850"/>
                    </a:lnTo>
                    <a:cubicBezTo>
                      <a:pt x="325" y="10094"/>
                      <a:pt x="690" y="10338"/>
                      <a:pt x="1015" y="10581"/>
                    </a:cubicBezTo>
                    <a:lnTo>
                      <a:pt x="5034" y="757"/>
                    </a:lnTo>
                    <a:cubicBezTo>
                      <a:pt x="5156" y="554"/>
                      <a:pt x="5075" y="351"/>
                      <a:pt x="4953" y="270"/>
                    </a:cubicBezTo>
                    <a:lnTo>
                      <a:pt x="4344" y="26"/>
                    </a:lnTo>
                    <a:cubicBezTo>
                      <a:pt x="4309" y="9"/>
                      <a:pt x="4274" y="1"/>
                      <a:pt x="42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1530050" y="2534550"/>
                <a:ext cx="137050" cy="323100"/>
              </a:xfrm>
              <a:custGeom>
                <a:rect b="b" l="l" r="r" t="t"/>
                <a:pathLst>
                  <a:path extrusionOk="0" h="12924" w="5482">
                    <a:moveTo>
                      <a:pt x="4535" y="0"/>
                    </a:moveTo>
                    <a:cubicBezTo>
                      <a:pt x="4407" y="0"/>
                      <a:pt x="4217" y="116"/>
                      <a:pt x="4182" y="292"/>
                    </a:cubicBezTo>
                    <a:lnTo>
                      <a:pt x="82" y="12187"/>
                    </a:lnTo>
                    <a:cubicBezTo>
                      <a:pt x="1" y="12390"/>
                      <a:pt x="82" y="12633"/>
                      <a:pt x="244" y="12715"/>
                    </a:cubicBezTo>
                    <a:lnTo>
                      <a:pt x="853" y="12918"/>
                    </a:lnTo>
                    <a:cubicBezTo>
                      <a:pt x="870" y="12922"/>
                      <a:pt x="888" y="12924"/>
                      <a:pt x="905" y="12924"/>
                    </a:cubicBezTo>
                    <a:cubicBezTo>
                      <a:pt x="1056" y="12924"/>
                      <a:pt x="1223" y="12775"/>
                      <a:pt x="1259" y="12593"/>
                    </a:cubicBezTo>
                    <a:lnTo>
                      <a:pt x="5359" y="739"/>
                    </a:lnTo>
                    <a:cubicBezTo>
                      <a:pt x="5481" y="536"/>
                      <a:pt x="5359" y="252"/>
                      <a:pt x="5197" y="211"/>
                    </a:cubicBezTo>
                    <a:lnTo>
                      <a:pt x="4588" y="8"/>
                    </a:lnTo>
                    <a:cubicBezTo>
                      <a:pt x="4572" y="3"/>
                      <a:pt x="4555" y="0"/>
                      <a:pt x="45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1395075" y="2639400"/>
                <a:ext cx="242575" cy="586375"/>
              </a:xfrm>
              <a:custGeom>
                <a:rect b="b" l="l" r="r" t="t"/>
                <a:pathLst>
                  <a:path extrusionOk="0" h="23455" w="9703">
                    <a:moveTo>
                      <a:pt x="8220" y="1"/>
                    </a:moveTo>
                    <a:cubicBezTo>
                      <a:pt x="8028" y="1"/>
                      <a:pt x="7852" y="189"/>
                      <a:pt x="7754" y="483"/>
                    </a:cubicBezTo>
                    <a:lnTo>
                      <a:pt x="122" y="22404"/>
                    </a:lnTo>
                    <a:cubicBezTo>
                      <a:pt x="1" y="22729"/>
                      <a:pt x="122" y="23054"/>
                      <a:pt x="366" y="23135"/>
                    </a:cubicBezTo>
                    <a:lnTo>
                      <a:pt x="1340" y="23419"/>
                    </a:lnTo>
                    <a:cubicBezTo>
                      <a:pt x="1388" y="23443"/>
                      <a:pt x="1436" y="23454"/>
                      <a:pt x="1483" y="23454"/>
                    </a:cubicBezTo>
                    <a:cubicBezTo>
                      <a:pt x="1675" y="23454"/>
                      <a:pt x="1851" y="23266"/>
                      <a:pt x="1949" y="22972"/>
                    </a:cubicBezTo>
                    <a:lnTo>
                      <a:pt x="9581" y="1051"/>
                    </a:lnTo>
                    <a:cubicBezTo>
                      <a:pt x="9703" y="726"/>
                      <a:pt x="9581" y="361"/>
                      <a:pt x="9338" y="320"/>
                    </a:cubicBezTo>
                    <a:lnTo>
                      <a:pt x="8363" y="36"/>
                    </a:lnTo>
                    <a:cubicBezTo>
                      <a:pt x="8315" y="12"/>
                      <a:pt x="8267" y="1"/>
                      <a:pt x="82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878500" y="2574900"/>
                <a:ext cx="170525" cy="338425"/>
              </a:xfrm>
              <a:custGeom>
                <a:rect b="b" l="l" r="r" t="t"/>
                <a:pathLst>
                  <a:path extrusionOk="0" h="13537" w="6821">
                    <a:moveTo>
                      <a:pt x="5434" y="0"/>
                    </a:moveTo>
                    <a:cubicBezTo>
                      <a:pt x="5196" y="0"/>
                      <a:pt x="4975" y="183"/>
                      <a:pt x="4872" y="424"/>
                    </a:cubicBezTo>
                    <a:lnTo>
                      <a:pt x="1" y="12359"/>
                    </a:lnTo>
                    <a:cubicBezTo>
                      <a:pt x="528" y="12724"/>
                      <a:pt x="1097" y="13130"/>
                      <a:pt x="1584" y="13536"/>
                    </a:cubicBezTo>
                    <a:lnTo>
                      <a:pt x="6699" y="1114"/>
                    </a:lnTo>
                    <a:cubicBezTo>
                      <a:pt x="6821" y="789"/>
                      <a:pt x="6780" y="465"/>
                      <a:pt x="6496" y="383"/>
                    </a:cubicBezTo>
                    <a:lnTo>
                      <a:pt x="5562" y="18"/>
                    </a:lnTo>
                    <a:cubicBezTo>
                      <a:pt x="5519" y="6"/>
                      <a:pt x="5476" y="0"/>
                      <a:pt x="5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734075" y="2865450"/>
                <a:ext cx="189100" cy="282375"/>
              </a:xfrm>
              <a:custGeom>
                <a:rect b="b" l="l" r="r" t="t"/>
                <a:pathLst>
                  <a:path extrusionOk="0" h="11295" w="7564">
                    <a:moveTo>
                      <a:pt x="6496" y="0"/>
                    </a:moveTo>
                    <a:cubicBezTo>
                      <a:pt x="6338" y="0"/>
                      <a:pt x="6135" y="153"/>
                      <a:pt x="6062" y="372"/>
                    </a:cubicBezTo>
                    <a:cubicBezTo>
                      <a:pt x="6062" y="372"/>
                      <a:pt x="3301" y="8978"/>
                      <a:pt x="338" y="10764"/>
                    </a:cubicBezTo>
                    <a:cubicBezTo>
                      <a:pt x="0" y="10948"/>
                      <a:pt x="545" y="11295"/>
                      <a:pt x="1006" y="11295"/>
                    </a:cubicBezTo>
                    <a:cubicBezTo>
                      <a:pt x="1154" y="11295"/>
                      <a:pt x="1294" y="11259"/>
                      <a:pt x="1393" y="11170"/>
                    </a:cubicBezTo>
                    <a:cubicBezTo>
                      <a:pt x="4560" y="8450"/>
                      <a:pt x="7483" y="940"/>
                      <a:pt x="7483" y="940"/>
                    </a:cubicBezTo>
                    <a:cubicBezTo>
                      <a:pt x="7564" y="656"/>
                      <a:pt x="7523" y="372"/>
                      <a:pt x="7320" y="331"/>
                    </a:cubicBezTo>
                    <a:lnTo>
                      <a:pt x="6549" y="6"/>
                    </a:lnTo>
                    <a:cubicBezTo>
                      <a:pt x="6532" y="2"/>
                      <a:pt x="6515" y="0"/>
                      <a:pt x="6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997250" y="2660600"/>
                <a:ext cx="617075" cy="32500"/>
              </a:xfrm>
              <a:custGeom>
                <a:rect b="b" l="l" r="r" t="t"/>
                <a:pathLst>
                  <a:path extrusionOk="0" h="1300" w="24683">
                    <a:moveTo>
                      <a:pt x="0" y="0"/>
                    </a:moveTo>
                    <a:lnTo>
                      <a:pt x="41" y="0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  <a:moveTo>
                      <a:pt x="41" y="0"/>
                    </a:moveTo>
                    <a:lnTo>
                      <a:pt x="41" y="1258"/>
                    </a:lnTo>
                    <a:lnTo>
                      <a:pt x="24276" y="1299"/>
                    </a:lnTo>
                    <a:cubicBezTo>
                      <a:pt x="24479" y="1299"/>
                      <a:pt x="24682" y="1177"/>
                      <a:pt x="24682" y="1015"/>
                    </a:cubicBezTo>
                    <a:lnTo>
                      <a:pt x="24682" y="365"/>
                    </a:lnTo>
                    <a:cubicBezTo>
                      <a:pt x="24682" y="162"/>
                      <a:pt x="24479" y="41"/>
                      <a:pt x="24236" y="41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919100" y="2772225"/>
                <a:ext cx="512550" cy="434525"/>
              </a:xfrm>
              <a:custGeom>
                <a:rect b="b" l="l" r="r" t="t"/>
                <a:pathLst>
                  <a:path extrusionOk="0" h="17381" w="20502">
                    <a:moveTo>
                      <a:pt x="772" y="1"/>
                    </a:moveTo>
                    <a:lnTo>
                      <a:pt x="0" y="975"/>
                    </a:lnTo>
                    <a:lnTo>
                      <a:pt x="19486" y="17253"/>
                    </a:lnTo>
                    <a:cubicBezTo>
                      <a:pt x="19573" y="17340"/>
                      <a:pt x="19683" y="17381"/>
                      <a:pt x="19786" y="17381"/>
                    </a:cubicBezTo>
                    <a:cubicBezTo>
                      <a:pt x="19875" y="17381"/>
                      <a:pt x="19957" y="17351"/>
                      <a:pt x="20014" y="17294"/>
                    </a:cubicBezTo>
                    <a:lnTo>
                      <a:pt x="20420" y="16807"/>
                    </a:lnTo>
                    <a:cubicBezTo>
                      <a:pt x="20501" y="16685"/>
                      <a:pt x="20460" y="16442"/>
                      <a:pt x="20257" y="16279"/>
                    </a:cubicBez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1560500" y="2784075"/>
                <a:ext cx="346100" cy="388175"/>
              </a:xfrm>
              <a:custGeom>
                <a:rect b="b" l="l" r="r" t="t"/>
                <a:pathLst>
                  <a:path extrusionOk="0" h="15527" w="13844">
                    <a:moveTo>
                      <a:pt x="799" y="1"/>
                    </a:moveTo>
                    <a:cubicBezTo>
                      <a:pt x="738" y="1"/>
                      <a:pt x="684" y="21"/>
                      <a:pt x="650" y="54"/>
                    </a:cubicBezTo>
                    <a:lnTo>
                      <a:pt x="122" y="541"/>
                    </a:lnTo>
                    <a:cubicBezTo>
                      <a:pt x="1" y="623"/>
                      <a:pt x="1" y="826"/>
                      <a:pt x="82" y="947"/>
                    </a:cubicBezTo>
                    <a:lnTo>
                      <a:pt x="12788" y="15399"/>
                    </a:lnTo>
                    <a:cubicBezTo>
                      <a:pt x="12832" y="15486"/>
                      <a:pt x="12910" y="15527"/>
                      <a:pt x="12992" y="15527"/>
                    </a:cubicBezTo>
                    <a:cubicBezTo>
                      <a:pt x="13064" y="15527"/>
                      <a:pt x="13138" y="15496"/>
                      <a:pt x="13194" y="15440"/>
                    </a:cubicBezTo>
                    <a:lnTo>
                      <a:pt x="13681" y="14993"/>
                    </a:lnTo>
                    <a:cubicBezTo>
                      <a:pt x="13844" y="14912"/>
                      <a:pt x="13844" y="14709"/>
                      <a:pt x="13722" y="14587"/>
                    </a:cubicBezTo>
                    <a:lnTo>
                      <a:pt x="1056" y="135"/>
                    </a:lnTo>
                    <a:cubicBezTo>
                      <a:pt x="985" y="40"/>
                      <a:pt x="886" y="1"/>
                      <a:pt x="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1431625" y="3138600"/>
                <a:ext cx="461775" cy="87300"/>
              </a:xfrm>
              <a:custGeom>
                <a:rect b="b" l="l" r="r" t="t"/>
                <a:pathLst>
                  <a:path extrusionOk="0" h="3492" w="18471">
                    <a:moveTo>
                      <a:pt x="18187" y="0"/>
                    </a:moveTo>
                    <a:lnTo>
                      <a:pt x="162" y="2030"/>
                    </a:lnTo>
                    <a:lnTo>
                      <a:pt x="0" y="3492"/>
                    </a:lnTo>
                    <a:lnTo>
                      <a:pt x="0" y="3492"/>
                    </a:lnTo>
                    <a:lnTo>
                      <a:pt x="18146" y="1340"/>
                    </a:lnTo>
                    <a:cubicBezTo>
                      <a:pt x="18268" y="1340"/>
                      <a:pt x="18430" y="1178"/>
                      <a:pt x="18430" y="1015"/>
                    </a:cubicBezTo>
                    <a:lnTo>
                      <a:pt x="18471" y="325"/>
                    </a:lnTo>
                    <a:cubicBezTo>
                      <a:pt x="18471" y="163"/>
                      <a:pt x="18349" y="0"/>
                      <a:pt x="18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1272275" y="3085300"/>
                <a:ext cx="281150" cy="246675"/>
              </a:xfrm>
              <a:custGeom>
                <a:rect b="b" l="l" r="r" t="t"/>
                <a:pathLst>
                  <a:path extrusionOk="0" h="9867" w="11246">
                    <a:moveTo>
                      <a:pt x="4879" y="1998"/>
                    </a:moveTo>
                    <a:cubicBezTo>
                      <a:pt x="5039" y="1998"/>
                      <a:pt x="5202" y="2029"/>
                      <a:pt x="5359" y="2092"/>
                    </a:cubicBezTo>
                    <a:cubicBezTo>
                      <a:pt x="5968" y="2335"/>
                      <a:pt x="6252" y="3107"/>
                      <a:pt x="5968" y="3716"/>
                    </a:cubicBezTo>
                    <a:cubicBezTo>
                      <a:pt x="5757" y="4167"/>
                      <a:pt x="5301" y="4418"/>
                      <a:pt x="4831" y="4418"/>
                    </a:cubicBezTo>
                    <a:cubicBezTo>
                      <a:pt x="4667" y="4418"/>
                      <a:pt x="4502" y="4387"/>
                      <a:pt x="4344" y="4325"/>
                    </a:cubicBezTo>
                    <a:cubicBezTo>
                      <a:pt x="3735" y="4000"/>
                      <a:pt x="3492" y="3310"/>
                      <a:pt x="3735" y="2701"/>
                    </a:cubicBezTo>
                    <a:cubicBezTo>
                      <a:pt x="3976" y="2249"/>
                      <a:pt x="4418" y="1998"/>
                      <a:pt x="4879" y="1998"/>
                    </a:cubicBezTo>
                    <a:close/>
                    <a:moveTo>
                      <a:pt x="7517" y="3866"/>
                    </a:moveTo>
                    <a:cubicBezTo>
                      <a:pt x="7678" y="3866"/>
                      <a:pt x="7841" y="3896"/>
                      <a:pt x="7998" y="3959"/>
                    </a:cubicBezTo>
                    <a:cubicBezTo>
                      <a:pt x="8607" y="4284"/>
                      <a:pt x="8891" y="4974"/>
                      <a:pt x="8607" y="5583"/>
                    </a:cubicBezTo>
                    <a:cubicBezTo>
                      <a:pt x="8396" y="6035"/>
                      <a:pt x="7940" y="6285"/>
                      <a:pt x="7469" y="6285"/>
                    </a:cubicBezTo>
                    <a:cubicBezTo>
                      <a:pt x="7306" y="6285"/>
                      <a:pt x="7140" y="6255"/>
                      <a:pt x="6983" y="6192"/>
                    </a:cubicBezTo>
                    <a:cubicBezTo>
                      <a:pt x="6374" y="5908"/>
                      <a:pt x="6130" y="5177"/>
                      <a:pt x="6374" y="4568"/>
                    </a:cubicBezTo>
                    <a:cubicBezTo>
                      <a:pt x="6615" y="4116"/>
                      <a:pt x="7057" y="3866"/>
                      <a:pt x="7517" y="3866"/>
                    </a:cubicBezTo>
                    <a:close/>
                    <a:moveTo>
                      <a:pt x="4779" y="5188"/>
                    </a:moveTo>
                    <a:cubicBezTo>
                      <a:pt x="4947" y="5188"/>
                      <a:pt x="5117" y="5223"/>
                      <a:pt x="5278" y="5299"/>
                    </a:cubicBezTo>
                    <a:cubicBezTo>
                      <a:pt x="5887" y="5583"/>
                      <a:pt x="6130" y="6314"/>
                      <a:pt x="5887" y="6923"/>
                    </a:cubicBezTo>
                    <a:cubicBezTo>
                      <a:pt x="5646" y="7374"/>
                      <a:pt x="5204" y="7625"/>
                      <a:pt x="4744" y="7625"/>
                    </a:cubicBezTo>
                    <a:cubicBezTo>
                      <a:pt x="4583" y="7625"/>
                      <a:pt x="4420" y="7594"/>
                      <a:pt x="4263" y="7532"/>
                    </a:cubicBezTo>
                    <a:cubicBezTo>
                      <a:pt x="3654" y="7247"/>
                      <a:pt x="3329" y="6517"/>
                      <a:pt x="3654" y="5908"/>
                    </a:cubicBezTo>
                    <a:cubicBezTo>
                      <a:pt x="3863" y="5460"/>
                      <a:pt x="4313" y="5188"/>
                      <a:pt x="4779" y="5188"/>
                    </a:cubicBezTo>
                    <a:close/>
                    <a:moveTo>
                      <a:pt x="5668" y="0"/>
                    </a:moveTo>
                    <a:cubicBezTo>
                      <a:pt x="3809" y="0"/>
                      <a:pt x="2007" y="1086"/>
                      <a:pt x="1178" y="2863"/>
                    </a:cubicBezTo>
                    <a:cubicBezTo>
                      <a:pt x="1" y="5339"/>
                      <a:pt x="1097" y="8222"/>
                      <a:pt x="3532" y="9399"/>
                    </a:cubicBezTo>
                    <a:cubicBezTo>
                      <a:pt x="4213" y="9717"/>
                      <a:pt x="4920" y="9866"/>
                      <a:pt x="5613" y="9866"/>
                    </a:cubicBezTo>
                    <a:cubicBezTo>
                      <a:pt x="7483" y="9866"/>
                      <a:pt x="9250" y="8781"/>
                      <a:pt x="10109" y="7004"/>
                    </a:cubicBezTo>
                    <a:cubicBezTo>
                      <a:pt x="11245" y="4527"/>
                      <a:pt x="10149" y="1645"/>
                      <a:pt x="7714" y="468"/>
                    </a:cubicBezTo>
                    <a:cubicBezTo>
                      <a:pt x="7055" y="150"/>
                      <a:pt x="6358" y="0"/>
                      <a:pt x="56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1421475" y="3227650"/>
                <a:ext cx="121800" cy="132775"/>
              </a:xfrm>
              <a:custGeom>
                <a:rect b="b" l="l" r="r" t="t"/>
                <a:pathLst>
                  <a:path extrusionOk="0" h="5311" w="4872">
                    <a:moveTo>
                      <a:pt x="426" y="1"/>
                    </a:moveTo>
                    <a:cubicBezTo>
                      <a:pt x="346" y="1"/>
                      <a:pt x="268" y="27"/>
                      <a:pt x="203" y="92"/>
                    </a:cubicBezTo>
                    <a:cubicBezTo>
                      <a:pt x="81" y="254"/>
                      <a:pt x="0" y="498"/>
                      <a:pt x="162" y="660"/>
                    </a:cubicBezTo>
                    <a:lnTo>
                      <a:pt x="4141" y="5166"/>
                    </a:lnTo>
                    <a:cubicBezTo>
                      <a:pt x="4209" y="5258"/>
                      <a:pt x="4329" y="5310"/>
                      <a:pt x="4442" y="5310"/>
                    </a:cubicBezTo>
                    <a:cubicBezTo>
                      <a:pt x="4531" y="5310"/>
                      <a:pt x="4615" y="5278"/>
                      <a:pt x="4669" y="5207"/>
                    </a:cubicBezTo>
                    <a:cubicBezTo>
                      <a:pt x="4831" y="5085"/>
                      <a:pt x="4871" y="4801"/>
                      <a:pt x="4750" y="4679"/>
                    </a:cubicBezTo>
                    <a:lnTo>
                      <a:pt x="771" y="133"/>
                    </a:lnTo>
                    <a:cubicBezTo>
                      <a:pt x="674" y="59"/>
                      <a:pt x="547" y="1"/>
                      <a:pt x="4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1487425" y="3329050"/>
                <a:ext cx="85275" cy="36000"/>
              </a:xfrm>
              <a:custGeom>
                <a:rect b="b" l="l" r="r" t="t"/>
                <a:pathLst>
                  <a:path extrusionOk="0" h="1440" w="3411">
                    <a:moveTo>
                      <a:pt x="618" y="0"/>
                    </a:moveTo>
                    <a:cubicBezTo>
                      <a:pt x="343" y="0"/>
                      <a:pt x="118" y="251"/>
                      <a:pt x="82" y="501"/>
                    </a:cubicBezTo>
                    <a:cubicBezTo>
                      <a:pt x="1" y="826"/>
                      <a:pt x="285" y="1110"/>
                      <a:pt x="569" y="1151"/>
                    </a:cubicBezTo>
                    <a:lnTo>
                      <a:pt x="2721" y="1435"/>
                    </a:lnTo>
                    <a:cubicBezTo>
                      <a:pt x="2741" y="1438"/>
                      <a:pt x="2763" y="1440"/>
                      <a:pt x="2784" y="1440"/>
                    </a:cubicBezTo>
                    <a:cubicBezTo>
                      <a:pt x="3051" y="1440"/>
                      <a:pt x="3333" y="1208"/>
                      <a:pt x="3370" y="907"/>
                    </a:cubicBezTo>
                    <a:cubicBezTo>
                      <a:pt x="3411" y="623"/>
                      <a:pt x="3167" y="298"/>
                      <a:pt x="2842" y="258"/>
                    </a:cubicBezTo>
                    <a:lnTo>
                      <a:pt x="731" y="14"/>
                    </a:lnTo>
                    <a:cubicBezTo>
                      <a:pt x="693" y="5"/>
                      <a:pt x="655" y="0"/>
                      <a:pt x="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716125" y="3108150"/>
                <a:ext cx="85275" cy="84250"/>
              </a:xfrm>
              <a:custGeom>
                <a:rect b="b" l="l" r="r" t="t"/>
                <a:pathLst>
                  <a:path extrusionOk="0" h="3370" w="3411">
                    <a:moveTo>
                      <a:pt x="1746" y="1"/>
                    </a:moveTo>
                    <a:cubicBezTo>
                      <a:pt x="812" y="1"/>
                      <a:pt x="82" y="772"/>
                      <a:pt x="82" y="1665"/>
                    </a:cubicBezTo>
                    <a:cubicBezTo>
                      <a:pt x="0" y="2599"/>
                      <a:pt x="772" y="3370"/>
                      <a:pt x="1746" y="3370"/>
                    </a:cubicBezTo>
                    <a:cubicBezTo>
                      <a:pt x="2639" y="3370"/>
                      <a:pt x="3410" y="2599"/>
                      <a:pt x="3410" y="1665"/>
                    </a:cubicBezTo>
                    <a:cubicBezTo>
                      <a:pt x="3410" y="772"/>
                      <a:pt x="2639" y="1"/>
                      <a:pt x="17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888650" y="2555050"/>
                <a:ext cx="122825" cy="33500"/>
              </a:xfrm>
              <a:custGeom>
                <a:rect b="b" l="l" r="r" t="t"/>
                <a:pathLst>
                  <a:path extrusionOk="0" h="1340" w="4913">
                    <a:moveTo>
                      <a:pt x="650" y="0"/>
                    </a:moveTo>
                    <a:cubicBezTo>
                      <a:pt x="325" y="0"/>
                      <a:pt x="1" y="325"/>
                      <a:pt x="1" y="650"/>
                    </a:cubicBezTo>
                    <a:cubicBezTo>
                      <a:pt x="1" y="1015"/>
                      <a:pt x="325" y="1340"/>
                      <a:pt x="650" y="1340"/>
                    </a:cubicBezTo>
                    <a:lnTo>
                      <a:pt x="4263" y="1340"/>
                    </a:lnTo>
                    <a:cubicBezTo>
                      <a:pt x="4628" y="1340"/>
                      <a:pt x="4913" y="1015"/>
                      <a:pt x="4913" y="650"/>
                    </a:cubicBezTo>
                    <a:cubicBezTo>
                      <a:pt x="4913" y="284"/>
                      <a:pt x="4628" y="0"/>
                      <a:pt x="4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787175" y="2431900"/>
                <a:ext cx="252725" cy="190150"/>
              </a:xfrm>
              <a:custGeom>
                <a:rect b="b" l="l" r="r" t="t"/>
                <a:pathLst>
                  <a:path extrusionOk="0" h="7606" w="10109">
                    <a:moveTo>
                      <a:pt x="9651" y="0"/>
                    </a:moveTo>
                    <a:cubicBezTo>
                      <a:pt x="9615" y="0"/>
                      <a:pt x="9578" y="5"/>
                      <a:pt x="9540" y="14"/>
                    </a:cubicBezTo>
                    <a:cubicBezTo>
                      <a:pt x="6373" y="14"/>
                      <a:pt x="3938" y="501"/>
                      <a:pt x="2233" y="1476"/>
                    </a:cubicBezTo>
                    <a:cubicBezTo>
                      <a:pt x="325" y="2572"/>
                      <a:pt x="0" y="3992"/>
                      <a:pt x="0" y="4723"/>
                    </a:cubicBezTo>
                    <a:cubicBezTo>
                      <a:pt x="122" y="6266"/>
                      <a:pt x="1502" y="7605"/>
                      <a:pt x="3166" y="7605"/>
                    </a:cubicBezTo>
                    <a:cubicBezTo>
                      <a:pt x="3451" y="7605"/>
                      <a:pt x="3654" y="7362"/>
                      <a:pt x="3654" y="7118"/>
                    </a:cubicBezTo>
                    <a:cubicBezTo>
                      <a:pt x="3654" y="6794"/>
                      <a:pt x="3410" y="6591"/>
                      <a:pt x="3166" y="6591"/>
                    </a:cubicBezTo>
                    <a:cubicBezTo>
                      <a:pt x="2111" y="6591"/>
                      <a:pt x="1177" y="5697"/>
                      <a:pt x="1177" y="4642"/>
                    </a:cubicBezTo>
                    <a:lnTo>
                      <a:pt x="1177" y="4358"/>
                    </a:lnTo>
                    <a:cubicBezTo>
                      <a:pt x="1583" y="5454"/>
                      <a:pt x="2923" y="6185"/>
                      <a:pt x="4628" y="6185"/>
                    </a:cubicBezTo>
                    <a:cubicBezTo>
                      <a:pt x="4953" y="6185"/>
                      <a:pt x="5156" y="5941"/>
                      <a:pt x="5156" y="5697"/>
                    </a:cubicBezTo>
                    <a:cubicBezTo>
                      <a:pt x="5156" y="5373"/>
                      <a:pt x="4871" y="5170"/>
                      <a:pt x="4628" y="5170"/>
                    </a:cubicBezTo>
                    <a:cubicBezTo>
                      <a:pt x="3045" y="5170"/>
                      <a:pt x="2111" y="4398"/>
                      <a:pt x="2111" y="3708"/>
                    </a:cubicBezTo>
                    <a:cubicBezTo>
                      <a:pt x="2111" y="3099"/>
                      <a:pt x="2639" y="2490"/>
                      <a:pt x="3654" y="2044"/>
                    </a:cubicBezTo>
                    <a:cubicBezTo>
                      <a:pt x="4628" y="1557"/>
                      <a:pt x="6414" y="1029"/>
                      <a:pt x="9621" y="1029"/>
                    </a:cubicBezTo>
                    <a:cubicBezTo>
                      <a:pt x="9905" y="1029"/>
                      <a:pt x="10108" y="745"/>
                      <a:pt x="10108" y="501"/>
                    </a:cubicBezTo>
                    <a:cubicBezTo>
                      <a:pt x="10108" y="251"/>
                      <a:pt x="9919" y="0"/>
                      <a:pt x="96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1477275" y="2471150"/>
                <a:ext cx="272025" cy="86900"/>
              </a:xfrm>
              <a:custGeom>
                <a:rect b="b" l="l" r="r" t="t"/>
                <a:pathLst>
                  <a:path extrusionOk="0" h="3476" w="10881">
                    <a:moveTo>
                      <a:pt x="1702" y="1"/>
                    </a:moveTo>
                    <a:cubicBezTo>
                      <a:pt x="1019" y="1"/>
                      <a:pt x="195" y="145"/>
                      <a:pt x="163" y="596"/>
                    </a:cubicBezTo>
                    <a:lnTo>
                      <a:pt x="123" y="961"/>
                    </a:lnTo>
                    <a:cubicBezTo>
                      <a:pt x="1" y="1692"/>
                      <a:pt x="1422" y="2098"/>
                      <a:pt x="2234" y="2341"/>
                    </a:cubicBezTo>
                    <a:lnTo>
                      <a:pt x="6455" y="3397"/>
                    </a:lnTo>
                    <a:cubicBezTo>
                      <a:pt x="6618" y="3451"/>
                      <a:pt x="6814" y="3476"/>
                      <a:pt x="7030" y="3476"/>
                    </a:cubicBezTo>
                    <a:cubicBezTo>
                      <a:pt x="8434" y="3476"/>
                      <a:pt x="10723" y="2447"/>
                      <a:pt x="10759" y="1814"/>
                    </a:cubicBezTo>
                    <a:cubicBezTo>
                      <a:pt x="10880" y="1123"/>
                      <a:pt x="10677" y="271"/>
                      <a:pt x="9419" y="230"/>
                    </a:cubicBezTo>
                    <a:cubicBezTo>
                      <a:pt x="9419" y="230"/>
                      <a:pt x="3979" y="149"/>
                      <a:pt x="2193" y="27"/>
                    </a:cubicBezTo>
                    <a:cubicBezTo>
                      <a:pt x="2050" y="11"/>
                      <a:pt x="1881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840950" y="2590550"/>
                <a:ext cx="156325" cy="42725"/>
              </a:xfrm>
              <a:custGeom>
                <a:rect b="b" l="l" r="r" t="t"/>
                <a:pathLst>
                  <a:path extrusionOk="0" h="1709" w="6253">
                    <a:moveTo>
                      <a:pt x="853" y="1"/>
                    </a:moveTo>
                    <a:cubicBezTo>
                      <a:pt x="366" y="1"/>
                      <a:pt x="1" y="407"/>
                      <a:pt x="1" y="853"/>
                    </a:cubicBezTo>
                    <a:cubicBezTo>
                      <a:pt x="1" y="1318"/>
                      <a:pt x="370" y="1709"/>
                      <a:pt x="791" y="1709"/>
                    </a:cubicBezTo>
                    <a:cubicBezTo>
                      <a:pt x="812" y="1709"/>
                      <a:pt x="832" y="1708"/>
                      <a:pt x="853" y="1706"/>
                    </a:cubicBezTo>
                    <a:lnTo>
                      <a:pt x="5359" y="1706"/>
                    </a:lnTo>
                    <a:cubicBezTo>
                      <a:pt x="5887" y="1706"/>
                      <a:pt x="6252" y="1341"/>
                      <a:pt x="6252" y="853"/>
                    </a:cubicBezTo>
                    <a:cubicBezTo>
                      <a:pt x="6252" y="366"/>
                      <a:pt x="5846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1009425" y="2417025"/>
                <a:ext cx="97450" cy="47725"/>
              </a:xfrm>
              <a:custGeom>
                <a:rect b="b" l="l" r="r" t="t"/>
                <a:pathLst>
                  <a:path extrusionOk="0" h="1909" w="3898">
                    <a:moveTo>
                      <a:pt x="975" y="0"/>
                    </a:moveTo>
                    <a:cubicBezTo>
                      <a:pt x="447" y="0"/>
                      <a:pt x="0" y="447"/>
                      <a:pt x="0" y="934"/>
                    </a:cubicBezTo>
                    <a:cubicBezTo>
                      <a:pt x="0" y="1502"/>
                      <a:pt x="447" y="1908"/>
                      <a:pt x="975" y="1908"/>
                    </a:cubicBezTo>
                    <a:lnTo>
                      <a:pt x="2923" y="1908"/>
                    </a:lnTo>
                    <a:cubicBezTo>
                      <a:pt x="3492" y="1908"/>
                      <a:pt x="3898" y="1462"/>
                      <a:pt x="3898" y="934"/>
                    </a:cubicBezTo>
                    <a:cubicBezTo>
                      <a:pt x="3898" y="406"/>
                      <a:pt x="3451" y="0"/>
                      <a:pt x="29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1634600" y="2815925"/>
                <a:ext cx="89325" cy="92350"/>
              </a:xfrm>
              <a:custGeom>
                <a:rect b="b" l="l" r="r" t="t"/>
                <a:pathLst>
                  <a:path extrusionOk="0" h="3694" w="3573">
                    <a:moveTo>
                      <a:pt x="715" y="1"/>
                    </a:moveTo>
                    <a:cubicBezTo>
                      <a:pt x="572" y="1"/>
                      <a:pt x="433" y="53"/>
                      <a:pt x="325" y="160"/>
                    </a:cubicBezTo>
                    <a:cubicBezTo>
                      <a:pt x="81" y="445"/>
                      <a:pt x="0" y="851"/>
                      <a:pt x="284" y="1094"/>
                    </a:cubicBezTo>
                    <a:lnTo>
                      <a:pt x="2355" y="3489"/>
                    </a:lnTo>
                    <a:cubicBezTo>
                      <a:pt x="2486" y="3621"/>
                      <a:pt x="2666" y="3694"/>
                      <a:pt x="2841" y="3694"/>
                    </a:cubicBezTo>
                    <a:cubicBezTo>
                      <a:pt x="2990" y="3694"/>
                      <a:pt x="3136" y="3642"/>
                      <a:pt x="3248" y="3530"/>
                    </a:cubicBezTo>
                    <a:cubicBezTo>
                      <a:pt x="3532" y="3286"/>
                      <a:pt x="3572" y="2840"/>
                      <a:pt x="3329" y="2596"/>
                    </a:cubicBezTo>
                    <a:lnTo>
                      <a:pt x="1218" y="242"/>
                    </a:lnTo>
                    <a:cubicBezTo>
                      <a:pt x="1082" y="83"/>
                      <a:pt x="896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856175" y="2771225"/>
                <a:ext cx="61925" cy="108200"/>
              </a:xfrm>
              <a:custGeom>
                <a:rect b="b" l="l" r="r" t="t"/>
                <a:pathLst>
                  <a:path extrusionOk="0" h="4328" w="2477">
                    <a:moveTo>
                      <a:pt x="1749" y="1"/>
                    </a:moveTo>
                    <a:cubicBezTo>
                      <a:pt x="1473" y="1"/>
                      <a:pt x="1223" y="162"/>
                      <a:pt x="1097" y="446"/>
                    </a:cubicBezTo>
                    <a:lnTo>
                      <a:pt x="82" y="3451"/>
                    </a:lnTo>
                    <a:cubicBezTo>
                      <a:pt x="1" y="3775"/>
                      <a:pt x="163" y="4141"/>
                      <a:pt x="488" y="4303"/>
                    </a:cubicBezTo>
                    <a:cubicBezTo>
                      <a:pt x="559" y="4319"/>
                      <a:pt x="631" y="4327"/>
                      <a:pt x="701" y="4327"/>
                    </a:cubicBezTo>
                    <a:cubicBezTo>
                      <a:pt x="989" y="4327"/>
                      <a:pt x="1250" y="4191"/>
                      <a:pt x="1381" y="3897"/>
                    </a:cubicBezTo>
                    <a:lnTo>
                      <a:pt x="2396" y="893"/>
                    </a:lnTo>
                    <a:cubicBezTo>
                      <a:pt x="2477" y="528"/>
                      <a:pt x="2314" y="162"/>
                      <a:pt x="1990" y="41"/>
                    </a:cubicBezTo>
                    <a:cubicBezTo>
                      <a:pt x="1909" y="14"/>
                      <a:pt x="1828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20"/>
            <p:cNvGrpSpPr/>
            <p:nvPr/>
          </p:nvGrpSpPr>
          <p:grpSpPr>
            <a:xfrm flipH="1">
              <a:off x="4412385" y="4093293"/>
              <a:ext cx="414753" cy="379381"/>
              <a:chOff x="6246200" y="2659275"/>
              <a:chExt cx="889075" cy="81325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6431925" y="3005650"/>
                <a:ext cx="449625" cy="466875"/>
              </a:xfrm>
              <a:custGeom>
                <a:rect b="b" l="l" r="r" t="t"/>
                <a:pathLst>
                  <a:path extrusionOk="0" h="18675" w="17985">
                    <a:moveTo>
                      <a:pt x="12058" y="13803"/>
                    </a:moveTo>
                    <a:cubicBezTo>
                      <a:pt x="12626" y="13803"/>
                      <a:pt x="13073" y="14249"/>
                      <a:pt x="13073" y="14818"/>
                    </a:cubicBezTo>
                    <a:cubicBezTo>
                      <a:pt x="13073" y="15386"/>
                      <a:pt x="12626" y="15833"/>
                      <a:pt x="12058" y="15833"/>
                    </a:cubicBezTo>
                    <a:cubicBezTo>
                      <a:pt x="11489" y="15833"/>
                      <a:pt x="11043" y="15386"/>
                      <a:pt x="11043" y="14818"/>
                    </a:cubicBezTo>
                    <a:cubicBezTo>
                      <a:pt x="11043" y="14249"/>
                      <a:pt x="11489" y="13803"/>
                      <a:pt x="12058" y="13803"/>
                    </a:cubicBezTo>
                    <a:close/>
                    <a:moveTo>
                      <a:pt x="17985" y="0"/>
                    </a:moveTo>
                    <a:lnTo>
                      <a:pt x="15427" y="41"/>
                    </a:lnTo>
                    <a:lnTo>
                      <a:pt x="11652" y="13072"/>
                    </a:lnTo>
                    <a:cubicBezTo>
                      <a:pt x="11489" y="13519"/>
                      <a:pt x="11165" y="13843"/>
                      <a:pt x="10677" y="13884"/>
                    </a:cubicBezTo>
                    <a:cubicBezTo>
                      <a:pt x="10556" y="13884"/>
                      <a:pt x="10353" y="13884"/>
                      <a:pt x="10190" y="13843"/>
                    </a:cubicBezTo>
                    <a:lnTo>
                      <a:pt x="529" y="9784"/>
                    </a:lnTo>
                    <a:cubicBezTo>
                      <a:pt x="285" y="10149"/>
                      <a:pt x="244" y="12098"/>
                      <a:pt x="1" y="12463"/>
                    </a:cubicBezTo>
                    <a:lnTo>
                      <a:pt x="10677" y="15792"/>
                    </a:lnTo>
                    <a:cubicBezTo>
                      <a:pt x="10799" y="15833"/>
                      <a:pt x="10880" y="15833"/>
                      <a:pt x="11002" y="15833"/>
                    </a:cubicBezTo>
                    <a:lnTo>
                      <a:pt x="15955" y="18674"/>
                    </a:lnTo>
                    <a:lnTo>
                      <a:pt x="17335" y="16441"/>
                    </a:lnTo>
                    <a:lnTo>
                      <a:pt x="13438" y="14615"/>
                    </a:lnTo>
                    <a:cubicBezTo>
                      <a:pt x="13478" y="14493"/>
                      <a:pt x="13600" y="14371"/>
                      <a:pt x="13641" y="14209"/>
                    </a:cubicBezTo>
                    <a:lnTo>
                      <a:pt x="17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246200" y="2659275"/>
                <a:ext cx="889075" cy="710750"/>
              </a:xfrm>
              <a:custGeom>
                <a:rect b="b" l="l" r="r" t="t"/>
                <a:pathLst>
                  <a:path extrusionOk="0" h="28430" w="35563">
                    <a:moveTo>
                      <a:pt x="18427" y="1683"/>
                    </a:moveTo>
                    <a:cubicBezTo>
                      <a:pt x="19091" y="1683"/>
                      <a:pt x="20104" y="1980"/>
                      <a:pt x="21151" y="2529"/>
                    </a:cubicBezTo>
                    <a:cubicBezTo>
                      <a:pt x="22856" y="3341"/>
                      <a:pt x="23952" y="4478"/>
                      <a:pt x="23668" y="5006"/>
                    </a:cubicBezTo>
                    <a:cubicBezTo>
                      <a:pt x="23564" y="5214"/>
                      <a:pt x="23290" y="5313"/>
                      <a:pt x="22905" y="5313"/>
                    </a:cubicBezTo>
                    <a:cubicBezTo>
                      <a:pt x="22241" y="5313"/>
                      <a:pt x="21246" y="5018"/>
                      <a:pt x="20217" y="4478"/>
                    </a:cubicBezTo>
                    <a:cubicBezTo>
                      <a:pt x="18594" y="3585"/>
                      <a:pt x="17457" y="2489"/>
                      <a:pt x="17700" y="1961"/>
                    </a:cubicBezTo>
                    <a:cubicBezTo>
                      <a:pt x="17801" y="1773"/>
                      <a:pt x="18061" y="1683"/>
                      <a:pt x="18427" y="1683"/>
                    </a:cubicBezTo>
                    <a:close/>
                    <a:moveTo>
                      <a:pt x="26642" y="6608"/>
                    </a:moveTo>
                    <a:cubicBezTo>
                      <a:pt x="27202" y="6608"/>
                      <a:pt x="28092" y="7075"/>
                      <a:pt x="28864" y="7847"/>
                    </a:cubicBezTo>
                    <a:cubicBezTo>
                      <a:pt x="29960" y="8943"/>
                      <a:pt x="30447" y="10161"/>
                      <a:pt x="30001" y="10567"/>
                    </a:cubicBezTo>
                    <a:cubicBezTo>
                      <a:pt x="29907" y="10661"/>
                      <a:pt x="29771" y="10705"/>
                      <a:pt x="29604" y="10705"/>
                    </a:cubicBezTo>
                    <a:cubicBezTo>
                      <a:pt x="29045" y="10705"/>
                      <a:pt x="28144" y="10212"/>
                      <a:pt x="27362" y="9431"/>
                    </a:cubicBezTo>
                    <a:cubicBezTo>
                      <a:pt x="26347" y="8416"/>
                      <a:pt x="25820" y="7198"/>
                      <a:pt x="26225" y="6751"/>
                    </a:cubicBezTo>
                    <a:cubicBezTo>
                      <a:pt x="26322" y="6654"/>
                      <a:pt x="26466" y="6608"/>
                      <a:pt x="26642" y="6608"/>
                    </a:cubicBezTo>
                    <a:close/>
                    <a:moveTo>
                      <a:pt x="16015" y="0"/>
                    </a:moveTo>
                    <a:cubicBezTo>
                      <a:pt x="10740" y="0"/>
                      <a:pt x="6338" y="2798"/>
                      <a:pt x="3208" y="5087"/>
                    </a:cubicBezTo>
                    <a:cubicBezTo>
                      <a:pt x="3654" y="8172"/>
                      <a:pt x="6293" y="11907"/>
                      <a:pt x="15387" y="15642"/>
                    </a:cubicBezTo>
                    <a:cubicBezTo>
                      <a:pt x="10393" y="14261"/>
                      <a:pt x="4101" y="11826"/>
                      <a:pt x="1341" y="7766"/>
                    </a:cubicBezTo>
                    <a:cubicBezTo>
                      <a:pt x="813" y="8862"/>
                      <a:pt x="407" y="10161"/>
                      <a:pt x="204" y="11460"/>
                    </a:cubicBezTo>
                    <a:cubicBezTo>
                      <a:pt x="407" y="11582"/>
                      <a:pt x="610" y="11623"/>
                      <a:pt x="813" y="11704"/>
                    </a:cubicBezTo>
                    <a:cubicBezTo>
                      <a:pt x="2802" y="12719"/>
                      <a:pt x="3979" y="14343"/>
                      <a:pt x="3452" y="15317"/>
                    </a:cubicBezTo>
                    <a:cubicBezTo>
                      <a:pt x="3213" y="15794"/>
                      <a:pt x="2623" y="16033"/>
                      <a:pt x="1847" y="16033"/>
                    </a:cubicBezTo>
                    <a:cubicBezTo>
                      <a:pt x="1304" y="16033"/>
                      <a:pt x="670" y="15916"/>
                      <a:pt x="1" y="15682"/>
                    </a:cubicBezTo>
                    <a:lnTo>
                      <a:pt x="1" y="15682"/>
                    </a:lnTo>
                    <a:cubicBezTo>
                      <a:pt x="42" y="16372"/>
                      <a:pt x="163" y="17103"/>
                      <a:pt x="326" y="17793"/>
                    </a:cubicBezTo>
                    <a:cubicBezTo>
                      <a:pt x="1990" y="18199"/>
                      <a:pt x="3167" y="19173"/>
                      <a:pt x="3005" y="20026"/>
                    </a:cubicBezTo>
                    <a:cubicBezTo>
                      <a:pt x="2883" y="20594"/>
                      <a:pt x="2274" y="20960"/>
                      <a:pt x="1422" y="21122"/>
                    </a:cubicBezTo>
                    <a:cubicBezTo>
                      <a:pt x="2843" y="24167"/>
                      <a:pt x="5278" y="26846"/>
                      <a:pt x="9094" y="28429"/>
                    </a:cubicBezTo>
                    <a:cubicBezTo>
                      <a:pt x="15265" y="24085"/>
                      <a:pt x="12179" y="18930"/>
                      <a:pt x="19405" y="18321"/>
                    </a:cubicBezTo>
                    <a:cubicBezTo>
                      <a:pt x="25373" y="17793"/>
                      <a:pt x="31462" y="18727"/>
                      <a:pt x="35562" y="13815"/>
                    </a:cubicBezTo>
                    <a:cubicBezTo>
                      <a:pt x="28369" y="3235"/>
                      <a:pt x="21688" y="0"/>
                      <a:pt x="16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6246200" y="2853425"/>
                <a:ext cx="447600" cy="515575"/>
              </a:xfrm>
              <a:custGeom>
                <a:rect b="b" l="l" r="r" t="t"/>
                <a:pathLst>
                  <a:path extrusionOk="0" h="20623" w="17904">
                    <a:moveTo>
                      <a:pt x="1341" y="0"/>
                    </a:moveTo>
                    <a:cubicBezTo>
                      <a:pt x="813" y="1096"/>
                      <a:pt x="407" y="2355"/>
                      <a:pt x="204" y="3694"/>
                    </a:cubicBezTo>
                    <a:cubicBezTo>
                      <a:pt x="407" y="3816"/>
                      <a:pt x="610" y="3857"/>
                      <a:pt x="813" y="3938"/>
                    </a:cubicBezTo>
                    <a:cubicBezTo>
                      <a:pt x="2802" y="4953"/>
                      <a:pt x="3979" y="6577"/>
                      <a:pt x="3452" y="7551"/>
                    </a:cubicBezTo>
                    <a:cubicBezTo>
                      <a:pt x="3213" y="8028"/>
                      <a:pt x="2623" y="8267"/>
                      <a:pt x="1847" y="8267"/>
                    </a:cubicBezTo>
                    <a:cubicBezTo>
                      <a:pt x="1304" y="8267"/>
                      <a:pt x="670" y="8150"/>
                      <a:pt x="1" y="7916"/>
                    </a:cubicBezTo>
                    <a:lnTo>
                      <a:pt x="1" y="7916"/>
                    </a:lnTo>
                    <a:cubicBezTo>
                      <a:pt x="42" y="8606"/>
                      <a:pt x="163" y="9337"/>
                      <a:pt x="326" y="10027"/>
                    </a:cubicBezTo>
                    <a:cubicBezTo>
                      <a:pt x="1990" y="10433"/>
                      <a:pt x="3167" y="11407"/>
                      <a:pt x="3005" y="12260"/>
                    </a:cubicBezTo>
                    <a:cubicBezTo>
                      <a:pt x="2883" y="12828"/>
                      <a:pt x="2274" y="13194"/>
                      <a:pt x="1422" y="13315"/>
                    </a:cubicBezTo>
                    <a:cubicBezTo>
                      <a:pt x="2843" y="16360"/>
                      <a:pt x="5278" y="19080"/>
                      <a:pt x="9094" y="20622"/>
                    </a:cubicBezTo>
                    <a:cubicBezTo>
                      <a:pt x="14818" y="16644"/>
                      <a:pt x="12585" y="11976"/>
                      <a:pt x="17903" y="10758"/>
                    </a:cubicBezTo>
                    <a:cubicBezTo>
                      <a:pt x="17092" y="8525"/>
                      <a:pt x="16280" y="8119"/>
                      <a:pt x="15387" y="7876"/>
                    </a:cubicBezTo>
                    <a:cubicBezTo>
                      <a:pt x="10393" y="6495"/>
                      <a:pt x="4101" y="4060"/>
                      <a:pt x="13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713225" y="1611400"/>
            <a:ext cx="7717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 audience: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Casual riders: full-day pass &amp; single-ride passes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Goal: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increase conversion of casual riders to annual members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1"/>
          <p:cNvSpPr txBox="1"/>
          <p:nvPr>
            <p:ph type="title"/>
          </p:nvPr>
        </p:nvSpPr>
        <p:spPr>
          <a:xfrm>
            <a:off x="720000" y="309700"/>
            <a:ext cx="77040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marketing goals: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Business task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713250" y="3474100"/>
            <a:ext cx="7717500" cy="1301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rgbClr val="0B5394"/>
                </a:solidFill>
                <a:latin typeface="Pridi"/>
                <a:ea typeface="Pridi"/>
                <a:cs typeface="Pridi"/>
                <a:sym typeface="Pridi"/>
              </a:rPr>
              <a:t>How do annual members and casual riders use Cyclistic bikes differently?</a:t>
            </a:r>
            <a:endParaRPr sz="3300">
              <a:solidFill>
                <a:srgbClr val="0B5394"/>
              </a:solidFill>
              <a:latin typeface="Pridi"/>
              <a:ea typeface="Pridi"/>
              <a:cs typeface="Pridi"/>
              <a:sym typeface="Prid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4316175" y="2383900"/>
            <a:ext cx="46722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 Sources</a:t>
            </a:r>
            <a:endParaRPr sz="6000"/>
          </a:p>
        </p:txBody>
      </p:sp>
      <p:grpSp>
        <p:nvGrpSpPr>
          <p:cNvPr id="222" name="Google Shape;222;p22"/>
          <p:cNvGrpSpPr/>
          <p:nvPr/>
        </p:nvGrpSpPr>
        <p:grpSpPr>
          <a:xfrm>
            <a:off x="720063" y="1205105"/>
            <a:ext cx="3128836" cy="3110274"/>
            <a:chOff x="1325050" y="3964700"/>
            <a:chExt cx="1094075" cy="1093050"/>
          </a:xfrm>
        </p:grpSpPr>
        <p:sp>
          <p:nvSpPr>
            <p:cNvPr id="223" name="Google Shape;223;p22"/>
            <p:cNvSpPr/>
            <p:nvPr/>
          </p:nvSpPr>
          <p:spPr>
            <a:xfrm>
              <a:off x="1325050" y="3964700"/>
              <a:ext cx="1094075" cy="1093050"/>
            </a:xfrm>
            <a:custGeom>
              <a:rect b="b" l="l" r="r" t="t"/>
              <a:pathLst>
                <a:path extrusionOk="0" h="43722" w="43763">
                  <a:moveTo>
                    <a:pt x="21881" y="2924"/>
                  </a:moveTo>
                  <a:cubicBezTo>
                    <a:pt x="32355" y="2924"/>
                    <a:pt x="40799" y="11408"/>
                    <a:pt x="40799" y="21841"/>
                  </a:cubicBezTo>
                  <a:cubicBezTo>
                    <a:pt x="40799" y="32315"/>
                    <a:pt x="32355" y="40799"/>
                    <a:pt x="21881" y="40799"/>
                  </a:cubicBezTo>
                  <a:cubicBezTo>
                    <a:pt x="11448" y="40799"/>
                    <a:pt x="2964" y="32315"/>
                    <a:pt x="2964" y="21841"/>
                  </a:cubicBezTo>
                  <a:cubicBezTo>
                    <a:pt x="2964" y="11408"/>
                    <a:pt x="11448" y="2924"/>
                    <a:pt x="21881" y="2924"/>
                  </a:cubicBezTo>
                  <a:close/>
                  <a:moveTo>
                    <a:pt x="21881" y="1"/>
                  </a:moveTo>
                  <a:cubicBezTo>
                    <a:pt x="9825" y="1"/>
                    <a:pt x="1" y="9784"/>
                    <a:pt x="1" y="21882"/>
                  </a:cubicBezTo>
                  <a:cubicBezTo>
                    <a:pt x="1" y="33938"/>
                    <a:pt x="9825" y="43722"/>
                    <a:pt x="21881" y="43722"/>
                  </a:cubicBezTo>
                  <a:cubicBezTo>
                    <a:pt x="33979" y="43722"/>
                    <a:pt x="43762" y="33938"/>
                    <a:pt x="43762" y="21882"/>
                  </a:cubicBezTo>
                  <a:cubicBezTo>
                    <a:pt x="43762" y="9784"/>
                    <a:pt x="33979" y="1"/>
                    <a:pt x="21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410300" y="4049950"/>
              <a:ext cx="923575" cy="922550"/>
            </a:xfrm>
            <a:custGeom>
              <a:rect b="b" l="l" r="r" t="t"/>
              <a:pathLst>
                <a:path extrusionOk="0" h="36902" w="36943">
                  <a:moveTo>
                    <a:pt x="18471" y="1056"/>
                  </a:moveTo>
                  <a:cubicBezTo>
                    <a:pt x="19080" y="1056"/>
                    <a:pt x="19689" y="1097"/>
                    <a:pt x="20258" y="1137"/>
                  </a:cubicBezTo>
                  <a:lnTo>
                    <a:pt x="18512" y="11976"/>
                  </a:lnTo>
                  <a:lnTo>
                    <a:pt x="16807" y="1137"/>
                  </a:lnTo>
                  <a:cubicBezTo>
                    <a:pt x="17294" y="1097"/>
                    <a:pt x="17862" y="1056"/>
                    <a:pt x="18471" y="1056"/>
                  </a:cubicBezTo>
                  <a:close/>
                  <a:moveTo>
                    <a:pt x="11367" y="2558"/>
                  </a:moveTo>
                  <a:lnTo>
                    <a:pt x="15264" y="12829"/>
                  </a:lnTo>
                  <a:lnTo>
                    <a:pt x="8363" y="4345"/>
                  </a:lnTo>
                  <a:cubicBezTo>
                    <a:pt x="9297" y="3654"/>
                    <a:pt x="10312" y="3086"/>
                    <a:pt x="11367" y="2558"/>
                  </a:cubicBezTo>
                  <a:close/>
                  <a:moveTo>
                    <a:pt x="25697" y="2558"/>
                  </a:moveTo>
                  <a:cubicBezTo>
                    <a:pt x="26712" y="3086"/>
                    <a:pt x="27727" y="3695"/>
                    <a:pt x="28661" y="4345"/>
                  </a:cubicBezTo>
                  <a:lnTo>
                    <a:pt x="21760" y="12829"/>
                  </a:lnTo>
                  <a:lnTo>
                    <a:pt x="25697" y="2558"/>
                  </a:lnTo>
                  <a:close/>
                  <a:moveTo>
                    <a:pt x="4385" y="8242"/>
                  </a:moveTo>
                  <a:lnTo>
                    <a:pt x="12829" y="15143"/>
                  </a:lnTo>
                  <a:lnTo>
                    <a:pt x="12829" y="15143"/>
                  </a:lnTo>
                  <a:lnTo>
                    <a:pt x="2599" y="11246"/>
                  </a:lnTo>
                  <a:cubicBezTo>
                    <a:pt x="3086" y="10190"/>
                    <a:pt x="3695" y="9216"/>
                    <a:pt x="4385" y="8242"/>
                  </a:cubicBezTo>
                  <a:close/>
                  <a:moveTo>
                    <a:pt x="32599" y="8363"/>
                  </a:moveTo>
                  <a:cubicBezTo>
                    <a:pt x="33289" y="9257"/>
                    <a:pt x="33857" y="10271"/>
                    <a:pt x="34344" y="11327"/>
                  </a:cubicBezTo>
                  <a:lnTo>
                    <a:pt x="24114" y="15265"/>
                  </a:lnTo>
                  <a:lnTo>
                    <a:pt x="32599" y="8363"/>
                  </a:lnTo>
                  <a:close/>
                  <a:moveTo>
                    <a:pt x="16482" y="1137"/>
                  </a:moveTo>
                  <a:lnTo>
                    <a:pt x="18390" y="12788"/>
                  </a:lnTo>
                  <a:lnTo>
                    <a:pt x="17862" y="15955"/>
                  </a:lnTo>
                  <a:lnTo>
                    <a:pt x="15792" y="13438"/>
                  </a:lnTo>
                  <a:lnTo>
                    <a:pt x="11570" y="2437"/>
                  </a:lnTo>
                  <a:cubicBezTo>
                    <a:pt x="13153" y="1828"/>
                    <a:pt x="14777" y="1340"/>
                    <a:pt x="16482" y="1137"/>
                  </a:cubicBezTo>
                  <a:close/>
                  <a:moveTo>
                    <a:pt x="20501" y="1178"/>
                  </a:moveTo>
                  <a:cubicBezTo>
                    <a:pt x="22206" y="1422"/>
                    <a:pt x="23871" y="1828"/>
                    <a:pt x="25373" y="2518"/>
                  </a:cubicBezTo>
                  <a:lnTo>
                    <a:pt x="21151" y="13519"/>
                  </a:lnTo>
                  <a:lnTo>
                    <a:pt x="19121" y="15995"/>
                  </a:lnTo>
                  <a:lnTo>
                    <a:pt x="18634" y="12829"/>
                  </a:lnTo>
                  <a:lnTo>
                    <a:pt x="20501" y="1178"/>
                  </a:lnTo>
                  <a:close/>
                  <a:moveTo>
                    <a:pt x="18471" y="13641"/>
                  </a:moveTo>
                  <a:lnTo>
                    <a:pt x="18877" y="16279"/>
                  </a:lnTo>
                  <a:lnTo>
                    <a:pt x="18634" y="16564"/>
                  </a:lnTo>
                  <a:lnTo>
                    <a:pt x="18228" y="16564"/>
                  </a:lnTo>
                  <a:lnTo>
                    <a:pt x="18065" y="16279"/>
                  </a:lnTo>
                  <a:lnTo>
                    <a:pt x="18471" y="13641"/>
                  </a:lnTo>
                  <a:close/>
                  <a:moveTo>
                    <a:pt x="8120" y="4466"/>
                  </a:moveTo>
                  <a:lnTo>
                    <a:pt x="15589" y="13600"/>
                  </a:lnTo>
                  <a:lnTo>
                    <a:pt x="16766" y="16645"/>
                  </a:lnTo>
                  <a:lnTo>
                    <a:pt x="13722" y="15468"/>
                  </a:lnTo>
                  <a:lnTo>
                    <a:pt x="4588" y="7998"/>
                  </a:lnTo>
                  <a:cubicBezTo>
                    <a:pt x="5521" y="6699"/>
                    <a:pt x="6739" y="5481"/>
                    <a:pt x="8120" y="4466"/>
                  </a:cubicBezTo>
                  <a:close/>
                  <a:moveTo>
                    <a:pt x="28864" y="4547"/>
                  </a:moveTo>
                  <a:cubicBezTo>
                    <a:pt x="30244" y="5522"/>
                    <a:pt x="31421" y="6740"/>
                    <a:pt x="32436" y="8120"/>
                  </a:cubicBezTo>
                  <a:lnTo>
                    <a:pt x="23302" y="15549"/>
                  </a:lnTo>
                  <a:lnTo>
                    <a:pt x="20258" y="16726"/>
                  </a:lnTo>
                  <a:lnTo>
                    <a:pt x="21435" y="13681"/>
                  </a:lnTo>
                  <a:lnTo>
                    <a:pt x="28864" y="4547"/>
                  </a:lnTo>
                  <a:close/>
                  <a:moveTo>
                    <a:pt x="16076" y="14250"/>
                  </a:moveTo>
                  <a:lnTo>
                    <a:pt x="17822" y="16320"/>
                  </a:lnTo>
                  <a:lnTo>
                    <a:pt x="17781" y="16685"/>
                  </a:lnTo>
                  <a:cubicBezTo>
                    <a:pt x="17659" y="16726"/>
                    <a:pt x="17497" y="16767"/>
                    <a:pt x="17416" y="16888"/>
                  </a:cubicBezTo>
                  <a:lnTo>
                    <a:pt x="17051" y="16726"/>
                  </a:lnTo>
                  <a:lnTo>
                    <a:pt x="16076" y="14250"/>
                  </a:lnTo>
                  <a:close/>
                  <a:moveTo>
                    <a:pt x="20907" y="14290"/>
                  </a:moveTo>
                  <a:lnTo>
                    <a:pt x="19933" y="16848"/>
                  </a:lnTo>
                  <a:lnTo>
                    <a:pt x="19608" y="16970"/>
                  </a:lnTo>
                  <a:cubicBezTo>
                    <a:pt x="19486" y="16929"/>
                    <a:pt x="19405" y="16848"/>
                    <a:pt x="19283" y="16767"/>
                  </a:cubicBezTo>
                  <a:lnTo>
                    <a:pt x="19243" y="16361"/>
                  </a:lnTo>
                  <a:lnTo>
                    <a:pt x="20907" y="14290"/>
                  </a:lnTo>
                  <a:close/>
                  <a:moveTo>
                    <a:pt x="14249" y="16036"/>
                  </a:moveTo>
                  <a:lnTo>
                    <a:pt x="16807" y="16970"/>
                  </a:lnTo>
                  <a:lnTo>
                    <a:pt x="16969" y="17335"/>
                  </a:lnTo>
                  <a:cubicBezTo>
                    <a:pt x="16888" y="17416"/>
                    <a:pt x="16807" y="17538"/>
                    <a:pt x="16766" y="17660"/>
                  </a:cubicBezTo>
                  <a:lnTo>
                    <a:pt x="16360" y="17700"/>
                  </a:lnTo>
                  <a:lnTo>
                    <a:pt x="14249" y="16036"/>
                  </a:lnTo>
                  <a:close/>
                  <a:moveTo>
                    <a:pt x="22653" y="16077"/>
                  </a:moveTo>
                  <a:lnTo>
                    <a:pt x="20542" y="17782"/>
                  </a:lnTo>
                  <a:lnTo>
                    <a:pt x="20217" y="17741"/>
                  </a:lnTo>
                  <a:cubicBezTo>
                    <a:pt x="20136" y="17660"/>
                    <a:pt x="20095" y="17497"/>
                    <a:pt x="20014" y="17376"/>
                  </a:cubicBezTo>
                  <a:lnTo>
                    <a:pt x="20136" y="17051"/>
                  </a:lnTo>
                  <a:lnTo>
                    <a:pt x="22653" y="16077"/>
                  </a:lnTo>
                  <a:close/>
                  <a:moveTo>
                    <a:pt x="2477" y="11489"/>
                  </a:moveTo>
                  <a:lnTo>
                    <a:pt x="13519" y="15711"/>
                  </a:lnTo>
                  <a:lnTo>
                    <a:pt x="15995" y="17741"/>
                  </a:lnTo>
                  <a:lnTo>
                    <a:pt x="12788" y="18269"/>
                  </a:lnTo>
                  <a:lnTo>
                    <a:pt x="1178" y="16361"/>
                  </a:lnTo>
                  <a:cubicBezTo>
                    <a:pt x="1421" y="14696"/>
                    <a:pt x="1827" y="13032"/>
                    <a:pt x="2477" y="11489"/>
                  </a:cubicBezTo>
                  <a:close/>
                  <a:moveTo>
                    <a:pt x="34466" y="11530"/>
                  </a:moveTo>
                  <a:cubicBezTo>
                    <a:pt x="35115" y="13113"/>
                    <a:pt x="35562" y="14737"/>
                    <a:pt x="35724" y="16482"/>
                  </a:cubicBezTo>
                  <a:lnTo>
                    <a:pt x="24114" y="18350"/>
                  </a:lnTo>
                  <a:lnTo>
                    <a:pt x="20907" y="17863"/>
                  </a:lnTo>
                  <a:lnTo>
                    <a:pt x="23465" y="15752"/>
                  </a:lnTo>
                  <a:lnTo>
                    <a:pt x="34466" y="11530"/>
                  </a:lnTo>
                  <a:close/>
                  <a:moveTo>
                    <a:pt x="20623" y="17984"/>
                  </a:moveTo>
                  <a:lnTo>
                    <a:pt x="23221" y="18390"/>
                  </a:lnTo>
                  <a:lnTo>
                    <a:pt x="20623" y="18796"/>
                  </a:lnTo>
                  <a:lnTo>
                    <a:pt x="20298" y="18675"/>
                  </a:lnTo>
                  <a:lnTo>
                    <a:pt x="20298" y="18390"/>
                  </a:lnTo>
                  <a:lnTo>
                    <a:pt x="20298" y="18269"/>
                  </a:lnTo>
                  <a:lnTo>
                    <a:pt x="20623" y="17984"/>
                  </a:lnTo>
                  <a:close/>
                  <a:moveTo>
                    <a:pt x="16279" y="18025"/>
                  </a:moveTo>
                  <a:lnTo>
                    <a:pt x="16604" y="18187"/>
                  </a:lnTo>
                  <a:lnTo>
                    <a:pt x="16604" y="18431"/>
                  </a:lnTo>
                  <a:lnTo>
                    <a:pt x="16604" y="18593"/>
                  </a:lnTo>
                  <a:lnTo>
                    <a:pt x="16279" y="18878"/>
                  </a:lnTo>
                  <a:lnTo>
                    <a:pt x="13641" y="18431"/>
                  </a:lnTo>
                  <a:lnTo>
                    <a:pt x="16279" y="18025"/>
                  </a:lnTo>
                  <a:close/>
                  <a:moveTo>
                    <a:pt x="18471" y="17416"/>
                  </a:moveTo>
                  <a:cubicBezTo>
                    <a:pt x="19040" y="17416"/>
                    <a:pt x="19486" y="17903"/>
                    <a:pt x="19486" y="18431"/>
                  </a:cubicBezTo>
                  <a:cubicBezTo>
                    <a:pt x="19486" y="18999"/>
                    <a:pt x="19040" y="19446"/>
                    <a:pt x="18471" y="19446"/>
                  </a:cubicBezTo>
                  <a:cubicBezTo>
                    <a:pt x="17903" y="19446"/>
                    <a:pt x="17456" y="18999"/>
                    <a:pt x="17456" y="18431"/>
                  </a:cubicBezTo>
                  <a:cubicBezTo>
                    <a:pt x="17456" y="17903"/>
                    <a:pt x="17903" y="17416"/>
                    <a:pt x="18471" y="17416"/>
                  </a:cubicBezTo>
                  <a:close/>
                  <a:moveTo>
                    <a:pt x="1178" y="16685"/>
                  </a:moveTo>
                  <a:lnTo>
                    <a:pt x="11976" y="18390"/>
                  </a:lnTo>
                  <a:lnTo>
                    <a:pt x="1178" y="20136"/>
                  </a:lnTo>
                  <a:cubicBezTo>
                    <a:pt x="1137" y="19608"/>
                    <a:pt x="1056" y="18999"/>
                    <a:pt x="1056" y="18431"/>
                  </a:cubicBezTo>
                  <a:cubicBezTo>
                    <a:pt x="1056" y="17863"/>
                    <a:pt x="1137" y="17254"/>
                    <a:pt x="1178" y="16685"/>
                  </a:cubicBezTo>
                  <a:close/>
                  <a:moveTo>
                    <a:pt x="35765" y="16767"/>
                  </a:moveTo>
                  <a:cubicBezTo>
                    <a:pt x="35846" y="17335"/>
                    <a:pt x="35887" y="17903"/>
                    <a:pt x="35887" y="18512"/>
                  </a:cubicBezTo>
                  <a:cubicBezTo>
                    <a:pt x="35887" y="19121"/>
                    <a:pt x="35846" y="19730"/>
                    <a:pt x="35765" y="20298"/>
                  </a:cubicBezTo>
                  <a:lnTo>
                    <a:pt x="24967" y="18512"/>
                  </a:lnTo>
                  <a:lnTo>
                    <a:pt x="35765" y="16767"/>
                  </a:lnTo>
                  <a:close/>
                  <a:moveTo>
                    <a:pt x="16401" y="19121"/>
                  </a:moveTo>
                  <a:lnTo>
                    <a:pt x="16766" y="19162"/>
                  </a:lnTo>
                  <a:cubicBezTo>
                    <a:pt x="16807" y="19284"/>
                    <a:pt x="16848" y="19405"/>
                    <a:pt x="16969" y="19527"/>
                  </a:cubicBezTo>
                  <a:lnTo>
                    <a:pt x="16807" y="19892"/>
                  </a:lnTo>
                  <a:lnTo>
                    <a:pt x="14331" y="20826"/>
                  </a:lnTo>
                  <a:lnTo>
                    <a:pt x="16401" y="19121"/>
                  </a:lnTo>
                  <a:close/>
                  <a:moveTo>
                    <a:pt x="20542" y="19202"/>
                  </a:moveTo>
                  <a:lnTo>
                    <a:pt x="22653" y="20907"/>
                  </a:lnTo>
                  <a:lnTo>
                    <a:pt x="22653" y="20907"/>
                  </a:lnTo>
                  <a:lnTo>
                    <a:pt x="20095" y="19933"/>
                  </a:lnTo>
                  <a:lnTo>
                    <a:pt x="19933" y="19568"/>
                  </a:lnTo>
                  <a:cubicBezTo>
                    <a:pt x="19973" y="19487"/>
                    <a:pt x="20095" y="19365"/>
                    <a:pt x="20136" y="19284"/>
                  </a:cubicBezTo>
                  <a:lnTo>
                    <a:pt x="20542" y="19202"/>
                  </a:lnTo>
                  <a:close/>
                  <a:moveTo>
                    <a:pt x="17375" y="19933"/>
                  </a:moveTo>
                  <a:cubicBezTo>
                    <a:pt x="17456" y="19974"/>
                    <a:pt x="17578" y="20095"/>
                    <a:pt x="17659" y="20136"/>
                  </a:cubicBezTo>
                  <a:lnTo>
                    <a:pt x="17700" y="20542"/>
                  </a:lnTo>
                  <a:lnTo>
                    <a:pt x="16036" y="22612"/>
                  </a:lnTo>
                  <a:lnTo>
                    <a:pt x="16036" y="22612"/>
                  </a:lnTo>
                  <a:lnTo>
                    <a:pt x="17010" y="20095"/>
                  </a:lnTo>
                  <a:lnTo>
                    <a:pt x="17375" y="19933"/>
                  </a:lnTo>
                  <a:close/>
                  <a:moveTo>
                    <a:pt x="19527" y="19974"/>
                  </a:moveTo>
                  <a:lnTo>
                    <a:pt x="19892" y="20136"/>
                  </a:lnTo>
                  <a:lnTo>
                    <a:pt x="20866" y="22612"/>
                  </a:lnTo>
                  <a:lnTo>
                    <a:pt x="19121" y="20542"/>
                  </a:lnTo>
                  <a:lnTo>
                    <a:pt x="19161" y="20177"/>
                  </a:lnTo>
                  <a:cubicBezTo>
                    <a:pt x="19283" y="20136"/>
                    <a:pt x="19446" y="20095"/>
                    <a:pt x="19527" y="19974"/>
                  </a:cubicBezTo>
                  <a:close/>
                  <a:moveTo>
                    <a:pt x="18674" y="20339"/>
                  </a:moveTo>
                  <a:lnTo>
                    <a:pt x="18837" y="20623"/>
                  </a:lnTo>
                  <a:lnTo>
                    <a:pt x="18431" y="23262"/>
                  </a:lnTo>
                  <a:lnTo>
                    <a:pt x="18025" y="20623"/>
                  </a:lnTo>
                  <a:lnTo>
                    <a:pt x="18268" y="20339"/>
                  </a:lnTo>
                  <a:close/>
                  <a:moveTo>
                    <a:pt x="12788" y="18553"/>
                  </a:moveTo>
                  <a:lnTo>
                    <a:pt x="15995" y="19081"/>
                  </a:lnTo>
                  <a:lnTo>
                    <a:pt x="13438" y="21151"/>
                  </a:lnTo>
                  <a:lnTo>
                    <a:pt x="2436" y="25373"/>
                  </a:lnTo>
                  <a:cubicBezTo>
                    <a:pt x="1827" y="23790"/>
                    <a:pt x="1381" y="22166"/>
                    <a:pt x="1178" y="20420"/>
                  </a:cubicBezTo>
                  <a:lnTo>
                    <a:pt x="12788" y="18553"/>
                  </a:lnTo>
                  <a:close/>
                  <a:moveTo>
                    <a:pt x="24114" y="18593"/>
                  </a:moveTo>
                  <a:lnTo>
                    <a:pt x="35724" y="20461"/>
                  </a:lnTo>
                  <a:cubicBezTo>
                    <a:pt x="35521" y="22206"/>
                    <a:pt x="35075" y="23830"/>
                    <a:pt x="34385" y="25373"/>
                  </a:cubicBezTo>
                  <a:lnTo>
                    <a:pt x="23383" y="21151"/>
                  </a:lnTo>
                  <a:lnTo>
                    <a:pt x="20907" y="19121"/>
                  </a:lnTo>
                  <a:lnTo>
                    <a:pt x="24114" y="18593"/>
                  </a:lnTo>
                  <a:close/>
                  <a:moveTo>
                    <a:pt x="12829" y="21638"/>
                  </a:moveTo>
                  <a:lnTo>
                    <a:pt x="4385" y="28539"/>
                  </a:lnTo>
                  <a:cubicBezTo>
                    <a:pt x="3654" y="27646"/>
                    <a:pt x="3045" y="26631"/>
                    <a:pt x="2599" y="25576"/>
                  </a:cubicBezTo>
                  <a:lnTo>
                    <a:pt x="12829" y="21638"/>
                  </a:lnTo>
                  <a:close/>
                  <a:moveTo>
                    <a:pt x="24074" y="21760"/>
                  </a:moveTo>
                  <a:lnTo>
                    <a:pt x="34304" y="25657"/>
                  </a:lnTo>
                  <a:cubicBezTo>
                    <a:pt x="33857" y="26672"/>
                    <a:pt x="33248" y="27687"/>
                    <a:pt x="32517" y="28661"/>
                  </a:cubicBezTo>
                  <a:lnTo>
                    <a:pt x="24074" y="21760"/>
                  </a:lnTo>
                  <a:close/>
                  <a:moveTo>
                    <a:pt x="16645" y="20177"/>
                  </a:moveTo>
                  <a:lnTo>
                    <a:pt x="15467" y="23221"/>
                  </a:lnTo>
                  <a:lnTo>
                    <a:pt x="8038" y="32355"/>
                  </a:lnTo>
                  <a:cubicBezTo>
                    <a:pt x="6699" y="31340"/>
                    <a:pt x="5481" y="30163"/>
                    <a:pt x="4466" y="28823"/>
                  </a:cubicBezTo>
                  <a:lnTo>
                    <a:pt x="13600" y="21354"/>
                  </a:lnTo>
                  <a:lnTo>
                    <a:pt x="16645" y="20177"/>
                  </a:lnTo>
                  <a:close/>
                  <a:moveTo>
                    <a:pt x="20176" y="20217"/>
                  </a:moveTo>
                  <a:lnTo>
                    <a:pt x="23221" y="21394"/>
                  </a:lnTo>
                  <a:lnTo>
                    <a:pt x="32355" y="28864"/>
                  </a:lnTo>
                  <a:cubicBezTo>
                    <a:pt x="31340" y="30244"/>
                    <a:pt x="30203" y="31462"/>
                    <a:pt x="28823" y="32396"/>
                  </a:cubicBezTo>
                  <a:lnTo>
                    <a:pt x="21354" y="23262"/>
                  </a:lnTo>
                  <a:lnTo>
                    <a:pt x="20176" y="20217"/>
                  </a:lnTo>
                  <a:close/>
                  <a:moveTo>
                    <a:pt x="15183" y="24074"/>
                  </a:moveTo>
                  <a:lnTo>
                    <a:pt x="11286" y="34344"/>
                  </a:lnTo>
                  <a:cubicBezTo>
                    <a:pt x="10190" y="33817"/>
                    <a:pt x="9175" y="33208"/>
                    <a:pt x="8282" y="32558"/>
                  </a:cubicBezTo>
                  <a:lnTo>
                    <a:pt x="15183" y="24074"/>
                  </a:lnTo>
                  <a:close/>
                  <a:moveTo>
                    <a:pt x="21678" y="24074"/>
                  </a:moveTo>
                  <a:lnTo>
                    <a:pt x="28580" y="32558"/>
                  </a:lnTo>
                  <a:cubicBezTo>
                    <a:pt x="27646" y="33289"/>
                    <a:pt x="26631" y="33817"/>
                    <a:pt x="25576" y="34344"/>
                  </a:cubicBezTo>
                  <a:lnTo>
                    <a:pt x="21678" y="24074"/>
                  </a:lnTo>
                  <a:close/>
                  <a:moveTo>
                    <a:pt x="17781" y="20907"/>
                  </a:moveTo>
                  <a:lnTo>
                    <a:pt x="18268" y="24074"/>
                  </a:lnTo>
                  <a:lnTo>
                    <a:pt x="16401" y="35725"/>
                  </a:lnTo>
                  <a:cubicBezTo>
                    <a:pt x="14737" y="35522"/>
                    <a:pt x="13032" y="35034"/>
                    <a:pt x="11530" y="34385"/>
                  </a:cubicBezTo>
                  <a:lnTo>
                    <a:pt x="15751" y="23384"/>
                  </a:lnTo>
                  <a:lnTo>
                    <a:pt x="17781" y="20907"/>
                  </a:lnTo>
                  <a:close/>
                  <a:moveTo>
                    <a:pt x="19080" y="20907"/>
                  </a:moveTo>
                  <a:lnTo>
                    <a:pt x="21151" y="23424"/>
                  </a:lnTo>
                  <a:lnTo>
                    <a:pt x="25373" y="34426"/>
                  </a:lnTo>
                  <a:cubicBezTo>
                    <a:pt x="23789" y="35116"/>
                    <a:pt x="22166" y="35562"/>
                    <a:pt x="20461" y="35725"/>
                  </a:cubicBezTo>
                  <a:lnTo>
                    <a:pt x="18593" y="24074"/>
                  </a:lnTo>
                  <a:lnTo>
                    <a:pt x="19080" y="20907"/>
                  </a:lnTo>
                  <a:close/>
                  <a:moveTo>
                    <a:pt x="18431" y="24967"/>
                  </a:moveTo>
                  <a:lnTo>
                    <a:pt x="20136" y="35765"/>
                  </a:lnTo>
                  <a:cubicBezTo>
                    <a:pt x="19608" y="35806"/>
                    <a:pt x="19040" y="35846"/>
                    <a:pt x="18471" y="35846"/>
                  </a:cubicBezTo>
                  <a:cubicBezTo>
                    <a:pt x="17862" y="35846"/>
                    <a:pt x="17254" y="35806"/>
                    <a:pt x="16685" y="35765"/>
                  </a:cubicBezTo>
                  <a:lnTo>
                    <a:pt x="18431" y="24967"/>
                  </a:lnTo>
                  <a:close/>
                  <a:moveTo>
                    <a:pt x="18471" y="1"/>
                  </a:moveTo>
                  <a:cubicBezTo>
                    <a:pt x="8282" y="1"/>
                    <a:pt x="1" y="8242"/>
                    <a:pt x="1" y="18431"/>
                  </a:cubicBezTo>
                  <a:cubicBezTo>
                    <a:pt x="1" y="28661"/>
                    <a:pt x="8282" y="36902"/>
                    <a:pt x="18471" y="36902"/>
                  </a:cubicBezTo>
                  <a:cubicBezTo>
                    <a:pt x="28661" y="36902"/>
                    <a:pt x="36942" y="28661"/>
                    <a:pt x="36942" y="18431"/>
                  </a:cubicBezTo>
                  <a:cubicBezTo>
                    <a:pt x="36942" y="8242"/>
                    <a:pt x="28661" y="1"/>
                    <a:pt x="18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830450" y="4469100"/>
              <a:ext cx="83250" cy="84275"/>
            </a:xfrm>
            <a:custGeom>
              <a:rect b="b" l="l" r="r" t="t"/>
              <a:pathLst>
                <a:path extrusionOk="0" h="3371" w="3330">
                  <a:moveTo>
                    <a:pt x="1665" y="407"/>
                  </a:moveTo>
                  <a:cubicBezTo>
                    <a:pt x="2396" y="407"/>
                    <a:pt x="2924" y="975"/>
                    <a:pt x="2924" y="1665"/>
                  </a:cubicBezTo>
                  <a:cubicBezTo>
                    <a:pt x="2924" y="2396"/>
                    <a:pt x="2355" y="2964"/>
                    <a:pt x="1665" y="2964"/>
                  </a:cubicBezTo>
                  <a:cubicBezTo>
                    <a:pt x="975" y="2964"/>
                    <a:pt x="407" y="2396"/>
                    <a:pt x="407" y="1665"/>
                  </a:cubicBezTo>
                  <a:cubicBezTo>
                    <a:pt x="407" y="975"/>
                    <a:pt x="975" y="407"/>
                    <a:pt x="1665" y="407"/>
                  </a:cubicBezTo>
                  <a:close/>
                  <a:moveTo>
                    <a:pt x="1665" y="1"/>
                  </a:moveTo>
                  <a:cubicBezTo>
                    <a:pt x="772" y="1"/>
                    <a:pt x="1" y="772"/>
                    <a:pt x="1" y="1706"/>
                  </a:cubicBezTo>
                  <a:cubicBezTo>
                    <a:pt x="1" y="2599"/>
                    <a:pt x="772" y="3370"/>
                    <a:pt x="1665" y="3370"/>
                  </a:cubicBezTo>
                  <a:cubicBezTo>
                    <a:pt x="2599" y="3370"/>
                    <a:pt x="3330" y="2599"/>
                    <a:pt x="3330" y="1706"/>
                  </a:cubicBezTo>
                  <a:cubicBezTo>
                    <a:pt x="3330" y="772"/>
                    <a:pt x="2599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2"/>
          <p:cNvSpPr txBox="1"/>
          <p:nvPr>
            <p:ph type="title"/>
          </p:nvPr>
        </p:nvSpPr>
        <p:spPr>
          <a:xfrm>
            <a:off x="4316175" y="1415300"/>
            <a:ext cx="41592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</a:t>
            </a:r>
            <a:r>
              <a:rPr lang="en" sz="6000"/>
              <a:t>.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grpSp>
        <p:nvGrpSpPr>
          <p:cNvPr id="232" name="Google Shape;232;p23"/>
          <p:cNvGrpSpPr/>
          <p:nvPr/>
        </p:nvGrpSpPr>
        <p:grpSpPr>
          <a:xfrm>
            <a:off x="2787225" y="1897700"/>
            <a:ext cx="5916751" cy="783900"/>
            <a:chOff x="3054897" y="2534595"/>
            <a:chExt cx="1821099" cy="783900"/>
          </a:xfrm>
        </p:grpSpPr>
        <p:sp>
          <p:nvSpPr>
            <p:cNvPr id="233" name="Google Shape;233;p23"/>
            <p:cNvSpPr/>
            <p:nvPr/>
          </p:nvSpPr>
          <p:spPr>
            <a:xfrm>
              <a:off x="3054996" y="2534595"/>
              <a:ext cx="18210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Pridi"/>
                  <a:ea typeface="Pridi"/>
                  <a:cs typeface="Pridi"/>
                  <a:sym typeface="Pridi"/>
                </a:rPr>
                <a:t>Public data retrieved from:</a:t>
              </a:r>
              <a:endPara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endParaRPr>
            </a:p>
          </p:txBody>
        </p:sp>
        <p:sp>
          <p:nvSpPr>
            <p:cNvPr id="234" name="Google Shape;234;p23"/>
            <p:cNvSpPr txBox="1"/>
            <p:nvPr/>
          </p:nvSpPr>
          <p:spPr>
            <a:xfrm>
              <a:off x="3054897" y="2948895"/>
              <a:ext cx="18210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3"/>
                </a:rPr>
                <a:t>https://divvy-tripdata.s3.amazonaws.com/index.html</a:t>
              </a: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(2023 data)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5" name="Google Shape;235;p23"/>
          <p:cNvSpPr/>
          <p:nvPr/>
        </p:nvSpPr>
        <p:spPr>
          <a:xfrm rot="5400000">
            <a:off x="237720" y="2402492"/>
            <a:ext cx="1256100" cy="1256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3"/>
          <p:cNvSpPr/>
          <p:nvPr/>
        </p:nvSpPr>
        <p:spPr>
          <a:xfrm rot="5400000">
            <a:off x="-266996" y="1897708"/>
            <a:ext cx="2265600" cy="2265600"/>
          </a:xfrm>
          <a:prstGeom prst="blockArc">
            <a:avLst>
              <a:gd fmla="val 10800000" name="adj1"/>
              <a:gd fmla="val 21552923" name="adj2"/>
              <a:gd fmla="val 13854" name="adj3"/>
            </a:avLst>
          </a:prstGeom>
          <a:solidFill>
            <a:schemeClr val="accent1"/>
          </a:solidFill>
          <a:ln cap="flat" cmpd="sng" w="1905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3"/>
          <p:cNvSpPr/>
          <p:nvPr/>
        </p:nvSpPr>
        <p:spPr>
          <a:xfrm rot="5400000">
            <a:off x="-715694" y="1449106"/>
            <a:ext cx="3162900" cy="3162900"/>
          </a:xfrm>
          <a:prstGeom prst="blockArc">
            <a:avLst>
              <a:gd fmla="val 10800000" name="adj1"/>
              <a:gd fmla="val 21570928" name="adj2"/>
              <a:gd fmla="val 8682" name="adj3"/>
            </a:avLst>
          </a:prstGeom>
          <a:solidFill>
            <a:schemeClr val="accent5"/>
          </a:solidFill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787225" y="2681600"/>
            <a:ext cx="5916751" cy="987000"/>
            <a:chOff x="3054897" y="2534595"/>
            <a:chExt cx="1821099" cy="987000"/>
          </a:xfrm>
        </p:grpSpPr>
        <p:sp>
          <p:nvSpPr>
            <p:cNvPr id="239" name="Google Shape;239;p23"/>
            <p:cNvSpPr/>
            <p:nvPr/>
          </p:nvSpPr>
          <p:spPr>
            <a:xfrm>
              <a:off x="3054996" y="2534595"/>
              <a:ext cx="18210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Pridi"/>
                  <a:ea typeface="Pridi"/>
                  <a:cs typeface="Pridi"/>
                  <a:sym typeface="Pridi"/>
                </a:rPr>
                <a:t>Data licensed by:</a:t>
              </a:r>
              <a:endPara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endParaRPr>
            </a:p>
          </p:txBody>
        </p:sp>
        <p:sp>
          <p:nvSpPr>
            <p:cNvPr id="240" name="Google Shape;240;p23"/>
            <p:cNvSpPr txBox="1"/>
            <p:nvPr/>
          </p:nvSpPr>
          <p:spPr>
            <a:xfrm>
              <a:off x="3054897" y="2948895"/>
              <a:ext cx="1821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4"/>
                </a:rPr>
                <a:t>https://divvybikes.com/data-license-agreement</a:t>
              </a: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4218975" y="2378400"/>
            <a:ext cx="49251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Data Cleaning</a:t>
            </a:r>
            <a:endParaRPr sz="5700"/>
          </a:p>
        </p:txBody>
      </p:sp>
      <p:grpSp>
        <p:nvGrpSpPr>
          <p:cNvPr id="246" name="Google Shape;246;p24"/>
          <p:cNvGrpSpPr/>
          <p:nvPr/>
        </p:nvGrpSpPr>
        <p:grpSpPr>
          <a:xfrm>
            <a:off x="720063" y="1205105"/>
            <a:ext cx="3128836" cy="3110274"/>
            <a:chOff x="1325050" y="3964700"/>
            <a:chExt cx="1094075" cy="1093050"/>
          </a:xfrm>
        </p:grpSpPr>
        <p:sp>
          <p:nvSpPr>
            <p:cNvPr id="247" name="Google Shape;247;p24"/>
            <p:cNvSpPr/>
            <p:nvPr/>
          </p:nvSpPr>
          <p:spPr>
            <a:xfrm>
              <a:off x="1325050" y="3964700"/>
              <a:ext cx="1094075" cy="1093050"/>
            </a:xfrm>
            <a:custGeom>
              <a:rect b="b" l="l" r="r" t="t"/>
              <a:pathLst>
                <a:path extrusionOk="0" h="43722" w="43763">
                  <a:moveTo>
                    <a:pt x="21881" y="2924"/>
                  </a:moveTo>
                  <a:cubicBezTo>
                    <a:pt x="32355" y="2924"/>
                    <a:pt x="40799" y="11408"/>
                    <a:pt x="40799" y="21841"/>
                  </a:cubicBezTo>
                  <a:cubicBezTo>
                    <a:pt x="40799" y="32315"/>
                    <a:pt x="32355" y="40799"/>
                    <a:pt x="21881" y="40799"/>
                  </a:cubicBezTo>
                  <a:cubicBezTo>
                    <a:pt x="11448" y="40799"/>
                    <a:pt x="2964" y="32315"/>
                    <a:pt x="2964" y="21841"/>
                  </a:cubicBezTo>
                  <a:cubicBezTo>
                    <a:pt x="2964" y="11408"/>
                    <a:pt x="11448" y="2924"/>
                    <a:pt x="21881" y="2924"/>
                  </a:cubicBezTo>
                  <a:close/>
                  <a:moveTo>
                    <a:pt x="21881" y="1"/>
                  </a:moveTo>
                  <a:cubicBezTo>
                    <a:pt x="9825" y="1"/>
                    <a:pt x="1" y="9784"/>
                    <a:pt x="1" y="21882"/>
                  </a:cubicBezTo>
                  <a:cubicBezTo>
                    <a:pt x="1" y="33938"/>
                    <a:pt x="9825" y="43722"/>
                    <a:pt x="21881" y="43722"/>
                  </a:cubicBezTo>
                  <a:cubicBezTo>
                    <a:pt x="33979" y="43722"/>
                    <a:pt x="43762" y="33938"/>
                    <a:pt x="43762" y="21882"/>
                  </a:cubicBezTo>
                  <a:cubicBezTo>
                    <a:pt x="43762" y="9784"/>
                    <a:pt x="33979" y="1"/>
                    <a:pt x="21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1410300" y="4049950"/>
              <a:ext cx="923575" cy="922550"/>
            </a:xfrm>
            <a:custGeom>
              <a:rect b="b" l="l" r="r" t="t"/>
              <a:pathLst>
                <a:path extrusionOk="0" h="36902" w="36943">
                  <a:moveTo>
                    <a:pt x="18471" y="1056"/>
                  </a:moveTo>
                  <a:cubicBezTo>
                    <a:pt x="19080" y="1056"/>
                    <a:pt x="19689" y="1097"/>
                    <a:pt x="20258" y="1137"/>
                  </a:cubicBezTo>
                  <a:lnTo>
                    <a:pt x="18512" y="11976"/>
                  </a:lnTo>
                  <a:lnTo>
                    <a:pt x="16807" y="1137"/>
                  </a:lnTo>
                  <a:cubicBezTo>
                    <a:pt x="17294" y="1097"/>
                    <a:pt x="17862" y="1056"/>
                    <a:pt x="18471" y="1056"/>
                  </a:cubicBezTo>
                  <a:close/>
                  <a:moveTo>
                    <a:pt x="11367" y="2558"/>
                  </a:moveTo>
                  <a:lnTo>
                    <a:pt x="15264" y="12829"/>
                  </a:lnTo>
                  <a:lnTo>
                    <a:pt x="8363" y="4345"/>
                  </a:lnTo>
                  <a:cubicBezTo>
                    <a:pt x="9297" y="3654"/>
                    <a:pt x="10312" y="3086"/>
                    <a:pt x="11367" y="2558"/>
                  </a:cubicBezTo>
                  <a:close/>
                  <a:moveTo>
                    <a:pt x="25697" y="2558"/>
                  </a:moveTo>
                  <a:cubicBezTo>
                    <a:pt x="26712" y="3086"/>
                    <a:pt x="27727" y="3695"/>
                    <a:pt x="28661" y="4345"/>
                  </a:cubicBezTo>
                  <a:lnTo>
                    <a:pt x="21760" y="12829"/>
                  </a:lnTo>
                  <a:lnTo>
                    <a:pt x="25697" y="2558"/>
                  </a:lnTo>
                  <a:close/>
                  <a:moveTo>
                    <a:pt x="4385" y="8242"/>
                  </a:moveTo>
                  <a:lnTo>
                    <a:pt x="12829" y="15143"/>
                  </a:lnTo>
                  <a:lnTo>
                    <a:pt x="12829" y="15143"/>
                  </a:lnTo>
                  <a:lnTo>
                    <a:pt x="2599" y="11246"/>
                  </a:lnTo>
                  <a:cubicBezTo>
                    <a:pt x="3086" y="10190"/>
                    <a:pt x="3695" y="9216"/>
                    <a:pt x="4385" y="8242"/>
                  </a:cubicBezTo>
                  <a:close/>
                  <a:moveTo>
                    <a:pt x="32599" y="8363"/>
                  </a:moveTo>
                  <a:cubicBezTo>
                    <a:pt x="33289" y="9257"/>
                    <a:pt x="33857" y="10271"/>
                    <a:pt x="34344" y="11327"/>
                  </a:cubicBezTo>
                  <a:lnTo>
                    <a:pt x="24114" y="15265"/>
                  </a:lnTo>
                  <a:lnTo>
                    <a:pt x="32599" y="8363"/>
                  </a:lnTo>
                  <a:close/>
                  <a:moveTo>
                    <a:pt x="16482" y="1137"/>
                  </a:moveTo>
                  <a:lnTo>
                    <a:pt x="18390" y="12788"/>
                  </a:lnTo>
                  <a:lnTo>
                    <a:pt x="17862" y="15955"/>
                  </a:lnTo>
                  <a:lnTo>
                    <a:pt x="15792" y="13438"/>
                  </a:lnTo>
                  <a:lnTo>
                    <a:pt x="11570" y="2437"/>
                  </a:lnTo>
                  <a:cubicBezTo>
                    <a:pt x="13153" y="1828"/>
                    <a:pt x="14777" y="1340"/>
                    <a:pt x="16482" y="1137"/>
                  </a:cubicBezTo>
                  <a:close/>
                  <a:moveTo>
                    <a:pt x="20501" y="1178"/>
                  </a:moveTo>
                  <a:cubicBezTo>
                    <a:pt x="22206" y="1422"/>
                    <a:pt x="23871" y="1828"/>
                    <a:pt x="25373" y="2518"/>
                  </a:cubicBezTo>
                  <a:lnTo>
                    <a:pt x="21151" y="13519"/>
                  </a:lnTo>
                  <a:lnTo>
                    <a:pt x="19121" y="15995"/>
                  </a:lnTo>
                  <a:lnTo>
                    <a:pt x="18634" y="12829"/>
                  </a:lnTo>
                  <a:lnTo>
                    <a:pt x="20501" y="1178"/>
                  </a:lnTo>
                  <a:close/>
                  <a:moveTo>
                    <a:pt x="18471" y="13641"/>
                  </a:moveTo>
                  <a:lnTo>
                    <a:pt x="18877" y="16279"/>
                  </a:lnTo>
                  <a:lnTo>
                    <a:pt x="18634" y="16564"/>
                  </a:lnTo>
                  <a:lnTo>
                    <a:pt x="18228" y="16564"/>
                  </a:lnTo>
                  <a:lnTo>
                    <a:pt x="18065" y="16279"/>
                  </a:lnTo>
                  <a:lnTo>
                    <a:pt x="18471" y="13641"/>
                  </a:lnTo>
                  <a:close/>
                  <a:moveTo>
                    <a:pt x="8120" y="4466"/>
                  </a:moveTo>
                  <a:lnTo>
                    <a:pt x="15589" y="13600"/>
                  </a:lnTo>
                  <a:lnTo>
                    <a:pt x="16766" y="16645"/>
                  </a:lnTo>
                  <a:lnTo>
                    <a:pt x="13722" y="15468"/>
                  </a:lnTo>
                  <a:lnTo>
                    <a:pt x="4588" y="7998"/>
                  </a:lnTo>
                  <a:cubicBezTo>
                    <a:pt x="5521" y="6699"/>
                    <a:pt x="6739" y="5481"/>
                    <a:pt x="8120" y="4466"/>
                  </a:cubicBezTo>
                  <a:close/>
                  <a:moveTo>
                    <a:pt x="28864" y="4547"/>
                  </a:moveTo>
                  <a:cubicBezTo>
                    <a:pt x="30244" y="5522"/>
                    <a:pt x="31421" y="6740"/>
                    <a:pt x="32436" y="8120"/>
                  </a:cubicBezTo>
                  <a:lnTo>
                    <a:pt x="23302" y="15549"/>
                  </a:lnTo>
                  <a:lnTo>
                    <a:pt x="20258" y="16726"/>
                  </a:lnTo>
                  <a:lnTo>
                    <a:pt x="21435" y="13681"/>
                  </a:lnTo>
                  <a:lnTo>
                    <a:pt x="28864" y="4547"/>
                  </a:lnTo>
                  <a:close/>
                  <a:moveTo>
                    <a:pt x="16076" y="14250"/>
                  </a:moveTo>
                  <a:lnTo>
                    <a:pt x="17822" y="16320"/>
                  </a:lnTo>
                  <a:lnTo>
                    <a:pt x="17781" y="16685"/>
                  </a:lnTo>
                  <a:cubicBezTo>
                    <a:pt x="17659" y="16726"/>
                    <a:pt x="17497" y="16767"/>
                    <a:pt x="17416" y="16888"/>
                  </a:cubicBezTo>
                  <a:lnTo>
                    <a:pt x="17051" y="16726"/>
                  </a:lnTo>
                  <a:lnTo>
                    <a:pt x="16076" y="14250"/>
                  </a:lnTo>
                  <a:close/>
                  <a:moveTo>
                    <a:pt x="20907" y="14290"/>
                  </a:moveTo>
                  <a:lnTo>
                    <a:pt x="19933" y="16848"/>
                  </a:lnTo>
                  <a:lnTo>
                    <a:pt x="19608" y="16970"/>
                  </a:lnTo>
                  <a:cubicBezTo>
                    <a:pt x="19486" y="16929"/>
                    <a:pt x="19405" y="16848"/>
                    <a:pt x="19283" y="16767"/>
                  </a:cubicBezTo>
                  <a:lnTo>
                    <a:pt x="19243" y="16361"/>
                  </a:lnTo>
                  <a:lnTo>
                    <a:pt x="20907" y="14290"/>
                  </a:lnTo>
                  <a:close/>
                  <a:moveTo>
                    <a:pt x="14249" y="16036"/>
                  </a:moveTo>
                  <a:lnTo>
                    <a:pt x="16807" y="16970"/>
                  </a:lnTo>
                  <a:lnTo>
                    <a:pt x="16969" y="17335"/>
                  </a:lnTo>
                  <a:cubicBezTo>
                    <a:pt x="16888" y="17416"/>
                    <a:pt x="16807" y="17538"/>
                    <a:pt x="16766" y="17660"/>
                  </a:cubicBezTo>
                  <a:lnTo>
                    <a:pt x="16360" y="17700"/>
                  </a:lnTo>
                  <a:lnTo>
                    <a:pt x="14249" y="16036"/>
                  </a:lnTo>
                  <a:close/>
                  <a:moveTo>
                    <a:pt x="22653" y="16077"/>
                  </a:moveTo>
                  <a:lnTo>
                    <a:pt x="20542" y="17782"/>
                  </a:lnTo>
                  <a:lnTo>
                    <a:pt x="20217" y="17741"/>
                  </a:lnTo>
                  <a:cubicBezTo>
                    <a:pt x="20136" y="17660"/>
                    <a:pt x="20095" y="17497"/>
                    <a:pt x="20014" y="17376"/>
                  </a:cubicBezTo>
                  <a:lnTo>
                    <a:pt x="20136" y="17051"/>
                  </a:lnTo>
                  <a:lnTo>
                    <a:pt x="22653" y="16077"/>
                  </a:lnTo>
                  <a:close/>
                  <a:moveTo>
                    <a:pt x="2477" y="11489"/>
                  </a:moveTo>
                  <a:lnTo>
                    <a:pt x="13519" y="15711"/>
                  </a:lnTo>
                  <a:lnTo>
                    <a:pt x="15995" y="17741"/>
                  </a:lnTo>
                  <a:lnTo>
                    <a:pt x="12788" y="18269"/>
                  </a:lnTo>
                  <a:lnTo>
                    <a:pt x="1178" y="16361"/>
                  </a:lnTo>
                  <a:cubicBezTo>
                    <a:pt x="1421" y="14696"/>
                    <a:pt x="1827" y="13032"/>
                    <a:pt x="2477" y="11489"/>
                  </a:cubicBezTo>
                  <a:close/>
                  <a:moveTo>
                    <a:pt x="34466" y="11530"/>
                  </a:moveTo>
                  <a:cubicBezTo>
                    <a:pt x="35115" y="13113"/>
                    <a:pt x="35562" y="14737"/>
                    <a:pt x="35724" y="16482"/>
                  </a:cubicBezTo>
                  <a:lnTo>
                    <a:pt x="24114" y="18350"/>
                  </a:lnTo>
                  <a:lnTo>
                    <a:pt x="20907" y="17863"/>
                  </a:lnTo>
                  <a:lnTo>
                    <a:pt x="23465" y="15752"/>
                  </a:lnTo>
                  <a:lnTo>
                    <a:pt x="34466" y="11530"/>
                  </a:lnTo>
                  <a:close/>
                  <a:moveTo>
                    <a:pt x="20623" y="17984"/>
                  </a:moveTo>
                  <a:lnTo>
                    <a:pt x="23221" y="18390"/>
                  </a:lnTo>
                  <a:lnTo>
                    <a:pt x="20623" y="18796"/>
                  </a:lnTo>
                  <a:lnTo>
                    <a:pt x="20298" y="18675"/>
                  </a:lnTo>
                  <a:lnTo>
                    <a:pt x="20298" y="18390"/>
                  </a:lnTo>
                  <a:lnTo>
                    <a:pt x="20298" y="18269"/>
                  </a:lnTo>
                  <a:lnTo>
                    <a:pt x="20623" y="17984"/>
                  </a:lnTo>
                  <a:close/>
                  <a:moveTo>
                    <a:pt x="16279" y="18025"/>
                  </a:moveTo>
                  <a:lnTo>
                    <a:pt x="16604" y="18187"/>
                  </a:lnTo>
                  <a:lnTo>
                    <a:pt x="16604" y="18431"/>
                  </a:lnTo>
                  <a:lnTo>
                    <a:pt x="16604" y="18593"/>
                  </a:lnTo>
                  <a:lnTo>
                    <a:pt x="16279" y="18878"/>
                  </a:lnTo>
                  <a:lnTo>
                    <a:pt x="13641" y="18431"/>
                  </a:lnTo>
                  <a:lnTo>
                    <a:pt x="16279" y="18025"/>
                  </a:lnTo>
                  <a:close/>
                  <a:moveTo>
                    <a:pt x="18471" y="17416"/>
                  </a:moveTo>
                  <a:cubicBezTo>
                    <a:pt x="19040" y="17416"/>
                    <a:pt x="19486" y="17903"/>
                    <a:pt x="19486" y="18431"/>
                  </a:cubicBezTo>
                  <a:cubicBezTo>
                    <a:pt x="19486" y="18999"/>
                    <a:pt x="19040" y="19446"/>
                    <a:pt x="18471" y="19446"/>
                  </a:cubicBezTo>
                  <a:cubicBezTo>
                    <a:pt x="17903" y="19446"/>
                    <a:pt x="17456" y="18999"/>
                    <a:pt x="17456" y="18431"/>
                  </a:cubicBezTo>
                  <a:cubicBezTo>
                    <a:pt x="17456" y="17903"/>
                    <a:pt x="17903" y="17416"/>
                    <a:pt x="18471" y="17416"/>
                  </a:cubicBezTo>
                  <a:close/>
                  <a:moveTo>
                    <a:pt x="1178" y="16685"/>
                  </a:moveTo>
                  <a:lnTo>
                    <a:pt x="11976" y="18390"/>
                  </a:lnTo>
                  <a:lnTo>
                    <a:pt x="1178" y="20136"/>
                  </a:lnTo>
                  <a:cubicBezTo>
                    <a:pt x="1137" y="19608"/>
                    <a:pt x="1056" y="18999"/>
                    <a:pt x="1056" y="18431"/>
                  </a:cubicBezTo>
                  <a:cubicBezTo>
                    <a:pt x="1056" y="17863"/>
                    <a:pt x="1137" y="17254"/>
                    <a:pt x="1178" y="16685"/>
                  </a:cubicBezTo>
                  <a:close/>
                  <a:moveTo>
                    <a:pt x="35765" y="16767"/>
                  </a:moveTo>
                  <a:cubicBezTo>
                    <a:pt x="35846" y="17335"/>
                    <a:pt x="35887" y="17903"/>
                    <a:pt x="35887" y="18512"/>
                  </a:cubicBezTo>
                  <a:cubicBezTo>
                    <a:pt x="35887" y="19121"/>
                    <a:pt x="35846" y="19730"/>
                    <a:pt x="35765" y="20298"/>
                  </a:cubicBezTo>
                  <a:lnTo>
                    <a:pt x="24967" y="18512"/>
                  </a:lnTo>
                  <a:lnTo>
                    <a:pt x="35765" y="16767"/>
                  </a:lnTo>
                  <a:close/>
                  <a:moveTo>
                    <a:pt x="16401" y="19121"/>
                  </a:moveTo>
                  <a:lnTo>
                    <a:pt x="16766" y="19162"/>
                  </a:lnTo>
                  <a:cubicBezTo>
                    <a:pt x="16807" y="19284"/>
                    <a:pt x="16848" y="19405"/>
                    <a:pt x="16969" y="19527"/>
                  </a:cubicBezTo>
                  <a:lnTo>
                    <a:pt x="16807" y="19892"/>
                  </a:lnTo>
                  <a:lnTo>
                    <a:pt x="14331" y="20826"/>
                  </a:lnTo>
                  <a:lnTo>
                    <a:pt x="16401" y="19121"/>
                  </a:lnTo>
                  <a:close/>
                  <a:moveTo>
                    <a:pt x="20542" y="19202"/>
                  </a:moveTo>
                  <a:lnTo>
                    <a:pt x="22653" y="20907"/>
                  </a:lnTo>
                  <a:lnTo>
                    <a:pt x="22653" y="20907"/>
                  </a:lnTo>
                  <a:lnTo>
                    <a:pt x="20095" y="19933"/>
                  </a:lnTo>
                  <a:lnTo>
                    <a:pt x="19933" y="19568"/>
                  </a:lnTo>
                  <a:cubicBezTo>
                    <a:pt x="19973" y="19487"/>
                    <a:pt x="20095" y="19365"/>
                    <a:pt x="20136" y="19284"/>
                  </a:cubicBezTo>
                  <a:lnTo>
                    <a:pt x="20542" y="19202"/>
                  </a:lnTo>
                  <a:close/>
                  <a:moveTo>
                    <a:pt x="17375" y="19933"/>
                  </a:moveTo>
                  <a:cubicBezTo>
                    <a:pt x="17456" y="19974"/>
                    <a:pt x="17578" y="20095"/>
                    <a:pt x="17659" y="20136"/>
                  </a:cubicBezTo>
                  <a:lnTo>
                    <a:pt x="17700" y="20542"/>
                  </a:lnTo>
                  <a:lnTo>
                    <a:pt x="16036" y="22612"/>
                  </a:lnTo>
                  <a:lnTo>
                    <a:pt x="16036" y="22612"/>
                  </a:lnTo>
                  <a:lnTo>
                    <a:pt x="17010" y="20095"/>
                  </a:lnTo>
                  <a:lnTo>
                    <a:pt x="17375" y="19933"/>
                  </a:lnTo>
                  <a:close/>
                  <a:moveTo>
                    <a:pt x="19527" y="19974"/>
                  </a:moveTo>
                  <a:lnTo>
                    <a:pt x="19892" y="20136"/>
                  </a:lnTo>
                  <a:lnTo>
                    <a:pt x="20866" y="22612"/>
                  </a:lnTo>
                  <a:lnTo>
                    <a:pt x="19121" y="20542"/>
                  </a:lnTo>
                  <a:lnTo>
                    <a:pt x="19161" y="20177"/>
                  </a:lnTo>
                  <a:cubicBezTo>
                    <a:pt x="19283" y="20136"/>
                    <a:pt x="19446" y="20095"/>
                    <a:pt x="19527" y="19974"/>
                  </a:cubicBezTo>
                  <a:close/>
                  <a:moveTo>
                    <a:pt x="18674" y="20339"/>
                  </a:moveTo>
                  <a:lnTo>
                    <a:pt x="18837" y="20623"/>
                  </a:lnTo>
                  <a:lnTo>
                    <a:pt x="18431" y="23262"/>
                  </a:lnTo>
                  <a:lnTo>
                    <a:pt x="18025" y="20623"/>
                  </a:lnTo>
                  <a:lnTo>
                    <a:pt x="18268" y="20339"/>
                  </a:lnTo>
                  <a:close/>
                  <a:moveTo>
                    <a:pt x="12788" y="18553"/>
                  </a:moveTo>
                  <a:lnTo>
                    <a:pt x="15995" y="19081"/>
                  </a:lnTo>
                  <a:lnTo>
                    <a:pt x="13438" y="21151"/>
                  </a:lnTo>
                  <a:lnTo>
                    <a:pt x="2436" y="25373"/>
                  </a:lnTo>
                  <a:cubicBezTo>
                    <a:pt x="1827" y="23790"/>
                    <a:pt x="1381" y="22166"/>
                    <a:pt x="1178" y="20420"/>
                  </a:cubicBezTo>
                  <a:lnTo>
                    <a:pt x="12788" y="18553"/>
                  </a:lnTo>
                  <a:close/>
                  <a:moveTo>
                    <a:pt x="24114" y="18593"/>
                  </a:moveTo>
                  <a:lnTo>
                    <a:pt x="35724" y="20461"/>
                  </a:lnTo>
                  <a:cubicBezTo>
                    <a:pt x="35521" y="22206"/>
                    <a:pt x="35075" y="23830"/>
                    <a:pt x="34385" y="25373"/>
                  </a:cubicBezTo>
                  <a:lnTo>
                    <a:pt x="23383" y="21151"/>
                  </a:lnTo>
                  <a:lnTo>
                    <a:pt x="20907" y="19121"/>
                  </a:lnTo>
                  <a:lnTo>
                    <a:pt x="24114" y="18593"/>
                  </a:lnTo>
                  <a:close/>
                  <a:moveTo>
                    <a:pt x="12829" y="21638"/>
                  </a:moveTo>
                  <a:lnTo>
                    <a:pt x="4385" y="28539"/>
                  </a:lnTo>
                  <a:cubicBezTo>
                    <a:pt x="3654" y="27646"/>
                    <a:pt x="3045" y="26631"/>
                    <a:pt x="2599" y="25576"/>
                  </a:cubicBezTo>
                  <a:lnTo>
                    <a:pt x="12829" y="21638"/>
                  </a:lnTo>
                  <a:close/>
                  <a:moveTo>
                    <a:pt x="24074" y="21760"/>
                  </a:moveTo>
                  <a:lnTo>
                    <a:pt x="34304" y="25657"/>
                  </a:lnTo>
                  <a:cubicBezTo>
                    <a:pt x="33857" y="26672"/>
                    <a:pt x="33248" y="27687"/>
                    <a:pt x="32517" y="28661"/>
                  </a:cubicBezTo>
                  <a:lnTo>
                    <a:pt x="24074" y="21760"/>
                  </a:lnTo>
                  <a:close/>
                  <a:moveTo>
                    <a:pt x="16645" y="20177"/>
                  </a:moveTo>
                  <a:lnTo>
                    <a:pt x="15467" y="23221"/>
                  </a:lnTo>
                  <a:lnTo>
                    <a:pt x="8038" y="32355"/>
                  </a:lnTo>
                  <a:cubicBezTo>
                    <a:pt x="6699" y="31340"/>
                    <a:pt x="5481" y="30163"/>
                    <a:pt x="4466" y="28823"/>
                  </a:cubicBezTo>
                  <a:lnTo>
                    <a:pt x="13600" y="21354"/>
                  </a:lnTo>
                  <a:lnTo>
                    <a:pt x="16645" y="20177"/>
                  </a:lnTo>
                  <a:close/>
                  <a:moveTo>
                    <a:pt x="20176" y="20217"/>
                  </a:moveTo>
                  <a:lnTo>
                    <a:pt x="23221" y="21394"/>
                  </a:lnTo>
                  <a:lnTo>
                    <a:pt x="32355" y="28864"/>
                  </a:lnTo>
                  <a:cubicBezTo>
                    <a:pt x="31340" y="30244"/>
                    <a:pt x="30203" y="31462"/>
                    <a:pt x="28823" y="32396"/>
                  </a:cubicBezTo>
                  <a:lnTo>
                    <a:pt x="21354" y="23262"/>
                  </a:lnTo>
                  <a:lnTo>
                    <a:pt x="20176" y="20217"/>
                  </a:lnTo>
                  <a:close/>
                  <a:moveTo>
                    <a:pt x="15183" y="24074"/>
                  </a:moveTo>
                  <a:lnTo>
                    <a:pt x="11286" y="34344"/>
                  </a:lnTo>
                  <a:cubicBezTo>
                    <a:pt x="10190" y="33817"/>
                    <a:pt x="9175" y="33208"/>
                    <a:pt x="8282" y="32558"/>
                  </a:cubicBezTo>
                  <a:lnTo>
                    <a:pt x="15183" y="24074"/>
                  </a:lnTo>
                  <a:close/>
                  <a:moveTo>
                    <a:pt x="21678" y="24074"/>
                  </a:moveTo>
                  <a:lnTo>
                    <a:pt x="28580" y="32558"/>
                  </a:lnTo>
                  <a:cubicBezTo>
                    <a:pt x="27646" y="33289"/>
                    <a:pt x="26631" y="33817"/>
                    <a:pt x="25576" y="34344"/>
                  </a:cubicBezTo>
                  <a:lnTo>
                    <a:pt x="21678" y="24074"/>
                  </a:lnTo>
                  <a:close/>
                  <a:moveTo>
                    <a:pt x="17781" y="20907"/>
                  </a:moveTo>
                  <a:lnTo>
                    <a:pt x="18268" y="24074"/>
                  </a:lnTo>
                  <a:lnTo>
                    <a:pt x="16401" y="35725"/>
                  </a:lnTo>
                  <a:cubicBezTo>
                    <a:pt x="14737" y="35522"/>
                    <a:pt x="13032" y="35034"/>
                    <a:pt x="11530" y="34385"/>
                  </a:cubicBezTo>
                  <a:lnTo>
                    <a:pt x="15751" y="23384"/>
                  </a:lnTo>
                  <a:lnTo>
                    <a:pt x="17781" y="20907"/>
                  </a:lnTo>
                  <a:close/>
                  <a:moveTo>
                    <a:pt x="19080" y="20907"/>
                  </a:moveTo>
                  <a:lnTo>
                    <a:pt x="21151" y="23424"/>
                  </a:lnTo>
                  <a:lnTo>
                    <a:pt x="25373" y="34426"/>
                  </a:lnTo>
                  <a:cubicBezTo>
                    <a:pt x="23789" y="35116"/>
                    <a:pt x="22166" y="35562"/>
                    <a:pt x="20461" y="35725"/>
                  </a:cubicBezTo>
                  <a:lnTo>
                    <a:pt x="18593" y="24074"/>
                  </a:lnTo>
                  <a:lnTo>
                    <a:pt x="19080" y="20907"/>
                  </a:lnTo>
                  <a:close/>
                  <a:moveTo>
                    <a:pt x="18431" y="24967"/>
                  </a:moveTo>
                  <a:lnTo>
                    <a:pt x="20136" y="35765"/>
                  </a:lnTo>
                  <a:cubicBezTo>
                    <a:pt x="19608" y="35806"/>
                    <a:pt x="19040" y="35846"/>
                    <a:pt x="18471" y="35846"/>
                  </a:cubicBezTo>
                  <a:cubicBezTo>
                    <a:pt x="17862" y="35846"/>
                    <a:pt x="17254" y="35806"/>
                    <a:pt x="16685" y="35765"/>
                  </a:cubicBezTo>
                  <a:lnTo>
                    <a:pt x="18431" y="24967"/>
                  </a:lnTo>
                  <a:close/>
                  <a:moveTo>
                    <a:pt x="18471" y="1"/>
                  </a:moveTo>
                  <a:cubicBezTo>
                    <a:pt x="8282" y="1"/>
                    <a:pt x="1" y="8242"/>
                    <a:pt x="1" y="18431"/>
                  </a:cubicBezTo>
                  <a:cubicBezTo>
                    <a:pt x="1" y="28661"/>
                    <a:pt x="8282" y="36902"/>
                    <a:pt x="18471" y="36902"/>
                  </a:cubicBezTo>
                  <a:cubicBezTo>
                    <a:pt x="28661" y="36902"/>
                    <a:pt x="36942" y="28661"/>
                    <a:pt x="36942" y="18431"/>
                  </a:cubicBezTo>
                  <a:cubicBezTo>
                    <a:pt x="36942" y="8242"/>
                    <a:pt x="28661" y="1"/>
                    <a:pt x="18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1830450" y="4469100"/>
              <a:ext cx="83250" cy="84275"/>
            </a:xfrm>
            <a:custGeom>
              <a:rect b="b" l="l" r="r" t="t"/>
              <a:pathLst>
                <a:path extrusionOk="0" h="3371" w="3330">
                  <a:moveTo>
                    <a:pt x="1665" y="407"/>
                  </a:moveTo>
                  <a:cubicBezTo>
                    <a:pt x="2396" y="407"/>
                    <a:pt x="2924" y="975"/>
                    <a:pt x="2924" y="1665"/>
                  </a:cubicBezTo>
                  <a:cubicBezTo>
                    <a:pt x="2924" y="2396"/>
                    <a:pt x="2355" y="2964"/>
                    <a:pt x="1665" y="2964"/>
                  </a:cubicBezTo>
                  <a:cubicBezTo>
                    <a:pt x="975" y="2964"/>
                    <a:pt x="407" y="2396"/>
                    <a:pt x="407" y="1665"/>
                  </a:cubicBezTo>
                  <a:cubicBezTo>
                    <a:pt x="407" y="975"/>
                    <a:pt x="975" y="407"/>
                    <a:pt x="1665" y="407"/>
                  </a:cubicBezTo>
                  <a:close/>
                  <a:moveTo>
                    <a:pt x="1665" y="1"/>
                  </a:moveTo>
                  <a:cubicBezTo>
                    <a:pt x="772" y="1"/>
                    <a:pt x="1" y="772"/>
                    <a:pt x="1" y="1706"/>
                  </a:cubicBezTo>
                  <a:cubicBezTo>
                    <a:pt x="1" y="2599"/>
                    <a:pt x="772" y="3370"/>
                    <a:pt x="1665" y="3370"/>
                  </a:cubicBezTo>
                  <a:cubicBezTo>
                    <a:pt x="2599" y="3370"/>
                    <a:pt x="3330" y="2599"/>
                    <a:pt x="3330" y="1706"/>
                  </a:cubicBezTo>
                  <a:cubicBezTo>
                    <a:pt x="3330" y="772"/>
                    <a:pt x="2599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4"/>
          <p:cNvSpPr txBox="1"/>
          <p:nvPr>
            <p:ph type="title"/>
          </p:nvPr>
        </p:nvSpPr>
        <p:spPr>
          <a:xfrm>
            <a:off x="4218975" y="1420800"/>
            <a:ext cx="41592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3.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cling Equipment Brand Pitch Deck Infographics by Slidesgo">
  <a:themeElements>
    <a:clrScheme name="Simple Light">
      <a:dk1>
        <a:srgbClr val="000000"/>
      </a:dk1>
      <a:lt1>
        <a:srgbClr val="FCF8F4"/>
      </a:lt1>
      <a:dk2>
        <a:srgbClr val="6E8FC3"/>
      </a:dk2>
      <a:lt2>
        <a:srgbClr val="D8E1F1"/>
      </a:lt2>
      <a:accent1>
        <a:srgbClr val="DFB05E"/>
      </a:accent1>
      <a:accent2>
        <a:srgbClr val="E4D1AD"/>
      </a:accent2>
      <a:accent3>
        <a:srgbClr val="6B3A32"/>
      </a:accent3>
      <a:accent4>
        <a:srgbClr val="C2C7CC"/>
      </a:accent4>
      <a:accent5>
        <a:srgbClr val="676D6B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