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17"/>
  </p:notesMasterIdLst>
  <p:sldIdLst>
    <p:sldId id="269" r:id="rId10"/>
    <p:sldId id="271" r:id="rId11"/>
    <p:sldId id="270" r:id="rId12"/>
    <p:sldId id="267" r:id="rId13"/>
    <p:sldId id="278" r:id="rId14"/>
    <p:sldId id="279" r:id="rId15"/>
    <p:sldId id="273" r:id="rId16"/>
  </p:sldIdLst>
  <p:sldSz cx="12192000" cy="77724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128" algn="l" rtl="0" fontAlgn="base">
      <a:spcBef>
        <a:spcPct val="0"/>
      </a:spcBef>
      <a:spcAft>
        <a:spcPct val="0"/>
      </a:spcAft>
      <a:defRPr kern="1200">
        <a:solidFill>
          <a:schemeClr val="tx1"/>
        </a:solidFill>
        <a:latin typeface="Calibri" pitchFamily="34" charset="0"/>
        <a:ea typeface="宋体" charset="-122"/>
        <a:cs typeface="+mn-cs"/>
      </a:defRPr>
    </a:lvl2pPr>
    <a:lvl3pPr marL="914257" algn="l" rtl="0" fontAlgn="base">
      <a:spcBef>
        <a:spcPct val="0"/>
      </a:spcBef>
      <a:spcAft>
        <a:spcPct val="0"/>
      </a:spcAft>
      <a:defRPr kern="1200">
        <a:solidFill>
          <a:schemeClr val="tx1"/>
        </a:solidFill>
        <a:latin typeface="Calibri" pitchFamily="34" charset="0"/>
        <a:ea typeface="宋体" charset="-122"/>
        <a:cs typeface="+mn-cs"/>
      </a:defRPr>
    </a:lvl3pPr>
    <a:lvl4pPr marL="1371385" algn="l" rtl="0" fontAlgn="base">
      <a:spcBef>
        <a:spcPct val="0"/>
      </a:spcBef>
      <a:spcAft>
        <a:spcPct val="0"/>
      </a:spcAft>
      <a:defRPr kern="1200">
        <a:solidFill>
          <a:schemeClr val="tx1"/>
        </a:solidFill>
        <a:latin typeface="Calibri" pitchFamily="34" charset="0"/>
        <a:ea typeface="宋体" charset="-122"/>
        <a:cs typeface="+mn-cs"/>
      </a:defRPr>
    </a:lvl4pPr>
    <a:lvl5pPr marL="1828512" algn="l" rtl="0" fontAlgn="base">
      <a:spcBef>
        <a:spcPct val="0"/>
      </a:spcBef>
      <a:spcAft>
        <a:spcPct val="0"/>
      </a:spcAft>
      <a:defRPr kern="1200">
        <a:solidFill>
          <a:schemeClr val="tx1"/>
        </a:solidFill>
        <a:latin typeface="Calibri" pitchFamily="34" charset="0"/>
        <a:ea typeface="宋体" charset="-122"/>
        <a:cs typeface="+mn-cs"/>
      </a:defRPr>
    </a:lvl5pPr>
    <a:lvl6pPr marL="2285641" algn="l" defTabSz="914257" rtl="0" eaLnBrk="1" latinLnBrk="0" hangingPunct="1">
      <a:defRPr kern="1200">
        <a:solidFill>
          <a:schemeClr val="tx1"/>
        </a:solidFill>
        <a:latin typeface="Calibri" pitchFamily="34" charset="0"/>
        <a:ea typeface="宋体" charset="-122"/>
        <a:cs typeface="+mn-cs"/>
      </a:defRPr>
    </a:lvl6pPr>
    <a:lvl7pPr marL="2742769" algn="l" defTabSz="914257" rtl="0" eaLnBrk="1" latinLnBrk="0" hangingPunct="1">
      <a:defRPr kern="1200">
        <a:solidFill>
          <a:schemeClr val="tx1"/>
        </a:solidFill>
        <a:latin typeface="Calibri" pitchFamily="34" charset="0"/>
        <a:ea typeface="宋体" charset="-122"/>
        <a:cs typeface="+mn-cs"/>
      </a:defRPr>
    </a:lvl7pPr>
    <a:lvl8pPr marL="3199898" algn="l" defTabSz="914257" rtl="0" eaLnBrk="1" latinLnBrk="0" hangingPunct="1">
      <a:defRPr kern="1200">
        <a:solidFill>
          <a:schemeClr val="tx1"/>
        </a:solidFill>
        <a:latin typeface="Calibri" pitchFamily="34" charset="0"/>
        <a:ea typeface="宋体" charset="-122"/>
        <a:cs typeface="+mn-cs"/>
      </a:defRPr>
    </a:lvl8pPr>
    <a:lvl9pPr marL="3657026" algn="l" defTabSz="914257"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94" userDrawn="1">
          <p15:clr>
            <a:srgbClr val="A4A3A4"/>
          </p15:clr>
        </p15:guide>
        <p15:guide id="2" orient="horz" pos="1651" userDrawn="1">
          <p15:clr>
            <a:srgbClr val="A4A3A4"/>
          </p15:clr>
        </p15:guide>
        <p15:guide id="3" orient="horz" pos="958" userDrawn="1">
          <p15:clr>
            <a:srgbClr val="A4A3A4"/>
          </p15:clr>
        </p15:guide>
        <p15:guide id="4" orient="horz" pos="3219" userDrawn="1">
          <p15:clr>
            <a:srgbClr val="A4A3A4"/>
          </p15:clr>
        </p15:guide>
        <p15:guide id="5" orient="horz" pos="4556"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5E3D0"/>
    <a:srgbClr val="A4D8EA"/>
    <a:srgbClr val="81AAB9"/>
    <a:srgbClr val="FFC000"/>
    <a:srgbClr val="D78B3D"/>
    <a:srgbClr val="00C85A"/>
    <a:srgbClr val="FFAE0D"/>
    <a:srgbClr val="1DAB42"/>
    <a:srgbClr val="FFCC66"/>
    <a:srgbClr val="232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8" autoAdjust="0"/>
    <p:restoredTop sz="94660"/>
  </p:normalViewPr>
  <p:slideViewPr>
    <p:cSldViewPr snapToGrid="0">
      <p:cViewPr>
        <p:scale>
          <a:sx n="90" d="100"/>
          <a:sy n="90" d="100"/>
        </p:scale>
        <p:origin x="760" y="336"/>
      </p:cViewPr>
      <p:guideLst>
        <p:guide orient="horz" pos="494"/>
        <p:guide orient="horz" pos="1651"/>
        <p:guide orient="horz" pos="958"/>
        <p:guide orient="horz" pos="3219"/>
        <p:guide orient="horz" pos="4556"/>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9.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E9D47-4C28-49F5-93BA-118940AAB8E8}" type="datetimeFigureOut">
              <a:rPr lang="zh-CN" altLang="en-US" smtClean="0"/>
              <a:t>17/10/12</a:t>
            </a:fld>
            <a:endParaRPr lang="zh-CN" altLang="en-US"/>
          </a:p>
        </p:txBody>
      </p:sp>
      <p:sp>
        <p:nvSpPr>
          <p:cNvPr id="4" name="Slide Image Placeholder 3"/>
          <p:cNvSpPr>
            <a:spLocks noGrp="1" noRot="1" noChangeAspect="1"/>
          </p:cNvSpPr>
          <p:nvPr>
            <p:ph type="sldImg" idx="2"/>
          </p:nvPr>
        </p:nvSpPr>
        <p:spPr>
          <a:xfrm>
            <a:off x="1009650" y="1143000"/>
            <a:ext cx="4838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73CE2-5925-4CC1-B6EB-0B526A56951F}" type="slidenum">
              <a:rPr lang="zh-CN" altLang="en-US" smtClean="0"/>
              <a:t>‹#›</a:t>
            </a:fld>
            <a:endParaRPr lang="zh-CN" altLang="en-US"/>
          </a:p>
        </p:txBody>
      </p:sp>
    </p:spTree>
    <p:extLst>
      <p:ext uri="{BB962C8B-B14F-4D97-AF65-F5344CB8AC3E}">
        <p14:creationId xmlns:p14="http://schemas.microsoft.com/office/powerpoint/2010/main" val="840853855"/>
      </p:ext>
    </p:extLst>
  </p:cSld>
  <p:clrMap bg1="lt1" tx1="dk1" bg2="lt2" tx2="dk2" accent1="accent1" accent2="accent2" accent3="accent3" accent4="accent4" accent5="accent5" accent6="accent6" hlink="hlink" folHlink="folHlink"/>
  <p:notesStyle>
    <a:lvl1pPr marL="0" algn="l" defTabSz="914257" rtl="0" eaLnBrk="1" latinLnBrk="0" hangingPunct="1">
      <a:defRPr sz="1200" kern="1200">
        <a:solidFill>
          <a:schemeClr val="tx1"/>
        </a:solidFill>
        <a:latin typeface="+mn-lt"/>
        <a:ea typeface="+mn-ea"/>
        <a:cs typeface="+mn-cs"/>
      </a:defRPr>
    </a:lvl1pPr>
    <a:lvl2pPr marL="457128" algn="l" defTabSz="914257" rtl="0" eaLnBrk="1" latinLnBrk="0" hangingPunct="1">
      <a:defRPr sz="1200" kern="1200">
        <a:solidFill>
          <a:schemeClr val="tx1"/>
        </a:solidFill>
        <a:latin typeface="+mn-lt"/>
        <a:ea typeface="+mn-ea"/>
        <a:cs typeface="+mn-cs"/>
      </a:defRPr>
    </a:lvl2pPr>
    <a:lvl3pPr marL="914257" algn="l" defTabSz="914257" rtl="0" eaLnBrk="1" latinLnBrk="0" hangingPunct="1">
      <a:defRPr sz="1200" kern="1200">
        <a:solidFill>
          <a:schemeClr val="tx1"/>
        </a:solidFill>
        <a:latin typeface="+mn-lt"/>
        <a:ea typeface="+mn-ea"/>
        <a:cs typeface="+mn-cs"/>
      </a:defRPr>
    </a:lvl3pPr>
    <a:lvl4pPr marL="1371385" algn="l" defTabSz="914257" rtl="0" eaLnBrk="1" latinLnBrk="0" hangingPunct="1">
      <a:defRPr sz="1200" kern="1200">
        <a:solidFill>
          <a:schemeClr val="tx1"/>
        </a:solidFill>
        <a:latin typeface="+mn-lt"/>
        <a:ea typeface="+mn-ea"/>
        <a:cs typeface="+mn-cs"/>
      </a:defRPr>
    </a:lvl4pPr>
    <a:lvl5pPr marL="1828512" algn="l" defTabSz="914257" rtl="0" eaLnBrk="1" latinLnBrk="0" hangingPunct="1">
      <a:defRPr sz="1200" kern="1200">
        <a:solidFill>
          <a:schemeClr val="tx1"/>
        </a:solidFill>
        <a:latin typeface="+mn-lt"/>
        <a:ea typeface="+mn-ea"/>
        <a:cs typeface="+mn-cs"/>
      </a:defRPr>
    </a:lvl5pPr>
    <a:lvl6pPr marL="2285641" algn="l" defTabSz="914257" rtl="0" eaLnBrk="1" latinLnBrk="0" hangingPunct="1">
      <a:defRPr sz="1200" kern="1200">
        <a:solidFill>
          <a:schemeClr val="tx1"/>
        </a:solidFill>
        <a:latin typeface="+mn-lt"/>
        <a:ea typeface="+mn-ea"/>
        <a:cs typeface="+mn-cs"/>
      </a:defRPr>
    </a:lvl6pPr>
    <a:lvl7pPr marL="2742769" algn="l" defTabSz="914257" rtl="0" eaLnBrk="1" latinLnBrk="0" hangingPunct="1">
      <a:defRPr sz="1200" kern="1200">
        <a:solidFill>
          <a:schemeClr val="tx1"/>
        </a:solidFill>
        <a:latin typeface="+mn-lt"/>
        <a:ea typeface="+mn-ea"/>
        <a:cs typeface="+mn-cs"/>
      </a:defRPr>
    </a:lvl7pPr>
    <a:lvl8pPr marL="3199898" algn="l" defTabSz="914257" rtl="0" eaLnBrk="1" latinLnBrk="0" hangingPunct="1">
      <a:defRPr sz="1200" kern="1200">
        <a:solidFill>
          <a:schemeClr val="tx1"/>
        </a:solidFill>
        <a:latin typeface="+mn-lt"/>
        <a:ea typeface="+mn-ea"/>
        <a:cs typeface="+mn-cs"/>
      </a:defRPr>
    </a:lvl8pPr>
    <a:lvl9pPr marL="3657026" algn="l" defTabSz="91425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9" y="2988420"/>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9" y="5380776"/>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9" y="5380776"/>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9" y="5380776"/>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9" y="5380776"/>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8" y="368833"/>
            <a:ext cx="10176933" cy="98774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8" y="1845950"/>
            <a:ext cx="10176933" cy="475339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jpe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jpeg"/><Relationship Id="rId5"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102890"/>
            <a:ext cx="121920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0" y="4546498"/>
            <a:ext cx="1120820"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8" y="2503329"/>
            <a:ext cx="81618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1007538" y="3477791"/>
            <a:ext cx="71056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9647767" y="5397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72"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1007533" y="543349"/>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3845983" y="1507705"/>
            <a:ext cx="3702051" cy="17718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1007537" y="7049135"/>
            <a:ext cx="3017557"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6442818"/>
            <a:ext cx="941916"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95" indent="-285767"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1" fontAlgn="base" hangingPunct="1">
        <a:spcBef>
          <a:spcPct val="20000"/>
        </a:spcBef>
        <a:spcAft>
          <a:spcPct val="0"/>
        </a:spcAft>
        <a:buChar char="–"/>
        <a:defRPr sz="1600">
          <a:solidFill>
            <a:schemeClr val="tx1"/>
          </a:solidFill>
          <a:latin typeface="+mn-lt"/>
          <a:ea typeface="+mn-ea"/>
          <a:cs typeface="+mn-cs"/>
        </a:defRPr>
      </a:lvl4pPr>
      <a:lvl5pPr marL="2057523"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601259"/>
            <a:ext cx="12192000" cy="354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9" y="2988418"/>
            <a:ext cx="75840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9647767" y="5397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72"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1007533" y="543349"/>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1007537" y="7061730"/>
            <a:ext cx="3017557"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0" y="4555494"/>
            <a:ext cx="1120820"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3845983" y="1507705"/>
            <a:ext cx="3702051" cy="17718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6442818"/>
            <a:ext cx="941916"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95" indent="-285767"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0" fontAlgn="base" hangingPunct="0">
        <a:spcBef>
          <a:spcPct val="20000"/>
        </a:spcBef>
        <a:spcAft>
          <a:spcPct val="0"/>
        </a:spcAft>
        <a:buChar char="–"/>
        <a:defRPr sz="1600">
          <a:solidFill>
            <a:schemeClr val="tx1"/>
          </a:solidFill>
          <a:latin typeface="+mn-lt"/>
          <a:ea typeface="+mn-ea"/>
          <a:cs typeface="+mn-cs"/>
        </a:defRPr>
      </a:lvl4pPr>
      <a:lvl5pPr marL="2057523" indent="-22861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7" y="7049135"/>
            <a:ext cx="3017557"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6442818"/>
            <a:ext cx="941916"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5" y="5109636"/>
            <a:ext cx="7871884"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9647767" y="5397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72"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543349"/>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3845983" y="1507705"/>
            <a:ext cx="3702051" cy="17718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437537"/>
            <a:ext cx="12192000" cy="3344650"/>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72" y="1437538"/>
            <a:ext cx="4080933" cy="3342852"/>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0" y="4301812"/>
            <a:ext cx="1120820"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95" indent="-285767"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0" fontAlgn="base" hangingPunct="0">
        <a:spcBef>
          <a:spcPct val="20000"/>
        </a:spcBef>
        <a:spcAft>
          <a:spcPct val="0"/>
        </a:spcAft>
        <a:buChar char="–"/>
        <a:defRPr sz="1600">
          <a:solidFill>
            <a:schemeClr val="tx1"/>
          </a:solidFill>
          <a:latin typeface="+mn-lt"/>
          <a:ea typeface="+mn-ea"/>
          <a:cs typeface="+mn-cs"/>
        </a:defRPr>
      </a:lvl4pPr>
      <a:lvl5pPr marL="2057523" indent="-22861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5109636"/>
            <a:ext cx="80645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7" y="7049135"/>
            <a:ext cx="3017557"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6442818"/>
            <a:ext cx="941916"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5397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72"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5397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3845983" y="1507705"/>
            <a:ext cx="3702051" cy="17718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437537"/>
            <a:ext cx="12192000" cy="3344650"/>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72" y="1437538"/>
            <a:ext cx="4080933" cy="3342852"/>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4301812"/>
            <a:ext cx="1120820"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95" indent="-285767"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0" fontAlgn="base" hangingPunct="0">
        <a:spcBef>
          <a:spcPct val="20000"/>
        </a:spcBef>
        <a:spcAft>
          <a:spcPct val="0"/>
        </a:spcAft>
        <a:buChar char="–"/>
        <a:defRPr sz="1600">
          <a:solidFill>
            <a:schemeClr val="tx1"/>
          </a:solidFill>
          <a:latin typeface="+mn-lt"/>
          <a:ea typeface="+mn-ea"/>
          <a:cs typeface="+mn-cs"/>
        </a:defRPr>
      </a:lvl4pPr>
      <a:lvl5pPr marL="2057523" indent="-22861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9" y="5109636"/>
            <a:ext cx="83523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7" y="7049135"/>
            <a:ext cx="3017557"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6442818"/>
            <a:ext cx="941916"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5397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72"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5397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3845983" y="1507705"/>
            <a:ext cx="3702051" cy="17718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437537"/>
            <a:ext cx="12192000" cy="3344650"/>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72" y="1437538"/>
            <a:ext cx="4080933" cy="3342852"/>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4301812"/>
            <a:ext cx="1120820"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95" indent="-285767"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0" fontAlgn="base" hangingPunct="0">
        <a:spcBef>
          <a:spcPct val="20000"/>
        </a:spcBef>
        <a:spcAft>
          <a:spcPct val="0"/>
        </a:spcAft>
        <a:buChar char="–"/>
        <a:defRPr sz="1600">
          <a:solidFill>
            <a:schemeClr val="tx1"/>
          </a:solidFill>
          <a:latin typeface="+mn-lt"/>
          <a:ea typeface="+mn-ea"/>
          <a:cs typeface="+mn-cs"/>
        </a:defRPr>
      </a:lvl4pPr>
      <a:lvl5pPr marL="2057523" indent="-22861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9" y="5109636"/>
            <a:ext cx="84497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7" y="7049135"/>
            <a:ext cx="3017557"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6442818"/>
            <a:ext cx="941916"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5397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72"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5397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3845983" y="1507705"/>
            <a:ext cx="3702051" cy="17718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437537"/>
            <a:ext cx="12192000" cy="3344650"/>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72" y="1437538"/>
            <a:ext cx="4080933" cy="3342852"/>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4301812"/>
            <a:ext cx="1120820"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95" indent="-285767"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0" fontAlgn="base" hangingPunct="0">
        <a:spcBef>
          <a:spcPct val="20000"/>
        </a:spcBef>
        <a:spcAft>
          <a:spcPct val="0"/>
        </a:spcAft>
        <a:buChar char="–"/>
        <a:defRPr sz="1600">
          <a:solidFill>
            <a:schemeClr val="tx1"/>
          </a:solidFill>
          <a:latin typeface="+mn-lt"/>
          <a:ea typeface="+mn-ea"/>
          <a:cs typeface="+mn-cs"/>
        </a:defRPr>
      </a:lvl4pPr>
      <a:lvl5pPr marL="2057523" indent="-22861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689232"/>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1007538" y="368833"/>
            <a:ext cx="10176933" cy="98774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1007538" y="1845950"/>
            <a:ext cx="10176933" cy="475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3845983" y="1507704"/>
            <a:ext cx="3702051" cy="370163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95" indent="-28576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68" indent="-228614"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95" indent="-228614"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523" indent="-228614"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 y="7054536"/>
            <a:ext cx="12200467" cy="72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5" y="7311813"/>
            <a:ext cx="2589404"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011839" y="7238051"/>
            <a:ext cx="1748367" cy="35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8" y="368833"/>
            <a:ext cx="10176933" cy="98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1007538" y="1845950"/>
            <a:ext cx="10176933" cy="475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12433302" y="4343192"/>
            <a:ext cx="1151467" cy="3429212"/>
            <a:chOff x="5874" y="2414"/>
            <a:chExt cx="544" cy="1906"/>
          </a:xfrm>
        </p:grpSpPr>
        <p:sp>
          <p:nvSpPr>
            <p:cNvPr id="10326" name="Rectangle 86"/>
            <p:cNvSpPr>
              <a:spLocks noChangeArrowheads="1"/>
            </p:cNvSpPr>
            <p:nvPr/>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p:nvGrpSpPr>
          <p:grpSpPr bwMode="auto">
            <a:xfrm>
              <a:off x="5941" y="2475"/>
              <a:ext cx="409" cy="1783"/>
              <a:chOff x="5921" y="2387"/>
              <a:chExt cx="409" cy="1783"/>
            </a:xfrm>
          </p:grpSpPr>
          <p:grpSp>
            <p:nvGrpSpPr>
              <p:cNvPr id="10254" name="Group 18"/>
              <p:cNvGrpSpPr>
                <a:grpSpLocks noChangeAspect="1"/>
              </p:cNvGrpSpPr>
              <p:nvPr/>
            </p:nvGrpSpPr>
            <p:grpSpPr bwMode="auto">
              <a:xfrm>
                <a:off x="5921" y="2506"/>
                <a:ext cx="409" cy="101"/>
                <a:chOff x="5893" y="2387"/>
                <a:chExt cx="466" cy="115"/>
              </a:xfrm>
            </p:grpSpPr>
            <p:sp>
              <p:nvSpPr>
                <p:cNvPr id="10315" name="Rectangle 19"/>
                <p:cNvSpPr>
                  <a:spLocks noChangeAspect="1"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p:nvGrpSpPr>
            <p:grpSpPr bwMode="auto">
              <a:xfrm>
                <a:off x="5921" y="2626"/>
                <a:ext cx="409" cy="101"/>
                <a:chOff x="5893" y="2523"/>
                <a:chExt cx="466" cy="115"/>
              </a:xfrm>
            </p:grpSpPr>
            <p:sp>
              <p:nvSpPr>
                <p:cNvPr id="10311" name="Rectangle 24"/>
                <p:cNvSpPr>
                  <a:spLocks noChangeAspect="1"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p:nvGrpSpPr>
            <p:grpSpPr bwMode="auto">
              <a:xfrm>
                <a:off x="5921" y="2745"/>
                <a:ext cx="409" cy="101"/>
                <a:chOff x="5893" y="2659"/>
                <a:chExt cx="466" cy="115"/>
              </a:xfrm>
            </p:grpSpPr>
            <p:sp>
              <p:nvSpPr>
                <p:cNvPr id="10307" name="Rectangle 29"/>
                <p:cNvSpPr>
                  <a:spLocks noChangeAspect="1"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p:nvGrpSpPr>
            <p:grpSpPr bwMode="auto">
              <a:xfrm>
                <a:off x="5921" y="2387"/>
                <a:ext cx="409" cy="104"/>
                <a:chOff x="5893" y="2251"/>
                <a:chExt cx="466" cy="119"/>
              </a:xfrm>
            </p:grpSpPr>
            <p:sp>
              <p:nvSpPr>
                <p:cNvPr id="10303" name="Rectangle 34"/>
                <p:cNvSpPr>
                  <a:spLocks noChangeAspect="1"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p:nvGrpSpPr>
            <p:grpSpPr bwMode="auto">
              <a:xfrm>
                <a:off x="5921" y="2944"/>
                <a:ext cx="409" cy="101"/>
                <a:chOff x="5893" y="2886"/>
                <a:chExt cx="466" cy="115"/>
              </a:xfrm>
            </p:grpSpPr>
            <p:sp>
              <p:nvSpPr>
                <p:cNvPr id="10299" name="Rectangle 39"/>
                <p:cNvSpPr>
                  <a:spLocks noChangeAspect="1"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p:nvGrpSpPr>
            <p:grpSpPr bwMode="auto">
              <a:xfrm>
                <a:off x="5921" y="3064"/>
                <a:ext cx="409" cy="101"/>
                <a:chOff x="5893" y="3022"/>
                <a:chExt cx="466" cy="115"/>
              </a:xfrm>
            </p:grpSpPr>
            <p:sp>
              <p:nvSpPr>
                <p:cNvPr id="10295" name="Rectangle 44"/>
                <p:cNvSpPr>
                  <a:spLocks noChangeAspect="1"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p:nvGrpSpPr>
            <p:grpSpPr bwMode="auto">
              <a:xfrm>
                <a:off x="5921" y="3183"/>
                <a:ext cx="409" cy="101"/>
                <a:chOff x="5893" y="3158"/>
                <a:chExt cx="466" cy="115"/>
              </a:xfrm>
            </p:grpSpPr>
            <p:sp>
              <p:nvSpPr>
                <p:cNvPr id="10291" name="Rectangle 49"/>
                <p:cNvSpPr>
                  <a:spLocks noChangeAspect="1"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p:nvGrpSpPr>
            <p:grpSpPr bwMode="auto">
              <a:xfrm>
                <a:off x="5921" y="3383"/>
                <a:ext cx="409" cy="100"/>
                <a:chOff x="5893" y="3385"/>
                <a:chExt cx="466" cy="115"/>
              </a:xfrm>
            </p:grpSpPr>
            <p:sp>
              <p:nvSpPr>
                <p:cNvPr id="10287" name="Rectangle 54"/>
                <p:cNvSpPr>
                  <a:spLocks noChangeAspect="1"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p:nvGrpSpPr>
            <p:grpSpPr bwMode="auto">
              <a:xfrm>
                <a:off x="5921" y="3502"/>
                <a:ext cx="409" cy="101"/>
                <a:chOff x="5893" y="3521"/>
                <a:chExt cx="466" cy="115"/>
              </a:xfrm>
            </p:grpSpPr>
            <p:sp>
              <p:nvSpPr>
                <p:cNvPr id="10283" name="Rectangle 59"/>
                <p:cNvSpPr>
                  <a:spLocks noChangeAspect="1"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p:nvGrpSpPr>
            <p:grpSpPr bwMode="auto">
              <a:xfrm>
                <a:off x="5921" y="3621"/>
                <a:ext cx="409" cy="101"/>
                <a:chOff x="5893" y="3657"/>
                <a:chExt cx="466" cy="115"/>
              </a:xfrm>
            </p:grpSpPr>
            <p:sp>
              <p:nvSpPr>
                <p:cNvPr id="10279" name="Rectangle 64"/>
                <p:cNvSpPr>
                  <a:spLocks noChangeAspect="1"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p:nvGrpSpPr>
            <p:grpSpPr bwMode="auto">
              <a:xfrm>
                <a:off x="5921" y="3821"/>
                <a:ext cx="409" cy="101"/>
                <a:chOff x="5893" y="3884"/>
                <a:chExt cx="466" cy="115"/>
              </a:xfrm>
            </p:grpSpPr>
            <p:sp>
              <p:nvSpPr>
                <p:cNvPr id="10275" name="Rectangle 69"/>
                <p:cNvSpPr>
                  <a:spLocks noChangeAspect="1"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p:nvGrpSpPr>
            <p:grpSpPr bwMode="auto">
              <a:xfrm>
                <a:off x="5921" y="3945"/>
                <a:ext cx="409" cy="101"/>
                <a:chOff x="5893" y="4026"/>
                <a:chExt cx="466" cy="115"/>
              </a:xfrm>
            </p:grpSpPr>
            <p:sp>
              <p:nvSpPr>
                <p:cNvPr id="10271" name="Rectangle 74"/>
                <p:cNvSpPr>
                  <a:spLocks noChangeAspect="1"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p:nvGrpSpPr>
            <p:grpSpPr bwMode="auto">
              <a:xfrm>
                <a:off x="5921" y="4069"/>
                <a:ext cx="409" cy="101"/>
                <a:chOff x="5893" y="4167"/>
                <a:chExt cx="466" cy="115"/>
              </a:xfrm>
            </p:grpSpPr>
            <p:sp>
              <p:nvSpPr>
                <p:cNvPr id="10267" name="Rectangle 79"/>
                <p:cNvSpPr>
                  <a:spLocks noChangeAspect="1"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3845983" y="1507702"/>
            <a:ext cx="3702051" cy="390477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5933" y="64770"/>
            <a:ext cx="1727200" cy="110799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12335933" y="1356572"/>
            <a:ext cx="1727200" cy="17851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5047626" y="7328061"/>
            <a:ext cx="2488539"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736"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p:nvSpPr>
        <p:spPr bwMode="auto">
          <a:xfrm>
            <a:off x="8481485" y="7344715"/>
            <a:ext cx="2796116" cy="4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95" indent="-28576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68" indent="-228614"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95" indent="-228614"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523" indent="-228614"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683906"/>
            <a:ext cx="12192000" cy="113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4797463" y="3024403"/>
            <a:ext cx="259707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4810546" y="3886201"/>
            <a:ext cx="2570914"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1007538" y="5109638"/>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2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0" indent="-34292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95" indent="-285767"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68" indent="-228614"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95" indent="-228614" algn="l" rtl="0" eaLnBrk="0" fontAlgn="base" hangingPunct="0">
        <a:spcBef>
          <a:spcPct val="20000"/>
        </a:spcBef>
        <a:spcAft>
          <a:spcPct val="0"/>
        </a:spcAft>
        <a:buChar char="–"/>
        <a:defRPr sz="1600">
          <a:solidFill>
            <a:schemeClr val="tx1"/>
          </a:solidFill>
          <a:latin typeface="+mn-lt"/>
          <a:ea typeface="+mn-ea"/>
          <a:cs typeface="+mn-cs"/>
        </a:defRPr>
      </a:lvl4pPr>
      <a:lvl5pPr marL="2057523" indent="-228614"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750"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77"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04"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32" indent="-228614"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4" rtl="0" eaLnBrk="1" latinLnBrk="0" hangingPunct="1">
        <a:defRPr sz="1800" kern="1200">
          <a:solidFill>
            <a:schemeClr val="tx1"/>
          </a:solidFill>
          <a:latin typeface="+mn-lt"/>
          <a:ea typeface="+mn-ea"/>
          <a:cs typeface="+mn-cs"/>
        </a:defRPr>
      </a:lvl1pPr>
      <a:lvl2pPr marL="457227" algn="l" defTabSz="914454" rtl="0" eaLnBrk="1" latinLnBrk="0" hangingPunct="1">
        <a:defRPr sz="1800" kern="1200">
          <a:solidFill>
            <a:schemeClr val="tx1"/>
          </a:solidFill>
          <a:latin typeface="+mn-lt"/>
          <a:ea typeface="+mn-ea"/>
          <a:cs typeface="+mn-cs"/>
        </a:defRPr>
      </a:lvl2pPr>
      <a:lvl3pPr marL="914454" algn="l" defTabSz="914454" rtl="0" eaLnBrk="1" latinLnBrk="0" hangingPunct="1">
        <a:defRPr sz="1800" kern="1200">
          <a:solidFill>
            <a:schemeClr val="tx1"/>
          </a:solidFill>
          <a:latin typeface="+mn-lt"/>
          <a:ea typeface="+mn-ea"/>
          <a:cs typeface="+mn-cs"/>
        </a:defRPr>
      </a:lvl3pPr>
      <a:lvl4pPr marL="1371682" algn="l" defTabSz="914454" rtl="0" eaLnBrk="1" latinLnBrk="0" hangingPunct="1">
        <a:defRPr sz="1800" kern="1200">
          <a:solidFill>
            <a:schemeClr val="tx1"/>
          </a:solidFill>
          <a:latin typeface="+mn-lt"/>
          <a:ea typeface="+mn-ea"/>
          <a:cs typeface="+mn-cs"/>
        </a:defRPr>
      </a:lvl4pPr>
      <a:lvl5pPr marL="1828909" algn="l" defTabSz="914454" rtl="0" eaLnBrk="1" latinLnBrk="0" hangingPunct="1">
        <a:defRPr sz="1800" kern="1200">
          <a:solidFill>
            <a:schemeClr val="tx1"/>
          </a:solidFill>
          <a:latin typeface="+mn-lt"/>
          <a:ea typeface="+mn-ea"/>
          <a:cs typeface="+mn-cs"/>
        </a:defRPr>
      </a:lvl5pPr>
      <a:lvl6pPr marL="2286136" algn="l" defTabSz="914454" rtl="0" eaLnBrk="1" latinLnBrk="0" hangingPunct="1">
        <a:defRPr sz="1800" kern="1200">
          <a:solidFill>
            <a:schemeClr val="tx1"/>
          </a:solidFill>
          <a:latin typeface="+mn-lt"/>
          <a:ea typeface="+mn-ea"/>
          <a:cs typeface="+mn-cs"/>
        </a:defRPr>
      </a:lvl6pPr>
      <a:lvl7pPr marL="2743363" algn="l" defTabSz="914454" rtl="0" eaLnBrk="1" latinLnBrk="0" hangingPunct="1">
        <a:defRPr sz="1800" kern="1200">
          <a:solidFill>
            <a:schemeClr val="tx1"/>
          </a:solidFill>
          <a:latin typeface="+mn-lt"/>
          <a:ea typeface="+mn-ea"/>
          <a:cs typeface="+mn-cs"/>
        </a:defRPr>
      </a:lvl7pPr>
      <a:lvl8pPr marL="3200591" algn="l" defTabSz="914454" rtl="0" eaLnBrk="1" latinLnBrk="0" hangingPunct="1">
        <a:defRPr sz="1800" kern="1200">
          <a:solidFill>
            <a:schemeClr val="tx1"/>
          </a:solidFill>
          <a:latin typeface="+mn-lt"/>
          <a:ea typeface="+mn-ea"/>
          <a:cs typeface="+mn-cs"/>
        </a:defRPr>
      </a:lvl8pPr>
      <a:lvl9pPr marL="3657818" algn="l" defTabSz="9144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 name="Flowchart: Magnetic Disk 1053"/>
          <p:cNvSpPr/>
          <p:nvPr/>
        </p:nvSpPr>
        <p:spPr bwMode="auto">
          <a:xfrm>
            <a:off x="8206202" y="4631810"/>
            <a:ext cx="738601" cy="372473"/>
          </a:xfrm>
          <a:prstGeom prst="flowChartMagneticDisk">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a:latin typeface="Times New Roman" charset="0"/>
              <a:ea typeface="Times New Roman" charset="0"/>
              <a:cs typeface="Times New Roman" charset="0"/>
            </a:endParaRPr>
          </a:p>
        </p:txBody>
      </p:sp>
      <p:sp>
        <p:nvSpPr>
          <p:cNvPr id="1055" name="Flowchart: Process 1054"/>
          <p:cNvSpPr/>
          <p:nvPr/>
        </p:nvSpPr>
        <p:spPr bwMode="auto">
          <a:xfrm>
            <a:off x="6953364" y="4695123"/>
            <a:ext cx="601335" cy="246155"/>
          </a:xfrm>
          <a:prstGeom prst="flowChartProcess">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r>
              <a:rPr lang="en-US" altLang="zh-CN" sz="1200" dirty="0">
                <a:latin typeface="Times New Roman" charset="0"/>
                <a:ea typeface="Times New Roman" charset="0"/>
                <a:cs typeface="Times New Roman" charset="0"/>
              </a:rPr>
              <a:t>Tensor</a:t>
            </a:r>
            <a:endParaRPr lang="zh-CN" altLang="en-US" sz="1200" dirty="0">
              <a:latin typeface="Times New Roman" charset="0"/>
              <a:ea typeface="Times New Roman" charset="0"/>
              <a:cs typeface="Times New Roman" charset="0"/>
            </a:endParaRPr>
          </a:p>
        </p:txBody>
      </p:sp>
      <p:cxnSp>
        <p:nvCxnSpPr>
          <p:cNvPr id="1057" name="Straight Arrow Connector 1056"/>
          <p:cNvCxnSpPr>
            <a:stCxn id="1054" idx="2"/>
            <a:endCxn id="1055" idx="3"/>
          </p:cNvCxnSpPr>
          <p:nvPr/>
        </p:nvCxnSpPr>
        <p:spPr bwMode="auto">
          <a:xfrm flipH="1">
            <a:off x="7554694" y="4818047"/>
            <a:ext cx="651504" cy="15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6565698" y="4474918"/>
            <a:ext cx="464232"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feed</a:t>
            </a:r>
          </a:p>
        </p:txBody>
      </p:sp>
      <p:cxnSp>
        <p:nvCxnSpPr>
          <p:cNvPr id="1076" name="Straight Arrow Connector 1075"/>
          <p:cNvCxnSpPr>
            <a:stCxn id="1055" idx="1"/>
            <a:endCxn id="8" idx="3"/>
          </p:cNvCxnSpPr>
          <p:nvPr/>
        </p:nvCxnSpPr>
        <p:spPr bwMode="auto">
          <a:xfrm flipH="1" flipV="1">
            <a:off x="6624381" y="4816457"/>
            <a:ext cx="328983" cy="1744"/>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4085795" y="4477800"/>
            <a:ext cx="684996" cy="276999"/>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Saver</a:t>
            </a:r>
            <a:endParaRPr lang="zh-CN" altLang="en-US" sz="1200" b="1" dirty="0">
              <a:latin typeface="Times New Roman" charset="0"/>
              <a:ea typeface="Times New Roman" charset="0"/>
              <a:cs typeface="Times New Roman" charset="0"/>
            </a:endParaRPr>
          </a:p>
        </p:txBody>
      </p:sp>
      <p:sp>
        <p:nvSpPr>
          <p:cNvPr id="16" name="Flowchart: Process 15"/>
          <p:cNvSpPr/>
          <p:nvPr/>
        </p:nvSpPr>
        <p:spPr bwMode="auto">
          <a:xfrm>
            <a:off x="5276820" y="629760"/>
            <a:ext cx="1082626" cy="313508"/>
          </a:xfrm>
          <a:prstGeom prst="flowChartProcess">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r>
              <a:rPr lang="en-US" altLang="zh-CN" sz="1400" b="1" dirty="0">
                <a:latin typeface="Times New Roman" charset="0"/>
                <a:ea typeface="Times New Roman" charset="0"/>
                <a:cs typeface="Times New Roman" charset="0"/>
              </a:rPr>
              <a:t>start</a:t>
            </a:r>
            <a:endParaRPr lang="zh-CN" altLang="en-US" sz="1400" b="1" dirty="0" err="1">
              <a:latin typeface="Times New Roman" charset="0"/>
              <a:ea typeface="Times New Roman" charset="0"/>
              <a:cs typeface="Times New Roman" charset="0"/>
            </a:endParaRPr>
          </a:p>
        </p:txBody>
      </p:sp>
      <p:cxnSp>
        <p:nvCxnSpPr>
          <p:cNvPr id="21" name="Straight Arrow Connector 20"/>
          <p:cNvCxnSpPr>
            <a:stCxn id="16" idx="2"/>
            <a:endCxn id="97" idx="0"/>
          </p:cNvCxnSpPr>
          <p:nvPr/>
        </p:nvCxnSpPr>
        <p:spPr bwMode="auto">
          <a:xfrm flipH="1">
            <a:off x="5815091" y="943268"/>
            <a:ext cx="3042" cy="21192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63" idx="2"/>
          </p:cNvCxnSpPr>
          <p:nvPr/>
        </p:nvCxnSpPr>
        <p:spPr bwMode="auto">
          <a:xfrm>
            <a:off x="5829645" y="2718467"/>
            <a:ext cx="746" cy="69264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5340899" y="6328272"/>
            <a:ext cx="997678"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metrics</a:t>
            </a:r>
            <a:endParaRPr lang="zh-CN" altLang="en-US" sz="1200" dirty="0">
              <a:latin typeface="Times New Roman" charset="0"/>
              <a:ea typeface="Times New Roman" charset="0"/>
              <a:cs typeface="Times New Roman" charset="0"/>
            </a:endParaRPr>
          </a:p>
        </p:txBody>
      </p:sp>
      <p:cxnSp>
        <p:nvCxnSpPr>
          <p:cNvPr id="75" name="Straight Arrow Connector 74"/>
          <p:cNvCxnSpPr>
            <a:stCxn id="152" idx="2"/>
            <a:endCxn id="82" idx="0"/>
          </p:cNvCxnSpPr>
          <p:nvPr/>
        </p:nvCxnSpPr>
        <p:spPr bwMode="auto">
          <a:xfrm>
            <a:off x="5837222" y="6174573"/>
            <a:ext cx="2516" cy="15369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38" name="TextBox 137"/>
          <p:cNvSpPr txBox="1"/>
          <p:nvPr/>
        </p:nvSpPr>
        <p:spPr>
          <a:xfrm>
            <a:off x="4870398" y="5816451"/>
            <a:ext cx="561358"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Yes</a:t>
            </a:r>
            <a:endParaRPr lang="zh-CN" altLang="en-US" sz="1200" dirty="0" err="1">
              <a:latin typeface="Times New Roman" charset="0"/>
              <a:ea typeface="Times New Roman" charset="0"/>
              <a:cs typeface="Times New Roman" charset="0"/>
            </a:endParaRPr>
          </a:p>
        </p:txBody>
      </p:sp>
      <p:sp>
        <p:nvSpPr>
          <p:cNvPr id="139" name="TextBox 138"/>
          <p:cNvSpPr txBox="1"/>
          <p:nvPr/>
        </p:nvSpPr>
        <p:spPr>
          <a:xfrm>
            <a:off x="5877383" y="6090324"/>
            <a:ext cx="480013"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No</a:t>
            </a:r>
            <a:endParaRPr lang="zh-CN" altLang="en-US" sz="1200" dirty="0" err="1">
              <a:latin typeface="Times New Roman" charset="0"/>
              <a:ea typeface="Times New Roman" charset="0"/>
              <a:cs typeface="Times New Roman" charset="0"/>
            </a:endParaRPr>
          </a:p>
        </p:txBody>
      </p:sp>
      <p:sp>
        <p:nvSpPr>
          <p:cNvPr id="141" name="Flowchart: Process 140"/>
          <p:cNvSpPr/>
          <p:nvPr/>
        </p:nvSpPr>
        <p:spPr bwMode="auto">
          <a:xfrm>
            <a:off x="5342088" y="6788608"/>
            <a:ext cx="984205" cy="313508"/>
          </a:xfrm>
          <a:prstGeom prst="flowChartProcess">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r>
              <a:rPr lang="en-US" altLang="zh-CN" sz="1400" b="1" dirty="0">
                <a:latin typeface="Times New Roman" charset="0"/>
                <a:ea typeface="Times New Roman" charset="0"/>
                <a:cs typeface="Times New Roman" charset="0"/>
              </a:rPr>
              <a:t>end</a:t>
            </a:r>
            <a:endParaRPr lang="zh-CN" altLang="en-US" sz="1400" b="1" dirty="0" err="1">
              <a:latin typeface="Times New Roman" charset="0"/>
              <a:ea typeface="Times New Roman" charset="0"/>
              <a:cs typeface="Times New Roman" charset="0"/>
            </a:endParaRPr>
          </a:p>
        </p:txBody>
      </p:sp>
      <p:cxnSp>
        <p:nvCxnSpPr>
          <p:cNvPr id="105" name="Straight Arrow Connector 104"/>
          <p:cNvCxnSpPr>
            <a:stCxn id="82" idx="2"/>
          </p:cNvCxnSpPr>
          <p:nvPr/>
        </p:nvCxnSpPr>
        <p:spPr bwMode="auto">
          <a:xfrm>
            <a:off x="5839738" y="6605271"/>
            <a:ext cx="6028" cy="18333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52" name="Flowchart: Decision 151"/>
          <p:cNvSpPr/>
          <p:nvPr/>
        </p:nvSpPr>
        <p:spPr bwMode="auto">
          <a:xfrm>
            <a:off x="5298245" y="5940097"/>
            <a:ext cx="1077953" cy="234476"/>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640"/>
              </a:lnSpc>
              <a:buClr>
                <a:srgbClr val="CC9900"/>
              </a:buClr>
            </a:pPr>
            <a:r>
              <a:rPr lang="en-US" altLang="zh-CN" sz="1200" dirty="0">
                <a:latin typeface="Times New Roman" charset="0"/>
                <a:ea typeface="Times New Roman" charset="0"/>
                <a:cs typeface="Times New Roman" charset="0"/>
              </a:rPr>
              <a:t>save</a:t>
            </a:r>
            <a:endParaRPr lang="zh-CN" altLang="en-US" sz="1200" dirty="0" err="1">
              <a:latin typeface="Times New Roman" charset="0"/>
              <a:ea typeface="Times New Roman" charset="0"/>
              <a:cs typeface="Times New Roman" charset="0"/>
            </a:endParaRPr>
          </a:p>
        </p:txBody>
      </p:sp>
      <p:sp>
        <p:nvSpPr>
          <p:cNvPr id="8" name="TextBox 7"/>
          <p:cNvSpPr txBox="1"/>
          <p:nvPr/>
        </p:nvSpPr>
        <p:spPr>
          <a:xfrm>
            <a:off x="5036401" y="4677957"/>
            <a:ext cx="1587980" cy="276999"/>
          </a:xfrm>
          <a:prstGeom prst="rect">
            <a:avLst/>
          </a:prstGeom>
          <a:noFill/>
          <a:ln>
            <a:solidFill>
              <a:schemeClr val="tx1"/>
            </a:solidFill>
          </a:ln>
        </p:spPr>
        <p:txBody>
          <a:bodyPr wrap="square" rtlCol="0">
            <a:spAutoFit/>
          </a:bodyPr>
          <a:lstStyle/>
          <a:p>
            <a:pPr algn="ctr"/>
            <a:r>
              <a:rPr lang="en-US" altLang="zh-CN" sz="1200" dirty="0" err="1" smtClean="0">
                <a:latin typeface="Times New Roman" charset="0"/>
                <a:ea typeface="Times New Roman" charset="0"/>
                <a:cs typeface="Times New Roman" charset="0"/>
              </a:rPr>
              <a:t>sess.run</a:t>
            </a:r>
            <a:r>
              <a:rPr lang="en-US" altLang="zh-CN" sz="1200" dirty="0" smtClean="0">
                <a:latin typeface="Times New Roman" charset="0"/>
                <a:ea typeface="Times New Roman" charset="0"/>
                <a:cs typeface="Times New Roman" charset="0"/>
              </a:rPr>
              <a:t>(op, </a:t>
            </a:r>
            <a:r>
              <a:rPr lang="en-US" altLang="zh-CN" sz="1200" dirty="0" err="1">
                <a:latin typeface="Times New Roman" charset="0"/>
                <a:ea typeface="Times New Roman" charset="0"/>
                <a:cs typeface="Times New Roman" charset="0"/>
              </a:rPr>
              <a:t>feed_dict</a:t>
            </a:r>
            <a:r>
              <a:rPr lang="en-US" altLang="zh-CN" sz="1200" dirty="0">
                <a:latin typeface="Times New Roman" charset="0"/>
                <a:ea typeface="Times New Roman" charset="0"/>
                <a:cs typeface="Times New Roman" charset="0"/>
              </a:rPr>
              <a:t>)</a:t>
            </a:r>
            <a:endParaRPr lang="zh-CN" altLang="en-US" sz="1200" dirty="0">
              <a:latin typeface="Times New Roman" charset="0"/>
              <a:ea typeface="Times New Roman" charset="0"/>
              <a:cs typeface="Times New Roman" charset="0"/>
            </a:endParaRPr>
          </a:p>
        </p:txBody>
      </p:sp>
      <p:sp>
        <p:nvSpPr>
          <p:cNvPr id="11" name="TextBox 10"/>
          <p:cNvSpPr txBox="1"/>
          <p:nvPr/>
        </p:nvSpPr>
        <p:spPr>
          <a:xfrm>
            <a:off x="4552091" y="5105031"/>
            <a:ext cx="712518"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device0</a:t>
            </a:r>
            <a:endParaRPr lang="zh-CN" altLang="en-US" sz="1200" dirty="0">
              <a:latin typeface="Times New Roman" charset="0"/>
              <a:ea typeface="Times New Roman" charset="0"/>
              <a:cs typeface="Times New Roman" charset="0"/>
            </a:endParaRPr>
          </a:p>
        </p:txBody>
      </p:sp>
      <p:sp>
        <p:nvSpPr>
          <p:cNvPr id="12" name="TextBox 11"/>
          <p:cNvSpPr txBox="1"/>
          <p:nvPr/>
        </p:nvSpPr>
        <p:spPr>
          <a:xfrm>
            <a:off x="5476830" y="5105031"/>
            <a:ext cx="712518"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device1</a:t>
            </a:r>
            <a:endParaRPr lang="zh-CN" altLang="en-US" sz="1200" dirty="0">
              <a:latin typeface="Times New Roman" charset="0"/>
              <a:ea typeface="Times New Roman" charset="0"/>
              <a:cs typeface="Times New Roman" charset="0"/>
            </a:endParaRPr>
          </a:p>
        </p:txBody>
      </p:sp>
      <p:sp>
        <p:nvSpPr>
          <p:cNvPr id="13" name="TextBox 12"/>
          <p:cNvSpPr txBox="1"/>
          <p:nvPr/>
        </p:nvSpPr>
        <p:spPr>
          <a:xfrm>
            <a:off x="6395415" y="5105031"/>
            <a:ext cx="712518"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device2</a:t>
            </a:r>
            <a:endParaRPr lang="zh-CN" altLang="en-US" sz="1200" dirty="0">
              <a:latin typeface="Times New Roman" charset="0"/>
              <a:ea typeface="Times New Roman" charset="0"/>
              <a:cs typeface="Times New Roman" charset="0"/>
            </a:endParaRPr>
          </a:p>
        </p:txBody>
      </p:sp>
      <p:cxnSp>
        <p:nvCxnSpPr>
          <p:cNvPr id="15" name="Straight Arrow Connector 14"/>
          <p:cNvCxnSpPr>
            <a:stCxn id="8" idx="2"/>
            <a:endCxn id="11" idx="0"/>
          </p:cNvCxnSpPr>
          <p:nvPr/>
        </p:nvCxnSpPr>
        <p:spPr bwMode="auto">
          <a:xfrm flipH="1">
            <a:off x="4908352" y="4954956"/>
            <a:ext cx="922041" cy="150075"/>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2"/>
            <a:endCxn id="12" idx="0"/>
          </p:cNvCxnSpPr>
          <p:nvPr/>
        </p:nvCxnSpPr>
        <p:spPr bwMode="auto">
          <a:xfrm>
            <a:off x="5830391" y="4954956"/>
            <a:ext cx="2698" cy="150075"/>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a:endCxn id="13" idx="0"/>
          </p:cNvCxnSpPr>
          <p:nvPr/>
        </p:nvCxnSpPr>
        <p:spPr bwMode="auto">
          <a:xfrm>
            <a:off x="5830393" y="4954956"/>
            <a:ext cx="921283" cy="150075"/>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280591" y="5531463"/>
            <a:ext cx="1111707"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fetch</a:t>
            </a:r>
            <a:endParaRPr lang="zh-CN" altLang="en-US" sz="1200" dirty="0" err="1">
              <a:latin typeface="Times New Roman" charset="0"/>
              <a:ea typeface="Times New Roman" charset="0"/>
              <a:cs typeface="Times New Roman" charset="0"/>
            </a:endParaRPr>
          </a:p>
        </p:txBody>
      </p:sp>
      <p:cxnSp>
        <p:nvCxnSpPr>
          <p:cNvPr id="26" name="Straight Arrow Connector 25"/>
          <p:cNvCxnSpPr>
            <a:stCxn id="11" idx="2"/>
            <a:endCxn id="25" idx="0"/>
          </p:cNvCxnSpPr>
          <p:nvPr/>
        </p:nvCxnSpPr>
        <p:spPr bwMode="auto">
          <a:xfrm>
            <a:off x="4908352" y="5382030"/>
            <a:ext cx="928093" cy="14943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2"/>
            <a:endCxn id="25" idx="0"/>
          </p:cNvCxnSpPr>
          <p:nvPr/>
        </p:nvCxnSpPr>
        <p:spPr bwMode="auto">
          <a:xfrm>
            <a:off x="5833089" y="5382030"/>
            <a:ext cx="3354" cy="14943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3" idx="2"/>
            <a:endCxn id="25" idx="0"/>
          </p:cNvCxnSpPr>
          <p:nvPr/>
        </p:nvCxnSpPr>
        <p:spPr bwMode="auto">
          <a:xfrm flipH="1">
            <a:off x="5836445" y="5382030"/>
            <a:ext cx="915231" cy="14943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38" name="Rounded Rectangle 37"/>
          <p:cNvSpPr/>
          <p:nvPr/>
        </p:nvSpPr>
        <p:spPr bwMode="auto">
          <a:xfrm>
            <a:off x="4016840" y="3333796"/>
            <a:ext cx="3646711" cy="3311493"/>
          </a:xfrm>
          <a:prstGeom prst="roundRect">
            <a:avLst>
              <a:gd name="adj" fmla="val 7255"/>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a:latin typeface="Times New Roman" charset="0"/>
              <a:ea typeface="Times New Roman" charset="0"/>
              <a:cs typeface="Times New Roman" charset="0"/>
            </a:endParaRPr>
          </a:p>
        </p:txBody>
      </p:sp>
      <p:sp>
        <p:nvSpPr>
          <p:cNvPr id="39" name="TextBox 38"/>
          <p:cNvSpPr txBox="1"/>
          <p:nvPr/>
        </p:nvSpPr>
        <p:spPr>
          <a:xfrm>
            <a:off x="4029351" y="3374294"/>
            <a:ext cx="1243149" cy="307777"/>
          </a:xfrm>
          <a:prstGeom prst="rect">
            <a:avLst/>
          </a:prstGeom>
          <a:noFill/>
          <a:ln>
            <a:noFill/>
          </a:ln>
        </p:spPr>
        <p:txBody>
          <a:bodyPr wrap="square" rtlCol="0">
            <a:spAutoFit/>
          </a:bodyPr>
          <a:lstStyle/>
          <a:p>
            <a:pPr algn="ctr"/>
            <a:r>
              <a:rPr lang="en-US" altLang="zh-CN" sz="1400" b="1" dirty="0">
                <a:latin typeface="Times New Roman" charset="0"/>
                <a:ea typeface="Times New Roman" charset="0"/>
                <a:cs typeface="Times New Roman" charset="0"/>
              </a:rPr>
              <a:t>DirectSession</a:t>
            </a:r>
            <a:endParaRPr lang="zh-CN" altLang="en-US" sz="1400" b="1" dirty="0">
              <a:latin typeface="Times New Roman" charset="0"/>
              <a:ea typeface="Times New Roman" charset="0"/>
              <a:cs typeface="Times New Roman" charset="0"/>
            </a:endParaRPr>
          </a:p>
        </p:txBody>
      </p:sp>
      <p:cxnSp>
        <p:nvCxnSpPr>
          <p:cNvPr id="1041" name="Elbow Connector 1040"/>
          <p:cNvCxnSpPr>
            <a:stCxn id="52" idx="3"/>
            <a:endCxn id="128" idx="0"/>
          </p:cNvCxnSpPr>
          <p:nvPr/>
        </p:nvCxnSpPr>
        <p:spPr bwMode="auto">
          <a:xfrm>
            <a:off x="5039143" y="3026429"/>
            <a:ext cx="791250" cy="385084"/>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183484" y="1614972"/>
            <a:ext cx="868034"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Variable</a:t>
            </a:r>
            <a:endParaRPr lang="zh-CN" altLang="en-US" sz="1200" dirty="0">
              <a:latin typeface="Times New Roman" charset="0"/>
              <a:ea typeface="Times New Roman" charset="0"/>
              <a:cs typeface="Times New Roman" charset="0"/>
            </a:endParaRPr>
          </a:p>
        </p:txBody>
      </p:sp>
      <p:sp>
        <p:nvSpPr>
          <p:cNvPr id="45" name="TextBox 44"/>
          <p:cNvSpPr txBox="1"/>
          <p:nvPr/>
        </p:nvSpPr>
        <p:spPr>
          <a:xfrm>
            <a:off x="4174298" y="2462833"/>
            <a:ext cx="887433" cy="286657"/>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Optimizer</a:t>
            </a:r>
            <a:endParaRPr lang="zh-CN" altLang="en-US" sz="1200" b="1" dirty="0">
              <a:latin typeface="Times New Roman" charset="0"/>
              <a:ea typeface="Times New Roman" charset="0"/>
              <a:cs typeface="Times New Roman" charset="0"/>
            </a:endParaRPr>
          </a:p>
        </p:txBody>
      </p:sp>
      <p:cxnSp>
        <p:nvCxnSpPr>
          <p:cNvPr id="50" name="Straight Arrow Connector 49"/>
          <p:cNvCxnSpPr>
            <a:stCxn id="43" idx="2"/>
            <a:endCxn id="76" idx="0"/>
          </p:cNvCxnSpPr>
          <p:nvPr/>
        </p:nvCxnSpPr>
        <p:spPr bwMode="auto">
          <a:xfrm>
            <a:off x="4617501" y="1891971"/>
            <a:ext cx="1214031" cy="17796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4198212" y="2887929"/>
            <a:ext cx="840931" cy="276999"/>
          </a:xfrm>
          <a:prstGeom prst="rect">
            <a:avLst/>
          </a:prstGeom>
          <a:noFill/>
          <a:ln>
            <a:solidFill>
              <a:schemeClr val="tx1"/>
            </a:solidFill>
          </a:ln>
        </p:spPr>
        <p:txBody>
          <a:bodyPr wrap="square" rtlCol="0">
            <a:spAutoFit/>
          </a:bodyPr>
          <a:lstStyle/>
          <a:p>
            <a:pPr algn="ctr"/>
            <a:r>
              <a:rPr lang="en-US" altLang="zh-CN" sz="1200" dirty="0" err="1">
                <a:latin typeface="Times New Roman" charset="0"/>
                <a:ea typeface="Times New Roman" charset="0"/>
                <a:cs typeface="Times New Roman" charset="0"/>
              </a:rPr>
              <a:t>train_op</a:t>
            </a:r>
            <a:endParaRPr lang="zh-CN" altLang="en-US" sz="1200" dirty="0">
              <a:latin typeface="Times New Roman" charset="0"/>
              <a:ea typeface="Times New Roman" charset="0"/>
              <a:cs typeface="Times New Roman" charset="0"/>
            </a:endParaRPr>
          </a:p>
        </p:txBody>
      </p:sp>
      <p:sp>
        <p:nvSpPr>
          <p:cNvPr id="59" name="Rounded Rectangle 58"/>
          <p:cNvSpPr/>
          <p:nvPr/>
        </p:nvSpPr>
        <p:spPr bwMode="auto">
          <a:xfrm>
            <a:off x="4016840" y="1118993"/>
            <a:ext cx="3646711" cy="2076302"/>
          </a:xfrm>
          <a:prstGeom prst="roundRect">
            <a:avLst>
              <a:gd name="adj" fmla="val 11092"/>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a:latin typeface="Times New Roman" charset="0"/>
              <a:ea typeface="Times New Roman" charset="0"/>
              <a:cs typeface="Times New Roman" charset="0"/>
            </a:endParaRPr>
          </a:p>
        </p:txBody>
      </p:sp>
      <p:sp>
        <p:nvSpPr>
          <p:cNvPr id="60" name="TextBox 59"/>
          <p:cNvSpPr txBox="1"/>
          <p:nvPr/>
        </p:nvSpPr>
        <p:spPr>
          <a:xfrm>
            <a:off x="3944298" y="1139800"/>
            <a:ext cx="914160" cy="307777"/>
          </a:xfrm>
          <a:prstGeom prst="rect">
            <a:avLst/>
          </a:prstGeom>
          <a:noFill/>
          <a:ln>
            <a:noFill/>
          </a:ln>
        </p:spPr>
        <p:txBody>
          <a:bodyPr wrap="square" rtlCol="0">
            <a:spAutoFit/>
          </a:bodyPr>
          <a:lstStyle/>
          <a:p>
            <a:pPr algn="ctr"/>
            <a:r>
              <a:rPr lang="en-US" altLang="zh-CN" sz="1400" b="1" dirty="0">
                <a:latin typeface="Times New Roman" charset="0"/>
                <a:ea typeface="Times New Roman" charset="0"/>
                <a:cs typeface="Times New Roman" charset="0"/>
              </a:rPr>
              <a:t>Graph</a:t>
            </a:r>
            <a:endParaRPr lang="zh-CN" altLang="en-US" sz="1400" b="1" dirty="0">
              <a:latin typeface="Times New Roman" charset="0"/>
              <a:ea typeface="Times New Roman" charset="0"/>
              <a:cs typeface="Times New Roman" charset="0"/>
            </a:endParaRPr>
          </a:p>
        </p:txBody>
      </p:sp>
      <p:sp>
        <p:nvSpPr>
          <p:cNvPr id="76" name="TextBox 75"/>
          <p:cNvSpPr txBox="1"/>
          <p:nvPr/>
        </p:nvSpPr>
        <p:spPr>
          <a:xfrm>
            <a:off x="5326231" y="2069938"/>
            <a:ext cx="1010602"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inference_op</a:t>
            </a:r>
            <a:endParaRPr lang="zh-CN" altLang="en-US" sz="1200" dirty="0">
              <a:latin typeface="Times New Roman" charset="0"/>
              <a:ea typeface="Times New Roman" charset="0"/>
              <a:cs typeface="Times New Roman" charset="0"/>
            </a:endParaRPr>
          </a:p>
        </p:txBody>
      </p:sp>
      <p:sp>
        <p:nvSpPr>
          <p:cNvPr id="97" name="TextBox 96"/>
          <p:cNvSpPr txBox="1"/>
          <p:nvPr/>
        </p:nvSpPr>
        <p:spPr>
          <a:xfrm>
            <a:off x="5272785" y="1155191"/>
            <a:ext cx="1084612"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create graph</a:t>
            </a:r>
            <a:endParaRPr lang="zh-CN" altLang="en-US" sz="1200" dirty="0">
              <a:latin typeface="Times New Roman" charset="0"/>
              <a:ea typeface="Times New Roman" charset="0"/>
              <a:cs typeface="Times New Roman" charset="0"/>
            </a:endParaRPr>
          </a:p>
        </p:txBody>
      </p:sp>
      <p:sp>
        <p:nvSpPr>
          <p:cNvPr id="110" name="TextBox 109"/>
          <p:cNvSpPr txBox="1"/>
          <p:nvPr/>
        </p:nvSpPr>
        <p:spPr>
          <a:xfrm>
            <a:off x="5360022" y="1610004"/>
            <a:ext cx="919625" cy="286657"/>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Operation</a:t>
            </a:r>
            <a:endParaRPr lang="zh-CN" altLang="en-US" sz="1200" b="1" dirty="0">
              <a:latin typeface="Times New Roman" charset="0"/>
              <a:ea typeface="Times New Roman" charset="0"/>
              <a:cs typeface="Times New Roman" charset="0"/>
            </a:endParaRPr>
          </a:p>
        </p:txBody>
      </p:sp>
      <p:sp>
        <p:nvSpPr>
          <p:cNvPr id="114" name="TextBox 113"/>
          <p:cNvSpPr txBox="1"/>
          <p:nvPr/>
        </p:nvSpPr>
        <p:spPr>
          <a:xfrm>
            <a:off x="6594590" y="1611530"/>
            <a:ext cx="938892"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placeholder</a:t>
            </a:r>
            <a:endParaRPr lang="zh-CN" altLang="en-US" sz="1200" dirty="0">
              <a:latin typeface="Times New Roman" charset="0"/>
              <a:ea typeface="Times New Roman" charset="0"/>
              <a:cs typeface="Times New Roman" charset="0"/>
            </a:endParaRPr>
          </a:p>
        </p:txBody>
      </p:sp>
      <p:cxnSp>
        <p:nvCxnSpPr>
          <p:cNvPr id="121" name="Straight Arrow Connector 120"/>
          <p:cNvCxnSpPr>
            <a:stCxn id="110" idx="2"/>
            <a:endCxn id="76" idx="0"/>
          </p:cNvCxnSpPr>
          <p:nvPr/>
        </p:nvCxnSpPr>
        <p:spPr bwMode="auto">
          <a:xfrm>
            <a:off x="5819835" y="1896661"/>
            <a:ext cx="11697" cy="17327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25" name="Straight Arrow Connector 1024"/>
          <p:cNvCxnSpPr>
            <a:stCxn id="114" idx="2"/>
            <a:endCxn id="76" idx="0"/>
          </p:cNvCxnSpPr>
          <p:nvPr/>
        </p:nvCxnSpPr>
        <p:spPr bwMode="auto">
          <a:xfrm flipH="1">
            <a:off x="5831532" y="1888529"/>
            <a:ext cx="1232504" cy="18140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43" name="Straight Arrow Connector 1042"/>
          <p:cNvCxnSpPr>
            <a:stCxn id="97" idx="2"/>
            <a:endCxn id="43" idx="0"/>
          </p:cNvCxnSpPr>
          <p:nvPr/>
        </p:nvCxnSpPr>
        <p:spPr bwMode="auto">
          <a:xfrm flipH="1">
            <a:off x="4617501" y="1432190"/>
            <a:ext cx="1197590" cy="18278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45" name="Straight Arrow Connector 1044"/>
          <p:cNvCxnSpPr>
            <a:stCxn id="97" idx="2"/>
            <a:endCxn id="110" idx="0"/>
          </p:cNvCxnSpPr>
          <p:nvPr/>
        </p:nvCxnSpPr>
        <p:spPr bwMode="auto">
          <a:xfrm>
            <a:off x="5815091" y="1432190"/>
            <a:ext cx="4744" cy="177814"/>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46" name="Straight Arrow Connector 1045"/>
          <p:cNvCxnSpPr>
            <a:stCxn id="97" idx="2"/>
            <a:endCxn id="114" idx="0"/>
          </p:cNvCxnSpPr>
          <p:nvPr/>
        </p:nvCxnSpPr>
        <p:spPr bwMode="auto">
          <a:xfrm>
            <a:off x="5815091" y="1432190"/>
            <a:ext cx="1248945" cy="17934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63" name="Flowchart: Decision 62"/>
          <p:cNvSpPr/>
          <p:nvPr/>
        </p:nvSpPr>
        <p:spPr bwMode="auto">
          <a:xfrm>
            <a:off x="5339669" y="2483988"/>
            <a:ext cx="979957" cy="234476"/>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640"/>
              </a:lnSpc>
              <a:buClr>
                <a:srgbClr val="CC9900"/>
              </a:buClr>
            </a:pPr>
            <a:r>
              <a:rPr lang="en-US" altLang="zh-CN" sz="1200" dirty="0">
                <a:latin typeface="Times New Roman" charset="0"/>
                <a:ea typeface="Times New Roman" charset="0"/>
                <a:cs typeface="Times New Roman" charset="0"/>
              </a:rPr>
              <a:t>train</a:t>
            </a:r>
            <a:endParaRPr lang="zh-CN" altLang="en-US" sz="1200" dirty="0" err="1">
              <a:latin typeface="Times New Roman" charset="0"/>
              <a:ea typeface="Times New Roman" charset="0"/>
              <a:cs typeface="Times New Roman" charset="0"/>
            </a:endParaRPr>
          </a:p>
        </p:txBody>
      </p:sp>
      <p:cxnSp>
        <p:nvCxnSpPr>
          <p:cNvPr id="84" name="Straight Arrow Connector 83"/>
          <p:cNvCxnSpPr>
            <a:stCxn id="76" idx="2"/>
            <a:endCxn id="63" idx="0"/>
          </p:cNvCxnSpPr>
          <p:nvPr/>
        </p:nvCxnSpPr>
        <p:spPr bwMode="auto">
          <a:xfrm flipH="1">
            <a:off x="5829648" y="2346937"/>
            <a:ext cx="1884" cy="13705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63" idx="1"/>
            <a:endCxn id="45" idx="3"/>
          </p:cNvCxnSpPr>
          <p:nvPr/>
        </p:nvCxnSpPr>
        <p:spPr bwMode="auto">
          <a:xfrm flipH="1">
            <a:off x="5061731" y="2601226"/>
            <a:ext cx="277938" cy="4936"/>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75" name="TextBox 174"/>
          <p:cNvSpPr txBox="1"/>
          <p:nvPr/>
        </p:nvSpPr>
        <p:spPr>
          <a:xfrm>
            <a:off x="5815095" y="2656437"/>
            <a:ext cx="389591"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No</a:t>
            </a:r>
            <a:endParaRPr lang="zh-CN" altLang="en-US" sz="1200" dirty="0" err="1">
              <a:latin typeface="Times New Roman" charset="0"/>
              <a:ea typeface="Times New Roman" charset="0"/>
              <a:cs typeface="Times New Roman" charset="0"/>
            </a:endParaRPr>
          </a:p>
        </p:txBody>
      </p:sp>
      <p:sp>
        <p:nvSpPr>
          <p:cNvPr id="176" name="TextBox 175"/>
          <p:cNvSpPr txBox="1"/>
          <p:nvPr/>
        </p:nvSpPr>
        <p:spPr>
          <a:xfrm>
            <a:off x="5115492" y="2331052"/>
            <a:ext cx="462256"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Yes</a:t>
            </a:r>
            <a:endParaRPr lang="zh-CN" altLang="en-US" sz="1200" dirty="0" err="1">
              <a:latin typeface="Times New Roman" charset="0"/>
              <a:ea typeface="Times New Roman" charset="0"/>
              <a:cs typeface="Times New Roman" charset="0"/>
            </a:endParaRPr>
          </a:p>
        </p:txBody>
      </p:sp>
      <p:sp>
        <p:nvSpPr>
          <p:cNvPr id="200" name="TextBox 199"/>
          <p:cNvSpPr txBox="1"/>
          <p:nvPr/>
        </p:nvSpPr>
        <p:spPr>
          <a:xfrm>
            <a:off x="7104497" y="5037224"/>
            <a:ext cx="319995"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a:t>
            </a:r>
            <a:endParaRPr lang="zh-CN" altLang="en-US" sz="1200" dirty="0" err="1">
              <a:latin typeface="Times New Roman" charset="0"/>
              <a:ea typeface="Times New Roman" charset="0"/>
              <a:cs typeface="Times New Roman" charset="0"/>
            </a:endParaRPr>
          </a:p>
        </p:txBody>
      </p:sp>
      <p:cxnSp>
        <p:nvCxnSpPr>
          <p:cNvPr id="4" name="Straight Arrow Connector 3"/>
          <p:cNvCxnSpPr>
            <a:stCxn id="25" idx="2"/>
            <a:endCxn id="152" idx="0"/>
          </p:cNvCxnSpPr>
          <p:nvPr/>
        </p:nvCxnSpPr>
        <p:spPr bwMode="auto">
          <a:xfrm>
            <a:off x="5836445" y="5808462"/>
            <a:ext cx="777" cy="13163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29" name="Flowchart: Data 128"/>
          <p:cNvSpPr/>
          <p:nvPr/>
        </p:nvSpPr>
        <p:spPr bwMode="auto">
          <a:xfrm>
            <a:off x="2786986" y="2043778"/>
            <a:ext cx="977956" cy="325674"/>
          </a:xfrm>
          <a:prstGeom prst="flowChartInputOutput">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cxnSp>
        <p:nvCxnSpPr>
          <p:cNvPr id="130" name="Straight Arrow Connector 129"/>
          <p:cNvCxnSpPr>
            <a:stCxn id="129" idx="5"/>
            <a:endCxn id="144" idx="1"/>
          </p:cNvCxnSpPr>
          <p:nvPr/>
        </p:nvCxnSpPr>
        <p:spPr bwMode="auto">
          <a:xfrm>
            <a:off x="3667146" y="2206615"/>
            <a:ext cx="516556" cy="298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3550587" y="2167258"/>
            <a:ext cx="561721"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parse</a:t>
            </a:r>
          </a:p>
        </p:txBody>
      </p:sp>
      <p:sp>
        <p:nvSpPr>
          <p:cNvPr id="144" name="Flowchart: Process 143"/>
          <p:cNvSpPr/>
          <p:nvPr/>
        </p:nvSpPr>
        <p:spPr bwMode="auto">
          <a:xfrm>
            <a:off x="4183702" y="2082636"/>
            <a:ext cx="867807" cy="253917"/>
          </a:xfrm>
          <a:prstGeom prst="flowChartProcess">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1220"/>
              </a:lnSpc>
              <a:buClr>
                <a:srgbClr val="CC9900"/>
              </a:buClr>
            </a:pPr>
            <a:r>
              <a:rPr lang="en-US" altLang="zh-CN" sz="1200" dirty="0">
                <a:latin typeface="Times New Roman" charset="0"/>
                <a:ea typeface="Times New Roman" charset="0"/>
                <a:cs typeface="Times New Roman" charset="0"/>
              </a:rPr>
              <a:t>FLAGS</a:t>
            </a:r>
            <a:endParaRPr lang="zh-CN" altLang="en-US" sz="1200" dirty="0" err="1">
              <a:latin typeface="Times New Roman" charset="0"/>
              <a:ea typeface="Times New Roman" charset="0"/>
              <a:cs typeface="Times New Roman" charset="0"/>
            </a:endParaRPr>
          </a:p>
        </p:txBody>
      </p:sp>
      <p:sp>
        <p:nvSpPr>
          <p:cNvPr id="2" name="Rectangle 1"/>
          <p:cNvSpPr/>
          <p:nvPr/>
        </p:nvSpPr>
        <p:spPr>
          <a:xfrm>
            <a:off x="8018244" y="5388369"/>
            <a:ext cx="3309119" cy="1246495"/>
          </a:xfrm>
          <a:prstGeom prst="rect">
            <a:avLst/>
          </a:prstGeom>
          <a:ln>
            <a:solidFill>
              <a:schemeClr val="tx1"/>
            </a:solidFill>
            <a:prstDash val="dash"/>
          </a:ln>
        </p:spPr>
        <p:txBody>
          <a:bodyPr wrap="square">
            <a:spAutoFit/>
          </a:bodyPr>
          <a:lstStyle/>
          <a:p>
            <a:pPr>
              <a:lnSpc>
                <a:spcPts val="1520"/>
              </a:lnSpc>
            </a:pPr>
            <a:r>
              <a:rPr lang="en-US" altLang="zh-CN" sz="1100" dirty="0">
                <a:latin typeface="宋体" panose="02010600030101010101" pitchFamily="2" charset="-122"/>
                <a:ea typeface="宋体" panose="02010600030101010101" pitchFamily="2" charset="-122"/>
                <a:cs typeface="Times New Roman" charset="0"/>
              </a:rPr>
              <a:t>2</a:t>
            </a:r>
            <a:r>
              <a:rPr lang="zh-CN" altLang="en-US" sz="1100" dirty="0">
                <a:latin typeface="宋体" panose="02010600030101010101" pitchFamily="2" charset="-122"/>
                <a:ea typeface="宋体" panose="02010600030101010101" pitchFamily="2" charset="-122"/>
                <a:cs typeface="Times New Roman" charset="0"/>
              </a:rPr>
              <a:t>个关键步骤：</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Graph</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err="1" smtClean="0">
                <a:latin typeface="Times New Roman" panose="02020603050405020304" pitchFamily="18" charset="0"/>
                <a:ea typeface="宋体" panose="02010600030101010101" pitchFamily="2" charset="-122"/>
                <a:cs typeface="Times New Roman" panose="02020603050405020304" pitchFamily="18" charset="0"/>
              </a:rPr>
              <a:t>DirectSession</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1520"/>
              </a:lnSpc>
            </a:pPr>
            <a:r>
              <a:rPr lang="en-US" altLang="zh-CN" sz="1100" dirty="0" smtClean="0">
                <a:latin typeface="宋体" panose="02010600030101010101" pitchFamily="2" charset="-122"/>
                <a:ea typeface="宋体" panose="02010600030101010101" pitchFamily="2" charset="-122"/>
                <a:cs typeface="Times New Roman" charset="0"/>
              </a:rPr>
              <a:t>2</a:t>
            </a:r>
            <a:r>
              <a:rPr lang="zh-CN" altLang="en-US" sz="1100" dirty="0" smtClean="0">
                <a:latin typeface="宋体" panose="02010600030101010101" pitchFamily="2" charset="-122"/>
                <a:ea typeface="宋体" panose="02010600030101010101" pitchFamily="2" charset="-122"/>
                <a:cs typeface="Times New Roman" charset="0"/>
              </a:rPr>
              <a:t>种计算形</a:t>
            </a:r>
            <a:r>
              <a:rPr lang="zh-CN" altLang="en-US" sz="1100" dirty="0">
                <a:latin typeface="宋体" panose="02010600030101010101" pitchFamily="2" charset="-122"/>
                <a:ea typeface="宋体" panose="02010600030101010101" pitchFamily="2" charset="-122"/>
                <a:cs typeface="Times New Roman" charset="0"/>
              </a:rPr>
              <a:t>态：</a:t>
            </a:r>
            <a:r>
              <a:rPr lang="zh-CN" altLang="en-US" sz="1100" dirty="0">
                <a:latin typeface="Times New Roman" charset="0"/>
                <a:ea typeface="Times New Roman" charset="0"/>
                <a:cs typeface="Times New Roman" charset="0"/>
              </a:rPr>
              <a:t>推理，训练</a:t>
            </a:r>
            <a:endParaRPr lang="en-US" altLang="zh-CN" sz="1100" dirty="0">
              <a:latin typeface="Times New Roman" charset="0"/>
              <a:ea typeface="Times New Roman" charset="0"/>
              <a:cs typeface="Times New Roman" charset="0"/>
            </a:endParaRPr>
          </a:p>
          <a:p>
            <a:pPr>
              <a:lnSpc>
                <a:spcPts val="1520"/>
              </a:lnSpc>
            </a:pPr>
            <a:r>
              <a:rPr lang="en-US" altLang="zh-CN" sz="1100" dirty="0" smtClean="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种数据类别：输入</a:t>
            </a:r>
            <a:r>
              <a:rPr lang="zh-CN" altLang="en-US" sz="1100" dirty="0">
                <a:latin typeface="宋体" panose="02010600030101010101" pitchFamily="2" charset="-122"/>
                <a:ea typeface="宋体" panose="02010600030101010101" pitchFamily="2" charset="-122"/>
                <a:cs typeface="Times New Roman" charset="0"/>
              </a:rPr>
              <a:t>数据集，模型参数</a:t>
            </a:r>
            <a:r>
              <a:rPr lang="en-US" altLang="zh-CN" sz="1100" dirty="0" smtClean="0">
                <a:latin typeface="宋体" panose="02010600030101010101" pitchFamily="2" charset="-122"/>
                <a:ea typeface="宋体" panose="02010600030101010101" pitchFamily="2" charset="-122"/>
                <a:cs typeface="Times New Roman" charset="0"/>
              </a:rPr>
              <a:t>,</a:t>
            </a:r>
            <a:r>
              <a:rPr lang="zh-CN" altLang="en-US" sz="1100" dirty="0" smtClean="0">
                <a:latin typeface="宋体" panose="02010600030101010101" pitchFamily="2" charset="-122"/>
                <a:ea typeface="宋体" panose="02010600030101010101" pitchFamily="2" charset="-122"/>
                <a:cs typeface="Times New Roman" charset="0"/>
              </a:rPr>
              <a:t>模</a:t>
            </a:r>
            <a:r>
              <a:rPr lang="zh-CN" altLang="en-US" sz="1100" dirty="0">
                <a:latin typeface="宋体" panose="02010600030101010101" pitchFamily="2" charset="-122"/>
                <a:ea typeface="宋体" panose="02010600030101010101" pitchFamily="2" charset="-122"/>
                <a:cs typeface="Times New Roman" charset="0"/>
              </a:rPr>
              <a:t>型超参</a:t>
            </a:r>
            <a:r>
              <a:rPr lang="zh-CN" altLang="en-US" sz="1100" dirty="0" smtClean="0">
                <a:latin typeface="宋体" panose="02010600030101010101" pitchFamily="2" charset="-122"/>
                <a:ea typeface="宋体" panose="02010600030101010101" pitchFamily="2" charset="-122"/>
                <a:cs typeface="Times New Roman" charset="0"/>
              </a:rPr>
              <a:t>数</a:t>
            </a:r>
            <a:endParaRPr lang="en-US" altLang="zh-CN" sz="1100" dirty="0">
              <a:latin typeface="宋体" panose="02010600030101010101" pitchFamily="2" charset="-122"/>
              <a:ea typeface="宋体" panose="02010600030101010101" pitchFamily="2" charset="-122"/>
              <a:cs typeface="Times New Roman" charset="0"/>
            </a:endParaRPr>
          </a:p>
          <a:p>
            <a:pPr>
              <a:lnSpc>
                <a:spcPts val="1520"/>
              </a:lnSpc>
            </a:pPr>
            <a:r>
              <a:rPr lang="en-US" altLang="zh-CN" sz="1100" dirty="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种</a:t>
            </a:r>
            <a:r>
              <a:rPr lang="zh-CN" altLang="en-US" sz="1100" dirty="0">
                <a:latin typeface="宋体" panose="02010600030101010101" pitchFamily="2" charset="-122"/>
                <a:ea typeface="宋体" panose="02010600030101010101" pitchFamily="2" charset="-122"/>
                <a:cs typeface="Times New Roman" charset="0"/>
              </a:rPr>
              <a:t>数</a:t>
            </a:r>
            <a:r>
              <a:rPr lang="zh-CN" altLang="en-US" sz="1100" dirty="0" smtClean="0">
                <a:latin typeface="宋体" panose="02010600030101010101" pitchFamily="2" charset="-122"/>
                <a:ea typeface="宋体" panose="02010600030101010101" pitchFamily="2" charset="-122"/>
                <a:cs typeface="Times New Roman" charset="0"/>
              </a:rPr>
              <a:t>据来源：</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file system</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err="1" smtClean="0">
                <a:latin typeface="Times New Roman" panose="02020603050405020304" pitchFamily="18" charset="0"/>
                <a:ea typeface="宋体" panose="02010600030101010101" pitchFamily="2" charset="-122"/>
                <a:cs typeface="Times New Roman" panose="02020603050405020304" pitchFamily="18" charset="0"/>
              </a:rPr>
              <a:t>checkpoint</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command</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1520"/>
              </a:lnSpc>
            </a:pPr>
            <a:r>
              <a:rPr lang="en-US" altLang="zh-CN" sz="1100" dirty="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类数据载体</a:t>
            </a:r>
            <a:r>
              <a:rPr lang="zh-CN" altLang="en-US" sz="1100" dirty="0">
                <a:latin typeface="宋体" panose="02010600030101010101" pitchFamily="2" charset="-122"/>
                <a:ea typeface="宋体" panose="02010600030101010101" pitchFamily="2" charset="-122"/>
                <a:cs typeface="Times New Roman"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Tensor</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Variable</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FLAGS</a:t>
            </a:r>
          </a:p>
          <a:p>
            <a:pPr>
              <a:lnSpc>
                <a:spcPts val="1520"/>
              </a:lnSpc>
            </a:pPr>
            <a:r>
              <a:rPr lang="en-US" altLang="zh-CN" sz="1100" dirty="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类数据消</a:t>
            </a:r>
            <a:r>
              <a:rPr lang="zh-CN" altLang="en-US" sz="1100" dirty="0">
                <a:latin typeface="宋体" panose="02010600030101010101" pitchFamily="2" charset="-122"/>
                <a:ea typeface="宋体" panose="02010600030101010101" pitchFamily="2" charset="-122"/>
                <a:cs typeface="Times New Roman" charset="0"/>
              </a:rPr>
              <a:t>费者：</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Operation</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Saver</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Optimizer</a:t>
            </a:r>
          </a:p>
        </p:txBody>
      </p:sp>
      <p:cxnSp>
        <p:nvCxnSpPr>
          <p:cNvPr id="5" name="Straight Arrow Connector 4"/>
          <p:cNvCxnSpPr>
            <a:stCxn id="43" idx="3"/>
            <a:endCxn id="110" idx="1"/>
          </p:cNvCxnSpPr>
          <p:nvPr/>
        </p:nvCxnSpPr>
        <p:spPr bwMode="auto">
          <a:xfrm flipV="1">
            <a:off x="5051518" y="1753333"/>
            <a:ext cx="308504" cy="139"/>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7" name="Straight Arrow Connector 6"/>
          <p:cNvCxnSpPr>
            <a:stCxn id="110" idx="3"/>
            <a:endCxn id="114" idx="1"/>
          </p:cNvCxnSpPr>
          <p:nvPr/>
        </p:nvCxnSpPr>
        <p:spPr bwMode="auto">
          <a:xfrm flipV="1">
            <a:off x="6279647" y="1750030"/>
            <a:ext cx="314943" cy="3303"/>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25" idx="2"/>
            <a:endCxn id="204" idx="0"/>
          </p:cNvCxnSpPr>
          <p:nvPr/>
        </p:nvCxnSpPr>
        <p:spPr bwMode="auto">
          <a:xfrm flipH="1">
            <a:off x="5830391" y="4099679"/>
            <a:ext cx="182" cy="16619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28" name="TextBox 127"/>
          <p:cNvSpPr txBox="1"/>
          <p:nvPr/>
        </p:nvSpPr>
        <p:spPr>
          <a:xfrm>
            <a:off x="5233856" y="3411513"/>
            <a:ext cx="1193073" cy="276999"/>
          </a:xfrm>
          <a:prstGeom prst="rect">
            <a:avLst/>
          </a:prstGeom>
          <a:noFill/>
          <a:ln>
            <a:solidFill>
              <a:schemeClr val="tx1"/>
            </a:solidFill>
          </a:ln>
        </p:spPr>
        <p:txBody>
          <a:bodyPr wrap="square" rtlCol="0">
            <a:spAutoFit/>
          </a:bodyPr>
          <a:lstStyle/>
          <a:p>
            <a:pPr algn="ctr"/>
            <a:r>
              <a:rPr lang="en-US" altLang="zh-CN" sz="1200" dirty="0">
                <a:latin typeface="Times New Roman" charset="0"/>
                <a:ea typeface="Times New Roman" charset="0"/>
                <a:cs typeface="Times New Roman" charset="0"/>
              </a:rPr>
              <a:t>create session</a:t>
            </a:r>
            <a:endParaRPr lang="zh-CN" altLang="en-US" sz="1200" dirty="0">
              <a:latin typeface="Times New Roman" charset="0"/>
              <a:ea typeface="Times New Roman" charset="0"/>
              <a:cs typeface="Times New Roman" charset="0"/>
            </a:endParaRPr>
          </a:p>
        </p:txBody>
      </p:sp>
      <p:cxnSp>
        <p:nvCxnSpPr>
          <p:cNvPr id="132" name="Straight Arrow Connector 131"/>
          <p:cNvCxnSpPr>
            <a:stCxn id="128" idx="2"/>
            <a:endCxn id="125" idx="0"/>
          </p:cNvCxnSpPr>
          <p:nvPr/>
        </p:nvCxnSpPr>
        <p:spPr bwMode="auto">
          <a:xfrm>
            <a:off x="5830391" y="3688510"/>
            <a:ext cx="182" cy="10450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5285868" y="3793019"/>
            <a:ext cx="1089413" cy="306829"/>
            <a:chOff x="5492650" y="3411907"/>
            <a:chExt cx="1198354" cy="337512"/>
          </a:xfrm>
          <a:solidFill>
            <a:schemeClr val="bg1"/>
          </a:solidFill>
        </p:grpSpPr>
        <p:sp>
          <p:nvSpPr>
            <p:cNvPr id="125" name="Flowchart: Decision 124"/>
            <p:cNvSpPr/>
            <p:nvPr/>
          </p:nvSpPr>
          <p:spPr bwMode="auto">
            <a:xfrm>
              <a:off x="5492650" y="3411907"/>
              <a:ext cx="1198354" cy="337326"/>
            </a:xfrm>
            <a:prstGeom prst="flowChartDecision">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133" name="TextBox 132"/>
            <p:cNvSpPr txBox="1"/>
            <p:nvPr/>
          </p:nvSpPr>
          <p:spPr>
            <a:xfrm>
              <a:off x="5712528" y="3444720"/>
              <a:ext cx="747167" cy="3046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restore</a:t>
              </a:r>
              <a:endParaRPr lang="zh-CN" altLang="en-US" sz="1200" dirty="0" err="1">
                <a:latin typeface="Times New Roman" charset="0"/>
                <a:ea typeface="Times New Roman" charset="0"/>
                <a:cs typeface="Times New Roman" charset="0"/>
              </a:endParaRPr>
            </a:p>
          </p:txBody>
        </p:sp>
      </p:grpSp>
      <p:sp>
        <p:nvSpPr>
          <p:cNvPr id="136" name="TextBox 135"/>
          <p:cNvSpPr txBox="1"/>
          <p:nvPr/>
        </p:nvSpPr>
        <p:spPr>
          <a:xfrm>
            <a:off x="4855137" y="3726455"/>
            <a:ext cx="561358"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Yes</a:t>
            </a:r>
            <a:endParaRPr lang="zh-CN" altLang="en-US" sz="1200" dirty="0" err="1">
              <a:latin typeface="Times New Roman" charset="0"/>
              <a:ea typeface="Times New Roman" charset="0"/>
              <a:cs typeface="Times New Roman" charset="0"/>
            </a:endParaRPr>
          </a:p>
        </p:txBody>
      </p:sp>
      <p:sp>
        <p:nvSpPr>
          <p:cNvPr id="137" name="TextBox 136"/>
          <p:cNvSpPr txBox="1"/>
          <p:nvPr/>
        </p:nvSpPr>
        <p:spPr>
          <a:xfrm>
            <a:off x="5852722" y="4046514"/>
            <a:ext cx="383415"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No</a:t>
            </a:r>
            <a:endParaRPr lang="zh-CN" altLang="en-US" sz="1200" dirty="0" err="1">
              <a:latin typeface="Times New Roman" charset="0"/>
              <a:ea typeface="Times New Roman" charset="0"/>
              <a:cs typeface="Times New Roman" charset="0"/>
            </a:endParaRPr>
          </a:p>
        </p:txBody>
      </p:sp>
      <p:cxnSp>
        <p:nvCxnSpPr>
          <p:cNvPr id="56" name="Elbow Connector 55"/>
          <p:cNvCxnSpPr>
            <a:stCxn id="152" idx="1"/>
            <a:endCxn id="101" idx="2"/>
          </p:cNvCxnSpPr>
          <p:nvPr/>
        </p:nvCxnSpPr>
        <p:spPr bwMode="auto">
          <a:xfrm rot="10800000">
            <a:off x="4428293" y="4754799"/>
            <a:ext cx="869952" cy="1302536"/>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cxnSp>
        <p:nvCxnSpPr>
          <p:cNvPr id="126" name="Elbow Connector 125"/>
          <p:cNvCxnSpPr>
            <a:stCxn id="125" idx="1"/>
            <a:endCxn id="101" idx="0"/>
          </p:cNvCxnSpPr>
          <p:nvPr/>
        </p:nvCxnSpPr>
        <p:spPr bwMode="auto">
          <a:xfrm rot="10800000" flipV="1">
            <a:off x="4428294" y="3946348"/>
            <a:ext cx="857575" cy="531451"/>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cxnSp>
        <p:nvCxnSpPr>
          <p:cNvPr id="165" name="Straight Arrow Connector 164"/>
          <p:cNvCxnSpPr/>
          <p:nvPr/>
        </p:nvCxnSpPr>
        <p:spPr bwMode="auto">
          <a:xfrm flipH="1" flipV="1">
            <a:off x="3447758" y="4681893"/>
            <a:ext cx="628828" cy="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bwMode="auto">
          <a:xfrm>
            <a:off x="3529349" y="4537366"/>
            <a:ext cx="571662" cy="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97" name="TextBox 196"/>
          <p:cNvSpPr txBox="1"/>
          <p:nvPr/>
        </p:nvSpPr>
        <p:spPr>
          <a:xfrm>
            <a:off x="3474186" y="4237457"/>
            <a:ext cx="679243"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restore</a:t>
            </a:r>
            <a:endParaRPr lang="zh-CN" altLang="en-US" sz="1200" dirty="0" err="1">
              <a:latin typeface="Times New Roman" charset="0"/>
              <a:ea typeface="Times New Roman" charset="0"/>
              <a:cs typeface="Times New Roman" charset="0"/>
            </a:endParaRPr>
          </a:p>
        </p:txBody>
      </p:sp>
      <p:sp>
        <p:nvSpPr>
          <p:cNvPr id="198" name="TextBox 197"/>
          <p:cNvSpPr txBox="1"/>
          <p:nvPr/>
        </p:nvSpPr>
        <p:spPr>
          <a:xfrm>
            <a:off x="3533127" y="4679709"/>
            <a:ext cx="561358"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save</a:t>
            </a:r>
            <a:endParaRPr lang="zh-CN" altLang="en-US" sz="1200" dirty="0" err="1">
              <a:latin typeface="Times New Roman" charset="0"/>
              <a:ea typeface="Times New Roman" charset="0"/>
              <a:cs typeface="Times New Roman" charset="0"/>
            </a:endParaRPr>
          </a:p>
        </p:txBody>
      </p:sp>
      <p:sp>
        <p:nvSpPr>
          <p:cNvPr id="204" name="TextBox 203"/>
          <p:cNvSpPr txBox="1"/>
          <p:nvPr/>
        </p:nvSpPr>
        <p:spPr>
          <a:xfrm>
            <a:off x="5233856" y="4265878"/>
            <a:ext cx="1193073" cy="276999"/>
          </a:xfrm>
          <a:prstGeom prst="rect">
            <a:avLst/>
          </a:prstGeom>
          <a:noFill/>
          <a:ln>
            <a:solidFill>
              <a:schemeClr val="tx1"/>
            </a:solidFill>
          </a:ln>
        </p:spPr>
        <p:txBody>
          <a:bodyPr wrap="square" rtlCol="0">
            <a:spAutoFit/>
          </a:bodyPr>
          <a:lstStyle/>
          <a:p>
            <a:pPr algn="ctr"/>
            <a:r>
              <a:rPr lang="en-US" altLang="zh-CN" sz="1200" dirty="0" err="1">
                <a:latin typeface="Times New Roman" charset="0"/>
                <a:ea typeface="Times New Roman" charset="0"/>
                <a:cs typeface="Times New Roman" charset="0"/>
              </a:rPr>
              <a:t>sess.run</a:t>
            </a:r>
            <a:r>
              <a:rPr lang="en-US" altLang="zh-CN" sz="1200" dirty="0">
                <a:latin typeface="Times New Roman" charset="0"/>
                <a:ea typeface="Times New Roman" charset="0"/>
                <a:cs typeface="Times New Roman" charset="0"/>
              </a:rPr>
              <a:t>(</a:t>
            </a:r>
            <a:r>
              <a:rPr lang="en-US" altLang="zh-CN" sz="1200" dirty="0" err="1">
                <a:latin typeface="Times New Roman" charset="0"/>
                <a:ea typeface="Times New Roman" charset="0"/>
                <a:cs typeface="Times New Roman" charset="0"/>
              </a:rPr>
              <a:t>init_op</a:t>
            </a:r>
            <a:r>
              <a:rPr lang="en-US" altLang="zh-CN" sz="1200" dirty="0">
                <a:latin typeface="Times New Roman" charset="0"/>
                <a:ea typeface="Times New Roman" charset="0"/>
                <a:cs typeface="Times New Roman" charset="0"/>
              </a:rPr>
              <a:t>)</a:t>
            </a:r>
            <a:endParaRPr lang="zh-CN" altLang="en-US" sz="1200" dirty="0">
              <a:latin typeface="Times New Roman" charset="0"/>
              <a:ea typeface="Times New Roman" charset="0"/>
              <a:cs typeface="Times New Roman" charset="0"/>
            </a:endParaRPr>
          </a:p>
        </p:txBody>
      </p:sp>
      <p:cxnSp>
        <p:nvCxnSpPr>
          <p:cNvPr id="206" name="Straight Arrow Connector 205"/>
          <p:cNvCxnSpPr>
            <a:stCxn id="204" idx="2"/>
            <a:endCxn id="8" idx="0"/>
          </p:cNvCxnSpPr>
          <p:nvPr/>
        </p:nvCxnSpPr>
        <p:spPr bwMode="auto">
          <a:xfrm flipH="1">
            <a:off x="5830391" y="4542877"/>
            <a:ext cx="2" cy="13508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64" name="Straight Arrow Connector 1063"/>
          <p:cNvCxnSpPr>
            <a:stCxn id="144" idx="2"/>
            <a:endCxn id="45" idx="0"/>
          </p:cNvCxnSpPr>
          <p:nvPr/>
        </p:nvCxnSpPr>
        <p:spPr bwMode="auto">
          <a:xfrm>
            <a:off x="4617606" y="2336553"/>
            <a:ext cx="409" cy="12628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59" name="TextBox 258"/>
          <p:cNvSpPr txBox="1"/>
          <p:nvPr/>
        </p:nvSpPr>
        <p:spPr>
          <a:xfrm>
            <a:off x="7576187" y="4479288"/>
            <a:ext cx="679243"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convert</a:t>
            </a:r>
            <a:endParaRPr lang="zh-CN" altLang="en-US" sz="1200" dirty="0" err="1">
              <a:latin typeface="Times New Roman" charset="0"/>
              <a:ea typeface="Times New Roman" charset="0"/>
              <a:cs typeface="Times New Roman" charset="0"/>
            </a:endParaRPr>
          </a:p>
        </p:txBody>
      </p:sp>
      <p:sp>
        <p:nvSpPr>
          <p:cNvPr id="263" name="TextBox 262"/>
          <p:cNvSpPr txBox="1"/>
          <p:nvPr/>
        </p:nvSpPr>
        <p:spPr>
          <a:xfrm>
            <a:off x="4650923" y="4310962"/>
            <a:ext cx="679243"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assign</a:t>
            </a:r>
            <a:endParaRPr lang="zh-CN" altLang="en-US" sz="1200" dirty="0" err="1">
              <a:latin typeface="Times New Roman" charset="0"/>
              <a:ea typeface="Times New Roman" charset="0"/>
              <a:cs typeface="Times New Roman" charset="0"/>
            </a:endParaRPr>
          </a:p>
        </p:txBody>
      </p:sp>
      <p:sp>
        <p:nvSpPr>
          <p:cNvPr id="279" name="TextBox 278"/>
          <p:cNvSpPr txBox="1"/>
          <p:nvPr/>
        </p:nvSpPr>
        <p:spPr>
          <a:xfrm>
            <a:off x="2881546" y="2054363"/>
            <a:ext cx="822415"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command</a:t>
            </a:r>
          </a:p>
        </p:txBody>
      </p:sp>
      <p:sp>
        <p:nvSpPr>
          <p:cNvPr id="85" name="Flowchart: Process 84"/>
          <p:cNvSpPr/>
          <p:nvPr/>
        </p:nvSpPr>
        <p:spPr bwMode="auto">
          <a:xfrm>
            <a:off x="8018242" y="1332621"/>
            <a:ext cx="3309121" cy="2551577"/>
          </a:xfrm>
          <a:prstGeom prst="flowChartProcess">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94" name="TextBox 93"/>
          <p:cNvSpPr txBox="1"/>
          <p:nvPr/>
        </p:nvSpPr>
        <p:spPr>
          <a:xfrm>
            <a:off x="9103965" y="1925044"/>
            <a:ext cx="2213243" cy="261610"/>
          </a:xfrm>
          <a:prstGeom prst="rect">
            <a:avLst/>
          </a:prstGeom>
          <a:noFill/>
          <a:ln>
            <a:noFill/>
          </a:ln>
        </p:spPr>
        <p:txBody>
          <a:bodyPr wrap="square" rtlCol="0">
            <a:spAutoFit/>
          </a:bodyPr>
          <a:lstStyle/>
          <a:p>
            <a:r>
              <a:rPr lang="zh-CN" altLang="en-US" sz="1100" dirty="0" smtClean="0">
                <a:latin typeface="Times New Roman" charset="0"/>
                <a:ea typeface="Times New Roman" charset="0"/>
                <a:cs typeface="Times New Roman" charset="0"/>
              </a:rPr>
              <a:t>从</a:t>
            </a:r>
            <a:r>
              <a:rPr lang="en-US" altLang="zh-CN" sz="1100" dirty="0" smtClean="0">
                <a:latin typeface="Times New Roman" charset="0"/>
                <a:ea typeface="Times New Roman" charset="0"/>
                <a:cs typeface="Times New Roman" charset="0"/>
              </a:rPr>
              <a:t>checkpoint</a:t>
            </a:r>
            <a:r>
              <a:rPr lang="zh-CN" altLang="en-US" sz="1100" dirty="0">
                <a:latin typeface="Times New Roman" charset="0"/>
                <a:ea typeface="Times New Roman" charset="0"/>
                <a:cs typeface="Times New Roman" charset="0"/>
              </a:rPr>
              <a:t>文</a:t>
            </a:r>
            <a:r>
              <a:rPr lang="zh-CN" altLang="en-US" sz="1100" dirty="0" smtClean="0">
                <a:latin typeface="Times New Roman" charset="0"/>
                <a:ea typeface="Times New Roman" charset="0"/>
                <a:cs typeface="Times New Roman" charset="0"/>
              </a:rPr>
              <a:t>件中加载模</a:t>
            </a:r>
            <a:r>
              <a:rPr lang="zh-CN" altLang="en-US" sz="1100" dirty="0">
                <a:latin typeface="Times New Roman" charset="0"/>
                <a:ea typeface="Times New Roman" charset="0"/>
                <a:cs typeface="Times New Roman" charset="0"/>
              </a:rPr>
              <a:t>型参</a:t>
            </a:r>
            <a:r>
              <a:rPr lang="zh-CN" altLang="en-US" sz="1100" dirty="0" smtClean="0">
                <a:latin typeface="Times New Roman" charset="0"/>
                <a:ea typeface="Times New Roman" charset="0"/>
                <a:cs typeface="Times New Roman" charset="0"/>
              </a:rPr>
              <a:t>数</a:t>
            </a:r>
            <a:endParaRPr lang="zh-CN" altLang="en-US" sz="1100" dirty="0">
              <a:latin typeface="Times New Roman" charset="0"/>
              <a:ea typeface="Times New Roman" charset="0"/>
              <a:cs typeface="Times New Roman" charset="0"/>
            </a:endParaRPr>
          </a:p>
        </p:txBody>
      </p:sp>
      <p:sp>
        <p:nvSpPr>
          <p:cNvPr id="96" name="TextBox 95"/>
          <p:cNvSpPr txBox="1"/>
          <p:nvPr/>
        </p:nvSpPr>
        <p:spPr>
          <a:xfrm>
            <a:off x="9103966" y="1509593"/>
            <a:ext cx="2139650" cy="261610"/>
          </a:xfrm>
          <a:prstGeom prst="rect">
            <a:avLst/>
          </a:prstGeom>
          <a:noFill/>
          <a:ln>
            <a:noFill/>
          </a:ln>
        </p:spPr>
        <p:txBody>
          <a:bodyPr wrap="square" rtlCol="0">
            <a:spAutoFit/>
          </a:bodyPr>
          <a:lstStyle/>
          <a:p>
            <a:r>
              <a:rPr lang="zh-CN" altLang="en-US" sz="1100" dirty="0" smtClean="0">
                <a:latin typeface="Times New Roman" charset="0"/>
                <a:ea typeface="Times New Roman" charset="0"/>
                <a:cs typeface="Times New Roman" charset="0"/>
              </a:rPr>
              <a:t>从文件系统中加载数据集</a:t>
            </a:r>
            <a:endParaRPr lang="zh-CN" altLang="en-US" sz="1100" dirty="0">
              <a:latin typeface="Times New Roman" charset="0"/>
              <a:ea typeface="Times New Roman" charset="0"/>
              <a:cs typeface="Times New Roman" charset="0"/>
            </a:endParaRPr>
          </a:p>
        </p:txBody>
      </p:sp>
      <p:sp>
        <p:nvSpPr>
          <p:cNvPr id="102" name="TextBox 101"/>
          <p:cNvSpPr txBox="1"/>
          <p:nvPr/>
        </p:nvSpPr>
        <p:spPr>
          <a:xfrm>
            <a:off x="8109921" y="3189708"/>
            <a:ext cx="900131" cy="286657"/>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Optimizer</a:t>
            </a:r>
            <a:endParaRPr lang="zh-CN" altLang="en-US" sz="1200" b="1" dirty="0">
              <a:latin typeface="Times New Roman" charset="0"/>
              <a:ea typeface="Times New Roman" charset="0"/>
              <a:cs typeface="Times New Roman" charset="0"/>
            </a:endParaRPr>
          </a:p>
        </p:txBody>
      </p:sp>
      <p:sp>
        <p:nvSpPr>
          <p:cNvPr id="104" name="TextBox 103"/>
          <p:cNvSpPr txBox="1"/>
          <p:nvPr/>
        </p:nvSpPr>
        <p:spPr>
          <a:xfrm>
            <a:off x="9101475" y="3169293"/>
            <a:ext cx="2142141"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计算梯度和更新模型参数</a:t>
            </a:r>
          </a:p>
        </p:txBody>
      </p:sp>
      <p:sp>
        <p:nvSpPr>
          <p:cNvPr id="106" name="Flowchart: Data 105"/>
          <p:cNvSpPr/>
          <p:nvPr/>
        </p:nvSpPr>
        <p:spPr bwMode="auto">
          <a:xfrm>
            <a:off x="8086184" y="2330591"/>
            <a:ext cx="993695" cy="315263"/>
          </a:xfrm>
          <a:prstGeom prst="flowChartInputOutput">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107" name="TextBox 106"/>
          <p:cNvSpPr txBox="1"/>
          <p:nvPr/>
        </p:nvSpPr>
        <p:spPr>
          <a:xfrm>
            <a:off x="9103965" y="2364938"/>
            <a:ext cx="2139651" cy="261610"/>
          </a:xfrm>
          <a:prstGeom prst="rect">
            <a:avLst/>
          </a:prstGeom>
          <a:noFill/>
          <a:ln>
            <a:noFill/>
          </a:ln>
        </p:spPr>
        <p:txBody>
          <a:bodyPr wrap="square" rtlCol="0">
            <a:spAutoFit/>
          </a:bodyPr>
          <a:lstStyle/>
          <a:p>
            <a:r>
              <a:rPr lang="zh-CN" altLang="en-US" sz="1100" dirty="0" smtClean="0">
                <a:latin typeface="Times New Roman" charset="0"/>
                <a:ea typeface="Times New Roman" charset="0"/>
                <a:cs typeface="Times New Roman" charset="0"/>
              </a:rPr>
              <a:t>解析命</a:t>
            </a:r>
            <a:r>
              <a:rPr lang="zh-CN" altLang="en-US" sz="1100" dirty="0">
                <a:latin typeface="Times New Roman" charset="0"/>
                <a:ea typeface="Times New Roman" charset="0"/>
                <a:cs typeface="Times New Roman" charset="0"/>
              </a:rPr>
              <a:t>令行输入</a:t>
            </a:r>
            <a:r>
              <a:rPr lang="zh-CN" altLang="en-US" sz="1100" dirty="0" smtClean="0">
                <a:latin typeface="Times New Roman" charset="0"/>
                <a:ea typeface="Times New Roman" charset="0"/>
                <a:cs typeface="Times New Roman" charset="0"/>
              </a:rPr>
              <a:t>的模型超</a:t>
            </a:r>
            <a:r>
              <a:rPr lang="zh-CN" altLang="en-US" sz="1100" dirty="0">
                <a:latin typeface="Times New Roman" charset="0"/>
                <a:ea typeface="Times New Roman" charset="0"/>
                <a:cs typeface="Times New Roman" charset="0"/>
              </a:rPr>
              <a:t>参数</a:t>
            </a:r>
          </a:p>
        </p:txBody>
      </p:sp>
      <p:sp>
        <p:nvSpPr>
          <p:cNvPr id="250" name="TextBox 249"/>
          <p:cNvSpPr txBox="1"/>
          <p:nvPr/>
        </p:nvSpPr>
        <p:spPr>
          <a:xfrm>
            <a:off x="8109915" y="3541990"/>
            <a:ext cx="900132" cy="276999"/>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Saver</a:t>
            </a:r>
            <a:endParaRPr lang="zh-CN" altLang="en-US" sz="1200" b="1" dirty="0">
              <a:latin typeface="Times New Roman" charset="0"/>
              <a:ea typeface="Times New Roman" charset="0"/>
              <a:cs typeface="Times New Roman" charset="0"/>
            </a:endParaRPr>
          </a:p>
        </p:txBody>
      </p:sp>
      <p:sp>
        <p:nvSpPr>
          <p:cNvPr id="266" name="Flowchart: Magnetic Disk 265"/>
          <p:cNvSpPr/>
          <p:nvPr/>
        </p:nvSpPr>
        <p:spPr bwMode="auto">
          <a:xfrm>
            <a:off x="8175664" y="1414221"/>
            <a:ext cx="738601" cy="372473"/>
          </a:xfrm>
          <a:prstGeom prst="flowChartMagneticDisk">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a:latin typeface="Times New Roman" charset="0"/>
              <a:ea typeface="Times New Roman" charset="0"/>
              <a:cs typeface="Times New Roman" charset="0"/>
            </a:endParaRPr>
          </a:p>
        </p:txBody>
      </p:sp>
      <p:sp>
        <p:nvSpPr>
          <p:cNvPr id="268" name="TextBox 267"/>
          <p:cNvSpPr txBox="1"/>
          <p:nvPr/>
        </p:nvSpPr>
        <p:spPr>
          <a:xfrm>
            <a:off x="9101474" y="3542692"/>
            <a:ext cx="2142142"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保存和恢复模型参数</a:t>
            </a:r>
          </a:p>
        </p:txBody>
      </p:sp>
      <p:sp>
        <p:nvSpPr>
          <p:cNvPr id="276" name="TextBox 275"/>
          <p:cNvSpPr txBox="1"/>
          <p:nvPr/>
        </p:nvSpPr>
        <p:spPr>
          <a:xfrm>
            <a:off x="8111526" y="2804091"/>
            <a:ext cx="898447" cy="286657"/>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Operation</a:t>
            </a:r>
            <a:endParaRPr lang="zh-CN" altLang="en-US" sz="1200" b="1" dirty="0">
              <a:latin typeface="Times New Roman" charset="0"/>
              <a:ea typeface="Times New Roman" charset="0"/>
              <a:cs typeface="Times New Roman" charset="0"/>
            </a:endParaRPr>
          </a:p>
        </p:txBody>
      </p:sp>
      <p:sp>
        <p:nvSpPr>
          <p:cNvPr id="277" name="TextBox 276"/>
          <p:cNvSpPr txBox="1"/>
          <p:nvPr/>
        </p:nvSpPr>
        <p:spPr>
          <a:xfrm>
            <a:off x="9101474" y="2800133"/>
            <a:ext cx="2215734"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张量</a:t>
            </a:r>
            <a:r>
              <a:rPr lang="zh-CN" altLang="en-US" sz="1100" dirty="0" smtClean="0">
                <a:latin typeface="Times New Roman" charset="0"/>
                <a:ea typeface="Times New Roman" charset="0"/>
                <a:cs typeface="Times New Roman" charset="0"/>
              </a:rPr>
              <a:t>间计</a:t>
            </a:r>
            <a:r>
              <a:rPr lang="zh-CN" altLang="en-US" sz="1100" dirty="0">
                <a:latin typeface="Times New Roman" charset="0"/>
                <a:ea typeface="Times New Roman" charset="0"/>
                <a:cs typeface="Times New Roman" charset="0"/>
              </a:rPr>
              <a:t>算操作和依赖控制</a:t>
            </a:r>
          </a:p>
        </p:txBody>
      </p:sp>
      <p:sp>
        <p:nvSpPr>
          <p:cNvPr id="280" name="TextBox 279"/>
          <p:cNvSpPr txBox="1"/>
          <p:nvPr/>
        </p:nvSpPr>
        <p:spPr>
          <a:xfrm>
            <a:off x="8159777" y="2341366"/>
            <a:ext cx="822415"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command</a:t>
            </a:r>
          </a:p>
        </p:txBody>
      </p:sp>
      <p:sp>
        <p:nvSpPr>
          <p:cNvPr id="3" name="TextBox 2"/>
          <p:cNvSpPr txBox="1"/>
          <p:nvPr/>
        </p:nvSpPr>
        <p:spPr>
          <a:xfrm>
            <a:off x="8104309" y="1548874"/>
            <a:ext cx="868412"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cs typeface="Times New Roman" panose="02020603050405020304" pitchFamily="18" charset="0"/>
              </a:rPr>
              <a:t>file system</a:t>
            </a:r>
            <a:endParaRPr lang="zh-CN" altLang="en-US" sz="1200" dirty="0" smtClean="0">
              <a:latin typeface="Times New Roman" panose="02020603050405020304" pitchFamily="18" charset="0"/>
              <a:cs typeface="Times New Roman" panose="02020603050405020304" pitchFamily="18" charset="0"/>
            </a:endParaRPr>
          </a:p>
        </p:txBody>
      </p:sp>
      <p:sp>
        <p:nvSpPr>
          <p:cNvPr id="109" name="TextBox 108"/>
          <p:cNvSpPr txBox="1"/>
          <p:nvPr/>
        </p:nvSpPr>
        <p:spPr>
          <a:xfrm>
            <a:off x="8149612" y="4755969"/>
            <a:ext cx="868412"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cs typeface="Times New Roman" panose="02020603050405020304" pitchFamily="18" charset="0"/>
              </a:rPr>
              <a:t>file system</a:t>
            </a:r>
            <a:endParaRPr lang="zh-CN" altLang="en-US" sz="1200" dirty="0" smtClean="0">
              <a:latin typeface="Times New Roman" panose="02020603050405020304" pitchFamily="18" charset="0"/>
              <a:cs typeface="Times New Roman" panose="02020603050405020304" pitchFamily="18" charset="0"/>
            </a:endParaRPr>
          </a:p>
        </p:txBody>
      </p:sp>
      <p:grpSp>
        <p:nvGrpSpPr>
          <p:cNvPr id="111" name="Group 110"/>
          <p:cNvGrpSpPr/>
          <p:nvPr/>
        </p:nvGrpSpPr>
        <p:grpSpPr>
          <a:xfrm>
            <a:off x="8107176" y="1903953"/>
            <a:ext cx="993695" cy="315263"/>
            <a:chOff x="222076" y="2468675"/>
            <a:chExt cx="993695" cy="315263"/>
          </a:xfrm>
          <a:noFill/>
        </p:grpSpPr>
        <p:sp>
          <p:nvSpPr>
            <p:cNvPr id="112" name="Flowchart: Data 150"/>
            <p:cNvSpPr/>
            <p:nvPr/>
          </p:nvSpPr>
          <p:spPr bwMode="auto">
            <a:xfrm>
              <a:off x="222076" y="2468675"/>
              <a:ext cx="993695" cy="315263"/>
            </a:xfrm>
            <a:prstGeom prst="flowChartInputOutput">
              <a:avLst/>
            </a:prstGeom>
            <a:grp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113" name="TextBox 112"/>
            <p:cNvSpPr txBox="1"/>
            <p:nvPr/>
          </p:nvSpPr>
          <p:spPr>
            <a:xfrm>
              <a:off x="281790" y="2480339"/>
              <a:ext cx="904657" cy="276999"/>
            </a:xfrm>
            <a:prstGeom prst="rect">
              <a:avLst/>
            </a:prstGeom>
            <a:grpFill/>
            <a:ln>
              <a:noFill/>
            </a:ln>
          </p:spPr>
          <p:txBody>
            <a:bodyPr wrap="square" rtlCol="0">
              <a:spAutoFit/>
            </a:bodyPr>
            <a:lstStyle/>
            <a:p>
              <a:pPr algn="ctr">
                <a:buClr>
                  <a:srgbClr val="CC9900"/>
                </a:buClr>
              </a:pPr>
              <a:r>
                <a:rPr lang="en-US" altLang="zh-CN" sz="1200" dirty="0" err="1">
                  <a:latin typeface="Times New Roman" charset="0"/>
                  <a:ea typeface="Times New Roman" charset="0"/>
                  <a:cs typeface="Times New Roman" charset="0"/>
                </a:rPr>
                <a:t>checkpoint</a:t>
              </a:r>
              <a:endParaRPr lang="zh-CN" altLang="en-US" sz="1200" dirty="0">
                <a:latin typeface="Times New Roman" charset="0"/>
                <a:ea typeface="Times New Roman" charset="0"/>
                <a:cs typeface="Times New Roman" charset="0"/>
              </a:endParaRPr>
            </a:p>
          </p:txBody>
        </p:sp>
      </p:grpSp>
      <p:grpSp>
        <p:nvGrpSpPr>
          <p:cNvPr id="119" name="Group 118"/>
          <p:cNvGrpSpPr/>
          <p:nvPr/>
        </p:nvGrpSpPr>
        <p:grpSpPr>
          <a:xfrm>
            <a:off x="2577022" y="4437753"/>
            <a:ext cx="993695" cy="473329"/>
            <a:chOff x="222076" y="2468675"/>
            <a:chExt cx="993695" cy="473329"/>
          </a:xfrm>
          <a:noFill/>
        </p:grpSpPr>
        <p:sp>
          <p:nvSpPr>
            <p:cNvPr id="120" name="Flowchart: Data 158"/>
            <p:cNvSpPr/>
            <p:nvPr/>
          </p:nvSpPr>
          <p:spPr bwMode="auto">
            <a:xfrm>
              <a:off x="222076" y="2468675"/>
              <a:ext cx="993695" cy="315263"/>
            </a:xfrm>
            <a:prstGeom prst="flowChartInputOutput">
              <a:avLst/>
            </a:prstGeom>
            <a:grp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22" name="TextBox 121"/>
            <p:cNvSpPr txBox="1"/>
            <p:nvPr/>
          </p:nvSpPr>
          <p:spPr>
            <a:xfrm>
              <a:off x="270215" y="2480339"/>
              <a:ext cx="904657" cy="461665"/>
            </a:xfrm>
            <a:prstGeom prst="rect">
              <a:avLst/>
            </a:prstGeom>
            <a:grpFill/>
            <a:ln>
              <a:noFill/>
            </a:ln>
          </p:spPr>
          <p:txBody>
            <a:bodyPr wrap="square" rtlCol="0">
              <a:spAutoFit/>
            </a:bodyPr>
            <a:lstStyle/>
            <a:p>
              <a:pPr algn="ctr">
                <a:buClr>
                  <a:srgbClr val="CC9900"/>
                </a:buClr>
              </a:pPr>
              <a:r>
                <a:rPr lang="en-US" altLang="zh-CN" sz="1200" dirty="0" err="1">
                  <a:latin typeface="Times New Roman" panose="02020603050405020304" pitchFamily="18" charset="0"/>
                  <a:ea typeface="Times New Roman" charset="0"/>
                  <a:cs typeface="Times New Roman" panose="02020603050405020304" pitchFamily="18" charset="0"/>
                </a:rPr>
                <a:t>checkpoint</a:t>
              </a:r>
              <a:endParaRPr lang="zh-CN" altLang="en-US" sz="1200" dirty="0">
                <a:latin typeface="Times New Roman" panose="02020603050405020304" pitchFamily="18" charset="0"/>
                <a:ea typeface="Times New Roman" charset="0"/>
                <a:cs typeface="Times New Roman" panose="02020603050405020304" pitchFamily="18" charset="0"/>
              </a:endParaRPr>
            </a:p>
          </p:txBody>
        </p:sp>
      </p:grpSp>
      <p:cxnSp>
        <p:nvCxnSpPr>
          <p:cNvPr id="230" name="Elbow Connector 229"/>
          <p:cNvCxnSpPr>
            <a:stCxn id="101" idx="3"/>
            <a:endCxn id="8" idx="0"/>
          </p:cNvCxnSpPr>
          <p:nvPr/>
        </p:nvCxnSpPr>
        <p:spPr bwMode="auto">
          <a:xfrm>
            <a:off x="4770791" y="4616300"/>
            <a:ext cx="1059600" cy="61657"/>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45" idx="2"/>
            <a:endCxn id="52" idx="0"/>
          </p:cNvCxnSpPr>
          <p:nvPr/>
        </p:nvCxnSpPr>
        <p:spPr bwMode="auto">
          <a:xfrm>
            <a:off x="4618015" y="2749490"/>
            <a:ext cx="663" cy="13843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928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66383" y="2783332"/>
            <a:ext cx="2142564" cy="2493818"/>
          </a:xfrm>
          <a:prstGeom prst="rect">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charset="0"/>
              <a:ea typeface="Times New Roman" charset="0"/>
              <a:cs typeface="Times New Roman" charset="0"/>
            </a:endParaRPr>
          </a:p>
        </p:txBody>
      </p:sp>
      <p:sp>
        <p:nvSpPr>
          <p:cNvPr id="77" name="TextBox 76"/>
          <p:cNvSpPr txBox="1"/>
          <p:nvPr/>
        </p:nvSpPr>
        <p:spPr>
          <a:xfrm>
            <a:off x="8945136" y="2898609"/>
            <a:ext cx="1985055" cy="220573"/>
          </a:xfrm>
          <a:prstGeom prst="rect">
            <a:avLst/>
          </a:prstGeom>
          <a:noFill/>
          <a:ln>
            <a:noFill/>
          </a:ln>
        </p:spPr>
        <p:txBody>
          <a:bodyPr wrap="square" rtlCol="0">
            <a:spAutoFit/>
          </a:bodyPr>
          <a:lstStyle/>
          <a:p>
            <a:pPr>
              <a:lnSpc>
                <a:spcPts val="1040"/>
              </a:lnSpc>
            </a:pPr>
            <a:r>
              <a:rPr lang="en-US" altLang="zh-CN" dirty="0">
                <a:latin typeface="Times New Roman" charset="0"/>
                <a:ea typeface="Times New Roman" charset="0"/>
                <a:cs typeface="Times New Roman" charset="0"/>
              </a:rPr>
              <a:t>PS</a:t>
            </a:r>
            <a:endParaRPr lang="en-US" dirty="0" smtClean="0">
              <a:latin typeface="Times New Roman" charset="0"/>
              <a:ea typeface="Times New Roman" charset="0"/>
              <a:cs typeface="Times New Roman" charset="0"/>
            </a:endParaRPr>
          </a:p>
        </p:txBody>
      </p:sp>
      <p:sp>
        <p:nvSpPr>
          <p:cNvPr id="81" name="TextBox 80"/>
          <p:cNvSpPr txBox="1"/>
          <p:nvPr/>
        </p:nvSpPr>
        <p:spPr>
          <a:xfrm>
            <a:off x="9191964" y="4416980"/>
            <a:ext cx="1491401" cy="338554"/>
          </a:xfrm>
          <a:prstGeom prst="rect">
            <a:avLst/>
          </a:prstGeom>
          <a:noFill/>
          <a:ln>
            <a:solidFill>
              <a:schemeClr val="tx1"/>
            </a:solidFill>
          </a:ln>
        </p:spPr>
        <p:txBody>
          <a:bodyPr wrap="square" rtlCol="0">
            <a:spAutoFit/>
          </a:bodyPr>
          <a:lstStyle/>
          <a:p>
            <a:pPr algn="ctr"/>
            <a:r>
              <a:rPr lang="en-US" altLang="zh-CN" sz="1600" dirty="0">
                <a:latin typeface="Times New Roman" charset="0"/>
                <a:ea typeface="Times New Roman" charset="0"/>
                <a:cs typeface="Times New Roman" charset="0"/>
              </a:rPr>
              <a:t>g</a:t>
            </a:r>
            <a:r>
              <a:rPr lang="en-US" altLang="zh-CN" sz="1600" baseline="-25000" dirty="0">
                <a:latin typeface="Times New Roman" charset="0"/>
                <a:ea typeface="Times New Roman" charset="0"/>
                <a:cs typeface="Times New Roman" charset="0"/>
              </a:rPr>
              <a:t>0</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is-I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g</a:t>
            </a:r>
            <a:r>
              <a:rPr lang="en-US" altLang="zh-CN" sz="1600" baseline="-25000" dirty="0">
                <a:latin typeface="Times New Roman" charset="0"/>
                <a:ea typeface="Times New Roman" charset="0"/>
                <a:cs typeface="Times New Roman" charset="0"/>
              </a:rPr>
              <a:t>n</a:t>
            </a:r>
            <a:endParaRPr lang="en-US" altLang="zh-CN" sz="1600" baseline="-25000" dirty="0" smtClean="0">
              <a:latin typeface="Times New Roman" charset="0"/>
              <a:ea typeface="Times New Roman" charset="0"/>
              <a:cs typeface="Times New Roman" charset="0"/>
            </a:endParaRPr>
          </a:p>
        </p:txBody>
      </p:sp>
      <p:sp>
        <p:nvSpPr>
          <p:cNvPr id="110" name="Rectangle 109"/>
          <p:cNvSpPr/>
          <p:nvPr/>
        </p:nvSpPr>
        <p:spPr bwMode="auto">
          <a:xfrm>
            <a:off x="4578550" y="4258456"/>
            <a:ext cx="2142564" cy="2493818"/>
          </a:xfrm>
          <a:prstGeom prst="rect">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charset="0"/>
              <a:ea typeface="Times New Roman" charset="0"/>
              <a:cs typeface="Times New Roman" charset="0"/>
            </a:endParaRPr>
          </a:p>
        </p:txBody>
      </p:sp>
      <p:sp>
        <p:nvSpPr>
          <p:cNvPr id="109" name="TextBox 108"/>
          <p:cNvSpPr txBox="1"/>
          <p:nvPr/>
        </p:nvSpPr>
        <p:spPr>
          <a:xfrm>
            <a:off x="4647720" y="4386298"/>
            <a:ext cx="1985055" cy="220573"/>
          </a:xfrm>
          <a:prstGeom prst="rect">
            <a:avLst/>
          </a:prstGeom>
          <a:noFill/>
          <a:ln>
            <a:noFill/>
          </a:ln>
        </p:spPr>
        <p:txBody>
          <a:bodyPr wrap="square" rtlCol="0">
            <a:spAutoFit/>
          </a:bodyPr>
          <a:lstStyle/>
          <a:p>
            <a:pPr>
              <a:lnSpc>
                <a:spcPts val="1040"/>
              </a:lnSpc>
            </a:pPr>
            <a:r>
              <a:rPr lang="en-US" altLang="zh-CN" dirty="0" smtClean="0">
                <a:latin typeface="Times New Roman" charset="0"/>
                <a:ea typeface="Times New Roman" charset="0"/>
                <a:cs typeface="Times New Roman" charset="0"/>
              </a:rPr>
              <a:t>worker</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n</a:t>
            </a:r>
            <a:endParaRPr lang="en-US" dirty="0" smtClean="0">
              <a:latin typeface="Times New Roman" charset="0"/>
              <a:ea typeface="Times New Roman" charset="0"/>
              <a:cs typeface="Times New Roman" charset="0"/>
            </a:endParaRPr>
          </a:p>
        </p:txBody>
      </p:sp>
      <p:cxnSp>
        <p:nvCxnSpPr>
          <p:cNvPr id="120" name="Straight Arrow Connector 119"/>
          <p:cNvCxnSpPr>
            <a:stCxn id="149" idx="3"/>
            <a:endCxn id="157" idx="1"/>
          </p:cNvCxnSpPr>
          <p:nvPr/>
        </p:nvCxnSpPr>
        <p:spPr bwMode="auto">
          <a:xfrm flipV="1">
            <a:off x="6398388" y="3546288"/>
            <a:ext cx="2793576" cy="1426939"/>
          </a:xfrm>
          <a:prstGeom prst="straightConnector1">
            <a:avLst/>
          </a:prstGeom>
          <a:ln>
            <a:headEnd type="triangle" w="med" len="med"/>
            <a:tailEnd type="none" w="med" len="med"/>
          </a:ln>
          <a:extLst/>
        </p:spPr>
        <p:style>
          <a:lnRef idx="1">
            <a:schemeClr val="dk1"/>
          </a:lnRef>
          <a:fillRef idx="0">
            <a:schemeClr val="dk1"/>
          </a:fillRef>
          <a:effectRef idx="0">
            <a:schemeClr val="dk1"/>
          </a:effectRef>
          <a:fontRef idx="minor">
            <a:schemeClr val="tx1"/>
          </a:fontRef>
        </p:style>
      </p:cxnSp>
      <p:sp>
        <p:nvSpPr>
          <p:cNvPr id="123" name="Rectangle 122"/>
          <p:cNvSpPr/>
          <p:nvPr/>
        </p:nvSpPr>
        <p:spPr bwMode="auto">
          <a:xfrm>
            <a:off x="4578550" y="1215506"/>
            <a:ext cx="2142564" cy="2493818"/>
          </a:xfrm>
          <a:prstGeom prst="rect">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charset="0"/>
              <a:ea typeface="Times New Roman" charset="0"/>
              <a:cs typeface="Times New Roman" charset="0"/>
            </a:endParaRPr>
          </a:p>
        </p:txBody>
      </p:sp>
      <p:sp>
        <p:nvSpPr>
          <p:cNvPr id="133" name="TextBox 132"/>
          <p:cNvSpPr txBox="1"/>
          <p:nvPr/>
        </p:nvSpPr>
        <p:spPr>
          <a:xfrm>
            <a:off x="4906987" y="1846220"/>
            <a:ext cx="1491401" cy="338554"/>
          </a:xfrm>
          <a:prstGeom prst="rect">
            <a:avLst/>
          </a:prstGeom>
          <a:noFill/>
          <a:ln>
            <a:solidFill>
              <a:schemeClr val="tx1"/>
            </a:solidFill>
          </a:ln>
        </p:spPr>
        <p:txBody>
          <a:bodyPr wrap="square" rtlCol="0">
            <a:spAutoFit/>
          </a:bodyPr>
          <a:lstStyle/>
          <a:p>
            <a:pPr algn="ctr"/>
            <a:r>
              <a:rPr lang="en-US" altLang="zh-CN" sz="1600" dirty="0" smtClean="0">
                <a:latin typeface="Times New Roman" charset="0"/>
                <a:ea typeface="Times New Roman" charset="0"/>
                <a:cs typeface="Times New Roman" charset="0"/>
              </a:rPr>
              <a:t>weight</a:t>
            </a:r>
            <a:r>
              <a:rPr lang="en-US" altLang="zh-CN" sz="1600" baseline="-25000" dirty="0" smtClean="0">
                <a:latin typeface="Times New Roman" charset="0"/>
                <a:ea typeface="Times New Roman" charset="0"/>
                <a:cs typeface="Times New Roman" charset="0"/>
              </a:rPr>
              <a:t>0</a:t>
            </a:r>
          </a:p>
        </p:txBody>
      </p:sp>
      <p:sp>
        <p:nvSpPr>
          <p:cNvPr id="140" name="TextBox 139"/>
          <p:cNvSpPr txBox="1"/>
          <p:nvPr/>
        </p:nvSpPr>
        <p:spPr>
          <a:xfrm>
            <a:off x="4906987" y="2834000"/>
            <a:ext cx="1491401" cy="338554"/>
          </a:xfrm>
          <a:prstGeom prst="rect">
            <a:avLst/>
          </a:prstGeom>
          <a:noFill/>
          <a:ln>
            <a:solidFill>
              <a:schemeClr val="tx1"/>
            </a:solidFill>
          </a:ln>
        </p:spPr>
        <p:txBody>
          <a:bodyPr wrap="square" rtlCol="0">
            <a:spAutoFit/>
          </a:bodyPr>
          <a:lstStyle/>
          <a:p>
            <a:pPr algn="ctr"/>
            <a:r>
              <a:rPr lang="en-US" altLang="zh-CN" sz="1600" dirty="0" smtClean="0">
                <a:latin typeface="Times New Roman" charset="0"/>
                <a:ea typeface="Times New Roman" charset="0"/>
                <a:cs typeface="Times New Roman" charset="0"/>
              </a:rPr>
              <a:t>gradient</a:t>
            </a:r>
            <a:r>
              <a:rPr lang="en-US" altLang="zh-CN" sz="1600" baseline="-25000" dirty="0">
                <a:latin typeface="Times New Roman" charset="0"/>
                <a:ea typeface="Times New Roman" charset="0"/>
                <a:cs typeface="Times New Roman" charset="0"/>
              </a:rPr>
              <a:t>0</a:t>
            </a:r>
            <a:endParaRPr lang="en-US" altLang="zh-CN" sz="1600" baseline="-25000" dirty="0" smtClean="0">
              <a:latin typeface="Times New Roman" charset="0"/>
              <a:ea typeface="Times New Roman" charset="0"/>
              <a:cs typeface="Times New Roman" charset="0"/>
            </a:endParaRPr>
          </a:p>
        </p:txBody>
      </p:sp>
      <p:sp>
        <p:nvSpPr>
          <p:cNvPr id="147" name="TextBox 146"/>
          <p:cNvSpPr txBox="1"/>
          <p:nvPr/>
        </p:nvSpPr>
        <p:spPr>
          <a:xfrm>
            <a:off x="4647720" y="1328494"/>
            <a:ext cx="1985055" cy="220573"/>
          </a:xfrm>
          <a:prstGeom prst="rect">
            <a:avLst/>
          </a:prstGeom>
          <a:noFill/>
          <a:ln>
            <a:noFill/>
          </a:ln>
        </p:spPr>
        <p:txBody>
          <a:bodyPr wrap="square" rtlCol="0">
            <a:spAutoFit/>
          </a:bodyPr>
          <a:lstStyle/>
          <a:p>
            <a:pPr>
              <a:lnSpc>
                <a:spcPts val="1040"/>
              </a:lnSpc>
            </a:pPr>
            <a:r>
              <a:rPr lang="en-US" altLang="zh-CN" dirty="0" smtClean="0">
                <a:latin typeface="Times New Roman" charset="0"/>
                <a:ea typeface="Times New Roman" charset="0"/>
                <a:cs typeface="Times New Roman" charset="0"/>
              </a:rPr>
              <a:t>worker</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0</a:t>
            </a:r>
            <a:endParaRPr lang="en-US" dirty="0" smtClean="0">
              <a:latin typeface="Times New Roman" charset="0"/>
              <a:ea typeface="Times New Roman" charset="0"/>
              <a:cs typeface="Times New Roman" charset="0"/>
            </a:endParaRPr>
          </a:p>
        </p:txBody>
      </p:sp>
      <p:cxnSp>
        <p:nvCxnSpPr>
          <p:cNvPr id="21" name="Straight Arrow Connector 20"/>
          <p:cNvCxnSpPr>
            <a:stCxn id="133" idx="2"/>
            <a:endCxn id="140" idx="0"/>
          </p:cNvCxnSpPr>
          <p:nvPr/>
        </p:nvCxnSpPr>
        <p:spPr bwMode="auto">
          <a:xfrm>
            <a:off x="5652688" y="2184774"/>
            <a:ext cx="0" cy="649226"/>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9" name="TextBox 148"/>
          <p:cNvSpPr txBox="1"/>
          <p:nvPr/>
        </p:nvSpPr>
        <p:spPr>
          <a:xfrm>
            <a:off x="4906987" y="4803950"/>
            <a:ext cx="1491401" cy="338554"/>
          </a:xfrm>
          <a:prstGeom prst="rect">
            <a:avLst/>
          </a:prstGeom>
          <a:noFill/>
          <a:ln>
            <a:solidFill>
              <a:schemeClr val="tx1"/>
            </a:solidFill>
          </a:ln>
        </p:spPr>
        <p:txBody>
          <a:bodyPr wrap="square" rtlCol="0">
            <a:spAutoFit/>
          </a:bodyPr>
          <a:lstStyle/>
          <a:p>
            <a:pPr algn="ctr"/>
            <a:r>
              <a:rPr lang="en-US" altLang="zh-CN" sz="1600" dirty="0" smtClean="0">
                <a:latin typeface="Times New Roman" charset="0"/>
                <a:ea typeface="Times New Roman" charset="0"/>
                <a:cs typeface="Times New Roman" charset="0"/>
              </a:rPr>
              <a:t>weight</a:t>
            </a:r>
            <a:r>
              <a:rPr lang="en-US" altLang="zh-CN" sz="1600" baseline="-25000" dirty="0" smtClean="0">
                <a:latin typeface="Times New Roman" charset="0"/>
                <a:ea typeface="Times New Roman" charset="0"/>
                <a:cs typeface="Times New Roman" charset="0"/>
              </a:rPr>
              <a:t>n</a:t>
            </a:r>
          </a:p>
        </p:txBody>
      </p:sp>
      <p:sp>
        <p:nvSpPr>
          <p:cNvPr id="152" name="TextBox 151"/>
          <p:cNvSpPr txBox="1"/>
          <p:nvPr/>
        </p:nvSpPr>
        <p:spPr>
          <a:xfrm>
            <a:off x="4906987" y="5791730"/>
            <a:ext cx="1491401" cy="338554"/>
          </a:xfrm>
          <a:prstGeom prst="rect">
            <a:avLst/>
          </a:prstGeom>
          <a:noFill/>
          <a:ln>
            <a:solidFill>
              <a:schemeClr val="tx1"/>
            </a:solidFill>
          </a:ln>
        </p:spPr>
        <p:txBody>
          <a:bodyPr wrap="square" rtlCol="0">
            <a:spAutoFit/>
          </a:bodyPr>
          <a:lstStyle/>
          <a:p>
            <a:pPr algn="ctr"/>
            <a:r>
              <a:rPr lang="en-US" altLang="zh-CN" sz="1600" dirty="0" smtClean="0">
                <a:latin typeface="Times New Roman" charset="0"/>
                <a:ea typeface="Times New Roman" charset="0"/>
                <a:cs typeface="Times New Roman" charset="0"/>
              </a:rPr>
              <a:t>gradient</a:t>
            </a:r>
            <a:r>
              <a:rPr lang="en-US" altLang="zh-CN" sz="1600" baseline="-25000" dirty="0">
                <a:latin typeface="Times New Roman" charset="0"/>
                <a:ea typeface="Times New Roman" charset="0"/>
                <a:cs typeface="Times New Roman" charset="0"/>
              </a:rPr>
              <a:t>n</a:t>
            </a:r>
            <a:endParaRPr lang="en-US" altLang="zh-CN" sz="1600" baseline="-25000" dirty="0" smtClean="0">
              <a:latin typeface="Times New Roman" charset="0"/>
              <a:ea typeface="Times New Roman" charset="0"/>
              <a:cs typeface="Times New Roman" charset="0"/>
            </a:endParaRPr>
          </a:p>
        </p:txBody>
      </p:sp>
      <p:cxnSp>
        <p:nvCxnSpPr>
          <p:cNvPr id="155" name="Straight Arrow Connector 154"/>
          <p:cNvCxnSpPr>
            <a:stCxn id="149" idx="2"/>
            <a:endCxn id="152" idx="0"/>
          </p:cNvCxnSpPr>
          <p:nvPr/>
        </p:nvCxnSpPr>
        <p:spPr bwMode="auto">
          <a:xfrm>
            <a:off x="5652688" y="5142504"/>
            <a:ext cx="0" cy="649226"/>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9191964" y="3377011"/>
            <a:ext cx="1491401" cy="338554"/>
          </a:xfrm>
          <a:prstGeom prst="rect">
            <a:avLst/>
          </a:prstGeom>
          <a:noFill/>
          <a:ln>
            <a:solidFill>
              <a:schemeClr val="tx1"/>
            </a:solidFill>
          </a:ln>
        </p:spPr>
        <p:txBody>
          <a:bodyPr wrap="square" rtlCol="0">
            <a:spAutoFit/>
          </a:bodyPr>
          <a:lstStyle/>
          <a:p>
            <a:pPr algn="ctr"/>
            <a:r>
              <a:rPr lang="en-US" altLang="zh-CN" sz="1600" dirty="0">
                <a:latin typeface="Times New Roman" charset="0"/>
                <a:ea typeface="Times New Roman" charset="0"/>
                <a:cs typeface="Times New Roman" charset="0"/>
              </a:rPr>
              <a:t>weight</a:t>
            </a:r>
            <a:endParaRPr lang="en-US" altLang="zh-CN" sz="1600" dirty="0" smtClean="0">
              <a:latin typeface="Times New Roman" charset="0"/>
              <a:ea typeface="Times New Roman" charset="0"/>
              <a:cs typeface="Times New Roman" charset="0"/>
            </a:endParaRPr>
          </a:p>
        </p:txBody>
      </p:sp>
      <p:cxnSp>
        <p:nvCxnSpPr>
          <p:cNvPr id="23" name="Straight Arrow Connector 22"/>
          <p:cNvCxnSpPr>
            <a:stCxn id="157" idx="2"/>
            <a:endCxn id="81" idx="0"/>
          </p:cNvCxnSpPr>
          <p:nvPr/>
        </p:nvCxnSpPr>
        <p:spPr bwMode="auto">
          <a:xfrm>
            <a:off x="9937665" y="3715565"/>
            <a:ext cx="0" cy="701415"/>
          </a:xfrm>
          <a:prstGeom prst="straightConnector1">
            <a:avLst/>
          </a:prstGeom>
          <a:ln>
            <a:headEnd type="triangle" w="med" len="med"/>
            <a:tailEnd type="none" w="med" len="med"/>
          </a:ln>
          <a:extLst/>
        </p:spPr>
        <p:style>
          <a:lnRef idx="1">
            <a:schemeClr val="dk1"/>
          </a:lnRef>
          <a:fillRef idx="0">
            <a:schemeClr val="dk1"/>
          </a:fillRef>
          <a:effectRef idx="0">
            <a:schemeClr val="dk1"/>
          </a:effectRef>
          <a:fontRef idx="minor">
            <a:schemeClr val="tx1"/>
          </a:fontRef>
        </p:style>
      </p:cxnSp>
      <p:cxnSp>
        <p:nvCxnSpPr>
          <p:cNvPr id="94" name="Straight Arrow Connector 93"/>
          <p:cNvCxnSpPr>
            <a:stCxn id="133" idx="3"/>
            <a:endCxn id="157" idx="1"/>
          </p:cNvCxnSpPr>
          <p:nvPr/>
        </p:nvCxnSpPr>
        <p:spPr bwMode="auto">
          <a:xfrm>
            <a:off x="6398388" y="2015497"/>
            <a:ext cx="2793576" cy="1530791"/>
          </a:xfrm>
          <a:prstGeom prst="straightConnector1">
            <a:avLst/>
          </a:prstGeom>
          <a:ln>
            <a:headEnd type="triangle" w="med" len="med"/>
            <a:tailEnd type="none" w="med" len="med"/>
          </a:ln>
          <a:extLst/>
        </p:spPr>
        <p:style>
          <a:lnRef idx="1">
            <a:schemeClr val="dk1"/>
          </a:lnRef>
          <a:fillRef idx="0">
            <a:schemeClr val="dk1"/>
          </a:fillRef>
          <a:effectRef idx="0">
            <a:schemeClr val="dk1"/>
          </a:effectRef>
          <a:fontRef idx="minor">
            <a:schemeClr val="tx1"/>
          </a:fontRef>
        </p:style>
      </p:cxnSp>
      <p:sp>
        <p:nvSpPr>
          <p:cNvPr id="158" name="TextBox 157"/>
          <p:cNvSpPr txBox="1"/>
          <p:nvPr/>
        </p:nvSpPr>
        <p:spPr>
          <a:xfrm>
            <a:off x="7323543" y="2629772"/>
            <a:ext cx="926043"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1.pull</a:t>
            </a:r>
            <a:endParaRPr lang="en-US" dirty="0" smtClean="0">
              <a:latin typeface="Times New Roman" charset="0"/>
              <a:ea typeface="Times New Roman" charset="0"/>
              <a:cs typeface="Times New Roman" charset="0"/>
            </a:endParaRPr>
          </a:p>
        </p:txBody>
      </p:sp>
      <p:cxnSp>
        <p:nvCxnSpPr>
          <p:cNvPr id="30" name="Straight Arrow Connector 29"/>
          <p:cNvCxnSpPr>
            <a:stCxn id="140" idx="3"/>
            <a:endCxn id="81" idx="1"/>
          </p:cNvCxnSpPr>
          <p:nvPr/>
        </p:nvCxnSpPr>
        <p:spPr bwMode="auto">
          <a:xfrm>
            <a:off x="6398388" y="3003277"/>
            <a:ext cx="2793576" cy="158298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63" name="Straight Arrow Connector 162"/>
          <p:cNvCxnSpPr>
            <a:stCxn id="152" idx="3"/>
            <a:endCxn id="81" idx="1"/>
          </p:cNvCxnSpPr>
          <p:nvPr/>
        </p:nvCxnSpPr>
        <p:spPr bwMode="auto">
          <a:xfrm flipV="1">
            <a:off x="6398388" y="4586257"/>
            <a:ext cx="2793576" cy="137475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6" name="TextBox 165"/>
          <p:cNvSpPr txBox="1"/>
          <p:nvPr/>
        </p:nvSpPr>
        <p:spPr>
          <a:xfrm>
            <a:off x="7271163" y="3640640"/>
            <a:ext cx="1120512"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4.push</a:t>
            </a:r>
            <a:endParaRPr lang="en-US" dirty="0" smtClean="0">
              <a:latin typeface="Times New Roman" charset="0"/>
              <a:ea typeface="Times New Roman" charset="0"/>
              <a:cs typeface="Times New Roman" charset="0"/>
            </a:endParaRPr>
          </a:p>
        </p:txBody>
      </p:sp>
      <p:sp>
        <p:nvSpPr>
          <p:cNvPr id="239" name="Cloud 238"/>
          <p:cNvSpPr/>
          <p:nvPr/>
        </p:nvSpPr>
        <p:spPr bwMode="auto">
          <a:xfrm>
            <a:off x="748126" y="3196151"/>
            <a:ext cx="2189018" cy="1796041"/>
          </a:xfrm>
          <a:prstGeom prst="cloud">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172" name="TextBox 171"/>
          <p:cNvSpPr txBox="1"/>
          <p:nvPr/>
        </p:nvSpPr>
        <p:spPr>
          <a:xfrm>
            <a:off x="828675" y="3983884"/>
            <a:ext cx="1985055" cy="220573"/>
          </a:xfrm>
          <a:prstGeom prst="rect">
            <a:avLst/>
          </a:prstGeom>
          <a:no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training</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data</a:t>
            </a:r>
            <a:endParaRPr lang="en-US" dirty="0" smtClean="0">
              <a:latin typeface="Times New Roman" charset="0"/>
              <a:ea typeface="Times New Roman" charset="0"/>
              <a:cs typeface="Times New Roman" charset="0"/>
            </a:endParaRPr>
          </a:p>
        </p:txBody>
      </p:sp>
      <p:cxnSp>
        <p:nvCxnSpPr>
          <p:cNvPr id="241" name="Straight Arrow Connector 240"/>
          <p:cNvCxnSpPr>
            <a:stCxn id="239" idx="0"/>
            <a:endCxn id="123" idx="1"/>
          </p:cNvCxnSpPr>
          <p:nvPr/>
        </p:nvCxnSpPr>
        <p:spPr bwMode="auto">
          <a:xfrm flipV="1">
            <a:off x="2935320" y="2462415"/>
            <a:ext cx="1643230" cy="163175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76" name="Straight Arrow Connector 175"/>
          <p:cNvCxnSpPr>
            <a:stCxn id="239" idx="0"/>
            <a:endCxn id="110" idx="1"/>
          </p:cNvCxnSpPr>
          <p:nvPr/>
        </p:nvCxnSpPr>
        <p:spPr bwMode="auto">
          <a:xfrm>
            <a:off x="2935320" y="4094172"/>
            <a:ext cx="1643230" cy="141119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3234557" y="3147373"/>
            <a:ext cx="1120512"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2.feed</a:t>
            </a:r>
            <a:endParaRPr lang="en-US" dirty="0" smtClean="0">
              <a:latin typeface="Times New Roman" charset="0"/>
              <a:ea typeface="Times New Roman" charset="0"/>
              <a:cs typeface="Times New Roman" charset="0"/>
            </a:endParaRPr>
          </a:p>
        </p:txBody>
      </p:sp>
      <p:sp>
        <p:nvSpPr>
          <p:cNvPr id="180" name="TextBox 179"/>
          <p:cNvSpPr txBox="1"/>
          <p:nvPr/>
        </p:nvSpPr>
        <p:spPr>
          <a:xfrm>
            <a:off x="4830914" y="3887337"/>
            <a:ext cx="1640541" cy="220573"/>
          </a:xfrm>
          <a:prstGeom prst="rect">
            <a:avLst/>
          </a:prstGeom>
          <a:noFill/>
          <a:ln>
            <a:noFill/>
          </a:ln>
        </p:spPr>
        <p:txBody>
          <a:bodyPr wrap="square" rtlCol="0">
            <a:spAutoFit/>
          </a:bodyPr>
          <a:lstStyle/>
          <a:p>
            <a:pPr algn="ctr">
              <a:lnSpc>
                <a:spcPts val="1040"/>
              </a:lnSpc>
            </a:pPr>
            <a:r>
              <a:rPr lang="is-IS" altLang="zh-CN" dirty="0">
                <a:latin typeface="Times New Roman" charset="0"/>
                <a:ea typeface="Times New Roman" charset="0"/>
                <a:cs typeface="Times New Roman" charset="0"/>
              </a:rPr>
              <a:t>…</a:t>
            </a:r>
            <a:endParaRPr lang="en-US" dirty="0" smtClean="0">
              <a:latin typeface="Times New Roman" charset="0"/>
              <a:ea typeface="Times New Roman" charset="0"/>
              <a:cs typeface="Times New Roman" charset="0"/>
            </a:endParaRPr>
          </a:p>
        </p:txBody>
      </p:sp>
      <p:sp>
        <p:nvSpPr>
          <p:cNvPr id="181" name="TextBox 180"/>
          <p:cNvSpPr txBox="1"/>
          <p:nvPr/>
        </p:nvSpPr>
        <p:spPr>
          <a:xfrm>
            <a:off x="7327006" y="4221092"/>
            <a:ext cx="926043"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1.pull</a:t>
            </a:r>
            <a:endParaRPr lang="en-US" dirty="0" smtClean="0">
              <a:latin typeface="Times New Roman" charset="0"/>
              <a:ea typeface="Times New Roman" charset="0"/>
              <a:cs typeface="Times New Roman" charset="0"/>
            </a:endParaRPr>
          </a:p>
        </p:txBody>
      </p:sp>
      <p:sp>
        <p:nvSpPr>
          <p:cNvPr id="186" name="TextBox 185"/>
          <p:cNvSpPr txBox="1"/>
          <p:nvPr/>
        </p:nvSpPr>
        <p:spPr>
          <a:xfrm>
            <a:off x="7271163" y="5164522"/>
            <a:ext cx="1120512"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4.push</a:t>
            </a:r>
            <a:endParaRPr lang="en-US" dirty="0" smtClean="0">
              <a:latin typeface="Times New Roman" charset="0"/>
              <a:ea typeface="Times New Roman" charset="0"/>
              <a:cs typeface="Times New Roman" charset="0"/>
            </a:endParaRPr>
          </a:p>
        </p:txBody>
      </p:sp>
      <p:sp>
        <p:nvSpPr>
          <p:cNvPr id="146" name="TextBox 145"/>
          <p:cNvSpPr txBox="1"/>
          <p:nvPr/>
        </p:nvSpPr>
        <p:spPr>
          <a:xfrm>
            <a:off x="4838809" y="2424213"/>
            <a:ext cx="1640541"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3.compute</a:t>
            </a:r>
            <a:endParaRPr lang="en-US" dirty="0" smtClean="0">
              <a:latin typeface="Times New Roman" charset="0"/>
              <a:ea typeface="Times New Roman" charset="0"/>
              <a:cs typeface="Times New Roman" charset="0"/>
            </a:endParaRPr>
          </a:p>
        </p:txBody>
      </p:sp>
      <p:sp>
        <p:nvSpPr>
          <p:cNvPr id="153" name="TextBox 152"/>
          <p:cNvSpPr txBox="1"/>
          <p:nvPr/>
        </p:nvSpPr>
        <p:spPr>
          <a:xfrm>
            <a:off x="4786419" y="5352054"/>
            <a:ext cx="1640541"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3.compute</a:t>
            </a:r>
            <a:endParaRPr lang="en-US" dirty="0" smtClean="0">
              <a:latin typeface="Times New Roman" charset="0"/>
              <a:ea typeface="Times New Roman" charset="0"/>
              <a:cs typeface="Times New Roman" charset="0"/>
            </a:endParaRPr>
          </a:p>
        </p:txBody>
      </p:sp>
      <p:sp>
        <p:nvSpPr>
          <p:cNvPr id="108" name="TextBox 107"/>
          <p:cNvSpPr txBox="1"/>
          <p:nvPr/>
        </p:nvSpPr>
        <p:spPr>
          <a:xfrm>
            <a:off x="9113607" y="3961096"/>
            <a:ext cx="1640541"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5.update</a:t>
            </a:r>
            <a:endParaRPr lang="en-US" dirty="0" smtClean="0">
              <a:latin typeface="Times New Roman" charset="0"/>
              <a:ea typeface="Times New Roman" charset="0"/>
              <a:cs typeface="Times New Roman" charset="0"/>
            </a:endParaRPr>
          </a:p>
        </p:txBody>
      </p:sp>
      <p:sp>
        <p:nvSpPr>
          <p:cNvPr id="187" name="TextBox 186"/>
          <p:cNvSpPr txBox="1"/>
          <p:nvPr/>
        </p:nvSpPr>
        <p:spPr>
          <a:xfrm>
            <a:off x="3234557" y="4713693"/>
            <a:ext cx="1120512" cy="220573"/>
          </a:xfrm>
          <a:prstGeom prst="rect">
            <a:avLst/>
          </a:prstGeom>
          <a:solidFill>
            <a:schemeClr val="bg1"/>
          </a:solidFill>
          <a:ln>
            <a:noFill/>
          </a:ln>
        </p:spPr>
        <p:txBody>
          <a:bodyPr wrap="square" rtlCol="0">
            <a:spAutoFit/>
          </a:bodyPr>
          <a:lstStyle/>
          <a:p>
            <a:pPr algn="ctr">
              <a:lnSpc>
                <a:spcPts val="1040"/>
              </a:lnSpc>
            </a:pPr>
            <a:r>
              <a:rPr lang="en-US" altLang="zh-CN" dirty="0">
                <a:latin typeface="Times New Roman" charset="0"/>
                <a:ea typeface="Times New Roman" charset="0"/>
                <a:cs typeface="Times New Roman" charset="0"/>
              </a:rPr>
              <a:t>2.feed</a:t>
            </a:r>
            <a:endParaRPr lang="en-US"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586406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TextBox 44"/>
          <p:cNvSpPr txBox="1"/>
          <p:nvPr/>
        </p:nvSpPr>
        <p:spPr>
          <a:xfrm>
            <a:off x="4167071" y="3483749"/>
            <a:ext cx="960693" cy="246221"/>
          </a:xfrm>
          <a:prstGeom prst="rect">
            <a:avLst/>
          </a:prstGeom>
          <a:noFill/>
          <a:ln>
            <a:solidFill>
              <a:schemeClr val="tx1"/>
            </a:solidFill>
          </a:ln>
        </p:spPr>
        <p:txBody>
          <a:bodyPr wrap="square" rtlCol="0">
            <a:spAutoFit/>
          </a:bodyPr>
          <a:lstStyle/>
          <a:p>
            <a:pPr algn="ctr">
              <a:lnSpc>
                <a:spcPts val="1240"/>
              </a:lnSpc>
            </a:pPr>
            <a:r>
              <a:rPr lang="en-US" altLang="zh-CN" sz="1200" b="1" dirty="0" err="1">
                <a:latin typeface="Times New Roman" panose="02020603050405020304" pitchFamily="18" charset="0"/>
                <a:ea typeface="Times New Roman" charset="0"/>
                <a:cs typeface="Times New Roman" panose="02020603050405020304" pitchFamily="18" charset="0"/>
              </a:rPr>
              <a:t>SyncOpt</a:t>
            </a:r>
            <a:endParaRPr lang="zh-CN" altLang="en-US" sz="1200" b="1" dirty="0">
              <a:latin typeface="Times New Roman" panose="02020603050405020304" pitchFamily="18" charset="0"/>
              <a:ea typeface="Times New Roman" charset="0"/>
              <a:cs typeface="Times New Roman" panose="02020603050405020304" pitchFamily="18" charset="0"/>
            </a:endParaRPr>
          </a:p>
        </p:txBody>
      </p:sp>
      <p:sp>
        <p:nvSpPr>
          <p:cNvPr id="52" name="TextBox 51"/>
          <p:cNvSpPr txBox="1"/>
          <p:nvPr/>
        </p:nvSpPr>
        <p:spPr>
          <a:xfrm>
            <a:off x="4167336" y="3839490"/>
            <a:ext cx="955323" cy="227797"/>
          </a:xfrm>
          <a:prstGeom prst="rect">
            <a:avLst/>
          </a:prstGeom>
          <a:noFill/>
          <a:ln>
            <a:solidFill>
              <a:schemeClr val="tx1"/>
            </a:solidFill>
          </a:ln>
        </p:spPr>
        <p:txBody>
          <a:bodyPr wrap="square" rtlCol="0">
            <a:spAutoFit/>
          </a:bodyPr>
          <a:lstStyle/>
          <a:p>
            <a:pPr algn="ctr">
              <a:lnSpc>
                <a:spcPts val="1040"/>
              </a:lnSpc>
            </a:pPr>
            <a:r>
              <a:rPr lang="en-US" altLang="zh-CN" sz="1200" dirty="0" err="1">
                <a:latin typeface="Times New Roman" panose="02020603050405020304" pitchFamily="18" charset="0"/>
                <a:ea typeface="Times New Roman" charset="0"/>
                <a:cs typeface="Times New Roman" panose="02020603050405020304" pitchFamily="18" charset="0"/>
              </a:rPr>
              <a:t>train_op</a:t>
            </a:r>
            <a:endParaRPr lang="zh-CN" altLang="en-US" sz="1200" dirty="0">
              <a:latin typeface="Times New Roman" panose="02020603050405020304" pitchFamily="18" charset="0"/>
              <a:ea typeface="Times New Roman" charset="0"/>
              <a:cs typeface="Times New Roman" panose="02020603050405020304" pitchFamily="18" charset="0"/>
            </a:endParaRPr>
          </a:p>
        </p:txBody>
      </p:sp>
      <p:sp>
        <p:nvSpPr>
          <p:cNvPr id="59" name="Rounded Rectangle 58"/>
          <p:cNvSpPr/>
          <p:nvPr/>
        </p:nvSpPr>
        <p:spPr bwMode="auto">
          <a:xfrm>
            <a:off x="3961215" y="2219609"/>
            <a:ext cx="3761010" cy="1966681"/>
          </a:xfrm>
          <a:prstGeom prst="roundRect">
            <a:avLst>
              <a:gd name="adj" fmla="val 14120"/>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a:latin typeface="Times New Roman" panose="02020603050405020304" pitchFamily="18" charset="0"/>
              <a:ea typeface="Times New Roman" charset="0"/>
              <a:cs typeface="Times New Roman" panose="02020603050405020304" pitchFamily="18" charset="0"/>
            </a:endParaRPr>
          </a:p>
        </p:txBody>
      </p:sp>
      <p:sp>
        <p:nvSpPr>
          <p:cNvPr id="60" name="TextBox 59"/>
          <p:cNvSpPr txBox="1"/>
          <p:nvPr/>
        </p:nvSpPr>
        <p:spPr>
          <a:xfrm>
            <a:off x="3850148" y="2185454"/>
            <a:ext cx="1005576" cy="307777"/>
          </a:xfrm>
          <a:prstGeom prst="rect">
            <a:avLst/>
          </a:prstGeom>
          <a:noFill/>
          <a:ln>
            <a:noFill/>
          </a:ln>
        </p:spPr>
        <p:txBody>
          <a:bodyPr wrap="square" rtlCol="0">
            <a:spAutoFit/>
          </a:bodyPr>
          <a:lstStyle/>
          <a:p>
            <a:pPr algn="ctr"/>
            <a:r>
              <a:rPr lang="en-US" altLang="zh-CN" sz="1400" b="1" dirty="0">
                <a:latin typeface="Times New Roman" panose="02020603050405020304" pitchFamily="18" charset="0"/>
                <a:ea typeface="Times New Roman" charset="0"/>
                <a:cs typeface="Times New Roman" panose="02020603050405020304" pitchFamily="18" charset="0"/>
              </a:rPr>
              <a:t>Graph</a:t>
            </a:r>
            <a:endParaRPr lang="zh-CN" altLang="en-US" sz="1400" b="1" dirty="0">
              <a:latin typeface="Times New Roman" panose="02020603050405020304" pitchFamily="18" charset="0"/>
              <a:ea typeface="Times New Roman" charset="0"/>
              <a:cs typeface="Times New Roman" panose="02020603050405020304" pitchFamily="18" charset="0"/>
            </a:endParaRPr>
          </a:p>
        </p:txBody>
      </p:sp>
      <p:cxnSp>
        <p:nvCxnSpPr>
          <p:cNvPr id="168" name="Straight Arrow Connector 167"/>
          <p:cNvCxnSpPr>
            <a:stCxn id="45" idx="2"/>
            <a:endCxn id="52" idx="0"/>
          </p:cNvCxnSpPr>
          <p:nvPr/>
        </p:nvCxnSpPr>
        <p:spPr bwMode="auto">
          <a:xfrm flipH="1">
            <a:off x="4644998" y="3729970"/>
            <a:ext cx="2420" cy="10952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38" name="Rounded Rectangle 37"/>
          <p:cNvSpPr/>
          <p:nvPr/>
        </p:nvSpPr>
        <p:spPr bwMode="auto">
          <a:xfrm>
            <a:off x="3961215" y="4271807"/>
            <a:ext cx="3761008" cy="3161241"/>
          </a:xfrm>
          <a:prstGeom prst="roundRect">
            <a:avLst>
              <a:gd name="adj" fmla="val 10493"/>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sz="1200">
              <a:latin typeface="Times New Roman" panose="02020603050405020304" pitchFamily="18" charset="0"/>
              <a:ea typeface="Times New Roman" charset="0"/>
              <a:cs typeface="Times New Roman" panose="02020603050405020304" pitchFamily="18" charset="0"/>
            </a:endParaRPr>
          </a:p>
        </p:txBody>
      </p:sp>
      <p:sp>
        <p:nvSpPr>
          <p:cNvPr id="39" name="TextBox 38"/>
          <p:cNvSpPr txBox="1"/>
          <p:nvPr/>
        </p:nvSpPr>
        <p:spPr>
          <a:xfrm>
            <a:off x="3974922" y="4294884"/>
            <a:ext cx="1244335" cy="307777"/>
          </a:xfrm>
          <a:prstGeom prst="rect">
            <a:avLst/>
          </a:prstGeom>
          <a:noFill/>
          <a:ln>
            <a:noFill/>
          </a:ln>
        </p:spPr>
        <p:txBody>
          <a:bodyPr wrap="square" rtlCol="0">
            <a:spAutoFit/>
          </a:bodyPr>
          <a:lstStyle/>
          <a:p>
            <a:pPr algn="ctr"/>
            <a:r>
              <a:rPr lang="en-US" altLang="zh-CN" sz="1400" b="1" dirty="0" err="1">
                <a:latin typeface="Times New Roman" panose="02020603050405020304" pitchFamily="18" charset="0"/>
                <a:ea typeface="Times New Roman" charset="0"/>
                <a:cs typeface="Times New Roman" panose="02020603050405020304" pitchFamily="18" charset="0"/>
              </a:rPr>
              <a:t>GrpcSession</a:t>
            </a:r>
            <a:endParaRPr lang="zh-CN" altLang="en-US" sz="1400" b="1" dirty="0">
              <a:latin typeface="Times New Roman" panose="02020603050405020304" pitchFamily="18" charset="0"/>
              <a:ea typeface="Times New Roman" charset="0"/>
              <a:cs typeface="Times New Roman" panose="02020603050405020304" pitchFamily="18" charset="0"/>
            </a:endParaRPr>
          </a:p>
        </p:txBody>
      </p:sp>
      <p:sp>
        <p:nvSpPr>
          <p:cNvPr id="64" name="TextBox 63"/>
          <p:cNvSpPr txBox="1"/>
          <p:nvPr/>
        </p:nvSpPr>
        <p:spPr>
          <a:xfrm>
            <a:off x="5263563" y="4639771"/>
            <a:ext cx="1194216" cy="229165"/>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create session</a:t>
            </a:r>
            <a:endParaRPr lang="zh-CN" altLang="en-US" dirty="0">
              <a:latin typeface="Times New Roman" panose="02020603050405020304" pitchFamily="18" charset="0"/>
              <a:ea typeface="Times New Roman" charset="0"/>
              <a:cs typeface="Times New Roman" panose="02020603050405020304" pitchFamily="18" charset="0"/>
            </a:endParaRPr>
          </a:p>
        </p:txBody>
      </p:sp>
      <p:cxnSp>
        <p:nvCxnSpPr>
          <p:cNvPr id="65" name="Straight Arrow Connector 64"/>
          <p:cNvCxnSpPr>
            <a:stCxn id="64" idx="2"/>
            <a:endCxn id="277" idx="0"/>
          </p:cNvCxnSpPr>
          <p:nvPr/>
        </p:nvCxnSpPr>
        <p:spPr bwMode="auto">
          <a:xfrm>
            <a:off x="5860671" y="4868936"/>
            <a:ext cx="3429" cy="9121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5060018" y="5877536"/>
            <a:ext cx="1614005" cy="220573"/>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err="1">
                <a:latin typeface="Times New Roman" panose="02020603050405020304" pitchFamily="18" charset="0"/>
                <a:ea typeface="Times New Roman" charset="0"/>
                <a:cs typeface="Times New Roman" panose="02020603050405020304" pitchFamily="18" charset="0"/>
              </a:rPr>
              <a:t>sess.run</a:t>
            </a:r>
            <a:r>
              <a:rPr lang="en-US" altLang="zh-CN" dirty="0">
                <a:latin typeface="Times New Roman" panose="02020603050405020304" pitchFamily="18" charset="0"/>
                <a:ea typeface="Times New Roman" charset="0"/>
                <a:cs typeface="Times New Roman" panose="02020603050405020304" pitchFamily="18" charset="0"/>
              </a:rPr>
              <a:t>(op, </a:t>
            </a:r>
            <a:r>
              <a:rPr lang="en-US" altLang="zh-CN" dirty="0" err="1">
                <a:latin typeface="Times New Roman" panose="02020603050405020304" pitchFamily="18" charset="0"/>
                <a:ea typeface="Times New Roman" charset="0"/>
                <a:cs typeface="Times New Roman" panose="02020603050405020304" pitchFamily="18" charset="0"/>
              </a:rPr>
              <a:t>feed_dict</a:t>
            </a:r>
            <a:r>
              <a:rPr lang="en-US" altLang="zh-CN" dirty="0">
                <a:latin typeface="Times New Roman" panose="02020603050405020304" pitchFamily="18" charset="0"/>
                <a:ea typeface="Times New Roman" charset="0"/>
                <a:cs typeface="Times New Roman" panose="02020603050405020304" pitchFamily="18" charset="0"/>
              </a:rPr>
              <a:t>)</a:t>
            </a:r>
            <a:endParaRPr lang="zh-CN" altLang="en-US" dirty="0">
              <a:latin typeface="Times New Roman" panose="02020603050405020304" pitchFamily="18" charset="0"/>
              <a:ea typeface="Times New Roman" charset="0"/>
              <a:cs typeface="Times New Roman" panose="02020603050405020304" pitchFamily="18" charset="0"/>
            </a:endParaRPr>
          </a:p>
        </p:txBody>
      </p:sp>
      <p:cxnSp>
        <p:nvCxnSpPr>
          <p:cNvPr id="15" name="Straight Arrow Connector 14"/>
          <p:cNvCxnSpPr>
            <a:stCxn id="8" idx="2"/>
            <a:endCxn id="253" idx="0"/>
          </p:cNvCxnSpPr>
          <p:nvPr/>
        </p:nvCxnSpPr>
        <p:spPr bwMode="auto">
          <a:xfrm flipH="1">
            <a:off x="4968482" y="6098109"/>
            <a:ext cx="898539" cy="107315"/>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a:endCxn id="255" idx="0"/>
          </p:cNvCxnSpPr>
          <p:nvPr/>
        </p:nvCxnSpPr>
        <p:spPr bwMode="auto">
          <a:xfrm>
            <a:off x="5867021" y="6098109"/>
            <a:ext cx="871652" cy="11302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306088" y="6544269"/>
            <a:ext cx="1129926" cy="229165"/>
          </a:xfrm>
          <a:prstGeom prst="rect">
            <a:avLst/>
          </a:prstGeom>
          <a:noFill/>
          <a:ln>
            <a:solidFill>
              <a:schemeClr val="tx1"/>
            </a:solidFill>
          </a:ln>
        </p:spPr>
        <p:txBody>
          <a:bodyPr wrap="square" rtlCol="0" anchor="ctr">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fetch</a:t>
            </a:r>
            <a:endParaRPr lang="zh-CN" altLang="en-US" dirty="0" err="1">
              <a:latin typeface="Times New Roman" panose="02020603050405020304" pitchFamily="18" charset="0"/>
              <a:ea typeface="Times New Roman" charset="0"/>
              <a:cs typeface="Times New Roman" panose="02020603050405020304" pitchFamily="18" charset="0"/>
            </a:endParaRPr>
          </a:p>
        </p:txBody>
      </p:sp>
      <p:cxnSp>
        <p:nvCxnSpPr>
          <p:cNvPr id="1059" name="Straight Arrow Connector 1058"/>
          <p:cNvCxnSpPr>
            <a:stCxn id="8" idx="2"/>
            <a:endCxn id="254" idx="0"/>
          </p:cNvCxnSpPr>
          <p:nvPr/>
        </p:nvCxnSpPr>
        <p:spPr bwMode="auto">
          <a:xfrm>
            <a:off x="5867021" y="6098109"/>
            <a:ext cx="1154" cy="11928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53" name="TextBox 252"/>
          <p:cNvSpPr txBox="1"/>
          <p:nvPr/>
        </p:nvSpPr>
        <p:spPr>
          <a:xfrm>
            <a:off x="4626749" y="6205424"/>
            <a:ext cx="683465" cy="200521"/>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device0</a:t>
            </a:r>
            <a:endParaRPr lang="zh-CN" altLang="en-US" dirty="0">
              <a:latin typeface="Times New Roman" panose="02020603050405020304" pitchFamily="18" charset="0"/>
              <a:ea typeface="Times New Roman" charset="0"/>
              <a:cs typeface="Times New Roman" panose="02020603050405020304" pitchFamily="18" charset="0"/>
            </a:endParaRPr>
          </a:p>
        </p:txBody>
      </p:sp>
      <p:sp>
        <p:nvSpPr>
          <p:cNvPr id="254" name="TextBox 253"/>
          <p:cNvSpPr txBox="1"/>
          <p:nvPr/>
        </p:nvSpPr>
        <p:spPr>
          <a:xfrm>
            <a:off x="5526442" y="6217391"/>
            <a:ext cx="683465" cy="200521"/>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device1</a:t>
            </a:r>
            <a:endParaRPr lang="zh-CN" altLang="en-US" dirty="0">
              <a:latin typeface="Times New Roman" panose="02020603050405020304" pitchFamily="18" charset="0"/>
              <a:ea typeface="Times New Roman" charset="0"/>
              <a:cs typeface="Times New Roman" panose="02020603050405020304" pitchFamily="18" charset="0"/>
            </a:endParaRPr>
          </a:p>
        </p:txBody>
      </p:sp>
      <p:sp>
        <p:nvSpPr>
          <p:cNvPr id="255" name="TextBox 254"/>
          <p:cNvSpPr txBox="1"/>
          <p:nvPr/>
        </p:nvSpPr>
        <p:spPr>
          <a:xfrm>
            <a:off x="6396940" y="6211138"/>
            <a:ext cx="683465" cy="200521"/>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device2</a:t>
            </a:r>
            <a:endParaRPr lang="zh-CN" altLang="en-US" dirty="0">
              <a:latin typeface="Times New Roman" panose="02020603050405020304" pitchFamily="18" charset="0"/>
              <a:ea typeface="Times New Roman" charset="0"/>
              <a:cs typeface="Times New Roman" panose="02020603050405020304" pitchFamily="18" charset="0"/>
            </a:endParaRPr>
          </a:p>
        </p:txBody>
      </p:sp>
      <p:sp>
        <p:nvSpPr>
          <p:cNvPr id="262" name="TextBox 261"/>
          <p:cNvSpPr txBox="1"/>
          <p:nvPr/>
        </p:nvSpPr>
        <p:spPr>
          <a:xfrm>
            <a:off x="7073654" y="6125610"/>
            <a:ext cx="387193"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1075" name="Straight Arrow Connector 1074"/>
          <p:cNvCxnSpPr>
            <a:stCxn id="254" idx="2"/>
            <a:endCxn id="25" idx="0"/>
          </p:cNvCxnSpPr>
          <p:nvPr/>
        </p:nvCxnSpPr>
        <p:spPr bwMode="auto">
          <a:xfrm>
            <a:off x="5868175" y="6417912"/>
            <a:ext cx="2876" cy="12635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80" name="Straight Arrow Connector 1079"/>
          <p:cNvCxnSpPr>
            <a:stCxn id="253" idx="2"/>
            <a:endCxn id="25" idx="0"/>
          </p:cNvCxnSpPr>
          <p:nvPr/>
        </p:nvCxnSpPr>
        <p:spPr bwMode="auto">
          <a:xfrm>
            <a:off x="4968482" y="6405945"/>
            <a:ext cx="902569" cy="138324"/>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81" name="Straight Arrow Connector 1080"/>
          <p:cNvCxnSpPr>
            <a:stCxn id="255" idx="2"/>
            <a:endCxn id="25" idx="0"/>
          </p:cNvCxnSpPr>
          <p:nvPr/>
        </p:nvCxnSpPr>
        <p:spPr bwMode="auto">
          <a:xfrm flipH="1">
            <a:off x="5871051" y="6411659"/>
            <a:ext cx="867622" cy="13261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5465712" y="7184960"/>
            <a:ext cx="824527" cy="208332"/>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metrics</a:t>
            </a:r>
            <a:endParaRPr lang="zh-CN" altLang="en-US" dirty="0">
              <a:latin typeface="Times New Roman" panose="02020603050405020304" pitchFamily="18" charset="0"/>
              <a:ea typeface="Times New Roman" charset="0"/>
              <a:cs typeface="Times New Roman" panose="02020603050405020304" pitchFamily="18" charset="0"/>
            </a:endParaRPr>
          </a:p>
        </p:txBody>
      </p:sp>
      <p:cxnSp>
        <p:nvCxnSpPr>
          <p:cNvPr id="75" name="Straight Arrow Connector 74"/>
          <p:cNvCxnSpPr>
            <a:stCxn id="272" idx="2"/>
            <a:endCxn id="82" idx="0"/>
          </p:cNvCxnSpPr>
          <p:nvPr/>
        </p:nvCxnSpPr>
        <p:spPr bwMode="auto">
          <a:xfrm>
            <a:off x="5877976" y="7101478"/>
            <a:ext cx="0" cy="8348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1" name="Flowchart: Process 140"/>
          <p:cNvSpPr/>
          <p:nvPr/>
        </p:nvSpPr>
        <p:spPr bwMode="auto">
          <a:xfrm>
            <a:off x="5436636" y="7536152"/>
            <a:ext cx="894732" cy="229165"/>
          </a:xfrm>
          <a:prstGeom prst="flowChartProcess">
            <a:avLst/>
          </a:prstGeom>
          <a:noFill/>
          <a:ln>
            <a:solidFill>
              <a:schemeClr val="tx1"/>
            </a:solidFill>
          </a:ln>
          <a:extLst/>
        </p:spPr>
        <p:txBody>
          <a:bodyPr wrap="square" rtlCol="0">
            <a:spAutoFit/>
          </a:bodyPr>
          <a:lstStyle/>
          <a:p>
            <a:pPr algn="ctr">
              <a:lnSpc>
                <a:spcPts val="1040"/>
              </a:lnSpc>
            </a:pPr>
            <a:r>
              <a:rPr lang="en-US" altLang="zh-CN" sz="1200" b="1" dirty="0">
                <a:latin typeface="Times New Roman" panose="02020603050405020304" pitchFamily="18" charset="0"/>
                <a:ea typeface="Times New Roman" charset="0"/>
                <a:cs typeface="Times New Roman" panose="02020603050405020304" pitchFamily="18" charset="0"/>
              </a:rPr>
              <a:t>end</a:t>
            </a:r>
            <a:endParaRPr lang="zh-CN" altLang="en-US" sz="1200" b="1" dirty="0" err="1">
              <a:latin typeface="Times New Roman" panose="02020603050405020304" pitchFamily="18" charset="0"/>
              <a:ea typeface="Times New Roman" charset="0"/>
              <a:cs typeface="Times New Roman" panose="02020603050405020304" pitchFamily="18" charset="0"/>
            </a:endParaRPr>
          </a:p>
        </p:txBody>
      </p:sp>
      <p:cxnSp>
        <p:nvCxnSpPr>
          <p:cNvPr id="105" name="Straight Arrow Connector 104"/>
          <p:cNvCxnSpPr>
            <a:stCxn id="82" idx="2"/>
            <a:endCxn id="141" idx="0"/>
          </p:cNvCxnSpPr>
          <p:nvPr/>
        </p:nvCxnSpPr>
        <p:spPr bwMode="auto">
          <a:xfrm>
            <a:off x="5877976" y="7393292"/>
            <a:ext cx="6026" cy="14286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085" name="Straight Arrow Connector 1084"/>
          <p:cNvCxnSpPr>
            <a:stCxn id="25" idx="2"/>
            <a:endCxn id="272" idx="0"/>
          </p:cNvCxnSpPr>
          <p:nvPr/>
        </p:nvCxnSpPr>
        <p:spPr bwMode="auto">
          <a:xfrm>
            <a:off x="5871053" y="6773432"/>
            <a:ext cx="6923" cy="9357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 name="Flowchart: Process 15"/>
          <p:cNvSpPr/>
          <p:nvPr/>
        </p:nvSpPr>
        <p:spPr bwMode="auto">
          <a:xfrm>
            <a:off x="5404417" y="84722"/>
            <a:ext cx="894732" cy="229165"/>
          </a:xfrm>
          <a:prstGeom prst="flowChartProcess">
            <a:avLst/>
          </a:prstGeom>
          <a:noFill/>
          <a:ln>
            <a:solidFill>
              <a:schemeClr val="tx1"/>
            </a:solidFill>
          </a:ln>
          <a:extLst/>
        </p:spPr>
        <p:txBody>
          <a:bodyPr wrap="square" rtlCol="0">
            <a:spAutoFit/>
          </a:bodyPr>
          <a:lstStyle/>
          <a:p>
            <a:pPr algn="ctr">
              <a:lnSpc>
                <a:spcPts val="1040"/>
              </a:lnSpc>
            </a:pPr>
            <a:r>
              <a:rPr lang="en-US" altLang="zh-CN" sz="1200" b="1" dirty="0">
                <a:latin typeface="Times New Roman" panose="02020603050405020304" pitchFamily="18" charset="0"/>
                <a:ea typeface="Times New Roman" charset="0"/>
                <a:cs typeface="Times New Roman" panose="02020603050405020304" pitchFamily="18" charset="0"/>
              </a:rPr>
              <a:t>start</a:t>
            </a:r>
            <a:endParaRPr lang="zh-CN" altLang="en-US" sz="1200" b="1" dirty="0" err="1">
              <a:latin typeface="Times New Roman" panose="02020603050405020304" pitchFamily="18" charset="0"/>
              <a:ea typeface="Times New Roman" charset="0"/>
              <a:cs typeface="Times New Roman" panose="02020603050405020304" pitchFamily="18" charset="0"/>
            </a:endParaRPr>
          </a:p>
        </p:txBody>
      </p:sp>
      <p:cxnSp>
        <p:nvCxnSpPr>
          <p:cNvPr id="21" name="Straight Arrow Connector 20"/>
          <p:cNvCxnSpPr>
            <a:stCxn id="153" idx="2"/>
            <a:endCxn id="177" idx="0"/>
          </p:cNvCxnSpPr>
          <p:nvPr/>
        </p:nvCxnSpPr>
        <p:spPr bwMode="auto">
          <a:xfrm>
            <a:off x="5852114" y="2017894"/>
            <a:ext cx="1" cy="29473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3952201" y="347197"/>
            <a:ext cx="797607" cy="307777"/>
          </a:xfrm>
          <a:prstGeom prst="rect">
            <a:avLst/>
          </a:prstGeom>
          <a:noFill/>
          <a:ln>
            <a:noFill/>
          </a:ln>
        </p:spPr>
        <p:txBody>
          <a:bodyPr wrap="square" rtlCol="0">
            <a:spAutoFit/>
          </a:bodyPr>
          <a:lstStyle/>
          <a:p>
            <a:pPr algn="ctr"/>
            <a:r>
              <a:rPr lang="en-US" altLang="zh-CN" sz="1400" b="1" dirty="0">
                <a:latin typeface="Times New Roman" panose="02020603050405020304" pitchFamily="18" charset="0"/>
                <a:ea typeface="Times New Roman" charset="0"/>
                <a:cs typeface="Times New Roman" panose="02020603050405020304" pitchFamily="18" charset="0"/>
              </a:rPr>
              <a:t>Cluster</a:t>
            </a:r>
            <a:endParaRPr lang="zh-CN" altLang="en-US" sz="1400" b="1" dirty="0">
              <a:latin typeface="Times New Roman" panose="02020603050405020304" pitchFamily="18" charset="0"/>
              <a:ea typeface="Times New Roman" charset="0"/>
              <a:cs typeface="Times New Roman" panose="02020603050405020304" pitchFamily="18" charset="0"/>
            </a:endParaRPr>
          </a:p>
        </p:txBody>
      </p:sp>
      <p:cxnSp>
        <p:nvCxnSpPr>
          <p:cNvPr id="99" name="Elbow Connector 98"/>
          <p:cNvCxnSpPr>
            <a:stCxn id="157" idx="2"/>
            <a:endCxn id="177" idx="0"/>
          </p:cNvCxnSpPr>
          <p:nvPr/>
        </p:nvCxnSpPr>
        <p:spPr bwMode="auto">
          <a:xfrm rot="16200000" flipH="1">
            <a:off x="5098681" y="1559195"/>
            <a:ext cx="291539" cy="1215325"/>
          </a:xfrm>
          <a:prstGeom prst="bentConnector3">
            <a:avLst>
              <a:gd name="adj1" fmla="val 22727"/>
            </a:avLst>
          </a:prstGeom>
          <a:ln>
            <a:tailEnd type="triangle"/>
          </a:ln>
          <a:extLst/>
        </p:spPr>
        <p:style>
          <a:lnRef idx="1">
            <a:schemeClr val="dk1"/>
          </a:lnRef>
          <a:fillRef idx="0">
            <a:schemeClr val="dk1"/>
          </a:fillRef>
          <a:effectRef idx="0">
            <a:schemeClr val="dk1"/>
          </a:effectRef>
          <a:fontRef idx="minor">
            <a:schemeClr val="tx1"/>
          </a:fontRef>
        </p:style>
      </p:cxnSp>
      <p:cxnSp>
        <p:nvCxnSpPr>
          <p:cNvPr id="192" name="Straight Arrow Connector 191"/>
          <p:cNvCxnSpPr>
            <a:stCxn id="16" idx="2"/>
            <a:endCxn id="227" idx="0"/>
          </p:cNvCxnSpPr>
          <p:nvPr/>
        </p:nvCxnSpPr>
        <p:spPr bwMode="auto">
          <a:xfrm>
            <a:off x="5851783" y="313887"/>
            <a:ext cx="333" cy="22596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4210930" y="1312510"/>
            <a:ext cx="851716" cy="276999"/>
          </a:xfrm>
          <a:prstGeom prst="rect">
            <a:avLst/>
          </a:prstGeom>
          <a:noFill/>
          <a:ln>
            <a:solidFill>
              <a:schemeClr val="tx1"/>
            </a:solidFill>
          </a:ln>
        </p:spPr>
        <p:txBody>
          <a:bodyPr wrap="square" rtlCol="0" anchor="ctr">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join</a:t>
            </a:r>
            <a:endParaRPr lang="zh-CN" altLang="en-US" sz="1200" dirty="0">
              <a:latin typeface="Times New Roman" panose="02020603050405020304" pitchFamily="18" charset="0"/>
              <a:ea typeface="Times New Roman" charset="0"/>
              <a:cs typeface="Times New Roman" panose="02020603050405020304" pitchFamily="18" charset="0"/>
            </a:endParaRPr>
          </a:p>
        </p:txBody>
      </p:sp>
      <p:sp>
        <p:nvSpPr>
          <p:cNvPr id="125" name="Rounded Rectangle 124"/>
          <p:cNvSpPr/>
          <p:nvPr/>
        </p:nvSpPr>
        <p:spPr bwMode="auto">
          <a:xfrm>
            <a:off x="3961215" y="399404"/>
            <a:ext cx="3761009" cy="1739391"/>
          </a:xfrm>
          <a:prstGeom prst="roundRect">
            <a:avLst>
              <a:gd name="adj" fmla="val 11850"/>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a:latin typeface="Times New Roman" panose="02020603050405020304" pitchFamily="18" charset="0"/>
              <a:ea typeface="Times New Roman" charset="0"/>
              <a:cs typeface="Times New Roman" panose="02020603050405020304" pitchFamily="18" charset="0"/>
            </a:endParaRPr>
          </a:p>
        </p:txBody>
      </p:sp>
      <p:cxnSp>
        <p:nvCxnSpPr>
          <p:cNvPr id="134" name="Straight Arrow Connector 133"/>
          <p:cNvCxnSpPr>
            <a:stCxn id="227" idx="2"/>
            <a:endCxn id="170" idx="0"/>
          </p:cNvCxnSpPr>
          <p:nvPr/>
        </p:nvCxnSpPr>
        <p:spPr bwMode="auto">
          <a:xfrm>
            <a:off x="5852116" y="791666"/>
            <a:ext cx="0" cy="133316"/>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36" name="Flowchart: Decision 135"/>
          <p:cNvSpPr/>
          <p:nvPr/>
        </p:nvSpPr>
        <p:spPr bwMode="auto">
          <a:xfrm>
            <a:off x="5283099" y="1313403"/>
            <a:ext cx="1138026" cy="272297"/>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640"/>
              </a:lnSpc>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140" name="Straight Arrow Connector 139"/>
          <p:cNvCxnSpPr>
            <a:stCxn id="136" idx="1"/>
            <a:endCxn id="122" idx="3"/>
          </p:cNvCxnSpPr>
          <p:nvPr/>
        </p:nvCxnSpPr>
        <p:spPr bwMode="auto">
          <a:xfrm flipH="1">
            <a:off x="5062646" y="1449552"/>
            <a:ext cx="220453" cy="145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5808596" y="1505982"/>
            <a:ext cx="662406"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worker</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43" name="TextBox 142"/>
          <p:cNvSpPr txBox="1"/>
          <p:nvPr/>
        </p:nvSpPr>
        <p:spPr>
          <a:xfrm>
            <a:off x="5118327" y="1199067"/>
            <a:ext cx="326354" cy="276999"/>
          </a:xfrm>
          <a:prstGeom prst="rect">
            <a:avLst/>
          </a:prstGeom>
          <a:noFill/>
          <a:ln>
            <a:noFill/>
          </a:ln>
        </p:spPr>
        <p:txBody>
          <a:bodyPr wrap="square" rtlCol="0">
            <a:spAutoFit/>
          </a:bodyPr>
          <a:lstStyle/>
          <a:p>
            <a:pPr algn="ctr"/>
            <a:r>
              <a:rPr lang="en-US" altLang="zh-CN" sz="1200" dirty="0" err="1">
                <a:latin typeface="Times New Roman" panose="02020603050405020304" pitchFamily="18" charset="0"/>
                <a:ea typeface="Times New Roman" charset="0"/>
                <a:cs typeface="Times New Roman" panose="02020603050405020304" pitchFamily="18" charset="0"/>
              </a:rPr>
              <a:t>ps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53" name="Flowchart: Decision 152"/>
          <p:cNvSpPr/>
          <p:nvPr/>
        </p:nvSpPr>
        <p:spPr bwMode="auto">
          <a:xfrm>
            <a:off x="5283099" y="1745599"/>
            <a:ext cx="1138026" cy="272297"/>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640"/>
              </a:lnSpc>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85" name="Straight Arrow Connector 84"/>
          <p:cNvCxnSpPr>
            <a:stCxn id="136" idx="2"/>
            <a:endCxn id="153" idx="0"/>
          </p:cNvCxnSpPr>
          <p:nvPr/>
        </p:nvCxnSpPr>
        <p:spPr bwMode="auto">
          <a:xfrm>
            <a:off x="5852112" y="1585700"/>
            <a:ext cx="0" cy="15989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4210930" y="1744090"/>
            <a:ext cx="851716" cy="276999"/>
          </a:xfrm>
          <a:prstGeom prst="rect">
            <a:avLst/>
          </a:prstGeom>
          <a:noFill/>
          <a:ln>
            <a:solidFill>
              <a:schemeClr val="tx1"/>
            </a:solidFill>
          </a:ln>
        </p:spPr>
        <p:txBody>
          <a:bodyPr wrap="square" rtlCol="0" anchor="ctr">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chief</a:t>
            </a:r>
            <a:endParaRPr lang="zh-CN" altLang="en-US" sz="1200" dirty="0">
              <a:latin typeface="Times New Roman" panose="02020603050405020304" pitchFamily="18" charset="0"/>
              <a:ea typeface="Times New Roman" charset="0"/>
              <a:cs typeface="Times New Roman" panose="02020603050405020304" pitchFamily="18" charset="0"/>
            </a:endParaRPr>
          </a:p>
        </p:txBody>
      </p:sp>
      <p:cxnSp>
        <p:nvCxnSpPr>
          <p:cNvPr id="89" name="Straight Arrow Connector 88"/>
          <p:cNvCxnSpPr>
            <a:stCxn id="153" idx="1"/>
            <a:endCxn id="157" idx="3"/>
          </p:cNvCxnSpPr>
          <p:nvPr/>
        </p:nvCxnSpPr>
        <p:spPr bwMode="auto">
          <a:xfrm flipH="1">
            <a:off x="5062646" y="1881748"/>
            <a:ext cx="220453" cy="84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320" name="TextBox 319"/>
          <p:cNvSpPr txBox="1"/>
          <p:nvPr/>
        </p:nvSpPr>
        <p:spPr>
          <a:xfrm>
            <a:off x="5112465" y="1608531"/>
            <a:ext cx="482801"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 0</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324" name="TextBox 323"/>
          <p:cNvSpPr txBox="1"/>
          <p:nvPr/>
        </p:nvSpPr>
        <p:spPr>
          <a:xfrm>
            <a:off x="5881995" y="1912795"/>
            <a:ext cx="479175"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&gt; 0</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99" name="Flowchart: Process 198"/>
          <p:cNvSpPr/>
          <p:nvPr/>
        </p:nvSpPr>
        <p:spPr bwMode="auto">
          <a:xfrm>
            <a:off x="8046785" y="897260"/>
            <a:ext cx="3774153" cy="3603533"/>
          </a:xfrm>
          <a:prstGeom prst="flowChartProcess">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284" name="TextBox 283"/>
          <p:cNvSpPr txBox="1"/>
          <p:nvPr/>
        </p:nvSpPr>
        <p:spPr>
          <a:xfrm>
            <a:off x="8160937" y="1357704"/>
            <a:ext cx="918876" cy="246221"/>
          </a:xfrm>
          <a:prstGeom prst="rect">
            <a:avLst/>
          </a:prstGeom>
          <a:noFill/>
          <a:ln>
            <a:solidFill>
              <a:schemeClr val="tx1"/>
            </a:solidFill>
          </a:ln>
        </p:spPr>
        <p:txBody>
          <a:bodyPr wrap="square" rtlCol="0">
            <a:spAutoFit/>
          </a:bodyPr>
          <a:lstStyle/>
          <a:p>
            <a:pPr algn="ctr">
              <a:lnSpc>
                <a:spcPts val="1240"/>
              </a:lnSpc>
            </a:pPr>
            <a:r>
              <a:rPr lang="en-US" altLang="zh-CN" sz="1200" dirty="0">
                <a:latin typeface="Times New Roman" charset="0"/>
                <a:ea typeface="Times New Roman" charset="0"/>
                <a:cs typeface="Times New Roman" charset="0"/>
              </a:rPr>
              <a:t>chief</a:t>
            </a:r>
            <a:endParaRPr lang="zh-CN" altLang="en-US" sz="1200" dirty="0">
              <a:latin typeface="Times New Roman" charset="0"/>
              <a:ea typeface="Times New Roman" charset="0"/>
              <a:cs typeface="Times New Roman" charset="0"/>
            </a:endParaRPr>
          </a:p>
        </p:txBody>
      </p:sp>
      <p:sp>
        <p:nvSpPr>
          <p:cNvPr id="289" name="TextBox 288"/>
          <p:cNvSpPr txBox="1"/>
          <p:nvPr/>
        </p:nvSpPr>
        <p:spPr>
          <a:xfrm>
            <a:off x="8160937" y="1027074"/>
            <a:ext cx="918876" cy="246221"/>
          </a:xfrm>
          <a:prstGeom prst="rect">
            <a:avLst/>
          </a:prstGeom>
          <a:noFill/>
          <a:ln>
            <a:solidFill>
              <a:schemeClr val="tx1"/>
            </a:solidFill>
          </a:ln>
        </p:spPr>
        <p:txBody>
          <a:bodyPr wrap="square" rtlCol="0">
            <a:spAutoFit/>
          </a:bodyPr>
          <a:lstStyle/>
          <a:p>
            <a:pPr algn="ctr">
              <a:lnSpc>
                <a:spcPts val="1240"/>
              </a:lnSpc>
            </a:pPr>
            <a:r>
              <a:rPr lang="en-US" altLang="zh-CN" sz="1200" dirty="0">
                <a:latin typeface="Times New Roman" charset="0"/>
                <a:ea typeface="Times New Roman" charset="0"/>
                <a:cs typeface="Times New Roman" charset="0"/>
              </a:rPr>
              <a:t>join</a:t>
            </a:r>
            <a:endParaRPr lang="zh-CN" altLang="en-US" sz="1200" dirty="0">
              <a:latin typeface="Times New Roman" charset="0"/>
              <a:ea typeface="Times New Roman" charset="0"/>
              <a:cs typeface="Times New Roman" charset="0"/>
            </a:endParaRPr>
          </a:p>
        </p:txBody>
      </p:sp>
      <p:cxnSp>
        <p:nvCxnSpPr>
          <p:cNvPr id="155" name="Straight Arrow Connector 154"/>
          <p:cNvCxnSpPr>
            <a:stCxn id="198" idx="2"/>
            <a:endCxn id="145" idx="0"/>
          </p:cNvCxnSpPr>
          <p:nvPr/>
        </p:nvCxnSpPr>
        <p:spPr bwMode="auto">
          <a:xfrm flipH="1">
            <a:off x="5856804" y="3723502"/>
            <a:ext cx="339" cy="59760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58" name="TextBox 157"/>
          <p:cNvSpPr txBox="1"/>
          <p:nvPr/>
        </p:nvSpPr>
        <p:spPr>
          <a:xfrm>
            <a:off x="4250435" y="2705928"/>
            <a:ext cx="789122" cy="276999"/>
          </a:xfrm>
          <a:prstGeom prst="rect">
            <a:avLst/>
          </a:prstGeom>
          <a:noFill/>
          <a:ln>
            <a:solidFill>
              <a:schemeClr val="tx1"/>
            </a:solid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Variable</a:t>
            </a:r>
            <a:endParaRPr lang="zh-CN" altLang="en-US" sz="1200" dirty="0">
              <a:latin typeface="Times New Roman" panose="02020603050405020304" pitchFamily="18" charset="0"/>
              <a:ea typeface="Times New Roman" charset="0"/>
              <a:cs typeface="Times New Roman" panose="02020603050405020304" pitchFamily="18" charset="0"/>
            </a:endParaRPr>
          </a:p>
        </p:txBody>
      </p:sp>
      <p:cxnSp>
        <p:nvCxnSpPr>
          <p:cNvPr id="163" name="Straight Arrow Connector 162"/>
          <p:cNvCxnSpPr>
            <a:stCxn id="158" idx="2"/>
            <a:endCxn id="172" idx="0"/>
          </p:cNvCxnSpPr>
          <p:nvPr/>
        </p:nvCxnSpPr>
        <p:spPr bwMode="auto">
          <a:xfrm>
            <a:off x="4644996" y="2982927"/>
            <a:ext cx="1214033" cy="10656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72" name="TextBox 171"/>
          <p:cNvSpPr txBox="1"/>
          <p:nvPr/>
        </p:nvSpPr>
        <p:spPr>
          <a:xfrm>
            <a:off x="5353728" y="3089487"/>
            <a:ext cx="1010602" cy="276999"/>
          </a:xfrm>
          <a:prstGeom prst="rect">
            <a:avLst/>
          </a:prstGeom>
          <a:noFill/>
          <a:ln>
            <a:solidFill>
              <a:schemeClr val="tx1"/>
            </a:solid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inference_op</a:t>
            </a:r>
            <a:endParaRPr lang="zh-CN" altLang="en-US" sz="1200" dirty="0">
              <a:latin typeface="Times New Roman" panose="02020603050405020304" pitchFamily="18" charset="0"/>
              <a:ea typeface="Times New Roman" charset="0"/>
              <a:cs typeface="Times New Roman" panose="02020603050405020304" pitchFamily="18" charset="0"/>
            </a:endParaRPr>
          </a:p>
        </p:txBody>
      </p:sp>
      <p:sp>
        <p:nvSpPr>
          <p:cNvPr id="177" name="TextBox 176"/>
          <p:cNvSpPr txBox="1"/>
          <p:nvPr/>
        </p:nvSpPr>
        <p:spPr>
          <a:xfrm>
            <a:off x="5309807" y="2312628"/>
            <a:ext cx="1084612" cy="276999"/>
          </a:xfrm>
          <a:prstGeom prst="rect">
            <a:avLst/>
          </a:prstGeom>
          <a:noFill/>
          <a:ln>
            <a:solidFill>
              <a:schemeClr val="tx1"/>
            </a:solid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create graph</a:t>
            </a:r>
            <a:endParaRPr lang="zh-CN" altLang="en-US" sz="1200" dirty="0">
              <a:latin typeface="Times New Roman" panose="02020603050405020304" pitchFamily="18" charset="0"/>
              <a:ea typeface="Times New Roman" charset="0"/>
              <a:cs typeface="Times New Roman" panose="02020603050405020304" pitchFamily="18" charset="0"/>
            </a:endParaRPr>
          </a:p>
        </p:txBody>
      </p:sp>
      <p:sp>
        <p:nvSpPr>
          <p:cNvPr id="180" name="TextBox 179"/>
          <p:cNvSpPr txBox="1"/>
          <p:nvPr/>
        </p:nvSpPr>
        <p:spPr>
          <a:xfrm>
            <a:off x="5351062" y="2698716"/>
            <a:ext cx="1011588" cy="286657"/>
          </a:xfrm>
          <a:prstGeom prst="rect">
            <a:avLst/>
          </a:prstGeom>
          <a:noFill/>
          <a:ln>
            <a:solidFill>
              <a:schemeClr val="tx1"/>
            </a:solidFill>
          </a:ln>
        </p:spPr>
        <p:txBody>
          <a:bodyPr wrap="square" rtlCol="0">
            <a:spAutoFit/>
          </a:bodyPr>
          <a:lstStyle/>
          <a:p>
            <a:pPr algn="ctr"/>
            <a:r>
              <a:rPr lang="en-US" altLang="zh-CN" sz="1200" b="1" dirty="0">
                <a:latin typeface="Times New Roman" panose="02020603050405020304" pitchFamily="18" charset="0"/>
                <a:ea typeface="Times New Roman" charset="0"/>
                <a:cs typeface="Times New Roman" panose="02020603050405020304" pitchFamily="18" charset="0"/>
              </a:rPr>
              <a:t>Operation</a:t>
            </a:r>
            <a:endParaRPr lang="zh-CN" altLang="en-US" sz="1200" b="1" dirty="0">
              <a:latin typeface="Times New Roman" panose="02020603050405020304" pitchFamily="18" charset="0"/>
              <a:ea typeface="Times New Roman" charset="0"/>
              <a:cs typeface="Times New Roman" panose="02020603050405020304" pitchFamily="18" charset="0"/>
            </a:endParaRPr>
          </a:p>
        </p:txBody>
      </p:sp>
      <p:sp>
        <p:nvSpPr>
          <p:cNvPr id="182" name="TextBox 181"/>
          <p:cNvSpPr txBox="1"/>
          <p:nvPr/>
        </p:nvSpPr>
        <p:spPr>
          <a:xfrm>
            <a:off x="6631416" y="2699027"/>
            <a:ext cx="938892" cy="276999"/>
          </a:xfrm>
          <a:prstGeom prst="rect">
            <a:avLst/>
          </a:prstGeom>
          <a:noFill/>
          <a:ln>
            <a:solidFill>
              <a:schemeClr val="tx1"/>
            </a:solid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placeholder</a:t>
            </a:r>
            <a:endParaRPr lang="zh-CN" altLang="en-US" sz="1200" dirty="0">
              <a:latin typeface="Times New Roman" panose="02020603050405020304" pitchFamily="18" charset="0"/>
              <a:ea typeface="Times New Roman" charset="0"/>
              <a:cs typeface="Times New Roman" panose="02020603050405020304" pitchFamily="18" charset="0"/>
            </a:endParaRPr>
          </a:p>
        </p:txBody>
      </p:sp>
      <p:cxnSp>
        <p:nvCxnSpPr>
          <p:cNvPr id="188" name="Straight Arrow Connector 187"/>
          <p:cNvCxnSpPr>
            <a:stCxn id="180" idx="2"/>
            <a:endCxn id="172" idx="0"/>
          </p:cNvCxnSpPr>
          <p:nvPr/>
        </p:nvCxnSpPr>
        <p:spPr bwMode="auto">
          <a:xfrm>
            <a:off x="5856856" y="2985373"/>
            <a:ext cx="2173" cy="104114"/>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82" idx="2"/>
            <a:endCxn id="172" idx="0"/>
          </p:cNvCxnSpPr>
          <p:nvPr/>
        </p:nvCxnSpPr>
        <p:spPr bwMode="auto">
          <a:xfrm flipH="1">
            <a:off x="5859029" y="2976026"/>
            <a:ext cx="1241833" cy="11346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91" name="Straight Arrow Connector 190"/>
          <p:cNvCxnSpPr>
            <a:stCxn id="177" idx="2"/>
            <a:endCxn id="158" idx="0"/>
          </p:cNvCxnSpPr>
          <p:nvPr/>
        </p:nvCxnSpPr>
        <p:spPr bwMode="auto">
          <a:xfrm flipH="1">
            <a:off x="4644996" y="2589627"/>
            <a:ext cx="1207117" cy="11630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96" name="Straight Arrow Connector 195"/>
          <p:cNvCxnSpPr>
            <a:stCxn id="177" idx="2"/>
            <a:endCxn id="180" idx="0"/>
          </p:cNvCxnSpPr>
          <p:nvPr/>
        </p:nvCxnSpPr>
        <p:spPr bwMode="auto">
          <a:xfrm>
            <a:off x="5852113" y="2589627"/>
            <a:ext cx="4743" cy="10908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97" name="Straight Arrow Connector 196"/>
          <p:cNvCxnSpPr>
            <a:stCxn id="177" idx="2"/>
            <a:endCxn id="182" idx="0"/>
          </p:cNvCxnSpPr>
          <p:nvPr/>
        </p:nvCxnSpPr>
        <p:spPr bwMode="auto">
          <a:xfrm>
            <a:off x="5852113" y="2589627"/>
            <a:ext cx="1248749" cy="10940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98" name="Flowchart: Decision 197"/>
          <p:cNvSpPr/>
          <p:nvPr/>
        </p:nvSpPr>
        <p:spPr bwMode="auto">
          <a:xfrm>
            <a:off x="5367164" y="3489026"/>
            <a:ext cx="979957" cy="234476"/>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640"/>
              </a:lnSpc>
              <a:buClr>
                <a:srgbClr val="CC9900"/>
              </a:buClr>
            </a:pPr>
            <a:r>
              <a:rPr lang="en-US" altLang="zh-CN" sz="1200" dirty="0">
                <a:latin typeface="Times New Roman" panose="02020603050405020304" pitchFamily="18" charset="0"/>
                <a:ea typeface="Times New Roman" charset="0"/>
                <a:cs typeface="Times New Roman" panose="02020603050405020304" pitchFamily="18" charset="0"/>
              </a:rPr>
              <a:t>train</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200" name="Straight Arrow Connector 199"/>
          <p:cNvCxnSpPr>
            <a:stCxn id="172" idx="2"/>
            <a:endCxn id="198" idx="0"/>
          </p:cNvCxnSpPr>
          <p:nvPr/>
        </p:nvCxnSpPr>
        <p:spPr bwMode="auto">
          <a:xfrm flipH="1">
            <a:off x="5857143" y="3366486"/>
            <a:ext cx="1886" cy="12254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08" name="Straight Arrow Connector 207"/>
          <p:cNvCxnSpPr>
            <a:stCxn id="198" idx="1"/>
            <a:endCxn id="45" idx="3"/>
          </p:cNvCxnSpPr>
          <p:nvPr/>
        </p:nvCxnSpPr>
        <p:spPr bwMode="auto">
          <a:xfrm flipH="1">
            <a:off x="5127764" y="3606264"/>
            <a:ext cx="239400" cy="596"/>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10" name="TextBox 209"/>
          <p:cNvSpPr txBox="1"/>
          <p:nvPr/>
        </p:nvSpPr>
        <p:spPr>
          <a:xfrm>
            <a:off x="5842592" y="3661474"/>
            <a:ext cx="389591"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No</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11" name="TextBox 210"/>
          <p:cNvSpPr txBox="1"/>
          <p:nvPr/>
        </p:nvSpPr>
        <p:spPr>
          <a:xfrm>
            <a:off x="5142989" y="3336089"/>
            <a:ext cx="434584"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Yes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13" name="Flowchart: Data 212"/>
          <p:cNvSpPr/>
          <p:nvPr/>
        </p:nvSpPr>
        <p:spPr bwMode="auto">
          <a:xfrm>
            <a:off x="2747808" y="3048818"/>
            <a:ext cx="977956" cy="325674"/>
          </a:xfrm>
          <a:prstGeom prst="flowChartInputOutput">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214" name="Straight Arrow Connector 213"/>
          <p:cNvCxnSpPr>
            <a:stCxn id="213" idx="5"/>
            <a:endCxn id="216" idx="1"/>
          </p:cNvCxnSpPr>
          <p:nvPr/>
        </p:nvCxnSpPr>
        <p:spPr bwMode="auto">
          <a:xfrm>
            <a:off x="3627968" y="3211655"/>
            <a:ext cx="539839" cy="297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15" name="TextBox 214"/>
          <p:cNvSpPr txBox="1"/>
          <p:nvPr/>
        </p:nvSpPr>
        <p:spPr>
          <a:xfrm>
            <a:off x="3511406" y="3172295"/>
            <a:ext cx="561721"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parse</a:t>
            </a:r>
          </a:p>
        </p:txBody>
      </p:sp>
      <p:sp>
        <p:nvSpPr>
          <p:cNvPr id="216" name="Flowchart: Process 215"/>
          <p:cNvSpPr/>
          <p:nvPr/>
        </p:nvSpPr>
        <p:spPr bwMode="auto">
          <a:xfrm>
            <a:off x="4167807" y="3099217"/>
            <a:ext cx="954588" cy="230834"/>
          </a:xfrm>
          <a:prstGeom prst="flowChartProcess">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1220"/>
              </a:lnSpc>
              <a:buClr>
                <a:srgbClr val="CC9900"/>
              </a:buClr>
            </a:pPr>
            <a:r>
              <a:rPr lang="en-US" altLang="zh-CN" sz="1200" dirty="0">
                <a:latin typeface="Times New Roman" panose="02020603050405020304" pitchFamily="18" charset="0"/>
                <a:ea typeface="Times New Roman" charset="0"/>
                <a:cs typeface="Times New Roman" panose="02020603050405020304" pitchFamily="18" charset="0"/>
              </a:rPr>
              <a:t>FLAGS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217" name="Straight Arrow Connector 216"/>
          <p:cNvCxnSpPr>
            <a:stCxn id="158" idx="3"/>
            <a:endCxn id="180" idx="1"/>
          </p:cNvCxnSpPr>
          <p:nvPr/>
        </p:nvCxnSpPr>
        <p:spPr bwMode="auto">
          <a:xfrm flipV="1">
            <a:off x="5039557" y="2842045"/>
            <a:ext cx="311505" cy="2383"/>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218" name="Straight Arrow Connector 217"/>
          <p:cNvCxnSpPr>
            <a:stCxn id="180" idx="3"/>
            <a:endCxn id="182" idx="1"/>
          </p:cNvCxnSpPr>
          <p:nvPr/>
        </p:nvCxnSpPr>
        <p:spPr bwMode="auto">
          <a:xfrm flipV="1">
            <a:off x="6362650" y="2837527"/>
            <a:ext cx="268766" cy="4518"/>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219" name="Straight Arrow Connector 218"/>
          <p:cNvCxnSpPr>
            <a:stCxn id="216" idx="2"/>
            <a:endCxn id="45" idx="0"/>
          </p:cNvCxnSpPr>
          <p:nvPr/>
        </p:nvCxnSpPr>
        <p:spPr bwMode="auto">
          <a:xfrm>
            <a:off x="4645101" y="3330051"/>
            <a:ext cx="2317" cy="15369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20" name="TextBox 219"/>
          <p:cNvSpPr txBox="1"/>
          <p:nvPr/>
        </p:nvSpPr>
        <p:spPr>
          <a:xfrm>
            <a:off x="2842368" y="3059400"/>
            <a:ext cx="822415"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command</a:t>
            </a:r>
          </a:p>
        </p:txBody>
      </p:sp>
      <p:sp>
        <p:nvSpPr>
          <p:cNvPr id="221" name="Flowchart: Process 220"/>
          <p:cNvSpPr/>
          <p:nvPr/>
        </p:nvSpPr>
        <p:spPr bwMode="auto">
          <a:xfrm>
            <a:off x="4217337" y="709961"/>
            <a:ext cx="829269" cy="253917"/>
          </a:xfrm>
          <a:prstGeom prst="flowChartProcess">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1220"/>
              </a:lnSpc>
              <a:buClr>
                <a:srgbClr val="CC9900"/>
              </a:buClr>
            </a:pPr>
            <a:r>
              <a:rPr lang="en-US" altLang="zh-CN" sz="1200" dirty="0">
                <a:latin typeface="Times New Roman" panose="02020603050405020304" pitchFamily="18" charset="0"/>
                <a:ea typeface="Times New Roman" charset="0"/>
                <a:cs typeface="Times New Roman" panose="02020603050405020304" pitchFamily="18" charset="0"/>
              </a:rPr>
              <a:t>FLAGS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34" name="Elbow Connector 33"/>
          <p:cNvCxnSpPr>
            <a:stCxn id="213" idx="1"/>
            <a:endCxn id="221" idx="1"/>
          </p:cNvCxnSpPr>
          <p:nvPr/>
        </p:nvCxnSpPr>
        <p:spPr bwMode="auto">
          <a:xfrm rot="5400000" flipH="1" flipV="1">
            <a:off x="2621112" y="1452594"/>
            <a:ext cx="2211898" cy="980551"/>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sp>
        <p:nvSpPr>
          <p:cNvPr id="222" name="TextBox 221"/>
          <p:cNvSpPr txBox="1"/>
          <p:nvPr/>
        </p:nvSpPr>
        <p:spPr>
          <a:xfrm>
            <a:off x="5398367" y="1737597"/>
            <a:ext cx="904657" cy="461665"/>
          </a:xfrm>
          <a:prstGeom prst="rect">
            <a:avLst/>
          </a:prstGeom>
          <a:noFill/>
          <a:ln>
            <a:noFill/>
          </a:ln>
        </p:spPr>
        <p:txBody>
          <a:bodyPr wrap="square" rtlCol="0">
            <a:spAutoFit/>
          </a:bodyPr>
          <a:lstStyle/>
          <a:p>
            <a:pPr algn="ctr"/>
            <a:r>
              <a:rPr lang="en-US" altLang="zh-CN" sz="1200" dirty="0" err="1">
                <a:latin typeface="Times New Roman" panose="02020603050405020304" pitchFamily="18" charset="0"/>
                <a:ea typeface="Times New Roman" charset="0"/>
                <a:cs typeface="Times New Roman" panose="02020603050405020304" pitchFamily="18" charset="0"/>
              </a:rPr>
              <a:t>task_index</a:t>
            </a:r>
            <a:endParaRPr lang="en-US" altLang="zh-CN" sz="1200" dirty="0">
              <a:latin typeface="Times New Roman" panose="02020603050405020304" pitchFamily="18" charset="0"/>
              <a:ea typeface="Times New Roman" charset="0"/>
              <a:cs typeface="Times New Roman" panose="02020603050405020304" pitchFamily="18" charset="0"/>
            </a:endParaRPr>
          </a:p>
        </p:txBody>
      </p:sp>
      <p:sp>
        <p:nvSpPr>
          <p:cNvPr id="223" name="TextBox 222"/>
          <p:cNvSpPr txBox="1"/>
          <p:nvPr/>
        </p:nvSpPr>
        <p:spPr>
          <a:xfrm>
            <a:off x="5439490" y="1301889"/>
            <a:ext cx="822415" cy="286657"/>
          </a:xfrm>
          <a:prstGeom prst="rect">
            <a:avLst/>
          </a:prstGeom>
          <a:noFill/>
          <a:ln>
            <a:noFill/>
          </a:ln>
        </p:spPr>
        <p:txBody>
          <a:bodyPr wrap="square" rtlCol="0">
            <a:spAutoFit/>
          </a:bodyPr>
          <a:lstStyle/>
          <a:p>
            <a:pPr algn="ctr"/>
            <a:r>
              <a:rPr lang="en-US" altLang="zh-CN" sz="1200" dirty="0" err="1">
                <a:latin typeface="Times New Roman" panose="02020603050405020304" pitchFamily="18" charset="0"/>
                <a:ea typeface="Times New Roman" charset="0"/>
                <a:cs typeface="Times New Roman" panose="02020603050405020304" pitchFamily="18" charset="0"/>
              </a:rPr>
              <a:t>job_name</a:t>
            </a:r>
            <a:endParaRPr lang="en-US" altLang="zh-CN" sz="1200" dirty="0">
              <a:latin typeface="Times New Roman" panose="02020603050405020304" pitchFamily="18" charset="0"/>
              <a:ea typeface="Times New Roman" charset="0"/>
              <a:cs typeface="Times New Roman" panose="02020603050405020304" pitchFamily="18" charset="0"/>
            </a:endParaRPr>
          </a:p>
        </p:txBody>
      </p:sp>
      <p:sp>
        <p:nvSpPr>
          <p:cNvPr id="227" name="TextBox 226"/>
          <p:cNvSpPr txBox="1"/>
          <p:nvPr/>
        </p:nvSpPr>
        <p:spPr>
          <a:xfrm>
            <a:off x="5255579" y="539849"/>
            <a:ext cx="1193073" cy="251817"/>
          </a:xfrm>
          <a:prstGeom prst="rect">
            <a:avLst/>
          </a:prstGeom>
          <a:noFill/>
          <a:ln>
            <a:solidFill>
              <a:schemeClr val="tx1"/>
            </a:solid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specific</a:t>
            </a:r>
            <a:r>
              <a:rPr lang="zh-CN" altLang="en-US" sz="1200" dirty="0">
                <a:latin typeface="Times New Roman" panose="02020603050405020304" pitchFamily="18" charset="0"/>
                <a:ea typeface="Times New Roman" charset="0"/>
                <a:cs typeface="Times New Roman" panose="02020603050405020304" pitchFamily="18" charset="0"/>
              </a:rPr>
              <a:t> </a:t>
            </a:r>
            <a:r>
              <a:rPr lang="en-US" altLang="zh-CN" sz="1200" dirty="0">
                <a:latin typeface="Times New Roman" panose="02020603050405020304" pitchFamily="18" charset="0"/>
                <a:ea typeface="Times New Roman" charset="0"/>
                <a:cs typeface="Times New Roman" panose="02020603050405020304" pitchFamily="18" charset="0"/>
              </a:rPr>
              <a:t>cluster </a:t>
            </a:r>
            <a:endParaRPr lang="zh-CN" altLang="en-US" sz="1200" dirty="0">
              <a:latin typeface="Times New Roman" panose="02020603050405020304" pitchFamily="18" charset="0"/>
              <a:ea typeface="Times New Roman" charset="0"/>
              <a:cs typeface="Times New Roman" panose="02020603050405020304" pitchFamily="18" charset="0"/>
            </a:endParaRPr>
          </a:p>
        </p:txBody>
      </p:sp>
      <p:sp>
        <p:nvSpPr>
          <p:cNvPr id="230" name="TextBox 229"/>
          <p:cNvSpPr txBox="1"/>
          <p:nvPr/>
        </p:nvSpPr>
        <p:spPr>
          <a:xfrm>
            <a:off x="3490396" y="779482"/>
            <a:ext cx="561721"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parse</a:t>
            </a:r>
          </a:p>
        </p:txBody>
      </p:sp>
      <p:cxnSp>
        <p:nvCxnSpPr>
          <p:cNvPr id="111" name="Elbow Connector 110"/>
          <p:cNvCxnSpPr>
            <a:stCxn id="52" idx="2"/>
            <a:endCxn id="145" idx="0"/>
          </p:cNvCxnSpPr>
          <p:nvPr/>
        </p:nvCxnSpPr>
        <p:spPr bwMode="auto">
          <a:xfrm rot="16200000" flipH="1">
            <a:off x="5123990" y="3588295"/>
            <a:ext cx="253823" cy="1211806"/>
          </a:xfrm>
          <a:prstGeom prst="bentConnector3">
            <a:avLst>
              <a:gd name="adj1" fmla="val 19979"/>
            </a:avLst>
          </a:prstGeom>
          <a:ln>
            <a:tailEnd type="triangle"/>
          </a:ln>
          <a:extLst/>
        </p:spPr>
        <p:style>
          <a:lnRef idx="1">
            <a:schemeClr val="dk1"/>
          </a:lnRef>
          <a:fillRef idx="0">
            <a:schemeClr val="dk1"/>
          </a:fillRef>
          <a:effectRef idx="0">
            <a:schemeClr val="dk1"/>
          </a:effectRef>
          <a:fontRef idx="minor">
            <a:schemeClr val="tx1"/>
          </a:fontRef>
        </p:style>
      </p:cxnSp>
      <p:cxnSp>
        <p:nvCxnSpPr>
          <p:cNvPr id="265" name="Straight Arrow Connector 264"/>
          <p:cNvCxnSpPr/>
          <p:nvPr/>
        </p:nvCxnSpPr>
        <p:spPr bwMode="auto">
          <a:xfrm flipH="1" flipV="1">
            <a:off x="3390752" y="5778651"/>
            <a:ext cx="691711" cy="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66" name="Straight Arrow Connector 265"/>
          <p:cNvCxnSpPr/>
          <p:nvPr/>
        </p:nvCxnSpPr>
        <p:spPr bwMode="auto">
          <a:xfrm>
            <a:off x="3460593" y="5634123"/>
            <a:ext cx="628828" cy="1"/>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67" name="TextBox 266"/>
          <p:cNvSpPr txBox="1"/>
          <p:nvPr/>
        </p:nvSpPr>
        <p:spPr>
          <a:xfrm>
            <a:off x="3421998" y="5345267"/>
            <a:ext cx="679243" cy="286657"/>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restore</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68" name="TextBox 267"/>
          <p:cNvSpPr txBox="1"/>
          <p:nvPr/>
        </p:nvSpPr>
        <p:spPr>
          <a:xfrm>
            <a:off x="3471808" y="5703218"/>
            <a:ext cx="561358"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save</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69" name="TextBox 268"/>
          <p:cNvSpPr txBox="1"/>
          <p:nvPr/>
        </p:nvSpPr>
        <p:spPr>
          <a:xfrm>
            <a:off x="4097814" y="5556137"/>
            <a:ext cx="684996" cy="276999"/>
          </a:xfrm>
          <a:prstGeom prst="rect">
            <a:avLst/>
          </a:prstGeom>
          <a:noFill/>
          <a:ln>
            <a:solidFill>
              <a:schemeClr val="tx1"/>
            </a:solidFill>
          </a:ln>
        </p:spPr>
        <p:txBody>
          <a:bodyPr wrap="square" rtlCol="0">
            <a:spAutoFit/>
          </a:bodyPr>
          <a:lstStyle/>
          <a:p>
            <a:pPr algn="ctr"/>
            <a:r>
              <a:rPr lang="en-US" altLang="zh-CN" sz="1200" b="1" dirty="0">
                <a:latin typeface="Times New Roman" panose="02020603050405020304" pitchFamily="18" charset="0"/>
                <a:ea typeface="Times New Roman" charset="0"/>
                <a:cs typeface="Times New Roman" panose="02020603050405020304" pitchFamily="18" charset="0"/>
              </a:rPr>
              <a:t>Saver</a:t>
            </a:r>
            <a:endParaRPr lang="zh-CN" altLang="en-US" sz="1200" b="1" dirty="0">
              <a:latin typeface="Times New Roman" panose="02020603050405020304" pitchFamily="18" charset="0"/>
              <a:ea typeface="Times New Roman" charset="0"/>
              <a:cs typeface="Times New Roman" panose="02020603050405020304" pitchFamily="18" charset="0"/>
            </a:endParaRPr>
          </a:p>
        </p:txBody>
      </p:sp>
      <p:sp>
        <p:nvSpPr>
          <p:cNvPr id="270" name="TextBox 269"/>
          <p:cNvSpPr txBox="1"/>
          <p:nvPr/>
        </p:nvSpPr>
        <p:spPr>
          <a:xfrm>
            <a:off x="4891547" y="6762405"/>
            <a:ext cx="561358"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Yes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71" name="TextBox 270"/>
          <p:cNvSpPr txBox="1"/>
          <p:nvPr/>
        </p:nvSpPr>
        <p:spPr>
          <a:xfrm>
            <a:off x="5946716" y="6974301"/>
            <a:ext cx="390434"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No</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72" name="Flowchart: Decision 271"/>
          <p:cNvSpPr/>
          <p:nvPr/>
        </p:nvSpPr>
        <p:spPr bwMode="auto">
          <a:xfrm>
            <a:off x="5338999" y="6867002"/>
            <a:ext cx="1077953" cy="234476"/>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640"/>
              </a:lnSpc>
              <a:buClr>
                <a:srgbClr val="CC9900"/>
              </a:buClr>
            </a:pPr>
            <a:r>
              <a:rPr lang="en-US" altLang="zh-CN" sz="1200" dirty="0">
                <a:latin typeface="Times New Roman" panose="02020603050405020304" pitchFamily="18" charset="0"/>
                <a:ea typeface="Times New Roman" charset="0"/>
                <a:cs typeface="Times New Roman" panose="02020603050405020304" pitchFamily="18" charset="0"/>
              </a:rPr>
              <a:t>save</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77" name="Flowchart: Decision 276"/>
          <p:cNvSpPr/>
          <p:nvPr/>
        </p:nvSpPr>
        <p:spPr bwMode="auto">
          <a:xfrm>
            <a:off x="5319393" y="4960153"/>
            <a:ext cx="1089413" cy="230398"/>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78" name="TextBox 277"/>
          <p:cNvSpPr txBox="1"/>
          <p:nvPr/>
        </p:nvSpPr>
        <p:spPr>
          <a:xfrm>
            <a:off x="5522764" y="4937400"/>
            <a:ext cx="679243"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restore</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279" name="TextBox 278"/>
          <p:cNvSpPr txBox="1"/>
          <p:nvPr/>
        </p:nvSpPr>
        <p:spPr>
          <a:xfrm>
            <a:off x="4936955" y="4839471"/>
            <a:ext cx="421756"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Yes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281" name="Elbow Connector 280"/>
          <p:cNvCxnSpPr>
            <a:stCxn id="272" idx="1"/>
            <a:endCxn id="269" idx="2"/>
          </p:cNvCxnSpPr>
          <p:nvPr/>
        </p:nvCxnSpPr>
        <p:spPr bwMode="auto">
          <a:xfrm rot="10800000">
            <a:off x="4440313" y="5833136"/>
            <a:ext cx="898687" cy="1151104"/>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cxnSp>
        <p:nvCxnSpPr>
          <p:cNvPr id="283" name="Elbow Connector 282"/>
          <p:cNvCxnSpPr>
            <a:stCxn id="277" idx="1"/>
            <a:endCxn id="269" idx="0"/>
          </p:cNvCxnSpPr>
          <p:nvPr/>
        </p:nvCxnSpPr>
        <p:spPr bwMode="auto">
          <a:xfrm rot="10800000" flipV="1">
            <a:off x="4440313" y="5075351"/>
            <a:ext cx="879081" cy="480785"/>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sp>
        <p:nvSpPr>
          <p:cNvPr id="291" name="TextBox 290"/>
          <p:cNvSpPr txBox="1"/>
          <p:nvPr/>
        </p:nvSpPr>
        <p:spPr>
          <a:xfrm>
            <a:off x="6294117" y="5495193"/>
            <a:ext cx="1208190" cy="220573"/>
          </a:xfrm>
          <a:prstGeom prst="rect">
            <a:avLst/>
          </a:prstGeom>
          <a:noFill/>
          <a:ln>
            <a:solidFill>
              <a:schemeClr val="tx1"/>
            </a:solidFill>
          </a:ln>
        </p:spPr>
        <p:txBody>
          <a:bodyPr wrap="square" rtlCol="0">
            <a:spAutoFit/>
          </a:bodyPr>
          <a:lstStyle>
            <a:defPPr>
              <a:defRPr lang="zh-CN"/>
            </a:defPPr>
            <a:lvl1pPr algn="ctr">
              <a:lnSpc>
                <a:spcPts val="1040"/>
              </a:lnSpc>
              <a:defRPr sz="1200"/>
            </a:lvl1pPr>
          </a:lstStyle>
          <a:p>
            <a:r>
              <a:rPr lang="en-US" altLang="zh-CN" dirty="0">
                <a:latin typeface="Times New Roman" panose="02020603050405020304" pitchFamily="18" charset="0"/>
                <a:ea typeface="Times New Roman" charset="0"/>
                <a:cs typeface="Times New Roman" panose="02020603050405020304" pitchFamily="18" charset="0"/>
              </a:rPr>
              <a:t>initialize</a:t>
            </a:r>
            <a:endParaRPr lang="zh-CN" altLang="en-US" dirty="0">
              <a:latin typeface="Times New Roman" panose="02020603050405020304" pitchFamily="18" charset="0"/>
              <a:ea typeface="Times New Roman" charset="0"/>
              <a:cs typeface="Times New Roman" panose="02020603050405020304" pitchFamily="18" charset="0"/>
            </a:endParaRPr>
          </a:p>
        </p:txBody>
      </p:sp>
      <p:sp>
        <p:nvSpPr>
          <p:cNvPr id="298" name="TextBox 297"/>
          <p:cNvSpPr txBox="1"/>
          <p:nvPr/>
        </p:nvSpPr>
        <p:spPr>
          <a:xfrm>
            <a:off x="5889403" y="5089437"/>
            <a:ext cx="457718"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No</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299" name="Straight Arrow Connector 298"/>
          <p:cNvCxnSpPr>
            <a:stCxn id="277" idx="2"/>
            <a:endCxn id="186" idx="0"/>
          </p:cNvCxnSpPr>
          <p:nvPr/>
        </p:nvCxnSpPr>
        <p:spPr bwMode="auto">
          <a:xfrm>
            <a:off x="5864100" y="5190551"/>
            <a:ext cx="0" cy="9890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301" name="Straight Arrow Connector 300"/>
          <p:cNvCxnSpPr>
            <a:stCxn id="186" idx="2"/>
            <a:endCxn id="8" idx="0"/>
          </p:cNvCxnSpPr>
          <p:nvPr/>
        </p:nvCxnSpPr>
        <p:spPr bwMode="auto">
          <a:xfrm>
            <a:off x="5864100" y="5519857"/>
            <a:ext cx="2921" cy="35767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337" name="Flowchart: Magnetic Disk 336"/>
          <p:cNvSpPr/>
          <p:nvPr/>
        </p:nvSpPr>
        <p:spPr bwMode="auto">
          <a:xfrm>
            <a:off x="8274861" y="5803398"/>
            <a:ext cx="738601" cy="372473"/>
          </a:xfrm>
          <a:prstGeom prst="flowChartMagneticDisk">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a:latin typeface="Times New Roman" charset="0"/>
              <a:ea typeface="Times New Roman" charset="0"/>
              <a:cs typeface="Times New Roman" charset="0"/>
            </a:endParaRPr>
          </a:p>
        </p:txBody>
      </p:sp>
      <p:sp>
        <p:nvSpPr>
          <p:cNvPr id="338" name="Flowchart: Process 337"/>
          <p:cNvSpPr/>
          <p:nvPr/>
        </p:nvSpPr>
        <p:spPr bwMode="auto">
          <a:xfrm>
            <a:off x="7022022" y="5866714"/>
            <a:ext cx="601335" cy="246155"/>
          </a:xfrm>
          <a:prstGeom prst="flowChartProcess">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r>
              <a:rPr lang="en-US" altLang="zh-CN" sz="1200" dirty="0">
                <a:latin typeface="Times New Roman" panose="02020603050405020304" pitchFamily="18" charset="0"/>
                <a:ea typeface="Times New Roman" charset="0"/>
                <a:cs typeface="Times New Roman" panose="02020603050405020304" pitchFamily="18" charset="0"/>
              </a:rPr>
              <a:t>Tensor</a:t>
            </a:r>
            <a:endParaRPr lang="zh-CN" altLang="en-US" sz="1200" dirty="0">
              <a:latin typeface="Times New Roman" panose="02020603050405020304" pitchFamily="18" charset="0"/>
              <a:ea typeface="Times New Roman" charset="0"/>
              <a:cs typeface="Times New Roman" panose="02020603050405020304" pitchFamily="18" charset="0"/>
            </a:endParaRPr>
          </a:p>
        </p:txBody>
      </p:sp>
      <p:cxnSp>
        <p:nvCxnSpPr>
          <p:cNvPr id="339" name="Straight Arrow Connector 338"/>
          <p:cNvCxnSpPr>
            <a:stCxn id="337" idx="2"/>
            <a:endCxn id="338" idx="3"/>
          </p:cNvCxnSpPr>
          <p:nvPr/>
        </p:nvCxnSpPr>
        <p:spPr bwMode="auto">
          <a:xfrm flipH="1">
            <a:off x="7623355" y="5989635"/>
            <a:ext cx="651504" cy="157"/>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340" name="TextBox 339"/>
          <p:cNvSpPr txBox="1"/>
          <p:nvPr/>
        </p:nvSpPr>
        <p:spPr>
          <a:xfrm>
            <a:off x="6634357" y="5706023"/>
            <a:ext cx="464232"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feed</a:t>
            </a:r>
          </a:p>
        </p:txBody>
      </p:sp>
      <p:cxnSp>
        <p:nvCxnSpPr>
          <p:cNvPr id="341" name="Straight Arrow Connector 340"/>
          <p:cNvCxnSpPr>
            <a:stCxn id="338" idx="1"/>
            <a:endCxn id="8" idx="3"/>
          </p:cNvCxnSpPr>
          <p:nvPr/>
        </p:nvCxnSpPr>
        <p:spPr bwMode="auto">
          <a:xfrm flipH="1" flipV="1">
            <a:off x="6674023" y="5987823"/>
            <a:ext cx="347999" cy="196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342" name="TextBox 341"/>
          <p:cNvSpPr txBox="1"/>
          <p:nvPr/>
        </p:nvSpPr>
        <p:spPr>
          <a:xfrm>
            <a:off x="7644847" y="5695328"/>
            <a:ext cx="679243" cy="276999"/>
          </a:xfrm>
          <a:prstGeom prst="rect">
            <a:avLst/>
          </a:prstGeom>
          <a:noFill/>
          <a:ln>
            <a:noFill/>
          </a:ln>
        </p:spPr>
        <p:txBody>
          <a:bodyPr wrap="square" rtlCol="0">
            <a:spAutoFit/>
          </a:bodyPr>
          <a:lstStyle/>
          <a:p>
            <a:pPr algn="ctr"/>
            <a:r>
              <a:rPr lang="en-US" altLang="zh-CN" sz="1200" dirty="0">
                <a:latin typeface="Times New Roman" charset="0"/>
                <a:ea typeface="Times New Roman" charset="0"/>
                <a:cs typeface="Times New Roman" charset="0"/>
              </a:rPr>
              <a:t>convert</a:t>
            </a:r>
            <a:endParaRPr lang="zh-CN" altLang="en-US" sz="1200" dirty="0" err="1">
              <a:latin typeface="Times New Roman" charset="0"/>
              <a:ea typeface="Times New Roman" charset="0"/>
              <a:cs typeface="Times New Roman" charset="0"/>
            </a:endParaRPr>
          </a:p>
        </p:txBody>
      </p:sp>
      <p:sp>
        <p:nvSpPr>
          <p:cNvPr id="347" name="TextBox 346"/>
          <p:cNvSpPr txBox="1"/>
          <p:nvPr/>
        </p:nvSpPr>
        <p:spPr>
          <a:xfrm>
            <a:off x="8175918" y="3422907"/>
            <a:ext cx="901803" cy="276999"/>
          </a:xfrm>
          <a:prstGeom prst="rect">
            <a:avLst/>
          </a:prstGeom>
          <a:noFill/>
          <a:ln>
            <a:solidFill>
              <a:schemeClr val="tx1"/>
            </a:solidFill>
          </a:ln>
        </p:spPr>
        <p:txBody>
          <a:bodyPr wrap="square" rtlCol="0">
            <a:spAutoFit/>
          </a:bodyPr>
          <a:lstStyle/>
          <a:p>
            <a:pPr algn="ctr"/>
            <a:r>
              <a:rPr lang="en-US" altLang="zh-CN" sz="1200" b="1" dirty="0" err="1">
                <a:latin typeface="Times New Roman" charset="0"/>
                <a:ea typeface="Times New Roman" charset="0"/>
                <a:cs typeface="Times New Roman" charset="0"/>
              </a:rPr>
              <a:t>SyncOpt</a:t>
            </a:r>
            <a:endParaRPr lang="zh-CN" altLang="en-US" sz="1200" b="1" dirty="0">
              <a:latin typeface="Times New Roman" charset="0"/>
              <a:ea typeface="Times New Roman" charset="0"/>
              <a:cs typeface="Times New Roman" charset="0"/>
            </a:endParaRPr>
          </a:p>
        </p:txBody>
      </p:sp>
      <p:sp>
        <p:nvSpPr>
          <p:cNvPr id="348" name="TextBox 347"/>
          <p:cNvSpPr txBox="1"/>
          <p:nvPr/>
        </p:nvSpPr>
        <p:spPr>
          <a:xfrm>
            <a:off x="9205466" y="3432122"/>
            <a:ext cx="2216727"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跨节点梯度计算</a:t>
            </a:r>
            <a:r>
              <a:rPr lang="zh-CN" altLang="en-US" sz="1100" dirty="0" smtClean="0">
                <a:latin typeface="Times New Roman" charset="0"/>
                <a:ea typeface="Times New Roman" charset="0"/>
                <a:cs typeface="Times New Roman" charset="0"/>
              </a:rPr>
              <a:t>和模型参</a:t>
            </a:r>
            <a:r>
              <a:rPr lang="zh-CN" altLang="en-US" sz="1100" dirty="0">
                <a:latin typeface="Times New Roman" charset="0"/>
                <a:ea typeface="Times New Roman" charset="0"/>
                <a:cs typeface="Times New Roman" charset="0"/>
              </a:rPr>
              <a:t>数更新</a:t>
            </a:r>
          </a:p>
        </p:txBody>
      </p:sp>
      <p:sp>
        <p:nvSpPr>
          <p:cNvPr id="349" name="TextBox 348"/>
          <p:cNvSpPr txBox="1"/>
          <p:nvPr/>
        </p:nvSpPr>
        <p:spPr>
          <a:xfrm>
            <a:off x="9179852" y="2655365"/>
            <a:ext cx="2155291" cy="261610"/>
          </a:xfrm>
          <a:prstGeom prst="rect">
            <a:avLst/>
          </a:prstGeom>
          <a:noFill/>
          <a:ln>
            <a:noFill/>
          </a:ln>
        </p:spPr>
        <p:txBody>
          <a:bodyPr wrap="square" rtlCol="0">
            <a:spAutoFit/>
          </a:bodyPr>
          <a:lstStyle/>
          <a:p>
            <a:r>
              <a:rPr lang="zh-CN" altLang="en-US" sz="1100" dirty="0" smtClean="0">
                <a:latin typeface="Times New Roman" charset="0"/>
                <a:ea typeface="Times New Roman" charset="0"/>
                <a:cs typeface="Times New Roman" charset="0"/>
              </a:rPr>
              <a:t>解析命</a:t>
            </a:r>
            <a:r>
              <a:rPr lang="zh-CN" altLang="en-US" sz="1100" dirty="0">
                <a:latin typeface="Times New Roman" charset="0"/>
                <a:ea typeface="Times New Roman" charset="0"/>
                <a:cs typeface="Times New Roman" charset="0"/>
              </a:rPr>
              <a:t>令行输</a:t>
            </a:r>
            <a:r>
              <a:rPr lang="zh-CN" altLang="en-US" sz="1100" dirty="0" smtClean="0">
                <a:latin typeface="Times New Roman" charset="0"/>
                <a:ea typeface="Times New Roman" charset="0"/>
                <a:cs typeface="Times New Roman" charset="0"/>
              </a:rPr>
              <a:t>入的模型超</a:t>
            </a:r>
            <a:r>
              <a:rPr lang="zh-CN" altLang="en-US" sz="1100" dirty="0">
                <a:latin typeface="Times New Roman" charset="0"/>
                <a:ea typeface="Times New Roman" charset="0"/>
                <a:cs typeface="Times New Roman" charset="0"/>
              </a:rPr>
              <a:t>参数</a:t>
            </a:r>
          </a:p>
        </p:txBody>
      </p:sp>
      <p:sp>
        <p:nvSpPr>
          <p:cNvPr id="350" name="TextBox 349"/>
          <p:cNvSpPr txBox="1"/>
          <p:nvPr/>
        </p:nvSpPr>
        <p:spPr>
          <a:xfrm>
            <a:off x="8175915" y="4160676"/>
            <a:ext cx="901804" cy="276999"/>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Saver</a:t>
            </a:r>
            <a:endParaRPr lang="zh-CN" altLang="en-US" sz="1200" b="1" dirty="0">
              <a:latin typeface="Times New Roman" charset="0"/>
              <a:ea typeface="Times New Roman" charset="0"/>
              <a:cs typeface="Times New Roman" charset="0"/>
            </a:endParaRPr>
          </a:p>
        </p:txBody>
      </p:sp>
      <p:sp>
        <p:nvSpPr>
          <p:cNvPr id="353" name="TextBox 352"/>
          <p:cNvSpPr txBox="1"/>
          <p:nvPr/>
        </p:nvSpPr>
        <p:spPr>
          <a:xfrm>
            <a:off x="9205465" y="4161379"/>
            <a:ext cx="1598478"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存储和恢复模型参数</a:t>
            </a:r>
          </a:p>
        </p:txBody>
      </p:sp>
      <p:sp>
        <p:nvSpPr>
          <p:cNvPr id="354" name="TextBox 353"/>
          <p:cNvSpPr txBox="1"/>
          <p:nvPr/>
        </p:nvSpPr>
        <p:spPr>
          <a:xfrm>
            <a:off x="8177447" y="3048865"/>
            <a:ext cx="900116" cy="276999"/>
          </a:xfrm>
          <a:prstGeom prst="rect">
            <a:avLst/>
          </a:prstGeom>
          <a:noFill/>
          <a:ln>
            <a:solidFill>
              <a:schemeClr val="tx1"/>
            </a:solidFill>
          </a:ln>
        </p:spPr>
        <p:txBody>
          <a:bodyPr wrap="square" rtlCol="0">
            <a:spAutoFit/>
          </a:bodyPr>
          <a:lstStyle/>
          <a:p>
            <a:pPr algn="ctr"/>
            <a:r>
              <a:rPr lang="en-US" altLang="zh-CN" sz="1200" b="1" dirty="0">
                <a:latin typeface="Times New Roman" charset="0"/>
                <a:ea typeface="Times New Roman" charset="0"/>
                <a:cs typeface="Times New Roman" charset="0"/>
              </a:rPr>
              <a:t>Operation</a:t>
            </a:r>
            <a:endParaRPr lang="zh-CN" altLang="en-US" sz="1200" b="1" dirty="0">
              <a:latin typeface="Times New Roman" charset="0"/>
              <a:ea typeface="Times New Roman" charset="0"/>
              <a:cs typeface="Times New Roman" charset="0"/>
            </a:endParaRPr>
          </a:p>
        </p:txBody>
      </p:sp>
      <p:sp>
        <p:nvSpPr>
          <p:cNvPr id="355" name="TextBox 354"/>
          <p:cNvSpPr txBox="1"/>
          <p:nvPr/>
        </p:nvSpPr>
        <p:spPr>
          <a:xfrm>
            <a:off x="9205465" y="3062962"/>
            <a:ext cx="2104278"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张量间计算操作和依赖控制</a:t>
            </a:r>
          </a:p>
        </p:txBody>
      </p:sp>
      <p:grpSp>
        <p:nvGrpSpPr>
          <p:cNvPr id="1082" name="Group 1081"/>
          <p:cNvGrpSpPr/>
          <p:nvPr/>
        </p:nvGrpSpPr>
        <p:grpSpPr>
          <a:xfrm>
            <a:off x="8109426" y="2620128"/>
            <a:ext cx="993695" cy="315263"/>
            <a:chOff x="222076" y="2468675"/>
            <a:chExt cx="993695" cy="315263"/>
          </a:xfrm>
          <a:noFill/>
        </p:grpSpPr>
        <p:sp>
          <p:nvSpPr>
            <p:cNvPr id="357" name="Flowchart: Data 356"/>
            <p:cNvSpPr/>
            <p:nvPr/>
          </p:nvSpPr>
          <p:spPr bwMode="auto">
            <a:xfrm>
              <a:off x="222076" y="2468675"/>
              <a:ext cx="993695" cy="315263"/>
            </a:xfrm>
            <a:prstGeom prst="flowChartInputOutput">
              <a:avLst/>
            </a:prstGeom>
            <a:grp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356" name="TextBox 355"/>
            <p:cNvSpPr txBox="1"/>
            <p:nvPr/>
          </p:nvSpPr>
          <p:spPr>
            <a:xfrm>
              <a:off x="322911" y="2480339"/>
              <a:ext cx="822415" cy="276999"/>
            </a:xfrm>
            <a:prstGeom prst="rect">
              <a:avLst/>
            </a:prstGeom>
            <a:grpFill/>
            <a:ln>
              <a:noFill/>
            </a:ln>
          </p:spPr>
          <p:txBody>
            <a:bodyPr wrap="square" rtlCol="0">
              <a:spAutoFit/>
            </a:bodyPr>
            <a:lstStyle/>
            <a:p>
              <a:pPr algn="ctr"/>
              <a:r>
                <a:rPr lang="en-US" altLang="zh-CN" sz="1200" dirty="0">
                  <a:latin typeface="Times New Roman" charset="0"/>
                  <a:ea typeface="Times New Roman" charset="0"/>
                  <a:cs typeface="Times New Roman" charset="0"/>
                </a:rPr>
                <a:t>command</a:t>
              </a:r>
            </a:p>
          </p:txBody>
        </p:sp>
      </p:grpSp>
      <p:sp>
        <p:nvSpPr>
          <p:cNvPr id="363" name="TextBox 362"/>
          <p:cNvSpPr txBox="1"/>
          <p:nvPr/>
        </p:nvSpPr>
        <p:spPr>
          <a:xfrm>
            <a:off x="9179854" y="1038178"/>
            <a:ext cx="2069761"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启动 </a:t>
            </a:r>
            <a:r>
              <a:rPr lang="en-US" altLang="zh-CN" sz="1100" dirty="0" smtClean="0">
                <a:latin typeface="Times New Roman" charset="0"/>
                <a:ea typeface="Times New Roman" charset="0"/>
                <a:cs typeface="Times New Roman" charset="0"/>
              </a:rPr>
              <a:t>PS</a:t>
            </a:r>
            <a:r>
              <a:rPr lang="zh-CN" altLang="en-US" sz="1100" dirty="0" smtClean="0">
                <a:latin typeface="Times New Roman" charset="0"/>
                <a:ea typeface="Times New Roman" charset="0"/>
                <a:cs typeface="Times New Roman" charset="0"/>
              </a:rPr>
              <a:t>，</a:t>
            </a:r>
            <a:r>
              <a:rPr lang="zh-CN" altLang="en-US" sz="1100" dirty="0">
                <a:latin typeface="Times New Roman" charset="0"/>
                <a:ea typeface="Times New Roman" charset="0"/>
                <a:cs typeface="Times New Roman" charset="0"/>
              </a:rPr>
              <a:t>监听各</a:t>
            </a:r>
            <a:r>
              <a:rPr lang="en-US" altLang="zh-CN" sz="1100" dirty="0">
                <a:latin typeface="Times New Roman" charset="0"/>
                <a:ea typeface="Times New Roman" charset="0"/>
                <a:cs typeface="Times New Roman" charset="0"/>
              </a:rPr>
              <a:t>worker </a:t>
            </a:r>
            <a:r>
              <a:rPr lang="zh-CN" altLang="en-US" sz="1100" dirty="0">
                <a:latin typeface="Times New Roman" charset="0"/>
                <a:ea typeface="Times New Roman" charset="0"/>
                <a:cs typeface="Times New Roman" charset="0"/>
              </a:rPr>
              <a:t>的请求</a:t>
            </a:r>
          </a:p>
        </p:txBody>
      </p:sp>
      <p:sp>
        <p:nvSpPr>
          <p:cNvPr id="364" name="TextBox 363"/>
          <p:cNvSpPr txBox="1"/>
          <p:nvPr/>
        </p:nvSpPr>
        <p:spPr>
          <a:xfrm>
            <a:off x="9179854" y="1360760"/>
            <a:ext cx="2641084" cy="261610"/>
          </a:xfrm>
          <a:prstGeom prst="rect">
            <a:avLst/>
          </a:prstGeom>
          <a:noFill/>
          <a:ln>
            <a:noFill/>
          </a:ln>
        </p:spPr>
        <p:txBody>
          <a:bodyPr wrap="square" rtlCol="0">
            <a:spAutoFit/>
          </a:bodyPr>
          <a:lstStyle/>
          <a:p>
            <a:r>
              <a:rPr lang="en-US" altLang="zh-CN" sz="1100" dirty="0" smtClean="0">
                <a:latin typeface="Times New Roman" charset="0"/>
                <a:ea typeface="Times New Roman" charset="0"/>
                <a:cs typeface="Times New Roman" charset="0"/>
              </a:rPr>
              <a:t>worker0</a:t>
            </a:r>
            <a:r>
              <a:rPr lang="zh-CN" altLang="en-US" sz="1100" dirty="0" smtClean="0">
                <a:latin typeface="Times New Roman" charset="0"/>
                <a:ea typeface="Times New Roman" charset="0"/>
                <a:cs typeface="Times New Roman" charset="0"/>
              </a:rPr>
              <a:t>：初始化、保存和恢复全局变量</a:t>
            </a:r>
            <a:endParaRPr lang="zh-CN" altLang="en-US" sz="1100" dirty="0">
              <a:latin typeface="Times New Roman" charset="0"/>
              <a:ea typeface="Times New Roman" charset="0"/>
              <a:cs typeface="Times New Roman" charset="0"/>
            </a:endParaRPr>
          </a:p>
        </p:txBody>
      </p:sp>
      <p:sp>
        <p:nvSpPr>
          <p:cNvPr id="367" name="TextBox 366"/>
          <p:cNvSpPr txBox="1"/>
          <p:nvPr/>
        </p:nvSpPr>
        <p:spPr>
          <a:xfrm>
            <a:off x="4705573" y="5440908"/>
            <a:ext cx="679243"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assign</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39" name="TextBox 138"/>
          <p:cNvSpPr txBox="1"/>
          <p:nvPr/>
        </p:nvSpPr>
        <p:spPr>
          <a:xfrm>
            <a:off x="8175918" y="3793539"/>
            <a:ext cx="901803" cy="276999"/>
          </a:xfrm>
          <a:prstGeom prst="rect">
            <a:avLst/>
          </a:prstGeom>
          <a:noFill/>
          <a:ln>
            <a:solidFill>
              <a:schemeClr val="tx1"/>
            </a:solidFill>
          </a:ln>
        </p:spPr>
        <p:txBody>
          <a:bodyPr wrap="square" rtlCol="0">
            <a:spAutoFit/>
          </a:bodyPr>
          <a:lstStyle/>
          <a:p>
            <a:pPr algn="ctr"/>
            <a:r>
              <a:rPr lang="en-US" altLang="zh-CN" sz="1200" b="1" dirty="0" err="1">
                <a:latin typeface="Times New Roman" charset="0"/>
                <a:ea typeface="Times New Roman" charset="0"/>
                <a:cs typeface="Times New Roman" charset="0"/>
              </a:rPr>
              <a:t>Supervisor</a:t>
            </a:r>
            <a:endParaRPr lang="zh-CN" altLang="en-US" sz="1200" b="1" dirty="0">
              <a:latin typeface="Times New Roman" charset="0"/>
              <a:ea typeface="Times New Roman" charset="0"/>
              <a:cs typeface="Times New Roman" charset="0"/>
            </a:endParaRPr>
          </a:p>
        </p:txBody>
      </p:sp>
      <p:sp>
        <p:nvSpPr>
          <p:cNvPr id="144" name="TextBox 143"/>
          <p:cNvSpPr txBox="1"/>
          <p:nvPr/>
        </p:nvSpPr>
        <p:spPr>
          <a:xfrm>
            <a:off x="9205466" y="3795929"/>
            <a:ext cx="2216727" cy="261610"/>
          </a:xfrm>
          <a:prstGeom prst="rect">
            <a:avLst/>
          </a:prstGeom>
          <a:noFill/>
          <a:ln>
            <a:noFill/>
          </a:ln>
        </p:spPr>
        <p:txBody>
          <a:bodyPr wrap="square" rtlCol="0">
            <a:spAutoFit/>
          </a:bodyPr>
          <a:lstStyle/>
          <a:p>
            <a:r>
              <a:rPr lang="zh-CN" altLang="en-US" sz="1100" dirty="0">
                <a:latin typeface="Times New Roman" charset="0"/>
                <a:ea typeface="Times New Roman" charset="0"/>
                <a:cs typeface="Times New Roman" charset="0"/>
              </a:rPr>
              <a:t>管理长周期分布式模型训练</a:t>
            </a:r>
          </a:p>
        </p:txBody>
      </p:sp>
      <p:sp>
        <p:nvSpPr>
          <p:cNvPr id="145" name="TextBox 144"/>
          <p:cNvSpPr txBox="1"/>
          <p:nvPr/>
        </p:nvSpPr>
        <p:spPr>
          <a:xfrm>
            <a:off x="5376457" y="4321110"/>
            <a:ext cx="960693" cy="246221"/>
          </a:xfrm>
          <a:prstGeom prst="rect">
            <a:avLst/>
          </a:prstGeom>
          <a:noFill/>
          <a:ln>
            <a:solidFill>
              <a:schemeClr val="tx1"/>
            </a:solidFill>
          </a:ln>
        </p:spPr>
        <p:txBody>
          <a:bodyPr wrap="square" rtlCol="0">
            <a:spAutoFit/>
          </a:bodyPr>
          <a:lstStyle/>
          <a:p>
            <a:pPr algn="ctr">
              <a:lnSpc>
                <a:spcPts val="1240"/>
              </a:lnSpc>
            </a:pPr>
            <a:r>
              <a:rPr lang="en-US" altLang="zh-CN" sz="1200" b="1" dirty="0" err="1">
                <a:latin typeface="Times New Roman" panose="02020603050405020304" pitchFamily="18" charset="0"/>
                <a:ea typeface="Times New Roman" charset="0"/>
                <a:cs typeface="Times New Roman" panose="02020603050405020304" pitchFamily="18" charset="0"/>
              </a:rPr>
              <a:t>Supervisor</a:t>
            </a:r>
            <a:endParaRPr lang="zh-CN" altLang="en-US" sz="1200" b="1" dirty="0">
              <a:latin typeface="Times New Roman" panose="02020603050405020304" pitchFamily="18" charset="0"/>
              <a:ea typeface="Times New Roman" charset="0"/>
              <a:cs typeface="Times New Roman" panose="02020603050405020304" pitchFamily="18" charset="0"/>
            </a:endParaRPr>
          </a:p>
        </p:txBody>
      </p:sp>
      <p:cxnSp>
        <p:nvCxnSpPr>
          <p:cNvPr id="154" name="Straight Arrow Connector 153"/>
          <p:cNvCxnSpPr>
            <a:stCxn id="145" idx="2"/>
            <a:endCxn id="64" idx="0"/>
          </p:cNvCxnSpPr>
          <p:nvPr/>
        </p:nvCxnSpPr>
        <p:spPr bwMode="auto">
          <a:xfrm>
            <a:off x="5856804" y="4567331"/>
            <a:ext cx="3867" cy="7244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9195494" y="1800248"/>
            <a:ext cx="2139650" cy="261610"/>
          </a:xfrm>
          <a:prstGeom prst="rect">
            <a:avLst/>
          </a:prstGeom>
          <a:noFill/>
          <a:ln>
            <a:noFill/>
          </a:ln>
        </p:spPr>
        <p:txBody>
          <a:bodyPr wrap="square" rtlCol="0">
            <a:spAutoFit/>
          </a:bodyPr>
          <a:lstStyle/>
          <a:p>
            <a:r>
              <a:rPr lang="zh-CN" altLang="en-US" sz="1100" dirty="0" smtClean="0">
                <a:latin typeface="Times New Roman" charset="0"/>
                <a:ea typeface="Times New Roman" charset="0"/>
                <a:cs typeface="Times New Roman" charset="0"/>
              </a:rPr>
              <a:t>从文件系统中加载数据集</a:t>
            </a:r>
            <a:endParaRPr lang="zh-CN" altLang="en-US" sz="1100" dirty="0">
              <a:latin typeface="Times New Roman" charset="0"/>
              <a:ea typeface="Times New Roman" charset="0"/>
              <a:cs typeface="Times New Roman" charset="0"/>
            </a:endParaRPr>
          </a:p>
        </p:txBody>
      </p:sp>
      <p:sp>
        <p:nvSpPr>
          <p:cNvPr id="147" name="Flowchart: Magnetic Disk 146"/>
          <p:cNvSpPr/>
          <p:nvPr/>
        </p:nvSpPr>
        <p:spPr bwMode="auto">
          <a:xfrm>
            <a:off x="8201902" y="1703662"/>
            <a:ext cx="738601" cy="372473"/>
          </a:xfrm>
          <a:prstGeom prst="flowChartMagneticDisk">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a:latin typeface="Times New Roman" charset="0"/>
              <a:ea typeface="Times New Roman" charset="0"/>
              <a:cs typeface="Times New Roman" charset="0"/>
            </a:endParaRPr>
          </a:p>
        </p:txBody>
      </p:sp>
      <p:sp>
        <p:nvSpPr>
          <p:cNvPr id="148" name="TextBox 147"/>
          <p:cNvSpPr txBox="1"/>
          <p:nvPr/>
        </p:nvSpPr>
        <p:spPr>
          <a:xfrm>
            <a:off x="8130547" y="1838315"/>
            <a:ext cx="868412"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cs typeface="Times New Roman" panose="02020603050405020304" pitchFamily="18" charset="0"/>
              </a:rPr>
              <a:t>file system</a:t>
            </a:r>
            <a:endParaRPr lang="zh-CN" altLang="en-US" sz="1200" dirty="0" smtClean="0">
              <a:latin typeface="Times New Roman" panose="02020603050405020304" pitchFamily="18" charset="0"/>
              <a:cs typeface="Times New Roman" panose="02020603050405020304" pitchFamily="18" charset="0"/>
            </a:endParaRPr>
          </a:p>
        </p:txBody>
      </p:sp>
      <p:sp>
        <p:nvSpPr>
          <p:cNvPr id="149" name="Rectangle 148"/>
          <p:cNvSpPr/>
          <p:nvPr/>
        </p:nvSpPr>
        <p:spPr>
          <a:xfrm>
            <a:off x="8041719" y="6426058"/>
            <a:ext cx="3779219" cy="1246495"/>
          </a:xfrm>
          <a:prstGeom prst="rect">
            <a:avLst/>
          </a:prstGeom>
          <a:ln>
            <a:solidFill>
              <a:schemeClr val="tx1"/>
            </a:solidFill>
            <a:prstDash val="dash"/>
          </a:ln>
        </p:spPr>
        <p:txBody>
          <a:bodyPr wrap="square">
            <a:spAutoFit/>
          </a:bodyPr>
          <a:lstStyle/>
          <a:p>
            <a:pPr>
              <a:lnSpc>
                <a:spcPts val="1520"/>
              </a:lnSpc>
            </a:pPr>
            <a:r>
              <a:rPr lang="en-US" altLang="zh-CN" sz="1100" dirty="0" smtClean="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个关键步骤：</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Cluster</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Graph</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err="1" smtClean="0">
                <a:latin typeface="Times New Roman" panose="02020603050405020304" pitchFamily="18" charset="0"/>
                <a:ea typeface="宋体" panose="02010600030101010101" pitchFamily="2" charset="-122"/>
                <a:cs typeface="Times New Roman" panose="02020603050405020304" pitchFamily="18" charset="0"/>
              </a:rPr>
              <a:t>GrpcSession</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1520"/>
              </a:lnSpc>
            </a:pPr>
            <a:r>
              <a:rPr lang="en-US" altLang="zh-CN" sz="1100" dirty="0" smtClean="0">
                <a:latin typeface="宋体" panose="02010600030101010101" pitchFamily="2" charset="-122"/>
                <a:ea typeface="宋体" panose="02010600030101010101" pitchFamily="2" charset="-122"/>
                <a:cs typeface="Times New Roman" charset="0"/>
              </a:rPr>
              <a:t>2</a:t>
            </a:r>
            <a:r>
              <a:rPr lang="zh-CN" altLang="en-US" sz="1100" dirty="0" smtClean="0">
                <a:latin typeface="宋体" panose="02010600030101010101" pitchFamily="2" charset="-122"/>
                <a:ea typeface="宋体" panose="02010600030101010101" pitchFamily="2" charset="-122"/>
                <a:cs typeface="Times New Roman" charset="0"/>
              </a:rPr>
              <a:t>种计算形</a:t>
            </a:r>
            <a:r>
              <a:rPr lang="zh-CN" altLang="en-US" sz="1100" dirty="0">
                <a:latin typeface="宋体" panose="02010600030101010101" pitchFamily="2" charset="-122"/>
                <a:ea typeface="宋体" panose="02010600030101010101" pitchFamily="2" charset="-122"/>
                <a:cs typeface="Times New Roman" charset="0"/>
              </a:rPr>
              <a:t>态：推理，训练</a:t>
            </a:r>
            <a:endParaRPr lang="en-US" altLang="zh-CN" sz="1100" dirty="0">
              <a:latin typeface="Times New Roman" charset="0"/>
              <a:ea typeface="Times New Roman" charset="0"/>
              <a:cs typeface="Times New Roman" charset="0"/>
            </a:endParaRPr>
          </a:p>
          <a:p>
            <a:pPr>
              <a:lnSpc>
                <a:spcPts val="1520"/>
              </a:lnSpc>
            </a:pPr>
            <a:r>
              <a:rPr lang="en-US" altLang="zh-CN" sz="1100" dirty="0" smtClean="0">
                <a:latin typeface="宋体" panose="02010600030101010101" pitchFamily="2" charset="-122"/>
                <a:ea typeface="宋体" panose="02010600030101010101" pitchFamily="2" charset="-122"/>
                <a:cs typeface="Times New Roman" charset="0"/>
              </a:rPr>
              <a:t>4</a:t>
            </a:r>
            <a:r>
              <a:rPr lang="zh-CN" altLang="en-US" sz="1100" dirty="0" smtClean="0">
                <a:latin typeface="宋体" panose="02010600030101010101" pitchFamily="2" charset="-122"/>
                <a:ea typeface="宋体" panose="02010600030101010101" pitchFamily="2" charset="-122"/>
                <a:cs typeface="Times New Roman" charset="0"/>
              </a:rPr>
              <a:t>种数据类别：</a:t>
            </a:r>
            <a:r>
              <a:rPr lang="zh-CN" altLang="en-US" sz="1100" dirty="0">
                <a:latin typeface="宋体" panose="02010600030101010101" pitchFamily="2" charset="-122"/>
                <a:ea typeface="宋体" panose="02010600030101010101" pitchFamily="2" charset="-122"/>
                <a:cs typeface="Times New Roman" charset="0"/>
              </a:rPr>
              <a:t>数据集，模型参数</a:t>
            </a:r>
            <a:r>
              <a:rPr lang="zh-CN" altLang="en-US" sz="1100" dirty="0" smtClean="0">
                <a:latin typeface="宋体" panose="02010600030101010101" pitchFamily="2" charset="-122"/>
                <a:ea typeface="宋体" panose="02010600030101010101" pitchFamily="2" charset="-122"/>
                <a:cs typeface="Times New Roman" charset="0"/>
              </a:rPr>
              <a:t>，模</a:t>
            </a:r>
            <a:r>
              <a:rPr lang="zh-CN" altLang="en-US" sz="1100" dirty="0">
                <a:latin typeface="宋体" panose="02010600030101010101" pitchFamily="2" charset="-122"/>
                <a:ea typeface="宋体" panose="02010600030101010101" pitchFamily="2" charset="-122"/>
                <a:cs typeface="Times New Roman" charset="0"/>
              </a:rPr>
              <a:t>型超参</a:t>
            </a:r>
            <a:r>
              <a:rPr lang="zh-CN" altLang="en-US" sz="1100" dirty="0" smtClean="0">
                <a:latin typeface="宋体" panose="02010600030101010101" pitchFamily="2" charset="-122"/>
                <a:ea typeface="宋体" panose="02010600030101010101" pitchFamily="2" charset="-122"/>
                <a:cs typeface="Times New Roman" charset="0"/>
              </a:rPr>
              <a:t>数</a:t>
            </a:r>
            <a:r>
              <a:rPr lang="zh-CN" altLang="en-US" sz="1100" dirty="0">
                <a:latin typeface="宋体" panose="02010600030101010101" pitchFamily="2" charset="-122"/>
                <a:ea typeface="宋体" panose="02010600030101010101" pitchFamily="2" charset="-122"/>
                <a:cs typeface="Times New Roman" charset="0"/>
              </a:rPr>
              <a:t>和集群参数</a:t>
            </a:r>
            <a:endParaRPr lang="en-US" altLang="zh-CN" sz="1100" dirty="0">
              <a:latin typeface="宋体" panose="02010600030101010101" pitchFamily="2" charset="-122"/>
              <a:ea typeface="宋体" panose="02010600030101010101" pitchFamily="2" charset="-122"/>
              <a:cs typeface="Times New Roman" charset="0"/>
            </a:endParaRPr>
          </a:p>
          <a:p>
            <a:pPr>
              <a:lnSpc>
                <a:spcPts val="1520"/>
              </a:lnSpc>
            </a:pPr>
            <a:r>
              <a:rPr lang="en-US" altLang="zh-CN" sz="1100" dirty="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类</a:t>
            </a:r>
            <a:r>
              <a:rPr lang="zh-CN" altLang="en-US" sz="1100" dirty="0">
                <a:latin typeface="宋体" panose="02010600030101010101" pitchFamily="2" charset="-122"/>
                <a:ea typeface="宋体" panose="02010600030101010101" pitchFamily="2" charset="-122"/>
                <a:cs typeface="Times New Roman" charset="0"/>
              </a:rPr>
              <a:t>数</a:t>
            </a:r>
            <a:r>
              <a:rPr lang="zh-CN" altLang="en-US" sz="1100" dirty="0" smtClean="0">
                <a:latin typeface="宋体" panose="02010600030101010101" pitchFamily="2" charset="-122"/>
                <a:ea typeface="宋体" panose="02010600030101010101" pitchFamily="2" charset="-122"/>
                <a:cs typeface="Times New Roman" charset="0"/>
              </a:rPr>
              <a:t>据来源：</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file system</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err="1" smtClean="0">
                <a:latin typeface="Times New Roman" panose="02020603050405020304" pitchFamily="18" charset="0"/>
                <a:ea typeface="宋体" panose="02010600030101010101" pitchFamily="2" charset="-122"/>
                <a:cs typeface="Times New Roman" panose="02020603050405020304" pitchFamily="18" charset="0"/>
              </a:rPr>
              <a:t>checkpoint</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smtClean="0">
                <a:latin typeface="Times New Roman" panose="02020603050405020304" pitchFamily="18" charset="0"/>
                <a:ea typeface="宋体" panose="02010600030101010101" pitchFamily="2" charset="-122"/>
                <a:cs typeface="Times New Roman" panose="02020603050405020304" pitchFamily="18" charset="0"/>
              </a:rPr>
              <a:t>command</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1520"/>
              </a:lnSpc>
            </a:pPr>
            <a:r>
              <a:rPr lang="en-US" altLang="zh-CN" sz="1100" dirty="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类数据载</a:t>
            </a:r>
            <a:r>
              <a:rPr lang="zh-CN" altLang="en-US" sz="1100" dirty="0">
                <a:latin typeface="宋体" panose="02010600030101010101" pitchFamily="2" charset="-122"/>
                <a:ea typeface="宋体" panose="02010600030101010101" pitchFamily="2" charset="-122"/>
                <a:cs typeface="Times New Roman" charset="0"/>
              </a:rPr>
              <a:t>体：</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Tensor</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Variable</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FLAGS</a:t>
            </a:r>
          </a:p>
          <a:p>
            <a:pPr>
              <a:lnSpc>
                <a:spcPts val="1520"/>
              </a:lnSpc>
            </a:pPr>
            <a:r>
              <a:rPr lang="en-US" altLang="zh-CN" sz="1100" dirty="0">
                <a:latin typeface="宋体" panose="02010600030101010101" pitchFamily="2" charset="-122"/>
                <a:ea typeface="宋体" panose="02010600030101010101" pitchFamily="2" charset="-122"/>
                <a:cs typeface="Times New Roman" charset="0"/>
              </a:rPr>
              <a:t>3</a:t>
            </a:r>
            <a:r>
              <a:rPr lang="zh-CN" altLang="en-US" sz="1100" dirty="0" smtClean="0">
                <a:latin typeface="宋体" panose="02010600030101010101" pitchFamily="2" charset="-122"/>
                <a:ea typeface="宋体" panose="02010600030101010101" pitchFamily="2" charset="-122"/>
                <a:cs typeface="Times New Roman" charset="0"/>
              </a:rPr>
              <a:t>类数据消</a:t>
            </a:r>
            <a:r>
              <a:rPr lang="zh-CN" altLang="en-US" sz="1100" dirty="0">
                <a:latin typeface="宋体" panose="02010600030101010101" pitchFamily="2" charset="-122"/>
                <a:ea typeface="宋体" panose="02010600030101010101" pitchFamily="2" charset="-122"/>
                <a:cs typeface="Times New Roman" charset="0"/>
              </a:rPr>
              <a:t>费者：</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Operation</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Saver</a:t>
            </a:r>
            <a:r>
              <a:rPr lang="zh-CN" altLang="en-US" sz="1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err="1" smtClean="0">
                <a:latin typeface="Times New Roman" panose="02020603050405020304" pitchFamily="18" charset="0"/>
                <a:ea typeface="宋体" panose="02010600030101010101" pitchFamily="2" charset="-122"/>
                <a:cs typeface="Times New Roman" panose="02020603050405020304" pitchFamily="18" charset="0"/>
              </a:rPr>
              <a:t>SyncOpt</a:t>
            </a:r>
            <a:endParaRPr lang="en-US"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50" name="Group 149"/>
          <p:cNvGrpSpPr/>
          <p:nvPr/>
        </p:nvGrpSpPr>
        <p:grpSpPr>
          <a:xfrm>
            <a:off x="8109426" y="2186965"/>
            <a:ext cx="1009604" cy="315263"/>
            <a:chOff x="222076" y="2468675"/>
            <a:chExt cx="1009604" cy="315263"/>
          </a:xfrm>
          <a:noFill/>
        </p:grpSpPr>
        <p:sp>
          <p:nvSpPr>
            <p:cNvPr id="151" name="Flowchart: Data 150"/>
            <p:cNvSpPr/>
            <p:nvPr/>
          </p:nvSpPr>
          <p:spPr bwMode="auto">
            <a:xfrm>
              <a:off x="222076" y="2468675"/>
              <a:ext cx="993695" cy="315263"/>
            </a:xfrm>
            <a:prstGeom prst="flowChartInputOutput">
              <a:avLst/>
            </a:prstGeom>
            <a:grp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charset="0"/>
                <a:ea typeface="Times New Roman" charset="0"/>
                <a:cs typeface="Times New Roman" charset="0"/>
              </a:endParaRPr>
            </a:p>
          </p:txBody>
        </p:sp>
        <p:sp>
          <p:nvSpPr>
            <p:cNvPr id="152" name="TextBox 151"/>
            <p:cNvSpPr txBox="1"/>
            <p:nvPr/>
          </p:nvSpPr>
          <p:spPr>
            <a:xfrm>
              <a:off x="236557" y="2480339"/>
              <a:ext cx="995123" cy="276999"/>
            </a:xfrm>
            <a:prstGeom prst="rect">
              <a:avLst/>
            </a:prstGeom>
            <a:grpFill/>
            <a:ln>
              <a:noFill/>
            </a:ln>
          </p:spPr>
          <p:txBody>
            <a:bodyPr wrap="square" rtlCol="0">
              <a:spAutoFit/>
            </a:bodyPr>
            <a:lstStyle/>
            <a:p>
              <a:pPr algn="ctr">
                <a:buClr>
                  <a:srgbClr val="CC9900"/>
                </a:buClr>
              </a:pPr>
              <a:r>
                <a:rPr lang="en-US" altLang="zh-CN" sz="1200" dirty="0" err="1">
                  <a:latin typeface="Times New Roman" charset="0"/>
                  <a:ea typeface="Times New Roman" charset="0"/>
                  <a:cs typeface="Times New Roman" charset="0"/>
                </a:rPr>
                <a:t>checkpoint</a:t>
              </a:r>
              <a:endParaRPr lang="zh-CN" altLang="en-US" sz="1200" dirty="0">
                <a:latin typeface="Times New Roman" charset="0"/>
                <a:ea typeface="Times New Roman" charset="0"/>
                <a:cs typeface="Times New Roman" charset="0"/>
              </a:endParaRPr>
            </a:p>
          </p:txBody>
        </p:sp>
      </p:grpSp>
      <p:grpSp>
        <p:nvGrpSpPr>
          <p:cNvPr id="156" name="Group 155"/>
          <p:cNvGrpSpPr/>
          <p:nvPr/>
        </p:nvGrpSpPr>
        <p:grpSpPr>
          <a:xfrm>
            <a:off x="2536868" y="5537004"/>
            <a:ext cx="1009604" cy="315263"/>
            <a:chOff x="222076" y="2468675"/>
            <a:chExt cx="1009604" cy="315263"/>
          </a:xfrm>
          <a:noFill/>
        </p:grpSpPr>
        <p:sp>
          <p:nvSpPr>
            <p:cNvPr id="159" name="Flowchart: Data 158"/>
            <p:cNvSpPr/>
            <p:nvPr/>
          </p:nvSpPr>
          <p:spPr bwMode="auto">
            <a:xfrm>
              <a:off x="222076" y="2468675"/>
              <a:ext cx="993695" cy="315263"/>
            </a:xfrm>
            <a:prstGeom prst="flowChartInputOutput">
              <a:avLst/>
            </a:prstGeom>
            <a:grp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60" name="TextBox 159"/>
            <p:cNvSpPr txBox="1"/>
            <p:nvPr/>
          </p:nvSpPr>
          <p:spPr>
            <a:xfrm>
              <a:off x="236557" y="2480339"/>
              <a:ext cx="995123" cy="276999"/>
            </a:xfrm>
            <a:prstGeom prst="rect">
              <a:avLst/>
            </a:prstGeom>
            <a:grpFill/>
            <a:ln>
              <a:noFill/>
            </a:ln>
          </p:spPr>
          <p:txBody>
            <a:bodyPr wrap="square" rtlCol="0">
              <a:spAutoFit/>
            </a:bodyPr>
            <a:lstStyle/>
            <a:p>
              <a:pPr algn="ctr">
                <a:buClr>
                  <a:srgbClr val="CC9900"/>
                </a:buClr>
              </a:pPr>
              <a:r>
                <a:rPr lang="en-US" altLang="zh-CN" sz="1200" dirty="0" err="1">
                  <a:latin typeface="Times New Roman" panose="02020603050405020304" pitchFamily="18" charset="0"/>
                  <a:ea typeface="Times New Roman" charset="0"/>
                  <a:cs typeface="Times New Roman" panose="02020603050405020304" pitchFamily="18" charset="0"/>
                </a:rPr>
                <a:t>checkpoint</a:t>
              </a:r>
              <a:endParaRPr lang="zh-CN" altLang="en-US" sz="1200" dirty="0">
                <a:latin typeface="Times New Roman" panose="02020603050405020304" pitchFamily="18" charset="0"/>
                <a:ea typeface="Times New Roman" charset="0"/>
                <a:cs typeface="Times New Roman" panose="02020603050405020304" pitchFamily="18" charset="0"/>
              </a:endParaRPr>
            </a:p>
          </p:txBody>
        </p:sp>
      </p:grpSp>
      <p:sp>
        <p:nvSpPr>
          <p:cNvPr id="167" name="TextBox 166"/>
          <p:cNvSpPr txBox="1"/>
          <p:nvPr/>
        </p:nvSpPr>
        <p:spPr>
          <a:xfrm>
            <a:off x="8215318" y="5943351"/>
            <a:ext cx="868412"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cs typeface="Times New Roman" panose="02020603050405020304" pitchFamily="18" charset="0"/>
              </a:rPr>
              <a:t>file system</a:t>
            </a:r>
            <a:endParaRPr lang="zh-CN" altLang="en-US" sz="1200" dirty="0" smtClean="0">
              <a:latin typeface="Times New Roman" panose="02020603050405020304" pitchFamily="18" charset="0"/>
              <a:cs typeface="Times New Roman" panose="02020603050405020304" pitchFamily="18" charset="0"/>
            </a:endParaRPr>
          </a:p>
        </p:txBody>
      </p:sp>
      <p:sp>
        <p:nvSpPr>
          <p:cNvPr id="169" name="TextBox 168"/>
          <p:cNvSpPr txBox="1"/>
          <p:nvPr/>
        </p:nvSpPr>
        <p:spPr>
          <a:xfrm>
            <a:off x="9177085" y="2215558"/>
            <a:ext cx="2213243" cy="261610"/>
          </a:xfrm>
          <a:prstGeom prst="rect">
            <a:avLst/>
          </a:prstGeom>
          <a:noFill/>
          <a:ln>
            <a:noFill/>
          </a:ln>
        </p:spPr>
        <p:txBody>
          <a:bodyPr wrap="square" rtlCol="0">
            <a:spAutoFit/>
          </a:bodyPr>
          <a:lstStyle/>
          <a:p>
            <a:r>
              <a:rPr lang="zh-CN" altLang="en-US" sz="1100" dirty="0" smtClean="0">
                <a:latin typeface="Times New Roman" charset="0"/>
                <a:ea typeface="Times New Roman" charset="0"/>
                <a:cs typeface="Times New Roman" charset="0"/>
              </a:rPr>
              <a:t>从</a:t>
            </a:r>
            <a:r>
              <a:rPr lang="en-US" altLang="zh-CN" sz="1100" dirty="0" smtClean="0">
                <a:latin typeface="Times New Roman" charset="0"/>
                <a:ea typeface="Times New Roman" charset="0"/>
                <a:cs typeface="Times New Roman" charset="0"/>
              </a:rPr>
              <a:t>checkpoint</a:t>
            </a:r>
            <a:r>
              <a:rPr lang="zh-CN" altLang="en-US" sz="1100" dirty="0">
                <a:latin typeface="Times New Roman" charset="0"/>
                <a:ea typeface="Times New Roman" charset="0"/>
                <a:cs typeface="Times New Roman" charset="0"/>
              </a:rPr>
              <a:t>文</a:t>
            </a:r>
            <a:r>
              <a:rPr lang="zh-CN" altLang="en-US" sz="1100" dirty="0" smtClean="0">
                <a:latin typeface="Times New Roman" charset="0"/>
                <a:ea typeface="Times New Roman" charset="0"/>
                <a:cs typeface="Times New Roman" charset="0"/>
              </a:rPr>
              <a:t>件中加载模</a:t>
            </a:r>
            <a:r>
              <a:rPr lang="zh-CN" altLang="en-US" sz="1100" dirty="0">
                <a:latin typeface="Times New Roman" charset="0"/>
                <a:ea typeface="Times New Roman" charset="0"/>
                <a:cs typeface="Times New Roman" charset="0"/>
              </a:rPr>
              <a:t>型参</a:t>
            </a:r>
            <a:r>
              <a:rPr lang="zh-CN" altLang="en-US" sz="1100" dirty="0" smtClean="0">
                <a:latin typeface="Times New Roman" charset="0"/>
                <a:ea typeface="Times New Roman" charset="0"/>
                <a:cs typeface="Times New Roman" charset="0"/>
              </a:rPr>
              <a:t>数</a:t>
            </a:r>
            <a:endParaRPr lang="zh-CN" altLang="en-US" sz="1100" dirty="0">
              <a:latin typeface="Times New Roman" charset="0"/>
              <a:ea typeface="Times New Roman" charset="0"/>
              <a:cs typeface="Times New Roman" charset="0"/>
            </a:endParaRPr>
          </a:p>
        </p:txBody>
      </p:sp>
      <p:sp>
        <p:nvSpPr>
          <p:cNvPr id="170" name="TextBox 169"/>
          <p:cNvSpPr txBox="1"/>
          <p:nvPr/>
        </p:nvSpPr>
        <p:spPr>
          <a:xfrm>
            <a:off x="5255579" y="924982"/>
            <a:ext cx="1193073" cy="251817"/>
          </a:xfrm>
          <a:prstGeom prst="rect">
            <a:avLst/>
          </a:prstGeom>
          <a:noFill/>
          <a:ln>
            <a:solidFill>
              <a:schemeClr val="tx1"/>
            </a:solid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create</a:t>
            </a:r>
            <a:r>
              <a:rPr lang="zh-CN" altLang="en-US" sz="1200" dirty="0">
                <a:latin typeface="Times New Roman" panose="02020603050405020304" pitchFamily="18" charset="0"/>
                <a:ea typeface="Times New Roman" charset="0"/>
                <a:cs typeface="Times New Roman" panose="02020603050405020304" pitchFamily="18" charset="0"/>
              </a:rPr>
              <a:t> </a:t>
            </a:r>
            <a:r>
              <a:rPr lang="en-US" altLang="zh-CN" sz="1200" dirty="0">
                <a:latin typeface="Times New Roman" panose="02020603050405020304" pitchFamily="18" charset="0"/>
                <a:ea typeface="Times New Roman" charset="0"/>
                <a:cs typeface="Times New Roman" panose="02020603050405020304" pitchFamily="18" charset="0"/>
              </a:rPr>
              <a:t>server</a:t>
            </a:r>
            <a:endParaRPr lang="zh-CN" altLang="en-US" sz="1200" dirty="0">
              <a:latin typeface="Times New Roman" panose="02020603050405020304" pitchFamily="18" charset="0"/>
              <a:ea typeface="Times New Roman" charset="0"/>
              <a:cs typeface="Times New Roman" panose="02020603050405020304" pitchFamily="18" charset="0"/>
            </a:endParaRPr>
          </a:p>
        </p:txBody>
      </p:sp>
      <p:cxnSp>
        <p:nvCxnSpPr>
          <p:cNvPr id="171" name="Straight Arrow Connector 170"/>
          <p:cNvCxnSpPr>
            <a:stCxn id="170" idx="2"/>
            <a:endCxn id="136" idx="0"/>
          </p:cNvCxnSpPr>
          <p:nvPr/>
        </p:nvCxnSpPr>
        <p:spPr bwMode="auto">
          <a:xfrm flipH="1">
            <a:off x="5852112" y="1176799"/>
            <a:ext cx="4" cy="136604"/>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41" name="Elbow Connector 40"/>
          <p:cNvCxnSpPr>
            <a:stCxn id="221" idx="3"/>
            <a:endCxn id="227" idx="1"/>
          </p:cNvCxnSpPr>
          <p:nvPr/>
        </p:nvCxnSpPr>
        <p:spPr bwMode="auto">
          <a:xfrm flipV="1">
            <a:off x="5046606" y="665758"/>
            <a:ext cx="208973" cy="171162"/>
          </a:xfrm>
          <a:prstGeom prst="bentConnector3">
            <a:avLst/>
          </a:prstGeom>
          <a:ln>
            <a:tailEnd type="triangle"/>
          </a:ln>
          <a:extLst/>
        </p:spPr>
        <p:style>
          <a:lnRef idx="1">
            <a:schemeClr val="dk1"/>
          </a:lnRef>
          <a:fillRef idx="0">
            <a:schemeClr val="dk1"/>
          </a:fillRef>
          <a:effectRef idx="0">
            <a:schemeClr val="dk1"/>
          </a:effectRef>
          <a:fontRef idx="minor">
            <a:schemeClr val="tx1"/>
          </a:fontRef>
        </p:style>
      </p:cxnSp>
      <p:cxnSp>
        <p:nvCxnSpPr>
          <p:cNvPr id="178" name="Elbow Connector 177"/>
          <p:cNvCxnSpPr>
            <a:stCxn id="221" idx="3"/>
            <a:endCxn id="170" idx="1"/>
          </p:cNvCxnSpPr>
          <p:nvPr/>
        </p:nvCxnSpPr>
        <p:spPr bwMode="auto">
          <a:xfrm>
            <a:off x="5046606" y="836920"/>
            <a:ext cx="208973" cy="213971"/>
          </a:xfrm>
          <a:prstGeom prst="bentConnector3">
            <a:avLst/>
          </a:prstGeom>
          <a:ln>
            <a:tailEnd type="triangle"/>
          </a:ln>
          <a:extLst/>
        </p:spPr>
        <p:style>
          <a:lnRef idx="1">
            <a:schemeClr val="dk1"/>
          </a:lnRef>
          <a:fillRef idx="0">
            <a:schemeClr val="dk1"/>
          </a:fillRef>
          <a:effectRef idx="0">
            <a:schemeClr val="dk1"/>
          </a:effectRef>
          <a:fontRef idx="minor">
            <a:schemeClr val="tx1"/>
          </a:fontRef>
        </p:style>
      </p:cxnSp>
      <p:sp>
        <p:nvSpPr>
          <p:cNvPr id="186" name="Flowchart: Decision 276"/>
          <p:cNvSpPr/>
          <p:nvPr/>
        </p:nvSpPr>
        <p:spPr bwMode="auto">
          <a:xfrm>
            <a:off x="5319393" y="5289459"/>
            <a:ext cx="1089413" cy="230398"/>
          </a:xfrm>
          <a:prstGeom prst="flowChartDecision">
            <a:avLst/>
          </a:prstGeom>
          <a:no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buClr>
                <a:srgbClr val="CC9900"/>
              </a:buClr>
            </a:pP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90" name="TextBox 189"/>
          <p:cNvSpPr txBox="1"/>
          <p:nvPr/>
        </p:nvSpPr>
        <p:spPr>
          <a:xfrm>
            <a:off x="5522764" y="5269622"/>
            <a:ext cx="679243"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is_chief</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sp>
        <p:nvSpPr>
          <p:cNvPr id="193" name="TextBox 192"/>
          <p:cNvSpPr txBox="1"/>
          <p:nvPr/>
        </p:nvSpPr>
        <p:spPr>
          <a:xfrm>
            <a:off x="6423017" y="5196997"/>
            <a:ext cx="457718"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Yes</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58" name="Elbow Connector 57"/>
          <p:cNvCxnSpPr>
            <a:stCxn id="186" idx="3"/>
            <a:endCxn id="291" idx="0"/>
          </p:cNvCxnSpPr>
          <p:nvPr/>
        </p:nvCxnSpPr>
        <p:spPr bwMode="auto">
          <a:xfrm>
            <a:off x="6408806" y="5404658"/>
            <a:ext cx="489406" cy="90535"/>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sp>
        <p:nvSpPr>
          <p:cNvPr id="201" name="TextBox 200"/>
          <p:cNvSpPr txBox="1"/>
          <p:nvPr/>
        </p:nvSpPr>
        <p:spPr>
          <a:xfrm>
            <a:off x="5505286" y="5486894"/>
            <a:ext cx="457718" cy="276999"/>
          </a:xfrm>
          <a:prstGeom prst="rect">
            <a:avLst/>
          </a:prstGeom>
          <a:noFill/>
          <a:ln>
            <a:noFill/>
          </a:ln>
        </p:spPr>
        <p:txBody>
          <a:bodyPr wrap="square" rtlCol="0">
            <a:spAutoFit/>
          </a:bodyPr>
          <a:lstStyle/>
          <a:p>
            <a:pPr algn="ctr"/>
            <a:r>
              <a:rPr lang="en-US" altLang="zh-CN" sz="1200" dirty="0">
                <a:latin typeface="Times New Roman" panose="02020603050405020304" pitchFamily="18" charset="0"/>
                <a:ea typeface="Times New Roman" charset="0"/>
                <a:cs typeface="Times New Roman" panose="02020603050405020304" pitchFamily="18" charset="0"/>
              </a:rPr>
              <a:t>No</a:t>
            </a:r>
            <a:endParaRPr lang="zh-CN" altLang="en-US" sz="1200" dirty="0" err="1">
              <a:latin typeface="Times New Roman" panose="02020603050405020304" pitchFamily="18" charset="0"/>
              <a:ea typeface="Times New Roman" charset="0"/>
              <a:cs typeface="Times New Roman" panose="02020603050405020304" pitchFamily="18" charset="0"/>
            </a:endParaRPr>
          </a:p>
        </p:txBody>
      </p:sp>
      <p:cxnSp>
        <p:nvCxnSpPr>
          <p:cNvPr id="62" name="Elbow Connector 61"/>
          <p:cNvCxnSpPr>
            <a:stCxn id="269" idx="3"/>
            <a:endCxn id="8" idx="0"/>
          </p:cNvCxnSpPr>
          <p:nvPr/>
        </p:nvCxnSpPr>
        <p:spPr bwMode="auto">
          <a:xfrm>
            <a:off x="4782810" y="5694637"/>
            <a:ext cx="1084211" cy="182899"/>
          </a:xfrm>
          <a:prstGeom prst="bentConnector2">
            <a:avLst/>
          </a:prstGeom>
          <a:ln>
            <a:tailEnd type="triangle"/>
          </a:ln>
          <a:extLst/>
        </p:spPr>
        <p:style>
          <a:lnRef idx="1">
            <a:schemeClr val="dk1"/>
          </a:lnRef>
          <a:fillRef idx="0">
            <a:schemeClr val="dk1"/>
          </a:fillRef>
          <a:effectRef idx="0">
            <a:schemeClr val="dk1"/>
          </a:effectRef>
          <a:fontRef idx="minor">
            <a:schemeClr val="tx1"/>
          </a:fontRef>
        </p:style>
      </p:cxnSp>
      <p:cxnSp>
        <p:nvCxnSpPr>
          <p:cNvPr id="66" name="Elbow Connector 65"/>
          <p:cNvCxnSpPr>
            <a:stCxn id="291" idx="2"/>
            <a:endCxn id="8" idx="0"/>
          </p:cNvCxnSpPr>
          <p:nvPr/>
        </p:nvCxnSpPr>
        <p:spPr bwMode="auto">
          <a:xfrm rot="5400000">
            <a:off x="6301732" y="5281056"/>
            <a:ext cx="161770" cy="1031191"/>
          </a:xfrm>
          <a:prstGeom prst="bentConnector3">
            <a:avLst/>
          </a:prstGeom>
          <a:ln>
            <a:tailEnd type="triangle"/>
          </a:ln>
          <a:extLst/>
        </p:spPr>
        <p:style>
          <a:lnRef idx="1">
            <a:schemeClr val="dk1"/>
          </a:lnRef>
          <a:fillRef idx="0">
            <a:schemeClr val="dk1"/>
          </a:fillRef>
          <a:effectRef idx="0">
            <a:schemeClr val="dk1"/>
          </a:effectRef>
          <a:fontRef idx="minor">
            <a:schemeClr val="tx1"/>
          </a:fontRef>
        </p:style>
      </p:cxnSp>
      <p:sp>
        <p:nvSpPr>
          <p:cNvPr id="202" name="Rectangle 201"/>
          <p:cNvSpPr/>
          <p:nvPr/>
        </p:nvSpPr>
        <p:spPr>
          <a:xfrm>
            <a:off x="8041719" y="4811811"/>
            <a:ext cx="3779220" cy="477054"/>
          </a:xfrm>
          <a:prstGeom prst="rect">
            <a:avLst/>
          </a:prstGeom>
          <a:ln>
            <a:solidFill>
              <a:schemeClr val="tx1"/>
            </a:solidFill>
            <a:prstDash val="dash"/>
          </a:ln>
        </p:spPr>
        <p:txBody>
          <a:bodyPr wrap="square">
            <a:spAutoFit/>
          </a:bodyPr>
          <a:lstStyle/>
          <a:p>
            <a:pPr>
              <a:lnSpc>
                <a:spcPts val="1520"/>
              </a:lnSpc>
            </a:pPr>
            <a:r>
              <a:rPr lang="en-US" altLang="zh-CN" sz="1100" dirty="0">
                <a:latin typeface="Times New Roman" charset="0"/>
                <a:ea typeface="Times New Roman" charset="0"/>
                <a:cs typeface="Times New Roman" charset="0"/>
              </a:rPr>
              <a:t>sess.run(sync_init_op)     </a:t>
            </a:r>
          </a:p>
          <a:p>
            <a:pPr>
              <a:lnSpc>
                <a:spcPts val="1520"/>
              </a:lnSpc>
            </a:pPr>
            <a:r>
              <a:rPr lang="en-US" altLang="zh-CN" sz="1100" dirty="0">
                <a:latin typeface="Times New Roman" charset="0"/>
                <a:ea typeface="Times New Roman" charset="0"/>
                <a:cs typeface="Times New Roman" charset="0"/>
              </a:rPr>
              <a:t>sv.start_queue_runners(sess, [chief_queue_runner])</a:t>
            </a:r>
            <a:endParaRPr lang="zh-CN" altLang="en-US" sz="1100" dirty="0">
              <a:latin typeface="Times New Roman" charset="0"/>
              <a:ea typeface="Times New Roman" charset="0"/>
              <a:cs typeface="Times New Roman" charset="0"/>
            </a:endParaRPr>
          </a:p>
        </p:txBody>
      </p:sp>
      <p:cxnSp>
        <p:nvCxnSpPr>
          <p:cNvPr id="70" name="Straight Connector 69"/>
          <p:cNvCxnSpPr>
            <a:stCxn id="202" idx="1"/>
            <a:endCxn id="291" idx="3"/>
          </p:cNvCxnSpPr>
          <p:nvPr/>
        </p:nvCxnSpPr>
        <p:spPr bwMode="auto">
          <a:xfrm flipH="1">
            <a:off x="7502307" y="5050338"/>
            <a:ext cx="539412" cy="555142"/>
          </a:xfrm>
          <a:prstGeom prst="line">
            <a:avLst/>
          </a:prstGeom>
          <a:ln>
            <a:prstDash val="dash"/>
            <a:headEnd type="none" w="med" len="med"/>
            <a:tailEnd type="none" w="med" len="med"/>
          </a:ln>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4759519"/>
      </p:ext>
    </p:extLst>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45" name="Straight Arrow Connector 244"/>
          <p:cNvCxnSpPr>
            <a:stCxn id="70" idx="3"/>
          </p:cNvCxnSpPr>
          <p:nvPr/>
        </p:nvCxnSpPr>
        <p:spPr bwMode="auto">
          <a:xfrm>
            <a:off x="5271596" y="2776113"/>
            <a:ext cx="1317799" cy="0"/>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sp>
        <p:nvSpPr>
          <p:cNvPr id="70" name="Rectangle 69"/>
          <p:cNvSpPr/>
          <p:nvPr/>
        </p:nvSpPr>
        <p:spPr bwMode="auto">
          <a:xfrm>
            <a:off x="2679094" y="1404513"/>
            <a:ext cx="2592502" cy="27432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69" name="Rectangle 68"/>
          <p:cNvSpPr/>
          <p:nvPr/>
        </p:nvSpPr>
        <p:spPr bwMode="auto">
          <a:xfrm>
            <a:off x="2487981" y="1514942"/>
            <a:ext cx="2592502" cy="27432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2" name="Rectangle 1"/>
          <p:cNvSpPr/>
          <p:nvPr/>
        </p:nvSpPr>
        <p:spPr bwMode="auto">
          <a:xfrm>
            <a:off x="2278942" y="1625371"/>
            <a:ext cx="2592502" cy="27432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68" name="Rectangle 67"/>
          <p:cNvSpPr/>
          <p:nvPr/>
        </p:nvSpPr>
        <p:spPr bwMode="auto">
          <a:xfrm>
            <a:off x="2564422" y="1789784"/>
            <a:ext cx="2021542" cy="22711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3" name="TextBox 2"/>
          <p:cNvSpPr txBox="1"/>
          <p:nvPr/>
        </p:nvSpPr>
        <p:spPr>
          <a:xfrm>
            <a:off x="2847384" y="1108491"/>
            <a:ext cx="1952304" cy="220573"/>
          </a:xfrm>
          <a:prstGeom prst="rect">
            <a:avLst/>
          </a:prstGeom>
          <a:noFill/>
          <a:ln>
            <a:noFill/>
          </a:ln>
        </p:spPr>
        <p:txBody>
          <a:bodyPr wrap="square" rtlCol="0">
            <a:spAutoFit/>
          </a:bodyPr>
          <a:lstStyle/>
          <a:p>
            <a:pPr algn="ctr">
              <a:lnSpc>
                <a:spcPts val="1040"/>
              </a:lnSpc>
            </a:pPr>
            <a:r>
              <a:rPr lang="en-US" altLang="zh-CN" sz="1600" dirty="0">
                <a:latin typeface="Times New Roman" charset="0"/>
                <a:ea typeface="Times New Roman" charset="0"/>
                <a:cs typeface="Times New Roman" charset="0"/>
              </a:rPr>
              <a:t>j</a:t>
            </a:r>
            <a:r>
              <a:rPr lang="en-US" altLang="zh-CN" sz="1600" dirty="0" smtClean="0">
                <a:latin typeface="Times New Roman" charset="0"/>
                <a:ea typeface="Times New Roman" charset="0"/>
                <a:cs typeface="Times New Roman" charset="0"/>
              </a:rPr>
              <a:t>ob_name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worker</a:t>
            </a:r>
            <a:endParaRPr lang="en-US" sz="1600" dirty="0" smtClean="0">
              <a:latin typeface="Times New Roman" charset="0"/>
              <a:ea typeface="Times New Roman" charset="0"/>
              <a:cs typeface="Times New Roman" charset="0"/>
            </a:endParaRPr>
          </a:p>
        </p:txBody>
      </p:sp>
      <p:sp>
        <p:nvSpPr>
          <p:cNvPr id="74" name="Rectangle 73"/>
          <p:cNvSpPr/>
          <p:nvPr/>
        </p:nvSpPr>
        <p:spPr bwMode="auto">
          <a:xfrm>
            <a:off x="6798434" y="1514942"/>
            <a:ext cx="2592502" cy="27432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75" name="Rectangle 74"/>
          <p:cNvSpPr/>
          <p:nvPr/>
        </p:nvSpPr>
        <p:spPr bwMode="auto">
          <a:xfrm>
            <a:off x="6589395" y="1625371"/>
            <a:ext cx="2592502" cy="27432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77" name="TextBox 76"/>
          <p:cNvSpPr txBox="1"/>
          <p:nvPr/>
        </p:nvSpPr>
        <p:spPr>
          <a:xfrm>
            <a:off x="6789966" y="1108491"/>
            <a:ext cx="1985055" cy="220573"/>
          </a:xfrm>
          <a:prstGeom prst="rect">
            <a:avLst/>
          </a:prstGeom>
          <a:noFill/>
          <a:ln>
            <a:noFill/>
          </a:ln>
        </p:spPr>
        <p:txBody>
          <a:bodyPr wrap="square" rtlCol="0">
            <a:spAutoFit/>
          </a:bodyPr>
          <a:lstStyle/>
          <a:p>
            <a:pPr algn="ctr">
              <a:lnSpc>
                <a:spcPts val="1040"/>
              </a:lnSpc>
            </a:pPr>
            <a:r>
              <a:rPr lang="en-US" altLang="zh-CN" sz="1600" dirty="0" smtClean="0">
                <a:latin typeface="Times New Roman" charset="0"/>
                <a:ea typeface="Times New Roman" charset="0"/>
                <a:cs typeface="Times New Roman" charset="0"/>
              </a:rPr>
              <a:t>job_name</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a:t>
            </a:r>
            <a:r>
              <a:rPr lang="zh-CN" altLang="en-US" sz="1600" dirty="0" smtClean="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PS</a:t>
            </a:r>
            <a:endParaRPr lang="en-US" sz="1600" dirty="0" smtClean="0">
              <a:latin typeface="Times New Roman" charset="0"/>
              <a:ea typeface="Times New Roman" charset="0"/>
              <a:cs typeface="Times New Roman" charset="0"/>
            </a:endParaRPr>
          </a:p>
        </p:txBody>
      </p:sp>
      <p:sp>
        <p:nvSpPr>
          <p:cNvPr id="78" name="TextBox 77"/>
          <p:cNvSpPr txBox="1"/>
          <p:nvPr/>
        </p:nvSpPr>
        <p:spPr>
          <a:xfrm>
            <a:off x="2754922" y="1906932"/>
            <a:ext cx="1640541" cy="584775"/>
          </a:xfrm>
          <a:prstGeom prst="rect">
            <a:avLst/>
          </a:prstGeom>
          <a:noFill/>
          <a:ln>
            <a:noFill/>
          </a:ln>
        </p:spPr>
        <p:txBody>
          <a:bodyPr wrap="square" rtlCol="0">
            <a:spAutoFit/>
          </a:bodyPr>
          <a:lstStyle/>
          <a:p>
            <a:pPr algn="ctr"/>
            <a:r>
              <a:rPr lang="en-US" altLang="zh-CN" sz="1600" u="sng" dirty="0">
                <a:latin typeface="Times New Roman" charset="0"/>
                <a:ea typeface="Times New Roman" charset="0"/>
                <a:cs typeface="Times New Roman" charset="0"/>
              </a:rPr>
              <a:t>worker0</a:t>
            </a:r>
          </a:p>
          <a:p>
            <a:pPr algn="ctr"/>
            <a:r>
              <a:rPr lang="zh-CN" altLang="en-US" sz="1600" dirty="0">
                <a:latin typeface="Times New Roman" charset="0"/>
                <a:ea typeface="Times New Roman" charset="0"/>
                <a:cs typeface="Times New Roman" charset="0"/>
              </a:rPr>
              <a:t>（</a:t>
            </a:r>
            <a:r>
              <a:rPr lang="en-US" altLang="zh-CN" sz="1600" dirty="0">
                <a:latin typeface="Times New Roman" charset="0"/>
                <a:ea typeface="Times New Roman" charset="0"/>
                <a:cs typeface="Times New Roman" charset="0"/>
              </a:rPr>
              <a:t>chief</a:t>
            </a:r>
            <a:r>
              <a:rPr lang="zh-CN" altLang="en-US" sz="1600" dirty="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worker</a:t>
            </a:r>
            <a:r>
              <a:rPr lang="zh-CN" altLang="en-US" sz="1600" dirty="0">
                <a:latin typeface="Times New Roman" charset="0"/>
                <a:ea typeface="Times New Roman" charset="0"/>
                <a:cs typeface="Times New Roman" charset="0"/>
              </a:rPr>
              <a:t>）</a:t>
            </a:r>
            <a:endParaRPr lang="en-US" sz="1600" dirty="0" smtClean="0">
              <a:latin typeface="Times New Roman" charset="0"/>
              <a:ea typeface="Times New Roman" charset="0"/>
              <a:cs typeface="Times New Roman" charset="0"/>
            </a:endParaRPr>
          </a:p>
        </p:txBody>
      </p:sp>
      <p:grpSp>
        <p:nvGrpSpPr>
          <p:cNvPr id="4" name="Group 3"/>
          <p:cNvGrpSpPr/>
          <p:nvPr/>
        </p:nvGrpSpPr>
        <p:grpSpPr>
          <a:xfrm>
            <a:off x="2672895" y="2531381"/>
            <a:ext cx="1804595" cy="600316"/>
            <a:chOff x="2378499" y="3295438"/>
            <a:chExt cx="1491401" cy="600316"/>
          </a:xfrm>
        </p:grpSpPr>
        <p:sp>
          <p:nvSpPr>
            <p:cNvPr id="79" name="Rectangle 78"/>
            <p:cNvSpPr/>
            <p:nvPr/>
          </p:nvSpPr>
          <p:spPr bwMode="auto">
            <a:xfrm>
              <a:off x="2433830" y="3295438"/>
              <a:ext cx="1380740" cy="59231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80" name="TextBox 79"/>
            <p:cNvSpPr txBox="1"/>
            <p:nvPr/>
          </p:nvSpPr>
          <p:spPr>
            <a:xfrm>
              <a:off x="2378499" y="3310979"/>
              <a:ext cx="1491401" cy="584775"/>
            </a:xfrm>
            <a:prstGeom prst="rect">
              <a:avLst/>
            </a:prstGeom>
            <a:noFill/>
            <a:ln>
              <a:noFill/>
            </a:ln>
          </p:spPr>
          <p:txBody>
            <a:bodyPr wrap="square" rtlCol="0">
              <a:spAutoFit/>
            </a:bodyPr>
            <a:lstStyle/>
            <a:p>
              <a:pPr algn="ctr"/>
              <a:r>
                <a:rPr lang="en-US" altLang="zh-CN" sz="1600" u="sng" dirty="0" smtClean="0">
                  <a:latin typeface="Times New Roman" charset="0"/>
                  <a:ea typeface="Times New Roman" charset="0"/>
                  <a:cs typeface="Times New Roman" charset="0"/>
                </a:rPr>
                <a:t>Python</a:t>
              </a:r>
              <a:r>
                <a:rPr lang="zh-CN" altLang="en-US" sz="1600" u="sng" dirty="0" smtClean="0">
                  <a:latin typeface="Times New Roman" charset="0"/>
                  <a:ea typeface="Times New Roman" charset="0"/>
                  <a:cs typeface="Times New Roman" charset="0"/>
                </a:rPr>
                <a:t> </a:t>
              </a:r>
              <a:r>
                <a:rPr lang="en-US" altLang="zh-CN" sz="1600" u="sng" dirty="0" smtClean="0">
                  <a:latin typeface="Times New Roman" charset="0"/>
                  <a:ea typeface="Times New Roman" charset="0"/>
                  <a:cs typeface="Times New Roman" charset="0"/>
                </a:rPr>
                <a:t>client</a:t>
              </a:r>
            </a:p>
            <a:p>
              <a:pPr algn="ctr"/>
              <a:r>
                <a:rPr lang="zh-CN" altLang="en-US" sz="1600" dirty="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dataflow</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graph</a:t>
              </a:r>
              <a:r>
                <a:rPr lang="zh-CN" altLang="en-US" sz="1600" dirty="0" smtClean="0">
                  <a:latin typeface="Times New Roman" charset="0"/>
                  <a:ea typeface="Times New Roman" charset="0"/>
                  <a:cs typeface="Times New Roman" charset="0"/>
                </a:rPr>
                <a:t>）</a:t>
              </a:r>
              <a:endParaRPr lang="en-US" sz="1600" dirty="0" smtClean="0">
                <a:latin typeface="Times New Roman" charset="0"/>
                <a:ea typeface="Times New Roman" charset="0"/>
                <a:cs typeface="Times New Roman" charset="0"/>
              </a:endParaRPr>
            </a:p>
          </p:txBody>
        </p:sp>
      </p:grpSp>
      <p:sp>
        <p:nvSpPr>
          <p:cNvPr id="88" name="Rectangle 87"/>
          <p:cNvSpPr/>
          <p:nvPr/>
        </p:nvSpPr>
        <p:spPr bwMode="auto">
          <a:xfrm>
            <a:off x="2739846" y="3294917"/>
            <a:ext cx="1670695" cy="59231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89" name="TextBox 88"/>
          <p:cNvSpPr txBox="1"/>
          <p:nvPr/>
        </p:nvSpPr>
        <p:spPr>
          <a:xfrm>
            <a:off x="2582665" y="3316245"/>
            <a:ext cx="1985055" cy="584775"/>
          </a:xfrm>
          <a:prstGeom prst="rect">
            <a:avLst/>
          </a:prstGeom>
          <a:noFill/>
          <a:ln>
            <a:noFill/>
          </a:ln>
        </p:spPr>
        <p:txBody>
          <a:bodyPr wrap="square" rtlCol="0">
            <a:spAutoFit/>
          </a:bodyPr>
          <a:lstStyle/>
          <a:p>
            <a:pPr algn="ctr"/>
            <a:r>
              <a:rPr lang="en-US" altLang="zh-CN" sz="1600" u="sng" dirty="0" smtClean="0">
                <a:latin typeface="Times New Roman" charset="0"/>
                <a:ea typeface="Times New Roman" charset="0"/>
                <a:cs typeface="Times New Roman" charset="0"/>
              </a:rPr>
              <a:t>TensorFlow</a:t>
            </a:r>
            <a:r>
              <a:rPr lang="zh-CN" altLang="en-US" sz="1600" u="sng" dirty="0" smtClean="0">
                <a:latin typeface="Times New Roman" charset="0"/>
                <a:ea typeface="Times New Roman" charset="0"/>
                <a:cs typeface="Times New Roman" charset="0"/>
              </a:rPr>
              <a:t> </a:t>
            </a:r>
            <a:r>
              <a:rPr lang="en-US" altLang="zh-CN" sz="1600" u="sng" dirty="0">
                <a:latin typeface="Times New Roman" charset="0"/>
                <a:ea typeface="Times New Roman" charset="0"/>
                <a:cs typeface="Times New Roman" charset="0"/>
              </a:rPr>
              <a:t>s</a:t>
            </a:r>
            <a:r>
              <a:rPr lang="en-US" altLang="zh-CN" sz="1600" u="sng" dirty="0" smtClean="0">
                <a:latin typeface="Times New Roman" charset="0"/>
                <a:ea typeface="Times New Roman" charset="0"/>
                <a:cs typeface="Times New Roman" charset="0"/>
              </a:rPr>
              <a:t>erver</a:t>
            </a:r>
            <a:r>
              <a:rPr lang="zh-CN" altLang="en-US" sz="1600" dirty="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gRPC</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service</a:t>
            </a:r>
            <a:r>
              <a:rPr lang="zh-CN" altLang="en-US" sz="1600" dirty="0" smtClean="0">
                <a:latin typeface="Times New Roman" charset="0"/>
                <a:ea typeface="Times New Roman" charset="0"/>
                <a:cs typeface="Times New Roman" charset="0"/>
              </a:rPr>
              <a:t>）</a:t>
            </a:r>
            <a:endParaRPr lang="en-US" sz="1600" dirty="0" smtClean="0">
              <a:latin typeface="Times New Roman" charset="0"/>
              <a:ea typeface="Times New Roman" charset="0"/>
              <a:cs typeface="Times New Roman" charset="0"/>
            </a:endParaRPr>
          </a:p>
        </p:txBody>
      </p:sp>
      <p:sp>
        <p:nvSpPr>
          <p:cNvPr id="93" name="Rectangle 92"/>
          <p:cNvSpPr/>
          <p:nvPr/>
        </p:nvSpPr>
        <p:spPr bwMode="auto">
          <a:xfrm>
            <a:off x="6877730" y="1789784"/>
            <a:ext cx="2021542" cy="22711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94" name="TextBox 93"/>
          <p:cNvSpPr txBox="1"/>
          <p:nvPr/>
        </p:nvSpPr>
        <p:spPr>
          <a:xfrm>
            <a:off x="6895973" y="2065956"/>
            <a:ext cx="1985055" cy="220573"/>
          </a:xfrm>
          <a:prstGeom prst="rect">
            <a:avLst/>
          </a:prstGeom>
          <a:noFill/>
          <a:ln>
            <a:noFill/>
          </a:ln>
        </p:spPr>
        <p:txBody>
          <a:bodyPr wrap="square" rtlCol="0">
            <a:spAutoFit/>
          </a:bodyPr>
          <a:lstStyle/>
          <a:p>
            <a:pPr algn="ctr">
              <a:lnSpc>
                <a:spcPts val="1040"/>
              </a:lnSpc>
            </a:pPr>
            <a:r>
              <a:rPr lang="en-US" altLang="zh-CN" sz="1600" dirty="0">
                <a:latin typeface="Times New Roman" charset="0"/>
                <a:ea typeface="Times New Roman" charset="0"/>
                <a:cs typeface="Times New Roman" charset="0"/>
              </a:rPr>
              <a:t>PS0</a:t>
            </a:r>
            <a:endParaRPr lang="en-US" sz="1600" dirty="0" smtClean="0">
              <a:latin typeface="Times New Roman" charset="0"/>
              <a:ea typeface="Times New Roman" charset="0"/>
              <a:cs typeface="Times New Roman" charset="0"/>
            </a:endParaRPr>
          </a:p>
        </p:txBody>
      </p:sp>
      <p:cxnSp>
        <p:nvCxnSpPr>
          <p:cNvPr id="8" name="Straight Arrow Connector 7"/>
          <p:cNvCxnSpPr>
            <a:stCxn id="2" idx="3"/>
            <a:endCxn id="75" idx="1"/>
          </p:cNvCxnSpPr>
          <p:nvPr/>
        </p:nvCxnSpPr>
        <p:spPr bwMode="auto">
          <a:xfrm>
            <a:off x="4871444" y="2996971"/>
            <a:ext cx="1717951" cy="0"/>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69" idx="3"/>
          </p:cNvCxnSpPr>
          <p:nvPr/>
        </p:nvCxnSpPr>
        <p:spPr bwMode="auto">
          <a:xfrm flipV="1">
            <a:off x="5080483" y="2885116"/>
            <a:ext cx="1508912" cy="1426"/>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5297930" y="2545606"/>
            <a:ext cx="926043" cy="220573"/>
          </a:xfrm>
          <a:prstGeom prst="rect">
            <a:avLst/>
          </a:prstGeom>
          <a:noFill/>
          <a:ln>
            <a:noFill/>
          </a:ln>
        </p:spPr>
        <p:txBody>
          <a:bodyPr wrap="square" rtlCol="0">
            <a:spAutoFit/>
          </a:bodyPr>
          <a:lstStyle/>
          <a:p>
            <a:pPr algn="ctr">
              <a:lnSpc>
                <a:spcPts val="1040"/>
              </a:lnSpc>
            </a:pPr>
            <a:r>
              <a:rPr lang="en-US" altLang="zh-CN" sz="1600" dirty="0">
                <a:latin typeface="Times New Roman" charset="0"/>
                <a:ea typeface="Times New Roman" charset="0"/>
                <a:cs typeface="Times New Roman" charset="0"/>
              </a:rPr>
              <a:t>gRPC</a:t>
            </a:r>
            <a:endParaRPr lang="en-US" sz="1600" dirty="0" smtClean="0">
              <a:latin typeface="Times New Roman" charset="0"/>
              <a:ea typeface="Times New Roman" charset="0"/>
              <a:cs typeface="Times New Roman" charset="0"/>
            </a:endParaRPr>
          </a:p>
        </p:txBody>
      </p:sp>
      <p:sp>
        <p:nvSpPr>
          <p:cNvPr id="251" name="Rectangle 250"/>
          <p:cNvSpPr/>
          <p:nvPr/>
        </p:nvSpPr>
        <p:spPr bwMode="auto">
          <a:xfrm>
            <a:off x="1732946" y="429157"/>
            <a:ext cx="8023412" cy="4204447"/>
          </a:xfrm>
          <a:prstGeom prst="rect">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149" name="TextBox 148"/>
          <p:cNvSpPr txBox="1"/>
          <p:nvPr/>
        </p:nvSpPr>
        <p:spPr>
          <a:xfrm>
            <a:off x="1726872" y="593855"/>
            <a:ext cx="1120512" cy="220573"/>
          </a:xfrm>
          <a:prstGeom prst="rect">
            <a:avLst/>
          </a:prstGeom>
          <a:noFill/>
          <a:ln>
            <a:noFill/>
          </a:ln>
        </p:spPr>
        <p:txBody>
          <a:bodyPr wrap="square" rtlCol="0">
            <a:spAutoFit/>
          </a:bodyPr>
          <a:lstStyle/>
          <a:p>
            <a:pPr algn="ctr">
              <a:lnSpc>
                <a:spcPts val="1040"/>
              </a:lnSpc>
            </a:pPr>
            <a:r>
              <a:rPr lang="en-US" altLang="zh-CN" sz="1600" dirty="0">
                <a:latin typeface="Times New Roman" charset="0"/>
                <a:ea typeface="Times New Roman" charset="0"/>
                <a:cs typeface="Times New Roman" charset="0"/>
              </a:rPr>
              <a:t>Cluster</a:t>
            </a:r>
            <a:endParaRPr lang="en-US" sz="1600" dirty="0" smtClean="0">
              <a:latin typeface="Times New Roman" charset="0"/>
              <a:ea typeface="Times New Roman" charset="0"/>
              <a:cs typeface="Times New Roman" charset="0"/>
            </a:endParaRPr>
          </a:p>
        </p:txBody>
      </p:sp>
      <p:sp>
        <p:nvSpPr>
          <p:cNvPr id="252" name="TextBox 251"/>
          <p:cNvSpPr txBox="1"/>
          <p:nvPr/>
        </p:nvSpPr>
        <p:spPr>
          <a:xfrm>
            <a:off x="2037670" y="5190569"/>
            <a:ext cx="3005950" cy="1938992"/>
          </a:xfrm>
          <a:prstGeom prst="rect">
            <a:avLst/>
          </a:prstGeom>
          <a:noFill/>
          <a:ln>
            <a:solidFill>
              <a:schemeClr val="tx1"/>
            </a:solidFill>
          </a:ln>
        </p:spPr>
        <p:txBody>
          <a:bodyPr wrap="square" rtlCol="0">
            <a:spAutoFit/>
          </a:bodyPr>
          <a:lstStyle/>
          <a:p>
            <a:r>
              <a:rPr lang="en-US" sz="1200">
                <a:latin typeface="Times New Roman" charset="0"/>
                <a:ea typeface="Times New Roman" charset="0"/>
                <a:cs typeface="Times New Roman" charset="0"/>
              </a:rPr>
              <a:t>tf.train.ClusterSpec({ </a:t>
            </a:r>
          </a:p>
          <a:p>
            <a:r>
              <a:rPr lang="en-US" sz="1200">
                <a:latin typeface="Times New Roman" charset="0"/>
                <a:ea typeface="Times New Roman" charset="0"/>
                <a:cs typeface="Times New Roman" charset="0"/>
              </a:rPr>
              <a:t>    "worker": [ </a:t>
            </a:r>
            <a:r>
              <a:rPr lang="zh-CN" altLang="en-US" sz="1200">
                <a:latin typeface="Times New Roman" charset="0"/>
                <a:ea typeface="Times New Roman" charset="0"/>
                <a:cs typeface="Times New Roman" charset="0"/>
              </a:rPr>
              <a:t> </a:t>
            </a:r>
            <a:endParaRPr lang="en-US" altLang="zh-CN" sz="1200">
              <a:latin typeface="Times New Roman" charset="0"/>
              <a:ea typeface="Times New Roman" charset="0"/>
              <a:cs typeface="Times New Roman" charset="0"/>
            </a:endParaRPr>
          </a:p>
          <a:p>
            <a:r>
              <a:rPr lang="en-US" sz="1200">
                <a:latin typeface="Times New Roman" charset="0"/>
                <a:ea typeface="Times New Roman" charset="0"/>
                <a:cs typeface="Times New Roman" charset="0"/>
              </a:rPr>
              <a:t>           "worker0.example.com:2222",    </a:t>
            </a:r>
          </a:p>
          <a:p>
            <a:r>
              <a:rPr lang="en-US" sz="1200">
                <a:latin typeface="Times New Roman" charset="0"/>
                <a:ea typeface="Times New Roman" charset="0"/>
                <a:cs typeface="Times New Roman" charset="0"/>
              </a:rPr>
              <a:t>           "worker1.example.com:2222", </a:t>
            </a:r>
          </a:p>
          <a:p>
            <a:r>
              <a:rPr lang="en-US" sz="1200">
                <a:latin typeface="Times New Roman" charset="0"/>
                <a:ea typeface="Times New Roman" charset="0"/>
                <a:cs typeface="Times New Roman" charset="0"/>
              </a:rPr>
              <a:t>           "worker2.example.com:2222" </a:t>
            </a:r>
          </a:p>
          <a:p>
            <a:r>
              <a:rPr lang="en-US" sz="1200">
                <a:latin typeface="Times New Roman" charset="0"/>
                <a:ea typeface="Times New Roman" charset="0"/>
                <a:cs typeface="Times New Roman" charset="0"/>
              </a:rPr>
              <a:t>    ],</a:t>
            </a:r>
          </a:p>
          <a:p>
            <a:r>
              <a:rPr lang="en-US" sz="1200">
                <a:latin typeface="Times New Roman" charset="0"/>
                <a:ea typeface="Times New Roman" charset="0"/>
                <a:cs typeface="Times New Roman" charset="0"/>
              </a:rPr>
              <a:t>    "ps": [</a:t>
            </a:r>
          </a:p>
          <a:p>
            <a:r>
              <a:rPr lang="en-US" sz="1200">
                <a:latin typeface="Times New Roman" charset="0"/>
                <a:ea typeface="Times New Roman" charset="0"/>
                <a:cs typeface="Times New Roman" charset="0"/>
              </a:rPr>
              <a:t>           "ps0.example.com:2222", </a:t>
            </a:r>
          </a:p>
          <a:p>
            <a:r>
              <a:rPr lang="en-US" sz="1200">
                <a:latin typeface="Times New Roman" charset="0"/>
                <a:ea typeface="Times New Roman" charset="0"/>
                <a:cs typeface="Times New Roman" charset="0"/>
              </a:rPr>
              <a:t>           "ps1.example.com:2222" </a:t>
            </a:r>
          </a:p>
          <a:p>
            <a:r>
              <a:rPr lang="en-US" sz="1200">
                <a:latin typeface="Times New Roman" charset="0"/>
                <a:ea typeface="Times New Roman" charset="0"/>
                <a:cs typeface="Times New Roman" charset="0"/>
              </a:rPr>
              <a:t>    ]})</a:t>
            </a:r>
            <a:endParaRPr lang="en-US" sz="1200" dirty="0" smtClean="0">
              <a:latin typeface="Times New Roman" charset="0"/>
              <a:ea typeface="Times New Roman" charset="0"/>
              <a:cs typeface="Times New Roman" charset="0"/>
            </a:endParaRPr>
          </a:p>
        </p:txBody>
      </p:sp>
      <p:cxnSp>
        <p:nvCxnSpPr>
          <p:cNvPr id="32" name="Straight Connector 31"/>
          <p:cNvCxnSpPr>
            <a:stCxn id="252" idx="0"/>
            <a:endCxn id="89" idx="2"/>
          </p:cNvCxnSpPr>
          <p:nvPr/>
        </p:nvCxnSpPr>
        <p:spPr bwMode="auto">
          <a:xfrm flipV="1">
            <a:off x="3540645" y="3901020"/>
            <a:ext cx="34548" cy="1289549"/>
          </a:xfrm>
          <a:prstGeom prst="line">
            <a:avLst/>
          </a:prstGeom>
          <a:ln>
            <a:solidFill>
              <a:schemeClr val="tx1"/>
            </a:solidFill>
            <a:prstDash val="dash"/>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40" name="Rectangle 39"/>
          <p:cNvSpPr/>
          <p:nvPr/>
        </p:nvSpPr>
        <p:spPr bwMode="auto">
          <a:xfrm>
            <a:off x="7044948" y="2531381"/>
            <a:ext cx="1670695" cy="592318"/>
          </a:xfrm>
          <a:prstGeom prst="rect">
            <a:avLst/>
          </a:prstGeom>
          <a:solidFill>
            <a:schemeClr val="bg1"/>
          </a:solidFill>
          <a:ln w="9525" cap="flat" cmpd="sng" algn="ctr">
            <a:solidFill>
              <a:schemeClr val="tx1"/>
            </a:solidFill>
            <a:prstDash val="dash"/>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41" name="TextBox 40"/>
          <p:cNvSpPr txBox="1"/>
          <p:nvPr/>
        </p:nvSpPr>
        <p:spPr>
          <a:xfrm>
            <a:off x="6990066" y="2546922"/>
            <a:ext cx="1804595" cy="584775"/>
          </a:xfrm>
          <a:prstGeom prst="rect">
            <a:avLst/>
          </a:prstGeom>
          <a:noFill/>
          <a:ln>
            <a:noFill/>
          </a:ln>
        </p:spPr>
        <p:txBody>
          <a:bodyPr wrap="square" rtlCol="0">
            <a:spAutoFit/>
          </a:bodyPr>
          <a:lstStyle/>
          <a:p>
            <a:pPr algn="ctr"/>
            <a:r>
              <a:rPr lang="en-US" altLang="zh-CN" sz="1600" u="sng" dirty="0" smtClean="0">
                <a:solidFill>
                  <a:schemeClr val="bg2"/>
                </a:solidFill>
                <a:latin typeface="Times New Roman" charset="0"/>
                <a:ea typeface="Times New Roman" charset="0"/>
                <a:cs typeface="Times New Roman" charset="0"/>
              </a:rPr>
              <a:t>Python</a:t>
            </a:r>
            <a:r>
              <a:rPr lang="zh-CN" altLang="en-US" sz="1600" u="sng" dirty="0" smtClean="0">
                <a:solidFill>
                  <a:schemeClr val="bg2"/>
                </a:solidFill>
                <a:latin typeface="Times New Roman" charset="0"/>
                <a:ea typeface="Times New Roman" charset="0"/>
                <a:cs typeface="Times New Roman" charset="0"/>
              </a:rPr>
              <a:t> </a:t>
            </a:r>
            <a:r>
              <a:rPr lang="en-US" altLang="zh-CN" sz="1600" u="sng" dirty="0" smtClean="0">
                <a:solidFill>
                  <a:schemeClr val="bg2"/>
                </a:solidFill>
                <a:latin typeface="Times New Roman" charset="0"/>
                <a:ea typeface="Times New Roman" charset="0"/>
                <a:cs typeface="Times New Roman" charset="0"/>
              </a:rPr>
              <a:t>client</a:t>
            </a:r>
          </a:p>
          <a:p>
            <a:pPr algn="ctr"/>
            <a:r>
              <a:rPr lang="zh-CN" altLang="en-US" sz="1600" dirty="0">
                <a:solidFill>
                  <a:schemeClr val="bg2"/>
                </a:solidFill>
                <a:latin typeface="Times New Roman" charset="0"/>
                <a:ea typeface="Times New Roman" charset="0"/>
                <a:cs typeface="Times New Roman" charset="0"/>
              </a:rPr>
              <a:t>（</a:t>
            </a:r>
            <a:r>
              <a:rPr lang="en-US" altLang="zh-CN" sz="1600" dirty="0" smtClean="0">
                <a:solidFill>
                  <a:schemeClr val="bg2"/>
                </a:solidFill>
                <a:latin typeface="Times New Roman" charset="0"/>
                <a:ea typeface="Times New Roman" charset="0"/>
                <a:cs typeface="Times New Roman" charset="0"/>
              </a:rPr>
              <a:t>datafalow</a:t>
            </a:r>
            <a:r>
              <a:rPr lang="zh-CN" altLang="en-US" sz="1600" dirty="0" smtClean="0">
                <a:solidFill>
                  <a:schemeClr val="bg2"/>
                </a:solidFill>
                <a:latin typeface="Times New Roman" charset="0"/>
                <a:ea typeface="Times New Roman" charset="0"/>
                <a:cs typeface="Times New Roman" charset="0"/>
              </a:rPr>
              <a:t> </a:t>
            </a:r>
            <a:r>
              <a:rPr lang="en-US" altLang="zh-CN" sz="1600" dirty="0" smtClean="0">
                <a:solidFill>
                  <a:schemeClr val="bg2"/>
                </a:solidFill>
                <a:latin typeface="Times New Roman" charset="0"/>
                <a:ea typeface="Times New Roman" charset="0"/>
                <a:cs typeface="Times New Roman" charset="0"/>
              </a:rPr>
              <a:t>graph</a:t>
            </a:r>
            <a:r>
              <a:rPr lang="zh-CN" altLang="en-US" sz="1600" dirty="0" smtClean="0">
                <a:solidFill>
                  <a:schemeClr val="bg2"/>
                </a:solidFill>
                <a:latin typeface="Times New Roman" charset="0"/>
                <a:ea typeface="Times New Roman" charset="0"/>
                <a:cs typeface="Times New Roman" charset="0"/>
              </a:rPr>
              <a:t>）</a:t>
            </a:r>
            <a:endParaRPr lang="en-US" sz="1600" dirty="0" smtClean="0">
              <a:solidFill>
                <a:schemeClr val="bg2"/>
              </a:solidFill>
              <a:latin typeface="Times New Roman" charset="0"/>
              <a:ea typeface="Times New Roman" charset="0"/>
              <a:cs typeface="Times New Roman" charset="0"/>
            </a:endParaRPr>
          </a:p>
        </p:txBody>
      </p:sp>
      <p:sp>
        <p:nvSpPr>
          <p:cNvPr id="42" name="Rectangle 41"/>
          <p:cNvSpPr/>
          <p:nvPr/>
        </p:nvSpPr>
        <p:spPr bwMode="auto">
          <a:xfrm>
            <a:off x="7044948" y="3294917"/>
            <a:ext cx="1670695" cy="59231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cs typeface="Calibri" panose="020F0502020204030204" pitchFamily="34" charset="0"/>
            </a:endParaRPr>
          </a:p>
        </p:txBody>
      </p:sp>
      <p:sp>
        <p:nvSpPr>
          <p:cNvPr id="43" name="TextBox 42"/>
          <p:cNvSpPr txBox="1"/>
          <p:nvPr/>
        </p:nvSpPr>
        <p:spPr>
          <a:xfrm>
            <a:off x="6887767" y="3316245"/>
            <a:ext cx="1985055" cy="584775"/>
          </a:xfrm>
          <a:prstGeom prst="rect">
            <a:avLst/>
          </a:prstGeom>
          <a:noFill/>
          <a:ln>
            <a:noFill/>
          </a:ln>
        </p:spPr>
        <p:txBody>
          <a:bodyPr wrap="square" rtlCol="0">
            <a:spAutoFit/>
          </a:bodyPr>
          <a:lstStyle/>
          <a:p>
            <a:pPr algn="ctr"/>
            <a:r>
              <a:rPr lang="en-US" altLang="zh-CN" sz="1600" u="sng" dirty="0" smtClean="0">
                <a:latin typeface="Times New Roman" charset="0"/>
                <a:ea typeface="Times New Roman" charset="0"/>
                <a:cs typeface="Times New Roman" charset="0"/>
              </a:rPr>
              <a:t>TensorFlow</a:t>
            </a:r>
            <a:r>
              <a:rPr lang="zh-CN" altLang="en-US" sz="1600" u="sng" dirty="0" smtClean="0">
                <a:latin typeface="Times New Roman" charset="0"/>
                <a:ea typeface="Times New Roman" charset="0"/>
                <a:cs typeface="Times New Roman" charset="0"/>
              </a:rPr>
              <a:t> </a:t>
            </a:r>
            <a:r>
              <a:rPr lang="en-US" altLang="zh-CN" sz="1600" u="sng" dirty="0">
                <a:latin typeface="Times New Roman" charset="0"/>
                <a:ea typeface="Times New Roman" charset="0"/>
                <a:cs typeface="Times New Roman" charset="0"/>
              </a:rPr>
              <a:t>s</a:t>
            </a:r>
            <a:r>
              <a:rPr lang="en-US" altLang="zh-CN" sz="1600" u="sng" dirty="0" smtClean="0">
                <a:latin typeface="Times New Roman" charset="0"/>
                <a:ea typeface="Times New Roman" charset="0"/>
                <a:cs typeface="Times New Roman" charset="0"/>
              </a:rPr>
              <a:t>erver</a:t>
            </a:r>
            <a:r>
              <a:rPr lang="zh-CN" altLang="en-US" sz="1600" dirty="0">
                <a:latin typeface="Times New Roman" charset="0"/>
                <a:ea typeface="Times New Roman" charset="0"/>
                <a:cs typeface="Times New Roman" charset="0"/>
              </a:rPr>
              <a:t>（</a:t>
            </a:r>
            <a:r>
              <a:rPr lang="en-US" altLang="zh-CN" sz="1600" dirty="0" smtClean="0">
                <a:latin typeface="Times New Roman" charset="0"/>
                <a:ea typeface="Times New Roman" charset="0"/>
                <a:cs typeface="Times New Roman" charset="0"/>
              </a:rPr>
              <a:t>gRPC</a:t>
            </a:r>
            <a:r>
              <a:rPr lang="zh-CN" altLang="en-US" sz="1600"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service</a:t>
            </a:r>
            <a:r>
              <a:rPr lang="zh-CN" altLang="en-US" sz="1600" dirty="0" smtClean="0">
                <a:latin typeface="Times New Roman" charset="0"/>
                <a:ea typeface="Times New Roman" charset="0"/>
                <a:cs typeface="Times New Roman" charset="0"/>
              </a:rPr>
              <a:t>）</a:t>
            </a:r>
            <a:endParaRPr lang="en-US" sz="1600" dirty="0" smtClean="0">
              <a:latin typeface="Times New Roman" charset="0"/>
              <a:ea typeface="Times New Roman" charset="0"/>
              <a:cs typeface="Times New Roman" charset="0"/>
            </a:endParaRPr>
          </a:p>
        </p:txBody>
      </p:sp>
      <p:sp>
        <p:nvSpPr>
          <p:cNvPr id="46" name="TextBox 45"/>
          <p:cNvSpPr txBox="1"/>
          <p:nvPr/>
        </p:nvSpPr>
        <p:spPr>
          <a:xfrm>
            <a:off x="5688075" y="5190569"/>
            <a:ext cx="3676425" cy="1938992"/>
          </a:xfrm>
          <a:prstGeom prst="rect">
            <a:avLst/>
          </a:prstGeom>
          <a:noFill/>
          <a:ln>
            <a:solidFill>
              <a:schemeClr val="tx1"/>
            </a:solidFill>
          </a:ln>
        </p:spPr>
        <p:txBody>
          <a:bodyPr wrap="square" rtlCol="0">
            <a:spAutoFit/>
          </a:bodyPr>
          <a:lstStyle/>
          <a:p>
            <a:r>
              <a:rPr lang="en-US" altLang="zh-CN" sz="1200" dirty="0">
                <a:latin typeface="Times New Roman" charset="0"/>
                <a:ea typeface="Times New Roman" charset="0"/>
                <a:cs typeface="Times New Roman" charset="0"/>
              </a:rPr>
              <a:t>with</a:t>
            </a:r>
            <a:r>
              <a:rPr lang="zh-CN" altLang="en-US" sz="1200" dirty="0">
                <a:latin typeface="Times New Roman" charset="0"/>
                <a:ea typeface="Times New Roman" charset="0"/>
                <a:cs typeface="Times New Roman" charset="0"/>
              </a:rPr>
              <a:t> </a:t>
            </a:r>
            <a:r>
              <a:rPr lang="en-US" altLang="zh-CN" sz="1200" dirty="0">
                <a:latin typeface="Times New Roman" charset="0"/>
                <a:ea typeface="Times New Roman" charset="0"/>
                <a:cs typeface="Times New Roman" charset="0"/>
              </a:rPr>
              <a:t>tf.device(tf.train.replica_device_setter(</a:t>
            </a:r>
            <a:r>
              <a:rPr lang="is-IS" altLang="zh-CN" sz="1200" dirty="0">
                <a:latin typeface="Times New Roman" charset="0"/>
                <a:ea typeface="Times New Roman" charset="0"/>
                <a:cs typeface="Times New Roman" charset="0"/>
              </a:rPr>
              <a:t>…</a:t>
            </a:r>
            <a:r>
              <a:rPr lang="en-US" altLang="zh-CN" sz="1200" dirty="0">
                <a:latin typeface="Times New Roman" charset="0"/>
                <a:ea typeface="Times New Roman" charset="0"/>
                <a:cs typeface="Times New Roman" charset="0"/>
              </a:rPr>
              <a:t>)):</a:t>
            </a:r>
            <a:endParaRPr lang="en-US" sz="1200" dirty="0">
              <a:latin typeface="Times New Roman" charset="0"/>
              <a:ea typeface="Times New Roman" charset="0"/>
              <a:cs typeface="Times New Roman" charset="0"/>
            </a:endParaRPr>
          </a:p>
          <a:p>
            <a:r>
              <a:rPr lang="zh-CN" altLang="en-US" sz="1200" dirty="0">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x = tf.placeholder(</a:t>
            </a:r>
            <a:r>
              <a:rPr lang="is-IS" altLang="zh-CN" sz="1200" dirty="0">
                <a:latin typeface="Times New Roman" charset="0"/>
                <a:ea typeface="Times New Roman" charset="0"/>
                <a:cs typeface="Times New Roman" charset="0"/>
              </a:rPr>
              <a:t>…</a:t>
            </a:r>
            <a:r>
              <a:rPr lang="en-US" sz="1200" dirty="0">
                <a:latin typeface="Times New Roman" charset="0"/>
                <a:ea typeface="Times New Roman" charset="0"/>
                <a:cs typeface="Times New Roman" charset="0"/>
              </a:rPr>
              <a:t>) </a:t>
            </a:r>
          </a:p>
          <a:p>
            <a:r>
              <a:rPr lang="zh-CN" altLang="en-US" sz="1200" dirty="0">
                <a:latin typeface="Times New Roman" charset="0"/>
                <a:ea typeface="Times New Roman" charset="0"/>
                <a:cs typeface="Times New Roman" charset="0"/>
              </a:rPr>
              <a:t>    </a:t>
            </a:r>
            <a:r>
              <a:rPr lang="en-US" altLang="zh-CN" sz="1200" dirty="0">
                <a:latin typeface="Times New Roman" charset="0"/>
                <a:ea typeface="Times New Roman" charset="0"/>
                <a:cs typeface="Times New Roman" charset="0"/>
              </a:rPr>
              <a:t>hid_w = </a:t>
            </a:r>
            <a:r>
              <a:rPr lang="is-IS" altLang="zh-CN" sz="1200" dirty="0">
                <a:latin typeface="Times New Roman" charset="0"/>
                <a:ea typeface="Times New Roman" charset="0"/>
                <a:cs typeface="Times New Roman" charset="0"/>
              </a:rPr>
              <a:t>…</a:t>
            </a:r>
            <a:endParaRPr lang="en-US" altLang="zh-CN" sz="1200" dirty="0">
              <a:latin typeface="Times New Roman" charset="0"/>
              <a:ea typeface="Times New Roman" charset="0"/>
              <a:cs typeface="Times New Roman" charset="0"/>
            </a:endParaRPr>
          </a:p>
          <a:p>
            <a:r>
              <a:rPr lang="zh-CN" altLang="en-US" sz="1200" dirty="0">
                <a:latin typeface="Times New Roman" charset="0"/>
                <a:ea typeface="Times New Roman" charset="0"/>
                <a:cs typeface="Times New Roman" charset="0"/>
              </a:rPr>
              <a:t>    </a:t>
            </a:r>
            <a:r>
              <a:rPr lang="en-US" altLang="zh-CN" sz="1200" dirty="0">
                <a:latin typeface="Times New Roman" charset="0"/>
                <a:ea typeface="Times New Roman" charset="0"/>
                <a:cs typeface="Times New Roman" charset="0"/>
              </a:rPr>
              <a:t>hid_b =</a:t>
            </a:r>
            <a:r>
              <a:rPr lang="zh-CN" altLang="en-US" sz="1200" dirty="0">
                <a:latin typeface="Times New Roman" charset="0"/>
                <a:ea typeface="Times New Roman" charset="0"/>
                <a:cs typeface="Times New Roman" charset="0"/>
              </a:rPr>
              <a:t> </a:t>
            </a:r>
            <a:r>
              <a:rPr lang="is-IS" altLang="zh-CN" sz="1200" dirty="0">
                <a:latin typeface="Times New Roman" charset="0"/>
                <a:ea typeface="Times New Roman" charset="0"/>
                <a:cs typeface="Times New Roman" charset="0"/>
              </a:rPr>
              <a:t>…</a:t>
            </a:r>
            <a:endParaRPr lang="en-US" altLang="zh-CN" sz="1200" dirty="0">
              <a:latin typeface="Times New Roman" charset="0"/>
              <a:ea typeface="Times New Roman" charset="0"/>
              <a:cs typeface="Times New Roman" charset="0"/>
            </a:endParaRPr>
          </a:p>
          <a:p>
            <a:r>
              <a:rPr lang="en-US" altLang="zh-CN" sz="1200" dirty="0">
                <a:latin typeface="Times New Roman" charset="0"/>
                <a:ea typeface="Times New Roman" charset="0"/>
                <a:cs typeface="Times New Roman" charset="0"/>
              </a:rPr>
              <a:t> </a:t>
            </a:r>
            <a:r>
              <a:rPr lang="zh-CN" altLang="en-US" sz="1200" dirty="0">
                <a:latin typeface="Times New Roman" charset="0"/>
                <a:ea typeface="Times New Roman" charset="0"/>
                <a:cs typeface="Times New Roman" charset="0"/>
              </a:rPr>
              <a:t>   </a:t>
            </a:r>
            <a:r>
              <a:rPr lang="en-US" altLang="zh-CN" sz="1200" dirty="0">
                <a:latin typeface="Times New Roman" charset="0"/>
                <a:ea typeface="Times New Roman" charset="0"/>
                <a:cs typeface="Times New Roman" charset="0"/>
              </a:rPr>
              <a:t>sm_w = </a:t>
            </a:r>
            <a:r>
              <a:rPr lang="zh-CN" altLang="en-US" sz="1200" dirty="0">
                <a:latin typeface="Times New Roman" charset="0"/>
                <a:ea typeface="Times New Roman" charset="0"/>
                <a:cs typeface="Times New Roman" charset="0"/>
              </a:rPr>
              <a:t> </a:t>
            </a:r>
            <a:r>
              <a:rPr lang="is-IS" altLang="zh-CN" sz="1200" dirty="0">
                <a:latin typeface="Times New Roman" charset="0"/>
                <a:ea typeface="Times New Roman" charset="0"/>
                <a:cs typeface="Times New Roman" charset="0"/>
              </a:rPr>
              <a:t>…</a:t>
            </a:r>
            <a:endParaRPr lang="en-US" altLang="zh-CN" sz="1200" dirty="0">
              <a:latin typeface="Times New Roman" charset="0"/>
              <a:ea typeface="Times New Roman" charset="0"/>
              <a:cs typeface="Times New Roman" charset="0"/>
            </a:endParaRPr>
          </a:p>
          <a:p>
            <a:r>
              <a:rPr lang="zh-CN" altLang="en-US" sz="1200" dirty="0">
                <a:latin typeface="Times New Roman" charset="0"/>
                <a:ea typeface="Times New Roman" charset="0"/>
                <a:cs typeface="Times New Roman" charset="0"/>
              </a:rPr>
              <a:t>    </a:t>
            </a:r>
            <a:r>
              <a:rPr lang="en-US" altLang="zh-CN" sz="1200" dirty="0">
                <a:latin typeface="Times New Roman" charset="0"/>
                <a:ea typeface="Times New Roman" charset="0"/>
                <a:cs typeface="Times New Roman" charset="0"/>
              </a:rPr>
              <a:t>sm_b = </a:t>
            </a:r>
            <a:r>
              <a:rPr lang="zh-CN" altLang="en-US" sz="1200" dirty="0">
                <a:latin typeface="Times New Roman" charset="0"/>
                <a:ea typeface="Times New Roman" charset="0"/>
                <a:cs typeface="Times New Roman" charset="0"/>
              </a:rPr>
              <a:t> </a:t>
            </a:r>
            <a:r>
              <a:rPr lang="is-IS" altLang="zh-CN" sz="1200" dirty="0">
                <a:latin typeface="Times New Roman" charset="0"/>
                <a:ea typeface="Times New Roman" charset="0"/>
                <a:cs typeface="Times New Roman" charset="0"/>
              </a:rPr>
              <a:t>…</a:t>
            </a:r>
            <a:endParaRPr lang="en-US" altLang="zh-CN" sz="1200" dirty="0">
              <a:latin typeface="Times New Roman" charset="0"/>
              <a:ea typeface="Times New Roman" charset="0"/>
              <a:cs typeface="Times New Roman" charset="0"/>
            </a:endParaRPr>
          </a:p>
          <a:p>
            <a:r>
              <a:rPr lang="zh-CN" altLang="en-US" sz="1200" dirty="0">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hid = </a:t>
            </a:r>
            <a:r>
              <a:rPr lang="zh-CN" altLang="en-US" sz="1200" dirty="0">
                <a:latin typeface="Times New Roman" charset="0"/>
                <a:ea typeface="Times New Roman" charset="0"/>
                <a:cs typeface="Times New Roman" charset="0"/>
              </a:rPr>
              <a:t> </a:t>
            </a:r>
            <a:r>
              <a:rPr lang="is-IS" altLang="zh-CN" sz="1200" dirty="0">
                <a:latin typeface="Times New Roman" charset="0"/>
                <a:ea typeface="Times New Roman" charset="0"/>
                <a:cs typeface="Times New Roman" charset="0"/>
              </a:rPr>
              <a:t>…</a:t>
            </a:r>
            <a:endParaRPr lang="en-US" sz="1200" dirty="0">
              <a:latin typeface="Times New Roman" charset="0"/>
              <a:ea typeface="Times New Roman" charset="0"/>
              <a:cs typeface="Times New Roman" charset="0"/>
            </a:endParaRPr>
          </a:p>
          <a:p>
            <a:r>
              <a:rPr lang="zh-CN" altLang="en-US" sz="1200" dirty="0">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y = tf.nn.softmax(tf.nn.xw_plus_b(hid, sm_w, sm_b)) </a:t>
            </a:r>
            <a:r>
              <a:rPr lang="zh-CN" altLang="en-US" sz="1200" dirty="0">
                <a:latin typeface="Times New Roman" charset="0"/>
                <a:ea typeface="Times New Roman" charset="0"/>
                <a:cs typeface="Times New Roman" charset="0"/>
              </a:rPr>
              <a:t>      </a:t>
            </a:r>
            <a:endParaRPr lang="en-US" altLang="zh-CN" sz="1200" dirty="0">
              <a:latin typeface="Times New Roman" charset="0"/>
              <a:ea typeface="Times New Roman" charset="0"/>
              <a:cs typeface="Times New Roman" charset="0"/>
            </a:endParaRPr>
          </a:p>
          <a:p>
            <a:r>
              <a:rPr lang="zh-CN" altLang="en-US" sz="1200" dirty="0">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cross_entropy = </a:t>
            </a:r>
            <a:r>
              <a:rPr lang="is-IS" altLang="zh-CN" sz="1200" dirty="0">
                <a:latin typeface="Times New Roman" charset="0"/>
                <a:ea typeface="Times New Roman" charset="0"/>
                <a:cs typeface="Times New Roman" charset="0"/>
              </a:rPr>
              <a:t>…</a:t>
            </a:r>
          </a:p>
          <a:p>
            <a:r>
              <a:rPr lang="zh-CN" altLang="en-US" sz="1200" dirty="0">
                <a:latin typeface="Times New Roman" charset="0"/>
                <a:ea typeface="Times New Roman" charset="0"/>
                <a:cs typeface="Times New Roman" charset="0"/>
              </a:rPr>
              <a:t>    </a:t>
            </a:r>
            <a:r>
              <a:rPr lang="en-US" sz="1200" dirty="0">
                <a:latin typeface="Times New Roman" charset="0"/>
                <a:ea typeface="Times New Roman" charset="0"/>
                <a:cs typeface="Times New Roman" charset="0"/>
              </a:rPr>
              <a:t>train_</a:t>
            </a:r>
            <a:r>
              <a:rPr lang="en-US" altLang="zh-CN" sz="1200" dirty="0">
                <a:latin typeface="Times New Roman" charset="0"/>
                <a:ea typeface="Times New Roman" charset="0"/>
                <a:cs typeface="Times New Roman" charset="0"/>
              </a:rPr>
              <a:t>op</a:t>
            </a:r>
            <a:r>
              <a:rPr lang="en-US" sz="1200" dirty="0">
                <a:latin typeface="Times New Roman" charset="0"/>
                <a:ea typeface="Times New Roman" charset="0"/>
                <a:cs typeface="Times New Roman" charset="0"/>
              </a:rPr>
              <a:t> = </a:t>
            </a:r>
            <a:r>
              <a:rPr lang="is-IS" altLang="zh-CN" sz="1200" dirty="0">
                <a:latin typeface="Times New Roman" charset="0"/>
                <a:ea typeface="Times New Roman" charset="0"/>
                <a:cs typeface="Times New Roman" charset="0"/>
              </a:rPr>
              <a:t>…</a:t>
            </a:r>
            <a:endParaRPr lang="en-US" sz="1200" dirty="0">
              <a:latin typeface="Times New Roman" charset="0"/>
              <a:ea typeface="Times New Roman" charset="0"/>
              <a:cs typeface="Times New Roman" charset="0"/>
            </a:endParaRPr>
          </a:p>
        </p:txBody>
      </p:sp>
      <p:cxnSp>
        <p:nvCxnSpPr>
          <p:cNvPr id="47" name="Straight Connector 46"/>
          <p:cNvCxnSpPr>
            <a:stCxn id="80" idx="3"/>
            <a:endCxn id="46" idx="0"/>
          </p:cNvCxnSpPr>
          <p:nvPr/>
        </p:nvCxnSpPr>
        <p:spPr bwMode="auto">
          <a:xfrm>
            <a:off x="4477490" y="2839310"/>
            <a:ext cx="3048798" cy="2351259"/>
          </a:xfrm>
          <a:prstGeom prst="line">
            <a:avLst/>
          </a:prstGeom>
          <a:ln>
            <a:solidFill>
              <a:schemeClr val="tx1"/>
            </a:solidFill>
            <a:prstDash val="dash"/>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33" name="Straight Arrow Connector 32"/>
          <p:cNvCxnSpPr>
            <a:stCxn id="70" idx="3"/>
          </p:cNvCxnSpPr>
          <p:nvPr/>
        </p:nvCxnSpPr>
        <p:spPr bwMode="auto">
          <a:xfrm>
            <a:off x="5271596" y="2776113"/>
            <a:ext cx="1317799" cy="109003"/>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bwMode="auto">
          <a:xfrm flipV="1">
            <a:off x="4871444" y="2885116"/>
            <a:ext cx="1717951" cy="111855"/>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39" name="Straight Arrow Connector 38"/>
          <p:cNvCxnSpPr>
            <a:endCxn id="75" idx="1"/>
          </p:cNvCxnSpPr>
          <p:nvPr/>
        </p:nvCxnSpPr>
        <p:spPr bwMode="auto">
          <a:xfrm>
            <a:off x="5080483" y="2885116"/>
            <a:ext cx="1508912" cy="111855"/>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cxnSp>
        <p:nvCxnSpPr>
          <p:cNvPr id="44" name="Straight Arrow Connector 43"/>
          <p:cNvCxnSpPr>
            <a:stCxn id="69" idx="3"/>
          </p:cNvCxnSpPr>
          <p:nvPr/>
        </p:nvCxnSpPr>
        <p:spPr bwMode="auto">
          <a:xfrm flipV="1">
            <a:off x="5080483" y="2776113"/>
            <a:ext cx="1508912" cy="110429"/>
          </a:xfrm>
          <a:prstGeom prst="straightConnector1">
            <a:avLst/>
          </a:prstGeom>
          <a:ln>
            <a:headEnd type="triangle"/>
            <a:tailEnd type="triangle"/>
          </a:ln>
          <a:extLst/>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865897" y="7500938"/>
            <a:ext cx="184731" cy="220573"/>
          </a:xfrm>
          <a:prstGeom prst="rect">
            <a:avLst/>
          </a:prstGeom>
          <a:noFill/>
          <a:ln>
            <a:solidFill>
              <a:schemeClr val="tx1"/>
            </a:solidFill>
          </a:ln>
        </p:spPr>
        <p:txBody>
          <a:bodyPr wrap="none" rtlCol="0">
            <a:spAutoFit/>
          </a:bodyPr>
          <a:lstStyle/>
          <a:p>
            <a:pPr algn="ctr">
              <a:lnSpc>
                <a:spcPts val="1040"/>
              </a:lnSpc>
            </a:pPr>
            <a:endParaRPr lang="en-US" sz="1200" dirty="0" smtClean="0"/>
          </a:p>
        </p:txBody>
      </p:sp>
    </p:spTree>
    <p:extLst>
      <p:ext uri="{BB962C8B-B14F-4D97-AF65-F5344CB8AC3E}">
        <p14:creationId xmlns:p14="http://schemas.microsoft.com/office/powerpoint/2010/main" val="956393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1" name="Straight Arrow Connector 180"/>
          <p:cNvCxnSpPr>
            <a:stCxn id="169" idx="1"/>
            <a:endCxn id="207" idx="2"/>
          </p:cNvCxnSpPr>
          <p:nvPr/>
        </p:nvCxnSpPr>
        <p:spPr bwMode="auto">
          <a:xfrm flipH="1" flipV="1">
            <a:off x="6448272" y="2575980"/>
            <a:ext cx="309798" cy="2942151"/>
          </a:xfrm>
          <a:prstGeom prst="straightConnector1">
            <a:avLst/>
          </a:prstGeom>
          <a:ln>
            <a:prstDash val="dash"/>
            <a:tailEnd type="triangle"/>
          </a:ln>
          <a:extLst/>
        </p:spPr>
        <p:style>
          <a:lnRef idx="1">
            <a:schemeClr val="dk1"/>
          </a:lnRef>
          <a:fillRef idx="0">
            <a:schemeClr val="dk1"/>
          </a:fillRef>
          <a:effectRef idx="0">
            <a:schemeClr val="dk1"/>
          </a:effectRef>
          <a:fontRef idx="minor">
            <a:schemeClr val="tx1"/>
          </a:fontRef>
        </p:style>
      </p:cxnSp>
      <p:cxnSp>
        <p:nvCxnSpPr>
          <p:cNvPr id="131" name="Straight Arrow Connector 130"/>
          <p:cNvCxnSpPr>
            <a:stCxn id="104" idx="0"/>
            <a:endCxn id="73" idx="2"/>
          </p:cNvCxnSpPr>
          <p:nvPr/>
        </p:nvCxnSpPr>
        <p:spPr bwMode="auto">
          <a:xfrm flipH="1" flipV="1">
            <a:off x="-981284" y="2342542"/>
            <a:ext cx="2355540" cy="204054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900100" y="1999037"/>
            <a:ext cx="2971800" cy="242631"/>
          </a:xfrm>
          <a:prstGeom prst="rect">
            <a:avLst/>
          </a:prstGeom>
          <a:noFill/>
          <a:ln>
            <a:noFill/>
          </a:ln>
        </p:spPr>
        <p:txBody>
          <a:bodyPr wrap="square" rtlCol="0">
            <a:spAutoFit/>
          </a:bodyPr>
          <a:lstStyle/>
          <a:p>
            <a:pPr algn="ctr">
              <a:lnSpc>
                <a:spcPts val="1040"/>
              </a:lnSpc>
            </a:pPr>
            <a:r>
              <a:rPr lang="en-US" altLang="zh-CN" dirty="0" smtClean="0">
                <a:latin typeface="Times New Roman" panose="02020603050405020304" pitchFamily="18" charset="0"/>
                <a:ea typeface="Times New Roman" charset="0"/>
                <a:cs typeface="Times New Roman" panose="02020603050405020304" pitchFamily="18" charset="0"/>
              </a:rPr>
              <a:t>sync_token_queue</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50" name="TextBox 149"/>
          <p:cNvSpPr txBox="1"/>
          <p:nvPr/>
        </p:nvSpPr>
        <p:spPr>
          <a:xfrm>
            <a:off x="-3384515" y="4376702"/>
            <a:ext cx="1145758" cy="297517"/>
          </a:xfrm>
          <a:prstGeom prst="rect">
            <a:avLst/>
          </a:prstGeom>
          <a:noFill/>
          <a:ln>
            <a:noFill/>
          </a:ln>
        </p:spPr>
        <p:txBody>
          <a:bodyPr wrap="square" rtlCol="0">
            <a:spAutoFit/>
          </a:bodyPr>
          <a:lstStyle/>
          <a:p>
            <a:pPr algn="ctr">
              <a:lnSpc>
                <a:spcPts val="1560"/>
              </a:lnSpc>
            </a:pPr>
            <a:r>
              <a:rPr lang="en-US" altLang="zh-CN" b="1" dirty="0" smtClean="0">
                <a:latin typeface="Times New Roman" panose="02020603050405020304" pitchFamily="18" charset="0"/>
                <a:ea typeface="Times New Roman" charset="0"/>
                <a:cs typeface="Times New Roman" panose="02020603050405020304" pitchFamily="18" charset="0"/>
              </a:rPr>
              <a:t>worker 0</a:t>
            </a:r>
            <a:endParaRPr lang="en-US" b="1" dirty="0" smtClean="0">
              <a:latin typeface="Times New Roman" panose="02020603050405020304" pitchFamily="18" charset="0"/>
              <a:ea typeface="Times New Roman" charset="0"/>
              <a:cs typeface="Times New Roman" panose="02020603050405020304" pitchFamily="18" charset="0"/>
            </a:endParaRPr>
          </a:p>
        </p:txBody>
      </p:sp>
      <p:cxnSp>
        <p:nvCxnSpPr>
          <p:cNvPr id="13" name="Straight Arrow Connector 12"/>
          <p:cNvCxnSpPr>
            <a:stCxn id="203" idx="2"/>
            <a:endCxn id="160" idx="0"/>
          </p:cNvCxnSpPr>
          <p:nvPr/>
        </p:nvCxnSpPr>
        <p:spPr bwMode="auto">
          <a:xfrm>
            <a:off x="9132246" y="2632840"/>
            <a:ext cx="2386" cy="171816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59" name="TextBox 158"/>
          <p:cNvSpPr txBox="1"/>
          <p:nvPr/>
        </p:nvSpPr>
        <p:spPr>
          <a:xfrm>
            <a:off x="9025757" y="3551558"/>
            <a:ext cx="1026218"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dequeue</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60" name="TextBox 159"/>
          <p:cNvSpPr txBox="1"/>
          <p:nvPr/>
        </p:nvSpPr>
        <p:spPr>
          <a:xfrm>
            <a:off x="8704219" y="4351008"/>
            <a:ext cx="860825"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token</a:t>
            </a:r>
          </a:p>
        </p:txBody>
      </p:sp>
      <p:cxnSp>
        <p:nvCxnSpPr>
          <p:cNvPr id="162" name="Straight Arrow Connector 161"/>
          <p:cNvCxnSpPr/>
          <p:nvPr/>
        </p:nvCxnSpPr>
        <p:spPr bwMode="auto">
          <a:xfrm>
            <a:off x="-1055342" y="4534233"/>
            <a:ext cx="17339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4" name="TextBox 163"/>
          <p:cNvSpPr txBox="1"/>
          <p:nvPr/>
        </p:nvSpPr>
        <p:spPr>
          <a:xfrm>
            <a:off x="-1330981" y="4219015"/>
            <a:ext cx="2266069"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compute_gradients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71" name="TextBox 170"/>
          <p:cNvSpPr txBox="1"/>
          <p:nvPr/>
        </p:nvSpPr>
        <p:spPr>
          <a:xfrm>
            <a:off x="-1282857" y="1634579"/>
            <a:ext cx="2971800" cy="220573"/>
          </a:xfrm>
          <a:prstGeom prst="rect">
            <a:avLst/>
          </a:prstGeom>
          <a:noFill/>
          <a:ln>
            <a:noFill/>
          </a:ln>
        </p:spPr>
        <p:txBody>
          <a:bodyPr wrap="square" rtlCol="0">
            <a:spAutoFit/>
          </a:bodyPr>
          <a:lstStyle/>
          <a:p>
            <a:pPr algn="ctr">
              <a:lnSpc>
                <a:spcPts val="1040"/>
              </a:lnSpc>
            </a:pPr>
            <a:r>
              <a:rPr lang="en-US" altLang="zh-CN" dirty="0" smtClean="0">
                <a:latin typeface="Times New Roman" panose="02020603050405020304" pitchFamily="18" charset="0"/>
                <a:ea typeface="Times New Roman" charset="0"/>
                <a:cs typeface="Times New Roman" panose="02020603050405020304" pitchFamily="18" charset="0"/>
              </a:rPr>
              <a:t>gradients</a:t>
            </a:r>
            <a:r>
              <a:rPr lang="zh-CN" altLang="en-US" dirty="0" smtClean="0">
                <a:latin typeface="Times New Roman" panose="02020603050405020304" pitchFamily="18" charset="0"/>
                <a:ea typeface="Times New Roman" charset="0"/>
                <a:cs typeface="Times New Roman" panose="02020603050405020304" pitchFamily="18" charset="0"/>
              </a:rPr>
              <a:t> </a:t>
            </a:r>
            <a:r>
              <a:rPr lang="en-US" altLang="zh-CN" dirty="0" smtClean="0">
                <a:latin typeface="Times New Roman" panose="02020603050405020304" pitchFamily="18" charset="0"/>
                <a:ea typeface="Times New Roman" charset="0"/>
                <a:cs typeface="Times New Roman" panose="02020603050405020304" pitchFamily="18" charset="0"/>
              </a:rPr>
              <a:t>accumulators</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95" name="TextBox 194"/>
          <p:cNvSpPr txBox="1"/>
          <p:nvPr/>
        </p:nvSpPr>
        <p:spPr>
          <a:xfrm>
            <a:off x="-3560974" y="2347127"/>
            <a:ext cx="1145758" cy="297517"/>
          </a:xfrm>
          <a:prstGeom prst="rect">
            <a:avLst/>
          </a:prstGeom>
          <a:noFill/>
          <a:ln>
            <a:noFill/>
          </a:ln>
        </p:spPr>
        <p:txBody>
          <a:bodyPr wrap="square" rtlCol="0">
            <a:spAutoFit/>
          </a:bodyPr>
          <a:lstStyle/>
          <a:p>
            <a:pPr algn="ctr">
              <a:lnSpc>
                <a:spcPts val="1560"/>
              </a:lnSpc>
            </a:pPr>
            <a:r>
              <a:rPr lang="en-US" altLang="zh-CN" sz="2000" b="1" dirty="0" smtClean="0">
                <a:latin typeface="Times New Roman" panose="02020603050405020304" pitchFamily="18" charset="0"/>
                <a:ea typeface="Times New Roman" charset="0"/>
                <a:cs typeface="Times New Roman" panose="02020603050405020304" pitchFamily="18" charset="0"/>
              </a:rPr>
              <a:t>ps</a:t>
            </a:r>
            <a:endParaRPr lang="en-US" sz="2000" b="1" dirty="0" smtClean="0">
              <a:latin typeface="Times New Roman" panose="02020603050405020304" pitchFamily="18" charset="0"/>
              <a:ea typeface="Times New Roman" charset="0"/>
              <a:cs typeface="Times New Roman" panose="02020603050405020304" pitchFamily="18" charset="0"/>
            </a:endParaRPr>
          </a:p>
        </p:txBody>
      </p:sp>
      <p:sp>
        <p:nvSpPr>
          <p:cNvPr id="205" name="TextBox 204"/>
          <p:cNvSpPr txBox="1"/>
          <p:nvPr/>
        </p:nvSpPr>
        <p:spPr>
          <a:xfrm>
            <a:off x="2679496" y="2170603"/>
            <a:ext cx="1904793" cy="502702"/>
          </a:xfrm>
          <a:prstGeom prst="rect">
            <a:avLst/>
          </a:prstGeom>
          <a:noFill/>
          <a:ln>
            <a:noFill/>
          </a:ln>
        </p:spPr>
        <p:txBody>
          <a:bodyPr wrap="square" rtlCol="0">
            <a:spAutoFit/>
          </a:bodyPr>
          <a:lstStyle/>
          <a:p>
            <a:pPr algn="ctr">
              <a:lnSpc>
                <a:spcPts val="1560"/>
              </a:lnSpc>
            </a:pPr>
            <a:r>
              <a:rPr lang="en-US" dirty="0">
                <a:latin typeface="Times New Roman" panose="02020603050405020304" pitchFamily="18" charset="0"/>
                <a:ea typeface="Times New Roman" charset="0"/>
                <a:cs typeface="Times New Roman" panose="02020603050405020304" pitchFamily="18" charset="0"/>
              </a:rPr>
              <a:t>aggregated_grads_and_vars</a:t>
            </a:r>
          </a:p>
        </p:txBody>
      </p:sp>
      <p:cxnSp>
        <p:nvCxnSpPr>
          <p:cNvPr id="42" name="Straight Arrow Connector 41"/>
          <p:cNvCxnSpPr/>
          <p:nvPr/>
        </p:nvCxnSpPr>
        <p:spPr bwMode="auto">
          <a:xfrm>
            <a:off x="1853694" y="2426938"/>
            <a:ext cx="965564"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06" name="Straight Arrow Connector 205"/>
          <p:cNvCxnSpPr>
            <a:stCxn id="205" idx="3"/>
            <a:endCxn id="207" idx="1"/>
          </p:cNvCxnSpPr>
          <p:nvPr/>
        </p:nvCxnSpPr>
        <p:spPr bwMode="auto">
          <a:xfrm>
            <a:off x="4584289" y="2421954"/>
            <a:ext cx="1130283" cy="526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07" name="TextBox 206"/>
          <p:cNvSpPr txBox="1"/>
          <p:nvPr/>
        </p:nvSpPr>
        <p:spPr>
          <a:xfrm>
            <a:off x="5714572" y="2278463"/>
            <a:ext cx="1467399"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updated_vars</a:t>
            </a:r>
            <a:endParaRPr lang="en-US" dirty="0">
              <a:latin typeface="Times New Roman" panose="02020603050405020304" pitchFamily="18" charset="0"/>
              <a:ea typeface="Times New Roman" charset="0"/>
              <a:cs typeface="Times New Roman" panose="02020603050405020304" pitchFamily="18" charset="0"/>
            </a:endParaRPr>
          </a:p>
        </p:txBody>
      </p:sp>
      <p:sp>
        <p:nvSpPr>
          <p:cNvPr id="212" name="TextBox 211"/>
          <p:cNvSpPr txBox="1"/>
          <p:nvPr/>
        </p:nvSpPr>
        <p:spPr>
          <a:xfrm>
            <a:off x="4398135" y="1933020"/>
            <a:ext cx="1569513" cy="461665"/>
          </a:xfrm>
          <a:prstGeom prst="rect">
            <a:avLst/>
          </a:prstGeom>
          <a:noFill/>
          <a:ln>
            <a:noFill/>
          </a:ln>
        </p:spPr>
        <p:txBody>
          <a:bodyPr wrap="square" rtlCol="0">
            <a:spAutoFit/>
          </a:bodyPr>
          <a:lstStyle/>
          <a:p>
            <a:pPr algn="ctr">
              <a:lnSpc>
                <a:spcPct val="150000"/>
              </a:lnSpc>
            </a:pPr>
            <a:r>
              <a:rPr lang="en-US" altLang="zh-CN" sz="1600" dirty="0">
                <a:latin typeface="Times New Roman" panose="02020603050405020304" pitchFamily="18" charset="0"/>
                <a:ea typeface="Times New Roman" charset="0"/>
                <a:cs typeface="Times New Roman" panose="02020603050405020304" pitchFamily="18" charset="0"/>
              </a:rPr>
              <a:t>apply_</a:t>
            </a:r>
            <a:r>
              <a:rPr lang="en-US" altLang="zh-CN" sz="1600" dirty="0" smtClean="0">
                <a:latin typeface="Times New Roman" panose="02020603050405020304" pitchFamily="18" charset="0"/>
                <a:ea typeface="Times New Roman" charset="0"/>
                <a:cs typeface="Times New Roman" panose="02020603050405020304" pitchFamily="18" charset="0"/>
              </a:rPr>
              <a:t>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67" name="Rectangle 66"/>
          <p:cNvSpPr/>
          <p:nvPr/>
        </p:nvSpPr>
        <p:spPr>
          <a:xfrm>
            <a:off x="8433157" y="4625442"/>
            <a:ext cx="1402948" cy="297517"/>
          </a:xfrm>
          <a:prstGeom prst="rect">
            <a:avLst/>
          </a:prstGeom>
        </p:spPr>
        <p:txBody>
          <a:bodyPr wrap="none">
            <a:spAutoFit/>
          </a:bodyPr>
          <a:lstStyle/>
          <a:p>
            <a:pPr algn="ctr">
              <a:lnSpc>
                <a:spcPts val="1560"/>
              </a:lnSpc>
            </a:pPr>
            <a:r>
              <a:rPr lang="en-US" altLang="zh-CN" dirty="0" smtClean="0">
                <a:latin typeface="Times New Roman" panose="02020603050405020304" pitchFamily="18" charset="0"/>
                <a:ea typeface="Times New Roman" charset="0"/>
                <a:cs typeface="Times New Roman" panose="02020603050405020304" pitchFamily="18" charset="0"/>
              </a:rPr>
              <a:t>(</a:t>
            </a:r>
            <a:r>
              <a:rPr lang="en-US" altLang="zh-CN" dirty="0" err="1" smtClean="0">
                <a:latin typeface="Times New Roman" panose="02020603050405020304" pitchFamily="18" charset="0"/>
                <a:ea typeface="Times New Roman" charset="0"/>
                <a:cs typeface="Times New Roman" panose="02020603050405020304" pitchFamily="18" charset="0"/>
              </a:rPr>
              <a:t>global_step</a:t>
            </a:r>
            <a:r>
              <a:rPr lang="en-US" altLang="zh-CN" dirty="0">
                <a:latin typeface="Times New Roman" panose="02020603050405020304" pitchFamily="18" charset="0"/>
                <a:ea typeface="Times New Roman" charset="0"/>
                <a:cs typeface="Times New Roman" panose="02020603050405020304" pitchFamily="18" charset="0"/>
              </a:rPr>
              <a:t>)</a:t>
            </a:r>
            <a:endParaRPr lang="en-US" dirty="0">
              <a:latin typeface="Times New Roman" panose="02020603050405020304" pitchFamily="18" charset="0"/>
              <a:ea typeface="Times New Roman" charset="0"/>
              <a:cs typeface="Times New Roman" panose="02020603050405020304" pitchFamily="18" charset="0"/>
            </a:endParaRPr>
          </a:p>
        </p:txBody>
      </p:sp>
      <p:sp>
        <p:nvSpPr>
          <p:cNvPr id="228" name="TextBox 227"/>
          <p:cNvSpPr txBox="1"/>
          <p:nvPr/>
        </p:nvSpPr>
        <p:spPr>
          <a:xfrm>
            <a:off x="6954831" y="1839427"/>
            <a:ext cx="1990244"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enqueue_many</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229" name="Rectangle 228"/>
          <p:cNvSpPr/>
          <p:nvPr/>
        </p:nvSpPr>
        <p:spPr>
          <a:xfrm>
            <a:off x="7159638" y="2076171"/>
            <a:ext cx="1592103" cy="297517"/>
          </a:xfrm>
          <a:prstGeom prst="rect">
            <a:avLst/>
          </a:prstGeom>
        </p:spPr>
        <p:txBody>
          <a:bodyPr wrap="none">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(global_step</a:t>
            </a:r>
            <a:r>
              <a:rPr lang="zh-CN" altLang="en-US" sz="1600" dirty="0">
                <a:latin typeface="Times New Roman" panose="02020603050405020304" pitchFamily="18" charset="0"/>
                <a:ea typeface="Times New Roman" charset="0"/>
                <a:cs typeface="Times New Roman" panose="02020603050405020304" pitchFamily="18" charset="0"/>
              </a:rPr>
              <a:t> </a:t>
            </a:r>
            <a:r>
              <a:rPr lang="en-US" altLang="zh-CN" sz="1600" dirty="0">
                <a:latin typeface="Times New Roman" panose="02020603050405020304" pitchFamily="18" charset="0"/>
                <a:ea typeface="Times New Roman" charset="0"/>
                <a:cs typeface="Times New Roman" panose="02020603050405020304" pitchFamily="18" charset="0"/>
              </a:rPr>
              <a:t>+</a:t>
            </a:r>
            <a:r>
              <a:rPr lang="zh-CN" altLang="en-US" sz="1600" dirty="0">
                <a:latin typeface="Times New Roman" panose="02020603050405020304" pitchFamily="18" charset="0"/>
                <a:ea typeface="Times New Roman" charset="0"/>
                <a:cs typeface="Times New Roman" panose="02020603050405020304" pitchFamily="18" charset="0"/>
              </a:rPr>
              <a:t> </a:t>
            </a:r>
            <a:r>
              <a:rPr lang="en-US" altLang="zh-CN" sz="1600" dirty="0">
                <a:latin typeface="Times New Roman" panose="02020603050405020304" pitchFamily="18" charset="0"/>
                <a:ea typeface="Times New Roman" charset="0"/>
                <a:cs typeface="Times New Roman" panose="02020603050405020304" pitchFamily="18" charset="0"/>
              </a:rPr>
              <a:t>1)</a:t>
            </a:r>
            <a:endParaRPr lang="en-US" sz="1600" dirty="0">
              <a:latin typeface="Times New Roman" panose="02020603050405020304" pitchFamily="18" charset="0"/>
              <a:ea typeface="Times New Roman" charset="0"/>
              <a:cs typeface="Times New Roman" panose="02020603050405020304" pitchFamily="18" charset="0"/>
            </a:endParaRPr>
          </a:p>
        </p:txBody>
      </p:sp>
      <p:sp>
        <p:nvSpPr>
          <p:cNvPr id="194" name="TextBox 193"/>
          <p:cNvSpPr txBox="1"/>
          <p:nvPr/>
        </p:nvSpPr>
        <p:spPr>
          <a:xfrm>
            <a:off x="-1945583" y="3268155"/>
            <a:ext cx="1990244"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enqueue_many</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231" name="Rectangle 230"/>
          <p:cNvSpPr/>
          <p:nvPr/>
        </p:nvSpPr>
        <p:spPr>
          <a:xfrm>
            <a:off x="-1646982" y="3503551"/>
            <a:ext cx="1334020" cy="297517"/>
          </a:xfrm>
          <a:prstGeom prst="rect">
            <a:avLst/>
          </a:prstGeom>
        </p:spPr>
        <p:txBody>
          <a:bodyPr wrap="none">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0</a:t>
            </a:r>
            <a:r>
              <a:rPr lang="en-US" altLang="zh-CN" sz="1600" dirty="0">
                <a:latin typeface="Times New Roman" panose="02020603050405020304" pitchFamily="18" charset="0"/>
                <a:ea typeface="Times New Roman" charset="0"/>
                <a:cs typeface="Times New Roman" panose="02020603050405020304" pitchFamily="18" charset="0"/>
              </a:rPr>
              <a:t>[0...M]</a:t>
            </a: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a:latin typeface="Times New Roman" panose="02020603050405020304" pitchFamily="18" charset="0"/>
              <a:ea typeface="Times New Roman" charset="0"/>
              <a:cs typeface="Times New Roman" panose="02020603050405020304" pitchFamily="18" charset="0"/>
            </a:endParaRPr>
          </a:p>
        </p:txBody>
      </p:sp>
      <p:sp>
        <p:nvSpPr>
          <p:cNvPr id="232" name="TextBox 231"/>
          <p:cNvSpPr txBox="1"/>
          <p:nvPr/>
        </p:nvSpPr>
        <p:spPr>
          <a:xfrm>
            <a:off x="1853694" y="2076171"/>
            <a:ext cx="1026218"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dequeue</a:t>
            </a:r>
            <a:endParaRPr lang="en-US" sz="1600" dirty="0" smtClean="0">
              <a:latin typeface="Times New Roman" panose="02020603050405020304" pitchFamily="18" charset="0"/>
              <a:ea typeface="Times New Roman" charset="0"/>
              <a:cs typeface="Times New Roman" panose="02020603050405020304" pitchFamily="18" charset="0"/>
            </a:endParaRPr>
          </a:p>
        </p:txBody>
      </p:sp>
      <p:cxnSp>
        <p:nvCxnSpPr>
          <p:cNvPr id="99" name="Straight Arrow Connector 98"/>
          <p:cNvCxnSpPr>
            <a:stCxn id="160" idx="1"/>
            <a:endCxn id="101" idx="3"/>
          </p:cNvCxnSpPr>
          <p:nvPr/>
        </p:nvCxnSpPr>
        <p:spPr bwMode="auto">
          <a:xfrm flipH="1">
            <a:off x="8018405" y="4499767"/>
            <a:ext cx="685814" cy="413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7839807" y="4232352"/>
            <a:ext cx="102621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assign</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01" name="TextBox 100"/>
          <p:cNvSpPr txBox="1"/>
          <p:nvPr/>
        </p:nvSpPr>
        <p:spPr>
          <a:xfrm>
            <a:off x="6758070" y="4355141"/>
            <a:ext cx="1260335"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local_step</a:t>
            </a:r>
            <a:endParaRPr lang="en-US" altLang="zh-CN" dirty="0">
              <a:latin typeface="Times New Roman" panose="02020603050405020304" pitchFamily="18" charset="0"/>
              <a:ea typeface="Times New Roman" charset="0"/>
              <a:cs typeface="Times New Roman" panose="02020603050405020304" pitchFamily="18" charset="0"/>
            </a:endParaRPr>
          </a:p>
        </p:txBody>
      </p:sp>
      <p:sp>
        <p:nvSpPr>
          <p:cNvPr id="102" name="Rectangle 101"/>
          <p:cNvSpPr/>
          <p:nvPr/>
        </p:nvSpPr>
        <p:spPr>
          <a:xfrm>
            <a:off x="6683140" y="4629575"/>
            <a:ext cx="1410193"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(global_step)</a:t>
            </a:r>
            <a:endParaRPr lang="en-US" dirty="0">
              <a:latin typeface="Times New Roman" panose="02020603050405020304" pitchFamily="18" charset="0"/>
              <a:ea typeface="Times New Roman" charset="0"/>
              <a:cs typeface="Times New Roman" panose="02020603050405020304" pitchFamily="18" charset="0"/>
            </a:endParaRPr>
          </a:p>
        </p:txBody>
      </p:sp>
      <p:cxnSp>
        <p:nvCxnSpPr>
          <p:cNvPr id="72" name="Elbow Connector 71"/>
          <p:cNvCxnSpPr>
            <a:stCxn id="207" idx="2"/>
            <a:endCxn id="105" idx="2"/>
          </p:cNvCxnSpPr>
          <p:nvPr/>
        </p:nvCxnSpPr>
        <p:spPr bwMode="auto">
          <a:xfrm rot="5400000">
            <a:off x="1312099" y="-463445"/>
            <a:ext cx="2096749" cy="8175598"/>
          </a:xfrm>
          <a:prstGeom prst="bentConnector3">
            <a:avLst>
              <a:gd name="adj1" fmla="val 110903"/>
            </a:avLst>
          </a:prstGeom>
          <a:ln>
            <a:tailEnd type="triangle"/>
          </a:ln>
          <a:extLst/>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2404157" y="4625442"/>
            <a:ext cx="84405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send</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83" name="TextBox 82"/>
          <p:cNvSpPr txBox="1"/>
          <p:nvPr/>
        </p:nvSpPr>
        <p:spPr>
          <a:xfrm>
            <a:off x="9256835" y="3441271"/>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①</a:t>
            </a:r>
          </a:p>
        </p:txBody>
      </p:sp>
      <p:sp>
        <p:nvSpPr>
          <p:cNvPr id="126" name="TextBox 125"/>
          <p:cNvSpPr txBox="1"/>
          <p:nvPr/>
        </p:nvSpPr>
        <p:spPr>
          <a:xfrm>
            <a:off x="-500150" y="4029451"/>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④</a:t>
            </a:r>
          </a:p>
        </p:txBody>
      </p:sp>
      <p:sp>
        <p:nvSpPr>
          <p:cNvPr id="127" name="TextBox 126"/>
          <p:cNvSpPr txBox="1"/>
          <p:nvPr/>
        </p:nvSpPr>
        <p:spPr>
          <a:xfrm>
            <a:off x="-1232561" y="3169461"/>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⑤</a:t>
            </a:r>
          </a:p>
        </p:txBody>
      </p:sp>
      <p:sp>
        <p:nvSpPr>
          <p:cNvPr id="128" name="TextBox 127"/>
          <p:cNvSpPr txBox="1"/>
          <p:nvPr/>
        </p:nvSpPr>
        <p:spPr>
          <a:xfrm>
            <a:off x="2078980" y="1917231"/>
            <a:ext cx="536578" cy="220573"/>
          </a:xfrm>
          <a:prstGeom prst="rect">
            <a:avLst/>
          </a:prstGeom>
          <a:noFill/>
          <a:ln>
            <a:noFill/>
          </a:ln>
        </p:spPr>
        <p:txBody>
          <a:bodyPr wrap="square" rtlCol="0">
            <a:spAutoFit/>
          </a:bodyPr>
          <a:lstStyle/>
          <a:p>
            <a:pPr algn="ctr">
              <a:lnSpc>
                <a:spcPts val="1040"/>
              </a:lnSpc>
            </a:pPr>
            <a:r>
              <a:rPr lang="zh-CN" altLang="en-US" sz="1400" b="1" dirty="0">
                <a:latin typeface="Times New Roman" panose="02020603050405020304" pitchFamily="18" charset="0"/>
                <a:cs typeface="Times New Roman" panose="02020603050405020304" pitchFamily="18" charset="0"/>
              </a:rPr>
              <a:t>⑴</a:t>
            </a:r>
            <a:endParaRPr lang="zh-CN" altLang="en-US" sz="1400" b="1" dirty="0" smtClean="0">
              <a:latin typeface="Times New Roman" panose="02020603050405020304" pitchFamily="18" charset="0"/>
              <a:cs typeface="Times New Roman" panose="02020603050405020304" pitchFamily="18" charset="0"/>
            </a:endParaRPr>
          </a:p>
        </p:txBody>
      </p:sp>
      <p:sp>
        <p:nvSpPr>
          <p:cNvPr id="129" name="TextBox 128"/>
          <p:cNvSpPr txBox="1"/>
          <p:nvPr/>
        </p:nvSpPr>
        <p:spPr>
          <a:xfrm>
            <a:off x="4852993" y="1894801"/>
            <a:ext cx="536578" cy="220573"/>
          </a:xfrm>
          <a:prstGeom prst="rect">
            <a:avLst/>
          </a:prstGeom>
          <a:noFill/>
          <a:ln>
            <a:noFill/>
          </a:ln>
        </p:spPr>
        <p:txBody>
          <a:bodyPr wrap="square" rtlCol="0">
            <a:spAutoFit/>
          </a:bodyPr>
          <a:lstStyle/>
          <a:p>
            <a:pPr algn="ctr">
              <a:lnSpc>
                <a:spcPts val="1040"/>
              </a:lnSpc>
            </a:pPr>
            <a:r>
              <a:rPr lang="zh-CN" altLang="en-US" sz="1400" b="1" dirty="0">
                <a:latin typeface="Times New Roman" panose="02020603050405020304" pitchFamily="18" charset="0"/>
                <a:cs typeface="Times New Roman" panose="02020603050405020304" pitchFamily="18" charset="0"/>
              </a:rPr>
              <a:t>⑵</a:t>
            </a:r>
            <a:endParaRPr lang="zh-CN" altLang="en-US" sz="1400" b="1" dirty="0" smtClean="0">
              <a:latin typeface="Times New Roman" panose="02020603050405020304" pitchFamily="18" charset="0"/>
              <a:cs typeface="Times New Roman" panose="02020603050405020304" pitchFamily="18" charset="0"/>
            </a:endParaRPr>
          </a:p>
        </p:txBody>
      </p:sp>
      <p:sp>
        <p:nvSpPr>
          <p:cNvPr id="130" name="TextBox 129"/>
          <p:cNvSpPr txBox="1"/>
          <p:nvPr/>
        </p:nvSpPr>
        <p:spPr>
          <a:xfrm>
            <a:off x="7643843" y="1665560"/>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⑶</a:t>
            </a:r>
          </a:p>
        </p:txBody>
      </p:sp>
      <p:cxnSp>
        <p:nvCxnSpPr>
          <p:cNvPr id="85" name="Straight Arrow Connector 84"/>
          <p:cNvCxnSpPr/>
          <p:nvPr/>
        </p:nvCxnSpPr>
        <p:spPr bwMode="auto">
          <a:xfrm>
            <a:off x="10181491" y="1160541"/>
            <a:ext cx="3561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36" name="TextBox 135"/>
          <p:cNvSpPr txBox="1"/>
          <p:nvPr/>
        </p:nvSpPr>
        <p:spPr>
          <a:xfrm>
            <a:off x="10588760" y="1050254"/>
            <a:ext cx="946907" cy="220573"/>
          </a:xfrm>
          <a:prstGeom prst="rect">
            <a:avLst/>
          </a:prstGeom>
          <a:noFill/>
          <a:ln>
            <a:noFill/>
          </a:ln>
        </p:spPr>
        <p:txBody>
          <a:bodyPr wrap="square" rtlCol="0">
            <a:spAutoFit/>
          </a:bodyPr>
          <a:lstStyle/>
          <a:p>
            <a:pPr algn="ctr">
              <a:lnSpc>
                <a:spcPts val="1040"/>
              </a:lnSpc>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执行命令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7" name="TextBox 136"/>
          <p:cNvSpPr txBox="1"/>
          <p:nvPr/>
        </p:nvSpPr>
        <p:spPr>
          <a:xfrm>
            <a:off x="10138271" y="431864"/>
            <a:ext cx="333173"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①</a:t>
            </a:r>
          </a:p>
        </p:txBody>
      </p:sp>
      <p:sp>
        <p:nvSpPr>
          <p:cNvPr id="142" name="TextBox 141"/>
          <p:cNvSpPr txBox="1"/>
          <p:nvPr/>
        </p:nvSpPr>
        <p:spPr>
          <a:xfrm>
            <a:off x="10151634" y="732789"/>
            <a:ext cx="333173" cy="220573"/>
          </a:xfrm>
          <a:prstGeom prst="rect">
            <a:avLst/>
          </a:prstGeom>
          <a:noFill/>
          <a:ln>
            <a:noFill/>
          </a:ln>
        </p:spPr>
        <p:txBody>
          <a:bodyPr wrap="square" rtlCol="0">
            <a:spAutoFit/>
          </a:bodyPr>
          <a:lstStyle/>
          <a:p>
            <a:pPr algn="ctr">
              <a:lnSpc>
                <a:spcPts val="1040"/>
              </a:lnSpc>
            </a:pPr>
            <a:r>
              <a:rPr lang="zh-CN" altLang="en-US" sz="1400" b="1" dirty="0">
                <a:latin typeface="Times New Roman" panose="02020603050405020304" pitchFamily="18" charset="0"/>
                <a:cs typeface="Times New Roman" panose="02020603050405020304" pitchFamily="18" charset="0"/>
              </a:rPr>
              <a:t>⑴</a:t>
            </a:r>
            <a:endParaRPr lang="zh-CN" altLang="en-US" sz="1400" b="1" dirty="0" smtClean="0">
              <a:latin typeface="Times New Roman" panose="02020603050405020304" pitchFamily="18" charset="0"/>
              <a:cs typeface="Times New Roman" panose="02020603050405020304" pitchFamily="18" charset="0"/>
            </a:endParaRPr>
          </a:p>
        </p:txBody>
      </p:sp>
      <p:sp>
        <p:nvSpPr>
          <p:cNvPr id="143" name="TextBox 142"/>
          <p:cNvSpPr txBox="1"/>
          <p:nvPr/>
        </p:nvSpPr>
        <p:spPr>
          <a:xfrm>
            <a:off x="10619282" y="410675"/>
            <a:ext cx="1320642"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worker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执行步骤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 name="TextBox 143"/>
          <p:cNvSpPr txBox="1"/>
          <p:nvPr/>
        </p:nvSpPr>
        <p:spPr>
          <a:xfrm>
            <a:off x="10587760" y="714634"/>
            <a:ext cx="1145758"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PS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执行步骤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Rectangle 70"/>
          <p:cNvSpPr/>
          <p:nvPr/>
        </p:nvSpPr>
        <p:spPr bwMode="auto">
          <a:xfrm>
            <a:off x="-1359777" y="1923442"/>
            <a:ext cx="3117254" cy="419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73" name="Rectangle 72"/>
          <p:cNvSpPr/>
          <p:nvPr/>
        </p:nvSpPr>
        <p:spPr bwMode="auto">
          <a:xfrm>
            <a:off x="-1371809" y="1923442"/>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79" name="Rectangle 78"/>
          <p:cNvSpPr/>
          <p:nvPr/>
        </p:nvSpPr>
        <p:spPr bwMode="auto">
          <a:xfrm>
            <a:off x="-583935" y="1923442"/>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80" name="Rectangle 79"/>
          <p:cNvSpPr/>
          <p:nvPr/>
        </p:nvSpPr>
        <p:spPr bwMode="auto">
          <a:xfrm>
            <a:off x="197115" y="1923442"/>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81" name="Rectangle 80"/>
          <p:cNvSpPr/>
          <p:nvPr/>
        </p:nvSpPr>
        <p:spPr bwMode="auto">
          <a:xfrm>
            <a:off x="976426" y="1923442"/>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87" name="TextBox 86"/>
          <p:cNvSpPr txBox="1"/>
          <p:nvPr/>
        </p:nvSpPr>
        <p:spPr>
          <a:xfrm>
            <a:off x="143786" y="2591684"/>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89" name="Rectangle 88"/>
          <p:cNvSpPr/>
          <p:nvPr/>
        </p:nvSpPr>
        <p:spPr bwMode="auto">
          <a:xfrm>
            <a:off x="-1359777" y="2513606"/>
            <a:ext cx="3117253" cy="419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0" name="Rectangle 89"/>
          <p:cNvSpPr/>
          <p:nvPr/>
        </p:nvSpPr>
        <p:spPr bwMode="auto">
          <a:xfrm>
            <a:off x="-1371809" y="2513606"/>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1" name="Rectangle 90"/>
          <p:cNvSpPr/>
          <p:nvPr/>
        </p:nvSpPr>
        <p:spPr bwMode="auto">
          <a:xfrm>
            <a:off x="-583935" y="2513606"/>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2" name="Rectangle 91"/>
          <p:cNvSpPr/>
          <p:nvPr/>
        </p:nvSpPr>
        <p:spPr bwMode="auto">
          <a:xfrm>
            <a:off x="197115" y="2513606"/>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3" name="Rectangle 92"/>
          <p:cNvSpPr/>
          <p:nvPr/>
        </p:nvSpPr>
        <p:spPr bwMode="auto">
          <a:xfrm>
            <a:off x="976426" y="2513606"/>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4" name="TextBox 93"/>
          <p:cNvSpPr txBox="1"/>
          <p:nvPr/>
        </p:nvSpPr>
        <p:spPr>
          <a:xfrm>
            <a:off x="-2179845" y="1993950"/>
            <a:ext cx="860825"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var</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95" name="TextBox 94"/>
          <p:cNvSpPr txBox="1"/>
          <p:nvPr/>
        </p:nvSpPr>
        <p:spPr>
          <a:xfrm>
            <a:off x="-2179845" y="2584113"/>
            <a:ext cx="860825"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var</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96" name="TextBox 95"/>
          <p:cNvSpPr txBox="1"/>
          <p:nvPr/>
        </p:nvSpPr>
        <p:spPr>
          <a:xfrm>
            <a:off x="-2179845" y="2253672"/>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18" name="TextBox 117"/>
          <p:cNvSpPr txBox="1"/>
          <p:nvPr/>
        </p:nvSpPr>
        <p:spPr>
          <a:xfrm>
            <a:off x="-1377439" y="2575059"/>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0</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19" name="TextBox 118"/>
          <p:cNvSpPr txBox="1"/>
          <p:nvPr/>
        </p:nvSpPr>
        <p:spPr>
          <a:xfrm>
            <a:off x="-605291" y="2575059"/>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1</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20" name="TextBox 119"/>
          <p:cNvSpPr txBox="1"/>
          <p:nvPr/>
        </p:nvSpPr>
        <p:spPr>
          <a:xfrm>
            <a:off x="854296" y="2559360"/>
            <a:ext cx="1041599" cy="312138"/>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err="1" smtClean="0">
                <a:latin typeface="Times New Roman" panose="02020603050405020304" pitchFamily="18" charset="0"/>
                <a:ea typeface="Times New Roman" charset="0"/>
                <a:cs typeface="Times New Roman" panose="02020603050405020304" pitchFamily="18" charset="0"/>
              </a:rPr>
              <a:t>N</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21" name="TextBox 120"/>
          <p:cNvSpPr txBox="1"/>
          <p:nvPr/>
        </p:nvSpPr>
        <p:spPr>
          <a:xfrm>
            <a:off x="-626112" y="1993950"/>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a:latin typeface="Times New Roman" panose="02020603050405020304" pitchFamily="18" charset="0"/>
                <a:ea typeface="Times New Roman" charset="0"/>
                <a:cs typeface="Times New Roman" panose="02020603050405020304" pitchFamily="18" charset="0"/>
              </a:rPr>
              <a:t>1</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22" name="TextBox 121"/>
          <p:cNvSpPr txBox="1"/>
          <p:nvPr/>
        </p:nvSpPr>
        <p:spPr>
          <a:xfrm>
            <a:off x="854296" y="2014795"/>
            <a:ext cx="1041599"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err="1" smtClean="0">
                <a:latin typeface="Times New Roman" panose="02020603050405020304" pitchFamily="18" charset="0"/>
                <a:ea typeface="Times New Roman" charset="0"/>
                <a:cs typeface="Times New Roman" panose="02020603050405020304" pitchFamily="18" charset="0"/>
              </a:rPr>
              <a:t>N</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75" name="TextBox 74"/>
          <p:cNvSpPr txBox="1"/>
          <p:nvPr/>
        </p:nvSpPr>
        <p:spPr>
          <a:xfrm>
            <a:off x="-1377439" y="1993950"/>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0</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77" name="TextBox 76"/>
          <p:cNvSpPr txBox="1"/>
          <p:nvPr/>
        </p:nvSpPr>
        <p:spPr>
          <a:xfrm>
            <a:off x="143786" y="2001520"/>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39" name="TextBox 138"/>
          <p:cNvSpPr txBox="1"/>
          <p:nvPr/>
        </p:nvSpPr>
        <p:spPr>
          <a:xfrm>
            <a:off x="-3384515" y="5364831"/>
            <a:ext cx="1145758" cy="297517"/>
          </a:xfrm>
          <a:prstGeom prst="rect">
            <a:avLst/>
          </a:prstGeom>
          <a:noFill/>
          <a:ln>
            <a:noFill/>
          </a:ln>
        </p:spPr>
        <p:txBody>
          <a:bodyPr wrap="square" rtlCol="0">
            <a:spAutoFit/>
          </a:bodyPr>
          <a:lstStyle/>
          <a:p>
            <a:pPr algn="ctr">
              <a:lnSpc>
                <a:spcPts val="1560"/>
              </a:lnSpc>
            </a:pPr>
            <a:r>
              <a:rPr lang="en-US" altLang="zh-CN" b="1" dirty="0" smtClean="0">
                <a:latin typeface="Times New Roman" panose="02020603050405020304" pitchFamily="18" charset="0"/>
                <a:ea typeface="Times New Roman" charset="0"/>
                <a:cs typeface="Times New Roman" panose="02020603050405020304" pitchFamily="18" charset="0"/>
              </a:rPr>
              <a:t>worker N</a:t>
            </a:r>
            <a:endParaRPr lang="en-US" b="1" dirty="0" smtClean="0">
              <a:latin typeface="Times New Roman" panose="02020603050405020304" pitchFamily="18" charset="0"/>
              <a:ea typeface="Times New Roman" charset="0"/>
              <a:cs typeface="Times New Roman" panose="02020603050405020304" pitchFamily="18" charset="0"/>
            </a:endParaRPr>
          </a:p>
        </p:txBody>
      </p:sp>
      <p:cxnSp>
        <p:nvCxnSpPr>
          <p:cNvPr id="146" name="Straight Arrow Connector 145"/>
          <p:cNvCxnSpPr/>
          <p:nvPr/>
        </p:nvCxnSpPr>
        <p:spPr bwMode="auto">
          <a:xfrm>
            <a:off x="-1055342" y="5488069"/>
            <a:ext cx="17339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1329203" y="5172851"/>
            <a:ext cx="2266069"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compute_gradients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48" name="TextBox 147"/>
          <p:cNvSpPr txBox="1"/>
          <p:nvPr/>
        </p:nvSpPr>
        <p:spPr>
          <a:xfrm>
            <a:off x="596432" y="5339310"/>
            <a:ext cx="1609436"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grad</a:t>
            </a:r>
            <a:r>
              <a:rPr lang="en-US" altLang="zh-CN" baseline="-25000" dirty="0" err="1" smtClean="0">
                <a:latin typeface="Times New Roman" panose="02020603050405020304" pitchFamily="18" charset="0"/>
                <a:ea typeface="Times New Roman" charset="0"/>
                <a:cs typeface="Times New Roman" panose="02020603050405020304" pitchFamily="18" charset="0"/>
              </a:rPr>
              <a:t>N</a:t>
            </a:r>
            <a:r>
              <a:rPr lang="en-US" altLang="zh-CN" dirty="0" smtClean="0">
                <a:latin typeface="Times New Roman" panose="02020603050405020304" pitchFamily="18" charset="0"/>
                <a:ea typeface="Times New Roman" charset="0"/>
                <a:cs typeface="Times New Roman" panose="02020603050405020304" pitchFamily="18" charset="0"/>
              </a:rPr>
              <a:t>[0...M]</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49" name="TextBox 148"/>
          <p:cNvSpPr txBox="1"/>
          <p:nvPr/>
        </p:nvSpPr>
        <p:spPr>
          <a:xfrm>
            <a:off x="8069361" y="4095117"/>
            <a:ext cx="536578" cy="228460"/>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②</a:t>
            </a:r>
          </a:p>
        </p:txBody>
      </p:sp>
      <p:sp>
        <p:nvSpPr>
          <p:cNvPr id="152" name="TextBox 151"/>
          <p:cNvSpPr txBox="1"/>
          <p:nvPr/>
        </p:nvSpPr>
        <p:spPr>
          <a:xfrm>
            <a:off x="-2374537" y="5346288"/>
            <a:ext cx="1294421"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var</a:t>
            </a:r>
            <a:r>
              <a:rPr lang="en-US" altLang="zh-CN" baseline="-25000" dirty="0">
                <a:latin typeface="Times New Roman" panose="02020603050405020304" pitchFamily="18" charset="0"/>
                <a:ea typeface="Times New Roman" charset="0"/>
                <a:cs typeface="Times New Roman" panose="02020603050405020304" pitchFamily="18" charset="0"/>
              </a:rPr>
              <a:t>N</a:t>
            </a:r>
            <a:r>
              <a:rPr lang="en-US" altLang="zh-CN" dirty="0">
                <a:latin typeface="Times New Roman" panose="02020603050405020304" pitchFamily="18" charset="0"/>
                <a:ea typeface="Times New Roman" charset="0"/>
                <a:cs typeface="Times New Roman" panose="02020603050405020304" pitchFamily="18" charset="0"/>
              </a:rPr>
              <a:t>[0...M]</a:t>
            </a:r>
          </a:p>
        </p:txBody>
      </p:sp>
      <p:sp>
        <p:nvSpPr>
          <p:cNvPr id="176" name="TextBox 175"/>
          <p:cNvSpPr txBox="1"/>
          <p:nvPr/>
        </p:nvSpPr>
        <p:spPr>
          <a:xfrm>
            <a:off x="-3309895" y="4810136"/>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89" name="TextBox 188"/>
          <p:cNvSpPr txBox="1"/>
          <p:nvPr/>
        </p:nvSpPr>
        <p:spPr>
          <a:xfrm>
            <a:off x="2557897" y="4450043"/>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③</a:t>
            </a:r>
          </a:p>
        </p:txBody>
      </p:sp>
      <p:sp>
        <p:nvSpPr>
          <p:cNvPr id="196" name="TextBox 195"/>
          <p:cNvSpPr txBox="1"/>
          <p:nvPr/>
        </p:nvSpPr>
        <p:spPr>
          <a:xfrm>
            <a:off x="-500150" y="5018857"/>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④</a:t>
            </a:r>
          </a:p>
        </p:txBody>
      </p:sp>
      <p:sp>
        <p:nvSpPr>
          <p:cNvPr id="198" name="TextBox 197"/>
          <p:cNvSpPr txBox="1"/>
          <p:nvPr/>
        </p:nvSpPr>
        <p:spPr>
          <a:xfrm>
            <a:off x="143786" y="2590606"/>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202" name="Rectangle 201"/>
          <p:cNvSpPr/>
          <p:nvPr/>
        </p:nvSpPr>
        <p:spPr bwMode="auto">
          <a:xfrm>
            <a:off x="8753753" y="2213740"/>
            <a:ext cx="3117254" cy="419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3" name="Rectangle 202"/>
          <p:cNvSpPr/>
          <p:nvPr/>
        </p:nvSpPr>
        <p:spPr bwMode="auto">
          <a:xfrm>
            <a:off x="8741721" y="2213740"/>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4" name="Rectangle 203"/>
          <p:cNvSpPr/>
          <p:nvPr/>
        </p:nvSpPr>
        <p:spPr bwMode="auto">
          <a:xfrm>
            <a:off x="9529595" y="2213740"/>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8" name="Rectangle 207"/>
          <p:cNvSpPr/>
          <p:nvPr/>
        </p:nvSpPr>
        <p:spPr bwMode="auto">
          <a:xfrm>
            <a:off x="10310645" y="2213740"/>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9" name="Rectangle 208"/>
          <p:cNvSpPr/>
          <p:nvPr/>
        </p:nvSpPr>
        <p:spPr bwMode="auto">
          <a:xfrm>
            <a:off x="11089956" y="2213740"/>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151" name="TextBox 150"/>
          <p:cNvSpPr txBox="1"/>
          <p:nvPr/>
        </p:nvSpPr>
        <p:spPr>
          <a:xfrm>
            <a:off x="8718111" y="2286267"/>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token</a:t>
            </a:r>
            <a:r>
              <a:rPr lang="zh-CN" altLang="en-US" sz="1600" dirty="0" smtClean="0">
                <a:latin typeface="Times New Roman" panose="02020603050405020304" pitchFamily="18" charset="0"/>
                <a:ea typeface="Times New Roman" charset="0"/>
                <a:cs typeface="Times New Roman" panose="02020603050405020304" pitchFamily="18" charset="0"/>
              </a:rPr>
              <a:t> </a:t>
            </a:r>
            <a:r>
              <a:rPr lang="en-US" altLang="zh-CN" sz="1600" dirty="0" smtClean="0">
                <a:latin typeface="Times New Roman" panose="02020603050405020304" pitchFamily="18" charset="0"/>
                <a:ea typeface="Times New Roman" charset="0"/>
                <a:cs typeface="Times New Roman" panose="02020603050405020304" pitchFamily="18" charset="0"/>
              </a:rPr>
              <a:t>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54" name="TextBox 153"/>
          <p:cNvSpPr txBox="1"/>
          <p:nvPr/>
        </p:nvSpPr>
        <p:spPr>
          <a:xfrm>
            <a:off x="9483686" y="2286267"/>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token</a:t>
            </a:r>
            <a:r>
              <a:rPr lang="zh-CN" altLang="en-US" sz="1600" dirty="0" smtClean="0">
                <a:latin typeface="Times New Roman" panose="02020603050405020304" pitchFamily="18" charset="0"/>
                <a:ea typeface="Times New Roman" charset="0"/>
                <a:cs typeface="Times New Roman" panose="02020603050405020304" pitchFamily="18" charset="0"/>
              </a:rPr>
              <a:t> </a:t>
            </a:r>
            <a:r>
              <a:rPr lang="en-US" altLang="zh-CN" sz="1600" dirty="0" smtClean="0">
                <a:latin typeface="Times New Roman" panose="02020603050405020304" pitchFamily="18" charset="0"/>
                <a:ea typeface="Times New Roman" charset="0"/>
                <a:cs typeface="Times New Roman" panose="02020603050405020304" pitchFamily="18" charset="0"/>
              </a:rPr>
              <a:t>1</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56" name="TextBox 155"/>
          <p:cNvSpPr txBox="1"/>
          <p:nvPr/>
        </p:nvSpPr>
        <p:spPr>
          <a:xfrm>
            <a:off x="10239336" y="2297915"/>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90" name="TextBox 189"/>
          <p:cNvSpPr txBox="1"/>
          <p:nvPr/>
        </p:nvSpPr>
        <p:spPr>
          <a:xfrm>
            <a:off x="11047198" y="2286267"/>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token</a:t>
            </a:r>
            <a:r>
              <a:rPr lang="zh-CN" altLang="en-US" sz="1600" dirty="0" smtClean="0">
                <a:latin typeface="Times New Roman" panose="02020603050405020304" pitchFamily="18" charset="0"/>
                <a:ea typeface="Times New Roman" charset="0"/>
                <a:cs typeface="Times New Roman" panose="02020603050405020304" pitchFamily="18" charset="0"/>
              </a:rPr>
              <a:t> </a:t>
            </a:r>
            <a:r>
              <a:rPr lang="en-US" altLang="zh-CN" sz="1600" dirty="0" smtClean="0">
                <a:latin typeface="Times New Roman" panose="02020603050405020304" pitchFamily="18" charset="0"/>
                <a:ea typeface="Times New Roman" charset="0"/>
                <a:cs typeface="Times New Roman" panose="02020603050405020304" pitchFamily="18" charset="0"/>
              </a:rPr>
              <a:t>N</a:t>
            </a:r>
            <a:endParaRPr lang="en-US" sz="1600" dirty="0" smtClean="0">
              <a:latin typeface="Times New Roman" panose="02020603050405020304" pitchFamily="18" charset="0"/>
              <a:ea typeface="Times New Roman" charset="0"/>
              <a:cs typeface="Times New Roman" panose="02020603050405020304" pitchFamily="18" charset="0"/>
            </a:endParaRPr>
          </a:p>
        </p:txBody>
      </p:sp>
      <p:cxnSp>
        <p:nvCxnSpPr>
          <p:cNvPr id="97" name="Straight Arrow Connector 96"/>
          <p:cNvCxnSpPr>
            <a:stCxn id="101" idx="1"/>
            <a:endCxn id="207" idx="2"/>
          </p:cNvCxnSpPr>
          <p:nvPr/>
        </p:nvCxnSpPr>
        <p:spPr bwMode="auto">
          <a:xfrm flipH="1" flipV="1">
            <a:off x="6448272" y="2575980"/>
            <a:ext cx="309798" cy="1927920"/>
          </a:xfrm>
          <a:prstGeom prst="straightConnector1">
            <a:avLst/>
          </a:prstGeom>
          <a:ln>
            <a:prstDash val="dash"/>
            <a:tailEnd type="triangle"/>
          </a:ln>
          <a:extLst/>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bwMode="auto">
          <a:xfrm>
            <a:off x="10181491" y="1364012"/>
            <a:ext cx="356133" cy="0"/>
          </a:xfrm>
          <a:prstGeom prst="straightConnector1">
            <a:avLst/>
          </a:prstGeom>
          <a:ln>
            <a:prstDash val="dash"/>
            <a:tailEnd type="triangle"/>
          </a:ln>
          <a:extLst/>
        </p:spPr>
        <p:style>
          <a:lnRef idx="1">
            <a:schemeClr val="dk1"/>
          </a:lnRef>
          <a:fillRef idx="0">
            <a:schemeClr val="dk1"/>
          </a:fillRef>
          <a:effectRef idx="0">
            <a:schemeClr val="dk1"/>
          </a:effectRef>
          <a:fontRef idx="minor">
            <a:schemeClr val="tx1"/>
          </a:fontRef>
        </p:style>
      </p:cxnSp>
      <p:sp>
        <p:nvSpPr>
          <p:cNvPr id="103" name="TextBox 102"/>
          <p:cNvSpPr txBox="1"/>
          <p:nvPr/>
        </p:nvSpPr>
        <p:spPr>
          <a:xfrm>
            <a:off x="10588760" y="1334407"/>
            <a:ext cx="946907" cy="224549"/>
          </a:xfrm>
          <a:prstGeom prst="rect">
            <a:avLst/>
          </a:prstGeom>
          <a:noFill/>
          <a:ln>
            <a:noFill/>
          </a:ln>
        </p:spPr>
        <p:txBody>
          <a:bodyPr wrap="square" rtlCol="0">
            <a:spAutoFit/>
          </a:bodyPr>
          <a:lstStyle/>
          <a:p>
            <a:pPr algn="ctr">
              <a:lnSpc>
                <a:spcPts val="1040"/>
              </a:lnSpc>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依赖</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控制</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TextBox 103"/>
          <p:cNvSpPr txBox="1"/>
          <p:nvPr/>
        </p:nvSpPr>
        <p:spPr>
          <a:xfrm>
            <a:off x="569538" y="4383085"/>
            <a:ext cx="1609436"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grad</a:t>
            </a:r>
            <a:r>
              <a:rPr lang="en-US" altLang="zh-CN" baseline="-25000" dirty="0" err="1">
                <a:latin typeface="Times New Roman" panose="02020603050405020304" pitchFamily="18" charset="0"/>
                <a:ea typeface="Times New Roman" charset="0"/>
                <a:cs typeface="Times New Roman" panose="02020603050405020304" pitchFamily="18" charset="0"/>
              </a:rPr>
              <a:t>0</a:t>
            </a:r>
            <a:r>
              <a:rPr lang="en-US" altLang="zh-CN" dirty="0" smtClean="0">
                <a:latin typeface="Times New Roman" panose="02020603050405020304" pitchFamily="18" charset="0"/>
                <a:ea typeface="Times New Roman" charset="0"/>
                <a:cs typeface="Times New Roman" panose="02020603050405020304" pitchFamily="18" charset="0"/>
              </a:rPr>
              <a:t>[0...M]</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05" name="TextBox 104"/>
          <p:cNvSpPr txBox="1"/>
          <p:nvPr/>
        </p:nvSpPr>
        <p:spPr>
          <a:xfrm>
            <a:off x="-2374537" y="4375212"/>
            <a:ext cx="1294421"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var</a:t>
            </a:r>
            <a:r>
              <a:rPr lang="en-US" altLang="zh-CN" baseline="-25000" dirty="0">
                <a:latin typeface="Times New Roman" panose="02020603050405020304" pitchFamily="18" charset="0"/>
                <a:ea typeface="Times New Roman" charset="0"/>
                <a:cs typeface="Times New Roman" panose="02020603050405020304" pitchFamily="18" charset="0"/>
              </a:rPr>
              <a:t>0</a:t>
            </a:r>
            <a:r>
              <a:rPr lang="en-US" altLang="zh-CN" dirty="0">
                <a:latin typeface="Times New Roman" panose="02020603050405020304" pitchFamily="18" charset="0"/>
                <a:ea typeface="Times New Roman" charset="0"/>
                <a:cs typeface="Times New Roman" panose="02020603050405020304" pitchFamily="18" charset="0"/>
              </a:rPr>
              <a:t>[0...M]</a:t>
            </a:r>
          </a:p>
        </p:txBody>
      </p:sp>
      <p:cxnSp>
        <p:nvCxnSpPr>
          <p:cNvPr id="106" name="Straight Arrow Connector 105"/>
          <p:cNvCxnSpPr>
            <a:stCxn id="207" idx="3"/>
            <a:endCxn id="202" idx="1"/>
          </p:cNvCxnSpPr>
          <p:nvPr/>
        </p:nvCxnSpPr>
        <p:spPr bwMode="auto">
          <a:xfrm flipV="1">
            <a:off x="7181971" y="2423290"/>
            <a:ext cx="1571782" cy="393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04" idx="0"/>
            <a:endCxn id="90" idx="2"/>
          </p:cNvCxnSpPr>
          <p:nvPr/>
        </p:nvCxnSpPr>
        <p:spPr bwMode="auto">
          <a:xfrm flipH="1" flipV="1">
            <a:off x="-981284" y="2932706"/>
            <a:ext cx="2355540" cy="145037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55" name="Elbow Connector 154"/>
          <p:cNvCxnSpPr>
            <a:stCxn id="207" idx="2"/>
            <a:endCxn id="152" idx="2"/>
          </p:cNvCxnSpPr>
          <p:nvPr/>
        </p:nvCxnSpPr>
        <p:spPr bwMode="auto">
          <a:xfrm rot="5400000">
            <a:off x="826561" y="22093"/>
            <a:ext cx="3067825" cy="8175598"/>
          </a:xfrm>
          <a:prstGeom prst="bentConnector3">
            <a:avLst>
              <a:gd name="adj1" fmla="val 107452"/>
            </a:avLst>
          </a:prstGeom>
          <a:ln>
            <a:tailEnd type="triangle"/>
          </a:ln>
          <a:extLst/>
        </p:spPr>
        <p:style>
          <a:lnRef idx="1">
            <a:schemeClr val="dk1"/>
          </a:lnRef>
          <a:fillRef idx="0">
            <a:schemeClr val="dk1"/>
          </a:fillRef>
          <a:effectRef idx="0">
            <a:schemeClr val="dk1"/>
          </a:effectRef>
          <a:fontRef idx="minor">
            <a:schemeClr val="tx1"/>
          </a:fontRef>
        </p:style>
      </p:cxnSp>
      <p:sp>
        <p:nvSpPr>
          <p:cNvPr id="158" name="TextBox 157"/>
          <p:cNvSpPr txBox="1"/>
          <p:nvPr/>
        </p:nvSpPr>
        <p:spPr>
          <a:xfrm>
            <a:off x="2404157" y="5557421"/>
            <a:ext cx="84405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send</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61" name="TextBox 160"/>
          <p:cNvSpPr txBox="1"/>
          <p:nvPr/>
        </p:nvSpPr>
        <p:spPr>
          <a:xfrm>
            <a:off x="2557897" y="5382022"/>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③</a:t>
            </a:r>
          </a:p>
        </p:txBody>
      </p:sp>
      <p:sp>
        <p:nvSpPr>
          <p:cNvPr id="163" name="TextBox 162"/>
          <p:cNvSpPr txBox="1"/>
          <p:nvPr/>
        </p:nvSpPr>
        <p:spPr>
          <a:xfrm>
            <a:off x="11060114" y="5374635"/>
            <a:ext cx="860825"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token</a:t>
            </a:r>
          </a:p>
        </p:txBody>
      </p:sp>
      <p:sp>
        <p:nvSpPr>
          <p:cNvPr id="165" name="Rectangle 164"/>
          <p:cNvSpPr/>
          <p:nvPr/>
        </p:nvSpPr>
        <p:spPr>
          <a:xfrm>
            <a:off x="10789052" y="5649069"/>
            <a:ext cx="1402948" cy="297517"/>
          </a:xfrm>
          <a:prstGeom prst="rect">
            <a:avLst/>
          </a:prstGeom>
        </p:spPr>
        <p:txBody>
          <a:bodyPr wrap="none">
            <a:spAutoFit/>
          </a:bodyPr>
          <a:lstStyle/>
          <a:p>
            <a:pPr algn="ctr">
              <a:lnSpc>
                <a:spcPts val="1560"/>
              </a:lnSpc>
            </a:pPr>
            <a:r>
              <a:rPr lang="en-US" altLang="zh-CN" dirty="0" smtClean="0">
                <a:latin typeface="Times New Roman" panose="02020603050405020304" pitchFamily="18" charset="0"/>
                <a:ea typeface="Times New Roman" charset="0"/>
                <a:cs typeface="Times New Roman" panose="02020603050405020304" pitchFamily="18" charset="0"/>
              </a:rPr>
              <a:t>(</a:t>
            </a:r>
            <a:r>
              <a:rPr lang="en-US" altLang="zh-CN" dirty="0" err="1" smtClean="0">
                <a:latin typeface="Times New Roman" panose="02020603050405020304" pitchFamily="18" charset="0"/>
                <a:ea typeface="Times New Roman" charset="0"/>
                <a:cs typeface="Times New Roman" panose="02020603050405020304" pitchFamily="18" charset="0"/>
              </a:rPr>
              <a:t>global_step</a:t>
            </a:r>
            <a:r>
              <a:rPr lang="en-US" altLang="zh-CN" dirty="0">
                <a:latin typeface="Times New Roman" panose="02020603050405020304" pitchFamily="18" charset="0"/>
                <a:ea typeface="Times New Roman" charset="0"/>
                <a:cs typeface="Times New Roman" panose="02020603050405020304" pitchFamily="18" charset="0"/>
              </a:rPr>
              <a:t>)</a:t>
            </a:r>
            <a:endParaRPr lang="en-US" dirty="0">
              <a:latin typeface="Times New Roman" panose="02020603050405020304" pitchFamily="18" charset="0"/>
              <a:ea typeface="Times New Roman" charset="0"/>
              <a:cs typeface="Times New Roman" panose="02020603050405020304" pitchFamily="18" charset="0"/>
            </a:endParaRPr>
          </a:p>
        </p:txBody>
      </p:sp>
      <p:cxnSp>
        <p:nvCxnSpPr>
          <p:cNvPr id="166" name="Straight Arrow Connector 165"/>
          <p:cNvCxnSpPr>
            <a:stCxn id="209" idx="2"/>
            <a:endCxn id="163" idx="0"/>
          </p:cNvCxnSpPr>
          <p:nvPr/>
        </p:nvCxnSpPr>
        <p:spPr bwMode="auto">
          <a:xfrm>
            <a:off x="11480481" y="2632840"/>
            <a:ext cx="10046" cy="2741795"/>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10547005" y="3551558"/>
            <a:ext cx="1026218"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dequeue</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68" name="TextBox 167"/>
          <p:cNvSpPr txBox="1"/>
          <p:nvPr/>
        </p:nvSpPr>
        <p:spPr>
          <a:xfrm>
            <a:off x="10778083" y="3441271"/>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①</a:t>
            </a:r>
          </a:p>
        </p:txBody>
      </p:sp>
      <p:sp>
        <p:nvSpPr>
          <p:cNvPr id="169" name="TextBox 168"/>
          <p:cNvSpPr txBox="1"/>
          <p:nvPr/>
        </p:nvSpPr>
        <p:spPr>
          <a:xfrm>
            <a:off x="6758070" y="5369372"/>
            <a:ext cx="1260335"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local_step</a:t>
            </a:r>
            <a:endParaRPr lang="en-US" altLang="zh-CN" dirty="0">
              <a:latin typeface="Times New Roman" panose="02020603050405020304" pitchFamily="18" charset="0"/>
              <a:ea typeface="Times New Roman" charset="0"/>
              <a:cs typeface="Times New Roman" panose="02020603050405020304" pitchFamily="18" charset="0"/>
            </a:endParaRPr>
          </a:p>
        </p:txBody>
      </p:sp>
      <p:sp>
        <p:nvSpPr>
          <p:cNvPr id="170" name="Rectangle 169"/>
          <p:cNvSpPr/>
          <p:nvPr/>
        </p:nvSpPr>
        <p:spPr>
          <a:xfrm>
            <a:off x="6683140" y="5643806"/>
            <a:ext cx="1410193"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(global_step)</a:t>
            </a:r>
            <a:endParaRPr lang="en-US" dirty="0">
              <a:latin typeface="Times New Roman" panose="02020603050405020304" pitchFamily="18" charset="0"/>
              <a:ea typeface="Times New Roman" charset="0"/>
              <a:cs typeface="Times New Roman" panose="02020603050405020304" pitchFamily="18" charset="0"/>
            </a:endParaRPr>
          </a:p>
        </p:txBody>
      </p:sp>
      <p:cxnSp>
        <p:nvCxnSpPr>
          <p:cNvPr id="174" name="Straight Arrow Connector 173"/>
          <p:cNvCxnSpPr>
            <a:stCxn id="163" idx="1"/>
            <a:endCxn id="169" idx="3"/>
          </p:cNvCxnSpPr>
          <p:nvPr/>
        </p:nvCxnSpPr>
        <p:spPr bwMode="auto">
          <a:xfrm flipH="1" flipV="1">
            <a:off x="8018405" y="5518131"/>
            <a:ext cx="3041709" cy="526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75" name="TextBox 174"/>
          <p:cNvSpPr txBox="1"/>
          <p:nvPr/>
        </p:nvSpPr>
        <p:spPr>
          <a:xfrm>
            <a:off x="9035384" y="5259904"/>
            <a:ext cx="102621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assign</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77" name="TextBox 176"/>
          <p:cNvSpPr txBox="1"/>
          <p:nvPr/>
        </p:nvSpPr>
        <p:spPr>
          <a:xfrm>
            <a:off x="9264938" y="5122669"/>
            <a:ext cx="536578" cy="228460"/>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②</a:t>
            </a:r>
          </a:p>
        </p:txBody>
      </p:sp>
    </p:spTree>
    <p:extLst>
      <p:ext uri="{BB962C8B-B14F-4D97-AF65-F5344CB8AC3E}">
        <p14:creationId xmlns:p14="http://schemas.microsoft.com/office/powerpoint/2010/main" val="1450667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1" name="Straight Arrow Connector 180"/>
          <p:cNvCxnSpPr>
            <a:stCxn id="169" idx="1"/>
            <a:endCxn id="207" idx="2"/>
          </p:cNvCxnSpPr>
          <p:nvPr/>
        </p:nvCxnSpPr>
        <p:spPr bwMode="auto">
          <a:xfrm flipH="1" flipV="1">
            <a:off x="6448272" y="2575981"/>
            <a:ext cx="309798" cy="2942151"/>
          </a:xfrm>
          <a:prstGeom prst="straightConnector1">
            <a:avLst/>
          </a:prstGeom>
          <a:ln>
            <a:prstDash val="dash"/>
            <a:tailEnd type="triangle"/>
          </a:ln>
          <a:extLst/>
        </p:spPr>
        <p:style>
          <a:lnRef idx="1">
            <a:schemeClr val="dk1"/>
          </a:lnRef>
          <a:fillRef idx="0">
            <a:schemeClr val="dk1"/>
          </a:fillRef>
          <a:effectRef idx="0">
            <a:schemeClr val="dk1"/>
          </a:effectRef>
          <a:fontRef idx="minor">
            <a:schemeClr val="tx1"/>
          </a:fontRef>
        </p:style>
      </p:cxnSp>
      <p:cxnSp>
        <p:nvCxnSpPr>
          <p:cNvPr id="131" name="Straight Arrow Connector 130"/>
          <p:cNvCxnSpPr>
            <a:stCxn id="104" idx="0"/>
            <a:endCxn id="73" idx="2"/>
          </p:cNvCxnSpPr>
          <p:nvPr/>
        </p:nvCxnSpPr>
        <p:spPr bwMode="auto">
          <a:xfrm flipH="1" flipV="1">
            <a:off x="-981284" y="2342543"/>
            <a:ext cx="2355540" cy="204054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900100" y="1999038"/>
            <a:ext cx="2971800" cy="242631"/>
          </a:xfrm>
          <a:prstGeom prst="rect">
            <a:avLst/>
          </a:prstGeom>
          <a:noFill/>
          <a:ln>
            <a:noFill/>
          </a:ln>
        </p:spPr>
        <p:txBody>
          <a:bodyPr wrap="square" rtlCol="0">
            <a:spAutoFit/>
          </a:bodyPr>
          <a:lstStyle/>
          <a:p>
            <a:pPr algn="ctr">
              <a:lnSpc>
                <a:spcPts val="1040"/>
              </a:lnSpc>
            </a:pPr>
            <a:r>
              <a:rPr lang="en-US" altLang="zh-CN" dirty="0" smtClean="0">
                <a:latin typeface="Times New Roman" panose="02020603050405020304" pitchFamily="18" charset="0"/>
                <a:ea typeface="Times New Roman" charset="0"/>
                <a:cs typeface="Times New Roman" panose="02020603050405020304" pitchFamily="18" charset="0"/>
              </a:rPr>
              <a:t>sync_token_queue</a:t>
            </a:r>
            <a:endParaRPr lang="en-US" dirty="0" smtClean="0">
              <a:latin typeface="Times New Roman" panose="02020603050405020304" pitchFamily="18" charset="0"/>
              <a:ea typeface="Times New Roman" charset="0"/>
              <a:cs typeface="Times New Roman" panose="02020603050405020304" pitchFamily="18" charset="0"/>
            </a:endParaRPr>
          </a:p>
        </p:txBody>
      </p:sp>
      <p:cxnSp>
        <p:nvCxnSpPr>
          <p:cNvPr id="13" name="Straight Arrow Connector 12"/>
          <p:cNvCxnSpPr>
            <a:stCxn id="203" idx="2"/>
            <a:endCxn id="160" idx="0"/>
          </p:cNvCxnSpPr>
          <p:nvPr/>
        </p:nvCxnSpPr>
        <p:spPr bwMode="auto">
          <a:xfrm>
            <a:off x="9132246" y="2632841"/>
            <a:ext cx="2386" cy="171816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59" name="TextBox 158"/>
          <p:cNvSpPr txBox="1"/>
          <p:nvPr/>
        </p:nvSpPr>
        <p:spPr>
          <a:xfrm>
            <a:off x="9025757" y="3551559"/>
            <a:ext cx="1026218"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dequeue</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60" name="TextBox 159"/>
          <p:cNvSpPr txBox="1"/>
          <p:nvPr/>
        </p:nvSpPr>
        <p:spPr>
          <a:xfrm>
            <a:off x="8704219" y="4351009"/>
            <a:ext cx="860825"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token</a:t>
            </a:r>
          </a:p>
        </p:txBody>
      </p:sp>
      <p:cxnSp>
        <p:nvCxnSpPr>
          <p:cNvPr id="162" name="Straight Arrow Connector 161"/>
          <p:cNvCxnSpPr/>
          <p:nvPr/>
        </p:nvCxnSpPr>
        <p:spPr bwMode="auto">
          <a:xfrm>
            <a:off x="-1055342" y="4534234"/>
            <a:ext cx="17339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4" name="TextBox 163"/>
          <p:cNvSpPr txBox="1"/>
          <p:nvPr/>
        </p:nvSpPr>
        <p:spPr>
          <a:xfrm>
            <a:off x="-1330981" y="4219016"/>
            <a:ext cx="2266069"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compute_gradients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71" name="TextBox 170"/>
          <p:cNvSpPr txBox="1"/>
          <p:nvPr/>
        </p:nvSpPr>
        <p:spPr>
          <a:xfrm>
            <a:off x="-1282857" y="1634580"/>
            <a:ext cx="2971800" cy="220573"/>
          </a:xfrm>
          <a:prstGeom prst="rect">
            <a:avLst/>
          </a:prstGeom>
          <a:noFill/>
          <a:ln>
            <a:noFill/>
          </a:ln>
        </p:spPr>
        <p:txBody>
          <a:bodyPr wrap="square" rtlCol="0">
            <a:spAutoFit/>
          </a:bodyPr>
          <a:lstStyle/>
          <a:p>
            <a:pPr algn="ctr">
              <a:lnSpc>
                <a:spcPts val="1040"/>
              </a:lnSpc>
            </a:pPr>
            <a:r>
              <a:rPr lang="en-US" altLang="zh-CN" dirty="0" smtClean="0">
                <a:latin typeface="Times New Roman" panose="02020603050405020304" pitchFamily="18" charset="0"/>
                <a:ea typeface="Times New Roman" charset="0"/>
                <a:cs typeface="Times New Roman" panose="02020603050405020304" pitchFamily="18" charset="0"/>
              </a:rPr>
              <a:t>gradients</a:t>
            </a:r>
            <a:r>
              <a:rPr lang="zh-CN" altLang="en-US" dirty="0" smtClean="0">
                <a:latin typeface="Times New Roman" panose="02020603050405020304" pitchFamily="18" charset="0"/>
                <a:ea typeface="Times New Roman" charset="0"/>
                <a:cs typeface="Times New Roman" panose="02020603050405020304" pitchFamily="18" charset="0"/>
              </a:rPr>
              <a:t> </a:t>
            </a:r>
            <a:r>
              <a:rPr lang="en-US" altLang="zh-CN" dirty="0" smtClean="0">
                <a:latin typeface="Times New Roman" panose="02020603050405020304" pitchFamily="18" charset="0"/>
                <a:ea typeface="Times New Roman" charset="0"/>
                <a:cs typeface="Times New Roman" panose="02020603050405020304" pitchFamily="18" charset="0"/>
              </a:rPr>
              <a:t>accumulators</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95" name="TextBox 194"/>
          <p:cNvSpPr txBox="1"/>
          <p:nvPr/>
        </p:nvSpPr>
        <p:spPr>
          <a:xfrm>
            <a:off x="-3560974" y="2347128"/>
            <a:ext cx="1145758" cy="297517"/>
          </a:xfrm>
          <a:prstGeom prst="rect">
            <a:avLst/>
          </a:prstGeom>
          <a:noFill/>
          <a:ln>
            <a:noFill/>
          </a:ln>
        </p:spPr>
        <p:txBody>
          <a:bodyPr wrap="square" rtlCol="0">
            <a:spAutoFit/>
          </a:bodyPr>
          <a:lstStyle/>
          <a:p>
            <a:pPr algn="ctr">
              <a:lnSpc>
                <a:spcPts val="1560"/>
              </a:lnSpc>
            </a:pPr>
            <a:r>
              <a:rPr lang="en-US" altLang="zh-CN" sz="2000" b="1" dirty="0" smtClean="0">
                <a:latin typeface="Times New Roman" panose="02020603050405020304" pitchFamily="18" charset="0"/>
                <a:ea typeface="Times New Roman" charset="0"/>
                <a:cs typeface="Times New Roman" panose="02020603050405020304" pitchFamily="18" charset="0"/>
              </a:rPr>
              <a:t>ps</a:t>
            </a:r>
            <a:endParaRPr lang="en-US" sz="2000" b="1" dirty="0" smtClean="0">
              <a:latin typeface="Times New Roman" panose="02020603050405020304" pitchFamily="18" charset="0"/>
              <a:ea typeface="Times New Roman" charset="0"/>
              <a:cs typeface="Times New Roman" panose="02020603050405020304" pitchFamily="18" charset="0"/>
            </a:endParaRPr>
          </a:p>
        </p:txBody>
      </p:sp>
      <p:sp>
        <p:nvSpPr>
          <p:cNvPr id="205" name="TextBox 204"/>
          <p:cNvSpPr txBox="1"/>
          <p:nvPr/>
        </p:nvSpPr>
        <p:spPr>
          <a:xfrm>
            <a:off x="2679496" y="2170604"/>
            <a:ext cx="1904793" cy="502702"/>
          </a:xfrm>
          <a:prstGeom prst="rect">
            <a:avLst/>
          </a:prstGeom>
          <a:noFill/>
          <a:ln>
            <a:noFill/>
          </a:ln>
        </p:spPr>
        <p:txBody>
          <a:bodyPr wrap="square" rtlCol="0">
            <a:spAutoFit/>
          </a:bodyPr>
          <a:lstStyle/>
          <a:p>
            <a:pPr algn="ctr">
              <a:lnSpc>
                <a:spcPts val="1560"/>
              </a:lnSpc>
            </a:pPr>
            <a:r>
              <a:rPr lang="en-US" dirty="0">
                <a:latin typeface="Times New Roman" panose="02020603050405020304" pitchFamily="18" charset="0"/>
                <a:ea typeface="Times New Roman" charset="0"/>
                <a:cs typeface="Times New Roman" panose="02020603050405020304" pitchFamily="18" charset="0"/>
              </a:rPr>
              <a:t>aggregated_grads_and_vars</a:t>
            </a:r>
          </a:p>
        </p:txBody>
      </p:sp>
      <p:cxnSp>
        <p:nvCxnSpPr>
          <p:cNvPr id="42" name="Straight Arrow Connector 41"/>
          <p:cNvCxnSpPr/>
          <p:nvPr/>
        </p:nvCxnSpPr>
        <p:spPr bwMode="auto">
          <a:xfrm>
            <a:off x="1853694" y="2426939"/>
            <a:ext cx="965564"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06" name="Straight Arrow Connector 205"/>
          <p:cNvCxnSpPr>
            <a:stCxn id="205" idx="3"/>
            <a:endCxn id="207" idx="1"/>
          </p:cNvCxnSpPr>
          <p:nvPr/>
        </p:nvCxnSpPr>
        <p:spPr bwMode="auto">
          <a:xfrm>
            <a:off x="4584289" y="2421955"/>
            <a:ext cx="1130283" cy="5268"/>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207" name="TextBox 206"/>
          <p:cNvSpPr txBox="1"/>
          <p:nvPr/>
        </p:nvSpPr>
        <p:spPr>
          <a:xfrm>
            <a:off x="5714572" y="2278464"/>
            <a:ext cx="1467399"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updated_vars</a:t>
            </a:r>
            <a:endParaRPr lang="en-US" dirty="0">
              <a:latin typeface="Times New Roman" panose="02020603050405020304" pitchFamily="18" charset="0"/>
              <a:ea typeface="Times New Roman" charset="0"/>
              <a:cs typeface="Times New Roman" panose="02020603050405020304" pitchFamily="18" charset="0"/>
            </a:endParaRPr>
          </a:p>
        </p:txBody>
      </p:sp>
      <p:sp>
        <p:nvSpPr>
          <p:cNvPr id="212" name="TextBox 211"/>
          <p:cNvSpPr txBox="1"/>
          <p:nvPr/>
        </p:nvSpPr>
        <p:spPr>
          <a:xfrm>
            <a:off x="4398135" y="1933021"/>
            <a:ext cx="1569513" cy="461665"/>
          </a:xfrm>
          <a:prstGeom prst="rect">
            <a:avLst/>
          </a:prstGeom>
          <a:noFill/>
          <a:ln>
            <a:noFill/>
          </a:ln>
        </p:spPr>
        <p:txBody>
          <a:bodyPr wrap="square" rtlCol="0">
            <a:spAutoFit/>
          </a:bodyPr>
          <a:lstStyle/>
          <a:p>
            <a:pPr algn="ctr">
              <a:lnSpc>
                <a:spcPct val="150000"/>
              </a:lnSpc>
            </a:pPr>
            <a:r>
              <a:rPr lang="en-US" altLang="zh-CN" sz="1600" dirty="0">
                <a:latin typeface="Times New Roman" panose="02020603050405020304" pitchFamily="18" charset="0"/>
                <a:ea typeface="Times New Roman" charset="0"/>
                <a:cs typeface="Times New Roman" panose="02020603050405020304" pitchFamily="18" charset="0"/>
              </a:rPr>
              <a:t>apply_</a:t>
            </a:r>
            <a:r>
              <a:rPr lang="en-US" altLang="zh-CN" sz="1600" dirty="0" smtClean="0">
                <a:latin typeface="Times New Roman" panose="02020603050405020304" pitchFamily="18" charset="0"/>
                <a:ea typeface="Times New Roman" charset="0"/>
                <a:cs typeface="Times New Roman" panose="02020603050405020304" pitchFamily="18" charset="0"/>
              </a:rPr>
              <a:t>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67" name="Rectangle 66"/>
          <p:cNvSpPr/>
          <p:nvPr/>
        </p:nvSpPr>
        <p:spPr>
          <a:xfrm>
            <a:off x="8433157" y="4625443"/>
            <a:ext cx="1402948" cy="297517"/>
          </a:xfrm>
          <a:prstGeom prst="rect">
            <a:avLst/>
          </a:prstGeom>
        </p:spPr>
        <p:txBody>
          <a:bodyPr wrap="none">
            <a:spAutoFit/>
          </a:bodyPr>
          <a:lstStyle/>
          <a:p>
            <a:pPr algn="ctr">
              <a:lnSpc>
                <a:spcPts val="1560"/>
              </a:lnSpc>
            </a:pPr>
            <a:r>
              <a:rPr lang="en-US" altLang="zh-CN" dirty="0" smtClean="0">
                <a:latin typeface="Times New Roman" panose="02020603050405020304" pitchFamily="18" charset="0"/>
                <a:ea typeface="Times New Roman" charset="0"/>
                <a:cs typeface="Times New Roman" panose="02020603050405020304" pitchFamily="18" charset="0"/>
              </a:rPr>
              <a:t>(</a:t>
            </a:r>
            <a:r>
              <a:rPr lang="en-US" altLang="zh-CN" dirty="0" err="1" smtClean="0">
                <a:latin typeface="Times New Roman" panose="02020603050405020304" pitchFamily="18" charset="0"/>
                <a:ea typeface="Times New Roman" charset="0"/>
                <a:cs typeface="Times New Roman" panose="02020603050405020304" pitchFamily="18" charset="0"/>
              </a:rPr>
              <a:t>global_step</a:t>
            </a:r>
            <a:r>
              <a:rPr lang="en-US" altLang="zh-CN" dirty="0">
                <a:latin typeface="Times New Roman" panose="02020603050405020304" pitchFamily="18" charset="0"/>
                <a:ea typeface="Times New Roman" charset="0"/>
                <a:cs typeface="Times New Roman" panose="02020603050405020304" pitchFamily="18" charset="0"/>
              </a:rPr>
              <a:t>)</a:t>
            </a:r>
            <a:endParaRPr lang="en-US" dirty="0">
              <a:latin typeface="Times New Roman" panose="02020603050405020304" pitchFamily="18" charset="0"/>
              <a:ea typeface="Times New Roman" charset="0"/>
              <a:cs typeface="Times New Roman" panose="02020603050405020304" pitchFamily="18" charset="0"/>
            </a:endParaRPr>
          </a:p>
        </p:txBody>
      </p:sp>
      <p:sp>
        <p:nvSpPr>
          <p:cNvPr id="228" name="TextBox 227"/>
          <p:cNvSpPr txBox="1"/>
          <p:nvPr/>
        </p:nvSpPr>
        <p:spPr>
          <a:xfrm>
            <a:off x="6954831" y="1839428"/>
            <a:ext cx="1990244"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enqueue_many</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229" name="Rectangle 228"/>
          <p:cNvSpPr/>
          <p:nvPr/>
        </p:nvSpPr>
        <p:spPr>
          <a:xfrm>
            <a:off x="7159638" y="2076172"/>
            <a:ext cx="1592103" cy="297517"/>
          </a:xfrm>
          <a:prstGeom prst="rect">
            <a:avLst/>
          </a:prstGeom>
        </p:spPr>
        <p:txBody>
          <a:bodyPr wrap="none">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(global_step</a:t>
            </a:r>
            <a:r>
              <a:rPr lang="zh-CN" altLang="en-US" sz="1600" dirty="0">
                <a:latin typeface="Times New Roman" panose="02020603050405020304" pitchFamily="18" charset="0"/>
                <a:ea typeface="Times New Roman" charset="0"/>
                <a:cs typeface="Times New Roman" panose="02020603050405020304" pitchFamily="18" charset="0"/>
              </a:rPr>
              <a:t> </a:t>
            </a:r>
            <a:r>
              <a:rPr lang="en-US" altLang="zh-CN" sz="1600" dirty="0">
                <a:latin typeface="Times New Roman" panose="02020603050405020304" pitchFamily="18" charset="0"/>
                <a:ea typeface="Times New Roman" charset="0"/>
                <a:cs typeface="Times New Roman" panose="02020603050405020304" pitchFamily="18" charset="0"/>
              </a:rPr>
              <a:t>+</a:t>
            </a:r>
            <a:r>
              <a:rPr lang="zh-CN" altLang="en-US" sz="1600" dirty="0">
                <a:latin typeface="Times New Roman" panose="02020603050405020304" pitchFamily="18" charset="0"/>
                <a:ea typeface="Times New Roman" charset="0"/>
                <a:cs typeface="Times New Roman" panose="02020603050405020304" pitchFamily="18" charset="0"/>
              </a:rPr>
              <a:t> </a:t>
            </a:r>
            <a:r>
              <a:rPr lang="en-US" altLang="zh-CN" sz="1600" dirty="0">
                <a:latin typeface="Times New Roman" panose="02020603050405020304" pitchFamily="18" charset="0"/>
                <a:ea typeface="Times New Roman" charset="0"/>
                <a:cs typeface="Times New Roman" panose="02020603050405020304" pitchFamily="18" charset="0"/>
              </a:rPr>
              <a:t>1)</a:t>
            </a:r>
            <a:endParaRPr lang="en-US" sz="1600" dirty="0">
              <a:latin typeface="Times New Roman" panose="02020603050405020304" pitchFamily="18" charset="0"/>
              <a:ea typeface="Times New Roman" charset="0"/>
              <a:cs typeface="Times New Roman" panose="02020603050405020304" pitchFamily="18" charset="0"/>
            </a:endParaRPr>
          </a:p>
        </p:txBody>
      </p:sp>
      <p:sp>
        <p:nvSpPr>
          <p:cNvPr id="194" name="TextBox 193"/>
          <p:cNvSpPr txBox="1"/>
          <p:nvPr/>
        </p:nvSpPr>
        <p:spPr>
          <a:xfrm>
            <a:off x="-1945583" y="3268156"/>
            <a:ext cx="1990244"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enqueue_many</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231" name="Rectangle 230"/>
          <p:cNvSpPr/>
          <p:nvPr/>
        </p:nvSpPr>
        <p:spPr>
          <a:xfrm>
            <a:off x="-1646982" y="3503552"/>
            <a:ext cx="1334020" cy="297517"/>
          </a:xfrm>
          <a:prstGeom prst="rect">
            <a:avLst/>
          </a:prstGeom>
        </p:spPr>
        <p:txBody>
          <a:bodyPr wrap="none">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0</a:t>
            </a:r>
            <a:r>
              <a:rPr lang="en-US" altLang="zh-CN" sz="1600" dirty="0">
                <a:latin typeface="Times New Roman" panose="02020603050405020304" pitchFamily="18" charset="0"/>
                <a:ea typeface="Times New Roman" charset="0"/>
                <a:cs typeface="Times New Roman" panose="02020603050405020304" pitchFamily="18" charset="0"/>
              </a:rPr>
              <a:t>[0...M]</a:t>
            </a: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a:latin typeface="Times New Roman" panose="02020603050405020304" pitchFamily="18" charset="0"/>
              <a:ea typeface="Times New Roman" charset="0"/>
              <a:cs typeface="Times New Roman" panose="02020603050405020304" pitchFamily="18" charset="0"/>
            </a:endParaRPr>
          </a:p>
        </p:txBody>
      </p:sp>
      <p:sp>
        <p:nvSpPr>
          <p:cNvPr id="232" name="TextBox 231"/>
          <p:cNvSpPr txBox="1"/>
          <p:nvPr/>
        </p:nvSpPr>
        <p:spPr>
          <a:xfrm>
            <a:off x="1853694" y="2076172"/>
            <a:ext cx="1026218"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dequeue</a:t>
            </a:r>
            <a:endParaRPr lang="en-US" sz="1600" dirty="0" smtClean="0">
              <a:latin typeface="Times New Roman" panose="02020603050405020304" pitchFamily="18" charset="0"/>
              <a:ea typeface="Times New Roman" charset="0"/>
              <a:cs typeface="Times New Roman" panose="02020603050405020304" pitchFamily="18" charset="0"/>
            </a:endParaRPr>
          </a:p>
        </p:txBody>
      </p:sp>
      <p:cxnSp>
        <p:nvCxnSpPr>
          <p:cNvPr id="99" name="Straight Arrow Connector 98"/>
          <p:cNvCxnSpPr>
            <a:stCxn id="160" idx="1"/>
            <a:endCxn id="101" idx="3"/>
          </p:cNvCxnSpPr>
          <p:nvPr/>
        </p:nvCxnSpPr>
        <p:spPr bwMode="auto">
          <a:xfrm flipH="1">
            <a:off x="8018405" y="4499768"/>
            <a:ext cx="685814" cy="413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7839807" y="4232353"/>
            <a:ext cx="102621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assign</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01" name="TextBox 100"/>
          <p:cNvSpPr txBox="1"/>
          <p:nvPr/>
        </p:nvSpPr>
        <p:spPr>
          <a:xfrm>
            <a:off x="6758070" y="4355142"/>
            <a:ext cx="1260335"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local_step</a:t>
            </a:r>
            <a:endParaRPr lang="en-US" altLang="zh-CN" dirty="0">
              <a:latin typeface="Times New Roman" panose="02020603050405020304" pitchFamily="18" charset="0"/>
              <a:ea typeface="Times New Roman" charset="0"/>
              <a:cs typeface="Times New Roman" panose="02020603050405020304" pitchFamily="18" charset="0"/>
            </a:endParaRPr>
          </a:p>
        </p:txBody>
      </p:sp>
      <p:sp>
        <p:nvSpPr>
          <p:cNvPr id="102" name="Rectangle 101"/>
          <p:cNvSpPr/>
          <p:nvPr/>
        </p:nvSpPr>
        <p:spPr>
          <a:xfrm>
            <a:off x="6683140" y="4629576"/>
            <a:ext cx="1410193"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(global_step)</a:t>
            </a:r>
            <a:endParaRPr lang="en-US" dirty="0">
              <a:latin typeface="Times New Roman" panose="02020603050405020304" pitchFamily="18" charset="0"/>
              <a:ea typeface="Times New Roman" charset="0"/>
              <a:cs typeface="Times New Roman" panose="02020603050405020304" pitchFamily="18" charset="0"/>
            </a:endParaRPr>
          </a:p>
        </p:txBody>
      </p:sp>
      <p:cxnSp>
        <p:nvCxnSpPr>
          <p:cNvPr id="72" name="Elbow Connector 71"/>
          <p:cNvCxnSpPr>
            <a:stCxn id="207" idx="2"/>
            <a:endCxn id="105" idx="2"/>
          </p:cNvCxnSpPr>
          <p:nvPr/>
        </p:nvCxnSpPr>
        <p:spPr bwMode="auto">
          <a:xfrm rot="5400000">
            <a:off x="1312099" y="-463444"/>
            <a:ext cx="2096749" cy="8175598"/>
          </a:xfrm>
          <a:prstGeom prst="bentConnector3">
            <a:avLst>
              <a:gd name="adj1" fmla="val 110903"/>
            </a:avLst>
          </a:prstGeom>
          <a:ln>
            <a:tailEnd type="triangle"/>
          </a:ln>
          <a:extLst/>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2404157" y="4625443"/>
            <a:ext cx="84405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send</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83" name="TextBox 82"/>
          <p:cNvSpPr txBox="1"/>
          <p:nvPr/>
        </p:nvSpPr>
        <p:spPr>
          <a:xfrm>
            <a:off x="9256835" y="3441272"/>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①</a:t>
            </a:r>
          </a:p>
        </p:txBody>
      </p:sp>
      <p:sp>
        <p:nvSpPr>
          <p:cNvPr id="126" name="TextBox 125"/>
          <p:cNvSpPr txBox="1"/>
          <p:nvPr/>
        </p:nvSpPr>
        <p:spPr>
          <a:xfrm>
            <a:off x="-500150" y="4029452"/>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④</a:t>
            </a:r>
          </a:p>
        </p:txBody>
      </p:sp>
      <p:sp>
        <p:nvSpPr>
          <p:cNvPr id="127" name="TextBox 126"/>
          <p:cNvSpPr txBox="1"/>
          <p:nvPr/>
        </p:nvSpPr>
        <p:spPr>
          <a:xfrm>
            <a:off x="-1232561" y="3169462"/>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⑤</a:t>
            </a:r>
          </a:p>
        </p:txBody>
      </p:sp>
      <p:sp>
        <p:nvSpPr>
          <p:cNvPr id="128" name="TextBox 127"/>
          <p:cNvSpPr txBox="1"/>
          <p:nvPr/>
        </p:nvSpPr>
        <p:spPr>
          <a:xfrm>
            <a:off x="2078980" y="1917232"/>
            <a:ext cx="536578" cy="220573"/>
          </a:xfrm>
          <a:prstGeom prst="rect">
            <a:avLst/>
          </a:prstGeom>
          <a:noFill/>
          <a:ln>
            <a:noFill/>
          </a:ln>
        </p:spPr>
        <p:txBody>
          <a:bodyPr wrap="square" rtlCol="0">
            <a:spAutoFit/>
          </a:bodyPr>
          <a:lstStyle/>
          <a:p>
            <a:pPr algn="ctr">
              <a:lnSpc>
                <a:spcPts val="1040"/>
              </a:lnSpc>
            </a:pPr>
            <a:r>
              <a:rPr lang="zh-CN" altLang="en-US" sz="1400" b="1" dirty="0">
                <a:latin typeface="Times New Roman" panose="02020603050405020304" pitchFamily="18" charset="0"/>
                <a:cs typeface="Times New Roman" panose="02020603050405020304" pitchFamily="18" charset="0"/>
              </a:rPr>
              <a:t>⑴</a:t>
            </a:r>
            <a:endParaRPr lang="zh-CN" altLang="en-US" sz="1400" b="1" dirty="0" smtClean="0">
              <a:latin typeface="Times New Roman" panose="02020603050405020304" pitchFamily="18" charset="0"/>
              <a:cs typeface="Times New Roman" panose="02020603050405020304" pitchFamily="18" charset="0"/>
            </a:endParaRPr>
          </a:p>
        </p:txBody>
      </p:sp>
      <p:sp>
        <p:nvSpPr>
          <p:cNvPr id="129" name="TextBox 128"/>
          <p:cNvSpPr txBox="1"/>
          <p:nvPr/>
        </p:nvSpPr>
        <p:spPr>
          <a:xfrm>
            <a:off x="4852993" y="1894802"/>
            <a:ext cx="536578" cy="220573"/>
          </a:xfrm>
          <a:prstGeom prst="rect">
            <a:avLst/>
          </a:prstGeom>
          <a:noFill/>
          <a:ln>
            <a:noFill/>
          </a:ln>
        </p:spPr>
        <p:txBody>
          <a:bodyPr wrap="square" rtlCol="0">
            <a:spAutoFit/>
          </a:bodyPr>
          <a:lstStyle/>
          <a:p>
            <a:pPr algn="ctr">
              <a:lnSpc>
                <a:spcPts val="1040"/>
              </a:lnSpc>
            </a:pPr>
            <a:r>
              <a:rPr lang="zh-CN" altLang="en-US" sz="1400" b="1" dirty="0">
                <a:latin typeface="Times New Roman" panose="02020603050405020304" pitchFamily="18" charset="0"/>
                <a:cs typeface="Times New Roman" panose="02020603050405020304" pitchFamily="18" charset="0"/>
              </a:rPr>
              <a:t>⑵</a:t>
            </a:r>
            <a:endParaRPr lang="zh-CN" altLang="en-US" sz="1400" b="1" dirty="0" smtClean="0">
              <a:latin typeface="Times New Roman" panose="02020603050405020304" pitchFamily="18" charset="0"/>
              <a:cs typeface="Times New Roman" panose="02020603050405020304" pitchFamily="18" charset="0"/>
            </a:endParaRPr>
          </a:p>
        </p:txBody>
      </p:sp>
      <p:sp>
        <p:nvSpPr>
          <p:cNvPr id="130" name="TextBox 129"/>
          <p:cNvSpPr txBox="1"/>
          <p:nvPr/>
        </p:nvSpPr>
        <p:spPr>
          <a:xfrm>
            <a:off x="7643843" y="1665561"/>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⑶</a:t>
            </a:r>
          </a:p>
        </p:txBody>
      </p:sp>
      <p:cxnSp>
        <p:nvCxnSpPr>
          <p:cNvPr id="85" name="Straight Arrow Connector 84"/>
          <p:cNvCxnSpPr/>
          <p:nvPr/>
        </p:nvCxnSpPr>
        <p:spPr bwMode="auto">
          <a:xfrm>
            <a:off x="10181491" y="1160541"/>
            <a:ext cx="3561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36" name="TextBox 135"/>
          <p:cNvSpPr txBox="1"/>
          <p:nvPr/>
        </p:nvSpPr>
        <p:spPr>
          <a:xfrm>
            <a:off x="10588760" y="1050254"/>
            <a:ext cx="946907" cy="220573"/>
          </a:xfrm>
          <a:prstGeom prst="rect">
            <a:avLst/>
          </a:prstGeom>
          <a:noFill/>
          <a:ln>
            <a:noFill/>
          </a:ln>
        </p:spPr>
        <p:txBody>
          <a:bodyPr wrap="square" rtlCol="0">
            <a:spAutoFit/>
          </a:bodyPr>
          <a:lstStyle/>
          <a:p>
            <a:pPr algn="ctr">
              <a:lnSpc>
                <a:spcPts val="1040"/>
              </a:lnSpc>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执行命令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7" name="TextBox 136"/>
          <p:cNvSpPr txBox="1"/>
          <p:nvPr/>
        </p:nvSpPr>
        <p:spPr>
          <a:xfrm>
            <a:off x="10138271" y="431864"/>
            <a:ext cx="333173"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①</a:t>
            </a:r>
          </a:p>
        </p:txBody>
      </p:sp>
      <p:sp>
        <p:nvSpPr>
          <p:cNvPr id="142" name="TextBox 141"/>
          <p:cNvSpPr txBox="1"/>
          <p:nvPr/>
        </p:nvSpPr>
        <p:spPr>
          <a:xfrm>
            <a:off x="10151634" y="732789"/>
            <a:ext cx="333173" cy="220573"/>
          </a:xfrm>
          <a:prstGeom prst="rect">
            <a:avLst/>
          </a:prstGeom>
          <a:noFill/>
          <a:ln>
            <a:noFill/>
          </a:ln>
        </p:spPr>
        <p:txBody>
          <a:bodyPr wrap="square" rtlCol="0">
            <a:spAutoFit/>
          </a:bodyPr>
          <a:lstStyle/>
          <a:p>
            <a:pPr algn="ctr">
              <a:lnSpc>
                <a:spcPts val="1040"/>
              </a:lnSpc>
            </a:pPr>
            <a:r>
              <a:rPr lang="zh-CN" altLang="en-US" sz="1400" b="1" dirty="0">
                <a:latin typeface="Times New Roman" panose="02020603050405020304" pitchFamily="18" charset="0"/>
                <a:cs typeface="Times New Roman" panose="02020603050405020304" pitchFamily="18" charset="0"/>
              </a:rPr>
              <a:t>⑴</a:t>
            </a:r>
            <a:endParaRPr lang="zh-CN" altLang="en-US" sz="1400" b="1" dirty="0" smtClean="0">
              <a:latin typeface="Times New Roman" panose="02020603050405020304" pitchFamily="18" charset="0"/>
              <a:cs typeface="Times New Roman" panose="02020603050405020304" pitchFamily="18" charset="0"/>
            </a:endParaRPr>
          </a:p>
        </p:txBody>
      </p:sp>
      <p:sp>
        <p:nvSpPr>
          <p:cNvPr id="143" name="TextBox 142"/>
          <p:cNvSpPr txBox="1"/>
          <p:nvPr/>
        </p:nvSpPr>
        <p:spPr>
          <a:xfrm>
            <a:off x="10619282" y="410675"/>
            <a:ext cx="1320642"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worker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执行步骤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4" name="TextBox 143"/>
          <p:cNvSpPr txBox="1"/>
          <p:nvPr/>
        </p:nvSpPr>
        <p:spPr>
          <a:xfrm>
            <a:off x="10587760" y="714634"/>
            <a:ext cx="1145758" cy="220573"/>
          </a:xfrm>
          <a:prstGeom prst="rect">
            <a:avLst/>
          </a:prstGeom>
          <a:noFill/>
          <a:ln>
            <a:noFill/>
          </a:ln>
        </p:spPr>
        <p:txBody>
          <a:bodyPr wrap="square" rtlCol="0">
            <a:spAutoFit/>
          </a:bodyPr>
          <a:lstStyle/>
          <a:p>
            <a:pPr algn="ctr">
              <a:lnSpc>
                <a:spcPts val="1040"/>
              </a:lnSpc>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PS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执行步骤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Rectangle 70"/>
          <p:cNvSpPr/>
          <p:nvPr/>
        </p:nvSpPr>
        <p:spPr bwMode="auto">
          <a:xfrm>
            <a:off x="-1359777" y="1923443"/>
            <a:ext cx="3117254" cy="419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73" name="Rectangle 72"/>
          <p:cNvSpPr/>
          <p:nvPr/>
        </p:nvSpPr>
        <p:spPr bwMode="auto">
          <a:xfrm>
            <a:off x="-1371809" y="1923443"/>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79" name="Rectangle 78"/>
          <p:cNvSpPr/>
          <p:nvPr/>
        </p:nvSpPr>
        <p:spPr bwMode="auto">
          <a:xfrm>
            <a:off x="-583935" y="1923443"/>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80" name="Rectangle 79"/>
          <p:cNvSpPr/>
          <p:nvPr/>
        </p:nvSpPr>
        <p:spPr bwMode="auto">
          <a:xfrm>
            <a:off x="197115" y="1923443"/>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81" name="Rectangle 80"/>
          <p:cNvSpPr/>
          <p:nvPr/>
        </p:nvSpPr>
        <p:spPr bwMode="auto">
          <a:xfrm>
            <a:off x="976426" y="1923443"/>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87" name="TextBox 86"/>
          <p:cNvSpPr txBox="1"/>
          <p:nvPr/>
        </p:nvSpPr>
        <p:spPr>
          <a:xfrm>
            <a:off x="143786" y="2591685"/>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89" name="Rectangle 88"/>
          <p:cNvSpPr/>
          <p:nvPr/>
        </p:nvSpPr>
        <p:spPr bwMode="auto">
          <a:xfrm>
            <a:off x="-1359777" y="2513607"/>
            <a:ext cx="3117253" cy="419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0" name="Rectangle 89"/>
          <p:cNvSpPr/>
          <p:nvPr/>
        </p:nvSpPr>
        <p:spPr bwMode="auto">
          <a:xfrm>
            <a:off x="-1371809" y="2513607"/>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1" name="Rectangle 90"/>
          <p:cNvSpPr/>
          <p:nvPr/>
        </p:nvSpPr>
        <p:spPr bwMode="auto">
          <a:xfrm>
            <a:off x="-583935" y="2513607"/>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2" name="Rectangle 91"/>
          <p:cNvSpPr/>
          <p:nvPr/>
        </p:nvSpPr>
        <p:spPr bwMode="auto">
          <a:xfrm>
            <a:off x="197115" y="2513607"/>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3" name="Rectangle 92"/>
          <p:cNvSpPr/>
          <p:nvPr/>
        </p:nvSpPr>
        <p:spPr bwMode="auto">
          <a:xfrm>
            <a:off x="976426" y="2513607"/>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94" name="TextBox 93"/>
          <p:cNvSpPr txBox="1"/>
          <p:nvPr/>
        </p:nvSpPr>
        <p:spPr>
          <a:xfrm>
            <a:off x="-2179845" y="1993951"/>
            <a:ext cx="860825"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var</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95" name="TextBox 94"/>
          <p:cNvSpPr txBox="1"/>
          <p:nvPr/>
        </p:nvSpPr>
        <p:spPr>
          <a:xfrm>
            <a:off x="-2179845" y="2584114"/>
            <a:ext cx="860825"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var</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96" name="TextBox 95"/>
          <p:cNvSpPr txBox="1"/>
          <p:nvPr/>
        </p:nvSpPr>
        <p:spPr>
          <a:xfrm>
            <a:off x="-2179845" y="2253673"/>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18" name="TextBox 117"/>
          <p:cNvSpPr txBox="1"/>
          <p:nvPr/>
        </p:nvSpPr>
        <p:spPr>
          <a:xfrm>
            <a:off x="-1377439" y="2575060"/>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0</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19" name="TextBox 118"/>
          <p:cNvSpPr txBox="1"/>
          <p:nvPr/>
        </p:nvSpPr>
        <p:spPr>
          <a:xfrm>
            <a:off x="-605291" y="2575060"/>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1</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20" name="TextBox 119"/>
          <p:cNvSpPr txBox="1"/>
          <p:nvPr/>
        </p:nvSpPr>
        <p:spPr>
          <a:xfrm>
            <a:off x="854296" y="2559361"/>
            <a:ext cx="1041599"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err="1" smtClean="0">
                <a:latin typeface="Times New Roman" panose="02020603050405020304" pitchFamily="18" charset="0"/>
                <a:ea typeface="Times New Roman" charset="0"/>
                <a:cs typeface="Times New Roman" panose="02020603050405020304" pitchFamily="18" charset="0"/>
              </a:rPr>
              <a:t>R</a:t>
            </a:r>
            <a:r>
              <a:rPr lang="en-US" altLang="zh-CN" sz="1600" dirty="0" smtClean="0">
                <a:latin typeface="Times New Roman" panose="02020603050405020304" pitchFamily="18" charset="0"/>
                <a:ea typeface="Times New Roman" charset="0"/>
                <a:cs typeface="Times New Roman" panose="02020603050405020304" pitchFamily="18" charset="0"/>
              </a:rPr>
              <a:t> M</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21" name="TextBox 120"/>
          <p:cNvSpPr txBox="1"/>
          <p:nvPr/>
        </p:nvSpPr>
        <p:spPr>
          <a:xfrm>
            <a:off x="-626112" y="1993951"/>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a:latin typeface="Times New Roman" panose="02020603050405020304" pitchFamily="18" charset="0"/>
                <a:ea typeface="Times New Roman" charset="0"/>
                <a:cs typeface="Times New Roman" panose="02020603050405020304" pitchFamily="18" charset="0"/>
              </a:rPr>
              <a:t>1</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22" name="TextBox 121"/>
          <p:cNvSpPr txBox="1"/>
          <p:nvPr/>
        </p:nvSpPr>
        <p:spPr>
          <a:xfrm>
            <a:off x="854296" y="2014796"/>
            <a:ext cx="1041599" cy="297517"/>
          </a:xfrm>
          <a:prstGeom prst="rect">
            <a:avLst/>
          </a:prstGeom>
          <a:noFill/>
          <a:ln>
            <a:noFill/>
          </a:ln>
        </p:spPr>
        <p:txBody>
          <a:bodyPr wrap="square" rtlCol="0">
            <a:spAutoFit/>
          </a:bodyPr>
          <a:lstStyle/>
          <a:p>
            <a:pPr algn="ctr">
              <a:lnSpc>
                <a:spcPts val="1560"/>
              </a:lnSpc>
            </a:pPr>
            <a:r>
              <a:rPr lang="en-US" altLang="zh-CN" sz="1600" dirty="0" err="1"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err="1" smtClean="0">
                <a:latin typeface="Times New Roman" panose="02020603050405020304" pitchFamily="18" charset="0"/>
                <a:ea typeface="Times New Roman" charset="0"/>
                <a:cs typeface="Times New Roman" panose="02020603050405020304" pitchFamily="18" charset="0"/>
              </a:rPr>
              <a:t>R</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75" name="TextBox 74"/>
          <p:cNvSpPr txBox="1"/>
          <p:nvPr/>
        </p:nvSpPr>
        <p:spPr>
          <a:xfrm>
            <a:off x="-1377439" y="1993951"/>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grad</a:t>
            </a:r>
            <a:r>
              <a:rPr lang="en-US" altLang="zh-CN" sz="1600" baseline="-25000" dirty="0" smtClean="0">
                <a:latin typeface="Times New Roman" panose="02020603050405020304" pitchFamily="18" charset="0"/>
                <a:ea typeface="Times New Roman" charset="0"/>
                <a:cs typeface="Times New Roman" panose="02020603050405020304" pitchFamily="18" charset="0"/>
              </a:rPr>
              <a:t>0</a:t>
            </a:r>
            <a:r>
              <a:rPr lang="en-US" altLang="zh-CN" sz="1600" dirty="0" smtClean="0">
                <a:latin typeface="Times New Roman" panose="02020603050405020304" pitchFamily="18" charset="0"/>
                <a:ea typeface="Times New Roman" charset="0"/>
                <a:cs typeface="Times New Roman" panose="02020603050405020304" pitchFamily="18" charset="0"/>
              </a:rPr>
              <a:t> 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77" name="TextBox 76"/>
          <p:cNvSpPr txBox="1"/>
          <p:nvPr/>
        </p:nvSpPr>
        <p:spPr>
          <a:xfrm>
            <a:off x="143786" y="2001521"/>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cxnSp>
        <p:nvCxnSpPr>
          <p:cNvPr id="146" name="Straight Arrow Connector 145"/>
          <p:cNvCxnSpPr/>
          <p:nvPr/>
        </p:nvCxnSpPr>
        <p:spPr bwMode="auto">
          <a:xfrm>
            <a:off x="-1055342" y="5488070"/>
            <a:ext cx="17339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1329203" y="5172852"/>
            <a:ext cx="2266069"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compute_gradients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48" name="TextBox 147"/>
          <p:cNvSpPr txBox="1"/>
          <p:nvPr/>
        </p:nvSpPr>
        <p:spPr>
          <a:xfrm>
            <a:off x="596432" y="5339311"/>
            <a:ext cx="1609436"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grad</a:t>
            </a:r>
            <a:r>
              <a:rPr lang="en-US" altLang="zh-CN" baseline="-25000" dirty="0" err="1" smtClean="0">
                <a:latin typeface="Times New Roman" panose="02020603050405020304" pitchFamily="18" charset="0"/>
                <a:ea typeface="Times New Roman" charset="0"/>
                <a:cs typeface="Times New Roman" panose="02020603050405020304" pitchFamily="18" charset="0"/>
              </a:rPr>
              <a:t>R</a:t>
            </a:r>
            <a:r>
              <a:rPr lang="en-US" altLang="zh-CN" dirty="0" smtClean="0">
                <a:latin typeface="Times New Roman" panose="02020603050405020304" pitchFamily="18" charset="0"/>
                <a:ea typeface="Times New Roman" charset="0"/>
                <a:cs typeface="Times New Roman" panose="02020603050405020304" pitchFamily="18" charset="0"/>
              </a:rPr>
              <a:t>[0...M]</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49" name="TextBox 148"/>
          <p:cNvSpPr txBox="1"/>
          <p:nvPr/>
        </p:nvSpPr>
        <p:spPr>
          <a:xfrm>
            <a:off x="8069361" y="4095118"/>
            <a:ext cx="536578" cy="228460"/>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②</a:t>
            </a:r>
          </a:p>
        </p:txBody>
      </p:sp>
      <p:sp>
        <p:nvSpPr>
          <p:cNvPr id="152" name="TextBox 151"/>
          <p:cNvSpPr txBox="1"/>
          <p:nvPr/>
        </p:nvSpPr>
        <p:spPr>
          <a:xfrm>
            <a:off x="-2374537" y="5346289"/>
            <a:ext cx="1294421"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var</a:t>
            </a:r>
            <a:r>
              <a:rPr lang="en-US" altLang="zh-CN" baseline="-25000" dirty="0">
                <a:latin typeface="Times New Roman" panose="02020603050405020304" pitchFamily="18" charset="0"/>
                <a:ea typeface="Times New Roman" charset="0"/>
                <a:cs typeface="Times New Roman" panose="02020603050405020304" pitchFamily="18" charset="0"/>
              </a:rPr>
              <a:t>R</a:t>
            </a:r>
            <a:r>
              <a:rPr lang="en-US" altLang="zh-CN" dirty="0">
                <a:latin typeface="Times New Roman" panose="02020603050405020304" pitchFamily="18" charset="0"/>
                <a:ea typeface="Times New Roman" charset="0"/>
                <a:cs typeface="Times New Roman" panose="02020603050405020304" pitchFamily="18" charset="0"/>
              </a:rPr>
              <a:t>[0...M]</a:t>
            </a:r>
          </a:p>
        </p:txBody>
      </p:sp>
      <p:sp>
        <p:nvSpPr>
          <p:cNvPr id="176" name="TextBox 175"/>
          <p:cNvSpPr txBox="1"/>
          <p:nvPr/>
        </p:nvSpPr>
        <p:spPr>
          <a:xfrm>
            <a:off x="-3309895" y="4809148"/>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89" name="TextBox 188"/>
          <p:cNvSpPr txBox="1"/>
          <p:nvPr/>
        </p:nvSpPr>
        <p:spPr>
          <a:xfrm>
            <a:off x="2557897" y="4450044"/>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③</a:t>
            </a:r>
          </a:p>
        </p:txBody>
      </p:sp>
      <p:sp>
        <p:nvSpPr>
          <p:cNvPr id="196" name="TextBox 195"/>
          <p:cNvSpPr txBox="1"/>
          <p:nvPr/>
        </p:nvSpPr>
        <p:spPr>
          <a:xfrm>
            <a:off x="-500150" y="5018858"/>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④</a:t>
            </a:r>
          </a:p>
        </p:txBody>
      </p:sp>
      <p:sp>
        <p:nvSpPr>
          <p:cNvPr id="198" name="TextBox 197"/>
          <p:cNvSpPr txBox="1"/>
          <p:nvPr/>
        </p:nvSpPr>
        <p:spPr>
          <a:xfrm>
            <a:off x="143786" y="2590607"/>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202" name="Rectangle 201"/>
          <p:cNvSpPr/>
          <p:nvPr/>
        </p:nvSpPr>
        <p:spPr bwMode="auto">
          <a:xfrm>
            <a:off x="8753753" y="2213741"/>
            <a:ext cx="3117254" cy="419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3" name="Rectangle 202"/>
          <p:cNvSpPr/>
          <p:nvPr/>
        </p:nvSpPr>
        <p:spPr bwMode="auto">
          <a:xfrm>
            <a:off x="8741721" y="2213741"/>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4" name="Rectangle 203"/>
          <p:cNvSpPr/>
          <p:nvPr/>
        </p:nvSpPr>
        <p:spPr bwMode="auto">
          <a:xfrm>
            <a:off x="9529595" y="2213741"/>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8" name="Rectangle 207"/>
          <p:cNvSpPr/>
          <p:nvPr/>
        </p:nvSpPr>
        <p:spPr bwMode="auto">
          <a:xfrm>
            <a:off x="10310645" y="2213741"/>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209" name="Rectangle 208"/>
          <p:cNvSpPr/>
          <p:nvPr/>
        </p:nvSpPr>
        <p:spPr bwMode="auto">
          <a:xfrm>
            <a:off x="11089956" y="2213741"/>
            <a:ext cx="781050" cy="4191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dirty="0" err="1" smtClean="0">
              <a:ln>
                <a:noFill/>
              </a:ln>
              <a:solidFill>
                <a:schemeClr val="tx1"/>
              </a:solidFill>
              <a:effectLst/>
              <a:latin typeface="Times New Roman" panose="02020603050405020304" pitchFamily="18" charset="0"/>
              <a:ea typeface="Times New Roman" charset="0"/>
              <a:cs typeface="Times New Roman" panose="02020603050405020304" pitchFamily="18" charset="0"/>
            </a:endParaRPr>
          </a:p>
        </p:txBody>
      </p:sp>
      <p:sp>
        <p:nvSpPr>
          <p:cNvPr id="151" name="TextBox 150"/>
          <p:cNvSpPr txBox="1"/>
          <p:nvPr/>
        </p:nvSpPr>
        <p:spPr>
          <a:xfrm>
            <a:off x="8718111" y="2286268"/>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token</a:t>
            </a:r>
            <a:r>
              <a:rPr lang="zh-CN" altLang="en-US" sz="1600" dirty="0" smtClean="0">
                <a:latin typeface="Times New Roman" panose="02020603050405020304" pitchFamily="18" charset="0"/>
                <a:ea typeface="Times New Roman" charset="0"/>
                <a:cs typeface="Times New Roman" panose="02020603050405020304" pitchFamily="18" charset="0"/>
              </a:rPr>
              <a:t> </a:t>
            </a:r>
            <a:r>
              <a:rPr lang="en-US" altLang="zh-CN" sz="1600" dirty="0" smtClean="0">
                <a:latin typeface="Times New Roman" panose="02020603050405020304" pitchFamily="18" charset="0"/>
                <a:ea typeface="Times New Roman" charset="0"/>
                <a:cs typeface="Times New Roman" panose="02020603050405020304" pitchFamily="18" charset="0"/>
              </a:rPr>
              <a:t>0</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54" name="TextBox 153"/>
          <p:cNvSpPr txBox="1"/>
          <p:nvPr/>
        </p:nvSpPr>
        <p:spPr>
          <a:xfrm>
            <a:off x="9483686" y="2286268"/>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token</a:t>
            </a:r>
            <a:r>
              <a:rPr lang="zh-CN" altLang="en-US" sz="1600" dirty="0" smtClean="0">
                <a:latin typeface="Times New Roman" panose="02020603050405020304" pitchFamily="18" charset="0"/>
                <a:ea typeface="Times New Roman" charset="0"/>
                <a:cs typeface="Times New Roman" panose="02020603050405020304" pitchFamily="18" charset="0"/>
              </a:rPr>
              <a:t> </a:t>
            </a:r>
            <a:r>
              <a:rPr lang="en-US" altLang="zh-CN" sz="1600" dirty="0" smtClean="0">
                <a:latin typeface="Times New Roman" panose="02020603050405020304" pitchFamily="18" charset="0"/>
                <a:ea typeface="Times New Roman" charset="0"/>
                <a:cs typeface="Times New Roman" panose="02020603050405020304" pitchFamily="18" charset="0"/>
              </a:rPr>
              <a:t>1</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56" name="TextBox 155"/>
          <p:cNvSpPr txBox="1"/>
          <p:nvPr/>
        </p:nvSpPr>
        <p:spPr>
          <a:xfrm>
            <a:off x="10239336" y="2297916"/>
            <a:ext cx="860825" cy="297517"/>
          </a:xfrm>
          <a:prstGeom prst="rect">
            <a:avLst/>
          </a:prstGeom>
          <a:noFill/>
          <a:ln>
            <a:noFill/>
          </a:ln>
        </p:spPr>
        <p:txBody>
          <a:bodyPr wrap="square" rtlCol="0">
            <a:spAutoFit/>
          </a:bodyPr>
          <a:lstStyle/>
          <a:p>
            <a:pPr algn="ctr">
              <a:lnSpc>
                <a:spcPts val="1560"/>
              </a:lnSpc>
            </a:pPr>
            <a:r>
              <a:rPr lang="is-IS" altLang="zh-CN" sz="1600" dirty="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90" name="TextBox 189"/>
          <p:cNvSpPr txBox="1"/>
          <p:nvPr/>
        </p:nvSpPr>
        <p:spPr>
          <a:xfrm>
            <a:off x="11047198" y="2286268"/>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token</a:t>
            </a:r>
            <a:r>
              <a:rPr lang="zh-CN" altLang="en-US" sz="1600" dirty="0" smtClean="0">
                <a:latin typeface="Times New Roman" panose="02020603050405020304" pitchFamily="18" charset="0"/>
                <a:ea typeface="Times New Roman" charset="0"/>
                <a:cs typeface="Times New Roman" panose="02020603050405020304" pitchFamily="18" charset="0"/>
              </a:rPr>
              <a:t> </a:t>
            </a:r>
            <a:r>
              <a:rPr lang="en-US" altLang="zh-CN" sz="1600" dirty="0">
                <a:latin typeface="Times New Roman" panose="02020603050405020304" pitchFamily="18" charset="0"/>
                <a:ea typeface="Times New Roman" charset="0"/>
                <a:cs typeface="Times New Roman" panose="02020603050405020304" pitchFamily="18" charset="0"/>
              </a:rPr>
              <a:t>R</a:t>
            </a:r>
            <a:endParaRPr lang="en-US" sz="1600" dirty="0" smtClean="0">
              <a:latin typeface="Times New Roman" panose="02020603050405020304" pitchFamily="18" charset="0"/>
              <a:ea typeface="Times New Roman" charset="0"/>
              <a:cs typeface="Times New Roman" panose="02020603050405020304" pitchFamily="18" charset="0"/>
            </a:endParaRPr>
          </a:p>
        </p:txBody>
      </p:sp>
      <p:cxnSp>
        <p:nvCxnSpPr>
          <p:cNvPr id="97" name="Straight Arrow Connector 96"/>
          <p:cNvCxnSpPr>
            <a:stCxn id="101" idx="1"/>
            <a:endCxn id="207" idx="2"/>
          </p:cNvCxnSpPr>
          <p:nvPr/>
        </p:nvCxnSpPr>
        <p:spPr bwMode="auto">
          <a:xfrm flipH="1" flipV="1">
            <a:off x="6448272" y="2575981"/>
            <a:ext cx="309798" cy="1927920"/>
          </a:xfrm>
          <a:prstGeom prst="straightConnector1">
            <a:avLst/>
          </a:prstGeom>
          <a:ln>
            <a:prstDash val="dash"/>
            <a:tailEnd type="triangle"/>
          </a:ln>
          <a:extLst/>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bwMode="auto">
          <a:xfrm>
            <a:off x="10181491" y="1364012"/>
            <a:ext cx="356133" cy="0"/>
          </a:xfrm>
          <a:prstGeom prst="straightConnector1">
            <a:avLst/>
          </a:prstGeom>
          <a:ln>
            <a:prstDash val="dash"/>
            <a:tailEnd type="triangle"/>
          </a:ln>
          <a:extLst/>
        </p:spPr>
        <p:style>
          <a:lnRef idx="1">
            <a:schemeClr val="dk1"/>
          </a:lnRef>
          <a:fillRef idx="0">
            <a:schemeClr val="dk1"/>
          </a:fillRef>
          <a:effectRef idx="0">
            <a:schemeClr val="dk1"/>
          </a:effectRef>
          <a:fontRef idx="minor">
            <a:schemeClr val="tx1"/>
          </a:fontRef>
        </p:style>
      </p:cxnSp>
      <p:sp>
        <p:nvSpPr>
          <p:cNvPr id="103" name="TextBox 102"/>
          <p:cNvSpPr txBox="1"/>
          <p:nvPr/>
        </p:nvSpPr>
        <p:spPr>
          <a:xfrm>
            <a:off x="10588760" y="1334407"/>
            <a:ext cx="946907" cy="224549"/>
          </a:xfrm>
          <a:prstGeom prst="rect">
            <a:avLst/>
          </a:prstGeom>
          <a:noFill/>
          <a:ln>
            <a:noFill/>
          </a:ln>
        </p:spPr>
        <p:txBody>
          <a:bodyPr wrap="square" rtlCol="0">
            <a:spAutoFit/>
          </a:bodyPr>
          <a:lstStyle/>
          <a:p>
            <a:pPr algn="ctr">
              <a:lnSpc>
                <a:spcPts val="1040"/>
              </a:lnSpc>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依赖</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控制</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TextBox 103"/>
          <p:cNvSpPr txBox="1"/>
          <p:nvPr/>
        </p:nvSpPr>
        <p:spPr>
          <a:xfrm>
            <a:off x="569538" y="4383086"/>
            <a:ext cx="1609436"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grad</a:t>
            </a:r>
            <a:r>
              <a:rPr lang="en-US" altLang="zh-CN" baseline="-25000" dirty="0" err="1">
                <a:latin typeface="Times New Roman" panose="02020603050405020304" pitchFamily="18" charset="0"/>
                <a:ea typeface="Times New Roman" charset="0"/>
                <a:cs typeface="Times New Roman" panose="02020603050405020304" pitchFamily="18" charset="0"/>
              </a:rPr>
              <a:t>0</a:t>
            </a:r>
            <a:r>
              <a:rPr lang="en-US" altLang="zh-CN" dirty="0" smtClean="0">
                <a:latin typeface="Times New Roman" panose="02020603050405020304" pitchFamily="18" charset="0"/>
                <a:ea typeface="Times New Roman" charset="0"/>
                <a:cs typeface="Times New Roman" panose="02020603050405020304" pitchFamily="18" charset="0"/>
              </a:rPr>
              <a:t>[0...M]</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05" name="TextBox 104"/>
          <p:cNvSpPr txBox="1"/>
          <p:nvPr/>
        </p:nvSpPr>
        <p:spPr>
          <a:xfrm>
            <a:off x="-2374537" y="4375213"/>
            <a:ext cx="1294421"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var</a:t>
            </a:r>
            <a:r>
              <a:rPr lang="en-US" altLang="zh-CN" baseline="-25000" dirty="0">
                <a:latin typeface="Times New Roman" panose="02020603050405020304" pitchFamily="18" charset="0"/>
                <a:ea typeface="Times New Roman" charset="0"/>
                <a:cs typeface="Times New Roman" panose="02020603050405020304" pitchFamily="18" charset="0"/>
              </a:rPr>
              <a:t>0</a:t>
            </a:r>
            <a:r>
              <a:rPr lang="en-US" altLang="zh-CN" dirty="0">
                <a:latin typeface="Times New Roman" panose="02020603050405020304" pitchFamily="18" charset="0"/>
                <a:ea typeface="Times New Roman" charset="0"/>
                <a:cs typeface="Times New Roman" panose="02020603050405020304" pitchFamily="18" charset="0"/>
              </a:rPr>
              <a:t>[0...M]</a:t>
            </a:r>
          </a:p>
        </p:txBody>
      </p:sp>
      <p:cxnSp>
        <p:nvCxnSpPr>
          <p:cNvPr id="106" name="Straight Arrow Connector 105"/>
          <p:cNvCxnSpPr>
            <a:stCxn id="207" idx="3"/>
            <a:endCxn id="202" idx="1"/>
          </p:cNvCxnSpPr>
          <p:nvPr/>
        </p:nvCxnSpPr>
        <p:spPr bwMode="auto">
          <a:xfrm flipV="1">
            <a:off x="7181971" y="2423291"/>
            <a:ext cx="1571782" cy="3932"/>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04" idx="0"/>
            <a:endCxn id="90" idx="2"/>
          </p:cNvCxnSpPr>
          <p:nvPr/>
        </p:nvCxnSpPr>
        <p:spPr bwMode="auto">
          <a:xfrm flipH="1" flipV="1">
            <a:off x="-981284" y="2932707"/>
            <a:ext cx="2355540" cy="1450379"/>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cxnSp>
        <p:nvCxnSpPr>
          <p:cNvPr id="155" name="Elbow Connector 154"/>
          <p:cNvCxnSpPr>
            <a:stCxn id="207" idx="2"/>
            <a:endCxn id="152" idx="2"/>
          </p:cNvCxnSpPr>
          <p:nvPr/>
        </p:nvCxnSpPr>
        <p:spPr bwMode="auto">
          <a:xfrm rot="5400000">
            <a:off x="826561" y="22094"/>
            <a:ext cx="3067825" cy="8175598"/>
          </a:xfrm>
          <a:prstGeom prst="bentConnector3">
            <a:avLst>
              <a:gd name="adj1" fmla="val 107452"/>
            </a:avLst>
          </a:prstGeom>
          <a:ln>
            <a:tailEnd type="triangle"/>
          </a:ln>
          <a:extLst/>
        </p:spPr>
        <p:style>
          <a:lnRef idx="1">
            <a:schemeClr val="dk1"/>
          </a:lnRef>
          <a:fillRef idx="0">
            <a:schemeClr val="dk1"/>
          </a:fillRef>
          <a:effectRef idx="0">
            <a:schemeClr val="dk1"/>
          </a:effectRef>
          <a:fontRef idx="minor">
            <a:schemeClr val="tx1"/>
          </a:fontRef>
        </p:style>
      </p:cxnSp>
      <p:sp>
        <p:nvSpPr>
          <p:cNvPr id="158" name="TextBox 157"/>
          <p:cNvSpPr txBox="1"/>
          <p:nvPr/>
        </p:nvSpPr>
        <p:spPr>
          <a:xfrm>
            <a:off x="2404157" y="5557422"/>
            <a:ext cx="84405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send</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61" name="TextBox 160"/>
          <p:cNvSpPr txBox="1"/>
          <p:nvPr/>
        </p:nvSpPr>
        <p:spPr>
          <a:xfrm>
            <a:off x="2557897" y="5382023"/>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③</a:t>
            </a:r>
          </a:p>
        </p:txBody>
      </p:sp>
      <p:sp>
        <p:nvSpPr>
          <p:cNvPr id="163" name="TextBox 162"/>
          <p:cNvSpPr txBox="1"/>
          <p:nvPr/>
        </p:nvSpPr>
        <p:spPr>
          <a:xfrm>
            <a:off x="11060114" y="5374636"/>
            <a:ext cx="860825" cy="297517"/>
          </a:xfrm>
          <a:prstGeom prst="rect">
            <a:avLst/>
          </a:prstGeom>
          <a:noFill/>
          <a:ln>
            <a:noFill/>
          </a:ln>
        </p:spPr>
        <p:txBody>
          <a:bodyPr wrap="square" rtlCol="0">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token</a:t>
            </a:r>
          </a:p>
        </p:txBody>
      </p:sp>
      <p:sp>
        <p:nvSpPr>
          <p:cNvPr id="165" name="Rectangle 164"/>
          <p:cNvSpPr/>
          <p:nvPr/>
        </p:nvSpPr>
        <p:spPr>
          <a:xfrm>
            <a:off x="10789052" y="5649070"/>
            <a:ext cx="1402948" cy="297517"/>
          </a:xfrm>
          <a:prstGeom prst="rect">
            <a:avLst/>
          </a:prstGeom>
        </p:spPr>
        <p:txBody>
          <a:bodyPr wrap="none">
            <a:spAutoFit/>
          </a:bodyPr>
          <a:lstStyle/>
          <a:p>
            <a:pPr algn="ctr">
              <a:lnSpc>
                <a:spcPts val="1560"/>
              </a:lnSpc>
            </a:pPr>
            <a:r>
              <a:rPr lang="en-US" altLang="zh-CN" dirty="0" smtClean="0">
                <a:latin typeface="Times New Roman" panose="02020603050405020304" pitchFamily="18" charset="0"/>
                <a:ea typeface="Times New Roman" charset="0"/>
                <a:cs typeface="Times New Roman" panose="02020603050405020304" pitchFamily="18" charset="0"/>
              </a:rPr>
              <a:t>(</a:t>
            </a:r>
            <a:r>
              <a:rPr lang="en-US" altLang="zh-CN" dirty="0" err="1" smtClean="0">
                <a:latin typeface="Times New Roman" panose="02020603050405020304" pitchFamily="18" charset="0"/>
                <a:ea typeface="Times New Roman" charset="0"/>
                <a:cs typeface="Times New Roman" panose="02020603050405020304" pitchFamily="18" charset="0"/>
              </a:rPr>
              <a:t>global_step</a:t>
            </a:r>
            <a:r>
              <a:rPr lang="en-US" altLang="zh-CN" dirty="0">
                <a:latin typeface="Times New Roman" panose="02020603050405020304" pitchFamily="18" charset="0"/>
                <a:ea typeface="Times New Roman" charset="0"/>
                <a:cs typeface="Times New Roman" panose="02020603050405020304" pitchFamily="18" charset="0"/>
              </a:rPr>
              <a:t>)</a:t>
            </a:r>
            <a:endParaRPr lang="en-US" dirty="0">
              <a:latin typeface="Times New Roman" panose="02020603050405020304" pitchFamily="18" charset="0"/>
              <a:ea typeface="Times New Roman" charset="0"/>
              <a:cs typeface="Times New Roman" panose="02020603050405020304" pitchFamily="18" charset="0"/>
            </a:endParaRPr>
          </a:p>
        </p:txBody>
      </p:sp>
      <p:cxnSp>
        <p:nvCxnSpPr>
          <p:cNvPr id="166" name="Straight Arrow Connector 165"/>
          <p:cNvCxnSpPr>
            <a:stCxn id="209" idx="2"/>
            <a:endCxn id="163" idx="0"/>
          </p:cNvCxnSpPr>
          <p:nvPr/>
        </p:nvCxnSpPr>
        <p:spPr bwMode="auto">
          <a:xfrm>
            <a:off x="11480481" y="2632841"/>
            <a:ext cx="10046" cy="2741795"/>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10547005" y="3551559"/>
            <a:ext cx="1026218"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dequeue</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68" name="TextBox 167"/>
          <p:cNvSpPr txBox="1"/>
          <p:nvPr/>
        </p:nvSpPr>
        <p:spPr>
          <a:xfrm>
            <a:off x="10778083" y="3441272"/>
            <a:ext cx="536578" cy="220573"/>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①</a:t>
            </a:r>
          </a:p>
        </p:txBody>
      </p:sp>
      <p:sp>
        <p:nvSpPr>
          <p:cNvPr id="169" name="TextBox 168"/>
          <p:cNvSpPr txBox="1"/>
          <p:nvPr/>
        </p:nvSpPr>
        <p:spPr>
          <a:xfrm>
            <a:off x="6758070" y="5369373"/>
            <a:ext cx="1260335"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local_step</a:t>
            </a:r>
            <a:endParaRPr lang="en-US" altLang="zh-CN" dirty="0">
              <a:latin typeface="Times New Roman" panose="02020603050405020304" pitchFamily="18" charset="0"/>
              <a:ea typeface="Times New Roman" charset="0"/>
              <a:cs typeface="Times New Roman" panose="02020603050405020304" pitchFamily="18" charset="0"/>
            </a:endParaRPr>
          </a:p>
        </p:txBody>
      </p:sp>
      <p:sp>
        <p:nvSpPr>
          <p:cNvPr id="170" name="Rectangle 169"/>
          <p:cNvSpPr/>
          <p:nvPr/>
        </p:nvSpPr>
        <p:spPr>
          <a:xfrm>
            <a:off x="6683140" y="5643807"/>
            <a:ext cx="1410193"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(global_step)</a:t>
            </a:r>
            <a:endParaRPr lang="en-US" dirty="0">
              <a:latin typeface="Times New Roman" panose="02020603050405020304" pitchFamily="18" charset="0"/>
              <a:ea typeface="Times New Roman" charset="0"/>
              <a:cs typeface="Times New Roman" panose="02020603050405020304" pitchFamily="18" charset="0"/>
            </a:endParaRPr>
          </a:p>
        </p:txBody>
      </p:sp>
      <p:cxnSp>
        <p:nvCxnSpPr>
          <p:cNvPr id="174" name="Straight Arrow Connector 173"/>
          <p:cNvCxnSpPr>
            <a:stCxn id="163" idx="1"/>
            <a:endCxn id="169" idx="3"/>
          </p:cNvCxnSpPr>
          <p:nvPr/>
        </p:nvCxnSpPr>
        <p:spPr bwMode="auto">
          <a:xfrm flipH="1" flipV="1">
            <a:off x="8018405" y="5518132"/>
            <a:ext cx="3041709" cy="526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75" name="TextBox 174"/>
          <p:cNvSpPr txBox="1"/>
          <p:nvPr/>
        </p:nvSpPr>
        <p:spPr>
          <a:xfrm>
            <a:off x="9035384" y="5259905"/>
            <a:ext cx="1026218"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assign</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77" name="TextBox 176"/>
          <p:cNvSpPr txBox="1"/>
          <p:nvPr/>
        </p:nvSpPr>
        <p:spPr>
          <a:xfrm>
            <a:off x="9264938" y="5122670"/>
            <a:ext cx="536578" cy="228460"/>
          </a:xfrm>
          <a:prstGeom prst="rect">
            <a:avLst/>
          </a:prstGeom>
          <a:noFill/>
          <a:ln>
            <a:noFill/>
          </a:ln>
        </p:spPr>
        <p:txBody>
          <a:bodyPr wrap="square" rtlCol="0">
            <a:spAutoFit/>
          </a:bodyPr>
          <a:lstStyle/>
          <a:p>
            <a:pPr algn="ctr">
              <a:lnSpc>
                <a:spcPts val="1040"/>
              </a:lnSpc>
            </a:pPr>
            <a:r>
              <a:rPr lang="zh-CN" altLang="en-US" sz="1400" b="1" dirty="0" smtClean="0">
                <a:latin typeface="Times New Roman" panose="02020603050405020304" pitchFamily="18" charset="0"/>
                <a:cs typeface="Times New Roman" panose="02020603050405020304" pitchFamily="18" charset="0"/>
              </a:rPr>
              <a:t>②</a:t>
            </a:r>
          </a:p>
        </p:txBody>
      </p:sp>
      <p:sp>
        <p:nvSpPr>
          <p:cNvPr id="108" name="TextBox 107"/>
          <p:cNvSpPr txBox="1"/>
          <p:nvPr/>
        </p:nvSpPr>
        <p:spPr>
          <a:xfrm>
            <a:off x="-3560974" y="4278519"/>
            <a:ext cx="1386367" cy="502702"/>
          </a:xfrm>
          <a:prstGeom prst="rect">
            <a:avLst/>
          </a:prstGeom>
          <a:noFill/>
          <a:ln>
            <a:noFill/>
          </a:ln>
        </p:spPr>
        <p:txBody>
          <a:bodyPr wrap="square" rtlCol="0">
            <a:spAutoFit/>
          </a:bodyPr>
          <a:lstStyle/>
          <a:p>
            <a:pPr algn="ctr">
              <a:lnSpc>
                <a:spcPts val="1560"/>
              </a:lnSpc>
            </a:pPr>
            <a:r>
              <a:rPr lang="en-US" b="1" dirty="0" smtClean="0">
                <a:latin typeface="Times New Roman" panose="02020603050405020304" pitchFamily="18" charset="0"/>
                <a:ea typeface="Times New Roman" charset="0"/>
                <a:cs typeface="Times New Roman" panose="02020603050405020304" pitchFamily="18" charset="0"/>
              </a:rPr>
              <a:t>replicas </a:t>
            </a:r>
            <a:r>
              <a:rPr lang="en-US" altLang="zh-CN" b="1" dirty="0" smtClean="0">
                <a:latin typeface="Times New Roman" panose="02020603050405020304" pitchFamily="18" charset="0"/>
                <a:ea typeface="Times New Roman" charset="0"/>
                <a:cs typeface="Times New Roman" panose="02020603050405020304" pitchFamily="18" charset="0"/>
              </a:rPr>
              <a:t>0</a:t>
            </a:r>
            <a:endParaRPr lang="en-US" b="1" dirty="0" smtClean="0">
              <a:latin typeface="Times New Roman" panose="02020603050405020304" pitchFamily="18" charset="0"/>
              <a:ea typeface="Times New Roman" charset="0"/>
              <a:cs typeface="Times New Roman" panose="02020603050405020304" pitchFamily="18" charset="0"/>
            </a:endParaRPr>
          </a:p>
          <a:p>
            <a:pPr algn="ctr">
              <a:lnSpc>
                <a:spcPts val="1560"/>
              </a:lnSpc>
            </a:pPr>
            <a:r>
              <a:rPr lang="en-US" altLang="zh-CN" b="1" dirty="0" smtClean="0">
                <a:latin typeface="Times New Roman" panose="02020603050405020304" pitchFamily="18" charset="0"/>
                <a:ea typeface="Times New Roman" charset="0"/>
                <a:cs typeface="Times New Roman" panose="02020603050405020304" pitchFamily="18" charset="0"/>
              </a:rPr>
              <a:t>(</a:t>
            </a:r>
            <a:r>
              <a:rPr lang="en-US" altLang="zh-CN" b="1" dirty="0">
                <a:latin typeface="Times New Roman" panose="02020603050405020304" pitchFamily="18" charset="0"/>
                <a:ea typeface="Times New Roman" charset="0"/>
                <a:cs typeface="Times New Roman" panose="02020603050405020304" pitchFamily="18" charset="0"/>
              </a:rPr>
              <a:t>worker 0</a:t>
            </a:r>
            <a:r>
              <a:rPr lang="en-US" altLang="zh-CN" b="1" dirty="0" smtClean="0">
                <a:latin typeface="Times New Roman" panose="02020603050405020304" pitchFamily="18" charset="0"/>
                <a:ea typeface="Times New Roman" charset="0"/>
                <a:cs typeface="Times New Roman" panose="02020603050405020304" pitchFamily="18" charset="0"/>
              </a:rPr>
              <a:t>)</a:t>
            </a:r>
            <a:endParaRPr lang="en-US" altLang="zh-CN" b="1" dirty="0">
              <a:latin typeface="Times New Roman" panose="02020603050405020304" pitchFamily="18" charset="0"/>
              <a:ea typeface="Times New Roman" charset="0"/>
              <a:cs typeface="Times New Roman" panose="02020603050405020304" pitchFamily="18" charset="0"/>
            </a:endParaRPr>
          </a:p>
        </p:txBody>
      </p:sp>
      <p:sp>
        <p:nvSpPr>
          <p:cNvPr id="109" name="TextBox 108"/>
          <p:cNvSpPr txBox="1"/>
          <p:nvPr/>
        </p:nvSpPr>
        <p:spPr>
          <a:xfrm>
            <a:off x="-3560974" y="5266780"/>
            <a:ext cx="1386367" cy="502702"/>
          </a:xfrm>
          <a:prstGeom prst="rect">
            <a:avLst/>
          </a:prstGeom>
          <a:noFill/>
          <a:ln>
            <a:noFill/>
          </a:ln>
        </p:spPr>
        <p:txBody>
          <a:bodyPr wrap="square" rtlCol="0">
            <a:spAutoFit/>
          </a:bodyPr>
          <a:lstStyle/>
          <a:p>
            <a:pPr algn="ctr">
              <a:lnSpc>
                <a:spcPts val="1560"/>
              </a:lnSpc>
            </a:pPr>
            <a:r>
              <a:rPr lang="en-US" b="1" dirty="0" smtClean="0">
                <a:latin typeface="Times New Roman" panose="02020603050405020304" pitchFamily="18" charset="0"/>
                <a:ea typeface="Times New Roman" charset="0"/>
                <a:cs typeface="Times New Roman" panose="02020603050405020304" pitchFamily="18" charset="0"/>
              </a:rPr>
              <a:t>replicas R</a:t>
            </a:r>
          </a:p>
          <a:p>
            <a:pPr algn="ctr">
              <a:lnSpc>
                <a:spcPts val="1560"/>
              </a:lnSpc>
            </a:pPr>
            <a:r>
              <a:rPr lang="en-US" altLang="zh-CN" b="1" dirty="0">
                <a:latin typeface="Times New Roman" panose="02020603050405020304" pitchFamily="18" charset="0"/>
                <a:ea typeface="Times New Roman" charset="0"/>
                <a:cs typeface="Times New Roman" panose="02020603050405020304" pitchFamily="18" charset="0"/>
              </a:rPr>
              <a:t>(worker N</a:t>
            </a:r>
            <a:r>
              <a:rPr lang="en-US" altLang="zh-CN" b="1" dirty="0" smtClean="0">
                <a:latin typeface="Times New Roman" panose="02020603050405020304" pitchFamily="18" charset="0"/>
                <a:ea typeface="Times New Roman" charset="0"/>
                <a:cs typeface="Times New Roman" panose="02020603050405020304" pitchFamily="18" charset="0"/>
              </a:rPr>
              <a:t>)</a:t>
            </a:r>
            <a:endParaRPr lang="en-US" altLang="zh-CN" b="1"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570505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 name="Straight Arrow Connector 161"/>
          <p:cNvCxnSpPr>
            <a:stCxn id="104" idx="3"/>
            <a:endCxn id="165" idx="1"/>
          </p:cNvCxnSpPr>
          <p:nvPr/>
        </p:nvCxnSpPr>
        <p:spPr bwMode="auto">
          <a:xfrm flipV="1">
            <a:off x="5631046" y="2706874"/>
            <a:ext cx="1811438" cy="6013"/>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7442484" y="2558115"/>
            <a:ext cx="1303688" cy="297517"/>
          </a:xfrm>
          <a:prstGeom prst="rect">
            <a:avLst/>
          </a:prstGeom>
          <a:noFill/>
          <a:ln>
            <a:noFill/>
          </a:ln>
        </p:spPr>
        <p:txBody>
          <a:bodyPr wrap="square" rtlCol="0">
            <a:spAutoFit/>
          </a:bodyPr>
          <a:lstStyle/>
          <a:p>
            <a:pPr algn="ctr">
              <a:lnSpc>
                <a:spcPts val="1560"/>
              </a:lnSpc>
            </a:pPr>
            <a:r>
              <a:rPr lang="en-US" altLang="zh-CN" dirty="0" smtClean="0">
                <a:latin typeface="Times New Roman" panose="02020603050405020304" pitchFamily="18" charset="0"/>
                <a:ea typeface="Times New Roman" charset="0"/>
                <a:cs typeface="Times New Roman" panose="02020603050405020304" pitchFamily="18" charset="0"/>
              </a:rPr>
              <a:t>grad</a:t>
            </a:r>
            <a:r>
              <a:rPr lang="en-US" altLang="zh-CN" baseline="-25000" dirty="0">
                <a:latin typeface="Times New Roman" panose="02020603050405020304" pitchFamily="18" charset="0"/>
                <a:ea typeface="Times New Roman" charset="0"/>
                <a:cs typeface="Times New Roman" panose="02020603050405020304" pitchFamily="18" charset="0"/>
              </a:rPr>
              <a:t>0</a:t>
            </a:r>
            <a:r>
              <a:rPr lang="zh-CN" altLang="en-US" baseline="-25000" dirty="0">
                <a:latin typeface="Times New Roman" panose="02020603050405020304" pitchFamily="18" charset="0"/>
                <a:ea typeface="Times New Roman" charset="0"/>
                <a:cs typeface="Times New Roman" panose="02020603050405020304" pitchFamily="18" charset="0"/>
              </a:rPr>
              <a:t> </a:t>
            </a:r>
            <a:r>
              <a:rPr lang="zh-CN" altLang="en-US" dirty="0">
                <a:latin typeface="Times New Roman" panose="02020603050405020304" pitchFamily="18" charset="0"/>
                <a:ea typeface="Times New Roman" charset="0"/>
                <a:cs typeface="Times New Roman" panose="02020603050405020304" pitchFamily="18" charset="0"/>
              </a:rPr>
              <a:t> </a:t>
            </a:r>
            <a:r>
              <a:rPr lang="en-US" altLang="zh-CN" dirty="0">
                <a:latin typeface="Times New Roman" panose="02020603050405020304" pitchFamily="18" charset="0"/>
                <a:ea typeface="Times New Roman" charset="0"/>
                <a:cs typeface="Times New Roman" panose="02020603050405020304" pitchFamily="18" charset="0"/>
              </a:rPr>
              <a:t>[0,</a:t>
            </a:r>
            <a:r>
              <a:rPr lang="zh-CN" altLang="en-US" dirty="0">
                <a:latin typeface="Times New Roman" panose="02020603050405020304" pitchFamily="18" charset="0"/>
                <a:ea typeface="Times New Roman" charset="0"/>
                <a:cs typeface="Times New Roman" panose="02020603050405020304" pitchFamily="18" charset="0"/>
              </a:rPr>
              <a:t> </a:t>
            </a:r>
            <a:r>
              <a:rPr lang="en-US" altLang="zh-CN" dirty="0">
                <a:latin typeface="Times New Roman" panose="02020603050405020304" pitchFamily="18" charset="0"/>
                <a:ea typeface="Times New Roman" charset="0"/>
                <a:cs typeface="Times New Roman" panose="02020603050405020304" pitchFamily="18" charset="0"/>
              </a:rPr>
              <a:t>M]</a:t>
            </a:r>
          </a:p>
        </p:txBody>
      </p:sp>
      <p:sp>
        <p:nvSpPr>
          <p:cNvPr id="195" name="TextBox 194"/>
          <p:cNvSpPr txBox="1"/>
          <p:nvPr/>
        </p:nvSpPr>
        <p:spPr>
          <a:xfrm>
            <a:off x="2622840" y="3680736"/>
            <a:ext cx="1145758" cy="297517"/>
          </a:xfrm>
          <a:prstGeom prst="rect">
            <a:avLst/>
          </a:prstGeom>
          <a:noFill/>
          <a:ln>
            <a:noFill/>
          </a:ln>
        </p:spPr>
        <p:txBody>
          <a:bodyPr wrap="square" rtlCol="0">
            <a:spAutoFit/>
          </a:bodyPr>
          <a:lstStyle/>
          <a:p>
            <a:pPr algn="ctr">
              <a:lnSpc>
                <a:spcPts val="1560"/>
              </a:lnSpc>
            </a:pPr>
            <a:r>
              <a:rPr lang="en-US" altLang="zh-CN" sz="2000" b="1" dirty="0" smtClean="0">
                <a:latin typeface="Times New Roman" panose="02020603050405020304" pitchFamily="18" charset="0"/>
                <a:ea typeface="Times New Roman" charset="0"/>
                <a:cs typeface="Times New Roman" panose="02020603050405020304" pitchFamily="18" charset="0"/>
              </a:rPr>
              <a:t>ps</a:t>
            </a:r>
            <a:endParaRPr lang="en-US" sz="2000" b="1" dirty="0" smtClean="0">
              <a:latin typeface="Times New Roman" panose="02020603050405020304" pitchFamily="18" charset="0"/>
              <a:ea typeface="Times New Roman" charset="0"/>
              <a:cs typeface="Times New Roman" panose="02020603050405020304" pitchFamily="18" charset="0"/>
            </a:endParaRPr>
          </a:p>
        </p:txBody>
      </p:sp>
      <p:sp>
        <p:nvSpPr>
          <p:cNvPr id="136" name="TextBox 135"/>
          <p:cNvSpPr txBox="1"/>
          <p:nvPr/>
        </p:nvSpPr>
        <p:spPr>
          <a:xfrm>
            <a:off x="8127843" y="1426929"/>
            <a:ext cx="946907" cy="220573"/>
          </a:xfrm>
          <a:prstGeom prst="rect">
            <a:avLst/>
          </a:prstGeom>
          <a:noFill/>
          <a:ln>
            <a:noFill/>
          </a:ln>
        </p:spPr>
        <p:txBody>
          <a:bodyPr wrap="square" rtlCol="0">
            <a:spAutoFit/>
          </a:bodyPr>
          <a:lstStyle/>
          <a:p>
            <a:pPr algn="ctr">
              <a:lnSpc>
                <a:spcPts val="1040"/>
              </a:lnSpc>
            </a:pP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执行命令</a:t>
            </a:r>
            <a:endParaRPr lang="en-US" sz="1200" dirty="0" smtClean="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6" name="Straight Arrow Connector 145"/>
          <p:cNvCxnSpPr>
            <a:stCxn id="105" idx="3"/>
            <a:endCxn id="148" idx="1"/>
          </p:cNvCxnSpPr>
          <p:nvPr/>
        </p:nvCxnSpPr>
        <p:spPr bwMode="auto">
          <a:xfrm>
            <a:off x="5675305" y="2193671"/>
            <a:ext cx="1729046"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8" name="TextBox 147"/>
          <p:cNvSpPr txBox="1"/>
          <p:nvPr/>
        </p:nvSpPr>
        <p:spPr>
          <a:xfrm>
            <a:off x="7404351" y="2044912"/>
            <a:ext cx="1379955"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grad</a:t>
            </a:r>
            <a:r>
              <a:rPr lang="en-US" altLang="zh-CN" baseline="-25000" dirty="0" err="1" smtClean="0">
                <a:latin typeface="Times New Roman" panose="02020603050405020304" pitchFamily="18" charset="0"/>
                <a:ea typeface="Times New Roman" charset="0"/>
                <a:cs typeface="Times New Roman" panose="02020603050405020304" pitchFamily="18" charset="0"/>
              </a:rPr>
              <a:t>N</a:t>
            </a:r>
            <a:r>
              <a:rPr lang="zh-CN" altLang="en-US" dirty="0" err="1" smtClean="0">
                <a:latin typeface="Times New Roman" panose="02020603050405020304" pitchFamily="18" charset="0"/>
                <a:ea typeface="Times New Roman" charset="0"/>
                <a:cs typeface="Times New Roman" panose="02020603050405020304" pitchFamily="18" charset="0"/>
              </a:rPr>
              <a:t> </a:t>
            </a:r>
            <a:r>
              <a:rPr lang="en-US" altLang="zh-CN" dirty="0" err="1" smtClean="0">
                <a:latin typeface="Times New Roman" panose="02020603050405020304" pitchFamily="18" charset="0"/>
                <a:ea typeface="Times New Roman" charset="0"/>
                <a:cs typeface="Times New Roman" panose="02020603050405020304" pitchFamily="18" charset="0"/>
              </a:rPr>
              <a:t>[0,</a:t>
            </a:r>
            <a:r>
              <a:rPr lang="zh-CN" altLang="en-US" dirty="0" err="1" smtClean="0">
                <a:latin typeface="Times New Roman" panose="02020603050405020304" pitchFamily="18" charset="0"/>
                <a:ea typeface="Times New Roman" charset="0"/>
                <a:cs typeface="Times New Roman" panose="02020603050405020304" pitchFamily="18" charset="0"/>
              </a:rPr>
              <a:t> </a:t>
            </a:r>
            <a:r>
              <a:rPr lang="en-US" altLang="zh-CN" dirty="0" err="1" smtClean="0">
                <a:latin typeface="Times New Roman" panose="02020603050405020304" pitchFamily="18" charset="0"/>
                <a:ea typeface="Times New Roman" charset="0"/>
                <a:cs typeface="Times New Roman" panose="02020603050405020304" pitchFamily="18" charset="0"/>
              </a:rPr>
              <a:t>M]</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76" name="TextBox 175"/>
          <p:cNvSpPr txBox="1"/>
          <p:nvPr/>
        </p:nvSpPr>
        <p:spPr>
          <a:xfrm>
            <a:off x="2801054" y="2277056"/>
            <a:ext cx="860825" cy="297517"/>
          </a:xfrm>
          <a:prstGeom prst="rect">
            <a:avLst/>
          </a:prstGeom>
          <a:noFill/>
          <a:ln>
            <a:noFill/>
          </a:ln>
        </p:spPr>
        <p:txBody>
          <a:bodyPr wrap="square" rtlCol="0">
            <a:spAutoFit/>
          </a:bodyPr>
          <a:lstStyle/>
          <a:p>
            <a:pPr algn="ctr">
              <a:lnSpc>
                <a:spcPts val="1560"/>
              </a:lnSpc>
            </a:pPr>
            <a:r>
              <a:rPr lang="en-US" altLang="zh-CN" sz="1600" dirty="0" smtClean="0">
                <a:latin typeface="Times New Roman" panose="02020603050405020304" pitchFamily="18" charset="0"/>
                <a:ea typeface="Times New Roman" charset="0"/>
                <a:cs typeface="Times New Roman" panose="02020603050405020304" pitchFamily="18" charset="0"/>
              </a:rPr>
              <a:t>…</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98" name="TextBox 97"/>
          <p:cNvSpPr txBox="1"/>
          <p:nvPr/>
        </p:nvSpPr>
        <p:spPr>
          <a:xfrm>
            <a:off x="2548987" y="2550647"/>
            <a:ext cx="1386367" cy="300339"/>
          </a:xfrm>
          <a:prstGeom prst="rect">
            <a:avLst/>
          </a:prstGeom>
          <a:noFill/>
          <a:ln>
            <a:noFill/>
          </a:ln>
        </p:spPr>
        <p:txBody>
          <a:bodyPr wrap="square" rtlCol="0">
            <a:spAutoFit/>
          </a:bodyPr>
          <a:lstStyle/>
          <a:p>
            <a:pPr algn="ctr">
              <a:lnSpc>
                <a:spcPts val="1560"/>
              </a:lnSpc>
            </a:pPr>
            <a:r>
              <a:rPr lang="en-US" altLang="zh-CN" b="1" dirty="0" smtClean="0">
                <a:latin typeface="Times New Roman" panose="02020603050405020304" pitchFamily="18" charset="0"/>
                <a:ea typeface="Times New Roman" charset="0"/>
                <a:cs typeface="Times New Roman" panose="02020603050405020304" pitchFamily="18" charset="0"/>
              </a:rPr>
              <a:t>worker 0</a:t>
            </a:r>
            <a:endParaRPr lang="en-US" altLang="zh-CN" b="1" dirty="0">
              <a:latin typeface="Times New Roman" panose="02020603050405020304" pitchFamily="18" charset="0"/>
              <a:ea typeface="Times New Roman" charset="0"/>
              <a:cs typeface="Times New Roman" panose="02020603050405020304" pitchFamily="18" charset="0"/>
            </a:endParaRPr>
          </a:p>
        </p:txBody>
      </p:sp>
      <p:sp>
        <p:nvSpPr>
          <p:cNvPr id="103" name="TextBox 102"/>
          <p:cNvSpPr txBox="1"/>
          <p:nvPr/>
        </p:nvSpPr>
        <p:spPr>
          <a:xfrm>
            <a:off x="2548987" y="2051890"/>
            <a:ext cx="1386367" cy="300339"/>
          </a:xfrm>
          <a:prstGeom prst="rect">
            <a:avLst/>
          </a:prstGeom>
          <a:noFill/>
          <a:ln>
            <a:noFill/>
          </a:ln>
        </p:spPr>
        <p:txBody>
          <a:bodyPr wrap="square" rtlCol="0">
            <a:spAutoFit/>
          </a:bodyPr>
          <a:lstStyle/>
          <a:p>
            <a:pPr algn="ctr">
              <a:lnSpc>
                <a:spcPts val="1560"/>
              </a:lnSpc>
            </a:pPr>
            <a:r>
              <a:rPr lang="en-US" altLang="zh-CN" b="1" dirty="0" smtClean="0">
                <a:latin typeface="Times New Roman" panose="02020603050405020304" pitchFamily="18" charset="0"/>
                <a:ea typeface="Times New Roman" charset="0"/>
                <a:cs typeface="Times New Roman" panose="02020603050405020304" pitchFamily="18" charset="0"/>
              </a:rPr>
              <a:t>worker N</a:t>
            </a:r>
            <a:endParaRPr lang="en-US" altLang="zh-CN" b="1" dirty="0">
              <a:latin typeface="Times New Roman" panose="02020603050405020304" pitchFamily="18" charset="0"/>
              <a:ea typeface="Times New Roman" charset="0"/>
              <a:cs typeface="Times New Roman" panose="02020603050405020304" pitchFamily="18" charset="0"/>
            </a:endParaRPr>
          </a:p>
        </p:txBody>
      </p:sp>
      <p:sp>
        <p:nvSpPr>
          <p:cNvPr id="104" name="TextBox 103"/>
          <p:cNvSpPr txBox="1"/>
          <p:nvPr/>
        </p:nvSpPr>
        <p:spPr>
          <a:xfrm>
            <a:off x="4425441" y="2564128"/>
            <a:ext cx="1205605" cy="297517"/>
          </a:xfrm>
          <a:prstGeom prst="rect">
            <a:avLst/>
          </a:prstGeom>
          <a:noFill/>
          <a:ln>
            <a:noFill/>
          </a:ln>
        </p:spPr>
        <p:txBody>
          <a:bodyPr wrap="square" rtlCol="0">
            <a:spAutoFit/>
          </a:bodyPr>
          <a:lstStyle/>
          <a:p>
            <a:pPr algn="ctr">
              <a:lnSpc>
                <a:spcPts val="1560"/>
              </a:lnSpc>
            </a:pPr>
            <a:r>
              <a:rPr lang="en-US" altLang="zh-CN" dirty="0" smtClean="0">
                <a:latin typeface="Times New Roman" panose="02020603050405020304" pitchFamily="18" charset="0"/>
                <a:ea typeface="Times New Roman" charset="0"/>
                <a:cs typeface="Times New Roman" panose="02020603050405020304" pitchFamily="18" charset="0"/>
              </a:rPr>
              <a:t>var</a:t>
            </a:r>
            <a:r>
              <a:rPr lang="en-US" altLang="zh-CN" baseline="-25000" dirty="0">
                <a:latin typeface="Times New Roman" panose="02020603050405020304" pitchFamily="18" charset="0"/>
                <a:ea typeface="Times New Roman" charset="0"/>
                <a:cs typeface="Times New Roman" panose="02020603050405020304" pitchFamily="18" charset="0"/>
              </a:rPr>
              <a:t>0</a:t>
            </a:r>
            <a:r>
              <a:rPr lang="zh-CN" altLang="en-US" dirty="0">
                <a:latin typeface="Times New Roman" panose="02020603050405020304" pitchFamily="18" charset="0"/>
                <a:ea typeface="Times New Roman" charset="0"/>
                <a:cs typeface="Times New Roman" panose="02020603050405020304" pitchFamily="18" charset="0"/>
              </a:rPr>
              <a:t> </a:t>
            </a:r>
            <a:r>
              <a:rPr lang="en-US" altLang="zh-CN" dirty="0">
                <a:latin typeface="Times New Roman" panose="02020603050405020304" pitchFamily="18" charset="0"/>
                <a:ea typeface="Times New Roman" charset="0"/>
                <a:cs typeface="Times New Roman" panose="02020603050405020304" pitchFamily="18" charset="0"/>
              </a:rPr>
              <a:t>[0,</a:t>
            </a:r>
            <a:r>
              <a:rPr lang="zh-CN" altLang="en-US" dirty="0">
                <a:latin typeface="Times New Roman" panose="02020603050405020304" pitchFamily="18" charset="0"/>
                <a:ea typeface="Times New Roman" charset="0"/>
                <a:cs typeface="Times New Roman" panose="02020603050405020304" pitchFamily="18" charset="0"/>
              </a:rPr>
              <a:t> </a:t>
            </a:r>
            <a:r>
              <a:rPr lang="en-US" altLang="zh-CN" dirty="0">
                <a:latin typeface="Times New Roman" panose="02020603050405020304" pitchFamily="18" charset="0"/>
                <a:ea typeface="Times New Roman" charset="0"/>
                <a:cs typeface="Times New Roman" panose="02020603050405020304" pitchFamily="18" charset="0"/>
              </a:rPr>
              <a:t>M]</a:t>
            </a:r>
          </a:p>
        </p:txBody>
      </p:sp>
      <p:sp>
        <p:nvSpPr>
          <p:cNvPr id="105" name="TextBox 104"/>
          <p:cNvSpPr txBox="1"/>
          <p:nvPr/>
        </p:nvSpPr>
        <p:spPr>
          <a:xfrm>
            <a:off x="4381185" y="2044912"/>
            <a:ext cx="1294120" cy="297517"/>
          </a:xfrm>
          <a:prstGeom prst="rect">
            <a:avLst/>
          </a:prstGeom>
          <a:noFill/>
          <a:ln>
            <a:noFill/>
          </a:ln>
        </p:spPr>
        <p:txBody>
          <a:bodyPr wrap="square" rtlCol="0">
            <a:spAutoFit/>
          </a:bodyPr>
          <a:lstStyle/>
          <a:p>
            <a:pPr algn="ctr">
              <a:lnSpc>
                <a:spcPts val="1560"/>
              </a:lnSpc>
            </a:pPr>
            <a:r>
              <a:rPr lang="en-US" altLang="zh-CN" dirty="0" err="1" smtClean="0">
                <a:latin typeface="Times New Roman" panose="02020603050405020304" pitchFamily="18" charset="0"/>
                <a:ea typeface="Times New Roman" charset="0"/>
                <a:cs typeface="Times New Roman" panose="02020603050405020304" pitchFamily="18" charset="0"/>
              </a:rPr>
              <a:t>var</a:t>
            </a:r>
            <a:r>
              <a:rPr lang="en-US" altLang="zh-CN" baseline="-25000" dirty="0" err="1" smtClean="0">
                <a:latin typeface="Times New Roman" panose="02020603050405020304" pitchFamily="18" charset="0"/>
                <a:ea typeface="Times New Roman" charset="0"/>
                <a:cs typeface="Times New Roman" panose="02020603050405020304" pitchFamily="18" charset="0"/>
              </a:rPr>
              <a:t>N</a:t>
            </a:r>
            <a:r>
              <a:rPr lang="zh-CN" altLang="en-US" dirty="0" err="1" smtClean="0">
                <a:latin typeface="Times New Roman" panose="02020603050405020304" pitchFamily="18" charset="0"/>
                <a:ea typeface="Times New Roman" charset="0"/>
                <a:cs typeface="Times New Roman" panose="02020603050405020304" pitchFamily="18" charset="0"/>
              </a:rPr>
              <a:t> </a:t>
            </a:r>
            <a:r>
              <a:rPr lang="en-US" altLang="zh-CN" dirty="0" err="1" smtClean="0">
                <a:latin typeface="Times New Roman" panose="02020603050405020304" pitchFamily="18" charset="0"/>
                <a:ea typeface="Times New Roman" charset="0"/>
                <a:cs typeface="Times New Roman" panose="02020603050405020304" pitchFamily="18" charset="0"/>
              </a:rPr>
              <a:t>[0,</a:t>
            </a:r>
            <a:r>
              <a:rPr lang="zh-CN" altLang="en-US" dirty="0" err="1" smtClean="0">
                <a:latin typeface="Times New Roman" panose="02020603050405020304" pitchFamily="18" charset="0"/>
                <a:ea typeface="Times New Roman" charset="0"/>
                <a:cs typeface="Times New Roman" panose="02020603050405020304" pitchFamily="18" charset="0"/>
              </a:rPr>
              <a:t> </a:t>
            </a:r>
            <a:r>
              <a:rPr lang="en-US" altLang="zh-CN" dirty="0" err="1" smtClean="0">
                <a:latin typeface="Times New Roman" panose="02020603050405020304" pitchFamily="18" charset="0"/>
                <a:ea typeface="Times New Roman" charset="0"/>
                <a:cs typeface="Times New Roman" panose="02020603050405020304" pitchFamily="18" charset="0"/>
              </a:rPr>
              <a:t>M]</a:t>
            </a:r>
            <a:endParaRPr lang="en-US" dirty="0" smtClean="0">
              <a:latin typeface="Times New Roman" panose="02020603050405020304" pitchFamily="18" charset="0"/>
              <a:ea typeface="Times New Roman" charset="0"/>
              <a:cs typeface="Times New Roman" panose="02020603050405020304" pitchFamily="18" charset="0"/>
            </a:endParaRPr>
          </a:p>
        </p:txBody>
      </p:sp>
      <p:sp>
        <p:nvSpPr>
          <p:cNvPr id="108" name="TextBox 107"/>
          <p:cNvSpPr txBox="1"/>
          <p:nvPr/>
        </p:nvSpPr>
        <p:spPr>
          <a:xfrm>
            <a:off x="5456226" y="1853031"/>
            <a:ext cx="2040770"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compute_gradients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cxnSp>
        <p:nvCxnSpPr>
          <p:cNvPr id="18" name="Elbow Connector 17"/>
          <p:cNvCxnSpPr>
            <a:stCxn id="165" idx="3"/>
            <a:endCxn id="11" idx="3"/>
          </p:cNvCxnSpPr>
          <p:nvPr/>
        </p:nvCxnSpPr>
        <p:spPr bwMode="auto">
          <a:xfrm flipH="1">
            <a:off x="7091077" y="2706874"/>
            <a:ext cx="1655095" cy="1187455"/>
          </a:xfrm>
          <a:prstGeom prst="bentConnector3">
            <a:avLst>
              <a:gd name="adj1" fmla="val -15965"/>
            </a:avLst>
          </a:prstGeom>
          <a:ln>
            <a:tailEnd type="triangle"/>
          </a:ln>
          <a:extLst/>
        </p:spPr>
        <p:style>
          <a:lnRef idx="1">
            <a:schemeClr val="dk1"/>
          </a:lnRef>
          <a:fillRef idx="0">
            <a:schemeClr val="dk1"/>
          </a:fillRef>
          <a:effectRef idx="0">
            <a:schemeClr val="dk1"/>
          </a:effectRef>
          <a:fontRef idx="minor">
            <a:schemeClr val="tx1"/>
          </a:fontRef>
        </p:style>
      </p:cxnSp>
      <p:cxnSp>
        <p:nvCxnSpPr>
          <p:cNvPr id="20" name="Elbow Connector 19"/>
          <p:cNvCxnSpPr>
            <a:stCxn id="148" idx="3"/>
            <a:endCxn id="11" idx="3"/>
          </p:cNvCxnSpPr>
          <p:nvPr/>
        </p:nvCxnSpPr>
        <p:spPr bwMode="auto">
          <a:xfrm flipH="1">
            <a:off x="7091077" y="2193671"/>
            <a:ext cx="1693229" cy="1700658"/>
          </a:xfrm>
          <a:prstGeom prst="bentConnector3">
            <a:avLst>
              <a:gd name="adj1" fmla="val -13501"/>
            </a:avLst>
          </a:prstGeom>
          <a:ln>
            <a:tailEnd type="triangle"/>
          </a:ln>
          <a:extLst/>
        </p:spPr>
        <p:style>
          <a:lnRef idx="1">
            <a:schemeClr val="dk1"/>
          </a:lnRef>
          <a:fillRef idx="0">
            <a:schemeClr val="dk1"/>
          </a:fillRef>
          <a:effectRef idx="0">
            <a:schemeClr val="dk1"/>
          </a:effectRef>
          <a:fontRef idx="minor">
            <a:schemeClr val="tx1"/>
          </a:fontRef>
        </p:style>
      </p:cxnSp>
      <p:cxnSp>
        <p:nvCxnSpPr>
          <p:cNvPr id="23" name="Elbow Connector 22"/>
          <p:cNvCxnSpPr>
            <a:stCxn id="11" idx="1"/>
            <a:endCxn id="104" idx="1"/>
          </p:cNvCxnSpPr>
          <p:nvPr/>
        </p:nvCxnSpPr>
        <p:spPr bwMode="auto">
          <a:xfrm rot="10800000">
            <a:off x="4425441" y="2712887"/>
            <a:ext cx="1249864" cy="1181442"/>
          </a:xfrm>
          <a:prstGeom prst="bentConnector3">
            <a:avLst>
              <a:gd name="adj1" fmla="val 119820"/>
            </a:avLst>
          </a:prstGeom>
          <a:ln>
            <a:tailEnd type="triangle"/>
          </a:ln>
          <a:extLst/>
        </p:spPr>
        <p:style>
          <a:lnRef idx="1">
            <a:schemeClr val="dk1"/>
          </a:lnRef>
          <a:fillRef idx="0">
            <a:schemeClr val="dk1"/>
          </a:fillRef>
          <a:effectRef idx="0">
            <a:schemeClr val="dk1"/>
          </a:effectRef>
          <a:fontRef idx="minor">
            <a:schemeClr val="tx1"/>
          </a:fontRef>
        </p:style>
      </p:cxnSp>
      <p:cxnSp>
        <p:nvCxnSpPr>
          <p:cNvPr id="26" name="Elbow Connector 25"/>
          <p:cNvCxnSpPr>
            <a:stCxn id="11" idx="1"/>
            <a:endCxn id="105" idx="1"/>
          </p:cNvCxnSpPr>
          <p:nvPr/>
        </p:nvCxnSpPr>
        <p:spPr bwMode="auto">
          <a:xfrm rot="10800000">
            <a:off x="4381185" y="2193671"/>
            <a:ext cx="1294120" cy="1700658"/>
          </a:xfrm>
          <a:prstGeom prst="bentConnector3">
            <a:avLst>
              <a:gd name="adj1" fmla="val 115830"/>
            </a:avLst>
          </a:prstGeom>
          <a:ln>
            <a:tailEnd type="triangle"/>
          </a:ln>
          <a:extLst/>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bwMode="auto">
          <a:xfrm>
            <a:off x="7720574" y="1537216"/>
            <a:ext cx="356133" cy="0"/>
          </a:xfrm>
          <a:prstGeom prst="straightConnector1">
            <a:avLst/>
          </a:prstGeom>
          <a:ln>
            <a:tailEnd type="triangle"/>
          </a:ln>
          <a:extLst/>
        </p:spPr>
        <p:style>
          <a:lnRef idx="1">
            <a:schemeClr val="dk1"/>
          </a:lnRef>
          <a:fillRef idx="0">
            <a:schemeClr val="dk1"/>
          </a:fillRef>
          <a:effectRef idx="0">
            <a:schemeClr val="dk1"/>
          </a:effectRef>
          <a:fontRef idx="minor">
            <a:schemeClr val="tx1"/>
          </a:fontRef>
        </p:style>
      </p:cxnSp>
      <p:sp>
        <p:nvSpPr>
          <p:cNvPr id="145" name="TextBox 144"/>
          <p:cNvSpPr txBox="1"/>
          <p:nvPr/>
        </p:nvSpPr>
        <p:spPr>
          <a:xfrm>
            <a:off x="5456226" y="2378898"/>
            <a:ext cx="2040770" cy="297517"/>
          </a:xfrm>
          <a:prstGeom prst="rect">
            <a:avLst/>
          </a:prstGeom>
          <a:noFill/>
          <a:ln>
            <a:noFill/>
          </a:ln>
        </p:spPr>
        <p:txBody>
          <a:bodyPr wrap="square" rtlCol="0">
            <a:spAutoFit/>
          </a:bodyPr>
          <a:lstStyle/>
          <a:p>
            <a:pPr algn="ctr">
              <a:lnSpc>
                <a:spcPts val="1560"/>
              </a:lnSpc>
            </a:pPr>
            <a:r>
              <a:rPr lang="en-US" altLang="zh-CN" sz="1600" dirty="0">
                <a:latin typeface="Times New Roman" panose="02020603050405020304" pitchFamily="18" charset="0"/>
                <a:ea typeface="Times New Roman" charset="0"/>
                <a:cs typeface="Times New Roman" panose="02020603050405020304" pitchFamily="18" charset="0"/>
              </a:rPr>
              <a:t>compute_gradients</a:t>
            </a:r>
            <a:endParaRPr lang="en-US" sz="1600" dirty="0" smtClean="0">
              <a:latin typeface="Times New Roman" panose="02020603050405020304" pitchFamily="18" charset="0"/>
              <a:ea typeface="Times New Roman" charset="0"/>
              <a:cs typeface="Times New Roman" panose="02020603050405020304" pitchFamily="18" charset="0"/>
            </a:endParaRPr>
          </a:p>
        </p:txBody>
      </p:sp>
      <p:sp>
        <p:nvSpPr>
          <p:cNvPr id="11" name="Rectangle 10"/>
          <p:cNvSpPr/>
          <p:nvPr/>
        </p:nvSpPr>
        <p:spPr>
          <a:xfrm>
            <a:off x="5675305" y="3745570"/>
            <a:ext cx="1415772"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updated_vars</a:t>
            </a:r>
            <a:endParaRPr lang="en-US" dirty="0">
              <a:latin typeface="Times New Roman" panose="02020603050405020304" pitchFamily="18" charset="0"/>
              <a:ea typeface="Times New Roman" charset="0"/>
              <a:cs typeface="Times New Roman" panose="02020603050405020304" pitchFamily="18" charset="0"/>
            </a:endParaRPr>
          </a:p>
        </p:txBody>
      </p:sp>
      <p:sp>
        <p:nvSpPr>
          <p:cNvPr id="24" name="Rectangle 23"/>
          <p:cNvSpPr/>
          <p:nvPr/>
        </p:nvSpPr>
        <p:spPr>
          <a:xfrm>
            <a:off x="7124877" y="3549209"/>
            <a:ext cx="1659430"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apply_gradients</a:t>
            </a:r>
            <a:endParaRPr lang="en-US" dirty="0">
              <a:latin typeface="Times New Roman" panose="02020603050405020304" pitchFamily="18" charset="0"/>
              <a:ea typeface="Times New Roman" charset="0"/>
              <a:cs typeface="Times New Roman" panose="02020603050405020304" pitchFamily="18" charset="0"/>
            </a:endParaRPr>
          </a:p>
        </p:txBody>
      </p:sp>
      <p:sp>
        <p:nvSpPr>
          <p:cNvPr id="27" name="Rectangle 26"/>
          <p:cNvSpPr/>
          <p:nvPr/>
        </p:nvSpPr>
        <p:spPr>
          <a:xfrm>
            <a:off x="4487903" y="3549208"/>
            <a:ext cx="607859" cy="297517"/>
          </a:xfrm>
          <a:prstGeom prst="rect">
            <a:avLst/>
          </a:prstGeom>
        </p:spPr>
        <p:txBody>
          <a:bodyPr wrap="none">
            <a:spAutoFit/>
          </a:bodyPr>
          <a:lstStyle/>
          <a:p>
            <a:pPr algn="ctr">
              <a:lnSpc>
                <a:spcPts val="1560"/>
              </a:lnSpc>
            </a:pPr>
            <a:r>
              <a:rPr lang="en-US" altLang="zh-CN" dirty="0">
                <a:latin typeface="Times New Roman" panose="02020603050405020304" pitchFamily="18" charset="0"/>
                <a:ea typeface="Times New Roman" charset="0"/>
                <a:cs typeface="Times New Roman" panose="02020603050405020304" pitchFamily="18" charset="0"/>
              </a:rPr>
              <a:t>send</a:t>
            </a:r>
            <a:endParaRPr lang="en-US"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952862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huawei">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uawei" id="{FAB12C43-EFA2-43E9-B1B7-7DE058DD723C}" vid="{EA7CF105-D651-47BE-9E62-7D8BC9A0DE7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
            <a:srgbClr val="CC9900"/>
          </a:buClr>
          <a:buSzTx/>
          <a:tabLst/>
          <a:defRPr kumimoji="0" sz="1200" b="0" i="0" u="none" strike="noStrike" cap="none" normalizeH="0" baseline="0" dirty="0" err="1" smtClean="0">
            <a:ln>
              <a:noFill/>
            </a:ln>
            <a:solidFill>
              <a:schemeClr val="tx1"/>
            </a:solidFill>
            <a:effectLst/>
            <a:cs typeface="Calibri" panose="020F0502020204030204" pitchFamily="34" charset="0"/>
          </a:defRPr>
        </a:defPPr>
      </a:lstStyle>
    </a:spDef>
    <a:lnDef>
      <a:spPr bwMode="auto">
        <a:ln>
          <a:tailEnd type="triangle"/>
        </a:ln>
        <a:extLst/>
      </a:spPr>
      <a:bodyPr/>
      <a:lstStyle/>
      <a:style>
        <a:lnRef idx="1">
          <a:schemeClr val="dk1"/>
        </a:lnRef>
        <a:fillRef idx="0">
          <a:schemeClr val="dk1"/>
        </a:fillRef>
        <a:effectRef idx="0">
          <a:schemeClr val="dk1"/>
        </a:effectRef>
        <a:fontRef idx="minor">
          <a:schemeClr val="tx1"/>
        </a:fontRef>
      </a:style>
    </a:lnDef>
    <a:txDef>
      <a:spPr>
        <a:noFill/>
        <a:ln>
          <a:solidFill>
            <a:schemeClr val="tx1"/>
          </a:solidFill>
        </a:ln>
      </a:spPr>
      <a:bodyPr wrap="square" rtlCol="0">
        <a:spAutoFit/>
      </a:bodyPr>
      <a:lstStyle>
        <a:defPPr algn="ctr">
          <a:lnSpc>
            <a:spcPts val="1040"/>
          </a:lnSpc>
          <a:defRPr sz="1200" dirty="0" smtClean="0"/>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huawei</Template>
  <TotalTime>40120</TotalTime>
  <Words>799</Words>
  <Application>Microsoft Macintosh PowerPoint</Application>
  <PresentationFormat>Custom</PresentationFormat>
  <Paragraphs>348</Paragraphs>
  <Slides>7</Slides>
  <Notes>0</Notes>
  <HiddenSlides>0</HiddenSlides>
  <MMClips>0</MMClips>
  <ScaleCrop>false</ScaleCrop>
  <HeadingPairs>
    <vt:vector size="6" baseType="variant">
      <vt:variant>
        <vt:lpstr>Fonts Used</vt:lpstr>
      </vt:variant>
      <vt:variant>
        <vt:i4>12</vt:i4>
      </vt:variant>
      <vt:variant>
        <vt:lpstr>Theme</vt:lpstr>
      </vt:variant>
      <vt:variant>
        <vt:i4>9</vt:i4>
      </vt:variant>
      <vt:variant>
        <vt:lpstr>Slide Titles</vt:lpstr>
      </vt:variant>
      <vt:variant>
        <vt:i4>7</vt:i4>
      </vt:variant>
    </vt:vector>
  </HeadingPairs>
  <TitlesOfParts>
    <vt:vector size="28" baseType="lpstr">
      <vt:lpstr>Arial</vt:lpstr>
      <vt:lpstr>Calibri</vt:lpstr>
      <vt:lpstr>FrutigerNext LT Bold</vt:lpstr>
      <vt:lpstr>FrutigerNext LT Medium</vt:lpstr>
      <vt:lpstr>FrutigerNext LT Regular</vt:lpstr>
      <vt:lpstr>MS PGothic</vt:lpstr>
      <vt:lpstr>ＭＳ Ｐゴシック</vt:lpstr>
      <vt:lpstr>Times New Roman</vt:lpstr>
      <vt:lpstr>Wingdings</vt:lpstr>
      <vt:lpstr>华文细黑</vt:lpstr>
      <vt:lpstr>宋体</vt:lpstr>
      <vt:lpstr>黑体</vt:lpstr>
      <vt:lpstr>huawei</vt:lpstr>
      <vt:lpstr>1_主题1</vt:lpstr>
      <vt:lpstr>4_主题1</vt:lpstr>
      <vt:lpstr>5_主题1</vt:lpstr>
      <vt:lpstr>6_主题1</vt:lpstr>
      <vt:lpstr>7_主题1</vt:lpstr>
      <vt:lpstr>8_主题1</vt:lpstr>
      <vt:lpstr>9_主题1</vt:lpstr>
      <vt:lpstr>10_主题1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TensorFlow架构解析</dc:title>
  <dc:creator>pengjingtian</dc:creator>
  <cp:lastModifiedBy>Jingtian Peng</cp:lastModifiedBy>
  <cp:revision>1906</cp:revision>
  <dcterms:created xsi:type="dcterms:W3CDTF">2016-10-12T06:33:39Z</dcterms:created>
  <dcterms:modified xsi:type="dcterms:W3CDTF">2017-10-12T15:09:24Z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(2)y8db2B/tvSvNNkvDKeKXFEiw/80lLG917jWOWE5nU3f2y++3ya1IWAKguPmoG6iX20FlUVO6
saGaBiNaVIjqZ2Shm4IH76N/M67N4afrGi11hwK3eemVR+2WRlaiOsrlQfxqFDHqUMmJT5Cr
PySdvvWtuh4pqk5gLrsA6m/+ep04aGNIAuZ0+jDxDlxqwCJrdUxTnJH6mKt63nbaLdM7ZM3a
c8Hg8QbIiLXD07tP2Z</vt:lpwstr>
  </property>
  <property fmtid="{D5CDD505-2E9C-101B-9397-08002B2CF9AE}" pid="3" name="_2015_ms_pID_7253431">
    <vt:lpwstr>ZXS3i9jbkjRYRJfkBOXMAr8COnwKbflfxuFJ+lhuHWlKwbq6L08Rws
I/tbMa3meBAOH9uy/eUcAg8ZN8IwjkFJ8DnNyMThIbVlNVwfC10sWRdnhUh6KI5775HcV9hf
nuBXK+3uZl1RGpHmttUU9TUPQEoGVtv99cdV5p+OsKzI0w==</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1496820280</vt:lpwstr>
  </property>
</Properties>
</file>