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1" r:id="rId9"/>
    <p:sldId id="262" r:id="rId10"/>
    <p:sldId id="266" r:id="rId11"/>
    <p:sldId id="263" r:id="rId12"/>
    <p:sldId id="268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12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2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2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3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4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6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9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6E7D-7199-4F44-9438-2F6EC17FB702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C7CB-25DC-44AD-A583-F8C71262F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5699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88640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System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971436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Interfaces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7638" y="1835532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Firewall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8655" y="2627620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Services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33477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VPN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672" y="41618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6) Status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5363" y="508518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7) Diagnostics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4535" y="601199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8) Help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" idx="3"/>
            <a:endCxn id="5" idx="1"/>
          </p:cNvCxnSpPr>
          <p:nvPr/>
        </p:nvCxnSpPr>
        <p:spPr>
          <a:xfrm flipV="1">
            <a:off x="962099" y="373306"/>
            <a:ext cx="585565" cy="31683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flipV="1">
            <a:off x="972259" y="1156102"/>
            <a:ext cx="585565" cy="2385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7" idx="1"/>
          </p:cNvCxnSpPr>
          <p:nvPr/>
        </p:nvCxnSpPr>
        <p:spPr>
          <a:xfrm flipV="1">
            <a:off x="962099" y="2020198"/>
            <a:ext cx="635539" cy="1521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V="1">
            <a:off x="941779" y="2812286"/>
            <a:ext cx="646556" cy="7293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9" idx="1"/>
          </p:cNvCxnSpPr>
          <p:nvPr/>
        </p:nvCxnSpPr>
        <p:spPr>
          <a:xfrm flipV="1">
            <a:off x="962099" y="3532366"/>
            <a:ext cx="657573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3"/>
            <a:endCxn id="10" idx="1"/>
          </p:cNvCxnSpPr>
          <p:nvPr/>
        </p:nvCxnSpPr>
        <p:spPr>
          <a:xfrm>
            <a:off x="962099" y="3541658"/>
            <a:ext cx="657573" cy="8048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4" idx="3"/>
            <a:endCxn id="11" idx="1"/>
          </p:cNvCxnSpPr>
          <p:nvPr/>
        </p:nvCxnSpPr>
        <p:spPr>
          <a:xfrm>
            <a:off x="962099" y="3541658"/>
            <a:ext cx="663264" cy="17281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>
            <a:off x="930072" y="3541658"/>
            <a:ext cx="702436" cy="26550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1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620688"/>
            <a:ext cx="8568952" cy="5616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CARP(failover</a:t>
            </a:r>
            <a:r>
              <a:rPr lang="en-US" altLang="ko-KR" sz="1200" dirty="0" smtClean="0">
                <a:solidFill>
                  <a:schemeClr val="tx1"/>
                </a:solidFill>
              </a:rPr>
              <a:t>) - </a:t>
            </a:r>
            <a:r>
              <a:rPr lang="ko-KR" altLang="en-US" sz="1200" dirty="0" smtClean="0">
                <a:solidFill>
                  <a:schemeClr val="tx1"/>
                </a:solidFill>
              </a:rPr>
              <a:t>구성된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</a:t>
            </a:r>
            <a:r>
              <a:rPr lang="en-US" altLang="ko-KR" sz="1200" dirty="0" smtClean="0">
                <a:solidFill>
                  <a:schemeClr val="tx1"/>
                </a:solidFill>
              </a:rPr>
              <a:t>CARP</a:t>
            </a:r>
            <a:r>
              <a:rPr lang="ko-KR" altLang="en-US" sz="1200" dirty="0" smtClean="0">
                <a:solidFill>
                  <a:schemeClr val="tx1"/>
                </a:solidFill>
              </a:rPr>
              <a:t>가상 </a:t>
            </a:r>
            <a:r>
              <a:rPr lang="en-US" altLang="ko-KR" sz="1200" dirty="0" smtClean="0">
                <a:solidFill>
                  <a:schemeClr val="tx1"/>
                </a:solidFill>
              </a:rPr>
              <a:t>IP</a:t>
            </a:r>
            <a:r>
              <a:rPr lang="ko-KR" altLang="en-US" sz="1200" dirty="0" smtClean="0">
                <a:solidFill>
                  <a:schemeClr val="tx1"/>
                </a:solidFill>
              </a:rPr>
              <a:t>주소의 현재상태 </a:t>
            </a:r>
            <a:r>
              <a:rPr lang="ko-KR" altLang="en-US" sz="1200" dirty="0" smtClean="0">
                <a:solidFill>
                  <a:schemeClr val="tx1"/>
                </a:solidFill>
              </a:rPr>
              <a:t>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Dashboard – </a:t>
            </a:r>
            <a:r>
              <a:rPr lang="ko-KR" altLang="en-US" sz="1200" dirty="0" smtClean="0">
                <a:solidFill>
                  <a:schemeClr val="tx1"/>
                </a:solidFill>
              </a:rPr>
              <a:t>방화벽의 기본 페이지로 시스템의 다양한 측면을 쉽게 모니터링 할 수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DHCP </a:t>
            </a:r>
            <a:r>
              <a:rPr lang="en-US" altLang="ko-KR" sz="1200" dirty="0" smtClean="0">
                <a:solidFill>
                  <a:schemeClr val="tx1"/>
                </a:solidFill>
              </a:rPr>
              <a:t>Leases - </a:t>
            </a:r>
            <a:r>
              <a:rPr lang="ko-KR" altLang="en-US" sz="1200" dirty="0" smtClean="0">
                <a:solidFill>
                  <a:schemeClr val="tx1"/>
                </a:solidFill>
              </a:rPr>
              <a:t>활성 </a:t>
            </a:r>
            <a:r>
              <a:rPr lang="ko-KR" altLang="en-US" sz="1200" dirty="0" smtClean="0">
                <a:solidFill>
                  <a:schemeClr val="tx1"/>
                </a:solidFill>
              </a:rPr>
              <a:t>및 비활성 </a:t>
            </a:r>
            <a:r>
              <a:rPr lang="en-US" altLang="ko-KR" sz="1200" dirty="0" smtClean="0">
                <a:solidFill>
                  <a:schemeClr val="tx1"/>
                </a:solidFill>
              </a:rPr>
              <a:t>DHCP Leases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sz="1200" dirty="0" smtClean="0">
                <a:solidFill>
                  <a:schemeClr val="tx1"/>
                </a:solidFill>
              </a:rPr>
              <a:t>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DHCPv6 </a:t>
            </a:r>
            <a:r>
              <a:rPr lang="en-US" altLang="ko-KR" sz="1200" dirty="0" smtClean="0">
                <a:solidFill>
                  <a:schemeClr val="tx1"/>
                </a:solidFill>
              </a:rPr>
              <a:t>Leases - </a:t>
            </a:r>
            <a:r>
              <a:rPr lang="ko-KR" altLang="en-US" sz="1200" dirty="0" smtClean="0">
                <a:solidFill>
                  <a:schemeClr val="tx1"/>
                </a:solidFill>
              </a:rPr>
              <a:t>활성 </a:t>
            </a:r>
            <a:r>
              <a:rPr lang="ko-KR" altLang="en-US" sz="1200" dirty="0" smtClean="0">
                <a:solidFill>
                  <a:schemeClr val="tx1"/>
                </a:solidFill>
              </a:rPr>
              <a:t>및 비활성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DHCP Lease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sz="1200" dirty="0" smtClean="0">
                <a:solidFill>
                  <a:schemeClr val="tx1"/>
                </a:solidFill>
              </a:rPr>
              <a:t>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Filter </a:t>
            </a:r>
            <a:r>
              <a:rPr lang="en-US" altLang="ko-KR" sz="1200" dirty="0" smtClean="0">
                <a:solidFill>
                  <a:schemeClr val="tx1"/>
                </a:solidFill>
              </a:rPr>
              <a:t>Reload - </a:t>
            </a:r>
            <a:r>
              <a:rPr lang="ko-KR" altLang="en-US" sz="1200" dirty="0" smtClean="0">
                <a:solidFill>
                  <a:schemeClr val="tx1"/>
                </a:solidFill>
              </a:rPr>
              <a:t>필터가 </a:t>
            </a:r>
            <a:r>
              <a:rPr lang="ko-KR" altLang="en-US" sz="1200" dirty="0" smtClean="0">
                <a:solidFill>
                  <a:schemeClr val="tx1"/>
                </a:solidFill>
              </a:rPr>
              <a:t>변경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될때마다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Ipsec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Ipsec</a:t>
            </a:r>
            <a:r>
              <a:rPr lang="ko-KR" altLang="en-US" sz="1200" dirty="0" smtClean="0">
                <a:solidFill>
                  <a:schemeClr val="tx1"/>
                </a:solidFill>
              </a:rPr>
              <a:t>터널의 상태를 볼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- overview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sz="1200" dirty="0" smtClean="0">
                <a:solidFill>
                  <a:schemeClr val="tx1"/>
                </a:solidFill>
              </a:rPr>
              <a:t> 모든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ipsec</a:t>
            </a:r>
            <a:r>
              <a:rPr lang="ko-KR" altLang="en-US" sz="1200" dirty="0" smtClean="0">
                <a:solidFill>
                  <a:schemeClr val="tx1"/>
                </a:solidFill>
              </a:rPr>
              <a:t>터널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로컬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원격주소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</a:t>
            </a:r>
            <a:r>
              <a:rPr lang="ko-KR" altLang="en-US" sz="1200" dirty="0" smtClean="0">
                <a:solidFill>
                  <a:schemeClr val="tx1"/>
                </a:solidFill>
              </a:rPr>
              <a:t>등을 나열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- SADs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Ipsec</a:t>
            </a:r>
            <a:r>
              <a:rPr lang="ko-KR" altLang="en-US" sz="1200" dirty="0" smtClean="0">
                <a:solidFill>
                  <a:schemeClr val="tx1"/>
                </a:solidFill>
              </a:rPr>
              <a:t>보안 연결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</a:rPr>
              <a:t>의 내용표시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- SPDs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Ipsec</a:t>
            </a:r>
            <a:r>
              <a:rPr lang="ko-KR" altLang="en-US" sz="1200" dirty="0" smtClean="0">
                <a:solidFill>
                  <a:schemeClr val="tx1"/>
                </a:solidFill>
              </a:rPr>
              <a:t>보안 정책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</a:rPr>
              <a:t>의 내용표시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Load Balancer  </a:t>
            </a:r>
            <a:r>
              <a:rPr lang="en-US" altLang="ko-KR" sz="1200" dirty="0" smtClean="0">
                <a:solidFill>
                  <a:schemeClr val="tx1"/>
                </a:solidFill>
              </a:rPr>
              <a:t>- pools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풀내부의</a:t>
            </a:r>
            <a:r>
              <a:rPr lang="ko-KR" altLang="en-US" sz="1200" dirty="0" smtClean="0">
                <a:solidFill>
                  <a:schemeClr val="tx1"/>
                </a:solidFill>
              </a:rPr>
              <a:t> 개별서버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상태보여줌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- virtual </a:t>
            </a:r>
            <a:r>
              <a:rPr lang="en-US" altLang="ko-KR" sz="1200" dirty="0" smtClean="0">
                <a:solidFill>
                  <a:schemeClr val="tx1"/>
                </a:solidFill>
              </a:rPr>
              <a:t>servers : </a:t>
            </a:r>
            <a:r>
              <a:rPr lang="ko-KR" altLang="en-US" sz="1200" dirty="0" smtClean="0">
                <a:solidFill>
                  <a:schemeClr val="tx1"/>
                </a:solidFill>
              </a:rPr>
              <a:t>정의된 모든 가상서버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외부주소등</a:t>
            </a:r>
            <a:r>
              <a:rPr lang="ko-KR" altLang="en-US" sz="1200" dirty="0" smtClean="0">
                <a:solidFill>
                  <a:schemeClr val="tx1"/>
                </a:solidFill>
              </a:rPr>
              <a:t> 설명을 나열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Monitoring – 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프로세스를 그래프로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r>
              <a:rPr lang="ko-KR" altLang="en-US" sz="1200" dirty="0" smtClean="0">
                <a:solidFill>
                  <a:schemeClr val="tx1"/>
                </a:solidFill>
              </a:rPr>
              <a:t>보여줌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NTP  -  NTP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상태를 보여줌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OPEN </a:t>
            </a:r>
            <a:r>
              <a:rPr lang="en-US" altLang="ko-KR" sz="1200" dirty="0" smtClean="0">
                <a:solidFill>
                  <a:schemeClr val="tx1"/>
                </a:solidFill>
              </a:rPr>
              <a:t>VPN -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실행중인 </a:t>
            </a:r>
            <a:r>
              <a:rPr lang="en-US" altLang="ko-KR" sz="1200" dirty="0" smtClean="0">
                <a:solidFill>
                  <a:schemeClr val="tx1"/>
                </a:solidFill>
              </a:rPr>
              <a:t>OPEN VPN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 프로세스에 대한 모든 클라이언트연결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vpn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 상태나열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Package logs-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로깅을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지원하는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pkg</a:t>
            </a:r>
            <a:r>
              <a:rPr lang="ko-KR" altLang="en-US" sz="1200" dirty="0" smtClean="0">
                <a:solidFill>
                  <a:schemeClr val="tx1"/>
                </a:solidFill>
              </a:rPr>
              <a:t>에는 이곳에 로그 표시됨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Queue – </a:t>
            </a:r>
            <a:r>
              <a:rPr lang="ko-KR" altLang="en-US" sz="1200" dirty="0" smtClean="0">
                <a:solidFill>
                  <a:schemeClr val="tx1"/>
                </a:solidFill>
              </a:rPr>
              <a:t>대역폭에 관계없이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트래픽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</a:t>
            </a:r>
            <a:r>
              <a:rPr lang="ko-KR" altLang="en-US" sz="1200" dirty="0" smtClean="0">
                <a:solidFill>
                  <a:schemeClr val="tx1"/>
                </a:solidFill>
              </a:rPr>
              <a:t>선 순위 지정을 수행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Services  - </a:t>
            </a:r>
            <a:r>
              <a:rPr lang="ko-KR" altLang="en-US" sz="1200" dirty="0" smtClean="0">
                <a:solidFill>
                  <a:schemeClr val="tx1"/>
                </a:solidFill>
              </a:rPr>
              <a:t>방화벽에서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활성화된 서비스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pkg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Systemlogs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오류상태나 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시스템활동에 대한 정보 </a:t>
            </a:r>
            <a:r>
              <a:rPr lang="ko-KR" altLang="en-US" sz="1200" dirty="0" smtClean="0">
                <a:solidFill>
                  <a:schemeClr val="tx1"/>
                </a:solidFill>
              </a:rPr>
              <a:t>메시지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방화벽 및 관련 프로세스의 로그 모두 여기에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interfaces</a:t>
            </a:r>
            <a:r>
              <a:rPr lang="en-US" altLang="ko-KR" sz="1200" dirty="0" smtClean="0">
                <a:solidFill>
                  <a:schemeClr val="tx1"/>
                </a:solidFill>
              </a:rPr>
              <a:t>:-</a:t>
            </a:r>
            <a:r>
              <a:rPr lang="ko-KR" altLang="en-US" sz="1200" dirty="0" smtClean="0">
                <a:solidFill>
                  <a:schemeClr val="tx1"/>
                </a:solidFill>
              </a:rPr>
              <a:t>각 인터페이스를 다양한 통계로 </a:t>
            </a:r>
            <a:r>
              <a:rPr lang="ko-KR" altLang="en-US" sz="1200" dirty="0" smtClean="0">
                <a:solidFill>
                  <a:schemeClr val="tx1"/>
                </a:solidFill>
              </a:rPr>
              <a:t>보여줌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Traffic graph – </a:t>
            </a:r>
            <a:r>
              <a:rPr lang="ko-KR" altLang="en-US" sz="1200" dirty="0" smtClean="0">
                <a:solidFill>
                  <a:schemeClr val="tx1"/>
                </a:solidFill>
              </a:rPr>
              <a:t>단일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인터페이승서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트래픽의</a:t>
            </a:r>
            <a:r>
              <a:rPr lang="ko-KR" altLang="en-US" sz="1200" dirty="0" smtClean="0">
                <a:solidFill>
                  <a:schemeClr val="tx1"/>
                </a:solidFill>
              </a:rPr>
              <a:t> 라이브 </a:t>
            </a:r>
            <a:r>
              <a:rPr lang="en-US" altLang="ko-KR" sz="1200" dirty="0" smtClean="0">
                <a:solidFill>
                  <a:schemeClr val="tx1"/>
                </a:solidFill>
              </a:rPr>
              <a:t>SVG </a:t>
            </a:r>
            <a:r>
              <a:rPr lang="ko-KR" altLang="en-US" sz="1200" dirty="0" smtClean="0">
                <a:solidFill>
                  <a:schemeClr val="tx1"/>
                </a:solidFill>
              </a:rPr>
              <a:t>그래프를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Upnp</a:t>
            </a:r>
            <a:r>
              <a:rPr lang="en-US" altLang="ko-KR" sz="1200" dirty="0" smtClean="0">
                <a:solidFill>
                  <a:schemeClr val="tx1"/>
                </a:solidFill>
              </a:rPr>
              <a:t> &amp;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nat-pmp</a:t>
            </a:r>
            <a:r>
              <a:rPr lang="en-US" altLang="ko-KR" sz="1200" dirty="0" smtClean="0">
                <a:solidFill>
                  <a:schemeClr val="tx1"/>
                </a:solidFill>
              </a:rPr>
              <a:t>  -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upnp</a:t>
            </a:r>
            <a:r>
              <a:rPr lang="en-US" altLang="ko-KR" sz="1200" dirty="0" smtClean="0">
                <a:solidFill>
                  <a:schemeClr val="tx1"/>
                </a:solidFill>
              </a:rPr>
              <a:t>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window,bsd,linux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시스템에서 사용됨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및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nat-pmp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nat</a:t>
            </a:r>
            <a:r>
              <a:rPr lang="ko-KR" altLang="en-US" sz="1200" dirty="0" smtClean="0">
                <a:solidFill>
                  <a:schemeClr val="tx1"/>
                </a:solidFill>
              </a:rPr>
              <a:t>포트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매핑</a:t>
            </a:r>
            <a:r>
              <a:rPr lang="ko-KR" altLang="en-US" sz="1200" dirty="0" smtClean="0">
                <a:solidFill>
                  <a:schemeClr val="tx1"/>
                </a:solidFill>
              </a:rPr>
              <a:t> 프로토콜로 </a:t>
            </a:r>
            <a:r>
              <a:rPr lang="en-US" altLang="ko-KR" sz="1200" dirty="0" smtClean="0">
                <a:solidFill>
                  <a:schemeClr val="tx1"/>
                </a:solidFill>
              </a:rPr>
              <a:t>apple</a:t>
            </a:r>
            <a:r>
              <a:rPr lang="ko-KR" altLang="en-US" sz="1200" dirty="0" smtClean="0">
                <a:solidFill>
                  <a:schemeClr val="tx1"/>
                </a:solidFill>
              </a:rPr>
              <a:t>장치 및 프로그램에서 사용됨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여기서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이서비스를</a:t>
            </a:r>
            <a:r>
              <a:rPr lang="ko-KR" altLang="en-US" sz="1200" dirty="0" smtClean="0">
                <a:solidFill>
                  <a:schemeClr val="tx1"/>
                </a:solidFill>
              </a:rPr>
              <a:t> 구성 할 수 있다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1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08" y="96307"/>
            <a:ext cx="17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7) Diagnostics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5019" y="692148"/>
            <a:ext cx="1591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Authentication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779911" y="686242"/>
            <a:ext cx="172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Backup&amp;Restore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22807" y="658850"/>
            <a:ext cx="136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Command Prompt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52782" y="665115"/>
            <a:ext cx="179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DNS Lookup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090121"/>
            <a:ext cx="112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Edit File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2113111"/>
            <a:ext cx="164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Factory Defaults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21311" y="2060848"/>
            <a:ext cx="167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Halt System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7482" y="2060848"/>
            <a:ext cx="1512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Limiter info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08304" y="2060848"/>
            <a:ext cx="164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NPD Table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4698" y="684708"/>
            <a:ext cx="154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ARP Table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779912" y="1196752"/>
            <a:ext cx="18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Backup&amp;Restore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History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5" y="378904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Packet capture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051720" y="3783381"/>
            <a:ext cx="1189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PfInfo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07811" y="3789040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PfTop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436096" y="3744976"/>
            <a:ext cx="812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Ping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86577" y="5162303"/>
            <a:ext cx="1082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Sockets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5178678"/>
            <a:ext cx="933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States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5559623"/>
            <a:ext cx="161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States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Reset States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520" y="6258798"/>
            <a:ext cx="1082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Tables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179512" y="692696"/>
            <a:ext cx="130923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979712" y="692696"/>
            <a:ext cx="158417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79912" y="692696"/>
            <a:ext cx="158417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724128" y="700517"/>
            <a:ext cx="1190215" cy="55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380312" y="692696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36296" y="2060848"/>
            <a:ext cx="130923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24118" y="2074894"/>
            <a:ext cx="119021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723918" y="2060848"/>
            <a:ext cx="119021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763687" y="2074894"/>
            <a:ext cx="158417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95536" y="2074894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07503" y="3789040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01746" y="3781052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707904" y="3767006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292080" y="3739066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563888" y="5076905"/>
            <a:ext cx="1190215" cy="50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States Summary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9512" y="5171238"/>
            <a:ext cx="1082014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67057" y="5157192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79512" y="6251358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727303" y="3739066"/>
            <a:ext cx="104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Reboot</a:t>
            </a:r>
            <a:endParaRPr lang="ko-KR" altLang="en-US" sz="1600" dirty="0"/>
          </a:p>
        </p:txBody>
      </p:sp>
      <p:sp>
        <p:nvSpPr>
          <p:cNvPr id="67" name="직사각형 66"/>
          <p:cNvSpPr/>
          <p:nvPr/>
        </p:nvSpPr>
        <p:spPr>
          <a:xfrm>
            <a:off x="6660232" y="3724419"/>
            <a:ext cx="894226" cy="380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023447" y="3728049"/>
            <a:ext cx="104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Routes</a:t>
            </a:r>
            <a:endParaRPr lang="ko-KR" altLang="en-US" sz="1600" dirty="0"/>
          </a:p>
        </p:txBody>
      </p:sp>
      <p:sp>
        <p:nvSpPr>
          <p:cNvPr id="72" name="직사각형 71"/>
          <p:cNvSpPr/>
          <p:nvPr/>
        </p:nvSpPr>
        <p:spPr>
          <a:xfrm>
            <a:off x="7956376" y="3713402"/>
            <a:ext cx="894226" cy="380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22475" y="5013176"/>
            <a:ext cx="104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System Activity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>
            <a:off x="5322941" y="5035210"/>
            <a:ext cx="894226" cy="55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824679" y="6244752"/>
            <a:ext cx="1082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Test port</a:t>
            </a:r>
            <a:endParaRPr lang="ko-KR" altLang="en-US" sz="1600" dirty="0"/>
          </a:p>
        </p:txBody>
      </p:sp>
      <p:sp>
        <p:nvSpPr>
          <p:cNvPr id="76" name="직사각형 75"/>
          <p:cNvSpPr/>
          <p:nvPr/>
        </p:nvSpPr>
        <p:spPr>
          <a:xfrm>
            <a:off x="1830418" y="6232531"/>
            <a:ext cx="983649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563887" y="6237312"/>
            <a:ext cx="135024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Traceroute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0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20688"/>
            <a:ext cx="8568952" cy="5616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ARP – </a:t>
            </a:r>
            <a:r>
              <a:rPr lang="en-US" altLang="ko-KR" sz="1200" dirty="0" smtClean="0">
                <a:solidFill>
                  <a:schemeClr val="tx1"/>
                </a:solidFill>
              </a:rPr>
              <a:t>mac</a:t>
            </a:r>
            <a:r>
              <a:rPr lang="ko-KR" altLang="en-US" sz="1200" dirty="0" smtClean="0">
                <a:solidFill>
                  <a:schemeClr val="tx1"/>
                </a:solidFill>
              </a:rPr>
              <a:t>주소로 로컬 네트워크에서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IPv4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시스템을 찾는데 사용함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Authentication – </a:t>
            </a:r>
            <a:r>
              <a:rPr lang="ko-KR" altLang="en-US" sz="1200" dirty="0" smtClean="0">
                <a:solidFill>
                  <a:schemeClr val="tx1"/>
                </a:solidFill>
              </a:rPr>
              <a:t>인증소스를 추가했으면 여기서 테스트를 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Backup&amp;restore</a:t>
            </a:r>
            <a:r>
              <a:rPr lang="en-US" altLang="ko-KR" sz="1200" dirty="0" smtClean="0">
                <a:solidFill>
                  <a:schemeClr val="tx1"/>
                </a:solidFill>
              </a:rPr>
              <a:t> – </a:t>
            </a:r>
            <a:r>
              <a:rPr lang="ko-KR" altLang="en-US" sz="1200" dirty="0" smtClean="0">
                <a:solidFill>
                  <a:schemeClr val="tx1"/>
                </a:solidFill>
              </a:rPr>
              <a:t>백업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복원가능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Command prompt –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셸</a:t>
            </a:r>
            <a:r>
              <a:rPr lang="ko-KR" altLang="en-US" sz="1200" dirty="0" smtClean="0">
                <a:solidFill>
                  <a:schemeClr val="tx1"/>
                </a:solidFill>
              </a:rPr>
              <a:t> 명령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php</a:t>
            </a:r>
            <a:r>
              <a:rPr lang="ko-KR" altLang="en-US" sz="1200" dirty="0" smtClean="0">
                <a:solidFill>
                  <a:schemeClr val="tx1"/>
                </a:solidFill>
              </a:rPr>
              <a:t>코드를 실행하고 파일다운로드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DNS lookup –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</a:t>
            </a:r>
            <a:r>
              <a:rPr lang="ko-KR" altLang="en-US" sz="1200" dirty="0" smtClean="0">
                <a:solidFill>
                  <a:schemeClr val="tx1"/>
                </a:solidFill>
              </a:rPr>
              <a:t>주소에 대한 호스트 </a:t>
            </a:r>
            <a:r>
              <a:rPr lang="ko-KR" altLang="en-US" sz="1200" dirty="0" smtClean="0">
                <a:solidFill>
                  <a:schemeClr val="tx1"/>
                </a:solidFill>
              </a:rPr>
              <a:t>이름의 </a:t>
            </a:r>
            <a:r>
              <a:rPr lang="en-US" altLang="ko-KR" sz="1200" dirty="0" smtClean="0">
                <a:solidFill>
                  <a:schemeClr val="tx1"/>
                </a:solidFill>
              </a:rPr>
              <a:t>DNS</a:t>
            </a:r>
            <a:r>
              <a:rPr lang="ko-KR" altLang="en-US" sz="1200" dirty="0" smtClean="0">
                <a:solidFill>
                  <a:schemeClr val="tx1"/>
                </a:solidFill>
              </a:rPr>
              <a:t>조회를 수행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Edit file –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파일을 편집하고 만들 수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Factory defaults – </a:t>
            </a:r>
            <a:r>
              <a:rPr lang="ko-KR" altLang="en-US" sz="1200" dirty="0" smtClean="0">
                <a:solidFill>
                  <a:schemeClr val="tx1"/>
                </a:solidFill>
              </a:rPr>
              <a:t>처음 기본값으로 바꿀 수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Halt system – </a:t>
            </a:r>
            <a:r>
              <a:rPr lang="ko-KR" altLang="en-US" sz="1200" dirty="0" smtClean="0">
                <a:solidFill>
                  <a:schemeClr val="tx1"/>
                </a:solidFill>
              </a:rPr>
              <a:t>방화벽 안전하게 종료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Limiter info – </a:t>
            </a:r>
            <a:r>
              <a:rPr lang="ko-KR" altLang="en-US" sz="1200" dirty="0" smtClean="0">
                <a:solidFill>
                  <a:schemeClr val="tx1"/>
                </a:solidFill>
              </a:rPr>
              <a:t>대역폭 사용 및 기타 정보를 여기에서 사용 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NDP table – IPv6</a:t>
            </a:r>
            <a:r>
              <a:rPr lang="ko-KR" altLang="en-US" sz="1200" dirty="0" smtClean="0">
                <a:solidFill>
                  <a:schemeClr val="tx1"/>
                </a:solidFill>
              </a:rPr>
              <a:t>네트워크 환경 검색 프로토콜 목록 보여줌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Packet capture –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캡쳐할</a:t>
            </a:r>
            <a:r>
              <a:rPr lang="ko-KR" altLang="en-US" sz="1200" dirty="0" smtClean="0">
                <a:solidFill>
                  <a:schemeClr val="tx1"/>
                </a:solidFill>
              </a:rPr>
              <a:t>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Pfinfo</a:t>
            </a:r>
            <a:r>
              <a:rPr lang="en-US" altLang="ko-KR" sz="1200" dirty="0" smtClean="0">
                <a:solidFill>
                  <a:schemeClr val="tx1"/>
                </a:solidFill>
              </a:rPr>
              <a:t> –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필터 </a:t>
            </a:r>
            <a:r>
              <a:rPr lang="ko-KR" altLang="en-US" sz="1200" dirty="0" smtClean="0">
                <a:solidFill>
                  <a:schemeClr val="tx1"/>
                </a:solidFill>
              </a:rPr>
              <a:t>작동 방식에 대한 많은 양의 데이터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Pftop</a:t>
            </a:r>
            <a:r>
              <a:rPr lang="en-US" altLang="ko-KR" sz="1200" dirty="0" smtClean="0">
                <a:solidFill>
                  <a:schemeClr val="tx1"/>
                </a:solidFill>
              </a:rPr>
              <a:t> –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연결이 활성화 된 경우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pftop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사용하여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트래픽흐름을</a:t>
            </a:r>
            <a:r>
              <a:rPr lang="ko-KR" altLang="en-US" sz="1200" dirty="0" smtClean="0">
                <a:solidFill>
                  <a:schemeClr val="tx1"/>
                </a:solidFill>
              </a:rPr>
              <a:t> 살펴 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Ping –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icmp</a:t>
            </a:r>
            <a:r>
              <a:rPr lang="ko-KR" altLang="en-US" sz="1200" dirty="0" smtClean="0">
                <a:solidFill>
                  <a:schemeClr val="tx1"/>
                </a:solidFill>
              </a:rPr>
              <a:t>에코 요청을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할수</a:t>
            </a:r>
            <a:r>
              <a:rPr lang="ko-KR" altLang="en-US" sz="1200" dirty="0" smtClean="0">
                <a:solidFill>
                  <a:schemeClr val="tx1"/>
                </a:solidFill>
              </a:rPr>
              <a:t>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Routes – </a:t>
            </a:r>
            <a:r>
              <a:rPr lang="ko-KR" altLang="en-US" sz="1200" dirty="0" smtClean="0">
                <a:solidFill>
                  <a:schemeClr val="tx1"/>
                </a:solidFill>
              </a:rPr>
              <a:t>방화벽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라우팅</a:t>
            </a:r>
            <a:r>
              <a:rPr lang="ko-KR" altLang="en-US" sz="1200" dirty="0" smtClean="0">
                <a:solidFill>
                  <a:schemeClr val="tx1"/>
                </a:solidFill>
              </a:rPr>
              <a:t> 테이블을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sz="1200" dirty="0" smtClean="0">
                <a:solidFill>
                  <a:schemeClr val="tx1"/>
                </a:solidFill>
              </a:rPr>
              <a:t>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Sockets – </a:t>
            </a:r>
            <a:r>
              <a:rPr lang="ko-KR" altLang="en-US" sz="1200" dirty="0" smtClean="0">
                <a:solidFill>
                  <a:schemeClr val="tx1"/>
                </a:solidFill>
              </a:rPr>
              <a:t>방화벽 자체에서 사용하는 </a:t>
            </a:r>
            <a:r>
              <a:rPr lang="en-US" altLang="ko-KR" sz="1200" dirty="0" smtClean="0">
                <a:solidFill>
                  <a:schemeClr val="tx1"/>
                </a:solidFill>
              </a:rPr>
              <a:t>IPv4</a:t>
            </a:r>
            <a:r>
              <a:rPr lang="ko-KR" altLang="en-US" sz="1200" dirty="0" smtClean="0">
                <a:solidFill>
                  <a:schemeClr val="tx1"/>
                </a:solidFill>
              </a:rPr>
              <a:t>및 </a:t>
            </a:r>
            <a:r>
              <a:rPr lang="en-US" altLang="ko-KR" sz="1200" dirty="0" smtClean="0">
                <a:solidFill>
                  <a:schemeClr val="tx1"/>
                </a:solidFill>
              </a:rPr>
              <a:t>IPv6</a:t>
            </a:r>
            <a:r>
              <a:rPr lang="ko-KR" altLang="en-US" sz="1200" dirty="0" smtClean="0">
                <a:solidFill>
                  <a:schemeClr val="tx1"/>
                </a:solidFill>
              </a:rPr>
              <a:t>에 대한 활성 </a:t>
            </a:r>
            <a:r>
              <a:rPr lang="en-US" altLang="ko-KR" sz="1200" dirty="0" smtClean="0">
                <a:solidFill>
                  <a:schemeClr val="tx1"/>
                </a:solidFill>
              </a:rPr>
              <a:t>TCP/IP</a:t>
            </a:r>
            <a:r>
              <a:rPr lang="ko-KR" altLang="en-US" sz="1200" dirty="0" smtClean="0">
                <a:solidFill>
                  <a:schemeClr val="tx1"/>
                </a:solidFill>
              </a:rPr>
              <a:t>소켓목록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States –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프로토콜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</a:t>
            </a:r>
            <a:r>
              <a:rPr lang="ko-KR" altLang="en-US" sz="1200" dirty="0" smtClean="0">
                <a:solidFill>
                  <a:schemeClr val="tx1"/>
                </a:solidFill>
              </a:rPr>
              <a:t>정보 및 상태정보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활성 상태인 연결 상태를 볼 수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States summary –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상태 테이블을 읽고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여러가지</a:t>
            </a:r>
            <a:r>
              <a:rPr lang="ko-KR" altLang="en-US" sz="1200" dirty="0" smtClean="0">
                <a:solidFill>
                  <a:schemeClr val="tx1"/>
                </a:solidFill>
              </a:rPr>
              <a:t> 방법으로 수집된 정보를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System activity –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cpu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사용량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메모리 사용량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스왑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샤용량</a:t>
            </a:r>
            <a:r>
              <a:rPr lang="ko-KR" altLang="en-US" sz="1200" dirty="0" smtClean="0">
                <a:solidFill>
                  <a:schemeClr val="tx1"/>
                </a:solidFill>
              </a:rPr>
              <a:t> 및 대부분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cpu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시간을 사용하는 프로세스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sz="1200" dirty="0" smtClean="0">
                <a:solidFill>
                  <a:schemeClr val="tx1"/>
                </a:solidFill>
              </a:rPr>
              <a:t>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Tables –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의 현재 테이블내용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sz="1200" dirty="0" smtClean="0">
                <a:solidFill>
                  <a:schemeClr val="tx1"/>
                </a:solidFill>
              </a:rPr>
              <a:t>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Test port – </a:t>
            </a:r>
            <a:r>
              <a:rPr lang="ko-KR" altLang="en-US" sz="1200" dirty="0" smtClean="0">
                <a:solidFill>
                  <a:schemeClr val="tx1"/>
                </a:solidFill>
              </a:rPr>
              <a:t>간단한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tcp</a:t>
            </a:r>
            <a:r>
              <a:rPr lang="ko-KR" altLang="en-US" sz="1200" dirty="0" smtClean="0">
                <a:solidFill>
                  <a:schemeClr val="tx1"/>
                </a:solidFill>
              </a:rPr>
              <a:t>연결 테스트를 수행하여 호스트가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작동중인지</a:t>
            </a:r>
            <a:r>
              <a:rPr lang="ko-KR" altLang="en-US" sz="1200" dirty="0" smtClean="0">
                <a:solidFill>
                  <a:schemeClr val="tx1"/>
                </a:solidFill>
              </a:rPr>
              <a:t> 확인하고 해당포트연결을 수락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Traceroute -  </a:t>
            </a:r>
            <a:r>
              <a:rPr lang="ko-KR" altLang="en-US" sz="1200" dirty="0" smtClean="0">
                <a:solidFill>
                  <a:schemeClr val="tx1"/>
                </a:solidFill>
              </a:rPr>
              <a:t>네트워크를 통해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호스트에서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원격호ㅌ스트로</a:t>
            </a:r>
            <a:r>
              <a:rPr lang="ko-KR" altLang="en-US" sz="1200" dirty="0" smtClean="0">
                <a:solidFill>
                  <a:schemeClr val="tx1"/>
                </a:solidFill>
              </a:rPr>
              <a:t> 가는 경로를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추척하는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특수패킷을</a:t>
            </a:r>
            <a:r>
              <a:rPr lang="ko-KR" altLang="en-US" sz="1200" dirty="0" smtClean="0">
                <a:solidFill>
                  <a:schemeClr val="tx1"/>
                </a:solidFill>
              </a:rPr>
              <a:t> 보냄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08" y="96307"/>
            <a:ext cx="18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8) Help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151" y="2658398"/>
            <a:ext cx="1793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Paid Support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6550137" y="601126"/>
            <a:ext cx="1190215" cy="55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FreeBSD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HandBook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41573" y="692696"/>
            <a:ext cx="174259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Documentation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39751" y="692696"/>
            <a:ext cx="158417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Bug 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3397" y="692696"/>
            <a:ext cx="169733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About this 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31" y="2650958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67744" y="2579651"/>
            <a:ext cx="1190215" cy="460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Pfsense</a:t>
            </a:r>
            <a:r>
              <a:rPr lang="en-US" altLang="ko-KR" sz="1600" dirty="0" smtClean="0">
                <a:solidFill>
                  <a:schemeClr val="tx1"/>
                </a:solidFill>
              </a:rPr>
              <a:t> Book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9857" y="2564904"/>
            <a:ext cx="1190215" cy="460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User Forum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3645024"/>
            <a:ext cx="5253805" cy="283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 각 다른 페이지로 연결되어있어서  그 링크에 맞게 해당페이지로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About this page   (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페이지에 대한 설명이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되있는</a:t>
            </a:r>
            <a:r>
              <a:rPr lang="ko-KR" altLang="en-US" sz="1200" dirty="0" smtClean="0">
                <a:solidFill>
                  <a:schemeClr val="tx1"/>
                </a:solidFill>
              </a:rPr>
              <a:t> 곳으로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Bugdatabase</a:t>
            </a:r>
            <a:r>
              <a:rPr lang="en-US" altLang="ko-KR" sz="1200" dirty="0" smtClean="0">
                <a:solidFill>
                  <a:schemeClr val="tx1"/>
                </a:solidFill>
              </a:rPr>
              <a:t>   (</a:t>
            </a:r>
            <a:r>
              <a:rPr lang="ko-KR" altLang="en-US" sz="1200" dirty="0" smtClean="0">
                <a:solidFill>
                  <a:schemeClr val="tx1"/>
                </a:solidFill>
              </a:rPr>
              <a:t>버그에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테이타베이스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화면으로이동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?)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Documentation 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설명이있는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페이지로 연결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Freebsd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handbood</a:t>
            </a:r>
            <a:r>
              <a:rPr lang="en-US" altLang="ko-KR" sz="1200" dirty="0" smtClean="0">
                <a:solidFill>
                  <a:schemeClr val="tx1"/>
                </a:solidFill>
              </a:rPr>
              <a:t> (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freebsd</a:t>
            </a:r>
            <a:r>
              <a:rPr lang="ko-KR" altLang="en-US" sz="1200" dirty="0" smtClean="0">
                <a:solidFill>
                  <a:schemeClr val="tx1"/>
                </a:solidFill>
              </a:rPr>
              <a:t>에 대한 페이지로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Paid support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지원 관련 사이트로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book 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책 구입 사이트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User Forum 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에 대한 페이지로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8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08" y="9630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System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620688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Cert.Manager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54868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General setup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54868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High </a:t>
            </a:r>
            <a:r>
              <a:rPr lang="en-US" altLang="ko-KR" sz="1600" dirty="0" err="1" smtClean="0"/>
              <a:t>avail.sync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0312" y="71853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Logout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9420" y="270892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Package Manager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2791945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routing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2716901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Setup wizard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8104" y="2808923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update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7344" y="2700209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</a:p>
          <a:p>
            <a:r>
              <a:rPr lang="en-US" altLang="ko-KR" sz="1600" dirty="0" smtClean="0"/>
              <a:t>Manager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412" y="68470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advance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36512" y="1196752"/>
            <a:ext cx="1545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Admin Access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Firewall&amp;net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Networking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Miscellaneous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System tunable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notifications</a:t>
            </a:r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30463" y="1229851"/>
            <a:ext cx="19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CAs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Certificate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Certificate revocation</a:t>
            </a:r>
          </a:p>
          <a:p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36512" y="3397860"/>
            <a:ext cx="18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Installed packages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Available packages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02471" y="3388398"/>
            <a:ext cx="183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Gateways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Static routes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Gateway groups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2079" y="3385064"/>
            <a:ext cx="18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System update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Update settings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47087" y="3349441"/>
            <a:ext cx="1833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Users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Groups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Settings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Authentication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servers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1788151" y="639526"/>
            <a:ext cx="983649" cy="55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1941" y="692696"/>
            <a:ext cx="983649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5983" y="2730954"/>
            <a:ext cx="983649" cy="55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35696" y="2794974"/>
            <a:ext cx="983649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36096" y="2805991"/>
            <a:ext cx="983649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308304" y="706742"/>
            <a:ext cx="983649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07904" y="567518"/>
            <a:ext cx="983649" cy="55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13073" y="570714"/>
            <a:ext cx="983649" cy="55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7904" y="2727758"/>
            <a:ext cx="983649" cy="55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380312" y="2708920"/>
            <a:ext cx="983649" cy="55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2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08720"/>
            <a:ext cx="7056784" cy="51845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Advance – admin access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WebGUI</a:t>
            </a:r>
            <a:r>
              <a:rPr lang="ko-KR" altLang="en-US" sz="1200" dirty="0" smtClean="0">
                <a:solidFill>
                  <a:schemeClr val="tx1"/>
                </a:solidFill>
              </a:rPr>
              <a:t>에 대한 설정을 포함한다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Firewall&amp;net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dirty="0" smtClean="0">
                <a:solidFill>
                  <a:schemeClr val="tx1"/>
                </a:solidFill>
              </a:rPr>
              <a:t>분할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최적화 알고리즘 및 상태 테이블 같은 방화벽 동작 조정하는 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-Networking : IPv6</a:t>
            </a:r>
            <a:r>
              <a:rPr lang="ko-KR" altLang="en-US" sz="1200" dirty="0" smtClean="0">
                <a:solidFill>
                  <a:schemeClr val="tx1"/>
                </a:solidFill>
              </a:rPr>
              <a:t>에 대한 설정 및 하드웨어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체크썸</a:t>
            </a:r>
            <a:r>
              <a:rPr lang="ko-KR" altLang="en-US" sz="1200" dirty="0" smtClean="0">
                <a:solidFill>
                  <a:schemeClr val="tx1"/>
                </a:solidFill>
              </a:rPr>
              <a:t> 등 다양한 네트워크 인터페이스 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-Miscellaneous : </a:t>
            </a:r>
            <a:r>
              <a:rPr lang="ko-KR" altLang="en-US" sz="1200" dirty="0" smtClean="0">
                <a:solidFill>
                  <a:schemeClr val="tx1"/>
                </a:solidFill>
              </a:rPr>
              <a:t>다른 카테고리에 맞지 않는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잡다한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-System tunable : </a:t>
            </a:r>
            <a:r>
              <a:rPr lang="ko-KR" altLang="en-US" sz="1200" dirty="0" smtClean="0">
                <a:solidFill>
                  <a:schemeClr val="tx1"/>
                </a:solidFill>
              </a:rPr>
              <a:t>다양한 시스템 동작은 조정할 수 있는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sysctl</a:t>
            </a:r>
            <a:r>
              <a:rPr lang="ko-KR" altLang="en-US" sz="1200" dirty="0" smtClean="0">
                <a:solidFill>
                  <a:schemeClr val="tx1"/>
                </a:solidFill>
              </a:rPr>
              <a:t>값 설정 관리가능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-notifications : </a:t>
            </a:r>
            <a:r>
              <a:rPr lang="ko-KR" altLang="en-US" sz="1200" dirty="0" smtClean="0">
                <a:solidFill>
                  <a:schemeClr val="tx1"/>
                </a:solidFill>
              </a:rPr>
              <a:t>경고가 발생시 시스템이 관리자에게 알리는 방법제어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Cert.Ma</a:t>
            </a:r>
            <a:r>
              <a:rPr lang="en-US" altLang="ko-KR" sz="1200" dirty="0" smtClean="0">
                <a:solidFill>
                  <a:schemeClr val="tx1"/>
                </a:solidFill>
              </a:rPr>
              <a:t>~ - Certificates : </a:t>
            </a:r>
            <a:r>
              <a:rPr lang="ko-KR" altLang="en-US" sz="1200" dirty="0" smtClean="0">
                <a:solidFill>
                  <a:schemeClr val="tx1"/>
                </a:solidFill>
              </a:rPr>
              <a:t>인증서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- Certificate Revocation : </a:t>
            </a:r>
            <a:r>
              <a:rPr lang="ko-KR" altLang="en-US" sz="1200" dirty="0" smtClean="0">
                <a:solidFill>
                  <a:schemeClr val="tx1"/>
                </a:solidFill>
              </a:rPr>
              <a:t>인증서 해지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General setup – </a:t>
            </a:r>
            <a:r>
              <a:rPr lang="ko-KR" altLang="en-US" sz="1200" dirty="0" smtClean="0">
                <a:solidFill>
                  <a:schemeClr val="tx1"/>
                </a:solidFill>
              </a:rPr>
              <a:t>일반적인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High avail – High availability</a:t>
            </a:r>
            <a:r>
              <a:rPr lang="ko-KR" altLang="en-US" sz="1200" dirty="0" smtClean="0">
                <a:solidFill>
                  <a:schemeClr val="tx1"/>
                </a:solidFill>
              </a:rPr>
              <a:t>를 위한 클러스터역할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Logout -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Package M~ - installed :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방화벽에 존재하는 패키지 나열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- available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이용가능한</a:t>
            </a:r>
            <a:r>
              <a:rPr lang="ko-KR" altLang="en-US" sz="1200" dirty="0" smtClean="0">
                <a:solidFill>
                  <a:schemeClr val="tx1"/>
                </a:solidFill>
              </a:rPr>
              <a:t> 패키지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Routing – gateways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게이트웨이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- static route : </a:t>
            </a:r>
            <a:r>
              <a:rPr lang="ko-KR" altLang="en-US" sz="1200" dirty="0" smtClean="0">
                <a:solidFill>
                  <a:schemeClr val="tx1"/>
                </a:solidFill>
              </a:rPr>
              <a:t>고정경로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- gateway group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게이트웨이</a:t>
            </a:r>
            <a:r>
              <a:rPr lang="ko-KR" altLang="en-US" sz="1200" dirty="0" smtClean="0">
                <a:solidFill>
                  <a:schemeClr val="tx1"/>
                </a:solidFill>
              </a:rPr>
              <a:t> 그룹을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Setup wizard –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위자드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Update -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업데이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User Manager –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사용자 관리가 집중화된 곳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5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08" y="96307"/>
            <a:ext cx="18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interfaces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7411" y="684708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Assignments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0718" y="1129968"/>
            <a:ext cx="2123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Interface Assignments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Interface Groups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Wireless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VLans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QinQs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PPPs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GREs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GIFs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Bridges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LAGGs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55683" y="703165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WAN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95843" y="692696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LAN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72831" y="692696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08231" y="692696"/>
            <a:ext cx="983649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68639" y="692696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4172" y="1844824"/>
            <a:ext cx="6336704" cy="47525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Assignment - </a:t>
            </a:r>
            <a:r>
              <a:rPr lang="en-US" altLang="ko-KR" sz="1200" dirty="0">
                <a:solidFill>
                  <a:schemeClr val="tx1"/>
                </a:solidFill>
              </a:rPr>
              <a:t>Interface </a:t>
            </a:r>
            <a:r>
              <a:rPr lang="en-US" altLang="ko-KR" sz="1200" dirty="0" smtClean="0">
                <a:solidFill>
                  <a:schemeClr val="tx1"/>
                </a:solidFill>
              </a:rPr>
              <a:t>Assignments :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현재시스템 인터페이스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sz="1200" dirty="0" smtClean="0">
                <a:solidFill>
                  <a:schemeClr val="tx1"/>
                </a:solidFill>
              </a:rPr>
              <a:t> 모</a:t>
            </a:r>
            <a:r>
              <a:rPr lang="en-US" altLang="ko-KR" sz="1200" dirty="0" smtClean="0">
                <a:solidFill>
                  <a:schemeClr val="tx1"/>
                </a:solidFill>
              </a:rPr>
              <a:t>			</a:t>
            </a:r>
            <a:r>
              <a:rPr lang="ko-KR" altLang="en-US" sz="1200" dirty="0" smtClean="0">
                <a:solidFill>
                  <a:schemeClr val="tx1"/>
                </a:solidFill>
              </a:rPr>
              <a:t>든 네트워크 인터페이스 목록을 보여줌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-Interface Groups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여러인터페이스에</a:t>
            </a:r>
            <a:r>
              <a:rPr lang="ko-KR" altLang="en-US" sz="1200" dirty="0" smtClean="0">
                <a:solidFill>
                  <a:schemeClr val="tx1"/>
                </a:solidFill>
              </a:rPr>
              <a:t> 동시에 적용되는 규칙 포함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-Wireless : </a:t>
            </a:r>
            <a:r>
              <a:rPr lang="ko-KR" altLang="en-US" sz="1200" dirty="0" smtClean="0">
                <a:solidFill>
                  <a:schemeClr val="tx1"/>
                </a:solidFill>
              </a:rPr>
              <a:t>무선인터페이스 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Vlans</a:t>
            </a:r>
            <a:r>
              <a:rPr lang="en-US" altLang="ko-KR" sz="1200" dirty="0" smtClean="0">
                <a:solidFill>
                  <a:schemeClr val="tx1"/>
                </a:solidFill>
              </a:rPr>
              <a:t> 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트렁크 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QinQs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dirty="0" smtClean="0">
                <a:solidFill>
                  <a:schemeClr val="tx1"/>
                </a:solidFill>
              </a:rPr>
              <a:t>중첩된 </a:t>
            </a:r>
            <a:r>
              <a:rPr lang="en-US" altLang="ko-KR" sz="1200" dirty="0" smtClean="0">
                <a:solidFill>
                  <a:schemeClr val="tx1"/>
                </a:solidFill>
              </a:rPr>
              <a:t>802.11q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태그가 있는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QinQ</a:t>
            </a:r>
            <a:r>
              <a:rPr lang="ko-KR" altLang="en-US" sz="1200" dirty="0" smtClean="0">
                <a:solidFill>
                  <a:schemeClr val="tx1"/>
                </a:solidFill>
              </a:rPr>
              <a:t>인터페이스 생성될 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있</a:t>
            </a:r>
            <a:r>
              <a:rPr lang="en-US" altLang="ko-KR" sz="1200" dirty="0" smtClean="0">
                <a:solidFill>
                  <a:schemeClr val="tx1"/>
                </a:solidFill>
              </a:rPr>
              <a:t>		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는데</a:t>
            </a:r>
            <a:r>
              <a:rPr lang="ko-KR" altLang="en-US" sz="1200" dirty="0" smtClean="0">
                <a:solidFill>
                  <a:schemeClr val="tx1"/>
                </a:solidFill>
              </a:rPr>
              <a:t> 이것을 여기서 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-PPPs : PPP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(point to point protocol)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-GREs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트래픽을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터널링하는</a:t>
            </a:r>
            <a:r>
              <a:rPr lang="ko-KR" altLang="en-US" sz="1200" dirty="0" smtClean="0">
                <a:solidFill>
                  <a:schemeClr val="tx1"/>
                </a:solidFill>
              </a:rPr>
              <a:t> 표준호환 수단기능을 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-GIFs : IPv4 Ipv6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트래픽에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사용할 수 있는 일반적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터널링메터니즘을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-Bridges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둘이상의</a:t>
            </a:r>
            <a:r>
              <a:rPr lang="ko-KR" altLang="en-US" sz="1200" dirty="0" smtClean="0">
                <a:solidFill>
                  <a:schemeClr val="tx1"/>
                </a:solidFill>
              </a:rPr>
              <a:t> 인터페이스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연결시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-LAGGs : </a:t>
            </a:r>
            <a:r>
              <a:rPr lang="ko-KR" altLang="en-US" sz="1200" dirty="0" smtClean="0">
                <a:solidFill>
                  <a:schemeClr val="tx1"/>
                </a:solidFill>
              </a:rPr>
              <a:t>다중 네트워크 </a:t>
            </a:r>
            <a:r>
              <a:rPr lang="en-US" altLang="ko-KR" sz="1200" dirty="0" smtClean="0">
                <a:solidFill>
                  <a:schemeClr val="tx1"/>
                </a:solidFill>
              </a:rPr>
              <a:t>interface</a:t>
            </a:r>
            <a:r>
              <a:rPr lang="ko-KR" altLang="en-US" sz="1200" dirty="0" smtClean="0">
                <a:solidFill>
                  <a:schemeClr val="tx1"/>
                </a:solidFill>
              </a:rPr>
              <a:t>의 대역폭증가를 위해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사용해야하는기능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08" y="96307"/>
            <a:ext cx="18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Firewall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7" y="684708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aliases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0718" y="1129968"/>
            <a:ext cx="2123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Ip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Ports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URLs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All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331139" y="703165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NAT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95843" y="692696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Rules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1117193"/>
            <a:ext cx="212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Port Forward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1:1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Out bound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Npt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8432" y="112474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Floating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WAN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LAN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151" y="2658398"/>
            <a:ext cx="1793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Traffic shaper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08011" y="714182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Schedules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059" y="3133417"/>
            <a:ext cx="212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By interface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By Queue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Limiters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wizards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0324" y="2658398"/>
            <a:ext cx="1793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Virtual IPs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5554522" y="706742"/>
            <a:ext cx="119021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65806" y="692696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692696"/>
            <a:ext cx="812933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3398" y="692696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2831" y="2650958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23728" y="2636912"/>
            <a:ext cx="119021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63888" y="2276872"/>
            <a:ext cx="5400600" cy="4032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Aliases –</a:t>
            </a:r>
            <a:r>
              <a:rPr lang="ko-KR" altLang="en-US" sz="1200" dirty="0" smtClean="0">
                <a:solidFill>
                  <a:schemeClr val="tx1"/>
                </a:solidFill>
              </a:rPr>
              <a:t>각 호스트가 개별적으로 차단하도록 규칙이 추가되면 규칙 목록이 커질 수 있는데 </a:t>
            </a:r>
            <a:r>
              <a:rPr lang="en-US" altLang="ko-KR" sz="1200" dirty="0" smtClean="0">
                <a:solidFill>
                  <a:schemeClr val="tx1"/>
                </a:solidFill>
              </a:rPr>
              <a:t>aliases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ko-KR" altLang="en-US" sz="1200" dirty="0" smtClean="0">
                <a:solidFill>
                  <a:schemeClr val="tx1"/>
                </a:solidFill>
              </a:rPr>
              <a:t>쓰면 하나의 방화벽규칙만 필요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Nat-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portforwaord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dirty="0" smtClean="0">
                <a:solidFill>
                  <a:schemeClr val="tx1"/>
                </a:solidFill>
              </a:rPr>
              <a:t>포트전달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-1:1 :</a:t>
            </a:r>
            <a:r>
              <a:rPr lang="ko-KR" altLang="en-US" sz="1200" dirty="0" smtClean="0">
                <a:solidFill>
                  <a:schemeClr val="tx1"/>
                </a:solidFill>
              </a:rPr>
              <a:t>특정 내부주소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서브넷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를</a:t>
            </a:r>
            <a:r>
              <a:rPr lang="ko-KR" altLang="en-US" sz="1200" dirty="0" smtClean="0">
                <a:solidFill>
                  <a:schemeClr val="tx1"/>
                </a:solidFill>
              </a:rPr>
              <a:t> 외부주소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서브넷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에 바인딩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-out bound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서 나가는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트래픽이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어떻게변환되는지</a:t>
            </a:r>
            <a:r>
              <a:rPr lang="ko-KR" altLang="en-US" sz="1200" dirty="0" smtClean="0">
                <a:solidFill>
                  <a:schemeClr val="tx1"/>
                </a:solidFill>
              </a:rPr>
              <a:t> 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-NPT :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1200" dirty="0" smtClean="0">
                <a:solidFill>
                  <a:schemeClr val="tx1"/>
                </a:solidFill>
              </a:rPr>
              <a:t>ipv6 prefix</a:t>
            </a:r>
            <a:r>
              <a:rPr lang="ko-KR" altLang="en-US" sz="1200" dirty="0" smtClean="0">
                <a:solidFill>
                  <a:schemeClr val="tx1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다른거에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맵핑</a:t>
            </a:r>
            <a:r>
              <a:rPr lang="ko-KR" altLang="en-US" sz="1200" dirty="0" smtClean="0">
                <a:solidFill>
                  <a:schemeClr val="tx1"/>
                </a:solidFill>
              </a:rPr>
              <a:t> 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Rules-</a:t>
            </a:r>
            <a:r>
              <a:rPr lang="ko-KR" altLang="en-US" sz="1200" dirty="0" smtClean="0">
                <a:solidFill>
                  <a:schemeClr val="tx1"/>
                </a:solidFill>
              </a:rPr>
              <a:t>인터페이스에 입력 할 수 있는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트래픽을</a:t>
            </a:r>
            <a:r>
              <a:rPr lang="ko-KR" altLang="en-US" sz="1200" dirty="0" smtClean="0">
                <a:solidFill>
                  <a:schemeClr val="tx1"/>
                </a:solidFill>
              </a:rPr>
              <a:t> 제어함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Schedule-</a:t>
            </a:r>
            <a:r>
              <a:rPr lang="ko-KR" altLang="en-US" sz="1200" dirty="0" smtClean="0">
                <a:solidFill>
                  <a:schemeClr val="tx1"/>
                </a:solidFill>
              </a:rPr>
              <a:t>특정시간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요일에만 활성화되게 예약할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Traffic shaper-</a:t>
            </a:r>
            <a:r>
              <a:rPr lang="ko-KR" altLang="en-US" sz="1200" dirty="0" smtClean="0">
                <a:solidFill>
                  <a:schemeClr val="tx1"/>
                </a:solidFill>
              </a:rPr>
              <a:t>컴퓨터네트워크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트래픽</a:t>
            </a:r>
            <a:r>
              <a:rPr lang="ko-KR" altLang="en-US" sz="1200" dirty="0" smtClean="0">
                <a:solidFill>
                  <a:schemeClr val="tx1"/>
                </a:solidFill>
              </a:rPr>
              <a:t> 제어로 성능최적화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sz="1200" dirty="0" smtClean="0">
                <a:solidFill>
                  <a:schemeClr val="tx1"/>
                </a:solidFill>
              </a:rPr>
              <a:t> 대역폭을 늘림  구현방법으로는 </a:t>
            </a:r>
            <a:r>
              <a:rPr lang="en-US" altLang="ko-KR" sz="1200" dirty="0" smtClean="0">
                <a:solidFill>
                  <a:schemeClr val="tx1"/>
                </a:solidFill>
              </a:rPr>
              <a:t>interface queue limiter wizard </a:t>
            </a:r>
            <a:r>
              <a:rPr lang="ko-KR" altLang="en-US" sz="1200" dirty="0" smtClean="0">
                <a:solidFill>
                  <a:schemeClr val="tx1"/>
                </a:solidFill>
              </a:rPr>
              <a:t>가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Ips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실제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인터페이스주소와 다른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</a:t>
            </a:r>
            <a:r>
              <a:rPr lang="ko-KR" altLang="en-US" sz="1200" dirty="0" smtClean="0">
                <a:solidFill>
                  <a:schemeClr val="tx1"/>
                </a:solidFill>
              </a:rPr>
              <a:t>주소에 대한 지식을 방화벽에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0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08" y="96307"/>
            <a:ext cx="14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4) Services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5019" y="69214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DHCP Relay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68624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DHCP Server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65885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DHCPv6 Relay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344816" y="665115"/>
            <a:ext cx="197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DHCPv6 Server</a:t>
            </a:r>
          </a:p>
          <a:p>
            <a:r>
              <a:rPr lang="en-US" altLang="ko-KR" sz="1600" dirty="0" smtClean="0"/>
              <a:t>&amp;RA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37052" y="2814677"/>
            <a:ext cx="164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DNS Resolver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21311" y="2804658"/>
            <a:ext cx="167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Dynamic DNS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7482" y="2780928"/>
            <a:ext cx="1512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IGMP proxy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08304" y="2802414"/>
            <a:ext cx="164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Load Balancer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412" y="684708"/>
            <a:ext cx="170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Captive portal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779912" y="1268760"/>
            <a:ext cx="183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LAN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47087" y="3212976"/>
            <a:ext cx="183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Pools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Virtual servers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Monitors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settings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203071" y="1279793"/>
            <a:ext cx="75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err="1" smtClean="0"/>
              <a:t>Lan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524328" y="1629348"/>
            <a:ext cx="1564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DHCPv6 server</a:t>
            </a:r>
          </a:p>
          <a:p>
            <a:r>
              <a:rPr lang="en-US" altLang="ko-KR" sz="1400" dirty="0" smtClean="0"/>
              <a:t>* Router </a:t>
            </a:r>
            <a:r>
              <a:rPr lang="en-US" altLang="ko-KR" sz="1400" dirty="0" err="1" smtClean="0"/>
              <a:t>Adv</a:t>
            </a:r>
            <a:r>
              <a:rPr lang="en-US" altLang="ko-KR" sz="1400" dirty="0" smtClean="0"/>
              <a:t>-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ertisements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874479" y="3212976"/>
            <a:ext cx="183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General settings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Advanced settings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Access lists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74679" y="3212976"/>
            <a:ext cx="183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Dynamic DNS clients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RFC 2136 clients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Check IP services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79419" y="4242574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NTP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18295" y="4653136"/>
            <a:ext cx="183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Settings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ACLs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Serial GPS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pps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79619" y="4237463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PPPoE</a:t>
            </a:r>
            <a:r>
              <a:rPr lang="en-US" altLang="ko-KR" sz="1600" dirty="0" smtClean="0"/>
              <a:t> server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07811" y="4221088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SNMP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4242574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Upnp&amp;NAT-PMP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336203" y="4221088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Wake-on-LAN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212563" y="692696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01746" y="692696"/>
            <a:ext cx="130923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1357" y="692696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08103" y="664756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380311" y="655811"/>
            <a:ext cx="1440161" cy="612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508104" y="2794974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308304" y="2794974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779911" y="2780928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79712" y="2797851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79512" y="2794974"/>
            <a:ext cx="158417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9512" y="2815055"/>
            <a:ext cx="174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DNS Forwarder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2051719" y="4235134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29813" y="4221088"/>
            <a:ext cx="739030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79912" y="4221088"/>
            <a:ext cx="812933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206324" y="4221088"/>
            <a:ext cx="174259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380311" y="4221088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08" y="96307"/>
            <a:ext cx="14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4) Services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95536" y="620688"/>
            <a:ext cx="8568952" cy="5616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Captive </a:t>
            </a:r>
            <a:r>
              <a:rPr lang="en-US" altLang="ko-KR" sz="1200" dirty="0" smtClean="0">
                <a:solidFill>
                  <a:schemeClr val="tx1"/>
                </a:solidFill>
              </a:rPr>
              <a:t>portal - </a:t>
            </a:r>
            <a:r>
              <a:rPr lang="ko-KR" altLang="en-US" sz="1200" dirty="0" smtClean="0">
                <a:solidFill>
                  <a:schemeClr val="tx1"/>
                </a:solidFill>
              </a:rPr>
              <a:t>외부인증서버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사용하여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사용가능하게함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DHCP </a:t>
            </a:r>
            <a:r>
              <a:rPr lang="en-US" altLang="ko-KR" sz="1200" dirty="0" smtClean="0">
                <a:solidFill>
                  <a:schemeClr val="tx1"/>
                </a:solidFill>
              </a:rPr>
              <a:t>Relay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브로드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캐스트 도메인간에 </a:t>
            </a:r>
            <a:r>
              <a:rPr lang="en-US" altLang="ko-KR" sz="1200" dirty="0" smtClean="0">
                <a:solidFill>
                  <a:schemeClr val="tx1"/>
                </a:solidFill>
              </a:rPr>
              <a:t>DHCP</a:t>
            </a:r>
            <a:r>
              <a:rPr lang="ko-KR" altLang="en-US" sz="1200" dirty="0" smtClean="0">
                <a:solidFill>
                  <a:schemeClr val="tx1"/>
                </a:solidFill>
              </a:rPr>
              <a:t>요청을 </a:t>
            </a:r>
            <a:r>
              <a:rPr lang="en-US" altLang="ko-KR" sz="1200" dirty="0" smtClean="0">
                <a:solidFill>
                  <a:schemeClr val="tx1"/>
                </a:solidFill>
              </a:rPr>
              <a:t>relay</a:t>
            </a:r>
            <a:r>
              <a:rPr lang="ko-KR" altLang="en-US" sz="12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ipv4 DHCP</a:t>
            </a:r>
            <a:r>
              <a:rPr lang="ko-KR" altLang="en-US" sz="1200" dirty="0" smtClean="0">
                <a:solidFill>
                  <a:schemeClr val="tx1"/>
                </a:solidFill>
              </a:rPr>
              <a:t>를 받음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DHCP </a:t>
            </a:r>
            <a:r>
              <a:rPr lang="en-US" altLang="ko-KR" sz="1200" dirty="0" smtClean="0">
                <a:solidFill>
                  <a:schemeClr val="tx1"/>
                </a:solidFill>
              </a:rPr>
              <a:t>Server - DHCP </a:t>
            </a:r>
            <a:r>
              <a:rPr lang="en-US" altLang="ko-KR" sz="1200" dirty="0" smtClean="0">
                <a:solidFill>
                  <a:schemeClr val="tx1"/>
                </a:solidFill>
              </a:rPr>
              <a:t>client</a:t>
            </a:r>
            <a:r>
              <a:rPr lang="ko-KR" altLang="en-US" sz="1200" dirty="0" smtClean="0">
                <a:solidFill>
                  <a:schemeClr val="tx1"/>
                </a:solidFill>
              </a:rPr>
              <a:t>에 주소할당하고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네트워크엑세스</a:t>
            </a:r>
            <a:r>
              <a:rPr lang="ko-KR" altLang="en-US" sz="1200" dirty="0" smtClean="0">
                <a:solidFill>
                  <a:schemeClr val="tx1"/>
                </a:solidFill>
              </a:rPr>
              <a:t> 위해 자동으로 구성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DHCPv6 </a:t>
            </a:r>
            <a:r>
              <a:rPr lang="en-US" altLang="ko-KR" sz="1200" dirty="0" smtClean="0">
                <a:solidFill>
                  <a:schemeClr val="tx1"/>
                </a:solidFill>
              </a:rPr>
              <a:t>Relay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브로드캐스트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도메인간에 </a:t>
            </a:r>
            <a:r>
              <a:rPr lang="en-US" altLang="ko-KR" sz="1200" dirty="0" smtClean="0">
                <a:solidFill>
                  <a:schemeClr val="tx1"/>
                </a:solidFill>
              </a:rPr>
              <a:t>DHCP</a:t>
            </a:r>
            <a:r>
              <a:rPr lang="ko-KR" altLang="en-US" sz="1200" dirty="0" smtClean="0">
                <a:solidFill>
                  <a:schemeClr val="tx1"/>
                </a:solidFill>
              </a:rPr>
              <a:t>요청을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릴레이해서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ipv6 DHCP</a:t>
            </a:r>
            <a:r>
              <a:rPr lang="ko-KR" altLang="en-US" sz="1200" dirty="0" smtClean="0">
                <a:solidFill>
                  <a:schemeClr val="tx1"/>
                </a:solidFill>
              </a:rPr>
              <a:t>를 </a:t>
            </a:r>
            <a:r>
              <a:rPr lang="ko-KR" altLang="en-US" sz="1200" dirty="0" smtClean="0">
                <a:solidFill>
                  <a:schemeClr val="tx1"/>
                </a:solidFill>
              </a:rPr>
              <a:t>받음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DNS </a:t>
            </a:r>
            <a:r>
              <a:rPr lang="en-US" altLang="ko-KR" sz="1200" dirty="0" smtClean="0">
                <a:solidFill>
                  <a:schemeClr val="tx1"/>
                </a:solidFill>
              </a:rPr>
              <a:t>Forwarder - DNS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서비스를 세밀하게 제어할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DNS </a:t>
            </a:r>
            <a:r>
              <a:rPr lang="en-US" altLang="ko-KR" sz="1200" dirty="0" smtClean="0">
                <a:solidFill>
                  <a:schemeClr val="tx1"/>
                </a:solidFill>
              </a:rPr>
              <a:t>Resolver - </a:t>
            </a:r>
            <a:r>
              <a:rPr lang="ko-KR" altLang="en-US" sz="1200" dirty="0" smtClean="0">
                <a:solidFill>
                  <a:schemeClr val="tx1"/>
                </a:solidFill>
              </a:rPr>
              <a:t>다양한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모듈제공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en-US" altLang="ko-KR" sz="1200" dirty="0" smtClean="0">
                <a:solidFill>
                  <a:schemeClr val="tx1"/>
                </a:solidFill>
              </a:rPr>
              <a:t> 1)</a:t>
            </a:r>
            <a:r>
              <a:rPr lang="ko-KR" altLang="en-US" sz="1200" dirty="0" smtClean="0">
                <a:solidFill>
                  <a:schemeClr val="tx1"/>
                </a:solidFill>
              </a:rPr>
              <a:t>일반적인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셋팅과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advanc</a:t>
            </a:r>
            <a:r>
              <a:rPr lang="en-US" altLang="ko-KR" sz="1200" dirty="0" smtClean="0">
                <a:solidFill>
                  <a:schemeClr val="tx1"/>
                </a:solidFill>
              </a:rPr>
              <a:t>~(</a:t>
            </a:r>
            <a:r>
              <a:rPr lang="ko-KR" altLang="en-US" sz="1200" dirty="0" smtClean="0">
                <a:solidFill>
                  <a:schemeClr val="tx1"/>
                </a:solidFill>
              </a:rPr>
              <a:t>메시지크기구성</a:t>
            </a:r>
            <a:r>
              <a:rPr lang="en-US" altLang="ko-KR" sz="1200" dirty="0" smtClean="0">
                <a:solidFill>
                  <a:schemeClr val="tx1"/>
                </a:solidFill>
              </a:rPr>
              <a:t>) , </a:t>
            </a:r>
            <a:r>
              <a:rPr lang="en-US" altLang="ko-KR" sz="1200" dirty="0" smtClean="0">
                <a:solidFill>
                  <a:schemeClr val="tx1"/>
                </a:solidFill>
              </a:rPr>
              <a:t>3)access </a:t>
            </a:r>
            <a:r>
              <a:rPr lang="en-US" altLang="ko-KR" sz="1200" dirty="0" smtClean="0">
                <a:solidFill>
                  <a:schemeClr val="tx1"/>
                </a:solidFill>
              </a:rPr>
              <a:t>list(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기본탭에서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특정인터페이스 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바인딩을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사용하거나 </a:t>
            </a:r>
            <a:r>
              <a:rPr lang="en-US" altLang="ko-KR" sz="1200" dirty="0" smtClean="0">
                <a:solidFill>
                  <a:schemeClr val="tx1"/>
                </a:solidFill>
              </a:rPr>
              <a:t>VPN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쿼리허용시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DNS Resolver</a:t>
            </a:r>
            <a:r>
              <a:rPr lang="ko-KR" altLang="en-US" sz="1200" dirty="0" smtClean="0">
                <a:solidFill>
                  <a:schemeClr val="tx1"/>
                </a:solidFill>
              </a:rPr>
              <a:t>에 도달 할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수있으려면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필요한기능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이렇게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가지있음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Dynamic DNS </a:t>
            </a:r>
            <a:r>
              <a:rPr lang="en-US" altLang="ko-KR" sz="1200" dirty="0" smtClean="0">
                <a:solidFill>
                  <a:schemeClr val="tx1"/>
                </a:solidFill>
              </a:rPr>
              <a:t> – </a:t>
            </a:r>
            <a:r>
              <a:rPr lang="en-US" altLang="ko-KR" sz="1200" dirty="0" smtClean="0">
                <a:solidFill>
                  <a:schemeClr val="tx1"/>
                </a:solidFill>
              </a:rPr>
              <a:t>IP</a:t>
            </a:r>
            <a:r>
              <a:rPr lang="ko-KR" altLang="en-US" sz="1200" dirty="0" smtClean="0">
                <a:solidFill>
                  <a:schemeClr val="tx1"/>
                </a:solidFill>
              </a:rPr>
              <a:t>주소가 주기적으로 바뀌어도 </a:t>
            </a:r>
            <a:r>
              <a:rPr lang="en-US" altLang="ko-KR" sz="1200" dirty="0" smtClean="0">
                <a:solidFill>
                  <a:schemeClr val="tx1"/>
                </a:solidFill>
              </a:rPr>
              <a:t>DNS hostname </a:t>
            </a:r>
            <a:r>
              <a:rPr lang="ko-KR" altLang="en-US" sz="1200" dirty="0" smtClean="0">
                <a:solidFill>
                  <a:schemeClr val="tx1"/>
                </a:solidFill>
              </a:rPr>
              <a:t>유지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-Dynamic DNS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clinets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 -RFC 2136~ : DNS</a:t>
            </a:r>
            <a:r>
              <a:rPr lang="ko-KR" altLang="en-US" sz="1200" dirty="0" smtClean="0">
                <a:solidFill>
                  <a:schemeClr val="tx1"/>
                </a:solidFill>
              </a:rPr>
              <a:t>쿼리를 써서 </a:t>
            </a:r>
            <a:r>
              <a:rPr lang="en-US" altLang="ko-KR" sz="1200" dirty="0" smtClean="0">
                <a:solidFill>
                  <a:schemeClr val="tx1"/>
                </a:solidFill>
              </a:rPr>
              <a:t>name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서버의 </a:t>
            </a:r>
            <a:r>
              <a:rPr lang="en-US" altLang="ko-KR" sz="1200" dirty="0" smtClean="0">
                <a:solidFill>
                  <a:schemeClr val="tx1"/>
                </a:solidFill>
              </a:rPr>
              <a:t>host</a:t>
            </a:r>
            <a:r>
              <a:rPr lang="ko-KR" altLang="en-US" sz="1200" dirty="0" smtClean="0">
                <a:solidFill>
                  <a:schemeClr val="tx1"/>
                </a:solidFill>
              </a:rPr>
              <a:t>를 안전하게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업데이트하는방법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-check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</a:t>
            </a:r>
            <a:r>
              <a:rPr lang="en-US" altLang="ko-KR" sz="1200" dirty="0" smtClean="0">
                <a:solidFill>
                  <a:schemeClr val="tx1"/>
                </a:solidFill>
              </a:rPr>
              <a:t> ~: </a:t>
            </a:r>
            <a:r>
              <a:rPr lang="ko-KR" altLang="en-US" sz="1200" dirty="0" smtClean="0">
                <a:solidFill>
                  <a:schemeClr val="tx1"/>
                </a:solidFill>
              </a:rPr>
              <a:t>동적 </a:t>
            </a:r>
            <a:r>
              <a:rPr lang="en-US" altLang="ko-KR" sz="1200" dirty="0" smtClean="0">
                <a:solidFill>
                  <a:schemeClr val="tx1"/>
                </a:solidFill>
              </a:rPr>
              <a:t>client</a:t>
            </a:r>
            <a:r>
              <a:rPr lang="ko-KR" altLang="en-US" sz="1200" dirty="0" smtClean="0">
                <a:solidFill>
                  <a:schemeClr val="tx1"/>
                </a:solidFill>
              </a:rPr>
              <a:t>가 </a:t>
            </a:r>
            <a:r>
              <a:rPr lang="en-US" altLang="ko-KR" sz="1200" dirty="0" smtClean="0">
                <a:solidFill>
                  <a:schemeClr val="tx1"/>
                </a:solidFill>
              </a:rPr>
              <a:t>WAN</a:t>
            </a:r>
            <a:r>
              <a:rPr lang="ko-KR" altLang="en-US" sz="1200" dirty="0" smtClean="0">
                <a:solidFill>
                  <a:schemeClr val="tx1"/>
                </a:solidFill>
              </a:rPr>
              <a:t>인터페이스가 </a:t>
            </a:r>
            <a:r>
              <a:rPr lang="en-US" altLang="ko-KR" sz="1200" dirty="0" smtClean="0">
                <a:solidFill>
                  <a:schemeClr val="tx1"/>
                </a:solidFill>
              </a:rPr>
              <a:t>WAN </a:t>
            </a:r>
            <a:r>
              <a:rPr lang="ko-KR" altLang="en-US" sz="1200" dirty="0" smtClean="0">
                <a:solidFill>
                  <a:schemeClr val="tx1"/>
                </a:solidFill>
              </a:rPr>
              <a:t>인터페이스 </a:t>
            </a:r>
            <a:r>
              <a:rPr lang="en-US" altLang="ko-KR" sz="1200" dirty="0" smtClean="0">
                <a:solidFill>
                  <a:schemeClr val="tx1"/>
                </a:solidFill>
              </a:rPr>
              <a:t>upstream</a:t>
            </a:r>
            <a:r>
              <a:rPr lang="ko-KR" altLang="en-US" sz="1200" dirty="0" smtClean="0">
                <a:solidFill>
                  <a:schemeClr val="tx1"/>
                </a:solidFill>
              </a:rPr>
              <a:t>장치 뒤에 있을 때 방화벽의 공용 </a:t>
            </a:r>
            <a:r>
              <a:rPr lang="en-US" altLang="ko-KR" sz="1200" dirty="0" smtClean="0">
                <a:solidFill>
                  <a:schemeClr val="tx1"/>
                </a:solidFill>
              </a:rPr>
              <a:t>	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</a:t>
            </a:r>
            <a:r>
              <a:rPr lang="ko-KR" altLang="en-US" sz="1200" dirty="0" smtClean="0">
                <a:solidFill>
                  <a:schemeClr val="tx1"/>
                </a:solidFill>
              </a:rPr>
              <a:t>주소를 결정하는데 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IGMP </a:t>
            </a:r>
            <a:r>
              <a:rPr lang="en-US" altLang="ko-KR" sz="1200" dirty="0" smtClean="0">
                <a:solidFill>
                  <a:schemeClr val="tx1"/>
                </a:solidFill>
              </a:rPr>
              <a:t>proxy - </a:t>
            </a:r>
            <a:r>
              <a:rPr lang="ko-KR" altLang="en-US" sz="12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200" dirty="0" smtClean="0">
                <a:solidFill>
                  <a:schemeClr val="tx1"/>
                </a:solidFill>
              </a:rPr>
              <a:t>세그먼트 간의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프록시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IGMP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트래픽을</a:t>
            </a:r>
            <a:r>
              <a:rPr lang="ko-KR" altLang="en-US" sz="1200" dirty="0" smtClean="0">
                <a:solidFill>
                  <a:schemeClr val="tx1"/>
                </a:solidFill>
              </a:rPr>
              <a:t> 의미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Load Balancer  – failover</a:t>
            </a:r>
            <a:r>
              <a:rPr lang="ko-KR" altLang="en-US" sz="1200" dirty="0" smtClean="0">
                <a:solidFill>
                  <a:schemeClr val="tx1"/>
                </a:solidFill>
              </a:rPr>
              <a:t>같은 방식을 가상서버에서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수행하기위한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- pools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풀먼저생성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- virtual servers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가상서버만들고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pool</a:t>
            </a:r>
            <a:r>
              <a:rPr lang="ko-KR" altLang="en-US" sz="1200" dirty="0" smtClean="0">
                <a:solidFill>
                  <a:schemeClr val="tx1"/>
                </a:solidFill>
              </a:rPr>
              <a:t>로 보낸다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NTP 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가 네트워크 시간 프로토콜 서버로 작동할 </a:t>
            </a:r>
            <a:r>
              <a:rPr lang="ko-KR" altLang="en-US" sz="1200" dirty="0" smtClean="0">
                <a:solidFill>
                  <a:schemeClr val="tx1"/>
                </a:solidFill>
              </a:rPr>
              <a:t>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-serial GPS: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시간대로 선택하여 사용가능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PPPoE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Server - </a:t>
            </a:r>
            <a:r>
              <a:rPr lang="ko-KR" altLang="en-US" sz="1200" dirty="0" smtClean="0">
                <a:solidFill>
                  <a:schemeClr val="tx1"/>
                </a:solidFill>
              </a:rPr>
              <a:t>유선이나 </a:t>
            </a:r>
            <a:r>
              <a:rPr lang="ko-KR" altLang="en-US" sz="1200" dirty="0" smtClean="0">
                <a:solidFill>
                  <a:schemeClr val="tx1"/>
                </a:solidFill>
              </a:rPr>
              <a:t>무선 인터페이스에서 네트워크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엑세스를</a:t>
            </a:r>
            <a:r>
              <a:rPr lang="ko-KR" altLang="en-US" sz="1200" dirty="0" smtClean="0">
                <a:solidFill>
                  <a:schemeClr val="tx1"/>
                </a:solidFill>
              </a:rPr>
              <a:t> 제한하는 수단으로 사용될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SNMP 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pfsense</a:t>
            </a:r>
            <a:r>
              <a:rPr lang="ko-KR" altLang="en-US" sz="1200" dirty="0" smtClean="0">
                <a:solidFill>
                  <a:schemeClr val="tx1"/>
                </a:solidFill>
              </a:rPr>
              <a:t>의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특정 상태정보를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쿼리할수있다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Upnp&amp;NAT-PMP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동적포트</a:t>
            </a:r>
            <a:r>
              <a:rPr lang="ko-KR" altLang="en-US" sz="1200" dirty="0" smtClean="0">
                <a:solidFill>
                  <a:schemeClr val="tx1"/>
                </a:solidFill>
              </a:rPr>
              <a:t> 전달 및 방화벽 항목을 자동으로 추가 할 수 있는 장치 </a:t>
            </a:r>
            <a:r>
              <a:rPr lang="ko-KR" altLang="en-US" sz="1200" dirty="0" smtClean="0">
                <a:solidFill>
                  <a:schemeClr val="tx1"/>
                </a:solidFill>
              </a:rPr>
              <a:t>허용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Wake-on-LAN - LOCAL</a:t>
            </a:r>
            <a:r>
              <a:rPr lang="ko-KR" altLang="en-US" sz="1200" dirty="0" smtClean="0">
                <a:solidFill>
                  <a:schemeClr val="tx1"/>
                </a:solidFill>
              </a:rPr>
              <a:t>로 연결된 네트워크의 </a:t>
            </a:r>
            <a:r>
              <a:rPr lang="en-US" altLang="ko-KR" sz="1200" dirty="0" smtClean="0">
                <a:solidFill>
                  <a:schemeClr val="tx1"/>
                </a:solidFill>
              </a:rPr>
              <a:t>workstation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magic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패킷을</a:t>
            </a:r>
            <a:r>
              <a:rPr lang="ko-KR" altLang="en-US" sz="1200" dirty="0" smtClean="0">
                <a:solidFill>
                  <a:schemeClr val="tx1"/>
                </a:solidFill>
              </a:rPr>
              <a:t> 보내서 제대로 구성된 경우에 </a:t>
            </a:r>
            <a:r>
              <a:rPr lang="en-US" altLang="ko-KR" sz="1200" dirty="0" smtClean="0">
                <a:solidFill>
                  <a:schemeClr val="tx1"/>
                </a:solidFill>
              </a:rPr>
              <a:t>	workstations</a:t>
            </a:r>
            <a:r>
              <a:rPr lang="ko-KR" altLang="en-US" sz="1200" dirty="0" smtClean="0">
                <a:solidFill>
                  <a:schemeClr val="tx1"/>
                </a:solidFill>
              </a:rPr>
              <a:t>을 킴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1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08" y="96307"/>
            <a:ext cx="18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5) VPN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7" y="684708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IPsec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0718" y="1129968"/>
            <a:ext cx="212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Tunnels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Mobile clients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Pre-shared keys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Advanced settings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75155" y="703165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L2TP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239859" y="692696"/>
            <a:ext cx="141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Open VPN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1117193"/>
            <a:ext cx="212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Configuration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2448" y="1124744"/>
            <a:ext cx="262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Servers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Clients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Client specific Overrides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wizards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67744" y="692696"/>
            <a:ext cx="983649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3975" y="692696"/>
            <a:ext cx="983649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05148" y="692696"/>
            <a:ext cx="119021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5536" y="2492896"/>
            <a:ext cx="8568952" cy="3744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Ipsec</a:t>
            </a:r>
            <a:r>
              <a:rPr lang="en-US" altLang="ko-KR" sz="1200" dirty="0" smtClean="0">
                <a:solidFill>
                  <a:schemeClr val="tx1"/>
                </a:solidFill>
              </a:rPr>
              <a:t> – Tunnels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Ipsec</a:t>
            </a:r>
            <a:r>
              <a:rPr lang="en-US" altLang="ko-KR" sz="1200" dirty="0" smtClean="0">
                <a:solidFill>
                  <a:schemeClr val="tx1"/>
                </a:solidFill>
              </a:rPr>
              <a:t> VPN</a:t>
            </a:r>
            <a:r>
              <a:rPr lang="ko-KR" altLang="en-US" sz="1200" dirty="0" smtClean="0">
                <a:solidFill>
                  <a:schemeClr val="tx1"/>
                </a:solidFill>
              </a:rPr>
              <a:t>터널을 관리할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-Mobile clients: </a:t>
            </a:r>
            <a:r>
              <a:rPr lang="ko-KR" altLang="en-US" sz="1200" dirty="0" smtClean="0">
                <a:solidFill>
                  <a:schemeClr val="tx1"/>
                </a:solidFill>
              </a:rPr>
              <a:t>원격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Ipsec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사용자가 정의된 원격 </a:t>
            </a:r>
            <a:r>
              <a:rPr lang="en-US" altLang="ko-KR" sz="1200" dirty="0" smtClean="0">
                <a:solidFill>
                  <a:schemeClr val="tx1"/>
                </a:solidFill>
              </a:rPr>
              <a:t>peer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주소없이</a:t>
            </a:r>
            <a:r>
              <a:rPr lang="ko-KR" altLang="en-US" sz="1200" dirty="0" smtClean="0">
                <a:solidFill>
                  <a:schemeClr val="tx1"/>
                </a:solidFill>
              </a:rPr>
              <a:t> 연결하는 방법을 제어 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-advanced~ :</a:t>
            </a:r>
            <a:r>
              <a:rPr lang="ko-KR" altLang="en-US" sz="1200" dirty="0" smtClean="0">
                <a:solidFill>
                  <a:schemeClr val="tx1"/>
                </a:solidFill>
              </a:rPr>
              <a:t>고급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Ipsec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L2TP -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프로토콜 사용하면 </a:t>
            </a:r>
            <a:r>
              <a:rPr lang="en-US" altLang="ko-KR" sz="1200" dirty="0" smtClean="0">
                <a:solidFill>
                  <a:schemeClr val="tx1"/>
                </a:solidFill>
              </a:rPr>
              <a:t>L2TP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 클라이언트가 원격으로 연결 할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수있다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Open VPN – server: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사이트간 또는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원격엑세스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VPN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사용할수</a:t>
            </a:r>
            <a:r>
              <a:rPr lang="ko-KR" altLang="en-US" sz="1200" dirty="0" smtClean="0">
                <a:solidFill>
                  <a:schemeClr val="tx1"/>
                </a:solidFill>
              </a:rPr>
              <a:t>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- Client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원격엑세스가</a:t>
            </a:r>
            <a:r>
              <a:rPr lang="ko-KR" altLang="en-US" sz="1200" dirty="0" smtClean="0">
                <a:solidFill>
                  <a:schemeClr val="tx1"/>
                </a:solidFill>
              </a:rPr>
              <a:t> 아닌 </a:t>
            </a:r>
            <a:r>
              <a:rPr lang="en-US" altLang="ko-KR" sz="1200" dirty="0" smtClean="0">
                <a:solidFill>
                  <a:schemeClr val="tx1"/>
                </a:solidFill>
              </a:rPr>
              <a:t>peer-to-peer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설정에만 사용됨</a:t>
            </a:r>
            <a:r>
              <a:rPr lang="en-US" altLang="ko-KR" sz="1200" dirty="0" smtClean="0">
                <a:solidFill>
                  <a:schemeClr val="tx1"/>
                </a:solidFill>
              </a:rPr>
              <a:t>. SSL/TLS ,</a:t>
            </a:r>
            <a:r>
              <a:rPr lang="ko-KR" altLang="en-US" sz="1200" dirty="0" smtClean="0">
                <a:solidFill>
                  <a:schemeClr val="tx1"/>
                </a:solidFill>
              </a:rPr>
              <a:t>공유 키가 사용될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- Client spec~: SSL/ TLS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사용할때</a:t>
            </a:r>
            <a:r>
              <a:rPr lang="ko-KR" altLang="en-US" sz="1200" dirty="0" smtClean="0">
                <a:solidFill>
                  <a:schemeClr val="tx1"/>
                </a:solidFill>
              </a:rPr>
              <a:t> 추가</a:t>
            </a:r>
            <a:r>
              <a:rPr lang="en-US" altLang="ko-KR" sz="1200" dirty="0" smtClean="0">
                <a:solidFill>
                  <a:schemeClr val="tx1"/>
                </a:solidFill>
              </a:rPr>
              <a:t>client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구성을 관리 할 수 </a:t>
            </a:r>
            <a:r>
              <a:rPr lang="ko-KR" altLang="en-US" sz="1200" dirty="0" smtClean="0">
                <a:solidFill>
                  <a:schemeClr val="tx1"/>
                </a:solidFill>
              </a:rPr>
              <a:t>있</a:t>
            </a:r>
            <a:r>
              <a:rPr lang="ko-KR" altLang="en-US" sz="1200" dirty="0" smtClean="0">
                <a:solidFill>
                  <a:schemeClr val="tx1"/>
                </a:solidFill>
              </a:rPr>
              <a:t>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6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08" y="96307"/>
            <a:ext cx="14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) Status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5019" y="69214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CARP(failover)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68624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Dash board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65885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DHCP Leases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344816" y="665115"/>
            <a:ext cx="1979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DHCPv6 Leases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7451" y="2090121"/>
            <a:ext cx="112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IPsec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58215" y="2094251"/>
            <a:ext cx="164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Load Balancer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21311" y="2060848"/>
            <a:ext cx="167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Monitoring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7482" y="2060848"/>
            <a:ext cx="1512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NTP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08304" y="2060848"/>
            <a:ext cx="164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Open VPN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412" y="684708"/>
            <a:ext cx="170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Captive portal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18695" y="1196752"/>
            <a:ext cx="132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LAN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22471" y="2566645"/>
            <a:ext cx="183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Overview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Leases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SADs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SPDs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98" y="2564904"/>
            <a:ext cx="18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Pools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Virtual servers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5" y="378904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Package Logs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375105" y="4221088"/>
            <a:ext cx="1833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System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Firewall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DHCP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Captive portal </a:t>
            </a:r>
            <a:r>
              <a:rPr lang="en-US" altLang="ko-KR" sz="1200" dirty="0" err="1" smtClean="0"/>
              <a:t>Auth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IPsec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PPP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VPN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Load Balancer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Open VPN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NTP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Setting</a:t>
            </a:r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79619" y="3805415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Queues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07811" y="3789040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services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75105" y="3744976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System Logs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674679" y="2564904"/>
            <a:ext cx="183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default</a:t>
            </a:r>
            <a:endParaRPr lang="ko-KR" altLang="en-US" sz="12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291817" y="4376121"/>
            <a:ext cx="117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39429" y="3556173"/>
            <a:ext cx="1564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Watchdog</a:t>
            </a:r>
          </a:p>
          <a:p>
            <a:r>
              <a:rPr lang="en-US" altLang="ko-KR" sz="1200" dirty="0" smtClean="0"/>
              <a:t>* General</a:t>
            </a:r>
          </a:p>
          <a:p>
            <a:r>
              <a:rPr lang="en-US" altLang="ko-KR" sz="1200" dirty="0" smtClean="0"/>
              <a:t>* Gateways</a:t>
            </a:r>
          </a:p>
          <a:p>
            <a:r>
              <a:rPr lang="en-US" altLang="ko-KR" sz="1200" dirty="0" smtClean="0"/>
              <a:t>* Routing</a:t>
            </a:r>
          </a:p>
          <a:p>
            <a:r>
              <a:rPr lang="en-US" altLang="ko-KR" sz="1200" dirty="0" smtClean="0"/>
              <a:t>* DNS Resolver </a:t>
            </a:r>
          </a:p>
          <a:p>
            <a:r>
              <a:rPr lang="en-US" altLang="ko-KR" sz="1200" dirty="0" smtClean="0"/>
              <a:t>* wireless</a:t>
            </a:r>
          </a:p>
          <a:p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535345" y="5046275"/>
            <a:ext cx="156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Normal View</a:t>
            </a:r>
          </a:p>
          <a:p>
            <a:r>
              <a:rPr lang="en-US" altLang="ko-KR" sz="1200" dirty="0" smtClean="0"/>
              <a:t>* Dynamic View</a:t>
            </a:r>
          </a:p>
          <a:p>
            <a:r>
              <a:rPr lang="en-US" altLang="ko-KR" sz="1200" dirty="0" smtClean="0"/>
              <a:t>* Summary View</a:t>
            </a:r>
          </a:p>
          <a:p>
            <a:endParaRPr lang="en-US" altLang="ko-KR" sz="1200" dirty="0" smtClean="0"/>
          </a:p>
        </p:txBody>
      </p:sp>
      <p:cxnSp>
        <p:nvCxnSpPr>
          <p:cNvPr id="18" name="꺾인 연결선 17"/>
          <p:cNvCxnSpPr/>
          <p:nvPr/>
        </p:nvCxnSpPr>
        <p:spPr>
          <a:xfrm>
            <a:off x="6291817" y="4509120"/>
            <a:ext cx="1171520" cy="914400"/>
          </a:xfrm>
          <a:prstGeom prst="bentConnector3">
            <a:avLst>
              <a:gd name="adj1" fmla="val 735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6095185" y="5461773"/>
            <a:ext cx="1368152" cy="631523"/>
          </a:xfrm>
          <a:prstGeom prst="bentConnector3">
            <a:avLst>
              <a:gd name="adj1" fmla="val 580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44227" y="5838363"/>
            <a:ext cx="156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PPPoE</a:t>
            </a:r>
            <a:r>
              <a:rPr lang="en-US" altLang="ko-KR" sz="1200" dirty="0" smtClean="0"/>
              <a:t> Logins</a:t>
            </a:r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PPPoE</a:t>
            </a:r>
            <a:r>
              <a:rPr lang="en-US" altLang="ko-KR" sz="1200" dirty="0" smtClean="0"/>
              <a:t> Service</a:t>
            </a:r>
          </a:p>
          <a:p>
            <a:r>
              <a:rPr lang="en-US" altLang="ko-KR" sz="1200" dirty="0" smtClean="0"/>
              <a:t>* L2TP Logins</a:t>
            </a:r>
          </a:p>
          <a:p>
            <a:r>
              <a:rPr lang="en-US" altLang="ko-KR" sz="1200" dirty="0" smtClean="0"/>
              <a:t>* L2TP Service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516230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Traffic Graph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5178678"/>
            <a:ext cx="19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Upnp&amp;NAT-PMP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879819" y="5162303"/>
            <a:ext cx="1340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Gateways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782690" y="5495452"/>
            <a:ext cx="161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Gateways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Gateway Groups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512" y="625879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Interfaces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179512" y="692696"/>
            <a:ext cx="158417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979712" y="692696"/>
            <a:ext cx="158417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38828" y="692696"/>
            <a:ext cx="130923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567020" y="670662"/>
            <a:ext cx="130923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380311" y="642722"/>
            <a:ext cx="158417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36296" y="2060848"/>
            <a:ext cx="130923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436096" y="2074894"/>
            <a:ext cx="812933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723918" y="2060848"/>
            <a:ext cx="119021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48193" y="2074894"/>
            <a:ext cx="130923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7544" y="2074894"/>
            <a:ext cx="894226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07503" y="3789040"/>
            <a:ext cx="1440161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961804" y="3803086"/>
            <a:ext cx="1082014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706010" y="3767006"/>
            <a:ext cx="1082014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362012" y="3761100"/>
            <a:ext cx="130923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779912" y="5157192"/>
            <a:ext cx="119021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66419" y="5171238"/>
            <a:ext cx="1309237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93956" y="5157192"/>
            <a:ext cx="1742595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77618" y="6251358"/>
            <a:ext cx="1082014" cy="3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5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1372</Words>
  <Application>Microsoft Office PowerPoint</Application>
  <PresentationFormat>화면 슬라이드 쇼(4:3)</PresentationFormat>
  <Paragraphs>338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 Jung</dc:creator>
  <cp:lastModifiedBy>SYJUNG</cp:lastModifiedBy>
  <cp:revision>47</cp:revision>
  <dcterms:created xsi:type="dcterms:W3CDTF">2018-02-12T11:02:28Z</dcterms:created>
  <dcterms:modified xsi:type="dcterms:W3CDTF">2018-02-19T07:02:31Z</dcterms:modified>
</cp:coreProperties>
</file>