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6" r:id="rId9"/>
    <p:sldId id="277" r:id="rId10"/>
    <p:sldId id="278" r:id="rId11"/>
    <p:sldId id="279" r:id="rId12"/>
    <p:sldId id="272" r:id="rId13"/>
    <p:sldId id="273" r:id="rId14"/>
    <p:sldId id="274" r:id="rId15"/>
    <p:sldId id="275" r:id="rId16"/>
    <p:sldId id="276" r:id="rId17"/>
    <p:sldId id="263" r:id="rId18"/>
    <p:sldId id="264" r:id="rId19"/>
    <p:sldId id="265" r:id="rId20"/>
    <p:sldId id="270" r:id="rId21"/>
    <p:sldId id="280" r:id="rId22"/>
    <p:sldId id="290" r:id="rId23"/>
    <p:sldId id="29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acm.hdu.edu.cn/showproblem.php?pid=123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13.wmf"/><Relationship Id="rId3" Type="http://schemas.openxmlformats.org/officeDocument/2006/relationships/oleObject" Target="../embeddings/oleObject2.bin"/><Relationship Id="rId2" Type="http://schemas.openxmlformats.org/officeDocument/2006/relationships/image" Target="../media/image12.w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wmf"/><Relationship Id="rId7" Type="http://schemas.openxmlformats.org/officeDocument/2006/relationships/oleObject" Target="../embeddings/oleObject6.bin"/><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 Id="rId3" Type="http://schemas.openxmlformats.org/officeDocument/2006/relationships/oleObject" Target="../embeddings/oleObject4.bin"/><Relationship Id="rId2" Type="http://schemas.openxmlformats.org/officeDocument/2006/relationships/image" Target="../media/image16.png"/><Relationship Id="rId10" Type="http://schemas.openxmlformats.org/officeDocument/2006/relationships/vmlDrawing" Target="../drawings/vmlDrawing2.v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2039620" y="518160"/>
            <a:ext cx="8387715" cy="829945"/>
          </a:xfrm>
          <a:prstGeom prst="rect">
            <a:avLst/>
          </a:prstGeom>
          <a:noFill/>
        </p:spPr>
        <p:txBody>
          <a:bodyPr wrap="square" rtlCol="0">
            <a:spAutoFit/>
          </a:bodyPr>
          <a:p>
            <a:pPr marL="285750" indent="-285750" algn="ctr">
              <a:buFont typeface="Arial" panose="020B0604020202020204" pitchFamily="34" charset="0"/>
              <a:buChar char="•"/>
            </a:pPr>
            <a:r>
              <a:rPr lang="zh-CN" altLang="en-US" sz="4800"/>
              <a:t>简单算法分享</a:t>
            </a:r>
            <a:endParaRPr lang="zh-CN" altLang="en-US" sz="4800"/>
          </a:p>
        </p:txBody>
      </p:sp>
      <p:pic>
        <p:nvPicPr>
          <p:cNvPr id="9" name="图片 8" descr="5bc41e82h9cb7fff60f89&amp;690"/>
          <p:cNvPicPr>
            <a:picLocks noChangeAspect="1"/>
          </p:cNvPicPr>
          <p:nvPr/>
        </p:nvPicPr>
        <p:blipFill>
          <a:blip r:embed="rId1"/>
          <a:stretch>
            <a:fillRect/>
          </a:stretch>
        </p:blipFill>
        <p:spPr>
          <a:xfrm>
            <a:off x="1330960" y="2044065"/>
            <a:ext cx="4043045" cy="4408170"/>
          </a:xfrm>
          <a:prstGeom prst="rect">
            <a:avLst/>
          </a:prstGeom>
        </p:spPr>
      </p:pic>
      <p:pic>
        <p:nvPicPr>
          <p:cNvPr id="10" name="图片 9" descr="5bc41e82h9cb8079466b6&amp;690"/>
          <p:cNvPicPr>
            <a:picLocks noChangeAspect="1"/>
          </p:cNvPicPr>
          <p:nvPr/>
        </p:nvPicPr>
        <p:blipFill>
          <a:blip r:embed="rId2"/>
          <a:stretch>
            <a:fillRect/>
          </a:stretch>
        </p:blipFill>
        <p:spPr>
          <a:xfrm>
            <a:off x="6155690" y="2043430"/>
            <a:ext cx="4761865" cy="44088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rot="10800000" flipV="1">
            <a:off x="892175" y="795655"/>
            <a:ext cx="10407015" cy="1076325"/>
          </a:xfrm>
          <a:prstGeom prst="rect">
            <a:avLst/>
          </a:prstGeom>
          <a:noFill/>
        </p:spPr>
        <p:txBody>
          <a:bodyPr wrap="square" rtlCol="0">
            <a:spAutoFit/>
          </a:bodyPr>
          <a:p>
            <a:r>
              <a:rPr lang="zh-CN" altLang="en-US" sz="3200"/>
              <a:t>给定一个数列，长度为</a:t>
            </a:r>
            <a:r>
              <a:rPr lang="en-US" altLang="zh-CN" sz="3200"/>
              <a:t>n</a:t>
            </a:r>
            <a:r>
              <a:rPr lang="zh-CN" altLang="en-US" sz="3200"/>
              <a:t>，求第</a:t>
            </a:r>
            <a:r>
              <a:rPr lang="en-US" altLang="zh-CN" sz="3200"/>
              <a:t>k</a:t>
            </a:r>
            <a:r>
              <a:rPr lang="zh-CN" altLang="en-US" sz="3200"/>
              <a:t>大的数。（最好达到</a:t>
            </a:r>
            <a:r>
              <a:rPr lang="en-US" altLang="zh-CN" sz="3200"/>
              <a:t>O</a:t>
            </a:r>
            <a:r>
              <a:rPr lang="zh-CN" altLang="en-US" sz="3200"/>
              <a:t>（</a:t>
            </a:r>
            <a:r>
              <a:rPr lang="en-US" altLang="zh-CN" sz="3200"/>
              <a:t>n</a:t>
            </a:r>
            <a:r>
              <a:rPr lang="zh-CN" altLang="en-US" sz="3200"/>
              <a:t>）的复杂度）</a:t>
            </a:r>
            <a:endParaRPr lang="zh-CN" altLang="en-US" sz="3200"/>
          </a:p>
        </p:txBody>
      </p:sp>
      <p:pic>
        <p:nvPicPr>
          <p:cNvPr id="3" name="图片 2" descr="排序"/>
          <p:cNvPicPr>
            <a:picLocks noChangeAspect="1"/>
          </p:cNvPicPr>
          <p:nvPr/>
        </p:nvPicPr>
        <p:blipFill>
          <a:blip r:embed="rId1"/>
          <a:stretch>
            <a:fillRect/>
          </a:stretch>
        </p:blipFill>
        <p:spPr>
          <a:xfrm>
            <a:off x="1603375" y="2279015"/>
            <a:ext cx="7772400" cy="37731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82040" y="642620"/>
            <a:ext cx="5821680" cy="706755"/>
          </a:xfrm>
          <a:prstGeom prst="rect">
            <a:avLst/>
          </a:prstGeom>
          <a:noFill/>
        </p:spPr>
        <p:txBody>
          <a:bodyPr wrap="none" rtlCol="0">
            <a:spAutoFit/>
          </a:bodyPr>
          <a:p>
            <a:r>
              <a:rPr lang="en-US" altLang="zh-CN" sz="4000"/>
              <a:t>Huffman</a:t>
            </a:r>
            <a:r>
              <a:rPr lang="zh-CN" altLang="en-US" sz="4000"/>
              <a:t>树与</a:t>
            </a:r>
            <a:r>
              <a:rPr lang="en-US" altLang="zh-CN" sz="4000"/>
              <a:t>Huffman</a:t>
            </a:r>
            <a:r>
              <a:rPr lang="zh-CN" altLang="en-US" sz="4000"/>
              <a:t>编码</a:t>
            </a:r>
            <a:endParaRPr lang="zh-CN" altLang="en-US" sz="4000"/>
          </a:p>
        </p:txBody>
      </p:sp>
      <p:sp>
        <p:nvSpPr>
          <p:cNvPr id="3" name="文本框 2"/>
          <p:cNvSpPr txBox="1"/>
          <p:nvPr/>
        </p:nvSpPr>
        <p:spPr>
          <a:xfrm>
            <a:off x="670560" y="1407795"/>
            <a:ext cx="10850880" cy="4030980"/>
          </a:xfrm>
          <a:prstGeom prst="rect">
            <a:avLst/>
          </a:prstGeom>
          <a:noFill/>
        </p:spPr>
        <p:txBody>
          <a:bodyPr wrap="square" rtlCol="0">
            <a:spAutoFit/>
          </a:bodyPr>
          <a:p>
            <a:pPr algn="l"/>
            <a:r>
              <a:rPr lang="en-US" altLang="zh-CN" sz="3200"/>
              <a:t> </a:t>
            </a:r>
            <a:r>
              <a:rPr lang="zh-CN" altLang="en-US" sz="3200">
                <a:solidFill>
                  <a:srgbClr val="FF0000"/>
                </a:solidFill>
              </a:rPr>
              <a:t>路径</a:t>
            </a:r>
            <a:r>
              <a:rPr lang="zh-CN" altLang="en-US" sz="3200"/>
              <a:t>： 树中一个结点到另一个结点之间的分支构成这两个    结点之间的路径。</a:t>
            </a:r>
            <a:endParaRPr lang="zh-CN" altLang="en-US" sz="3200"/>
          </a:p>
          <a:p>
            <a:pPr algn="l"/>
            <a:r>
              <a:rPr lang="zh-CN" altLang="en-US" sz="3200"/>
              <a:t> </a:t>
            </a:r>
            <a:r>
              <a:rPr lang="zh-CN" altLang="en-US" sz="3200">
                <a:solidFill>
                  <a:srgbClr val="FF0000"/>
                </a:solidFill>
              </a:rPr>
              <a:t>路径长度</a:t>
            </a:r>
            <a:r>
              <a:rPr lang="zh-CN" altLang="en-US" sz="3200"/>
              <a:t>：路径上的分枝数目称作路径长度。</a:t>
            </a:r>
            <a:endParaRPr lang="zh-CN" altLang="en-US" sz="3200"/>
          </a:p>
          <a:p>
            <a:pPr algn="l"/>
            <a:r>
              <a:rPr lang="zh-CN" altLang="en-US" sz="3200"/>
              <a:t> </a:t>
            </a:r>
            <a:r>
              <a:rPr lang="zh-CN" altLang="en-US" sz="3200">
                <a:solidFill>
                  <a:srgbClr val="FF0000"/>
                </a:solidFill>
              </a:rPr>
              <a:t>树的路径长度</a:t>
            </a:r>
            <a:r>
              <a:rPr lang="zh-CN" altLang="en-US" sz="3200"/>
              <a:t>：从树根到每一个结点的路径长度之和。</a:t>
            </a:r>
            <a:endParaRPr lang="zh-CN" altLang="en-US" sz="3200"/>
          </a:p>
          <a:p>
            <a:pPr algn="l"/>
            <a:r>
              <a:rPr lang="zh-CN" altLang="en-US" sz="3200"/>
              <a:t> </a:t>
            </a:r>
            <a:r>
              <a:rPr lang="zh-CN" altLang="en-US" sz="3200">
                <a:solidFill>
                  <a:srgbClr val="FF0000"/>
                </a:solidFill>
              </a:rPr>
              <a:t>结点的带权路径长度</a:t>
            </a:r>
            <a:r>
              <a:rPr lang="zh-CN" altLang="en-US" sz="3200"/>
              <a:t>：在一棵树中，如果其结点上附带有一个权值，通常把该结点的路径长度与该结点上的权值之积称为该结点的带权路径长度（weighted path length）</a:t>
            </a:r>
            <a:endParaRPr lang="zh-CN" altLang="en-US" sz="3200"/>
          </a:p>
          <a:p>
            <a:pPr algn="l"/>
            <a:r>
              <a:rPr lang="zh-CN" altLang="en-US" sz="3200">
                <a:solidFill>
                  <a:srgbClr val="FF0000"/>
                </a:solidFill>
              </a:rPr>
              <a:t>带权路径长度最小的二叉树就称为哈夫曼树或最优二叉树</a:t>
            </a:r>
            <a:endParaRPr lang="zh-CN" altLang="en-US" sz="32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_1331433194xuvE"/>
          <p:cNvPicPr>
            <a:picLocks noChangeAspect="1"/>
          </p:cNvPicPr>
          <p:nvPr/>
        </p:nvPicPr>
        <p:blipFill>
          <a:blip r:embed="rId1"/>
          <a:stretch>
            <a:fillRect/>
          </a:stretch>
        </p:blipFill>
        <p:spPr>
          <a:xfrm>
            <a:off x="998855" y="750570"/>
            <a:ext cx="10120630" cy="4667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2475" y="428625"/>
            <a:ext cx="10585450" cy="5631180"/>
          </a:xfrm>
          <a:prstGeom prst="rect">
            <a:avLst/>
          </a:prstGeom>
          <a:noFill/>
        </p:spPr>
        <p:txBody>
          <a:bodyPr wrap="square" rtlCol="0">
            <a:spAutoFit/>
          </a:bodyPr>
          <a:p>
            <a:pPr algn="l"/>
            <a:r>
              <a:rPr lang="zh-CN" altLang="en-US" sz="2000"/>
              <a:t>1. 等长编码</a:t>
            </a:r>
            <a:endParaRPr lang="zh-CN" altLang="en-US" sz="2000"/>
          </a:p>
          <a:p>
            <a:pPr algn="l"/>
            <a:r>
              <a:rPr lang="zh-CN" altLang="en-US" sz="2000"/>
              <a:t>            这种编码方式的特点是每个字符的编码长度相同（编码长度就是每个编码所含的二进制位数）。假设字符集只含有4个字符A，B，C，D，用二进制两位表示的编码分别为00，01，10，11。若现在有一段电文为：ABACCDA，则应发送二进制序列：00010010101100，总长度为14位。当接收方接收到这段电文后，将按两位一段进行译码。这种编码的特点是译码简单且具有唯一性，</a:t>
            </a:r>
            <a:r>
              <a:rPr lang="zh-CN" altLang="en-US" sz="2000">
                <a:solidFill>
                  <a:srgbClr val="FF0000"/>
                </a:solidFill>
              </a:rPr>
              <a:t>但编码长度并不是最短的。</a:t>
            </a:r>
            <a:endParaRPr lang="zh-CN" altLang="en-US" sz="2000">
              <a:solidFill>
                <a:srgbClr val="FF0000"/>
              </a:solidFill>
            </a:endParaRPr>
          </a:p>
          <a:p>
            <a:pPr algn="l"/>
            <a:r>
              <a:rPr lang="zh-CN" altLang="en-US" sz="2000"/>
              <a:t> </a:t>
            </a:r>
            <a:endParaRPr lang="zh-CN" altLang="en-US" sz="2000"/>
          </a:p>
          <a:p>
            <a:pPr algn="l"/>
            <a:r>
              <a:rPr lang="zh-CN" altLang="en-US" sz="2000"/>
              <a:t>2. 不等长编码</a:t>
            </a:r>
            <a:endParaRPr lang="zh-CN" altLang="en-US" sz="2000"/>
          </a:p>
          <a:p>
            <a:pPr algn="l"/>
            <a:r>
              <a:rPr lang="zh-CN" altLang="en-US" sz="2000"/>
              <a:t>            在传送电文时，为了使其二进制位数尽可能地少，可以将每个字符的编码设计为不等长的，使用频度较高的字符分配一个相对比较短的编码，使用频度较低的字符分配一个比较长的编码。例如，可以为A，B，C，D四个字符分别分配0，00，1，01，并可将上述电文用二进制序列：000011010发送，其长度只有9个二进制位，但随之带来了一个问题，</a:t>
            </a:r>
            <a:r>
              <a:rPr lang="zh-CN" altLang="en-US" sz="2000">
                <a:solidFill>
                  <a:srgbClr val="FF0000"/>
                </a:solidFill>
              </a:rPr>
              <a:t>接收方接到这段电文后无法进行译码，因为无法断定前面4个0是4个A，1个B、2个A，还是2个B，即译码不唯一</a:t>
            </a:r>
            <a:r>
              <a:rPr lang="zh-CN" altLang="en-US" sz="2000"/>
              <a:t>，因此这种编码方法不可使用。</a:t>
            </a:r>
            <a:endParaRPr lang="zh-CN" altLang="en-US" sz="2000"/>
          </a:p>
          <a:p>
            <a:pPr algn="l"/>
            <a:r>
              <a:rPr lang="zh-CN" altLang="en-US" sz="2000"/>
              <a:t> </a:t>
            </a:r>
            <a:endParaRPr lang="zh-CN" altLang="en-US" sz="2000"/>
          </a:p>
          <a:p>
            <a:pPr algn="l"/>
            <a:r>
              <a:rPr lang="zh-CN" altLang="en-US" sz="2000"/>
              <a:t>因此，为了设计长短不等的编码，以便减少电文的总长，还必须考虑编码的</a:t>
            </a:r>
            <a:r>
              <a:rPr lang="zh-CN" altLang="en-US" sz="2000">
                <a:solidFill>
                  <a:srgbClr val="FF0000"/>
                </a:solidFill>
              </a:rPr>
              <a:t>唯一性</a:t>
            </a:r>
            <a:r>
              <a:rPr lang="zh-CN" altLang="en-US" sz="2000"/>
              <a:t>，即在建立不等长编码时必须使任何一个字符的编码都不是另一个字符的前缀，这种编码称为前缀编码（prefix  code）</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52830" y="715010"/>
            <a:ext cx="9929495" cy="2553335"/>
          </a:xfrm>
          <a:prstGeom prst="rect">
            <a:avLst/>
          </a:prstGeom>
          <a:noFill/>
        </p:spPr>
        <p:txBody>
          <a:bodyPr wrap="square" rtlCol="0">
            <a:spAutoFit/>
          </a:bodyPr>
          <a:p>
            <a:pPr algn="l"/>
            <a:r>
              <a:rPr lang="zh-CN" altLang="en-US" sz="3200"/>
              <a:t>假设一个文本文件TFile中只包含7个字符{A，B，C，D，E}，这7个字符在文本中出现的次数为{5，24，7，17，34}</a:t>
            </a:r>
            <a:endParaRPr lang="zh-CN" altLang="en-US" sz="3200"/>
          </a:p>
          <a:p>
            <a:pPr algn="l"/>
            <a:r>
              <a:rPr lang="zh-CN" altLang="en-US" sz="3200"/>
              <a:t>利用哈夫曼树可以为文件TFile构造出符合前缀编码要求的不等长编码</a:t>
            </a:r>
            <a:endParaRPr lang="zh-CN" altLang="en-US"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Huffman编码"/>
          <p:cNvPicPr>
            <a:picLocks noChangeAspect="1"/>
          </p:cNvPicPr>
          <p:nvPr/>
        </p:nvPicPr>
        <p:blipFill>
          <a:blip r:embed="rId1"/>
          <a:stretch>
            <a:fillRect/>
          </a:stretch>
        </p:blipFill>
        <p:spPr>
          <a:xfrm>
            <a:off x="1196340" y="182880"/>
            <a:ext cx="9340215" cy="64554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未命名文件 (1)"/>
          <p:cNvPicPr>
            <a:picLocks noChangeAspect="1"/>
          </p:cNvPicPr>
          <p:nvPr/>
        </p:nvPicPr>
        <p:blipFill>
          <a:blip r:embed="rId1"/>
          <a:stretch>
            <a:fillRect/>
          </a:stretch>
        </p:blipFill>
        <p:spPr>
          <a:xfrm>
            <a:off x="346710" y="-12700"/>
            <a:ext cx="10058400" cy="68827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未命名文件 (2)"/>
          <p:cNvPicPr>
            <a:picLocks noChangeAspect="1"/>
          </p:cNvPicPr>
          <p:nvPr/>
        </p:nvPicPr>
        <p:blipFill>
          <a:blip r:embed="rId1"/>
          <a:stretch>
            <a:fillRect/>
          </a:stretch>
        </p:blipFill>
        <p:spPr>
          <a:xfrm>
            <a:off x="1008380" y="124460"/>
            <a:ext cx="9323070" cy="66097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46175" y="845185"/>
            <a:ext cx="9899650" cy="3538220"/>
          </a:xfrm>
          <a:prstGeom prst="rect">
            <a:avLst/>
          </a:prstGeom>
          <a:noFill/>
        </p:spPr>
        <p:txBody>
          <a:bodyPr wrap="square" rtlCol="0">
            <a:spAutoFit/>
          </a:bodyPr>
          <a:p>
            <a:r>
              <a:rPr lang="en-US" altLang="zh-CN" sz="3200"/>
              <a:t>       </a:t>
            </a:r>
            <a:r>
              <a:rPr lang="zh-CN" altLang="en-US" sz="3200"/>
              <a:t>某省调查乡村交通状况，省政府“畅通工程”的目标是使全省任何两个村庄间都可以实现公路交通（但不一定有直接的公路相连，只要能间接通过公路可达即可），并要求铺设的公路总长度为最小。请计算最小的公路总长度。</a:t>
            </a:r>
            <a:endParaRPr lang="zh-CN" altLang="en-US" sz="3200"/>
          </a:p>
          <a:p>
            <a:r>
              <a:rPr lang="zh-CN" altLang="en-US" sz="3200"/>
              <a:t>题目地址：</a:t>
            </a:r>
            <a:r>
              <a:rPr lang="zh-CN" altLang="en-US" sz="3200">
                <a:hlinkClick r:id="rId1"/>
              </a:rPr>
              <a:t>http://acm.hdu.edu.cn/showproblem.php?pid=1233</a:t>
            </a:r>
            <a:endParaRPr lang="zh-CN" altLang="en-US"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52245" y="484505"/>
            <a:ext cx="2325370" cy="460375"/>
          </a:xfrm>
          <a:prstGeom prst="rect">
            <a:avLst/>
          </a:prstGeom>
          <a:noFill/>
        </p:spPr>
        <p:txBody>
          <a:bodyPr wrap="none" rtlCol="0">
            <a:spAutoFit/>
          </a:bodyPr>
          <a:p>
            <a:pPr algn="l"/>
            <a:r>
              <a:rPr lang="zh-CN" altLang="en-US" sz="2400" b="1"/>
              <a:t>贪心和动态规划</a:t>
            </a:r>
            <a:endParaRPr lang="zh-CN" altLang="en-US" sz="2400" b="1"/>
          </a:p>
        </p:txBody>
      </p:sp>
      <p:sp>
        <p:nvSpPr>
          <p:cNvPr id="3" name="文本框 2"/>
          <p:cNvSpPr txBox="1"/>
          <p:nvPr/>
        </p:nvSpPr>
        <p:spPr>
          <a:xfrm>
            <a:off x="1135380" y="1538605"/>
            <a:ext cx="10640695" cy="4707890"/>
          </a:xfrm>
          <a:prstGeom prst="rect">
            <a:avLst/>
          </a:prstGeom>
          <a:noFill/>
        </p:spPr>
        <p:txBody>
          <a:bodyPr wrap="square" rtlCol="0">
            <a:spAutoFit/>
          </a:bodyPr>
          <a:p>
            <a:pPr algn="l"/>
            <a:r>
              <a:rPr lang="zh-CN" altLang="en-US" sz="2000"/>
              <a:t>动态规划和贪心算法的区别</a:t>
            </a:r>
            <a:endParaRPr lang="zh-CN" altLang="en-US" sz="2000"/>
          </a:p>
          <a:p>
            <a:pPr algn="l"/>
            <a:r>
              <a:rPr lang="zh-CN" altLang="en-US" sz="2000"/>
              <a:t>动态规划和贪心算法都是一种</a:t>
            </a:r>
            <a:r>
              <a:rPr lang="zh-CN" altLang="en-US" sz="2000">
                <a:solidFill>
                  <a:srgbClr val="FF0000"/>
                </a:solidFill>
              </a:rPr>
              <a:t>递推算法  均用局部最优解来推导全局最优解</a:t>
            </a:r>
            <a:r>
              <a:rPr lang="zh-CN" altLang="en-US" sz="2000"/>
              <a:t> </a:t>
            </a:r>
            <a:endParaRPr lang="zh-CN" altLang="en-US" sz="2000"/>
          </a:p>
          <a:p>
            <a:pPr algn="l"/>
            <a:endParaRPr lang="zh-CN" altLang="en-US" sz="2000"/>
          </a:p>
          <a:p>
            <a:pPr algn="l"/>
            <a:r>
              <a:rPr lang="zh-CN" altLang="en-US" sz="2000"/>
              <a:t>不同点： </a:t>
            </a:r>
            <a:endParaRPr lang="zh-CN" altLang="en-US" sz="2000"/>
          </a:p>
          <a:p>
            <a:pPr algn="l"/>
            <a:r>
              <a:rPr lang="zh-CN" altLang="en-US" sz="2000"/>
              <a:t>贪心算法： </a:t>
            </a:r>
            <a:endParaRPr lang="zh-CN" altLang="en-US" sz="2000"/>
          </a:p>
          <a:p>
            <a:pPr algn="l"/>
            <a:r>
              <a:rPr lang="zh-CN" altLang="en-US" sz="2000"/>
              <a:t>1.贪心算法中，作出的每步贪心决策都无法改变，因为贪心策略是由</a:t>
            </a:r>
            <a:r>
              <a:rPr lang="zh-CN" altLang="en-US" sz="2000">
                <a:solidFill>
                  <a:srgbClr val="FF0000"/>
                </a:solidFill>
              </a:rPr>
              <a:t>上一步的最优解推导下一步的最优解，而上一部之前的最优解则不作保留。 </a:t>
            </a:r>
            <a:endParaRPr lang="zh-CN" altLang="en-US" sz="2000">
              <a:solidFill>
                <a:srgbClr val="FF0000"/>
              </a:solidFill>
            </a:endParaRPr>
          </a:p>
          <a:p>
            <a:pPr algn="l"/>
            <a:r>
              <a:rPr lang="zh-CN" altLang="en-US" sz="2000"/>
              <a:t>2.由（1）中的介绍，可以知道贪心法正确的条件是：</a:t>
            </a:r>
            <a:r>
              <a:rPr lang="zh-CN" altLang="en-US" sz="2000">
                <a:solidFill>
                  <a:srgbClr val="FF0000"/>
                </a:solidFill>
              </a:rPr>
              <a:t>每一步的最优解一定包含上一步的最优解。</a:t>
            </a:r>
            <a:r>
              <a:rPr lang="zh-CN" altLang="en-US" sz="2000"/>
              <a:t> </a:t>
            </a:r>
            <a:endParaRPr lang="zh-CN" altLang="en-US" sz="2000"/>
          </a:p>
          <a:p>
            <a:pPr algn="l"/>
            <a:endParaRPr lang="zh-CN" altLang="en-US" sz="2000"/>
          </a:p>
          <a:p>
            <a:pPr algn="l"/>
            <a:r>
              <a:rPr lang="zh-CN" altLang="en-US" sz="2000"/>
              <a:t>动态规划算法： </a:t>
            </a:r>
            <a:endParaRPr lang="zh-CN" altLang="en-US" sz="2000"/>
          </a:p>
          <a:p>
            <a:pPr algn="l"/>
            <a:r>
              <a:rPr lang="zh-CN" altLang="en-US" sz="2000"/>
              <a:t>1.全局最优解中一定包含某个局部最优解，但不一定包含前一个局部最优解，因此需要记录之前的所有最优解 </a:t>
            </a:r>
            <a:endParaRPr lang="zh-CN" altLang="en-US" sz="2000"/>
          </a:p>
          <a:p>
            <a:pPr algn="l"/>
            <a:r>
              <a:rPr lang="zh-CN" altLang="en-US" sz="2000"/>
              <a:t>2.动态规划的关键是</a:t>
            </a:r>
            <a:r>
              <a:rPr lang="zh-CN" altLang="en-US" sz="2000">
                <a:solidFill>
                  <a:srgbClr val="FF0000"/>
                </a:solidFill>
              </a:rPr>
              <a:t>状态转移方程</a:t>
            </a:r>
            <a:r>
              <a:rPr lang="zh-CN" altLang="en-US" sz="2000"/>
              <a:t>，即如何由以求出的局部最优解来推导全局最优解 </a:t>
            </a:r>
            <a:endParaRPr lang="zh-CN" altLang="en-US" sz="2000"/>
          </a:p>
          <a:p>
            <a:pPr algn="l"/>
            <a:r>
              <a:rPr lang="zh-CN" altLang="en-US" sz="2000"/>
              <a:t>3.边界条件：即最简单的，可以</a:t>
            </a:r>
            <a:r>
              <a:rPr lang="zh-CN" altLang="en-US" sz="2000">
                <a:solidFill>
                  <a:srgbClr val="FF0000"/>
                </a:solidFill>
              </a:rPr>
              <a:t>直接得出的局部最优解</a:t>
            </a:r>
            <a:endParaRPr lang="zh-CN" altLang="en-US" sz="20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621790" y="1905635"/>
            <a:ext cx="8310880" cy="3046095"/>
          </a:xfrm>
          <a:prstGeom prst="rect">
            <a:avLst/>
          </a:prstGeom>
          <a:noFill/>
        </p:spPr>
        <p:txBody>
          <a:bodyPr wrap="none" rtlCol="0">
            <a:spAutoFit/>
          </a:bodyPr>
          <a:p>
            <a:pPr indent="0" algn="l">
              <a:buNone/>
            </a:pPr>
            <a:r>
              <a:rPr lang="zh-CN" altLang="en-US" sz="3200">
                <a:sym typeface="+mn-ea"/>
              </a:rPr>
              <a:t>递归：通俗理解就是程序本身</a:t>
            </a:r>
            <a:r>
              <a:rPr lang="zh-CN" altLang="en-US" sz="3200">
                <a:solidFill>
                  <a:srgbClr val="FF0000"/>
                </a:solidFill>
                <a:sym typeface="+mn-ea"/>
              </a:rPr>
              <a:t>自己调用自己</a:t>
            </a:r>
            <a:r>
              <a:rPr lang="zh-CN" altLang="en-US" sz="3200">
                <a:sym typeface="+mn-ea"/>
              </a:rPr>
              <a:t>。</a:t>
            </a:r>
            <a:endParaRPr lang="zh-CN" altLang="en-US" sz="3200">
              <a:sym typeface="+mn-ea"/>
            </a:endParaRPr>
          </a:p>
          <a:p>
            <a:pPr indent="0" algn="l">
              <a:buNone/>
            </a:pPr>
            <a:r>
              <a:rPr lang="zh-CN" altLang="en-US" sz="3200"/>
              <a:t>四个特性：</a:t>
            </a:r>
            <a:endParaRPr lang="zh-CN" altLang="en-US" sz="3200"/>
          </a:p>
          <a:p>
            <a:pPr marL="342900" indent="-342900" algn="l">
              <a:buFont typeface="+mj-ea"/>
              <a:buAutoNum type="circleNumDbPlain"/>
            </a:pPr>
            <a:r>
              <a:rPr lang="zh-CN" altLang="en-US" sz="3200">
                <a:solidFill>
                  <a:srgbClr val="FF0000"/>
                </a:solidFill>
              </a:rPr>
              <a:t>终止条件</a:t>
            </a:r>
            <a:endParaRPr lang="zh-CN" altLang="en-US" sz="3200">
              <a:solidFill>
                <a:srgbClr val="FF0000"/>
              </a:solidFill>
            </a:endParaRPr>
          </a:p>
          <a:p>
            <a:pPr marL="342900" indent="-342900" algn="l">
              <a:buFont typeface="+mj-ea"/>
              <a:buAutoNum type="circleNumDbPlain"/>
            </a:pPr>
            <a:r>
              <a:rPr lang="zh-CN" altLang="en-US" sz="3200">
                <a:solidFill>
                  <a:srgbClr val="FF0000"/>
                </a:solidFill>
              </a:rPr>
              <a:t>子问题在规模上比原问题小</a:t>
            </a:r>
            <a:endParaRPr lang="zh-CN" altLang="en-US" sz="3200">
              <a:solidFill>
                <a:srgbClr val="FF0000"/>
              </a:solidFill>
            </a:endParaRPr>
          </a:p>
          <a:p>
            <a:pPr marL="342900" indent="-342900" algn="l">
              <a:buFont typeface="+mj-ea"/>
              <a:buAutoNum type="circleNumDbPlain"/>
            </a:pPr>
            <a:r>
              <a:rPr lang="zh-CN" altLang="en-US" sz="3200">
                <a:solidFill>
                  <a:srgbClr val="FF0000"/>
                </a:solidFill>
              </a:rPr>
              <a:t>子问题可再次递归求解</a:t>
            </a:r>
            <a:endParaRPr lang="zh-CN" altLang="en-US" sz="3200">
              <a:solidFill>
                <a:srgbClr val="FF0000"/>
              </a:solidFill>
            </a:endParaRPr>
          </a:p>
          <a:p>
            <a:pPr marL="342900" indent="-342900" algn="l">
              <a:buFont typeface="+mj-ea"/>
              <a:buAutoNum type="circleNumDbPlain"/>
            </a:pPr>
            <a:r>
              <a:rPr lang="zh-CN" altLang="en-US" sz="3200">
                <a:solidFill>
                  <a:srgbClr val="FF0000"/>
                </a:solidFill>
              </a:rPr>
              <a:t>子问题的解能组和为原问题的解</a:t>
            </a:r>
            <a:endParaRPr lang="zh-CN" altLang="en-US" sz="3200">
              <a:solidFill>
                <a:srgbClr val="FF0000"/>
              </a:solidFill>
            </a:endParaRPr>
          </a:p>
        </p:txBody>
      </p:sp>
      <p:sp>
        <p:nvSpPr>
          <p:cNvPr id="6" name="文本框 5"/>
          <p:cNvSpPr txBox="1"/>
          <p:nvPr/>
        </p:nvSpPr>
        <p:spPr>
          <a:xfrm>
            <a:off x="2321560" y="852805"/>
            <a:ext cx="7517765" cy="829945"/>
          </a:xfrm>
          <a:prstGeom prst="rect">
            <a:avLst/>
          </a:prstGeom>
          <a:noFill/>
        </p:spPr>
        <p:txBody>
          <a:bodyPr wrap="square" rtlCol="0">
            <a:spAutoFit/>
          </a:bodyPr>
          <a:p>
            <a:pPr algn="ctr"/>
            <a:r>
              <a:rPr lang="zh-CN" altLang="en-US" sz="4800"/>
              <a:t>递归思想</a:t>
            </a:r>
            <a:endParaRPr lang="zh-CN" altLang="en-US" sz="4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96060" y="715010"/>
            <a:ext cx="9987280" cy="706755"/>
          </a:xfrm>
          <a:prstGeom prst="rect">
            <a:avLst/>
          </a:prstGeom>
          <a:noFill/>
        </p:spPr>
        <p:txBody>
          <a:bodyPr wrap="square" rtlCol="0">
            <a:spAutoFit/>
          </a:bodyPr>
          <a:p>
            <a:r>
              <a:rPr lang="zh-CN" altLang="en-US" sz="2000"/>
              <a:t>假如你是一名售货员，你要给顾客找零</a:t>
            </a:r>
            <a:r>
              <a:rPr lang="en-US" altLang="zh-CN" sz="2000"/>
              <a:t>n</a:t>
            </a:r>
            <a:r>
              <a:rPr lang="zh-CN" altLang="en-US" sz="2000"/>
              <a:t>元，无奈手中只有</a:t>
            </a:r>
            <a:r>
              <a:rPr lang="en-US" altLang="zh-CN" sz="2000"/>
              <a:t>10</a:t>
            </a:r>
            <a:r>
              <a:rPr lang="zh-CN" altLang="en-US" sz="2000"/>
              <a:t>元，</a:t>
            </a:r>
            <a:r>
              <a:rPr lang="en-US" altLang="zh-CN" sz="2000"/>
              <a:t>5</a:t>
            </a:r>
            <a:r>
              <a:rPr lang="zh-CN" altLang="en-US" sz="2000"/>
              <a:t>元，</a:t>
            </a:r>
            <a:r>
              <a:rPr lang="en-US" altLang="zh-CN" sz="2000"/>
              <a:t>1</a:t>
            </a:r>
            <a:r>
              <a:rPr lang="zh-CN" altLang="en-US" sz="2000"/>
              <a:t>元的纸币，顾客希望你给他尽可能少的张数的纸币？</a:t>
            </a:r>
            <a:endParaRPr lang="zh-CN" altLang="en-US" sz="2000"/>
          </a:p>
        </p:txBody>
      </p:sp>
      <p:sp>
        <p:nvSpPr>
          <p:cNvPr id="3" name="文本框 2"/>
          <p:cNvSpPr txBox="1"/>
          <p:nvPr/>
        </p:nvSpPr>
        <p:spPr>
          <a:xfrm>
            <a:off x="1496060" y="1724660"/>
            <a:ext cx="9987280" cy="983615"/>
          </a:xfrm>
          <a:prstGeom prst="rect">
            <a:avLst/>
          </a:prstGeom>
          <a:noFill/>
        </p:spPr>
        <p:txBody>
          <a:bodyPr wrap="square" rtlCol="0">
            <a:spAutoFit/>
          </a:bodyPr>
          <a:p>
            <a:pPr algn="l"/>
            <a:r>
              <a:rPr lang="zh-CN" altLang="en-US" sz="2000">
                <a:sym typeface="+mn-ea"/>
              </a:rPr>
              <a:t>假如你是一名售货员，你要给顾客找零</a:t>
            </a:r>
            <a:r>
              <a:rPr lang="en-US" altLang="zh-CN" sz="2000">
                <a:sym typeface="+mn-ea"/>
              </a:rPr>
              <a:t>n</a:t>
            </a:r>
            <a:r>
              <a:rPr lang="zh-CN" altLang="en-US" sz="2000">
                <a:sym typeface="+mn-ea"/>
              </a:rPr>
              <a:t>元，无奈手中只有</a:t>
            </a:r>
            <a:r>
              <a:rPr lang="en-US" altLang="zh-CN" sz="2000">
                <a:sym typeface="+mn-ea"/>
              </a:rPr>
              <a:t>11</a:t>
            </a:r>
            <a:r>
              <a:rPr lang="zh-CN" altLang="en-US" sz="2000">
                <a:sym typeface="+mn-ea"/>
              </a:rPr>
              <a:t>元，</a:t>
            </a:r>
            <a:r>
              <a:rPr lang="en-US" altLang="zh-CN" sz="2000">
                <a:sym typeface="+mn-ea"/>
              </a:rPr>
              <a:t>5</a:t>
            </a:r>
            <a:r>
              <a:rPr lang="zh-CN" altLang="en-US" sz="2000">
                <a:sym typeface="+mn-ea"/>
              </a:rPr>
              <a:t>元，</a:t>
            </a:r>
            <a:r>
              <a:rPr lang="en-US" altLang="zh-CN" sz="2000">
                <a:sym typeface="+mn-ea"/>
              </a:rPr>
              <a:t>1</a:t>
            </a:r>
            <a:r>
              <a:rPr lang="zh-CN" altLang="en-US" sz="2000">
                <a:sym typeface="+mn-ea"/>
              </a:rPr>
              <a:t>元的纸币，顾客希望你给他尽可能少的张数的纸币？</a:t>
            </a:r>
            <a:endParaRPr lang="zh-CN" altLang="en-US" sz="2000"/>
          </a:p>
          <a:p>
            <a:endParaRPr lang="zh-CN" altLang="en-US"/>
          </a:p>
        </p:txBody>
      </p:sp>
      <p:sp>
        <p:nvSpPr>
          <p:cNvPr id="4" name="文本框 3"/>
          <p:cNvSpPr txBox="1"/>
          <p:nvPr/>
        </p:nvSpPr>
        <p:spPr>
          <a:xfrm>
            <a:off x="1798320" y="2804160"/>
            <a:ext cx="9318625" cy="583565"/>
          </a:xfrm>
          <a:prstGeom prst="rect">
            <a:avLst/>
          </a:prstGeom>
          <a:noFill/>
        </p:spPr>
        <p:txBody>
          <a:bodyPr wrap="none" rtlCol="0">
            <a:spAutoFit/>
          </a:bodyPr>
          <a:p>
            <a:r>
              <a:rPr lang="en-US" altLang="zh-CN" sz="3200">
                <a:solidFill>
                  <a:srgbClr val="FF0000"/>
                </a:solidFill>
              </a:rPr>
              <a:t>dp[i][j]:</a:t>
            </a:r>
            <a:r>
              <a:rPr lang="zh-CN" altLang="en-US" sz="3200">
                <a:solidFill>
                  <a:srgbClr val="FF0000"/>
                </a:solidFill>
              </a:rPr>
              <a:t>表示前</a:t>
            </a:r>
            <a:r>
              <a:rPr lang="en-US" altLang="zh-CN" sz="3200">
                <a:solidFill>
                  <a:srgbClr val="FF0000"/>
                </a:solidFill>
              </a:rPr>
              <a:t>i</a:t>
            </a:r>
            <a:r>
              <a:rPr lang="zh-CN" altLang="en-US" sz="3200">
                <a:solidFill>
                  <a:srgbClr val="FF0000"/>
                </a:solidFill>
              </a:rPr>
              <a:t>种纸币，在找零</a:t>
            </a:r>
            <a:r>
              <a:rPr lang="en-US" altLang="zh-CN" sz="3200">
                <a:solidFill>
                  <a:srgbClr val="FF0000"/>
                </a:solidFill>
              </a:rPr>
              <a:t>j</a:t>
            </a:r>
            <a:r>
              <a:rPr lang="zh-CN" altLang="en-US" sz="3200">
                <a:solidFill>
                  <a:srgbClr val="FF0000"/>
                </a:solidFill>
              </a:rPr>
              <a:t>元时最少的纸币张数</a:t>
            </a:r>
            <a:endParaRPr lang="zh-CN" altLang="en-US" sz="3200">
              <a:solidFill>
                <a:srgbClr val="FF0000"/>
              </a:solidFill>
            </a:endParaRPr>
          </a:p>
        </p:txBody>
      </p:sp>
      <p:sp>
        <p:nvSpPr>
          <p:cNvPr id="5" name="文本框 4"/>
          <p:cNvSpPr txBox="1"/>
          <p:nvPr/>
        </p:nvSpPr>
        <p:spPr>
          <a:xfrm>
            <a:off x="1797685" y="3474720"/>
            <a:ext cx="5685155" cy="583565"/>
          </a:xfrm>
          <a:prstGeom prst="rect">
            <a:avLst/>
          </a:prstGeom>
          <a:noFill/>
        </p:spPr>
        <p:txBody>
          <a:bodyPr wrap="square" rtlCol="0">
            <a:spAutoFit/>
          </a:bodyPr>
          <a:p>
            <a:r>
              <a:rPr lang="en-US" altLang="zh-CN" sz="3200">
                <a:solidFill>
                  <a:srgbClr val="FF0000"/>
                </a:solidFill>
              </a:rPr>
              <a:t>dp[i][j] = min(dp[i][j-v],dp[i-1][j])</a:t>
            </a:r>
            <a:endParaRPr lang="en-US" altLang="zh-CN" sz="32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60120" y="571500"/>
            <a:ext cx="1407795" cy="583565"/>
          </a:xfrm>
          <a:prstGeom prst="rect">
            <a:avLst/>
          </a:prstGeom>
          <a:noFill/>
        </p:spPr>
        <p:txBody>
          <a:bodyPr wrap="none" rtlCol="0">
            <a:spAutoFit/>
          </a:bodyPr>
          <a:p>
            <a:r>
              <a:rPr lang="zh-CN" altLang="en-US" sz="3200" b="1"/>
              <a:t>快速幂</a:t>
            </a:r>
            <a:endParaRPr lang="zh-CN" altLang="en-US" sz="3200" b="1"/>
          </a:p>
        </p:txBody>
      </p:sp>
      <p:sp>
        <p:nvSpPr>
          <p:cNvPr id="3" name="文本框 2"/>
          <p:cNvSpPr txBox="1"/>
          <p:nvPr/>
        </p:nvSpPr>
        <p:spPr>
          <a:xfrm>
            <a:off x="1127760" y="1226820"/>
            <a:ext cx="8407400" cy="368300"/>
          </a:xfrm>
          <a:prstGeom prst="rect">
            <a:avLst/>
          </a:prstGeom>
          <a:noFill/>
        </p:spPr>
        <p:txBody>
          <a:bodyPr wrap="none" rtlCol="0">
            <a:spAutoFit/>
          </a:bodyPr>
          <a:p>
            <a:r>
              <a:rPr lang="zh-CN" altLang="en-US"/>
              <a:t>通常计算</a:t>
            </a:r>
            <a:r>
              <a:rPr lang="en-US" altLang="zh-CN"/>
              <a:t>a</a:t>
            </a:r>
            <a:r>
              <a:rPr lang="zh-CN" altLang="en-US"/>
              <a:t>的</a:t>
            </a:r>
            <a:r>
              <a:rPr lang="en-US" altLang="zh-CN"/>
              <a:t>11</a:t>
            </a:r>
            <a:r>
              <a:rPr lang="zh-CN" altLang="en-US"/>
              <a:t>次方，可能会</a:t>
            </a:r>
            <a:r>
              <a:rPr lang="en-US" altLang="zh-CN"/>
              <a:t>a</a:t>
            </a:r>
            <a:r>
              <a:rPr lang="zh-CN" altLang="en-US"/>
              <a:t>乘</a:t>
            </a:r>
            <a:r>
              <a:rPr lang="en-US" altLang="zh-CN"/>
              <a:t>11</a:t>
            </a:r>
            <a:r>
              <a:rPr lang="zh-CN" altLang="en-US"/>
              <a:t>次，实际上可以利用快速幂减少连乘次数，如下</a:t>
            </a:r>
            <a:endParaRPr lang="zh-CN" altLang="en-US"/>
          </a:p>
        </p:txBody>
      </p:sp>
      <p:graphicFrame>
        <p:nvGraphicFramePr>
          <p:cNvPr id="7" name="对象 6">
            <a:hlinkClick r:id="" action="ppaction://ole?verb="/>
          </p:cNvPr>
          <p:cNvGraphicFramePr>
            <a:graphicFrameLocks noChangeAspect="1"/>
          </p:cNvGraphicFramePr>
          <p:nvPr/>
        </p:nvGraphicFramePr>
        <p:xfrm>
          <a:off x="1127760" y="1781175"/>
          <a:ext cx="2449195" cy="598805"/>
        </p:xfrm>
        <a:graphic>
          <a:graphicData uri="http://schemas.openxmlformats.org/presentationml/2006/ole">
            <mc:AlternateContent xmlns:mc="http://schemas.openxmlformats.org/markup-compatibility/2006">
              <mc:Choice xmlns:v="urn:schemas-microsoft-com:vml" Requires="v">
                <p:oleObj spid="_x0000_s1028" name="" r:id="rId1" imgW="1143000" imgH="279400" progId="Equation.KSEE3">
                  <p:embed/>
                </p:oleObj>
              </mc:Choice>
              <mc:Fallback>
                <p:oleObj name="" r:id="rId1" imgW="1143000" imgH="279400" progId="Equation.KSEE3">
                  <p:embed/>
                  <p:pic>
                    <p:nvPicPr>
                      <p:cNvPr id="0" name="图片 1027"/>
                      <p:cNvPicPr/>
                      <p:nvPr/>
                    </p:nvPicPr>
                    <p:blipFill>
                      <a:blip r:embed="rId2"/>
                      <a:stretch>
                        <a:fillRect/>
                      </a:stretch>
                    </p:blipFill>
                    <p:spPr>
                      <a:xfrm>
                        <a:off x="1127760" y="1781175"/>
                        <a:ext cx="2449195" cy="598805"/>
                      </a:xfrm>
                      <a:prstGeom prst="rect">
                        <a:avLst/>
                      </a:prstGeom>
                    </p:spPr>
                  </p:pic>
                </p:oleObj>
              </mc:Fallback>
            </mc:AlternateContent>
          </a:graphicData>
        </a:graphic>
      </p:graphicFrame>
      <p:sp>
        <p:nvSpPr>
          <p:cNvPr id="10" name="文本框 9"/>
          <p:cNvSpPr txBox="1"/>
          <p:nvPr/>
        </p:nvSpPr>
        <p:spPr>
          <a:xfrm>
            <a:off x="3886200" y="2019300"/>
            <a:ext cx="2129790" cy="368300"/>
          </a:xfrm>
          <a:prstGeom prst="rect">
            <a:avLst/>
          </a:prstGeom>
          <a:noFill/>
        </p:spPr>
        <p:txBody>
          <a:bodyPr wrap="none" rtlCol="0">
            <a:spAutoFit/>
          </a:bodyPr>
          <a:p>
            <a:r>
              <a:rPr lang="zh-CN" altLang="en-US"/>
              <a:t>而</a:t>
            </a:r>
            <a:r>
              <a:rPr lang="en-US" altLang="zh-CN"/>
              <a:t>1</a:t>
            </a:r>
            <a:r>
              <a:rPr lang="zh-CN" altLang="en-US"/>
              <a:t>，</a:t>
            </a:r>
            <a:r>
              <a:rPr lang="en-US" altLang="zh-CN"/>
              <a:t>3</a:t>
            </a:r>
            <a:r>
              <a:rPr lang="zh-CN" altLang="en-US"/>
              <a:t>，</a:t>
            </a:r>
            <a:r>
              <a:rPr lang="en-US" altLang="zh-CN"/>
              <a:t>8</a:t>
            </a:r>
            <a:r>
              <a:rPr lang="zh-CN" altLang="en-US"/>
              <a:t>实际上是</a:t>
            </a:r>
            <a:endParaRPr lang="en-US" altLang="zh-CN"/>
          </a:p>
        </p:txBody>
      </p:sp>
      <p:graphicFrame>
        <p:nvGraphicFramePr>
          <p:cNvPr id="11" name="对象 10">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3" imgW="914400" imgH="215900" progId="Equation.KSEE3">
                  <p:embed/>
                </p:oleObj>
              </mc:Choice>
              <mc:Fallback>
                <p:oleObj name="" r:id="rId3" imgW="914400" imgH="215900" progId="Equation.KSEE3">
                  <p:embed/>
                  <p:pic>
                    <p:nvPicPr>
                      <p:cNvPr id="0" name="图片 1028"/>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6015990" y="1882140"/>
          <a:ext cx="1146810" cy="396875"/>
        </p:xfrm>
        <a:graphic>
          <a:graphicData uri="http://schemas.openxmlformats.org/presentationml/2006/ole">
            <mc:AlternateContent xmlns:mc="http://schemas.openxmlformats.org/markup-compatibility/2006">
              <mc:Choice xmlns:v="urn:schemas-microsoft-com:vml" Requires="v">
                <p:oleObj spid="_x0000_s1030" name="" r:id="rId5" imgW="2921000" imgH="1009015" progId="Equation.KSEE3">
                  <p:embed/>
                </p:oleObj>
              </mc:Choice>
              <mc:Fallback>
                <p:oleObj name="" r:id="rId5" imgW="2921000" imgH="1009015" progId="Equation.KSEE3">
                  <p:embed/>
                  <p:pic>
                    <p:nvPicPr>
                      <p:cNvPr id="0" name="图片 1029"/>
                      <p:cNvPicPr/>
                      <p:nvPr/>
                    </p:nvPicPr>
                    <p:blipFill>
                      <a:blip r:embed="rId6"/>
                      <a:stretch>
                        <a:fillRect/>
                      </a:stretch>
                    </p:blipFill>
                    <p:spPr>
                      <a:xfrm>
                        <a:off x="6015990" y="1882140"/>
                        <a:ext cx="1146810" cy="396875"/>
                      </a:xfrm>
                      <a:prstGeom prst="rect">
                        <a:avLst/>
                      </a:prstGeom>
                    </p:spPr>
                  </p:pic>
                </p:oleObj>
              </mc:Fallback>
            </mc:AlternateContent>
          </a:graphicData>
        </a:graphic>
      </p:graphicFrame>
      <p:sp>
        <p:nvSpPr>
          <p:cNvPr id="13" name="文本框 12"/>
          <p:cNvSpPr txBox="1"/>
          <p:nvPr/>
        </p:nvSpPr>
        <p:spPr>
          <a:xfrm>
            <a:off x="1310640" y="2842260"/>
            <a:ext cx="6466840" cy="2584450"/>
          </a:xfrm>
          <a:prstGeom prst="rect">
            <a:avLst/>
          </a:prstGeom>
          <a:noFill/>
        </p:spPr>
        <p:txBody>
          <a:bodyPr wrap="square" rtlCol="0">
            <a:spAutoFit/>
          </a:bodyPr>
          <a:p>
            <a:r>
              <a:rPr lang="zh-CN" altLang="en-US"/>
              <a:t>function firstPower(a,n) {</a:t>
            </a:r>
            <a:endParaRPr lang="zh-CN" altLang="en-US"/>
          </a:p>
          <a:p>
            <a:r>
              <a:rPr lang="zh-CN" altLang="en-US"/>
              <a:t>       var ans = 1;</a:t>
            </a:r>
            <a:endParaRPr lang="zh-CN" altLang="en-US"/>
          </a:p>
          <a:p>
            <a:r>
              <a:rPr lang="zh-CN" altLang="en-US"/>
              <a:t>       while (n &gt; 0) {</a:t>
            </a:r>
            <a:endParaRPr lang="zh-CN" altLang="en-US"/>
          </a:p>
          <a:p>
            <a:r>
              <a:rPr lang="zh-CN" altLang="en-US"/>
              <a:t>          ans = n &amp; 1 ? ans*a : ans;</a:t>
            </a:r>
            <a:endParaRPr lang="zh-CN" altLang="en-US"/>
          </a:p>
          <a:p>
            <a:r>
              <a:rPr lang="zh-CN" altLang="en-US"/>
              <a:t>          n&gt;&gt;=1;</a:t>
            </a:r>
            <a:endParaRPr lang="zh-CN" altLang="en-US"/>
          </a:p>
          <a:p>
            <a:r>
              <a:rPr lang="zh-CN" altLang="en-US"/>
              <a:t>          a*=a;</a:t>
            </a:r>
            <a:endParaRPr lang="zh-CN" altLang="en-US"/>
          </a:p>
          <a:p>
            <a:r>
              <a:rPr lang="zh-CN" altLang="en-US"/>
              <a:t>       }</a:t>
            </a:r>
            <a:endParaRPr lang="zh-CN" altLang="en-US"/>
          </a:p>
          <a:p>
            <a:r>
              <a:rPr lang="zh-CN" altLang="en-US"/>
              <a:t>       return ans;</a:t>
            </a:r>
            <a:endParaRPr lang="zh-CN" altLang="en-US"/>
          </a:p>
          <a:p>
            <a:r>
              <a:rPr lang="zh-CN" altLang="en-US"/>
              <a:t>   }</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36320" y="556260"/>
            <a:ext cx="2224405" cy="583565"/>
          </a:xfrm>
          <a:prstGeom prst="rect">
            <a:avLst/>
          </a:prstGeom>
          <a:noFill/>
        </p:spPr>
        <p:txBody>
          <a:bodyPr wrap="none" rtlCol="0">
            <a:spAutoFit/>
          </a:bodyPr>
          <a:p>
            <a:r>
              <a:rPr lang="zh-CN" altLang="en-US" sz="3200" b="1"/>
              <a:t>矩阵快速幂</a:t>
            </a:r>
            <a:endParaRPr lang="zh-CN" altLang="en-US" sz="3200" b="1"/>
          </a:p>
        </p:txBody>
      </p:sp>
      <p:pic>
        <p:nvPicPr>
          <p:cNvPr id="3" name="图片 2" descr="20161004200323252"/>
          <p:cNvPicPr>
            <a:picLocks noChangeAspect="1"/>
          </p:cNvPicPr>
          <p:nvPr/>
        </p:nvPicPr>
        <p:blipFill>
          <a:blip r:embed="rId1"/>
          <a:stretch>
            <a:fillRect/>
          </a:stretch>
        </p:blipFill>
        <p:spPr>
          <a:xfrm>
            <a:off x="1036320" y="1920875"/>
            <a:ext cx="6635750" cy="1548765"/>
          </a:xfrm>
          <a:prstGeom prst="rect">
            <a:avLst/>
          </a:prstGeom>
        </p:spPr>
      </p:pic>
      <p:pic>
        <p:nvPicPr>
          <p:cNvPr id="4" name="图片 3" descr="20161004200246626"/>
          <p:cNvPicPr>
            <a:picLocks noChangeAspect="1"/>
          </p:cNvPicPr>
          <p:nvPr/>
        </p:nvPicPr>
        <p:blipFill>
          <a:blip r:embed="rId2"/>
          <a:stretch>
            <a:fillRect/>
          </a:stretch>
        </p:blipFill>
        <p:spPr>
          <a:xfrm>
            <a:off x="1036320" y="3836670"/>
            <a:ext cx="6635115" cy="1348740"/>
          </a:xfrm>
          <a:prstGeom prst="rect">
            <a:avLst/>
          </a:prstGeom>
        </p:spPr>
      </p:pic>
      <p:sp>
        <p:nvSpPr>
          <p:cNvPr id="5" name="文本框 4"/>
          <p:cNvSpPr txBox="1"/>
          <p:nvPr/>
        </p:nvSpPr>
        <p:spPr>
          <a:xfrm>
            <a:off x="1371600" y="1424940"/>
            <a:ext cx="1741805" cy="368300"/>
          </a:xfrm>
          <a:prstGeom prst="rect">
            <a:avLst/>
          </a:prstGeom>
          <a:noFill/>
        </p:spPr>
        <p:txBody>
          <a:bodyPr wrap="none" rtlCol="0">
            <a:spAutoFit/>
          </a:bodyPr>
          <a:p>
            <a:r>
              <a:rPr lang="zh-CN" altLang="en-US"/>
              <a:t>求</a:t>
            </a:r>
            <a:r>
              <a:rPr lang="en-US" altLang="zh-CN"/>
              <a:t>Fibonacci</a:t>
            </a:r>
            <a:r>
              <a:rPr lang="zh-CN" altLang="en-US"/>
              <a:t>数列</a:t>
            </a:r>
            <a:endParaRPr lang="zh-CN" altLang="en-US"/>
          </a:p>
        </p:txBody>
      </p:sp>
      <p:graphicFrame>
        <p:nvGraphicFramePr>
          <p:cNvPr id="6" name="对象 5">
            <a:hlinkClick r:id="" action="ppaction://ole?verb="/>
          </p:cNvPr>
          <p:cNvGraphicFramePr>
            <a:graphicFrameLocks noChangeAspect="1"/>
          </p:cNvGraphicFramePr>
          <p:nvPr/>
        </p:nvGraphicFramePr>
        <p:xfrm>
          <a:off x="3384550" y="1139190"/>
          <a:ext cx="2865755" cy="609600"/>
        </p:xfrm>
        <a:graphic>
          <a:graphicData uri="http://schemas.openxmlformats.org/presentationml/2006/ole">
            <mc:AlternateContent xmlns:mc="http://schemas.openxmlformats.org/markup-compatibility/2006">
              <mc:Choice xmlns:v="urn:schemas-microsoft-com:vml" Requires="v">
                <p:oleObj spid="_x0000_s2049" name="" r:id="rId3" imgW="698500" imgH="279400" progId="Equation.KSEE3">
                  <p:embed/>
                </p:oleObj>
              </mc:Choice>
              <mc:Fallback>
                <p:oleObj name="" r:id="rId3" imgW="698500" imgH="279400" progId="Equation.KSEE3">
                  <p:embed/>
                  <p:pic>
                    <p:nvPicPr>
                      <p:cNvPr id="0" name="图片 2048"/>
                      <p:cNvPicPr/>
                      <p:nvPr/>
                    </p:nvPicPr>
                    <p:blipFill>
                      <a:blip r:embed="rId4"/>
                      <a:stretch>
                        <a:fillRect/>
                      </a:stretch>
                    </p:blipFill>
                    <p:spPr>
                      <a:xfrm>
                        <a:off x="3384550" y="1139190"/>
                        <a:ext cx="2865755" cy="609600"/>
                      </a:xfrm>
                      <a:prstGeom prst="rect">
                        <a:avLst/>
                      </a:prstGeom>
                    </p:spPr>
                  </p:pic>
                </p:oleObj>
              </mc:Fallback>
            </mc:AlternateContent>
          </a:graphicData>
        </a:graphic>
      </p:graphicFrame>
      <p:sp>
        <p:nvSpPr>
          <p:cNvPr id="7" name="文本框 6"/>
          <p:cNvSpPr txBox="1"/>
          <p:nvPr/>
        </p:nvSpPr>
        <p:spPr>
          <a:xfrm>
            <a:off x="1127760" y="5661660"/>
            <a:ext cx="838200" cy="368300"/>
          </a:xfrm>
          <a:prstGeom prst="rect">
            <a:avLst/>
          </a:prstGeom>
          <a:noFill/>
        </p:spPr>
        <p:txBody>
          <a:bodyPr wrap="square" rtlCol="0">
            <a:spAutoFit/>
          </a:bodyPr>
          <a:p>
            <a:r>
              <a:rPr lang="zh-CN" altLang="en-US"/>
              <a:t>矩阵</a:t>
            </a:r>
            <a:r>
              <a:rPr lang="en-US" altLang="zh-CN"/>
              <a:t>A</a:t>
            </a:r>
            <a:r>
              <a:rPr lang="zh-CN" altLang="en-US"/>
              <a:t>：</a:t>
            </a:r>
            <a:endParaRPr lang="zh-CN" altLang="en-US"/>
          </a:p>
        </p:txBody>
      </p:sp>
      <p:graphicFrame>
        <p:nvGraphicFramePr>
          <p:cNvPr id="8" name="对象 7">
            <a:hlinkClick r:id="" action="ppaction://ole?verb="/>
          </p:cNvPr>
          <p:cNvGraphicFramePr>
            <a:graphicFrameLocks noChangeAspect="1"/>
          </p:cNvGraphicFramePr>
          <p:nvPr/>
        </p:nvGraphicFramePr>
        <p:xfrm>
          <a:off x="2058670" y="5430520"/>
          <a:ext cx="575945" cy="831215"/>
        </p:xfrm>
        <a:graphic>
          <a:graphicData uri="http://schemas.openxmlformats.org/presentationml/2006/ole">
            <mc:AlternateContent xmlns:mc="http://schemas.openxmlformats.org/markup-compatibility/2006">
              <mc:Choice xmlns:v="urn:schemas-microsoft-com:vml" Requires="v">
                <p:oleObj spid="_x0000_s2050" name="" r:id="rId5" imgW="316865" imgH="457200" progId="Equation.KSEE3">
                  <p:embed/>
                </p:oleObj>
              </mc:Choice>
              <mc:Fallback>
                <p:oleObj name="" r:id="rId5" imgW="316865" imgH="457200" progId="Equation.KSEE3">
                  <p:embed/>
                  <p:pic>
                    <p:nvPicPr>
                      <p:cNvPr id="0" name="图片 2049"/>
                      <p:cNvPicPr/>
                      <p:nvPr/>
                    </p:nvPicPr>
                    <p:blipFill>
                      <a:blip r:embed="rId6"/>
                      <a:stretch>
                        <a:fillRect/>
                      </a:stretch>
                    </p:blipFill>
                    <p:spPr>
                      <a:xfrm>
                        <a:off x="2058670" y="5430520"/>
                        <a:ext cx="575945" cy="831215"/>
                      </a:xfrm>
                      <a:prstGeom prst="rect">
                        <a:avLst/>
                      </a:prstGeom>
                    </p:spPr>
                  </p:pic>
                </p:oleObj>
              </mc:Fallback>
            </mc:AlternateContent>
          </a:graphicData>
        </a:graphic>
      </p:graphicFrame>
      <p:sp>
        <p:nvSpPr>
          <p:cNvPr id="9" name="文本框 8"/>
          <p:cNvSpPr txBox="1"/>
          <p:nvPr/>
        </p:nvSpPr>
        <p:spPr>
          <a:xfrm>
            <a:off x="2803525" y="5662295"/>
            <a:ext cx="1915160" cy="368300"/>
          </a:xfrm>
          <a:prstGeom prst="rect">
            <a:avLst/>
          </a:prstGeom>
          <a:noFill/>
        </p:spPr>
        <p:txBody>
          <a:bodyPr wrap="none" rtlCol="0">
            <a:spAutoFit/>
          </a:bodyPr>
          <a:p>
            <a:r>
              <a:rPr lang="zh-CN" altLang="en-US"/>
              <a:t>对</a:t>
            </a:r>
            <a:r>
              <a:rPr lang="en-US" altLang="zh-CN"/>
              <a:t>A</a:t>
            </a:r>
            <a:r>
              <a:rPr lang="zh-CN" altLang="en-US"/>
              <a:t>用快速幂计算</a:t>
            </a:r>
            <a:endParaRPr lang="zh-CN" altLang="en-US"/>
          </a:p>
        </p:txBody>
      </p:sp>
      <p:sp>
        <p:nvSpPr>
          <p:cNvPr id="10" name="文本框 9"/>
          <p:cNvSpPr txBox="1"/>
          <p:nvPr/>
        </p:nvSpPr>
        <p:spPr>
          <a:xfrm>
            <a:off x="4983480" y="5662295"/>
            <a:ext cx="1266825" cy="368300"/>
          </a:xfrm>
          <a:prstGeom prst="rect">
            <a:avLst/>
          </a:prstGeom>
          <a:noFill/>
        </p:spPr>
        <p:txBody>
          <a:bodyPr wrap="square" rtlCol="0">
            <a:spAutoFit/>
          </a:bodyPr>
          <a:p>
            <a:r>
              <a:rPr lang="zh-CN" altLang="en-US"/>
              <a:t>单位矩阵</a:t>
            </a:r>
            <a:endParaRPr lang="zh-CN" altLang="en-US"/>
          </a:p>
        </p:txBody>
      </p:sp>
      <p:graphicFrame>
        <p:nvGraphicFramePr>
          <p:cNvPr id="11" name="对象 10">
            <a:hlinkClick r:id="" action="ppaction://ole?verb="/>
          </p:cNvPr>
          <p:cNvGraphicFramePr>
            <a:graphicFrameLocks noChangeAspect="1"/>
          </p:cNvGraphicFramePr>
          <p:nvPr/>
        </p:nvGraphicFramePr>
        <p:xfrm>
          <a:off x="6250305" y="5496560"/>
          <a:ext cx="530225" cy="765175"/>
        </p:xfrm>
        <a:graphic>
          <a:graphicData uri="http://schemas.openxmlformats.org/presentationml/2006/ole">
            <mc:AlternateContent xmlns:mc="http://schemas.openxmlformats.org/markup-compatibility/2006">
              <mc:Choice xmlns:v="urn:schemas-microsoft-com:vml" Requires="v">
                <p:oleObj spid="_x0000_s2051" name="" r:id="rId7" imgW="316865" imgH="457200" progId="Equation.KSEE3">
                  <p:embed/>
                </p:oleObj>
              </mc:Choice>
              <mc:Fallback>
                <p:oleObj name="" r:id="rId7" imgW="316865" imgH="457200" progId="Equation.KSEE3">
                  <p:embed/>
                  <p:pic>
                    <p:nvPicPr>
                      <p:cNvPr id="0" name="图片 2050"/>
                      <p:cNvPicPr/>
                      <p:nvPr/>
                    </p:nvPicPr>
                    <p:blipFill>
                      <a:blip r:embed="rId8"/>
                      <a:stretch>
                        <a:fillRect/>
                      </a:stretch>
                    </p:blipFill>
                    <p:spPr>
                      <a:xfrm>
                        <a:off x="6250305" y="5496560"/>
                        <a:ext cx="530225" cy="76517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755775" y="674370"/>
            <a:ext cx="7517765" cy="829945"/>
          </a:xfrm>
          <a:prstGeom prst="rect">
            <a:avLst/>
          </a:prstGeom>
          <a:noFill/>
        </p:spPr>
        <p:txBody>
          <a:bodyPr wrap="square" rtlCol="0">
            <a:spAutoFit/>
          </a:bodyPr>
          <a:p>
            <a:pPr algn="ctr"/>
            <a:r>
              <a:rPr lang="zh-CN" altLang="en-US" sz="4800"/>
              <a:t>递归例子</a:t>
            </a:r>
            <a:endParaRPr lang="zh-CN" altLang="en-US" sz="4800"/>
          </a:p>
        </p:txBody>
      </p:sp>
      <p:sp>
        <p:nvSpPr>
          <p:cNvPr id="2" name="文本框 1"/>
          <p:cNvSpPr txBox="1"/>
          <p:nvPr/>
        </p:nvSpPr>
        <p:spPr>
          <a:xfrm>
            <a:off x="967105" y="1504315"/>
            <a:ext cx="9740900" cy="1691640"/>
          </a:xfrm>
          <a:prstGeom prst="rect">
            <a:avLst/>
          </a:prstGeom>
          <a:noFill/>
        </p:spPr>
        <p:txBody>
          <a:bodyPr wrap="square" rtlCol="0">
            <a:spAutoFit/>
          </a:bodyPr>
          <a:p>
            <a:r>
              <a:rPr lang="en-US" sz="2400"/>
              <a:t>1</a:t>
            </a:r>
            <a:r>
              <a:rPr lang="zh-CN" altLang="en-US" sz="2400"/>
              <a:t>、</a:t>
            </a:r>
            <a:r>
              <a:rPr lang="en-US" altLang="zh-CN" sz="2400"/>
              <a:t>Hanoi</a:t>
            </a:r>
            <a:r>
              <a:rPr lang="zh-CN" altLang="en-US" sz="2400"/>
              <a:t>塔问题</a:t>
            </a:r>
            <a:endParaRPr lang="zh-CN" altLang="en-US" sz="2400"/>
          </a:p>
          <a:p>
            <a:r>
              <a:rPr lang="zh-CN" altLang="en-US" sz="2000"/>
              <a:t>如图，汉诺塔问题是指有三根杆子A,B,C。C杆上有若干碟子，把所有碟子从</a:t>
            </a:r>
            <a:r>
              <a:rPr lang="en-US" altLang="zh-CN" sz="2000"/>
              <a:t>C</a:t>
            </a:r>
            <a:r>
              <a:rPr lang="zh-CN" altLang="en-US" sz="2000"/>
              <a:t>杆上移到</a:t>
            </a:r>
            <a:r>
              <a:rPr lang="en-US" altLang="zh-CN" sz="2000"/>
              <a:t>A</a:t>
            </a:r>
            <a:r>
              <a:rPr lang="zh-CN" altLang="en-US" sz="2000"/>
              <a:t>杆上，每次只能移动一个碟子，大的碟子不能叠在小的碟子上面。求最少要移动多少次？</a:t>
            </a:r>
            <a:endParaRPr lang="zh-CN" altLang="en-US" sz="2000"/>
          </a:p>
          <a:p>
            <a:endParaRPr lang="zh-CN" altLang="en-US" sz="2000"/>
          </a:p>
        </p:txBody>
      </p:sp>
      <p:pic>
        <p:nvPicPr>
          <p:cNvPr id="3" name="图片 2" descr="1358323206_2441"/>
          <p:cNvPicPr>
            <a:picLocks noChangeAspect="1"/>
          </p:cNvPicPr>
          <p:nvPr/>
        </p:nvPicPr>
        <p:blipFill>
          <a:blip r:embed="rId1"/>
          <a:stretch>
            <a:fillRect/>
          </a:stretch>
        </p:blipFill>
        <p:spPr>
          <a:xfrm>
            <a:off x="3361690" y="3195955"/>
            <a:ext cx="4952365" cy="2571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1245" y="294640"/>
            <a:ext cx="10683240" cy="1568450"/>
          </a:xfrm>
          <a:prstGeom prst="rect">
            <a:avLst/>
          </a:prstGeom>
          <a:noFill/>
        </p:spPr>
        <p:txBody>
          <a:bodyPr wrap="square" rtlCol="0">
            <a:spAutoFit/>
          </a:bodyPr>
          <a:p>
            <a:r>
              <a:rPr lang="zh-CN" altLang="en-US" sz="3200">
                <a:solidFill>
                  <a:srgbClr val="FF0000"/>
                </a:solidFill>
              </a:rPr>
              <a:t>思路：最基本的想法是把最大的先移动到</a:t>
            </a:r>
            <a:r>
              <a:rPr lang="en-US" altLang="zh-CN" sz="3200">
                <a:solidFill>
                  <a:srgbClr val="FF0000"/>
                </a:solidFill>
              </a:rPr>
              <a:t>A</a:t>
            </a:r>
            <a:r>
              <a:rPr lang="zh-CN" altLang="en-US" sz="3200">
                <a:solidFill>
                  <a:srgbClr val="FF0000"/>
                </a:solidFill>
              </a:rPr>
              <a:t>上；再把倒数第二大及上方的盘子的移动到</a:t>
            </a:r>
            <a:r>
              <a:rPr lang="en-US" altLang="zh-CN" sz="3200">
                <a:solidFill>
                  <a:srgbClr val="FF0000"/>
                </a:solidFill>
              </a:rPr>
              <a:t>B</a:t>
            </a:r>
            <a:r>
              <a:rPr lang="zh-CN" altLang="en-US" sz="3200">
                <a:solidFill>
                  <a:srgbClr val="FF0000"/>
                </a:solidFill>
              </a:rPr>
              <a:t>上，此时</a:t>
            </a:r>
            <a:r>
              <a:rPr lang="en-US" altLang="zh-CN" sz="3200">
                <a:solidFill>
                  <a:srgbClr val="FF0000"/>
                </a:solidFill>
              </a:rPr>
              <a:t>n</a:t>
            </a:r>
            <a:r>
              <a:rPr lang="zh-CN" altLang="en-US" sz="3200">
                <a:solidFill>
                  <a:srgbClr val="FF0000"/>
                </a:solidFill>
              </a:rPr>
              <a:t>的问题变成</a:t>
            </a:r>
            <a:r>
              <a:rPr lang="en-US" altLang="zh-CN" sz="3200">
                <a:solidFill>
                  <a:srgbClr val="FF0000"/>
                </a:solidFill>
              </a:rPr>
              <a:t>n-1</a:t>
            </a:r>
            <a:r>
              <a:rPr lang="zh-CN" altLang="en-US" sz="3200">
                <a:solidFill>
                  <a:srgbClr val="FF0000"/>
                </a:solidFill>
              </a:rPr>
              <a:t>的问题，继续递归直到</a:t>
            </a:r>
            <a:r>
              <a:rPr lang="en-US" altLang="zh-CN" sz="3200">
                <a:solidFill>
                  <a:srgbClr val="FF0000"/>
                </a:solidFill>
              </a:rPr>
              <a:t>n=1</a:t>
            </a:r>
            <a:r>
              <a:rPr lang="zh-CN" altLang="en-US" sz="3200">
                <a:solidFill>
                  <a:srgbClr val="FF0000"/>
                </a:solidFill>
              </a:rPr>
              <a:t>为止。</a:t>
            </a:r>
            <a:endParaRPr lang="zh-CN" altLang="en-US" sz="3200">
              <a:solidFill>
                <a:srgbClr val="FF0000"/>
              </a:solidFill>
            </a:endParaRPr>
          </a:p>
        </p:txBody>
      </p:sp>
      <p:sp>
        <p:nvSpPr>
          <p:cNvPr id="3" name="文本框 2"/>
          <p:cNvSpPr txBox="1"/>
          <p:nvPr/>
        </p:nvSpPr>
        <p:spPr>
          <a:xfrm>
            <a:off x="1287780" y="2355850"/>
            <a:ext cx="10249535" cy="4799965"/>
          </a:xfrm>
          <a:prstGeom prst="rect">
            <a:avLst/>
          </a:prstGeom>
          <a:noFill/>
        </p:spPr>
        <p:txBody>
          <a:bodyPr wrap="square" rtlCol="0">
            <a:spAutoFit/>
          </a:bodyPr>
          <a:p>
            <a:pPr algn="l"/>
            <a:r>
              <a:rPr lang="zh-CN" altLang="en-US" sz="3200">
                <a:solidFill>
                  <a:schemeClr val="tx1"/>
                </a:solidFill>
                <a:uFillTx/>
                <a:sym typeface="+mn-ea"/>
              </a:rPr>
              <a:t>伪代码：</a:t>
            </a:r>
            <a:endParaRPr lang="zh-CN" altLang="en-US" sz="3200">
              <a:solidFill>
                <a:schemeClr val="tx1"/>
              </a:solidFill>
              <a:uFillTx/>
              <a:sym typeface="+mn-ea"/>
            </a:endParaRPr>
          </a:p>
          <a:p>
            <a:pPr algn="l"/>
            <a:r>
              <a:rPr lang="en-US" altLang="zh-CN" sz="3200">
                <a:solidFill>
                  <a:schemeClr val="tx1"/>
                </a:solidFill>
                <a:uFillTx/>
                <a:sym typeface="+mn-ea"/>
              </a:rPr>
              <a:t>function HanoiTower(n){</a:t>
            </a:r>
            <a:endParaRPr lang="en-US" altLang="zh-CN" sz="3200">
              <a:solidFill>
                <a:schemeClr val="tx1"/>
              </a:solidFill>
              <a:uFillTx/>
              <a:sym typeface="+mn-ea"/>
            </a:endParaRPr>
          </a:p>
          <a:p>
            <a:pPr algn="l"/>
            <a:r>
              <a:rPr lang="en-US" altLang="zh-CN" sz="3200">
                <a:solidFill>
                  <a:schemeClr val="tx1"/>
                </a:solidFill>
                <a:uFillTx/>
                <a:sym typeface="+mn-ea"/>
              </a:rPr>
              <a:t>    if n==1</a:t>
            </a:r>
            <a:endParaRPr lang="en-US" altLang="zh-CN" sz="3200">
              <a:solidFill>
                <a:schemeClr val="tx1"/>
              </a:solidFill>
              <a:uFillTx/>
              <a:sym typeface="+mn-ea"/>
            </a:endParaRPr>
          </a:p>
          <a:p>
            <a:pPr algn="l"/>
            <a:r>
              <a:rPr lang="en-US" altLang="zh-CN" sz="3200">
                <a:solidFill>
                  <a:schemeClr val="tx1"/>
                </a:solidFill>
                <a:uFillTx/>
                <a:sym typeface="+mn-ea"/>
              </a:rPr>
              <a:t>     </a:t>
            </a:r>
            <a:r>
              <a:rPr lang="zh-CN" altLang="en-US" sz="3200">
                <a:solidFill>
                  <a:schemeClr val="tx1"/>
                </a:solidFill>
                <a:uFillTx/>
                <a:sym typeface="+mn-ea"/>
              </a:rPr>
              <a:t>直接从</a:t>
            </a:r>
            <a:r>
              <a:rPr lang="en-US" altLang="zh-CN" sz="3200">
                <a:solidFill>
                  <a:schemeClr val="tx1"/>
                </a:solidFill>
                <a:uFillTx/>
                <a:sym typeface="+mn-ea"/>
              </a:rPr>
              <a:t>C</a:t>
            </a:r>
            <a:r>
              <a:rPr lang="zh-CN" altLang="en-US" sz="3200">
                <a:solidFill>
                  <a:schemeClr val="tx1"/>
                </a:solidFill>
                <a:uFillTx/>
                <a:sym typeface="+mn-ea"/>
              </a:rPr>
              <a:t>移动到</a:t>
            </a:r>
            <a:r>
              <a:rPr lang="en-US" altLang="zh-CN" sz="3200">
                <a:solidFill>
                  <a:schemeClr val="tx1"/>
                </a:solidFill>
                <a:uFillTx/>
                <a:sym typeface="+mn-ea"/>
              </a:rPr>
              <a:t>A</a:t>
            </a:r>
            <a:r>
              <a:rPr lang="zh-CN" altLang="en-US" sz="3200">
                <a:solidFill>
                  <a:schemeClr val="tx1"/>
                </a:solidFill>
                <a:uFillTx/>
                <a:sym typeface="+mn-ea"/>
              </a:rPr>
              <a:t>；</a:t>
            </a:r>
            <a:endParaRPr lang="zh-CN" altLang="en-US" sz="3200">
              <a:solidFill>
                <a:schemeClr val="tx1"/>
              </a:solidFill>
              <a:uFillTx/>
              <a:sym typeface="+mn-ea"/>
            </a:endParaRPr>
          </a:p>
          <a:p>
            <a:pPr algn="l"/>
            <a:r>
              <a:rPr lang="en-US" altLang="zh-CN" sz="3200">
                <a:solidFill>
                  <a:schemeClr val="tx1"/>
                </a:solidFill>
                <a:uFillTx/>
                <a:sym typeface="+mn-ea"/>
              </a:rPr>
              <a:t>   else</a:t>
            </a:r>
            <a:endParaRPr lang="en-US" altLang="zh-CN" sz="3200">
              <a:solidFill>
                <a:schemeClr val="tx1"/>
              </a:solidFill>
              <a:uFillTx/>
              <a:sym typeface="+mn-ea"/>
            </a:endParaRPr>
          </a:p>
          <a:p>
            <a:pPr algn="l"/>
            <a:r>
              <a:rPr lang="en-US" altLang="zh-CN" sz="3200">
                <a:solidFill>
                  <a:schemeClr val="tx1"/>
                </a:solidFill>
                <a:uFillTx/>
                <a:sym typeface="+mn-ea"/>
              </a:rPr>
              <a:t>     </a:t>
            </a:r>
            <a:r>
              <a:rPr lang="zh-CN" altLang="en-US" sz="3200">
                <a:solidFill>
                  <a:schemeClr val="tx1"/>
                </a:solidFill>
                <a:uFillTx/>
                <a:sym typeface="+mn-ea"/>
              </a:rPr>
              <a:t>先把</a:t>
            </a:r>
            <a:r>
              <a:rPr lang="en-US" altLang="zh-CN" sz="3200">
                <a:solidFill>
                  <a:schemeClr val="tx1"/>
                </a:solidFill>
                <a:uFillTx/>
                <a:sym typeface="+mn-ea"/>
              </a:rPr>
              <a:t>n-1</a:t>
            </a:r>
            <a:r>
              <a:rPr lang="zh-CN" altLang="en-US" sz="3200">
                <a:solidFill>
                  <a:schemeClr val="tx1"/>
                </a:solidFill>
                <a:uFillTx/>
                <a:sym typeface="+mn-ea"/>
              </a:rPr>
              <a:t>个盘子从</a:t>
            </a:r>
            <a:r>
              <a:rPr lang="en-US" altLang="zh-CN" sz="3200">
                <a:solidFill>
                  <a:schemeClr val="tx1"/>
                </a:solidFill>
                <a:uFillTx/>
                <a:sym typeface="+mn-ea"/>
              </a:rPr>
              <a:t>C</a:t>
            </a:r>
            <a:r>
              <a:rPr lang="zh-CN" altLang="en-US" sz="3200">
                <a:solidFill>
                  <a:schemeClr val="tx1"/>
                </a:solidFill>
                <a:uFillTx/>
                <a:sym typeface="+mn-ea"/>
              </a:rPr>
              <a:t>中移动到</a:t>
            </a:r>
            <a:r>
              <a:rPr lang="en-US" altLang="zh-CN" sz="3200">
                <a:solidFill>
                  <a:schemeClr val="tx1"/>
                </a:solidFill>
                <a:uFillTx/>
                <a:sym typeface="+mn-ea"/>
              </a:rPr>
              <a:t>B</a:t>
            </a:r>
            <a:r>
              <a:rPr lang="zh-CN" altLang="en-US" sz="3200">
                <a:solidFill>
                  <a:schemeClr val="tx1"/>
                </a:solidFill>
                <a:uFillTx/>
                <a:sym typeface="+mn-ea"/>
              </a:rPr>
              <a:t>，</a:t>
            </a:r>
            <a:r>
              <a:rPr lang="en-US" altLang="zh-CN" sz="3200">
                <a:solidFill>
                  <a:schemeClr val="tx1"/>
                </a:solidFill>
                <a:uFillTx/>
                <a:sym typeface="+mn-ea"/>
              </a:rPr>
              <a:t>A</a:t>
            </a:r>
            <a:r>
              <a:rPr lang="zh-CN" altLang="en-US" sz="3200">
                <a:solidFill>
                  <a:schemeClr val="tx1"/>
                </a:solidFill>
                <a:uFillTx/>
                <a:sym typeface="+mn-ea"/>
              </a:rPr>
              <a:t>当作辅助；</a:t>
            </a:r>
            <a:endParaRPr lang="zh-CN" altLang="en-US" sz="3200">
              <a:solidFill>
                <a:schemeClr val="tx1"/>
              </a:solidFill>
              <a:uFillTx/>
              <a:sym typeface="+mn-ea"/>
            </a:endParaRPr>
          </a:p>
          <a:p>
            <a:pPr algn="l"/>
            <a:r>
              <a:rPr lang="en-US" altLang="zh-CN" sz="3200">
                <a:solidFill>
                  <a:schemeClr val="tx1"/>
                </a:solidFill>
                <a:uFillTx/>
                <a:sym typeface="+mn-ea"/>
              </a:rPr>
              <a:t>     </a:t>
            </a:r>
            <a:r>
              <a:rPr lang="zh-CN" altLang="en-US" sz="3200">
                <a:solidFill>
                  <a:schemeClr val="tx1"/>
                </a:solidFill>
                <a:uFillTx/>
                <a:sym typeface="+mn-ea"/>
              </a:rPr>
              <a:t>再把第</a:t>
            </a:r>
            <a:r>
              <a:rPr lang="en-US" altLang="zh-CN" sz="3200">
                <a:solidFill>
                  <a:schemeClr val="tx1"/>
                </a:solidFill>
                <a:uFillTx/>
                <a:sym typeface="+mn-ea"/>
              </a:rPr>
              <a:t>n</a:t>
            </a:r>
            <a:r>
              <a:rPr lang="zh-CN" altLang="en-US" sz="3200">
                <a:solidFill>
                  <a:schemeClr val="tx1"/>
                </a:solidFill>
                <a:uFillTx/>
                <a:sym typeface="+mn-ea"/>
              </a:rPr>
              <a:t>个移动到</a:t>
            </a:r>
            <a:r>
              <a:rPr lang="en-US" altLang="zh-CN" sz="3200">
                <a:solidFill>
                  <a:schemeClr val="tx1"/>
                </a:solidFill>
                <a:uFillTx/>
                <a:sym typeface="+mn-ea"/>
              </a:rPr>
              <a:t>A</a:t>
            </a:r>
            <a:r>
              <a:rPr lang="zh-CN" altLang="en-US" sz="3200">
                <a:solidFill>
                  <a:schemeClr val="tx1"/>
                </a:solidFill>
                <a:uFillTx/>
                <a:sym typeface="+mn-ea"/>
              </a:rPr>
              <a:t>上；</a:t>
            </a:r>
            <a:endParaRPr lang="zh-CN" altLang="en-US" sz="3200">
              <a:solidFill>
                <a:schemeClr val="tx1"/>
              </a:solidFill>
              <a:uFillTx/>
              <a:sym typeface="+mn-ea"/>
            </a:endParaRPr>
          </a:p>
          <a:p>
            <a:pPr algn="l"/>
            <a:r>
              <a:rPr lang="en-US" altLang="zh-CN" sz="3200">
                <a:solidFill>
                  <a:schemeClr val="tx1"/>
                </a:solidFill>
                <a:uFillTx/>
                <a:sym typeface="+mn-ea"/>
              </a:rPr>
              <a:t>     </a:t>
            </a:r>
            <a:r>
              <a:rPr lang="zh-CN" altLang="en-US" sz="3200">
                <a:solidFill>
                  <a:schemeClr val="tx1"/>
                </a:solidFill>
                <a:uFillTx/>
                <a:sym typeface="+mn-ea"/>
              </a:rPr>
              <a:t>最后把</a:t>
            </a:r>
            <a:r>
              <a:rPr lang="en-US" altLang="zh-CN" sz="3200">
                <a:solidFill>
                  <a:schemeClr val="tx1"/>
                </a:solidFill>
                <a:uFillTx/>
                <a:sym typeface="+mn-ea"/>
              </a:rPr>
              <a:t>n-1</a:t>
            </a:r>
            <a:r>
              <a:rPr lang="zh-CN" altLang="en-US" sz="3200">
                <a:solidFill>
                  <a:schemeClr val="tx1"/>
                </a:solidFill>
                <a:uFillTx/>
                <a:sym typeface="+mn-ea"/>
              </a:rPr>
              <a:t>盘子从</a:t>
            </a:r>
            <a:r>
              <a:rPr lang="en-US" altLang="zh-CN" sz="3200">
                <a:solidFill>
                  <a:schemeClr val="tx1"/>
                </a:solidFill>
                <a:uFillTx/>
                <a:sym typeface="+mn-ea"/>
              </a:rPr>
              <a:t>B</a:t>
            </a:r>
            <a:r>
              <a:rPr lang="zh-CN" altLang="en-US" sz="3200">
                <a:solidFill>
                  <a:schemeClr val="tx1"/>
                </a:solidFill>
                <a:uFillTx/>
                <a:sym typeface="+mn-ea"/>
              </a:rPr>
              <a:t>移动到</a:t>
            </a:r>
            <a:r>
              <a:rPr lang="en-US" altLang="zh-CN" sz="3200">
                <a:solidFill>
                  <a:schemeClr val="tx1"/>
                </a:solidFill>
                <a:uFillTx/>
                <a:sym typeface="+mn-ea"/>
              </a:rPr>
              <a:t>A</a:t>
            </a:r>
            <a:r>
              <a:rPr lang="zh-CN" altLang="en-US" sz="3200">
                <a:solidFill>
                  <a:schemeClr val="tx1"/>
                </a:solidFill>
                <a:uFillTx/>
                <a:sym typeface="+mn-ea"/>
              </a:rPr>
              <a:t>，</a:t>
            </a:r>
            <a:r>
              <a:rPr lang="en-US" altLang="zh-CN" sz="3200">
                <a:solidFill>
                  <a:schemeClr val="tx1"/>
                </a:solidFill>
                <a:uFillTx/>
                <a:sym typeface="+mn-ea"/>
              </a:rPr>
              <a:t>C</a:t>
            </a:r>
            <a:r>
              <a:rPr lang="zh-CN" altLang="en-US" sz="3200">
                <a:solidFill>
                  <a:schemeClr val="tx1"/>
                </a:solidFill>
                <a:uFillTx/>
                <a:sym typeface="+mn-ea"/>
              </a:rPr>
              <a:t>当作辅助；</a:t>
            </a:r>
            <a:endParaRPr lang="zh-CN" altLang="en-US" sz="3200">
              <a:solidFill>
                <a:schemeClr val="tx1"/>
              </a:solidFill>
              <a:uFillTx/>
              <a:sym typeface="+mn-ea"/>
            </a:endParaRPr>
          </a:p>
          <a:p>
            <a:pPr algn="l"/>
            <a:r>
              <a:rPr lang="en-US" altLang="zh-CN" sz="3200">
                <a:solidFill>
                  <a:schemeClr val="tx1"/>
                </a:solidFill>
                <a:uFillTx/>
                <a:sym typeface="+mn-ea"/>
              </a:rPr>
              <a:t>}</a:t>
            </a:r>
            <a:endParaRPr lang="en-US" altLang="zh-CN" sz="3200">
              <a:solidFill>
                <a:schemeClr val="tx1"/>
              </a:solidFill>
              <a:uFillTx/>
              <a:sym typeface="+mn-ea"/>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0610" y="755650"/>
            <a:ext cx="9521190" cy="3046095"/>
          </a:xfrm>
          <a:prstGeom prst="rect">
            <a:avLst/>
          </a:prstGeom>
          <a:noFill/>
        </p:spPr>
        <p:txBody>
          <a:bodyPr wrap="square" rtlCol="0">
            <a:spAutoFit/>
          </a:bodyPr>
          <a:p>
            <a:r>
              <a:rPr lang="zh-CN" altLang="en-US" sz="3200"/>
              <a:t>老板</a:t>
            </a:r>
            <a:r>
              <a:rPr lang="en-US" altLang="zh-CN" sz="3200"/>
              <a:t>A</a:t>
            </a:r>
            <a:r>
              <a:rPr lang="zh-CN" altLang="en-US" sz="3200"/>
              <a:t>，准备通过爬楼梯减肥，但无奈一步只能爬一层或两层楼梯，假设楼梯有</a:t>
            </a:r>
            <a:r>
              <a:rPr lang="en-US" altLang="zh-CN" sz="3200"/>
              <a:t>n</a:t>
            </a:r>
            <a:r>
              <a:rPr lang="zh-CN" altLang="en-US" sz="3200"/>
              <a:t>层，那老板</a:t>
            </a:r>
            <a:r>
              <a:rPr lang="en-US" altLang="zh-CN" sz="3200"/>
              <a:t>A</a:t>
            </a:r>
            <a:r>
              <a:rPr lang="zh-CN" altLang="en-US" sz="3200"/>
              <a:t>有多少种上楼梯的方法？</a:t>
            </a:r>
            <a:endParaRPr lang="zh-CN" altLang="en-US" sz="3200"/>
          </a:p>
          <a:p>
            <a:endParaRPr lang="zh-CN" altLang="en-US" sz="3200"/>
          </a:p>
          <a:p>
            <a:r>
              <a:rPr lang="zh-CN" altLang="en-US" sz="3200"/>
              <a:t>假设楼梯有</a:t>
            </a:r>
            <a:r>
              <a:rPr lang="en-US" altLang="zh-CN" sz="3200"/>
              <a:t>3</a:t>
            </a:r>
            <a:r>
              <a:rPr lang="zh-CN" altLang="en-US" sz="3200"/>
              <a:t>层，那么</a:t>
            </a:r>
            <a:r>
              <a:rPr lang="en-US" altLang="zh-CN" sz="3200"/>
              <a:t>A</a:t>
            </a:r>
            <a:r>
              <a:rPr lang="zh-CN" altLang="en-US" sz="3200"/>
              <a:t>可以有</a:t>
            </a:r>
            <a:r>
              <a:rPr lang="en-US" altLang="zh-CN" sz="3200">
                <a:solidFill>
                  <a:srgbClr val="FF0000"/>
                </a:solidFill>
              </a:rPr>
              <a:t>1</a:t>
            </a:r>
            <a:r>
              <a:rPr lang="zh-CN" altLang="en-US" sz="3200">
                <a:solidFill>
                  <a:srgbClr val="FF0000"/>
                </a:solidFill>
              </a:rPr>
              <a:t>，</a:t>
            </a:r>
            <a:r>
              <a:rPr lang="en-US" altLang="zh-CN" sz="3200">
                <a:solidFill>
                  <a:srgbClr val="FF0000"/>
                </a:solidFill>
              </a:rPr>
              <a:t>1</a:t>
            </a:r>
            <a:r>
              <a:rPr lang="zh-CN" altLang="en-US" sz="3200">
                <a:solidFill>
                  <a:srgbClr val="FF0000"/>
                </a:solidFill>
              </a:rPr>
              <a:t>，</a:t>
            </a:r>
            <a:r>
              <a:rPr lang="en-US" altLang="zh-CN" sz="3200">
                <a:solidFill>
                  <a:srgbClr val="FF0000"/>
                </a:solidFill>
              </a:rPr>
              <a:t>1</a:t>
            </a:r>
            <a:r>
              <a:rPr lang="zh-CN" altLang="en-US" sz="3200">
                <a:solidFill>
                  <a:schemeClr val="tx1"/>
                </a:solidFill>
              </a:rPr>
              <a:t>；</a:t>
            </a:r>
            <a:r>
              <a:rPr lang="en-US" altLang="zh-CN" sz="3200">
                <a:solidFill>
                  <a:srgbClr val="FF0000"/>
                </a:solidFill>
              </a:rPr>
              <a:t>1</a:t>
            </a:r>
            <a:r>
              <a:rPr lang="zh-CN" altLang="en-US" sz="3200">
                <a:solidFill>
                  <a:srgbClr val="FF0000"/>
                </a:solidFill>
              </a:rPr>
              <a:t>，</a:t>
            </a:r>
            <a:r>
              <a:rPr lang="en-US" altLang="zh-CN" sz="3200">
                <a:solidFill>
                  <a:srgbClr val="FF0000"/>
                </a:solidFill>
              </a:rPr>
              <a:t>2</a:t>
            </a:r>
            <a:r>
              <a:rPr lang="zh-CN" altLang="en-US" sz="3200">
                <a:solidFill>
                  <a:schemeClr val="tx1"/>
                </a:solidFill>
              </a:rPr>
              <a:t>；</a:t>
            </a:r>
            <a:r>
              <a:rPr lang="en-US" altLang="zh-CN" sz="3200">
                <a:solidFill>
                  <a:srgbClr val="FF0000"/>
                </a:solidFill>
              </a:rPr>
              <a:t>2</a:t>
            </a:r>
            <a:r>
              <a:rPr lang="zh-CN" altLang="en-US" sz="3200">
                <a:solidFill>
                  <a:srgbClr val="FF0000"/>
                </a:solidFill>
              </a:rPr>
              <a:t>，</a:t>
            </a:r>
            <a:r>
              <a:rPr lang="en-US" altLang="zh-CN" sz="3200">
                <a:solidFill>
                  <a:srgbClr val="FF0000"/>
                </a:solidFill>
              </a:rPr>
              <a:t>1</a:t>
            </a:r>
            <a:r>
              <a:rPr lang="zh-CN" altLang="en-US" sz="3200"/>
              <a:t>三种方案</a:t>
            </a:r>
            <a:endParaRPr lang="zh-CN" altLang="en-US" sz="3200"/>
          </a:p>
        </p:txBody>
      </p:sp>
      <p:sp>
        <p:nvSpPr>
          <p:cNvPr id="5" name="文本框 4"/>
          <p:cNvSpPr txBox="1"/>
          <p:nvPr/>
        </p:nvSpPr>
        <p:spPr>
          <a:xfrm>
            <a:off x="1221740" y="4121150"/>
            <a:ext cx="9025890" cy="1076325"/>
          </a:xfrm>
          <a:prstGeom prst="rect">
            <a:avLst/>
          </a:prstGeom>
          <a:noFill/>
        </p:spPr>
        <p:txBody>
          <a:bodyPr wrap="square" rtlCol="0">
            <a:spAutoFit/>
          </a:bodyPr>
          <a:p>
            <a:r>
              <a:rPr lang="zh-CN" altLang="en-US" sz="3200"/>
              <a:t>给你一个正整数</a:t>
            </a:r>
            <a:r>
              <a:rPr lang="en-US" altLang="zh-CN" sz="3200"/>
              <a:t>n</a:t>
            </a:r>
            <a:r>
              <a:rPr lang="zh-CN" altLang="en-US" sz="3200"/>
              <a:t>，输出从</a:t>
            </a:r>
            <a:r>
              <a:rPr lang="en-US" altLang="zh-CN" sz="3200"/>
              <a:t>1</a:t>
            </a:r>
            <a:r>
              <a:rPr lang="zh-CN" altLang="en-US" sz="3200"/>
              <a:t>到</a:t>
            </a:r>
            <a:r>
              <a:rPr lang="en-US" altLang="zh-CN" sz="3200"/>
              <a:t>n</a:t>
            </a:r>
            <a:r>
              <a:rPr lang="zh-CN" altLang="en-US" sz="3200"/>
              <a:t>这</a:t>
            </a:r>
            <a:r>
              <a:rPr lang="en-US" altLang="zh-CN" sz="3200"/>
              <a:t>n</a:t>
            </a:r>
            <a:r>
              <a:rPr lang="zh-CN" altLang="en-US" sz="3200"/>
              <a:t>个数的全排列，比如</a:t>
            </a:r>
            <a:r>
              <a:rPr lang="en-US" altLang="zh-CN" sz="3200"/>
              <a:t>n=3</a:t>
            </a:r>
            <a:r>
              <a:rPr lang="zh-CN" altLang="en-US" sz="3200"/>
              <a:t>，</a:t>
            </a:r>
            <a:r>
              <a:rPr lang="en-US" altLang="zh-CN" sz="3200"/>
              <a:t>123</a:t>
            </a:r>
            <a:r>
              <a:rPr lang="zh-CN" altLang="en-US" sz="3200"/>
              <a:t>，</a:t>
            </a:r>
            <a:r>
              <a:rPr lang="en-US" altLang="zh-CN" sz="3200"/>
              <a:t>132</a:t>
            </a:r>
            <a:r>
              <a:rPr lang="zh-CN" altLang="en-US" sz="3200"/>
              <a:t>，</a:t>
            </a:r>
            <a:r>
              <a:rPr lang="en-US" altLang="zh-CN" sz="3200"/>
              <a:t>213</a:t>
            </a:r>
            <a:r>
              <a:rPr lang="zh-CN" altLang="en-US" sz="3200"/>
              <a:t>，</a:t>
            </a:r>
            <a:r>
              <a:rPr lang="en-US" altLang="zh-CN" sz="3200"/>
              <a:t>231</a:t>
            </a:r>
            <a:r>
              <a:rPr lang="zh-CN" altLang="en-US" sz="3200"/>
              <a:t>，</a:t>
            </a:r>
            <a:r>
              <a:rPr lang="en-US" altLang="zh-CN" sz="3200"/>
              <a:t>312</a:t>
            </a:r>
            <a:r>
              <a:rPr lang="zh-CN" altLang="en-US" sz="3200"/>
              <a:t>，</a:t>
            </a:r>
            <a:r>
              <a:rPr lang="en-US" altLang="zh-CN" sz="3200"/>
              <a:t>321</a:t>
            </a:r>
            <a:endParaRPr lang="en-US" altLang="zh-CN" sz="3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5360" y="845820"/>
            <a:ext cx="7904480" cy="1076325"/>
          </a:xfrm>
          <a:prstGeom prst="rect">
            <a:avLst/>
          </a:prstGeom>
          <a:noFill/>
        </p:spPr>
        <p:txBody>
          <a:bodyPr wrap="none" rtlCol="0">
            <a:spAutoFit/>
          </a:bodyPr>
          <a:p>
            <a:r>
              <a:rPr lang="zh-CN" altLang="en-US" sz="3200"/>
              <a:t>树的遍历：先序遍历，中序遍历，后序遍历</a:t>
            </a:r>
            <a:endParaRPr lang="zh-CN" altLang="en-US" sz="3200"/>
          </a:p>
          <a:p>
            <a:r>
              <a:rPr lang="zh-CN" altLang="en-US" sz="3200"/>
              <a:t>其中</a:t>
            </a:r>
            <a:r>
              <a:rPr lang="zh-CN" altLang="en-US" sz="3200">
                <a:solidFill>
                  <a:schemeClr val="tx1"/>
                </a:solidFill>
              </a:rPr>
              <a:t>先，中，后描述的是</a:t>
            </a:r>
            <a:r>
              <a:rPr lang="zh-CN" altLang="en-US" sz="3200">
                <a:solidFill>
                  <a:srgbClr val="FF0000"/>
                </a:solidFill>
              </a:rPr>
              <a:t>访问根节点的时机</a:t>
            </a:r>
            <a:endParaRPr lang="zh-CN" altLang="en-US" sz="3200">
              <a:solidFill>
                <a:srgbClr val="FF0000"/>
              </a:solidFill>
            </a:endParaRPr>
          </a:p>
        </p:txBody>
      </p:sp>
      <p:sp>
        <p:nvSpPr>
          <p:cNvPr id="3" name="文本框 2"/>
          <p:cNvSpPr txBox="1"/>
          <p:nvPr/>
        </p:nvSpPr>
        <p:spPr>
          <a:xfrm>
            <a:off x="1127760" y="2034540"/>
            <a:ext cx="6526530" cy="4030980"/>
          </a:xfrm>
          <a:prstGeom prst="rect">
            <a:avLst/>
          </a:prstGeom>
          <a:noFill/>
        </p:spPr>
        <p:txBody>
          <a:bodyPr wrap="none" rtlCol="0">
            <a:spAutoFit/>
          </a:bodyPr>
          <a:p>
            <a:pPr algn="l"/>
            <a:r>
              <a:rPr lang="zh-CN" altLang="en-US" sz="3200"/>
              <a:t>以二叉树为例：</a:t>
            </a:r>
            <a:endParaRPr lang="zh-CN" altLang="en-US" sz="3200"/>
          </a:p>
          <a:p>
            <a:pPr algn="l"/>
            <a:r>
              <a:rPr lang="zh-CN" altLang="en-US" sz="3200"/>
              <a:t>先序遍历：</a:t>
            </a:r>
            <a:r>
              <a:rPr lang="zh-CN" altLang="en-US" sz="3200">
                <a:solidFill>
                  <a:srgbClr val="FF0000"/>
                </a:solidFill>
              </a:rPr>
              <a:t>根节点-&gt;左子树-&gt;右子树</a:t>
            </a:r>
            <a:endParaRPr lang="zh-CN" altLang="en-US" sz="3200">
              <a:solidFill>
                <a:srgbClr val="FF0000"/>
              </a:solidFill>
            </a:endParaRPr>
          </a:p>
          <a:p>
            <a:pPr algn="l"/>
            <a:r>
              <a:rPr lang="zh-CN" altLang="en-US" sz="3200"/>
              <a:t>中序遍历：</a:t>
            </a:r>
            <a:r>
              <a:rPr lang="zh-CN" altLang="en-US" sz="3200">
                <a:solidFill>
                  <a:srgbClr val="FF0000"/>
                </a:solidFill>
              </a:rPr>
              <a:t>左子树-&gt;根节点-&gt;右子树</a:t>
            </a:r>
            <a:endParaRPr lang="zh-CN" altLang="en-US" sz="3200">
              <a:solidFill>
                <a:srgbClr val="FF0000"/>
              </a:solidFill>
            </a:endParaRPr>
          </a:p>
          <a:p>
            <a:pPr algn="l"/>
            <a:r>
              <a:rPr lang="zh-CN" altLang="en-US" sz="3200"/>
              <a:t>后序遍历：</a:t>
            </a:r>
            <a:r>
              <a:rPr lang="zh-CN" altLang="en-US" sz="3200">
                <a:solidFill>
                  <a:srgbClr val="FF0000"/>
                </a:solidFill>
              </a:rPr>
              <a:t>左子树-&gt;右子树-&gt;根节点</a:t>
            </a:r>
            <a:endParaRPr lang="zh-CN" altLang="en-US" sz="3200">
              <a:solidFill>
                <a:srgbClr val="FF0000"/>
              </a:solidFill>
            </a:endParaRPr>
          </a:p>
          <a:p>
            <a:pPr algn="l"/>
            <a:endParaRPr lang="zh-CN" altLang="en-US" sz="3200"/>
          </a:p>
          <a:p>
            <a:pPr algn="l"/>
            <a:r>
              <a:rPr lang="zh-CN" altLang="en-US" sz="3200"/>
              <a:t>前序遍历：abdefgc</a:t>
            </a:r>
            <a:endParaRPr lang="zh-CN" altLang="en-US" sz="3200"/>
          </a:p>
          <a:p>
            <a:pPr algn="l"/>
            <a:r>
              <a:rPr lang="zh-CN" altLang="en-US" sz="3200"/>
              <a:t>中序遍历：debgfac</a:t>
            </a:r>
            <a:endParaRPr lang="zh-CN" altLang="en-US" sz="3200"/>
          </a:p>
          <a:p>
            <a:pPr algn="l"/>
            <a:r>
              <a:rPr lang="zh-CN" altLang="en-US" sz="3200"/>
              <a:t>后序遍历：edgfbca</a:t>
            </a:r>
            <a:endParaRPr lang="zh-CN" altLang="en-US" sz="3200"/>
          </a:p>
        </p:txBody>
      </p:sp>
      <p:pic>
        <p:nvPicPr>
          <p:cNvPr id="4" name="图片 3" descr="0_13166086420zyt"/>
          <p:cNvPicPr>
            <a:picLocks noChangeAspect="1"/>
          </p:cNvPicPr>
          <p:nvPr/>
        </p:nvPicPr>
        <p:blipFill>
          <a:blip r:embed="rId1"/>
          <a:stretch>
            <a:fillRect/>
          </a:stretch>
        </p:blipFill>
        <p:spPr>
          <a:xfrm>
            <a:off x="7654290" y="2389505"/>
            <a:ext cx="3150870" cy="33743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00505" y="743585"/>
            <a:ext cx="6735445" cy="583565"/>
          </a:xfrm>
          <a:prstGeom prst="rect">
            <a:avLst/>
          </a:prstGeom>
          <a:noFill/>
        </p:spPr>
        <p:txBody>
          <a:bodyPr wrap="square" rtlCol="0">
            <a:spAutoFit/>
          </a:bodyPr>
          <a:p>
            <a:r>
              <a:rPr lang="zh-CN" altLang="en-US" sz="3200"/>
              <a:t>给定一颗二叉树，求它的高度</a:t>
            </a:r>
            <a:endParaRPr lang="zh-CN" altLang="en-US" sz="3200"/>
          </a:p>
        </p:txBody>
      </p:sp>
      <p:pic>
        <p:nvPicPr>
          <p:cNvPr id="4" name="图片 3" descr="0_13166086420zyt"/>
          <p:cNvPicPr>
            <a:picLocks noChangeAspect="1"/>
          </p:cNvPicPr>
          <p:nvPr/>
        </p:nvPicPr>
        <p:blipFill>
          <a:blip r:embed="rId1"/>
          <a:stretch>
            <a:fillRect/>
          </a:stretch>
        </p:blipFill>
        <p:spPr>
          <a:xfrm>
            <a:off x="2398395" y="2317750"/>
            <a:ext cx="3150870" cy="3374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180101142252"/>
          <p:cNvPicPr>
            <a:picLocks noChangeAspect="1"/>
          </p:cNvPicPr>
          <p:nvPr/>
        </p:nvPicPr>
        <p:blipFill>
          <a:blip r:embed="rId1"/>
          <a:stretch>
            <a:fillRect/>
          </a:stretch>
        </p:blipFill>
        <p:spPr>
          <a:xfrm>
            <a:off x="806450" y="301625"/>
            <a:ext cx="10949940" cy="6542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180101144201"/>
          <p:cNvPicPr>
            <a:picLocks noChangeAspect="1"/>
          </p:cNvPicPr>
          <p:nvPr/>
        </p:nvPicPr>
        <p:blipFill>
          <a:blip r:embed="rId1"/>
          <a:stretch>
            <a:fillRect/>
          </a:stretch>
        </p:blipFill>
        <p:spPr>
          <a:xfrm>
            <a:off x="2494915" y="981075"/>
            <a:ext cx="7915275" cy="5904865"/>
          </a:xfrm>
          <a:prstGeom prst="rect">
            <a:avLst/>
          </a:prstGeom>
        </p:spPr>
      </p:pic>
      <p:sp>
        <p:nvSpPr>
          <p:cNvPr id="3" name="文本框 2"/>
          <p:cNvSpPr txBox="1"/>
          <p:nvPr/>
        </p:nvSpPr>
        <p:spPr>
          <a:xfrm>
            <a:off x="958850" y="475615"/>
            <a:ext cx="4349750" cy="1076325"/>
          </a:xfrm>
          <a:prstGeom prst="rect">
            <a:avLst/>
          </a:prstGeom>
          <a:noFill/>
        </p:spPr>
        <p:txBody>
          <a:bodyPr wrap="square" rtlCol="0">
            <a:spAutoFit/>
          </a:bodyPr>
          <a:p>
            <a:r>
              <a:rPr lang="en-US" altLang="zh-CN" sz="3200"/>
              <a:t>mergeSort</a:t>
            </a:r>
            <a:r>
              <a:rPr lang="zh-CN" altLang="en-US" sz="3200"/>
              <a:t>（归并排序）</a:t>
            </a:r>
            <a:endParaRPr lang="zh-CN" altLang="en-US" sz="3200"/>
          </a:p>
          <a:p>
            <a:endParaRPr lang="en-US" altLang="zh-CN" sz="3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2452</Words>
  <Application>WPS 演示</Application>
  <PresentationFormat>宽屏</PresentationFormat>
  <Paragraphs>127</Paragraphs>
  <Slides>22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22</vt:i4>
      </vt:variant>
    </vt:vector>
  </HeadingPairs>
  <TitlesOfParts>
    <vt:vector size="36" baseType="lpstr">
      <vt:lpstr>Arial</vt:lpstr>
      <vt:lpstr>宋体</vt:lpstr>
      <vt:lpstr>Wingdings</vt:lpstr>
      <vt:lpstr>Calibri</vt:lpstr>
      <vt:lpstr>微软雅黑</vt:lpstr>
      <vt:lpstr>Arial Unicode MS</vt:lpstr>
      <vt:lpstr>Calibri Light</vt:lpstr>
      <vt:lpstr>Office 主题</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58sy</dc:creator>
  <cp:lastModifiedBy>58sy</cp:lastModifiedBy>
  <cp:revision>3</cp:revision>
  <dcterms:created xsi:type="dcterms:W3CDTF">2015-05-05T08:02:00Z</dcterms:created>
  <dcterms:modified xsi:type="dcterms:W3CDTF">2018-01-03T09:09:22Z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