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67115D-411E-43B4-95D0-14EFFC5B0289}"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2056235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67115D-411E-43B4-95D0-14EFFC5B0289}"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84267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367115D-411E-43B4-95D0-14EFFC5B0289}"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2107881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367115D-411E-43B4-95D0-14EFFC5B0289}"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2323F-6C17-4B0E-9301-25D8AF218DC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44247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67115D-411E-43B4-95D0-14EFFC5B0289}"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1916895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67115D-411E-43B4-95D0-14EFFC5B0289}" type="datetimeFigureOut">
              <a:rPr lang="en-IN" smtClean="0"/>
              <a:t>21-04-2023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3790120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67115D-411E-43B4-95D0-14EFFC5B0289}" type="datetimeFigureOut">
              <a:rPr lang="en-IN" smtClean="0"/>
              <a:t>21-04-2023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3888675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7115D-411E-43B4-95D0-14EFFC5B0289}"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3523709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7115D-411E-43B4-95D0-14EFFC5B0289}"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402336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367115D-411E-43B4-95D0-14EFFC5B0289}"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2376451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67115D-411E-43B4-95D0-14EFFC5B0289}"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1610694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67115D-411E-43B4-95D0-14EFFC5B0289}"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356909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67115D-411E-43B4-95D0-14EFFC5B0289}" type="datetimeFigureOut">
              <a:rPr lang="en-IN" smtClean="0"/>
              <a:t>21-04-2023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2063368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367115D-411E-43B4-95D0-14EFFC5B0289}" type="datetimeFigureOut">
              <a:rPr lang="en-IN" smtClean="0"/>
              <a:t>21-04-2023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1026576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367115D-411E-43B4-95D0-14EFFC5B0289}" type="datetimeFigureOut">
              <a:rPr lang="en-IN" smtClean="0"/>
              <a:t>21-04-2023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54396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367115D-411E-43B4-95D0-14EFFC5B0289}" type="datetimeFigureOut">
              <a:rPr lang="en-IN" smtClean="0"/>
              <a:t>21-04-2023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237478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67115D-411E-43B4-95D0-14EFFC5B0289}"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1319297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367115D-411E-43B4-95D0-14EFFC5B0289}" type="datetimeFigureOut">
              <a:rPr lang="en-IN" smtClean="0"/>
              <a:t>21-04-2023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6E2323F-6C17-4B0E-9301-25D8AF218DCB}" type="slidenum">
              <a:rPr lang="en-IN" smtClean="0"/>
              <a:t>‹#›</a:t>
            </a:fld>
            <a:endParaRPr lang="en-IN"/>
          </a:p>
        </p:txBody>
      </p:sp>
    </p:spTree>
    <p:extLst>
      <p:ext uri="{BB962C8B-B14F-4D97-AF65-F5344CB8AC3E}">
        <p14:creationId xmlns:p14="http://schemas.microsoft.com/office/powerpoint/2010/main" val="16999456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7225-3787-60FE-7586-135E07FC9D1C}"/>
              </a:ext>
            </a:extLst>
          </p:cNvPr>
          <p:cNvSpPr>
            <a:spLocks noGrp="1"/>
          </p:cNvSpPr>
          <p:nvPr>
            <p:ph type="ctrTitle"/>
          </p:nvPr>
        </p:nvSpPr>
        <p:spPr/>
        <p:txBody>
          <a:bodyPr/>
          <a:lstStyle/>
          <a:p>
            <a:pPr algn="ctr"/>
            <a:r>
              <a:rPr lang="en-IN" dirty="0"/>
              <a:t>Credit Card Fraud Detection</a:t>
            </a:r>
          </a:p>
        </p:txBody>
      </p:sp>
      <p:sp>
        <p:nvSpPr>
          <p:cNvPr id="3" name="Subtitle 2">
            <a:extLst>
              <a:ext uri="{FF2B5EF4-FFF2-40B4-BE49-F238E27FC236}">
                <a16:creationId xmlns:a16="http://schemas.microsoft.com/office/drawing/2014/main" id="{36C70A7D-29AC-BB57-E0C2-B04DD1FE07BD}"/>
              </a:ext>
            </a:extLst>
          </p:cNvPr>
          <p:cNvSpPr>
            <a:spLocks noGrp="1"/>
          </p:cNvSpPr>
          <p:nvPr>
            <p:ph type="subTitle" idx="1"/>
          </p:nvPr>
        </p:nvSpPr>
        <p:spPr>
          <a:xfrm>
            <a:off x="3869875" y="4777381"/>
            <a:ext cx="8825658" cy="861420"/>
          </a:xfrm>
        </p:spPr>
        <p:txBody>
          <a:bodyPr/>
          <a:lstStyle/>
          <a:p>
            <a:r>
              <a:rPr lang="en-IN" dirty="0"/>
              <a:t>Using Machine Learning</a:t>
            </a:r>
          </a:p>
        </p:txBody>
      </p:sp>
    </p:spTree>
    <p:extLst>
      <p:ext uri="{BB962C8B-B14F-4D97-AF65-F5344CB8AC3E}">
        <p14:creationId xmlns:p14="http://schemas.microsoft.com/office/powerpoint/2010/main" val="518037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66981-56CC-D548-9229-4850144DBB12}"/>
              </a:ext>
            </a:extLst>
          </p:cNvPr>
          <p:cNvSpPr>
            <a:spLocks noGrp="1"/>
          </p:cNvSpPr>
          <p:nvPr>
            <p:ph type="title"/>
          </p:nvPr>
        </p:nvSpPr>
        <p:spPr/>
        <p:txBody>
          <a:bodyPr/>
          <a:lstStyle/>
          <a:p>
            <a:r>
              <a:rPr lang="en-IN" dirty="0"/>
              <a:t>Is this even an Issue ?</a:t>
            </a:r>
          </a:p>
        </p:txBody>
      </p:sp>
      <p:sp>
        <p:nvSpPr>
          <p:cNvPr id="3" name="Content Placeholder 2">
            <a:extLst>
              <a:ext uri="{FF2B5EF4-FFF2-40B4-BE49-F238E27FC236}">
                <a16:creationId xmlns:a16="http://schemas.microsoft.com/office/drawing/2014/main" id="{1747DF06-C079-CC98-A1F3-477E1506C51B}"/>
              </a:ext>
            </a:extLst>
          </p:cNvPr>
          <p:cNvSpPr>
            <a:spLocks noGrp="1"/>
          </p:cNvSpPr>
          <p:nvPr>
            <p:ph idx="1"/>
          </p:nvPr>
        </p:nvSpPr>
        <p:spPr>
          <a:xfrm>
            <a:off x="646111" y="1627464"/>
            <a:ext cx="11014846" cy="4777818"/>
          </a:xfrm>
        </p:spPr>
        <p:txBody>
          <a:bodyPr>
            <a:normAutofit/>
          </a:bodyPr>
          <a:lstStyle/>
          <a:p>
            <a:r>
              <a:rPr lang="en-US" b="0" i="0" dirty="0">
                <a:effectLst/>
              </a:rPr>
              <a:t>65 percent of credit and credit card holders have been fraud victims at some point in their lives, up from 58 percent last year.</a:t>
            </a:r>
          </a:p>
          <a:p>
            <a:pPr marL="0" indent="0">
              <a:buNone/>
            </a:pPr>
            <a:r>
              <a:rPr lang="en-US" b="0" i="0" dirty="0">
                <a:effectLst/>
              </a:rPr>
              <a:t> </a:t>
            </a:r>
          </a:p>
          <a:p>
            <a:r>
              <a:rPr lang="en-US" dirty="0"/>
              <a:t>I</a:t>
            </a:r>
            <a:r>
              <a:rPr lang="en-US" b="0" i="0" dirty="0">
                <a:effectLst/>
              </a:rPr>
              <a:t>n 2022, 44 percent of credit card users reported having two or more fraudulent charges, compared to 35 percent in 2021.</a:t>
            </a:r>
          </a:p>
          <a:p>
            <a:pPr marL="0" indent="0">
              <a:buNone/>
            </a:pPr>
            <a:endParaRPr lang="en-US" dirty="0"/>
          </a:p>
          <a:p>
            <a:r>
              <a:rPr lang="en-US" b="0" i="0" dirty="0">
                <a:effectLst/>
              </a:rPr>
              <a:t>Since 2021, the median fraudulent charge has climbed by about 27 percent. This equates to about $12 billion in total attempted fraudulent charges.</a:t>
            </a:r>
          </a:p>
          <a:p>
            <a:pPr marL="0" indent="0">
              <a:buNone/>
            </a:pPr>
            <a:endParaRPr lang="en-US" b="0" i="0" dirty="0">
              <a:effectLst/>
            </a:endParaRPr>
          </a:p>
          <a:p>
            <a:r>
              <a:rPr lang="en-US" dirty="0"/>
              <a:t>A small-but-significant share of people (12 percent) had fraudulent recurring charges from the same merchant over several months.</a:t>
            </a:r>
          </a:p>
          <a:p>
            <a:endParaRPr lang="en-IN" dirty="0"/>
          </a:p>
        </p:txBody>
      </p:sp>
    </p:spTree>
    <p:extLst>
      <p:ext uri="{BB962C8B-B14F-4D97-AF65-F5344CB8AC3E}">
        <p14:creationId xmlns:p14="http://schemas.microsoft.com/office/powerpoint/2010/main" val="3107576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C09DB-CAD9-CBC2-74FF-B604908EEC8B}"/>
              </a:ext>
            </a:extLst>
          </p:cNvPr>
          <p:cNvSpPr>
            <a:spLocks noGrp="1"/>
          </p:cNvSpPr>
          <p:nvPr>
            <p:ph type="title"/>
          </p:nvPr>
        </p:nvSpPr>
        <p:spPr/>
        <p:txBody>
          <a:bodyPr/>
          <a:lstStyle/>
          <a:p>
            <a:r>
              <a:rPr lang="en-IN" dirty="0"/>
              <a:t>How can detection help ?</a:t>
            </a:r>
          </a:p>
        </p:txBody>
      </p:sp>
      <p:sp>
        <p:nvSpPr>
          <p:cNvPr id="3" name="Content Placeholder 2">
            <a:extLst>
              <a:ext uri="{FF2B5EF4-FFF2-40B4-BE49-F238E27FC236}">
                <a16:creationId xmlns:a16="http://schemas.microsoft.com/office/drawing/2014/main" id="{592DEA4B-F35E-866E-7AE4-14597AFE244D}"/>
              </a:ext>
            </a:extLst>
          </p:cNvPr>
          <p:cNvSpPr>
            <a:spLocks noGrp="1"/>
          </p:cNvSpPr>
          <p:nvPr>
            <p:ph idx="1"/>
          </p:nvPr>
        </p:nvSpPr>
        <p:spPr>
          <a:xfrm>
            <a:off x="646111" y="1668546"/>
            <a:ext cx="9996751" cy="4617562"/>
          </a:xfrm>
        </p:spPr>
        <p:txBody>
          <a:bodyPr>
            <a:normAutofit/>
          </a:bodyPr>
          <a:lstStyle/>
          <a:p>
            <a:r>
              <a:rPr lang="en-US" dirty="0"/>
              <a:t>Quick identification of fraudulent transactions can prevent financial loss to the affected parties, such as individuals or businesses. It can also prevent the spread of fraud to other accounts or financial systems.</a:t>
            </a:r>
          </a:p>
          <a:p>
            <a:pPr marL="0" indent="0">
              <a:buNone/>
            </a:pPr>
            <a:endParaRPr lang="en-US" dirty="0"/>
          </a:p>
          <a:p>
            <a:r>
              <a:rPr lang="en-US" dirty="0"/>
              <a:t>By identifying and analyzing fraudulent transactions quickly, financial institutions and businesses can gain insight into the methods used by fraudsters and take measures to prevent similar attacks in the future.</a:t>
            </a:r>
          </a:p>
          <a:p>
            <a:pPr marL="0" indent="0">
              <a:buNone/>
            </a:pPr>
            <a:endParaRPr lang="en-US" dirty="0"/>
          </a:p>
          <a:p>
            <a:r>
              <a:rPr lang="en-US" dirty="0"/>
              <a:t>Quick identification of fraudulent transactions can lead to faster resolution of the issue, as it allows for prompt reversal of the transaction and investigation of the fraud.</a:t>
            </a:r>
          </a:p>
          <a:p>
            <a:endParaRPr lang="en-US" dirty="0"/>
          </a:p>
          <a:p>
            <a:endParaRPr lang="en-US" dirty="0"/>
          </a:p>
        </p:txBody>
      </p:sp>
    </p:spTree>
    <p:extLst>
      <p:ext uri="{BB962C8B-B14F-4D97-AF65-F5344CB8AC3E}">
        <p14:creationId xmlns:p14="http://schemas.microsoft.com/office/powerpoint/2010/main" val="3424752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194</TotalTime>
  <Words>213</Words>
  <Application>Microsoft Office PowerPoint</Application>
  <PresentationFormat>Widescreen</PresentationFormat>
  <Paragraphs>16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Century Gothic</vt:lpstr>
      <vt:lpstr>Wingdings 3</vt:lpstr>
      <vt:lpstr>Ion</vt:lpstr>
      <vt:lpstr>Credit Card Fraud Detection</vt:lpstr>
      <vt:lpstr>Is this even an Issue ?</vt:lpstr>
      <vt:lpstr>How can detection help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Yash Vats</dc:creator>
  <cp:lastModifiedBy>Yash Vats</cp:lastModifiedBy>
  <cp:revision>1</cp:revision>
  <dcterms:created xsi:type="dcterms:W3CDTF">2023-04-21T13:53:34Z</dcterms:created>
  <dcterms:modified xsi:type="dcterms:W3CDTF">2023-04-21T17:07:42Z</dcterms:modified>
</cp:coreProperties>
</file>