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Bright Retro" charset="1" panose="00000000000000000000"/>
      <p:regular r:id="rId23"/>
    </p:embeddedFont>
    <p:embeddedFont>
      <p:font typeface="Kollektif" charset="1" panose="020B0604020101010102"/>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36E35"/>
        </a:solidFill>
      </p:bgPr>
    </p:bg>
    <p:spTree>
      <p:nvGrpSpPr>
        <p:cNvPr id="1" name=""/>
        <p:cNvGrpSpPr/>
        <p:nvPr/>
      </p:nvGrpSpPr>
      <p:grpSpPr>
        <a:xfrm>
          <a:off x="0" y="0"/>
          <a:ext cx="0" cy="0"/>
          <a:chOff x="0" y="0"/>
          <a:chExt cx="0" cy="0"/>
        </a:xfrm>
      </p:grpSpPr>
      <p:grpSp>
        <p:nvGrpSpPr>
          <p:cNvPr name="Group 2" id="2"/>
          <p:cNvGrpSpPr/>
          <p:nvPr/>
        </p:nvGrpSpPr>
        <p:grpSpPr>
          <a:xfrm rot="0">
            <a:off x="-855577" y="-70892"/>
            <a:ext cx="19999155" cy="10428783"/>
            <a:chOff x="0" y="0"/>
            <a:chExt cx="26665539" cy="13905044"/>
          </a:xfrm>
        </p:grpSpPr>
        <p:sp>
          <p:nvSpPr>
            <p:cNvPr name="Freeform 3" id="3"/>
            <p:cNvSpPr/>
            <p:nvPr/>
          </p:nvSpPr>
          <p:spPr>
            <a:xfrm flipH="false" flipV="false" rot="0">
              <a:off x="0" y="0"/>
              <a:ext cx="13905044" cy="13905044"/>
            </a:xfrm>
            <a:custGeom>
              <a:avLst/>
              <a:gdLst/>
              <a:ahLst/>
              <a:cxnLst/>
              <a:rect r="r" b="b" t="t" l="l"/>
              <a:pathLst>
                <a:path h="13905044" w="13905044">
                  <a:moveTo>
                    <a:pt x="0" y="0"/>
                  </a:moveTo>
                  <a:lnTo>
                    <a:pt x="13905044" y="0"/>
                  </a:lnTo>
                  <a:lnTo>
                    <a:pt x="13905044" y="13905044"/>
                  </a:lnTo>
                  <a:lnTo>
                    <a:pt x="0" y="13905044"/>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760495" y="0"/>
              <a:ext cx="13905044" cy="13905044"/>
            </a:xfrm>
            <a:custGeom>
              <a:avLst/>
              <a:gdLst/>
              <a:ahLst/>
              <a:cxnLst/>
              <a:rect r="r" b="b" t="t" l="l"/>
              <a:pathLst>
                <a:path h="13905044" w="13905044">
                  <a:moveTo>
                    <a:pt x="0" y="0"/>
                  </a:moveTo>
                  <a:lnTo>
                    <a:pt x="13905044" y="0"/>
                  </a:lnTo>
                  <a:lnTo>
                    <a:pt x="13905044" y="13905044"/>
                  </a:lnTo>
                  <a:lnTo>
                    <a:pt x="0" y="13905044"/>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a:ln cap="sq">
              <a:noFill/>
              <a:prstDash val="solid"/>
              <a:miter/>
            </a:ln>
          </p:spPr>
        </p:sp>
      </p:grpSp>
      <p:grpSp>
        <p:nvGrpSpPr>
          <p:cNvPr name="Group 5" id="5"/>
          <p:cNvGrpSpPr/>
          <p:nvPr/>
        </p:nvGrpSpPr>
        <p:grpSpPr>
          <a:xfrm rot="0">
            <a:off x="289655" y="358600"/>
            <a:ext cx="17708690" cy="9398350"/>
            <a:chOff x="0" y="0"/>
            <a:chExt cx="23611587" cy="12531134"/>
          </a:xfrm>
        </p:grpSpPr>
        <p:sp>
          <p:nvSpPr>
            <p:cNvPr name="Freeform 6" id="6"/>
            <p:cNvSpPr/>
            <p:nvPr/>
          </p:nvSpPr>
          <p:spPr>
            <a:xfrm flipH="false" flipV="false" rot="0">
              <a:off x="0" y="0"/>
              <a:ext cx="23611587" cy="6969598"/>
            </a:xfrm>
            <a:custGeom>
              <a:avLst/>
              <a:gdLst/>
              <a:ahLst/>
              <a:cxnLst/>
              <a:rect r="r" b="b" t="t" l="l"/>
              <a:pathLst>
                <a:path h="6969598" w="23611587">
                  <a:moveTo>
                    <a:pt x="0" y="0"/>
                  </a:moveTo>
                  <a:lnTo>
                    <a:pt x="23611587" y="0"/>
                  </a:lnTo>
                  <a:lnTo>
                    <a:pt x="23611587" y="6969598"/>
                  </a:lnTo>
                  <a:lnTo>
                    <a:pt x="0" y="6969598"/>
                  </a:lnTo>
                  <a:lnTo>
                    <a:pt x="0" y="0"/>
                  </a:lnTo>
                  <a:close/>
                </a:path>
              </a:pathLst>
            </a:custGeom>
            <a:blipFill>
              <a:blip r:embed="rId4">
                <a:extLst>
                  <a:ext uri="{96DAC541-7B7A-43D3-8B79-37D633B846F1}">
                    <asvg:svgBlip xmlns:asvg="http://schemas.microsoft.com/office/drawing/2016/SVG/main" r:embed="rId5"/>
                  </a:ext>
                </a:extLst>
              </a:blip>
              <a:stretch>
                <a:fillRect l="0" t="0" r="0" b="-51603"/>
              </a:stretch>
            </a:blipFill>
          </p:spPr>
        </p:sp>
        <p:sp>
          <p:nvSpPr>
            <p:cNvPr name="Freeform 7" id="7"/>
            <p:cNvSpPr/>
            <p:nvPr/>
          </p:nvSpPr>
          <p:spPr>
            <a:xfrm flipH="false" flipV="false" rot="0">
              <a:off x="0" y="6794524"/>
              <a:ext cx="23611587" cy="5736610"/>
            </a:xfrm>
            <a:custGeom>
              <a:avLst/>
              <a:gdLst/>
              <a:ahLst/>
              <a:cxnLst/>
              <a:rect r="r" b="b" t="t" l="l"/>
              <a:pathLst>
                <a:path h="5736610" w="23611587">
                  <a:moveTo>
                    <a:pt x="0" y="0"/>
                  </a:moveTo>
                  <a:lnTo>
                    <a:pt x="23611587" y="0"/>
                  </a:lnTo>
                  <a:lnTo>
                    <a:pt x="23611587" y="5736610"/>
                  </a:lnTo>
                  <a:lnTo>
                    <a:pt x="0" y="5736610"/>
                  </a:lnTo>
                  <a:lnTo>
                    <a:pt x="0" y="0"/>
                  </a:lnTo>
                  <a:close/>
                </a:path>
              </a:pathLst>
            </a:custGeom>
            <a:blipFill>
              <a:blip r:embed="rId4">
                <a:extLst>
                  <a:ext uri="{96DAC541-7B7A-43D3-8B79-37D633B846F1}">
                    <asvg:svgBlip xmlns:asvg="http://schemas.microsoft.com/office/drawing/2016/SVG/main" r:embed="rId5"/>
                  </a:ext>
                </a:extLst>
              </a:blip>
              <a:stretch>
                <a:fillRect l="0" t="-84188" r="0" b="0"/>
              </a:stretch>
            </a:blipFill>
          </p:spPr>
        </p:sp>
      </p:grpSp>
      <p:sp>
        <p:nvSpPr>
          <p:cNvPr name="TextBox 8" id="8"/>
          <p:cNvSpPr txBox="true"/>
          <p:nvPr/>
        </p:nvSpPr>
        <p:spPr>
          <a:xfrm rot="0">
            <a:off x="2552644" y="3556428"/>
            <a:ext cx="13330481" cy="2868296"/>
          </a:xfrm>
          <a:prstGeom prst="rect">
            <a:avLst/>
          </a:prstGeom>
        </p:spPr>
        <p:txBody>
          <a:bodyPr anchor="t" rtlCol="false" tIns="0" lIns="0" bIns="0" rIns="0">
            <a:spAutoFit/>
          </a:bodyPr>
          <a:lstStyle/>
          <a:p>
            <a:pPr algn="l">
              <a:lnSpc>
                <a:spcPts val="10640"/>
              </a:lnSpc>
            </a:pPr>
            <a:r>
              <a:rPr lang="en-US" sz="14000">
                <a:solidFill>
                  <a:srgbClr val="F9D949"/>
                </a:solidFill>
                <a:latin typeface="Bright Retro"/>
                <a:ea typeface="Bright Retro"/>
                <a:cs typeface="Bright Retro"/>
                <a:sym typeface="Bright Retro"/>
              </a:rPr>
              <a:t>THE TASK MANAGER - A TODO LIST </a:t>
            </a:r>
          </a:p>
        </p:txBody>
      </p:sp>
      <p:grpSp>
        <p:nvGrpSpPr>
          <p:cNvPr name="Group 9" id="9"/>
          <p:cNvGrpSpPr/>
          <p:nvPr/>
        </p:nvGrpSpPr>
        <p:grpSpPr>
          <a:xfrm rot="0">
            <a:off x="3511991" y="7546240"/>
            <a:ext cx="11411788" cy="1260734"/>
            <a:chOff x="0" y="0"/>
            <a:chExt cx="3005574" cy="332045"/>
          </a:xfrm>
        </p:grpSpPr>
        <p:sp>
          <p:nvSpPr>
            <p:cNvPr name="Freeform 10" id="10"/>
            <p:cNvSpPr/>
            <p:nvPr/>
          </p:nvSpPr>
          <p:spPr>
            <a:xfrm flipH="false" flipV="false" rot="0">
              <a:off x="0" y="0"/>
              <a:ext cx="3005574" cy="332045"/>
            </a:xfrm>
            <a:custGeom>
              <a:avLst/>
              <a:gdLst/>
              <a:ahLst/>
              <a:cxnLst/>
              <a:rect r="r" b="b" t="t" l="l"/>
              <a:pathLst>
                <a:path h="332045" w="3005574">
                  <a:moveTo>
                    <a:pt x="18996" y="0"/>
                  </a:moveTo>
                  <a:lnTo>
                    <a:pt x="2986578" y="0"/>
                  </a:lnTo>
                  <a:cubicBezTo>
                    <a:pt x="2997069" y="0"/>
                    <a:pt x="3005574" y="8505"/>
                    <a:pt x="3005574" y="18996"/>
                  </a:cubicBezTo>
                  <a:lnTo>
                    <a:pt x="3005574" y="313050"/>
                  </a:lnTo>
                  <a:cubicBezTo>
                    <a:pt x="3005574" y="323541"/>
                    <a:pt x="2997069" y="332045"/>
                    <a:pt x="2986578" y="332045"/>
                  </a:cubicBezTo>
                  <a:lnTo>
                    <a:pt x="18996" y="332045"/>
                  </a:lnTo>
                  <a:cubicBezTo>
                    <a:pt x="8505" y="332045"/>
                    <a:pt x="0" y="323541"/>
                    <a:pt x="0" y="313050"/>
                  </a:cubicBezTo>
                  <a:lnTo>
                    <a:pt x="0" y="18996"/>
                  </a:lnTo>
                  <a:cubicBezTo>
                    <a:pt x="0" y="8505"/>
                    <a:pt x="8505" y="0"/>
                    <a:pt x="18996" y="0"/>
                  </a:cubicBezTo>
                  <a:close/>
                </a:path>
              </a:pathLst>
            </a:custGeom>
            <a:solidFill>
              <a:srgbClr val="F9D949"/>
            </a:solidFill>
            <a:ln w="28575" cap="rnd">
              <a:solidFill>
                <a:srgbClr val="000000"/>
              </a:solidFill>
              <a:prstDash val="solid"/>
              <a:round/>
            </a:ln>
          </p:spPr>
        </p:sp>
        <p:sp>
          <p:nvSpPr>
            <p:cNvPr name="TextBox 11" id="11"/>
            <p:cNvSpPr txBox="true"/>
            <p:nvPr/>
          </p:nvSpPr>
          <p:spPr>
            <a:xfrm>
              <a:off x="0" y="-38100"/>
              <a:ext cx="3005574" cy="370145"/>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true" flipV="false" rot="0">
            <a:off x="11162944" y="7946060"/>
            <a:ext cx="3177143" cy="532172"/>
          </a:xfrm>
          <a:custGeom>
            <a:avLst/>
            <a:gdLst/>
            <a:ahLst/>
            <a:cxnLst/>
            <a:rect r="r" b="b" t="t" l="l"/>
            <a:pathLst>
              <a:path h="532172" w="3177143">
                <a:moveTo>
                  <a:pt x="3177143" y="0"/>
                </a:moveTo>
                <a:lnTo>
                  <a:pt x="0" y="0"/>
                </a:lnTo>
                <a:lnTo>
                  <a:pt x="0" y="532172"/>
                </a:lnTo>
                <a:lnTo>
                  <a:pt x="3177143" y="532172"/>
                </a:lnTo>
                <a:lnTo>
                  <a:pt x="317714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true" flipV="false" rot="-1562087">
            <a:off x="13892675" y="1502769"/>
            <a:ext cx="2874462" cy="2907167"/>
          </a:xfrm>
          <a:custGeom>
            <a:avLst/>
            <a:gdLst/>
            <a:ahLst/>
            <a:cxnLst/>
            <a:rect r="r" b="b" t="t" l="l"/>
            <a:pathLst>
              <a:path h="2907167" w="2874462">
                <a:moveTo>
                  <a:pt x="2874462" y="0"/>
                </a:moveTo>
                <a:lnTo>
                  <a:pt x="0" y="0"/>
                </a:lnTo>
                <a:lnTo>
                  <a:pt x="0" y="2907168"/>
                </a:lnTo>
                <a:lnTo>
                  <a:pt x="2874462" y="2907168"/>
                </a:lnTo>
                <a:lnTo>
                  <a:pt x="2874462"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4" id="14"/>
          <p:cNvSpPr txBox="true"/>
          <p:nvPr/>
        </p:nvSpPr>
        <p:spPr>
          <a:xfrm rot="0">
            <a:off x="4223197" y="7798782"/>
            <a:ext cx="6939747" cy="679450"/>
          </a:xfrm>
          <a:prstGeom prst="rect">
            <a:avLst/>
          </a:prstGeom>
        </p:spPr>
        <p:txBody>
          <a:bodyPr anchor="t" rtlCol="false" tIns="0" lIns="0" bIns="0" rIns="0">
            <a:spAutoFit/>
          </a:bodyPr>
          <a:lstStyle/>
          <a:p>
            <a:pPr algn="l">
              <a:lnSpc>
                <a:spcPts val="5599"/>
              </a:lnSpc>
              <a:spcBef>
                <a:spcPct val="0"/>
              </a:spcBef>
            </a:pPr>
            <a:r>
              <a:rPr lang="en-US" sz="3999">
                <a:solidFill>
                  <a:srgbClr val="303030"/>
                </a:solidFill>
                <a:latin typeface="Kollektif"/>
                <a:ea typeface="Kollektif"/>
                <a:cs typeface="Kollektif"/>
                <a:sym typeface="Kollektif"/>
              </a:rPr>
              <a:t>Presented By CUBEIOD Group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9D949"/>
        </a:solidFill>
      </p:bgPr>
    </p:bg>
    <p:spTree>
      <p:nvGrpSpPr>
        <p:cNvPr id="1" name=""/>
        <p:cNvGrpSpPr/>
        <p:nvPr/>
      </p:nvGrpSpPr>
      <p:grpSpPr>
        <a:xfrm>
          <a:off x="0" y="0"/>
          <a:ext cx="0" cy="0"/>
          <a:chOff x="0" y="0"/>
          <a:chExt cx="0" cy="0"/>
        </a:xfrm>
      </p:grpSpPr>
      <p:grpSp>
        <p:nvGrpSpPr>
          <p:cNvPr name="Group 2" id="2"/>
          <p:cNvGrpSpPr/>
          <p:nvPr/>
        </p:nvGrpSpPr>
        <p:grpSpPr>
          <a:xfrm rot="0">
            <a:off x="-855577" y="-70892"/>
            <a:ext cx="19999155" cy="10428783"/>
            <a:chOff x="0" y="0"/>
            <a:chExt cx="26665539" cy="13905044"/>
          </a:xfrm>
        </p:grpSpPr>
        <p:sp>
          <p:nvSpPr>
            <p:cNvPr name="Freeform 3" id="3"/>
            <p:cNvSpPr/>
            <p:nvPr/>
          </p:nvSpPr>
          <p:spPr>
            <a:xfrm flipH="false" flipV="false" rot="0">
              <a:off x="0" y="0"/>
              <a:ext cx="13905044" cy="13905044"/>
            </a:xfrm>
            <a:custGeom>
              <a:avLst/>
              <a:gdLst/>
              <a:ahLst/>
              <a:cxnLst/>
              <a:rect r="r" b="b" t="t" l="l"/>
              <a:pathLst>
                <a:path h="13905044" w="13905044">
                  <a:moveTo>
                    <a:pt x="0" y="0"/>
                  </a:moveTo>
                  <a:lnTo>
                    <a:pt x="13905044" y="0"/>
                  </a:lnTo>
                  <a:lnTo>
                    <a:pt x="13905044" y="13905044"/>
                  </a:lnTo>
                  <a:lnTo>
                    <a:pt x="0" y="13905044"/>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760495" y="0"/>
              <a:ext cx="13905044" cy="13905044"/>
            </a:xfrm>
            <a:custGeom>
              <a:avLst/>
              <a:gdLst/>
              <a:ahLst/>
              <a:cxnLst/>
              <a:rect r="r" b="b" t="t" l="l"/>
              <a:pathLst>
                <a:path h="13905044" w="13905044">
                  <a:moveTo>
                    <a:pt x="0" y="0"/>
                  </a:moveTo>
                  <a:lnTo>
                    <a:pt x="13905044" y="0"/>
                  </a:lnTo>
                  <a:lnTo>
                    <a:pt x="13905044" y="13905044"/>
                  </a:lnTo>
                  <a:lnTo>
                    <a:pt x="0" y="13905044"/>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a:ln cap="sq">
              <a:noFill/>
              <a:prstDash val="solid"/>
              <a:miter/>
            </a:ln>
          </p:spPr>
        </p:sp>
      </p:grpSp>
      <p:grpSp>
        <p:nvGrpSpPr>
          <p:cNvPr name="Group 5" id="5"/>
          <p:cNvGrpSpPr/>
          <p:nvPr/>
        </p:nvGrpSpPr>
        <p:grpSpPr>
          <a:xfrm rot="0">
            <a:off x="289655" y="358600"/>
            <a:ext cx="17708690" cy="9398350"/>
            <a:chOff x="0" y="0"/>
            <a:chExt cx="23611587" cy="12531134"/>
          </a:xfrm>
        </p:grpSpPr>
        <p:sp>
          <p:nvSpPr>
            <p:cNvPr name="Freeform 6" id="6"/>
            <p:cNvSpPr/>
            <p:nvPr/>
          </p:nvSpPr>
          <p:spPr>
            <a:xfrm flipH="false" flipV="false" rot="0">
              <a:off x="0" y="0"/>
              <a:ext cx="23611587" cy="6969598"/>
            </a:xfrm>
            <a:custGeom>
              <a:avLst/>
              <a:gdLst/>
              <a:ahLst/>
              <a:cxnLst/>
              <a:rect r="r" b="b" t="t" l="l"/>
              <a:pathLst>
                <a:path h="6969598" w="23611587">
                  <a:moveTo>
                    <a:pt x="0" y="0"/>
                  </a:moveTo>
                  <a:lnTo>
                    <a:pt x="23611587" y="0"/>
                  </a:lnTo>
                  <a:lnTo>
                    <a:pt x="23611587" y="6969598"/>
                  </a:lnTo>
                  <a:lnTo>
                    <a:pt x="0" y="6969598"/>
                  </a:lnTo>
                  <a:lnTo>
                    <a:pt x="0" y="0"/>
                  </a:lnTo>
                  <a:close/>
                </a:path>
              </a:pathLst>
            </a:custGeom>
            <a:blipFill>
              <a:blip r:embed="rId4">
                <a:extLst>
                  <a:ext uri="{96DAC541-7B7A-43D3-8B79-37D633B846F1}">
                    <asvg:svgBlip xmlns:asvg="http://schemas.microsoft.com/office/drawing/2016/SVG/main" r:embed="rId5"/>
                  </a:ext>
                </a:extLst>
              </a:blip>
              <a:stretch>
                <a:fillRect l="0" t="0" r="0" b="-51603"/>
              </a:stretch>
            </a:blipFill>
          </p:spPr>
        </p:sp>
        <p:sp>
          <p:nvSpPr>
            <p:cNvPr name="Freeform 7" id="7"/>
            <p:cNvSpPr/>
            <p:nvPr/>
          </p:nvSpPr>
          <p:spPr>
            <a:xfrm flipH="false" flipV="false" rot="0">
              <a:off x="0" y="6794524"/>
              <a:ext cx="23611587" cy="5736610"/>
            </a:xfrm>
            <a:custGeom>
              <a:avLst/>
              <a:gdLst/>
              <a:ahLst/>
              <a:cxnLst/>
              <a:rect r="r" b="b" t="t" l="l"/>
              <a:pathLst>
                <a:path h="5736610" w="23611587">
                  <a:moveTo>
                    <a:pt x="0" y="0"/>
                  </a:moveTo>
                  <a:lnTo>
                    <a:pt x="23611587" y="0"/>
                  </a:lnTo>
                  <a:lnTo>
                    <a:pt x="23611587" y="5736610"/>
                  </a:lnTo>
                  <a:lnTo>
                    <a:pt x="0" y="5736610"/>
                  </a:lnTo>
                  <a:lnTo>
                    <a:pt x="0" y="0"/>
                  </a:lnTo>
                  <a:close/>
                </a:path>
              </a:pathLst>
            </a:custGeom>
            <a:blipFill>
              <a:blip r:embed="rId4">
                <a:extLst>
                  <a:ext uri="{96DAC541-7B7A-43D3-8B79-37D633B846F1}">
                    <asvg:svgBlip xmlns:asvg="http://schemas.microsoft.com/office/drawing/2016/SVG/main" r:embed="rId5"/>
                  </a:ext>
                </a:extLst>
              </a:blip>
              <a:stretch>
                <a:fillRect l="0" t="-84188" r="0" b="0"/>
              </a:stretch>
            </a:blipFill>
            <a:ln cap="sq">
              <a:noFill/>
              <a:prstDash val="solid"/>
              <a:miter/>
            </a:ln>
          </p:spPr>
        </p:sp>
      </p:grpSp>
      <p:sp>
        <p:nvSpPr>
          <p:cNvPr name="TextBox 8" id="8"/>
          <p:cNvSpPr txBox="true"/>
          <p:nvPr/>
        </p:nvSpPr>
        <p:spPr>
          <a:xfrm rot="0">
            <a:off x="2642920" y="2829022"/>
            <a:ext cx="13002160" cy="6167120"/>
          </a:xfrm>
          <a:prstGeom prst="rect">
            <a:avLst/>
          </a:prstGeom>
        </p:spPr>
        <p:txBody>
          <a:bodyPr anchor="t" rtlCol="false" tIns="0" lIns="0" bIns="0" rIns="0">
            <a:spAutoFit/>
          </a:bodyPr>
          <a:lstStyle/>
          <a:p>
            <a:pPr algn="just" marL="690881" indent="-345440" lvl="1">
              <a:lnSpc>
                <a:spcPts val="4480"/>
              </a:lnSpc>
              <a:buFont typeface="Arial"/>
              <a:buChar char="•"/>
            </a:pPr>
            <a:r>
              <a:rPr lang="en-US" sz="3200">
                <a:solidFill>
                  <a:srgbClr val="303030"/>
                </a:solidFill>
                <a:latin typeface="Kollektif"/>
                <a:ea typeface="Kollektif"/>
                <a:cs typeface="Kollektif"/>
                <a:sym typeface="Kollektif"/>
              </a:rPr>
              <a:t>Implementation:</a:t>
            </a:r>
          </a:p>
          <a:p>
            <a:pPr algn="just" marL="1381761" indent="-460587" lvl="2">
              <a:lnSpc>
                <a:spcPts val="4480"/>
              </a:lnSpc>
              <a:buFont typeface="Arial"/>
              <a:buChar char="⚬"/>
            </a:pPr>
            <a:r>
              <a:rPr lang="en-US" sz="3200">
                <a:solidFill>
                  <a:srgbClr val="303030"/>
                </a:solidFill>
                <a:latin typeface="Kollektif"/>
                <a:ea typeface="Kollektif"/>
                <a:cs typeface="Kollektif"/>
                <a:sym typeface="Kollektif"/>
              </a:rPr>
              <a:t>We wrote the code in C++ using a doubly linked list to store tasks.</a:t>
            </a:r>
          </a:p>
          <a:p>
            <a:pPr algn="just" marL="1381761" indent="-460587" lvl="2">
              <a:lnSpc>
                <a:spcPts val="4480"/>
              </a:lnSpc>
              <a:buFont typeface="Arial"/>
              <a:buChar char="⚬"/>
            </a:pPr>
            <a:r>
              <a:rPr lang="en-US" sz="3200">
                <a:solidFill>
                  <a:srgbClr val="303030"/>
                </a:solidFill>
                <a:latin typeface="Kollektif"/>
                <a:ea typeface="Kollektif"/>
                <a:cs typeface="Kollektif"/>
                <a:sym typeface="Kollektif"/>
              </a:rPr>
              <a:t>A simple console interface was developed to make it easy for users to interact with the program.</a:t>
            </a:r>
          </a:p>
          <a:p>
            <a:pPr algn="just" marL="690881" indent="-345440" lvl="1">
              <a:lnSpc>
                <a:spcPts val="4480"/>
              </a:lnSpc>
              <a:buFont typeface="Arial"/>
              <a:buChar char="•"/>
            </a:pPr>
            <a:r>
              <a:rPr lang="en-US" sz="3200">
                <a:solidFill>
                  <a:srgbClr val="303030"/>
                </a:solidFill>
                <a:latin typeface="Kollektif"/>
                <a:ea typeface="Kollektif"/>
                <a:cs typeface="Kollektif"/>
                <a:sym typeface="Kollektif"/>
              </a:rPr>
              <a:t>Testing:</a:t>
            </a:r>
          </a:p>
          <a:p>
            <a:pPr algn="just" marL="1381761" indent="-460587" lvl="2">
              <a:lnSpc>
                <a:spcPts val="4480"/>
              </a:lnSpc>
              <a:buFont typeface="Arial"/>
              <a:buChar char="⚬"/>
            </a:pPr>
            <a:r>
              <a:rPr lang="en-US" sz="3200">
                <a:solidFill>
                  <a:srgbClr val="303030"/>
                </a:solidFill>
                <a:latin typeface="Kollektif"/>
                <a:ea typeface="Kollektif"/>
                <a:cs typeface="Kollektif"/>
                <a:sym typeface="Kollektif"/>
              </a:rPr>
              <a:t>We tested each function individually (like adding or deleting tasks) to ensure they worked correctly.</a:t>
            </a:r>
          </a:p>
          <a:p>
            <a:pPr algn="just" marL="1381761" indent="-460587" lvl="2">
              <a:lnSpc>
                <a:spcPts val="4480"/>
              </a:lnSpc>
              <a:spcBef>
                <a:spcPct val="0"/>
              </a:spcBef>
              <a:buFont typeface="Arial"/>
              <a:buChar char="⚬"/>
            </a:pPr>
            <a:r>
              <a:rPr lang="en-US" sz="3200">
                <a:solidFill>
                  <a:srgbClr val="303030"/>
                </a:solidFill>
                <a:latin typeface="Kollektif"/>
                <a:ea typeface="Kollektif"/>
                <a:cs typeface="Kollektif"/>
                <a:sym typeface="Kollektif"/>
              </a:rPr>
              <a:t>We also checked if all the parts worked together smoothly and measured how well the program handled multiple tasks.</a:t>
            </a:r>
          </a:p>
          <a:p>
            <a:pPr algn="just" marL="0" indent="0" lvl="0">
              <a:lnSpc>
                <a:spcPts val="4480"/>
              </a:lnSpc>
              <a:spcBef>
                <a:spcPct val="0"/>
              </a:spcBef>
            </a:pPr>
          </a:p>
        </p:txBody>
      </p:sp>
      <p:sp>
        <p:nvSpPr>
          <p:cNvPr name="Freeform 9" id="9"/>
          <p:cNvSpPr/>
          <p:nvPr/>
        </p:nvSpPr>
        <p:spPr>
          <a:xfrm flipH="false" flipV="false" rot="0">
            <a:off x="2876065" y="8271560"/>
            <a:ext cx="3321001" cy="724582"/>
          </a:xfrm>
          <a:custGeom>
            <a:avLst/>
            <a:gdLst/>
            <a:ahLst/>
            <a:cxnLst/>
            <a:rect r="r" b="b" t="t" l="l"/>
            <a:pathLst>
              <a:path h="724582" w="3321001">
                <a:moveTo>
                  <a:pt x="0" y="0"/>
                </a:moveTo>
                <a:lnTo>
                  <a:pt x="3321001" y="0"/>
                </a:lnTo>
                <a:lnTo>
                  <a:pt x="3321001" y="724582"/>
                </a:lnTo>
                <a:lnTo>
                  <a:pt x="0" y="7245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10" id="10"/>
          <p:cNvSpPr txBox="true"/>
          <p:nvPr/>
        </p:nvSpPr>
        <p:spPr>
          <a:xfrm rot="0">
            <a:off x="1743204" y="1714500"/>
            <a:ext cx="14801593" cy="1751329"/>
          </a:xfrm>
          <a:prstGeom prst="rect">
            <a:avLst/>
          </a:prstGeom>
        </p:spPr>
        <p:txBody>
          <a:bodyPr anchor="t" rtlCol="false" tIns="0" lIns="0" bIns="0" rIns="0">
            <a:spAutoFit/>
          </a:bodyPr>
          <a:lstStyle/>
          <a:p>
            <a:pPr algn="ctr">
              <a:lnSpc>
                <a:spcPts val="12159"/>
              </a:lnSpc>
            </a:pPr>
            <a:r>
              <a:rPr lang="en-US" sz="15999" spc="1279">
                <a:solidFill>
                  <a:srgbClr val="F36E35"/>
                </a:solidFill>
                <a:latin typeface="Bright Retro"/>
                <a:ea typeface="Bright Retro"/>
                <a:cs typeface="Bright Retro"/>
                <a:sym typeface="Bright Retro"/>
              </a:rPr>
              <a:t>METHODS</a:t>
            </a:r>
          </a:p>
        </p:txBody>
      </p:sp>
      <p:sp>
        <p:nvSpPr>
          <p:cNvPr name="Freeform 11" id="11"/>
          <p:cNvSpPr/>
          <p:nvPr/>
        </p:nvSpPr>
        <p:spPr>
          <a:xfrm flipH="true" flipV="false" rot="0">
            <a:off x="11842487" y="8271560"/>
            <a:ext cx="3321001" cy="724582"/>
          </a:xfrm>
          <a:custGeom>
            <a:avLst/>
            <a:gdLst/>
            <a:ahLst/>
            <a:cxnLst/>
            <a:rect r="r" b="b" t="t" l="l"/>
            <a:pathLst>
              <a:path h="724582" w="3321001">
                <a:moveTo>
                  <a:pt x="3321001" y="0"/>
                </a:moveTo>
                <a:lnTo>
                  <a:pt x="0" y="0"/>
                </a:lnTo>
                <a:lnTo>
                  <a:pt x="0" y="724582"/>
                </a:lnTo>
                <a:lnTo>
                  <a:pt x="3321001" y="724582"/>
                </a:lnTo>
                <a:lnTo>
                  <a:pt x="3321001"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12" id="12"/>
          <p:cNvSpPr/>
          <p:nvPr/>
        </p:nvSpPr>
        <p:spPr>
          <a:xfrm flipV="true">
            <a:off x="7024943" y="8643376"/>
            <a:ext cx="4238113" cy="0"/>
          </a:xfrm>
          <a:prstGeom prst="line">
            <a:avLst/>
          </a:prstGeom>
          <a:ln cap="rnd" w="28575">
            <a:solidFill>
              <a:srgbClr val="BFAE7F"/>
            </a:solidFill>
            <a:prstDash val="solid"/>
            <a:headEnd type="none" len="sm" w="sm"/>
            <a:tailEnd type="none" len="sm" w="sm"/>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36E35"/>
        </a:solidFill>
      </p:bgPr>
    </p:bg>
    <p:spTree>
      <p:nvGrpSpPr>
        <p:cNvPr id="1" name=""/>
        <p:cNvGrpSpPr/>
        <p:nvPr/>
      </p:nvGrpSpPr>
      <p:grpSpPr>
        <a:xfrm>
          <a:off x="0" y="0"/>
          <a:ext cx="0" cy="0"/>
          <a:chOff x="0" y="0"/>
          <a:chExt cx="0" cy="0"/>
        </a:xfrm>
      </p:grpSpPr>
      <p:grpSp>
        <p:nvGrpSpPr>
          <p:cNvPr name="Group 2" id="2"/>
          <p:cNvGrpSpPr/>
          <p:nvPr/>
        </p:nvGrpSpPr>
        <p:grpSpPr>
          <a:xfrm rot="0">
            <a:off x="-1209785" y="-70892"/>
            <a:ext cx="19999155" cy="10428783"/>
            <a:chOff x="0" y="0"/>
            <a:chExt cx="26665539" cy="13905044"/>
          </a:xfrm>
        </p:grpSpPr>
        <p:sp>
          <p:nvSpPr>
            <p:cNvPr name="Freeform 3" id="3"/>
            <p:cNvSpPr/>
            <p:nvPr/>
          </p:nvSpPr>
          <p:spPr>
            <a:xfrm flipH="false" flipV="false" rot="0">
              <a:off x="0" y="0"/>
              <a:ext cx="13905044" cy="13905044"/>
            </a:xfrm>
            <a:custGeom>
              <a:avLst/>
              <a:gdLst/>
              <a:ahLst/>
              <a:cxnLst/>
              <a:rect r="r" b="b" t="t" l="l"/>
              <a:pathLst>
                <a:path h="13905044" w="13905044">
                  <a:moveTo>
                    <a:pt x="0" y="0"/>
                  </a:moveTo>
                  <a:lnTo>
                    <a:pt x="13905044" y="0"/>
                  </a:lnTo>
                  <a:lnTo>
                    <a:pt x="13905044" y="13905044"/>
                  </a:lnTo>
                  <a:lnTo>
                    <a:pt x="0" y="13905044"/>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760495" y="0"/>
              <a:ext cx="13905044" cy="13905044"/>
            </a:xfrm>
            <a:custGeom>
              <a:avLst/>
              <a:gdLst/>
              <a:ahLst/>
              <a:cxnLst/>
              <a:rect r="r" b="b" t="t" l="l"/>
              <a:pathLst>
                <a:path h="13905044" w="13905044">
                  <a:moveTo>
                    <a:pt x="0" y="0"/>
                  </a:moveTo>
                  <a:lnTo>
                    <a:pt x="13905044" y="0"/>
                  </a:lnTo>
                  <a:lnTo>
                    <a:pt x="13905044" y="13905044"/>
                  </a:lnTo>
                  <a:lnTo>
                    <a:pt x="0" y="13905044"/>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a:ln cap="sq">
              <a:noFill/>
              <a:prstDash val="solid"/>
              <a:miter/>
            </a:ln>
          </p:spPr>
        </p:sp>
      </p:grpSp>
      <p:grpSp>
        <p:nvGrpSpPr>
          <p:cNvPr name="Group 5" id="5"/>
          <p:cNvGrpSpPr/>
          <p:nvPr/>
        </p:nvGrpSpPr>
        <p:grpSpPr>
          <a:xfrm rot="0">
            <a:off x="-2243219" y="-1885437"/>
            <a:ext cx="24360151" cy="12928411"/>
            <a:chOff x="0" y="0"/>
            <a:chExt cx="32480201" cy="17237882"/>
          </a:xfrm>
        </p:grpSpPr>
        <p:sp>
          <p:nvSpPr>
            <p:cNvPr name="Freeform 6" id="6"/>
            <p:cNvSpPr/>
            <p:nvPr/>
          </p:nvSpPr>
          <p:spPr>
            <a:xfrm flipH="false" flipV="false" rot="0">
              <a:off x="0" y="0"/>
              <a:ext cx="32480201" cy="9587409"/>
            </a:xfrm>
            <a:custGeom>
              <a:avLst/>
              <a:gdLst/>
              <a:ahLst/>
              <a:cxnLst/>
              <a:rect r="r" b="b" t="t" l="l"/>
              <a:pathLst>
                <a:path h="9587409" w="32480201">
                  <a:moveTo>
                    <a:pt x="0" y="0"/>
                  </a:moveTo>
                  <a:lnTo>
                    <a:pt x="32480201" y="0"/>
                  </a:lnTo>
                  <a:lnTo>
                    <a:pt x="32480201" y="9587409"/>
                  </a:lnTo>
                  <a:lnTo>
                    <a:pt x="0" y="9587409"/>
                  </a:lnTo>
                  <a:lnTo>
                    <a:pt x="0" y="0"/>
                  </a:lnTo>
                  <a:close/>
                </a:path>
              </a:pathLst>
            </a:custGeom>
            <a:blipFill>
              <a:blip r:embed="rId4">
                <a:extLst>
                  <a:ext uri="{96DAC541-7B7A-43D3-8B79-37D633B846F1}">
                    <asvg:svgBlip xmlns:asvg="http://schemas.microsoft.com/office/drawing/2016/SVG/main" r:embed="rId5"/>
                  </a:ext>
                </a:extLst>
              </a:blip>
              <a:stretch>
                <a:fillRect l="0" t="0" r="0" b="-51603"/>
              </a:stretch>
            </a:blipFill>
          </p:spPr>
        </p:sp>
        <p:sp>
          <p:nvSpPr>
            <p:cNvPr name="Freeform 7" id="7"/>
            <p:cNvSpPr/>
            <p:nvPr/>
          </p:nvSpPr>
          <p:spPr>
            <a:xfrm flipH="false" flipV="false" rot="0">
              <a:off x="0" y="9346576"/>
              <a:ext cx="32480201" cy="7891305"/>
            </a:xfrm>
            <a:custGeom>
              <a:avLst/>
              <a:gdLst/>
              <a:ahLst/>
              <a:cxnLst/>
              <a:rect r="r" b="b" t="t" l="l"/>
              <a:pathLst>
                <a:path h="7891305" w="32480201">
                  <a:moveTo>
                    <a:pt x="0" y="0"/>
                  </a:moveTo>
                  <a:lnTo>
                    <a:pt x="32480201" y="0"/>
                  </a:lnTo>
                  <a:lnTo>
                    <a:pt x="32480201" y="7891306"/>
                  </a:lnTo>
                  <a:lnTo>
                    <a:pt x="0" y="7891306"/>
                  </a:lnTo>
                  <a:lnTo>
                    <a:pt x="0" y="0"/>
                  </a:lnTo>
                  <a:close/>
                </a:path>
              </a:pathLst>
            </a:custGeom>
            <a:blipFill>
              <a:blip r:embed="rId4">
                <a:extLst>
                  <a:ext uri="{96DAC541-7B7A-43D3-8B79-37D633B846F1}">
                    <asvg:svgBlip xmlns:asvg="http://schemas.microsoft.com/office/drawing/2016/SVG/main" r:embed="rId5"/>
                  </a:ext>
                </a:extLst>
              </a:blip>
              <a:stretch>
                <a:fillRect l="0" t="-84188" r="0" b="0"/>
              </a:stretch>
            </a:blipFill>
          </p:spPr>
        </p:sp>
      </p:grpSp>
      <p:sp>
        <p:nvSpPr>
          <p:cNvPr name="Freeform 8" id="8"/>
          <p:cNvSpPr/>
          <p:nvPr/>
        </p:nvSpPr>
        <p:spPr>
          <a:xfrm flipH="false" flipV="false" rot="0">
            <a:off x="3396865" y="0"/>
            <a:ext cx="10785855" cy="10287000"/>
          </a:xfrm>
          <a:custGeom>
            <a:avLst/>
            <a:gdLst/>
            <a:ahLst/>
            <a:cxnLst/>
            <a:rect r="r" b="b" t="t" l="l"/>
            <a:pathLst>
              <a:path h="10287000" w="10785855">
                <a:moveTo>
                  <a:pt x="0" y="0"/>
                </a:moveTo>
                <a:lnTo>
                  <a:pt x="10785855" y="0"/>
                </a:lnTo>
                <a:lnTo>
                  <a:pt x="10785855" y="10287000"/>
                </a:lnTo>
                <a:lnTo>
                  <a:pt x="0" y="10287000"/>
                </a:lnTo>
                <a:lnTo>
                  <a:pt x="0" y="0"/>
                </a:lnTo>
                <a:close/>
              </a:path>
            </a:pathLst>
          </a:custGeom>
          <a:blipFill>
            <a:blip r:embed="rId6"/>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36E35"/>
        </a:solidFill>
      </p:bgPr>
    </p:bg>
    <p:spTree>
      <p:nvGrpSpPr>
        <p:cNvPr id="1" name=""/>
        <p:cNvGrpSpPr/>
        <p:nvPr/>
      </p:nvGrpSpPr>
      <p:grpSpPr>
        <a:xfrm>
          <a:off x="0" y="0"/>
          <a:ext cx="0" cy="0"/>
          <a:chOff x="0" y="0"/>
          <a:chExt cx="0" cy="0"/>
        </a:xfrm>
      </p:grpSpPr>
      <p:grpSp>
        <p:nvGrpSpPr>
          <p:cNvPr name="Group 2" id="2"/>
          <p:cNvGrpSpPr/>
          <p:nvPr/>
        </p:nvGrpSpPr>
        <p:grpSpPr>
          <a:xfrm rot="0">
            <a:off x="-855577" y="-70892"/>
            <a:ext cx="19999155" cy="10428783"/>
            <a:chOff x="0" y="0"/>
            <a:chExt cx="26665539" cy="13905044"/>
          </a:xfrm>
        </p:grpSpPr>
        <p:sp>
          <p:nvSpPr>
            <p:cNvPr name="Freeform 3" id="3"/>
            <p:cNvSpPr/>
            <p:nvPr/>
          </p:nvSpPr>
          <p:spPr>
            <a:xfrm flipH="false" flipV="false" rot="0">
              <a:off x="0" y="0"/>
              <a:ext cx="13905044" cy="13905044"/>
            </a:xfrm>
            <a:custGeom>
              <a:avLst/>
              <a:gdLst/>
              <a:ahLst/>
              <a:cxnLst/>
              <a:rect r="r" b="b" t="t" l="l"/>
              <a:pathLst>
                <a:path h="13905044" w="13905044">
                  <a:moveTo>
                    <a:pt x="0" y="0"/>
                  </a:moveTo>
                  <a:lnTo>
                    <a:pt x="13905044" y="0"/>
                  </a:lnTo>
                  <a:lnTo>
                    <a:pt x="13905044" y="13905044"/>
                  </a:lnTo>
                  <a:lnTo>
                    <a:pt x="0" y="13905044"/>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760495" y="0"/>
              <a:ext cx="13905044" cy="13905044"/>
            </a:xfrm>
            <a:custGeom>
              <a:avLst/>
              <a:gdLst/>
              <a:ahLst/>
              <a:cxnLst/>
              <a:rect r="r" b="b" t="t" l="l"/>
              <a:pathLst>
                <a:path h="13905044" w="13905044">
                  <a:moveTo>
                    <a:pt x="0" y="0"/>
                  </a:moveTo>
                  <a:lnTo>
                    <a:pt x="13905044" y="0"/>
                  </a:lnTo>
                  <a:lnTo>
                    <a:pt x="13905044" y="13905044"/>
                  </a:lnTo>
                  <a:lnTo>
                    <a:pt x="0" y="13905044"/>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a:ln cap="sq">
              <a:noFill/>
              <a:prstDash val="solid"/>
              <a:miter/>
            </a:ln>
          </p:spPr>
        </p:sp>
      </p:grpSp>
      <p:grpSp>
        <p:nvGrpSpPr>
          <p:cNvPr name="Group 5" id="5"/>
          <p:cNvGrpSpPr/>
          <p:nvPr/>
        </p:nvGrpSpPr>
        <p:grpSpPr>
          <a:xfrm rot="0">
            <a:off x="289655" y="358600"/>
            <a:ext cx="17708690" cy="9398350"/>
            <a:chOff x="0" y="0"/>
            <a:chExt cx="23611587" cy="12531134"/>
          </a:xfrm>
        </p:grpSpPr>
        <p:sp>
          <p:nvSpPr>
            <p:cNvPr name="Freeform 6" id="6"/>
            <p:cNvSpPr/>
            <p:nvPr/>
          </p:nvSpPr>
          <p:spPr>
            <a:xfrm flipH="false" flipV="false" rot="0">
              <a:off x="0" y="0"/>
              <a:ext cx="23611587" cy="6969598"/>
            </a:xfrm>
            <a:custGeom>
              <a:avLst/>
              <a:gdLst/>
              <a:ahLst/>
              <a:cxnLst/>
              <a:rect r="r" b="b" t="t" l="l"/>
              <a:pathLst>
                <a:path h="6969598" w="23611587">
                  <a:moveTo>
                    <a:pt x="0" y="0"/>
                  </a:moveTo>
                  <a:lnTo>
                    <a:pt x="23611587" y="0"/>
                  </a:lnTo>
                  <a:lnTo>
                    <a:pt x="23611587" y="6969598"/>
                  </a:lnTo>
                  <a:lnTo>
                    <a:pt x="0" y="6969598"/>
                  </a:lnTo>
                  <a:lnTo>
                    <a:pt x="0" y="0"/>
                  </a:lnTo>
                  <a:close/>
                </a:path>
              </a:pathLst>
            </a:custGeom>
            <a:blipFill>
              <a:blip r:embed="rId4">
                <a:extLst>
                  <a:ext uri="{96DAC541-7B7A-43D3-8B79-37D633B846F1}">
                    <asvg:svgBlip xmlns:asvg="http://schemas.microsoft.com/office/drawing/2016/SVG/main" r:embed="rId5"/>
                  </a:ext>
                </a:extLst>
              </a:blip>
              <a:stretch>
                <a:fillRect l="0" t="0" r="0" b="-51603"/>
              </a:stretch>
            </a:blipFill>
          </p:spPr>
        </p:sp>
        <p:sp>
          <p:nvSpPr>
            <p:cNvPr name="Freeform 7" id="7"/>
            <p:cNvSpPr/>
            <p:nvPr/>
          </p:nvSpPr>
          <p:spPr>
            <a:xfrm flipH="false" flipV="false" rot="0">
              <a:off x="0" y="6794524"/>
              <a:ext cx="23611587" cy="5736610"/>
            </a:xfrm>
            <a:custGeom>
              <a:avLst/>
              <a:gdLst/>
              <a:ahLst/>
              <a:cxnLst/>
              <a:rect r="r" b="b" t="t" l="l"/>
              <a:pathLst>
                <a:path h="5736610" w="23611587">
                  <a:moveTo>
                    <a:pt x="0" y="0"/>
                  </a:moveTo>
                  <a:lnTo>
                    <a:pt x="23611587" y="0"/>
                  </a:lnTo>
                  <a:lnTo>
                    <a:pt x="23611587" y="5736610"/>
                  </a:lnTo>
                  <a:lnTo>
                    <a:pt x="0" y="5736610"/>
                  </a:lnTo>
                  <a:lnTo>
                    <a:pt x="0" y="0"/>
                  </a:lnTo>
                  <a:close/>
                </a:path>
              </a:pathLst>
            </a:custGeom>
            <a:blipFill>
              <a:blip r:embed="rId4">
                <a:extLst>
                  <a:ext uri="{96DAC541-7B7A-43D3-8B79-37D633B846F1}">
                    <asvg:svgBlip xmlns:asvg="http://schemas.microsoft.com/office/drawing/2016/SVG/main" r:embed="rId5"/>
                  </a:ext>
                </a:extLst>
              </a:blip>
              <a:stretch>
                <a:fillRect l="0" t="-84188" r="0" b="0"/>
              </a:stretch>
            </a:blipFill>
          </p:spPr>
        </p:sp>
      </p:grpSp>
      <p:sp>
        <p:nvSpPr>
          <p:cNvPr name="TextBox 8" id="8"/>
          <p:cNvSpPr txBox="true"/>
          <p:nvPr/>
        </p:nvSpPr>
        <p:spPr>
          <a:xfrm rot="0">
            <a:off x="1955040" y="2843402"/>
            <a:ext cx="14377920" cy="5939155"/>
          </a:xfrm>
          <a:prstGeom prst="rect">
            <a:avLst/>
          </a:prstGeom>
        </p:spPr>
        <p:txBody>
          <a:bodyPr anchor="t" rtlCol="false" tIns="0" lIns="0" bIns="0" rIns="0">
            <a:spAutoFit/>
          </a:bodyPr>
          <a:lstStyle/>
          <a:p>
            <a:pPr algn="just" marL="0" indent="0" lvl="0">
              <a:lnSpc>
                <a:spcPts val="3919"/>
              </a:lnSpc>
              <a:spcBef>
                <a:spcPct val="0"/>
              </a:spcBef>
            </a:pPr>
            <a:r>
              <a:rPr lang="en-US" sz="2799">
                <a:solidFill>
                  <a:srgbClr val="303030"/>
                </a:solidFill>
                <a:latin typeface="Kollektif"/>
                <a:ea typeface="Kollektif"/>
                <a:cs typeface="Kollektif"/>
                <a:sym typeface="Kollektif"/>
              </a:rPr>
              <a:t>The task manager successfully demonstrated th</a:t>
            </a:r>
            <a:r>
              <a:rPr lang="en-US" sz="2799" strike="noStrike" u="none">
                <a:solidFill>
                  <a:srgbClr val="303030"/>
                </a:solidFill>
                <a:latin typeface="Kollektif"/>
                <a:ea typeface="Kollektif"/>
                <a:cs typeface="Kollektif"/>
                <a:sym typeface="Kollektif"/>
              </a:rPr>
              <a:t>e following:</a:t>
            </a:r>
          </a:p>
          <a:p>
            <a:pPr algn="just" marL="604519" indent="-302260" lvl="1">
              <a:lnSpc>
                <a:spcPts val="3919"/>
              </a:lnSpc>
              <a:spcBef>
                <a:spcPct val="0"/>
              </a:spcBef>
              <a:buFont typeface="Arial"/>
              <a:buChar char="•"/>
            </a:pPr>
            <a:r>
              <a:rPr lang="en-US" sz="2799" strike="noStrike" u="none">
                <a:solidFill>
                  <a:srgbClr val="303030"/>
                </a:solidFill>
                <a:latin typeface="Kollektif"/>
                <a:ea typeface="Kollektif"/>
                <a:cs typeface="Kollektif"/>
                <a:sym typeface="Kollektif"/>
              </a:rPr>
              <a:t>Efficiently adding tasks with unique IDs using a doubly linked list structure.</a:t>
            </a:r>
          </a:p>
          <a:p>
            <a:pPr algn="just" marL="604519" indent="-302260" lvl="1">
              <a:lnSpc>
                <a:spcPts val="3919"/>
              </a:lnSpc>
              <a:spcBef>
                <a:spcPct val="0"/>
              </a:spcBef>
              <a:buFont typeface="Arial"/>
              <a:buChar char="•"/>
            </a:pPr>
            <a:r>
              <a:rPr lang="en-US" sz="2799" strike="noStrike" u="none">
                <a:solidFill>
                  <a:srgbClr val="303030"/>
                </a:solidFill>
                <a:latin typeface="Kollektif"/>
                <a:ea typeface="Kollektif"/>
                <a:cs typeface="Kollektif"/>
                <a:sym typeface="Kollektif"/>
              </a:rPr>
              <a:t>Displaying all tasks with their statuses (pending, completed, or canceled) through a user-friendly console interface.</a:t>
            </a:r>
          </a:p>
          <a:p>
            <a:pPr algn="just" marL="604519" indent="-302260" lvl="1">
              <a:lnSpc>
                <a:spcPts val="3919"/>
              </a:lnSpc>
              <a:spcBef>
                <a:spcPct val="0"/>
              </a:spcBef>
              <a:buFont typeface="Arial"/>
              <a:buChar char="•"/>
            </a:pPr>
            <a:r>
              <a:rPr lang="en-US" sz="2799" strike="noStrike" u="none">
                <a:solidFill>
                  <a:srgbClr val="303030"/>
                </a:solidFill>
                <a:latin typeface="Kollektif"/>
                <a:ea typeface="Kollektif"/>
                <a:cs typeface="Kollektif"/>
                <a:sym typeface="Kollektif"/>
              </a:rPr>
              <a:t>Marking tasks as completed or canceled and deleting tasks from the list.</a:t>
            </a:r>
          </a:p>
          <a:p>
            <a:pPr algn="just" marL="604519" indent="-302260" lvl="1">
              <a:lnSpc>
                <a:spcPts val="3919"/>
              </a:lnSpc>
              <a:spcBef>
                <a:spcPct val="0"/>
              </a:spcBef>
              <a:buFont typeface="Arial"/>
              <a:buChar char="•"/>
            </a:pPr>
            <a:r>
              <a:rPr lang="en-US" sz="2799" strike="noStrike" u="none">
                <a:solidFill>
                  <a:srgbClr val="303030"/>
                </a:solidFill>
                <a:latin typeface="Kollektif"/>
                <a:ea typeface="Kollektif"/>
                <a:cs typeface="Kollektif"/>
                <a:sym typeface="Kollektif"/>
              </a:rPr>
              <a:t>Saving task data to a file for future retrieval, ensuring persistence across program runs.</a:t>
            </a:r>
          </a:p>
          <a:p>
            <a:pPr algn="just" marL="0" indent="0" lvl="0">
              <a:lnSpc>
                <a:spcPts val="3919"/>
              </a:lnSpc>
              <a:spcBef>
                <a:spcPct val="0"/>
              </a:spcBef>
            </a:pPr>
            <a:r>
              <a:rPr lang="en-US" sz="2799" strike="noStrike" u="none">
                <a:solidFill>
                  <a:srgbClr val="303030"/>
                </a:solidFill>
                <a:latin typeface="Kollektif"/>
                <a:ea typeface="Kollektif"/>
                <a:cs typeface="Kollektif"/>
                <a:sym typeface="Kollektif"/>
              </a:rPr>
              <a:t>During testing, the program consistently handled tasks with minimal delays, showing the efficiency of the doubly linked list for dynamic task operations. The console interface was simple and intuitive, making it accessible for users with basic computer skills. However, performance under extremely large datasets was not tested, as the scope of the study was limited to small-scale personal use.</a:t>
            </a:r>
          </a:p>
          <a:p>
            <a:pPr algn="just" marL="0" indent="0" lvl="0">
              <a:lnSpc>
                <a:spcPts val="3919"/>
              </a:lnSpc>
              <a:spcBef>
                <a:spcPct val="0"/>
              </a:spcBef>
            </a:pPr>
          </a:p>
        </p:txBody>
      </p:sp>
      <p:sp>
        <p:nvSpPr>
          <p:cNvPr name="TextBox 9" id="9"/>
          <p:cNvSpPr txBox="true"/>
          <p:nvPr/>
        </p:nvSpPr>
        <p:spPr>
          <a:xfrm rot="0">
            <a:off x="1743204" y="1714500"/>
            <a:ext cx="14801593" cy="1751329"/>
          </a:xfrm>
          <a:prstGeom prst="rect">
            <a:avLst/>
          </a:prstGeom>
        </p:spPr>
        <p:txBody>
          <a:bodyPr anchor="t" rtlCol="false" tIns="0" lIns="0" bIns="0" rIns="0">
            <a:spAutoFit/>
          </a:bodyPr>
          <a:lstStyle/>
          <a:p>
            <a:pPr algn="ctr">
              <a:lnSpc>
                <a:spcPts val="12159"/>
              </a:lnSpc>
            </a:pPr>
            <a:r>
              <a:rPr lang="en-US" sz="15999" spc="1279">
                <a:solidFill>
                  <a:srgbClr val="F9D949"/>
                </a:solidFill>
                <a:latin typeface="Bright Retro"/>
                <a:ea typeface="Bright Retro"/>
                <a:cs typeface="Bright Retro"/>
                <a:sym typeface="Bright Retro"/>
              </a:rPr>
              <a:t>RESULTS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36E35"/>
        </a:solidFill>
      </p:bgPr>
    </p:bg>
    <p:spTree>
      <p:nvGrpSpPr>
        <p:cNvPr id="1" name=""/>
        <p:cNvGrpSpPr/>
        <p:nvPr/>
      </p:nvGrpSpPr>
      <p:grpSpPr>
        <a:xfrm>
          <a:off x="0" y="0"/>
          <a:ext cx="0" cy="0"/>
          <a:chOff x="0" y="0"/>
          <a:chExt cx="0" cy="0"/>
        </a:xfrm>
      </p:grpSpPr>
      <p:grpSp>
        <p:nvGrpSpPr>
          <p:cNvPr name="Group 2" id="2"/>
          <p:cNvGrpSpPr/>
          <p:nvPr/>
        </p:nvGrpSpPr>
        <p:grpSpPr>
          <a:xfrm rot="0">
            <a:off x="-855577" y="-70892"/>
            <a:ext cx="19999155" cy="10428783"/>
            <a:chOff x="0" y="0"/>
            <a:chExt cx="26665539" cy="13905044"/>
          </a:xfrm>
        </p:grpSpPr>
        <p:sp>
          <p:nvSpPr>
            <p:cNvPr name="Freeform 3" id="3"/>
            <p:cNvSpPr/>
            <p:nvPr/>
          </p:nvSpPr>
          <p:spPr>
            <a:xfrm flipH="false" flipV="false" rot="0">
              <a:off x="0" y="0"/>
              <a:ext cx="13905044" cy="13905044"/>
            </a:xfrm>
            <a:custGeom>
              <a:avLst/>
              <a:gdLst/>
              <a:ahLst/>
              <a:cxnLst/>
              <a:rect r="r" b="b" t="t" l="l"/>
              <a:pathLst>
                <a:path h="13905044" w="13905044">
                  <a:moveTo>
                    <a:pt x="0" y="0"/>
                  </a:moveTo>
                  <a:lnTo>
                    <a:pt x="13905044" y="0"/>
                  </a:lnTo>
                  <a:lnTo>
                    <a:pt x="13905044" y="13905044"/>
                  </a:lnTo>
                  <a:lnTo>
                    <a:pt x="0" y="13905044"/>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760495" y="0"/>
              <a:ext cx="13905044" cy="13905044"/>
            </a:xfrm>
            <a:custGeom>
              <a:avLst/>
              <a:gdLst/>
              <a:ahLst/>
              <a:cxnLst/>
              <a:rect r="r" b="b" t="t" l="l"/>
              <a:pathLst>
                <a:path h="13905044" w="13905044">
                  <a:moveTo>
                    <a:pt x="0" y="0"/>
                  </a:moveTo>
                  <a:lnTo>
                    <a:pt x="13905044" y="0"/>
                  </a:lnTo>
                  <a:lnTo>
                    <a:pt x="13905044" y="13905044"/>
                  </a:lnTo>
                  <a:lnTo>
                    <a:pt x="0" y="13905044"/>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a:ln cap="sq">
              <a:noFill/>
              <a:prstDash val="solid"/>
              <a:miter/>
            </a:ln>
          </p:spPr>
        </p:sp>
      </p:grpSp>
      <p:grpSp>
        <p:nvGrpSpPr>
          <p:cNvPr name="Group 5" id="5"/>
          <p:cNvGrpSpPr/>
          <p:nvPr/>
        </p:nvGrpSpPr>
        <p:grpSpPr>
          <a:xfrm rot="0">
            <a:off x="289655" y="358600"/>
            <a:ext cx="17708690" cy="9398350"/>
            <a:chOff x="0" y="0"/>
            <a:chExt cx="23611587" cy="12531134"/>
          </a:xfrm>
        </p:grpSpPr>
        <p:sp>
          <p:nvSpPr>
            <p:cNvPr name="Freeform 6" id="6"/>
            <p:cNvSpPr/>
            <p:nvPr/>
          </p:nvSpPr>
          <p:spPr>
            <a:xfrm flipH="false" flipV="false" rot="0">
              <a:off x="0" y="0"/>
              <a:ext cx="23611587" cy="6969598"/>
            </a:xfrm>
            <a:custGeom>
              <a:avLst/>
              <a:gdLst/>
              <a:ahLst/>
              <a:cxnLst/>
              <a:rect r="r" b="b" t="t" l="l"/>
              <a:pathLst>
                <a:path h="6969598" w="23611587">
                  <a:moveTo>
                    <a:pt x="0" y="0"/>
                  </a:moveTo>
                  <a:lnTo>
                    <a:pt x="23611587" y="0"/>
                  </a:lnTo>
                  <a:lnTo>
                    <a:pt x="23611587" y="6969598"/>
                  </a:lnTo>
                  <a:lnTo>
                    <a:pt x="0" y="6969598"/>
                  </a:lnTo>
                  <a:lnTo>
                    <a:pt x="0" y="0"/>
                  </a:lnTo>
                  <a:close/>
                </a:path>
              </a:pathLst>
            </a:custGeom>
            <a:blipFill>
              <a:blip r:embed="rId4">
                <a:extLst>
                  <a:ext uri="{96DAC541-7B7A-43D3-8B79-37D633B846F1}">
                    <asvg:svgBlip xmlns:asvg="http://schemas.microsoft.com/office/drawing/2016/SVG/main" r:embed="rId5"/>
                  </a:ext>
                </a:extLst>
              </a:blip>
              <a:stretch>
                <a:fillRect l="0" t="0" r="0" b="-51603"/>
              </a:stretch>
            </a:blipFill>
          </p:spPr>
        </p:sp>
        <p:sp>
          <p:nvSpPr>
            <p:cNvPr name="Freeform 7" id="7"/>
            <p:cNvSpPr/>
            <p:nvPr/>
          </p:nvSpPr>
          <p:spPr>
            <a:xfrm flipH="false" flipV="false" rot="0">
              <a:off x="0" y="6794524"/>
              <a:ext cx="23611587" cy="5736610"/>
            </a:xfrm>
            <a:custGeom>
              <a:avLst/>
              <a:gdLst/>
              <a:ahLst/>
              <a:cxnLst/>
              <a:rect r="r" b="b" t="t" l="l"/>
              <a:pathLst>
                <a:path h="5736610" w="23611587">
                  <a:moveTo>
                    <a:pt x="0" y="0"/>
                  </a:moveTo>
                  <a:lnTo>
                    <a:pt x="23611587" y="0"/>
                  </a:lnTo>
                  <a:lnTo>
                    <a:pt x="23611587" y="5736610"/>
                  </a:lnTo>
                  <a:lnTo>
                    <a:pt x="0" y="5736610"/>
                  </a:lnTo>
                  <a:lnTo>
                    <a:pt x="0" y="0"/>
                  </a:lnTo>
                  <a:close/>
                </a:path>
              </a:pathLst>
            </a:custGeom>
            <a:blipFill>
              <a:blip r:embed="rId4">
                <a:extLst>
                  <a:ext uri="{96DAC541-7B7A-43D3-8B79-37D633B846F1}">
                    <asvg:svgBlip xmlns:asvg="http://schemas.microsoft.com/office/drawing/2016/SVG/main" r:embed="rId5"/>
                  </a:ext>
                </a:extLst>
              </a:blip>
              <a:stretch>
                <a:fillRect l="0" t="-84188" r="0" b="0"/>
              </a:stretch>
            </a:blipFill>
          </p:spPr>
        </p:sp>
      </p:grpSp>
      <p:sp>
        <p:nvSpPr>
          <p:cNvPr name="TextBox 8" id="8"/>
          <p:cNvSpPr txBox="true"/>
          <p:nvPr/>
        </p:nvSpPr>
        <p:spPr>
          <a:xfrm rot="0">
            <a:off x="1955040" y="2843402"/>
            <a:ext cx="14377920" cy="5443855"/>
          </a:xfrm>
          <a:prstGeom prst="rect">
            <a:avLst/>
          </a:prstGeom>
        </p:spPr>
        <p:txBody>
          <a:bodyPr anchor="t" rtlCol="false" tIns="0" lIns="0" bIns="0" rIns="0">
            <a:spAutoFit/>
          </a:bodyPr>
          <a:lstStyle/>
          <a:p>
            <a:pPr algn="just">
              <a:lnSpc>
                <a:spcPts val="3919"/>
              </a:lnSpc>
            </a:pPr>
            <a:r>
              <a:rPr lang="en-US" sz="2799">
                <a:solidFill>
                  <a:srgbClr val="303030"/>
                </a:solidFill>
                <a:latin typeface="Kollektif"/>
                <a:ea typeface="Kollektif"/>
                <a:cs typeface="Kollektif"/>
                <a:sym typeface="Kollektif"/>
              </a:rPr>
              <a:t>The project demonstrated the versatility and efficiency of using doubly linked lists for task management. The bidirectional nature of the linked list allowed for flexible task traversal, while dynamic memory allocation ensured efficient use of resources. The console interface was simple yet effective, meeting the requirements of a user-friendly application.</a:t>
            </a:r>
          </a:p>
          <a:p>
            <a:pPr algn="just">
              <a:lnSpc>
                <a:spcPts val="3919"/>
              </a:lnSpc>
            </a:pPr>
          </a:p>
          <a:p>
            <a:pPr algn="just">
              <a:lnSpc>
                <a:spcPts val="3919"/>
              </a:lnSpc>
            </a:pPr>
            <a:r>
              <a:rPr lang="en-US" sz="2799">
                <a:solidFill>
                  <a:srgbClr val="303030"/>
                </a:solidFill>
                <a:latin typeface="Kollektif"/>
                <a:ea typeface="Kollektif"/>
                <a:cs typeface="Kollektif"/>
                <a:sym typeface="Kollektif"/>
              </a:rPr>
              <a:t>Some challenges were encountered during debugging and testing phases, particularly in managing task IDs and ensuring seamless integration of features. These issues were resolved through iterative testing. Future improvements could include integrating a graphical user interface (GUI), adding task prioritization based on deadlines, and enhancing performance for larger datasets.</a:t>
            </a:r>
          </a:p>
          <a:p>
            <a:pPr algn="just" marL="0" indent="0" lvl="0">
              <a:lnSpc>
                <a:spcPts val="3919"/>
              </a:lnSpc>
              <a:spcBef>
                <a:spcPct val="0"/>
              </a:spcBef>
            </a:pPr>
          </a:p>
        </p:txBody>
      </p:sp>
      <p:sp>
        <p:nvSpPr>
          <p:cNvPr name="TextBox 9" id="9"/>
          <p:cNvSpPr txBox="true"/>
          <p:nvPr/>
        </p:nvSpPr>
        <p:spPr>
          <a:xfrm rot="0">
            <a:off x="1743204" y="1714500"/>
            <a:ext cx="14801593" cy="1751329"/>
          </a:xfrm>
          <a:prstGeom prst="rect">
            <a:avLst/>
          </a:prstGeom>
        </p:spPr>
        <p:txBody>
          <a:bodyPr anchor="t" rtlCol="false" tIns="0" lIns="0" bIns="0" rIns="0">
            <a:spAutoFit/>
          </a:bodyPr>
          <a:lstStyle/>
          <a:p>
            <a:pPr algn="ctr">
              <a:lnSpc>
                <a:spcPts val="12159"/>
              </a:lnSpc>
            </a:pPr>
            <a:r>
              <a:rPr lang="en-US" sz="15999" spc="1279">
                <a:solidFill>
                  <a:srgbClr val="F9D949"/>
                </a:solidFill>
                <a:latin typeface="Bright Retro"/>
                <a:ea typeface="Bright Retro"/>
                <a:cs typeface="Bright Retro"/>
                <a:sym typeface="Bright Retro"/>
              </a:rPr>
              <a:t>DISCUSSION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9D949"/>
        </a:solidFill>
      </p:bgPr>
    </p:bg>
    <p:spTree>
      <p:nvGrpSpPr>
        <p:cNvPr id="1" name=""/>
        <p:cNvGrpSpPr/>
        <p:nvPr/>
      </p:nvGrpSpPr>
      <p:grpSpPr>
        <a:xfrm>
          <a:off x="0" y="0"/>
          <a:ext cx="0" cy="0"/>
          <a:chOff x="0" y="0"/>
          <a:chExt cx="0" cy="0"/>
        </a:xfrm>
      </p:grpSpPr>
      <p:grpSp>
        <p:nvGrpSpPr>
          <p:cNvPr name="Group 2" id="2"/>
          <p:cNvGrpSpPr/>
          <p:nvPr/>
        </p:nvGrpSpPr>
        <p:grpSpPr>
          <a:xfrm rot="0">
            <a:off x="-855577" y="-70892"/>
            <a:ext cx="19999155" cy="10428783"/>
            <a:chOff x="0" y="0"/>
            <a:chExt cx="26665539" cy="13905044"/>
          </a:xfrm>
        </p:grpSpPr>
        <p:sp>
          <p:nvSpPr>
            <p:cNvPr name="Freeform 3" id="3"/>
            <p:cNvSpPr/>
            <p:nvPr/>
          </p:nvSpPr>
          <p:spPr>
            <a:xfrm flipH="false" flipV="false" rot="0">
              <a:off x="0" y="0"/>
              <a:ext cx="13905044" cy="13905044"/>
            </a:xfrm>
            <a:custGeom>
              <a:avLst/>
              <a:gdLst/>
              <a:ahLst/>
              <a:cxnLst/>
              <a:rect r="r" b="b" t="t" l="l"/>
              <a:pathLst>
                <a:path h="13905044" w="13905044">
                  <a:moveTo>
                    <a:pt x="0" y="0"/>
                  </a:moveTo>
                  <a:lnTo>
                    <a:pt x="13905044" y="0"/>
                  </a:lnTo>
                  <a:lnTo>
                    <a:pt x="13905044" y="13905044"/>
                  </a:lnTo>
                  <a:lnTo>
                    <a:pt x="0" y="13905044"/>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760495" y="0"/>
              <a:ext cx="13905044" cy="13905044"/>
            </a:xfrm>
            <a:custGeom>
              <a:avLst/>
              <a:gdLst/>
              <a:ahLst/>
              <a:cxnLst/>
              <a:rect r="r" b="b" t="t" l="l"/>
              <a:pathLst>
                <a:path h="13905044" w="13905044">
                  <a:moveTo>
                    <a:pt x="0" y="0"/>
                  </a:moveTo>
                  <a:lnTo>
                    <a:pt x="13905044" y="0"/>
                  </a:lnTo>
                  <a:lnTo>
                    <a:pt x="13905044" y="13905044"/>
                  </a:lnTo>
                  <a:lnTo>
                    <a:pt x="0" y="13905044"/>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a:ln cap="sq">
              <a:noFill/>
              <a:prstDash val="solid"/>
              <a:miter/>
            </a:ln>
          </p:spPr>
        </p:sp>
      </p:grpSp>
      <p:grpSp>
        <p:nvGrpSpPr>
          <p:cNvPr name="Group 5" id="5"/>
          <p:cNvGrpSpPr/>
          <p:nvPr/>
        </p:nvGrpSpPr>
        <p:grpSpPr>
          <a:xfrm rot="0">
            <a:off x="289655" y="358600"/>
            <a:ext cx="17708690" cy="9398350"/>
            <a:chOff x="0" y="0"/>
            <a:chExt cx="23611587" cy="12531134"/>
          </a:xfrm>
        </p:grpSpPr>
        <p:sp>
          <p:nvSpPr>
            <p:cNvPr name="Freeform 6" id="6"/>
            <p:cNvSpPr/>
            <p:nvPr/>
          </p:nvSpPr>
          <p:spPr>
            <a:xfrm flipH="false" flipV="false" rot="0">
              <a:off x="0" y="0"/>
              <a:ext cx="23611587" cy="6969598"/>
            </a:xfrm>
            <a:custGeom>
              <a:avLst/>
              <a:gdLst/>
              <a:ahLst/>
              <a:cxnLst/>
              <a:rect r="r" b="b" t="t" l="l"/>
              <a:pathLst>
                <a:path h="6969598" w="23611587">
                  <a:moveTo>
                    <a:pt x="0" y="0"/>
                  </a:moveTo>
                  <a:lnTo>
                    <a:pt x="23611587" y="0"/>
                  </a:lnTo>
                  <a:lnTo>
                    <a:pt x="23611587" y="6969598"/>
                  </a:lnTo>
                  <a:lnTo>
                    <a:pt x="0" y="6969598"/>
                  </a:lnTo>
                  <a:lnTo>
                    <a:pt x="0" y="0"/>
                  </a:lnTo>
                  <a:close/>
                </a:path>
              </a:pathLst>
            </a:custGeom>
            <a:blipFill>
              <a:blip r:embed="rId4">
                <a:extLst>
                  <a:ext uri="{96DAC541-7B7A-43D3-8B79-37D633B846F1}">
                    <asvg:svgBlip xmlns:asvg="http://schemas.microsoft.com/office/drawing/2016/SVG/main" r:embed="rId5"/>
                  </a:ext>
                </a:extLst>
              </a:blip>
              <a:stretch>
                <a:fillRect l="0" t="0" r="0" b="-51603"/>
              </a:stretch>
            </a:blipFill>
          </p:spPr>
        </p:sp>
        <p:sp>
          <p:nvSpPr>
            <p:cNvPr name="Freeform 7" id="7"/>
            <p:cNvSpPr/>
            <p:nvPr/>
          </p:nvSpPr>
          <p:spPr>
            <a:xfrm flipH="false" flipV="false" rot="0">
              <a:off x="0" y="6794524"/>
              <a:ext cx="23611587" cy="5736610"/>
            </a:xfrm>
            <a:custGeom>
              <a:avLst/>
              <a:gdLst/>
              <a:ahLst/>
              <a:cxnLst/>
              <a:rect r="r" b="b" t="t" l="l"/>
              <a:pathLst>
                <a:path h="5736610" w="23611587">
                  <a:moveTo>
                    <a:pt x="0" y="0"/>
                  </a:moveTo>
                  <a:lnTo>
                    <a:pt x="23611587" y="0"/>
                  </a:lnTo>
                  <a:lnTo>
                    <a:pt x="23611587" y="5736610"/>
                  </a:lnTo>
                  <a:lnTo>
                    <a:pt x="0" y="5736610"/>
                  </a:lnTo>
                  <a:lnTo>
                    <a:pt x="0" y="0"/>
                  </a:lnTo>
                  <a:close/>
                </a:path>
              </a:pathLst>
            </a:custGeom>
            <a:blipFill>
              <a:blip r:embed="rId4">
                <a:extLst>
                  <a:ext uri="{96DAC541-7B7A-43D3-8B79-37D633B846F1}">
                    <asvg:svgBlip xmlns:asvg="http://schemas.microsoft.com/office/drawing/2016/SVG/main" r:embed="rId5"/>
                  </a:ext>
                </a:extLst>
              </a:blip>
              <a:stretch>
                <a:fillRect l="0" t="-84188" r="0" b="0"/>
              </a:stretch>
            </a:blipFill>
            <a:ln cap="sq">
              <a:noFill/>
              <a:prstDash val="solid"/>
              <a:miter/>
            </a:ln>
          </p:spPr>
        </p:sp>
      </p:grpSp>
      <p:sp>
        <p:nvSpPr>
          <p:cNvPr name="TextBox 8" id="8"/>
          <p:cNvSpPr txBox="true"/>
          <p:nvPr/>
        </p:nvSpPr>
        <p:spPr>
          <a:xfrm rot="0">
            <a:off x="1743204" y="2273782"/>
            <a:ext cx="14801593" cy="1751329"/>
          </a:xfrm>
          <a:prstGeom prst="rect">
            <a:avLst/>
          </a:prstGeom>
        </p:spPr>
        <p:txBody>
          <a:bodyPr anchor="t" rtlCol="false" tIns="0" lIns="0" bIns="0" rIns="0">
            <a:spAutoFit/>
          </a:bodyPr>
          <a:lstStyle/>
          <a:p>
            <a:pPr algn="ctr">
              <a:lnSpc>
                <a:spcPts val="12159"/>
              </a:lnSpc>
            </a:pPr>
            <a:r>
              <a:rPr lang="en-US" sz="15999" spc="1279">
                <a:solidFill>
                  <a:srgbClr val="F36E35"/>
                </a:solidFill>
                <a:latin typeface="Bright Retro"/>
                <a:ea typeface="Bright Retro"/>
                <a:cs typeface="Bright Retro"/>
                <a:sym typeface="Bright Retro"/>
              </a:rPr>
              <a:t>CONCLUSION</a:t>
            </a:r>
          </a:p>
        </p:txBody>
      </p:sp>
      <p:sp>
        <p:nvSpPr>
          <p:cNvPr name="TextBox 9" id="9"/>
          <p:cNvSpPr txBox="true"/>
          <p:nvPr/>
        </p:nvSpPr>
        <p:spPr>
          <a:xfrm rot="0">
            <a:off x="2208796" y="3958436"/>
            <a:ext cx="13870407" cy="5042575"/>
          </a:xfrm>
          <a:prstGeom prst="rect">
            <a:avLst/>
          </a:prstGeom>
        </p:spPr>
        <p:txBody>
          <a:bodyPr anchor="t" rtlCol="false" tIns="0" lIns="0" bIns="0" rIns="0">
            <a:spAutoFit/>
          </a:bodyPr>
          <a:lstStyle/>
          <a:p>
            <a:pPr algn="just">
              <a:lnSpc>
                <a:spcPts val="4480"/>
              </a:lnSpc>
            </a:pPr>
            <a:r>
              <a:rPr lang="en-US" sz="3200">
                <a:solidFill>
                  <a:srgbClr val="303030"/>
                </a:solidFill>
                <a:latin typeface="Kollektif"/>
                <a:ea typeface="Kollektif"/>
                <a:cs typeface="Kollektif"/>
                <a:sym typeface="Kollektif"/>
              </a:rPr>
              <a:t>The project successfully achieved its objectives of creating a task manager using C++ and a doubly linked list. It provided efficient task operations such as adding, displaying, marking, and deleting tasks while ensuring data persistence through file saving. The study highlights the practicality of linked lists in solving real-world problems and demonstrates how C++ can be effectively applied to create dynamic applications.</a:t>
            </a:r>
          </a:p>
          <a:p>
            <a:pPr algn="just">
              <a:lnSpc>
                <a:spcPts val="4480"/>
              </a:lnSpc>
            </a:pPr>
          </a:p>
          <a:p>
            <a:pPr algn="just">
              <a:lnSpc>
                <a:spcPts val="4480"/>
              </a:lnSpc>
            </a:pPr>
          </a:p>
          <a:p>
            <a:pPr algn="just" marL="0" indent="0" lvl="0">
              <a:lnSpc>
                <a:spcPts val="4480"/>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9D949"/>
        </a:solidFill>
      </p:bgPr>
    </p:bg>
    <p:spTree>
      <p:nvGrpSpPr>
        <p:cNvPr id="1" name=""/>
        <p:cNvGrpSpPr/>
        <p:nvPr/>
      </p:nvGrpSpPr>
      <p:grpSpPr>
        <a:xfrm>
          <a:off x="0" y="0"/>
          <a:ext cx="0" cy="0"/>
          <a:chOff x="0" y="0"/>
          <a:chExt cx="0" cy="0"/>
        </a:xfrm>
      </p:grpSpPr>
      <p:grpSp>
        <p:nvGrpSpPr>
          <p:cNvPr name="Group 2" id="2"/>
          <p:cNvGrpSpPr/>
          <p:nvPr/>
        </p:nvGrpSpPr>
        <p:grpSpPr>
          <a:xfrm rot="0">
            <a:off x="-855577" y="-70892"/>
            <a:ext cx="19999155" cy="10428783"/>
            <a:chOff x="0" y="0"/>
            <a:chExt cx="26665539" cy="13905044"/>
          </a:xfrm>
        </p:grpSpPr>
        <p:sp>
          <p:nvSpPr>
            <p:cNvPr name="Freeform 3" id="3"/>
            <p:cNvSpPr/>
            <p:nvPr/>
          </p:nvSpPr>
          <p:spPr>
            <a:xfrm flipH="false" flipV="false" rot="0">
              <a:off x="0" y="0"/>
              <a:ext cx="13905044" cy="13905044"/>
            </a:xfrm>
            <a:custGeom>
              <a:avLst/>
              <a:gdLst/>
              <a:ahLst/>
              <a:cxnLst/>
              <a:rect r="r" b="b" t="t" l="l"/>
              <a:pathLst>
                <a:path h="13905044" w="13905044">
                  <a:moveTo>
                    <a:pt x="0" y="0"/>
                  </a:moveTo>
                  <a:lnTo>
                    <a:pt x="13905044" y="0"/>
                  </a:lnTo>
                  <a:lnTo>
                    <a:pt x="13905044" y="13905044"/>
                  </a:lnTo>
                  <a:lnTo>
                    <a:pt x="0" y="13905044"/>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760495" y="0"/>
              <a:ext cx="13905044" cy="13905044"/>
            </a:xfrm>
            <a:custGeom>
              <a:avLst/>
              <a:gdLst/>
              <a:ahLst/>
              <a:cxnLst/>
              <a:rect r="r" b="b" t="t" l="l"/>
              <a:pathLst>
                <a:path h="13905044" w="13905044">
                  <a:moveTo>
                    <a:pt x="0" y="0"/>
                  </a:moveTo>
                  <a:lnTo>
                    <a:pt x="13905044" y="0"/>
                  </a:lnTo>
                  <a:lnTo>
                    <a:pt x="13905044" y="13905044"/>
                  </a:lnTo>
                  <a:lnTo>
                    <a:pt x="0" y="13905044"/>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a:ln cap="sq">
              <a:noFill/>
              <a:prstDash val="solid"/>
              <a:miter/>
            </a:ln>
          </p:spPr>
        </p:sp>
      </p:grpSp>
      <p:grpSp>
        <p:nvGrpSpPr>
          <p:cNvPr name="Group 5" id="5"/>
          <p:cNvGrpSpPr/>
          <p:nvPr/>
        </p:nvGrpSpPr>
        <p:grpSpPr>
          <a:xfrm rot="0">
            <a:off x="289655" y="358600"/>
            <a:ext cx="17708690" cy="9398350"/>
            <a:chOff x="0" y="0"/>
            <a:chExt cx="23611587" cy="12531134"/>
          </a:xfrm>
        </p:grpSpPr>
        <p:sp>
          <p:nvSpPr>
            <p:cNvPr name="Freeform 6" id="6"/>
            <p:cNvSpPr/>
            <p:nvPr/>
          </p:nvSpPr>
          <p:spPr>
            <a:xfrm flipH="false" flipV="false" rot="0">
              <a:off x="0" y="0"/>
              <a:ext cx="23611587" cy="6969598"/>
            </a:xfrm>
            <a:custGeom>
              <a:avLst/>
              <a:gdLst/>
              <a:ahLst/>
              <a:cxnLst/>
              <a:rect r="r" b="b" t="t" l="l"/>
              <a:pathLst>
                <a:path h="6969598" w="23611587">
                  <a:moveTo>
                    <a:pt x="0" y="0"/>
                  </a:moveTo>
                  <a:lnTo>
                    <a:pt x="23611587" y="0"/>
                  </a:lnTo>
                  <a:lnTo>
                    <a:pt x="23611587" y="6969598"/>
                  </a:lnTo>
                  <a:lnTo>
                    <a:pt x="0" y="6969598"/>
                  </a:lnTo>
                  <a:lnTo>
                    <a:pt x="0" y="0"/>
                  </a:lnTo>
                  <a:close/>
                </a:path>
              </a:pathLst>
            </a:custGeom>
            <a:blipFill>
              <a:blip r:embed="rId4">
                <a:extLst>
                  <a:ext uri="{96DAC541-7B7A-43D3-8B79-37D633B846F1}">
                    <asvg:svgBlip xmlns:asvg="http://schemas.microsoft.com/office/drawing/2016/SVG/main" r:embed="rId5"/>
                  </a:ext>
                </a:extLst>
              </a:blip>
              <a:stretch>
                <a:fillRect l="0" t="0" r="0" b="-51603"/>
              </a:stretch>
            </a:blipFill>
          </p:spPr>
        </p:sp>
        <p:sp>
          <p:nvSpPr>
            <p:cNvPr name="Freeform 7" id="7"/>
            <p:cNvSpPr/>
            <p:nvPr/>
          </p:nvSpPr>
          <p:spPr>
            <a:xfrm flipH="false" flipV="false" rot="0">
              <a:off x="0" y="6794524"/>
              <a:ext cx="23611587" cy="5736610"/>
            </a:xfrm>
            <a:custGeom>
              <a:avLst/>
              <a:gdLst/>
              <a:ahLst/>
              <a:cxnLst/>
              <a:rect r="r" b="b" t="t" l="l"/>
              <a:pathLst>
                <a:path h="5736610" w="23611587">
                  <a:moveTo>
                    <a:pt x="0" y="0"/>
                  </a:moveTo>
                  <a:lnTo>
                    <a:pt x="23611587" y="0"/>
                  </a:lnTo>
                  <a:lnTo>
                    <a:pt x="23611587" y="5736610"/>
                  </a:lnTo>
                  <a:lnTo>
                    <a:pt x="0" y="5736610"/>
                  </a:lnTo>
                  <a:lnTo>
                    <a:pt x="0" y="0"/>
                  </a:lnTo>
                  <a:close/>
                </a:path>
              </a:pathLst>
            </a:custGeom>
            <a:blipFill>
              <a:blip r:embed="rId4">
                <a:extLst>
                  <a:ext uri="{96DAC541-7B7A-43D3-8B79-37D633B846F1}">
                    <asvg:svgBlip xmlns:asvg="http://schemas.microsoft.com/office/drawing/2016/SVG/main" r:embed="rId5"/>
                  </a:ext>
                </a:extLst>
              </a:blip>
              <a:stretch>
                <a:fillRect l="0" t="-84188" r="0" b="0"/>
              </a:stretch>
            </a:blipFill>
            <a:ln cap="sq">
              <a:noFill/>
              <a:prstDash val="solid"/>
              <a:miter/>
            </a:ln>
          </p:spPr>
        </p:sp>
      </p:grpSp>
      <p:sp>
        <p:nvSpPr>
          <p:cNvPr name="TextBox 8" id="8"/>
          <p:cNvSpPr txBox="true"/>
          <p:nvPr/>
        </p:nvSpPr>
        <p:spPr>
          <a:xfrm rot="0">
            <a:off x="1743204" y="2273782"/>
            <a:ext cx="14801593" cy="1751329"/>
          </a:xfrm>
          <a:prstGeom prst="rect">
            <a:avLst/>
          </a:prstGeom>
        </p:spPr>
        <p:txBody>
          <a:bodyPr anchor="t" rtlCol="false" tIns="0" lIns="0" bIns="0" rIns="0">
            <a:spAutoFit/>
          </a:bodyPr>
          <a:lstStyle/>
          <a:p>
            <a:pPr algn="ctr">
              <a:lnSpc>
                <a:spcPts val="12159"/>
              </a:lnSpc>
            </a:pPr>
            <a:r>
              <a:rPr lang="en-US" sz="15999" spc="1279">
                <a:solidFill>
                  <a:srgbClr val="F36E35"/>
                </a:solidFill>
                <a:latin typeface="Bright Retro"/>
                <a:ea typeface="Bright Retro"/>
                <a:cs typeface="Bright Retro"/>
                <a:sym typeface="Bright Retro"/>
              </a:rPr>
              <a:t>CONCLUSION</a:t>
            </a:r>
          </a:p>
        </p:txBody>
      </p:sp>
      <p:sp>
        <p:nvSpPr>
          <p:cNvPr name="TextBox 9" id="9"/>
          <p:cNvSpPr txBox="true"/>
          <p:nvPr/>
        </p:nvSpPr>
        <p:spPr>
          <a:xfrm rot="0">
            <a:off x="2208796" y="3958436"/>
            <a:ext cx="13870407" cy="5043170"/>
          </a:xfrm>
          <a:prstGeom prst="rect">
            <a:avLst/>
          </a:prstGeom>
        </p:spPr>
        <p:txBody>
          <a:bodyPr anchor="t" rtlCol="false" tIns="0" lIns="0" bIns="0" rIns="0">
            <a:spAutoFit/>
          </a:bodyPr>
          <a:lstStyle/>
          <a:p>
            <a:pPr algn="just">
              <a:lnSpc>
                <a:spcPts val="4480"/>
              </a:lnSpc>
            </a:pPr>
            <a:r>
              <a:rPr lang="en-US" sz="3200">
                <a:solidFill>
                  <a:srgbClr val="303030"/>
                </a:solidFill>
                <a:latin typeface="Kollektif"/>
                <a:ea typeface="Kollektif"/>
                <a:cs typeface="Kollektif"/>
                <a:sym typeface="Kollektif"/>
              </a:rPr>
              <a:t>By focusing on a console-based interface, the task manager offered a straightforward and functional solution for task management, particularly for individuals. While the program performed well within the defined scope, future developments could include features like task prioritization, reminders, and integration with other tools to enhance usability. Overall, the study serves as a strong example of how data structures can be used to improve productivity and solve practical challenges.</a:t>
            </a:r>
          </a:p>
          <a:p>
            <a:pPr algn="just">
              <a:lnSpc>
                <a:spcPts val="4480"/>
              </a:lnSpc>
            </a:pPr>
          </a:p>
          <a:p>
            <a:pPr algn="just" marL="0" indent="0" lvl="0">
              <a:lnSpc>
                <a:spcPts val="4480"/>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36E35"/>
        </a:solidFill>
      </p:bgPr>
    </p:bg>
    <p:spTree>
      <p:nvGrpSpPr>
        <p:cNvPr id="1" name=""/>
        <p:cNvGrpSpPr/>
        <p:nvPr/>
      </p:nvGrpSpPr>
      <p:grpSpPr>
        <a:xfrm>
          <a:off x="0" y="0"/>
          <a:ext cx="0" cy="0"/>
          <a:chOff x="0" y="0"/>
          <a:chExt cx="0" cy="0"/>
        </a:xfrm>
      </p:grpSpPr>
      <p:grpSp>
        <p:nvGrpSpPr>
          <p:cNvPr name="Group 2" id="2"/>
          <p:cNvGrpSpPr/>
          <p:nvPr/>
        </p:nvGrpSpPr>
        <p:grpSpPr>
          <a:xfrm rot="0">
            <a:off x="-1209785" y="-70892"/>
            <a:ext cx="19999155" cy="10428783"/>
            <a:chOff x="0" y="0"/>
            <a:chExt cx="26665539" cy="13905044"/>
          </a:xfrm>
        </p:grpSpPr>
        <p:sp>
          <p:nvSpPr>
            <p:cNvPr name="Freeform 3" id="3"/>
            <p:cNvSpPr/>
            <p:nvPr/>
          </p:nvSpPr>
          <p:spPr>
            <a:xfrm flipH="false" flipV="false" rot="0">
              <a:off x="0" y="0"/>
              <a:ext cx="13905044" cy="13905044"/>
            </a:xfrm>
            <a:custGeom>
              <a:avLst/>
              <a:gdLst/>
              <a:ahLst/>
              <a:cxnLst/>
              <a:rect r="r" b="b" t="t" l="l"/>
              <a:pathLst>
                <a:path h="13905044" w="13905044">
                  <a:moveTo>
                    <a:pt x="0" y="0"/>
                  </a:moveTo>
                  <a:lnTo>
                    <a:pt x="13905044" y="0"/>
                  </a:lnTo>
                  <a:lnTo>
                    <a:pt x="13905044" y="13905044"/>
                  </a:lnTo>
                  <a:lnTo>
                    <a:pt x="0" y="13905044"/>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760495" y="0"/>
              <a:ext cx="13905044" cy="13905044"/>
            </a:xfrm>
            <a:custGeom>
              <a:avLst/>
              <a:gdLst/>
              <a:ahLst/>
              <a:cxnLst/>
              <a:rect r="r" b="b" t="t" l="l"/>
              <a:pathLst>
                <a:path h="13905044" w="13905044">
                  <a:moveTo>
                    <a:pt x="0" y="0"/>
                  </a:moveTo>
                  <a:lnTo>
                    <a:pt x="13905044" y="0"/>
                  </a:lnTo>
                  <a:lnTo>
                    <a:pt x="13905044" y="13905044"/>
                  </a:lnTo>
                  <a:lnTo>
                    <a:pt x="0" y="13905044"/>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a:ln cap="sq">
              <a:noFill/>
              <a:prstDash val="solid"/>
              <a:miter/>
            </a:ln>
          </p:spPr>
        </p:sp>
      </p:grpSp>
      <p:grpSp>
        <p:nvGrpSpPr>
          <p:cNvPr name="Group 5" id="5"/>
          <p:cNvGrpSpPr/>
          <p:nvPr/>
        </p:nvGrpSpPr>
        <p:grpSpPr>
          <a:xfrm rot="0">
            <a:off x="289655" y="358600"/>
            <a:ext cx="17708690" cy="9398350"/>
            <a:chOff x="0" y="0"/>
            <a:chExt cx="23611587" cy="12531134"/>
          </a:xfrm>
        </p:grpSpPr>
        <p:sp>
          <p:nvSpPr>
            <p:cNvPr name="Freeform 6" id="6"/>
            <p:cNvSpPr/>
            <p:nvPr/>
          </p:nvSpPr>
          <p:spPr>
            <a:xfrm flipH="false" flipV="false" rot="0">
              <a:off x="0" y="0"/>
              <a:ext cx="23611587" cy="6969598"/>
            </a:xfrm>
            <a:custGeom>
              <a:avLst/>
              <a:gdLst/>
              <a:ahLst/>
              <a:cxnLst/>
              <a:rect r="r" b="b" t="t" l="l"/>
              <a:pathLst>
                <a:path h="6969598" w="23611587">
                  <a:moveTo>
                    <a:pt x="0" y="0"/>
                  </a:moveTo>
                  <a:lnTo>
                    <a:pt x="23611587" y="0"/>
                  </a:lnTo>
                  <a:lnTo>
                    <a:pt x="23611587" y="6969598"/>
                  </a:lnTo>
                  <a:lnTo>
                    <a:pt x="0" y="6969598"/>
                  </a:lnTo>
                  <a:lnTo>
                    <a:pt x="0" y="0"/>
                  </a:lnTo>
                  <a:close/>
                </a:path>
              </a:pathLst>
            </a:custGeom>
            <a:blipFill>
              <a:blip r:embed="rId4">
                <a:extLst>
                  <a:ext uri="{96DAC541-7B7A-43D3-8B79-37D633B846F1}">
                    <asvg:svgBlip xmlns:asvg="http://schemas.microsoft.com/office/drawing/2016/SVG/main" r:embed="rId5"/>
                  </a:ext>
                </a:extLst>
              </a:blip>
              <a:stretch>
                <a:fillRect l="0" t="0" r="0" b="-51603"/>
              </a:stretch>
            </a:blipFill>
          </p:spPr>
        </p:sp>
        <p:sp>
          <p:nvSpPr>
            <p:cNvPr name="Freeform 7" id="7"/>
            <p:cNvSpPr/>
            <p:nvPr/>
          </p:nvSpPr>
          <p:spPr>
            <a:xfrm flipH="false" flipV="false" rot="0">
              <a:off x="0" y="6794524"/>
              <a:ext cx="23611587" cy="5736610"/>
            </a:xfrm>
            <a:custGeom>
              <a:avLst/>
              <a:gdLst/>
              <a:ahLst/>
              <a:cxnLst/>
              <a:rect r="r" b="b" t="t" l="l"/>
              <a:pathLst>
                <a:path h="5736610" w="23611587">
                  <a:moveTo>
                    <a:pt x="0" y="0"/>
                  </a:moveTo>
                  <a:lnTo>
                    <a:pt x="23611587" y="0"/>
                  </a:lnTo>
                  <a:lnTo>
                    <a:pt x="23611587" y="5736610"/>
                  </a:lnTo>
                  <a:lnTo>
                    <a:pt x="0" y="5736610"/>
                  </a:lnTo>
                  <a:lnTo>
                    <a:pt x="0" y="0"/>
                  </a:lnTo>
                  <a:close/>
                </a:path>
              </a:pathLst>
            </a:custGeom>
            <a:blipFill>
              <a:blip r:embed="rId4">
                <a:extLst>
                  <a:ext uri="{96DAC541-7B7A-43D3-8B79-37D633B846F1}">
                    <asvg:svgBlip xmlns:asvg="http://schemas.microsoft.com/office/drawing/2016/SVG/main" r:embed="rId5"/>
                  </a:ext>
                </a:extLst>
              </a:blip>
              <a:stretch>
                <a:fillRect l="0" t="-84188" r="0" b="0"/>
              </a:stretch>
            </a:blipFill>
          </p:spPr>
        </p:sp>
      </p:grpSp>
      <p:sp>
        <p:nvSpPr>
          <p:cNvPr name="Freeform 8" id="8"/>
          <p:cNvSpPr/>
          <p:nvPr/>
        </p:nvSpPr>
        <p:spPr>
          <a:xfrm flipH="false" flipV="false" rot="0">
            <a:off x="3059129" y="3080631"/>
            <a:ext cx="5581027" cy="6291400"/>
          </a:xfrm>
          <a:custGeom>
            <a:avLst/>
            <a:gdLst/>
            <a:ahLst/>
            <a:cxnLst/>
            <a:rect r="r" b="b" t="t" l="l"/>
            <a:pathLst>
              <a:path h="6291400" w="5581027">
                <a:moveTo>
                  <a:pt x="0" y="0"/>
                </a:moveTo>
                <a:lnTo>
                  <a:pt x="5581026" y="0"/>
                </a:lnTo>
                <a:lnTo>
                  <a:pt x="5581026" y="6291399"/>
                </a:lnTo>
                <a:lnTo>
                  <a:pt x="0" y="6291399"/>
                </a:lnTo>
                <a:lnTo>
                  <a:pt x="0" y="0"/>
                </a:lnTo>
                <a:close/>
              </a:path>
            </a:pathLst>
          </a:custGeom>
          <a:blipFill>
            <a:blip r:embed="rId6"/>
            <a:stretch>
              <a:fillRect l="0" t="0" r="0" b="-95795"/>
            </a:stretch>
          </a:blipFill>
        </p:spPr>
      </p:sp>
      <p:sp>
        <p:nvSpPr>
          <p:cNvPr name="Freeform 9" id="9"/>
          <p:cNvSpPr/>
          <p:nvPr/>
        </p:nvSpPr>
        <p:spPr>
          <a:xfrm flipH="false" flipV="false" rot="0">
            <a:off x="9662660" y="3202947"/>
            <a:ext cx="5747195" cy="6169083"/>
          </a:xfrm>
          <a:custGeom>
            <a:avLst/>
            <a:gdLst/>
            <a:ahLst/>
            <a:cxnLst/>
            <a:rect r="r" b="b" t="t" l="l"/>
            <a:pathLst>
              <a:path h="6169083" w="5747195">
                <a:moveTo>
                  <a:pt x="0" y="0"/>
                </a:moveTo>
                <a:lnTo>
                  <a:pt x="5747195" y="0"/>
                </a:lnTo>
                <a:lnTo>
                  <a:pt x="5747195" y="6169083"/>
                </a:lnTo>
                <a:lnTo>
                  <a:pt x="0" y="6169083"/>
                </a:lnTo>
                <a:lnTo>
                  <a:pt x="0" y="0"/>
                </a:lnTo>
                <a:close/>
              </a:path>
            </a:pathLst>
          </a:custGeom>
          <a:blipFill>
            <a:blip r:embed="rId6"/>
            <a:stretch>
              <a:fillRect l="0" t="-103372" r="0" b="-2250"/>
            </a:stretch>
          </a:blipFill>
        </p:spPr>
      </p:sp>
      <p:sp>
        <p:nvSpPr>
          <p:cNvPr name="TextBox 10" id="10"/>
          <p:cNvSpPr txBox="true"/>
          <p:nvPr/>
        </p:nvSpPr>
        <p:spPr>
          <a:xfrm rot="0">
            <a:off x="1385952" y="2032691"/>
            <a:ext cx="15516096" cy="1751329"/>
          </a:xfrm>
          <a:prstGeom prst="rect">
            <a:avLst/>
          </a:prstGeom>
        </p:spPr>
        <p:txBody>
          <a:bodyPr anchor="t" rtlCol="false" tIns="0" lIns="0" bIns="0" rIns="0">
            <a:spAutoFit/>
          </a:bodyPr>
          <a:lstStyle/>
          <a:p>
            <a:pPr algn="ctr">
              <a:lnSpc>
                <a:spcPts val="12159"/>
              </a:lnSpc>
            </a:pPr>
            <a:r>
              <a:rPr lang="en-US" sz="15999" spc="703">
                <a:solidFill>
                  <a:srgbClr val="F9D949"/>
                </a:solidFill>
                <a:latin typeface="Bright Retro"/>
                <a:ea typeface="Bright Retro"/>
                <a:cs typeface="Bright Retro"/>
                <a:sym typeface="Bright Retro"/>
              </a:rPr>
              <a:t>DOCUMENTATION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36E35"/>
        </a:solidFill>
      </p:bgPr>
    </p:bg>
    <p:spTree>
      <p:nvGrpSpPr>
        <p:cNvPr id="1" name=""/>
        <p:cNvGrpSpPr/>
        <p:nvPr/>
      </p:nvGrpSpPr>
      <p:grpSpPr>
        <a:xfrm>
          <a:off x="0" y="0"/>
          <a:ext cx="0" cy="0"/>
          <a:chOff x="0" y="0"/>
          <a:chExt cx="0" cy="0"/>
        </a:xfrm>
      </p:grpSpPr>
      <p:grpSp>
        <p:nvGrpSpPr>
          <p:cNvPr name="Group 2" id="2"/>
          <p:cNvGrpSpPr/>
          <p:nvPr/>
        </p:nvGrpSpPr>
        <p:grpSpPr>
          <a:xfrm rot="0">
            <a:off x="-855577" y="-70892"/>
            <a:ext cx="19999155" cy="10428783"/>
            <a:chOff x="0" y="0"/>
            <a:chExt cx="26665539" cy="13905044"/>
          </a:xfrm>
        </p:grpSpPr>
        <p:sp>
          <p:nvSpPr>
            <p:cNvPr name="Freeform 3" id="3"/>
            <p:cNvSpPr/>
            <p:nvPr/>
          </p:nvSpPr>
          <p:spPr>
            <a:xfrm flipH="false" flipV="false" rot="0">
              <a:off x="0" y="0"/>
              <a:ext cx="13905044" cy="13905044"/>
            </a:xfrm>
            <a:custGeom>
              <a:avLst/>
              <a:gdLst/>
              <a:ahLst/>
              <a:cxnLst/>
              <a:rect r="r" b="b" t="t" l="l"/>
              <a:pathLst>
                <a:path h="13905044" w="13905044">
                  <a:moveTo>
                    <a:pt x="0" y="0"/>
                  </a:moveTo>
                  <a:lnTo>
                    <a:pt x="13905044" y="0"/>
                  </a:lnTo>
                  <a:lnTo>
                    <a:pt x="13905044" y="13905044"/>
                  </a:lnTo>
                  <a:lnTo>
                    <a:pt x="0" y="13905044"/>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760495" y="0"/>
              <a:ext cx="13905044" cy="13905044"/>
            </a:xfrm>
            <a:custGeom>
              <a:avLst/>
              <a:gdLst/>
              <a:ahLst/>
              <a:cxnLst/>
              <a:rect r="r" b="b" t="t" l="l"/>
              <a:pathLst>
                <a:path h="13905044" w="13905044">
                  <a:moveTo>
                    <a:pt x="0" y="0"/>
                  </a:moveTo>
                  <a:lnTo>
                    <a:pt x="13905044" y="0"/>
                  </a:lnTo>
                  <a:lnTo>
                    <a:pt x="13905044" y="13905044"/>
                  </a:lnTo>
                  <a:lnTo>
                    <a:pt x="0" y="13905044"/>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a:ln cap="sq">
              <a:noFill/>
              <a:prstDash val="solid"/>
              <a:miter/>
            </a:ln>
          </p:spPr>
        </p:sp>
      </p:grpSp>
      <p:grpSp>
        <p:nvGrpSpPr>
          <p:cNvPr name="Group 5" id="5"/>
          <p:cNvGrpSpPr/>
          <p:nvPr/>
        </p:nvGrpSpPr>
        <p:grpSpPr>
          <a:xfrm rot="0">
            <a:off x="289655" y="358600"/>
            <a:ext cx="17708690" cy="9398350"/>
            <a:chOff x="0" y="0"/>
            <a:chExt cx="23611587" cy="12531134"/>
          </a:xfrm>
        </p:grpSpPr>
        <p:sp>
          <p:nvSpPr>
            <p:cNvPr name="Freeform 6" id="6"/>
            <p:cNvSpPr/>
            <p:nvPr/>
          </p:nvSpPr>
          <p:spPr>
            <a:xfrm flipH="false" flipV="false" rot="0">
              <a:off x="0" y="0"/>
              <a:ext cx="23611587" cy="6969598"/>
            </a:xfrm>
            <a:custGeom>
              <a:avLst/>
              <a:gdLst/>
              <a:ahLst/>
              <a:cxnLst/>
              <a:rect r="r" b="b" t="t" l="l"/>
              <a:pathLst>
                <a:path h="6969598" w="23611587">
                  <a:moveTo>
                    <a:pt x="0" y="0"/>
                  </a:moveTo>
                  <a:lnTo>
                    <a:pt x="23611587" y="0"/>
                  </a:lnTo>
                  <a:lnTo>
                    <a:pt x="23611587" y="6969598"/>
                  </a:lnTo>
                  <a:lnTo>
                    <a:pt x="0" y="6969598"/>
                  </a:lnTo>
                  <a:lnTo>
                    <a:pt x="0" y="0"/>
                  </a:lnTo>
                  <a:close/>
                </a:path>
              </a:pathLst>
            </a:custGeom>
            <a:blipFill>
              <a:blip r:embed="rId4">
                <a:extLst>
                  <a:ext uri="{96DAC541-7B7A-43D3-8B79-37D633B846F1}">
                    <asvg:svgBlip xmlns:asvg="http://schemas.microsoft.com/office/drawing/2016/SVG/main" r:embed="rId5"/>
                  </a:ext>
                </a:extLst>
              </a:blip>
              <a:stretch>
                <a:fillRect l="0" t="0" r="0" b="-51603"/>
              </a:stretch>
            </a:blipFill>
          </p:spPr>
        </p:sp>
        <p:sp>
          <p:nvSpPr>
            <p:cNvPr name="Freeform 7" id="7"/>
            <p:cNvSpPr/>
            <p:nvPr/>
          </p:nvSpPr>
          <p:spPr>
            <a:xfrm flipH="false" flipV="false" rot="0">
              <a:off x="0" y="6794524"/>
              <a:ext cx="23611587" cy="5736610"/>
            </a:xfrm>
            <a:custGeom>
              <a:avLst/>
              <a:gdLst/>
              <a:ahLst/>
              <a:cxnLst/>
              <a:rect r="r" b="b" t="t" l="l"/>
              <a:pathLst>
                <a:path h="5736610" w="23611587">
                  <a:moveTo>
                    <a:pt x="0" y="0"/>
                  </a:moveTo>
                  <a:lnTo>
                    <a:pt x="23611587" y="0"/>
                  </a:lnTo>
                  <a:lnTo>
                    <a:pt x="23611587" y="5736610"/>
                  </a:lnTo>
                  <a:lnTo>
                    <a:pt x="0" y="5736610"/>
                  </a:lnTo>
                  <a:lnTo>
                    <a:pt x="0" y="0"/>
                  </a:lnTo>
                  <a:close/>
                </a:path>
              </a:pathLst>
            </a:custGeom>
            <a:blipFill>
              <a:blip r:embed="rId4">
                <a:extLst>
                  <a:ext uri="{96DAC541-7B7A-43D3-8B79-37D633B846F1}">
                    <asvg:svgBlip xmlns:asvg="http://schemas.microsoft.com/office/drawing/2016/SVG/main" r:embed="rId5"/>
                  </a:ext>
                </a:extLst>
              </a:blip>
              <a:stretch>
                <a:fillRect l="0" t="-84188" r="0" b="0"/>
              </a:stretch>
            </a:blipFill>
          </p:spPr>
        </p:sp>
      </p:grpSp>
      <p:sp>
        <p:nvSpPr>
          <p:cNvPr name="TextBox 8" id="8"/>
          <p:cNvSpPr txBox="true"/>
          <p:nvPr/>
        </p:nvSpPr>
        <p:spPr>
          <a:xfrm rot="0">
            <a:off x="3511991" y="2535905"/>
            <a:ext cx="12457015" cy="5339077"/>
          </a:xfrm>
          <a:prstGeom prst="rect">
            <a:avLst/>
          </a:prstGeom>
        </p:spPr>
        <p:txBody>
          <a:bodyPr anchor="t" rtlCol="false" tIns="0" lIns="0" bIns="0" rIns="0">
            <a:spAutoFit/>
          </a:bodyPr>
          <a:lstStyle/>
          <a:p>
            <a:pPr algn="ctr">
              <a:lnSpc>
                <a:spcPts val="19759"/>
              </a:lnSpc>
            </a:pPr>
            <a:r>
              <a:rPr lang="en-US" sz="25999" spc="2599">
                <a:solidFill>
                  <a:srgbClr val="F9D949"/>
                </a:solidFill>
                <a:latin typeface="Bright Retro"/>
                <a:ea typeface="Bright Retro"/>
                <a:cs typeface="Bright Retro"/>
                <a:sym typeface="Bright Retro"/>
              </a:rPr>
              <a:t>THANK YOU</a:t>
            </a:r>
          </a:p>
        </p:txBody>
      </p:sp>
      <p:sp>
        <p:nvSpPr>
          <p:cNvPr name="Freeform 9" id="9"/>
          <p:cNvSpPr/>
          <p:nvPr/>
        </p:nvSpPr>
        <p:spPr>
          <a:xfrm flipH="false" flipV="false" rot="0">
            <a:off x="5828092" y="4376768"/>
            <a:ext cx="8285768" cy="3956454"/>
          </a:xfrm>
          <a:custGeom>
            <a:avLst/>
            <a:gdLst/>
            <a:ahLst/>
            <a:cxnLst/>
            <a:rect r="r" b="b" t="t" l="l"/>
            <a:pathLst>
              <a:path h="3956454" w="8285768">
                <a:moveTo>
                  <a:pt x="0" y="0"/>
                </a:moveTo>
                <a:lnTo>
                  <a:pt x="8285769" y="0"/>
                </a:lnTo>
                <a:lnTo>
                  <a:pt x="8285769" y="3956455"/>
                </a:lnTo>
                <a:lnTo>
                  <a:pt x="0" y="39564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3438106" y="7546240"/>
            <a:ext cx="11411788" cy="1260734"/>
            <a:chOff x="0" y="0"/>
            <a:chExt cx="15215717" cy="1680979"/>
          </a:xfrm>
        </p:grpSpPr>
        <p:grpSp>
          <p:nvGrpSpPr>
            <p:cNvPr name="Group 11" id="11"/>
            <p:cNvGrpSpPr/>
            <p:nvPr/>
          </p:nvGrpSpPr>
          <p:grpSpPr>
            <a:xfrm rot="0">
              <a:off x="0" y="0"/>
              <a:ext cx="15215717" cy="1680979"/>
              <a:chOff x="0" y="0"/>
              <a:chExt cx="3005574" cy="332045"/>
            </a:xfrm>
          </p:grpSpPr>
          <p:sp>
            <p:nvSpPr>
              <p:cNvPr name="Freeform 12" id="12"/>
              <p:cNvSpPr/>
              <p:nvPr/>
            </p:nvSpPr>
            <p:spPr>
              <a:xfrm flipH="false" flipV="false" rot="0">
                <a:off x="0" y="0"/>
                <a:ext cx="3005574" cy="332045"/>
              </a:xfrm>
              <a:custGeom>
                <a:avLst/>
                <a:gdLst/>
                <a:ahLst/>
                <a:cxnLst/>
                <a:rect r="r" b="b" t="t" l="l"/>
                <a:pathLst>
                  <a:path h="332045" w="3005574">
                    <a:moveTo>
                      <a:pt x="18996" y="0"/>
                    </a:moveTo>
                    <a:lnTo>
                      <a:pt x="2986578" y="0"/>
                    </a:lnTo>
                    <a:cubicBezTo>
                      <a:pt x="2997069" y="0"/>
                      <a:pt x="3005574" y="8505"/>
                      <a:pt x="3005574" y="18996"/>
                    </a:cubicBezTo>
                    <a:lnTo>
                      <a:pt x="3005574" y="313050"/>
                    </a:lnTo>
                    <a:cubicBezTo>
                      <a:pt x="3005574" y="323541"/>
                      <a:pt x="2997069" y="332045"/>
                      <a:pt x="2986578" y="332045"/>
                    </a:cubicBezTo>
                    <a:lnTo>
                      <a:pt x="18996" y="332045"/>
                    </a:lnTo>
                    <a:cubicBezTo>
                      <a:pt x="8505" y="332045"/>
                      <a:pt x="0" y="323541"/>
                      <a:pt x="0" y="313050"/>
                    </a:cubicBezTo>
                    <a:lnTo>
                      <a:pt x="0" y="18996"/>
                    </a:lnTo>
                    <a:cubicBezTo>
                      <a:pt x="0" y="8505"/>
                      <a:pt x="8505" y="0"/>
                      <a:pt x="18996" y="0"/>
                    </a:cubicBezTo>
                    <a:close/>
                  </a:path>
                </a:pathLst>
              </a:custGeom>
              <a:solidFill>
                <a:srgbClr val="F9D949"/>
              </a:solidFill>
              <a:ln w="28575" cap="rnd">
                <a:solidFill>
                  <a:srgbClr val="000000"/>
                </a:solidFill>
                <a:prstDash val="solid"/>
                <a:round/>
              </a:ln>
            </p:spPr>
          </p:sp>
          <p:sp>
            <p:nvSpPr>
              <p:cNvPr name="TextBox 13" id="13"/>
              <p:cNvSpPr txBox="true"/>
              <p:nvPr/>
            </p:nvSpPr>
            <p:spPr>
              <a:xfrm>
                <a:off x="0" y="-38100"/>
                <a:ext cx="3005574" cy="370145"/>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3165747" y="362123"/>
              <a:ext cx="8687197" cy="880533"/>
            </a:xfrm>
            <a:prstGeom prst="rect">
              <a:avLst/>
            </a:prstGeom>
          </p:spPr>
          <p:txBody>
            <a:bodyPr anchor="t" rtlCol="false" tIns="0" lIns="0" bIns="0" rIns="0">
              <a:spAutoFit/>
            </a:bodyPr>
            <a:lstStyle/>
            <a:p>
              <a:pPr algn="ctr">
                <a:lnSpc>
                  <a:spcPts val="5599"/>
                </a:lnSpc>
                <a:spcBef>
                  <a:spcPct val="0"/>
                </a:spcBef>
              </a:pPr>
              <a:r>
                <a:rPr lang="en-US" sz="3999">
                  <a:solidFill>
                    <a:srgbClr val="303030"/>
                  </a:solidFill>
                  <a:latin typeface="Kollektif"/>
                  <a:ea typeface="Kollektif"/>
                  <a:cs typeface="Kollektif"/>
                  <a:sym typeface="Kollektif"/>
                </a:rPr>
                <a:t>Presented By Cubeoid Group </a:t>
              </a:r>
            </a:p>
          </p:txBody>
        </p:sp>
      </p:grpSp>
      <p:sp>
        <p:nvSpPr>
          <p:cNvPr name="Freeform 15" id="15"/>
          <p:cNvSpPr/>
          <p:nvPr/>
        </p:nvSpPr>
        <p:spPr>
          <a:xfrm flipH="false" flipV="false" rot="-988922">
            <a:off x="1996931" y="5450701"/>
            <a:ext cx="2371993" cy="1425323"/>
          </a:xfrm>
          <a:custGeom>
            <a:avLst/>
            <a:gdLst/>
            <a:ahLst/>
            <a:cxnLst/>
            <a:rect r="r" b="b" t="t" l="l"/>
            <a:pathLst>
              <a:path h="1425323" w="2371993">
                <a:moveTo>
                  <a:pt x="0" y="0"/>
                </a:moveTo>
                <a:lnTo>
                  <a:pt x="2371994" y="0"/>
                </a:lnTo>
                <a:lnTo>
                  <a:pt x="2371994" y="1425323"/>
                </a:lnTo>
                <a:lnTo>
                  <a:pt x="0" y="142532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9D949"/>
        </a:solidFill>
      </p:bgPr>
    </p:bg>
    <p:spTree>
      <p:nvGrpSpPr>
        <p:cNvPr id="1" name=""/>
        <p:cNvGrpSpPr/>
        <p:nvPr/>
      </p:nvGrpSpPr>
      <p:grpSpPr>
        <a:xfrm>
          <a:off x="0" y="0"/>
          <a:ext cx="0" cy="0"/>
          <a:chOff x="0" y="0"/>
          <a:chExt cx="0" cy="0"/>
        </a:xfrm>
      </p:grpSpPr>
      <p:grpSp>
        <p:nvGrpSpPr>
          <p:cNvPr name="Group 2" id="2"/>
          <p:cNvGrpSpPr/>
          <p:nvPr/>
        </p:nvGrpSpPr>
        <p:grpSpPr>
          <a:xfrm rot="0">
            <a:off x="-855577" y="-70892"/>
            <a:ext cx="19999155" cy="10428783"/>
            <a:chOff x="0" y="0"/>
            <a:chExt cx="26665539" cy="13905044"/>
          </a:xfrm>
        </p:grpSpPr>
        <p:sp>
          <p:nvSpPr>
            <p:cNvPr name="Freeform 3" id="3"/>
            <p:cNvSpPr/>
            <p:nvPr/>
          </p:nvSpPr>
          <p:spPr>
            <a:xfrm flipH="false" flipV="false" rot="0">
              <a:off x="0" y="0"/>
              <a:ext cx="13905044" cy="13905044"/>
            </a:xfrm>
            <a:custGeom>
              <a:avLst/>
              <a:gdLst/>
              <a:ahLst/>
              <a:cxnLst/>
              <a:rect r="r" b="b" t="t" l="l"/>
              <a:pathLst>
                <a:path h="13905044" w="13905044">
                  <a:moveTo>
                    <a:pt x="0" y="0"/>
                  </a:moveTo>
                  <a:lnTo>
                    <a:pt x="13905044" y="0"/>
                  </a:lnTo>
                  <a:lnTo>
                    <a:pt x="13905044" y="13905044"/>
                  </a:lnTo>
                  <a:lnTo>
                    <a:pt x="0" y="13905044"/>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760495" y="0"/>
              <a:ext cx="13905044" cy="13905044"/>
            </a:xfrm>
            <a:custGeom>
              <a:avLst/>
              <a:gdLst/>
              <a:ahLst/>
              <a:cxnLst/>
              <a:rect r="r" b="b" t="t" l="l"/>
              <a:pathLst>
                <a:path h="13905044" w="13905044">
                  <a:moveTo>
                    <a:pt x="0" y="0"/>
                  </a:moveTo>
                  <a:lnTo>
                    <a:pt x="13905044" y="0"/>
                  </a:lnTo>
                  <a:lnTo>
                    <a:pt x="13905044" y="13905044"/>
                  </a:lnTo>
                  <a:lnTo>
                    <a:pt x="0" y="13905044"/>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a:ln cap="sq">
              <a:noFill/>
              <a:prstDash val="solid"/>
              <a:miter/>
            </a:ln>
          </p:spPr>
        </p:sp>
      </p:grpSp>
      <p:grpSp>
        <p:nvGrpSpPr>
          <p:cNvPr name="Group 5" id="5"/>
          <p:cNvGrpSpPr/>
          <p:nvPr/>
        </p:nvGrpSpPr>
        <p:grpSpPr>
          <a:xfrm rot="0">
            <a:off x="289655" y="358600"/>
            <a:ext cx="17708690" cy="9398350"/>
            <a:chOff x="0" y="0"/>
            <a:chExt cx="23611587" cy="12531134"/>
          </a:xfrm>
        </p:grpSpPr>
        <p:sp>
          <p:nvSpPr>
            <p:cNvPr name="Freeform 6" id="6"/>
            <p:cNvSpPr/>
            <p:nvPr/>
          </p:nvSpPr>
          <p:spPr>
            <a:xfrm flipH="false" flipV="false" rot="0">
              <a:off x="0" y="0"/>
              <a:ext cx="23611587" cy="6969598"/>
            </a:xfrm>
            <a:custGeom>
              <a:avLst/>
              <a:gdLst/>
              <a:ahLst/>
              <a:cxnLst/>
              <a:rect r="r" b="b" t="t" l="l"/>
              <a:pathLst>
                <a:path h="6969598" w="23611587">
                  <a:moveTo>
                    <a:pt x="0" y="0"/>
                  </a:moveTo>
                  <a:lnTo>
                    <a:pt x="23611587" y="0"/>
                  </a:lnTo>
                  <a:lnTo>
                    <a:pt x="23611587" y="6969598"/>
                  </a:lnTo>
                  <a:lnTo>
                    <a:pt x="0" y="6969598"/>
                  </a:lnTo>
                  <a:lnTo>
                    <a:pt x="0" y="0"/>
                  </a:lnTo>
                  <a:close/>
                </a:path>
              </a:pathLst>
            </a:custGeom>
            <a:blipFill>
              <a:blip r:embed="rId4">
                <a:extLst>
                  <a:ext uri="{96DAC541-7B7A-43D3-8B79-37D633B846F1}">
                    <asvg:svgBlip xmlns:asvg="http://schemas.microsoft.com/office/drawing/2016/SVG/main" r:embed="rId5"/>
                  </a:ext>
                </a:extLst>
              </a:blip>
              <a:stretch>
                <a:fillRect l="0" t="0" r="0" b="-51603"/>
              </a:stretch>
            </a:blipFill>
          </p:spPr>
        </p:sp>
        <p:sp>
          <p:nvSpPr>
            <p:cNvPr name="Freeform 7" id="7"/>
            <p:cNvSpPr/>
            <p:nvPr/>
          </p:nvSpPr>
          <p:spPr>
            <a:xfrm flipH="false" flipV="false" rot="0">
              <a:off x="0" y="6794524"/>
              <a:ext cx="23611587" cy="5736610"/>
            </a:xfrm>
            <a:custGeom>
              <a:avLst/>
              <a:gdLst/>
              <a:ahLst/>
              <a:cxnLst/>
              <a:rect r="r" b="b" t="t" l="l"/>
              <a:pathLst>
                <a:path h="5736610" w="23611587">
                  <a:moveTo>
                    <a:pt x="0" y="0"/>
                  </a:moveTo>
                  <a:lnTo>
                    <a:pt x="23611587" y="0"/>
                  </a:lnTo>
                  <a:lnTo>
                    <a:pt x="23611587" y="5736610"/>
                  </a:lnTo>
                  <a:lnTo>
                    <a:pt x="0" y="5736610"/>
                  </a:lnTo>
                  <a:lnTo>
                    <a:pt x="0" y="0"/>
                  </a:lnTo>
                  <a:close/>
                </a:path>
              </a:pathLst>
            </a:custGeom>
            <a:blipFill>
              <a:blip r:embed="rId4">
                <a:extLst>
                  <a:ext uri="{96DAC541-7B7A-43D3-8B79-37D633B846F1}">
                    <asvg:svgBlip xmlns:asvg="http://schemas.microsoft.com/office/drawing/2016/SVG/main" r:embed="rId5"/>
                  </a:ext>
                </a:extLst>
              </a:blip>
              <a:stretch>
                <a:fillRect l="0" t="-84188" r="0" b="0"/>
              </a:stretch>
            </a:blipFill>
            <a:ln cap="sq">
              <a:noFill/>
              <a:prstDash val="solid"/>
              <a:miter/>
            </a:ln>
          </p:spPr>
        </p:sp>
      </p:grpSp>
      <p:sp>
        <p:nvSpPr>
          <p:cNvPr name="TextBox 8" id="8"/>
          <p:cNvSpPr txBox="true"/>
          <p:nvPr/>
        </p:nvSpPr>
        <p:spPr>
          <a:xfrm rot="0">
            <a:off x="2642920" y="3590681"/>
            <a:ext cx="13002160" cy="5043170"/>
          </a:xfrm>
          <a:prstGeom prst="rect">
            <a:avLst/>
          </a:prstGeom>
        </p:spPr>
        <p:txBody>
          <a:bodyPr anchor="t" rtlCol="false" tIns="0" lIns="0" bIns="0" rIns="0">
            <a:spAutoFit/>
          </a:bodyPr>
          <a:lstStyle/>
          <a:p>
            <a:pPr algn="just" marL="0" indent="0" lvl="0">
              <a:lnSpc>
                <a:spcPts val="4480"/>
              </a:lnSpc>
              <a:spcBef>
                <a:spcPct val="0"/>
              </a:spcBef>
            </a:pPr>
            <a:r>
              <a:rPr lang="en-US" sz="3200">
                <a:solidFill>
                  <a:srgbClr val="303030"/>
                </a:solidFill>
                <a:latin typeface="Kollektif"/>
                <a:ea typeface="Kollektif"/>
                <a:cs typeface="Kollektif"/>
                <a:sym typeface="Kollektif"/>
              </a:rPr>
              <a:t>This study aims to enhance the functionality of a task manager by optimizing these operations to improve overall performance and efficiency. The development process involves creating an interactive console interface for real-time user interaction and status monitoring. Furthermore, the program's capabilities will be tested and evaluated, emphasizing the efficiency of task operations, particularly in terms of insertion, deletion, and retrieval. By addressing these aspects, the project seeks to offer a streamlined and effective solution for managing tasks in a user-friendly environment.</a:t>
            </a:r>
          </a:p>
        </p:txBody>
      </p:sp>
      <p:sp>
        <p:nvSpPr>
          <p:cNvPr name="Freeform 9" id="9"/>
          <p:cNvSpPr/>
          <p:nvPr/>
        </p:nvSpPr>
        <p:spPr>
          <a:xfrm flipH="false" flipV="false" rot="0">
            <a:off x="2876065" y="8271560"/>
            <a:ext cx="3321001" cy="724582"/>
          </a:xfrm>
          <a:custGeom>
            <a:avLst/>
            <a:gdLst/>
            <a:ahLst/>
            <a:cxnLst/>
            <a:rect r="r" b="b" t="t" l="l"/>
            <a:pathLst>
              <a:path h="724582" w="3321001">
                <a:moveTo>
                  <a:pt x="0" y="0"/>
                </a:moveTo>
                <a:lnTo>
                  <a:pt x="3321001" y="0"/>
                </a:lnTo>
                <a:lnTo>
                  <a:pt x="3321001" y="724582"/>
                </a:lnTo>
                <a:lnTo>
                  <a:pt x="0" y="7245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10" id="10"/>
          <p:cNvSpPr txBox="true"/>
          <p:nvPr/>
        </p:nvSpPr>
        <p:spPr>
          <a:xfrm rot="0">
            <a:off x="1743204" y="2273782"/>
            <a:ext cx="14801593" cy="1751329"/>
          </a:xfrm>
          <a:prstGeom prst="rect">
            <a:avLst/>
          </a:prstGeom>
        </p:spPr>
        <p:txBody>
          <a:bodyPr anchor="t" rtlCol="false" tIns="0" lIns="0" bIns="0" rIns="0">
            <a:spAutoFit/>
          </a:bodyPr>
          <a:lstStyle/>
          <a:p>
            <a:pPr algn="ctr">
              <a:lnSpc>
                <a:spcPts val="12159"/>
              </a:lnSpc>
            </a:pPr>
            <a:r>
              <a:rPr lang="en-US" sz="15999" spc="1279">
                <a:solidFill>
                  <a:srgbClr val="F36E35"/>
                </a:solidFill>
                <a:latin typeface="Bright Retro"/>
                <a:ea typeface="Bright Retro"/>
                <a:cs typeface="Bright Retro"/>
                <a:sym typeface="Bright Retro"/>
              </a:rPr>
              <a:t>INTRODUCTION</a:t>
            </a:r>
          </a:p>
        </p:txBody>
      </p:sp>
      <p:sp>
        <p:nvSpPr>
          <p:cNvPr name="Freeform 11" id="11"/>
          <p:cNvSpPr/>
          <p:nvPr/>
        </p:nvSpPr>
        <p:spPr>
          <a:xfrm flipH="true" flipV="false" rot="0">
            <a:off x="11842487" y="8271560"/>
            <a:ext cx="3321001" cy="724582"/>
          </a:xfrm>
          <a:custGeom>
            <a:avLst/>
            <a:gdLst/>
            <a:ahLst/>
            <a:cxnLst/>
            <a:rect r="r" b="b" t="t" l="l"/>
            <a:pathLst>
              <a:path h="724582" w="3321001">
                <a:moveTo>
                  <a:pt x="3321001" y="0"/>
                </a:moveTo>
                <a:lnTo>
                  <a:pt x="0" y="0"/>
                </a:lnTo>
                <a:lnTo>
                  <a:pt x="0" y="724582"/>
                </a:lnTo>
                <a:lnTo>
                  <a:pt x="3321001" y="724582"/>
                </a:lnTo>
                <a:lnTo>
                  <a:pt x="3321001"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12" id="12"/>
          <p:cNvSpPr/>
          <p:nvPr/>
        </p:nvSpPr>
        <p:spPr>
          <a:xfrm flipV="true">
            <a:off x="7024943" y="8643376"/>
            <a:ext cx="4238113" cy="0"/>
          </a:xfrm>
          <a:prstGeom prst="line">
            <a:avLst/>
          </a:prstGeom>
          <a:ln cap="rnd" w="28575">
            <a:solidFill>
              <a:srgbClr val="BFAE7F"/>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9D949"/>
        </a:solidFill>
      </p:bgPr>
    </p:bg>
    <p:spTree>
      <p:nvGrpSpPr>
        <p:cNvPr id="1" name=""/>
        <p:cNvGrpSpPr/>
        <p:nvPr/>
      </p:nvGrpSpPr>
      <p:grpSpPr>
        <a:xfrm>
          <a:off x="0" y="0"/>
          <a:ext cx="0" cy="0"/>
          <a:chOff x="0" y="0"/>
          <a:chExt cx="0" cy="0"/>
        </a:xfrm>
      </p:grpSpPr>
      <p:grpSp>
        <p:nvGrpSpPr>
          <p:cNvPr name="Group 2" id="2"/>
          <p:cNvGrpSpPr/>
          <p:nvPr/>
        </p:nvGrpSpPr>
        <p:grpSpPr>
          <a:xfrm rot="0">
            <a:off x="-855577" y="-70892"/>
            <a:ext cx="19999155" cy="10428783"/>
            <a:chOff x="0" y="0"/>
            <a:chExt cx="26665539" cy="13905044"/>
          </a:xfrm>
        </p:grpSpPr>
        <p:sp>
          <p:nvSpPr>
            <p:cNvPr name="Freeform 3" id="3"/>
            <p:cNvSpPr/>
            <p:nvPr/>
          </p:nvSpPr>
          <p:spPr>
            <a:xfrm flipH="false" flipV="false" rot="0">
              <a:off x="0" y="0"/>
              <a:ext cx="13905044" cy="13905044"/>
            </a:xfrm>
            <a:custGeom>
              <a:avLst/>
              <a:gdLst/>
              <a:ahLst/>
              <a:cxnLst/>
              <a:rect r="r" b="b" t="t" l="l"/>
              <a:pathLst>
                <a:path h="13905044" w="13905044">
                  <a:moveTo>
                    <a:pt x="0" y="0"/>
                  </a:moveTo>
                  <a:lnTo>
                    <a:pt x="13905044" y="0"/>
                  </a:lnTo>
                  <a:lnTo>
                    <a:pt x="13905044" y="13905044"/>
                  </a:lnTo>
                  <a:lnTo>
                    <a:pt x="0" y="13905044"/>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760495" y="0"/>
              <a:ext cx="13905044" cy="13905044"/>
            </a:xfrm>
            <a:custGeom>
              <a:avLst/>
              <a:gdLst/>
              <a:ahLst/>
              <a:cxnLst/>
              <a:rect r="r" b="b" t="t" l="l"/>
              <a:pathLst>
                <a:path h="13905044" w="13905044">
                  <a:moveTo>
                    <a:pt x="0" y="0"/>
                  </a:moveTo>
                  <a:lnTo>
                    <a:pt x="13905044" y="0"/>
                  </a:lnTo>
                  <a:lnTo>
                    <a:pt x="13905044" y="13905044"/>
                  </a:lnTo>
                  <a:lnTo>
                    <a:pt x="0" y="13905044"/>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a:ln cap="sq">
              <a:noFill/>
              <a:prstDash val="solid"/>
              <a:miter/>
            </a:ln>
          </p:spPr>
        </p:sp>
      </p:grpSp>
      <p:grpSp>
        <p:nvGrpSpPr>
          <p:cNvPr name="Group 5" id="5"/>
          <p:cNvGrpSpPr/>
          <p:nvPr/>
        </p:nvGrpSpPr>
        <p:grpSpPr>
          <a:xfrm rot="0">
            <a:off x="289655" y="358600"/>
            <a:ext cx="17708690" cy="9398350"/>
            <a:chOff x="0" y="0"/>
            <a:chExt cx="23611587" cy="12531134"/>
          </a:xfrm>
        </p:grpSpPr>
        <p:sp>
          <p:nvSpPr>
            <p:cNvPr name="Freeform 6" id="6"/>
            <p:cNvSpPr/>
            <p:nvPr/>
          </p:nvSpPr>
          <p:spPr>
            <a:xfrm flipH="false" flipV="false" rot="0">
              <a:off x="0" y="0"/>
              <a:ext cx="23611587" cy="6969598"/>
            </a:xfrm>
            <a:custGeom>
              <a:avLst/>
              <a:gdLst/>
              <a:ahLst/>
              <a:cxnLst/>
              <a:rect r="r" b="b" t="t" l="l"/>
              <a:pathLst>
                <a:path h="6969598" w="23611587">
                  <a:moveTo>
                    <a:pt x="0" y="0"/>
                  </a:moveTo>
                  <a:lnTo>
                    <a:pt x="23611587" y="0"/>
                  </a:lnTo>
                  <a:lnTo>
                    <a:pt x="23611587" y="6969598"/>
                  </a:lnTo>
                  <a:lnTo>
                    <a:pt x="0" y="6969598"/>
                  </a:lnTo>
                  <a:lnTo>
                    <a:pt x="0" y="0"/>
                  </a:lnTo>
                  <a:close/>
                </a:path>
              </a:pathLst>
            </a:custGeom>
            <a:blipFill>
              <a:blip r:embed="rId4">
                <a:extLst>
                  <a:ext uri="{96DAC541-7B7A-43D3-8B79-37D633B846F1}">
                    <asvg:svgBlip xmlns:asvg="http://schemas.microsoft.com/office/drawing/2016/SVG/main" r:embed="rId5"/>
                  </a:ext>
                </a:extLst>
              </a:blip>
              <a:stretch>
                <a:fillRect l="0" t="0" r="0" b="-51603"/>
              </a:stretch>
            </a:blipFill>
          </p:spPr>
        </p:sp>
        <p:sp>
          <p:nvSpPr>
            <p:cNvPr name="Freeform 7" id="7"/>
            <p:cNvSpPr/>
            <p:nvPr/>
          </p:nvSpPr>
          <p:spPr>
            <a:xfrm flipH="false" flipV="false" rot="0">
              <a:off x="0" y="6794524"/>
              <a:ext cx="23611587" cy="5736610"/>
            </a:xfrm>
            <a:custGeom>
              <a:avLst/>
              <a:gdLst/>
              <a:ahLst/>
              <a:cxnLst/>
              <a:rect r="r" b="b" t="t" l="l"/>
              <a:pathLst>
                <a:path h="5736610" w="23611587">
                  <a:moveTo>
                    <a:pt x="0" y="0"/>
                  </a:moveTo>
                  <a:lnTo>
                    <a:pt x="23611587" y="0"/>
                  </a:lnTo>
                  <a:lnTo>
                    <a:pt x="23611587" y="5736610"/>
                  </a:lnTo>
                  <a:lnTo>
                    <a:pt x="0" y="5736610"/>
                  </a:lnTo>
                  <a:lnTo>
                    <a:pt x="0" y="0"/>
                  </a:lnTo>
                  <a:close/>
                </a:path>
              </a:pathLst>
            </a:custGeom>
            <a:blipFill>
              <a:blip r:embed="rId4">
                <a:extLst>
                  <a:ext uri="{96DAC541-7B7A-43D3-8B79-37D633B846F1}">
                    <asvg:svgBlip xmlns:asvg="http://schemas.microsoft.com/office/drawing/2016/SVG/main" r:embed="rId5"/>
                  </a:ext>
                </a:extLst>
              </a:blip>
              <a:stretch>
                <a:fillRect l="0" t="-84188" r="0" b="0"/>
              </a:stretch>
            </a:blipFill>
            <a:ln cap="sq">
              <a:noFill/>
              <a:prstDash val="solid"/>
              <a:miter/>
            </a:ln>
          </p:spPr>
        </p:sp>
      </p:grpSp>
      <p:sp>
        <p:nvSpPr>
          <p:cNvPr name="TextBox 8" id="8"/>
          <p:cNvSpPr txBox="true"/>
          <p:nvPr/>
        </p:nvSpPr>
        <p:spPr>
          <a:xfrm rot="0">
            <a:off x="2642920" y="3590681"/>
            <a:ext cx="13002160" cy="4481195"/>
          </a:xfrm>
          <a:prstGeom prst="rect">
            <a:avLst/>
          </a:prstGeom>
        </p:spPr>
        <p:txBody>
          <a:bodyPr anchor="t" rtlCol="false" tIns="0" lIns="0" bIns="0" rIns="0">
            <a:spAutoFit/>
          </a:bodyPr>
          <a:lstStyle/>
          <a:p>
            <a:pPr algn="just">
              <a:lnSpc>
                <a:spcPts val="4480"/>
              </a:lnSpc>
            </a:pPr>
            <a:r>
              <a:rPr lang="en-US" sz="3200">
                <a:solidFill>
                  <a:srgbClr val="303030"/>
                </a:solidFill>
                <a:latin typeface="Kollektif"/>
                <a:ea typeface="Kollektif"/>
                <a:cs typeface="Kollektif"/>
                <a:sym typeface="Kollektif"/>
              </a:rPr>
              <a:t>We decided to work on this project because we wanted to solve everyday problems related to task organization. Many people, including us, sometimes feel overwhelmed by the number of tasks they need to finish. We wanted to create a tool that helps users keep track of their tasks in a simple and efficient way. At the same time, this project gave us a chance to improve our programming skills and learn how to use linked lists for practical applications.</a:t>
            </a:r>
          </a:p>
          <a:p>
            <a:pPr algn="just" marL="0" indent="0" lvl="0">
              <a:lnSpc>
                <a:spcPts val="4480"/>
              </a:lnSpc>
              <a:spcBef>
                <a:spcPct val="0"/>
              </a:spcBef>
            </a:pPr>
          </a:p>
        </p:txBody>
      </p:sp>
      <p:sp>
        <p:nvSpPr>
          <p:cNvPr name="Freeform 9" id="9"/>
          <p:cNvSpPr/>
          <p:nvPr/>
        </p:nvSpPr>
        <p:spPr>
          <a:xfrm flipH="false" flipV="false" rot="0">
            <a:off x="2876065" y="8271560"/>
            <a:ext cx="3321001" cy="724582"/>
          </a:xfrm>
          <a:custGeom>
            <a:avLst/>
            <a:gdLst/>
            <a:ahLst/>
            <a:cxnLst/>
            <a:rect r="r" b="b" t="t" l="l"/>
            <a:pathLst>
              <a:path h="724582" w="3321001">
                <a:moveTo>
                  <a:pt x="0" y="0"/>
                </a:moveTo>
                <a:lnTo>
                  <a:pt x="3321001" y="0"/>
                </a:lnTo>
                <a:lnTo>
                  <a:pt x="3321001" y="724582"/>
                </a:lnTo>
                <a:lnTo>
                  <a:pt x="0" y="7245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10" id="10"/>
          <p:cNvSpPr txBox="true"/>
          <p:nvPr/>
        </p:nvSpPr>
        <p:spPr>
          <a:xfrm rot="0">
            <a:off x="1743204" y="2016607"/>
            <a:ext cx="14801593" cy="1092199"/>
          </a:xfrm>
          <a:prstGeom prst="rect">
            <a:avLst/>
          </a:prstGeom>
        </p:spPr>
        <p:txBody>
          <a:bodyPr anchor="t" rtlCol="false" tIns="0" lIns="0" bIns="0" rIns="0">
            <a:spAutoFit/>
          </a:bodyPr>
          <a:lstStyle/>
          <a:p>
            <a:pPr algn="ctr">
              <a:lnSpc>
                <a:spcPts val="7599"/>
              </a:lnSpc>
            </a:pPr>
            <a:r>
              <a:rPr lang="en-US" sz="9999" spc="799">
                <a:solidFill>
                  <a:srgbClr val="F36E35"/>
                </a:solidFill>
                <a:latin typeface="Bright Retro"/>
                <a:ea typeface="Bright Retro"/>
                <a:cs typeface="Bright Retro"/>
                <a:sym typeface="Bright Retro"/>
              </a:rPr>
              <a:t>WHY WE MADE THE STUDY</a:t>
            </a:r>
          </a:p>
        </p:txBody>
      </p:sp>
      <p:sp>
        <p:nvSpPr>
          <p:cNvPr name="Freeform 11" id="11"/>
          <p:cNvSpPr/>
          <p:nvPr/>
        </p:nvSpPr>
        <p:spPr>
          <a:xfrm flipH="true" flipV="false" rot="0">
            <a:off x="11842487" y="8271560"/>
            <a:ext cx="3321001" cy="724582"/>
          </a:xfrm>
          <a:custGeom>
            <a:avLst/>
            <a:gdLst/>
            <a:ahLst/>
            <a:cxnLst/>
            <a:rect r="r" b="b" t="t" l="l"/>
            <a:pathLst>
              <a:path h="724582" w="3321001">
                <a:moveTo>
                  <a:pt x="3321001" y="0"/>
                </a:moveTo>
                <a:lnTo>
                  <a:pt x="0" y="0"/>
                </a:lnTo>
                <a:lnTo>
                  <a:pt x="0" y="724582"/>
                </a:lnTo>
                <a:lnTo>
                  <a:pt x="3321001" y="724582"/>
                </a:lnTo>
                <a:lnTo>
                  <a:pt x="3321001"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12" id="12"/>
          <p:cNvSpPr/>
          <p:nvPr/>
        </p:nvSpPr>
        <p:spPr>
          <a:xfrm flipV="true">
            <a:off x="7024943" y="8643376"/>
            <a:ext cx="4238113" cy="0"/>
          </a:xfrm>
          <a:prstGeom prst="line">
            <a:avLst/>
          </a:prstGeom>
          <a:ln cap="rnd" w="28575">
            <a:solidFill>
              <a:srgbClr val="BFAE7F"/>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9D949"/>
        </a:solidFill>
      </p:bgPr>
    </p:bg>
    <p:spTree>
      <p:nvGrpSpPr>
        <p:cNvPr id="1" name=""/>
        <p:cNvGrpSpPr/>
        <p:nvPr/>
      </p:nvGrpSpPr>
      <p:grpSpPr>
        <a:xfrm>
          <a:off x="0" y="0"/>
          <a:ext cx="0" cy="0"/>
          <a:chOff x="0" y="0"/>
          <a:chExt cx="0" cy="0"/>
        </a:xfrm>
      </p:grpSpPr>
      <p:grpSp>
        <p:nvGrpSpPr>
          <p:cNvPr name="Group 2" id="2"/>
          <p:cNvGrpSpPr/>
          <p:nvPr/>
        </p:nvGrpSpPr>
        <p:grpSpPr>
          <a:xfrm rot="0">
            <a:off x="-855577" y="-70892"/>
            <a:ext cx="19999155" cy="10428783"/>
            <a:chOff x="0" y="0"/>
            <a:chExt cx="26665539" cy="13905044"/>
          </a:xfrm>
        </p:grpSpPr>
        <p:sp>
          <p:nvSpPr>
            <p:cNvPr name="Freeform 3" id="3"/>
            <p:cNvSpPr/>
            <p:nvPr/>
          </p:nvSpPr>
          <p:spPr>
            <a:xfrm flipH="false" flipV="false" rot="0">
              <a:off x="0" y="0"/>
              <a:ext cx="13905044" cy="13905044"/>
            </a:xfrm>
            <a:custGeom>
              <a:avLst/>
              <a:gdLst/>
              <a:ahLst/>
              <a:cxnLst/>
              <a:rect r="r" b="b" t="t" l="l"/>
              <a:pathLst>
                <a:path h="13905044" w="13905044">
                  <a:moveTo>
                    <a:pt x="0" y="0"/>
                  </a:moveTo>
                  <a:lnTo>
                    <a:pt x="13905044" y="0"/>
                  </a:lnTo>
                  <a:lnTo>
                    <a:pt x="13905044" y="13905044"/>
                  </a:lnTo>
                  <a:lnTo>
                    <a:pt x="0" y="13905044"/>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760495" y="0"/>
              <a:ext cx="13905044" cy="13905044"/>
            </a:xfrm>
            <a:custGeom>
              <a:avLst/>
              <a:gdLst/>
              <a:ahLst/>
              <a:cxnLst/>
              <a:rect r="r" b="b" t="t" l="l"/>
              <a:pathLst>
                <a:path h="13905044" w="13905044">
                  <a:moveTo>
                    <a:pt x="0" y="0"/>
                  </a:moveTo>
                  <a:lnTo>
                    <a:pt x="13905044" y="0"/>
                  </a:lnTo>
                  <a:lnTo>
                    <a:pt x="13905044" y="13905044"/>
                  </a:lnTo>
                  <a:lnTo>
                    <a:pt x="0" y="13905044"/>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a:ln cap="sq">
              <a:noFill/>
              <a:prstDash val="solid"/>
              <a:miter/>
            </a:ln>
          </p:spPr>
        </p:sp>
      </p:grpSp>
      <p:grpSp>
        <p:nvGrpSpPr>
          <p:cNvPr name="Group 5" id="5"/>
          <p:cNvGrpSpPr/>
          <p:nvPr/>
        </p:nvGrpSpPr>
        <p:grpSpPr>
          <a:xfrm rot="0">
            <a:off x="289655" y="358600"/>
            <a:ext cx="17708690" cy="9398350"/>
            <a:chOff x="0" y="0"/>
            <a:chExt cx="23611587" cy="12531134"/>
          </a:xfrm>
        </p:grpSpPr>
        <p:sp>
          <p:nvSpPr>
            <p:cNvPr name="Freeform 6" id="6"/>
            <p:cNvSpPr/>
            <p:nvPr/>
          </p:nvSpPr>
          <p:spPr>
            <a:xfrm flipH="false" flipV="false" rot="0">
              <a:off x="0" y="0"/>
              <a:ext cx="23611587" cy="6969598"/>
            </a:xfrm>
            <a:custGeom>
              <a:avLst/>
              <a:gdLst/>
              <a:ahLst/>
              <a:cxnLst/>
              <a:rect r="r" b="b" t="t" l="l"/>
              <a:pathLst>
                <a:path h="6969598" w="23611587">
                  <a:moveTo>
                    <a:pt x="0" y="0"/>
                  </a:moveTo>
                  <a:lnTo>
                    <a:pt x="23611587" y="0"/>
                  </a:lnTo>
                  <a:lnTo>
                    <a:pt x="23611587" y="6969598"/>
                  </a:lnTo>
                  <a:lnTo>
                    <a:pt x="0" y="6969598"/>
                  </a:lnTo>
                  <a:lnTo>
                    <a:pt x="0" y="0"/>
                  </a:lnTo>
                  <a:close/>
                </a:path>
              </a:pathLst>
            </a:custGeom>
            <a:blipFill>
              <a:blip r:embed="rId4">
                <a:extLst>
                  <a:ext uri="{96DAC541-7B7A-43D3-8B79-37D633B846F1}">
                    <asvg:svgBlip xmlns:asvg="http://schemas.microsoft.com/office/drawing/2016/SVG/main" r:embed="rId5"/>
                  </a:ext>
                </a:extLst>
              </a:blip>
              <a:stretch>
                <a:fillRect l="0" t="0" r="0" b="-51603"/>
              </a:stretch>
            </a:blipFill>
          </p:spPr>
        </p:sp>
        <p:sp>
          <p:nvSpPr>
            <p:cNvPr name="Freeform 7" id="7"/>
            <p:cNvSpPr/>
            <p:nvPr/>
          </p:nvSpPr>
          <p:spPr>
            <a:xfrm flipH="false" flipV="false" rot="0">
              <a:off x="0" y="6794524"/>
              <a:ext cx="23611587" cy="5736610"/>
            </a:xfrm>
            <a:custGeom>
              <a:avLst/>
              <a:gdLst/>
              <a:ahLst/>
              <a:cxnLst/>
              <a:rect r="r" b="b" t="t" l="l"/>
              <a:pathLst>
                <a:path h="5736610" w="23611587">
                  <a:moveTo>
                    <a:pt x="0" y="0"/>
                  </a:moveTo>
                  <a:lnTo>
                    <a:pt x="23611587" y="0"/>
                  </a:lnTo>
                  <a:lnTo>
                    <a:pt x="23611587" y="5736610"/>
                  </a:lnTo>
                  <a:lnTo>
                    <a:pt x="0" y="5736610"/>
                  </a:lnTo>
                  <a:lnTo>
                    <a:pt x="0" y="0"/>
                  </a:lnTo>
                  <a:close/>
                </a:path>
              </a:pathLst>
            </a:custGeom>
            <a:blipFill>
              <a:blip r:embed="rId4">
                <a:extLst>
                  <a:ext uri="{96DAC541-7B7A-43D3-8B79-37D633B846F1}">
                    <asvg:svgBlip xmlns:asvg="http://schemas.microsoft.com/office/drawing/2016/SVG/main" r:embed="rId5"/>
                  </a:ext>
                </a:extLst>
              </a:blip>
              <a:stretch>
                <a:fillRect l="0" t="-84188" r="0" b="0"/>
              </a:stretch>
            </a:blipFill>
            <a:ln cap="sq">
              <a:noFill/>
              <a:prstDash val="solid"/>
              <a:miter/>
            </a:ln>
          </p:spPr>
        </p:sp>
      </p:grpSp>
      <p:sp>
        <p:nvSpPr>
          <p:cNvPr name="TextBox 8" id="8"/>
          <p:cNvSpPr txBox="true"/>
          <p:nvPr/>
        </p:nvSpPr>
        <p:spPr>
          <a:xfrm rot="0">
            <a:off x="2642920" y="3590681"/>
            <a:ext cx="13002160" cy="3918757"/>
          </a:xfrm>
          <a:prstGeom prst="rect">
            <a:avLst/>
          </a:prstGeom>
        </p:spPr>
        <p:txBody>
          <a:bodyPr anchor="t" rtlCol="false" tIns="0" lIns="0" bIns="0" rIns="0">
            <a:spAutoFit/>
          </a:bodyPr>
          <a:lstStyle/>
          <a:p>
            <a:pPr algn="just">
              <a:lnSpc>
                <a:spcPts val="4480"/>
              </a:lnSpc>
            </a:pPr>
            <a:r>
              <a:rPr lang="en-US" sz="3200">
                <a:solidFill>
                  <a:srgbClr val="303030"/>
                </a:solidFill>
                <a:latin typeface="Kollektif"/>
                <a:ea typeface="Kollektif"/>
                <a:cs typeface="Kollektif"/>
                <a:sym typeface="Kollektif"/>
              </a:rPr>
              <a:t>This study is important because task management is a common challenge for students, professionals, and anyone with busy schedules. By applying what we learned in data structures, we could show how linked lists can solve real-life problems. This project is not just about coding but also about creating something useful that can help people manage their time better and reduce stress.</a:t>
            </a:r>
          </a:p>
          <a:p>
            <a:pPr algn="just" marL="0" indent="0" lvl="0">
              <a:lnSpc>
                <a:spcPts val="4480"/>
              </a:lnSpc>
              <a:spcBef>
                <a:spcPct val="0"/>
              </a:spcBef>
            </a:pPr>
          </a:p>
        </p:txBody>
      </p:sp>
      <p:sp>
        <p:nvSpPr>
          <p:cNvPr name="Freeform 9" id="9"/>
          <p:cNvSpPr/>
          <p:nvPr/>
        </p:nvSpPr>
        <p:spPr>
          <a:xfrm flipH="false" flipV="false" rot="0">
            <a:off x="2876065" y="8271560"/>
            <a:ext cx="3321001" cy="724582"/>
          </a:xfrm>
          <a:custGeom>
            <a:avLst/>
            <a:gdLst/>
            <a:ahLst/>
            <a:cxnLst/>
            <a:rect r="r" b="b" t="t" l="l"/>
            <a:pathLst>
              <a:path h="724582" w="3321001">
                <a:moveTo>
                  <a:pt x="0" y="0"/>
                </a:moveTo>
                <a:lnTo>
                  <a:pt x="3321001" y="0"/>
                </a:lnTo>
                <a:lnTo>
                  <a:pt x="3321001" y="724582"/>
                </a:lnTo>
                <a:lnTo>
                  <a:pt x="0" y="7245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10" id="10"/>
          <p:cNvSpPr txBox="true"/>
          <p:nvPr/>
        </p:nvSpPr>
        <p:spPr>
          <a:xfrm rot="0">
            <a:off x="1743204" y="2016607"/>
            <a:ext cx="14801593" cy="1092199"/>
          </a:xfrm>
          <a:prstGeom prst="rect">
            <a:avLst/>
          </a:prstGeom>
        </p:spPr>
        <p:txBody>
          <a:bodyPr anchor="t" rtlCol="false" tIns="0" lIns="0" bIns="0" rIns="0">
            <a:spAutoFit/>
          </a:bodyPr>
          <a:lstStyle/>
          <a:p>
            <a:pPr algn="ctr">
              <a:lnSpc>
                <a:spcPts val="7599"/>
              </a:lnSpc>
            </a:pPr>
            <a:r>
              <a:rPr lang="en-US" sz="9999" spc="799">
                <a:solidFill>
                  <a:srgbClr val="F36E35"/>
                </a:solidFill>
                <a:latin typeface="Bright Retro"/>
                <a:ea typeface="Bright Retro"/>
                <a:cs typeface="Bright Retro"/>
                <a:sym typeface="Bright Retro"/>
              </a:rPr>
              <a:t>RELEVANCE OF THE STUDY</a:t>
            </a:r>
          </a:p>
        </p:txBody>
      </p:sp>
      <p:sp>
        <p:nvSpPr>
          <p:cNvPr name="Freeform 11" id="11"/>
          <p:cNvSpPr/>
          <p:nvPr/>
        </p:nvSpPr>
        <p:spPr>
          <a:xfrm flipH="true" flipV="false" rot="0">
            <a:off x="11842487" y="8271560"/>
            <a:ext cx="3321001" cy="724582"/>
          </a:xfrm>
          <a:custGeom>
            <a:avLst/>
            <a:gdLst/>
            <a:ahLst/>
            <a:cxnLst/>
            <a:rect r="r" b="b" t="t" l="l"/>
            <a:pathLst>
              <a:path h="724582" w="3321001">
                <a:moveTo>
                  <a:pt x="3321001" y="0"/>
                </a:moveTo>
                <a:lnTo>
                  <a:pt x="0" y="0"/>
                </a:lnTo>
                <a:lnTo>
                  <a:pt x="0" y="724582"/>
                </a:lnTo>
                <a:lnTo>
                  <a:pt x="3321001" y="724582"/>
                </a:lnTo>
                <a:lnTo>
                  <a:pt x="3321001"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12" id="12"/>
          <p:cNvSpPr/>
          <p:nvPr/>
        </p:nvSpPr>
        <p:spPr>
          <a:xfrm flipV="true">
            <a:off x="7024943" y="8643376"/>
            <a:ext cx="4238113" cy="0"/>
          </a:xfrm>
          <a:prstGeom prst="line">
            <a:avLst/>
          </a:prstGeom>
          <a:ln cap="rnd" w="28575">
            <a:solidFill>
              <a:srgbClr val="BFAE7F"/>
            </a:solidFill>
            <a:prstDash val="solid"/>
            <a:headEnd type="none" len="sm" w="sm"/>
            <a:tailEnd type="none" len="sm" w="sm"/>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9D949"/>
        </a:solidFill>
      </p:bgPr>
    </p:bg>
    <p:spTree>
      <p:nvGrpSpPr>
        <p:cNvPr id="1" name=""/>
        <p:cNvGrpSpPr/>
        <p:nvPr/>
      </p:nvGrpSpPr>
      <p:grpSpPr>
        <a:xfrm>
          <a:off x="0" y="0"/>
          <a:ext cx="0" cy="0"/>
          <a:chOff x="0" y="0"/>
          <a:chExt cx="0" cy="0"/>
        </a:xfrm>
      </p:grpSpPr>
      <p:grpSp>
        <p:nvGrpSpPr>
          <p:cNvPr name="Group 2" id="2"/>
          <p:cNvGrpSpPr/>
          <p:nvPr/>
        </p:nvGrpSpPr>
        <p:grpSpPr>
          <a:xfrm rot="0">
            <a:off x="-855577" y="-70892"/>
            <a:ext cx="19999155" cy="10428783"/>
            <a:chOff x="0" y="0"/>
            <a:chExt cx="26665539" cy="13905044"/>
          </a:xfrm>
        </p:grpSpPr>
        <p:sp>
          <p:nvSpPr>
            <p:cNvPr name="Freeform 3" id="3"/>
            <p:cNvSpPr/>
            <p:nvPr/>
          </p:nvSpPr>
          <p:spPr>
            <a:xfrm flipH="false" flipV="false" rot="0">
              <a:off x="0" y="0"/>
              <a:ext cx="13905044" cy="13905044"/>
            </a:xfrm>
            <a:custGeom>
              <a:avLst/>
              <a:gdLst/>
              <a:ahLst/>
              <a:cxnLst/>
              <a:rect r="r" b="b" t="t" l="l"/>
              <a:pathLst>
                <a:path h="13905044" w="13905044">
                  <a:moveTo>
                    <a:pt x="0" y="0"/>
                  </a:moveTo>
                  <a:lnTo>
                    <a:pt x="13905044" y="0"/>
                  </a:lnTo>
                  <a:lnTo>
                    <a:pt x="13905044" y="13905044"/>
                  </a:lnTo>
                  <a:lnTo>
                    <a:pt x="0" y="13905044"/>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760495" y="0"/>
              <a:ext cx="13905044" cy="13905044"/>
            </a:xfrm>
            <a:custGeom>
              <a:avLst/>
              <a:gdLst/>
              <a:ahLst/>
              <a:cxnLst/>
              <a:rect r="r" b="b" t="t" l="l"/>
              <a:pathLst>
                <a:path h="13905044" w="13905044">
                  <a:moveTo>
                    <a:pt x="0" y="0"/>
                  </a:moveTo>
                  <a:lnTo>
                    <a:pt x="13905044" y="0"/>
                  </a:lnTo>
                  <a:lnTo>
                    <a:pt x="13905044" y="13905044"/>
                  </a:lnTo>
                  <a:lnTo>
                    <a:pt x="0" y="13905044"/>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a:ln cap="sq">
              <a:noFill/>
              <a:prstDash val="solid"/>
              <a:miter/>
            </a:ln>
          </p:spPr>
        </p:sp>
      </p:grpSp>
      <p:grpSp>
        <p:nvGrpSpPr>
          <p:cNvPr name="Group 5" id="5"/>
          <p:cNvGrpSpPr/>
          <p:nvPr/>
        </p:nvGrpSpPr>
        <p:grpSpPr>
          <a:xfrm rot="0">
            <a:off x="289655" y="358600"/>
            <a:ext cx="17708690" cy="9398350"/>
            <a:chOff x="0" y="0"/>
            <a:chExt cx="23611587" cy="12531134"/>
          </a:xfrm>
        </p:grpSpPr>
        <p:sp>
          <p:nvSpPr>
            <p:cNvPr name="Freeform 6" id="6"/>
            <p:cNvSpPr/>
            <p:nvPr/>
          </p:nvSpPr>
          <p:spPr>
            <a:xfrm flipH="false" flipV="false" rot="0">
              <a:off x="0" y="0"/>
              <a:ext cx="23611587" cy="6969598"/>
            </a:xfrm>
            <a:custGeom>
              <a:avLst/>
              <a:gdLst/>
              <a:ahLst/>
              <a:cxnLst/>
              <a:rect r="r" b="b" t="t" l="l"/>
              <a:pathLst>
                <a:path h="6969598" w="23611587">
                  <a:moveTo>
                    <a:pt x="0" y="0"/>
                  </a:moveTo>
                  <a:lnTo>
                    <a:pt x="23611587" y="0"/>
                  </a:lnTo>
                  <a:lnTo>
                    <a:pt x="23611587" y="6969598"/>
                  </a:lnTo>
                  <a:lnTo>
                    <a:pt x="0" y="6969598"/>
                  </a:lnTo>
                  <a:lnTo>
                    <a:pt x="0" y="0"/>
                  </a:lnTo>
                  <a:close/>
                </a:path>
              </a:pathLst>
            </a:custGeom>
            <a:blipFill>
              <a:blip r:embed="rId4">
                <a:extLst>
                  <a:ext uri="{96DAC541-7B7A-43D3-8B79-37D633B846F1}">
                    <asvg:svgBlip xmlns:asvg="http://schemas.microsoft.com/office/drawing/2016/SVG/main" r:embed="rId5"/>
                  </a:ext>
                </a:extLst>
              </a:blip>
              <a:stretch>
                <a:fillRect l="0" t="0" r="0" b="-51603"/>
              </a:stretch>
            </a:blipFill>
          </p:spPr>
        </p:sp>
        <p:sp>
          <p:nvSpPr>
            <p:cNvPr name="Freeform 7" id="7"/>
            <p:cNvSpPr/>
            <p:nvPr/>
          </p:nvSpPr>
          <p:spPr>
            <a:xfrm flipH="false" flipV="false" rot="0">
              <a:off x="0" y="6794524"/>
              <a:ext cx="23611587" cy="5736610"/>
            </a:xfrm>
            <a:custGeom>
              <a:avLst/>
              <a:gdLst/>
              <a:ahLst/>
              <a:cxnLst/>
              <a:rect r="r" b="b" t="t" l="l"/>
              <a:pathLst>
                <a:path h="5736610" w="23611587">
                  <a:moveTo>
                    <a:pt x="0" y="0"/>
                  </a:moveTo>
                  <a:lnTo>
                    <a:pt x="23611587" y="0"/>
                  </a:lnTo>
                  <a:lnTo>
                    <a:pt x="23611587" y="5736610"/>
                  </a:lnTo>
                  <a:lnTo>
                    <a:pt x="0" y="5736610"/>
                  </a:lnTo>
                  <a:lnTo>
                    <a:pt x="0" y="0"/>
                  </a:lnTo>
                  <a:close/>
                </a:path>
              </a:pathLst>
            </a:custGeom>
            <a:blipFill>
              <a:blip r:embed="rId4">
                <a:extLst>
                  <a:ext uri="{96DAC541-7B7A-43D3-8B79-37D633B846F1}">
                    <asvg:svgBlip xmlns:asvg="http://schemas.microsoft.com/office/drawing/2016/SVG/main" r:embed="rId5"/>
                  </a:ext>
                </a:extLst>
              </a:blip>
              <a:stretch>
                <a:fillRect l="0" t="-84188" r="0" b="0"/>
              </a:stretch>
            </a:blipFill>
            <a:ln cap="sq">
              <a:noFill/>
              <a:prstDash val="solid"/>
              <a:miter/>
            </a:ln>
          </p:spPr>
        </p:sp>
      </p:grpSp>
      <p:sp>
        <p:nvSpPr>
          <p:cNvPr name="TextBox 8" id="8"/>
          <p:cNvSpPr txBox="true"/>
          <p:nvPr/>
        </p:nvSpPr>
        <p:spPr>
          <a:xfrm rot="0">
            <a:off x="2642920" y="2715895"/>
            <a:ext cx="13002160" cy="6541611"/>
          </a:xfrm>
          <a:prstGeom prst="rect">
            <a:avLst/>
          </a:prstGeom>
        </p:spPr>
        <p:txBody>
          <a:bodyPr anchor="t" rtlCol="false" tIns="0" lIns="0" bIns="0" rIns="0">
            <a:spAutoFit/>
          </a:bodyPr>
          <a:lstStyle/>
          <a:p>
            <a:pPr algn="just">
              <a:lnSpc>
                <a:spcPts val="4060"/>
              </a:lnSpc>
            </a:pPr>
            <a:r>
              <a:rPr lang="en-US" sz="2900">
                <a:solidFill>
                  <a:srgbClr val="303030"/>
                </a:solidFill>
                <a:latin typeface="Kollektif"/>
                <a:ea typeface="Kollektif"/>
                <a:cs typeface="Kollektif"/>
                <a:sym typeface="Kollektif"/>
              </a:rPr>
              <a:t>Many people struggle with organizing and managing their tasks efficiently, leading to confusion, missed deadlines, and reduced productivity. Traditional paper-based to-do lists lack flexibility, while some software tools may be too complex or inaccessible. This project addresses the following questions:</a:t>
            </a:r>
          </a:p>
          <a:p>
            <a:pPr algn="just" marL="690881" indent="-345440" lvl="1">
              <a:lnSpc>
                <a:spcPts val="4480"/>
              </a:lnSpc>
              <a:buAutoNum type="arabicPeriod" startAt="1"/>
            </a:pPr>
            <a:r>
              <a:rPr lang="en-US" sz="3200">
                <a:solidFill>
                  <a:srgbClr val="303030"/>
                </a:solidFill>
                <a:latin typeface="Kollektif"/>
                <a:ea typeface="Kollektif"/>
                <a:cs typeface="Kollektif"/>
                <a:sym typeface="Kollektif"/>
              </a:rPr>
              <a:t>How can a doubly linked list be used to create a simple yet efficient task manager?</a:t>
            </a:r>
          </a:p>
          <a:p>
            <a:pPr algn="just" marL="690881" indent="-345440" lvl="1">
              <a:lnSpc>
                <a:spcPts val="4480"/>
              </a:lnSpc>
              <a:buAutoNum type="arabicPeriod" startAt="1"/>
            </a:pPr>
            <a:r>
              <a:rPr lang="en-US" sz="3200">
                <a:solidFill>
                  <a:srgbClr val="303030"/>
                </a:solidFill>
                <a:latin typeface="Kollektif"/>
                <a:ea typeface="Kollektif"/>
                <a:cs typeface="Kollektif"/>
                <a:sym typeface="Kollektif"/>
              </a:rPr>
              <a:t>What are the benefits of using a doubly linked list for task operations like insertion, deletion, and retrieval?</a:t>
            </a:r>
          </a:p>
          <a:p>
            <a:pPr algn="just" marL="690881" indent="-345440" lvl="1">
              <a:lnSpc>
                <a:spcPts val="4480"/>
              </a:lnSpc>
              <a:buAutoNum type="arabicPeriod" startAt="1"/>
            </a:pPr>
            <a:r>
              <a:rPr lang="en-US" sz="3200">
                <a:solidFill>
                  <a:srgbClr val="303030"/>
                </a:solidFill>
                <a:latin typeface="Kollektif"/>
                <a:ea typeface="Kollektif"/>
                <a:cs typeface="Kollektif"/>
                <a:sym typeface="Kollektif"/>
              </a:rPr>
              <a:t>How can a console-based interface be designed to provide a user-friendly way to manage tasks?</a:t>
            </a:r>
          </a:p>
          <a:p>
            <a:pPr algn="just" marL="690881" indent="-345440" lvl="1">
              <a:lnSpc>
                <a:spcPts val="4480"/>
              </a:lnSpc>
              <a:buAutoNum type="arabicPeriod" startAt="1"/>
            </a:pPr>
            <a:r>
              <a:rPr lang="en-US" sz="3200">
                <a:solidFill>
                  <a:srgbClr val="303030"/>
                </a:solidFill>
                <a:latin typeface="Kollektif"/>
                <a:ea typeface="Kollektif"/>
                <a:cs typeface="Kollektif"/>
                <a:sym typeface="Kollektif"/>
              </a:rPr>
              <a:t>How efficient is the task manager in handling dynamic task data?</a:t>
            </a:r>
          </a:p>
          <a:p>
            <a:pPr algn="just" marL="0" indent="0" lvl="0">
              <a:lnSpc>
                <a:spcPts val="4480"/>
              </a:lnSpc>
              <a:spcBef>
                <a:spcPct val="0"/>
              </a:spcBef>
            </a:pPr>
          </a:p>
        </p:txBody>
      </p:sp>
      <p:sp>
        <p:nvSpPr>
          <p:cNvPr name="Freeform 9" id="9"/>
          <p:cNvSpPr/>
          <p:nvPr/>
        </p:nvSpPr>
        <p:spPr>
          <a:xfrm flipH="false" flipV="false" rot="0">
            <a:off x="2876065" y="8271560"/>
            <a:ext cx="3321001" cy="724582"/>
          </a:xfrm>
          <a:custGeom>
            <a:avLst/>
            <a:gdLst/>
            <a:ahLst/>
            <a:cxnLst/>
            <a:rect r="r" b="b" t="t" l="l"/>
            <a:pathLst>
              <a:path h="724582" w="3321001">
                <a:moveTo>
                  <a:pt x="0" y="0"/>
                </a:moveTo>
                <a:lnTo>
                  <a:pt x="3321001" y="0"/>
                </a:lnTo>
                <a:lnTo>
                  <a:pt x="3321001" y="724582"/>
                </a:lnTo>
                <a:lnTo>
                  <a:pt x="0" y="7245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10" id="10"/>
          <p:cNvSpPr txBox="true"/>
          <p:nvPr/>
        </p:nvSpPr>
        <p:spPr>
          <a:xfrm rot="0">
            <a:off x="1743204" y="1978507"/>
            <a:ext cx="14801593" cy="979170"/>
          </a:xfrm>
          <a:prstGeom prst="rect">
            <a:avLst/>
          </a:prstGeom>
        </p:spPr>
        <p:txBody>
          <a:bodyPr anchor="t" rtlCol="false" tIns="0" lIns="0" bIns="0" rIns="0">
            <a:spAutoFit/>
          </a:bodyPr>
          <a:lstStyle/>
          <a:p>
            <a:pPr algn="ctr">
              <a:lnSpc>
                <a:spcPts val="6840"/>
              </a:lnSpc>
            </a:pPr>
            <a:r>
              <a:rPr lang="en-US" sz="9000" spc="719">
                <a:solidFill>
                  <a:srgbClr val="F36E35"/>
                </a:solidFill>
                <a:latin typeface="Bright Retro"/>
                <a:ea typeface="Bright Retro"/>
                <a:cs typeface="Bright Retro"/>
                <a:sym typeface="Bright Retro"/>
              </a:rPr>
              <a:t>STATEMENT OF THE PROBLEM</a:t>
            </a:r>
          </a:p>
        </p:txBody>
      </p:sp>
      <p:sp>
        <p:nvSpPr>
          <p:cNvPr name="Freeform 11" id="11"/>
          <p:cNvSpPr/>
          <p:nvPr/>
        </p:nvSpPr>
        <p:spPr>
          <a:xfrm flipH="true" flipV="false" rot="0">
            <a:off x="11842487" y="8271560"/>
            <a:ext cx="3321001" cy="724582"/>
          </a:xfrm>
          <a:custGeom>
            <a:avLst/>
            <a:gdLst/>
            <a:ahLst/>
            <a:cxnLst/>
            <a:rect r="r" b="b" t="t" l="l"/>
            <a:pathLst>
              <a:path h="724582" w="3321001">
                <a:moveTo>
                  <a:pt x="3321001" y="0"/>
                </a:moveTo>
                <a:lnTo>
                  <a:pt x="0" y="0"/>
                </a:lnTo>
                <a:lnTo>
                  <a:pt x="0" y="724582"/>
                </a:lnTo>
                <a:lnTo>
                  <a:pt x="3321001" y="724582"/>
                </a:lnTo>
                <a:lnTo>
                  <a:pt x="3321001"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12" id="12"/>
          <p:cNvSpPr/>
          <p:nvPr/>
        </p:nvSpPr>
        <p:spPr>
          <a:xfrm flipV="true">
            <a:off x="7024943" y="8643376"/>
            <a:ext cx="4238113" cy="0"/>
          </a:xfrm>
          <a:prstGeom prst="line">
            <a:avLst/>
          </a:prstGeom>
          <a:ln cap="rnd" w="28575">
            <a:solidFill>
              <a:srgbClr val="BFAE7F"/>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9D949"/>
        </a:solidFill>
      </p:bgPr>
    </p:bg>
    <p:spTree>
      <p:nvGrpSpPr>
        <p:cNvPr id="1" name=""/>
        <p:cNvGrpSpPr/>
        <p:nvPr/>
      </p:nvGrpSpPr>
      <p:grpSpPr>
        <a:xfrm>
          <a:off x="0" y="0"/>
          <a:ext cx="0" cy="0"/>
          <a:chOff x="0" y="0"/>
          <a:chExt cx="0" cy="0"/>
        </a:xfrm>
      </p:grpSpPr>
      <p:grpSp>
        <p:nvGrpSpPr>
          <p:cNvPr name="Group 2" id="2"/>
          <p:cNvGrpSpPr/>
          <p:nvPr/>
        </p:nvGrpSpPr>
        <p:grpSpPr>
          <a:xfrm rot="0">
            <a:off x="-855577" y="-70892"/>
            <a:ext cx="19999155" cy="10428783"/>
            <a:chOff x="0" y="0"/>
            <a:chExt cx="26665539" cy="13905044"/>
          </a:xfrm>
        </p:grpSpPr>
        <p:sp>
          <p:nvSpPr>
            <p:cNvPr name="Freeform 3" id="3"/>
            <p:cNvSpPr/>
            <p:nvPr/>
          </p:nvSpPr>
          <p:spPr>
            <a:xfrm flipH="false" flipV="false" rot="0">
              <a:off x="0" y="0"/>
              <a:ext cx="13905044" cy="13905044"/>
            </a:xfrm>
            <a:custGeom>
              <a:avLst/>
              <a:gdLst/>
              <a:ahLst/>
              <a:cxnLst/>
              <a:rect r="r" b="b" t="t" l="l"/>
              <a:pathLst>
                <a:path h="13905044" w="13905044">
                  <a:moveTo>
                    <a:pt x="0" y="0"/>
                  </a:moveTo>
                  <a:lnTo>
                    <a:pt x="13905044" y="0"/>
                  </a:lnTo>
                  <a:lnTo>
                    <a:pt x="13905044" y="13905044"/>
                  </a:lnTo>
                  <a:lnTo>
                    <a:pt x="0" y="13905044"/>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760495" y="0"/>
              <a:ext cx="13905044" cy="13905044"/>
            </a:xfrm>
            <a:custGeom>
              <a:avLst/>
              <a:gdLst/>
              <a:ahLst/>
              <a:cxnLst/>
              <a:rect r="r" b="b" t="t" l="l"/>
              <a:pathLst>
                <a:path h="13905044" w="13905044">
                  <a:moveTo>
                    <a:pt x="0" y="0"/>
                  </a:moveTo>
                  <a:lnTo>
                    <a:pt x="13905044" y="0"/>
                  </a:lnTo>
                  <a:lnTo>
                    <a:pt x="13905044" y="13905044"/>
                  </a:lnTo>
                  <a:lnTo>
                    <a:pt x="0" y="13905044"/>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a:ln cap="sq">
              <a:noFill/>
              <a:prstDash val="solid"/>
              <a:miter/>
            </a:ln>
          </p:spPr>
        </p:sp>
      </p:grpSp>
      <p:grpSp>
        <p:nvGrpSpPr>
          <p:cNvPr name="Group 5" id="5"/>
          <p:cNvGrpSpPr/>
          <p:nvPr/>
        </p:nvGrpSpPr>
        <p:grpSpPr>
          <a:xfrm rot="0">
            <a:off x="289655" y="358600"/>
            <a:ext cx="17708690" cy="9398350"/>
            <a:chOff x="0" y="0"/>
            <a:chExt cx="23611587" cy="12531134"/>
          </a:xfrm>
        </p:grpSpPr>
        <p:sp>
          <p:nvSpPr>
            <p:cNvPr name="Freeform 6" id="6"/>
            <p:cNvSpPr/>
            <p:nvPr/>
          </p:nvSpPr>
          <p:spPr>
            <a:xfrm flipH="false" flipV="false" rot="0">
              <a:off x="0" y="0"/>
              <a:ext cx="23611587" cy="6969598"/>
            </a:xfrm>
            <a:custGeom>
              <a:avLst/>
              <a:gdLst/>
              <a:ahLst/>
              <a:cxnLst/>
              <a:rect r="r" b="b" t="t" l="l"/>
              <a:pathLst>
                <a:path h="6969598" w="23611587">
                  <a:moveTo>
                    <a:pt x="0" y="0"/>
                  </a:moveTo>
                  <a:lnTo>
                    <a:pt x="23611587" y="0"/>
                  </a:lnTo>
                  <a:lnTo>
                    <a:pt x="23611587" y="6969598"/>
                  </a:lnTo>
                  <a:lnTo>
                    <a:pt x="0" y="6969598"/>
                  </a:lnTo>
                  <a:lnTo>
                    <a:pt x="0" y="0"/>
                  </a:lnTo>
                  <a:close/>
                </a:path>
              </a:pathLst>
            </a:custGeom>
            <a:blipFill>
              <a:blip r:embed="rId4">
                <a:extLst>
                  <a:ext uri="{96DAC541-7B7A-43D3-8B79-37D633B846F1}">
                    <asvg:svgBlip xmlns:asvg="http://schemas.microsoft.com/office/drawing/2016/SVG/main" r:embed="rId5"/>
                  </a:ext>
                </a:extLst>
              </a:blip>
              <a:stretch>
                <a:fillRect l="0" t="0" r="0" b="-51603"/>
              </a:stretch>
            </a:blipFill>
          </p:spPr>
        </p:sp>
        <p:sp>
          <p:nvSpPr>
            <p:cNvPr name="Freeform 7" id="7"/>
            <p:cNvSpPr/>
            <p:nvPr/>
          </p:nvSpPr>
          <p:spPr>
            <a:xfrm flipH="false" flipV="false" rot="0">
              <a:off x="0" y="6794524"/>
              <a:ext cx="23611587" cy="5736610"/>
            </a:xfrm>
            <a:custGeom>
              <a:avLst/>
              <a:gdLst/>
              <a:ahLst/>
              <a:cxnLst/>
              <a:rect r="r" b="b" t="t" l="l"/>
              <a:pathLst>
                <a:path h="5736610" w="23611587">
                  <a:moveTo>
                    <a:pt x="0" y="0"/>
                  </a:moveTo>
                  <a:lnTo>
                    <a:pt x="23611587" y="0"/>
                  </a:lnTo>
                  <a:lnTo>
                    <a:pt x="23611587" y="5736610"/>
                  </a:lnTo>
                  <a:lnTo>
                    <a:pt x="0" y="5736610"/>
                  </a:lnTo>
                  <a:lnTo>
                    <a:pt x="0" y="0"/>
                  </a:lnTo>
                  <a:close/>
                </a:path>
              </a:pathLst>
            </a:custGeom>
            <a:blipFill>
              <a:blip r:embed="rId4">
                <a:extLst>
                  <a:ext uri="{96DAC541-7B7A-43D3-8B79-37D633B846F1}">
                    <asvg:svgBlip xmlns:asvg="http://schemas.microsoft.com/office/drawing/2016/SVG/main" r:embed="rId5"/>
                  </a:ext>
                </a:extLst>
              </a:blip>
              <a:stretch>
                <a:fillRect l="0" t="-84188" r="0" b="0"/>
              </a:stretch>
            </a:blipFill>
            <a:ln cap="sq">
              <a:noFill/>
              <a:prstDash val="solid"/>
              <a:miter/>
            </a:ln>
          </p:spPr>
        </p:sp>
      </p:grpSp>
      <p:sp>
        <p:nvSpPr>
          <p:cNvPr name="TextBox 8" id="8"/>
          <p:cNvSpPr txBox="true"/>
          <p:nvPr/>
        </p:nvSpPr>
        <p:spPr>
          <a:xfrm rot="0">
            <a:off x="2642920" y="2664227"/>
            <a:ext cx="13002160" cy="6179820"/>
          </a:xfrm>
          <a:prstGeom prst="rect">
            <a:avLst/>
          </a:prstGeom>
        </p:spPr>
        <p:txBody>
          <a:bodyPr anchor="t" rtlCol="false" tIns="0" lIns="0" bIns="0" rIns="0">
            <a:spAutoFit/>
          </a:bodyPr>
          <a:lstStyle/>
          <a:p>
            <a:pPr algn="just">
              <a:lnSpc>
                <a:spcPts val="3779"/>
              </a:lnSpc>
            </a:pPr>
            <a:r>
              <a:rPr lang="en-US" sz="2700">
                <a:solidFill>
                  <a:srgbClr val="303030"/>
                </a:solidFill>
                <a:latin typeface="Kollektif"/>
                <a:ea typeface="Kollektif"/>
                <a:cs typeface="Kollektif"/>
                <a:sym typeface="Kollektif"/>
              </a:rPr>
              <a:t>Scope:</a:t>
            </a:r>
          </a:p>
          <a:p>
            <a:pPr algn="just" marL="582930" indent="-291465" lvl="1">
              <a:lnSpc>
                <a:spcPts val="3779"/>
              </a:lnSpc>
              <a:buFont typeface="Arial"/>
              <a:buChar char="•"/>
            </a:pPr>
            <a:r>
              <a:rPr lang="en-US" sz="2700">
                <a:solidFill>
                  <a:srgbClr val="303030"/>
                </a:solidFill>
                <a:latin typeface="Kollektif"/>
                <a:ea typeface="Kollektif"/>
                <a:cs typeface="Kollektif"/>
                <a:sym typeface="Kollektif"/>
              </a:rPr>
              <a:t>The study focuses on developing a task manager application using C++ and a doubly linked list as the primary data structure.</a:t>
            </a:r>
          </a:p>
          <a:p>
            <a:pPr algn="just">
              <a:lnSpc>
                <a:spcPts val="3779"/>
              </a:lnSpc>
            </a:pPr>
            <a:r>
              <a:rPr lang="en-US" sz="2700">
                <a:solidFill>
                  <a:srgbClr val="303030"/>
                </a:solidFill>
                <a:latin typeface="Kollektif"/>
                <a:ea typeface="Kollektif"/>
                <a:cs typeface="Kollektif"/>
                <a:sym typeface="Kollektif"/>
              </a:rPr>
              <a:t>The application provides essential features, including:</a:t>
            </a:r>
          </a:p>
          <a:p>
            <a:pPr algn="just" marL="582930" indent="-291465" lvl="1">
              <a:lnSpc>
                <a:spcPts val="3779"/>
              </a:lnSpc>
              <a:buFont typeface="Arial"/>
              <a:buChar char="•"/>
            </a:pPr>
            <a:r>
              <a:rPr lang="en-US" sz="2700">
                <a:solidFill>
                  <a:srgbClr val="303030"/>
                </a:solidFill>
                <a:latin typeface="Kollektif"/>
                <a:ea typeface="Kollektif"/>
                <a:cs typeface="Kollektif"/>
                <a:sym typeface="Kollektif"/>
              </a:rPr>
              <a:t>Adding new tasks.</a:t>
            </a:r>
          </a:p>
          <a:p>
            <a:pPr algn="just" marL="582930" indent="-291465" lvl="1">
              <a:lnSpc>
                <a:spcPts val="3779"/>
              </a:lnSpc>
              <a:buFont typeface="Arial"/>
              <a:buChar char="•"/>
            </a:pPr>
            <a:r>
              <a:rPr lang="en-US" sz="2700">
                <a:solidFill>
                  <a:srgbClr val="303030"/>
                </a:solidFill>
                <a:latin typeface="Kollektif"/>
                <a:ea typeface="Kollektif"/>
                <a:cs typeface="Kollektif"/>
                <a:sym typeface="Kollektif"/>
              </a:rPr>
              <a:t>Displaying all tasks with their status (pending, completed, or canceled).</a:t>
            </a:r>
          </a:p>
          <a:p>
            <a:pPr algn="just" marL="582930" indent="-291465" lvl="1">
              <a:lnSpc>
                <a:spcPts val="3779"/>
              </a:lnSpc>
              <a:buFont typeface="Arial"/>
              <a:buChar char="•"/>
            </a:pPr>
            <a:r>
              <a:rPr lang="en-US" sz="2700">
                <a:solidFill>
                  <a:srgbClr val="303030"/>
                </a:solidFill>
                <a:latin typeface="Kollektif"/>
                <a:ea typeface="Kollektif"/>
                <a:cs typeface="Kollektif"/>
                <a:sym typeface="Kollektif"/>
              </a:rPr>
              <a:t>Marking tasks as completed or canceled.</a:t>
            </a:r>
          </a:p>
          <a:p>
            <a:pPr algn="just" marL="582930" indent="-291465" lvl="1">
              <a:lnSpc>
                <a:spcPts val="3779"/>
              </a:lnSpc>
              <a:buFont typeface="Arial"/>
              <a:buChar char="•"/>
            </a:pPr>
            <a:r>
              <a:rPr lang="en-US" sz="2700">
                <a:solidFill>
                  <a:srgbClr val="303030"/>
                </a:solidFill>
                <a:latin typeface="Kollektif"/>
                <a:ea typeface="Kollektif"/>
                <a:cs typeface="Kollektif"/>
                <a:sym typeface="Kollektif"/>
              </a:rPr>
              <a:t>Deleting tasks.</a:t>
            </a:r>
          </a:p>
          <a:p>
            <a:pPr algn="just" marL="582930" indent="-291465" lvl="1">
              <a:lnSpc>
                <a:spcPts val="3779"/>
              </a:lnSpc>
              <a:buFont typeface="Arial"/>
              <a:buChar char="•"/>
            </a:pPr>
            <a:r>
              <a:rPr lang="en-US" sz="2700">
                <a:solidFill>
                  <a:srgbClr val="303030"/>
                </a:solidFill>
                <a:latin typeface="Kollektif"/>
                <a:ea typeface="Kollektif"/>
                <a:cs typeface="Kollektif"/>
                <a:sym typeface="Kollektif"/>
              </a:rPr>
              <a:t>Saving tasks to a file for future reference.</a:t>
            </a:r>
          </a:p>
          <a:p>
            <a:pPr algn="just" marL="582930" indent="-291465" lvl="1">
              <a:lnSpc>
                <a:spcPts val="3779"/>
              </a:lnSpc>
              <a:buFont typeface="Arial"/>
              <a:buChar char="•"/>
            </a:pPr>
            <a:r>
              <a:rPr lang="en-US" sz="2700">
                <a:solidFill>
                  <a:srgbClr val="303030"/>
                </a:solidFill>
                <a:latin typeface="Kollektif"/>
                <a:ea typeface="Kollektif"/>
                <a:cs typeface="Kollektif"/>
                <a:sym typeface="Kollektif"/>
              </a:rPr>
              <a:t>The program includes a console-based interface for user interaction, ensuring simplicity and accessibility.</a:t>
            </a:r>
          </a:p>
          <a:p>
            <a:pPr algn="just" marL="582930" indent="-291465" lvl="1">
              <a:lnSpc>
                <a:spcPts val="3779"/>
              </a:lnSpc>
              <a:buFont typeface="Arial"/>
              <a:buChar char="•"/>
            </a:pPr>
            <a:r>
              <a:rPr lang="en-US" sz="2700">
                <a:solidFill>
                  <a:srgbClr val="303030"/>
                </a:solidFill>
                <a:latin typeface="Kollektif"/>
                <a:ea typeface="Kollektif"/>
                <a:cs typeface="Kollektif"/>
                <a:sym typeface="Kollektif"/>
              </a:rPr>
              <a:t>The system is designed for small-scale personal use, such as managing daily tasks.</a:t>
            </a:r>
          </a:p>
          <a:p>
            <a:pPr algn="just">
              <a:lnSpc>
                <a:spcPts val="3779"/>
              </a:lnSpc>
            </a:pPr>
          </a:p>
        </p:txBody>
      </p:sp>
      <p:sp>
        <p:nvSpPr>
          <p:cNvPr name="Freeform 9" id="9"/>
          <p:cNvSpPr/>
          <p:nvPr/>
        </p:nvSpPr>
        <p:spPr>
          <a:xfrm flipH="false" flipV="false" rot="0">
            <a:off x="2876065" y="8271560"/>
            <a:ext cx="3321001" cy="724582"/>
          </a:xfrm>
          <a:custGeom>
            <a:avLst/>
            <a:gdLst/>
            <a:ahLst/>
            <a:cxnLst/>
            <a:rect r="r" b="b" t="t" l="l"/>
            <a:pathLst>
              <a:path h="724582" w="3321001">
                <a:moveTo>
                  <a:pt x="0" y="0"/>
                </a:moveTo>
                <a:lnTo>
                  <a:pt x="3321001" y="0"/>
                </a:lnTo>
                <a:lnTo>
                  <a:pt x="3321001" y="724582"/>
                </a:lnTo>
                <a:lnTo>
                  <a:pt x="0" y="7245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10" id="10"/>
          <p:cNvSpPr txBox="true"/>
          <p:nvPr/>
        </p:nvSpPr>
        <p:spPr>
          <a:xfrm rot="0">
            <a:off x="1743204" y="2016607"/>
            <a:ext cx="14801593" cy="1092199"/>
          </a:xfrm>
          <a:prstGeom prst="rect">
            <a:avLst/>
          </a:prstGeom>
        </p:spPr>
        <p:txBody>
          <a:bodyPr anchor="t" rtlCol="false" tIns="0" lIns="0" bIns="0" rIns="0">
            <a:spAutoFit/>
          </a:bodyPr>
          <a:lstStyle/>
          <a:p>
            <a:pPr algn="ctr">
              <a:lnSpc>
                <a:spcPts val="7599"/>
              </a:lnSpc>
            </a:pPr>
            <a:r>
              <a:rPr lang="en-US" sz="9999" spc="799">
                <a:solidFill>
                  <a:srgbClr val="F36E35"/>
                </a:solidFill>
                <a:latin typeface="Bright Retro"/>
                <a:ea typeface="Bright Retro"/>
                <a:cs typeface="Bright Retro"/>
                <a:sym typeface="Bright Retro"/>
              </a:rPr>
              <a:t>SCOPE AND DELIMITATION</a:t>
            </a:r>
          </a:p>
        </p:txBody>
      </p:sp>
      <p:sp>
        <p:nvSpPr>
          <p:cNvPr name="Freeform 11" id="11"/>
          <p:cNvSpPr/>
          <p:nvPr/>
        </p:nvSpPr>
        <p:spPr>
          <a:xfrm flipH="true" flipV="false" rot="0">
            <a:off x="11842487" y="8271560"/>
            <a:ext cx="3321001" cy="724582"/>
          </a:xfrm>
          <a:custGeom>
            <a:avLst/>
            <a:gdLst/>
            <a:ahLst/>
            <a:cxnLst/>
            <a:rect r="r" b="b" t="t" l="l"/>
            <a:pathLst>
              <a:path h="724582" w="3321001">
                <a:moveTo>
                  <a:pt x="3321001" y="0"/>
                </a:moveTo>
                <a:lnTo>
                  <a:pt x="0" y="0"/>
                </a:lnTo>
                <a:lnTo>
                  <a:pt x="0" y="724582"/>
                </a:lnTo>
                <a:lnTo>
                  <a:pt x="3321001" y="724582"/>
                </a:lnTo>
                <a:lnTo>
                  <a:pt x="3321001"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12" id="12"/>
          <p:cNvSpPr/>
          <p:nvPr/>
        </p:nvSpPr>
        <p:spPr>
          <a:xfrm flipV="true">
            <a:off x="7024943" y="8643376"/>
            <a:ext cx="4238113" cy="0"/>
          </a:xfrm>
          <a:prstGeom prst="line">
            <a:avLst/>
          </a:prstGeom>
          <a:ln cap="rnd" w="28575">
            <a:solidFill>
              <a:srgbClr val="BFAE7F"/>
            </a:solidFill>
            <a:prstDash val="solid"/>
            <a:headEnd type="none" len="sm" w="sm"/>
            <a:tailEnd type="none" len="sm" w="sm"/>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9D949"/>
        </a:solidFill>
      </p:bgPr>
    </p:bg>
    <p:spTree>
      <p:nvGrpSpPr>
        <p:cNvPr id="1" name=""/>
        <p:cNvGrpSpPr/>
        <p:nvPr/>
      </p:nvGrpSpPr>
      <p:grpSpPr>
        <a:xfrm>
          <a:off x="0" y="0"/>
          <a:ext cx="0" cy="0"/>
          <a:chOff x="0" y="0"/>
          <a:chExt cx="0" cy="0"/>
        </a:xfrm>
      </p:grpSpPr>
      <p:grpSp>
        <p:nvGrpSpPr>
          <p:cNvPr name="Group 2" id="2"/>
          <p:cNvGrpSpPr/>
          <p:nvPr/>
        </p:nvGrpSpPr>
        <p:grpSpPr>
          <a:xfrm rot="0">
            <a:off x="-855577" y="-70892"/>
            <a:ext cx="19999155" cy="10428783"/>
            <a:chOff x="0" y="0"/>
            <a:chExt cx="26665539" cy="13905044"/>
          </a:xfrm>
        </p:grpSpPr>
        <p:sp>
          <p:nvSpPr>
            <p:cNvPr name="Freeform 3" id="3"/>
            <p:cNvSpPr/>
            <p:nvPr/>
          </p:nvSpPr>
          <p:spPr>
            <a:xfrm flipH="false" flipV="false" rot="0">
              <a:off x="0" y="0"/>
              <a:ext cx="13905044" cy="13905044"/>
            </a:xfrm>
            <a:custGeom>
              <a:avLst/>
              <a:gdLst/>
              <a:ahLst/>
              <a:cxnLst/>
              <a:rect r="r" b="b" t="t" l="l"/>
              <a:pathLst>
                <a:path h="13905044" w="13905044">
                  <a:moveTo>
                    <a:pt x="0" y="0"/>
                  </a:moveTo>
                  <a:lnTo>
                    <a:pt x="13905044" y="0"/>
                  </a:lnTo>
                  <a:lnTo>
                    <a:pt x="13905044" y="13905044"/>
                  </a:lnTo>
                  <a:lnTo>
                    <a:pt x="0" y="13905044"/>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760495" y="0"/>
              <a:ext cx="13905044" cy="13905044"/>
            </a:xfrm>
            <a:custGeom>
              <a:avLst/>
              <a:gdLst/>
              <a:ahLst/>
              <a:cxnLst/>
              <a:rect r="r" b="b" t="t" l="l"/>
              <a:pathLst>
                <a:path h="13905044" w="13905044">
                  <a:moveTo>
                    <a:pt x="0" y="0"/>
                  </a:moveTo>
                  <a:lnTo>
                    <a:pt x="13905044" y="0"/>
                  </a:lnTo>
                  <a:lnTo>
                    <a:pt x="13905044" y="13905044"/>
                  </a:lnTo>
                  <a:lnTo>
                    <a:pt x="0" y="13905044"/>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a:ln cap="sq">
              <a:noFill/>
              <a:prstDash val="solid"/>
              <a:miter/>
            </a:ln>
          </p:spPr>
        </p:sp>
      </p:grpSp>
      <p:grpSp>
        <p:nvGrpSpPr>
          <p:cNvPr name="Group 5" id="5"/>
          <p:cNvGrpSpPr/>
          <p:nvPr/>
        </p:nvGrpSpPr>
        <p:grpSpPr>
          <a:xfrm rot="0">
            <a:off x="289655" y="358600"/>
            <a:ext cx="17708690" cy="9398350"/>
            <a:chOff x="0" y="0"/>
            <a:chExt cx="23611587" cy="12531134"/>
          </a:xfrm>
        </p:grpSpPr>
        <p:sp>
          <p:nvSpPr>
            <p:cNvPr name="Freeform 6" id="6"/>
            <p:cNvSpPr/>
            <p:nvPr/>
          </p:nvSpPr>
          <p:spPr>
            <a:xfrm flipH="false" flipV="false" rot="0">
              <a:off x="0" y="0"/>
              <a:ext cx="23611587" cy="6969598"/>
            </a:xfrm>
            <a:custGeom>
              <a:avLst/>
              <a:gdLst/>
              <a:ahLst/>
              <a:cxnLst/>
              <a:rect r="r" b="b" t="t" l="l"/>
              <a:pathLst>
                <a:path h="6969598" w="23611587">
                  <a:moveTo>
                    <a:pt x="0" y="0"/>
                  </a:moveTo>
                  <a:lnTo>
                    <a:pt x="23611587" y="0"/>
                  </a:lnTo>
                  <a:lnTo>
                    <a:pt x="23611587" y="6969598"/>
                  </a:lnTo>
                  <a:lnTo>
                    <a:pt x="0" y="6969598"/>
                  </a:lnTo>
                  <a:lnTo>
                    <a:pt x="0" y="0"/>
                  </a:lnTo>
                  <a:close/>
                </a:path>
              </a:pathLst>
            </a:custGeom>
            <a:blipFill>
              <a:blip r:embed="rId4">
                <a:extLst>
                  <a:ext uri="{96DAC541-7B7A-43D3-8B79-37D633B846F1}">
                    <asvg:svgBlip xmlns:asvg="http://schemas.microsoft.com/office/drawing/2016/SVG/main" r:embed="rId5"/>
                  </a:ext>
                </a:extLst>
              </a:blip>
              <a:stretch>
                <a:fillRect l="0" t="0" r="0" b="-51603"/>
              </a:stretch>
            </a:blipFill>
          </p:spPr>
        </p:sp>
        <p:sp>
          <p:nvSpPr>
            <p:cNvPr name="Freeform 7" id="7"/>
            <p:cNvSpPr/>
            <p:nvPr/>
          </p:nvSpPr>
          <p:spPr>
            <a:xfrm flipH="false" flipV="false" rot="0">
              <a:off x="0" y="6794524"/>
              <a:ext cx="23611587" cy="5736610"/>
            </a:xfrm>
            <a:custGeom>
              <a:avLst/>
              <a:gdLst/>
              <a:ahLst/>
              <a:cxnLst/>
              <a:rect r="r" b="b" t="t" l="l"/>
              <a:pathLst>
                <a:path h="5736610" w="23611587">
                  <a:moveTo>
                    <a:pt x="0" y="0"/>
                  </a:moveTo>
                  <a:lnTo>
                    <a:pt x="23611587" y="0"/>
                  </a:lnTo>
                  <a:lnTo>
                    <a:pt x="23611587" y="5736610"/>
                  </a:lnTo>
                  <a:lnTo>
                    <a:pt x="0" y="5736610"/>
                  </a:lnTo>
                  <a:lnTo>
                    <a:pt x="0" y="0"/>
                  </a:lnTo>
                  <a:close/>
                </a:path>
              </a:pathLst>
            </a:custGeom>
            <a:blipFill>
              <a:blip r:embed="rId4">
                <a:extLst>
                  <a:ext uri="{96DAC541-7B7A-43D3-8B79-37D633B846F1}">
                    <asvg:svgBlip xmlns:asvg="http://schemas.microsoft.com/office/drawing/2016/SVG/main" r:embed="rId5"/>
                  </a:ext>
                </a:extLst>
              </a:blip>
              <a:stretch>
                <a:fillRect l="0" t="-84188" r="0" b="0"/>
              </a:stretch>
            </a:blipFill>
            <a:ln cap="sq">
              <a:noFill/>
              <a:prstDash val="solid"/>
              <a:miter/>
            </a:ln>
          </p:spPr>
        </p:sp>
      </p:grpSp>
      <p:sp>
        <p:nvSpPr>
          <p:cNvPr name="TextBox 8" id="8"/>
          <p:cNvSpPr txBox="true"/>
          <p:nvPr/>
        </p:nvSpPr>
        <p:spPr>
          <a:xfrm rot="0">
            <a:off x="2642920" y="2664227"/>
            <a:ext cx="13002160" cy="5703570"/>
          </a:xfrm>
          <a:prstGeom prst="rect">
            <a:avLst/>
          </a:prstGeom>
        </p:spPr>
        <p:txBody>
          <a:bodyPr anchor="t" rtlCol="false" tIns="0" lIns="0" bIns="0" rIns="0">
            <a:spAutoFit/>
          </a:bodyPr>
          <a:lstStyle/>
          <a:p>
            <a:pPr algn="just" marL="582930" indent="-291465" lvl="1">
              <a:lnSpc>
                <a:spcPts val="3779"/>
              </a:lnSpc>
              <a:buFont typeface="Arial"/>
              <a:buChar char="•"/>
            </a:pPr>
            <a:r>
              <a:rPr lang="en-US" sz="2700">
                <a:solidFill>
                  <a:srgbClr val="303030"/>
                </a:solidFill>
                <a:latin typeface="Kollektif"/>
                <a:ea typeface="Kollektif"/>
                <a:cs typeface="Kollektif"/>
                <a:sym typeface="Kollektif"/>
              </a:rPr>
              <a:t>Delimitation:</a:t>
            </a:r>
          </a:p>
          <a:p>
            <a:pPr algn="just" marL="1165860" indent="-388620" lvl="2">
              <a:lnSpc>
                <a:spcPts val="3779"/>
              </a:lnSpc>
              <a:buFont typeface="Arial"/>
              <a:buChar char="⚬"/>
            </a:pPr>
            <a:r>
              <a:rPr lang="en-US" sz="2700">
                <a:solidFill>
                  <a:srgbClr val="303030"/>
                </a:solidFill>
                <a:latin typeface="Kollektif"/>
                <a:ea typeface="Kollektif"/>
                <a:cs typeface="Kollektif"/>
                <a:sym typeface="Kollektif"/>
              </a:rPr>
              <a:t>The study does not include advanced features such as task reminders, deadlines, or notifications.</a:t>
            </a:r>
          </a:p>
          <a:p>
            <a:pPr algn="just" marL="1165860" indent="-388620" lvl="2">
              <a:lnSpc>
                <a:spcPts val="3779"/>
              </a:lnSpc>
              <a:buFont typeface="Arial"/>
              <a:buChar char="⚬"/>
            </a:pPr>
            <a:r>
              <a:rPr lang="en-US" sz="2700">
                <a:solidFill>
                  <a:srgbClr val="303030"/>
                </a:solidFill>
                <a:latin typeface="Kollektif"/>
                <a:ea typeface="Kollektif"/>
                <a:cs typeface="Kollektif"/>
                <a:sym typeface="Kollektif"/>
              </a:rPr>
              <a:t>The program is limited to a console interface, excluding graphical user interface (GUI) development.</a:t>
            </a:r>
          </a:p>
          <a:p>
            <a:pPr algn="just" marL="1165860" indent="-388620" lvl="2">
              <a:lnSpc>
                <a:spcPts val="3779"/>
              </a:lnSpc>
              <a:buFont typeface="Arial"/>
              <a:buChar char="⚬"/>
            </a:pPr>
            <a:r>
              <a:rPr lang="en-US" sz="2700">
                <a:solidFill>
                  <a:srgbClr val="303030"/>
                </a:solidFill>
                <a:latin typeface="Kollektif"/>
                <a:ea typeface="Kollektif"/>
                <a:cs typeface="Kollektif"/>
                <a:sym typeface="Kollektif"/>
              </a:rPr>
              <a:t>It is not integrated with external task management tools or cloud storage systems.</a:t>
            </a:r>
          </a:p>
          <a:p>
            <a:pPr algn="just" marL="1165860" indent="-388620" lvl="2">
              <a:lnSpc>
                <a:spcPts val="3779"/>
              </a:lnSpc>
              <a:buFont typeface="Arial"/>
              <a:buChar char="⚬"/>
            </a:pPr>
            <a:r>
              <a:rPr lang="en-US" sz="2700">
                <a:solidFill>
                  <a:srgbClr val="303030"/>
                </a:solidFill>
                <a:latin typeface="Kollektif"/>
                <a:ea typeface="Kollektif"/>
                <a:cs typeface="Kollektif"/>
                <a:sym typeface="Kollektif"/>
              </a:rPr>
              <a:t>The performance testing focuses on typical workloads and does not evaluate scalability for handling very large datasets.</a:t>
            </a:r>
          </a:p>
          <a:p>
            <a:pPr algn="just" marL="1165860" indent="-388620" lvl="2">
              <a:lnSpc>
                <a:spcPts val="3779"/>
              </a:lnSpc>
              <a:buFont typeface="Arial"/>
              <a:buChar char="⚬"/>
            </a:pPr>
            <a:r>
              <a:rPr lang="en-US" sz="2700">
                <a:solidFill>
                  <a:srgbClr val="303030"/>
                </a:solidFill>
                <a:latin typeface="Kollektif"/>
                <a:ea typeface="Kollektif"/>
                <a:cs typeface="Kollektif"/>
                <a:sym typeface="Kollektif"/>
              </a:rPr>
              <a:t>The task manager is intended for individual users, not for team collaboration or multi-user environments.</a:t>
            </a:r>
          </a:p>
          <a:p>
            <a:pPr algn="just">
              <a:lnSpc>
                <a:spcPts val="3779"/>
              </a:lnSpc>
            </a:pPr>
          </a:p>
        </p:txBody>
      </p:sp>
      <p:sp>
        <p:nvSpPr>
          <p:cNvPr name="Freeform 9" id="9"/>
          <p:cNvSpPr/>
          <p:nvPr/>
        </p:nvSpPr>
        <p:spPr>
          <a:xfrm flipH="false" flipV="false" rot="0">
            <a:off x="2876065" y="8271560"/>
            <a:ext cx="3321001" cy="724582"/>
          </a:xfrm>
          <a:custGeom>
            <a:avLst/>
            <a:gdLst/>
            <a:ahLst/>
            <a:cxnLst/>
            <a:rect r="r" b="b" t="t" l="l"/>
            <a:pathLst>
              <a:path h="724582" w="3321001">
                <a:moveTo>
                  <a:pt x="0" y="0"/>
                </a:moveTo>
                <a:lnTo>
                  <a:pt x="3321001" y="0"/>
                </a:lnTo>
                <a:lnTo>
                  <a:pt x="3321001" y="724582"/>
                </a:lnTo>
                <a:lnTo>
                  <a:pt x="0" y="7245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10" id="10"/>
          <p:cNvSpPr txBox="true"/>
          <p:nvPr/>
        </p:nvSpPr>
        <p:spPr>
          <a:xfrm rot="0">
            <a:off x="1743204" y="2016607"/>
            <a:ext cx="14801593" cy="1092199"/>
          </a:xfrm>
          <a:prstGeom prst="rect">
            <a:avLst/>
          </a:prstGeom>
        </p:spPr>
        <p:txBody>
          <a:bodyPr anchor="t" rtlCol="false" tIns="0" lIns="0" bIns="0" rIns="0">
            <a:spAutoFit/>
          </a:bodyPr>
          <a:lstStyle/>
          <a:p>
            <a:pPr algn="ctr">
              <a:lnSpc>
                <a:spcPts val="7599"/>
              </a:lnSpc>
            </a:pPr>
            <a:r>
              <a:rPr lang="en-US" sz="9999" spc="799">
                <a:solidFill>
                  <a:srgbClr val="F36E35"/>
                </a:solidFill>
                <a:latin typeface="Bright Retro"/>
                <a:ea typeface="Bright Retro"/>
                <a:cs typeface="Bright Retro"/>
                <a:sym typeface="Bright Retro"/>
              </a:rPr>
              <a:t>SCOPE AND DELIMITATION</a:t>
            </a:r>
          </a:p>
        </p:txBody>
      </p:sp>
      <p:sp>
        <p:nvSpPr>
          <p:cNvPr name="Freeform 11" id="11"/>
          <p:cNvSpPr/>
          <p:nvPr/>
        </p:nvSpPr>
        <p:spPr>
          <a:xfrm flipH="true" flipV="false" rot="0">
            <a:off x="11842487" y="8271560"/>
            <a:ext cx="3321001" cy="724582"/>
          </a:xfrm>
          <a:custGeom>
            <a:avLst/>
            <a:gdLst/>
            <a:ahLst/>
            <a:cxnLst/>
            <a:rect r="r" b="b" t="t" l="l"/>
            <a:pathLst>
              <a:path h="724582" w="3321001">
                <a:moveTo>
                  <a:pt x="3321001" y="0"/>
                </a:moveTo>
                <a:lnTo>
                  <a:pt x="0" y="0"/>
                </a:lnTo>
                <a:lnTo>
                  <a:pt x="0" y="724582"/>
                </a:lnTo>
                <a:lnTo>
                  <a:pt x="3321001" y="724582"/>
                </a:lnTo>
                <a:lnTo>
                  <a:pt x="3321001"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12" id="12"/>
          <p:cNvSpPr/>
          <p:nvPr/>
        </p:nvSpPr>
        <p:spPr>
          <a:xfrm flipV="true">
            <a:off x="7024943" y="8643376"/>
            <a:ext cx="4238113" cy="0"/>
          </a:xfrm>
          <a:prstGeom prst="line">
            <a:avLst/>
          </a:prstGeom>
          <a:ln cap="rnd" w="28575">
            <a:solidFill>
              <a:srgbClr val="BFAE7F"/>
            </a:solidFill>
            <a:prstDash val="solid"/>
            <a:headEnd type="none" len="sm" w="sm"/>
            <a:tailEnd type="none" len="sm" w="sm"/>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9D949"/>
        </a:solidFill>
      </p:bgPr>
    </p:bg>
    <p:spTree>
      <p:nvGrpSpPr>
        <p:cNvPr id="1" name=""/>
        <p:cNvGrpSpPr/>
        <p:nvPr/>
      </p:nvGrpSpPr>
      <p:grpSpPr>
        <a:xfrm>
          <a:off x="0" y="0"/>
          <a:ext cx="0" cy="0"/>
          <a:chOff x="0" y="0"/>
          <a:chExt cx="0" cy="0"/>
        </a:xfrm>
      </p:grpSpPr>
      <p:grpSp>
        <p:nvGrpSpPr>
          <p:cNvPr name="Group 2" id="2"/>
          <p:cNvGrpSpPr/>
          <p:nvPr/>
        </p:nvGrpSpPr>
        <p:grpSpPr>
          <a:xfrm rot="0">
            <a:off x="-855577" y="-70892"/>
            <a:ext cx="19999155" cy="10428783"/>
            <a:chOff x="0" y="0"/>
            <a:chExt cx="26665539" cy="13905044"/>
          </a:xfrm>
        </p:grpSpPr>
        <p:sp>
          <p:nvSpPr>
            <p:cNvPr name="Freeform 3" id="3"/>
            <p:cNvSpPr/>
            <p:nvPr/>
          </p:nvSpPr>
          <p:spPr>
            <a:xfrm flipH="false" flipV="false" rot="0">
              <a:off x="0" y="0"/>
              <a:ext cx="13905044" cy="13905044"/>
            </a:xfrm>
            <a:custGeom>
              <a:avLst/>
              <a:gdLst/>
              <a:ahLst/>
              <a:cxnLst/>
              <a:rect r="r" b="b" t="t" l="l"/>
              <a:pathLst>
                <a:path h="13905044" w="13905044">
                  <a:moveTo>
                    <a:pt x="0" y="0"/>
                  </a:moveTo>
                  <a:lnTo>
                    <a:pt x="13905044" y="0"/>
                  </a:lnTo>
                  <a:lnTo>
                    <a:pt x="13905044" y="13905044"/>
                  </a:lnTo>
                  <a:lnTo>
                    <a:pt x="0" y="13905044"/>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760495" y="0"/>
              <a:ext cx="13905044" cy="13905044"/>
            </a:xfrm>
            <a:custGeom>
              <a:avLst/>
              <a:gdLst/>
              <a:ahLst/>
              <a:cxnLst/>
              <a:rect r="r" b="b" t="t" l="l"/>
              <a:pathLst>
                <a:path h="13905044" w="13905044">
                  <a:moveTo>
                    <a:pt x="0" y="0"/>
                  </a:moveTo>
                  <a:lnTo>
                    <a:pt x="13905044" y="0"/>
                  </a:lnTo>
                  <a:lnTo>
                    <a:pt x="13905044" y="13905044"/>
                  </a:lnTo>
                  <a:lnTo>
                    <a:pt x="0" y="13905044"/>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a:ln cap="sq">
              <a:noFill/>
              <a:prstDash val="solid"/>
              <a:miter/>
            </a:ln>
          </p:spPr>
        </p:sp>
      </p:grpSp>
      <p:grpSp>
        <p:nvGrpSpPr>
          <p:cNvPr name="Group 5" id="5"/>
          <p:cNvGrpSpPr/>
          <p:nvPr/>
        </p:nvGrpSpPr>
        <p:grpSpPr>
          <a:xfrm rot="0">
            <a:off x="289655" y="358600"/>
            <a:ext cx="17708690" cy="9398350"/>
            <a:chOff x="0" y="0"/>
            <a:chExt cx="23611587" cy="12531134"/>
          </a:xfrm>
        </p:grpSpPr>
        <p:sp>
          <p:nvSpPr>
            <p:cNvPr name="Freeform 6" id="6"/>
            <p:cNvSpPr/>
            <p:nvPr/>
          </p:nvSpPr>
          <p:spPr>
            <a:xfrm flipH="false" flipV="false" rot="0">
              <a:off x="0" y="0"/>
              <a:ext cx="23611587" cy="6969598"/>
            </a:xfrm>
            <a:custGeom>
              <a:avLst/>
              <a:gdLst/>
              <a:ahLst/>
              <a:cxnLst/>
              <a:rect r="r" b="b" t="t" l="l"/>
              <a:pathLst>
                <a:path h="6969598" w="23611587">
                  <a:moveTo>
                    <a:pt x="0" y="0"/>
                  </a:moveTo>
                  <a:lnTo>
                    <a:pt x="23611587" y="0"/>
                  </a:lnTo>
                  <a:lnTo>
                    <a:pt x="23611587" y="6969598"/>
                  </a:lnTo>
                  <a:lnTo>
                    <a:pt x="0" y="6969598"/>
                  </a:lnTo>
                  <a:lnTo>
                    <a:pt x="0" y="0"/>
                  </a:lnTo>
                  <a:close/>
                </a:path>
              </a:pathLst>
            </a:custGeom>
            <a:blipFill>
              <a:blip r:embed="rId4">
                <a:extLst>
                  <a:ext uri="{96DAC541-7B7A-43D3-8B79-37D633B846F1}">
                    <asvg:svgBlip xmlns:asvg="http://schemas.microsoft.com/office/drawing/2016/SVG/main" r:embed="rId5"/>
                  </a:ext>
                </a:extLst>
              </a:blip>
              <a:stretch>
                <a:fillRect l="0" t="0" r="0" b="-51603"/>
              </a:stretch>
            </a:blipFill>
          </p:spPr>
        </p:sp>
        <p:sp>
          <p:nvSpPr>
            <p:cNvPr name="Freeform 7" id="7"/>
            <p:cNvSpPr/>
            <p:nvPr/>
          </p:nvSpPr>
          <p:spPr>
            <a:xfrm flipH="false" flipV="false" rot="0">
              <a:off x="0" y="6794524"/>
              <a:ext cx="23611587" cy="5736610"/>
            </a:xfrm>
            <a:custGeom>
              <a:avLst/>
              <a:gdLst/>
              <a:ahLst/>
              <a:cxnLst/>
              <a:rect r="r" b="b" t="t" l="l"/>
              <a:pathLst>
                <a:path h="5736610" w="23611587">
                  <a:moveTo>
                    <a:pt x="0" y="0"/>
                  </a:moveTo>
                  <a:lnTo>
                    <a:pt x="23611587" y="0"/>
                  </a:lnTo>
                  <a:lnTo>
                    <a:pt x="23611587" y="5736610"/>
                  </a:lnTo>
                  <a:lnTo>
                    <a:pt x="0" y="5736610"/>
                  </a:lnTo>
                  <a:lnTo>
                    <a:pt x="0" y="0"/>
                  </a:lnTo>
                  <a:close/>
                </a:path>
              </a:pathLst>
            </a:custGeom>
            <a:blipFill>
              <a:blip r:embed="rId4">
                <a:extLst>
                  <a:ext uri="{96DAC541-7B7A-43D3-8B79-37D633B846F1}">
                    <asvg:svgBlip xmlns:asvg="http://schemas.microsoft.com/office/drawing/2016/SVG/main" r:embed="rId5"/>
                  </a:ext>
                </a:extLst>
              </a:blip>
              <a:stretch>
                <a:fillRect l="0" t="-84188" r="0" b="0"/>
              </a:stretch>
            </a:blipFill>
            <a:ln cap="sq">
              <a:noFill/>
              <a:prstDash val="solid"/>
              <a:miter/>
            </a:ln>
          </p:spPr>
        </p:sp>
      </p:grpSp>
      <p:sp>
        <p:nvSpPr>
          <p:cNvPr name="TextBox 8" id="8"/>
          <p:cNvSpPr txBox="true"/>
          <p:nvPr/>
        </p:nvSpPr>
        <p:spPr>
          <a:xfrm rot="0">
            <a:off x="2642920" y="3042131"/>
            <a:ext cx="13002160" cy="5043170"/>
          </a:xfrm>
          <a:prstGeom prst="rect">
            <a:avLst/>
          </a:prstGeom>
        </p:spPr>
        <p:txBody>
          <a:bodyPr anchor="t" rtlCol="false" tIns="0" lIns="0" bIns="0" rIns="0">
            <a:spAutoFit/>
          </a:bodyPr>
          <a:lstStyle/>
          <a:p>
            <a:pPr algn="just" marL="690881" indent="-345440" lvl="1">
              <a:lnSpc>
                <a:spcPts val="4480"/>
              </a:lnSpc>
              <a:buFont typeface="Arial"/>
              <a:buChar char="•"/>
            </a:pPr>
            <a:r>
              <a:rPr lang="en-US" sz="3200">
                <a:solidFill>
                  <a:srgbClr val="303030"/>
                </a:solidFill>
                <a:latin typeface="Kollektif"/>
                <a:ea typeface="Kollektif"/>
                <a:cs typeface="Kollektif"/>
                <a:sym typeface="Kollektif"/>
              </a:rPr>
              <a:t>To implement a dynamic task storage system using a doubly linked list.</a:t>
            </a:r>
          </a:p>
          <a:p>
            <a:pPr algn="just" marL="690881" indent="-345440" lvl="1">
              <a:lnSpc>
                <a:spcPts val="4480"/>
              </a:lnSpc>
              <a:buFont typeface="Arial"/>
              <a:buChar char="•"/>
            </a:pPr>
            <a:r>
              <a:rPr lang="en-US" sz="3200">
                <a:solidFill>
                  <a:srgbClr val="303030"/>
                </a:solidFill>
                <a:latin typeface="Kollektif"/>
                <a:ea typeface="Kollektif"/>
                <a:cs typeface="Kollektif"/>
                <a:sym typeface="Kollektif"/>
              </a:rPr>
              <a:t>To design and develop key functionalities such as adding, deleting, and marking tasks.</a:t>
            </a:r>
          </a:p>
          <a:p>
            <a:pPr algn="just" marL="690881" indent="-345440" lvl="1">
              <a:lnSpc>
                <a:spcPts val="4480"/>
              </a:lnSpc>
              <a:buFont typeface="Arial"/>
              <a:buChar char="•"/>
            </a:pPr>
            <a:r>
              <a:rPr lang="en-US" sz="3200">
                <a:solidFill>
                  <a:srgbClr val="303030"/>
                </a:solidFill>
                <a:latin typeface="Kollektif"/>
                <a:ea typeface="Kollektif"/>
                <a:cs typeface="Kollektif"/>
                <a:sym typeface="Kollektif"/>
              </a:rPr>
              <a:t>To create a console-based interface for easy user interaction.</a:t>
            </a:r>
          </a:p>
          <a:p>
            <a:pPr algn="just" marL="690881" indent="-345440" lvl="1">
              <a:lnSpc>
                <a:spcPts val="4480"/>
              </a:lnSpc>
              <a:buFont typeface="Arial"/>
              <a:buChar char="•"/>
            </a:pPr>
            <a:r>
              <a:rPr lang="en-US" sz="3200">
                <a:solidFill>
                  <a:srgbClr val="303030"/>
                </a:solidFill>
                <a:latin typeface="Kollektif"/>
                <a:ea typeface="Kollektif"/>
                <a:cs typeface="Kollektif"/>
                <a:sym typeface="Kollektif"/>
              </a:rPr>
              <a:t>To evaluate the task manager's efficiency through performance testing.</a:t>
            </a:r>
          </a:p>
          <a:p>
            <a:pPr algn="just" marL="690881" indent="-345440" lvl="1">
              <a:lnSpc>
                <a:spcPts val="4480"/>
              </a:lnSpc>
              <a:buFont typeface="Arial"/>
              <a:buChar char="•"/>
            </a:pPr>
            <a:r>
              <a:rPr lang="en-US" sz="3200">
                <a:solidFill>
                  <a:srgbClr val="303030"/>
                </a:solidFill>
                <a:latin typeface="Kollektif"/>
                <a:ea typeface="Kollektif"/>
                <a:cs typeface="Kollektif"/>
                <a:sym typeface="Kollektif"/>
              </a:rPr>
              <a:t>To learn and apply data structure concepts in solving real-world problems.</a:t>
            </a:r>
          </a:p>
        </p:txBody>
      </p:sp>
      <p:sp>
        <p:nvSpPr>
          <p:cNvPr name="Freeform 9" id="9"/>
          <p:cNvSpPr/>
          <p:nvPr/>
        </p:nvSpPr>
        <p:spPr>
          <a:xfrm flipH="false" flipV="false" rot="0">
            <a:off x="2876065" y="8271560"/>
            <a:ext cx="3321001" cy="724582"/>
          </a:xfrm>
          <a:custGeom>
            <a:avLst/>
            <a:gdLst/>
            <a:ahLst/>
            <a:cxnLst/>
            <a:rect r="r" b="b" t="t" l="l"/>
            <a:pathLst>
              <a:path h="724582" w="3321001">
                <a:moveTo>
                  <a:pt x="0" y="0"/>
                </a:moveTo>
                <a:lnTo>
                  <a:pt x="3321001" y="0"/>
                </a:lnTo>
                <a:lnTo>
                  <a:pt x="3321001" y="724582"/>
                </a:lnTo>
                <a:lnTo>
                  <a:pt x="0" y="7245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10" id="10"/>
          <p:cNvSpPr txBox="true"/>
          <p:nvPr/>
        </p:nvSpPr>
        <p:spPr>
          <a:xfrm rot="0">
            <a:off x="1743204" y="2016607"/>
            <a:ext cx="14801593" cy="1092199"/>
          </a:xfrm>
          <a:prstGeom prst="rect">
            <a:avLst/>
          </a:prstGeom>
        </p:spPr>
        <p:txBody>
          <a:bodyPr anchor="t" rtlCol="false" tIns="0" lIns="0" bIns="0" rIns="0">
            <a:spAutoFit/>
          </a:bodyPr>
          <a:lstStyle/>
          <a:p>
            <a:pPr algn="ctr">
              <a:lnSpc>
                <a:spcPts val="7599"/>
              </a:lnSpc>
            </a:pPr>
            <a:r>
              <a:rPr lang="en-US" sz="9999" spc="799">
                <a:solidFill>
                  <a:srgbClr val="F36E35"/>
                </a:solidFill>
                <a:latin typeface="Bright Retro"/>
                <a:ea typeface="Bright Retro"/>
                <a:cs typeface="Bright Retro"/>
                <a:sym typeface="Bright Retro"/>
              </a:rPr>
              <a:t>OBJECTIVES</a:t>
            </a:r>
          </a:p>
        </p:txBody>
      </p:sp>
      <p:sp>
        <p:nvSpPr>
          <p:cNvPr name="Freeform 11" id="11"/>
          <p:cNvSpPr/>
          <p:nvPr/>
        </p:nvSpPr>
        <p:spPr>
          <a:xfrm flipH="true" flipV="false" rot="0">
            <a:off x="11842487" y="8271560"/>
            <a:ext cx="3321001" cy="724582"/>
          </a:xfrm>
          <a:custGeom>
            <a:avLst/>
            <a:gdLst/>
            <a:ahLst/>
            <a:cxnLst/>
            <a:rect r="r" b="b" t="t" l="l"/>
            <a:pathLst>
              <a:path h="724582" w="3321001">
                <a:moveTo>
                  <a:pt x="3321001" y="0"/>
                </a:moveTo>
                <a:lnTo>
                  <a:pt x="0" y="0"/>
                </a:lnTo>
                <a:lnTo>
                  <a:pt x="0" y="724582"/>
                </a:lnTo>
                <a:lnTo>
                  <a:pt x="3321001" y="724582"/>
                </a:lnTo>
                <a:lnTo>
                  <a:pt x="3321001"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12" id="12"/>
          <p:cNvSpPr/>
          <p:nvPr/>
        </p:nvSpPr>
        <p:spPr>
          <a:xfrm flipV="true">
            <a:off x="7024943" y="8643376"/>
            <a:ext cx="4238113" cy="0"/>
          </a:xfrm>
          <a:prstGeom prst="line">
            <a:avLst/>
          </a:prstGeom>
          <a:ln cap="rnd" w="28575">
            <a:solidFill>
              <a:srgbClr val="BFAE7F"/>
            </a:solidFill>
            <a:prstDash val="solid"/>
            <a:headEnd type="none" len="sm" w="sm"/>
            <a:tailEnd type="none" len="sm" w="sm"/>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9D949"/>
        </a:solidFill>
      </p:bgPr>
    </p:bg>
    <p:spTree>
      <p:nvGrpSpPr>
        <p:cNvPr id="1" name=""/>
        <p:cNvGrpSpPr/>
        <p:nvPr/>
      </p:nvGrpSpPr>
      <p:grpSpPr>
        <a:xfrm>
          <a:off x="0" y="0"/>
          <a:ext cx="0" cy="0"/>
          <a:chOff x="0" y="0"/>
          <a:chExt cx="0" cy="0"/>
        </a:xfrm>
      </p:grpSpPr>
      <p:grpSp>
        <p:nvGrpSpPr>
          <p:cNvPr name="Group 2" id="2"/>
          <p:cNvGrpSpPr/>
          <p:nvPr/>
        </p:nvGrpSpPr>
        <p:grpSpPr>
          <a:xfrm rot="0">
            <a:off x="-855577" y="-70892"/>
            <a:ext cx="19999155" cy="10428783"/>
            <a:chOff x="0" y="0"/>
            <a:chExt cx="26665539" cy="13905044"/>
          </a:xfrm>
        </p:grpSpPr>
        <p:sp>
          <p:nvSpPr>
            <p:cNvPr name="Freeform 3" id="3"/>
            <p:cNvSpPr/>
            <p:nvPr/>
          </p:nvSpPr>
          <p:spPr>
            <a:xfrm flipH="false" flipV="false" rot="0">
              <a:off x="0" y="0"/>
              <a:ext cx="13905044" cy="13905044"/>
            </a:xfrm>
            <a:custGeom>
              <a:avLst/>
              <a:gdLst/>
              <a:ahLst/>
              <a:cxnLst/>
              <a:rect r="r" b="b" t="t" l="l"/>
              <a:pathLst>
                <a:path h="13905044" w="13905044">
                  <a:moveTo>
                    <a:pt x="0" y="0"/>
                  </a:moveTo>
                  <a:lnTo>
                    <a:pt x="13905044" y="0"/>
                  </a:lnTo>
                  <a:lnTo>
                    <a:pt x="13905044" y="13905044"/>
                  </a:lnTo>
                  <a:lnTo>
                    <a:pt x="0" y="13905044"/>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760495" y="0"/>
              <a:ext cx="13905044" cy="13905044"/>
            </a:xfrm>
            <a:custGeom>
              <a:avLst/>
              <a:gdLst/>
              <a:ahLst/>
              <a:cxnLst/>
              <a:rect r="r" b="b" t="t" l="l"/>
              <a:pathLst>
                <a:path h="13905044" w="13905044">
                  <a:moveTo>
                    <a:pt x="0" y="0"/>
                  </a:moveTo>
                  <a:lnTo>
                    <a:pt x="13905044" y="0"/>
                  </a:lnTo>
                  <a:lnTo>
                    <a:pt x="13905044" y="13905044"/>
                  </a:lnTo>
                  <a:lnTo>
                    <a:pt x="0" y="13905044"/>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a:ln cap="sq">
              <a:noFill/>
              <a:prstDash val="solid"/>
              <a:miter/>
            </a:ln>
          </p:spPr>
        </p:sp>
      </p:grpSp>
      <p:grpSp>
        <p:nvGrpSpPr>
          <p:cNvPr name="Group 5" id="5"/>
          <p:cNvGrpSpPr/>
          <p:nvPr/>
        </p:nvGrpSpPr>
        <p:grpSpPr>
          <a:xfrm rot="0">
            <a:off x="289655" y="358600"/>
            <a:ext cx="17708690" cy="9398350"/>
            <a:chOff x="0" y="0"/>
            <a:chExt cx="23611587" cy="12531134"/>
          </a:xfrm>
        </p:grpSpPr>
        <p:sp>
          <p:nvSpPr>
            <p:cNvPr name="Freeform 6" id="6"/>
            <p:cNvSpPr/>
            <p:nvPr/>
          </p:nvSpPr>
          <p:spPr>
            <a:xfrm flipH="false" flipV="false" rot="0">
              <a:off x="0" y="0"/>
              <a:ext cx="23611587" cy="6969598"/>
            </a:xfrm>
            <a:custGeom>
              <a:avLst/>
              <a:gdLst/>
              <a:ahLst/>
              <a:cxnLst/>
              <a:rect r="r" b="b" t="t" l="l"/>
              <a:pathLst>
                <a:path h="6969598" w="23611587">
                  <a:moveTo>
                    <a:pt x="0" y="0"/>
                  </a:moveTo>
                  <a:lnTo>
                    <a:pt x="23611587" y="0"/>
                  </a:lnTo>
                  <a:lnTo>
                    <a:pt x="23611587" y="6969598"/>
                  </a:lnTo>
                  <a:lnTo>
                    <a:pt x="0" y="6969598"/>
                  </a:lnTo>
                  <a:lnTo>
                    <a:pt x="0" y="0"/>
                  </a:lnTo>
                  <a:close/>
                </a:path>
              </a:pathLst>
            </a:custGeom>
            <a:blipFill>
              <a:blip r:embed="rId4">
                <a:extLst>
                  <a:ext uri="{96DAC541-7B7A-43D3-8B79-37D633B846F1}">
                    <asvg:svgBlip xmlns:asvg="http://schemas.microsoft.com/office/drawing/2016/SVG/main" r:embed="rId5"/>
                  </a:ext>
                </a:extLst>
              </a:blip>
              <a:stretch>
                <a:fillRect l="0" t="0" r="0" b="-51603"/>
              </a:stretch>
            </a:blipFill>
          </p:spPr>
        </p:sp>
        <p:sp>
          <p:nvSpPr>
            <p:cNvPr name="Freeform 7" id="7"/>
            <p:cNvSpPr/>
            <p:nvPr/>
          </p:nvSpPr>
          <p:spPr>
            <a:xfrm flipH="false" flipV="false" rot="0">
              <a:off x="0" y="6794524"/>
              <a:ext cx="23611587" cy="5736610"/>
            </a:xfrm>
            <a:custGeom>
              <a:avLst/>
              <a:gdLst/>
              <a:ahLst/>
              <a:cxnLst/>
              <a:rect r="r" b="b" t="t" l="l"/>
              <a:pathLst>
                <a:path h="5736610" w="23611587">
                  <a:moveTo>
                    <a:pt x="0" y="0"/>
                  </a:moveTo>
                  <a:lnTo>
                    <a:pt x="23611587" y="0"/>
                  </a:lnTo>
                  <a:lnTo>
                    <a:pt x="23611587" y="5736610"/>
                  </a:lnTo>
                  <a:lnTo>
                    <a:pt x="0" y="5736610"/>
                  </a:lnTo>
                  <a:lnTo>
                    <a:pt x="0" y="0"/>
                  </a:lnTo>
                  <a:close/>
                </a:path>
              </a:pathLst>
            </a:custGeom>
            <a:blipFill>
              <a:blip r:embed="rId4">
                <a:extLst>
                  <a:ext uri="{96DAC541-7B7A-43D3-8B79-37D633B846F1}">
                    <asvg:svgBlip xmlns:asvg="http://schemas.microsoft.com/office/drawing/2016/SVG/main" r:embed="rId5"/>
                  </a:ext>
                </a:extLst>
              </a:blip>
              <a:stretch>
                <a:fillRect l="0" t="-84188" r="0" b="0"/>
              </a:stretch>
            </a:blipFill>
            <a:ln cap="sq">
              <a:noFill/>
              <a:prstDash val="solid"/>
              <a:miter/>
            </a:ln>
          </p:spPr>
        </p:sp>
      </p:grpSp>
      <p:sp>
        <p:nvSpPr>
          <p:cNvPr name="TextBox 8" id="8"/>
          <p:cNvSpPr txBox="true"/>
          <p:nvPr/>
        </p:nvSpPr>
        <p:spPr>
          <a:xfrm rot="0">
            <a:off x="2642920" y="2762773"/>
            <a:ext cx="13002160" cy="6729095"/>
          </a:xfrm>
          <a:prstGeom prst="rect">
            <a:avLst/>
          </a:prstGeom>
        </p:spPr>
        <p:txBody>
          <a:bodyPr anchor="t" rtlCol="false" tIns="0" lIns="0" bIns="0" rIns="0">
            <a:spAutoFit/>
          </a:bodyPr>
          <a:lstStyle/>
          <a:p>
            <a:pPr algn="just">
              <a:lnSpc>
                <a:spcPts val="4480"/>
              </a:lnSpc>
            </a:pPr>
            <a:r>
              <a:rPr lang="en-US" sz="3200">
                <a:solidFill>
                  <a:srgbClr val="303030"/>
                </a:solidFill>
                <a:latin typeface="Kollektif"/>
                <a:ea typeface="Kollektif"/>
                <a:cs typeface="Kollektif"/>
                <a:sym typeface="Kollektif"/>
              </a:rPr>
              <a:t>We followed these steps to create the task manager:</a:t>
            </a:r>
          </a:p>
          <a:p>
            <a:pPr algn="just" marL="690881" indent="-345440" lvl="1">
              <a:lnSpc>
                <a:spcPts val="4480"/>
              </a:lnSpc>
              <a:buFont typeface="Arial"/>
              <a:buChar char="•"/>
            </a:pPr>
            <a:r>
              <a:rPr lang="en-US" sz="3200">
                <a:solidFill>
                  <a:srgbClr val="303030"/>
                </a:solidFill>
                <a:latin typeface="Kollektif"/>
                <a:ea typeface="Kollektif"/>
                <a:cs typeface="Kollektif"/>
                <a:sym typeface="Kollektif"/>
              </a:rPr>
              <a:t>Requirements Gathering:</a:t>
            </a:r>
          </a:p>
          <a:p>
            <a:pPr algn="just" marL="1381761" indent="-460587" lvl="2">
              <a:lnSpc>
                <a:spcPts val="4480"/>
              </a:lnSpc>
              <a:buFont typeface="Arial"/>
              <a:buChar char="⚬"/>
            </a:pPr>
            <a:r>
              <a:rPr lang="en-US" sz="3200">
                <a:solidFill>
                  <a:srgbClr val="303030"/>
                </a:solidFill>
                <a:latin typeface="Kollektif"/>
                <a:ea typeface="Kollektif"/>
                <a:cs typeface="Kollektif"/>
                <a:sym typeface="Kollektif"/>
              </a:rPr>
              <a:t>We identified the main features, like adding, displaying, completing, canceling, and deleting tasks.</a:t>
            </a:r>
          </a:p>
          <a:p>
            <a:pPr algn="just" marL="1381761" indent="-460587" lvl="2">
              <a:lnSpc>
                <a:spcPts val="4480"/>
              </a:lnSpc>
              <a:buFont typeface="Arial"/>
              <a:buChar char="⚬"/>
            </a:pPr>
            <a:r>
              <a:rPr lang="en-US" sz="3200">
                <a:solidFill>
                  <a:srgbClr val="303030"/>
                </a:solidFill>
                <a:latin typeface="Kollektif"/>
                <a:ea typeface="Kollektif"/>
                <a:cs typeface="Kollektif"/>
                <a:sym typeface="Kollektif"/>
              </a:rPr>
              <a:t>These features became the core functions of the console interface.</a:t>
            </a:r>
          </a:p>
          <a:p>
            <a:pPr algn="just" marL="690881" indent="-345440" lvl="1">
              <a:lnSpc>
                <a:spcPts val="4480"/>
              </a:lnSpc>
              <a:buFont typeface="Arial"/>
              <a:buChar char="•"/>
            </a:pPr>
            <a:r>
              <a:rPr lang="en-US" sz="3200">
                <a:solidFill>
                  <a:srgbClr val="303030"/>
                </a:solidFill>
                <a:latin typeface="Kollektif"/>
                <a:ea typeface="Kollektif"/>
                <a:cs typeface="Kollektif"/>
                <a:sym typeface="Kollektif"/>
              </a:rPr>
              <a:t>System Design:</a:t>
            </a:r>
          </a:p>
          <a:p>
            <a:pPr algn="just" marL="1381761" indent="-460587" lvl="2">
              <a:lnSpc>
                <a:spcPts val="4480"/>
              </a:lnSpc>
              <a:buFont typeface="Arial"/>
              <a:buChar char="⚬"/>
            </a:pPr>
            <a:r>
              <a:rPr lang="en-US" sz="3200">
                <a:solidFill>
                  <a:srgbClr val="303030"/>
                </a:solidFill>
                <a:latin typeface="Kollektif"/>
                <a:ea typeface="Kollektif"/>
                <a:cs typeface="Kollektif"/>
                <a:sym typeface="Kollektif"/>
              </a:rPr>
              <a:t>We chose a doubly linked list because it allows tasks to be managed flexibly.</a:t>
            </a:r>
          </a:p>
          <a:p>
            <a:pPr algn="just" marL="1381761" indent="-460587" lvl="2">
              <a:lnSpc>
                <a:spcPts val="4480"/>
              </a:lnSpc>
              <a:buFont typeface="Arial"/>
              <a:buChar char="⚬"/>
            </a:pPr>
            <a:r>
              <a:rPr lang="en-US" sz="3200">
                <a:solidFill>
                  <a:srgbClr val="303030"/>
                </a:solidFill>
                <a:latin typeface="Kollektif"/>
                <a:ea typeface="Kollektif"/>
                <a:cs typeface="Kollektif"/>
                <a:sym typeface="Kollektif"/>
              </a:rPr>
              <a:t>We made flowcharts and pseudocode to plan how each operation (like adding or deleting tasks) would work.</a:t>
            </a:r>
          </a:p>
          <a:p>
            <a:pPr algn="just" marL="0" indent="0" lvl="0">
              <a:lnSpc>
                <a:spcPts val="4480"/>
              </a:lnSpc>
              <a:spcBef>
                <a:spcPct val="0"/>
              </a:spcBef>
            </a:pPr>
          </a:p>
        </p:txBody>
      </p:sp>
      <p:sp>
        <p:nvSpPr>
          <p:cNvPr name="Freeform 9" id="9"/>
          <p:cNvSpPr/>
          <p:nvPr/>
        </p:nvSpPr>
        <p:spPr>
          <a:xfrm flipH="false" flipV="false" rot="0">
            <a:off x="2876065" y="8271560"/>
            <a:ext cx="3321001" cy="724582"/>
          </a:xfrm>
          <a:custGeom>
            <a:avLst/>
            <a:gdLst/>
            <a:ahLst/>
            <a:cxnLst/>
            <a:rect r="r" b="b" t="t" l="l"/>
            <a:pathLst>
              <a:path h="724582" w="3321001">
                <a:moveTo>
                  <a:pt x="0" y="0"/>
                </a:moveTo>
                <a:lnTo>
                  <a:pt x="3321001" y="0"/>
                </a:lnTo>
                <a:lnTo>
                  <a:pt x="3321001" y="724582"/>
                </a:lnTo>
                <a:lnTo>
                  <a:pt x="0" y="7245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10" id="10"/>
          <p:cNvSpPr txBox="true"/>
          <p:nvPr/>
        </p:nvSpPr>
        <p:spPr>
          <a:xfrm rot="0">
            <a:off x="1743204" y="1714500"/>
            <a:ext cx="14801593" cy="1751329"/>
          </a:xfrm>
          <a:prstGeom prst="rect">
            <a:avLst/>
          </a:prstGeom>
        </p:spPr>
        <p:txBody>
          <a:bodyPr anchor="t" rtlCol="false" tIns="0" lIns="0" bIns="0" rIns="0">
            <a:spAutoFit/>
          </a:bodyPr>
          <a:lstStyle/>
          <a:p>
            <a:pPr algn="ctr">
              <a:lnSpc>
                <a:spcPts val="12159"/>
              </a:lnSpc>
            </a:pPr>
            <a:r>
              <a:rPr lang="en-US" sz="15999" spc="1279">
                <a:solidFill>
                  <a:srgbClr val="F36E35"/>
                </a:solidFill>
                <a:latin typeface="Bright Retro"/>
                <a:ea typeface="Bright Retro"/>
                <a:cs typeface="Bright Retro"/>
                <a:sym typeface="Bright Retro"/>
              </a:rPr>
              <a:t>METHODS</a:t>
            </a:r>
          </a:p>
        </p:txBody>
      </p:sp>
      <p:sp>
        <p:nvSpPr>
          <p:cNvPr name="Freeform 11" id="11"/>
          <p:cNvSpPr/>
          <p:nvPr/>
        </p:nvSpPr>
        <p:spPr>
          <a:xfrm flipH="true" flipV="false" rot="0">
            <a:off x="11842487" y="8271560"/>
            <a:ext cx="3321001" cy="724582"/>
          </a:xfrm>
          <a:custGeom>
            <a:avLst/>
            <a:gdLst/>
            <a:ahLst/>
            <a:cxnLst/>
            <a:rect r="r" b="b" t="t" l="l"/>
            <a:pathLst>
              <a:path h="724582" w="3321001">
                <a:moveTo>
                  <a:pt x="3321001" y="0"/>
                </a:moveTo>
                <a:lnTo>
                  <a:pt x="0" y="0"/>
                </a:lnTo>
                <a:lnTo>
                  <a:pt x="0" y="724582"/>
                </a:lnTo>
                <a:lnTo>
                  <a:pt x="3321001" y="724582"/>
                </a:lnTo>
                <a:lnTo>
                  <a:pt x="3321001"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12" id="12"/>
          <p:cNvSpPr/>
          <p:nvPr/>
        </p:nvSpPr>
        <p:spPr>
          <a:xfrm flipV="true">
            <a:off x="7024943" y="8643376"/>
            <a:ext cx="4238113" cy="0"/>
          </a:xfrm>
          <a:prstGeom prst="line">
            <a:avLst/>
          </a:prstGeom>
          <a:ln cap="rnd" w="28575">
            <a:solidFill>
              <a:srgbClr val="BFAE7F"/>
            </a:solidFill>
            <a:prstDash val="solid"/>
            <a:headEnd type="none" len="sm" w="sm"/>
            <a:tailEnd type="none" len="sm" w="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DAGX8V-msZ8</dc:identifier>
  <dcterms:modified xsi:type="dcterms:W3CDTF">2011-08-01T06:04:30Z</dcterms:modified>
  <cp:revision>1</cp:revision>
  <dc:title>DSA CUBEIOD</dc:title>
</cp:coreProperties>
</file>