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1.xml" ContentType="application/vnd.openxmlformats-officedocument.drawingml.chartshape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2.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 id="260" r:id="rId6"/>
    <p:sldId id="264" r:id="rId7"/>
    <p:sldId id="262" r:id="rId8"/>
    <p:sldId id="263" r:id="rId9"/>
    <p:sldId id="265" r:id="rId10"/>
    <p:sldId id="266" r:id="rId11"/>
    <p:sldId id="267" r:id="rId12"/>
    <p:sldId id="268" r:id="rId13"/>
    <p:sldId id="269" r:id="rId14"/>
    <p:sldId id="270" r:id="rId15"/>
    <p:sldId id="271" r:id="rId16"/>
    <p:sldId id="272" r:id="rId17"/>
    <p:sldId id="273" r:id="rId18"/>
    <p:sldId id="274" r:id="rId19"/>
    <p:sldId id="278" r:id="rId20"/>
    <p:sldId id="277" r:id="rId21"/>
    <p:sldId id="275" r:id="rId22"/>
    <p:sldId id="276" r:id="rId23"/>
    <p:sldId id="279" r:id="rId24"/>
    <p:sldId id="285" r:id="rId25"/>
    <p:sldId id="281" r:id="rId26"/>
    <p:sldId id="282" r:id="rId27"/>
    <p:sldId id="283" r:id="rId28"/>
    <p:sldId id="284" r:id="rId29"/>
    <p:sldId id="280" r:id="rId30"/>
    <p:sldId id="286" r:id="rId31"/>
    <p:sldId id="287" r:id="rId32"/>
    <p:sldId id="288" r:id="rId33"/>
    <p:sldId id="289" r:id="rId34"/>
    <p:sldId id="291" r:id="rId35"/>
    <p:sldId id="292" r:id="rId36"/>
    <p:sldId id="290" r:id="rId37"/>
    <p:sldId id="293" r:id="rId38"/>
    <p:sldId id="294" r:id="rId39"/>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63" autoAdjust="0"/>
    <p:restoredTop sz="94660"/>
  </p:normalViewPr>
  <p:slideViewPr>
    <p:cSldViewPr snapToGrid="0">
      <p:cViewPr varScale="1">
        <p:scale>
          <a:sx n="110" d="100"/>
          <a:sy n="110" d="100"/>
        </p:scale>
        <p:origin x="25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rts/_rels/chart1.xml.rels><?xml version="1.0" encoding="UTF-8" standalone="yes"?>
<Relationships xmlns="http://schemas.openxmlformats.org/package/2006/relationships"><Relationship Id="rId3" Type="http://schemas.openxmlformats.org/officeDocument/2006/relationships/oleObject" Target="Pasta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Pasta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Pasta1" TargetMode="Externa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1.xml"/></Relationships>
</file>

<file path=ppt/charts/_rels/chart4.xml.rels><?xml version="1.0" encoding="UTF-8" standalone="yes"?>
<Relationships xmlns="http://schemas.openxmlformats.org/package/2006/relationships"><Relationship Id="rId3" Type="http://schemas.openxmlformats.org/officeDocument/2006/relationships/oleObject" Target="Pasta1" TargetMode="Externa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Planilha1!$P$1</c:f>
              <c:strCache>
                <c:ptCount val="1"/>
                <c:pt idx="0">
                  <c:v>Frequência absoluta </c:v>
                </c:pt>
              </c:strCache>
            </c:strRef>
          </c:tx>
          <c:spPr>
            <a:solidFill>
              <a:schemeClr val="bg2">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pt-B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Planilha1!$O$2:$O$5</c:f>
              <c:strCache>
                <c:ptCount val="4"/>
                <c:pt idx="0">
                  <c:v>Excelente</c:v>
                </c:pt>
                <c:pt idx="1">
                  <c:v>Bom</c:v>
                </c:pt>
                <c:pt idx="2">
                  <c:v>Regular</c:v>
                </c:pt>
                <c:pt idx="3">
                  <c:v>Ruim</c:v>
                </c:pt>
              </c:strCache>
            </c:strRef>
          </c:cat>
          <c:val>
            <c:numRef>
              <c:f>Planilha1!$P$2:$P$5</c:f>
              <c:numCache>
                <c:formatCode>General</c:formatCode>
                <c:ptCount val="4"/>
                <c:pt idx="0">
                  <c:v>58</c:v>
                </c:pt>
                <c:pt idx="1">
                  <c:v>18</c:v>
                </c:pt>
                <c:pt idx="2">
                  <c:v>32</c:v>
                </c:pt>
                <c:pt idx="3">
                  <c:v>12</c:v>
                </c:pt>
              </c:numCache>
            </c:numRef>
          </c:val>
          <c:extLst>
            <c:ext xmlns:c16="http://schemas.microsoft.com/office/drawing/2014/chart" uri="{C3380CC4-5D6E-409C-BE32-E72D297353CC}">
              <c16:uniqueId val="{00000000-2A56-48D0-996B-5E58C4677E83}"/>
            </c:ext>
          </c:extLst>
        </c:ser>
        <c:dLbls>
          <c:showLegendKey val="0"/>
          <c:showVal val="0"/>
          <c:showCatName val="0"/>
          <c:showSerName val="0"/>
          <c:showPercent val="0"/>
          <c:showBubbleSize val="0"/>
        </c:dLbls>
        <c:gapWidth val="219"/>
        <c:overlap val="-27"/>
        <c:axId val="1735582208"/>
        <c:axId val="1646290784"/>
      </c:barChart>
      <c:catAx>
        <c:axId val="173558220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Satisfação</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1646290784"/>
        <c:crosses val="autoZero"/>
        <c:auto val="1"/>
        <c:lblAlgn val="ctr"/>
        <c:lblOffset val="100"/>
        <c:noMultiLvlLbl val="0"/>
      </c:catAx>
      <c:valAx>
        <c:axId val="16462907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t-BR"/>
                  <a:t>Frequêcia</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t-B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17355822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B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Planilha1!$B$16</c:f>
              <c:strCache>
                <c:ptCount val="1"/>
                <c:pt idx="0">
                  <c:v>Porcentagem</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DE7-4B82-AFE0-B2F306BF47D8}"/>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DE7-4B82-AFE0-B2F306BF47D8}"/>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DE7-4B82-AFE0-B2F306BF47D8}"/>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4DE7-4B82-AFE0-B2F306BF47D8}"/>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4DE7-4B82-AFE0-B2F306BF47D8}"/>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4DE7-4B82-AFE0-B2F306BF47D8}"/>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4DE7-4B82-AFE0-B2F306BF47D8}"/>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pt-BR"/>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Planilha1!$A$17:$A$23</c:f>
              <c:strCache>
                <c:ptCount val="7"/>
                <c:pt idx="0">
                  <c:v>PMDB</c:v>
                </c:pt>
                <c:pt idx="1">
                  <c:v>Rede</c:v>
                </c:pt>
                <c:pt idx="2">
                  <c:v>PDT</c:v>
                </c:pt>
                <c:pt idx="3">
                  <c:v>PSDB</c:v>
                </c:pt>
                <c:pt idx="4">
                  <c:v>PC do B</c:v>
                </c:pt>
                <c:pt idx="5">
                  <c:v>PV</c:v>
                </c:pt>
                <c:pt idx="6">
                  <c:v>Outros</c:v>
                </c:pt>
              </c:strCache>
            </c:strRef>
          </c:cat>
          <c:val>
            <c:numRef>
              <c:f>Planilha1!$B$17:$B$23</c:f>
              <c:numCache>
                <c:formatCode>General</c:formatCode>
                <c:ptCount val="7"/>
                <c:pt idx="0">
                  <c:v>18</c:v>
                </c:pt>
                <c:pt idx="1">
                  <c:v>22</c:v>
                </c:pt>
                <c:pt idx="2">
                  <c:v>12</c:v>
                </c:pt>
                <c:pt idx="3">
                  <c:v>25</c:v>
                </c:pt>
                <c:pt idx="4">
                  <c:v>8</c:v>
                </c:pt>
                <c:pt idx="5">
                  <c:v>5</c:v>
                </c:pt>
                <c:pt idx="6">
                  <c:v>10</c:v>
                </c:pt>
              </c:numCache>
            </c:numRef>
          </c:val>
          <c:extLst>
            <c:ext xmlns:c16="http://schemas.microsoft.com/office/drawing/2014/chart" uri="{C3380CC4-5D6E-409C-BE32-E72D297353CC}">
              <c16:uniqueId val="{0000000E-4DE7-4B82-AFE0-B2F306BF47D8}"/>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B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BR"/>
    </a:p>
  </c:txPr>
  <c:externalData r:id="rId3">
    <c:autoUpdate val="0"/>
  </c:externalData>
  <c:userShapes r:id="rId4"/>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BR"/>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2.png"/></Relationships>
</file>

<file path=ppt/drawings/_rels/drawing2.xml.rels><?xml version="1.0" encoding="UTF-8" standalone="yes"?>
<Relationships xmlns="http://schemas.openxmlformats.org/package/2006/relationships"><Relationship Id="rId1" Type="http://schemas.openxmlformats.org/officeDocument/2006/relationships/image" Target="../media/image3.png"/></Relationships>
</file>

<file path=ppt/drawings/drawing1.xml><?xml version="1.0" encoding="utf-8"?>
<c:userShapes xmlns:c="http://schemas.openxmlformats.org/drawingml/2006/chart">
  <cdr:relSizeAnchor xmlns:cdr="http://schemas.openxmlformats.org/drawingml/2006/chartDrawing">
    <cdr:from>
      <cdr:x>0</cdr:x>
      <cdr:y>0.10589</cdr:y>
    </cdr:from>
    <cdr:to>
      <cdr:x>0.98112</cdr:x>
      <cdr:y>1</cdr:y>
    </cdr:to>
    <cdr:pic>
      <cdr:nvPicPr>
        <cdr:cNvPr id="2" name="chart">
          <a:extLst xmlns:a="http://schemas.openxmlformats.org/drawingml/2006/main">
            <a:ext uri="{FF2B5EF4-FFF2-40B4-BE49-F238E27FC236}">
              <a16:creationId xmlns:a16="http://schemas.microsoft.com/office/drawing/2014/main" id="{C89CA2F3-34A9-6E8A-6AD0-58E8FAD7E6BE}"/>
            </a:ext>
          </a:extLst>
        </cdr:cNvPr>
        <cdr:cNvPicPr>
          <a:picLocks xmlns:a="http://schemas.openxmlformats.org/drawingml/2006/main" noChangeAspect="1"/>
        </cdr:cNvPicPr>
      </cdr:nvPicPr>
      <cdr:blipFill rotWithShape="1">
        <a:blip xmlns:a="http://schemas.openxmlformats.org/drawingml/2006/main" xmlns:r="http://schemas.openxmlformats.org/officeDocument/2006/relationships" r:embed="rId1"/>
        <a:srcRect xmlns:a="http://schemas.openxmlformats.org/drawingml/2006/main" l="14419" t="23749" r="33911" b="29164"/>
        <a:stretch xmlns:a="http://schemas.openxmlformats.org/drawingml/2006/main"/>
      </cdr:blipFill>
      <cdr:spPr>
        <a:xfrm xmlns:a="http://schemas.openxmlformats.org/drawingml/2006/main">
          <a:off x="-3281362" y="352520"/>
          <a:ext cx="5523004" cy="2976468"/>
        </a:xfrm>
        <a:prstGeom xmlns:a="http://schemas.openxmlformats.org/drawingml/2006/main" prst="rect">
          <a:avLst/>
        </a:prstGeom>
      </cdr:spPr>
    </cdr:pic>
  </cdr:relSizeAnchor>
</c:userShapes>
</file>

<file path=ppt/drawings/drawing2.xml><?xml version="1.0" encoding="utf-8"?>
<c:userShapes xmlns:c="http://schemas.openxmlformats.org/drawingml/2006/chart">
  <cdr:relSizeAnchor xmlns:cdr="http://schemas.openxmlformats.org/drawingml/2006/chartDrawing">
    <cdr:from>
      <cdr:x>0</cdr:x>
      <cdr:y>0.02448</cdr:y>
    </cdr:from>
    <cdr:to>
      <cdr:x>1</cdr:x>
      <cdr:y>0.84009</cdr:y>
    </cdr:to>
    <cdr:pic>
      <cdr:nvPicPr>
        <cdr:cNvPr id="3" name="chart">
          <a:extLst xmlns:a="http://schemas.openxmlformats.org/drawingml/2006/main">
            <a:ext uri="{FF2B5EF4-FFF2-40B4-BE49-F238E27FC236}">
              <a16:creationId xmlns:a16="http://schemas.microsoft.com/office/drawing/2014/main" id="{C733230A-48ED-C9FA-148E-C06F16DD1687}"/>
            </a:ext>
          </a:extLst>
        </cdr:cNvPr>
        <cdr:cNvPicPr>
          <a:picLocks xmlns:a="http://schemas.openxmlformats.org/drawingml/2006/main" noChangeAspect="1"/>
        </cdr:cNvPicPr>
      </cdr:nvPicPr>
      <cdr:blipFill rotWithShape="1">
        <a:blip xmlns:a="http://schemas.openxmlformats.org/drawingml/2006/main" xmlns:r="http://schemas.openxmlformats.org/officeDocument/2006/relationships" r:embed="rId1"/>
        <a:srcRect xmlns:a="http://schemas.openxmlformats.org/drawingml/2006/main" l="14574" t="37875" r="32828" b="25763"/>
        <a:stretch xmlns:a="http://schemas.openxmlformats.org/drawingml/2006/main"/>
      </cdr:blipFill>
      <cdr:spPr>
        <a:xfrm xmlns:a="http://schemas.openxmlformats.org/drawingml/2006/main">
          <a:off x="-3281362" y="81484"/>
          <a:ext cx="5629275" cy="2715169"/>
        </a:xfrm>
        <a:prstGeom xmlns:a="http://schemas.openxmlformats.org/drawingml/2006/main" prst="rect">
          <a:avLst/>
        </a:prstGeom>
      </cdr:spPr>
    </cdr:pic>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26728A-C236-0CED-4969-CA0267A386CE}"/>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344EF6D7-6867-9F3D-DA30-19034EE595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6CCEFDA8-71AE-6AE8-9BD2-F16F1DF558C6}"/>
              </a:ext>
            </a:extLst>
          </p:cNvPr>
          <p:cNvSpPr>
            <a:spLocks noGrp="1"/>
          </p:cNvSpPr>
          <p:nvPr>
            <p:ph type="dt" sz="half" idx="10"/>
          </p:nvPr>
        </p:nvSpPr>
        <p:spPr/>
        <p:txBody>
          <a:bodyPr/>
          <a:lstStyle/>
          <a:p>
            <a:fld id="{B8AC4853-526B-4255-A901-ADB6AEE86D43}" type="datetimeFigureOut">
              <a:rPr lang="pt-BR" smtClean="0"/>
              <a:t>17/04/2023</a:t>
            </a:fld>
            <a:endParaRPr lang="pt-BR"/>
          </a:p>
        </p:txBody>
      </p:sp>
      <p:sp>
        <p:nvSpPr>
          <p:cNvPr id="5" name="Espaço Reservado para Rodapé 4">
            <a:extLst>
              <a:ext uri="{FF2B5EF4-FFF2-40B4-BE49-F238E27FC236}">
                <a16:creationId xmlns:a16="http://schemas.microsoft.com/office/drawing/2014/main" id="{F98F85B1-D2A1-334A-FE37-5F83A9F5FD3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4939FB11-E961-3E32-D151-3C8C62F4D655}"/>
              </a:ext>
            </a:extLst>
          </p:cNvPr>
          <p:cNvSpPr>
            <a:spLocks noGrp="1"/>
          </p:cNvSpPr>
          <p:nvPr>
            <p:ph type="sldNum" sz="quarter" idx="12"/>
          </p:nvPr>
        </p:nvSpPr>
        <p:spPr/>
        <p:txBody>
          <a:bodyPr/>
          <a:lstStyle/>
          <a:p>
            <a:fld id="{8E17678D-0CDC-4229-B896-CE330539606C}" type="slidenum">
              <a:rPr lang="pt-BR" smtClean="0"/>
              <a:t>‹nº›</a:t>
            </a:fld>
            <a:endParaRPr lang="pt-BR"/>
          </a:p>
        </p:txBody>
      </p:sp>
    </p:spTree>
    <p:extLst>
      <p:ext uri="{BB962C8B-B14F-4D97-AF65-F5344CB8AC3E}">
        <p14:creationId xmlns:p14="http://schemas.microsoft.com/office/powerpoint/2010/main" val="111920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D98BB3-BE8B-591F-E0BF-FBDA323EE288}"/>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747250E4-92F0-5041-F626-2D7E66B77A48}"/>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D36358BD-9B26-60CC-F1F3-27CF63158A4A}"/>
              </a:ext>
            </a:extLst>
          </p:cNvPr>
          <p:cNvSpPr>
            <a:spLocks noGrp="1"/>
          </p:cNvSpPr>
          <p:nvPr>
            <p:ph type="dt" sz="half" idx="10"/>
          </p:nvPr>
        </p:nvSpPr>
        <p:spPr/>
        <p:txBody>
          <a:bodyPr/>
          <a:lstStyle/>
          <a:p>
            <a:fld id="{B8AC4853-526B-4255-A901-ADB6AEE86D43}" type="datetimeFigureOut">
              <a:rPr lang="pt-BR" smtClean="0"/>
              <a:t>17/04/2023</a:t>
            </a:fld>
            <a:endParaRPr lang="pt-BR"/>
          </a:p>
        </p:txBody>
      </p:sp>
      <p:sp>
        <p:nvSpPr>
          <p:cNvPr id="5" name="Espaço Reservado para Rodapé 4">
            <a:extLst>
              <a:ext uri="{FF2B5EF4-FFF2-40B4-BE49-F238E27FC236}">
                <a16:creationId xmlns:a16="http://schemas.microsoft.com/office/drawing/2014/main" id="{9CED5EAE-561F-3047-8E22-FDDA8BD1C6DA}"/>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7DCD1E6A-5515-EA15-1318-1DBA495BCC89}"/>
              </a:ext>
            </a:extLst>
          </p:cNvPr>
          <p:cNvSpPr>
            <a:spLocks noGrp="1"/>
          </p:cNvSpPr>
          <p:nvPr>
            <p:ph type="sldNum" sz="quarter" idx="12"/>
          </p:nvPr>
        </p:nvSpPr>
        <p:spPr/>
        <p:txBody>
          <a:bodyPr/>
          <a:lstStyle/>
          <a:p>
            <a:fld id="{8E17678D-0CDC-4229-B896-CE330539606C}" type="slidenum">
              <a:rPr lang="pt-BR" smtClean="0"/>
              <a:t>‹nº›</a:t>
            </a:fld>
            <a:endParaRPr lang="pt-BR"/>
          </a:p>
        </p:txBody>
      </p:sp>
    </p:spTree>
    <p:extLst>
      <p:ext uri="{BB962C8B-B14F-4D97-AF65-F5344CB8AC3E}">
        <p14:creationId xmlns:p14="http://schemas.microsoft.com/office/powerpoint/2010/main" val="1969047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CC7BDBA-E096-15BD-DB0D-7CBD8906DB89}"/>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FC2EC807-C442-15E9-8D03-A198DCFA47DE}"/>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8D4A55E3-6C8C-0568-494D-6AB2AE856C7B}"/>
              </a:ext>
            </a:extLst>
          </p:cNvPr>
          <p:cNvSpPr>
            <a:spLocks noGrp="1"/>
          </p:cNvSpPr>
          <p:nvPr>
            <p:ph type="dt" sz="half" idx="10"/>
          </p:nvPr>
        </p:nvSpPr>
        <p:spPr/>
        <p:txBody>
          <a:bodyPr/>
          <a:lstStyle/>
          <a:p>
            <a:fld id="{B8AC4853-526B-4255-A901-ADB6AEE86D43}" type="datetimeFigureOut">
              <a:rPr lang="pt-BR" smtClean="0"/>
              <a:t>17/04/2023</a:t>
            </a:fld>
            <a:endParaRPr lang="pt-BR"/>
          </a:p>
        </p:txBody>
      </p:sp>
      <p:sp>
        <p:nvSpPr>
          <p:cNvPr id="5" name="Espaço Reservado para Rodapé 4">
            <a:extLst>
              <a:ext uri="{FF2B5EF4-FFF2-40B4-BE49-F238E27FC236}">
                <a16:creationId xmlns:a16="http://schemas.microsoft.com/office/drawing/2014/main" id="{667CF94D-B74A-146A-C031-54EE52C01E9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797C6065-57CE-80DE-2E93-0266EE034D84}"/>
              </a:ext>
            </a:extLst>
          </p:cNvPr>
          <p:cNvSpPr>
            <a:spLocks noGrp="1"/>
          </p:cNvSpPr>
          <p:nvPr>
            <p:ph type="sldNum" sz="quarter" idx="12"/>
          </p:nvPr>
        </p:nvSpPr>
        <p:spPr/>
        <p:txBody>
          <a:bodyPr/>
          <a:lstStyle/>
          <a:p>
            <a:fld id="{8E17678D-0CDC-4229-B896-CE330539606C}" type="slidenum">
              <a:rPr lang="pt-BR" smtClean="0"/>
              <a:t>‹nº›</a:t>
            </a:fld>
            <a:endParaRPr lang="pt-BR"/>
          </a:p>
        </p:txBody>
      </p:sp>
    </p:spTree>
    <p:extLst>
      <p:ext uri="{BB962C8B-B14F-4D97-AF65-F5344CB8AC3E}">
        <p14:creationId xmlns:p14="http://schemas.microsoft.com/office/powerpoint/2010/main" val="3016449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771A5C-110A-42B6-D0B6-0A9C430EA52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CF227416-3FD3-E487-8FCD-1767E4841C9F}"/>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60B4B5FB-4A8A-2521-7608-E346C6F8C05D}"/>
              </a:ext>
            </a:extLst>
          </p:cNvPr>
          <p:cNvSpPr>
            <a:spLocks noGrp="1"/>
          </p:cNvSpPr>
          <p:nvPr>
            <p:ph type="dt" sz="half" idx="10"/>
          </p:nvPr>
        </p:nvSpPr>
        <p:spPr/>
        <p:txBody>
          <a:bodyPr/>
          <a:lstStyle/>
          <a:p>
            <a:fld id="{B8AC4853-526B-4255-A901-ADB6AEE86D43}" type="datetimeFigureOut">
              <a:rPr lang="pt-BR" smtClean="0"/>
              <a:t>17/04/2023</a:t>
            </a:fld>
            <a:endParaRPr lang="pt-BR"/>
          </a:p>
        </p:txBody>
      </p:sp>
      <p:sp>
        <p:nvSpPr>
          <p:cNvPr id="5" name="Espaço Reservado para Rodapé 4">
            <a:extLst>
              <a:ext uri="{FF2B5EF4-FFF2-40B4-BE49-F238E27FC236}">
                <a16:creationId xmlns:a16="http://schemas.microsoft.com/office/drawing/2014/main" id="{1CC9C506-C9A7-3B81-DC31-BA27E3B8C978}"/>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EEA4CB9B-F5B9-24C3-2B03-ACD00FFB8FA8}"/>
              </a:ext>
            </a:extLst>
          </p:cNvPr>
          <p:cNvSpPr>
            <a:spLocks noGrp="1"/>
          </p:cNvSpPr>
          <p:nvPr>
            <p:ph type="sldNum" sz="quarter" idx="12"/>
          </p:nvPr>
        </p:nvSpPr>
        <p:spPr/>
        <p:txBody>
          <a:bodyPr/>
          <a:lstStyle/>
          <a:p>
            <a:fld id="{8E17678D-0CDC-4229-B896-CE330539606C}" type="slidenum">
              <a:rPr lang="pt-BR" smtClean="0"/>
              <a:t>‹nº›</a:t>
            </a:fld>
            <a:endParaRPr lang="pt-BR"/>
          </a:p>
        </p:txBody>
      </p:sp>
    </p:spTree>
    <p:extLst>
      <p:ext uri="{BB962C8B-B14F-4D97-AF65-F5344CB8AC3E}">
        <p14:creationId xmlns:p14="http://schemas.microsoft.com/office/powerpoint/2010/main" val="4099623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FD89EB-3D5F-1A17-3F8A-D56F6453AFCF}"/>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0E3A10F7-4F88-3A3C-03EA-A049D4F39A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91B26C30-2C41-1A52-9001-B1650E9DED90}"/>
              </a:ext>
            </a:extLst>
          </p:cNvPr>
          <p:cNvSpPr>
            <a:spLocks noGrp="1"/>
          </p:cNvSpPr>
          <p:nvPr>
            <p:ph type="dt" sz="half" idx="10"/>
          </p:nvPr>
        </p:nvSpPr>
        <p:spPr/>
        <p:txBody>
          <a:bodyPr/>
          <a:lstStyle/>
          <a:p>
            <a:fld id="{B8AC4853-526B-4255-A901-ADB6AEE86D43}" type="datetimeFigureOut">
              <a:rPr lang="pt-BR" smtClean="0"/>
              <a:t>17/04/2023</a:t>
            </a:fld>
            <a:endParaRPr lang="pt-BR"/>
          </a:p>
        </p:txBody>
      </p:sp>
      <p:sp>
        <p:nvSpPr>
          <p:cNvPr id="5" name="Espaço Reservado para Rodapé 4">
            <a:extLst>
              <a:ext uri="{FF2B5EF4-FFF2-40B4-BE49-F238E27FC236}">
                <a16:creationId xmlns:a16="http://schemas.microsoft.com/office/drawing/2014/main" id="{178D7DDE-6D26-9258-5A27-B3F98D288EF2}"/>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D94A1EA5-6F81-7F57-8439-AFA4F8773DBA}"/>
              </a:ext>
            </a:extLst>
          </p:cNvPr>
          <p:cNvSpPr>
            <a:spLocks noGrp="1"/>
          </p:cNvSpPr>
          <p:nvPr>
            <p:ph type="sldNum" sz="quarter" idx="12"/>
          </p:nvPr>
        </p:nvSpPr>
        <p:spPr/>
        <p:txBody>
          <a:bodyPr/>
          <a:lstStyle/>
          <a:p>
            <a:fld id="{8E17678D-0CDC-4229-B896-CE330539606C}" type="slidenum">
              <a:rPr lang="pt-BR" smtClean="0"/>
              <a:t>‹nº›</a:t>
            </a:fld>
            <a:endParaRPr lang="pt-BR"/>
          </a:p>
        </p:txBody>
      </p:sp>
    </p:spTree>
    <p:extLst>
      <p:ext uri="{BB962C8B-B14F-4D97-AF65-F5344CB8AC3E}">
        <p14:creationId xmlns:p14="http://schemas.microsoft.com/office/powerpoint/2010/main" val="3303566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5FBD27-401F-E503-A418-C7C2FC1DE3D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0BE9F575-2CAF-2A5D-EE40-79A6943F77D4}"/>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458CCF1F-AF9C-6D63-1BD1-74AF013DFBE2}"/>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E15BB263-87EF-8A6B-D88C-897F624F2EF2}"/>
              </a:ext>
            </a:extLst>
          </p:cNvPr>
          <p:cNvSpPr>
            <a:spLocks noGrp="1"/>
          </p:cNvSpPr>
          <p:nvPr>
            <p:ph type="dt" sz="half" idx="10"/>
          </p:nvPr>
        </p:nvSpPr>
        <p:spPr/>
        <p:txBody>
          <a:bodyPr/>
          <a:lstStyle/>
          <a:p>
            <a:fld id="{B8AC4853-526B-4255-A901-ADB6AEE86D43}" type="datetimeFigureOut">
              <a:rPr lang="pt-BR" smtClean="0"/>
              <a:t>17/04/2023</a:t>
            </a:fld>
            <a:endParaRPr lang="pt-BR"/>
          </a:p>
        </p:txBody>
      </p:sp>
      <p:sp>
        <p:nvSpPr>
          <p:cNvPr id="6" name="Espaço Reservado para Rodapé 5">
            <a:extLst>
              <a:ext uri="{FF2B5EF4-FFF2-40B4-BE49-F238E27FC236}">
                <a16:creationId xmlns:a16="http://schemas.microsoft.com/office/drawing/2014/main" id="{162B2994-B575-D521-A0E8-797A15C11B1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D752867A-8C50-2461-4186-AECDA15364C1}"/>
              </a:ext>
            </a:extLst>
          </p:cNvPr>
          <p:cNvSpPr>
            <a:spLocks noGrp="1"/>
          </p:cNvSpPr>
          <p:nvPr>
            <p:ph type="sldNum" sz="quarter" idx="12"/>
          </p:nvPr>
        </p:nvSpPr>
        <p:spPr/>
        <p:txBody>
          <a:bodyPr/>
          <a:lstStyle/>
          <a:p>
            <a:fld id="{8E17678D-0CDC-4229-B896-CE330539606C}" type="slidenum">
              <a:rPr lang="pt-BR" smtClean="0"/>
              <a:t>‹nº›</a:t>
            </a:fld>
            <a:endParaRPr lang="pt-BR"/>
          </a:p>
        </p:txBody>
      </p:sp>
    </p:spTree>
    <p:extLst>
      <p:ext uri="{BB962C8B-B14F-4D97-AF65-F5344CB8AC3E}">
        <p14:creationId xmlns:p14="http://schemas.microsoft.com/office/powerpoint/2010/main" val="3534457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7E68DA-07E4-8427-CF31-D7348466C13D}"/>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F66BE921-3346-35E0-F121-2EF2E9A49B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02A644F1-7AA8-8511-2236-D85D39F28DD7}"/>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8B3BD1D4-2E10-22DE-F8DE-9A06675C65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62CC212A-CE07-D80A-F774-C75B1106B44E}"/>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F612F769-17C0-3F72-C441-E4FFF0C7EBE9}"/>
              </a:ext>
            </a:extLst>
          </p:cNvPr>
          <p:cNvSpPr>
            <a:spLocks noGrp="1"/>
          </p:cNvSpPr>
          <p:nvPr>
            <p:ph type="dt" sz="half" idx="10"/>
          </p:nvPr>
        </p:nvSpPr>
        <p:spPr/>
        <p:txBody>
          <a:bodyPr/>
          <a:lstStyle/>
          <a:p>
            <a:fld id="{B8AC4853-526B-4255-A901-ADB6AEE86D43}" type="datetimeFigureOut">
              <a:rPr lang="pt-BR" smtClean="0"/>
              <a:t>17/04/2023</a:t>
            </a:fld>
            <a:endParaRPr lang="pt-BR"/>
          </a:p>
        </p:txBody>
      </p:sp>
      <p:sp>
        <p:nvSpPr>
          <p:cNvPr id="8" name="Espaço Reservado para Rodapé 7">
            <a:extLst>
              <a:ext uri="{FF2B5EF4-FFF2-40B4-BE49-F238E27FC236}">
                <a16:creationId xmlns:a16="http://schemas.microsoft.com/office/drawing/2014/main" id="{3C6905E3-46F9-23BC-14C3-35EBAF75B6CD}"/>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508B7DBE-8304-C53A-B333-AAC925DA53D6}"/>
              </a:ext>
            </a:extLst>
          </p:cNvPr>
          <p:cNvSpPr>
            <a:spLocks noGrp="1"/>
          </p:cNvSpPr>
          <p:nvPr>
            <p:ph type="sldNum" sz="quarter" idx="12"/>
          </p:nvPr>
        </p:nvSpPr>
        <p:spPr/>
        <p:txBody>
          <a:bodyPr/>
          <a:lstStyle/>
          <a:p>
            <a:fld id="{8E17678D-0CDC-4229-B896-CE330539606C}" type="slidenum">
              <a:rPr lang="pt-BR" smtClean="0"/>
              <a:t>‹nº›</a:t>
            </a:fld>
            <a:endParaRPr lang="pt-BR"/>
          </a:p>
        </p:txBody>
      </p:sp>
    </p:spTree>
    <p:extLst>
      <p:ext uri="{BB962C8B-B14F-4D97-AF65-F5344CB8AC3E}">
        <p14:creationId xmlns:p14="http://schemas.microsoft.com/office/powerpoint/2010/main" val="243822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A973FE-8129-7928-FBB4-AB2403141C31}"/>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E263ABBE-C18E-E1CC-89D4-381E58FB7EC0}"/>
              </a:ext>
            </a:extLst>
          </p:cNvPr>
          <p:cNvSpPr>
            <a:spLocks noGrp="1"/>
          </p:cNvSpPr>
          <p:nvPr>
            <p:ph type="dt" sz="half" idx="10"/>
          </p:nvPr>
        </p:nvSpPr>
        <p:spPr/>
        <p:txBody>
          <a:bodyPr/>
          <a:lstStyle/>
          <a:p>
            <a:fld id="{B8AC4853-526B-4255-A901-ADB6AEE86D43}" type="datetimeFigureOut">
              <a:rPr lang="pt-BR" smtClean="0"/>
              <a:t>17/04/2023</a:t>
            </a:fld>
            <a:endParaRPr lang="pt-BR"/>
          </a:p>
        </p:txBody>
      </p:sp>
      <p:sp>
        <p:nvSpPr>
          <p:cNvPr id="4" name="Espaço Reservado para Rodapé 3">
            <a:extLst>
              <a:ext uri="{FF2B5EF4-FFF2-40B4-BE49-F238E27FC236}">
                <a16:creationId xmlns:a16="http://schemas.microsoft.com/office/drawing/2014/main" id="{FDFFF5B9-D28F-AE15-22BE-45F349777247}"/>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BAC15E9F-18AF-06FA-24E5-22D713EE99B5}"/>
              </a:ext>
            </a:extLst>
          </p:cNvPr>
          <p:cNvSpPr>
            <a:spLocks noGrp="1"/>
          </p:cNvSpPr>
          <p:nvPr>
            <p:ph type="sldNum" sz="quarter" idx="12"/>
          </p:nvPr>
        </p:nvSpPr>
        <p:spPr/>
        <p:txBody>
          <a:bodyPr/>
          <a:lstStyle/>
          <a:p>
            <a:fld id="{8E17678D-0CDC-4229-B896-CE330539606C}" type="slidenum">
              <a:rPr lang="pt-BR" smtClean="0"/>
              <a:t>‹nº›</a:t>
            </a:fld>
            <a:endParaRPr lang="pt-BR"/>
          </a:p>
        </p:txBody>
      </p:sp>
    </p:spTree>
    <p:extLst>
      <p:ext uri="{BB962C8B-B14F-4D97-AF65-F5344CB8AC3E}">
        <p14:creationId xmlns:p14="http://schemas.microsoft.com/office/powerpoint/2010/main" val="985151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694A7891-055D-0C4F-042F-E0D9B9983387}"/>
              </a:ext>
            </a:extLst>
          </p:cNvPr>
          <p:cNvSpPr>
            <a:spLocks noGrp="1"/>
          </p:cNvSpPr>
          <p:nvPr>
            <p:ph type="dt" sz="half" idx="10"/>
          </p:nvPr>
        </p:nvSpPr>
        <p:spPr/>
        <p:txBody>
          <a:bodyPr/>
          <a:lstStyle/>
          <a:p>
            <a:fld id="{B8AC4853-526B-4255-A901-ADB6AEE86D43}" type="datetimeFigureOut">
              <a:rPr lang="pt-BR" smtClean="0"/>
              <a:t>17/04/2023</a:t>
            </a:fld>
            <a:endParaRPr lang="pt-BR"/>
          </a:p>
        </p:txBody>
      </p:sp>
      <p:sp>
        <p:nvSpPr>
          <p:cNvPr id="3" name="Espaço Reservado para Rodapé 2">
            <a:extLst>
              <a:ext uri="{FF2B5EF4-FFF2-40B4-BE49-F238E27FC236}">
                <a16:creationId xmlns:a16="http://schemas.microsoft.com/office/drawing/2014/main" id="{BBBCA3DE-9C59-F528-2D7C-05DAD89E4671}"/>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25780CD5-9A1E-FB53-D7CD-EE7AB2443EE6}"/>
              </a:ext>
            </a:extLst>
          </p:cNvPr>
          <p:cNvSpPr>
            <a:spLocks noGrp="1"/>
          </p:cNvSpPr>
          <p:nvPr>
            <p:ph type="sldNum" sz="quarter" idx="12"/>
          </p:nvPr>
        </p:nvSpPr>
        <p:spPr/>
        <p:txBody>
          <a:bodyPr/>
          <a:lstStyle/>
          <a:p>
            <a:fld id="{8E17678D-0CDC-4229-B896-CE330539606C}" type="slidenum">
              <a:rPr lang="pt-BR" smtClean="0"/>
              <a:t>‹nº›</a:t>
            </a:fld>
            <a:endParaRPr lang="pt-BR"/>
          </a:p>
        </p:txBody>
      </p:sp>
    </p:spTree>
    <p:extLst>
      <p:ext uri="{BB962C8B-B14F-4D97-AF65-F5344CB8AC3E}">
        <p14:creationId xmlns:p14="http://schemas.microsoft.com/office/powerpoint/2010/main" val="1277081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C01B9B-E63F-DD97-4D29-C5730EF447D8}"/>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221F3E97-B61C-8EAE-812B-0285B5D8E0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9BB38978-0194-B207-5C79-9B859FA314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B61D04B3-3F5F-766F-AF40-55C9DED280CE}"/>
              </a:ext>
            </a:extLst>
          </p:cNvPr>
          <p:cNvSpPr>
            <a:spLocks noGrp="1"/>
          </p:cNvSpPr>
          <p:nvPr>
            <p:ph type="dt" sz="half" idx="10"/>
          </p:nvPr>
        </p:nvSpPr>
        <p:spPr/>
        <p:txBody>
          <a:bodyPr/>
          <a:lstStyle/>
          <a:p>
            <a:fld id="{B8AC4853-526B-4255-A901-ADB6AEE86D43}" type="datetimeFigureOut">
              <a:rPr lang="pt-BR" smtClean="0"/>
              <a:t>17/04/2023</a:t>
            </a:fld>
            <a:endParaRPr lang="pt-BR"/>
          </a:p>
        </p:txBody>
      </p:sp>
      <p:sp>
        <p:nvSpPr>
          <p:cNvPr id="6" name="Espaço Reservado para Rodapé 5">
            <a:extLst>
              <a:ext uri="{FF2B5EF4-FFF2-40B4-BE49-F238E27FC236}">
                <a16:creationId xmlns:a16="http://schemas.microsoft.com/office/drawing/2014/main" id="{1F121E7E-5844-1F74-A986-4C1D37D4E10B}"/>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70BF0055-0EC5-4031-003C-ACDF867BD815}"/>
              </a:ext>
            </a:extLst>
          </p:cNvPr>
          <p:cNvSpPr>
            <a:spLocks noGrp="1"/>
          </p:cNvSpPr>
          <p:nvPr>
            <p:ph type="sldNum" sz="quarter" idx="12"/>
          </p:nvPr>
        </p:nvSpPr>
        <p:spPr/>
        <p:txBody>
          <a:bodyPr/>
          <a:lstStyle/>
          <a:p>
            <a:fld id="{8E17678D-0CDC-4229-B896-CE330539606C}" type="slidenum">
              <a:rPr lang="pt-BR" smtClean="0"/>
              <a:t>‹nº›</a:t>
            </a:fld>
            <a:endParaRPr lang="pt-BR"/>
          </a:p>
        </p:txBody>
      </p:sp>
    </p:spTree>
    <p:extLst>
      <p:ext uri="{BB962C8B-B14F-4D97-AF65-F5344CB8AC3E}">
        <p14:creationId xmlns:p14="http://schemas.microsoft.com/office/powerpoint/2010/main" val="1428814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8EA1CA-7A6D-1D60-D596-AF5816375156}"/>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1BD0610F-E258-B210-CA94-122A970758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D9DB3FC1-867E-35A0-B86C-D3D862FCE8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25D8100F-46EB-E26A-6429-AE131FA495CF}"/>
              </a:ext>
            </a:extLst>
          </p:cNvPr>
          <p:cNvSpPr>
            <a:spLocks noGrp="1"/>
          </p:cNvSpPr>
          <p:nvPr>
            <p:ph type="dt" sz="half" idx="10"/>
          </p:nvPr>
        </p:nvSpPr>
        <p:spPr/>
        <p:txBody>
          <a:bodyPr/>
          <a:lstStyle/>
          <a:p>
            <a:fld id="{B8AC4853-526B-4255-A901-ADB6AEE86D43}" type="datetimeFigureOut">
              <a:rPr lang="pt-BR" smtClean="0"/>
              <a:t>17/04/2023</a:t>
            </a:fld>
            <a:endParaRPr lang="pt-BR"/>
          </a:p>
        </p:txBody>
      </p:sp>
      <p:sp>
        <p:nvSpPr>
          <p:cNvPr id="6" name="Espaço Reservado para Rodapé 5">
            <a:extLst>
              <a:ext uri="{FF2B5EF4-FFF2-40B4-BE49-F238E27FC236}">
                <a16:creationId xmlns:a16="http://schemas.microsoft.com/office/drawing/2014/main" id="{50285D89-C53D-FD91-CE48-697E853A0C8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5AF163EE-9A5A-497F-BDC6-438E12DE3DE0}"/>
              </a:ext>
            </a:extLst>
          </p:cNvPr>
          <p:cNvSpPr>
            <a:spLocks noGrp="1"/>
          </p:cNvSpPr>
          <p:nvPr>
            <p:ph type="sldNum" sz="quarter" idx="12"/>
          </p:nvPr>
        </p:nvSpPr>
        <p:spPr/>
        <p:txBody>
          <a:bodyPr/>
          <a:lstStyle/>
          <a:p>
            <a:fld id="{8E17678D-0CDC-4229-B896-CE330539606C}" type="slidenum">
              <a:rPr lang="pt-BR" smtClean="0"/>
              <a:t>‹nº›</a:t>
            </a:fld>
            <a:endParaRPr lang="pt-BR"/>
          </a:p>
        </p:txBody>
      </p:sp>
    </p:spTree>
    <p:extLst>
      <p:ext uri="{BB962C8B-B14F-4D97-AF65-F5344CB8AC3E}">
        <p14:creationId xmlns:p14="http://schemas.microsoft.com/office/powerpoint/2010/main" val="1888782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94E56EAA-9202-8774-3E3D-65322C42B1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CA0F8825-21B8-39A9-355D-6AFABDE553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B2F2D9B-5D16-E3B8-4666-3EF03E91A5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AC4853-526B-4255-A901-ADB6AEE86D43}" type="datetimeFigureOut">
              <a:rPr lang="pt-BR" smtClean="0"/>
              <a:t>17/04/2023</a:t>
            </a:fld>
            <a:endParaRPr lang="pt-BR"/>
          </a:p>
        </p:txBody>
      </p:sp>
      <p:sp>
        <p:nvSpPr>
          <p:cNvPr id="5" name="Espaço Reservado para Rodapé 4">
            <a:extLst>
              <a:ext uri="{FF2B5EF4-FFF2-40B4-BE49-F238E27FC236}">
                <a16:creationId xmlns:a16="http://schemas.microsoft.com/office/drawing/2014/main" id="{12D55A23-6A66-4D6F-2475-9D5C195D62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4BBA3CBE-529F-ED9F-208B-3204B387D5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17678D-0CDC-4229-B896-CE330539606C}" type="slidenum">
              <a:rPr lang="pt-BR" smtClean="0"/>
              <a:t>‹nº›</a:t>
            </a:fld>
            <a:endParaRPr lang="pt-BR"/>
          </a:p>
        </p:txBody>
      </p:sp>
    </p:spTree>
    <p:extLst>
      <p:ext uri="{BB962C8B-B14F-4D97-AF65-F5344CB8AC3E}">
        <p14:creationId xmlns:p14="http://schemas.microsoft.com/office/powerpoint/2010/main" val="18546322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CDFAE7-598D-0972-D98E-4F9E4A0625E0}"/>
              </a:ext>
            </a:extLst>
          </p:cNvPr>
          <p:cNvSpPr>
            <a:spLocks noGrp="1"/>
          </p:cNvSpPr>
          <p:nvPr>
            <p:ph type="ctrTitle"/>
          </p:nvPr>
        </p:nvSpPr>
        <p:spPr/>
        <p:txBody>
          <a:bodyPr/>
          <a:lstStyle/>
          <a:p>
            <a:r>
              <a:rPr lang="pt-BR" dirty="0"/>
              <a:t>Visualização de dados de Estatística Descritiva </a:t>
            </a:r>
          </a:p>
        </p:txBody>
      </p:sp>
      <p:sp>
        <p:nvSpPr>
          <p:cNvPr id="3" name="Subtítulo 2">
            <a:extLst>
              <a:ext uri="{FF2B5EF4-FFF2-40B4-BE49-F238E27FC236}">
                <a16:creationId xmlns:a16="http://schemas.microsoft.com/office/drawing/2014/main" id="{5DCBD3F3-05DA-C9EC-E191-1FA7EC80C833}"/>
              </a:ext>
            </a:extLst>
          </p:cNvPr>
          <p:cNvSpPr>
            <a:spLocks noGrp="1"/>
          </p:cNvSpPr>
          <p:nvPr>
            <p:ph type="subTitle" idx="1"/>
          </p:nvPr>
        </p:nvSpPr>
        <p:spPr/>
        <p:txBody>
          <a:bodyPr/>
          <a:lstStyle/>
          <a:p>
            <a:endParaRPr lang="pt-BR"/>
          </a:p>
        </p:txBody>
      </p:sp>
    </p:spTree>
    <p:extLst>
      <p:ext uri="{BB962C8B-B14F-4D97-AF65-F5344CB8AC3E}">
        <p14:creationId xmlns:p14="http://schemas.microsoft.com/office/powerpoint/2010/main" val="47486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795A54-ABED-3BDA-1C3E-09250EAC09F6}"/>
              </a:ext>
            </a:extLst>
          </p:cNvPr>
          <p:cNvSpPr>
            <a:spLocks noGrp="1"/>
          </p:cNvSpPr>
          <p:nvPr>
            <p:ph type="title"/>
          </p:nvPr>
        </p:nvSpPr>
        <p:spPr/>
        <p:txBody>
          <a:bodyPr/>
          <a:lstStyle/>
          <a:p>
            <a:r>
              <a:rPr lang="pt-BR" dirty="0"/>
              <a:t>Gráfico de barras</a:t>
            </a:r>
          </a:p>
        </p:txBody>
      </p:sp>
      <p:sp>
        <p:nvSpPr>
          <p:cNvPr id="4" name="Espaço Reservado para Conteúdo 3">
            <a:extLst>
              <a:ext uri="{FF2B5EF4-FFF2-40B4-BE49-F238E27FC236}">
                <a16:creationId xmlns:a16="http://schemas.microsoft.com/office/drawing/2014/main" id="{BE825A7B-718F-9AA8-8FBD-1F6DBB1ACCC5}"/>
              </a:ext>
            </a:extLst>
          </p:cNvPr>
          <p:cNvSpPr>
            <a:spLocks noGrp="1"/>
          </p:cNvSpPr>
          <p:nvPr>
            <p:ph idx="1"/>
          </p:nvPr>
        </p:nvSpPr>
        <p:spPr>
          <a:xfrm>
            <a:off x="838200" y="1825625"/>
            <a:ext cx="8192589" cy="4351338"/>
          </a:xfrm>
        </p:spPr>
        <p:txBody>
          <a:bodyPr/>
          <a:lstStyle/>
          <a:p>
            <a:pPr marL="0" indent="0">
              <a:buNone/>
            </a:pPr>
            <a:r>
              <a:rPr lang="pt-BR" dirty="0"/>
              <a:t>Exemplo</a:t>
            </a:r>
          </a:p>
          <a:p>
            <a:endParaRPr lang="pt-BR" dirty="0"/>
          </a:p>
          <a:p>
            <a:r>
              <a:rPr lang="pt-BR" dirty="0"/>
              <a:t>Um banco elaborou uma pesquisa de satisfação com 120 clientes buscando medir o grau agilidade no atendimento (excelente, bom, regular e ruim). </a:t>
            </a:r>
          </a:p>
          <a:p>
            <a:r>
              <a:rPr lang="pt-BR" dirty="0"/>
              <a:t>As frequências absolutas para cada categoria estão representadas na tabela ao lado. Construa um gráfico de barras vertical e horizontal para o problema em questão.</a:t>
            </a:r>
          </a:p>
        </p:txBody>
      </p:sp>
      <p:graphicFrame>
        <p:nvGraphicFramePr>
          <p:cNvPr id="3" name="Tabela 2">
            <a:extLst>
              <a:ext uri="{FF2B5EF4-FFF2-40B4-BE49-F238E27FC236}">
                <a16:creationId xmlns:a16="http://schemas.microsoft.com/office/drawing/2014/main" id="{4C712FAA-65D0-623C-03E4-3B4749071605}"/>
              </a:ext>
            </a:extLst>
          </p:cNvPr>
          <p:cNvGraphicFramePr>
            <a:graphicFrameLocks noGrp="1"/>
          </p:cNvGraphicFramePr>
          <p:nvPr>
            <p:extLst>
              <p:ext uri="{D42A27DB-BD31-4B8C-83A1-F6EECF244321}">
                <p14:modId xmlns:p14="http://schemas.microsoft.com/office/powerpoint/2010/main" val="1494902542"/>
              </p:ext>
            </p:extLst>
          </p:nvPr>
        </p:nvGraphicFramePr>
        <p:xfrm>
          <a:off x="9187543" y="2989603"/>
          <a:ext cx="2786742" cy="2152109"/>
        </p:xfrm>
        <a:graphic>
          <a:graphicData uri="http://schemas.openxmlformats.org/drawingml/2006/table">
            <a:tbl>
              <a:tblPr/>
              <a:tblGrid>
                <a:gridCol w="1482894">
                  <a:extLst>
                    <a:ext uri="{9D8B030D-6E8A-4147-A177-3AD203B41FA5}">
                      <a16:colId xmlns:a16="http://schemas.microsoft.com/office/drawing/2014/main" val="468592050"/>
                    </a:ext>
                  </a:extLst>
                </a:gridCol>
                <a:gridCol w="1303848">
                  <a:extLst>
                    <a:ext uri="{9D8B030D-6E8A-4147-A177-3AD203B41FA5}">
                      <a16:colId xmlns:a16="http://schemas.microsoft.com/office/drawing/2014/main" val="2960885728"/>
                    </a:ext>
                  </a:extLst>
                </a:gridCol>
              </a:tblGrid>
              <a:tr h="458992">
                <a:tc>
                  <a:txBody>
                    <a:bodyPr/>
                    <a:lstStyle/>
                    <a:p>
                      <a:pPr algn="ctr" fontAlgn="b"/>
                      <a:r>
                        <a:rPr lang="pt-BR" sz="2200" b="1" i="0" u="none" strike="noStrike" dirty="0">
                          <a:solidFill>
                            <a:srgbClr val="000000"/>
                          </a:solidFill>
                          <a:effectLst/>
                          <a:latin typeface="Calibri" panose="020F0502020204030204" pitchFamily="34" charset="0"/>
                        </a:rPr>
                        <a:t>Satisfação</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2200" b="1" i="0" u="none" strike="noStrike">
                          <a:solidFill>
                            <a:srgbClr val="000000"/>
                          </a:solidFill>
                          <a:effectLst/>
                          <a:latin typeface="Calibri" panose="020F0502020204030204" pitchFamily="34" charset="0"/>
                        </a:rPr>
                        <a:t>Frequência absoluta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4679575"/>
                  </a:ext>
                </a:extLst>
              </a:tr>
              <a:tr h="368006">
                <a:tc>
                  <a:txBody>
                    <a:bodyPr/>
                    <a:lstStyle/>
                    <a:p>
                      <a:pPr algn="ctr" fontAlgn="b"/>
                      <a:r>
                        <a:rPr lang="pt-BR" sz="2200" b="0" i="0" u="none" strike="noStrike">
                          <a:solidFill>
                            <a:srgbClr val="000000"/>
                          </a:solidFill>
                          <a:effectLst/>
                          <a:latin typeface="Calibri" panose="020F0502020204030204" pitchFamily="34" charset="0"/>
                        </a:rPr>
                        <a:t>Excelente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2200" b="0" i="0" u="none" strike="noStrike">
                          <a:solidFill>
                            <a:srgbClr val="000000"/>
                          </a:solidFill>
                          <a:effectLst/>
                          <a:latin typeface="Calibri" panose="020F0502020204030204" pitchFamily="34" charset="0"/>
                        </a:rPr>
                        <a:t>58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7830039"/>
                  </a:ext>
                </a:extLst>
              </a:tr>
              <a:tr h="368006">
                <a:tc>
                  <a:txBody>
                    <a:bodyPr/>
                    <a:lstStyle/>
                    <a:p>
                      <a:pPr algn="ctr" fontAlgn="b"/>
                      <a:r>
                        <a:rPr lang="pt-BR" sz="2200" b="0" i="0" u="none" strike="noStrike">
                          <a:solidFill>
                            <a:srgbClr val="000000"/>
                          </a:solidFill>
                          <a:effectLst/>
                          <a:latin typeface="Calibri" panose="020F0502020204030204" pitchFamily="34" charset="0"/>
                        </a:rPr>
                        <a:t>Bom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2200" b="0" i="0" u="none" strike="noStrike">
                          <a:solidFill>
                            <a:srgbClr val="000000"/>
                          </a:solidFill>
                          <a:effectLst/>
                          <a:latin typeface="Calibri" panose="020F0502020204030204" pitchFamily="34" charset="0"/>
                        </a:rPr>
                        <a:t>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1433165"/>
                  </a:ext>
                </a:extLst>
              </a:tr>
              <a:tr h="368006">
                <a:tc>
                  <a:txBody>
                    <a:bodyPr/>
                    <a:lstStyle/>
                    <a:p>
                      <a:pPr algn="ctr" fontAlgn="b"/>
                      <a:r>
                        <a:rPr lang="pt-BR" sz="2200" b="0" i="0" u="none" strike="noStrike">
                          <a:solidFill>
                            <a:srgbClr val="000000"/>
                          </a:solidFill>
                          <a:effectLst/>
                          <a:latin typeface="Calibri" panose="020F0502020204030204" pitchFamily="34" charset="0"/>
                        </a:rPr>
                        <a:t>Regular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2200" b="0" i="0" u="none" strike="noStrike">
                          <a:solidFill>
                            <a:srgbClr val="000000"/>
                          </a:solidFill>
                          <a:effectLst/>
                          <a:latin typeface="Calibri" panose="020F0502020204030204" pitchFamily="34" charset="0"/>
                        </a:rPr>
                        <a:t>32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6364142"/>
                  </a:ext>
                </a:extLst>
              </a:tr>
              <a:tr h="368006">
                <a:tc>
                  <a:txBody>
                    <a:bodyPr/>
                    <a:lstStyle/>
                    <a:p>
                      <a:pPr algn="ctr" fontAlgn="b"/>
                      <a:r>
                        <a:rPr lang="pt-BR" sz="2200" b="0" i="0" u="none" strike="noStrike">
                          <a:solidFill>
                            <a:srgbClr val="000000"/>
                          </a:solidFill>
                          <a:effectLst/>
                          <a:latin typeface="Calibri" panose="020F0502020204030204" pitchFamily="34" charset="0"/>
                        </a:rPr>
                        <a:t>Ruim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2200" b="0" i="0" u="none" strike="noStrike" dirty="0">
                          <a:solidFill>
                            <a:srgbClr val="000000"/>
                          </a:solidFill>
                          <a:effectLst/>
                          <a:latin typeface="Calibri" panose="020F0502020204030204" pitchFamily="34" charset="0"/>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56561750"/>
                  </a:ext>
                </a:extLst>
              </a:tr>
            </a:tbl>
          </a:graphicData>
        </a:graphic>
      </p:graphicFrame>
    </p:spTree>
    <p:extLst>
      <p:ext uri="{BB962C8B-B14F-4D97-AF65-F5344CB8AC3E}">
        <p14:creationId xmlns:p14="http://schemas.microsoft.com/office/powerpoint/2010/main" val="3184844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795A54-ABED-3BDA-1C3E-09250EAC09F6}"/>
              </a:ext>
            </a:extLst>
          </p:cNvPr>
          <p:cNvSpPr>
            <a:spLocks noGrp="1"/>
          </p:cNvSpPr>
          <p:nvPr>
            <p:ph type="title"/>
          </p:nvPr>
        </p:nvSpPr>
        <p:spPr/>
        <p:txBody>
          <a:bodyPr/>
          <a:lstStyle/>
          <a:p>
            <a:r>
              <a:rPr lang="pt-BR" dirty="0"/>
              <a:t>Gráfico de barras</a:t>
            </a:r>
          </a:p>
        </p:txBody>
      </p:sp>
      <p:sp>
        <p:nvSpPr>
          <p:cNvPr id="4" name="Espaço Reservado para Conteúdo 3">
            <a:extLst>
              <a:ext uri="{FF2B5EF4-FFF2-40B4-BE49-F238E27FC236}">
                <a16:creationId xmlns:a16="http://schemas.microsoft.com/office/drawing/2014/main" id="{BE825A7B-718F-9AA8-8FBD-1F6DBB1ACCC5}"/>
              </a:ext>
            </a:extLst>
          </p:cNvPr>
          <p:cNvSpPr>
            <a:spLocks noGrp="1"/>
          </p:cNvSpPr>
          <p:nvPr>
            <p:ph idx="1"/>
          </p:nvPr>
        </p:nvSpPr>
        <p:spPr/>
        <p:txBody>
          <a:bodyPr/>
          <a:lstStyle/>
          <a:p>
            <a:r>
              <a:rPr lang="pt-BR" dirty="0"/>
              <a:t>Construção de um gráfico de barras vertical e horizontal para o problema em questão</a:t>
            </a:r>
          </a:p>
          <a:p>
            <a:endParaRPr lang="pt-BR" dirty="0"/>
          </a:p>
          <a:p>
            <a:pPr marL="0" indent="0">
              <a:buNone/>
            </a:pPr>
            <a:endParaRPr lang="pt-BR" dirty="0"/>
          </a:p>
        </p:txBody>
      </p:sp>
      <p:graphicFrame>
        <p:nvGraphicFramePr>
          <p:cNvPr id="3" name="Gráfico 2">
            <a:extLst>
              <a:ext uri="{FF2B5EF4-FFF2-40B4-BE49-F238E27FC236}">
                <a16:creationId xmlns:a16="http://schemas.microsoft.com/office/drawing/2014/main" id="{D0D27673-C076-BD9A-677C-B2D0A54947FB}"/>
              </a:ext>
            </a:extLst>
          </p:cNvPr>
          <p:cNvGraphicFramePr>
            <a:graphicFrameLocks/>
          </p:cNvGraphicFramePr>
          <p:nvPr>
            <p:extLst>
              <p:ext uri="{D42A27DB-BD31-4B8C-83A1-F6EECF244321}">
                <p14:modId xmlns:p14="http://schemas.microsoft.com/office/powerpoint/2010/main" val="3465225835"/>
              </p:ext>
            </p:extLst>
          </p:nvPr>
        </p:nvGraphicFramePr>
        <p:xfrm>
          <a:off x="3339737" y="2954383"/>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42023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795A54-ABED-3BDA-1C3E-09250EAC09F6}"/>
              </a:ext>
            </a:extLst>
          </p:cNvPr>
          <p:cNvSpPr>
            <a:spLocks noGrp="1"/>
          </p:cNvSpPr>
          <p:nvPr>
            <p:ph type="title"/>
          </p:nvPr>
        </p:nvSpPr>
        <p:spPr/>
        <p:txBody>
          <a:bodyPr/>
          <a:lstStyle/>
          <a:p>
            <a:r>
              <a:rPr lang="pt-BR" dirty="0"/>
              <a:t>Gráfico de setores ou pizza</a:t>
            </a:r>
          </a:p>
        </p:txBody>
      </p:sp>
      <p:sp>
        <p:nvSpPr>
          <p:cNvPr id="4" name="Espaço Reservado para Conteúdo 3">
            <a:extLst>
              <a:ext uri="{FF2B5EF4-FFF2-40B4-BE49-F238E27FC236}">
                <a16:creationId xmlns:a16="http://schemas.microsoft.com/office/drawing/2014/main" id="{BE825A7B-718F-9AA8-8FBD-1F6DBB1ACCC5}"/>
              </a:ext>
            </a:extLst>
          </p:cNvPr>
          <p:cNvSpPr>
            <a:spLocks noGrp="1"/>
          </p:cNvSpPr>
          <p:nvPr>
            <p:ph idx="1"/>
          </p:nvPr>
        </p:nvSpPr>
        <p:spPr/>
        <p:txBody>
          <a:bodyPr/>
          <a:lstStyle/>
          <a:p>
            <a:endParaRPr lang="pt-BR" dirty="0"/>
          </a:p>
          <a:p>
            <a:r>
              <a:rPr lang="pt-BR" dirty="0"/>
              <a:t>Outra forma de representar dados qualitativos, em termos de frequência relativa (porcentagem), consiste na elaboração de gráficos de setores ou pizza. </a:t>
            </a:r>
          </a:p>
          <a:p>
            <a:r>
              <a:rPr lang="pt-BR" dirty="0"/>
              <a:t>O gráfico corresponde a um círculo de raio arbitrário (todo) dividido em setores ou pizzas de diversos tamanhos (partes do todo).      Este gráfico permite ao pesquisador a oportunidade de visualizar os dados como fatias de pizza ou porções de um todo.</a:t>
            </a:r>
          </a:p>
        </p:txBody>
      </p:sp>
    </p:spTree>
    <p:extLst>
      <p:ext uri="{BB962C8B-B14F-4D97-AF65-F5344CB8AC3E}">
        <p14:creationId xmlns:p14="http://schemas.microsoft.com/office/powerpoint/2010/main" val="2539766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795A54-ABED-3BDA-1C3E-09250EAC09F6}"/>
              </a:ext>
            </a:extLst>
          </p:cNvPr>
          <p:cNvSpPr>
            <a:spLocks noGrp="1"/>
          </p:cNvSpPr>
          <p:nvPr>
            <p:ph type="title"/>
          </p:nvPr>
        </p:nvSpPr>
        <p:spPr/>
        <p:txBody>
          <a:bodyPr/>
          <a:lstStyle/>
          <a:p>
            <a:r>
              <a:rPr lang="pt-BR" dirty="0"/>
              <a:t>Gráfico de barras</a:t>
            </a:r>
          </a:p>
        </p:txBody>
      </p:sp>
      <p:sp>
        <p:nvSpPr>
          <p:cNvPr id="4" name="Espaço Reservado para Conteúdo 3">
            <a:extLst>
              <a:ext uri="{FF2B5EF4-FFF2-40B4-BE49-F238E27FC236}">
                <a16:creationId xmlns:a16="http://schemas.microsoft.com/office/drawing/2014/main" id="{BE825A7B-718F-9AA8-8FBD-1F6DBB1ACCC5}"/>
              </a:ext>
            </a:extLst>
          </p:cNvPr>
          <p:cNvSpPr>
            <a:spLocks noGrp="1"/>
          </p:cNvSpPr>
          <p:nvPr>
            <p:ph idx="1"/>
          </p:nvPr>
        </p:nvSpPr>
        <p:spPr>
          <a:xfrm>
            <a:off x="838200" y="1825625"/>
            <a:ext cx="8192589" cy="4351338"/>
          </a:xfrm>
        </p:spPr>
        <p:txBody>
          <a:bodyPr/>
          <a:lstStyle/>
          <a:p>
            <a:pPr marL="0" indent="0">
              <a:buNone/>
            </a:pPr>
            <a:r>
              <a:rPr lang="pt-BR" dirty="0"/>
              <a:t>Exemplo</a:t>
            </a:r>
          </a:p>
          <a:p>
            <a:endParaRPr lang="pt-BR" dirty="0"/>
          </a:p>
          <a:p>
            <a:r>
              <a:rPr lang="pt-BR" dirty="0"/>
              <a:t>Uma pesquisa eleitoral foi aplicada na cidade de São Paulo para verificar a preferência dos eleitores em relação aos partidos na próxima eleição à prefeitura. </a:t>
            </a:r>
          </a:p>
          <a:p>
            <a:r>
              <a:rPr lang="pt-BR" dirty="0"/>
              <a:t>A porcentagem de eleitores por partido está representada.</a:t>
            </a:r>
          </a:p>
        </p:txBody>
      </p:sp>
      <p:graphicFrame>
        <p:nvGraphicFramePr>
          <p:cNvPr id="5" name="Tabela 4">
            <a:extLst>
              <a:ext uri="{FF2B5EF4-FFF2-40B4-BE49-F238E27FC236}">
                <a16:creationId xmlns:a16="http://schemas.microsoft.com/office/drawing/2014/main" id="{2E24344E-E51B-8AB2-9394-81CEAA2F6D03}"/>
              </a:ext>
            </a:extLst>
          </p:cNvPr>
          <p:cNvGraphicFramePr>
            <a:graphicFrameLocks noGrp="1"/>
          </p:cNvGraphicFramePr>
          <p:nvPr>
            <p:extLst>
              <p:ext uri="{D42A27DB-BD31-4B8C-83A1-F6EECF244321}">
                <p14:modId xmlns:p14="http://schemas.microsoft.com/office/powerpoint/2010/main" val="1502530282"/>
              </p:ext>
            </p:extLst>
          </p:nvPr>
        </p:nvGraphicFramePr>
        <p:xfrm>
          <a:off x="8917577" y="2981982"/>
          <a:ext cx="3108960" cy="2758440"/>
        </p:xfrm>
        <a:graphic>
          <a:graphicData uri="http://schemas.openxmlformats.org/drawingml/2006/table">
            <a:tbl>
              <a:tblPr/>
              <a:tblGrid>
                <a:gridCol w="1554480">
                  <a:extLst>
                    <a:ext uri="{9D8B030D-6E8A-4147-A177-3AD203B41FA5}">
                      <a16:colId xmlns:a16="http://schemas.microsoft.com/office/drawing/2014/main" val="1143431002"/>
                    </a:ext>
                  </a:extLst>
                </a:gridCol>
                <a:gridCol w="1554480">
                  <a:extLst>
                    <a:ext uri="{9D8B030D-6E8A-4147-A177-3AD203B41FA5}">
                      <a16:colId xmlns:a16="http://schemas.microsoft.com/office/drawing/2014/main" val="4199914443"/>
                    </a:ext>
                  </a:extLst>
                </a:gridCol>
              </a:tblGrid>
              <a:tr h="200025">
                <a:tc>
                  <a:txBody>
                    <a:bodyPr/>
                    <a:lstStyle/>
                    <a:p>
                      <a:pPr algn="ctr" fontAlgn="b"/>
                      <a:r>
                        <a:rPr lang="pt-BR" sz="2200" b="1" i="0" u="none" strike="noStrike" dirty="0">
                          <a:solidFill>
                            <a:srgbClr val="000000"/>
                          </a:solidFill>
                          <a:effectLst/>
                          <a:latin typeface="Calibri" panose="020F0502020204030204" pitchFamily="34" charset="0"/>
                        </a:rPr>
                        <a:t>Partido</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2200" b="1" i="0" u="none" strike="noStrike">
                          <a:solidFill>
                            <a:srgbClr val="000000"/>
                          </a:solidFill>
                          <a:effectLst/>
                          <a:latin typeface="Calibri" panose="020F0502020204030204" pitchFamily="34" charset="0"/>
                        </a:rPr>
                        <a:t>Porcentagem</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12233601"/>
                  </a:ext>
                </a:extLst>
              </a:tr>
              <a:tr h="190500">
                <a:tc>
                  <a:txBody>
                    <a:bodyPr/>
                    <a:lstStyle/>
                    <a:p>
                      <a:pPr algn="ctr" fontAlgn="b"/>
                      <a:r>
                        <a:rPr lang="pt-BR" sz="2200" b="0" i="0" u="none" strike="noStrike" dirty="0">
                          <a:solidFill>
                            <a:srgbClr val="000000"/>
                          </a:solidFill>
                          <a:effectLst/>
                          <a:latin typeface="Calibri" panose="020F0502020204030204" pitchFamily="34" charset="0"/>
                        </a:rPr>
                        <a:t>PMDB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2200" b="0" i="0" u="none" strike="noStrike">
                          <a:solidFill>
                            <a:srgbClr val="000000"/>
                          </a:solidFill>
                          <a:effectLst/>
                          <a:latin typeface="Calibri" panose="020F0502020204030204" pitchFamily="34" charset="0"/>
                        </a:rPr>
                        <a:t>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962145"/>
                  </a:ext>
                </a:extLst>
              </a:tr>
              <a:tr h="190500">
                <a:tc>
                  <a:txBody>
                    <a:bodyPr/>
                    <a:lstStyle/>
                    <a:p>
                      <a:pPr algn="ctr" fontAlgn="b"/>
                      <a:r>
                        <a:rPr lang="pt-BR" sz="2200" b="0" i="0" u="none" strike="noStrike">
                          <a:solidFill>
                            <a:srgbClr val="000000"/>
                          </a:solidFill>
                          <a:effectLst/>
                          <a:latin typeface="Calibri" panose="020F0502020204030204" pitchFamily="34" charset="0"/>
                        </a:rPr>
                        <a:t>Rede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2200" b="0" i="0" u="none" strike="noStrike">
                          <a:solidFill>
                            <a:srgbClr val="000000"/>
                          </a:solidFill>
                          <a:effectLst/>
                          <a:latin typeface="Calibri" panose="020F0502020204030204" pitchFamily="34" charset="0"/>
                        </a:rPr>
                        <a:t>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05578879"/>
                  </a:ext>
                </a:extLst>
              </a:tr>
              <a:tr h="190500">
                <a:tc>
                  <a:txBody>
                    <a:bodyPr/>
                    <a:lstStyle/>
                    <a:p>
                      <a:pPr algn="ctr" fontAlgn="b"/>
                      <a:r>
                        <a:rPr lang="pt-BR" sz="2200" b="0" i="0" u="none" strike="noStrike">
                          <a:solidFill>
                            <a:srgbClr val="000000"/>
                          </a:solidFill>
                          <a:effectLst/>
                          <a:latin typeface="Calibri" panose="020F0502020204030204" pitchFamily="34" charset="0"/>
                        </a:rPr>
                        <a:t>PDT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2200" b="0" i="0" u="none" strike="noStrike">
                          <a:solidFill>
                            <a:srgbClr val="000000"/>
                          </a:solidFill>
                          <a:effectLst/>
                          <a:latin typeface="Calibri" panose="020F0502020204030204" pitchFamily="34" charset="0"/>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4635422"/>
                  </a:ext>
                </a:extLst>
              </a:tr>
              <a:tr h="190500">
                <a:tc>
                  <a:txBody>
                    <a:bodyPr/>
                    <a:lstStyle/>
                    <a:p>
                      <a:pPr algn="ctr" fontAlgn="b"/>
                      <a:r>
                        <a:rPr lang="pt-BR" sz="2200" b="0" i="0" u="none" strike="noStrike">
                          <a:solidFill>
                            <a:srgbClr val="000000"/>
                          </a:solidFill>
                          <a:effectLst/>
                          <a:latin typeface="Calibri" panose="020F0502020204030204" pitchFamily="34" charset="0"/>
                        </a:rPr>
                        <a:t>PSDB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2200" b="0" i="0" u="none" strike="noStrike">
                          <a:solidFill>
                            <a:srgbClr val="000000"/>
                          </a:solidFill>
                          <a:effectLst/>
                          <a:latin typeface="Calibri" panose="020F0502020204030204" pitchFamily="34" charset="0"/>
                        </a:rPr>
                        <a:t>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07642541"/>
                  </a:ext>
                </a:extLst>
              </a:tr>
              <a:tr h="190500">
                <a:tc>
                  <a:txBody>
                    <a:bodyPr/>
                    <a:lstStyle/>
                    <a:p>
                      <a:pPr algn="ctr" fontAlgn="b"/>
                      <a:r>
                        <a:rPr lang="pt-BR" sz="2200" b="0" i="0" u="none" strike="noStrike">
                          <a:solidFill>
                            <a:srgbClr val="000000"/>
                          </a:solidFill>
                          <a:effectLst/>
                          <a:latin typeface="Calibri" panose="020F0502020204030204" pitchFamily="34" charset="0"/>
                        </a:rPr>
                        <a:t>PC do 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2200" b="0" i="0" u="none" strike="noStrike" dirty="0">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4552417"/>
                  </a:ext>
                </a:extLst>
              </a:tr>
              <a:tr h="190500">
                <a:tc>
                  <a:txBody>
                    <a:bodyPr/>
                    <a:lstStyle/>
                    <a:p>
                      <a:pPr algn="ctr" fontAlgn="b"/>
                      <a:r>
                        <a:rPr lang="pt-BR" sz="2200" b="0" i="0" u="none" strike="noStrike">
                          <a:solidFill>
                            <a:srgbClr val="000000"/>
                          </a:solidFill>
                          <a:effectLst/>
                          <a:latin typeface="Calibri" panose="020F0502020204030204" pitchFamily="34" charset="0"/>
                        </a:rPr>
                        <a:t>PV</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22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2374107"/>
                  </a:ext>
                </a:extLst>
              </a:tr>
              <a:tr h="190500">
                <a:tc>
                  <a:txBody>
                    <a:bodyPr/>
                    <a:lstStyle/>
                    <a:p>
                      <a:pPr algn="ctr" fontAlgn="b"/>
                      <a:r>
                        <a:rPr lang="pt-BR" sz="2200" b="0" i="0" u="none" strike="noStrike">
                          <a:solidFill>
                            <a:srgbClr val="000000"/>
                          </a:solidFill>
                          <a:effectLst/>
                          <a:latin typeface="Calibri" panose="020F0502020204030204" pitchFamily="34" charset="0"/>
                        </a:rPr>
                        <a:t>Outros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2200" b="0" i="0" u="none" strike="noStrike" dirty="0">
                          <a:solidFill>
                            <a:srgbClr val="000000"/>
                          </a:solidFill>
                          <a:effectLst/>
                          <a:latin typeface="Calibri" panose="020F0502020204030204"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11885804"/>
                  </a:ext>
                </a:extLst>
              </a:tr>
            </a:tbl>
          </a:graphicData>
        </a:graphic>
      </p:graphicFrame>
    </p:spTree>
    <p:extLst>
      <p:ext uri="{BB962C8B-B14F-4D97-AF65-F5344CB8AC3E}">
        <p14:creationId xmlns:p14="http://schemas.microsoft.com/office/powerpoint/2010/main" val="3058734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795A54-ABED-3BDA-1C3E-09250EAC09F6}"/>
              </a:ext>
            </a:extLst>
          </p:cNvPr>
          <p:cNvSpPr>
            <a:spLocks noGrp="1"/>
          </p:cNvSpPr>
          <p:nvPr>
            <p:ph type="title"/>
          </p:nvPr>
        </p:nvSpPr>
        <p:spPr/>
        <p:txBody>
          <a:bodyPr/>
          <a:lstStyle/>
          <a:p>
            <a:r>
              <a:rPr lang="pt-BR" dirty="0"/>
              <a:t>Gráfico de barras</a:t>
            </a:r>
          </a:p>
        </p:txBody>
      </p:sp>
      <p:sp>
        <p:nvSpPr>
          <p:cNvPr id="4" name="Espaço Reservado para Conteúdo 3">
            <a:extLst>
              <a:ext uri="{FF2B5EF4-FFF2-40B4-BE49-F238E27FC236}">
                <a16:creationId xmlns:a16="http://schemas.microsoft.com/office/drawing/2014/main" id="{BE825A7B-718F-9AA8-8FBD-1F6DBB1ACCC5}"/>
              </a:ext>
            </a:extLst>
          </p:cNvPr>
          <p:cNvSpPr>
            <a:spLocks noGrp="1"/>
          </p:cNvSpPr>
          <p:nvPr>
            <p:ph idx="1"/>
          </p:nvPr>
        </p:nvSpPr>
        <p:spPr/>
        <p:txBody>
          <a:bodyPr/>
          <a:lstStyle/>
          <a:p>
            <a:r>
              <a:rPr lang="pt-BR" dirty="0"/>
              <a:t>Construção de um gráfico de setores ou pizza</a:t>
            </a:r>
          </a:p>
          <a:p>
            <a:endParaRPr lang="pt-BR" dirty="0"/>
          </a:p>
          <a:p>
            <a:pPr marL="0" indent="0">
              <a:buNone/>
            </a:pPr>
            <a:endParaRPr lang="pt-BR" dirty="0"/>
          </a:p>
        </p:txBody>
      </p:sp>
      <p:graphicFrame>
        <p:nvGraphicFramePr>
          <p:cNvPr id="5" name="Gráfico 4">
            <a:extLst>
              <a:ext uri="{FF2B5EF4-FFF2-40B4-BE49-F238E27FC236}">
                <a16:creationId xmlns:a16="http://schemas.microsoft.com/office/drawing/2014/main" id="{DB029167-6CDA-E562-E47F-F247FE1A6D8D}"/>
              </a:ext>
            </a:extLst>
          </p:cNvPr>
          <p:cNvGraphicFramePr>
            <a:graphicFrameLocks/>
          </p:cNvGraphicFramePr>
          <p:nvPr>
            <p:extLst>
              <p:ext uri="{D42A27DB-BD31-4B8C-83A1-F6EECF244321}">
                <p14:modId xmlns:p14="http://schemas.microsoft.com/office/powerpoint/2010/main" val="1556913494"/>
              </p:ext>
            </p:extLst>
          </p:nvPr>
        </p:nvGraphicFramePr>
        <p:xfrm>
          <a:off x="3281362" y="2562225"/>
          <a:ext cx="5629275" cy="33289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96890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795A54-ABED-3BDA-1C3E-09250EAC09F6}"/>
              </a:ext>
            </a:extLst>
          </p:cNvPr>
          <p:cNvSpPr>
            <a:spLocks noGrp="1"/>
          </p:cNvSpPr>
          <p:nvPr>
            <p:ph type="title"/>
          </p:nvPr>
        </p:nvSpPr>
        <p:spPr/>
        <p:txBody>
          <a:bodyPr/>
          <a:lstStyle/>
          <a:p>
            <a:r>
              <a:rPr lang="pt-BR" dirty="0"/>
              <a:t>Diagrama de Pareto</a:t>
            </a:r>
          </a:p>
        </p:txBody>
      </p:sp>
      <p:sp>
        <p:nvSpPr>
          <p:cNvPr id="4" name="Espaço Reservado para Conteúdo 3">
            <a:extLst>
              <a:ext uri="{FF2B5EF4-FFF2-40B4-BE49-F238E27FC236}">
                <a16:creationId xmlns:a16="http://schemas.microsoft.com/office/drawing/2014/main" id="{BE825A7B-718F-9AA8-8FBD-1F6DBB1ACCC5}"/>
              </a:ext>
            </a:extLst>
          </p:cNvPr>
          <p:cNvSpPr>
            <a:spLocks noGrp="1"/>
          </p:cNvSpPr>
          <p:nvPr>
            <p:ph idx="1"/>
          </p:nvPr>
        </p:nvSpPr>
        <p:spPr/>
        <p:txBody>
          <a:bodyPr/>
          <a:lstStyle/>
          <a:p>
            <a:endParaRPr lang="pt-BR" dirty="0"/>
          </a:p>
          <a:p>
            <a:r>
              <a:rPr lang="pt-BR" dirty="0"/>
              <a:t>O diagrama de Pareto é uma das ferramentas da Qualidade e tem como objetivo investigar os tipos de problemas e, consequentemente, identificar suas respectivas causas, de forma que uma ação possa ser tomada a fim de reduzi-las ou eliminá-las.      </a:t>
            </a:r>
          </a:p>
          <a:p>
            <a:r>
              <a:rPr lang="pt-BR" dirty="0"/>
              <a:t>O diagrama de Pareto é um gráfico de barras vertical combinado com um gráfico de linhas. As barras representam as frequências absolutas de ocorrências dos problemas e as linhas representam as frequências relativas acumuladas. </a:t>
            </a:r>
          </a:p>
          <a:p>
            <a:r>
              <a:rPr lang="pt-BR" dirty="0"/>
              <a:t>Os problemas são ordenados em forma decrescente de prioridade.</a:t>
            </a:r>
          </a:p>
        </p:txBody>
      </p:sp>
    </p:spTree>
    <p:extLst>
      <p:ext uri="{BB962C8B-B14F-4D97-AF65-F5344CB8AC3E}">
        <p14:creationId xmlns:p14="http://schemas.microsoft.com/office/powerpoint/2010/main" val="1219908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795A54-ABED-3BDA-1C3E-09250EAC09F6}"/>
              </a:ext>
            </a:extLst>
          </p:cNvPr>
          <p:cNvSpPr>
            <a:spLocks noGrp="1"/>
          </p:cNvSpPr>
          <p:nvPr>
            <p:ph type="title"/>
          </p:nvPr>
        </p:nvSpPr>
        <p:spPr/>
        <p:txBody>
          <a:bodyPr/>
          <a:lstStyle/>
          <a:p>
            <a:r>
              <a:rPr lang="pt-BR" dirty="0"/>
              <a:t>Diagrama de Pareto</a:t>
            </a:r>
          </a:p>
        </p:txBody>
      </p:sp>
      <p:sp>
        <p:nvSpPr>
          <p:cNvPr id="4" name="Espaço Reservado para Conteúdo 3">
            <a:extLst>
              <a:ext uri="{FF2B5EF4-FFF2-40B4-BE49-F238E27FC236}">
                <a16:creationId xmlns:a16="http://schemas.microsoft.com/office/drawing/2014/main" id="{BE825A7B-718F-9AA8-8FBD-1F6DBB1ACCC5}"/>
              </a:ext>
            </a:extLst>
          </p:cNvPr>
          <p:cNvSpPr>
            <a:spLocks noGrp="1"/>
          </p:cNvSpPr>
          <p:nvPr>
            <p:ph idx="1"/>
          </p:nvPr>
        </p:nvSpPr>
        <p:spPr>
          <a:xfrm>
            <a:off x="838200" y="1825625"/>
            <a:ext cx="8192589" cy="4351338"/>
          </a:xfrm>
        </p:spPr>
        <p:txBody>
          <a:bodyPr/>
          <a:lstStyle/>
          <a:p>
            <a:pPr marL="0" indent="0">
              <a:buNone/>
            </a:pPr>
            <a:r>
              <a:rPr lang="pt-BR" dirty="0"/>
              <a:t>Exemplo</a:t>
            </a:r>
          </a:p>
          <a:p>
            <a:endParaRPr lang="pt-BR" dirty="0"/>
          </a:p>
          <a:p>
            <a:r>
              <a:rPr lang="pt-BR" dirty="0"/>
              <a:t>Uma empresa fabricante de cartões de crédito e magnéticos tem como objetivo reduzir o número de cartões defeituosos. </a:t>
            </a:r>
          </a:p>
          <a:p>
            <a:r>
              <a:rPr lang="pt-BR" dirty="0"/>
              <a:t>O inspetor de qualidade classificou a amostra de 1.000 cartões coletada durante uma semana de produção, de acordo com os tipos de defeitos detectados.</a:t>
            </a:r>
          </a:p>
        </p:txBody>
      </p:sp>
      <p:graphicFrame>
        <p:nvGraphicFramePr>
          <p:cNvPr id="6" name="Tabela 5">
            <a:extLst>
              <a:ext uri="{FF2B5EF4-FFF2-40B4-BE49-F238E27FC236}">
                <a16:creationId xmlns:a16="http://schemas.microsoft.com/office/drawing/2014/main" id="{2BA4DEEA-B99A-E1B1-3E6A-3382A67903E2}"/>
              </a:ext>
            </a:extLst>
          </p:cNvPr>
          <p:cNvGraphicFramePr>
            <a:graphicFrameLocks noGrp="1"/>
          </p:cNvGraphicFramePr>
          <p:nvPr>
            <p:extLst>
              <p:ext uri="{D42A27DB-BD31-4B8C-83A1-F6EECF244321}">
                <p14:modId xmlns:p14="http://schemas.microsoft.com/office/powerpoint/2010/main" val="196778402"/>
              </p:ext>
            </p:extLst>
          </p:nvPr>
        </p:nvGraphicFramePr>
        <p:xfrm>
          <a:off x="8764452" y="2077403"/>
          <a:ext cx="3070497" cy="4099560"/>
        </p:xfrm>
        <a:graphic>
          <a:graphicData uri="http://schemas.openxmlformats.org/drawingml/2006/table">
            <a:tbl>
              <a:tblPr/>
              <a:tblGrid>
                <a:gridCol w="1476828">
                  <a:extLst>
                    <a:ext uri="{9D8B030D-6E8A-4147-A177-3AD203B41FA5}">
                      <a16:colId xmlns:a16="http://schemas.microsoft.com/office/drawing/2014/main" val="3805093617"/>
                    </a:ext>
                  </a:extLst>
                </a:gridCol>
                <a:gridCol w="1593669">
                  <a:extLst>
                    <a:ext uri="{9D8B030D-6E8A-4147-A177-3AD203B41FA5}">
                      <a16:colId xmlns:a16="http://schemas.microsoft.com/office/drawing/2014/main" val="4261832113"/>
                    </a:ext>
                  </a:extLst>
                </a:gridCol>
              </a:tblGrid>
              <a:tr h="200025">
                <a:tc>
                  <a:txBody>
                    <a:bodyPr/>
                    <a:lstStyle/>
                    <a:p>
                      <a:pPr algn="ctr" fontAlgn="b"/>
                      <a:r>
                        <a:rPr lang="pt-BR" sz="2200" b="1" i="0" u="none" strike="noStrike" dirty="0">
                          <a:solidFill>
                            <a:srgbClr val="000000"/>
                          </a:solidFill>
                          <a:effectLst/>
                          <a:latin typeface="Calibri" panose="020F0502020204030204" pitchFamily="34" charset="0"/>
                        </a:rPr>
                        <a:t>Tipo de defeito</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2200" b="1" i="0" u="none" strike="noStrike">
                          <a:solidFill>
                            <a:srgbClr val="000000"/>
                          </a:solidFill>
                          <a:effectLst/>
                          <a:latin typeface="Calibri" panose="020F0502020204030204" pitchFamily="34" charset="0"/>
                        </a:rPr>
                        <a:t>Frequência absoluta (Fi)</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25718972"/>
                  </a:ext>
                </a:extLst>
              </a:tr>
              <a:tr h="190500">
                <a:tc>
                  <a:txBody>
                    <a:bodyPr/>
                    <a:lstStyle/>
                    <a:p>
                      <a:pPr algn="ctr" fontAlgn="b"/>
                      <a:r>
                        <a:rPr lang="pt-BR" sz="2200" b="0" i="0" u="none" strike="noStrike" dirty="0">
                          <a:solidFill>
                            <a:srgbClr val="000000"/>
                          </a:solidFill>
                          <a:effectLst/>
                          <a:latin typeface="Calibri" panose="020F0502020204030204" pitchFamily="34" charset="0"/>
                        </a:rPr>
                        <a:t>Amassado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2200" b="0" i="0" u="none" strike="noStrike">
                          <a:solidFill>
                            <a:srgbClr val="000000"/>
                          </a:solidFill>
                          <a:effectLst/>
                          <a:latin typeface="Calibri" panose="020F0502020204030204" pitchFamily="34" charset="0"/>
                        </a:rPr>
                        <a:t>71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06149582"/>
                  </a:ext>
                </a:extLst>
              </a:tr>
              <a:tr h="190500">
                <a:tc>
                  <a:txBody>
                    <a:bodyPr/>
                    <a:lstStyle/>
                    <a:p>
                      <a:pPr algn="ctr" fontAlgn="b"/>
                      <a:r>
                        <a:rPr lang="pt-BR" sz="2200" b="0" i="0" u="none" strike="noStrike" dirty="0">
                          <a:solidFill>
                            <a:srgbClr val="000000"/>
                          </a:solidFill>
                          <a:effectLst/>
                          <a:latin typeface="Calibri" panose="020F0502020204030204" pitchFamily="34" charset="0"/>
                        </a:rPr>
                        <a:t>Perfurado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2200" b="0" i="0" u="none" strike="noStrike">
                          <a:solidFill>
                            <a:srgbClr val="000000"/>
                          </a:solidFill>
                          <a:effectLst/>
                          <a:latin typeface="Calibri" panose="020F0502020204030204" pitchFamily="34" charset="0"/>
                        </a:rPr>
                        <a:t>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7486100"/>
                  </a:ext>
                </a:extLst>
              </a:tr>
              <a:tr h="190500">
                <a:tc>
                  <a:txBody>
                    <a:bodyPr/>
                    <a:lstStyle/>
                    <a:p>
                      <a:pPr algn="ctr" fontAlgn="b"/>
                      <a:r>
                        <a:rPr lang="pt-BR" sz="2200" b="0" i="0" u="none" strike="noStrike">
                          <a:solidFill>
                            <a:srgbClr val="000000"/>
                          </a:solidFill>
                          <a:effectLst/>
                          <a:latin typeface="Calibri" panose="020F0502020204030204" pitchFamily="34" charset="0"/>
                        </a:rPr>
                        <a:t>Impressão ilegível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2200" b="0" i="0" u="none" strike="noStrike" dirty="0">
                          <a:solidFill>
                            <a:srgbClr val="000000"/>
                          </a:solidFill>
                          <a:effectLst/>
                          <a:latin typeface="Calibri" panose="020F0502020204030204" pitchFamily="34" charset="0"/>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89384435"/>
                  </a:ext>
                </a:extLst>
              </a:tr>
              <a:tr h="190500">
                <a:tc>
                  <a:txBody>
                    <a:bodyPr/>
                    <a:lstStyle/>
                    <a:p>
                      <a:pPr algn="ctr" fontAlgn="b"/>
                      <a:r>
                        <a:rPr lang="pt-BR" sz="2200" b="0" i="0" u="none" strike="noStrike">
                          <a:solidFill>
                            <a:srgbClr val="000000"/>
                          </a:solidFill>
                          <a:effectLst/>
                          <a:latin typeface="Calibri" panose="020F0502020204030204" pitchFamily="34" charset="0"/>
                        </a:rPr>
                        <a:t>Caracteres errados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2200" b="0" i="0" u="none" strike="noStrike">
                          <a:solidFill>
                            <a:srgbClr val="000000"/>
                          </a:solidFill>
                          <a:effectLst/>
                          <a:latin typeface="Calibri" panose="020F0502020204030204" pitchFamily="34" charset="0"/>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48041576"/>
                  </a:ext>
                </a:extLst>
              </a:tr>
              <a:tr h="190500">
                <a:tc>
                  <a:txBody>
                    <a:bodyPr/>
                    <a:lstStyle/>
                    <a:p>
                      <a:pPr algn="ctr" fontAlgn="b"/>
                      <a:r>
                        <a:rPr lang="pt-BR" sz="2200" b="0" i="0" u="none" strike="noStrike">
                          <a:solidFill>
                            <a:srgbClr val="000000"/>
                          </a:solidFill>
                          <a:effectLst/>
                          <a:latin typeface="Calibri" panose="020F0502020204030204" pitchFamily="34" charset="0"/>
                        </a:rPr>
                        <a:t>Números errados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2200" b="0" i="0" u="none" strike="noStrike" dirty="0">
                          <a:solidFill>
                            <a:srgbClr val="000000"/>
                          </a:solidFill>
                          <a:effectLst/>
                          <a:latin typeface="Calibri" panose="020F0502020204030204" pitchFamily="34" charset="0"/>
                        </a:rPr>
                        <a:t>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32943464"/>
                  </a:ext>
                </a:extLst>
              </a:tr>
              <a:tr h="190500">
                <a:tc>
                  <a:txBody>
                    <a:bodyPr/>
                    <a:lstStyle/>
                    <a:p>
                      <a:pPr algn="ctr" fontAlgn="b"/>
                      <a:r>
                        <a:rPr lang="pt-BR" sz="2200" b="0" i="0" u="none" strike="noStrike">
                          <a:solidFill>
                            <a:srgbClr val="000000"/>
                          </a:solidFill>
                          <a:effectLst/>
                          <a:latin typeface="Calibri" panose="020F0502020204030204" pitchFamily="34" charset="0"/>
                        </a:rPr>
                        <a:t>Outros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2200" b="0" i="0" u="none" strike="noStrike" dirty="0">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5443945"/>
                  </a:ext>
                </a:extLst>
              </a:tr>
              <a:tr h="190500">
                <a:tc>
                  <a:txBody>
                    <a:bodyPr/>
                    <a:lstStyle/>
                    <a:p>
                      <a:pPr algn="ctr" fontAlgn="b"/>
                      <a:r>
                        <a:rPr lang="pt-BR" sz="2200" b="1" i="0" u="none" strike="noStrike">
                          <a:solidFill>
                            <a:srgbClr val="000000"/>
                          </a:solidFill>
                          <a:effectLst/>
                          <a:latin typeface="Calibri" panose="020F0502020204030204" pitchFamily="34" charset="0"/>
                        </a:rPr>
                        <a:t>Total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2200" b="1" i="0" u="none" strike="noStrike" dirty="0">
                          <a:solidFill>
                            <a:srgbClr val="000000"/>
                          </a:solidFill>
                          <a:effectLst/>
                          <a:latin typeface="Calibri" panose="020F0502020204030204" pitchFamily="34" charset="0"/>
                        </a:rPr>
                        <a:t>181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5152533"/>
                  </a:ext>
                </a:extLst>
              </a:tr>
            </a:tbl>
          </a:graphicData>
        </a:graphic>
      </p:graphicFrame>
    </p:spTree>
    <p:extLst>
      <p:ext uri="{BB962C8B-B14F-4D97-AF65-F5344CB8AC3E}">
        <p14:creationId xmlns:p14="http://schemas.microsoft.com/office/powerpoint/2010/main" val="15049747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795A54-ABED-3BDA-1C3E-09250EAC09F6}"/>
              </a:ext>
            </a:extLst>
          </p:cNvPr>
          <p:cNvSpPr>
            <a:spLocks noGrp="1"/>
          </p:cNvSpPr>
          <p:nvPr>
            <p:ph type="title"/>
          </p:nvPr>
        </p:nvSpPr>
        <p:spPr/>
        <p:txBody>
          <a:bodyPr/>
          <a:lstStyle/>
          <a:p>
            <a:r>
              <a:rPr lang="pt-BR" dirty="0"/>
              <a:t>Diagrama de Pareto</a:t>
            </a:r>
          </a:p>
        </p:txBody>
      </p:sp>
      <p:sp>
        <p:nvSpPr>
          <p:cNvPr id="4" name="Espaço Reservado para Conteúdo 3">
            <a:extLst>
              <a:ext uri="{FF2B5EF4-FFF2-40B4-BE49-F238E27FC236}">
                <a16:creationId xmlns:a16="http://schemas.microsoft.com/office/drawing/2014/main" id="{BE825A7B-718F-9AA8-8FBD-1F6DBB1ACCC5}"/>
              </a:ext>
            </a:extLst>
          </p:cNvPr>
          <p:cNvSpPr>
            <a:spLocks noGrp="1"/>
          </p:cNvSpPr>
          <p:nvPr>
            <p:ph idx="1"/>
          </p:nvPr>
        </p:nvSpPr>
        <p:spPr/>
        <p:txBody>
          <a:bodyPr/>
          <a:lstStyle/>
          <a:p>
            <a:r>
              <a:rPr lang="pt-BR" dirty="0"/>
              <a:t>Construção do diagrama de Pareto para o problema em questão</a:t>
            </a:r>
          </a:p>
        </p:txBody>
      </p:sp>
      <p:graphicFrame>
        <p:nvGraphicFramePr>
          <p:cNvPr id="5" name="Gráfico 4">
            <a:extLst>
              <a:ext uri="{FF2B5EF4-FFF2-40B4-BE49-F238E27FC236}">
                <a16:creationId xmlns:a16="http://schemas.microsoft.com/office/drawing/2014/main" id="{DB029167-6CDA-E562-E47F-F247FE1A6D8D}"/>
              </a:ext>
            </a:extLst>
          </p:cNvPr>
          <p:cNvGraphicFramePr>
            <a:graphicFrameLocks/>
          </p:cNvGraphicFramePr>
          <p:nvPr>
            <p:extLst>
              <p:ext uri="{D42A27DB-BD31-4B8C-83A1-F6EECF244321}">
                <p14:modId xmlns:p14="http://schemas.microsoft.com/office/powerpoint/2010/main" val="3524038879"/>
              </p:ext>
            </p:extLst>
          </p:nvPr>
        </p:nvGraphicFramePr>
        <p:xfrm>
          <a:off x="3281362" y="2562225"/>
          <a:ext cx="5629275" cy="33289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766254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795A54-ABED-3BDA-1C3E-09250EAC09F6}"/>
              </a:ext>
            </a:extLst>
          </p:cNvPr>
          <p:cNvSpPr>
            <a:spLocks noGrp="1"/>
          </p:cNvSpPr>
          <p:nvPr>
            <p:ph type="title"/>
          </p:nvPr>
        </p:nvSpPr>
        <p:spPr/>
        <p:txBody>
          <a:bodyPr/>
          <a:lstStyle/>
          <a:p>
            <a:r>
              <a:rPr lang="pt-BR" dirty="0"/>
              <a:t> Gráfico de linhas</a:t>
            </a:r>
          </a:p>
        </p:txBody>
      </p:sp>
      <p:sp>
        <p:nvSpPr>
          <p:cNvPr id="4" name="Espaço Reservado para Conteúdo 3">
            <a:extLst>
              <a:ext uri="{FF2B5EF4-FFF2-40B4-BE49-F238E27FC236}">
                <a16:creationId xmlns:a16="http://schemas.microsoft.com/office/drawing/2014/main" id="{BE825A7B-718F-9AA8-8FBD-1F6DBB1ACCC5}"/>
              </a:ext>
            </a:extLst>
          </p:cNvPr>
          <p:cNvSpPr>
            <a:spLocks noGrp="1"/>
          </p:cNvSpPr>
          <p:nvPr>
            <p:ph idx="1"/>
          </p:nvPr>
        </p:nvSpPr>
        <p:spPr/>
        <p:txBody>
          <a:bodyPr>
            <a:normAutofit fontScale="92500" lnSpcReduction="10000"/>
          </a:bodyPr>
          <a:lstStyle/>
          <a:p>
            <a:endParaRPr lang="pt-BR" dirty="0"/>
          </a:p>
          <a:p>
            <a:r>
              <a:rPr lang="pt-BR" dirty="0"/>
              <a:t>No gráfico de linhas, pontos são representados pela intersecção das variáveis envolvidas no eixo das abscissas (X) e das ordenadas (Y), e os mesmos são ligados por segmentos de reta.      </a:t>
            </a:r>
          </a:p>
          <a:p>
            <a:r>
              <a:rPr lang="pt-BR" dirty="0"/>
              <a:t>Apesar de considerar dois eixos, o gráfico de linhas será utilizado neste capítulo para representar o comportamento de uma única variável. </a:t>
            </a:r>
          </a:p>
          <a:p>
            <a:r>
              <a:rPr lang="pt-BR" dirty="0"/>
              <a:t>O gráfico mostra a evolução ou tendência dos dados de uma variável quantitativa, geralmente contínua, em intervalos regulares. </a:t>
            </a:r>
          </a:p>
          <a:p>
            <a:r>
              <a:rPr lang="pt-BR" dirty="0"/>
              <a:t>Os valores numéricos da variável são representados no eixo das ordenadas e o eixo das abscissas mostra apenas a distribuição dos dados de forma uniforme. </a:t>
            </a:r>
          </a:p>
        </p:txBody>
      </p:sp>
    </p:spTree>
    <p:extLst>
      <p:ext uri="{BB962C8B-B14F-4D97-AF65-F5344CB8AC3E}">
        <p14:creationId xmlns:p14="http://schemas.microsoft.com/office/powerpoint/2010/main" val="29301230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795A54-ABED-3BDA-1C3E-09250EAC09F6}"/>
              </a:ext>
            </a:extLst>
          </p:cNvPr>
          <p:cNvSpPr>
            <a:spLocks noGrp="1"/>
          </p:cNvSpPr>
          <p:nvPr>
            <p:ph type="title"/>
          </p:nvPr>
        </p:nvSpPr>
        <p:spPr/>
        <p:txBody>
          <a:bodyPr/>
          <a:lstStyle/>
          <a:p>
            <a:r>
              <a:rPr lang="pt-BR" dirty="0"/>
              <a:t> Gráfico de linhas</a:t>
            </a:r>
          </a:p>
        </p:txBody>
      </p:sp>
      <p:sp>
        <p:nvSpPr>
          <p:cNvPr id="4" name="Espaço Reservado para Conteúdo 3">
            <a:extLst>
              <a:ext uri="{FF2B5EF4-FFF2-40B4-BE49-F238E27FC236}">
                <a16:creationId xmlns:a16="http://schemas.microsoft.com/office/drawing/2014/main" id="{BE825A7B-718F-9AA8-8FBD-1F6DBB1ACCC5}"/>
              </a:ext>
            </a:extLst>
          </p:cNvPr>
          <p:cNvSpPr>
            <a:spLocks noGrp="1"/>
          </p:cNvSpPr>
          <p:nvPr>
            <p:ph idx="1"/>
          </p:nvPr>
        </p:nvSpPr>
        <p:spPr>
          <a:xfrm>
            <a:off x="838200" y="1825625"/>
            <a:ext cx="8192589" cy="4351338"/>
          </a:xfrm>
        </p:spPr>
        <p:txBody>
          <a:bodyPr/>
          <a:lstStyle/>
          <a:p>
            <a:pPr marL="0" indent="0">
              <a:buNone/>
            </a:pPr>
            <a:r>
              <a:rPr lang="pt-BR" dirty="0"/>
              <a:t>Exemplo</a:t>
            </a:r>
          </a:p>
          <a:p>
            <a:endParaRPr lang="pt-BR" dirty="0"/>
          </a:p>
          <a:p>
            <a:r>
              <a:rPr lang="pt-BR" dirty="0"/>
              <a:t> Um supermercado registrou a porcentagem de perdas nos últimos 12 meses e, a partir daí, adotará novas medidas de prevenção. </a:t>
            </a:r>
          </a:p>
        </p:txBody>
      </p:sp>
      <p:graphicFrame>
        <p:nvGraphicFramePr>
          <p:cNvPr id="5" name="Tabela 4">
            <a:extLst>
              <a:ext uri="{FF2B5EF4-FFF2-40B4-BE49-F238E27FC236}">
                <a16:creationId xmlns:a16="http://schemas.microsoft.com/office/drawing/2014/main" id="{1B7F6AAF-5EB0-8D57-A819-F39281D4CABD}"/>
              </a:ext>
            </a:extLst>
          </p:cNvPr>
          <p:cNvGraphicFramePr>
            <a:graphicFrameLocks noGrp="1"/>
          </p:cNvGraphicFramePr>
          <p:nvPr>
            <p:extLst>
              <p:ext uri="{D42A27DB-BD31-4B8C-83A1-F6EECF244321}">
                <p14:modId xmlns:p14="http://schemas.microsoft.com/office/powerpoint/2010/main" val="1231916452"/>
              </p:ext>
            </p:extLst>
          </p:nvPr>
        </p:nvGraphicFramePr>
        <p:xfrm>
          <a:off x="8912497" y="2486978"/>
          <a:ext cx="2692400" cy="3689985"/>
        </p:xfrm>
        <a:graphic>
          <a:graphicData uri="http://schemas.openxmlformats.org/drawingml/2006/table">
            <a:tbl>
              <a:tblPr/>
              <a:tblGrid>
                <a:gridCol w="1179709">
                  <a:extLst>
                    <a:ext uri="{9D8B030D-6E8A-4147-A177-3AD203B41FA5}">
                      <a16:colId xmlns:a16="http://schemas.microsoft.com/office/drawing/2014/main" val="3972499416"/>
                    </a:ext>
                  </a:extLst>
                </a:gridCol>
                <a:gridCol w="1512691">
                  <a:extLst>
                    <a:ext uri="{9D8B030D-6E8A-4147-A177-3AD203B41FA5}">
                      <a16:colId xmlns:a16="http://schemas.microsoft.com/office/drawing/2014/main" val="2674429234"/>
                    </a:ext>
                  </a:extLst>
                </a:gridCol>
              </a:tblGrid>
              <a:tr h="200025">
                <a:tc>
                  <a:txBody>
                    <a:bodyPr/>
                    <a:lstStyle/>
                    <a:p>
                      <a:pPr algn="ctr" fontAlgn="b"/>
                      <a:r>
                        <a:rPr lang="pt-BR" sz="1800" b="1" i="0" u="none" strike="noStrike" dirty="0">
                          <a:solidFill>
                            <a:srgbClr val="000000"/>
                          </a:solidFill>
                          <a:effectLst/>
                          <a:latin typeface="Calibri" panose="020F0502020204030204" pitchFamily="34" charset="0"/>
                        </a:rPr>
                        <a:t>Mês</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1800" b="1" i="0" u="none" strike="noStrike" dirty="0">
                          <a:solidFill>
                            <a:srgbClr val="000000"/>
                          </a:solidFill>
                          <a:effectLst/>
                          <a:latin typeface="Calibri" panose="020F0502020204030204" pitchFamily="34" charset="0"/>
                        </a:rPr>
                        <a:t>Perdas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4672700"/>
                  </a:ext>
                </a:extLst>
              </a:tr>
              <a:tr h="190500">
                <a:tc>
                  <a:txBody>
                    <a:bodyPr/>
                    <a:lstStyle/>
                    <a:p>
                      <a:pPr algn="ctr" fontAlgn="b"/>
                      <a:r>
                        <a:rPr lang="pt-BR" sz="1800" b="0" i="0" u="none" strike="noStrike">
                          <a:solidFill>
                            <a:srgbClr val="000000"/>
                          </a:solidFill>
                          <a:effectLst/>
                          <a:latin typeface="Calibri" panose="020F0502020204030204" pitchFamily="34" charset="0"/>
                        </a:rPr>
                        <a:t>Janeiro</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800" b="0" i="0" u="none" strike="noStrike">
                          <a:solidFill>
                            <a:srgbClr val="000000"/>
                          </a:solidFill>
                          <a:effectLst/>
                          <a:latin typeface="Calibri" panose="020F0502020204030204" pitchFamily="34" charset="0"/>
                        </a:rPr>
                        <a:t>0,42</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28334018"/>
                  </a:ext>
                </a:extLst>
              </a:tr>
              <a:tr h="190500">
                <a:tc>
                  <a:txBody>
                    <a:bodyPr/>
                    <a:lstStyle/>
                    <a:p>
                      <a:pPr algn="ctr" fontAlgn="b"/>
                      <a:r>
                        <a:rPr lang="pt-BR" sz="1800" b="0" i="0" u="none" strike="noStrike">
                          <a:solidFill>
                            <a:srgbClr val="000000"/>
                          </a:solidFill>
                          <a:effectLst/>
                          <a:latin typeface="Calibri" panose="020F0502020204030204" pitchFamily="34" charset="0"/>
                        </a:rPr>
                        <a:t>Fevereiro</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800" b="0" i="0" u="none" strike="noStrike">
                          <a:solidFill>
                            <a:srgbClr val="000000"/>
                          </a:solidFill>
                          <a:effectLst/>
                          <a:latin typeface="Calibri" panose="020F0502020204030204" pitchFamily="34" charset="0"/>
                        </a:rPr>
                        <a:t>0,38</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41206921"/>
                  </a:ext>
                </a:extLst>
              </a:tr>
              <a:tr h="190500">
                <a:tc>
                  <a:txBody>
                    <a:bodyPr/>
                    <a:lstStyle/>
                    <a:p>
                      <a:pPr algn="ctr" fontAlgn="b"/>
                      <a:r>
                        <a:rPr lang="pt-BR" sz="1800" b="0" i="0" u="none" strike="noStrike">
                          <a:solidFill>
                            <a:srgbClr val="000000"/>
                          </a:solidFill>
                          <a:effectLst/>
                          <a:latin typeface="Calibri" panose="020F0502020204030204" pitchFamily="34" charset="0"/>
                        </a:rPr>
                        <a:t>Março</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800" b="0" i="0" u="none" strike="noStrike">
                          <a:solidFill>
                            <a:srgbClr val="000000"/>
                          </a:solidFill>
                          <a:effectLst/>
                          <a:latin typeface="Calibri" panose="020F0502020204030204" pitchFamily="34" charset="0"/>
                        </a:rPr>
                        <a:t>01,12</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704436"/>
                  </a:ext>
                </a:extLst>
              </a:tr>
              <a:tr h="190500">
                <a:tc>
                  <a:txBody>
                    <a:bodyPr/>
                    <a:lstStyle/>
                    <a:p>
                      <a:pPr algn="ctr" fontAlgn="b"/>
                      <a:r>
                        <a:rPr lang="pt-BR" sz="1800" b="0" i="0" u="none" strike="noStrike">
                          <a:solidFill>
                            <a:srgbClr val="000000"/>
                          </a:solidFill>
                          <a:effectLst/>
                          <a:latin typeface="Calibri" panose="020F0502020204030204" pitchFamily="34" charset="0"/>
                        </a:rPr>
                        <a:t>Abril</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800" b="0" i="0" u="none" strike="noStrike">
                          <a:solidFill>
                            <a:srgbClr val="000000"/>
                          </a:solidFill>
                          <a:effectLst/>
                          <a:latin typeface="Calibri" panose="020F0502020204030204" pitchFamily="34" charset="0"/>
                        </a:rPr>
                        <a:t>0,34</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87193526"/>
                  </a:ext>
                </a:extLst>
              </a:tr>
              <a:tr h="190500">
                <a:tc>
                  <a:txBody>
                    <a:bodyPr/>
                    <a:lstStyle/>
                    <a:p>
                      <a:pPr algn="ctr" fontAlgn="b"/>
                      <a:r>
                        <a:rPr lang="pt-BR" sz="1800" b="0" i="0" u="none" strike="noStrike">
                          <a:solidFill>
                            <a:srgbClr val="000000"/>
                          </a:solidFill>
                          <a:effectLst/>
                          <a:latin typeface="Calibri" panose="020F0502020204030204" pitchFamily="34" charset="0"/>
                        </a:rPr>
                        <a:t>Maio</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800" b="0" i="0" u="none" strike="noStrike">
                          <a:solidFill>
                            <a:srgbClr val="000000"/>
                          </a:solidFill>
                          <a:effectLst/>
                          <a:latin typeface="Calibri" panose="020F0502020204030204" pitchFamily="34" charset="0"/>
                        </a:rPr>
                        <a:t>0,22</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834130"/>
                  </a:ext>
                </a:extLst>
              </a:tr>
              <a:tr h="190500">
                <a:tc>
                  <a:txBody>
                    <a:bodyPr/>
                    <a:lstStyle/>
                    <a:p>
                      <a:pPr algn="ctr" fontAlgn="b"/>
                      <a:r>
                        <a:rPr lang="pt-BR" sz="1800" b="0" i="0" u="none" strike="noStrike">
                          <a:solidFill>
                            <a:srgbClr val="000000"/>
                          </a:solidFill>
                          <a:effectLst/>
                          <a:latin typeface="Calibri" panose="020F0502020204030204" pitchFamily="34" charset="0"/>
                        </a:rPr>
                        <a:t>Junho</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800" b="0" i="0" u="none" strike="noStrike">
                          <a:solidFill>
                            <a:srgbClr val="000000"/>
                          </a:solidFill>
                          <a:effectLst/>
                          <a:latin typeface="Calibri" panose="020F0502020204030204" pitchFamily="34" charset="0"/>
                        </a:rPr>
                        <a:t>0,15</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40868706"/>
                  </a:ext>
                </a:extLst>
              </a:tr>
              <a:tr h="190500">
                <a:tc>
                  <a:txBody>
                    <a:bodyPr/>
                    <a:lstStyle/>
                    <a:p>
                      <a:pPr algn="ctr" fontAlgn="b"/>
                      <a:r>
                        <a:rPr lang="pt-BR" sz="1800" b="0" i="0" u="none" strike="noStrike">
                          <a:solidFill>
                            <a:srgbClr val="000000"/>
                          </a:solidFill>
                          <a:effectLst/>
                          <a:latin typeface="Calibri" panose="020F0502020204030204" pitchFamily="34" charset="0"/>
                        </a:rPr>
                        <a:t>Julho</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800" b="0" i="0" u="none" strike="noStrike">
                          <a:solidFill>
                            <a:srgbClr val="000000"/>
                          </a:solidFill>
                          <a:effectLst/>
                          <a:latin typeface="Calibri" panose="020F0502020204030204" pitchFamily="34" charset="0"/>
                        </a:rPr>
                        <a:t>0,18</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3026836"/>
                  </a:ext>
                </a:extLst>
              </a:tr>
              <a:tr h="190500">
                <a:tc>
                  <a:txBody>
                    <a:bodyPr/>
                    <a:lstStyle/>
                    <a:p>
                      <a:pPr algn="ctr" fontAlgn="b"/>
                      <a:r>
                        <a:rPr lang="pt-BR" sz="1800" b="0" i="0" u="none" strike="noStrike">
                          <a:solidFill>
                            <a:srgbClr val="000000"/>
                          </a:solidFill>
                          <a:effectLst/>
                          <a:latin typeface="Calibri" panose="020F0502020204030204" pitchFamily="34" charset="0"/>
                        </a:rPr>
                        <a:t>Agosto</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800" b="0" i="0" u="none" strike="noStrike">
                          <a:solidFill>
                            <a:srgbClr val="000000"/>
                          </a:solidFill>
                          <a:effectLst/>
                          <a:latin typeface="Calibri" panose="020F0502020204030204" pitchFamily="34" charset="0"/>
                        </a:rPr>
                        <a:t>0,31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23509268"/>
                  </a:ext>
                </a:extLst>
              </a:tr>
              <a:tr h="190500">
                <a:tc>
                  <a:txBody>
                    <a:bodyPr/>
                    <a:lstStyle/>
                    <a:p>
                      <a:pPr algn="ctr" fontAlgn="b"/>
                      <a:r>
                        <a:rPr lang="pt-BR" sz="1800" b="0" i="0" u="none" strike="noStrike">
                          <a:solidFill>
                            <a:srgbClr val="000000"/>
                          </a:solidFill>
                          <a:effectLst/>
                          <a:latin typeface="Calibri" panose="020F0502020204030204" pitchFamily="34" charset="0"/>
                        </a:rPr>
                        <a:t>Setembro</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800" b="0" i="0" u="none" strike="noStrike">
                          <a:solidFill>
                            <a:srgbClr val="000000"/>
                          </a:solidFill>
                          <a:effectLst/>
                          <a:latin typeface="Calibri" panose="020F0502020204030204" pitchFamily="34" charset="0"/>
                        </a:rPr>
                        <a:t>0,47</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1443045"/>
                  </a:ext>
                </a:extLst>
              </a:tr>
              <a:tr h="190500">
                <a:tc>
                  <a:txBody>
                    <a:bodyPr/>
                    <a:lstStyle/>
                    <a:p>
                      <a:pPr algn="ctr" fontAlgn="b"/>
                      <a:r>
                        <a:rPr lang="pt-BR" sz="1800" b="0" i="0" u="none" strike="noStrike">
                          <a:solidFill>
                            <a:srgbClr val="000000"/>
                          </a:solidFill>
                          <a:effectLst/>
                          <a:latin typeface="Calibri" panose="020F0502020204030204" pitchFamily="34" charset="0"/>
                        </a:rPr>
                        <a:t>Outubro</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800" b="0" i="0" u="none" strike="noStrike">
                          <a:solidFill>
                            <a:srgbClr val="000000"/>
                          </a:solidFill>
                          <a:effectLst/>
                          <a:latin typeface="Calibri" panose="020F0502020204030204" pitchFamily="34" charset="0"/>
                        </a:rPr>
                        <a:t>0,24</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69601259"/>
                  </a:ext>
                </a:extLst>
              </a:tr>
              <a:tr h="190500">
                <a:tc>
                  <a:txBody>
                    <a:bodyPr/>
                    <a:lstStyle/>
                    <a:p>
                      <a:pPr algn="ctr" fontAlgn="b"/>
                      <a:r>
                        <a:rPr lang="pt-BR" sz="1800" b="0" i="0" u="none" strike="noStrike">
                          <a:solidFill>
                            <a:srgbClr val="000000"/>
                          </a:solidFill>
                          <a:effectLst/>
                          <a:latin typeface="Calibri" panose="020F0502020204030204" pitchFamily="34" charset="0"/>
                        </a:rPr>
                        <a:t>Novembro</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1800" b="0" i="0" u="none" strike="noStrike">
                          <a:solidFill>
                            <a:srgbClr val="000000"/>
                          </a:solidFill>
                          <a:effectLst/>
                          <a:latin typeface="Calibri" panose="020F0502020204030204" pitchFamily="34" charset="0"/>
                        </a:rPr>
                        <a:t>0,42</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99454844"/>
                  </a:ext>
                </a:extLst>
              </a:tr>
              <a:tr h="132556">
                <a:tc>
                  <a:txBody>
                    <a:bodyPr/>
                    <a:lstStyle/>
                    <a:p>
                      <a:pPr algn="ctr" fontAlgn="b"/>
                      <a:r>
                        <a:rPr lang="pt-BR" sz="1800" b="0" i="0" u="none" strike="noStrike">
                          <a:solidFill>
                            <a:srgbClr val="000000"/>
                          </a:solidFill>
                          <a:effectLst/>
                          <a:latin typeface="Calibri" panose="020F0502020204030204" pitchFamily="34" charset="0"/>
                        </a:rPr>
                        <a:t>Dezembro</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1800" b="0" i="0" u="none" strike="noStrike" dirty="0">
                          <a:solidFill>
                            <a:srgbClr val="000000"/>
                          </a:solidFill>
                          <a:effectLst/>
                          <a:latin typeface="Calibri" panose="020F0502020204030204" pitchFamily="34" charset="0"/>
                        </a:rPr>
                        <a:t>0,09</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7118362"/>
                  </a:ext>
                </a:extLst>
              </a:tr>
            </a:tbl>
          </a:graphicData>
        </a:graphic>
      </p:graphicFrame>
    </p:spTree>
    <p:extLst>
      <p:ext uri="{BB962C8B-B14F-4D97-AF65-F5344CB8AC3E}">
        <p14:creationId xmlns:p14="http://schemas.microsoft.com/office/powerpoint/2010/main" val="113118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7A46E6-171E-DF83-AC9B-8AFA434CCD5A}"/>
              </a:ext>
            </a:extLst>
          </p:cNvPr>
          <p:cNvSpPr>
            <a:spLocks noGrp="1"/>
          </p:cNvSpPr>
          <p:nvPr>
            <p:ph type="title"/>
          </p:nvPr>
        </p:nvSpPr>
        <p:spPr/>
        <p:txBody>
          <a:bodyPr/>
          <a:lstStyle/>
          <a:p>
            <a:r>
              <a:rPr lang="pt-BR" dirty="0"/>
              <a:t>Estatística Descritiva</a:t>
            </a:r>
          </a:p>
        </p:txBody>
      </p:sp>
      <p:sp>
        <p:nvSpPr>
          <p:cNvPr id="3" name="Espaço Reservado para Conteúdo 2">
            <a:extLst>
              <a:ext uri="{FF2B5EF4-FFF2-40B4-BE49-F238E27FC236}">
                <a16:creationId xmlns:a16="http://schemas.microsoft.com/office/drawing/2014/main" id="{9D060FE3-4F8E-8A38-9C07-9606FED00788}"/>
              </a:ext>
            </a:extLst>
          </p:cNvPr>
          <p:cNvSpPr>
            <a:spLocks noGrp="1"/>
          </p:cNvSpPr>
          <p:nvPr>
            <p:ph idx="1"/>
          </p:nvPr>
        </p:nvSpPr>
        <p:spPr/>
        <p:txBody>
          <a:bodyPr/>
          <a:lstStyle/>
          <a:p>
            <a:r>
              <a:rPr lang="pt-BR" dirty="0"/>
              <a:t>A estatística descritiva descreve e sintetiza as características principais observadas em um conjunto de dados por meio de tabelas, gráficos e medidas-resumo, permitindo ao pesquisador melhor compreensão do comportamento dos dados. </a:t>
            </a:r>
          </a:p>
          <a:p>
            <a:r>
              <a:rPr lang="pt-BR" dirty="0"/>
              <a:t>A análise é baseada no conjunto de dados em estudo (amostra), sem tirar quaisquer conclusões ou inferências acerca da população.</a:t>
            </a:r>
          </a:p>
          <a:p>
            <a:r>
              <a:rPr lang="pt-BR" dirty="0"/>
              <a:t>Pesquisadores podem fazer uso da estatística descritiva para estudar uma única variável (estatística descritiva </a:t>
            </a:r>
            <a:r>
              <a:rPr lang="pt-BR" dirty="0" err="1"/>
              <a:t>univariada</a:t>
            </a:r>
            <a:r>
              <a:rPr lang="pt-BR" dirty="0"/>
              <a:t>), duas variáveis (estatística descritiva bivariada) ou mais de duas variáveis (estatística descritiva multivariada)</a:t>
            </a:r>
          </a:p>
        </p:txBody>
      </p:sp>
    </p:spTree>
    <p:extLst>
      <p:ext uri="{BB962C8B-B14F-4D97-AF65-F5344CB8AC3E}">
        <p14:creationId xmlns:p14="http://schemas.microsoft.com/office/powerpoint/2010/main" val="41898449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795A54-ABED-3BDA-1C3E-09250EAC09F6}"/>
              </a:ext>
            </a:extLst>
          </p:cNvPr>
          <p:cNvSpPr>
            <a:spLocks noGrp="1"/>
          </p:cNvSpPr>
          <p:nvPr>
            <p:ph type="title"/>
          </p:nvPr>
        </p:nvSpPr>
        <p:spPr/>
        <p:txBody>
          <a:bodyPr/>
          <a:lstStyle/>
          <a:p>
            <a:r>
              <a:rPr lang="pt-BR" dirty="0"/>
              <a:t> Gráfico de linhas</a:t>
            </a:r>
          </a:p>
        </p:txBody>
      </p:sp>
      <p:sp>
        <p:nvSpPr>
          <p:cNvPr id="4" name="Espaço Reservado para Conteúdo 3">
            <a:extLst>
              <a:ext uri="{FF2B5EF4-FFF2-40B4-BE49-F238E27FC236}">
                <a16:creationId xmlns:a16="http://schemas.microsoft.com/office/drawing/2014/main" id="{BE825A7B-718F-9AA8-8FBD-1F6DBB1ACCC5}"/>
              </a:ext>
            </a:extLst>
          </p:cNvPr>
          <p:cNvSpPr>
            <a:spLocks noGrp="1"/>
          </p:cNvSpPr>
          <p:nvPr>
            <p:ph idx="1"/>
          </p:nvPr>
        </p:nvSpPr>
        <p:spPr/>
        <p:txBody>
          <a:bodyPr/>
          <a:lstStyle/>
          <a:p>
            <a:r>
              <a:rPr lang="pt-BR" dirty="0"/>
              <a:t>Construção de um gráfico de linhas sobre a questão</a:t>
            </a:r>
          </a:p>
        </p:txBody>
      </p:sp>
      <p:graphicFrame>
        <p:nvGraphicFramePr>
          <p:cNvPr id="5" name="Gráfico 4">
            <a:extLst>
              <a:ext uri="{FF2B5EF4-FFF2-40B4-BE49-F238E27FC236}">
                <a16:creationId xmlns:a16="http://schemas.microsoft.com/office/drawing/2014/main" id="{DB029167-6CDA-E562-E47F-F247FE1A6D8D}"/>
              </a:ext>
            </a:extLst>
          </p:cNvPr>
          <p:cNvGraphicFramePr>
            <a:graphicFrameLocks/>
          </p:cNvGraphicFramePr>
          <p:nvPr>
            <p:extLst>
              <p:ext uri="{D42A27DB-BD31-4B8C-83A1-F6EECF244321}">
                <p14:modId xmlns:p14="http://schemas.microsoft.com/office/powerpoint/2010/main" val="3322545392"/>
              </p:ext>
            </p:extLst>
          </p:nvPr>
        </p:nvGraphicFramePr>
        <p:xfrm>
          <a:off x="3281362" y="2562225"/>
          <a:ext cx="5629275" cy="33289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08379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795A54-ABED-3BDA-1C3E-09250EAC09F6}"/>
              </a:ext>
            </a:extLst>
          </p:cNvPr>
          <p:cNvSpPr>
            <a:spLocks noGrp="1"/>
          </p:cNvSpPr>
          <p:nvPr>
            <p:ph type="title"/>
          </p:nvPr>
        </p:nvSpPr>
        <p:spPr/>
        <p:txBody>
          <a:bodyPr/>
          <a:lstStyle/>
          <a:p>
            <a:r>
              <a:rPr lang="pt-BR" dirty="0"/>
              <a:t>Gráfico de pontos ou dispersão</a:t>
            </a:r>
          </a:p>
        </p:txBody>
      </p:sp>
      <p:sp>
        <p:nvSpPr>
          <p:cNvPr id="4" name="Espaço Reservado para Conteúdo 3">
            <a:extLst>
              <a:ext uri="{FF2B5EF4-FFF2-40B4-BE49-F238E27FC236}">
                <a16:creationId xmlns:a16="http://schemas.microsoft.com/office/drawing/2014/main" id="{BE825A7B-718F-9AA8-8FBD-1F6DBB1ACCC5}"/>
              </a:ext>
            </a:extLst>
          </p:cNvPr>
          <p:cNvSpPr>
            <a:spLocks noGrp="1"/>
          </p:cNvSpPr>
          <p:nvPr>
            <p:ph idx="1"/>
          </p:nvPr>
        </p:nvSpPr>
        <p:spPr/>
        <p:txBody>
          <a:bodyPr>
            <a:normAutofit/>
          </a:bodyPr>
          <a:lstStyle/>
          <a:p>
            <a:r>
              <a:rPr lang="pt-BR" dirty="0"/>
              <a:t>O gráfico de pontos ou dispersão é muito semelhante ao gráfico de linhas; a maior diferença entre eles está na forma como os dados são plotados no eixo das abscissas.      </a:t>
            </a:r>
          </a:p>
          <a:p>
            <a:r>
              <a:rPr lang="pt-BR" dirty="0"/>
              <a:t>Analogamente ao gráfico de linhas, os pontos são representados pela intersecção das variáveis envolvidas no eixo das abscissas e das ordenadas, porém, eles não são ligados por segmentos de reta.      </a:t>
            </a:r>
          </a:p>
        </p:txBody>
      </p:sp>
    </p:spTree>
    <p:extLst>
      <p:ext uri="{BB962C8B-B14F-4D97-AF65-F5344CB8AC3E}">
        <p14:creationId xmlns:p14="http://schemas.microsoft.com/office/powerpoint/2010/main" val="39781258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795A54-ABED-3BDA-1C3E-09250EAC09F6}"/>
              </a:ext>
            </a:extLst>
          </p:cNvPr>
          <p:cNvSpPr>
            <a:spLocks noGrp="1"/>
          </p:cNvSpPr>
          <p:nvPr>
            <p:ph type="title"/>
          </p:nvPr>
        </p:nvSpPr>
        <p:spPr/>
        <p:txBody>
          <a:bodyPr/>
          <a:lstStyle/>
          <a:p>
            <a:r>
              <a:rPr lang="pt-BR" dirty="0"/>
              <a:t>Gráfico de pontos ou dispersão</a:t>
            </a:r>
          </a:p>
        </p:txBody>
      </p:sp>
      <p:sp>
        <p:nvSpPr>
          <p:cNvPr id="4" name="Espaço Reservado para Conteúdo 3">
            <a:extLst>
              <a:ext uri="{FF2B5EF4-FFF2-40B4-BE49-F238E27FC236}">
                <a16:creationId xmlns:a16="http://schemas.microsoft.com/office/drawing/2014/main" id="{BE825A7B-718F-9AA8-8FBD-1F6DBB1ACCC5}"/>
              </a:ext>
            </a:extLst>
          </p:cNvPr>
          <p:cNvSpPr>
            <a:spLocks noGrp="1"/>
          </p:cNvSpPr>
          <p:nvPr>
            <p:ph idx="1"/>
          </p:nvPr>
        </p:nvSpPr>
        <p:spPr>
          <a:xfrm>
            <a:off x="838200" y="1825625"/>
            <a:ext cx="8192589" cy="4351338"/>
          </a:xfrm>
        </p:spPr>
        <p:txBody>
          <a:bodyPr>
            <a:normAutofit fontScale="92500" lnSpcReduction="20000"/>
          </a:bodyPr>
          <a:lstStyle/>
          <a:p>
            <a:pPr marL="0" indent="0">
              <a:buNone/>
            </a:pPr>
            <a:r>
              <a:rPr lang="pt-BR" dirty="0"/>
              <a:t>Exemplo</a:t>
            </a:r>
          </a:p>
          <a:p>
            <a:endParaRPr lang="pt-BR" dirty="0"/>
          </a:p>
          <a:p>
            <a:r>
              <a:rPr lang="pt-BR" dirty="0"/>
              <a:t>Uma empresa fornecedora de três tipos de matérias-primas para produção de papel: celulose, pasta mecânica e aparas. Para manter seus padrões de qualidade, a fábrica faz uma inspeção rigorosa dos seus produtos durante cada fase de produção. </a:t>
            </a:r>
          </a:p>
          <a:p>
            <a:r>
              <a:rPr lang="pt-BR" dirty="0"/>
              <a:t>Em intervalos irregulares, o operador deve verificar as características estéticas e dimensionais do produto selecionado com instrumentos especializados. </a:t>
            </a:r>
          </a:p>
          <a:p>
            <a:r>
              <a:rPr lang="pt-BR" dirty="0"/>
              <a:t>Por exemplo, na etapa de armazenamento da celulose, o produto deve ser empilhado em fardos com um peso de aproximadamente 250 kg por unidade. </a:t>
            </a:r>
          </a:p>
        </p:txBody>
      </p:sp>
      <p:graphicFrame>
        <p:nvGraphicFramePr>
          <p:cNvPr id="3" name="Tabela 2">
            <a:extLst>
              <a:ext uri="{FF2B5EF4-FFF2-40B4-BE49-F238E27FC236}">
                <a16:creationId xmlns:a16="http://schemas.microsoft.com/office/drawing/2014/main" id="{A8E1DA7F-4513-3B65-3E88-DE3CED91065D}"/>
              </a:ext>
            </a:extLst>
          </p:cNvPr>
          <p:cNvGraphicFramePr>
            <a:graphicFrameLocks noGrp="1"/>
          </p:cNvGraphicFramePr>
          <p:nvPr>
            <p:extLst>
              <p:ext uri="{D42A27DB-BD31-4B8C-83A1-F6EECF244321}">
                <p14:modId xmlns:p14="http://schemas.microsoft.com/office/powerpoint/2010/main" val="2105713646"/>
              </p:ext>
            </p:extLst>
          </p:nvPr>
        </p:nvGraphicFramePr>
        <p:xfrm>
          <a:off x="9030788" y="1690688"/>
          <a:ext cx="2769326" cy="3792855"/>
        </p:xfrm>
        <a:graphic>
          <a:graphicData uri="http://schemas.openxmlformats.org/drawingml/2006/table">
            <a:tbl>
              <a:tblPr/>
              <a:tblGrid>
                <a:gridCol w="1541418">
                  <a:extLst>
                    <a:ext uri="{9D8B030D-6E8A-4147-A177-3AD203B41FA5}">
                      <a16:colId xmlns:a16="http://schemas.microsoft.com/office/drawing/2014/main" val="4214956697"/>
                    </a:ext>
                  </a:extLst>
                </a:gridCol>
                <a:gridCol w="1227908">
                  <a:extLst>
                    <a:ext uri="{9D8B030D-6E8A-4147-A177-3AD203B41FA5}">
                      <a16:colId xmlns:a16="http://schemas.microsoft.com/office/drawing/2014/main" val="1536006132"/>
                    </a:ext>
                  </a:extLst>
                </a:gridCol>
              </a:tblGrid>
              <a:tr h="200025">
                <a:tc>
                  <a:txBody>
                    <a:bodyPr/>
                    <a:lstStyle/>
                    <a:p>
                      <a:pPr algn="ctr" fontAlgn="b"/>
                      <a:r>
                        <a:rPr lang="pt-BR" sz="2200" b="1" i="0" u="none" strike="noStrike" dirty="0">
                          <a:solidFill>
                            <a:srgbClr val="000000"/>
                          </a:solidFill>
                          <a:effectLst/>
                          <a:latin typeface="Calibri" panose="020F0502020204030204" pitchFamily="34" charset="0"/>
                        </a:rPr>
                        <a:t>Tempo (min)</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2200" b="1" i="0" u="none" strike="noStrike">
                          <a:solidFill>
                            <a:srgbClr val="000000"/>
                          </a:solidFill>
                          <a:effectLst/>
                          <a:latin typeface="Calibri" panose="020F0502020204030204" pitchFamily="34" charset="0"/>
                        </a:rPr>
                        <a:t>Peso (kg)</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00828952"/>
                  </a:ext>
                </a:extLst>
              </a:tr>
              <a:tr h="190500">
                <a:tc>
                  <a:txBody>
                    <a:bodyPr/>
                    <a:lstStyle/>
                    <a:p>
                      <a:pPr algn="ctr" fontAlgn="b"/>
                      <a:r>
                        <a:rPr lang="pt-BR" sz="2200" b="0" i="0" u="none" strike="noStrike">
                          <a:solidFill>
                            <a:srgbClr val="000000"/>
                          </a:solidFill>
                          <a:effectLst/>
                          <a:latin typeface="Calibri" panose="020F0502020204030204" pitchFamily="34" charset="0"/>
                        </a:rPr>
                        <a:t>30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2200" b="0" i="0" u="none" strike="noStrike">
                          <a:solidFill>
                            <a:srgbClr val="000000"/>
                          </a:solidFill>
                          <a:effectLst/>
                          <a:latin typeface="Calibri" panose="020F0502020204030204" pitchFamily="34" charset="0"/>
                        </a:rPr>
                        <a:t>250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65405953"/>
                  </a:ext>
                </a:extLst>
              </a:tr>
              <a:tr h="190500">
                <a:tc>
                  <a:txBody>
                    <a:bodyPr/>
                    <a:lstStyle/>
                    <a:p>
                      <a:pPr algn="ctr" fontAlgn="b"/>
                      <a:r>
                        <a:rPr lang="pt-BR" sz="2200" b="0" i="0" u="none" strike="noStrike">
                          <a:solidFill>
                            <a:srgbClr val="000000"/>
                          </a:solidFill>
                          <a:effectLst/>
                          <a:latin typeface="Calibri" panose="020F0502020204030204" pitchFamily="34" charset="0"/>
                        </a:rPr>
                        <a:t>50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2200" b="0" i="0" u="none" strike="noStrike">
                          <a:solidFill>
                            <a:srgbClr val="000000"/>
                          </a:solidFill>
                          <a:effectLst/>
                          <a:latin typeface="Calibri" panose="020F0502020204030204" pitchFamily="34" charset="0"/>
                        </a:rPr>
                        <a:t>255</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6884127"/>
                  </a:ext>
                </a:extLst>
              </a:tr>
              <a:tr h="190500">
                <a:tc>
                  <a:txBody>
                    <a:bodyPr/>
                    <a:lstStyle/>
                    <a:p>
                      <a:pPr algn="ctr" fontAlgn="b"/>
                      <a:r>
                        <a:rPr lang="pt-BR" sz="2200" b="0" i="0" u="none" strike="noStrike" dirty="0">
                          <a:solidFill>
                            <a:srgbClr val="000000"/>
                          </a:solidFill>
                          <a:effectLst/>
                          <a:latin typeface="Calibri" panose="020F0502020204030204" pitchFamily="34" charset="0"/>
                        </a:rPr>
                        <a:t>85</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2200" b="0" i="0" u="none" strike="noStrike">
                          <a:solidFill>
                            <a:srgbClr val="000000"/>
                          </a:solidFill>
                          <a:effectLst/>
                          <a:latin typeface="Calibri" panose="020F0502020204030204" pitchFamily="34" charset="0"/>
                        </a:rPr>
                        <a:t>252</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6369417"/>
                  </a:ext>
                </a:extLst>
              </a:tr>
              <a:tr h="190500">
                <a:tc>
                  <a:txBody>
                    <a:bodyPr/>
                    <a:lstStyle/>
                    <a:p>
                      <a:pPr algn="ctr" fontAlgn="b"/>
                      <a:r>
                        <a:rPr lang="pt-BR" sz="2200" b="0" i="0" u="none" strike="noStrike">
                          <a:solidFill>
                            <a:srgbClr val="000000"/>
                          </a:solidFill>
                          <a:effectLst/>
                          <a:latin typeface="Calibri" panose="020F0502020204030204" pitchFamily="34" charset="0"/>
                        </a:rPr>
                        <a:t>106</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2200" b="0" i="0" u="none" strike="noStrike">
                          <a:solidFill>
                            <a:srgbClr val="000000"/>
                          </a:solidFill>
                          <a:effectLst/>
                          <a:latin typeface="Calibri" panose="020F0502020204030204" pitchFamily="34" charset="0"/>
                        </a:rPr>
                        <a:t>248</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01172983"/>
                  </a:ext>
                </a:extLst>
              </a:tr>
              <a:tr h="190500">
                <a:tc>
                  <a:txBody>
                    <a:bodyPr/>
                    <a:lstStyle/>
                    <a:p>
                      <a:pPr algn="ctr" fontAlgn="b"/>
                      <a:r>
                        <a:rPr lang="pt-BR" sz="2200" b="0" i="0" u="none" strike="noStrike">
                          <a:solidFill>
                            <a:srgbClr val="000000"/>
                          </a:solidFill>
                          <a:effectLst/>
                          <a:latin typeface="Calibri" panose="020F0502020204030204" pitchFamily="34" charset="0"/>
                        </a:rPr>
                        <a:t>138</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2200" b="0" i="0" u="none" strike="noStrike">
                          <a:solidFill>
                            <a:srgbClr val="000000"/>
                          </a:solidFill>
                          <a:effectLst/>
                          <a:latin typeface="Calibri" panose="020F0502020204030204" pitchFamily="34" charset="0"/>
                        </a:rPr>
                        <a:t>250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8763353"/>
                  </a:ext>
                </a:extLst>
              </a:tr>
              <a:tr h="190500">
                <a:tc>
                  <a:txBody>
                    <a:bodyPr/>
                    <a:lstStyle/>
                    <a:p>
                      <a:pPr algn="ctr" fontAlgn="b"/>
                      <a:r>
                        <a:rPr lang="pt-BR" sz="2200" b="0" i="0" u="none" strike="noStrike">
                          <a:solidFill>
                            <a:srgbClr val="000000"/>
                          </a:solidFill>
                          <a:effectLst/>
                          <a:latin typeface="Calibri" panose="020F0502020204030204" pitchFamily="34" charset="0"/>
                        </a:rPr>
                        <a:t>178</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2200" b="0" i="0" u="none" strike="noStrike">
                          <a:solidFill>
                            <a:srgbClr val="000000"/>
                          </a:solidFill>
                          <a:effectLst/>
                          <a:latin typeface="Calibri" panose="020F0502020204030204" pitchFamily="34" charset="0"/>
                        </a:rPr>
                        <a:t>249</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6154912"/>
                  </a:ext>
                </a:extLst>
              </a:tr>
              <a:tr h="190500">
                <a:tc>
                  <a:txBody>
                    <a:bodyPr/>
                    <a:lstStyle/>
                    <a:p>
                      <a:pPr algn="ctr" fontAlgn="b"/>
                      <a:r>
                        <a:rPr lang="pt-BR" sz="2200" b="0" i="0" u="none" strike="noStrike">
                          <a:solidFill>
                            <a:srgbClr val="000000"/>
                          </a:solidFill>
                          <a:effectLst/>
                          <a:latin typeface="Calibri" panose="020F0502020204030204" pitchFamily="34" charset="0"/>
                        </a:rPr>
                        <a:t>198</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2200" b="0" i="0" u="none" strike="noStrike" dirty="0">
                          <a:solidFill>
                            <a:srgbClr val="000000"/>
                          </a:solidFill>
                          <a:effectLst/>
                          <a:latin typeface="Calibri" panose="020F0502020204030204" pitchFamily="34" charset="0"/>
                        </a:rPr>
                        <a:t>252</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33791727"/>
                  </a:ext>
                </a:extLst>
              </a:tr>
              <a:tr h="190500">
                <a:tc>
                  <a:txBody>
                    <a:bodyPr/>
                    <a:lstStyle/>
                    <a:p>
                      <a:pPr algn="ctr" fontAlgn="b"/>
                      <a:r>
                        <a:rPr lang="pt-BR" sz="2200" b="0" i="0" u="none" strike="noStrike">
                          <a:solidFill>
                            <a:srgbClr val="000000"/>
                          </a:solidFill>
                          <a:effectLst/>
                          <a:latin typeface="Calibri" panose="020F0502020204030204" pitchFamily="34" charset="0"/>
                        </a:rPr>
                        <a:t>222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2200" b="0" i="0" u="none" strike="noStrike" dirty="0">
                          <a:solidFill>
                            <a:srgbClr val="000000"/>
                          </a:solidFill>
                          <a:effectLst/>
                          <a:latin typeface="Calibri" panose="020F0502020204030204" pitchFamily="34" charset="0"/>
                        </a:rPr>
                        <a:t>251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2745104"/>
                  </a:ext>
                </a:extLst>
              </a:tr>
              <a:tr h="190500">
                <a:tc>
                  <a:txBody>
                    <a:bodyPr/>
                    <a:lstStyle/>
                    <a:p>
                      <a:pPr algn="ctr" fontAlgn="b"/>
                      <a:r>
                        <a:rPr lang="pt-BR" sz="2200" b="0" i="0" u="none" strike="noStrike">
                          <a:solidFill>
                            <a:srgbClr val="000000"/>
                          </a:solidFill>
                          <a:effectLst/>
                          <a:latin typeface="Calibri" panose="020F0502020204030204" pitchFamily="34" charset="0"/>
                        </a:rPr>
                        <a:t>252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2200" b="0" i="0" u="none" strike="noStrike">
                          <a:solidFill>
                            <a:srgbClr val="000000"/>
                          </a:solidFill>
                          <a:effectLst/>
                          <a:latin typeface="Calibri" panose="020F0502020204030204" pitchFamily="34" charset="0"/>
                        </a:rPr>
                        <a:t>250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2841904"/>
                  </a:ext>
                </a:extLst>
              </a:tr>
              <a:tr h="200025">
                <a:tc>
                  <a:txBody>
                    <a:bodyPr/>
                    <a:lstStyle/>
                    <a:p>
                      <a:pPr algn="ctr" fontAlgn="b"/>
                      <a:r>
                        <a:rPr lang="pt-BR" sz="2200" b="0" i="0" u="none" strike="noStrike">
                          <a:solidFill>
                            <a:srgbClr val="000000"/>
                          </a:solidFill>
                          <a:effectLst/>
                          <a:latin typeface="Calibri" panose="020F0502020204030204" pitchFamily="34" charset="0"/>
                        </a:rPr>
                        <a:t>297</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2200" b="0" i="0" u="none" strike="noStrike" dirty="0">
                          <a:solidFill>
                            <a:srgbClr val="000000"/>
                          </a:solidFill>
                          <a:effectLst/>
                          <a:latin typeface="Calibri" panose="020F0502020204030204" pitchFamily="34" charset="0"/>
                        </a:rPr>
                        <a:t>245</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2166176"/>
                  </a:ext>
                </a:extLst>
              </a:tr>
            </a:tbl>
          </a:graphicData>
        </a:graphic>
      </p:graphicFrame>
    </p:spTree>
    <p:extLst>
      <p:ext uri="{BB962C8B-B14F-4D97-AF65-F5344CB8AC3E}">
        <p14:creationId xmlns:p14="http://schemas.microsoft.com/office/powerpoint/2010/main" val="39623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795A54-ABED-3BDA-1C3E-09250EAC09F6}"/>
              </a:ext>
            </a:extLst>
          </p:cNvPr>
          <p:cNvSpPr>
            <a:spLocks noGrp="1"/>
          </p:cNvSpPr>
          <p:nvPr>
            <p:ph type="title"/>
          </p:nvPr>
        </p:nvSpPr>
        <p:spPr/>
        <p:txBody>
          <a:bodyPr/>
          <a:lstStyle/>
          <a:p>
            <a:r>
              <a:rPr lang="pt-BR" dirty="0"/>
              <a:t>Gráfico de pontos ou dispersão</a:t>
            </a:r>
          </a:p>
        </p:txBody>
      </p:sp>
      <p:sp>
        <p:nvSpPr>
          <p:cNvPr id="4" name="Espaço Reservado para Conteúdo 3">
            <a:extLst>
              <a:ext uri="{FF2B5EF4-FFF2-40B4-BE49-F238E27FC236}">
                <a16:creationId xmlns:a16="http://schemas.microsoft.com/office/drawing/2014/main" id="{BE825A7B-718F-9AA8-8FBD-1F6DBB1ACCC5}"/>
              </a:ext>
            </a:extLst>
          </p:cNvPr>
          <p:cNvSpPr>
            <a:spLocks noGrp="1"/>
          </p:cNvSpPr>
          <p:nvPr>
            <p:ph idx="1"/>
          </p:nvPr>
        </p:nvSpPr>
        <p:spPr>
          <a:xfrm>
            <a:off x="838200" y="1825625"/>
            <a:ext cx="10256520" cy="4351338"/>
          </a:xfrm>
        </p:spPr>
        <p:txBody>
          <a:bodyPr>
            <a:normAutofit/>
          </a:bodyPr>
          <a:lstStyle/>
          <a:p>
            <a:pPr marL="0" indent="0">
              <a:buNone/>
            </a:pPr>
            <a:r>
              <a:rPr lang="pt-BR" dirty="0"/>
              <a:t>Construção de um gráfico de pontos ou dispersão sobre a questão</a:t>
            </a:r>
          </a:p>
          <a:p>
            <a:pPr marL="0" indent="0">
              <a:buNone/>
            </a:pPr>
            <a:endParaRPr lang="pt-BR" dirty="0"/>
          </a:p>
          <a:p>
            <a:endParaRPr lang="pt-BR" dirty="0"/>
          </a:p>
        </p:txBody>
      </p:sp>
      <p:pic>
        <p:nvPicPr>
          <p:cNvPr id="6" name="Imagem 5">
            <a:extLst>
              <a:ext uri="{FF2B5EF4-FFF2-40B4-BE49-F238E27FC236}">
                <a16:creationId xmlns:a16="http://schemas.microsoft.com/office/drawing/2014/main" id="{3720F8E7-0F13-F034-4F75-0863EC9FC3A9}"/>
              </a:ext>
            </a:extLst>
          </p:cNvPr>
          <p:cNvPicPr>
            <a:picLocks noChangeAspect="1"/>
          </p:cNvPicPr>
          <p:nvPr/>
        </p:nvPicPr>
        <p:blipFill rotWithShape="1">
          <a:blip r:embed="rId2"/>
          <a:srcRect l="14297" t="33846" r="33203" b="18702"/>
          <a:stretch/>
        </p:blipFill>
        <p:spPr>
          <a:xfrm>
            <a:off x="2581275" y="2886075"/>
            <a:ext cx="6400800" cy="3133725"/>
          </a:xfrm>
          <a:prstGeom prst="rect">
            <a:avLst/>
          </a:prstGeom>
        </p:spPr>
      </p:pic>
    </p:spTree>
    <p:extLst>
      <p:ext uri="{BB962C8B-B14F-4D97-AF65-F5344CB8AC3E}">
        <p14:creationId xmlns:p14="http://schemas.microsoft.com/office/powerpoint/2010/main" val="18515220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795A54-ABED-3BDA-1C3E-09250EAC09F6}"/>
              </a:ext>
            </a:extLst>
          </p:cNvPr>
          <p:cNvSpPr>
            <a:spLocks noGrp="1"/>
          </p:cNvSpPr>
          <p:nvPr>
            <p:ph type="title"/>
          </p:nvPr>
        </p:nvSpPr>
        <p:spPr/>
        <p:txBody>
          <a:bodyPr/>
          <a:lstStyle/>
          <a:p>
            <a:r>
              <a:rPr lang="pt-BR" dirty="0"/>
              <a:t>Histograma</a:t>
            </a:r>
          </a:p>
        </p:txBody>
      </p:sp>
      <p:sp>
        <p:nvSpPr>
          <p:cNvPr id="4" name="Espaço Reservado para Conteúdo 3">
            <a:extLst>
              <a:ext uri="{FF2B5EF4-FFF2-40B4-BE49-F238E27FC236}">
                <a16:creationId xmlns:a16="http://schemas.microsoft.com/office/drawing/2014/main" id="{BE825A7B-718F-9AA8-8FBD-1F6DBB1ACCC5}"/>
              </a:ext>
            </a:extLst>
          </p:cNvPr>
          <p:cNvSpPr>
            <a:spLocks noGrp="1"/>
          </p:cNvSpPr>
          <p:nvPr>
            <p:ph idx="1"/>
          </p:nvPr>
        </p:nvSpPr>
        <p:spPr/>
        <p:txBody>
          <a:bodyPr>
            <a:normAutofit/>
          </a:bodyPr>
          <a:lstStyle/>
          <a:p>
            <a:r>
              <a:rPr lang="pt-BR" dirty="0"/>
              <a:t>O histograma é um gráfico de barras vertical que representa a distribuição de frequências de uma variável quantitativa (discreta ou contínua). Os valores da variável em estudo são representados no eixo das abscissas (a base de cada barra, de largura constante, representa cada valor possível da variável discreta ou cada classe de valores contínuos, ordenados em forma crescente). Já a altura das barras no eixo das ordenadas representa a distribuição de frequências (absoluta, relativa ou acumulada) dos respectivos valores da variável.      </a:t>
            </a:r>
          </a:p>
        </p:txBody>
      </p:sp>
    </p:spTree>
    <p:extLst>
      <p:ext uri="{BB962C8B-B14F-4D97-AF65-F5344CB8AC3E}">
        <p14:creationId xmlns:p14="http://schemas.microsoft.com/office/powerpoint/2010/main" val="27663727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795A54-ABED-3BDA-1C3E-09250EAC09F6}"/>
              </a:ext>
            </a:extLst>
          </p:cNvPr>
          <p:cNvSpPr>
            <a:spLocks noGrp="1"/>
          </p:cNvSpPr>
          <p:nvPr>
            <p:ph type="title"/>
          </p:nvPr>
        </p:nvSpPr>
        <p:spPr/>
        <p:txBody>
          <a:bodyPr/>
          <a:lstStyle/>
          <a:p>
            <a:r>
              <a:rPr lang="pt-BR" dirty="0"/>
              <a:t>Histograma</a:t>
            </a:r>
          </a:p>
        </p:txBody>
      </p:sp>
      <p:sp>
        <p:nvSpPr>
          <p:cNvPr id="4" name="Espaço Reservado para Conteúdo 3">
            <a:extLst>
              <a:ext uri="{FF2B5EF4-FFF2-40B4-BE49-F238E27FC236}">
                <a16:creationId xmlns:a16="http://schemas.microsoft.com/office/drawing/2014/main" id="{BE825A7B-718F-9AA8-8FBD-1F6DBB1ACCC5}"/>
              </a:ext>
            </a:extLst>
          </p:cNvPr>
          <p:cNvSpPr>
            <a:spLocks noGrp="1"/>
          </p:cNvSpPr>
          <p:nvPr>
            <p:ph idx="1"/>
          </p:nvPr>
        </p:nvSpPr>
        <p:spPr/>
        <p:txBody>
          <a:bodyPr>
            <a:normAutofit/>
          </a:bodyPr>
          <a:lstStyle/>
          <a:p>
            <a:r>
              <a:rPr lang="pt-BR" dirty="0"/>
              <a:t>O histograma é um gráfico de barras vertical que representa a distribuição de frequências de uma variável quantitativa (discreta ou contínua). </a:t>
            </a:r>
          </a:p>
          <a:p>
            <a:r>
              <a:rPr lang="pt-BR" dirty="0"/>
              <a:t>Os valores da variável em estudo são representados no eixo das abscissas (a base de cada barra, de largura constante, representa cada valor possível da variável discreta ou cada classe de valores contínuos, ordenados em forma crescente). </a:t>
            </a:r>
          </a:p>
          <a:p>
            <a:r>
              <a:rPr lang="pt-BR" dirty="0"/>
              <a:t>Já a altura das barras no eixo das ordenadas representa a distribuição de frequências (absoluta, relativa ou acumulada) dos respectivos valores da variável.      </a:t>
            </a:r>
          </a:p>
        </p:txBody>
      </p:sp>
    </p:spTree>
    <p:extLst>
      <p:ext uri="{BB962C8B-B14F-4D97-AF65-F5344CB8AC3E}">
        <p14:creationId xmlns:p14="http://schemas.microsoft.com/office/powerpoint/2010/main" val="10607506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795A54-ABED-3BDA-1C3E-09250EAC09F6}"/>
              </a:ext>
            </a:extLst>
          </p:cNvPr>
          <p:cNvSpPr>
            <a:spLocks noGrp="1"/>
          </p:cNvSpPr>
          <p:nvPr>
            <p:ph type="title"/>
          </p:nvPr>
        </p:nvSpPr>
        <p:spPr/>
        <p:txBody>
          <a:bodyPr/>
          <a:lstStyle/>
          <a:p>
            <a:r>
              <a:rPr lang="pt-BR" dirty="0"/>
              <a:t>Histograma</a:t>
            </a:r>
          </a:p>
        </p:txBody>
      </p:sp>
      <p:sp>
        <p:nvSpPr>
          <p:cNvPr id="4" name="Espaço Reservado para Conteúdo 3">
            <a:extLst>
              <a:ext uri="{FF2B5EF4-FFF2-40B4-BE49-F238E27FC236}">
                <a16:creationId xmlns:a16="http://schemas.microsoft.com/office/drawing/2014/main" id="{BE825A7B-718F-9AA8-8FBD-1F6DBB1ACCC5}"/>
              </a:ext>
            </a:extLst>
          </p:cNvPr>
          <p:cNvSpPr>
            <a:spLocks noGrp="1"/>
          </p:cNvSpPr>
          <p:nvPr>
            <p:ph idx="1"/>
          </p:nvPr>
        </p:nvSpPr>
        <p:spPr/>
        <p:txBody>
          <a:bodyPr>
            <a:normAutofit/>
          </a:bodyPr>
          <a:lstStyle/>
          <a:p>
            <a:pPr marL="0" indent="0">
              <a:buNone/>
            </a:pPr>
            <a:r>
              <a:rPr lang="pt-BR" dirty="0"/>
              <a:t>Exemplo</a:t>
            </a:r>
          </a:p>
          <a:p>
            <a:endParaRPr lang="pt-BR" dirty="0"/>
          </a:p>
          <a:p>
            <a:r>
              <a:rPr lang="pt-BR" dirty="0"/>
              <a:t>Um banco nacional está contratando novos gerentes para atendimento a pessoas jurídicas, a fim de melhorar o nível de serviço de seus clientes. </a:t>
            </a:r>
          </a:p>
          <a:p>
            <a:r>
              <a:rPr lang="pt-BR" dirty="0"/>
              <a:t>A tabela mostra o número de empresas atendidas diariamente em uma das principais agências da capital.</a:t>
            </a:r>
          </a:p>
        </p:txBody>
      </p:sp>
      <p:sp>
        <p:nvSpPr>
          <p:cNvPr id="5" name="CaixaDeTexto 4">
            <a:extLst>
              <a:ext uri="{FF2B5EF4-FFF2-40B4-BE49-F238E27FC236}">
                <a16:creationId xmlns:a16="http://schemas.microsoft.com/office/drawing/2014/main" id="{42E96A3B-27D8-F86A-8670-71E18D9DF0B2}"/>
              </a:ext>
            </a:extLst>
          </p:cNvPr>
          <p:cNvSpPr txBox="1"/>
          <p:nvPr/>
        </p:nvSpPr>
        <p:spPr>
          <a:xfrm>
            <a:off x="3901440" y="6308209"/>
            <a:ext cx="6096000" cy="369332"/>
          </a:xfrm>
          <a:prstGeom prst="rect">
            <a:avLst/>
          </a:prstGeom>
          <a:noFill/>
        </p:spPr>
        <p:txBody>
          <a:bodyPr wrap="square">
            <a:spAutoFit/>
          </a:bodyPr>
          <a:lstStyle/>
          <a:p>
            <a:r>
              <a:rPr lang="pt-BR" dirty="0"/>
              <a:t>Número de empresas atendidas diariamente</a:t>
            </a:r>
          </a:p>
        </p:txBody>
      </p:sp>
      <p:graphicFrame>
        <p:nvGraphicFramePr>
          <p:cNvPr id="7" name="Tabela 6">
            <a:extLst>
              <a:ext uri="{FF2B5EF4-FFF2-40B4-BE49-F238E27FC236}">
                <a16:creationId xmlns:a16="http://schemas.microsoft.com/office/drawing/2014/main" id="{C19367C7-93F0-B434-5230-4221974C926F}"/>
              </a:ext>
            </a:extLst>
          </p:cNvPr>
          <p:cNvGraphicFramePr>
            <a:graphicFrameLocks noGrp="1"/>
          </p:cNvGraphicFramePr>
          <p:nvPr>
            <p:extLst>
              <p:ext uri="{D42A27DB-BD31-4B8C-83A1-F6EECF244321}">
                <p14:modId xmlns:p14="http://schemas.microsoft.com/office/powerpoint/2010/main" val="2524647810"/>
              </p:ext>
            </p:extLst>
          </p:nvPr>
        </p:nvGraphicFramePr>
        <p:xfrm>
          <a:off x="3135086" y="5642511"/>
          <a:ext cx="6096000" cy="400050"/>
        </p:xfrm>
        <a:graphic>
          <a:graphicData uri="http://schemas.openxmlformats.org/drawingml/2006/table">
            <a:tbl>
              <a:tblPr/>
              <a:tblGrid>
                <a:gridCol w="609600">
                  <a:extLst>
                    <a:ext uri="{9D8B030D-6E8A-4147-A177-3AD203B41FA5}">
                      <a16:colId xmlns:a16="http://schemas.microsoft.com/office/drawing/2014/main" val="1338657369"/>
                    </a:ext>
                  </a:extLst>
                </a:gridCol>
                <a:gridCol w="609600">
                  <a:extLst>
                    <a:ext uri="{9D8B030D-6E8A-4147-A177-3AD203B41FA5}">
                      <a16:colId xmlns:a16="http://schemas.microsoft.com/office/drawing/2014/main" val="1975634962"/>
                    </a:ext>
                  </a:extLst>
                </a:gridCol>
                <a:gridCol w="609600">
                  <a:extLst>
                    <a:ext uri="{9D8B030D-6E8A-4147-A177-3AD203B41FA5}">
                      <a16:colId xmlns:a16="http://schemas.microsoft.com/office/drawing/2014/main" val="115370577"/>
                    </a:ext>
                  </a:extLst>
                </a:gridCol>
                <a:gridCol w="609600">
                  <a:extLst>
                    <a:ext uri="{9D8B030D-6E8A-4147-A177-3AD203B41FA5}">
                      <a16:colId xmlns:a16="http://schemas.microsoft.com/office/drawing/2014/main" val="1576559803"/>
                    </a:ext>
                  </a:extLst>
                </a:gridCol>
                <a:gridCol w="609600">
                  <a:extLst>
                    <a:ext uri="{9D8B030D-6E8A-4147-A177-3AD203B41FA5}">
                      <a16:colId xmlns:a16="http://schemas.microsoft.com/office/drawing/2014/main" val="4164872772"/>
                    </a:ext>
                  </a:extLst>
                </a:gridCol>
                <a:gridCol w="609600">
                  <a:extLst>
                    <a:ext uri="{9D8B030D-6E8A-4147-A177-3AD203B41FA5}">
                      <a16:colId xmlns:a16="http://schemas.microsoft.com/office/drawing/2014/main" val="2898407673"/>
                    </a:ext>
                  </a:extLst>
                </a:gridCol>
                <a:gridCol w="609600">
                  <a:extLst>
                    <a:ext uri="{9D8B030D-6E8A-4147-A177-3AD203B41FA5}">
                      <a16:colId xmlns:a16="http://schemas.microsoft.com/office/drawing/2014/main" val="2069859655"/>
                    </a:ext>
                  </a:extLst>
                </a:gridCol>
                <a:gridCol w="609600">
                  <a:extLst>
                    <a:ext uri="{9D8B030D-6E8A-4147-A177-3AD203B41FA5}">
                      <a16:colId xmlns:a16="http://schemas.microsoft.com/office/drawing/2014/main" val="3679529071"/>
                    </a:ext>
                  </a:extLst>
                </a:gridCol>
                <a:gridCol w="609600">
                  <a:extLst>
                    <a:ext uri="{9D8B030D-6E8A-4147-A177-3AD203B41FA5}">
                      <a16:colId xmlns:a16="http://schemas.microsoft.com/office/drawing/2014/main" val="2893196266"/>
                    </a:ext>
                  </a:extLst>
                </a:gridCol>
                <a:gridCol w="609600">
                  <a:extLst>
                    <a:ext uri="{9D8B030D-6E8A-4147-A177-3AD203B41FA5}">
                      <a16:colId xmlns:a16="http://schemas.microsoft.com/office/drawing/2014/main" val="3644907414"/>
                    </a:ext>
                  </a:extLst>
                </a:gridCol>
              </a:tblGrid>
              <a:tr h="200025">
                <a:tc>
                  <a:txBody>
                    <a:bodyPr/>
                    <a:lstStyle/>
                    <a:p>
                      <a:pPr algn="ctr" fontAlgn="b"/>
                      <a:r>
                        <a:rPr lang="pt-BR" sz="1100" b="0" i="0" u="none" strike="noStrike">
                          <a:solidFill>
                            <a:srgbClr val="000000"/>
                          </a:solidFill>
                          <a:effectLst/>
                          <a:latin typeface="Calibri" panose="020F0502020204030204" pitchFamily="34" charset="0"/>
                        </a:rPr>
                        <a:t>13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1100" b="0" i="0" u="none" strike="noStrike">
                          <a:solidFill>
                            <a:srgbClr val="000000"/>
                          </a:solidFill>
                          <a:effectLst/>
                          <a:latin typeface="Calibri" panose="020F0502020204030204" pitchFamily="34" charset="0"/>
                        </a:rPr>
                        <a:t>11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1100" b="0" i="0" u="none" strike="noStrike">
                          <a:solidFill>
                            <a:srgbClr val="000000"/>
                          </a:solidFill>
                          <a:effectLst/>
                          <a:latin typeface="Calibri" panose="020F0502020204030204" pitchFamily="34" charset="0"/>
                        </a:rPr>
                        <a:t>13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1100" b="0" i="0" u="none" strike="noStrike">
                          <a:solidFill>
                            <a:srgbClr val="000000"/>
                          </a:solidFill>
                          <a:effectLst/>
                          <a:latin typeface="Calibri" panose="020F0502020204030204" pitchFamily="34" charset="0"/>
                        </a:rPr>
                        <a:t>10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1100" b="0" i="0" u="none" strike="noStrike">
                          <a:solidFill>
                            <a:srgbClr val="000000"/>
                          </a:solidFill>
                          <a:effectLst/>
                          <a:latin typeface="Calibri" panose="020F0502020204030204" pitchFamily="34" charset="0"/>
                        </a:rPr>
                        <a:t>11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1100" b="0" i="0" u="none" strike="noStrike">
                          <a:solidFill>
                            <a:srgbClr val="000000"/>
                          </a:solidFill>
                          <a:effectLst/>
                          <a:latin typeface="Calibri" panose="020F0502020204030204" pitchFamily="34" charset="0"/>
                        </a:rPr>
                        <a:t>12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1100" b="0" i="0" u="none" strike="noStrike">
                          <a:solidFill>
                            <a:srgbClr val="000000"/>
                          </a:solidFill>
                          <a:effectLst/>
                          <a:latin typeface="Calibri" panose="020F0502020204030204" pitchFamily="34" charset="0"/>
                        </a:rPr>
                        <a:t>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1100" b="0" i="0" u="none" strike="noStrike">
                          <a:solidFill>
                            <a:srgbClr val="000000"/>
                          </a:solidFill>
                          <a:effectLst/>
                          <a:latin typeface="Calibri" panose="020F0502020204030204" pitchFamily="34" charset="0"/>
                        </a:rPr>
                        <a:t>12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1100" b="0" i="0" u="none" strike="noStrike">
                          <a:solidFill>
                            <a:srgbClr val="000000"/>
                          </a:solidFill>
                          <a:effectLst/>
                          <a:latin typeface="Calibri" panose="020F0502020204030204" pitchFamily="34" charset="0"/>
                        </a:rPr>
                        <a:t>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1100" b="0" i="0" u="none" strike="noStrike">
                          <a:solidFill>
                            <a:srgbClr val="000000"/>
                          </a:solidFill>
                          <a:effectLst/>
                          <a:latin typeface="Calibri" panose="020F0502020204030204" pitchFamily="34" charset="0"/>
                        </a:rPr>
                        <a:t>10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6644688"/>
                  </a:ext>
                </a:extLst>
              </a:tr>
              <a:tr h="200025">
                <a:tc>
                  <a:txBody>
                    <a:bodyPr/>
                    <a:lstStyle/>
                    <a:p>
                      <a:pPr algn="ctr" fontAlgn="b"/>
                      <a:r>
                        <a:rPr lang="pt-BR" sz="1100" b="0" i="0" u="none" strike="noStrike">
                          <a:solidFill>
                            <a:srgbClr val="000000"/>
                          </a:solidFill>
                          <a:effectLst/>
                          <a:latin typeface="Calibri" panose="020F0502020204030204" pitchFamily="34" charset="0"/>
                        </a:rPr>
                        <a:t>12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1100" b="0" i="0" u="none" strike="noStrike">
                          <a:solidFill>
                            <a:srgbClr val="000000"/>
                          </a:solidFill>
                          <a:effectLst/>
                          <a:latin typeface="Calibri" panose="020F0502020204030204" pitchFamily="34" charset="0"/>
                        </a:rPr>
                        <a:t>10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1100" b="0" i="0" u="none" strike="noStrike">
                          <a:solidFill>
                            <a:srgbClr val="000000"/>
                          </a:solidFill>
                          <a:effectLst/>
                          <a:latin typeface="Calibri" panose="020F0502020204030204" pitchFamily="34" charset="0"/>
                        </a:rPr>
                        <a:t>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1100" b="0" i="0" u="none" strike="noStrike">
                          <a:solidFill>
                            <a:srgbClr val="000000"/>
                          </a:solidFill>
                          <a:effectLst/>
                          <a:latin typeface="Calibri" panose="020F0502020204030204" pitchFamily="34" charset="0"/>
                        </a:rPr>
                        <a:t>11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1100" b="0" i="0" u="none" strike="noStrike">
                          <a:solidFill>
                            <a:srgbClr val="000000"/>
                          </a:solidFill>
                          <a:effectLst/>
                          <a:latin typeface="Calibri" panose="020F0502020204030204" pitchFamily="34" charset="0"/>
                        </a:rPr>
                        <a:t>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1100" b="0" i="0" u="none" strike="noStrike">
                          <a:solidFill>
                            <a:srgbClr val="000000"/>
                          </a:solidFill>
                          <a:effectLst/>
                          <a:latin typeface="Calibri" panose="020F0502020204030204" pitchFamily="34" charset="0"/>
                        </a:rPr>
                        <a:t>11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1100" b="0" i="0" u="none" strike="noStrike">
                          <a:solidFill>
                            <a:srgbClr val="000000"/>
                          </a:solidFill>
                          <a:effectLst/>
                          <a:latin typeface="Calibri" panose="020F0502020204030204" pitchFamily="34" charset="0"/>
                        </a:rPr>
                        <a:t>14</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1100" b="0" i="0" u="none" strike="noStrike">
                          <a:solidFill>
                            <a:srgbClr val="000000"/>
                          </a:solidFill>
                          <a:effectLst/>
                          <a:latin typeface="Calibri" panose="020F0502020204030204" pitchFamily="34" charset="0"/>
                        </a:rPr>
                        <a:t>11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1100" b="0" i="0" u="none" strike="noStrike">
                          <a:solidFill>
                            <a:srgbClr val="000000"/>
                          </a:solidFill>
                          <a:effectLst/>
                          <a:latin typeface="Calibri" panose="020F0502020204030204" pitchFamily="34" charset="0"/>
                        </a:rPr>
                        <a:t>10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1100" b="0" i="0" u="none" strike="noStrike" dirty="0">
                          <a:solidFill>
                            <a:srgbClr val="000000"/>
                          </a:solidFill>
                          <a:effectLst/>
                          <a:latin typeface="Calibri" panose="020F0502020204030204" pitchFamily="34" charset="0"/>
                        </a:rPr>
                        <a:t>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92281932"/>
                  </a:ext>
                </a:extLst>
              </a:tr>
            </a:tbl>
          </a:graphicData>
        </a:graphic>
      </p:graphicFrame>
    </p:spTree>
    <p:extLst>
      <p:ext uri="{BB962C8B-B14F-4D97-AF65-F5344CB8AC3E}">
        <p14:creationId xmlns:p14="http://schemas.microsoft.com/office/powerpoint/2010/main" val="2521891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795A54-ABED-3BDA-1C3E-09250EAC09F6}"/>
              </a:ext>
            </a:extLst>
          </p:cNvPr>
          <p:cNvSpPr>
            <a:spLocks noGrp="1"/>
          </p:cNvSpPr>
          <p:nvPr>
            <p:ph type="title"/>
          </p:nvPr>
        </p:nvSpPr>
        <p:spPr/>
        <p:txBody>
          <a:bodyPr/>
          <a:lstStyle/>
          <a:p>
            <a:r>
              <a:rPr lang="pt-BR" dirty="0"/>
              <a:t>Histograma</a:t>
            </a:r>
          </a:p>
        </p:txBody>
      </p:sp>
      <p:sp>
        <p:nvSpPr>
          <p:cNvPr id="4" name="Espaço Reservado para Conteúdo 3">
            <a:extLst>
              <a:ext uri="{FF2B5EF4-FFF2-40B4-BE49-F238E27FC236}">
                <a16:creationId xmlns:a16="http://schemas.microsoft.com/office/drawing/2014/main" id="{BE825A7B-718F-9AA8-8FBD-1F6DBB1ACCC5}"/>
              </a:ext>
            </a:extLst>
          </p:cNvPr>
          <p:cNvSpPr>
            <a:spLocks noGrp="1"/>
          </p:cNvSpPr>
          <p:nvPr>
            <p:ph idx="1"/>
          </p:nvPr>
        </p:nvSpPr>
        <p:spPr/>
        <p:txBody>
          <a:bodyPr>
            <a:normAutofit/>
          </a:bodyPr>
          <a:lstStyle/>
          <a:p>
            <a:pPr marL="0" indent="0">
              <a:buNone/>
            </a:pPr>
            <a:r>
              <a:rPr lang="pt-BR" dirty="0"/>
              <a:t>Solução - O primeiro passo é a construção da tabela de distribuição de frequências:</a:t>
            </a:r>
          </a:p>
          <a:p>
            <a:endParaRPr lang="pt-BR" dirty="0"/>
          </a:p>
        </p:txBody>
      </p:sp>
      <p:graphicFrame>
        <p:nvGraphicFramePr>
          <p:cNvPr id="6" name="Tabela 5">
            <a:extLst>
              <a:ext uri="{FF2B5EF4-FFF2-40B4-BE49-F238E27FC236}">
                <a16:creationId xmlns:a16="http://schemas.microsoft.com/office/drawing/2014/main" id="{C21996A8-3926-1D31-100B-E8FE10043C36}"/>
              </a:ext>
            </a:extLst>
          </p:cNvPr>
          <p:cNvGraphicFramePr>
            <a:graphicFrameLocks noGrp="1"/>
          </p:cNvGraphicFramePr>
          <p:nvPr>
            <p:extLst>
              <p:ext uri="{D42A27DB-BD31-4B8C-83A1-F6EECF244321}">
                <p14:modId xmlns:p14="http://schemas.microsoft.com/office/powerpoint/2010/main" val="2031078482"/>
              </p:ext>
            </p:extLst>
          </p:nvPr>
        </p:nvGraphicFramePr>
        <p:xfrm>
          <a:off x="2710089" y="2837611"/>
          <a:ext cx="6771821" cy="3103245"/>
        </p:xfrm>
        <a:graphic>
          <a:graphicData uri="http://schemas.openxmlformats.org/drawingml/2006/table">
            <a:tbl>
              <a:tblPr/>
              <a:tblGrid>
                <a:gridCol w="1924097">
                  <a:extLst>
                    <a:ext uri="{9D8B030D-6E8A-4147-A177-3AD203B41FA5}">
                      <a16:colId xmlns:a16="http://schemas.microsoft.com/office/drawing/2014/main" val="2940595527"/>
                    </a:ext>
                  </a:extLst>
                </a:gridCol>
                <a:gridCol w="1249413">
                  <a:extLst>
                    <a:ext uri="{9D8B030D-6E8A-4147-A177-3AD203B41FA5}">
                      <a16:colId xmlns:a16="http://schemas.microsoft.com/office/drawing/2014/main" val="1592514262"/>
                    </a:ext>
                  </a:extLst>
                </a:gridCol>
                <a:gridCol w="1199437">
                  <a:extLst>
                    <a:ext uri="{9D8B030D-6E8A-4147-A177-3AD203B41FA5}">
                      <a16:colId xmlns:a16="http://schemas.microsoft.com/office/drawing/2014/main" val="1253867273"/>
                    </a:ext>
                  </a:extLst>
                </a:gridCol>
                <a:gridCol w="1199437">
                  <a:extLst>
                    <a:ext uri="{9D8B030D-6E8A-4147-A177-3AD203B41FA5}">
                      <a16:colId xmlns:a16="http://schemas.microsoft.com/office/drawing/2014/main" val="3063316430"/>
                    </a:ext>
                  </a:extLst>
                </a:gridCol>
                <a:gridCol w="1199437">
                  <a:extLst>
                    <a:ext uri="{9D8B030D-6E8A-4147-A177-3AD203B41FA5}">
                      <a16:colId xmlns:a16="http://schemas.microsoft.com/office/drawing/2014/main" val="3280286146"/>
                    </a:ext>
                  </a:extLst>
                </a:gridCol>
              </a:tblGrid>
              <a:tr h="200025">
                <a:tc>
                  <a:txBody>
                    <a:bodyPr/>
                    <a:lstStyle/>
                    <a:p>
                      <a:pPr algn="ctr" fontAlgn="b"/>
                      <a:r>
                        <a:rPr lang="pt-BR" sz="2200" b="1" i="0" u="none" strike="noStrike">
                          <a:solidFill>
                            <a:srgbClr val="000000"/>
                          </a:solidFill>
                          <a:effectLst/>
                          <a:latin typeface="Calibri" panose="020F0502020204030204" pitchFamily="34" charset="0"/>
                        </a:rPr>
                        <a:t>Tipo sanguíneo</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2200" b="1" i="0" u="none" strike="noStrike">
                          <a:solidFill>
                            <a:srgbClr val="000000"/>
                          </a:solidFill>
                          <a:effectLst/>
                          <a:latin typeface="Calibri" panose="020F0502020204030204" pitchFamily="34" charset="0"/>
                        </a:rPr>
                        <a:t>Fi</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2200" b="1" i="0" u="none" strike="noStrike">
                          <a:solidFill>
                            <a:srgbClr val="000000"/>
                          </a:solidFill>
                          <a:effectLst/>
                          <a:latin typeface="Calibri" panose="020F0502020204030204" pitchFamily="34" charset="0"/>
                        </a:rPr>
                        <a:t>Fri(%)</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2200" b="1" i="0" u="none" strike="noStrike">
                          <a:solidFill>
                            <a:srgbClr val="000000"/>
                          </a:solidFill>
                          <a:effectLst/>
                          <a:latin typeface="Calibri" panose="020F0502020204030204" pitchFamily="34" charset="0"/>
                        </a:rPr>
                        <a:t>Fac</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2200" b="1" i="0" u="none" strike="noStrike">
                          <a:solidFill>
                            <a:srgbClr val="000000"/>
                          </a:solidFill>
                          <a:effectLst/>
                          <a:latin typeface="Calibri" panose="020F0502020204030204" pitchFamily="34" charset="0"/>
                        </a:rPr>
                        <a:t>Frac(%)</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5142158"/>
                  </a:ext>
                </a:extLst>
              </a:tr>
              <a:tr h="190500">
                <a:tc>
                  <a:txBody>
                    <a:bodyPr/>
                    <a:lstStyle/>
                    <a:p>
                      <a:pPr algn="ctr" rtl="0" fontAlgn="b"/>
                      <a:r>
                        <a:rPr lang="pt-BR" sz="2200" b="0" i="0" u="none" strike="noStrike">
                          <a:solidFill>
                            <a:srgbClr val="000000"/>
                          </a:solidFill>
                          <a:effectLst/>
                          <a:latin typeface="Calibri" panose="020F0502020204030204" pitchFamily="34" charset="0"/>
                        </a:rPr>
                        <a:t>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pt-BR" sz="2200" b="0" i="0" u="none" strike="noStrike">
                          <a:solidFill>
                            <a:srgbClr val="000000"/>
                          </a:solidFill>
                          <a:effectLst/>
                          <a:latin typeface="Calibri" panose="020F0502020204030204" pitchFamily="34" charset="0"/>
                        </a:rPr>
                        <a:t>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2200" b="0" i="0" u="none" strike="noStrike">
                          <a:solidFill>
                            <a:srgbClr val="000000"/>
                          </a:solidFill>
                          <a:effectLst/>
                          <a:latin typeface="Calibri" panose="020F0502020204030204" pitchFamily="34" charset="0"/>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22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2200" b="0" i="0" u="none" strike="noStrike">
                          <a:solidFill>
                            <a:srgbClr val="000000"/>
                          </a:solidFill>
                          <a:effectLst/>
                          <a:latin typeface="Calibri" panose="020F0502020204030204"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45337330"/>
                  </a:ext>
                </a:extLst>
              </a:tr>
              <a:tr h="190500">
                <a:tc>
                  <a:txBody>
                    <a:bodyPr/>
                    <a:lstStyle/>
                    <a:p>
                      <a:pPr algn="ctr" rtl="0" fontAlgn="b"/>
                      <a:r>
                        <a:rPr lang="pt-BR" sz="2200" b="0" i="0" u="none" strike="noStrike">
                          <a:solidFill>
                            <a:srgbClr val="000000"/>
                          </a:solidFill>
                          <a:effectLst/>
                          <a:latin typeface="Calibri" panose="020F0502020204030204" pitchFamily="34" charset="0"/>
                        </a:rPr>
                        <a:t>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pt-BR" sz="2200" b="0" i="0" u="none" strike="noStrike">
                          <a:solidFill>
                            <a:srgbClr val="000000"/>
                          </a:solidFill>
                          <a:effectLst/>
                          <a:latin typeface="Calibri" panose="020F0502020204030204" pitchFamily="34" charset="0"/>
                        </a:rPr>
                        <a:t>3</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2200" b="0" i="0" u="none" strike="noStrike">
                          <a:solidFill>
                            <a:srgbClr val="000000"/>
                          </a:solidFill>
                          <a:effectLst/>
                          <a:latin typeface="Calibri" panose="020F0502020204030204" pitchFamily="34" charset="0"/>
                        </a:rPr>
                        <a:t>15.00%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22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2200" b="0" i="0" u="none" strike="noStrike">
                          <a:solidFill>
                            <a:srgbClr val="000000"/>
                          </a:solidFill>
                          <a:effectLst/>
                          <a:latin typeface="Calibri" panose="020F0502020204030204" pitchFamily="34" charset="0"/>
                        </a:rPr>
                        <a:t>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06568679"/>
                  </a:ext>
                </a:extLst>
              </a:tr>
              <a:tr h="190500">
                <a:tc>
                  <a:txBody>
                    <a:bodyPr/>
                    <a:lstStyle/>
                    <a:p>
                      <a:pPr algn="ctr" rtl="0" fontAlgn="b"/>
                      <a:r>
                        <a:rPr lang="pt-BR" sz="2200" b="0" i="0" u="none" strike="noStrike">
                          <a:solidFill>
                            <a:srgbClr val="000000"/>
                          </a:solidFill>
                          <a:effectLst/>
                          <a:latin typeface="Calibri" panose="020F0502020204030204" pitchFamily="34" charset="0"/>
                        </a:rPr>
                        <a:t>10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pt-BR" sz="2200" b="0" i="0" u="none" strike="noStrike">
                          <a:solidFill>
                            <a:srgbClr val="000000"/>
                          </a:solidFill>
                          <a:effectLst/>
                          <a:latin typeface="Calibri" panose="020F0502020204030204" pitchFamily="34" charset="0"/>
                        </a:rPr>
                        <a:t>4</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2200" b="0" i="0" u="none" strike="noStrike">
                          <a:solidFill>
                            <a:srgbClr val="000000"/>
                          </a:solidFill>
                          <a:effectLst/>
                          <a:latin typeface="Calibri" panose="020F0502020204030204" pitchFamily="34" charset="0"/>
                        </a:rPr>
                        <a:t>20.00%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2200" b="0" i="0" u="none" strike="noStrike">
                          <a:solidFill>
                            <a:srgbClr val="000000"/>
                          </a:solidFill>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2200" b="0" i="0" u="none" strike="noStrike">
                          <a:solidFill>
                            <a:srgbClr val="000000"/>
                          </a:solidFill>
                          <a:effectLst/>
                          <a:latin typeface="Calibri" panose="020F0502020204030204" pitchFamily="34" charset="0"/>
                        </a:rPr>
                        <a:t>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30594070"/>
                  </a:ext>
                </a:extLst>
              </a:tr>
              <a:tr h="200025">
                <a:tc>
                  <a:txBody>
                    <a:bodyPr/>
                    <a:lstStyle/>
                    <a:p>
                      <a:pPr algn="ctr" rtl="0" fontAlgn="b"/>
                      <a:r>
                        <a:rPr lang="pt-BR" sz="2200" b="0" i="0" u="none" strike="noStrike">
                          <a:solidFill>
                            <a:srgbClr val="000000"/>
                          </a:solidFill>
                          <a:effectLst/>
                          <a:latin typeface="Calibri" panose="020F0502020204030204" pitchFamily="34" charset="0"/>
                        </a:rPr>
                        <a:t>11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pt-BR" sz="2200" b="0" i="0" u="none" strike="noStrike">
                          <a:solidFill>
                            <a:srgbClr val="000000"/>
                          </a:solidFill>
                          <a:effectLst/>
                          <a:latin typeface="Calibri" panose="020F0502020204030204" pitchFamily="34" charset="0"/>
                        </a:rPr>
                        <a:t>5</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2200" b="0" i="0" u="none" strike="noStrike">
                          <a:solidFill>
                            <a:srgbClr val="000000"/>
                          </a:solidFill>
                          <a:effectLst/>
                          <a:latin typeface="Calibri" panose="020F0502020204030204" pitchFamily="34" charset="0"/>
                        </a:rPr>
                        <a:t>25.00%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2200" b="0" i="0" u="none" strike="noStrike">
                          <a:solidFill>
                            <a:srgbClr val="000000"/>
                          </a:solidFill>
                          <a:effectLst/>
                          <a:latin typeface="Calibri" panose="020F0502020204030204" pitchFamily="34" charset="0"/>
                        </a:rPr>
                        <a:t>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2200" b="0" i="0" u="none" strike="noStrike">
                          <a:solidFill>
                            <a:srgbClr val="000000"/>
                          </a:solidFill>
                          <a:effectLst/>
                          <a:latin typeface="Calibri" panose="020F0502020204030204" pitchFamily="34" charset="0"/>
                        </a:rPr>
                        <a:t>70%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1506653"/>
                  </a:ext>
                </a:extLst>
              </a:tr>
              <a:tr h="190500">
                <a:tc>
                  <a:txBody>
                    <a:bodyPr/>
                    <a:lstStyle/>
                    <a:p>
                      <a:pPr algn="ctr" rtl="0" fontAlgn="b"/>
                      <a:r>
                        <a:rPr lang="pt-BR" sz="2200" b="0" i="0" u="none" strike="noStrike">
                          <a:solidFill>
                            <a:srgbClr val="000000"/>
                          </a:solidFill>
                          <a:effectLst/>
                          <a:latin typeface="Calibri" panose="020F0502020204030204" pitchFamily="34" charset="0"/>
                        </a:rPr>
                        <a:t>12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pt-BR" sz="2200" b="0" i="0" u="none" strike="noStrike">
                          <a:solidFill>
                            <a:srgbClr val="000000"/>
                          </a:solidFill>
                          <a:effectLst/>
                          <a:latin typeface="Calibri" panose="020F0502020204030204" pitchFamily="34" charset="0"/>
                        </a:rPr>
                        <a:t>3</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2200" b="0" i="0" u="none" strike="noStrike">
                          <a:solidFill>
                            <a:srgbClr val="000000"/>
                          </a:solidFill>
                          <a:effectLst/>
                          <a:latin typeface="Calibri" panose="020F0502020204030204" pitchFamily="34" charset="0"/>
                        </a:rPr>
                        <a:t>15.00%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2200" b="0" i="0" u="none" strike="noStrike">
                          <a:solidFill>
                            <a:srgbClr val="000000"/>
                          </a:solidFill>
                          <a:effectLst/>
                          <a:latin typeface="Calibri" panose="020F0502020204030204" pitchFamily="34" charset="0"/>
                        </a:rPr>
                        <a:t>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2200" b="0" i="0" u="none" strike="noStrike">
                          <a:solidFill>
                            <a:srgbClr val="000000"/>
                          </a:solidFill>
                          <a:effectLst/>
                          <a:latin typeface="Calibri" panose="020F0502020204030204" pitchFamily="34" charset="0"/>
                        </a:rPr>
                        <a:t>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8393965"/>
                  </a:ext>
                </a:extLst>
              </a:tr>
              <a:tr h="190500">
                <a:tc>
                  <a:txBody>
                    <a:bodyPr/>
                    <a:lstStyle/>
                    <a:p>
                      <a:pPr algn="ctr" rtl="0" fontAlgn="b"/>
                      <a:r>
                        <a:rPr lang="pt-BR" sz="2200" b="0" i="0" u="none" strike="noStrike">
                          <a:solidFill>
                            <a:srgbClr val="000000"/>
                          </a:solidFill>
                          <a:effectLst/>
                          <a:latin typeface="Calibri" panose="020F0502020204030204" pitchFamily="34" charset="0"/>
                        </a:rPr>
                        <a:t>13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pt-BR" sz="2200" b="0" i="0" u="none" strike="noStrike">
                          <a:solidFill>
                            <a:srgbClr val="000000"/>
                          </a:solidFill>
                          <a:effectLst/>
                          <a:latin typeface="Calibri" panose="020F0502020204030204" pitchFamily="34" charset="0"/>
                        </a:rPr>
                        <a:t>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2200" b="0" i="0" u="none" strike="noStrike">
                          <a:solidFill>
                            <a:srgbClr val="000000"/>
                          </a:solidFill>
                          <a:effectLst/>
                          <a:latin typeface="Calibri" panose="020F0502020204030204" pitchFamily="34" charset="0"/>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2200" b="0" i="0" u="none" strike="noStrike">
                          <a:solidFill>
                            <a:srgbClr val="000000"/>
                          </a:solidFill>
                          <a:effectLst/>
                          <a:latin typeface="Calibri" panose="020F0502020204030204" pitchFamily="34" charset="0"/>
                        </a:rPr>
                        <a:t>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2200" b="0" i="0" u="none" strike="noStrike">
                          <a:solidFill>
                            <a:srgbClr val="000000"/>
                          </a:solidFill>
                          <a:effectLst/>
                          <a:latin typeface="Calibri" panose="020F0502020204030204" pitchFamily="34" charset="0"/>
                        </a:rPr>
                        <a:t>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88965679"/>
                  </a:ext>
                </a:extLst>
              </a:tr>
              <a:tr h="200025">
                <a:tc>
                  <a:txBody>
                    <a:bodyPr/>
                    <a:lstStyle/>
                    <a:p>
                      <a:pPr algn="ctr" rtl="0" fontAlgn="b"/>
                      <a:r>
                        <a:rPr lang="pt-BR" sz="2200" b="0" i="0" u="none" strike="noStrike">
                          <a:solidFill>
                            <a:srgbClr val="000000"/>
                          </a:solidFill>
                          <a:effectLst/>
                          <a:latin typeface="Calibri" panose="020F0502020204030204" pitchFamily="34" charset="0"/>
                        </a:rPr>
                        <a:t>14</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b"/>
                      <a:r>
                        <a:rPr lang="pt-BR" sz="2200" b="0" i="0" u="none" strike="noStrike">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2200" b="0" i="0" u="none" strike="noStrike">
                          <a:solidFill>
                            <a:srgbClr val="000000"/>
                          </a:solidFill>
                          <a:effectLst/>
                          <a:latin typeface="Calibri" panose="020F0502020204030204" pitchFamily="34" charset="0"/>
                        </a:rPr>
                        <a:t>5.00%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2200" b="0" i="0" u="none" strike="noStrike">
                          <a:solidFill>
                            <a:srgbClr val="000000"/>
                          </a:solidFill>
                          <a:effectLst/>
                          <a:latin typeface="Calibri" panose="020F0502020204030204" pitchFamily="34" charset="0"/>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2200" b="0" i="0" u="none" strike="noStrike">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15415606"/>
                  </a:ext>
                </a:extLst>
              </a:tr>
              <a:tr h="200025">
                <a:tc>
                  <a:txBody>
                    <a:bodyPr/>
                    <a:lstStyle/>
                    <a:p>
                      <a:pPr algn="ctr" fontAlgn="b"/>
                      <a:r>
                        <a:rPr lang="pt-BR" sz="2200" b="1" i="0" u="none" strike="noStrike">
                          <a:solidFill>
                            <a:srgbClr val="000000"/>
                          </a:solidFill>
                          <a:effectLst/>
                          <a:latin typeface="Calibri" panose="020F0502020204030204" pitchFamily="34" charset="0"/>
                        </a:rPr>
                        <a:t>Soma</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2200" b="0" i="0" u="none" strike="noStrike">
                          <a:solidFill>
                            <a:srgbClr val="000000"/>
                          </a:solidFill>
                          <a:effectLst/>
                          <a:latin typeface="Calibri" panose="020F0502020204030204" pitchFamily="34" charset="0"/>
                        </a:rPr>
                        <a:t>20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2200" b="0" i="0" u="none" strike="noStrike">
                          <a:solidFill>
                            <a:srgbClr val="000000"/>
                          </a:solidFill>
                          <a:effectLst/>
                          <a:latin typeface="Calibri" panose="020F0502020204030204" pitchFamily="34" charset="0"/>
                        </a:rPr>
                        <a:t>100%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pt-BR" sz="2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pt-BR" sz="2200" b="0" i="0" u="none" strike="noStrike" dirty="0">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3348565"/>
                  </a:ext>
                </a:extLst>
              </a:tr>
            </a:tbl>
          </a:graphicData>
        </a:graphic>
      </p:graphicFrame>
    </p:spTree>
    <p:extLst>
      <p:ext uri="{BB962C8B-B14F-4D97-AF65-F5344CB8AC3E}">
        <p14:creationId xmlns:p14="http://schemas.microsoft.com/office/powerpoint/2010/main" val="500671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795A54-ABED-3BDA-1C3E-09250EAC09F6}"/>
              </a:ext>
            </a:extLst>
          </p:cNvPr>
          <p:cNvSpPr>
            <a:spLocks noGrp="1"/>
          </p:cNvSpPr>
          <p:nvPr>
            <p:ph type="title"/>
          </p:nvPr>
        </p:nvSpPr>
        <p:spPr/>
        <p:txBody>
          <a:bodyPr/>
          <a:lstStyle/>
          <a:p>
            <a:r>
              <a:rPr lang="pt-BR" dirty="0"/>
              <a:t>Gráfico de ramo-e-folhas</a:t>
            </a:r>
          </a:p>
        </p:txBody>
      </p:sp>
      <p:sp>
        <p:nvSpPr>
          <p:cNvPr id="4" name="Espaço Reservado para Conteúdo 3">
            <a:extLst>
              <a:ext uri="{FF2B5EF4-FFF2-40B4-BE49-F238E27FC236}">
                <a16:creationId xmlns:a16="http://schemas.microsoft.com/office/drawing/2014/main" id="{BE825A7B-718F-9AA8-8FBD-1F6DBB1ACCC5}"/>
              </a:ext>
            </a:extLst>
          </p:cNvPr>
          <p:cNvSpPr>
            <a:spLocks noGrp="1"/>
          </p:cNvSpPr>
          <p:nvPr>
            <p:ph idx="1"/>
          </p:nvPr>
        </p:nvSpPr>
        <p:spPr>
          <a:xfrm>
            <a:off x="838200" y="1825625"/>
            <a:ext cx="10256520" cy="4351338"/>
          </a:xfrm>
        </p:spPr>
        <p:txBody>
          <a:bodyPr>
            <a:normAutofit/>
          </a:bodyPr>
          <a:lstStyle/>
          <a:p>
            <a:pPr marL="0" indent="0">
              <a:buNone/>
            </a:pPr>
            <a:r>
              <a:rPr lang="pt-BR" dirty="0"/>
              <a:t>Construção de um gráfico de pontos ou dispersão sobre a questão</a:t>
            </a:r>
          </a:p>
          <a:p>
            <a:pPr marL="0" indent="0">
              <a:buNone/>
            </a:pPr>
            <a:endParaRPr lang="pt-BR" dirty="0"/>
          </a:p>
          <a:p>
            <a:endParaRPr lang="pt-BR" dirty="0"/>
          </a:p>
        </p:txBody>
      </p:sp>
      <p:pic>
        <p:nvPicPr>
          <p:cNvPr id="5" name="Imagem 4">
            <a:extLst>
              <a:ext uri="{FF2B5EF4-FFF2-40B4-BE49-F238E27FC236}">
                <a16:creationId xmlns:a16="http://schemas.microsoft.com/office/drawing/2014/main" id="{2F9EBCBC-84E0-CAA2-C617-554833091104}"/>
              </a:ext>
            </a:extLst>
          </p:cNvPr>
          <p:cNvPicPr>
            <a:picLocks noChangeAspect="1"/>
          </p:cNvPicPr>
          <p:nvPr/>
        </p:nvPicPr>
        <p:blipFill rotWithShape="1">
          <a:blip r:embed="rId2"/>
          <a:srcRect l="2854" t="27813" r="2931" b="25520"/>
          <a:stretch/>
        </p:blipFill>
        <p:spPr>
          <a:xfrm>
            <a:off x="1808797" y="2705100"/>
            <a:ext cx="8315326" cy="3200400"/>
          </a:xfrm>
          <a:prstGeom prst="rect">
            <a:avLst/>
          </a:prstGeom>
        </p:spPr>
      </p:pic>
    </p:spTree>
    <p:extLst>
      <p:ext uri="{BB962C8B-B14F-4D97-AF65-F5344CB8AC3E}">
        <p14:creationId xmlns:p14="http://schemas.microsoft.com/office/powerpoint/2010/main" val="30284618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795A54-ABED-3BDA-1C3E-09250EAC09F6}"/>
              </a:ext>
            </a:extLst>
          </p:cNvPr>
          <p:cNvSpPr>
            <a:spLocks noGrp="1"/>
          </p:cNvSpPr>
          <p:nvPr>
            <p:ph type="title"/>
          </p:nvPr>
        </p:nvSpPr>
        <p:spPr/>
        <p:txBody>
          <a:bodyPr/>
          <a:lstStyle/>
          <a:p>
            <a:r>
              <a:rPr lang="pt-BR" dirty="0"/>
              <a:t>Gráfico de ramo-e-folhas</a:t>
            </a:r>
          </a:p>
        </p:txBody>
      </p:sp>
      <p:sp>
        <p:nvSpPr>
          <p:cNvPr id="4" name="Espaço Reservado para Conteúdo 3">
            <a:extLst>
              <a:ext uri="{FF2B5EF4-FFF2-40B4-BE49-F238E27FC236}">
                <a16:creationId xmlns:a16="http://schemas.microsoft.com/office/drawing/2014/main" id="{BE825A7B-718F-9AA8-8FBD-1F6DBB1ACCC5}"/>
              </a:ext>
            </a:extLst>
          </p:cNvPr>
          <p:cNvSpPr>
            <a:spLocks noGrp="1"/>
          </p:cNvSpPr>
          <p:nvPr>
            <p:ph idx="1"/>
          </p:nvPr>
        </p:nvSpPr>
        <p:spPr/>
        <p:txBody>
          <a:bodyPr>
            <a:normAutofit/>
          </a:bodyPr>
          <a:lstStyle/>
          <a:p>
            <a:pPr marL="0" indent="0">
              <a:buNone/>
            </a:pPr>
            <a:endParaRPr lang="pt-BR" dirty="0"/>
          </a:p>
          <a:p>
            <a:pPr marL="0" indent="0">
              <a:buNone/>
            </a:pPr>
            <a:endParaRPr lang="pt-BR" dirty="0"/>
          </a:p>
          <a:p>
            <a:pPr marL="0" indent="0">
              <a:buNone/>
            </a:pPr>
            <a:r>
              <a:rPr lang="pt-BR" dirty="0"/>
              <a:t>Tanto o gráfico de barras quanto o histograma representam a distribuição de frequências de uma variável. O gráfico de ramo-e-folhas é uma alternativa para representar distribuições de frequências de variáveis quantitativas discretas e contínuas com poucas observações, com a vantagem de manter o valor original de cada observação (possibilita a visualização de toda a informação dos dados).    </a:t>
            </a:r>
          </a:p>
        </p:txBody>
      </p:sp>
    </p:spTree>
    <p:extLst>
      <p:ext uri="{BB962C8B-B14F-4D97-AF65-F5344CB8AC3E}">
        <p14:creationId xmlns:p14="http://schemas.microsoft.com/office/powerpoint/2010/main" val="2730843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7A46E6-171E-DF83-AC9B-8AFA434CCD5A}"/>
              </a:ext>
            </a:extLst>
          </p:cNvPr>
          <p:cNvSpPr>
            <a:spLocks noGrp="1"/>
          </p:cNvSpPr>
          <p:nvPr>
            <p:ph type="title"/>
          </p:nvPr>
        </p:nvSpPr>
        <p:spPr/>
        <p:txBody>
          <a:bodyPr/>
          <a:lstStyle/>
          <a:p>
            <a:r>
              <a:rPr lang="pt-BR" dirty="0"/>
              <a:t>Estatística Descritiva</a:t>
            </a:r>
          </a:p>
        </p:txBody>
      </p:sp>
      <p:sp>
        <p:nvSpPr>
          <p:cNvPr id="3" name="Espaço Reservado para Conteúdo 2">
            <a:extLst>
              <a:ext uri="{FF2B5EF4-FFF2-40B4-BE49-F238E27FC236}">
                <a16:creationId xmlns:a16="http://schemas.microsoft.com/office/drawing/2014/main" id="{9D060FE3-4F8E-8A38-9C07-9606FED00788}"/>
              </a:ext>
            </a:extLst>
          </p:cNvPr>
          <p:cNvSpPr>
            <a:spLocks noGrp="1"/>
          </p:cNvSpPr>
          <p:nvPr>
            <p:ph idx="1"/>
          </p:nvPr>
        </p:nvSpPr>
        <p:spPr/>
        <p:txBody>
          <a:bodyPr/>
          <a:lstStyle/>
          <a:p>
            <a:r>
              <a:rPr lang="pt-BR" dirty="0"/>
              <a:t>A estatística descritiva </a:t>
            </a:r>
            <a:r>
              <a:rPr lang="pt-BR" dirty="0" err="1"/>
              <a:t>univariada</a:t>
            </a:r>
            <a:r>
              <a:rPr lang="pt-BR" dirty="0"/>
              <a:t> contempla os seguintes tópicos: </a:t>
            </a:r>
          </a:p>
          <a:p>
            <a:pPr marL="971550" lvl="1" indent="-514350">
              <a:buFont typeface="+mj-lt"/>
              <a:buAutoNum type="arabicPeriod"/>
            </a:pPr>
            <a:r>
              <a:rPr lang="pt-BR" dirty="0"/>
              <a:t>a frequência de ocorrência de um conjunto de observações por meio de tabelas de distribuições de frequências;</a:t>
            </a:r>
          </a:p>
          <a:p>
            <a:pPr marL="971550" lvl="1" indent="-514350">
              <a:buFont typeface="+mj-lt"/>
              <a:buAutoNum type="arabicPeriod"/>
            </a:pPr>
            <a:r>
              <a:rPr lang="pt-BR" dirty="0"/>
              <a:t>a representação da distribuição de uma variável por meio de gráficos; e </a:t>
            </a:r>
          </a:p>
          <a:p>
            <a:pPr marL="971550" lvl="1" indent="-514350">
              <a:buFont typeface="+mj-lt"/>
              <a:buAutoNum type="arabicPeriod"/>
            </a:pPr>
            <a:r>
              <a:rPr lang="pt-BR" dirty="0"/>
              <a:t> medidas representativas de uma série de dados, como medidas de posição ou localização, medidas de dispersão ou variabilidade e medidas de forma.</a:t>
            </a:r>
          </a:p>
        </p:txBody>
      </p:sp>
    </p:spTree>
    <p:extLst>
      <p:ext uri="{BB962C8B-B14F-4D97-AF65-F5344CB8AC3E}">
        <p14:creationId xmlns:p14="http://schemas.microsoft.com/office/powerpoint/2010/main" val="40648290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795A54-ABED-3BDA-1C3E-09250EAC09F6}"/>
              </a:ext>
            </a:extLst>
          </p:cNvPr>
          <p:cNvSpPr>
            <a:spLocks noGrp="1"/>
          </p:cNvSpPr>
          <p:nvPr>
            <p:ph type="title"/>
          </p:nvPr>
        </p:nvSpPr>
        <p:spPr/>
        <p:txBody>
          <a:bodyPr/>
          <a:lstStyle/>
          <a:p>
            <a:r>
              <a:rPr lang="pt-BR" dirty="0"/>
              <a:t>Gráfico de ramo-e-folhas</a:t>
            </a:r>
          </a:p>
        </p:txBody>
      </p:sp>
      <p:sp>
        <p:nvSpPr>
          <p:cNvPr id="4" name="Espaço Reservado para Conteúdo 3">
            <a:extLst>
              <a:ext uri="{FF2B5EF4-FFF2-40B4-BE49-F238E27FC236}">
                <a16:creationId xmlns:a16="http://schemas.microsoft.com/office/drawing/2014/main" id="{BE825A7B-718F-9AA8-8FBD-1F6DBB1ACCC5}"/>
              </a:ext>
            </a:extLst>
          </p:cNvPr>
          <p:cNvSpPr>
            <a:spLocks noGrp="1"/>
          </p:cNvSpPr>
          <p:nvPr>
            <p:ph idx="1"/>
          </p:nvPr>
        </p:nvSpPr>
        <p:spPr/>
        <p:txBody>
          <a:bodyPr>
            <a:normAutofit fontScale="85000" lnSpcReduction="20000"/>
          </a:bodyPr>
          <a:lstStyle/>
          <a:p>
            <a:pPr marL="0" indent="0">
              <a:buNone/>
            </a:pPr>
            <a:endParaRPr lang="pt-BR" dirty="0"/>
          </a:p>
          <a:p>
            <a:pPr marL="0" indent="0">
              <a:buNone/>
            </a:pPr>
            <a:r>
              <a:rPr lang="pt-BR" dirty="0"/>
              <a:t>Para a construção do gráfico de ramo-e-folhas, podemos seguir a seguinte sequência de passos:      </a:t>
            </a:r>
          </a:p>
          <a:p>
            <a:r>
              <a:rPr lang="pt-BR" dirty="0"/>
              <a:t>Passo 1: Ordenar os dados em forma crescente, para facilitar a visualização dos dados.      </a:t>
            </a:r>
          </a:p>
          <a:p>
            <a:r>
              <a:rPr lang="pt-BR" dirty="0"/>
              <a:t>Passo 2: Definir o número de dígitos iniciais que irão compor o ramo ou o número de dígitos complementares que irão compor a folha.      </a:t>
            </a:r>
          </a:p>
          <a:p>
            <a:r>
              <a:rPr lang="pt-BR" dirty="0"/>
              <a:t>Passo 3: Construir os ramos, representados em uma única coluna do lado esquerdo da linha vertical. Seus diferentes valores são representados ao longo de várias linhas, em ordem crescente. Quando o número de folhas por ramo for muito grande, criam-se duas ou mais linhas para o mesmo ramo.      </a:t>
            </a:r>
          </a:p>
          <a:p>
            <a:r>
              <a:rPr lang="pt-BR" dirty="0"/>
              <a:t>Passo 4: Colocar as folhas correspondentes aos respectivos ramos, do lado direito da linha vertical, ao longo de várias colunas (em ordem crescente).</a:t>
            </a:r>
          </a:p>
        </p:txBody>
      </p:sp>
    </p:spTree>
    <p:extLst>
      <p:ext uri="{BB962C8B-B14F-4D97-AF65-F5344CB8AC3E}">
        <p14:creationId xmlns:p14="http://schemas.microsoft.com/office/powerpoint/2010/main" val="25469627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795A54-ABED-3BDA-1C3E-09250EAC09F6}"/>
              </a:ext>
            </a:extLst>
          </p:cNvPr>
          <p:cNvSpPr>
            <a:spLocks noGrp="1"/>
          </p:cNvSpPr>
          <p:nvPr>
            <p:ph type="title"/>
          </p:nvPr>
        </p:nvSpPr>
        <p:spPr/>
        <p:txBody>
          <a:bodyPr/>
          <a:lstStyle/>
          <a:p>
            <a:r>
              <a:rPr lang="pt-BR" dirty="0"/>
              <a:t>Gráfico de ramo-e-folhas</a:t>
            </a:r>
          </a:p>
        </p:txBody>
      </p:sp>
      <p:sp>
        <p:nvSpPr>
          <p:cNvPr id="4" name="Espaço Reservado para Conteúdo 3">
            <a:extLst>
              <a:ext uri="{FF2B5EF4-FFF2-40B4-BE49-F238E27FC236}">
                <a16:creationId xmlns:a16="http://schemas.microsoft.com/office/drawing/2014/main" id="{BE825A7B-718F-9AA8-8FBD-1F6DBB1ACCC5}"/>
              </a:ext>
            </a:extLst>
          </p:cNvPr>
          <p:cNvSpPr>
            <a:spLocks noGrp="1"/>
          </p:cNvSpPr>
          <p:nvPr>
            <p:ph idx="1"/>
          </p:nvPr>
        </p:nvSpPr>
        <p:spPr/>
        <p:txBody>
          <a:bodyPr>
            <a:normAutofit/>
          </a:bodyPr>
          <a:lstStyle/>
          <a:p>
            <a:pPr marL="0" indent="0">
              <a:buNone/>
            </a:pPr>
            <a:r>
              <a:rPr lang="pt-BR" dirty="0"/>
              <a:t>Exemplo</a:t>
            </a:r>
          </a:p>
          <a:p>
            <a:endParaRPr lang="pt-BR" dirty="0"/>
          </a:p>
          <a:p>
            <a:r>
              <a:rPr lang="pt-BR" dirty="0"/>
              <a:t>Uma empresa de pequeno porte levantou a idade de seus funcionários, conforme mostra a tabela. Construa um gráfico de ramo-e-folhas.</a:t>
            </a:r>
          </a:p>
        </p:txBody>
      </p:sp>
      <p:sp>
        <p:nvSpPr>
          <p:cNvPr id="5" name="CaixaDeTexto 4">
            <a:extLst>
              <a:ext uri="{FF2B5EF4-FFF2-40B4-BE49-F238E27FC236}">
                <a16:creationId xmlns:a16="http://schemas.microsoft.com/office/drawing/2014/main" id="{42E96A3B-27D8-F86A-8670-71E18D9DF0B2}"/>
              </a:ext>
            </a:extLst>
          </p:cNvPr>
          <p:cNvSpPr txBox="1"/>
          <p:nvPr/>
        </p:nvSpPr>
        <p:spPr>
          <a:xfrm>
            <a:off x="4380411" y="5911992"/>
            <a:ext cx="6096000" cy="369332"/>
          </a:xfrm>
          <a:prstGeom prst="rect">
            <a:avLst/>
          </a:prstGeom>
          <a:noFill/>
        </p:spPr>
        <p:txBody>
          <a:bodyPr wrap="square">
            <a:spAutoFit/>
          </a:bodyPr>
          <a:lstStyle/>
          <a:p>
            <a:r>
              <a:rPr lang="pt-BR" dirty="0"/>
              <a:t>Idade dos funcionários.</a:t>
            </a:r>
          </a:p>
        </p:txBody>
      </p:sp>
      <p:graphicFrame>
        <p:nvGraphicFramePr>
          <p:cNvPr id="6" name="Tabela 5">
            <a:extLst>
              <a:ext uri="{FF2B5EF4-FFF2-40B4-BE49-F238E27FC236}">
                <a16:creationId xmlns:a16="http://schemas.microsoft.com/office/drawing/2014/main" id="{144DC844-6833-DCBE-9908-7FC9BD2B48AB}"/>
              </a:ext>
            </a:extLst>
          </p:cNvPr>
          <p:cNvGraphicFramePr>
            <a:graphicFrameLocks noGrp="1"/>
          </p:cNvGraphicFramePr>
          <p:nvPr>
            <p:extLst>
              <p:ext uri="{D42A27DB-BD31-4B8C-83A1-F6EECF244321}">
                <p14:modId xmlns:p14="http://schemas.microsoft.com/office/powerpoint/2010/main" val="1501556660"/>
              </p:ext>
            </p:extLst>
          </p:nvPr>
        </p:nvGraphicFramePr>
        <p:xfrm>
          <a:off x="2830285" y="4998833"/>
          <a:ext cx="6096000" cy="600075"/>
        </p:xfrm>
        <a:graphic>
          <a:graphicData uri="http://schemas.openxmlformats.org/drawingml/2006/table">
            <a:tbl>
              <a:tblPr/>
              <a:tblGrid>
                <a:gridCol w="609600">
                  <a:extLst>
                    <a:ext uri="{9D8B030D-6E8A-4147-A177-3AD203B41FA5}">
                      <a16:colId xmlns:a16="http://schemas.microsoft.com/office/drawing/2014/main" val="3461239326"/>
                    </a:ext>
                  </a:extLst>
                </a:gridCol>
                <a:gridCol w="609600">
                  <a:extLst>
                    <a:ext uri="{9D8B030D-6E8A-4147-A177-3AD203B41FA5}">
                      <a16:colId xmlns:a16="http://schemas.microsoft.com/office/drawing/2014/main" val="1706880996"/>
                    </a:ext>
                  </a:extLst>
                </a:gridCol>
                <a:gridCol w="609600">
                  <a:extLst>
                    <a:ext uri="{9D8B030D-6E8A-4147-A177-3AD203B41FA5}">
                      <a16:colId xmlns:a16="http://schemas.microsoft.com/office/drawing/2014/main" val="1928700333"/>
                    </a:ext>
                  </a:extLst>
                </a:gridCol>
                <a:gridCol w="609600">
                  <a:extLst>
                    <a:ext uri="{9D8B030D-6E8A-4147-A177-3AD203B41FA5}">
                      <a16:colId xmlns:a16="http://schemas.microsoft.com/office/drawing/2014/main" val="2412810529"/>
                    </a:ext>
                  </a:extLst>
                </a:gridCol>
                <a:gridCol w="609600">
                  <a:extLst>
                    <a:ext uri="{9D8B030D-6E8A-4147-A177-3AD203B41FA5}">
                      <a16:colId xmlns:a16="http://schemas.microsoft.com/office/drawing/2014/main" val="2032959131"/>
                    </a:ext>
                  </a:extLst>
                </a:gridCol>
                <a:gridCol w="609600">
                  <a:extLst>
                    <a:ext uri="{9D8B030D-6E8A-4147-A177-3AD203B41FA5}">
                      <a16:colId xmlns:a16="http://schemas.microsoft.com/office/drawing/2014/main" val="3943193350"/>
                    </a:ext>
                  </a:extLst>
                </a:gridCol>
                <a:gridCol w="609600">
                  <a:extLst>
                    <a:ext uri="{9D8B030D-6E8A-4147-A177-3AD203B41FA5}">
                      <a16:colId xmlns:a16="http://schemas.microsoft.com/office/drawing/2014/main" val="153897878"/>
                    </a:ext>
                  </a:extLst>
                </a:gridCol>
                <a:gridCol w="609600">
                  <a:extLst>
                    <a:ext uri="{9D8B030D-6E8A-4147-A177-3AD203B41FA5}">
                      <a16:colId xmlns:a16="http://schemas.microsoft.com/office/drawing/2014/main" val="3431629849"/>
                    </a:ext>
                  </a:extLst>
                </a:gridCol>
                <a:gridCol w="609600">
                  <a:extLst>
                    <a:ext uri="{9D8B030D-6E8A-4147-A177-3AD203B41FA5}">
                      <a16:colId xmlns:a16="http://schemas.microsoft.com/office/drawing/2014/main" val="324941894"/>
                    </a:ext>
                  </a:extLst>
                </a:gridCol>
                <a:gridCol w="609600">
                  <a:extLst>
                    <a:ext uri="{9D8B030D-6E8A-4147-A177-3AD203B41FA5}">
                      <a16:colId xmlns:a16="http://schemas.microsoft.com/office/drawing/2014/main" val="4060190312"/>
                    </a:ext>
                  </a:extLst>
                </a:gridCol>
              </a:tblGrid>
              <a:tr h="200025">
                <a:tc>
                  <a:txBody>
                    <a:bodyPr/>
                    <a:lstStyle/>
                    <a:p>
                      <a:pPr algn="ctr" fontAlgn="b"/>
                      <a:r>
                        <a:rPr lang="pt-BR" sz="1100" b="0" i="0" u="none" strike="noStrike">
                          <a:solidFill>
                            <a:srgbClr val="000000"/>
                          </a:solidFill>
                          <a:effectLst/>
                          <a:latin typeface="Calibri" panose="020F0502020204030204" pitchFamily="34" charset="0"/>
                        </a:rPr>
                        <a:t>44</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1100" b="0" i="0" u="none" strike="noStrike">
                          <a:solidFill>
                            <a:srgbClr val="000000"/>
                          </a:solidFill>
                          <a:effectLst/>
                          <a:latin typeface="Calibri" panose="020F0502020204030204" pitchFamily="34" charset="0"/>
                        </a:rPr>
                        <a:t>60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1100" b="0" i="0" u="none" strike="noStrike">
                          <a:solidFill>
                            <a:srgbClr val="000000"/>
                          </a:solidFill>
                          <a:effectLst/>
                          <a:latin typeface="Calibri" panose="020F0502020204030204" pitchFamily="34" charset="0"/>
                        </a:rPr>
                        <a:t>22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1100" b="0" i="0" u="none" strike="noStrike">
                          <a:solidFill>
                            <a:srgbClr val="000000"/>
                          </a:solidFill>
                          <a:effectLst/>
                          <a:latin typeface="Calibri" panose="020F0502020204030204" pitchFamily="34" charset="0"/>
                        </a:rPr>
                        <a:t>49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1100" b="0" i="0" u="none" strike="noStrike">
                          <a:solidFill>
                            <a:srgbClr val="000000"/>
                          </a:solidFill>
                          <a:effectLst/>
                          <a:latin typeface="Calibri" panose="020F0502020204030204" pitchFamily="34" charset="0"/>
                        </a:rPr>
                        <a:t>31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1100" b="0" i="0" u="none" strike="noStrike">
                          <a:solidFill>
                            <a:srgbClr val="000000"/>
                          </a:solidFill>
                          <a:effectLst/>
                          <a:latin typeface="Calibri" panose="020F0502020204030204" pitchFamily="34" charset="0"/>
                        </a:rPr>
                        <a:t>58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1100" b="0" i="0" u="none" strike="noStrike">
                          <a:solidFill>
                            <a:srgbClr val="000000"/>
                          </a:solidFill>
                          <a:effectLst/>
                          <a:latin typeface="Calibri" panose="020F0502020204030204" pitchFamily="34" charset="0"/>
                        </a:rPr>
                        <a:t>42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1100" b="0" i="0" u="none" strike="noStrike">
                          <a:solidFill>
                            <a:srgbClr val="000000"/>
                          </a:solidFill>
                          <a:effectLst/>
                          <a:latin typeface="Calibri" panose="020F0502020204030204" pitchFamily="34" charset="0"/>
                        </a:rPr>
                        <a:t>63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1100" b="0" i="0" u="none" strike="noStrike">
                          <a:solidFill>
                            <a:srgbClr val="000000"/>
                          </a:solidFill>
                          <a:effectLst/>
                          <a:latin typeface="Calibri" panose="020F0502020204030204" pitchFamily="34" charset="0"/>
                        </a:rPr>
                        <a:t>33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1100" b="0" i="0" u="none" strike="noStrike">
                          <a:solidFill>
                            <a:srgbClr val="000000"/>
                          </a:solidFill>
                          <a:effectLst/>
                          <a:latin typeface="Calibri" panose="020F0502020204030204" pitchFamily="34" charset="0"/>
                        </a:rPr>
                        <a:t>37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53703426"/>
                  </a:ext>
                </a:extLst>
              </a:tr>
              <a:tr h="200025">
                <a:tc>
                  <a:txBody>
                    <a:bodyPr/>
                    <a:lstStyle/>
                    <a:p>
                      <a:pPr algn="ctr" fontAlgn="b"/>
                      <a:r>
                        <a:rPr lang="pt-BR" sz="1100" b="0" i="0" u="none" strike="noStrike">
                          <a:solidFill>
                            <a:srgbClr val="000000"/>
                          </a:solidFill>
                          <a:effectLst/>
                          <a:latin typeface="Calibri" panose="020F0502020204030204" pitchFamily="34" charset="0"/>
                        </a:rPr>
                        <a:t>54</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1100" b="0" i="0" u="none" strike="noStrike">
                          <a:solidFill>
                            <a:srgbClr val="000000"/>
                          </a:solidFill>
                          <a:effectLst/>
                          <a:latin typeface="Calibri" panose="020F0502020204030204" pitchFamily="34" charset="0"/>
                        </a:rPr>
                        <a:t>55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1100" b="0" i="0" u="none" strike="noStrike">
                          <a:solidFill>
                            <a:srgbClr val="000000"/>
                          </a:solidFill>
                          <a:effectLst/>
                          <a:latin typeface="Calibri" panose="020F0502020204030204" pitchFamily="34" charset="0"/>
                        </a:rPr>
                        <a:t>40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1100" b="0" i="0" u="none" strike="noStrike">
                          <a:solidFill>
                            <a:srgbClr val="000000"/>
                          </a:solidFill>
                          <a:effectLst/>
                          <a:latin typeface="Calibri" panose="020F0502020204030204" pitchFamily="34" charset="0"/>
                        </a:rPr>
                        <a:t>71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1100" b="0" i="0" u="none" strike="noStrike">
                          <a:solidFill>
                            <a:srgbClr val="000000"/>
                          </a:solidFill>
                          <a:effectLst/>
                          <a:latin typeface="Calibri" panose="020F0502020204030204" pitchFamily="34" charset="0"/>
                        </a:rPr>
                        <a:t>55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1100" b="0" i="0" u="none" strike="noStrike">
                          <a:solidFill>
                            <a:srgbClr val="000000"/>
                          </a:solidFill>
                          <a:effectLst/>
                          <a:latin typeface="Calibri" panose="020F0502020204030204" pitchFamily="34" charset="0"/>
                        </a:rPr>
                        <a:t>62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1100" b="0" i="0" u="none" strike="noStrike">
                          <a:solidFill>
                            <a:srgbClr val="000000"/>
                          </a:solidFill>
                          <a:effectLst/>
                          <a:latin typeface="Calibri" panose="020F0502020204030204" pitchFamily="34" charset="0"/>
                        </a:rPr>
                        <a:t>35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1100" b="0" i="0" u="none" strike="noStrike">
                          <a:solidFill>
                            <a:srgbClr val="000000"/>
                          </a:solidFill>
                          <a:effectLst/>
                          <a:latin typeface="Calibri" panose="020F0502020204030204" pitchFamily="34" charset="0"/>
                        </a:rPr>
                        <a:t>45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1100" b="0" i="0" u="none" strike="noStrike">
                          <a:solidFill>
                            <a:srgbClr val="000000"/>
                          </a:solidFill>
                          <a:effectLst/>
                          <a:latin typeface="Calibri" panose="020F0502020204030204" pitchFamily="34" charset="0"/>
                        </a:rPr>
                        <a:t>59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1100" b="0" i="0" u="none" strike="noStrike">
                          <a:solidFill>
                            <a:srgbClr val="000000"/>
                          </a:solidFill>
                          <a:effectLst/>
                          <a:latin typeface="Calibri" panose="020F0502020204030204" pitchFamily="34" charset="0"/>
                        </a:rPr>
                        <a:t>54</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2791317"/>
                  </a:ext>
                </a:extLst>
              </a:tr>
              <a:tr h="200025">
                <a:tc>
                  <a:txBody>
                    <a:bodyPr/>
                    <a:lstStyle/>
                    <a:p>
                      <a:pPr algn="ctr" fontAlgn="b"/>
                      <a:r>
                        <a:rPr lang="pt-BR" sz="1100" b="0" i="0" u="none" strike="noStrike">
                          <a:solidFill>
                            <a:srgbClr val="000000"/>
                          </a:solidFill>
                          <a:effectLst/>
                          <a:latin typeface="Calibri" panose="020F0502020204030204" pitchFamily="34" charset="0"/>
                        </a:rPr>
                        <a:t>50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1100" b="0" i="0" u="none" strike="noStrike">
                          <a:solidFill>
                            <a:srgbClr val="000000"/>
                          </a:solidFill>
                          <a:effectLst/>
                          <a:latin typeface="Calibri" panose="020F0502020204030204" pitchFamily="34" charset="0"/>
                        </a:rPr>
                        <a:t>51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1100" b="0" i="0" u="none" strike="noStrike">
                          <a:solidFill>
                            <a:srgbClr val="000000"/>
                          </a:solidFill>
                          <a:effectLst/>
                          <a:latin typeface="Calibri" panose="020F0502020204030204" pitchFamily="34" charset="0"/>
                        </a:rPr>
                        <a:t>24</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1100" b="0" i="0" u="none" strike="noStrike">
                          <a:solidFill>
                            <a:srgbClr val="000000"/>
                          </a:solidFill>
                          <a:effectLst/>
                          <a:latin typeface="Calibri" panose="020F0502020204030204" pitchFamily="34" charset="0"/>
                        </a:rPr>
                        <a:t>31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1100" b="0" i="0" u="none" strike="noStrike">
                          <a:solidFill>
                            <a:srgbClr val="000000"/>
                          </a:solidFill>
                          <a:effectLst/>
                          <a:latin typeface="Calibri" panose="020F0502020204030204" pitchFamily="34" charset="0"/>
                        </a:rPr>
                        <a:t>40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1100" b="0" i="0" u="none" strike="noStrike">
                          <a:solidFill>
                            <a:srgbClr val="000000"/>
                          </a:solidFill>
                          <a:effectLst/>
                          <a:latin typeface="Calibri" panose="020F0502020204030204" pitchFamily="34" charset="0"/>
                        </a:rPr>
                        <a:t>73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1100" b="0" i="0" u="none" strike="noStrike">
                          <a:solidFill>
                            <a:srgbClr val="000000"/>
                          </a:solidFill>
                          <a:effectLst/>
                          <a:latin typeface="Calibri" panose="020F0502020204030204" pitchFamily="34" charset="0"/>
                        </a:rPr>
                        <a:t>28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1100" b="0" i="0" u="none" strike="noStrike">
                          <a:solidFill>
                            <a:srgbClr val="000000"/>
                          </a:solidFill>
                          <a:effectLst/>
                          <a:latin typeface="Calibri" panose="020F0502020204030204" pitchFamily="34" charset="0"/>
                        </a:rPr>
                        <a:t>35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1100" b="0" i="0" u="none" strike="noStrike">
                          <a:solidFill>
                            <a:srgbClr val="000000"/>
                          </a:solidFill>
                          <a:effectLst/>
                          <a:latin typeface="Calibri" panose="020F0502020204030204" pitchFamily="34" charset="0"/>
                        </a:rPr>
                        <a:t>75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1100" b="0" i="0" u="none" strike="noStrike" dirty="0">
                          <a:solidFill>
                            <a:srgbClr val="000000"/>
                          </a:solidFill>
                          <a:effectLst/>
                          <a:latin typeface="Calibri" panose="020F0502020204030204" pitchFamily="34" charset="0"/>
                        </a:rPr>
                        <a:t>48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93069011"/>
                  </a:ext>
                </a:extLst>
              </a:tr>
            </a:tbl>
          </a:graphicData>
        </a:graphic>
      </p:graphicFrame>
    </p:spTree>
    <p:extLst>
      <p:ext uri="{BB962C8B-B14F-4D97-AF65-F5344CB8AC3E}">
        <p14:creationId xmlns:p14="http://schemas.microsoft.com/office/powerpoint/2010/main" val="18998223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795A54-ABED-3BDA-1C3E-09250EAC09F6}"/>
              </a:ext>
            </a:extLst>
          </p:cNvPr>
          <p:cNvSpPr>
            <a:spLocks noGrp="1"/>
          </p:cNvSpPr>
          <p:nvPr>
            <p:ph type="title"/>
          </p:nvPr>
        </p:nvSpPr>
        <p:spPr/>
        <p:txBody>
          <a:bodyPr/>
          <a:lstStyle/>
          <a:p>
            <a:r>
              <a:rPr lang="pt-BR" dirty="0"/>
              <a:t>Gráfico de ramo-e-folhas</a:t>
            </a:r>
          </a:p>
        </p:txBody>
      </p:sp>
      <p:sp>
        <p:nvSpPr>
          <p:cNvPr id="4" name="Espaço Reservado para Conteúdo 3">
            <a:extLst>
              <a:ext uri="{FF2B5EF4-FFF2-40B4-BE49-F238E27FC236}">
                <a16:creationId xmlns:a16="http://schemas.microsoft.com/office/drawing/2014/main" id="{BE825A7B-718F-9AA8-8FBD-1F6DBB1ACCC5}"/>
              </a:ext>
            </a:extLst>
          </p:cNvPr>
          <p:cNvSpPr>
            <a:spLocks noGrp="1"/>
          </p:cNvSpPr>
          <p:nvPr>
            <p:ph idx="1"/>
          </p:nvPr>
        </p:nvSpPr>
        <p:spPr/>
        <p:txBody>
          <a:bodyPr>
            <a:normAutofit/>
          </a:bodyPr>
          <a:lstStyle/>
          <a:p>
            <a:pPr marL="0" indent="0">
              <a:buNone/>
            </a:pPr>
            <a:r>
              <a:rPr lang="pt-BR" dirty="0"/>
              <a:t>Exemplo</a:t>
            </a:r>
          </a:p>
          <a:p>
            <a:endParaRPr lang="pt-BR" dirty="0"/>
          </a:p>
          <a:p>
            <a:r>
              <a:rPr lang="pt-BR" dirty="0"/>
              <a:t>Passo 1: Inicialmente, devemos ordenar os dados em forma crescente.</a:t>
            </a:r>
          </a:p>
        </p:txBody>
      </p:sp>
      <p:sp>
        <p:nvSpPr>
          <p:cNvPr id="5" name="CaixaDeTexto 4">
            <a:extLst>
              <a:ext uri="{FF2B5EF4-FFF2-40B4-BE49-F238E27FC236}">
                <a16:creationId xmlns:a16="http://schemas.microsoft.com/office/drawing/2014/main" id="{42E96A3B-27D8-F86A-8670-71E18D9DF0B2}"/>
              </a:ext>
            </a:extLst>
          </p:cNvPr>
          <p:cNvSpPr txBox="1"/>
          <p:nvPr/>
        </p:nvSpPr>
        <p:spPr>
          <a:xfrm>
            <a:off x="4380411" y="5911992"/>
            <a:ext cx="6096000" cy="369332"/>
          </a:xfrm>
          <a:prstGeom prst="rect">
            <a:avLst/>
          </a:prstGeom>
          <a:noFill/>
        </p:spPr>
        <p:txBody>
          <a:bodyPr wrap="square">
            <a:spAutoFit/>
          </a:bodyPr>
          <a:lstStyle/>
          <a:p>
            <a:r>
              <a:rPr lang="pt-BR" dirty="0"/>
              <a:t>Idade dos funcionários.</a:t>
            </a:r>
          </a:p>
        </p:txBody>
      </p:sp>
      <p:graphicFrame>
        <p:nvGraphicFramePr>
          <p:cNvPr id="3" name="Tabela 2">
            <a:extLst>
              <a:ext uri="{FF2B5EF4-FFF2-40B4-BE49-F238E27FC236}">
                <a16:creationId xmlns:a16="http://schemas.microsoft.com/office/drawing/2014/main" id="{CF4E5B1D-55EF-86AA-1090-761B3ACECB79}"/>
              </a:ext>
            </a:extLst>
          </p:cNvPr>
          <p:cNvGraphicFramePr>
            <a:graphicFrameLocks noGrp="1"/>
          </p:cNvGraphicFramePr>
          <p:nvPr>
            <p:extLst>
              <p:ext uri="{D42A27DB-BD31-4B8C-83A1-F6EECF244321}">
                <p14:modId xmlns:p14="http://schemas.microsoft.com/office/powerpoint/2010/main" val="2700244902"/>
              </p:ext>
            </p:extLst>
          </p:nvPr>
        </p:nvGraphicFramePr>
        <p:xfrm>
          <a:off x="2534195" y="5024959"/>
          <a:ext cx="6096000" cy="600075"/>
        </p:xfrm>
        <a:graphic>
          <a:graphicData uri="http://schemas.openxmlformats.org/drawingml/2006/table">
            <a:tbl>
              <a:tblPr/>
              <a:tblGrid>
                <a:gridCol w="609600">
                  <a:extLst>
                    <a:ext uri="{9D8B030D-6E8A-4147-A177-3AD203B41FA5}">
                      <a16:colId xmlns:a16="http://schemas.microsoft.com/office/drawing/2014/main" val="457109387"/>
                    </a:ext>
                  </a:extLst>
                </a:gridCol>
                <a:gridCol w="609600">
                  <a:extLst>
                    <a:ext uri="{9D8B030D-6E8A-4147-A177-3AD203B41FA5}">
                      <a16:colId xmlns:a16="http://schemas.microsoft.com/office/drawing/2014/main" val="2095752977"/>
                    </a:ext>
                  </a:extLst>
                </a:gridCol>
                <a:gridCol w="609600">
                  <a:extLst>
                    <a:ext uri="{9D8B030D-6E8A-4147-A177-3AD203B41FA5}">
                      <a16:colId xmlns:a16="http://schemas.microsoft.com/office/drawing/2014/main" val="1134059000"/>
                    </a:ext>
                  </a:extLst>
                </a:gridCol>
                <a:gridCol w="609600">
                  <a:extLst>
                    <a:ext uri="{9D8B030D-6E8A-4147-A177-3AD203B41FA5}">
                      <a16:colId xmlns:a16="http://schemas.microsoft.com/office/drawing/2014/main" val="2176162431"/>
                    </a:ext>
                  </a:extLst>
                </a:gridCol>
                <a:gridCol w="609600">
                  <a:extLst>
                    <a:ext uri="{9D8B030D-6E8A-4147-A177-3AD203B41FA5}">
                      <a16:colId xmlns:a16="http://schemas.microsoft.com/office/drawing/2014/main" val="2256895013"/>
                    </a:ext>
                  </a:extLst>
                </a:gridCol>
                <a:gridCol w="609600">
                  <a:extLst>
                    <a:ext uri="{9D8B030D-6E8A-4147-A177-3AD203B41FA5}">
                      <a16:colId xmlns:a16="http://schemas.microsoft.com/office/drawing/2014/main" val="129208376"/>
                    </a:ext>
                  </a:extLst>
                </a:gridCol>
                <a:gridCol w="609600">
                  <a:extLst>
                    <a:ext uri="{9D8B030D-6E8A-4147-A177-3AD203B41FA5}">
                      <a16:colId xmlns:a16="http://schemas.microsoft.com/office/drawing/2014/main" val="440709638"/>
                    </a:ext>
                  </a:extLst>
                </a:gridCol>
                <a:gridCol w="609600">
                  <a:extLst>
                    <a:ext uri="{9D8B030D-6E8A-4147-A177-3AD203B41FA5}">
                      <a16:colId xmlns:a16="http://schemas.microsoft.com/office/drawing/2014/main" val="2681002123"/>
                    </a:ext>
                  </a:extLst>
                </a:gridCol>
                <a:gridCol w="609600">
                  <a:extLst>
                    <a:ext uri="{9D8B030D-6E8A-4147-A177-3AD203B41FA5}">
                      <a16:colId xmlns:a16="http://schemas.microsoft.com/office/drawing/2014/main" val="4020022666"/>
                    </a:ext>
                  </a:extLst>
                </a:gridCol>
                <a:gridCol w="609600">
                  <a:extLst>
                    <a:ext uri="{9D8B030D-6E8A-4147-A177-3AD203B41FA5}">
                      <a16:colId xmlns:a16="http://schemas.microsoft.com/office/drawing/2014/main" val="1707903969"/>
                    </a:ext>
                  </a:extLst>
                </a:gridCol>
              </a:tblGrid>
              <a:tr h="200025">
                <a:tc>
                  <a:txBody>
                    <a:bodyPr/>
                    <a:lstStyle/>
                    <a:p>
                      <a:pPr algn="ctr" fontAlgn="b"/>
                      <a:r>
                        <a:rPr lang="pt-BR" sz="1100" b="0" i="0" u="none" strike="noStrike">
                          <a:solidFill>
                            <a:srgbClr val="000000"/>
                          </a:solidFill>
                          <a:effectLst/>
                          <a:latin typeface="Calibri" panose="020F0502020204030204" pitchFamily="34" charset="0"/>
                        </a:rPr>
                        <a:t>22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1100" b="0" i="0" u="none" strike="noStrike">
                          <a:solidFill>
                            <a:srgbClr val="000000"/>
                          </a:solidFill>
                          <a:effectLst/>
                          <a:latin typeface="Calibri" panose="020F0502020204030204" pitchFamily="34" charset="0"/>
                        </a:rPr>
                        <a:t>24</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1100" b="0" i="0" u="none" strike="noStrike">
                          <a:solidFill>
                            <a:srgbClr val="000000"/>
                          </a:solidFill>
                          <a:effectLst/>
                          <a:latin typeface="Calibri" panose="020F0502020204030204" pitchFamily="34" charset="0"/>
                        </a:rPr>
                        <a:t>28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1100" b="0" i="0" u="none" strike="noStrike">
                          <a:solidFill>
                            <a:srgbClr val="000000"/>
                          </a:solidFill>
                          <a:effectLst/>
                          <a:latin typeface="Calibri" panose="020F0502020204030204" pitchFamily="34" charset="0"/>
                        </a:rPr>
                        <a:t>31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1100" b="0" i="0" u="none" strike="noStrike">
                          <a:solidFill>
                            <a:srgbClr val="000000"/>
                          </a:solidFill>
                          <a:effectLst/>
                          <a:latin typeface="Calibri" panose="020F0502020204030204" pitchFamily="34" charset="0"/>
                        </a:rPr>
                        <a:t>31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1100" b="0" i="0" u="none" strike="noStrike">
                          <a:solidFill>
                            <a:srgbClr val="000000"/>
                          </a:solidFill>
                          <a:effectLst/>
                          <a:latin typeface="Calibri" panose="020F0502020204030204" pitchFamily="34" charset="0"/>
                        </a:rPr>
                        <a:t>33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1100" b="0" i="0" u="none" strike="noStrike">
                          <a:solidFill>
                            <a:srgbClr val="000000"/>
                          </a:solidFill>
                          <a:effectLst/>
                          <a:latin typeface="Calibri" panose="020F0502020204030204" pitchFamily="34" charset="0"/>
                        </a:rPr>
                        <a:t>35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1100" b="0" i="0" u="none" strike="noStrike">
                          <a:solidFill>
                            <a:srgbClr val="000000"/>
                          </a:solidFill>
                          <a:effectLst/>
                          <a:latin typeface="Calibri" panose="020F0502020204030204" pitchFamily="34" charset="0"/>
                        </a:rPr>
                        <a:t>35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1100" b="0" i="0" u="none" strike="noStrike">
                          <a:solidFill>
                            <a:srgbClr val="000000"/>
                          </a:solidFill>
                          <a:effectLst/>
                          <a:latin typeface="Calibri" panose="020F0502020204030204" pitchFamily="34" charset="0"/>
                        </a:rPr>
                        <a:t>37</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1100" b="0" i="0" u="none" strike="noStrike">
                          <a:solidFill>
                            <a:srgbClr val="000000"/>
                          </a:solidFill>
                          <a:effectLst/>
                          <a:latin typeface="Calibri" panose="020F0502020204030204" pitchFamily="34" charset="0"/>
                        </a:rPr>
                        <a:t>40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6231626"/>
                  </a:ext>
                </a:extLst>
              </a:tr>
              <a:tr h="200025">
                <a:tc>
                  <a:txBody>
                    <a:bodyPr/>
                    <a:lstStyle/>
                    <a:p>
                      <a:pPr algn="ctr" fontAlgn="b"/>
                      <a:r>
                        <a:rPr lang="pt-BR" sz="1100" b="0" i="0" u="none" strike="noStrike">
                          <a:solidFill>
                            <a:srgbClr val="000000"/>
                          </a:solidFill>
                          <a:effectLst/>
                          <a:latin typeface="Calibri" panose="020F0502020204030204" pitchFamily="34" charset="0"/>
                        </a:rPr>
                        <a:t>40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1100" b="0" i="0" u="none" strike="noStrike">
                          <a:solidFill>
                            <a:srgbClr val="000000"/>
                          </a:solidFill>
                          <a:effectLst/>
                          <a:latin typeface="Calibri" panose="020F0502020204030204" pitchFamily="34" charset="0"/>
                        </a:rPr>
                        <a:t>42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1100" b="0" i="0" u="none" strike="noStrike">
                          <a:solidFill>
                            <a:srgbClr val="000000"/>
                          </a:solidFill>
                          <a:effectLst/>
                          <a:latin typeface="Calibri" panose="020F0502020204030204" pitchFamily="34" charset="0"/>
                        </a:rPr>
                        <a:t>44</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1100" b="0" i="0" u="none" strike="noStrike">
                          <a:solidFill>
                            <a:srgbClr val="000000"/>
                          </a:solidFill>
                          <a:effectLst/>
                          <a:latin typeface="Calibri" panose="020F0502020204030204" pitchFamily="34" charset="0"/>
                        </a:rPr>
                        <a:t>45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1100" b="0" i="0" u="none" strike="noStrike">
                          <a:solidFill>
                            <a:srgbClr val="000000"/>
                          </a:solidFill>
                          <a:effectLst/>
                          <a:latin typeface="Calibri" panose="020F0502020204030204" pitchFamily="34" charset="0"/>
                        </a:rPr>
                        <a:t>48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1100" b="0" i="0" u="none" strike="noStrike">
                          <a:solidFill>
                            <a:srgbClr val="000000"/>
                          </a:solidFill>
                          <a:effectLst/>
                          <a:latin typeface="Calibri" panose="020F0502020204030204" pitchFamily="34" charset="0"/>
                        </a:rPr>
                        <a:t>49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1100" b="0" i="0" u="none" strike="noStrike">
                          <a:solidFill>
                            <a:srgbClr val="000000"/>
                          </a:solidFill>
                          <a:effectLst/>
                          <a:latin typeface="Calibri" panose="020F0502020204030204" pitchFamily="34" charset="0"/>
                        </a:rPr>
                        <a:t>50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1100" b="0" i="0" u="none" strike="noStrike">
                          <a:solidFill>
                            <a:srgbClr val="000000"/>
                          </a:solidFill>
                          <a:effectLst/>
                          <a:latin typeface="Calibri" panose="020F0502020204030204" pitchFamily="34" charset="0"/>
                        </a:rPr>
                        <a:t>51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1100" b="0" i="0" u="none" strike="noStrike">
                          <a:solidFill>
                            <a:srgbClr val="000000"/>
                          </a:solidFill>
                          <a:effectLst/>
                          <a:latin typeface="Calibri" panose="020F0502020204030204" pitchFamily="34" charset="0"/>
                        </a:rPr>
                        <a:t>54</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1100" b="0" i="0" u="none" strike="noStrike">
                          <a:solidFill>
                            <a:srgbClr val="000000"/>
                          </a:solidFill>
                          <a:effectLst/>
                          <a:latin typeface="Calibri" panose="020F0502020204030204" pitchFamily="34" charset="0"/>
                        </a:rPr>
                        <a:t>54</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99403002"/>
                  </a:ext>
                </a:extLst>
              </a:tr>
              <a:tr h="200025">
                <a:tc>
                  <a:txBody>
                    <a:bodyPr/>
                    <a:lstStyle/>
                    <a:p>
                      <a:pPr algn="ctr" fontAlgn="b"/>
                      <a:r>
                        <a:rPr lang="pt-BR" sz="1100" b="0" i="0" u="none" strike="noStrike">
                          <a:solidFill>
                            <a:srgbClr val="000000"/>
                          </a:solidFill>
                          <a:effectLst/>
                          <a:latin typeface="Calibri" panose="020F0502020204030204" pitchFamily="34" charset="0"/>
                        </a:rPr>
                        <a:t>55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1100" b="0" i="0" u="none" strike="noStrike">
                          <a:solidFill>
                            <a:srgbClr val="000000"/>
                          </a:solidFill>
                          <a:effectLst/>
                          <a:latin typeface="Calibri" panose="020F0502020204030204" pitchFamily="34" charset="0"/>
                        </a:rPr>
                        <a:t>55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1100" b="0" i="0" u="none" strike="noStrike">
                          <a:solidFill>
                            <a:srgbClr val="000000"/>
                          </a:solidFill>
                          <a:effectLst/>
                          <a:latin typeface="Calibri" panose="020F0502020204030204" pitchFamily="34" charset="0"/>
                        </a:rPr>
                        <a:t>58</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1100" b="0" i="0" u="none" strike="noStrike">
                          <a:solidFill>
                            <a:srgbClr val="000000"/>
                          </a:solidFill>
                          <a:effectLst/>
                          <a:latin typeface="Calibri" panose="020F0502020204030204" pitchFamily="34" charset="0"/>
                        </a:rPr>
                        <a:t>59</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1100" b="0" i="0" u="none" strike="noStrike">
                          <a:solidFill>
                            <a:srgbClr val="000000"/>
                          </a:solidFill>
                          <a:effectLst/>
                          <a:latin typeface="Calibri" panose="020F0502020204030204" pitchFamily="34" charset="0"/>
                        </a:rPr>
                        <a:t>60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1100" b="0" i="0" u="none" strike="noStrike">
                          <a:solidFill>
                            <a:srgbClr val="000000"/>
                          </a:solidFill>
                          <a:effectLst/>
                          <a:latin typeface="Calibri" panose="020F0502020204030204" pitchFamily="34" charset="0"/>
                        </a:rPr>
                        <a:t>62</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1100" b="0" i="0" u="none" strike="noStrike">
                          <a:solidFill>
                            <a:srgbClr val="000000"/>
                          </a:solidFill>
                          <a:effectLst/>
                          <a:latin typeface="Calibri" panose="020F0502020204030204" pitchFamily="34" charset="0"/>
                        </a:rPr>
                        <a:t>63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1100" b="0" i="0" u="none" strike="noStrike">
                          <a:solidFill>
                            <a:srgbClr val="000000"/>
                          </a:solidFill>
                          <a:effectLst/>
                          <a:latin typeface="Calibri" panose="020F0502020204030204" pitchFamily="34" charset="0"/>
                        </a:rPr>
                        <a:t>71</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1100" b="0" i="0" u="none" strike="noStrike">
                          <a:solidFill>
                            <a:srgbClr val="000000"/>
                          </a:solidFill>
                          <a:effectLst/>
                          <a:latin typeface="Calibri" panose="020F0502020204030204" pitchFamily="34" charset="0"/>
                        </a:rPr>
                        <a:t>73</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1100" b="0" i="0" u="none" strike="noStrike" dirty="0">
                          <a:solidFill>
                            <a:srgbClr val="000000"/>
                          </a:solidFill>
                          <a:effectLst/>
                          <a:latin typeface="Calibri" panose="020F0502020204030204" pitchFamily="34" charset="0"/>
                        </a:rPr>
                        <a:t>75</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9466578"/>
                  </a:ext>
                </a:extLst>
              </a:tr>
            </a:tbl>
          </a:graphicData>
        </a:graphic>
      </p:graphicFrame>
    </p:spTree>
    <p:extLst>
      <p:ext uri="{BB962C8B-B14F-4D97-AF65-F5344CB8AC3E}">
        <p14:creationId xmlns:p14="http://schemas.microsoft.com/office/powerpoint/2010/main" val="21370451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795A54-ABED-3BDA-1C3E-09250EAC09F6}"/>
              </a:ext>
            </a:extLst>
          </p:cNvPr>
          <p:cNvSpPr>
            <a:spLocks noGrp="1"/>
          </p:cNvSpPr>
          <p:nvPr>
            <p:ph type="title"/>
          </p:nvPr>
        </p:nvSpPr>
        <p:spPr/>
        <p:txBody>
          <a:bodyPr/>
          <a:lstStyle/>
          <a:p>
            <a:r>
              <a:rPr lang="pt-BR" dirty="0"/>
              <a:t>Gráfico de ramo-e-folhas</a:t>
            </a:r>
          </a:p>
        </p:txBody>
      </p:sp>
      <p:sp>
        <p:nvSpPr>
          <p:cNvPr id="4" name="Espaço Reservado para Conteúdo 3">
            <a:extLst>
              <a:ext uri="{FF2B5EF4-FFF2-40B4-BE49-F238E27FC236}">
                <a16:creationId xmlns:a16="http://schemas.microsoft.com/office/drawing/2014/main" id="{BE825A7B-718F-9AA8-8FBD-1F6DBB1ACCC5}"/>
              </a:ext>
            </a:extLst>
          </p:cNvPr>
          <p:cNvSpPr>
            <a:spLocks noGrp="1"/>
          </p:cNvSpPr>
          <p:nvPr>
            <p:ph idx="1"/>
          </p:nvPr>
        </p:nvSpPr>
        <p:spPr/>
        <p:txBody>
          <a:bodyPr>
            <a:normAutofit/>
          </a:bodyPr>
          <a:lstStyle/>
          <a:p>
            <a:pPr marL="0" indent="0">
              <a:buNone/>
            </a:pPr>
            <a:endParaRPr lang="pt-BR" dirty="0"/>
          </a:p>
          <a:p>
            <a:pPr marL="0" indent="0">
              <a:buNone/>
            </a:pPr>
            <a:endParaRPr lang="pt-BR" dirty="0"/>
          </a:p>
          <a:p>
            <a:pPr marL="0" indent="0">
              <a:buNone/>
            </a:pPr>
            <a:r>
              <a:rPr lang="pt-BR" dirty="0"/>
              <a:t>Passo 2: O passo seguinte para a construção de um gráfico de ramo-e-folhas é a definição do número de dígitos iniciais da observação que irá compor o ramo. Os dígitos complementares irão compor a folha. Nesse exemplo, todas as observações são compostas por dois dígitos; os ramos correspondem às dezenas e as folhas correspondem às unidades.</a:t>
            </a:r>
          </a:p>
        </p:txBody>
      </p:sp>
    </p:spTree>
    <p:extLst>
      <p:ext uri="{BB962C8B-B14F-4D97-AF65-F5344CB8AC3E}">
        <p14:creationId xmlns:p14="http://schemas.microsoft.com/office/powerpoint/2010/main" val="30874668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795A54-ABED-3BDA-1C3E-09250EAC09F6}"/>
              </a:ext>
            </a:extLst>
          </p:cNvPr>
          <p:cNvSpPr>
            <a:spLocks noGrp="1"/>
          </p:cNvSpPr>
          <p:nvPr>
            <p:ph type="title"/>
          </p:nvPr>
        </p:nvSpPr>
        <p:spPr/>
        <p:txBody>
          <a:bodyPr/>
          <a:lstStyle/>
          <a:p>
            <a:r>
              <a:rPr lang="pt-BR" dirty="0"/>
              <a:t>Gráfico de ramo-e-folhas</a:t>
            </a:r>
          </a:p>
        </p:txBody>
      </p:sp>
      <p:sp>
        <p:nvSpPr>
          <p:cNvPr id="4" name="Espaço Reservado para Conteúdo 3">
            <a:extLst>
              <a:ext uri="{FF2B5EF4-FFF2-40B4-BE49-F238E27FC236}">
                <a16:creationId xmlns:a16="http://schemas.microsoft.com/office/drawing/2014/main" id="{BE825A7B-718F-9AA8-8FBD-1F6DBB1ACCC5}"/>
              </a:ext>
            </a:extLst>
          </p:cNvPr>
          <p:cNvSpPr>
            <a:spLocks noGrp="1"/>
          </p:cNvSpPr>
          <p:nvPr>
            <p:ph idx="1"/>
          </p:nvPr>
        </p:nvSpPr>
        <p:spPr>
          <a:xfrm>
            <a:off x="838200" y="1825625"/>
            <a:ext cx="8445137" cy="4351338"/>
          </a:xfrm>
        </p:spPr>
        <p:txBody>
          <a:bodyPr>
            <a:normAutofit/>
          </a:bodyPr>
          <a:lstStyle/>
          <a:p>
            <a:pPr marL="0" indent="0">
              <a:buNone/>
            </a:pPr>
            <a:endParaRPr lang="pt-BR" dirty="0"/>
          </a:p>
          <a:p>
            <a:pPr marL="0" indent="0">
              <a:buNone/>
            </a:pPr>
            <a:endParaRPr lang="pt-BR" dirty="0"/>
          </a:p>
          <a:p>
            <a:pPr marL="0" indent="0">
              <a:buNone/>
            </a:pPr>
            <a:r>
              <a:rPr lang="pt-BR" dirty="0"/>
              <a:t>Passo 3: O próximo passo consiste na construção dos ramos. Pela Tabela, podemos verificar que existem observações que iniciam com as dezenas 2, 3, 4, 5, 6 e 7 (ramos). O ramo com maior frequência é o 5 (8 observações), sendo possível representar todas as suas folhas em uma única linha.</a:t>
            </a:r>
          </a:p>
        </p:txBody>
      </p:sp>
      <p:graphicFrame>
        <p:nvGraphicFramePr>
          <p:cNvPr id="3" name="Tabela 2">
            <a:extLst>
              <a:ext uri="{FF2B5EF4-FFF2-40B4-BE49-F238E27FC236}">
                <a16:creationId xmlns:a16="http://schemas.microsoft.com/office/drawing/2014/main" id="{16331669-6A48-3F5A-6DF0-E9F61839A9DA}"/>
              </a:ext>
            </a:extLst>
          </p:cNvPr>
          <p:cNvGraphicFramePr>
            <a:graphicFrameLocks noGrp="1"/>
          </p:cNvGraphicFramePr>
          <p:nvPr>
            <p:extLst>
              <p:ext uri="{D42A27DB-BD31-4B8C-83A1-F6EECF244321}">
                <p14:modId xmlns:p14="http://schemas.microsoft.com/office/powerpoint/2010/main" val="381522211"/>
              </p:ext>
            </p:extLst>
          </p:nvPr>
        </p:nvGraphicFramePr>
        <p:xfrm>
          <a:off x="10119359" y="2966879"/>
          <a:ext cx="609600" cy="2068830"/>
        </p:xfrm>
        <a:graphic>
          <a:graphicData uri="http://schemas.openxmlformats.org/drawingml/2006/table">
            <a:tbl>
              <a:tblPr/>
              <a:tblGrid>
                <a:gridCol w="609600">
                  <a:extLst>
                    <a:ext uri="{9D8B030D-6E8A-4147-A177-3AD203B41FA5}">
                      <a16:colId xmlns:a16="http://schemas.microsoft.com/office/drawing/2014/main" val="3158982663"/>
                    </a:ext>
                  </a:extLst>
                </a:gridCol>
              </a:tblGrid>
              <a:tr h="200025">
                <a:tc>
                  <a:txBody>
                    <a:bodyPr/>
                    <a:lstStyle/>
                    <a:p>
                      <a:pPr algn="ctr" fontAlgn="b"/>
                      <a:r>
                        <a:rPr lang="pt-BR" sz="2200" b="1" i="0" u="none" strike="noStrike">
                          <a:solidFill>
                            <a:srgbClr val="000000"/>
                          </a:solidFill>
                          <a:effectLst/>
                          <a:latin typeface="Calibri" panose="020F0502020204030204" pitchFamily="34" charset="0"/>
                        </a:rPr>
                        <a:t>2</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318766689"/>
                  </a:ext>
                </a:extLst>
              </a:tr>
              <a:tr h="200025">
                <a:tc>
                  <a:txBody>
                    <a:bodyPr/>
                    <a:lstStyle/>
                    <a:p>
                      <a:pPr algn="ctr" fontAlgn="b"/>
                      <a:r>
                        <a:rPr lang="pt-BR" sz="2200" b="1" i="0" u="none" strike="noStrike" dirty="0">
                          <a:solidFill>
                            <a:srgbClr val="000000"/>
                          </a:solidFill>
                          <a:effectLst/>
                          <a:latin typeface="Calibri" panose="020F0502020204030204" pitchFamily="34" charset="0"/>
                        </a:rPr>
                        <a:t>3</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539097847"/>
                  </a:ext>
                </a:extLst>
              </a:tr>
              <a:tr h="200025">
                <a:tc>
                  <a:txBody>
                    <a:bodyPr/>
                    <a:lstStyle/>
                    <a:p>
                      <a:pPr algn="ctr" fontAlgn="b"/>
                      <a:r>
                        <a:rPr lang="pt-BR" sz="2200" b="1" i="0" u="none" strike="noStrike">
                          <a:solidFill>
                            <a:srgbClr val="000000"/>
                          </a:solidFill>
                          <a:effectLst/>
                          <a:latin typeface="Calibri" panose="020F0502020204030204" pitchFamily="34" charset="0"/>
                        </a:rPr>
                        <a:t>4</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122333734"/>
                  </a:ext>
                </a:extLst>
              </a:tr>
              <a:tr h="200025">
                <a:tc>
                  <a:txBody>
                    <a:bodyPr/>
                    <a:lstStyle/>
                    <a:p>
                      <a:pPr algn="ctr" fontAlgn="b"/>
                      <a:r>
                        <a:rPr lang="pt-BR" sz="2200" b="1" i="0" u="none" strike="noStrike">
                          <a:solidFill>
                            <a:srgbClr val="000000"/>
                          </a:solidFill>
                          <a:effectLst/>
                          <a:latin typeface="Calibri" panose="020F0502020204030204" pitchFamily="34" charset="0"/>
                        </a:rPr>
                        <a:t>5</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447758798"/>
                  </a:ext>
                </a:extLst>
              </a:tr>
              <a:tr h="200025">
                <a:tc>
                  <a:txBody>
                    <a:bodyPr/>
                    <a:lstStyle/>
                    <a:p>
                      <a:pPr algn="ctr" fontAlgn="b"/>
                      <a:r>
                        <a:rPr lang="pt-BR" sz="2200" b="1" i="0" u="none" strike="noStrike">
                          <a:solidFill>
                            <a:srgbClr val="000000"/>
                          </a:solidFill>
                          <a:effectLst/>
                          <a:latin typeface="Calibri" panose="020F0502020204030204" pitchFamily="34" charset="0"/>
                        </a:rPr>
                        <a:t>6</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977527346"/>
                  </a:ext>
                </a:extLst>
              </a:tr>
              <a:tr h="200025">
                <a:tc>
                  <a:txBody>
                    <a:bodyPr/>
                    <a:lstStyle/>
                    <a:p>
                      <a:pPr algn="ctr" fontAlgn="b"/>
                      <a:r>
                        <a:rPr lang="pt-BR" sz="2200" b="1" i="0" u="none" strike="noStrike" dirty="0">
                          <a:solidFill>
                            <a:srgbClr val="000000"/>
                          </a:solidFill>
                          <a:effectLst/>
                          <a:latin typeface="Calibri" panose="020F0502020204030204" pitchFamily="34" charset="0"/>
                        </a:rPr>
                        <a:t>7</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850093424"/>
                  </a:ext>
                </a:extLst>
              </a:tr>
            </a:tbl>
          </a:graphicData>
        </a:graphic>
      </p:graphicFrame>
    </p:spTree>
    <p:extLst>
      <p:ext uri="{BB962C8B-B14F-4D97-AF65-F5344CB8AC3E}">
        <p14:creationId xmlns:p14="http://schemas.microsoft.com/office/powerpoint/2010/main" val="8640043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795A54-ABED-3BDA-1C3E-09250EAC09F6}"/>
              </a:ext>
            </a:extLst>
          </p:cNvPr>
          <p:cNvSpPr>
            <a:spLocks noGrp="1"/>
          </p:cNvSpPr>
          <p:nvPr>
            <p:ph type="title"/>
          </p:nvPr>
        </p:nvSpPr>
        <p:spPr/>
        <p:txBody>
          <a:bodyPr/>
          <a:lstStyle/>
          <a:p>
            <a:r>
              <a:rPr lang="pt-BR" dirty="0"/>
              <a:t>Gráfico de ramo-e-folhas</a:t>
            </a:r>
          </a:p>
        </p:txBody>
      </p:sp>
      <p:sp>
        <p:nvSpPr>
          <p:cNvPr id="4" name="Espaço Reservado para Conteúdo 3">
            <a:extLst>
              <a:ext uri="{FF2B5EF4-FFF2-40B4-BE49-F238E27FC236}">
                <a16:creationId xmlns:a16="http://schemas.microsoft.com/office/drawing/2014/main" id="{BE825A7B-718F-9AA8-8FBD-1F6DBB1ACCC5}"/>
              </a:ext>
            </a:extLst>
          </p:cNvPr>
          <p:cNvSpPr>
            <a:spLocks noGrp="1"/>
          </p:cNvSpPr>
          <p:nvPr>
            <p:ph idx="1"/>
          </p:nvPr>
        </p:nvSpPr>
        <p:spPr>
          <a:xfrm>
            <a:off x="838200" y="1825625"/>
            <a:ext cx="10515600" cy="4351338"/>
          </a:xfrm>
        </p:spPr>
        <p:txBody>
          <a:bodyPr>
            <a:normAutofit/>
          </a:bodyPr>
          <a:lstStyle/>
          <a:p>
            <a:pPr marL="0" indent="0">
              <a:buNone/>
            </a:pPr>
            <a:r>
              <a:rPr lang="pt-BR" dirty="0"/>
              <a:t>Passo 4: E, por fim, colocaremos as folhas correspondentes a cada ramo, do lado direito da linha vertical. As folhas são representadas em ordem crescente ao longo de várias colunas. </a:t>
            </a:r>
          </a:p>
        </p:txBody>
      </p:sp>
      <p:pic>
        <p:nvPicPr>
          <p:cNvPr id="6" name="Imagem 5">
            <a:extLst>
              <a:ext uri="{FF2B5EF4-FFF2-40B4-BE49-F238E27FC236}">
                <a16:creationId xmlns:a16="http://schemas.microsoft.com/office/drawing/2014/main" id="{B2019DA5-15CC-61ED-424B-90C3373097E8}"/>
              </a:ext>
            </a:extLst>
          </p:cNvPr>
          <p:cNvPicPr>
            <a:picLocks noChangeAspect="1"/>
          </p:cNvPicPr>
          <p:nvPr/>
        </p:nvPicPr>
        <p:blipFill rotWithShape="1">
          <a:blip r:embed="rId2"/>
          <a:srcRect l="3809" t="15833" r="2946" b="19444"/>
          <a:stretch/>
        </p:blipFill>
        <p:spPr>
          <a:xfrm>
            <a:off x="6543675" y="3802481"/>
            <a:ext cx="5153025" cy="2779294"/>
          </a:xfrm>
          <a:prstGeom prst="rect">
            <a:avLst/>
          </a:prstGeom>
        </p:spPr>
      </p:pic>
    </p:spTree>
    <p:extLst>
      <p:ext uri="{BB962C8B-B14F-4D97-AF65-F5344CB8AC3E}">
        <p14:creationId xmlns:p14="http://schemas.microsoft.com/office/powerpoint/2010/main" val="30301011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795A54-ABED-3BDA-1C3E-09250EAC09F6}"/>
              </a:ext>
            </a:extLst>
          </p:cNvPr>
          <p:cNvSpPr>
            <a:spLocks noGrp="1"/>
          </p:cNvSpPr>
          <p:nvPr>
            <p:ph type="title"/>
          </p:nvPr>
        </p:nvSpPr>
        <p:spPr/>
        <p:txBody>
          <a:bodyPr/>
          <a:lstStyle/>
          <a:p>
            <a:r>
              <a:rPr lang="pt-BR" dirty="0" err="1"/>
              <a:t>Boxplot</a:t>
            </a:r>
            <a:r>
              <a:rPr lang="pt-BR" dirty="0"/>
              <a:t> ou diagrama de caixa</a:t>
            </a:r>
          </a:p>
        </p:txBody>
      </p:sp>
      <p:sp>
        <p:nvSpPr>
          <p:cNvPr id="4" name="Espaço Reservado para Conteúdo 3">
            <a:extLst>
              <a:ext uri="{FF2B5EF4-FFF2-40B4-BE49-F238E27FC236}">
                <a16:creationId xmlns:a16="http://schemas.microsoft.com/office/drawing/2014/main" id="{BE825A7B-718F-9AA8-8FBD-1F6DBB1ACCC5}"/>
              </a:ext>
            </a:extLst>
          </p:cNvPr>
          <p:cNvSpPr>
            <a:spLocks noGrp="1"/>
          </p:cNvSpPr>
          <p:nvPr>
            <p:ph idx="1"/>
          </p:nvPr>
        </p:nvSpPr>
        <p:spPr/>
        <p:txBody>
          <a:bodyPr>
            <a:normAutofit/>
          </a:bodyPr>
          <a:lstStyle/>
          <a:p>
            <a:endParaRPr lang="pt-BR" dirty="0"/>
          </a:p>
          <a:p>
            <a:endParaRPr lang="pt-BR" dirty="0"/>
          </a:p>
          <a:p>
            <a:endParaRPr lang="pt-BR" dirty="0"/>
          </a:p>
          <a:p>
            <a:pPr marL="0" indent="0">
              <a:buNone/>
            </a:pPr>
            <a:r>
              <a:rPr lang="pt-BR" dirty="0"/>
              <a:t>O </a:t>
            </a:r>
            <a:r>
              <a:rPr lang="pt-BR" dirty="0" err="1"/>
              <a:t>boxplot</a:t>
            </a:r>
            <a:r>
              <a:rPr lang="pt-BR" dirty="0"/>
              <a:t> (diagrama de caixa) é uma representação gráfica de cinco medidas de posição ou localização de determinada variável: valor mínimo, primeiro quartil (Q1), segundo quartil (Q2) ou mediana (</a:t>
            </a:r>
            <a:r>
              <a:rPr lang="pt-BR" dirty="0" err="1"/>
              <a:t>Md</a:t>
            </a:r>
            <a:r>
              <a:rPr lang="pt-BR" dirty="0"/>
              <a:t>), terceiro quartil (Q3) e valor máximo. </a:t>
            </a:r>
          </a:p>
        </p:txBody>
      </p:sp>
    </p:spTree>
    <p:extLst>
      <p:ext uri="{BB962C8B-B14F-4D97-AF65-F5344CB8AC3E}">
        <p14:creationId xmlns:p14="http://schemas.microsoft.com/office/powerpoint/2010/main" val="12984924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795A54-ABED-3BDA-1C3E-09250EAC09F6}"/>
              </a:ext>
            </a:extLst>
          </p:cNvPr>
          <p:cNvSpPr>
            <a:spLocks noGrp="1"/>
          </p:cNvSpPr>
          <p:nvPr>
            <p:ph type="title"/>
          </p:nvPr>
        </p:nvSpPr>
        <p:spPr/>
        <p:txBody>
          <a:bodyPr/>
          <a:lstStyle/>
          <a:p>
            <a:r>
              <a:rPr lang="pt-BR" dirty="0" err="1"/>
              <a:t>Boxplot</a:t>
            </a:r>
            <a:r>
              <a:rPr lang="pt-BR" dirty="0"/>
              <a:t> ou diagrama de caixa</a:t>
            </a:r>
          </a:p>
        </p:txBody>
      </p:sp>
      <p:sp>
        <p:nvSpPr>
          <p:cNvPr id="4" name="Espaço Reservado para Conteúdo 3">
            <a:extLst>
              <a:ext uri="{FF2B5EF4-FFF2-40B4-BE49-F238E27FC236}">
                <a16:creationId xmlns:a16="http://schemas.microsoft.com/office/drawing/2014/main" id="{BE825A7B-718F-9AA8-8FBD-1F6DBB1ACCC5}"/>
              </a:ext>
            </a:extLst>
          </p:cNvPr>
          <p:cNvSpPr>
            <a:spLocks noGrp="1"/>
          </p:cNvSpPr>
          <p:nvPr>
            <p:ph idx="1"/>
          </p:nvPr>
        </p:nvSpPr>
        <p:spPr/>
        <p:txBody>
          <a:bodyPr>
            <a:normAutofit/>
          </a:bodyPr>
          <a:lstStyle/>
          <a:p>
            <a:r>
              <a:rPr lang="pt-BR" dirty="0"/>
              <a:t>A partir de uma amostra ordenada, a mediana corresponde à posição central e os quartis às subdivisões da amostra em quatro partes iguais, cada uma contendo 25% dos dados.      Dessa forma, o primeiro quartil (Q1) descreve 25% dos primeiros dados (ordenados em forma crescente); o segundo quartil corresponde à mediana (50% dos dados ordenados situam-se abaixo dela e os 50% restantes acima dela) e o terceiro quartil (Q3) corresponde a 75% das observações. </a:t>
            </a:r>
          </a:p>
          <a:p>
            <a:r>
              <a:rPr lang="pt-BR" dirty="0"/>
              <a:t>A medida de dispersão proveniente dessas medidas de localização é a chamada amplitude interquartil (AIQ) ou intervalo interquartil (IQR) e corresponde à diferença entre Q3 e Q1.</a:t>
            </a:r>
          </a:p>
        </p:txBody>
      </p:sp>
    </p:spTree>
    <p:extLst>
      <p:ext uri="{BB962C8B-B14F-4D97-AF65-F5344CB8AC3E}">
        <p14:creationId xmlns:p14="http://schemas.microsoft.com/office/powerpoint/2010/main" val="2927651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795A54-ABED-3BDA-1C3E-09250EAC09F6}"/>
              </a:ext>
            </a:extLst>
          </p:cNvPr>
          <p:cNvSpPr>
            <a:spLocks noGrp="1"/>
          </p:cNvSpPr>
          <p:nvPr>
            <p:ph type="title"/>
          </p:nvPr>
        </p:nvSpPr>
        <p:spPr/>
        <p:txBody>
          <a:bodyPr/>
          <a:lstStyle/>
          <a:p>
            <a:r>
              <a:rPr lang="pt-BR" dirty="0" err="1"/>
              <a:t>Boxplot</a:t>
            </a:r>
            <a:r>
              <a:rPr lang="pt-BR" dirty="0"/>
              <a:t> ou diagrama de caixa</a:t>
            </a:r>
          </a:p>
        </p:txBody>
      </p:sp>
      <p:pic>
        <p:nvPicPr>
          <p:cNvPr id="5" name="Espaço Reservado para Conteúdo 4">
            <a:extLst>
              <a:ext uri="{FF2B5EF4-FFF2-40B4-BE49-F238E27FC236}">
                <a16:creationId xmlns:a16="http://schemas.microsoft.com/office/drawing/2014/main" id="{BCFD4CBF-98BE-0053-475C-F29F6AA03F54}"/>
              </a:ext>
            </a:extLst>
          </p:cNvPr>
          <p:cNvPicPr>
            <a:picLocks noGrp="1" noChangeAspect="1"/>
          </p:cNvPicPr>
          <p:nvPr>
            <p:ph idx="1"/>
          </p:nvPr>
        </p:nvPicPr>
        <p:blipFill rotWithShape="1">
          <a:blip r:embed="rId2"/>
          <a:srcRect l="12069" t="9048" r="12069" b="10398"/>
          <a:stretch/>
        </p:blipFill>
        <p:spPr>
          <a:xfrm>
            <a:off x="3314700" y="1839912"/>
            <a:ext cx="5105399" cy="4212527"/>
          </a:xfrm>
        </p:spPr>
      </p:pic>
    </p:spTree>
    <p:extLst>
      <p:ext uri="{BB962C8B-B14F-4D97-AF65-F5344CB8AC3E}">
        <p14:creationId xmlns:p14="http://schemas.microsoft.com/office/powerpoint/2010/main" val="2350464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0F905B-C442-7DC9-2593-95CF6857A920}"/>
              </a:ext>
            </a:extLst>
          </p:cNvPr>
          <p:cNvSpPr>
            <a:spLocks noGrp="1"/>
          </p:cNvSpPr>
          <p:nvPr>
            <p:ph type="title"/>
          </p:nvPr>
        </p:nvSpPr>
        <p:spPr/>
        <p:txBody>
          <a:bodyPr/>
          <a:lstStyle/>
          <a:p>
            <a:r>
              <a:rPr lang="pt-BR" dirty="0"/>
              <a:t>Representação por meio de tabelas, gráficos e medidas-resumo, para cada tipo de variável</a:t>
            </a:r>
          </a:p>
        </p:txBody>
      </p:sp>
      <p:pic>
        <p:nvPicPr>
          <p:cNvPr id="8" name="Imagem 7" descr="Interface gráfica do usuário, Aplicativo, Word&#10;&#10;Descrição gerada automaticamente">
            <a:extLst>
              <a:ext uri="{FF2B5EF4-FFF2-40B4-BE49-F238E27FC236}">
                <a16:creationId xmlns:a16="http://schemas.microsoft.com/office/drawing/2014/main" id="{A8C2DD34-6014-8896-F0B8-1ADD9F32E03C}"/>
              </a:ext>
            </a:extLst>
          </p:cNvPr>
          <p:cNvPicPr>
            <a:picLocks noChangeAspect="1"/>
          </p:cNvPicPr>
          <p:nvPr/>
        </p:nvPicPr>
        <p:blipFill rotWithShape="1">
          <a:blip r:embed="rId2"/>
          <a:srcRect l="12609" t="21833" r="57170" b="13766"/>
          <a:stretch/>
        </p:blipFill>
        <p:spPr bwMode="auto">
          <a:xfrm>
            <a:off x="2337117" y="1825625"/>
            <a:ext cx="7302183" cy="442849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74574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7A46E6-171E-DF83-AC9B-8AFA434CCD5A}"/>
              </a:ext>
            </a:extLst>
          </p:cNvPr>
          <p:cNvSpPr>
            <a:spLocks noGrp="1"/>
          </p:cNvSpPr>
          <p:nvPr>
            <p:ph type="title"/>
          </p:nvPr>
        </p:nvSpPr>
        <p:spPr/>
        <p:txBody>
          <a:bodyPr/>
          <a:lstStyle/>
          <a:p>
            <a:r>
              <a:rPr lang="pt-BR" dirty="0"/>
              <a:t>Tabela de distribuição de frequências para variáveis qualitativas</a:t>
            </a:r>
          </a:p>
        </p:txBody>
      </p:sp>
      <p:sp>
        <p:nvSpPr>
          <p:cNvPr id="3" name="Espaço Reservado para Conteúdo 2">
            <a:extLst>
              <a:ext uri="{FF2B5EF4-FFF2-40B4-BE49-F238E27FC236}">
                <a16:creationId xmlns:a16="http://schemas.microsoft.com/office/drawing/2014/main" id="{9D060FE3-4F8E-8A38-9C07-9606FED00788}"/>
              </a:ext>
            </a:extLst>
          </p:cNvPr>
          <p:cNvSpPr>
            <a:spLocks noGrp="1"/>
          </p:cNvSpPr>
          <p:nvPr>
            <p:ph idx="1"/>
          </p:nvPr>
        </p:nvSpPr>
        <p:spPr/>
        <p:txBody>
          <a:bodyPr/>
          <a:lstStyle/>
          <a:p>
            <a:r>
              <a:rPr lang="pt-BR" dirty="0"/>
              <a:t>Uma tabela de distribuição de frequências compõe os seguintes cálculos:      </a:t>
            </a:r>
          </a:p>
          <a:p>
            <a:pPr marL="914400" lvl="1" indent="-457200">
              <a:buFont typeface="+mj-lt"/>
              <a:buAutoNum type="arabicPeriod"/>
            </a:pPr>
            <a:r>
              <a:rPr lang="pt-BR" dirty="0"/>
              <a:t>Frequência absoluta (</a:t>
            </a:r>
            <a:r>
              <a:rPr lang="pt-BR" dirty="0" err="1"/>
              <a:t>Fi</a:t>
            </a:r>
            <a:r>
              <a:rPr lang="pt-BR" dirty="0"/>
              <a:t>): número de ocorrências de cada elemento i na amostra.      </a:t>
            </a:r>
          </a:p>
          <a:p>
            <a:pPr marL="914400" lvl="1" indent="-457200">
              <a:buFont typeface="+mj-lt"/>
              <a:buAutoNum type="arabicPeriod"/>
            </a:pPr>
            <a:r>
              <a:rPr lang="pt-BR" dirty="0"/>
              <a:t>Frequência relativa (</a:t>
            </a:r>
            <a:r>
              <a:rPr lang="pt-BR" dirty="0" err="1"/>
              <a:t>Fri</a:t>
            </a:r>
            <a:r>
              <a:rPr lang="pt-BR" dirty="0"/>
              <a:t>): porcentagem relativa à frequência absoluta.     </a:t>
            </a:r>
          </a:p>
          <a:p>
            <a:pPr marL="914400" lvl="1" indent="-457200">
              <a:buFont typeface="+mj-lt"/>
              <a:buAutoNum type="arabicPeriod"/>
            </a:pPr>
            <a:r>
              <a:rPr lang="pt-BR" dirty="0"/>
              <a:t>Frequência acumulada (</a:t>
            </a:r>
            <a:r>
              <a:rPr lang="pt-BR" dirty="0" err="1"/>
              <a:t>Fac</a:t>
            </a:r>
            <a:r>
              <a:rPr lang="pt-BR" dirty="0"/>
              <a:t>): soma de todas as ocorrências até o elemento analisado.      </a:t>
            </a:r>
          </a:p>
          <a:p>
            <a:pPr marL="914400" lvl="1" indent="-457200">
              <a:buFont typeface="+mj-lt"/>
              <a:buAutoNum type="arabicPeriod"/>
            </a:pPr>
            <a:r>
              <a:rPr lang="pt-BR" dirty="0"/>
              <a:t>Frequência relativa acumulada (</a:t>
            </a:r>
            <a:r>
              <a:rPr lang="pt-BR" dirty="0" err="1"/>
              <a:t>Frac</a:t>
            </a:r>
            <a:r>
              <a:rPr lang="pt-BR" dirty="0"/>
              <a:t>): porcentagem relativa à frequência acumulada (soma de todas as frequências relativas até o elemento analisado).</a:t>
            </a:r>
          </a:p>
        </p:txBody>
      </p:sp>
    </p:spTree>
    <p:extLst>
      <p:ext uri="{BB962C8B-B14F-4D97-AF65-F5344CB8AC3E}">
        <p14:creationId xmlns:p14="http://schemas.microsoft.com/office/powerpoint/2010/main" val="1957274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DC9B5A-BB27-3A24-BC3F-5007402AD1DA}"/>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C9E705DF-8241-9B72-0970-49EE9A455B35}"/>
              </a:ext>
            </a:extLst>
          </p:cNvPr>
          <p:cNvSpPr>
            <a:spLocks noGrp="1"/>
          </p:cNvSpPr>
          <p:nvPr>
            <p:ph idx="1"/>
          </p:nvPr>
        </p:nvSpPr>
        <p:spPr>
          <a:xfrm>
            <a:off x="838200" y="1825625"/>
            <a:ext cx="8270966" cy="4351338"/>
          </a:xfrm>
        </p:spPr>
        <p:txBody>
          <a:bodyPr/>
          <a:lstStyle/>
          <a:p>
            <a:r>
              <a:rPr lang="pt-BR" dirty="0"/>
              <a:t>Exemplo:</a:t>
            </a:r>
          </a:p>
          <a:p>
            <a:r>
              <a:rPr lang="pt-BR" dirty="0"/>
              <a:t>Um Hospital realiza mensalmente 3.000 transfusões de sangue em pacientes internados. Para que o hospital consiga manter seus estoques, são necessárias 60 doações de sangue por dia. </a:t>
            </a:r>
          </a:p>
          <a:p>
            <a:r>
              <a:rPr lang="pt-BR" dirty="0"/>
              <a:t>A Tabela ao lado apresenta o total de doadores para cada tipo sanguíneo em determinado dia. </a:t>
            </a:r>
          </a:p>
        </p:txBody>
      </p:sp>
      <p:graphicFrame>
        <p:nvGraphicFramePr>
          <p:cNvPr id="4" name="Espaço Reservado para Conteúdo 4">
            <a:extLst>
              <a:ext uri="{FF2B5EF4-FFF2-40B4-BE49-F238E27FC236}">
                <a16:creationId xmlns:a16="http://schemas.microsoft.com/office/drawing/2014/main" id="{0F0FBAF3-9C2A-4E2D-3FD5-76C91530FDF3}"/>
              </a:ext>
            </a:extLst>
          </p:cNvPr>
          <p:cNvGraphicFramePr>
            <a:graphicFrameLocks/>
          </p:cNvGraphicFramePr>
          <p:nvPr>
            <p:extLst>
              <p:ext uri="{D42A27DB-BD31-4B8C-83A1-F6EECF244321}">
                <p14:modId xmlns:p14="http://schemas.microsoft.com/office/powerpoint/2010/main" val="1063847694"/>
              </p:ext>
            </p:extLst>
          </p:nvPr>
        </p:nvGraphicFramePr>
        <p:xfrm>
          <a:off x="9109166" y="2453458"/>
          <a:ext cx="2778034" cy="3438525"/>
        </p:xfrm>
        <a:graphic>
          <a:graphicData uri="http://schemas.openxmlformats.org/drawingml/2006/table">
            <a:tbl>
              <a:tblPr/>
              <a:tblGrid>
                <a:gridCol w="1389017">
                  <a:extLst>
                    <a:ext uri="{9D8B030D-6E8A-4147-A177-3AD203B41FA5}">
                      <a16:colId xmlns:a16="http://schemas.microsoft.com/office/drawing/2014/main" val="287809496"/>
                    </a:ext>
                  </a:extLst>
                </a:gridCol>
                <a:gridCol w="1389017">
                  <a:extLst>
                    <a:ext uri="{9D8B030D-6E8A-4147-A177-3AD203B41FA5}">
                      <a16:colId xmlns:a16="http://schemas.microsoft.com/office/drawing/2014/main" val="2404422879"/>
                    </a:ext>
                  </a:extLst>
                </a:gridCol>
              </a:tblGrid>
              <a:tr h="658830">
                <a:tc>
                  <a:txBody>
                    <a:bodyPr/>
                    <a:lstStyle/>
                    <a:p>
                      <a:pPr algn="ctr" fontAlgn="b"/>
                      <a:r>
                        <a:rPr lang="pt-BR" sz="2200" b="1" i="0" u="none" strike="noStrike" dirty="0">
                          <a:solidFill>
                            <a:srgbClr val="000000"/>
                          </a:solidFill>
                          <a:effectLst/>
                          <a:latin typeface="Calibri" panose="020F0502020204030204" pitchFamily="34" charset="0"/>
                        </a:rPr>
                        <a:t>Tipo sanguíneo</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2200" b="1" i="0" u="none" strike="noStrike" dirty="0">
                          <a:solidFill>
                            <a:srgbClr val="000000"/>
                          </a:solidFill>
                          <a:effectLst/>
                          <a:latin typeface="Calibri" panose="020F0502020204030204" pitchFamily="34" charset="0"/>
                        </a:rPr>
                        <a:t>Doadores</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996239"/>
                  </a:ext>
                </a:extLst>
              </a:tr>
              <a:tr h="335726">
                <a:tc>
                  <a:txBody>
                    <a:bodyPr/>
                    <a:lstStyle/>
                    <a:p>
                      <a:pPr algn="ctr" fontAlgn="b"/>
                      <a:r>
                        <a:rPr lang="pt-BR" sz="2200" b="0" i="0" u="none" strike="noStrike" dirty="0">
                          <a:solidFill>
                            <a:srgbClr val="000000"/>
                          </a:solidFill>
                          <a:effectLst/>
                          <a:latin typeface="Calibri" panose="020F0502020204030204" pitchFamily="34" charset="0"/>
                        </a:rPr>
                        <a: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2200" b="0" i="0" u="none" strike="noStrike">
                          <a:solidFill>
                            <a:srgbClr val="000000"/>
                          </a:solidFill>
                          <a:effectLst/>
                          <a:latin typeface="Calibri" panose="020F050202020403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67795041"/>
                  </a:ext>
                </a:extLst>
              </a:tr>
              <a:tr h="335726">
                <a:tc>
                  <a:txBody>
                    <a:bodyPr/>
                    <a:lstStyle/>
                    <a:p>
                      <a:pPr algn="ctr" fontAlgn="b"/>
                      <a:r>
                        <a:rPr lang="pt-BR" sz="2200" b="0" i="0" u="none" strike="noStrike">
                          <a:solidFill>
                            <a:srgbClr val="000000"/>
                          </a:solidFill>
                          <a:effectLst/>
                          <a:latin typeface="Calibri" panose="020F0502020204030204" pitchFamily="34" charset="0"/>
                        </a:rPr>
                        <a: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22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2460224"/>
                  </a:ext>
                </a:extLst>
              </a:tr>
              <a:tr h="335726">
                <a:tc>
                  <a:txBody>
                    <a:bodyPr/>
                    <a:lstStyle/>
                    <a:p>
                      <a:pPr algn="ctr" fontAlgn="b"/>
                      <a:r>
                        <a:rPr lang="pt-BR" sz="2200" b="0" i="0" u="none" strike="noStrike">
                          <a:solidFill>
                            <a:srgbClr val="000000"/>
                          </a:solidFill>
                          <a:effectLst/>
                          <a:latin typeface="Calibri" panose="020F0502020204030204" pitchFamily="34" charset="0"/>
                        </a:rPr>
                        <a:t>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2200" b="0" i="0" u="none" strike="noStrike">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66198431"/>
                  </a:ext>
                </a:extLst>
              </a:tr>
              <a:tr h="335726">
                <a:tc>
                  <a:txBody>
                    <a:bodyPr/>
                    <a:lstStyle/>
                    <a:p>
                      <a:pPr algn="ctr" fontAlgn="b"/>
                      <a:r>
                        <a:rPr lang="pt-BR" sz="2200" b="0" i="0" u="none" strike="noStrike">
                          <a:solidFill>
                            <a:srgbClr val="000000"/>
                          </a:solidFill>
                          <a:effectLst/>
                          <a:latin typeface="Calibri" panose="020F0502020204030204" pitchFamily="34" charset="0"/>
                        </a:rPr>
                        <a:t>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22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19865472"/>
                  </a:ext>
                </a:extLst>
              </a:tr>
              <a:tr h="335726">
                <a:tc>
                  <a:txBody>
                    <a:bodyPr/>
                    <a:lstStyle/>
                    <a:p>
                      <a:pPr algn="ctr" fontAlgn="b"/>
                      <a:r>
                        <a:rPr lang="pt-BR" sz="2200" b="0" i="0" u="none" strike="noStrike">
                          <a:solidFill>
                            <a:srgbClr val="000000"/>
                          </a:solidFill>
                          <a:effectLst/>
                          <a:latin typeface="Calibri" panose="020F0502020204030204" pitchFamily="34" charset="0"/>
                        </a:rPr>
                        <a:t>AB+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22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13437944"/>
                  </a:ext>
                </a:extLst>
              </a:tr>
              <a:tr h="335726">
                <a:tc>
                  <a:txBody>
                    <a:bodyPr/>
                    <a:lstStyle/>
                    <a:p>
                      <a:pPr algn="ctr" fontAlgn="b"/>
                      <a:r>
                        <a:rPr lang="pt-BR" sz="2200" b="0" i="0" u="none" strike="noStrike">
                          <a:solidFill>
                            <a:srgbClr val="000000"/>
                          </a:solidFill>
                          <a:effectLst/>
                          <a:latin typeface="Calibri" panose="020F0502020204030204" pitchFamily="34" charset="0"/>
                        </a:rPr>
                        <a:t>AB-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22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33335345"/>
                  </a:ext>
                </a:extLst>
              </a:tr>
              <a:tr h="335726">
                <a:tc>
                  <a:txBody>
                    <a:bodyPr/>
                    <a:lstStyle/>
                    <a:p>
                      <a:pPr algn="ctr" fontAlgn="b"/>
                      <a:r>
                        <a:rPr lang="pt-BR" sz="2200" b="0" i="0" u="none" strike="noStrike">
                          <a:solidFill>
                            <a:srgbClr val="000000"/>
                          </a:solidFill>
                          <a:effectLst/>
                          <a:latin typeface="Calibri" panose="020F0502020204030204" pitchFamily="34" charset="0"/>
                        </a:rPr>
                        <a:t>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2200" b="0" i="0" u="none" strike="noStrike" dirty="0">
                          <a:solidFill>
                            <a:srgbClr val="000000"/>
                          </a:solidFill>
                          <a:effectLst/>
                          <a:latin typeface="Calibri" panose="020F0502020204030204" pitchFamily="34" charset="0"/>
                        </a:rPr>
                        <a:t>32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63383131"/>
                  </a:ext>
                </a:extLst>
              </a:tr>
              <a:tr h="335726">
                <a:tc>
                  <a:txBody>
                    <a:bodyPr/>
                    <a:lstStyle/>
                    <a:p>
                      <a:pPr algn="ctr" fontAlgn="b"/>
                      <a:r>
                        <a:rPr lang="pt-BR" sz="2200" b="0" i="0" u="none" strike="noStrike">
                          <a:solidFill>
                            <a:srgbClr val="000000"/>
                          </a:solidFill>
                          <a:effectLst/>
                          <a:latin typeface="Calibri" panose="020F0502020204030204" pitchFamily="34" charset="0"/>
                        </a:rPr>
                        <a:t>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2200" b="0" i="0" u="none" strike="noStrike" dirty="0">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67093619"/>
                  </a:ext>
                </a:extLst>
              </a:tr>
            </a:tbl>
          </a:graphicData>
        </a:graphic>
      </p:graphicFrame>
    </p:spTree>
    <p:extLst>
      <p:ext uri="{BB962C8B-B14F-4D97-AF65-F5344CB8AC3E}">
        <p14:creationId xmlns:p14="http://schemas.microsoft.com/office/powerpoint/2010/main" val="2042958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795A54-ABED-3BDA-1C3E-09250EAC09F6}"/>
              </a:ext>
            </a:extLst>
          </p:cNvPr>
          <p:cNvSpPr>
            <a:spLocks noGrp="1"/>
          </p:cNvSpPr>
          <p:nvPr>
            <p:ph type="title"/>
          </p:nvPr>
        </p:nvSpPr>
        <p:spPr/>
        <p:txBody>
          <a:bodyPr/>
          <a:lstStyle/>
          <a:p>
            <a:endParaRPr lang="pt-BR"/>
          </a:p>
        </p:txBody>
      </p:sp>
      <p:graphicFrame>
        <p:nvGraphicFramePr>
          <p:cNvPr id="6" name="Espaço Reservado para Conteúdo 5">
            <a:extLst>
              <a:ext uri="{FF2B5EF4-FFF2-40B4-BE49-F238E27FC236}">
                <a16:creationId xmlns:a16="http://schemas.microsoft.com/office/drawing/2014/main" id="{20F540B2-75EC-E0AD-7245-5FEBB7D99D32}"/>
              </a:ext>
            </a:extLst>
          </p:cNvPr>
          <p:cNvGraphicFramePr>
            <a:graphicFrameLocks noGrp="1"/>
          </p:cNvGraphicFramePr>
          <p:nvPr>
            <p:ph idx="1"/>
            <p:extLst>
              <p:ext uri="{D42A27DB-BD31-4B8C-83A1-F6EECF244321}">
                <p14:modId xmlns:p14="http://schemas.microsoft.com/office/powerpoint/2010/main" val="4175030964"/>
              </p:ext>
            </p:extLst>
          </p:nvPr>
        </p:nvGraphicFramePr>
        <p:xfrm>
          <a:off x="2812869" y="2703581"/>
          <a:ext cx="6566262" cy="3466455"/>
        </p:xfrm>
        <a:graphic>
          <a:graphicData uri="http://schemas.openxmlformats.org/drawingml/2006/table">
            <a:tbl>
              <a:tblPr/>
              <a:tblGrid>
                <a:gridCol w="1865690">
                  <a:extLst>
                    <a:ext uri="{9D8B030D-6E8A-4147-A177-3AD203B41FA5}">
                      <a16:colId xmlns:a16="http://schemas.microsoft.com/office/drawing/2014/main" val="1280681396"/>
                    </a:ext>
                  </a:extLst>
                </a:gridCol>
                <a:gridCol w="1211488">
                  <a:extLst>
                    <a:ext uri="{9D8B030D-6E8A-4147-A177-3AD203B41FA5}">
                      <a16:colId xmlns:a16="http://schemas.microsoft.com/office/drawing/2014/main" val="1614471632"/>
                    </a:ext>
                  </a:extLst>
                </a:gridCol>
                <a:gridCol w="1163028">
                  <a:extLst>
                    <a:ext uri="{9D8B030D-6E8A-4147-A177-3AD203B41FA5}">
                      <a16:colId xmlns:a16="http://schemas.microsoft.com/office/drawing/2014/main" val="3261590971"/>
                    </a:ext>
                  </a:extLst>
                </a:gridCol>
                <a:gridCol w="1163028">
                  <a:extLst>
                    <a:ext uri="{9D8B030D-6E8A-4147-A177-3AD203B41FA5}">
                      <a16:colId xmlns:a16="http://schemas.microsoft.com/office/drawing/2014/main" val="948724523"/>
                    </a:ext>
                  </a:extLst>
                </a:gridCol>
                <a:gridCol w="1163028">
                  <a:extLst>
                    <a:ext uri="{9D8B030D-6E8A-4147-A177-3AD203B41FA5}">
                      <a16:colId xmlns:a16="http://schemas.microsoft.com/office/drawing/2014/main" val="3437135456"/>
                    </a:ext>
                  </a:extLst>
                </a:gridCol>
              </a:tblGrid>
              <a:tr h="350940">
                <a:tc>
                  <a:txBody>
                    <a:bodyPr/>
                    <a:lstStyle/>
                    <a:p>
                      <a:pPr algn="ctr" fontAlgn="b"/>
                      <a:r>
                        <a:rPr lang="pt-BR" sz="2200" b="1" i="0" u="none" strike="noStrike" dirty="0">
                          <a:solidFill>
                            <a:srgbClr val="000000"/>
                          </a:solidFill>
                          <a:effectLst/>
                          <a:latin typeface="Calibri" panose="020F0502020204030204" pitchFamily="34" charset="0"/>
                        </a:rPr>
                        <a:t>Tipo sanguíneo</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2200" b="1" i="0" u="none" strike="noStrike">
                          <a:solidFill>
                            <a:srgbClr val="000000"/>
                          </a:solidFill>
                          <a:effectLst/>
                          <a:latin typeface="Calibri" panose="020F0502020204030204" pitchFamily="34" charset="0"/>
                        </a:rPr>
                        <a:t>Fi</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2200" b="1" i="0" u="none" strike="noStrike">
                          <a:solidFill>
                            <a:srgbClr val="000000"/>
                          </a:solidFill>
                          <a:effectLst/>
                          <a:latin typeface="Calibri" panose="020F0502020204030204" pitchFamily="34" charset="0"/>
                        </a:rPr>
                        <a:t>Fri(%)</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2200" b="1" i="0" u="none" strike="noStrike">
                          <a:solidFill>
                            <a:srgbClr val="000000"/>
                          </a:solidFill>
                          <a:effectLst/>
                          <a:latin typeface="Calibri" panose="020F0502020204030204" pitchFamily="34" charset="0"/>
                        </a:rPr>
                        <a:t>Fac</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2200" b="1" i="0" u="none" strike="noStrike">
                          <a:solidFill>
                            <a:srgbClr val="000000"/>
                          </a:solidFill>
                          <a:effectLst/>
                          <a:latin typeface="Calibri" panose="020F0502020204030204" pitchFamily="34" charset="0"/>
                        </a:rPr>
                        <a:t>Frac(%)</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1734668"/>
                  </a:ext>
                </a:extLst>
              </a:tr>
              <a:tr h="334229">
                <a:tc>
                  <a:txBody>
                    <a:bodyPr/>
                    <a:lstStyle/>
                    <a:p>
                      <a:pPr algn="ctr" fontAlgn="b"/>
                      <a:r>
                        <a:rPr lang="pt-BR" sz="2200" b="0" i="0" u="none" strike="noStrike">
                          <a:solidFill>
                            <a:srgbClr val="000000"/>
                          </a:solidFill>
                          <a:effectLst/>
                          <a:latin typeface="Calibri" panose="020F0502020204030204" pitchFamily="34" charset="0"/>
                        </a:rPr>
                        <a:t>A+</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2200" b="0" i="0" u="none" strike="noStrike">
                          <a:solidFill>
                            <a:srgbClr val="000000"/>
                          </a:solidFill>
                          <a:effectLst/>
                          <a:latin typeface="Calibri" panose="020F050202020403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2200" b="0" i="0" u="none" strike="noStrike">
                          <a:solidFill>
                            <a:srgbClr val="000000"/>
                          </a:solidFill>
                          <a:effectLst/>
                          <a:latin typeface="Calibri" panose="020F0502020204030204" pitchFamily="34" charset="0"/>
                        </a:rPr>
                        <a:t>25.00%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2200" b="0" i="0" u="none" strike="noStrike">
                          <a:solidFill>
                            <a:srgbClr val="000000"/>
                          </a:solidFill>
                          <a:effectLst/>
                          <a:latin typeface="Calibri" panose="020F050202020403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2200" b="0" i="0" u="none" strike="noStrike">
                          <a:solidFill>
                            <a:srgbClr val="000000"/>
                          </a:solidFill>
                          <a:effectLst/>
                          <a:latin typeface="Calibri" panose="020F0502020204030204" pitchFamily="34" charset="0"/>
                        </a:rPr>
                        <a:t>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7634941"/>
                  </a:ext>
                </a:extLst>
              </a:tr>
              <a:tr h="334229">
                <a:tc>
                  <a:txBody>
                    <a:bodyPr/>
                    <a:lstStyle/>
                    <a:p>
                      <a:pPr algn="ctr" fontAlgn="b"/>
                      <a:r>
                        <a:rPr lang="pt-BR" sz="2200" b="0" i="0" u="none" strike="noStrike">
                          <a:solidFill>
                            <a:srgbClr val="000000"/>
                          </a:solidFill>
                          <a:effectLst/>
                          <a:latin typeface="Calibri" panose="020F0502020204030204" pitchFamily="34" charset="0"/>
                        </a:rPr>
                        <a:t>A-</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22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2200" b="0" i="0" u="none" strike="noStrike">
                          <a:solidFill>
                            <a:srgbClr val="000000"/>
                          </a:solidFill>
                          <a:effectLst/>
                          <a:latin typeface="Calibri" panose="020F0502020204030204" pitchFamily="34" charset="0"/>
                        </a:rPr>
                        <a:t>3.33%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2200" b="0" i="0" u="none" strike="noStrike">
                          <a:solidFill>
                            <a:srgbClr val="000000"/>
                          </a:solidFill>
                          <a:effectLst/>
                          <a:latin typeface="Calibri" panose="020F0502020204030204" pitchFamily="34" charset="0"/>
                        </a:rPr>
                        <a:t>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2200" b="0" i="0" u="none" strike="noStrike">
                          <a:solidFill>
                            <a:srgbClr val="000000"/>
                          </a:solidFill>
                          <a:effectLst/>
                          <a:latin typeface="Calibri" panose="020F0502020204030204" pitchFamily="34" charset="0"/>
                        </a:rPr>
                        <a:t>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28316065"/>
                  </a:ext>
                </a:extLst>
              </a:tr>
              <a:tr h="334229">
                <a:tc>
                  <a:txBody>
                    <a:bodyPr/>
                    <a:lstStyle/>
                    <a:p>
                      <a:pPr algn="ctr" fontAlgn="b"/>
                      <a:r>
                        <a:rPr lang="pt-BR" sz="2200" b="0" i="0" u="none" strike="noStrike">
                          <a:solidFill>
                            <a:srgbClr val="000000"/>
                          </a:solidFill>
                          <a:effectLst/>
                          <a:latin typeface="Calibri" panose="020F0502020204030204" pitchFamily="34" charset="0"/>
                        </a:rPr>
                        <a:t>B+</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2200" b="0" i="0" u="none" strike="noStrike">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2200" b="0" i="0" u="none" strike="noStrike">
                          <a:solidFill>
                            <a:srgbClr val="000000"/>
                          </a:solidFill>
                          <a:effectLst/>
                          <a:latin typeface="Calibri" panose="020F0502020204030204" pitchFamily="34" charset="0"/>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2200" b="0" i="0" u="none" strike="noStrike">
                          <a:solidFill>
                            <a:srgbClr val="000000"/>
                          </a:solidFill>
                          <a:effectLst/>
                          <a:latin typeface="Calibri" panose="020F0502020204030204" pitchFamily="34" charset="0"/>
                        </a:rPr>
                        <a:t>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2200" b="0" i="0" u="none" strike="noStrike">
                          <a:solidFill>
                            <a:srgbClr val="000000"/>
                          </a:solidFill>
                          <a:effectLst/>
                          <a:latin typeface="Calibri" panose="020F0502020204030204" pitchFamily="34" charset="0"/>
                        </a:rPr>
                        <a:t>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4514258"/>
                  </a:ext>
                </a:extLst>
              </a:tr>
              <a:tr h="334229">
                <a:tc>
                  <a:txBody>
                    <a:bodyPr/>
                    <a:lstStyle/>
                    <a:p>
                      <a:pPr algn="ctr" fontAlgn="b"/>
                      <a:r>
                        <a:rPr lang="pt-BR" sz="2200" b="0" i="0" u="none" strike="noStrike">
                          <a:solidFill>
                            <a:srgbClr val="000000"/>
                          </a:solidFill>
                          <a:effectLst/>
                          <a:latin typeface="Calibri" panose="020F0502020204030204" pitchFamily="34" charset="0"/>
                        </a:rPr>
                        <a:t>B-</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22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2200" b="0" i="0" u="none" strike="noStrike">
                          <a:solidFill>
                            <a:srgbClr val="000000"/>
                          </a:solidFill>
                          <a:effectLst/>
                          <a:latin typeface="Calibri" panose="020F0502020204030204" pitchFamily="34" charset="0"/>
                        </a:rPr>
                        <a:t>1.67%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2200" b="0" i="0" u="none" strike="noStrike">
                          <a:solidFill>
                            <a:srgbClr val="000000"/>
                          </a:solidFill>
                          <a:effectLst/>
                          <a:latin typeface="Calibri" panose="020F0502020204030204" pitchFamily="34" charset="0"/>
                        </a:rPr>
                        <a:t>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2200" b="0" i="0" u="none" strike="noStrike">
                          <a:solidFill>
                            <a:srgbClr val="000000"/>
                          </a:solidFill>
                          <a:effectLst/>
                          <a:latin typeface="Calibri" panose="020F0502020204030204" pitchFamily="34" charset="0"/>
                        </a:rPr>
                        <a:t>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2082237"/>
                  </a:ext>
                </a:extLst>
              </a:tr>
              <a:tr h="334229">
                <a:tc>
                  <a:txBody>
                    <a:bodyPr/>
                    <a:lstStyle/>
                    <a:p>
                      <a:pPr algn="ctr" fontAlgn="b"/>
                      <a:r>
                        <a:rPr lang="pt-BR" sz="2200" b="0" i="0" u="none" strike="noStrike">
                          <a:solidFill>
                            <a:srgbClr val="000000"/>
                          </a:solidFill>
                          <a:effectLst/>
                          <a:latin typeface="Calibri" panose="020F0502020204030204" pitchFamily="34" charset="0"/>
                        </a:rPr>
                        <a:t>AB+</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22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2200" b="0" i="0" u="none" strike="noStrike">
                          <a:solidFill>
                            <a:srgbClr val="000000"/>
                          </a:solidFill>
                          <a:effectLst/>
                          <a:latin typeface="Calibri" panose="020F0502020204030204" pitchFamily="34" charset="0"/>
                        </a:rPr>
                        <a:t>1.67%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2200" b="0" i="0" u="none" strike="noStrike">
                          <a:solidFill>
                            <a:srgbClr val="000000"/>
                          </a:solidFill>
                          <a:effectLst/>
                          <a:latin typeface="Calibri" panose="020F0502020204030204" pitchFamily="34" charset="0"/>
                        </a:rPr>
                        <a:t>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2200" b="0" i="0" u="none" strike="noStrike">
                          <a:solidFill>
                            <a:srgbClr val="000000"/>
                          </a:solidFill>
                          <a:effectLst/>
                          <a:latin typeface="Calibri" panose="020F0502020204030204" pitchFamily="34" charset="0"/>
                        </a:rPr>
                        <a:t>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5674981"/>
                  </a:ext>
                </a:extLst>
              </a:tr>
              <a:tr h="334229">
                <a:tc>
                  <a:txBody>
                    <a:bodyPr/>
                    <a:lstStyle/>
                    <a:p>
                      <a:pPr algn="ctr" fontAlgn="b"/>
                      <a:r>
                        <a:rPr lang="pt-BR" sz="2200" b="0" i="0" u="none" strike="noStrike">
                          <a:solidFill>
                            <a:srgbClr val="000000"/>
                          </a:solidFill>
                          <a:effectLst/>
                          <a:latin typeface="Calibri" panose="020F0502020204030204" pitchFamily="34" charset="0"/>
                        </a:rPr>
                        <a:t>AB-</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22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2200" b="0" i="0" u="none" strike="noStrike">
                          <a:solidFill>
                            <a:srgbClr val="000000"/>
                          </a:solidFill>
                          <a:effectLst/>
                          <a:latin typeface="Calibri" panose="020F0502020204030204" pitchFamily="34" charset="0"/>
                        </a:rPr>
                        <a:t>1.67%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2200" b="0" i="0" u="none" strike="noStrike">
                          <a:solidFill>
                            <a:srgbClr val="000000"/>
                          </a:solidFill>
                          <a:effectLst/>
                          <a:latin typeface="Calibri" panose="020F0502020204030204" pitchFamily="34" charset="0"/>
                        </a:rPr>
                        <a:t>26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2200" b="0" i="0" u="none" strike="noStrike">
                          <a:solidFill>
                            <a:srgbClr val="000000"/>
                          </a:solidFill>
                          <a:effectLst/>
                          <a:latin typeface="Calibri" panose="020F0502020204030204" pitchFamily="34" charset="0"/>
                        </a:rPr>
                        <a:t>43%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7375479"/>
                  </a:ext>
                </a:extLst>
              </a:tr>
              <a:tr h="334229">
                <a:tc>
                  <a:txBody>
                    <a:bodyPr/>
                    <a:lstStyle/>
                    <a:p>
                      <a:pPr algn="ctr" fontAlgn="b"/>
                      <a:r>
                        <a:rPr lang="pt-BR" sz="2200" b="0" i="0" u="none" strike="noStrike" dirty="0">
                          <a:solidFill>
                            <a:srgbClr val="000000"/>
                          </a:solidFill>
                          <a:effectLst/>
                          <a:latin typeface="Calibri" panose="020F0502020204030204" pitchFamily="34" charset="0"/>
                        </a:rPr>
                        <a:t>O+</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2200" b="0" i="0" u="none" strike="noStrike">
                          <a:solidFill>
                            <a:srgbClr val="000000"/>
                          </a:solidFill>
                          <a:effectLst/>
                          <a:latin typeface="Calibri" panose="020F0502020204030204" pitchFamily="34" charset="0"/>
                        </a:rPr>
                        <a:t>32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2200" b="0" i="0" u="none" strike="noStrike">
                          <a:solidFill>
                            <a:srgbClr val="000000"/>
                          </a:solidFill>
                          <a:effectLst/>
                          <a:latin typeface="Calibri" panose="020F0502020204030204" pitchFamily="34" charset="0"/>
                        </a:rPr>
                        <a:t>53.33%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2200" b="0" i="0" u="none" strike="noStrike">
                          <a:solidFill>
                            <a:srgbClr val="000000"/>
                          </a:solidFill>
                          <a:effectLst/>
                          <a:latin typeface="Calibri" panose="020F0502020204030204" pitchFamily="34" charset="0"/>
                        </a:rPr>
                        <a:t>58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t-BR" sz="2200" b="0" i="0" u="none" strike="noStrike">
                          <a:solidFill>
                            <a:srgbClr val="000000"/>
                          </a:solidFill>
                          <a:effectLst/>
                          <a:latin typeface="Calibri" panose="020F0502020204030204" pitchFamily="34" charset="0"/>
                        </a:rPr>
                        <a:t>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9750262"/>
                  </a:ext>
                </a:extLst>
              </a:tr>
              <a:tr h="350940">
                <a:tc>
                  <a:txBody>
                    <a:bodyPr/>
                    <a:lstStyle/>
                    <a:p>
                      <a:pPr algn="ctr" fontAlgn="b"/>
                      <a:r>
                        <a:rPr lang="pt-BR" sz="2200" b="0" i="0" u="none" strike="noStrike">
                          <a:solidFill>
                            <a:srgbClr val="000000"/>
                          </a:solidFill>
                          <a:effectLst/>
                          <a:latin typeface="Calibri" panose="020F0502020204030204" pitchFamily="34" charset="0"/>
                        </a:rPr>
                        <a:t>O-</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22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2200" b="0" i="0" u="none" strike="noStrike">
                          <a:solidFill>
                            <a:srgbClr val="000000"/>
                          </a:solidFill>
                          <a:effectLst/>
                          <a:latin typeface="Calibri" panose="020F0502020204030204" pitchFamily="34" charset="0"/>
                        </a:rPr>
                        <a:t>3.33%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2200" b="0" i="0" u="none" strike="noStrike">
                          <a:solidFill>
                            <a:srgbClr val="000000"/>
                          </a:solidFill>
                          <a:effectLst/>
                          <a:latin typeface="Calibri" panose="020F0502020204030204" pitchFamily="34" charset="0"/>
                        </a:rPr>
                        <a:t>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2200" b="0" i="0" u="none" strike="noStrike">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50869204"/>
                  </a:ext>
                </a:extLst>
              </a:tr>
              <a:tr h="350940">
                <a:tc>
                  <a:txBody>
                    <a:bodyPr/>
                    <a:lstStyle/>
                    <a:p>
                      <a:pPr algn="ctr" fontAlgn="b"/>
                      <a:r>
                        <a:rPr lang="pt-BR" sz="2200" b="1" i="0" u="none" strike="noStrike">
                          <a:solidFill>
                            <a:srgbClr val="000000"/>
                          </a:solidFill>
                          <a:effectLst/>
                          <a:latin typeface="Calibri" panose="020F0502020204030204" pitchFamily="34" charset="0"/>
                        </a:rPr>
                        <a:t>Soma</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2200" b="0" i="0" u="none" strike="noStrike">
                          <a:solidFill>
                            <a:srgbClr val="000000"/>
                          </a:solidFill>
                          <a:effectLst/>
                          <a:latin typeface="Calibri" panose="020F0502020204030204" pitchFamily="34" charset="0"/>
                        </a:rPr>
                        <a:t>60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pt-BR" sz="2200" b="0" i="0" u="none" strike="noStrike">
                          <a:solidFill>
                            <a:srgbClr val="000000"/>
                          </a:solidFill>
                          <a:effectLst/>
                          <a:latin typeface="Calibri" panose="020F0502020204030204" pitchFamily="34" charset="0"/>
                        </a:rPr>
                        <a:t>100%</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pt-BR" sz="22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pt-BR" sz="2200" b="0" i="0" u="none" strike="noStrike" dirty="0">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1727569"/>
                  </a:ext>
                </a:extLst>
              </a:tr>
            </a:tbl>
          </a:graphicData>
        </a:graphic>
      </p:graphicFrame>
      <p:sp>
        <p:nvSpPr>
          <p:cNvPr id="8" name="CaixaDeTexto 7">
            <a:extLst>
              <a:ext uri="{FF2B5EF4-FFF2-40B4-BE49-F238E27FC236}">
                <a16:creationId xmlns:a16="http://schemas.microsoft.com/office/drawing/2014/main" id="{E1718744-3194-DB81-166C-87954DD8D39D}"/>
              </a:ext>
            </a:extLst>
          </p:cNvPr>
          <p:cNvSpPr txBox="1"/>
          <p:nvPr/>
        </p:nvSpPr>
        <p:spPr>
          <a:xfrm>
            <a:off x="931816" y="1872584"/>
            <a:ext cx="10040983" cy="830997"/>
          </a:xfrm>
          <a:prstGeom prst="rect">
            <a:avLst/>
          </a:prstGeom>
          <a:noFill/>
        </p:spPr>
        <p:txBody>
          <a:bodyPr wrap="square">
            <a:spAutoFit/>
          </a:bodyPr>
          <a:lstStyle/>
          <a:p>
            <a:r>
              <a:rPr lang="pt-BR" sz="2400" dirty="0"/>
              <a:t>Construção de uma tabela de distribuição de frequências para o problema do Hospital.</a:t>
            </a:r>
          </a:p>
        </p:txBody>
      </p:sp>
    </p:spTree>
    <p:extLst>
      <p:ext uri="{BB962C8B-B14F-4D97-AF65-F5344CB8AC3E}">
        <p14:creationId xmlns:p14="http://schemas.microsoft.com/office/powerpoint/2010/main" val="3689227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795A54-ABED-3BDA-1C3E-09250EAC09F6}"/>
              </a:ext>
            </a:extLst>
          </p:cNvPr>
          <p:cNvSpPr>
            <a:spLocks noGrp="1"/>
          </p:cNvSpPr>
          <p:nvPr>
            <p:ph type="title"/>
          </p:nvPr>
        </p:nvSpPr>
        <p:spPr/>
        <p:txBody>
          <a:bodyPr/>
          <a:lstStyle/>
          <a:p>
            <a:r>
              <a:rPr lang="pt-BR" dirty="0"/>
              <a:t>REPRESENTAÇÃO GRÁFICA DE RESULTADOS</a:t>
            </a:r>
          </a:p>
        </p:txBody>
      </p:sp>
      <p:sp>
        <p:nvSpPr>
          <p:cNvPr id="4" name="Espaço Reservado para Conteúdo 3">
            <a:extLst>
              <a:ext uri="{FF2B5EF4-FFF2-40B4-BE49-F238E27FC236}">
                <a16:creationId xmlns:a16="http://schemas.microsoft.com/office/drawing/2014/main" id="{BE825A7B-718F-9AA8-8FBD-1F6DBB1ACCC5}"/>
              </a:ext>
            </a:extLst>
          </p:cNvPr>
          <p:cNvSpPr>
            <a:spLocks noGrp="1"/>
          </p:cNvSpPr>
          <p:nvPr>
            <p:ph idx="1"/>
          </p:nvPr>
        </p:nvSpPr>
        <p:spPr/>
        <p:txBody>
          <a:bodyPr/>
          <a:lstStyle/>
          <a:p>
            <a:endParaRPr lang="pt-BR" dirty="0"/>
          </a:p>
          <a:p>
            <a:endParaRPr lang="pt-BR" dirty="0"/>
          </a:p>
          <a:p>
            <a:pPr marL="0" indent="0">
              <a:buNone/>
            </a:pPr>
            <a:r>
              <a:rPr lang="pt-BR" dirty="0"/>
              <a:t>O comportamento dos dados de variáveis qualitativas e quantitativas também pode ser representado graficamente. O gráfico é uma representação de dados numéricos, na forma de figuras geométricas (diagramas, desenhos ou imagens), permitindo ao leitor interpretação rápida e objetiva desses dados.</a:t>
            </a:r>
          </a:p>
        </p:txBody>
      </p:sp>
    </p:spTree>
    <p:extLst>
      <p:ext uri="{BB962C8B-B14F-4D97-AF65-F5344CB8AC3E}">
        <p14:creationId xmlns:p14="http://schemas.microsoft.com/office/powerpoint/2010/main" val="1294548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795A54-ABED-3BDA-1C3E-09250EAC09F6}"/>
              </a:ext>
            </a:extLst>
          </p:cNvPr>
          <p:cNvSpPr>
            <a:spLocks noGrp="1"/>
          </p:cNvSpPr>
          <p:nvPr>
            <p:ph type="title"/>
          </p:nvPr>
        </p:nvSpPr>
        <p:spPr/>
        <p:txBody>
          <a:bodyPr/>
          <a:lstStyle/>
          <a:p>
            <a:r>
              <a:rPr lang="pt-BR" dirty="0"/>
              <a:t>Gráfico de barras</a:t>
            </a:r>
          </a:p>
        </p:txBody>
      </p:sp>
      <p:sp>
        <p:nvSpPr>
          <p:cNvPr id="4" name="Espaço Reservado para Conteúdo 3">
            <a:extLst>
              <a:ext uri="{FF2B5EF4-FFF2-40B4-BE49-F238E27FC236}">
                <a16:creationId xmlns:a16="http://schemas.microsoft.com/office/drawing/2014/main" id="{BE825A7B-718F-9AA8-8FBD-1F6DBB1ACCC5}"/>
              </a:ext>
            </a:extLst>
          </p:cNvPr>
          <p:cNvSpPr>
            <a:spLocks noGrp="1"/>
          </p:cNvSpPr>
          <p:nvPr>
            <p:ph idx="1"/>
          </p:nvPr>
        </p:nvSpPr>
        <p:spPr/>
        <p:txBody>
          <a:bodyPr/>
          <a:lstStyle/>
          <a:p>
            <a:endParaRPr lang="pt-BR" dirty="0"/>
          </a:p>
          <a:p>
            <a:r>
              <a:rPr lang="pt-BR" dirty="0"/>
              <a:t>Este tipo de gráfico é bastante utilizado para variáveis qualitativas nominais e ordinais, mas também pode ser usado para variáveis quantitativas discretas, pois permite investigar a presença de tendência de dados.      </a:t>
            </a:r>
          </a:p>
          <a:p>
            <a:r>
              <a:rPr lang="pt-BR" dirty="0"/>
              <a:t>Como o próprio nome diz, o gráfico representa, por meio de barras, as frequências absolutas ou relativas de cada possível categoria (ou valor numérico) de uma variável qualitativa (ou quantitativa).</a:t>
            </a:r>
          </a:p>
        </p:txBody>
      </p:sp>
    </p:spTree>
    <p:extLst>
      <p:ext uri="{BB962C8B-B14F-4D97-AF65-F5344CB8AC3E}">
        <p14:creationId xmlns:p14="http://schemas.microsoft.com/office/powerpoint/2010/main" val="1228571903"/>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TotalTime>
  <Words>2380</Words>
  <Application>Microsoft Office PowerPoint</Application>
  <PresentationFormat>Widescreen</PresentationFormat>
  <Paragraphs>429</Paragraphs>
  <Slides>38</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38</vt:i4>
      </vt:variant>
    </vt:vector>
  </HeadingPairs>
  <TitlesOfParts>
    <vt:vector size="42" baseType="lpstr">
      <vt:lpstr>Arial</vt:lpstr>
      <vt:lpstr>Calibri</vt:lpstr>
      <vt:lpstr>Calibri Light</vt:lpstr>
      <vt:lpstr>Tema do Office</vt:lpstr>
      <vt:lpstr>Visualização de dados de Estatística Descritiva </vt:lpstr>
      <vt:lpstr>Estatística Descritiva</vt:lpstr>
      <vt:lpstr>Estatística Descritiva</vt:lpstr>
      <vt:lpstr>Representação por meio de tabelas, gráficos e medidas-resumo, para cada tipo de variável</vt:lpstr>
      <vt:lpstr>Tabela de distribuição de frequências para variáveis qualitativas</vt:lpstr>
      <vt:lpstr>Apresentação do PowerPoint</vt:lpstr>
      <vt:lpstr>Apresentação do PowerPoint</vt:lpstr>
      <vt:lpstr>REPRESENTAÇÃO GRÁFICA DE RESULTADOS</vt:lpstr>
      <vt:lpstr>Gráfico de barras</vt:lpstr>
      <vt:lpstr>Gráfico de barras</vt:lpstr>
      <vt:lpstr>Gráfico de barras</vt:lpstr>
      <vt:lpstr>Gráfico de setores ou pizza</vt:lpstr>
      <vt:lpstr>Gráfico de barras</vt:lpstr>
      <vt:lpstr>Gráfico de barras</vt:lpstr>
      <vt:lpstr>Diagrama de Pareto</vt:lpstr>
      <vt:lpstr>Diagrama de Pareto</vt:lpstr>
      <vt:lpstr>Diagrama de Pareto</vt:lpstr>
      <vt:lpstr> Gráfico de linhas</vt:lpstr>
      <vt:lpstr> Gráfico de linhas</vt:lpstr>
      <vt:lpstr> Gráfico de linhas</vt:lpstr>
      <vt:lpstr>Gráfico de pontos ou dispersão</vt:lpstr>
      <vt:lpstr>Gráfico de pontos ou dispersão</vt:lpstr>
      <vt:lpstr>Gráfico de pontos ou dispersão</vt:lpstr>
      <vt:lpstr>Histograma</vt:lpstr>
      <vt:lpstr>Histograma</vt:lpstr>
      <vt:lpstr>Histograma</vt:lpstr>
      <vt:lpstr>Histograma</vt:lpstr>
      <vt:lpstr>Gráfico de ramo-e-folhas</vt:lpstr>
      <vt:lpstr>Gráfico de ramo-e-folhas</vt:lpstr>
      <vt:lpstr>Gráfico de ramo-e-folhas</vt:lpstr>
      <vt:lpstr>Gráfico de ramo-e-folhas</vt:lpstr>
      <vt:lpstr>Gráfico de ramo-e-folhas</vt:lpstr>
      <vt:lpstr>Gráfico de ramo-e-folhas</vt:lpstr>
      <vt:lpstr>Gráfico de ramo-e-folhas</vt:lpstr>
      <vt:lpstr>Gráfico de ramo-e-folhas</vt:lpstr>
      <vt:lpstr>Boxplot ou diagrama de caixa</vt:lpstr>
      <vt:lpstr>Boxplot ou diagrama de caixa</vt:lpstr>
      <vt:lpstr>Boxplot ou diagrama de caixa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Analista de Dados</dc:creator>
  <cp:lastModifiedBy>Analista de Dados</cp:lastModifiedBy>
  <cp:revision>2</cp:revision>
  <dcterms:created xsi:type="dcterms:W3CDTF">2023-04-17T17:52:24Z</dcterms:created>
  <dcterms:modified xsi:type="dcterms:W3CDTF">2023-04-17T20:57:57Z</dcterms:modified>
</cp:coreProperties>
</file>