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801" r:id="rId2"/>
    <p:sldMasterId id="2147483826" r:id="rId3"/>
    <p:sldMasterId id="2147483829" r:id="rId4"/>
    <p:sldMasterId id="2147483850" r:id="rId5"/>
  </p:sldMasterIdLst>
  <p:notesMasterIdLst>
    <p:notesMasterId r:id="rId14"/>
  </p:notesMasterIdLst>
  <p:sldIdLst>
    <p:sldId id="280" r:id="rId6"/>
    <p:sldId id="318" r:id="rId7"/>
    <p:sldId id="337" r:id="rId8"/>
    <p:sldId id="338" r:id="rId9"/>
    <p:sldId id="314" r:id="rId10"/>
    <p:sldId id="339" r:id="rId11"/>
    <p:sldId id="34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7BB"/>
    <a:srgbClr val="D089D7"/>
    <a:srgbClr val="65BDFF"/>
    <a:srgbClr val="003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E157-2E03-4BA0-98C3-D8E3837E3DCA}" type="datetimeFigureOut">
              <a:rPr lang="en-IN" smtClean="0"/>
              <a:t>14-03-2017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FFF5-55B6-4DB5-A96F-4C658E04C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6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jpe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>
          <a:xfrm>
            <a:off x="0" y="716169"/>
            <a:ext cx="12192000" cy="5896666"/>
            <a:chOff x="0" y="596900"/>
            <a:chExt cx="9144000" cy="4344751"/>
          </a:xfrm>
        </p:grpSpPr>
        <p:grpSp>
          <p:nvGrpSpPr>
            <p:cNvPr id="9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49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80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>
          <a:xfrm>
            <a:off x="843280" y="922745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455101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144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5127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3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178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8" y="864682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107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610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067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0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618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256" name="Group 255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66968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IN" sz="180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IN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IN" sz="180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IN" sz="180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121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IN" sz="180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IN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IN" sz="180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IN" sz="180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49700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412294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44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 userDrawn="1"/>
          </p:nvGrpSpPr>
          <p:grpSpPr>
            <a:xfrm>
              <a:off x="-1" y="0"/>
              <a:ext cx="9137515" cy="4896684"/>
              <a:chOff x="-4568762" y="0"/>
              <a:chExt cx="13706277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2" y="305676"/>
                <a:ext cx="13706277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371223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302096" y="2481426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 userDrawn="1"/>
        </p:nvSpPr>
        <p:spPr>
          <a:xfrm rot="10800000">
            <a:off x="7435185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93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 userDrawn="1"/>
        </p:nvSpPr>
        <p:spPr>
          <a:xfrm rot="1617703">
            <a:off x="8699870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4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4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" y="3827879"/>
            <a:ext cx="3206611" cy="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86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9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1" name="Straight Connector 40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279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94" name="Group 93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24" name="Straight Connector 12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9400"/>
            <a:ext cx="7279339" cy="438056"/>
          </a:xfrm>
          <a:prstGeom prst="rect">
            <a:avLst/>
          </a:prstGeom>
        </p:spPr>
        <p:txBody>
          <a:bodyPr lIns="82501" tIns="41288" rIns="82501" bIns="41288"/>
          <a:lstStyle>
            <a:lvl1pPr algn="r">
              <a:defRPr lang="en-US" sz="2933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6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433388"/>
            <a:ext cx="10668000" cy="579437"/>
          </a:xfrm>
          <a:prstGeom prst="rect">
            <a:avLst/>
          </a:prstGeom>
        </p:spPr>
        <p:txBody>
          <a:bodyPr lIns="91366" tIns="45683" rIns="91366" bIns="4568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 lIns="91366" tIns="45683" rIns="91366" bIns="4568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94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>
          <a:xfrm>
            <a:off x="0" y="716169"/>
            <a:ext cx="12192000" cy="5896666"/>
            <a:chOff x="0" y="596900"/>
            <a:chExt cx="9144000" cy="4344751"/>
          </a:xfrm>
        </p:grpSpPr>
        <p:grpSp>
          <p:nvGrpSpPr>
            <p:cNvPr id="9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5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 userDrawn="1"/>
        </p:nvGrpSpPr>
        <p:grpSpPr>
          <a:xfrm>
            <a:off x="0" y="755926"/>
            <a:ext cx="12192000" cy="5843657"/>
            <a:chOff x="0" y="596900"/>
            <a:chExt cx="9144000" cy="4344751"/>
          </a:xfrm>
        </p:grpSpPr>
        <p:grpSp>
          <p:nvGrpSpPr>
            <p:cNvPr id="93" name="Group 92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13" name="Straight Connector 21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605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0332"/>
            <a:ext cx="12192000" cy="17443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1682643"/>
            <a:ext cx="10363200" cy="4388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333" spc="119"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1287" y="2212533"/>
            <a:ext cx="8534400" cy="6870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57" spc="119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54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Presentation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pegasystems logo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988" y="5463434"/>
            <a:ext cx="1566173" cy="11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8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3216276"/>
            <a:ext cx="10363200" cy="4388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333" spc="119"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1287" y="3746164"/>
            <a:ext cx="8534400" cy="6870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57" spc="119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54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Presentation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 HEAD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>
          <a:xfrm>
            <a:off x="6462260" y="1246028"/>
            <a:ext cx="5032184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8"/>
          </p:nvPr>
        </p:nvSpPr>
        <p:spPr>
          <a:xfrm>
            <a:off x="6462260" y="2030218"/>
            <a:ext cx="5032184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5618" y="1246028"/>
            <a:ext cx="5025946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695618" y="2030218"/>
            <a:ext cx="5025946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4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6123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4"/>
          </p:nvPr>
        </p:nvSpPr>
        <p:spPr>
          <a:xfrm>
            <a:off x="692745" y="1250462"/>
            <a:ext cx="5028819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5"/>
          </p:nvPr>
        </p:nvSpPr>
        <p:spPr>
          <a:xfrm>
            <a:off x="6466619" y="1250462"/>
            <a:ext cx="5027826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UB HEAD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6469037" y="1250463"/>
            <a:ext cx="5257296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5618" y="1246028"/>
            <a:ext cx="5025946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695618" y="2030218"/>
            <a:ext cx="5025946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6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5668" y="1229669"/>
            <a:ext cx="5253840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6462260" y="1246028"/>
            <a:ext cx="5032184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8"/>
          </p:nvPr>
        </p:nvSpPr>
        <p:spPr>
          <a:xfrm>
            <a:off x="6462260" y="2030218"/>
            <a:ext cx="5032184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0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6469037" y="1250463"/>
            <a:ext cx="5257296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92745" y="1250462"/>
            <a:ext cx="5028819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465668" y="1229669"/>
            <a:ext cx="5253840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6466619" y="1250462"/>
            <a:ext cx="5027826" cy="4399823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0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695836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92718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4488739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4485620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/>
          </p:nvPr>
        </p:nvSpPr>
        <p:spPr>
          <a:xfrm>
            <a:off x="8287626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8284506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92718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4485620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8284506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349394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9"/>
          </p:nvPr>
        </p:nvSpPr>
        <p:spPr>
          <a:xfrm>
            <a:off x="695617" y="2030218"/>
            <a:ext cx="10798827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95617" y="1246028"/>
            <a:ext cx="10798827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72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9"/>
          </p:nvPr>
        </p:nvSpPr>
        <p:spPr>
          <a:xfrm>
            <a:off x="695617" y="1250846"/>
            <a:ext cx="10798827" cy="4324345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695617" y="1250846"/>
            <a:ext cx="10798827" cy="4861030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Font typeface="Wingdings" charset="2"/>
              <a:buChar char="§"/>
              <a:defRPr sz="2353" spc="119">
                <a:solidFill>
                  <a:srgbClr val="1D446B"/>
                </a:solidFill>
              </a:defRPr>
            </a:lvl1pPr>
            <a:lvl2pPr marL="536638" indent="-340123">
              <a:lnSpc>
                <a:spcPct val="100000"/>
              </a:lnSpc>
              <a:spcBef>
                <a:spcPts val="715"/>
              </a:spcBef>
              <a:buFont typeface="Arial"/>
              <a:buChar char="•"/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43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0114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251677"/>
            <a:ext cx="11764434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51486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.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202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49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11026" tIns="55513" rIns="111026" bIns="55513"/>
          <a:lstStyle>
            <a:lvl1pPr marL="0" marR="0" indent="0" algn="l" defTabSz="544196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774" y="4390340"/>
            <a:ext cx="8000244" cy="1308711"/>
          </a:xfrm>
          <a:prstGeom prst="rect">
            <a:avLst/>
          </a:prstGeom>
        </p:spPr>
        <p:txBody>
          <a:bodyPr lIns="0" tIns="55513" rIns="0" bIns="0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rgbClr val="519CBB"/>
                </a:solidFill>
                <a:effectLst/>
              </a:defRPr>
            </a:lvl1pPr>
            <a:lvl2pPr marL="544196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353" baseline="0"/>
            </a:lvl2pPr>
            <a:lvl3pPr marL="1088392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57" baseline="0"/>
            </a:lvl3pPr>
            <a:lvl4pPr marL="1632589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4pPr>
            <a:lvl5pPr marL="2176785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846776" y="3717745"/>
            <a:ext cx="10561721" cy="731202"/>
          </a:xfrm>
          <a:prstGeom prst="rect">
            <a:avLst/>
          </a:prstGeom>
        </p:spPr>
        <p:txBody>
          <a:bodyPr lIns="0" tIns="55513" rIns="0" bIns="55513" anchor="b">
            <a:noAutofit/>
          </a:bodyPr>
          <a:lstStyle>
            <a:lvl1pPr algn="l">
              <a:defRPr sz="3823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202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46776" y="4390340"/>
            <a:ext cx="8000244" cy="1308711"/>
          </a:xfrm>
          <a:prstGeom prst="rect">
            <a:avLst/>
          </a:prstGeom>
        </p:spPr>
        <p:txBody>
          <a:bodyPr lIns="0" tIns="55513" rIns="0" bIns="0"/>
          <a:lstStyle>
            <a:lvl1pPr marL="408147" marR="0" indent="-408147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rgbClr val="519CBB"/>
                </a:solidFill>
                <a:effectLst/>
              </a:defRPr>
            </a:lvl1pPr>
            <a:lvl2pPr marL="544196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353" baseline="0"/>
            </a:lvl2pPr>
            <a:lvl3pPr marL="1088392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57" baseline="0"/>
            </a:lvl3pPr>
            <a:lvl4pPr marL="1632589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4pPr>
            <a:lvl5pPr marL="2176785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846776" y="3717745"/>
            <a:ext cx="10561721" cy="731202"/>
          </a:xfrm>
          <a:prstGeom prst="rect">
            <a:avLst/>
          </a:prstGeom>
        </p:spPr>
        <p:txBody>
          <a:bodyPr lIns="0" tIns="55513" rIns="0" bIns="55513" anchor="b">
            <a:noAutofit/>
          </a:bodyPr>
          <a:lstStyle>
            <a:lvl1pPr algn="l">
              <a:defRPr sz="3823">
                <a:solidFill>
                  <a:srgbClr val="1D446B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370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75734" y="1130300"/>
            <a:ext cx="11040533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52967" y="941388"/>
            <a:ext cx="11250084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6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.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43" dirty="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1682643"/>
            <a:ext cx="10363200" cy="43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sz="3823" spc="119" baseline="0">
                <a:solidFill>
                  <a:srgbClr val="1D446B"/>
                </a:solidFill>
              </a:defRPr>
            </a:lvl1pPr>
          </a:lstStyle>
          <a:p>
            <a:r>
              <a:rPr lang="en-US" dirty="0" smtClean="0"/>
              <a:t>Thank You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28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0332"/>
            <a:ext cx="12192000" cy="17443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1682643"/>
            <a:ext cx="10363200" cy="4388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333" spc="119"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1287" y="2212533"/>
            <a:ext cx="8534400" cy="6870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57" spc="119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54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Presentation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pegasystems logo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988" y="5463434"/>
            <a:ext cx="1566173" cy="11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4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3216276"/>
            <a:ext cx="10363200" cy="4388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333" spc="119"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1287" y="3746164"/>
            <a:ext cx="8534400" cy="68702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57" spc="119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54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Presentation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11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 HEAD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>
          <a:xfrm>
            <a:off x="6462260" y="1246028"/>
            <a:ext cx="5032184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8"/>
          </p:nvPr>
        </p:nvSpPr>
        <p:spPr>
          <a:xfrm>
            <a:off x="6462260" y="2030218"/>
            <a:ext cx="5032184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5618" y="1246028"/>
            <a:ext cx="5025946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695618" y="2030218"/>
            <a:ext cx="5025946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3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4"/>
          </p:nvPr>
        </p:nvSpPr>
        <p:spPr>
          <a:xfrm>
            <a:off x="692745" y="1250462"/>
            <a:ext cx="5028819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5"/>
          </p:nvPr>
        </p:nvSpPr>
        <p:spPr>
          <a:xfrm>
            <a:off x="6466619" y="1250462"/>
            <a:ext cx="5027826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6575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UB HEAD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6469037" y="1250463"/>
            <a:ext cx="5257296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5618" y="1246028"/>
            <a:ext cx="5025946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>
          <a:xfrm>
            <a:off x="695618" y="2030218"/>
            <a:ext cx="5025946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5668" y="1229669"/>
            <a:ext cx="5253840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7"/>
          </p:nvPr>
        </p:nvSpPr>
        <p:spPr>
          <a:xfrm>
            <a:off x="6462260" y="1246028"/>
            <a:ext cx="5032184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8"/>
          </p:nvPr>
        </p:nvSpPr>
        <p:spPr>
          <a:xfrm>
            <a:off x="6462260" y="2030218"/>
            <a:ext cx="5032184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1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6469037" y="1250463"/>
            <a:ext cx="5257296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92745" y="1250462"/>
            <a:ext cx="5028819" cy="4399823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75000"/>
              </a:lnSpc>
              <a:spcBef>
                <a:spcPct val="20000"/>
              </a:spcBef>
              <a:buFont typeface="Arial" charset="0"/>
              <a:buNone/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465668" y="1229669"/>
            <a:ext cx="5253840" cy="4405923"/>
          </a:xfrm>
          <a:prstGeom prst="rect">
            <a:avLst/>
          </a:prstGeom>
          <a:solidFill>
            <a:srgbClr val="F2F2F2"/>
          </a:solidFill>
        </p:spPr>
        <p:txBody>
          <a:bodyPr lIns="111026" tIns="55513" rIns="111026" bIns="55513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chemeClr val="accent3"/>
                </a:solidFill>
              </a:defRPr>
            </a:lvl1pPr>
            <a:lvl2pPr marL="205964" marR="0" indent="-205964" algn="l" defTabSz="1088392" rtl="0" eaLnBrk="0" fontAlgn="base" latinLnBrk="0" hangingPunct="0">
              <a:lnSpc>
                <a:spcPct val="100000"/>
              </a:lnSpc>
              <a:spcBef>
                <a:spcPts val="1057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2pPr>
            <a:lvl3pPr marL="411926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863" baseline="0"/>
            </a:lvl3pPr>
            <a:lvl4pPr marL="616000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4pPr>
            <a:lvl5pPr marL="821964" marR="0" indent="-205964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 sz="1470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marL="0" marR="0" lvl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0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6466619" y="1250462"/>
            <a:ext cx="5027826" cy="4399823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695836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92718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4488739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4485620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/>
          </p:nvPr>
        </p:nvSpPr>
        <p:spPr>
          <a:xfrm>
            <a:off x="8287626" y="1256640"/>
            <a:ext cx="3213651" cy="639762"/>
          </a:xfrm>
          <a:prstGeom prst="rect">
            <a:avLst/>
          </a:prstGeom>
        </p:spPr>
        <p:txBody>
          <a:bodyPr lIns="0" tIns="0" rIns="111026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8284506" y="2030218"/>
            <a:ext cx="3209936" cy="3638178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9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LLET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92718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4485620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8284506" y="1254126"/>
            <a:ext cx="3209936" cy="4414271"/>
          </a:xfrm>
          <a:prstGeom prst="rect">
            <a:avLst/>
          </a:prstGeom>
        </p:spPr>
        <p:txBody>
          <a:bodyPr lIns="0" tIns="0" rIns="111026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921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9"/>
          </p:nvPr>
        </p:nvSpPr>
        <p:spPr>
          <a:xfrm>
            <a:off x="695617" y="2030218"/>
            <a:ext cx="10798827" cy="3544972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95617" y="1246028"/>
            <a:ext cx="10798827" cy="6397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353" b="0" kern="0" spc="119"/>
            </a:lvl1pPr>
            <a:lvl2pPr marL="544196" indent="0">
              <a:buNone/>
              <a:defRPr sz="2353" b="1"/>
            </a:lvl2pPr>
            <a:lvl3pPr marL="1088392" indent="0">
              <a:buNone/>
              <a:defRPr sz="2157" b="1"/>
            </a:lvl3pPr>
            <a:lvl4pPr marL="1632589" indent="0">
              <a:buNone/>
              <a:defRPr sz="1863" b="1"/>
            </a:lvl4pPr>
            <a:lvl5pPr marL="2176785" indent="0">
              <a:buNone/>
              <a:defRPr sz="1863" b="1"/>
            </a:lvl5pPr>
            <a:lvl6pPr marL="2720980" indent="0">
              <a:buNone/>
              <a:defRPr sz="1863" b="1"/>
            </a:lvl6pPr>
            <a:lvl7pPr marL="3265176" indent="0">
              <a:buNone/>
              <a:defRPr sz="1863" b="1"/>
            </a:lvl7pPr>
            <a:lvl8pPr marL="3809373" indent="0">
              <a:buNone/>
              <a:defRPr sz="1863" b="1"/>
            </a:lvl8pPr>
            <a:lvl9pPr marL="4353569" indent="0">
              <a:buNone/>
              <a:defRPr sz="186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9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9"/>
          </p:nvPr>
        </p:nvSpPr>
        <p:spPr>
          <a:xfrm>
            <a:off x="695617" y="1250846"/>
            <a:ext cx="10798827" cy="4324345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715"/>
              </a:spcBef>
              <a:buFont typeface="Wingdings" charset="2"/>
              <a:buChar char="§"/>
              <a:defRPr sz="1863">
                <a:solidFill>
                  <a:srgbClr val="565A5B"/>
                </a:solidFill>
              </a:defRPr>
            </a:lvl1pPr>
            <a:lvl2pPr marL="402479" indent="-205964">
              <a:lnSpc>
                <a:spcPct val="100000"/>
              </a:lnSpc>
              <a:spcBef>
                <a:spcPts val="715"/>
              </a:spcBef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4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695617" y="1250846"/>
            <a:ext cx="10798827" cy="4861030"/>
          </a:xfrm>
          <a:prstGeom prst="rect">
            <a:avLst/>
          </a:prstGeom>
        </p:spPr>
        <p:txBody>
          <a:bodyPr lIns="0" tIns="0" rIns="0" bIns="0"/>
          <a:lstStyle>
            <a:lvl1pPr marL="205964" indent="-205964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Font typeface="Wingdings" charset="2"/>
              <a:buChar char="§"/>
              <a:defRPr sz="2353" spc="119">
                <a:solidFill>
                  <a:srgbClr val="1D446B"/>
                </a:solidFill>
              </a:defRPr>
            </a:lvl1pPr>
            <a:lvl2pPr marL="536638" indent="-340123">
              <a:lnSpc>
                <a:spcPct val="100000"/>
              </a:lnSpc>
              <a:spcBef>
                <a:spcPts val="715"/>
              </a:spcBef>
              <a:buFont typeface="Arial"/>
              <a:buChar char="•"/>
              <a:defRPr sz="1863"/>
            </a:lvl2pPr>
            <a:lvl3pPr marL="614111" indent="-209743">
              <a:lnSpc>
                <a:spcPct val="100000"/>
              </a:lnSpc>
              <a:spcBef>
                <a:spcPts val="715"/>
              </a:spcBef>
              <a:defRPr sz="1863"/>
            </a:lvl3pPr>
            <a:lvl4pPr marL="810626" indent="-209743">
              <a:lnSpc>
                <a:spcPct val="100000"/>
              </a:lnSpc>
              <a:spcBef>
                <a:spcPts val="715"/>
              </a:spcBef>
              <a:defRPr sz="1470"/>
            </a:lvl4pPr>
            <a:lvl5pPr marL="1020368" indent="-209743">
              <a:lnSpc>
                <a:spcPct val="100000"/>
              </a:lnSpc>
              <a:spcBef>
                <a:spcPts val="715"/>
              </a:spcBef>
              <a:defRPr sz="1470"/>
            </a:lvl5pPr>
            <a:lvl6pPr>
              <a:defRPr sz="1863"/>
            </a:lvl6pPr>
            <a:lvl7pPr>
              <a:defRPr sz="1863"/>
            </a:lvl7pPr>
            <a:lvl8pPr>
              <a:defRPr sz="1863"/>
            </a:lvl8pPr>
            <a:lvl9pPr>
              <a:defRPr sz="1863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01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251677"/>
            <a:ext cx="11764434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28856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5314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.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202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49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11026" tIns="55513" rIns="111026" bIns="55513"/>
          <a:lstStyle>
            <a:lvl1pPr marL="0" marR="0" indent="0" algn="l" defTabSz="544196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774" y="4390340"/>
            <a:ext cx="8000244" cy="1308711"/>
          </a:xfrm>
          <a:prstGeom prst="rect">
            <a:avLst/>
          </a:prstGeom>
        </p:spPr>
        <p:txBody>
          <a:bodyPr lIns="0" tIns="55513" rIns="0" bIns="0"/>
          <a:lstStyle>
            <a:lvl1pPr marL="0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rgbClr val="519CBB"/>
                </a:solidFill>
                <a:effectLst/>
              </a:defRPr>
            </a:lvl1pPr>
            <a:lvl2pPr marL="544196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353" baseline="0"/>
            </a:lvl2pPr>
            <a:lvl3pPr marL="1088392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57" baseline="0"/>
            </a:lvl3pPr>
            <a:lvl4pPr marL="1632589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4pPr>
            <a:lvl5pPr marL="2176785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846776" y="3717745"/>
            <a:ext cx="10561721" cy="731202"/>
          </a:xfrm>
          <a:prstGeom prst="rect">
            <a:avLst/>
          </a:prstGeom>
        </p:spPr>
        <p:txBody>
          <a:bodyPr lIns="0" tIns="55513" rIns="0" bIns="55513" anchor="b">
            <a:noAutofit/>
          </a:bodyPr>
          <a:lstStyle>
            <a:lvl1pPr algn="l">
              <a:defRPr sz="3823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202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46776" y="4390340"/>
            <a:ext cx="8000244" cy="1308711"/>
          </a:xfrm>
          <a:prstGeom prst="rect">
            <a:avLst/>
          </a:prstGeom>
        </p:spPr>
        <p:txBody>
          <a:bodyPr lIns="0" tIns="55513" rIns="0" bIns="0"/>
          <a:lstStyle>
            <a:lvl1pPr marL="408147" marR="0" indent="-408147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>
                <a:solidFill>
                  <a:srgbClr val="519CBB"/>
                </a:solidFill>
                <a:effectLst/>
              </a:defRPr>
            </a:lvl1pPr>
            <a:lvl2pPr marL="544196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353" baseline="0"/>
            </a:lvl2pPr>
            <a:lvl3pPr marL="1088392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157" baseline="0"/>
            </a:lvl3pPr>
            <a:lvl4pPr marL="1632589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4pPr>
            <a:lvl5pPr marL="2176785" marR="0" indent="0" algn="l" defTabSz="10883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63" baseline="0"/>
            </a:lvl5pPr>
            <a:lvl6pPr>
              <a:defRPr sz="2157"/>
            </a:lvl6pPr>
            <a:lvl7pPr>
              <a:defRPr sz="2157"/>
            </a:lvl7pPr>
            <a:lvl8pPr>
              <a:defRPr sz="2157"/>
            </a:lvl8pPr>
            <a:lvl9pPr>
              <a:defRPr sz="2157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846776" y="3717745"/>
            <a:ext cx="10561721" cy="731202"/>
          </a:xfrm>
          <a:prstGeom prst="rect">
            <a:avLst/>
          </a:prstGeom>
        </p:spPr>
        <p:txBody>
          <a:bodyPr lIns="0" tIns="55513" rIns="0" bIns="55513" anchor="b">
            <a:noAutofit/>
          </a:bodyPr>
          <a:lstStyle>
            <a:lvl1pPr algn="l">
              <a:defRPr sz="3823">
                <a:solidFill>
                  <a:srgbClr val="1D446B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819923" y="240772"/>
            <a:ext cx="7904294" cy="605954"/>
          </a:xfrm>
          <a:prstGeom prst="rect">
            <a:avLst/>
          </a:prstGeom>
        </p:spPr>
        <p:txBody>
          <a:bodyPr lIns="0" tIns="55513" rIns="0" bIns="55513" anchor="ctr">
            <a:noAutofit/>
          </a:bodyPr>
          <a:lstStyle>
            <a:lvl1pPr algn="r">
              <a:lnSpc>
                <a:spcPct val="100000"/>
              </a:lnSpc>
              <a:defRPr sz="2647" b="1" kern="0" spc="119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6142" y="5748661"/>
            <a:ext cx="11279717" cy="593404"/>
          </a:xfrm>
          <a:prstGeom prst="rect">
            <a:avLst/>
          </a:prstGeom>
          <a:solidFill>
            <a:schemeClr val="tx2"/>
          </a:solidFill>
        </p:spPr>
        <p:txBody>
          <a:bodyPr lIns="111026" tIns="55513" rIns="111026" bIns="55513" anchor="ctr"/>
          <a:lstStyle>
            <a:lvl1pPr algn="ctr">
              <a:lnSpc>
                <a:spcPct val="90000"/>
              </a:lnSpc>
              <a:defRPr sz="1667" b="1" spc="119">
                <a:solidFill>
                  <a:schemeClr val="bg1"/>
                </a:solidFill>
              </a:defRPr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 dirty="0" smtClean="0"/>
              <a:t>TAKE AWAY BAR—KEY POINT OR SUMMARY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37870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575734" y="1130300"/>
            <a:ext cx="11040533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52967" y="941388"/>
            <a:ext cx="11250084" cy="38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43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8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.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43" tIns="54422" rIns="108843" bIns="54422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43" dirty="0">
              <a:solidFill>
                <a:prstClr val="white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796946" y="1682643"/>
            <a:ext cx="10363200" cy="43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sz="3823" spc="119" baseline="0">
                <a:solidFill>
                  <a:srgbClr val="1D446B"/>
                </a:solidFill>
              </a:defRPr>
            </a:lvl1pPr>
          </a:lstStyle>
          <a:p>
            <a:r>
              <a:rPr lang="en-US" dirty="0" smtClean="0"/>
              <a:t>Thank You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7558" y="5860682"/>
            <a:ext cx="2723464" cy="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83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80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542501" y="3280153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IN" sz="140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4252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1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7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8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82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US" sz="3733" b="1" dirty="0">
              <a:solidFill>
                <a:srgbClr val="000000"/>
              </a:solidFill>
            </a:endParaRPr>
          </a:p>
          <a:p>
            <a:pPr algn="ctr" defTabSz="914377"/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3" y="856340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8" y="1215095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3" y="2127276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8" y="2486031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3" y="373558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8" y="4094337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3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8" y="5574100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7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ags" Target="../tags/tag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vmlDrawing" Target="../drawings/vmlDrawing2.v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oleObject" Target="../embeddings/oleObject2.bin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6676" y="6581380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Confidential | L&amp;T Technology Services | © 2016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rgbClr val="A5A5A5">
                    <a:lumMod val="75000"/>
                  </a:srgbClr>
                </a:solidFill>
                <a:latin typeface="Calibri"/>
              </a:rPr>
              <a:pPr algn="r" defTabSz="914354"/>
              <a:t>‹#›</a:t>
            </a:fld>
            <a:endParaRPr lang="en-US" sz="1200" dirty="0">
              <a:solidFill>
                <a:srgbClr val="A5A5A5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580668"/>
            <a:ext cx="11525339" cy="144093"/>
            <a:chOff x="249998" y="488319"/>
            <a:chExt cx="8644004" cy="108070"/>
          </a:xfrm>
        </p:grpSpPr>
        <p:sp>
          <p:nvSpPr>
            <p:cNvPr id="16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1"/>
              <a:endParaRPr lang="en-IN" sz="2400">
                <a:solidFill>
                  <a:prstClr val="white"/>
                </a:solidFill>
              </a:endParaRPr>
            </a:p>
          </p:txBody>
        </p:sp>
        <p:sp>
          <p:nvSpPr>
            <p:cNvPr id="18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1"/>
              <a:endParaRPr lang="en-IN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9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5pPr>
      <a:lvl6pPr marL="583968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6pPr>
      <a:lvl7pPr marL="1167976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7pPr>
      <a:lvl8pPr marL="1751968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8pPr>
      <a:lvl9pPr marL="2335962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9pPr>
    </p:titleStyle>
    <p:bodyStyle>
      <a:lvl1pPr marL="437993" indent="-437993" algn="l" rtl="0" fontAlgn="base">
        <a:spcBef>
          <a:spcPct val="20000"/>
        </a:spcBef>
        <a:spcAft>
          <a:spcPct val="0"/>
        </a:spcAft>
        <a:defRPr sz="370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949000" indent="-364994" algn="l" rtl="0" fontAlgn="base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Times" pitchFamily="18" charset="0"/>
        </a:defRPr>
      </a:lvl2pPr>
      <a:lvl3pPr marL="1459974" indent="-291983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" pitchFamily="18" charset="0"/>
        </a:defRPr>
      </a:lvl3pPr>
      <a:lvl4pPr marL="2043977" indent="-291983" algn="l" rtl="0" fontAlgn="base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Times" pitchFamily="18" charset="0"/>
        </a:defRPr>
      </a:lvl4pPr>
      <a:lvl5pPr marL="2627972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5pPr>
      <a:lvl6pPr marL="3211956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6pPr>
      <a:lvl7pPr marL="3795950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7pPr>
      <a:lvl8pPr marL="4379921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8pPr>
      <a:lvl9pPr marL="4963915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396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976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196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35962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19954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3931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794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71925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684" y="6581380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Confidential </a:t>
            </a: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| L&amp;T Technology Services | © 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rgbClr val="000000"/>
                </a:solidFill>
              </a:rPr>
              <a:pPr algn="r" defTabSz="914354"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IN" sz="180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766" marR="0" lvl="1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2942" marR="0" lvl="2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120" marR="0" lvl="3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298" marR="0" lvl="4" indent="-228589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25"/>
              </a:buBlip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5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5" r:id="rId2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25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5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5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5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5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96676" y="6581380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Confidential | L&amp;T Technology Services | © 2016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rgbClr val="A5A5A5">
                    <a:lumMod val="75000"/>
                  </a:srgbClr>
                </a:solidFill>
                <a:latin typeface="Calibri"/>
              </a:rPr>
              <a:pPr algn="r" defTabSz="914354"/>
              <a:t>‹#›</a:t>
            </a:fld>
            <a:endParaRPr lang="en-US" sz="1200" dirty="0">
              <a:solidFill>
                <a:srgbClr val="A5A5A5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331" y="580668"/>
            <a:ext cx="11525339" cy="144093"/>
            <a:chOff x="249998" y="488319"/>
            <a:chExt cx="8644004" cy="108070"/>
          </a:xfrm>
        </p:grpSpPr>
        <p:sp>
          <p:nvSpPr>
            <p:cNvPr id="16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1"/>
              <a:endParaRPr lang="en-IN" sz="2400">
                <a:solidFill>
                  <a:prstClr val="white"/>
                </a:solidFill>
              </a:endParaRPr>
            </a:p>
          </p:txBody>
        </p:sp>
        <p:sp>
          <p:nvSpPr>
            <p:cNvPr id="18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1"/>
              <a:endParaRPr lang="en-IN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3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5pPr>
      <a:lvl6pPr marL="583968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6pPr>
      <a:lvl7pPr marL="1167976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7pPr>
      <a:lvl8pPr marL="1751968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8pPr>
      <a:lvl9pPr marL="2335962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rebuchet MS" pitchFamily="34" charset="0"/>
        </a:defRPr>
      </a:lvl9pPr>
    </p:titleStyle>
    <p:bodyStyle>
      <a:lvl1pPr marL="437993" indent="-437993" algn="l" rtl="0" fontAlgn="base">
        <a:spcBef>
          <a:spcPct val="20000"/>
        </a:spcBef>
        <a:spcAft>
          <a:spcPct val="0"/>
        </a:spcAft>
        <a:defRPr sz="3700">
          <a:solidFill>
            <a:schemeClr val="bg1"/>
          </a:solidFill>
          <a:latin typeface="Arial" pitchFamily="34" charset="0"/>
          <a:ea typeface="+mn-ea"/>
          <a:cs typeface="+mn-cs"/>
        </a:defRPr>
      </a:lvl1pPr>
      <a:lvl2pPr marL="949000" indent="-364994" algn="l" rtl="0" fontAlgn="base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Times" pitchFamily="18" charset="0"/>
        </a:defRPr>
      </a:lvl2pPr>
      <a:lvl3pPr marL="1459974" indent="-291983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" pitchFamily="18" charset="0"/>
        </a:defRPr>
      </a:lvl3pPr>
      <a:lvl4pPr marL="2043977" indent="-291983" algn="l" rtl="0" fontAlgn="base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Times" pitchFamily="18" charset="0"/>
        </a:defRPr>
      </a:lvl4pPr>
      <a:lvl5pPr marL="2627972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5pPr>
      <a:lvl6pPr marL="3211956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6pPr>
      <a:lvl7pPr marL="3795950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7pPr>
      <a:lvl8pPr marL="4379921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8pPr>
      <a:lvl9pPr marL="4963915" indent="-291983" algn="l" rtl="0" fontAlgn="base">
        <a:spcBef>
          <a:spcPct val="20000"/>
        </a:spcBef>
        <a:spcAft>
          <a:spcPct val="0"/>
        </a:spcAft>
        <a:defRPr sz="27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396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976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196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35962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19954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3931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7948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71925" algn="l" defTabSz="116797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 userDrawn="1"/>
        </p:nvCxnSpPr>
        <p:spPr>
          <a:xfrm>
            <a:off x="3366368" y="224721"/>
            <a:ext cx="0" cy="607835"/>
          </a:xfrm>
          <a:prstGeom prst="line">
            <a:avLst/>
          </a:prstGeom>
          <a:ln w="6350" cmpd="sng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50690" y="1066016"/>
            <a:ext cx="11278679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 userDrawn="1"/>
        </p:nvSpPr>
        <p:spPr bwMode="auto">
          <a:xfrm>
            <a:off x="455626" y="6437131"/>
            <a:ext cx="1513418" cy="23063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54422" rIns="108843" bIns="54422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0622425-51C4-924B-A65B-318F7C3F3F56}" type="slidenum">
              <a:rPr lang="en-US" sz="1176">
                <a:solidFill>
                  <a:srgbClr val="1D446B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76" dirty="0">
              <a:solidFill>
                <a:srgbClr val="1D446B"/>
              </a:solidFill>
            </a:endParaRPr>
          </a:p>
        </p:txBody>
      </p:sp>
      <p:sp>
        <p:nvSpPr>
          <p:cNvPr id="19" name="Content Placeholder 1"/>
          <p:cNvSpPr txBox="1">
            <a:spLocks/>
          </p:cNvSpPr>
          <p:nvPr userDrawn="1"/>
        </p:nvSpPr>
        <p:spPr bwMode="auto">
          <a:xfrm>
            <a:off x="8817937" y="6400623"/>
            <a:ext cx="3024716" cy="403225"/>
          </a:xfrm>
          <a:prstGeom prst="rect">
            <a:avLst/>
          </a:prstGeom>
          <a:noFill/>
          <a:ln>
            <a:noFill/>
          </a:ln>
          <a:extLst/>
        </p:spPr>
        <p:txBody>
          <a:bodyPr lIns="108843" tIns="54422" rIns="108843" bIns="54422" anchor="ctr"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686" kern="600" spc="119" baseline="0" dirty="0" smtClean="0">
                <a:solidFill>
                  <a:srgbClr val="519CBB"/>
                </a:solidFill>
                <a:ea typeface="ヒラギノ角ゴ Pro W3" charset="0"/>
                <a:cs typeface="ヒラギノ角ゴ Pro W3" charset="0"/>
              </a:rPr>
              <a:t>PRIVILEGED AND CONFIDENTIAL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0690" y="6345660"/>
            <a:ext cx="11278679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JELD-WEN WD_RGB.png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864" y="224721"/>
            <a:ext cx="2465168" cy="51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6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47" b="1" kern="1200">
          <a:solidFill>
            <a:srgbClr val="004369"/>
          </a:solidFill>
          <a:latin typeface="Arial" pitchFamily="34" charset="0"/>
          <a:ea typeface="ヒラギノ角ゴ Pro W3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5pPr>
      <a:lvl6pPr marL="544196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6pPr>
      <a:lvl7pPr marL="1088392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7pPr>
      <a:lvl8pPr marL="1632589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8pPr>
      <a:lvl9pPr marL="2176785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sz="2353" kern="1200">
          <a:solidFill>
            <a:srgbClr val="004369"/>
          </a:solidFill>
          <a:latin typeface="Arial" pitchFamily="34" charset="0"/>
          <a:ea typeface="ヒラギノ角ゴ Pro W3" charset="0"/>
          <a:cs typeface="Arial" pitchFamily="34" charset="0"/>
        </a:defRPr>
      </a:lvl1pPr>
      <a:lvl2pPr marL="205964" indent="-205964" algn="l" rtl="0" eaLnBrk="0" fontAlgn="base" hangingPunct="0">
        <a:spcBef>
          <a:spcPts val="1057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2pPr>
      <a:lvl3pPr marL="411926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3pPr>
      <a:lvl4pPr marL="616000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4pPr>
      <a:lvl5pPr marL="821964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5pPr>
      <a:lvl6pPr marL="2993078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37275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081471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25667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1pPr>
      <a:lvl2pPr marL="544196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2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9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5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5pPr>
      <a:lvl6pPr marL="2720980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6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7pPr>
      <a:lvl8pPr marL="3809373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9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 userDrawn="1"/>
        </p:nvCxnSpPr>
        <p:spPr>
          <a:xfrm>
            <a:off x="3366368" y="224721"/>
            <a:ext cx="0" cy="607835"/>
          </a:xfrm>
          <a:prstGeom prst="line">
            <a:avLst/>
          </a:prstGeom>
          <a:ln w="6350" cmpd="sng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50690" y="1066016"/>
            <a:ext cx="11278679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31"/>
          <p:cNvSpPr txBox="1">
            <a:spLocks noChangeArrowheads="1"/>
          </p:cNvSpPr>
          <p:nvPr userDrawn="1"/>
        </p:nvSpPr>
        <p:spPr bwMode="auto">
          <a:xfrm>
            <a:off x="455626" y="6437131"/>
            <a:ext cx="1513418" cy="23063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54422" rIns="108843" bIns="54422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0622425-51C4-924B-A65B-318F7C3F3F56}" type="slidenum">
              <a:rPr lang="en-US" sz="1176">
                <a:solidFill>
                  <a:srgbClr val="1D446B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76" dirty="0">
              <a:solidFill>
                <a:srgbClr val="1D446B"/>
              </a:solidFill>
            </a:endParaRPr>
          </a:p>
        </p:txBody>
      </p:sp>
      <p:sp>
        <p:nvSpPr>
          <p:cNvPr id="19" name="Content Placeholder 1"/>
          <p:cNvSpPr txBox="1">
            <a:spLocks/>
          </p:cNvSpPr>
          <p:nvPr userDrawn="1"/>
        </p:nvSpPr>
        <p:spPr bwMode="auto">
          <a:xfrm>
            <a:off x="8817937" y="6400623"/>
            <a:ext cx="3024716" cy="403225"/>
          </a:xfrm>
          <a:prstGeom prst="rect">
            <a:avLst/>
          </a:prstGeom>
          <a:noFill/>
          <a:ln>
            <a:noFill/>
          </a:ln>
          <a:extLst/>
        </p:spPr>
        <p:txBody>
          <a:bodyPr lIns="108843" tIns="54422" rIns="108843" bIns="54422" anchor="ctr"/>
          <a:lstStyle>
            <a:lvl1pPr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sz="686" kern="600" spc="119" baseline="0" dirty="0" smtClean="0">
                <a:solidFill>
                  <a:srgbClr val="519CBB"/>
                </a:solidFill>
                <a:ea typeface="ヒラギノ角ゴ Pro W3" charset="0"/>
                <a:cs typeface="ヒラギノ角ゴ Pro W3" charset="0"/>
              </a:rPr>
              <a:t>PRIVILEGED AND CONFIDENTIAL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0690" y="6345660"/>
            <a:ext cx="11278679" cy="0"/>
          </a:xfrm>
          <a:prstGeom prst="line">
            <a:avLst/>
          </a:prstGeom>
          <a:ln w="6350">
            <a:solidFill>
              <a:srgbClr val="9CA2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JELD-WEN WD_RGB.png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864" y="224721"/>
            <a:ext cx="2465168" cy="51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647" b="1" kern="1200">
          <a:solidFill>
            <a:srgbClr val="004369"/>
          </a:solidFill>
          <a:latin typeface="Arial" pitchFamily="34" charset="0"/>
          <a:ea typeface="ヒラギノ角ゴ Pro W3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47" b="1">
          <a:solidFill>
            <a:srgbClr val="004369"/>
          </a:solidFill>
          <a:latin typeface="Arial" charset="0"/>
          <a:ea typeface="ヒラギノ角ゴ Pro W3" charset="0"/>
          <a:cs typeface="Arial" charset="0"/>
        </a:defRPr>
      </a:lvl5pPr>
      <a:lvl6pPr marL="544196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6pPr>
      <a:lvl7pPr marL="1088392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7pPr>
      <a:lvl8pPr marL="1632589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8pPr>
      <a:lvl9pPr marL="2176785" algn="ctr" rtl="0" fontAlgn="base">
        <a:spcBef>
          <a:spcPct val="0"/>
        </a:spcBef>
        <a:spcAft>
          <a:spcPct val="0"/>
        </a:spcAft>
        <a:defRPr sz="5196">
          <a:solidFill>
            <a:schemeClr val="tx1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sz="2353" kern="1200">
          <a:solidFill>
            <a:srgbClr val="004369"/>
          </a:solidFill>
          <a:latin typeface="Arial" pitchFamily="34" charset="0"/>
          <a:ea typeface="ヒラギノ角ゴ Pro W3" charset="0"/>
          <a:cs typeface="Arial" pitchFamily="34" charset="0"/>
        </a:defRPr>
      </a:lvl1pPr>
      <a:lvl2pPr marL="205964" indent="-205964" algn="l" rtl="0" eaLnBrk="0" fontAlgn="base" hangingPunct="0">
        <a:spcBef>
          <a:spcPts val="1057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2pPr>
      <a:lvl3pPr marL="411926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3pPr>
      <a:lvl4pPr marL="616000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4pPr>
      <a:lvl5pPr marL="821964" indent="-20596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470" kern="1200">
          <a:solidFill>
            <a:srgbClr val="565A5B"/>
          </a:solidFill>
          <a:latin typeface="Arial" pitchFamily="34" charset="0"/>
          <a:ea typeface="Arial" charset="0"/>
          <a:cs typeface="Arial" pitchFamily="34" charset="0"/>
        </a:defRPr>
      </a:lvl5pPr>
      <a:lvl6pPr marL="2993078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37275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081471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25667" indent="-272098" algn="l" defTabSz="1088392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1pPr>
      <a:lvl2pPr marL="544196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2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9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5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5pPr>
      <a:lvl6pPr marL="2720980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6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7pPr>
      <a:lvl8pPr marL="3809373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9" algn="l" defTabSz="1088392" rtl="0" eaLnBrk="1" latinLnBrk="0" hangingPunct="1">
        <a:defRPr sz="2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source.bintray.com/Distribution/sonar-scanner-cli/sonar-scanner-2.8.zip" TargetMode="External"/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localhost:900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698" y="1301233"/>
            <a:ext cx="6671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IN" sz="3200" cap="all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Sonarqube</a:t>
            </a:r>
            <a:endParaRPr lang="en-IN" sz="3200" cap="all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 defTabSz="914377"/>
            <a:r>
              <a:rPr lang="en-IN" sz="3200" cap="al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Quick setup guide</a:t>
            </a:r>
          </a:p>
        </p:txBody>
      </p:sp>
    </p:spTree>
    <p:extLst>
      <p:ext uri="{BB962C8B-B14F-4D97-AF65-F5344CB8AC3E}">
        <p14:creationId xmlns:p14="http://schemas.microsoft.com/office/powerpoint/2010/main" val="4712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68941" y="1299"/>
            <a:ext cx="11923059" cy="637330"/>
          </a:xfrm>
          <a:prstGeom prst="rect">
            <a:avLst/>
          </a:prstGeom>
          <a:extLst/>
        </p:spPr>
        <p:txBody>
          <a:bodyPr lIns="110063" tIns="55081" rIns="110063" bIns="55081" anchor="ctr"/>
          <a:lstStyle>
            <a:lvl1pPr defTabSz="9125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5pPr>
            <a:lvl6pPr marL="421636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6pPr>
            <a:lvl7pPr marL="843392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7pPr>
            <a:lvl8pPr marL="1265117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8pPr>
            <a:lvl9pPr marL="1686823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Installation of </a:t>
            </a:r>
            <a:r>
              <a:rPr lang="en-US" sz="2400" b="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SonarQube</a:t>
            </a:r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 in Windows</a:t>
            </a:r>
            <a:endParaRPr lang="en-US" sz="2400" b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7595" y="1457801"/>
            <a:ext cx="4493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://www.sonarqube.org/downloads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444" y="1048215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Download &amp; </a:t>
            </a:r>
            <a:r>
              <a:rPr lang="en-US" dirty="0"/>
              <a:t>extract sonarqube-6.2.zip</a:t>
            </a:r>
          </a:p>
        </p:txBody>
      </p:sp>
      <p:sp>
        <p:nvSpPr>
          <p:cNvPr id="8" name="Rectangle 7"/>
          <p:cNvSpPr/>
          <p:nvPr/>
        </p:nvSpPr>
        <p:spPr>
          <a:xfrm>
            <a:off x="947854" y="3286826"/>
            <a:ext cx="10147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sonarsource.bintray.com/Distribution/sonar-scanner-cli/sonar-scanner-2.8.zip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444" y="287724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Download &amp; </a:t>
            </a:r>
            <a:r>
              <a:rPr lang="en-US" dirty="0"/>
              <a:t>extract </a:t>
            </a:r>
            <a:r>
              <a:rPr lang="en-US" dirty="0" smtClean="0"/>
              <a:t>sonar-scanner-2.8.zip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7854" y="1872068"/>
            <a:ext cx="8352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1.1 Launch </a:t>
            </a:r>
            <a:r>
              <a:rPr lang="en-US" sz="1400" dirty="0" err="1" smtClean="0"/>
              <a:t>SonarQube</a:t>
            </a:r>
            <a:r>
              <a:rPr lang="en-US" sz="1400" dirty="0" smtClean="0"/>
              <a:t> server using the appropriate batch file.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&lt;&lt;</a:t>
            </a:r>
            <a:r>
              <a:rPr lang="en-US" sz="1400" dirty="0" err="1" smtClean="0"/>
              <a:t>SONARQUBE_HOME</a:t>
            </a:r>
            <a:r>
              <a:rPr lang="en-US" sz="1400" dirty="0" smtClean="0"/>
              <a:t>&gt;&gt;\bin\windows-x86-64\StartSonar.bat</a:t>
            </a:r>
          </a:p>
          <a:p>
            <a:r>
              <a:rPr lang="en-US" sz="1400" dirty="0" smtClean="0"/>
              <a:t>1.2 Once started, Sonar server shall be accessible using </a:t>
            </a:r>
            <a:r>
              <a:rPr lang="en-US" sz="1400" dirty="0" smtClean="0">
                <a:hlinkClick r:id="rId4"/>
              </a:rPr>
              <a:t>http://localhost:9000/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1.3 To login use admin/admin as user name &amp; password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47853" y="3808814"/>
            <a:ext cx="8352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.1  Add the  Sonar scanner bin folder to PATH variable</a:t>
            </a:r>
          </a:p>
          <a:p>
            <a:r>
              <a:rPr lang="en-US" sz="1400" dirty="0" smtClean="0"/>
              <a:t>&lt;&lt;</a:t>
            </a:r>
            <a:r>
              <a:rPr lang="en-US" sz="1400" dirty="0" err="1" smtClean="0"/>
              <a:t>SONARSCANNER_HOME</a:t>
            </a:r>
            <a:r>
              <a:rPr lang="en-US" sz="1400" dirty="0" smtClean="0"/>
              <a:t>&gt;&gt;\bin </a:t>
            </a:r>
          </a:p>
          <a:p>
            <a:r>
              <a:rPr lang="en-US" sz="1400" dirty="0"/>
              <a:t>2.2 Update the </a:t>
            </a:r>
            <a:r>
              <a:rPr lang="en-US" sz="1400" dirty="0" smtClean="0"/>
              <a:t>sonar.host.url to http</a:t>
            </a:r>
            <a:r>
              <a:rPr lang="en-US" sz="1400" dirty="0"/>
              <a:t>://</a:t>
            </a:r>
            <a:r>
              <a:rPr lang="en-US" sz="1400" dirty="0" smtClean="0"/>
              <a:t>localhost:9000 in </a:t>
            </a:r>
            <a:r>
              <a:rPr lang="en-US" sz="1400" dirty="0"/>
              <a:t>the </a:t>
            </a:r>
            <a:r>
              <a:rPr lang="en-US" sz="1400" dirty="0" smtClean="0"/>
              <a:t>sonar-</a:t>
            </a:r>
            <a:r>
              <a:rPr lang="en-US" sz="1400" dirty="0" err="1" smtClean="0"/>
              <a:t>scanner.properties</a:t>
            </a:r>
            <a:r>
              <a:rPr lang="en-US" sz="1400" dirty="0" smtClean="0"/>
              <a:t> under &lt;&lt;</a:t>
            </a:r>
            <a:r>
              <a:rPr lang="en-US" sz="1400" dirty="0" err="1" smtClean="0"/>
              <a:t>SONARSCANNER_HOME</a:t>
            </a:r>
            <a:r>
              <a:rPr lang="en-US" sz="1400" dirty="0" smtClean="0"/>
              <a:t>&gt;&gt;\</a:t>
            </a:r>
            <a:r>
              <a:rPr lang="en-US" sz="1400" dirty="0" err="1" smtClean="0"/>
              <a:t>conf</a:t>
            </a:r>
            <a:r>
              <a:rPr lang="en-US" sz="1400" dirty="0" smtClean="0"/>
              <a:t> folder </a:t>
            </a:r>
          </a:p>
        </p:txBody>
      </p:sp>
    </p:spTree>
    <p:extLst>
      <p:ext uri="{BB962C8B-B14F-4D97-AF65-F5344CB8AC3E}">
        <p14:creationId xmlns:p14="http://schemas.microsoft.com/office/powerpoint/2010/main" val="22676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8382" y="1195970"/>
            <a:ext cx="9958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# must be unique in a given </a:t>
            </a:r>
            <a:r>
              <a:rPr lang="en-US" sz="1200" dirty="0" err="1"/>
              <a:t>SonarQube</a:t>
            </a:r>
            <a:r>
              <a:rPr lang="en-US" sz="1200" dirty="0"/>
              <a:t> instance</a:t>
            </a:r>
          </a:p>
          <a:p>
            <a:endParaRPr lang="en-US" sz="1200" dirty="0"/>
          </a:p>
          <a:p>
            <a:r>
              <a:rPr lang="en-US" sz="1200" dirty="0" err="1"/>
              <a:t>sonar.projectKey</a:t>
            </a:r>
            <a:r>
              <a:rPr lang="en-US" sz="1200" dirty="0"/>
              <a:t>=</a:t>
            </a:r>
            <a:r>
              <a:rPr lang="en-US" sz="1200" dirty="0" err="1"/>
              <a:t>my:project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this is the name and version displayed in the </a:t>
            </a:r>
            <a:r>
              <a:rPr lang="en-US" sz="1200" dirty="0" err="1"/>
              <a:t>SonarQube</a:t>
            </a:r>
            <a:r>
              <a:rPr lang="en-US" sz="1200" dirty="0"/>
              <a:t> UI. Was mandatory prior to </a:t>
            </a:r>
            <a:r>
              <a:rPr lang="en-US" sz="1200" dirty="0" err="1"/>
              <a:t>SonarQube</a:t>
            </a:r>
            <a:r>
              <a:rPr lang="en-US" sz="1200" dirty="0"/>
              <a:t> 6.1.</a:t>
            </a:r>
          </a:p>
          <a:p>
            <a:endParaRPr lang="en-US" sz="1200" dirty="0"/>
          </a:p>
          <a:p>
            <a:r>
              <a:rPr lang="en-US" sz="1200" dirty="0" err="1"/>
              <a:t>sonar.projectName</a:t>
            </a:r>
            <a:r>
              <a:rPr lang="en-US" sz="1200" dirty="0"/>
              <a:t>=My project</a:t>
            </a:r>
          </a:p>
          <a:p>
            <a:endParaRPr lang="en-US" sz="1200" dirty="0"/>
          </a:p>
          <a:p>
            <a:r>
              <a:rPr lang="en-US" sz="1200" dirty="0" err="1"/>
              <a:t>sonar.projectVersion</a:t>
            </a:r>
            <a:r>
              <a:rPr lang="en-US" sz="1200" dirty="0"/>
              <a:t>=1.0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Path is relative to the sonar-</a:t>
            </a:r>
            <a:r>
              <a:rPr lang="en-US" sz="1200" dirty="0" err="1"/>
              <a:t>project.properties</a:t>
            </a:r>
            <a:r>
              <a:rPr lang="en-US" sz="1200" dirty="0"/>
              <a:t> file. Replace "\" by "/" on Windows.</a:t>
            </a:r>
          </a:p>
          <a:p>
            <a:endParaRPr lang="en-US" sz="1200" dirty="0"/>
          </a:p>
          <a:p>
            <a:r>
              <a:rPr lang="en-US" sz="1200" dirty="0"/>
              <a:t># Since </a:t>
            </a:r>
            <a:r>
              <a:rPr lang="en-US" sz="1200" dirty="0" err="1"/>
              <a:t>SonarQube</a:t>
            </a:r>
            <a:r>
              <a:rPr lang="en-US" sz="1200" dirty="0"/>
              <a:t> 4.2, this property is optional if </a:t>
            </a:r>
            <a:r>
              <a:rPr lang="en-US" sz="1200" dirty="0" err="1"/>
              <a:t>sonar.modules</a:t>
            </a:r>
            <a:r>
              <a:rPr lang="en-US" sz="1200" dirty="0"/>
              <a:t> is set. </a:t>
            </a:r>
          </a:p>
          <a:p>
            <a:endParaRPr lang="en-US" sz="1200" dirty="0"/>
          </a:p>
          <a:p>
            <a:r>
              <a:rPr lang="en-US" sz="1200" dirty="0"/>
              <a:t># If not set, </a:t>
            </a:r>
            <a:r>
              <a:rPr lang="en-US" sz="1200" dirty="0" err="1"/>
              <a:t>SonarQube</a:t>
            </a:r>
            <a:r>
              <a:rPr lang="en-US" sz="1200" dirty="0"/>
              <a:t> starts looking for source code from the directory containing </a:t>
            </a:r>
          </a:p>
          <a:p>
            <a:endParaRPr lang="en-US" sz="1200" dirty="0"/>
          </a:p>
          <a:p>
            <a:r>
              <a:rPr lang="en-US" sz="1200" dirty="0"/>
              <a:t># the sonar-</a:t>
            </a:r>
            <a:r>
              <a:rPr lang="en-US" sz="1200" dirty="0" err="1"/>
              <a:t>project.properties</a:t>
            </a:r>
            <a:r>
              <a:rPr lang="en-US" sz="1200" dirty="0"/>
              <a:t> file.</a:t>
            </a:r>
          </a:p>
          <a:p>
            <a:endParaRPr lang="en-US" sz="1200" dirty="0"/>
          </a:p>
          <a:p>
            <a:r>
              <a:rPr lang="en-US" sz="1200" dirty="0" err="1"/>
              <a:t>sonar.sources</a:t>
            </a:r>
            <a:r>
              <a:rPr lang="en-US" sz="1200" dirty="0"/>
              <a:t>=.</a:t>
            </a:r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# Encoding of the source code. Default is default system encoding</a:t>
            </a:r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dirty="0" err="1"/>
              <a:t>sonar.sourceEncoding</a:t>
            </a:r>
            <a:r>
              <a:rPr lang="en-US" sz="1200" dirty="0"/>
              <a:t>=UTF-8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7477" y="888193"/>
            <a:ext cx="1001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2.3  Create the sonar-</a:t>
            </a:r>
            <a:r>
              <a:rPr lang="en-US" sz="1400" dirty="0" err="1" smtClean="0"/>
              <a:t>project.properties</a:t>
            </a:r>
            <a:r>
              <a:rPr lang="en-US" sz="1400" dirty="0" smtClean="0"/>
              <a:t> file as follows under the root directory of your project (inside project folder)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7477" y="5904951"/>
            <a:ext cx="1001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2.4  Go to the command prompt where the project is present &amp; run the command sonar-scanner </a:t>
            </a:r>
          </a:p>
          <a:p>
            <a:endParaRPr lang="en-US" sz="1400" dirty="0"/>
          </a:p>
          <a:p>
            <a:r>
              <a:rPr lang="en-US" sz="1400" dirty="0" smtClean="0"/>
              <a:t>This will run the analysis and the results will be available in the http://localhost:9000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268941" y="1299"/>
            <a:ext cx="11923059" cy="637330"/>
          </a:xfrm>
          <a:prstGeom prst="rect">
            <a:avLst/>
          </a:prstGeom>
          <a:extLst/>
        </p:spPr>
        <p:txBody>
          <a:bodyPr lIns="110063" tIns="55081" rIns="110063" bIns="55081" anchor="ctr"/>
          <a:lstStyle>
            <a:lvl1pPr defTabSz="9125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5pPr>
            <a:lvl6pPr marL="421636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6pPr>
            <a:lvl7pPr marL="843392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7pPr>
            <a:lvl8pPr marL="1265117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8pPr>
            <a:lvl9pPr marL="1686823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Running the analysis</a:t>
            </a:r>
            <a:endParaRPr lang="en-US" sz="2400" b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9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703030"/>
            <a:ext cx="11285731" cy="601465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 bwMode="auto">
          <a:xfrm>
            <a:off x="268941" y="1299"/>
            <a:ext cx="11923059" cy="637330"/>
          </a:xfrm>
          <a:prstGeom prst="rect">
            <a:avLst/>
          </a:prstGeom>
          <a:extLst/>
        </p:spPr>
        <p:txBody>
          <a:bodyPr lIns="110063" tIns="55081" rIns="110063" bIns="55081" anchor="ctr"/>
          <a:lstStyle>
            <a:lvl1pPr defTabSz="9125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5pPr>
            <a:lvl6pPr marL="421636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6pPr>
            <a:lvl7pPr marL="843392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7pPr>
            <a:lvl8pPr marL="1265117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8pPr>
            <a:lvl9pPr marL="1686823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Dashboard</a:t>
            </a:r>
            <a:endParaRPr lang="en-US" sz="2400" b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746376"/>
            <a:ext cx="10917044" cy="581816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 bwMode="auto">
          <a:xfrm>
            <a:off x="268941" y="1299"/>
            <a:ext cx="11923059" cy="637330"/>
          </a:xfrm>
          <a:prstGeom prst="rect">
            <a:avLst/>
          </a:prstGeom>
          <a:extLst/>
        </p:spPr>
        <p:txBody>
          <a:bodyPr lIns="110063" tIns="55081" rIns="110063" bIns="55081" anchor="ctr"/>
          <a:lstStyle>
            <a:lvl1pPr defTabSz="9125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5pPr>
            <a:lvl6pPr marL="421636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6pPr>
            <a:lvl7pPr marL="843392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7pPr>
            <a:lvl8pPr marL="1265117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8pPr>
            <a:lvl9pPr marL="1686823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Bugs list</a:t>
            </a:r>
            <a:endParaRPr lang="en-US" sz="2400" b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" y="837407"/>
            <a:ext cx="11296882" cy="6020593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 bwMode="auto">
          <a:xfrm>
            <a:off x="268941" y="1299"/>
            <a:ext cx="11923059" cy="637330"/>
          </a:xfrm>
          <a:prstGeom prst="rect">
            <a:avLst/>
          </a:prstGeom>
          <a:extLst/>
        </p:spPr>
        <p:txBody>
          <a:bodyPr lIns="110063" tIns="55081" rIns="110063" bIns="55081" anchor="ctr"/>
          <a:lstStyle>
            <a:lvl1pPr defTabSz="91253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5pPr>
            <a:lvl6pPr marL="421636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6pPr>
            <a:lvl7pPr marL="843392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7pPr>
            <a:lvl8pPr marL="1265117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8pPr>
            <a:lvl9pPr marL="1686823" algn="ctr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 dirty="0" smtClean="0">
                <a:solidFill>
                  <a:prstClr val="black"/>
                </a:solidFill>
                <a:latin typeface="Calibri" panose="020F0502020204030204" pitchFamily="34" charset="0"/>
              </a:rPr>
              <a:t>Duplicate code</a:t>
            </a:r>
            <a:endParaRPr lang="en-US" sz="2400" b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5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845465"/>
            <a:ext cx="10516297" cy="56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288" y="2056500"/>
            <a:ext cx="6826016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IN" sz="3733" cap="all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Thank You</a:t>
            </a:r>
            <a:endParaRPr lang="en-IN" sz="37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JeldWen 2015 Colors 2">
      <a:dk1>
        <a:sysClr val="windowText" lastClr="000000"/>
      </a:dk1>
      <a:lt1>
        <a:sysClr val="window" lastClr="FFFFFF"/>
      </a:lt1>
      <a:dk2>
        <a:srgbClr val="519CBB"/>
      </a:dk2>
      <a:lt2>
        <a:srgbClr val="909093"/>
      </a:lt2>
      <a:accent1>
        <a:srgbClr val="1D446B"/>
      </a:accent1>
      <a:accent2>
        <a:srgbClr val="005581"/>
      </a:accent2>
      <a:accent3>
        <a:srgbClr val="565A5B"/>
      </a:accent3>
      <a:accent4>
        <a:srgbClr val="512B1B"/>
      </a:accent4>
      <a:accent5>
        <a:srgbClr val="948A54"/>
      </a:accent5>
      <a:accent6>
        <a:srgbClr val="1A2731"/>
      </a:accent6>
      <a:hlink>
        <a:srgbClr val="2457B2"/>
      </a:hlink>
      <a:folHlink>
        <a:srgbClr val="4373E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lumOff val="2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baseline="0" dirty="0" smtClean="0">
            <a:solidFill>
              <a:srgbClr val="00436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JeldWen 2015 Colors 2">
      <a:dk1>
        <a:sysClr val="windowText" lastClr="000000"/>
      </a:dk1>
      <a:lt1>
        <a:sysClr val="window" lastClr="FFFFFF"/>
      </a:lt1>
      <a:dk2>
        <a:srgbClr val="519CBB"/>
      </a:dk2>
      <a:lt2>
        <a:srgbClr val="909093"/>
      </a:lt2>
      <a:accent1>
        <a:srgbClr val="1D446B"/>
      </a:accent1>
      <a:accent2>
        <a:srgbClr val="005581"/>
      </a:accent2>
      <a:accent3>
        <a:srgbClr val="565A5B"/>
      </a:accent3>
      <a:accent4>
        <a:srgbClr val="512B1B"/>
      </a:accent4>
      <a:accent5>
        <a:srgbClr val="948A54"/>
      </a:accent5>
      <a:accent6>
        <a:srgbClr val="1A2731"/>
      </a:accent6>
      <a:hlink>
        <a:srgbClr val="2457B2"/>
      </a:hlink>
      <a:folHlink>
        <a:srgbClr val="4373E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lumOff val="2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baseline="0" dirty="0" smtClean="0">
            <a:solidFill>
              <a:srgbClr val="00436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18003</TotalTime>
  <Words>260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Arial</vt:lpstr>
      <vt:lpstr>Calibri</vt:lpstr>
      <vt:lpstr>Times</vt:lpstr>
      <vt:lpstr>Trebuchet MS</vt:lpstr>
      <vt:lpstr>Wingdings</vt:lpstr>
      <vt:lpstr>ヒラギノ角ゴ Pro W3</vt:lpstr>
      <vt:lpstr>1_Blank Presentation</vt:lpstr>
      <vt:lpstr>L&amp;T Theme 2</vt:lpstr>
      <vt:lpstr>2_Blank Presentation</vt:lpstr>
      <vt:lpstr>2_Custom Design</vt:lpstr>
      <vt:lpstr>3_Custom Design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L&amp;T - 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Arunprabhakar M</dc:creator>
  <cp:lastModifiedBy>Karthikeyan PJ.</cp:lastModifiedBy>
  <cp:revision>1249</cp:revision>
  <dcterms:created xsi:type="dcterms:W3CDTF">2016-04-29T07:02:48Z</dcterms:created>
  <dcterms:modified xsi:type="dcterms:W3CDTF">2017-03-14T12:53:53Z</dcterms:modified>
</cp:coreProperties>
</file>