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78" r:id="rId3"/>
    <p:sldId id="269" r:id="rId4"/>
    <p:sldId id="263" r:id="rId5"/>
    <p:sldId id="264" r:id="rId6"/>
    <p:sldId id="265" r:id="rId7"/>
    <p:sldId id="270" r:id="rId8"/>
    <p:sldId id="267" r:id="rId9"/>
    <p:sldId id="271" r:id="rId10"/>
    <p:sldId id="276" r:id="rId11"/>
    <p:sldId id="277" r:id="rId12"/>
    <p:sldId id="272" r:id="rId13"/>
    <p:sldId id="268" r:id="rId14"/>
    <p:sldId id="275"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8F8A8-EF75-4FF2-A896-9555A6D80A4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6710CF65-BA45-49F5-B557-FE46C0D1DA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3AEA66C5-7B2B-4209-A06B-359261C2ACDA}"/>
              </a:ext>
            </a:extLst>
          </p:cNvPr>
          <p:cNvSpPr>
            <a:spLocks noGrp="1"/>
          </p:cNvSpPr>
          <p:nvPr>
            <p:ph type="dt" sz="half" idx="10"/>
          </p:nvPr>
        </p:nvSpPr>
        <p:spPr/>
        <p:txBody>
          <a:bodyPr/>
          <a:lstStyle/>
          <a:p>
            <a:fld id="{823A0D13-6DDA-420A-BEAD-40E077973E6C}" type="datetimeFigureOut">
              <a:rPr lang="en-US" smtClean="0"/>
              <a:t>20-Dec-18</a:t>
            </a:fld>
            <a:endParaRPr lang="en-US" dirty="0"/>
          </a:p>
        </p:txBody>
      </p:sp>
      <p:sp>
        <p:nvSpPr>
          <p:cNvPr id="5" name="Marcador de pie de página 4">
            <a:extLst>
              <a:ext uri="{FF2B5EF4-FFF2-40B4-BE49-F238E27FC236}">
                <a16:creationId xmlns:a16="http://schemas.microsoft.com/office/drawing/2014/main" id="{FCFFA77C-739B-49F8-B4EB-FAF64BA6BC2D}"/>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5CF93193-5C67-462E-9387-33D2ABBFE017}"/>
              </a:ext>
            </a:extLst>
          </p:cNvPr>
          <p:cNvSpPr>
            <a:spLocks noGrp="1"/>
          </p:cNvSpPr>
          <p:nvPr>
            <p:ph type="sldNum" sz="quarter" idx="12"/>
          </p:nvPr>
        </p:nvSpPr>
        <p:spPr/>
        <p:txBody>
          <a:bodyPr/>
          <a:lstStyle/>
          <a:p>
            <a:fld id="{667FCB85-D1CE-4E40-93D1-17A763248FCF}" type="slidenum">
              <a:rPr lang="en-US" smtClean="0"/>
              <a:t>‹Nº›</a:t>
            </a:fld>
            <a:endParaRPr lang="en-US" dirty="0"/>
          </a:p>
        </p:txBody>
      </p:sp>
    </p:spTree>
    <p:extLst>
      <p:ext uri="{BB962C8B-B14F-4D97-AF65-F5344CB8AC3E}">
        <p14:creationId xmlns:p14="http://schemas.microsoft.com/office/powerpoint/2010/main" val="385300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BDC0E-6138-4A87-B062-54ECB1486D04}"/>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8E04D33F-35E1-44F6-AE0F-5498B06304CD}"/>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417A0C5D-F58F-4779-9795-F0D64D028752}"/>
              </a:ext>
            </a:extLst>
          </p:cNvPr>
          <p:cNvSpPr>
            <a:spLocks noGrp="1"/>
          </p:cNvSpPr>
          <p:nvPr>
            <p:ph type="dt" sz="half" idx="10"/>
          </p:nvPr>
        </p:nvSpPr>
        <p:spPr/>
        <p:txBody>
          <a:bodyPr/>
          <a:lstStyle/>
          <a:p>
            <a:fld id="{823A0D13-6DDA-420A-BEAD-40E077973E6C}" type="datetimeFigureOut">
              <a:rPr lang="en-US" smtClean="0"/>
              <a:t>20-Dec-18</a:t>
            </a:fld>
            <a:endParaRPr lang="en-US" dirty="0"/>
          </a:p>
        </p:txBody>
      </p:sp>
      <p:sp>
        <p:nvSpPr>
          <p:cNvPr id="5" name="Marcador de pie de página 4">
            <a:extLst>
              <a:ext uri="{FF2B5EF4-FFF2-40B4-BE49-F238E27FC236}">
                <a16:creationId xmlns:a16="http://schemas.microsoft.com/office/drawing/2014/main" id="{9C5E422D-5D33-44AB-A4A2-C061D7F44956}"/>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431D1813-4203-43FF-B585-26A64EC35DC3}"/>
              </a:ext>
            </a:extLst>
          </p:cNvPr>
          <p:cNvSpPr>
            <a:spLocks noGrp="1"/>
          </p:cNvSpPr>
          <p:nvPr>
            <p:ph type="sldNum" sz="quarter" idx="12"/>
          </p:nvPr>
        </p:nvSpPr>
        <p:spPr/>
        <p:txBody>
          <a:bodyPr/>
          <a:lstStyle/>
          <a:p>
            <a:fld id="{667FCB85-D1CE-4E40-93D1-17A763248FCF}" type="slidenum">
              <a:rPr lang="en-US" smtClean="0"/>
              <a:t>‹Nº›</a:t>
            </a:fld>
            <a:endParaRPr lang="en-US" dirty="0"/>
          </a:p>
        </p:txBody>
      </p:sp>
    </p:spTree>
    <p:extLst>
      <p:ext uri="{BB962C8B-B14F-4D97-AF65-F5344CB8AC3E}">
        <p14:creationId xmlns:p14="http://schemas.microsoft.com/office/powerpoint/2010/main" val="4192715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494AC8E-EE9D-47FF-AE51-AB1A990E90E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D160B936-8BDD-489A-A673-5CD671FC8522}"/>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BD0CD515-B13A-4B3F-8181-0FB609E128B0}"/>
              </a:ext>
            </a:extLst>
          </p:cNvPr>
          <p:cNvSpPr>
            <a:spLocks noGrp="1"/>
          </p:cNvSpPr>
          <p:nvPr>
            <p:ph type="dt" sz="half" idx="10"/>
          </p:nvPr>
        </p:nvSpPr>
        <p:spPr/>
        <p:txBody>
          <a:bodyPr/>
          <a:lstStyle/>
          <a:p>
            <a:fld id="{823A0D13-6DDA-420A-BEAD-40E077973E6C}" type="datetimeFigureOut">
              <a:rPr lang="en-US" smtClean="0"/>
              <a:t>20-Dec-18</a:t>
            </a:fld>
            <a:endParaRPr lang="en-US" dirty="0"/>
          </a:p>
        </p:txBody>
      </p:sp>
      <p:sp>
        <p:nvSpPr>
          <p:cNvPr id="5" name="Marcador de pie de página 4">
            <a:extLst>
              <a:ext uri="{FF2B5EF4-FFF2-40B4-BE49-F238E27FC236}">
                <a16:creationId xmlns:a16="http://schemas.microsoft.com/office/drawing/2014/main" id="{6C8E7791-F9C0-4301-8A73-F4C300B55AA6}"/>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795D064E-E158-42EB-AD15-A424A77D0ACA}"/>
              </a:ext>
            </a:extLst>
          </p:cNvPr>
          <p:cNvSpPr>
            <a:spLocks noGrp="1"/>
          </p:cNvSpPr>
          <p:nvPr>
            <p:ph type="sldNum" sz="quarter" idx="12"/>
          </p:nvPr>
        </p:nvSpPr>
        <p:spPr/>
        <p:txBody>
          <a:bodyPr/>
          <a:lstStyle/>
          <a:p>
            <a:fld id="{667FCB85-D1CE-4E40-93D1-17A763248FCF}" type="slidenum">
              <a:rPr lang="en-US" smtClean="0"/>
              <a:t>‹Nº›</a:t>
            </a:fld>
            <a:endParaRPr lang="en-US" dirty="0"/>
          </a:p>
        </p:txBody>
      </p:sp>
    </p:spTree>
    <p:extLst>
      <p:ext uri="{BB962C8B-B14F-4D97-AF65-F5344CB8AC3E}">
        <p14:creationId xmlns:p14="http://schemas.microsoft.com/office/powerpoint/2010/main" val="4140375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597B4F-A3CE-4206-A258-3A90AD3B41D5}"/>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6489FC6F-F7EB-4010-883D-11DB14D7FFEF}"/>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C5BBC869-0F88-458C-BCF0-380C20072EC2}"/>
              </a:ext>
            </a:extLst>
          </p:cNvPr>
          <p:cNvSpPr>
            <a:spLocks noGrp="1"/>
          </p:cNvSpPr>
          <p:nvPr>
            <p:ph type="dt" sz="half" idx="10"/>
          </p:nvPr>
        </p:nvSpPr>
        <p:spPr/>
        <p:txBody>
          <a:bodyPr/>
          <a:lstStyle/>
          <a:p>
            <a:fld id="{823A0D13-6DDA-420A-BEAD-40E077973E6C}" type="datetimeFigureOut">
              <a:rPr lang="en-US" smtClean="0"/>
              <a:t>20-Dec-18</a:t>
            </a:fld>
            <a:endParaRPr lang="en-US" dirty="0"/>
          </a:p>
        </p:txBody>
      </p:sp>
      <p:sp>
        <p:nvSpPr>
          <p:cNvPr id="5" name="Marcador de pie de página 4">
            <a:extLst>
              <a:ext uri="{FF2B5EF4-FFF2-40B4-BE49-F238E27FC236}">
                <a16:creationId xmlns:a16="http://schemas.microsoft.com/office/drawing/2014/main" id="{C1D49E94-1351-4237-98A9-A6FC4143C9F5}"/>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F96B0861-BC59-4528-B8C6-9361EB910BBF}"/>
              </a:ext>
            </a:extLst>
          </p:cNvPr>
          <p:cNvSpPr>
            <a:spLocks noGrp="1"/>
          </p:cNvSpPr>
          <p:nvPr>
            <p:ph type="sldNum" sz="quarter" idx="12"/>
          </p:nvPr>
        </p:nvSpPr>
        <p:spPr/>
        <p:txBody>
          <a:bodyPr/>
          <a:lstStyle/>
          <a:p>
            <a:fld id="{667FCB85-D1CE-4E40-93D1-17A763248FCF}" type="slidenum">
              <a:rPr lang="en-US" smtClean="0"/>
              <a:t>‹Nº›</a:t>
            </a:fld>
            <a:endParaRPr lang="en-US" dirty="0"/>
          </a:p>
        </p:txBody>
      </p:sp>
    </p:spTree>
    <p:extLst>
      <p:ext uri="{BB962C8B-B14F-4D97-AF65-F5344CB8AC3E}">
        <p14:creationId xmlns:p14="http://schemas.microsoft.com/office/powerpoint/2010/main" val="395060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E491FD-C5E0-488E-912B-3B70B8E0A08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191F1449-AC6F-4A96-B6F6-5442284A0F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6EA8CF27-044A-413B-8CE4-0E6249C833A5}"/>
              </a:ext>
            </a:extLst>
          </p:cNvPr>
          <p:cNvSpPr>
            <a:spLocks noGrp="1"/>
          </p:cNvSpPr>
          <p:nvPr>
            <p:ph type="dt" sz="half" idx="10"/>
          </p:nvPr>
        </p:nvSpPr>
        <p:spPr/>
        <p:txBody>
          <a:bodyPr/>
          <a:lstStyle/>
          <a:p>
            <a:fld id="{823A0D13-6DDA-420A-BEAD-40E077973E6C}" type="datetimeFigureOut">
              <a:rPr lang="en-US" smtClean="0"/>
              <a:t>20-Dec-18</a:t>
            </a:fld>
            <a:endParaRPr lang="en-US" dirty="0"/>
          </a:p>
        </p:txBody>
      </p:sp>
      <p:sp>
        <p:nvSpPr>
          <p:cNvPr id="5" name="Marcador de pie de página 4">
            <a:extLst>
              <a:ext uri="{FF2B5EF4-FFF2-40B4-BE49-F238E27FC236}">
                <a16:creationId xmlns:a16="http://schemas.microsoft.com/office/drawing/2014/main" id="{BDA241AA-F233-4D4E-8F7F-6E8FD2EF8AE4}"/>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00A5CCC8-5AD8-462B-BC0E-2AA4B76480EE}"/>
              </a:ext>
            </a:extLst>
          </p:cNvPr>
          <p:cNvSpPr>
            <a:spLocks noGrp="1"/>
          </p:cNvSpPr>
          <p:nvPr>
            <p:ph type="sldNum" sz="quarter" idx="12"/>
          </p:nvPr>
        </p:nvSpPr>
        <p:spPr/>
        <p:txBody>
          <a:bodyPr/>
          <a:lstStyle/>
          <a:p>
            <a:fld id="{667FCB85-D1CE-4E40-93D1-17A763248FCF}" type="slidenum">
              <a:rPr lang="en-US" smtClean="0"/>
              <a:t>‹Nº›</a:t>
            </a:fld>
            <a:endParaRPr lang="en-US" dirty="0"/>
          </a:p>
        </p:txBody>
      </p:sp>
    </p:spTree>
    <p:extLst>
      <p:ext uri="{BB962C8B-B14F-4D97-AF65-F5344CB8AC3E}">
        <p14:creationId xmlns:p14="http://schemas.microsoft.com/office/powerpoint/2010/main" val="3430958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9558F1-5D03-4160-BB6E-2AA7CA0AD923}"/>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90A79466-14C1-4079-8F35-81931B61ACF5}"/>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246F0222-0293-4D87-AE35-5AB27F50BFAE}"/>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3A578863-80BB-4F99-96EF-F310F55B46B9}"/>
              </a:ext>
            </a:extLst>
          </p:cNvPr>
          <p:cNvSpPr>
            <a:spLocks noGrp="1"/>
          </p:cNvSpPr>
          <p:nvPr>
            <p:ph type="dt" sz="half" idx="10"/>
          </p:nvPr>
        </p:nvSpPr>
        <p:spPr/>
        <p:txBody>
          <a:bodyPr/>
          <a:lstStyle/>
          <a:p>
            <a:fld id="{823A0D13-6DDA-420A-BEAD-40E077973E6C}" type="datetimeFigureOut">
              <a:rPr lang="en-US" smtClean="0"/>
              <a:t>20-Dec-18</a:t>
            </a:fld>
            <a:endParaRPr lang="en-US" dirty="0"/>
          </a:p>
        </p:txBody>
      </p:sp>
      <p:sp>
        <p:nvSpPr>
          <p:cNvPr id="6" name="Marcador de pie de página 5">
            <a:extLst>
              <a:ext uri="{FF2B5EF4-FFF2-40B4-BE49-F238E27FC236}">
                <a16:creationId xmlns:a16="http://schemas.microsoft.com/office/drawing/2014/main" id="{89908009-0529-440D-B3BB-0A3320B79B01}"/>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BFFD9F95-FBEA-4853-9270-36318A4E3255}"/>
              </a:ext>
            </a:extLst>
          </p:cNvPr>
          <p:cNvSpPr>
            <a:spLocks noGrp="1"/>
          </p:cNvSpPr>
          <p:nvPr>
            <p:ph type="sldNum" sz="quarter" idx="12"/>
          </p:nvPr>
        </p:nvSpPr>
        <p:spPr/>
        <p:txBody>
          <a:bodyPr/>
          <a:lstStyle/>
          <a:p>
            <a:fld id="{667FCB85-D1CE-4E40-93D1-17A763248FCF}" type="slidenum">
              <a:rPr lang="en-US" smtClean="0"/>
              <a:t>‹Nº›</a:t>
            </a:fld>
            <a:endParaRPr lang="en-US" dirty="0"/>
          </a:p>
        </p:txBody>
      </p:sp>
    </p:spTree>
    <p:extLst>
      <p:ext uri="{BB962C8B-B14F-4D97-AF65-F5344CB8AC3E}">
        <p14:creationId xmlns:p14="http://schemas.microsoft.com/office/powerpoint/2010/main" val="240443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BBF5A7-C0CB-4A02-80B6-B9478F65685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EC798753-CEEA-4C13-8660-3A0E3FA49C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7F431564-69D3-4D0C-B765-7C572F8128FD}"/>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3E918097-6865-422B-9FF8-C052D1492C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278AA4AE-F8C2-430D-8CD7-415F77920FD4}"/>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ABC49286-E46C-42B9-AC9C-F43BB6D56D21}"/>
              </a:ext>
            </a:extLst>
          </p:cNvPr>
          <p:cNvSpPr>
            <a:spLocks noGrp="1"/>
          </p:cNvSpPr>
          <p:nvPr>
            <p:ph type="dt" sz="half" idx="10"/>
          </p:nvPr>
        </p:nvSpPr>
        <p:spPr/>
        <p:txBody>
          <a:bodyPr/>
          <a:lstStyle/>
          <a:p>
            <a:fld id="{823A0D13-6DDA-420A-BEAD-40E077973E6C}" type="datetimeFigureOut">
              <a:rPr lang="en-US" smtClean="0"/>
              <a:t>20-Dec-18</a:t>
            </a:fld>
            <a:endParaRPr lang="en-US" dirty="0"/>
          </a:p>
        </p:txBody>
      </p:sp>
      <p:sp>
        <p:nvSpPr>
          <p:cNvPr id="8" name="Marcador de pie de página 7">
            <a:extLst>
              <a:ext uri="{FF2B5EF4-FFF2-40B4-BE49-F238E27FC236}">
                <a16:creationId xmlns:a16="http://schemas.microsoft.com/office/drawing/2014/main" id="{BA8A3785-F706-4C20-883E-0A2D3AF20E58}"/>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033F350A-0BD3-41AA-9CD3-C3205979D06A}"/>
              </a:ext>
            </a:extLst>
          </p:cNvPr>
          <p:cNvSpPr>
            <a:spLocks noGrp="1"/>
          </p:cNvSpPr>
          <p:nvPr>
            <p:ph type="sldNum" sz="quarter" idx="12"/>
          </p:nvPr>
        </p:nvSpPr>
        <p:spPr/>
        <p:txBody>
          <a:bodyPr/>
          <a:lstStyle/>
          <a:p>
            <a:fld id="{667FCB85-D1CE-4E40-93D1-17A763248FCF}" type="slidenum">
              <a:rPr lang="en-US" smtClean="0"/>
              <a:t>‹Nº›</a:t>
            </a:fld>
            <a:endParaRPr lang="en-US" dirty="0"/>
          </a:p>
        </p:txBody>
      </p:sp>
    </p:spTree>
    <p:extLst>
      <p:ext uri="{BB962C8B-B14F-4D97-AF65-F5344CB8AC3E}">
        <p14:creationId xmlns:p14="http://schemas.microsoft.com/office/powerpoint/2010/main" val="2463640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E17A8F-9D0B-4F26-B8E4-949EDF425219}"/>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1F2AB85B-9C48-4842-B8AE-F595976E91D0}"/>
              </a:ext>
            </a:extLst>
          </p:cNvPr>
          <p:cNvSpPr>
            <a:spLocks noGrp="1"/>
          </p:cNvSpPr>
          <p:nvPr>
            <p:ph type="dt" sz="half" idx="10"/>
          </p:nvPr>
        </p:nvSpPr>
        <p:spPr/>
        <p:txBody>
          <a:bodyPr/>
          <a:lstStyle/>
          <a:p>
            <a:fld id="{823A0D13-6DDA-420A-BEAD-40E077973E6C}" type="datetimeFigureOut">
              <a:rPr lang="en-US" smtClean="0"/>
              <a:t>20-Dec-18</a:t>
            </a:fld>
            <a:endParaRPr lang="en-US" dirty="0"/>
          </a:p>
        </p:txBody>
      </p:sp>
      <p:sp>
        <p:nvSpPr>
          <p:cNvPr id="4" name="Marcador de pie de página 3">
            <a:extLst>
              <a:ext uri="{FF2B5EF4-FFF2-40B4-BE49-F238E27FC236}">
                <a16:creationId xmlns:a16="http://schemas.microsoft.com/office/drawing/2014/main" id="{AB527ACC-45C4-4EF4-B45B-9D536D6B4088}"/>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BBF3ACE8-677B-49C9-BC52-51417F42B805}"/>
              </a:ext>
            </a:extLst>
          </p:cNvPr>
          <p:cNvSpPr>
            <a:spLocks noGrp="1"/>
          </p:cNvSpPr>
          <p:nvPr>
            <p:ph type="sldNum" sz="quarter" idx="12"/>
          </p:nvPr>
        </p:nvSpPr>
        <p:spPr/>
        <p:txBody>
          <a:bodyPr/>
          <a:lstStyle/>
          <a:p>
            <a:fld id="{667FCB85-D1CE-4E40-93D1-17A763248FCF}" type="slidenum">
              <a:rPr lang="en-US" smtClean="0"/>
              <a:t>‹Nº›</a:t>
            </a:fld>
            <a:endParaRPr lang="en-US" dirty="0"/>
          </a:p>
        </p:txBody>
      </p:sp>
    </p:spTree>
    <p:extLst>
      <p:ext uri="{BB962C8B-B14F-4D97-AF65-F5344CB8AC3E}">
        <p14:creationId xmlns:p14="http://schemas.microsoft.com/office/powerpoint/2010/main" val="1480597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E8E9D8D-9092-42EC-A8E7-DBD883B634D1}"/>
              </a:ext>
            </a:extLst>
          </p:cNvPr>
          <p:cNvSpPr>
            <a:spLocks noGrp="1"/>
          </p:cNvSpPr>
          <p:nvPr>
            <p:ph type="dt" sz="half" idx="10"/>
          </p:nvPr>
        </p:nvSpPr>
        <p:spPr/>
        <p:txBody>
          <a:bodyPr/>
          <a:lstStyle/>
          <a:p>
            <a:fld id="{823A0D13-6DDA-420A-BEAD-40E077973E6C}" type="datetimeFigureOut">
              <a:rPr lang="en-US" smtClean="0"/>
              <a:t>20-Dec-18</a:t>
            </a:fld>
            <a:endParaRPr lang="en-US" dirty="0"/>
          </a:p>
        </p:txBody>
      </p:sp>
      <p:sp>
        <p:nvSpPr>
          <p:cNvPr id="3" name="Marcador de pie de página 2">
            <a:extLst>
              <a:ext uri="{FF2B5EF4-FFF2-40B4-BE49-F238E27FC236}">
                <a16:creationId xmlns:a16="http://schemas.microsoft.com/office/drawing/2014/main" id="{66F5C5F4-C18B-4CE5-AA2B-D3DE9088AD2A}"/>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C8E13F2D-AB0E-499A-AD46-44C4E5A70240}"/>
              </a:ext>
            </a:extLst>
          </p:cNvPr>
          <p:cNvSpPr>
            <a:spLocks noGrp="1"/>
          </p:cNvSpPr>
          <p:nvPr>
            <p:ph type="sldNum" sz="quarter" idx="12"/>
          </p:nvPr>
        </p:nvSpPr>
        <p:spPr/>
        <p:txBody>
          <a:bodyPr/>
          <a:lstStyle/>
          <a:p>
            <a:fld id="{667FCB85-D1CE-4E40-93D1-17A763248FCF}" type="slidenum">
              <a:rPr lang="en-US" smtClean="0"/>
              <a:t>‹Nº›</a:t>
            </a:fld>
            <a:endParaRPr lang="en-US" dirty="0"/>
          </a:p>
        </p:txBody>
      </p:sp>
    </p:spTree>
    <p:extLst>
      <p:ext uri="{BB962C8B-B14F-4D97-AF65-F5344CB8AC3E}">
        <p14:creationId xmlns:p14="http://schemas.microsoft.com/office/powerpoint/2010/main" val="1107238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2826E9-BAEF-413F-BAC0-A7D86ED4623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C2B778B2-2D5F-485B-8588-AC9D3FE993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1009862D-B6AA-4865-95E0-4E524871EE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44E87D6A-8BA8-4AB6-92B6-0B8E2C434351}"/>
              </a:ext>
            </a:extLst>
          </p:cNvPr>
          <p:cNvSpPr>
            <a:spLocks noGrp="1"/>
          </p:cNvSpPr>
          <p:nvPr>
            <p:ph type="dt" sz="half" idx="10"/>
          </p:nvPr>
        </p:nvSpPr>
        <p:spPr/>
        <p:txBody>
          <a:bodyPr/>
          <a:lstStyle/>
          <a:p>
            <a:fld id="{823A0D13-6DDA-420A-BEAD-40E077973E6C}" type="datetimeFigureOut">
              <a:rPr lang="en-US" smtClean="0"/>
              <a:t>20-Dec-18</a:t>
            </a:fld>
            <a:endParaRPr lang="en-US" dirty="0"/>
          </a:p>
        </p:txBody>
      </p:sp>
      <p:sp>
        <p:nvSpPr>
          <p:cNvPr id="6" name="Marcador de pie de página 5">
            <a:extLst>
              <a:ext uri="{FF2B5EF4-FFF2-40B4-BE49-F238E27FC236}">
                <a16:creationId xmlns:a16="http://schemas.microsoft.com/office/drawing/2014/main" id="{DE574E32-8560-4FB8-AD4E-55E345B98845}"/>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6CD9710C-584B-4C3F-8D86-4611E807843D}"/>
              </a:ext>
            </a:extLst>
          </p:cNvPr>
          <p:cNvSpPr>
            <a:spLocks noGrp="1"/>
          </p:cNvSpPr>
          <p:nvPr>
            <p:ph type="sldNum" sz="quarter" idx="12"/>
          </p:nvPr>
        </p:nvSpPr>
        <p:spPr/>
        <p:txBody>
          <a:bodyPr/>
          <a:lstStyle/>
          <a:p>
            <a:fld id="{667FCB85-D1CE-4E40-93D1-17A763248FCF}" type="slidenum">
              <a:rPr lang="en-US" smtClean="0"/>
              <a:t>‹Nº›</a:t>
            </a:fld>
            <a:endParaRPr lang="en-US" dirty="0"/>
          </a:p>
        </p:txBody>
      </p:sp>
    </p:spTree>
    <p:extLst>
      <p:ext uri="{BB962C8B-B14F-4D97-AF65-F5344CB8AC3E}">
        <p14:creationId xmlns:p14="http://schemas.microsoft.com/office/powerpoint/2010/main" val="1943836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63D985-E28C-47D7-9824-F4BABB6068D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38AB57D0-D4B5-4804-8B75-B3B1316BFD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Marcador de texto 3">
            <a:extLst>
              <a:ext uri="{FF2B5EF4-FFF2-40B4-BE49-F238E27FC236}">
                <a16:creationId xmlns:a16="http://schemas.microsoft.com/office/drawing/2014/main" id="{0E1C87CC-07C8-4856-966C-0CB3654CAC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5A1A9F19-38C8-4370-93FE-583CE0D2F377}"/>
              </a:ext>
            </a:extLst>
          </p:cNvPr>
          <p:cNvSpPr>
            <a:spLocks noGrp="1"/>
          </p:cNvSpPr>
          <p:nvPr>
            <p:ph type="dt" sz="half" idx="10"/>
          </p:nvPr>
        </p:nvSpPr>
        <p:spPr/>
        <p:txBody>
          <a:bodyPr/>
          <a:lstStyle/>
          <a:p>
            <a:fld id="{823A0D13-6DDA-420A-BEAD-40E077973E6C}" type="datetimeFigureOut">
              <a:rPr lang="en-US" smtClean="0"/>
              <a:t>20-Dec-18</a:t>
            </a:fld>
            <a:endParaRPr lang="en-US" dirty="0"/>
          </a:p>
        </p:txBody>
      </p:sp>
      <p:sp>
        <p:nvSpPr>
          <p:cNvPr id="6" name="Marcador de pie de página 5">
            <a:extLst>
              <a:ext uri="{FF2B5EF4-FFF2-40B4-BE49-F238E27FC236}">
                <a16:creationId xmlns:a16="http://schemas.microsoft.com/office/drawing/2014/main" id="{04DA77D0-85EE-4228-98B8-FEAE1A8A3EEA}"/>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92F18976-10CE-4835-86A3-EFBA0432F291}"/>
              </a:ext>
            </a:extLst>
          </p:cNvPr>
          <p:cNvSpPr>
            <a:spLocks noGrp="1"/>
          </p:cNvSpPr>
          <p:nvPr>
            <p:ph type="sldNum" sz="quarter" idx="12"/>
          </p:nvPr>
        </p:nvSpPr>
        <p:spPr/>
        <p:txBody>
          <a:bodyPr/>
          <a:lstStyle/>
          <a:p>
            <a:fld id="{667FCB85-D1CE-4E40-93D1-17A763248FCF}" type="slidenum">
              <a:rPr lang="en-US" smtClean="0"/>
              <a:t>‹Nº›</a:t>
            </a:fld>
            <a:endParaRPr lang="en-US" dirty="0"/>
          </a:p>
        </p:txBody>
      </p:sp>
    </p:spTree>
    <p:extLst>
      <p:ext uri="{BB962C8B-B14F-4D97-AF65-F5344CB8AC3E}">
        <p14:creationId xmlns:p14="http://schemas.microsoft.com/office/powerpoint/2010/main" val="1679677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0C42D9A-69B6-4C36-A675-19AE31E06E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81ABF4DA-10B1-4DE9-8071-A109FA281A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6F292D94-ED86-4881-ABCB-E34AEA36FA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3A0D13-6DDA-420A-BEAD-40E077973E6C}" type="datetimeFigureOut">
              <a:rPr lang="en-US" smtClean="0"/>
              <a:t>20-Dec-18</a:t>
            </a:fld>
            <a:endParaRPr lang="en-US" dirty="0"/>
          </a:p>
        </p:txBody>
      </p:sp>
      <p:sp>
        <p:nvSpPr>
          <p:cNvPr id="5" name="Marcador de pie de página 4">
            <a:extLst>
              <a:ext uri="{FF2B5EF4-FFF2-40B4-BE49-F238E27FC236}">
                <a16:creationId xmlns:a16="http://schemas.microsoft.com/office/drawing/2014/main" id="{2BC19D76-B706-4004-88ED-F799A051AC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E906935A-EC55-4BBA-AE11-4CB00C6D5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7FCB85-D1CE-4E40-93D1-17A763248FCF}" type="slidenum">
              <a:rPr lang="en-US" smtClean="0"/>
              <a:t>‹Nº›</a:t>
            </a:fld>
            <a:endParaRPr lang="en-US" dirty="0"/>
          </a:p>
        </p:txBody>
      </p:sp>
    </p:spTree>
    <p:extLst>
      <p:ext uri="{BB962C8B-B14F-4D97-AF65-F5344CB8AC3E}">
        <p14:creationId xmlns:p14="http://schemas.microsoft.com/office/powerpoint/2010/main" val="972770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E4ABCDE1-F365-4465-965D-6BA9A70C6E19}"/>
              </a:ext>
            </a:extLst>
          </p:cNvPr>
          <p:cNvSpPr txBox="1"/>
          <p:nvPr/>
        </p:nvSpPr>
        <p:spPr>
          <a:xfrm>
            <a:off x="715618" y="0"/>
            <a:ext cx="10760764" cy="6832640"/>
          </a:xfrm>
          <a:prstGeom prst="rect">
            <a:avLst/>
          </a:prstGeom>
          <a:noFill/>
        </p:spPr>
        <p:txBody>
          <a:bodyPr wrap="square" rtlCol="0">
            <a:spAutoFit/>
          </a:bodyPr>
          <a:lstStyle/>
          <a:p>
            <a:pPr algn="ctr"/>
            <a:r>
              <a:rPr lang="es-ES" b="1" dirty="0"/>
              <a:t>Estructura</a:t>
            </a:r>
          </a:p>
          <a:p>
            <a:pPr marL="285750" indent="-285750">
              <a:buFont typeface="Arial" panose="020B0604020202020204" pitchFamily="34" charset="0"/>
              <a:buChar char="•"/>
            </a:pPr>
            <a:r>
              <a:rPr lang="es-ES" sz="1400" b="1" dirty="0"/>
              <a:t>Nosotros:</a:t>
            </a:r>
          </a:p>
          <a:p>
            <a:pPr marL="1200150" lvl="2" indent="-285750">
              <a:buFont typeface="Courier New" panose="02070309020205020404" pitchFamily="49" charset="0"/>
              <a:buChar char="o"/>
            </a:pPr>
            <a:r>
              <a:rPr lang="es-ES" sz="1400" dirty="0" err="1"/>
              <a:t>Intro</a:t>
            </a:r>
            <a:endParaRPr lang="es-ES" sz="1400" dirty="0"/>
          </a:p>
          <a:p>
            <a:pPr marL="1657350" lvl="3" indent="-285750">
              <a:buFont typeface="Wingdings" panose="05000000000000000000" pitchFamily="2" charset="2"/>
              <a:buChar char="ü"/>
            </a:pPr>
            <a:r>
              <a:rPr lang="es-ES" sz="1400" dirty="0"/>
              <a:t>Misión</a:t>
            </a:r>
          </a:p>
          <a:p>
            <a:pPr marL="1657350" lvl="3" indent="-285750">
              <a:buFont typeface="Wingdings" panose="05000000000000000000" pitchFamily="2" charset="2"/>
              <a:buChar char="ü"/>
            </a:pPr>
            <a:r>
              <a:rPr lang="es-ES" sz="1400" dirty="0"/>
              <a:t>Visión</a:t>
            </a:r>
          </a:p>
          <a:p>
            <a:pPr marL="285750" indent="-285750">
              <a:buFont typeface="Arial" panose="020B0604020202020204" pitchFamily="34" charset="0"/>
              <a:buChar char="•"/>
            </a:pPr>
            <a:r>
              <a:rPr lang="es-VE" sz="1400" b="1" dirty="0"/>
              <a:t>A</a:t>
            </a:r>
            <a:r>
              <a:rPr lang="en-US" sz="1400" b="1" dirty="0" err="1"/>
              <a:t>liados</a:t>
            </a:r>
            <a:r>
              <a:rPr lang="en-US" sz="1400" b="1" dirty="0"/>
              <a:t> y </a:t>
            </a:r>
            <a:r>
              <a:rPr lang="en-US" sz="1400" b="1" dirty="0" err="1"/>
              <a:t>Certificaciones</a:t>
            </a:r>
            <a:r>
              <a:rPr lang="en-US" sz="1400" b="1" dirty="0"/>
              <a:t>:</a:t>
            </a:r>
          </a:p>
          <a:p>
            <a:pPr marL="742950" lvl="1" indent="-285750">
              <a:buFont typeface="Arial" panose="020B0604020202020204" pitchFamily="34" charset="0"/>
              <a:buChar char="•"/>
            </a:pPr>
            <a:r>
              <a:rPr lang="es-VE" sz="1400" b="1" dirty="0"/>
              <a:t>L</a:t>
            </a:r>
            <a:r>
              <a:rPr lang="en-US" sz="1400" b="1" dirty="0" err="1"/>
              <a:t>ogos</a:t>
            </a:r>
            <a:endParaRPr lang="en-US" sz="1400" b="1" dirty="0"/>
          </a:p>
          <a:p>
            <a:pPr marL="1200150" lvl="2" indent="-285750">
              <a:buFont typeface="Courier New" panose="02070309020205020404" pitchFamily="49" charset="0"/>
              <a:buChar char="o"/>
            </a:pPr>
            <a:r>
              <a:rPr lang="en-US" sz="1400" dirty="0"/>
              <a:t>Cisco</a:t>
            </a:r>
          </a:p>
          <a:p>
            <a:pPr marL="1200150" lvl="2" indent="-285750">
              <a:buFont typeface="Courier New" panose="02070309020205020404" pitchFamily="49" charset="0"/>
              <a:buChar char="o"/>
            </a:pPr>
            <a:r>
              <a:rPr lang="en-US" sz="1400" dirty="0" err="1"/>
              <a:t>Netapp</a:t>
            </a:r>
            <a:endParaRPr lang="en-US" sz="1400" dirty="0"/>
          </a:p>
          <a:p>
            <a:pPr marL="1200150" lvl="2" indent="-285750">
              <a:buFont typeface="Courier New" panose="02070309020205020404" pitchFamily="49" charset="0"/>
              <a:buChar char="o"/>
            </a:pPr>
            <a:r>
              <a:rPr lang="es-VE" sz="1400" dirty="0" err="1"/>
              <a:t>Vmware</a:t>
            </a:r>
            <a:endParaRPr lang="es-VE" sz="1400" dirty="0"/>
          </a:p>
          <a:p>
            <a:pPr marL="1200150" lvl="2" indent="-285750">
              <a:buFont typeface="Courier New" panose="02070309020205020404" pitchFamily="49" charset="0"/>
              <a:buChar char="o"/>
            </a:pPr>
            <a:r>
              <a:rPr lang="es-VE" sz="1400" dirty="0"/>
              <a:t>Veeam</a:t>
            </a:r>
          </a:p>
          <a:p>
            <a:pPr marL="1200150" lvl="2" indent="-285750">
              <a:buFont typeface="Courier New" panose="02070309020205020404" pitchFamily="49" charset="0"/>
              <a:buChar char="o"/>
            </a:pPr>
            <a:r>
              <a:rPr lang="es-VE" sz="1400" dirty="0"/>
              <a:t>Microsoft</a:t>
            </a:r>
          </a:p>
          <a:p>
            <a:pPr marL="1200150" lvl="2" indent="-285750">
              <a:buFont typeface="Courier New" panose="02070309020205020404" pitchFamily="49" charset="0"/>
              <a:buChar char="o"/>
            </a:pPr>
            <a:r>
              <a:rPr lang="es-VE" sz="1400" dirty="0"/>
              <a:t>AWS</a:t>
            </a:r>
            <a:endParaRPr lang="es-ES" sz="1400" dirty="0"/>
          </a:p>
          <a:p>
            <a:pPr marL="285750" indent="-285750">
              <a:buFont typeface="Arial" panose="020B0604020202020204" pitchFamily="34" charset="0"/>
              <a:buChar char="•"/>
            </a:pPr>
            <a:r>
              <a:rPr lang="es-ES" sz="1400" b="1" dirty="0"/>
              <a:t>Soluciones </a:t>
            </a:r>
            <a:r>
              <a:rPr lang="en-US" sz="1400" b="1" dirty="0"/>
              <a:t>&amp; </a:t>
            </a:r>
            <a:r>
              <a:rPr lang="es-ES" sz="1400" b="1" dirty="0"/>
              <a:t>Servicios:</a:t>
            </a:r>
          </a:p>
          <a:p>
            <a:pPr marL="1200150" lvl="2" indent="-285750">
              <a:buFont typeface="Courier New" panose="02070309020205020404" pitchFamily="49" charset="0"/>
              <a:buChar char="o"/>
            </a:pPr>
            <a:r>
              <a:rPr lang="es-ES" sz="1400" dirty="0"/>
              <a:t>Digital </a:t>
            </a:r>
            <a:r>
              <a:rPr lang="es-ES" sz="1400" dirty="0" err="1"/>
              <a:t>Ready</a:t>
            </a:r>
            <a:r>
              <a:rPr lang="es-ES" sz="1400" dirty="0"/>
              <a:t> </a:t>
            </a:r>
            <a:r>
              <a:rPr lang="es-ES" sz="1400" dirty="0" err="1"/>
              <a:t>Infrastructure</a:t>
            </a:r>
            <a:endParaRPr lang="es-ES" sz="1400" dirty="0"/>
          </a:p>
          <a:p>
            <a:pPr marL="1657350" lvl="3" indent="-285750">
              <a:buFont typeface="Courier New" panose="02070309020205020404" pitchFamily="49" charset="0"/>
              <a:buChar char="o"/>
            </a:pPr>
            <a:r>
              <a:rPr lang="es-ES" sz="1400" dirty="0" err="1"/>
              <a:t>Networking</a:t>
            </a:r>
            <a:endParaRPr lang="es-ES" sz="1400" dirty="0"/>
          </a:p>
          <a:p>
            <a:pPr marL="1657350" lvl="3" indent="-285750">
              <a:buFont typeface="Courier New" panose="02070309020205020404" pitchFamily="49" charset="0"/>
              <a:buChar char="o"/>
            </a:pPr>
            <a:r>
              <a:rPr lang="es-ES" sz="1400" dirty="0"/>
              <a:t>SDN</a:t>
            </a:r>
          </a:p>
          <a:p>
            <a:pPr marL="1657350" lvl="3" indent="-285750">
              <a:buFont typeface="Courier New" panose="02070309020205020404" pitchFamily="49" charset="0"/>
              <a:buChar char="o"/>
            </a:pPr>
            <a:r>
              <a:rPr lang="es-ES" sz="1400" dirty="0" err="1"/>
              <a:t>Infrastructure</a:t>
            </a:r>
            <a:r>
              <a:rPr lang="es-ES" sz="1400" dirty="0"/>
              <a:t> </a:t>
            </a:r>
            <a:r>
              <a:rPr lang="es-ES" sz="1400" dirty="0" err="1"/>
              <a:t>ready</a:t>
            </a:r>
            <a:endParaRPr lang="es-ES" sz="1400" dirty="0"/>
          </a:p>
          <a:p>
            <a:pPr marL="1200150" lvl="2" indent="-285750">
              <a:buFont typeface="Courier New" panose="02070309020205020404" pitchFamily="49" charset="0"/>
              <a:buChar char="o"/>
            </a:pPr>
            <a:r>
              <a:rPr lang="es-ES" sz="1400" dirty="0" err="1"/>
              <a:t>Hybrid</a:t>
            </a:r>
            <a:r>
              <a:rPr lang="es-ES" sz="1400" dirty="0"/>
              <a:t> IT</a:t>
            </a:r>
          </a:p>
          <a:p>
            <a:pPr marL="1657350" lvl="3" indent="-285750">
              <a:buFont typeface="Courier New" panose="02070309020205020404" pitchFamily="49" charset="0"/>
              <a:buChar char="o"/>
            </a:pPr>
            <a:r>
              <a:rPr lang="es-ES" sz="1400" dirty="0" err="1"/>
              <a:t>Datacenter</a:t>
            </a:r>
            <a:endParaRPr lang="es-ES" sz="1400" dirty="0"/>
          </a:p>
          <a:p>
            <a:pPr marL="1657350" lvl="3" indent="-285750">
              <a:buFont typeface="Courier New" panose="02070309020205020404" pitchFamily="49" charset="0"/>
              <a:buChar char="o"/>
            </a:pPr>
            <a:r>
              <a:rPr lang="es-ES" sz="1400" dirty="0"/>
              <a:t>Security</a:t>
            </a:r>
          </a:p>
          <a:p>
            <a:pPr marL="1657350" lvl="3" indent="-285750">
              <a:buFont typeface="Courier New" panose="02070309020205020404" pitchFamily="49" charset="0"/>
              <a:buChar char="o"/>
            </a:pPr>
            <a:r>
              <a:rPr lang="es-ES" sz="1400" dirty="0"/>
              <a:t>Cloud </a:t>
            </a:r>
            <a:r>
              <a:rPr lang="es-ES" sz="1400" dirty="0" err="1"/>
              <a:t>Solutions</a:t>
            </a:r>
            <a:endParaRPr lang="es-ES" sz="1400" dirty="0"/>
          </a:p>
          <a:p>
            <a:pPr marL="1657350" lvl="3" indent="-285750">
              <a:buFont typeface="Courier New" panose="02070309020205020404" pitchFamily="49" charset="0"/>
              <a:buChar char="o"/>
            </a:pPr>
            <a:r>
              <a:rPr lang="es-ES" sz="1400" dirty="0"/>
              <a:t>Business </a:t>
            </a:r>
            <a:r>
              <a:rPr lang="es-ES" sz="1400" dirty="0" err="1"/>
              <a:t>Continuity</a:t>
            </a:r>
            <a:r>
              <a:rPr lang="es-ES" sz="1400" dirty="0"/>
              <a:t> </a:t>
            </a:r>
            <a:r>
              <a:rPr lang="es-ES" sz="1400" dirty="0" err="1"/>
              <a:t>Disaster</a:t>
            </a:r>
            <a:r>
              <a:rPr lang="es-ES" sz="1400" dirty="0"/>
              <a:t> </a:t>
            </a:r>
            <a:r>
              <a:rPr lang="es-ES" sz="1400" dirty="0" err="1"/>
              <a:t>Recovery</a:t>
            </a:r>
            <a:r>
              <a:rPr lang="es-ES" sz="1400" dirty="0"/>
              <a:t> (BCDR)</a:t>
            </a:r>
          </a:p>
          <a:p>
            <a:pPr marL="1200150" lvl="2" indent="-285750">
              <a:buFont typeface="Courier New" panose="02070309020205020404" pitchFamily="49" charset="0"/>
              <a:buChar char="o"/>
            </a:pPr>
            <a:r>
              <a:rPr lang="es-ES" sz="1400" dirty="0"/>
              <a:t>Digital </a:t>
            </a:r>
            <a:r>
              <a:rPr lang="es-ES" sz="1400" dirty="0" err="1"/>
              <a:t>Workspace</a:t>
            </a:r>
            <a:r>
              <a:rPr lang="es-ES" sz="1400" dirty="0"/>
              <a:t>:</a:t>
            </a:r>
          </a:p>
          <a:p>
            <a:pPr marL="1657350" lvl="3" indent="-285750">
              <a:buFont typeface="Courier New" panose="02070309020205020404" pitchFamily="49" charset="0"/>
              <a:buChar char="o"/>
            </a:pPr>
            <a:r>
              <a:rPr lang="es-ES" sz="1400" dirty="0" err="1"/>
              <a:t>Collaboration</a:t>
            </a:r>
            <a:r>
              <a:rPr lang="es-ES" sz="1400" dirty="0"/>
              <a:t> and </a:t>
            </a:r>
            <a:r>
              <a:rPr lang="es-ES" sz="1400" dirty="0" err="1"/>
              <a:t>communications</a:t>
            </a:r>
            <a:endParaRPr lang="es-ES" sz="1400" dirty="0"/>
          </a:p>
          <a:p>
            <a:pPr marL="1657350" lvl="3" indent="-285750">
              <a:buFont typeface="Courier New" panose="02070309020205020404" pitchFamily="49" charset="0"/>
              <a:buChar char="o"/>
            </a:pPr>
            <a:r>
              <a:rPr lang="es-ES" sz="1400" dirty="0" err="1"/>
              <a:t>Mobility</a:t>
            </a:r>
            <a:endParaRPr lang="es-ES" sz="1400" dirty="0"/>
          </a:p>
          <a:p>
            <a:pPr marL="1200150" lvl="2" indent="-285750">
              <a:buFont typeface="Courier New" panose="02070309020205020404" pitchFamily="49" charset="0"/>
              <a:buChar char="o"/>
            </a:pPr>
            <a:r>
              <a:rPr lang="es-ES" sz="1400" dirty="0" err="1"/>
              <a:t>CyberSecurity</a:t>
            </a:r>
            <a:endParaRPr lang="es-ES" sz="1400" dirty="0"/>
          </a:p>
          <a:p>
            <a:pPr marL="1200150" lvl="2" indent="-285750">
              <a:buFont typeface="Courier New" panose="02070309020205020404" pitchFamily="49" charset="0"/>
              <a:buChar char="o"/>
            </a:pPr>
            <a:r>
              <a:rPr lang="es-ES" sz="1400" dirty="0"/>
              <a:t>Digital </a:t>
            </a:r>
          </a:p>
          <a:p>
            <a:pPr marL="1200150" lvl="2" indent="-285750">
              <a:buFont typeface="Courier New" panose="02070309020205020404" pitchFamily="49" charset="0"/>
              <a:buChar char="o"/>
            </a:pPr>
            <a:r>
              <a:rPr lang="es-ES" sz="1400" dirty="0"/>
              <a:t>Web y Aplicaciones</a:t>
            </a:r>
          </a:p>
          <a:p>
            <a:pPr marL="1200150" lvl="2" indent="-285750">
              <a:buFont typeface="Courier New" panose="02070309020205020404" pitchFamily="49" charset="0"/>
              <a:buChar char="o"/>
            </a:pPr>
            <a:r>
              <a:rPr lang="es-ES" sz="1400" dirty="0"/>
              <a:t>Cloud </a:t>
            </a:r>
            <a:r>
              <a:rPr lang="es-ES" sz="1400" dirty="0" err="1"/>
              <a:t>Enablement</a:t>
            </a:r>
            <a:endParaRPr lang="es-ES" sz="1400" dirty="0"/>
          </a:p>
          <a:p>
            <a:pPr lvl="2"/>
            <a:endParaRPr lang="es-ES" sz="1400" dirty="0"/>
          </a:p>
        </p:txBody>
      </p:sp>
    </p:spTree>
    <p:extLst>
      <p:ext uri="{BB962C8B-B14F-4D97-AF65-F5344CB8AC3E}">
        <p14:creationId xmlns:p14="http://schemas.microsoft.com/office/powerpoint/2010/main" val="2154284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B701CF-E163-4DCC-9054-4BFA37BB2857}"/>
              </a:ext>
            </a:extLst>
          </p:cNvPr>
          <p:cNvSpPr>
            <a:spLocks noGrp="1"/>
          </p:cNvSpPr>
          <p:nvPr>
            <p:ph type="title"/>
          </p:nvPr>
        </p:nvSpPr>
        <p:spPr>
          <a:xfrm>
            <a:off x="558247" y="633580"/>
            <a:ext cx="11075505" cy="5926246"/>
          </a:xfrm>
        </p:spPr>
        <p:txBody>
          <a:bodyPr>
            <a:noAutofit/>
          </a:bodyPr>
          <a:lstStyle/>
          <a:p>
            <a:r>
              <a:rPr lang="es-ES" sz="2000" b="1" dirty="0" err="1">
                <a:latin typeface="+mn-lt"/>
              </a:rPr>
              <a:t>CyberSecurity</a:t>
            </a:r>
            <a:r>
              <a:rPr lang="es-ES" sz="1600" b="1" dirty="0">
                <a:latin typeface="+mn-lt"/>
              </a:rPr>
              <a:t>	</a:t>
            </a:r>
            <a:br>
              <a:rPr lang="es-ES" sz="1600" b="1" dirty="0">
                <a:latin typeface="+mn-lt"/>
              </a:rPr>
            </a:br>
            <a:br>
              <a:rPr lang="es-ES" sz="1600" b="1" dirty="0">
                <a:latin typeface="+mn-lt"/>
              </a:rPr>
            </a:br>
            <a:r>
              <a:rPr lang="es-ES" sz="1600" dirty="0">
                <a:latin typeface="+mn-lt"/>
              </a:rPr>
              <a:t>EL valor de la data, su incremento exponencial y la diversidad de opciones que se tiene para albergarla y consumirla, ha generado una gran cantidad de nuevos desafíos para mantenerla segura sin afectar la operación, la constante necesidad de innovar y hacer mas con el menor riesgo posible ha despertado la necesidad de implementar políticas, procesos e infraestructura que en </a:t>
            </a:r>
            <a:r>
              <a:rPr lang="es-ES" sz="1600" dirty="0" err="1">
                <a:latin typeface="+mn-lt"/>
              </a:rPr>
              <a:t>cojunto</a:t>
            </a:r>
            <a:r>
              <a:rPr lang="es-ES" sz="1600" dirty="0">
                <a:latin typeface="+mn-lt"/>
              </a:rPr>
              <a:t> son la respuesta a los nuevos desafíos que presenta el mercado. </a:t>
            </a:r>
            <a:br>
              <a:rPr lang="es-ES" sz="1600" dirty="0">
                <a:latin typeface="+mn-lt"/>
              </a:rPr>
            </a:br>
            <a:br>
              <a:rPr lang="es-ES" sz="1600" dirty="0">
                <a:latin typeface="+mn-lt"/>
              </a:rPr>
            </a:br>
            <a:r>
              <a:rPr lang="es-ES" sz="1600" b="1" dirty="0" err="1">
                <a:latin typeface="+mn-lt"/>
              </a:rPr>
              <a:t>Risk</a:t>
            </a:r>
            <a:r>
              <a:rPr lang="es-ES" sz="1600" b="1" dirty="0">
                <a:latin typeface="+mn-lt"/>
              </a:rPr>
              <a:t> and </a:t>
            </a:r>
            <a:r>
              <a:rPr lang="es-ES" sz="1600" b="1" dirty="0" err="1">
                <a:latin typeface="+mn-lt"/>
              </a:rPr>
              <a:t>compliance</a:t>
            </a:r>
            <a:br>
              <a:rPr lang="es-ES" sz="1600" dirty="0">
                <a:latin typeface="+mn-lt"/>
              </a:rPr>
            </a:br>
            <a:br>
              <a:rPr lang="es-ES" sz="1600" dirty="0">
                <a:latin typeface="+mn-lt"/>
              </a:rPr>
            </a:br>
            <a:r>
              <a:rPr lang="es-ES" sz="1600" dirty="0">
                <a:latin typeface="+mn-lt"/>
              </a:rPr>
              <a:t>En </a:t>
            </a:r>
            <a:r>
              <a:rPr lang="es-ES" sz="1600" dirty="0" err="1">
                <a:latin typeface="+mn-lt"/>
              </a:rPr>
              <a:t>Xbyte</a:t>
            </a:r>
            <a:r>
              <a:rPr lang="es-ES" sz="1600" dirty="0">
                <a:latin typeface="+mn-lt"/>
              </a:rPr>
              <a:t> </a:t>
            </a:r>
            <a:r>
              <a:rPr lang="es-ES" sz="1600" dirty="0" err="1">
                <a:latin typeface="+mn-lt"/>
              </a:rPr>
              <a:t>temenos</a:t>
            </a:r>
            <a:r>
              <a:rPr lang="es-ES" sz="1600" dirty="0">
                <a:latin typeface="+mn-lt"/>
              </a:rPr>
              <a:t> la capacidad para asesorarte en la </a:t>
            </a:r>
            <a:r>
              <a:rPr lang="es-ES" sz="1600" dirty="0" err="1">
                <a:latin typeface="+mn-lt"/>
              </a:rPr>
              <a:t>implantacion</a:t>
            </a:r>
            <a:r>
              <a:rPr lang="es-ES" sz="1600" dirty="0">
                <a:latin typeface="+mn-lt"/>
              </a:rPr>
              <a:t> de un modelo de manejo de datos que se adapte al nivel de riesgo que tu negocio pueda afrontar mientras se cumple con </a:t>
            </a:r>
            <a:r>
              <a:rPr lang="es-ES" sz="1600" dirty="0" err="1">
                <a:latin typeface="+mn-lt"/>
              </a:rPr>
              <a:t>caulquier</a:t>
            </a:r>
            <a:r>
              <a:rPr lang="es-ES" sz="1600" dirty="0">
                <a:latin typeface="+mn-lt"/>
              </a:rPr>
              <a:t> </a:t>
            </a:r>
            <a:r>
              <a:rPr lang="es-ES" sz="1600" dirty="0" err="1">
                <a:latin typeface="+mn-lt"/>
              </a:rPr>
              <a:t>regulacion</a:t>
            </a:r>
            <a:r>
              <a:rPr lang="es-ES" sz="1600" dirty="0">
                <a:latin typeface="+mn-lt"/>
              </a:rPr>
              <a:t> tanto interna como externa, contamos con la experiencia para operar documentar e implementar cualquier </a:t>
            </a:r>
            <a:r>
              <a:rPr lang="es-ES" sz="1600" dirty="0" err="1">
                <a:latin typeface="+mn-lt"/>
              </a:rPr>
              <a:t>politica</a:t>
            </a:r>
            <a:r>
              <a:rPr lang="es-ES" sz="1600" dirty="0">
                <a:latin typeface="+mn-lt"/>
              </a:rPr>
              <a:t> o proceso requerida para tu negocio.</a:t>
            </a:r>
            <a:br>
              <a:rPr lang="es-ES" sz="1600" dirty="0">
                <a:latin typeface="+mn-lt"/>
              </a:rPr>
            </a:br>
            <a:br>
              <a:rPr lang="es-ES" sz="1600" dirty="0">
                <a:latin typeface="+mn-lt"/>
              </a:rPr>
            </a:br>
            <a:r>
              <a:rPr lang="es-ES" sz="1600" b="1" dirty="0" err="1">
                <a:latin typeface="+mn-lt"/>
              </a:rPr>
              <a:t>Deteccion</a:t>
            </a:r>
            <a:r>
              <a:rPr lang="es-ES" sz="1600" b="1" dirty="0">
                <a:latin typeface="+mn-lt"/>
              </a:rPr>
              <a:t> and response.</a:t>
            </a:r>
            <a:br>
              <a:rPr lang="es-ES" sz="1600" dirty="0">
                <a:latin typeface="+mn-lt"/>
              </a:rPr>
            </a:br>
            <a:br>
              <a:rPr lang="es-ES" sz="1600" dirty="0">
                <a:latin typeface="+mn-lt"/>
              </a:rPr>
            </a:br>
            <a:r>
              <a:rPr lang="es-ES" sz="1600" dirty="0">
                <a:latin typeface="+mn-lt"/>
              </a:rPr>
              <a:t>Contamos con diversas herramientas y métodos para la </a:t>
            </a:r>
            <a:r>
              <a:rPr lang="es-ES" sz="1600" dirty="0" err="1">
                <a:latin typeface="+mn-lt"/>
              </a:rPr>
              <a:t>evaluacion</a:t>
            </a:r>
            <a:r>
              <a:rPr lang="es-ES" sz="1600" dirty="0">
                <a:latin typeface="+mn-lt"/>
              </a:rPr>
              <a:t> e </a:t>
            </a:r>
            <a:r>
              <a:rPr lang="es-ES" sz="1600" dirty="0" err="1">
                <a:latin typeface="+mn-lt"/>
              </a:rPr>
              <a:t>identificacion</a:t>
            </a:r>
            <a:r>
              <a:rPr lang="es-ES" sz="1600" dirty="0">
                <a:latin typeface="+mn-lt"/>
              </a:rPr>
              <a:t> de posibles </a:t>
            </a:r>
            <a:r>
              <a:rPr lang="es-ES" sz="1600" dirty="0" err="1">
                <a:latin typeface="+mn-lt"/>
              </a:rPr>
              <a:t>vuilnerabilidades</a:t>
            </a:r>
            <a:r>
              <a:rPr lang="es-ES" sz="1600" dirty="0">
                <a:latin typeface="+mn-lt"/>
              </a:rPr>
              <a:t> que puedan afectarte y que nos permiten la </a:t>
            </a:r>
            <a:r>
              <a:rPr lang="es-ES" sz="1600" dirty="0" err="1">
                <a:latin typeface="+mn-lt"/>
              </a:rPr>
              <a:t>elaboracion</a:t>
            </a:r>
            <a:r>
              <a:rPr lang="es-ES" sz="1600" dirty="0">
                <a:latin typeface="+mn-lt"/>
              </a:rPr>
              <a:t> de un plan de repuesta acorde a dichas vulnerabilidades.</a:t>
            </a:r>
            <a:br>
              <a:rPr lang="en-US" sz="1600" b="1" dirty="0">
                <a:latin typeface="+mn-lt"/>
              </a:rPr>
            </a:br>
            <a:endParaRPr lang="en-US" sz="1600" dirty="0">
              <a:solidFill>
                <a:srgbClr val="FF0000"/>
              </a:solidFill>
            </a:endParaRPr>
          </a:p>
        </p:txBody>
      </p:sp>
    </p:spTree>
    <p:extLst>
      <p:ext uri="{BB962C8B-B14F-4D97-AF65-F5344CB8AC3E}">
        <p14:creationId xmlns:p14="http://schemas.microsoft.com/office/powerpoint/2010/main" val="3108042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B701CF-E163-4DCC-9054-4BFA37BB2857}"/>
              </a:ext>
            </a:extLst>
          </p:cNvPr>
          <p:cNvSpPr>
            <a:spLocks noGrp="1"/>
          </p:cNvSpPr>
          <p:nvPr>
            <p:ph type="title"/>
          </p:nvPr>
        </p:nvSpPr>
        <p:spPr>
          <a:xfrm>
            <a:off x="558247" y="633580"/>
            <a:ext cx="11075505" cy="5926246"/>
          </a:xfrm>
        </p:spPr>
        <p:txBody>
          <a:bodyPr>
            <a:noAutofit/>
          </a:bodyPr>
          <a:lstStyle/>
          <a:p>
            <a:r>
              <a:rPr lang="en-US" sz="1600" b="1" dirty="0" err="1">
                <a:latin typeface="+mn-lt"/>
              </a:rPr>
              <a:t>CyberSecurity</a:t>
            </a:r>
            <a:br>
              <a:rPr lang="en-US" sz="1600" b="1" dirty="0">
                <a:latin typeface="+mn-lt"/>
              </a:rPr>
            </a:br>
            <a:br>
              <a:rPr lang="en-US" sz="1600" b="1" dirty="0">
                <a:latin typeface="+mn-lt"/>
              </a:rPr>
            </a:br>
            <a:r>
              <a:rPr lang="en-US" sz="1600" b="1" dirty="0">
                <a:latin typeface="+mn-lt"/>
              </a:rPr>
              <a:t>Infrastructure and end-point security</a:t>
            </a:r>
            <a:br>
              <a:rPr lang="en-US" sz="1600" b="1" dirty="0">
                <a:latin typeface="+mn-lt"/>
              </a:rPr>
            </a:br>
            <a:br>
              <a:rPr lang="en-US" sz="1600" b="1" dirty="0">
                <a:latin typeface="+mn-lt"/>
              </a:rPr>
            </a:br>
            <a:r>
              <a:rPr lang="en-US" sz="1600" dirty="0" err="1">
                <a:latin typeface="+mn-lt"/>
              </a:rPr>
              <a:t>En</a:t>
            </a:r>
            <a:r>
              <a:rPr lang="en-US" sz="1600" dirty="0">
                <a:latin typeface="+mn-lt"/>
              </a:rPr>
              <a:t> el </a:t>
            </a:r>
            <a:r>
              <a:rPr lang="en-US" sz="1600" dirty="0" err="1">
                <a:latin typeface="+mn-lt"/>
              </a:rPr>
              <a:t>modelo</a:t>
            </a:r>
            <a:r>
              <a:rPr lang="en-US" sz="1600" dirty="0">
                <a:latin typeface="+mn-lt"/>
              </a:rPr>
              <a:t> actual de </a:t>
            </a:r>
            <a:r>
              <a:rPr lang="en-US" sz="1600" dirty="0" err="1">
                <a:latin typeface="+mn-lt"/>
              </a:rPr>
              <a:t>ciber</a:t>
            </a:r>
            <a:r>
              <a:rPr lang="en-US" sz="1600" dirty="0">
                <a:latin typeface="+mn-lt"/>
              </a:rPr>
              <a:t> </a:t>
            </a:r>
            <a:r>
              <a:rPr lang="en-US" sz="1600" dirty="0" err="1">
                <a:latin typeface="+mn-lt"/>
              </a:rPr>
              <a:t>seguridad</a:t>
            </a:r>
            <a:r>
              <a:rPr lang="en-US" sz="1600" dirty="0">
                <a:latin typeface="+mn-lt"/>
              </a:rPr>
              <a:t> es vital un </a:t>
            </a:r>
            <a:r>
              <a:rPr lang="en-US" sz="1600" dirty="0" err="1">
                <a:latin typeface="+mn-lt"/>
              </a:rPr>
              <a:t>enfoque</a:t>
            </a:r>
            <a:r>
              <a:rPr lang="en-US" sz="1600" dirty="0">
                <a:latin typeface="+mn-lt"/>
              </a:rPr>
              <a:t> </a:t>
            </a:r>
            <a:r>
              <a:rPr lang="en-US" sz="1600" dirty="0" err="1">
                <a:latin typeface="+mn-lt"/>
              </a:rPr>
              <a:t>basado</a:t>
            </a:r>
            <a:r>
              <a:rPr lang="en-US" sz="1600" dirty="0">
                <a:latin typeface="+mn-lt"/>
              </a:rPr>
              <a:t> </a:t>
            </a:r>
            <a:r>
              <a:rPr lang="en-US" sz="1600" dirty="0" err="1">
                <a:latin typeface="+mn-lt"/>
              </a:rPr>
              <a:t>en</a:t>
            </a:r>
            <a:r>
              <a:rPr lang="en-US" sz="1600" dirty="0">
                <a:latin typeface="+mn-lt"/>
              </a:rPr>
              <a:t> </a:t>
            </a:r>
            <a:r>
              <a:rPr lang="en-US" sz="1600" dirty="0" err="1">
                <a:latin typeface="+mn-lt"/>
              </a:rPr>
              <a:t>arquitectura</a:t>
            </a:r>
            <a:r>
              <a:rPr lang="en-US" sz="1600" dirty="0">
                <a:latin typeface="+mn-lt"/>
              </a:rPr>
              <a:t>, que </a:t>
            </a:r>
            <a:r>
              <a:rPr lang="en-US" sz="1600" dirty="0" err="1">
                <a:latin typeface="+mn-lt"/>
              </a:rPr>
              <a:t>estando</a:t>
            </a:r>
            <a:r>
              <a:rPr lang="en-US" sz="1600" dirty="0">
                <a:latin typeface="+mn-lt"/>
              </a:rPr>
              <a:t> </a:t>
            </a:r>
            <a:r>
              <a:rPr lang="en-US" sz="1600" dirty="0" err="1">
                <a:latin typeface="+mn-lt"/>
              </a:rPr>
              <a:t>altamente</a:t>
            </a:r>
            <a:r>
              <a:rPr lang="en-US" sz="1600" dirty="0">
                <a:latin typeface="+mn-lt"/>
              </a:rPr>
              <a:t> </a:t>
            </a:r>
            <a:r>
              <a:rPr lang="en-US" sz="1600" dirty="0" err="1">
                <a:latin typeface="+mn-lt"/>
              </a:rPr>
              <a:t>integrada</a:t>
            </a:r>
            <a:r>
              <a:rPr lang="en-US" sz="1600" dirty="0">
                <a:latin typeface="+mn-lt"/>
              </a:rPr>
              <a:t> y </a:t>
            </a:r>
            <a:r>
              <a:rPr lang="en-US" sz="1600" dirty="0" err="1">
                <a:latin typeface="+mn-lt"/>
              </a:rPr>
              <a:t>automatizada</a:t>
            </a:r>
            <a:r>
              <a:rPr lang="en-US" sz="1600" dirty="0">
                <a:latin typeface="+mn-lt"/>
              </a:rPr>
              <a:t>, </a:t>
            </a:r>
            <a:r>
              <a:rPr lang="en-US" sz="1600" dirty="0" err="1">
                <a:latin typeface="+mn-lt"/>
              </a:rPr>
              <a:t>agregan</a:t>
            </a:r>
            <a:r>
              <a:rPr lang="en-US" sz="1600" dirty="0">
                <a:latin typeface="+mn-lt"/>
              </a:rPr>
              <a:t> </a:t>
            </a:r>
            <a:r>
              <a:rPr lang="en-US" sz="1600" dirty="0" err="1">
                <a:latin typeface="+mn-lt"/>
              </a:rPr>
              <a:t>inteligencia</a:t>
            </a:r>
            <a:r>
              <a:rPr lang="en-US" sz="1600" dirty="0">
                <a:latin typeface="+mn-lt"/>
              </a:rPr>
              <a:t> contra las </a:t>
            </a:r>
            <a:r>
              <a:rPr lang="en-US" sz="1600" dirty="0" err="1">
                <a:latin typeface="+mn-lt"/>
              </a:rPr>
              <a:t>amenazas</a:t>
            </a:r>
            <a:r>
              <a:rPr lang="en-US" sz="1600" dirty="0">
                <a:latin typeface="+mn-lt"/>
              </a:rPr>
              <a:t> de </a:t>
            </a:r>
            <a:r>
              <a:rPr lang="en-US" sz="1600" dirty="0" err="1">
                <a:latin typeface="+mn-lt"/>
              </a:rPr>
              <a:t>seguridad</a:t>
            </a:r>
            <a:r>
              <a:rPr lang="en-US" sz="1600" dirty="0">
                <a:latin typeface="+mn-lt"/>
              </a:rPr>
              <a:t> y sin </a:t>
            </a:r>
            <a:r>
              <a:rPr lang="en-US" sz="1600" dirty="0" err="1">
                <a:latin typeface="+mn-lt"/>
              </a:rPr>
              <a:t>intervencion</a:t>
            </a:r>
            <a:r>
              <a:rPr lang="en-US" sz="1600" dirty="0">
                <a:latin typeface="+mn-lt"/>
              </a:rPr>
              <a:t> </a:t>
            </a:r>
            <a:r>
              <a:rPr lang="en-US" sz="1600" dirty="0" err="1">
                <a:latin typeface="+mn-lt"/>
              </a:rPr>
              <a:t>humana</a:t>
            </a:r>
            <a:r>
              <a:rPr lang="en-US" sz="1600" dirty="0">
                <a:latin typeface="+mn-lt"/>
              </a:rPr>
              <a:t>, </a:t>
            </a:r>
            <a:r>
              <a:rPr lang="en-US" sz="1600" dirty="0" err="1">
                <a:latin typeface="+mn-lt"/>
              </a:rPr>
              <a:t>asi</a:t>
            </a:r>
            <a:r>
              <a:rPr lang="en-US" sz="1600" dirty="0">
                <a:latin typeface="+mn-lt"/>
              </a:rPr>
              <a:t> </a:t>
            </a:r>
            <a:r>
              <a:rPr lang="en-US" sz="1600" dirty="0" err="1">
                <a:latin typeface="+mn-lt"/>
              </a:rPr>
              <a:t>garantizando</a:t>
            </a:r>
            <a:r>
              <a:rPr lang="en-US" sz="1600" dirty="0">
                <a:latin typeface="+mn-lt"/>
              </a:rPr>
              <a:t> la </a:t>
            </a:r>
            <a:r>
              <a:rPr lang="en-US" sz="1600" dirty="0" err="1">
                <a:latin typeface="+mn-lt"/>
              </a:rPr>
              <a:t>proteccion</a:t>
            </a:r>
            <a:r>
              <a:rPr lang="en-US" sz="1600" dirty="0">
                <a:latin typeface="+mn-lt"/>
              </a:rPr>
              <a:t> de </a:t>
            </a:r>
            <a:r>
              <a:rPr lang="en-US" sz="1600" dirty="0" err="1">
                <a:latin typeface="+mn-lt"/>
              </a:rPr>
              <a:t>tus</a:t>
            </a:r>
            <a:r>
              <a:rPr lang="en-US" sz="1600" dirty="0">
                <a:latin typeface="+mn-lt"/>
              </a:rPr>
              <a:t> </a:t>
            </a:r>
            <a:r>
              <a:rPr lang="en-US" sz="1600" dirty="0" err="1">
                <a:latin typeface="+mn-lt"/>
              </a:rPr>
              <a:t>datos</a:t>
            </a:r>
            <a:r>
              <a:rPr lang="en-US" sz="1600" dirty="0">
                <a:latin typeface="+mn-lt"/>
              </a:rPr>
              <a:t> y </a:t>
            </a:r>
            <a:r>
              <a:rPr lang="en-US" sz="1600" dirty="0" err="1">
                <a:latin typeface="+mn-lt"/>
              </a:rPr>
              <a:t>procesos</a:t>
            </a:r>
            <a:r>
              <a:rPr lang="en-US" sz="1600" dirty="0">
                <a:latin typeface="+mn-lt"/>
              </a:rPr>
              <a:t> de </a:t>
            </a:r>
            <a:r>
              <a:rPr lang="en-US" sz="1600" dirty="0" err="1">
                <a:latin typeface="+mn-lt"/>
              </a:rPr>
              <a:t>negocio</a:t>
            </a:r>
            <a:r>
              <a:rPr lang="en-US" sz="1600" dirty="0">
                <a:latin typeface="+mn-lt"/>
              </a:rPr>
              <a:t>.</a:t>
            </a:r>
            <a:br>
              <a:rPr lang="en-US" sz="1600" dirty="0">
                <a:latin typeface="+mn-lt"/>
              </a:rPr>
            </a:br>
            <a:br>
              <a:rPr lang="en-US" sz="1600" dirty="0">
                <a:latin typeface="+mn-lt"/>
              </a:rPr>
            </a:br>
            <a:r>
              <a:rPr lang="es-ES" sz="1600" dirty="0"/>
              <a:t>En </a:t>
            </a:r>
            <a:r>
              <a:rPr lang="es-ES" sz="1600" dirty="0" err="1"/>
              <a:t>xbyte</a:t>
            </a:r>
            <a:r>
              <a:rPr lang="es-ES" sz="1600" dirty="0"/>
              <a:t> contamos como soluciones de seguridad que están estrechamente </a:t>
            </a:r>
            <a:br>
              <a:rPr lang="es-ES" sz="1600" dirty="0"/>
            </a:br>
            <a:r>
              <a:rPr lang="es-ES" sz="1600" dirty="0"/>
              <a:t>integradas y son capaces de ser automatizadas para así ayudar a asegurar la integridad tu operación.</a:t>
            </a:r>
            <a:br>
              <a:rPr lang="es-ES" sz="1600" dirty="0"/>
            </a:br>
            <a:br>
              <a:rPr lang="en-US" sz="1600" dirty="0">
                <a:latin typeface="+mn-lt"/>
              </a:rPr>
            </a:br>
            <a:r>
              <a:rPr lang="en-US" sz="1600" b="1" dirty="0">
                <a:latin typeface="+mn-lt"/>
              </a:rPr>
              <a:t>Security for hybrid IT</a:t>
            </a:r>
            <a:br>
              <a:rPr lang="en-US" sz="1600" dirty="0">
                <a:latin typeface="+mn-lt"/>
              </a:rPr>
            </a:br>
            <a:r>
              <a:rPr lang="en-US" sz="1600" dirty="0"/>
              <a:t>Los </a:t>
            </a:r>
            <a:r>
              <a:rPr lang="en-US" sz="1600" dirty="0" err="1"/>
              <a:t>modelos</a:t>
            </a:r>
            <a:r>
              <a:rPr lang="en-US" sz="1600" dirty="0"/>
              <a:t> </a:t>
            </a:r>
            <a:r>
              <a:rPr lang="en-US" sz="1600" dirty="0" err="1"/>
              <a:t>actuales</a:t>
            </a:r>
            <a:r>
              <a:rPr lang="en-US" sz="1600" dirty="0"/>
              <a:t> de </a:t>
            </a:r>
            <a:r>
              <a:rPr lang="en-US" sz="1600" dirty="0" err="1"/>
              <a:t>consumo</a:t>
            </a:r>
            <a:r>
              <a:rPr lang="en-US" sz="1600" dirty="0"/>
              <a:t> tanto </a:t>
            </a:r>
            <a:r>
              <a:rPr lang="en-US" sz="1600" dirty="0" err="1"/>
              <a:t>aplicaciones</a:t>
            </a:r>
            <a:r>
              <a:rPr lang="en-US" sz="1600" dirty="0"/>
              <a:t> </a:t>
            </a:r>
            <a:r>
              <a:rPr lang="en-US" sz="1600" dirty="0" err="1"/>
              <a:t>como</a:t>
            </a:r>
            <a:r>
              <a:rPr lang="en-US" sz="1600" dirty="0"/>
              <a:t> </a:t>
            </a:r>
            <a:r>
              <a:rPr lang="en-US" sz="1600" dirty="0" err="1"/>
              <a:t>datos</a:t>
            </a:r>
            <a:r>
              <a:rPr lang="en-US" sz="1600" dirty="0"/>
              <a:t> </a:t>
            </a:r>
            <a:r>
              <a:rPr lang="en-US" sz="1600" dirty="0" err="1"/>
              <a:t>han</a:t>
            </a:r>
            <a:r>
              <a:rPr lang="en-US" sz="1600" dirty="0"/>
              <a:t> </a:t>
            </a:r>
            <a:r>
              <a:rPr lang="en-US" sz="1600" dirty="0" err="1"/>
              <a:t>incorporado</a:t>
            </a:r>
            <a:r>
              <a:rPr lang="en-US" sz="1600" dirty="0"/>
              <a:t> un </a:t>
            </a:r>
            <a:r>
              <a:rPr lang="en-US" sz="1600" dirty="0" err="1"/>
              <a:t>reto</a:t>
            </a:r>
            <a:r>
              <a:rPr lang="en-US" sz="1600" dirty="0"/>
              <a:t> </a:t>
            </a:r>
            <a:r>
              <a:rPr lang="en-US" sz="1600" dirty="0" err="1"/>
              <a:t>importante</a:t>
            </a:r>
            <a:r>
              <a:rPr lang="en-US" sz="1600" dirty="0"/>
              <a:t> </a:t>
            </a:r>
            <a:r>
              <a:rPr lang="en-US" sz="1600" dirty="0" err="1"/>
              <a:t>en</a:t>
            </a:r>
            <a:r>
              <a:rPr lang="en-US" sz="1600" dirty="0"/>
              <a:t> </a:t>
            </a:r>
            <a:r>
              <a:rPr lang="en-US" sz="1600" dirty="0" err="1"/>
              <a:t>términos</a:t>
            </a:r>
            <a:r>
              <a:rPr lang="en-US" sz="1600" dirty="0"/>
              <a:t> de </a:t>
            </a:r>
            <a:r>
              <a:rPr lang="en-US" sz="1600" dirty="0" err="1"/>
              <a:t>seguridad</a:t>
            </a:r>
            <a:r>
              <a:rPr lang="en-US" sz="1600" dirty="0"/>
              <a:t>, por lo que las </a:t>
            </a:r>
            <a:r>
              <a:rPr lang="en-US" sz="1600" dirty="0" err="1"/>
              <a:t>medidas</a:t>
            </a:r>
            <a:r>
              <a:rPr lang="en-US" sz="1600" dirty="0"/>
              <a:t> </a:t>
            </a:r>
            <a:r>
              <a:rPr lang="en-US" sz="1600" dirty="0" err="1"/>
              <a:t>tradicionales</a:t>
            </a:r>
            <a:r>
              <a:rPr lang="en-US" sz="1600" dirty="0"/>
              <a:t> </a:t>
            </a:r>
            <a:r>
              <a:rPr lang="en-US" sz="1600" dirty="0" err="1"/>
              <a:t>han</a:t>
            </a:r>
            <a:r>
              <a:rPr lang="en-US" sz="1600" dirty="0"/>
              <a:t> </a:t>
            </a:r>
            <a:r>
              <a:rPr lang="en-US" sz="1600" dirty="0" err="1"/>
              <a:t>tenido</a:t>
            </a:r>
            <a:r>
              <a:rPr lang="en-US" sz="1600" dirty="0"/>
              <a:t> que ser </a:t>
            </a:r>
            <a:r>
              <a:rPr lang="en-US" sz="1600" dirty="0" err="1"/>
              <a:t>complementadas</a:t>
            </a:r>
            <a:r>
              <a:rPr lang="en-US" sz="1600" dirty="0"/>
              <a:t> con </a:t>
            </a:r>
            <a:r>
              <a:rPr lang="en-US" sz="1600" dirty="0" err="1"/>
              <a:t>nuevas</a:t>
            </a:r>
            <a:r>
              <a:rPr lang="en-US" sz="1600" dirty="0"/>
              <a:t> </a:t>
            </a:r>
            <a:r>
              <a:rPr lang="en-US" sz="1600" dirty="0" err="1"/>
              <a:t>estrategias</a:t>
            </a:r>
            <a:r>
              <a:rPr lang="en-US" sz="1600" dirty="0"/>
              <a:t> de </a:t>
            </a:r>
            <a:r>
              <a:rPr lang="en-US" sz="1600" dirty="0" err="1"/>
              <a:t>infraestructura</a:t>
            </a:r>
            <a:r>
              <a:rPr lang="en-US" sz="1600" dirty="0"/>
              <a:t>, </a:t>
            </a:r>
            <a:r>
              <a:rPr lang="en-US" sz="1600" dirty="0" err="1"/>
              <a:t>procesos</a:t>
            </a:r>
            <a:r>
              <a:rPr lang="en-US" sz="1600" dirty="0"/>
              <a:t> y </a:t>
            </a:r>
            <a:r>
              <a:rPr lang="en-US" sz="1600" dirty="0" err="1"/>
              <a:t>políticas</a:t>
            </a:r>
            <a:r>
              <a:rPr lang="en-US" sz="1600" dirty="0"/>
              <a:t> que </a:t>
            </a:r>
            <a:r>
              <a:rPr lang="en-US" sz="1600" dirty="0" err="1"/>
              <a:t>permitan</a:t>
            </a:r>
            <a:r>
              <a:rPr lang="en-US" sz="1600" dirty="0"/>
              <a:t> </a:t>
            </a:r>
            <a:r>
              <a:rPr lang="en-US" sz="1600" dirty="0" err="1"/>
              <a:t>tener</a:t>
            </a:r>
            <a:r>
              <a:rPr lang="en-US" sz="1600" dirty="0"/>
              <a:t> una </a:t>
            </a:r>
            <a:r>
              <a:rPr lang="en-US" sz="1600" dirty="0" err="1"/>
              <a:t>visión</a:t>
            </a:r>
            <a:r>
              <a:rPr lang="en-US" sz="1600" dirty="0"/>
              <a:t> </a:t>
            </a:r>
            <a:r>
              <a:rPr lang="en-US" sz="1600" dirty="0" err="1"/>
              <a:t>completa</a:t>
            </a:r>
            <a:r>
              <a:rPr lang="en-US" sz="1600" dirty="0"/>
              <a:t>, </a:t>
            </a:r>
            <a:r>
              <a:rPr lang="en-US" sz="1600" dirty="0" err="1"/>
              <a:t>resiliente</a:t>
            </a:r>
            <a:r>
              <a:rPr lang="en-US" sz="1600" dirty="0"/>
              <a:t>, adaptable y </a:t>
            </a:r>
            <a:r>
              <a:rPr lang="en-US" sz="1600" dirty="0" err="1"/>
              <a:t>fácil</a:t>
            </a:r>
            <a:r>
              <a:rPr lang="en-US" sz="1600" dirty="0"/>
              <a:t> de </a:t>
            </a:r>
            <a:r>
              <a:rPr lang="en-US" sz="1600" dirty="0" err="1"/>
              <a:t>administrar</a:t>
            </a:r>
            <a:r>
              <a:rPr lang="en-US" sz="1600" dirty="0"/>
              <a:t>.</a:t>
            </a:r>
            <a:br>
              <a:rPr lang="en-US" sz="1600" dirty="0"/>
            </a:br>
            <a:br>
              <a:rPr lang="en-US" sz="1600" dirty="0"/>
            </a:br>
            <a:r>
              <a:rPr lang="en-US" sz="1600" dirty="0" err="1"/>
              <a:t>En</a:t>
            </a:r>
            <a:r>
              <a:rPr lang="en-US" sz="1600" dirty="0"/>
              <a:t> </a:t>
            </a:r>
            <a:r>
              <a:rPr lang="en-US" sz="1600" dirty="0" err="1"/>
              <a:t>Xbyte</a:t>
            </a:r>
            <a:r>
              <a:rPr lang="en-US" sz="1600" dirty="0"/>
              <a:t> </a:t>
            </a:r>
            <a:r>
              <a:rPr lang="en-US" sz="1600" dirty="0" err="1"/>
              <a:t>asistimos</a:t>
            </a:r>
            <a:r>
              <a:rPr lang="en-US" sz="1600" dirty="0"/>
              <a:t> a </a:t>
            </a:r>
            <a:r>
              <a:rPr lang="en-US" sz="1600" dirty="0" err="1"/>
              <a:t>su</a:t>
            </a:r>
            <a:r>
              <a:rPr lang="en-US" sz="1600" dirty="0"/>
              <a:t> </a:t>
            </a:r>
            <a:r>
              <a:rPr lang="en-US" sz="1600" dirty="0" err="1"/>
              <a:t>organización</a:t>
            </a:r>
            <a:r>
              <a:rPr lang="en-US" sz="1600" dirty="0"/>
              <a:t> a </a:t>
            </a:r>
            <a:r>
              <a:rPr lang="en-US" sz="1600" dirty="0" err="1"/>
              <a:t>asegurar</a:t>
            </a:r>
            <a:r>
              <a:rPr lang="en-US" sz="1600" dirty="0"/>
              <a:t> sus </a:t>
            </a:r>
            <a:r>
              <a:rPr lang="en-US" sz="1600" dirty="0" err="1"/>
              <a:t>servicios</a:t>
            </a:r>
            <a:r>
              <a:rPr lang="en-US" sz="1600" dirty="0"/>
              <a:t> con </a:t>
            </a:r>
            <a:r>
              <a:rPr lang="en-US" sz="1600" dirty="0" err="1"/>
              <a:t>infraestructura</a:t>
            </a:r>
            <a:r>
              <a:rPr lang="en-US" sz="1600" dirty="0"/>
              <a:t>, </a:t>
            </a:r>
            <a:r>
              <a:rPr lang="en-US" sz="1600" dirty="0" err="1"/>
              <a:t>procesos</a:t>
            </a:r>
            <a:r>
              <a:rPr lang="en-US" sz="1600" dirty="0"/>
              <a:t> y </a:t>
            </a:r>
            <a:r>
              <a:rPr lang="en-US" sz="1600" dirty="0" err="1"/>
              <a:t>políticas</a:t>
            </a:r>
            <a:r>
              <a:rPr lang="en-US" sz="1600" dirty="0"/>
              <a:t> </a:t>
            </a:r>
            <a:r>
              <a:rPr lang="en-US" sz="1600" dirty="0" err="1"/>
              <a:t>líderes</a:t>
            </a:r>
            <a:r>
              <a:rPr lang="en-US" sz="1600" dirty="0"/>
              <a:t> </a:t>
            </a:r>
            <a:r>
              <a:rPr lang="en-US" sz="1600" dirty="0" err="1"/>
              <a:t>en</a:t>
            </a:r>
            <a:r>
              <a:rPr lang="en-US" sz="1600" dirty="0"/>
              <a:t> el </a:t>
            </a:r>
            <a:r>
              <a:rPr lang="en-US" sz="1600" dirty="0" err="1"/>
              <a:t>mercado</a:t>
            </a:r>
            <a:r>
              <a:rPr lang="en-US" sz="1600" dirty="0"/>
              <a:t> que </a:t>
            </a:r>
            <a:r>
              <a:rPr lang="en-US" sz="1600" dirty="0" err="1"/>
              <a:t>garantizarán</a:t>
            </a:r>
            <a:r>
              <a:rPr lang="en-US" sz="1600" dirty="0"/>
              <a:t> la </a:t>
            </a:r>
            <a:r>
              <a:rPr lang="en-US" sz="1600" dirty="0" err="1"/>
              <a:t>integridad</a:t>
            </a:r>
            <a:r>
              <a:rPr lang="en-US" sz="1600" dirty="0"/>
              <a:t> de </a:t>
            </a:r>
            <a:r>
              <a:rPr lang="en-US" sz="1600" dirty="0" err="1"/>
              <a:t>su</a:t>
            </a:r>
            <a:r>
              <a:rPr lang="en-US" sz="1600" dirty="0"/>
              <a:t> </a:t>
            </a:r>
            <a:r>
              <a:rPr lang="en-US" sz="1600" dirty="0" err="1"/>
              <a:t>negocio</a:t>
            </a:r>
            <a:r>
              <a:rPr lang="en-US" sz="1600" dirty="0"/>
              <a:t>.</a:t>
            </a:r>
            <a:br>
              <a:rPr lang="en-US" sz="1600" b="1" dirty="0"/>
            </a:br>
            <a:br>
              <a:rPr lang="en-US" sz="1600" dirty="0">
                <a:latin typeface="+mn-lt"/>
              </a:rPr>
            </a:br>
            <a:r>
              <a:rPr lang="en-US" sz="1600" b="1" dirty="0">
                <a:latin typeface="+mn-lt"/>
              </a:rPr>
              <a:t>Ransomware protection</a:t>
            </a:r>
            <a:br>
              <a:rPr lang="en-US" sz="1600" b="1" dirty="0">
                <a:latin typeface="+mn-lt"/>
              </a:rPr>
            </a:br>
            <a:r>
              <a:rPr lang="en-US" sz="1600" dirty="0" err="1">
                <a:latin typeface="+mn-lt"/>
              </a:rPr>
              <a:t>Actualmente</a:t>
            </a:r>
            <a:r>
              <a:rPr lang="en-US" sz="1600" dirty="0">
                <a:latin typeface="+mn-lt"/>
              </a:rPr>
              <a:t> los mas </a:t>
            </a:r>
            <a:r>
              <a:rPr lang="en-US" sz="1600" dirty="0" err="1">
                <a:latin typeface="+mn-lt"/>
              </a:rPr>
              <a:t>importante</a:t>
            </a:r>
            <a:r>
              <a:rPr lang="en-US" sz="1600" dirty="0">
                <a:latin typeface="+mn-lt"/>
              </a:rPr>
              <a:t> para las </a:t>
            </a:r>
            <a:r>
              <a:rPr lang="en-US" sz="1600" dirty="0" err="1">
                <a:latin typeface="+mn-lt"/>
              </a:rPr>
              <a:t>organizaciones</a:t>
            </a:r>
            <a:r>
              <a:rPr lang="en-US" sz="1600" dirty="0">
                <a:latin typeface="+mn-lt"/>
              </a:rPr>
              <a:t> es </a:t>
            </a:r>
            <a:r>
              <a:rPr lang="en-US" sz="1600" dirty="0" err="1">
                <a:latin typeface="+mn-lt"/>
              </a:rPr>
              <a:t>su</a:t>
            </a:r>
            <a:r>
              <a:rPr lang="en-US" sz="1600" dirty="0">
                <a:latin typeface="+mn-lt"/>
              </a:rPr>
              <a:t> data y es </a:t>
            </a:r>
            <a:r>
              <a:rPr lang="en-US" sz="1600" dirty="0" err="1">
                <a:latin typeface="+mn-lt"/>
              </a:rPr>
              <a:t>precisamente</a:t>
            </a:r>
            <a:r>
              <a:rPr lang="en-US" sz="1600" dirty="0">
                <a:latin typeface="+mn-lt"/>
              </a:rPr>
              <a:t> </a:t>
            </a:r>
            <a:r>
              <a:rPr lang="en-US" sz="1600" dirty="0" err="1">
                <a:latin typeface="+mn-lt"/>
              </a:rPr>
              <a:t>donde</a:t>
            </a:r>
            <a:r>
              <a:rPr lang="en-US" sz="1600" dirty="0">
                <a:latin typeface="+mn-lt"/>
              </a:rPr>
              <a:t> los </a:t>
            </a:r>
            <a:r>
              <a:rPr lang="en-US" sz="1600" dirty="0" err="1">
                <a:latin typeface="+mn-lt"/>
              </a:rPr>
              <a:t>ataques</a:t>
            </a:r>
            <a:r>
              <a:rPr lang="en-US" sz="1600" dirty="0">
                <a:latin typeface="+mn-lt"/>
              </a:rPr>
              <a:t> de ransomware se </a:t>
            </a:r>
            <a:r>
              <a:rPr lang="en-US" sz="1600" dirty="0" err="1">
                <a:latin typeface="+mn-lt"/>
              </a:rPr>
              <a:t>han</a:t>
            </a:r>
            <a:r>
              <a:rPr lang="en-US" sz="1600" dirty="0">
                <a:latin typeface="+mn-lt"/>
              </a:rPr>
              <a:t> </a:t>
            </a:r>
            <a:r>
              <a:rPr lang="en-US" sz="1600" dirty="0" err="1">
                <a:latin typeface="+mn-lt"/>
              </a:rPr>
              <a:t>centrado</a:t>
            </a:r>
            <a:r>
              <a:rPr lang="en-US" sz="1600" dirty="0">
                <a:latin typeface="+mn-lt"/>
              </a:rPr>
              <a:t>, </a:t>
            </a:r>
            <a:r>
              <a:rPr lang="en-US" sz="1600" dirty="0" err="1">
                <a:latin typeface="+mn-lt"/>
              </a:rPr>
              <a:t>asi</a:t>
            </a:r>
            <a:r>
              <a:rPr lang="en-US" sz="1600" dirty="0">
                <a:latin typeface="+mn-lt"/>
              </a:rPr>
              <a:t> el </a:t>
            </a:r>
            <a:r>
              <a:rPr lang="en-US" sz="1600" dirty="0" err="1">
                <a:latin typeface="+mn-lt"/>
              </a:rPr>
              <a:t>atacante</a:t>
            </a:r>
            <a:r>
              <a:rPr lang="en-US" sz="1600" dirty="0">
                <a:latin typeface="+mn-lt"/>
              </a:rPr>
              <a:t> se </a:t>
            </a:r>
            <a:r>
              <a:rPr lang="en-US" sz="1600" dirty="0" err="1">
                <a:latin typeface="+mn-lt"/>
              </a:rPr>
              <a:t>enfoca</a:t>
            </a:r>
            <a:r>
              <a:rPr lang="en-US" sz="1600" dirty="0">
                <a:latin typeface="+mn-lt"/>
              </a:rPr>
              <a:t> </a:t>
            </a:r>
            <a:r>
              <a:rPr lang="en-US" sz="1600" dirty="0" err="1">
                <a:latin typeface="+mn-lt"/>
              </a:rPr>
              <a:t>en</a:t>
            </a:r>
            <a:r>
              <a:rPr lang="en-US" sz="1600" dirty="0">
                <a:latin typeface="+mn-lt"/>
              </a:rPr>
              <a:t> </a:t>
            </a:r>
            <a:r>
              <a:rPr lang="en-US" sz="1600" dirty="0" err="1">
                <a:latin typeface="+mn-lt"/>
              </a:rPr>
              <a:t>capturar</a:t>
            </a:r>
            <a:r>
              <a:rPr lang="en-US" sz="1600" dirty="0">
                <a:latin typeface="+mn-lt"/>
              </a:rPr>
              <a:t> y </a:t>
            </a:r>
            <a:r>
              <a:rPr lang="en-US" sz="1600" dirty="0" err="1">
                <a:latin typeface="+mn-lt"/>
              </a:rPr>
              <a:t>hacer</a:t>
            </a:r>
            <a:r>
              <a:rPr lang="en-US" sz="1600" dirty="0">
                <a:latin typeface="+mn-lt"/>
              </a:rPr>
              <a:t> </a:t>
            </a:r>
            <a:r>
              <a:rPr lang="en-US" sz="1600" dirty="0" err="1">
                <a:latin typeface="+mn-lt"/>
              </a:rPr>
              <a:t>innaccesible</a:t>
            </a:r>
            <a:r>
              <a:rPr lang="en-US" sz="1600" dirty="0">
                <a:latin typeface="+mn-lt"/>
              </a:rPr>
              <a:t> a </a:t>
            </a:r>
            <a:r>
              <a:rPr lang="en-US" sz="1600" dirty="0" err="1">
                <a:latin typeface="+mn-lt"/>
              </a:rPr>
              <a:t>tu</a:t>
            </a:r>
            <a:r>
              <a:rPr lang="en-US" sz="1600" dirty="0">
                <a:latin typeface="+mn-lt"/>
              </a:rPr>
              <a:t> </a:t>
            </a:r>
            <a:r>
              <a:rPr lang="en-US" sz="1600" dirty="0" err="1">
                <a:latin typeface="+mn-lt"/>
              </a:rPr>
              <a:t>propia</a:t>
            </a:r>
            <a:r>
              <a:rPr lang="en-US" sz="1600" dirty="0">
                <a:latin typeface="+mn-lt"/>
              </a:rPr>
              <a:t> data, es por </a:t>
            </a:r>
            <a:r>
              <a:rPr lang="en-US" sz="1600" dirty="0" err="1">
                <a:latin typeface="+mn-lt"/>
              </a:rPr>
              <a:t>eso</a:t>
            </a:r>
            <a:r>
              <a:rPr lang="en-US" sz="1600" dirty="0">
                <a:latin typeface="+mn-lt"/>
              </a:rPr>
              <a:t> que las </a:t>
            </a:r>
            <a:r>
              <a:rPr lang="en-US" sz="1600" dirty="0" err="1">
                <a:latin typeface="+mn-lt"/>
              </a:rPr>
              <a:t>estrategias</a:t>
            </a:r>
            <a:r>
              <a:rPr lang="en-US" sz="1600" dirty="0">
                <a:latin typeface="+mn-lt"/>
              </a:rPr>
              <a:t> de </a:t>
            </a:r>
            <a:r>
              <a:rPr lang="en-US" sz="1600" dirty="0" err="1">
                <a:latin typeface="+mn-lt"/>
              </a:rPr>
              <a:t>proteccion</a:t>
            </a:r>
            <a:r>
              <a:rPr lang="en-US" sz="1600" dirty="0">
                <a:latin typeface="+mn-lt"/>
              </a:rPr>
              <a:t> </a:t>
            </a:r>
            <a:r>
              <a:rPr lang="en-US" sz="1600" dirty="0" err="1">
                <a:latin typeface="+mn-lt"/>
              </a:rPr>
              <a:t>deben</a:t>
            </a:r>
            <a:r>
              <a:rPr lang="en-US" sz="1600" dirty="0">
                <a:latin typeface="+mn-lt"/>
              </a:rPr>
              <a:t> </a:t>
            </a:r>
            <a:r>
              <a:rPr lang="en-US" sz="1600" dirty="0" err="1">
                <a:latin typeface="+mn-lt"/>
              </a:rPr>
              <a:t>abarcar</a:t>
            </a:r>
            <a:r>
              <a:rPr lang="en-US" sz="1600" dirty="0">
                <a:latin typeface="+mn-lt"/>
              </a:rPr>
              <a:t> </a:t>
            </a:r>
            <a:r>
              <a:rPr lang="en-US" sz="1600" dirty="0" err="1">
                <a:latin typeface="+mn-lt"/>
              </a:rPr>
              <a:t>diferentes</a:t>
            </a:r>
            <a:r>
              <a:rPr lang="en-US" sz="1600" dirty="0">
                <a:latin typeface="+mn-lt"/>
              </a:rPr>
              <a:t> </a:t>
            </a:r>
            <a:r>
              <a:rPr lang="en-US" sz="1600" dirty="0" err="1">
                <a:latin typeface="+mn-lt"/>
              </a:rPr>
              <a:t>capas</a:t>
            </a:r>
            <a:r>
              <a:rPr lang="en-US" sz="1600" dirty="0">
                <a:latin typeface="+mn-lt"/>
              </a:rPr>
              <a:t> que </a:t>
            </a:r>
            <a:r>
              <a:rPr lang="en-US" sz="1600" dirty="0" err="1">
                <a:latin typeface="+mn-lt"/>
              </a:rPr>
              <a:t>permitan</a:t>
            </a:r>
            <a:r>
              <a:rPr lang="en-US" sz="1600" dirty="0">
                <a:latin typeface="+mn-lt"/>
              </a:rPr>
              <a:t> </a:t>
            </a:r>
            <a:r>
              <a:rPr lang="en-US" sz="1600" dirty="0" err="1">
                <a:latin typeface="+mn-lt"/>
              </a:rPr>
              <a:t>lograr</a:t>
            </a:r>
            <a:r>
              <a:rPr lang="en-US" sz="1600" dirty="0">
                <a:latin typeface="+mn-lt"/>
              </a:rPr>
              <a:t> la maxima </a:t>
            </a:r>
            <a:r>
              <a:rPr lang="en-US" sz="1600" dirty="0" err="1">
                <a:latin typeface="+mn-lt"/>
              </a:rPr>
              <a:t>proteccion</a:t>
            </a:r>
            <a:r>
              <a:rPr lang="en-US" sz="1600" dirty="0">
                <a:latin typeface="+mn-lt"/>
              </a:rPr>
              <a:t> de </a:t>
            </a:r>
            <a:r>
              <a:rPr lang="en-US" sz="1600" dirty="0" err="1">
                <a:latin typeface="+mn-lt"/>
              </a:rPr>
              <a:t>tus</a:t>
            </a:r>
            <a:r>
              <a:rPr lang="en-US" sz="1600" dirty="0">
                <a:latin typeface="+mn-lt"/>
              </a:rPr>
              <a:t> </a:t>
            </a:r>
            <a:r>
              <a:rPr lang="en-US" sz="1600" dirty="0" err="1">
                <a:latin typeface="+mn-lt"/>
              </a:rPr>
              <a:t>datos</a:t>
            </a:r>
            <a:r>
              <a:rPr lang="en-US" sz="1600" dirty="0">
                <a:latin typeface="+mn-lt"/>
              </a:rPr>
              <a:t>.</a:t>
            </a:r>
            <a:br>
              <a:rPr lang="en-US" sz="1600" dirty="0">
                <a:latin typeface="+mn-lt"/>
              </a:rPr>
            </a:br>
            <a:br>
              <a:rPr lang="en-US" sz="1600" dirty="0">
                <a:latin typeface="+mn-lt"/>
              </a:rPr>
            </a:br>
            <a:r>
              <a:rPr lang="en-US" sz="1600" dirty="0" err="1">
                <a:latin typeface="+mn-lt"/>
              </a:rPr>
              <a:t>En</a:t>
            </a:r>
            <a:r>
              <a:rPr lang="en-US" sz="1600" dirty="0">
                <a:latin typeface="+mn-lt"/>
              </a:rPr>
              <a:t> </a:t>
            </a:r>
            <a:r>
              <a:rPr lang="en-US" sz="1600" dirty="0" err="1">
                <a:latin typeface="+mn-lt"/>
              </a:rPr>
              <a:t>xbyte</a:t>
            </a:r>
            <a:r>
              <a:rPr lang="en-US" sz="1600" dirty="0">
                <a:latin typeface="+mn-lt"/>
              </a:rPr>
              <a:t> Podemos </a:t>
            </a:r>
            <a:r>
              <a:rPr lang="en-US" sz="1600" dirty="0" err="1">
                <a:latin typeface="+mn-lt"/>
              </a:rPr>
              <a:t>apoyarte</a:t>
            </a:r>
            <a:r>
              <a:rPr lang="en-US" sz="1600" dirty="0">
                <a:latin typeface="+mn-lt"/>
              </a:rPr>
              <a:t> con un </a:t>
            </a:r>
            <a:r>
              <a:rPr lang="en-US" sz="1600" dirty="0" err="1">
                <a:latin typeface="+mn-lt"/>
              </a:rPr>
              <a:t>efoque</a:t>
            </a:r>
            <a:r>
              <a:rPr lang="en-US" sz="1600" dirty="0">
                <a:latin typeface="+mn-lt"/>
              </a:rPr>
              <a:t> </a:t>
            </a:r>
            <a:r>
              <a:rPr lang="en-US" sz="1600" dirty="0" err="1">
                <a:latin typeface="+mn-lt"/>
              </a:rPr>
              <a:t>completo</a:t>
            </a:r>
            <a:r>
              <a:rPr lang="en-US" sz="1600" dirty="0">
                <a:latin typeface="+mn-lt"/>
              </a:rPr>
              <a:t> que tome </a:t>
            </a:r>
            <a:r>
              <a:rPr lang="en-US" sz="1600" dirty="0" err="1">
                <a:latin typeface="+mn-lt"/>
              </a:rPr>
              <a:t>en</a:t>
            </a:r>
            <a:r>
              <a:rPr lang="en-US" sz="1600" dirty="0">
                <a:latin typeface="+mn-lt"/>
              </a:rPr>
              <a:t> </a:t>
            </a:r>
            <a:r>
              <a:rPr lang="en-US" sz="1600" dirty="0" err="1">
                <a:latin typeface="+mn-lt"/>
              </a:rPr>
              <a:t>consideracion</a:t>
            </a:r>
            <a:r>
              <a:rPr lang="en-US" sz="1600" dirty="0">
                <a:latin typeface="+mn-lt"/>
              </a:rPr>
              <a:t> </a:t>
            </a:r>
            <a:r>
              <a:rPr lang="en-US" sz="1600" dirty="0" err="1">
                <a:latin typeface="+mn-lt"/>
              </a:rPr>
              <a:t>cada</a:t>
            </a:r>
            <a:r>
              <a:rPr lang="en-US" sz="1600" dirty="0">
                <a:latin typeface="+mn-lt"/>
              </a:rPr>
              <a:t> una de las </a:t>
            </a:r>
            <a:r>
              <a:rPr lang="en-US" sz="1600" dirty="0" err="1">
                <a:latin typeface="+mn-lt"/>
              </a:rPr>
              <a:t>etapas</a:t>
            </a:r>
            <a:r>
              <a:rPr lang="en-US" sz="1600" dirty="0">
                <a:latin typeface="+mn-lt"/>
              </a:rPr>
              <a:t> </a:t>
            </a:r>
            <a:r>
              <a:rPr lang="en-US" sz="1600" dirty="0" err="1">
                <a:latin typeface="+mn-lt"/>
              </a:rPr>
              <a:t>preparacion</a:t>
            </a:r>
            <a:r>
              <a:rPr lang="en-US" sz="1600" dirty="0">
                <a:latin typeface="+mn-lt"/>
              </a:rPr>
              <a:t>, </a:t>
            </a:r>
            <a:r>
              <a:rPr lang="en-US" sz="1600" dirty="0" err="1">
                <a:latin typeface="+mn-lt"/>
              </a:rPr>
              <a:t>deteccion</a:t>
            </a:r>
            <a:r>
              <a:rPr lang="en-US" sz="1600" dirty="0">
                <a:latin typeface="+mn-lt"/>
              </a:rPr>
              <a:t>, </a:t>
            </a:r>
            <a:r>
              <a:rPr lang="en-US" sz="1600" dirty="0" err="1">
                <a:latin typeface="+mn-lt"/>
              </a:rPr>
              <a:t>contencion</a:t>
            </a:r>
            <a:r>
              <a:rPr lang="en-US" sz="1600" dirty="0">
                <a:latin typeface="+mn-lt"/>
              </a:rPr>
              <a:t>, </a:t>
            </a:r>
            <a:r>
              <a:rPr lang="en-US" sz="1600" dirty="0" err="1">
                <a:latin typeface="+mn-lt"/>
              </a:rPr>
              <a:t>Erradicacion</a:t>
            </a:r>
            <a:r>
              <a:rPr lang="en-US" sz="1600" dirty="0">
                <a:latin typeface="+mn-lt"/>
              </a:rPr>
              <a:t> y </a:t>
            </a:r>
            <a:r>
              <a:rPr lang="en-US" sz="1600" dirty="0" err="1">
                <a:latin typeface="+mn-lt"/>
              </a:rPr>
              <a:t>recuperacion</a:t>
            </a:r>
            <a:r>
              <a:rPr lang="en-US" sz="1600" dirty="0">
                <a:latin typeface="+mn-lt"/>
              </a:rPr>
              <a:t> de los </a:t>
            </a:r>
            <a:r>
              <a:rPr lang="en-US" sz="1600" dirty="0" err="1">
                <a:latin typeface="+mn-lt"/>
              </a:rPr>
              <a:t>datos</a:t>
            </a:r>
            <a:r>
              <a:rPr lang="en-US" sz="1600" dirty="0">
                <a:latin typeface="+mn-lt"/>
              </a:rPr>
              <a:t> y </a:t>
            </a:r>
            <a:r>
              <a:rPr lang="en-US" sz="1600" dirty="0" err="1">
                <a:latin typeface="+mn-lt"/>
              </a:rPr>
              <a:t>asi</a:t>
            </a:r>
            <a:r>
              <a:rPr lang="en-US" sz="1600" dirty="0">
                <a:latin typeface="+mn-lt"/>
              </a:rPr>
              <a:t> </a:t>
            </a:r>
            <a:r>
              <a:rPr lang="en-US" sz="1600" dirty="0" err="1">
                <a:latin typeface="+mn-lt"/>
              </a:rPr>
              <a:t>garantizar</a:t>
            </a:r>
            <a:r>
              <a:rPr lang="en-US" sz="1600" dirty="0">
                <a:latin typeface="+mn-lt"/>
              </a:rPr>
              <a:t> la </a:t>
            </a:r>
            <a:r>
              <a:rPr lang="en-US" sz="1600" dirty="0" err="1">
                <a:latin typeface="+mn-lt"/>
              </a:rPr>
              <a:t>disponibilidad</a:t>
            </a:r>
            <a:r>
              <a:rPr lang="en-US" sz="1600" dirty="0">
                <a:latin typeface="+mn-lt"/>
              </a:rPr>
              <a:t> e </a:t>
            </a:r>
            <a:r>
              <a:rPr lang="en-US" sz="1600" dirty="0" err="1">
                <a:latin typeface="+mn-lt"/>
              </a:rPr>
              <a:t>integridad</a:t>
            </a:r>
            <a:r>
              <a:rPr lang="en-US" sz="1600" dirty="0">
                <a:latin typeface="+mn-lt"/>
              </a:rPr>
              <a:t> de la </a:t>
            </a:r>
            <a:r>
              <a:rPr lang="en-US" sz="1600" dirty="0" err="1">
                <a:latin typeface="+mn-lt"/>
              </a:rPr>
              <a:t>informacion</a:t>
            </a:r>
            <a:r>
              <a:rPr lang="en-US" sz="1600" dirty="0">
                <a:latin typeface="+mn-lt"/>
              </a:rPr>
              <a:t>.</a:t>
            </a:r>
            <a:br>
              <a:rPr lang="en-US" sz="1600" dirty="0">
                <a:latin typeface="+mn-lt"/>
              </a:rPr>
            </a:br>
            <a:br>
              <a:rPr lang="es-ES" sz="1600" dirty="0"/>
            </a:br>
            <a:br>
              <a:rPr lang="en-US" sz="1600" b="1" dirty="0">
                <a:solidFill>
                  <a:srgbClr val="FF0000"/>
                </a:solidFill>
              </a:rPr>
            </a:br>
            <a:endParaRPr lang="en-US" sz="1600" dirty="0">
              <a:solidFill>
                <a:srgbClr val="FF0000"/>
              </a:solidFill>
            </a:endParaRPr>
          </a:p>
        </p:txBody>
      </p:sp>
    </p:spTree>
    <p:extLst>
      <p:ext uri="{BB962C8B-B14F-4D97-AF65-F5344CB8AC3E}">
        <p14:creationId xmlns:p14="http://schemas.microsoft.com/office/powerpoint/2010/main" val="3659069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FE19B28-E263-4A12-BB74-5E684323A258}"/>
              </a:ext>
            </a:extLst>
          </p:cNvPr>
          <p:cNvSpPr>
            <a:spLocks noGrp="1"/>
          </p:cNvSpPr>
          <p:nvPr>
            <p:ph idx="1"/>
          </p:nvPr>
        </p:nvSpPr>
        <p:spPr>
          <a:xfrm>
            <a:off x="838200" y="477078"/>
            <a:ext cx="10515600" cy="6016487"/>
          </a:xfrm>
        </p:spPr>
        <p:txBody>
          <a:bodyPr>
            <a:normAutofit/>
          </a:bodyPr>
          <a:lstStyle/>
          <a:p>
            <a:pPr marL="0" indent="0">
              <a:buNone/>
            </a:pPr>
            <a:r>
              <a:rPr lang="es-VE" sz="1800" b="1" dirty="0"/>
              <a:t>Digital</a:t>
            </a:r>
          </a:p>
          <a:p>
            <a:pPr marL="0" indent="0">
              <a:buNone/>
            </a:pPr>
            <a:r>
              <a:rPr lang="es-VE" sz="1800" dirty="0"/>
              <a:t>En un mundo de tecnología donde el software gobierna la dirección a seguir nuestros clientes se enfrentan a nuevos retos que inician con una simple elección de un proveedor de servicios de nube hasta entender si sus aplicaciones actuales son soportadas en este modelo.</a:t>
            </a:r>
          </a:p>
          <a:p>
            <a:pPr marL="0" indent="0">
              <a:buNone/>
            </a:pPr>
            <a:r>
              <a:rPr lang="es-VE" sz="1800" dirty="0"/>
              <a:t>En </a:t>
            </a:r>
            <a:r>
              <a:rPr lang="es-VE" sz="1800" dirty="0" err="1"/>
              <a:t>Xbyte</a:t>
            </a:r>
            <a:r>
              <a:rPr lang="es-VE" sz="1800" dirty="0"/>
              <a:t> podemos ayudarte a responder a estas interrogantes de una manera simple y sin disrupción operativa para tu negocio.</a:t>
            </a:r>
          </a:p>
          <a:p>
            <a:pPr marL="0" indent="0">
              <a:buNone/>
            </a:pPr>
            <a:endParaRPr lang="es-VE" sz="1800" dirty="0">
              <a:solidFill>
                <a:srgbClr val="FF0000"/>
              </a:solidFill>
              <a:highlight>
                <a:srgbClr val="FFFF00"/>
              </a:highlight>
            </a:endParaRPr>
          </a:p>
          <a:p>
            <a:pPr marL="0" indent="0">
              <a:buNone/>
            </a:pPr>
            <a:r>
              <a:rPr lang="es-VE" sz="1800" b="1" dirty="0"/>
              <a:t>Web y Aplicaciones</a:t>
            </a:r>
          </a:p>
          <a:p>
            <a:pPr marL="0" indent="0">
              <a:buNone/>
            </a:pPr>
            <a:r>
              <a:rPr lang="es-VE" sz="1800" dirty="0"/>
              <a:t>Contamos con un Software Factory a tu disposición el cual puede ser empleado para personalización y desarrollo de aplicaciones tanto web como móviles, así como migración de aplicaciones </a:t>
            </a:r>
            <a:r>
              <a:rPr lang="es-VE" sz="1800" dirty="0" err="1"/>
              <a:t>legacy</a:t>
            </a:r>
            <a:r>
              <a:rPr lang="es-VE" sz="1800" dirty="0"/>
              <a:t> a proveedores de nube, tenemos la experiencia para implementar modelos </a:t>
            </a:r>
            <a:r>
              <a:rPr lang="es-VE" sz="1800" dirty="0" err="1"/>
              <a:t>devops</a:t>
            </a:r>
            <a:r>
              <a:rPr lang="es-VE" sz="1800" dirty="0"/>
              <a:t> a tu organización que te permita entregar productos y servicios de una manera más ágil.</a:t>
            </a:r>
          </a:p>
          <a:p>
            <a:pPr marL="0" indent="0">
              <a:buNone/>
            </a:pPr>
            <a:endParaRPr lang="es-VE" sz="1800" dirty="0">
              <a:solidFill>
                <a:srgbClr val="FF0000"/>
              </a:solidFill>
              <a:highlight>
                <a:srgbClr val="FFFF00"/>
              </a:highlight>
            </a:endParaRPr>
          </a:p>
          <a:p>
            <a:pPr marL="0" indent="0">
              <a:buNone/>
            </a:pPr>
            <a:r>
              <a:rPr lang="es-VE" sz="1800" b="1" dirty="0"/>
              <a:t>Cloud </a:t>
            </a:r>
            <a:r>
              <a:rPr lang="es-VE" sz="1800" b="1" dirty="0" err="1"/>
              <a:t>Enablement</a:t>
            </a:r>
            <a:endParaRPr lang="es-VE" sz="1800" b="1" dirty="0"/>
          </a:p>
          <a:p>
            <a:pPr marL="0" indent="0">
              <a:buNone/>
            </a:pPr>
            <a:r>
              <a:rPr lang="es-VE" sz="1800" dirty="0"/>
              <a:t>Te ayudamos a hacer uso inteligente de distintos servicios de valor agregado en la nube tales como Inteligencia de Negocios, Inteligencia Artificial, </a:t>
            </a:r>
            <a:r>
              <a:rPr lang="es-VE" sz="1800" dirty="0" err="1"/>
              <a:t>Backup</a:t>
            </a:r>
            <a:r>
              <a:rPr lang="es-VE" sz="1800" dirty="0"/>
              <a:t> as a </a:t>
            </a:r>
            <a:r>
              <a:rPr lang="es-VE" sz="1800" dirty="0" err="1"/>
              <a:t>Service</a:t>
            </a:r>
            <a:r>
              <a:rPr lang="es-VE" sz="1800" dirty="0"/>
              <a:t>, </a:t>
            </a:r>
            <a:r>
              <a:rPr lang="es-VE" sz="1800" dirty="0" err="1"/>
              <a:t>Blockchain</a:t>
            </a:r>
            <a:r>
              <a:rPr lang="es-VE" sz="1800" dirty="0"/>
              <a:t> </a:t>
            </a:r>
            <a:r>
              <a:rPr lang="es-VE" sz="1800" dirty="0" err="1"/>
              <a:t>Services</a:t>
            </a:r>
            <a:r>
              <a:rPr lang="es-VE" sz="1800" dirty="0"/>
              <a:t>.</a:t>
            </a:r>
          </a:p>
          <a:p>
            <a:pPr marL="0" indent="0">
              <a:buNone/>
            </a:pPr>
            <a:endParaRPr lang="en-US" sz="1800" dirty="0">
              <a:solidFill>
                <a:srgbClr val="FF0000"/>
              </a:solidFill>
              <a:highlight>
                <a:srgbClr val="FFFF00"/>
              </a:highlight>
            </a:endParaRPr>
          </a:p>
        </p:txBody>
      </p:sp>
    </p:spTree>
    <p:extLst>
      <p:ext uri="{BB962C8B-B14F-4D97-AF65-F5344CB8AC3E}">
        <p14:creationId xmlns:p14="http://schemas.microsoft.com/office/powerpoint/2010/main" val="1185016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FF55FB-5F20-4A7F-99AA-0B206B86658F}"/>
              </a:ext>
            </a:extLst>
          </p:cNvPr>
          <p:cNvSpPr/>
          <p:nvPr/>
        </p:nvSpPr>
        <p:spPr>
          <a:xfrm>
            <a:off x="715617" y="593822"/>
            <a:ext cx="10760766" cy="4678204"/>
          </a:xfrm>
          <a:prstGeom prst="rect">
            <a:avLst/>
          </a:prstGeom>
        </p:spPr>
        <p:txBody>
          <a:bodyPr wrap="square">
            <a:spAutoFit/>
          </a:bodyPr>
          <a:lstStyle/>
          <a:p>
            <a:r>
              <a:rPr lang="es-VE" sz="2400" b="1" dirty="0" err="1"/>
              <a:t>Services</a:t>
            </a:r>
            <a:endParaRPr lang="es-VE" sz="2400" b="1" dirty="0"/>
          </a:p>
          <a:p>
            <a:pPr algn="just"/>
            <a:r>
              <a:rPr lang="es-VE" dirty="0"/>
              <a:t>Nuestra prioridad es entregar servicios de valor, que en conjunto con conocimiento, experiencia, mejores prácticas y un robusto portafolio garantizan la innovación y el cumplimiento de los objetivos estratégicos de tu negocio.</a:t>
            </a:r>
          </a:p>
          <a:p>
            <a:pPr algn="just"/>
            <a:r>
              <a:rPr lang="es-VE" dirty="0"/>
              <a:t>En </a:t>
            </a:r>
            <a:r>
              <a:rPr lang="es-VE" dirty="0" err="1"/>
              <a:t>Xbyte</a:t>
            </a:r>
            <a:r>
              <a:rPr lang="es-VE" dirty="0"/>
              <a:t> contamos con un equipo de profesionales altamente capacitados y con amplia experiencia. Destacando pasión por la tecnología, dedicación, compromiso, comunicación y con una orientación centrada a la satisfacción del cliente.</a:t>
            </a:r>
          </a:p>
          <a:p>
            <a:r>
              <a:rPr lang="en-US" sz="2000" b="1" dirty="0" err="1"/>
              <a:t>Consultoría</a:t>
            </a:r>
            <a:r>
              <a:rPr lang="en-US" sz="2000" b="1" dirty="0"/>
              <a:t>     </a:t>
            </a:r>
          </a:p>
          <a:p>
            <a:pPr lvl="2"/>
            <a:r>
              <a:rPr lang="en-US" b="1" dirty="0"/>
              <a:t>Assessments – </a:t>
            </a:r>
            <a:r>
              <a:rPr lang="en-US" b="1" u="sng" dirty="0" err="1"/>
              <a:t>Solicitar</a:t>
            </a:r>
            <a:endParaRPr lang="en-US" b="1" u="sng" dirty="0"/>
          </a:p>
          <a:p>
            <a:pPr lvl="2"/>
            <a:r>
              <a:rPr lang="es-VE" dirty="0"/>
              <a:t>El objetivo del </a:t>
            </a:r>
            <a:r>
              <a:rPr lang="es-VE" dirty="0" err="1"/>
              <a:t>assessment</a:t>
            </a:r>
            <a:r>
              <a:rPr lang="es-VE" dirty="0"/>
              <a:t> es identificar fortalezas y debilidades presentes en la plataforma de tecnología, esto con el fin de determinar y desarrollar estrategias de optimización basadas en experiencia y mejores prácticas del mercado que permitan alcanzar eficiencia, productividad y rentabilidad.</a:t>
            </a:r>
          </a:p>
          <a:p>
            <a:pPr lvl="2"/>
            <a:r>
              <a:rPr lang="es-VE" b="1" dirty="0" err="1"/>
              <a:t>Assessment</a:t>
            </a:r>
            <a:r>
              <a:rPr lang="es-VE" b="1" dirty="0"/>
              <a:t>:</a:t>
            </a:r>
          </a:p>
          <a:p>
            <a:pPr lvl="2"/>
            <a:endParaRPr lang="en-US" b="1" dirty="0"/>
          </a:p>
          <a:p>
            <a:pPr lvl="1"/>
            <a:endParaRPr lang="en-US" sz="2000" b="1" dirty="0"/>
          </a:p>
        </p:txBody>
      </p:sp>
    </p:spTree>
    <p:extLst>
      <p:ext uri="{BB962C8B-B14F-4D97-AF65-F5344CB8AC3E}">
        <p14:creationId xmlns:p14="http://schemas.microsoft.com/office/powerpoint/2010/main" val="1627668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FF55FB-5F20-4A7F-99AA-0B206B86658F}"/>
              </a:ext>
            </a:extLst>
          </p:cNvPr>
          <p:cNvSpPr/>
          <p:nvPr/>
        </p:nvSpPr>
        <p:spPr>
          <a:xfrm>
            <a:off x="715617" y="318051"/>
            <a:ext cx="10760766" cy="7602081"/>
          </a:xfrm>
          <a:prstGeom prst="rect">
            <a:avLst/>
          </a:prstGeom>
        </p:spPr>
        <p:txBody>
          <a:bodyPr wrap="square">
            <a:spAutoFit/>
          </a:bodyPr>
          <a:lstStyle/>
          <a:p>
            <a:pPr lvl="2"/>
            <a:r>
              <a:rPr lang="en-US" b="1" dirty="0" err="1"/>
              <a:t>Diseño</a:t>
            </a:r>
            <a:r>
              <a:rPr lang="en-US" b="1" dirty="0"/>
              <a:t> y </a:t>
            </a:r>
            <a:r>
              <a:rPr lang="en-US" b="1" dirty="0" err="1"/>
              <a:t>Arquitectura</a:t>
            </a:r>
            <a:endParaRPr lang="en-US" b="1" dirty="0"/>
          </a:p>
          <a:p>
            <a:pPr lvl="2"/>
            <a:r>
              <a:rPr lang="en-US" dirty="0" err="1"/>
              <a:t>En</a:t>
            </a:r>
            <a:r>
              <a:rPr lang="en-US" dirty="0"/>
              <a:t> </a:t>
            </a:r>
            <a:r>
              <a:rPr lang="en-US" dirty="0" err="1"/>
              <a:t>Xbyte</a:t>
            </a:r>
            <a:r>
              <a:rPr lang="en-US" dirty="0"/>
              <a:t> </a:t>
            </a:r>
            <a:r>
              <a:rPr lang="en-US" dirty="0" err="1"/>
              <a:t>cada</a:t>
            </a:r>
            <a:r>
              <a:rPr lang="en-US" dirty="0"/>
              <a:t> </a:t>
            </a:r>
            <a:r>
              <a:rPr lang="en-US" dirty="0" err="1"/>
              <a:t>solución</a:t>
            </a:r>
            <a:r>
              <a:rPr lang="en-US" dirty="0"/>
              <a:t> es </a:t>
            </a:r>
            <a:r>
              <a:rPr lang="en-US" dirty="0" err="1"/>
              <a:t>única</a:t>
            </a:r>
            <a:r>
              <a:rPr lang="en-US" dirty="0"/>
              <a:t> y las </a:t>
            </a:r>
            <a:r>
              <a:rPr lang="en-US" dirty="0" err="1"/>
              <a:t>necesidades</a:t>
            </a:r>
            <a:r>
              <a:rPr lang="en-US" dirty="0"/>
              <a:t> que </a:t>
            </a:r>
            <a:r>
              <a:rPr lang="en-US" dirty="0" err="1"/>
              <a:t>cubre</a:t>
            </a:r>
            <a:r>
              <a:rPr lang="en-US" dirty="0"/>
              <a:t> son tan </a:t>
            </a:r>
            <a:r>
              <a:rPr lang="en-US" dirty="0" err="1"/>
              <a:t>únicas</a:t>
            </a:r>
            <a:r>
              <a:rPr lang="en-US" dirty="0"/>
              <a:t> </a:t>
            </a:r>
            <a:r>
              <a:rPr lang="en-US" dirty="0" err="1"/>
              <a:t>como</a:t>
            </a:r>
            <a:r>
              <a:rPr lang="en-US" dirty="0"/>
              <a:t> </a:t>
            </a:r>
            <a:r>
              <a:rPr lang="en-US" dirty="0" err="1"/>
              <a:t>nuestros</a:t>
            </a:r>
            <a:r>
              <a:rPr lang="en-US" dirty="0"/>
              <a:t> </a:t>
            </a:r>
            <a:r>
              <a:rPr lang="en-US" dirty="0" err="1"/>
              <a:t>clientes</a:t>
            </a:r>
            <a:r>
              <a:rPr lang="en-US" dirty="0"/>
              <a:t>, </a:t>
            </a:r>
            <a:r>
              <a:rPr lang="en-US" dirty="0" err="1"/>
              <a:t>diseñamos</a:t>
            </a:r>
            <a:r>
              <a:rPr lang="en-US" dirty="0"/>
              <a:t> </a:t>
            </a:r>
            <a:r>
              <a:rPr lang="en-US" dirty="0" err="1"/>
              <a:t>bajos</a:t>
            </a:r>
            <a:r>
              <a:rPr lang="en-US" dirty="0"/>
              <a:t> las </a:t>
            </a:r>
            <a:r>
              <a:rPr lang="en-US" dirty="0" err="1"/>
              <a:t>mejores</a:t>
            </a:r>
            <a:r>
              <a:rPr lang="en-US" dirty="0"/>
              <a:t> </a:t>
            </a:r>
            <a:r>
              <a:rPr lang="en-US" dirty="0" err="1"/>
              <a:t>prácticas</a:t>
            </a:r>
            <a:r>
              <a:rPr lang="en-US" dirty="0"/>
              <a:t> y </a:t>
            </a:r>
            <a:r>
              <a:rPr lang="en-US" dirty="0" err="1"/>
              <a:t>fusionamos</a:t>
            </a:r>
            <a:r>
              <a:rPr lang="en-US" dirty="0"/>
              <a:t> </a:t>
            </a:r>
            <a:r>
              <a:rPr lang="en-US" dirty="0" err="1"/>
              <a:t>experiencia</a:t>
            </a:r>
            <a:r>
              <a:rPr lang="en-US" dirty="0"/>
              <a:t>, </a:t>
            </a:r>
            <a:r>
              <a:rPr lang="en-US" dirty="0" err="1"/>
              <a:t>productos</a:t>
            </a:r>
            <a:r>
              <a:rPr lang="en-US" dirty="0"/>
              <a:t> </a:t>
            </a:r>
            <a:r>
              <a:rPr lang="en-US" dirty="0" err="1"/>
              <a:t>líderes</a:t>
            </a:r>
            <a:r>
              <a:rPr lang="en-US" dirty="0"/>
              <a:t> </a:t>
            </a:r>
            <a:r>
              <a:rPr lang="en-US" dirty="0" err="1"/>
              <a:t>en</a:t>
            </a:r>
            <a:r>
              <a:rPr lang="en-US" dirty="0"/>
              <a:t> la </a:t>
            </a:r>
            <a:r>
              <a:rPr lang="en-US" dirty="0" err="1"/>
              <a:t>industria</a:t>
            </a:r>
            <a:r>
              <a:rPr lang="en-US" dirty="0"/>
              <a:t> e </a:t>
            </a:r>
            <a:r>
              <a:rPr lang="en-US" dirty="0" err="1"/>
              <a:t>incorporamos</a:t>
            </a:r>
            <a:r>
              <a:rPr lang="en-US" dirty="0"/>
              <a:t> </a:t>
            </a:r>
            <a:r>
              <a:rPr lang="en-US" dirty="0" err="1"/>
              <a:t>servicios</a:t>
            </a:r>
            <a:r>
              <a:rPr lang="en-US" dirty="0"/>
              <a:t> que </a:t>
            </a:r>
            <a:r>
              <a:rPr lang="en-US" dirty="0" err="1"/>
              <a:t>garanticen</a:t>
            </a:r>
            <a:r>
              <a:rPr lang="en-US" dirty="0"/>
              <a:t> </a:t>
            </a:r>
            <a:r>
              <a:rPr lang="en-US" dirty="0" err="1"/>
              <a:t>resultados</a:t>
            </a:r>
            <a:r>
              <a:rPr lang="en-US" dirty="0"/>
              <a:t> </a:t>
            </a:r>
            <a:r>
              <a:rPr lang="es-VE" dirty="0"/>
              <a:t>óptimos </a:t>
            </a:r>
            <a:r>
              <a:rPr lang="en-US" dirty="0"/>
              <a:t>y </a:t>
            </a:r>
            <a:r>
              <a:rPr lang="en-US" dirty="0" err="1"/>
              <a:t>acorde</a:t>
            </a:r>
            <a:r>
              <a:rPr lang="en-US" dirty="0"/>
              <a:t> a las </a:t>
            </a:r>
            <a:r>
              <a:rPr lang="en-US" dirty="0" err="1"/>
              <a:t>necesidades</a:t>
            </a:r>
            <a:r>
              <a:rPr lang="en-US" dirty="0"/>
              <a:t> del </a:t>
            </a:r>
            <a:r>
              <a:rPr lang="en-US" dirty="0" err="1"/>
              <a:t>negocio</a:t>
            </a:r>
            <a:r>
              <a:rPr lang="en-US" dirty="0">
                <a:solidFill>
                  <a:srgbClr val="FF0000"/>
                </a:solidFill>
              </a:rPr>
              <a:t>.</a:t>
            </a:r>
          </a:p>
          <a:p>
            <a:pPr lvl="2"/>
            <a:endParaRPr lang="en-US" b="1" dirty="0"/>
          </a:p>
          <a:p>
            <a:pPr lvl="2"/>
            <a:r>
              <a:rPr lang="en-US" b="1" dirty="0"/>
              <a:t>Project Management</a:t>
            </a:r>
          </a:p>
          <a:p>
            <a:pPr lvl="2"/>
            <a:r>
              <a:rPr lang="en-US" dirty="0"/>
              <a:t>La </a:t>
            </a:r>
            <a:r>
              <a:rPr lang="en-US" dirty="0" err="1"/>
              <a:t>correcta</a:t>
            </a:r>
            <a:r>
              <a:rPr lang="en-US" dirty="0"/>
              <a:t> </a:t>
            </a:r>
            <a:r>
              <a:rPr lang="en-US" dirty="0" err="1"/>
              <a:t>implementación</a:t>
            </a:r>
            <a:r>
              <a:rPr lang="en-US" dirty="0"/>
              <a:t> de </a:t>
            </a:r>
            <a:r>
              <a:rPr lang="en-US" dirty="0" err="1"/>
              <a:t>soluciones</a:t>
            </a:r>
            <a:r>
              <a:rPr lang="en-US" dirty="0"/>
              <a:t> se </a:t>
            </a:r>
            <a:r>
              <a:rPr lang="en-US" dirty="0" err="1"/>
              <a:t>realiza</a:t>
            </a:r>
            <a:r>
              <a:rPr lang="en-US" dirty="0"/>
              <a:t> bajo la mano de una </a:t>
            </a:r>
            <a:r>
              <a:rPr lang="en-US" dirty="0" err="1"/>
              <a:t>gerencia</a:t>
            </a:r>
            <a:r>
              <a:rPr lang="en-US" dirty="0"/>
              <a:t> de </a:t>
            </a:r>
            <a:r>
              <a:rPr lang="en-US" dirty="0" err="1"/>
              <a:t>proyectos</a:t>
            </a:r>
            <a:r>
              <a:rPr lang="en-US" dirty="0"/>
              <a:t> </a:t>
            </a:r>
            <a:r>
              <a:rPr lang="en-US" dirty="0" err="1"/>
              <a:t>certificada</a:t>
            </a:r>
            <a:r>
              <a:rPr lang="en-US" dirty="0"/>
              <a:t> con la </a:t>
            </a:r>
            <a:r>
              <a:rPr lang="en-US" dirty="0" err="1"/>
              <a:t>aplicación</a:t>
            </a:r>
            <a:r>
              <a:rPr lang="en-US" dirty="0"/>
              <a:t> tanto de </a:t>
            </a:r>
            <a:r>
              <a:rPr lang="en-US" dirty="0" err="1"/>
              <a:t>metodologia</a:t>
            </a:r>
            <a:r>
              <a:rPr lang="en-US" dirty="0"/>
              <a:t> </a:t>
            </a:r>
            <a:r>
              <a:rPr lang="en-US" dirty="0" err="1"/>
              <a:t>tradicional</a:t>
            </a:r>
            <a:r>
              <a:rPr lang="en-US" dirty="0"/>
              <a:t> </a:t>
            </a:r>
            <a:r>
              <a:rPr lang="en-US" dirty="0" err="1"/>
              <a:t>como</a:t>
            </a:r>
            <a:r>
              <a:rPr lang="en-US" dirty="0"/>
              <a:t> </a:t>
            </a:r>
            <a:r>
              <a:rPr lang="en-US" dirty="0" err="1"/>
              <a:t>metodologias</a:t>
            </a:r>
            <a:r>
              <a:rPr lang="en-US" dirty="0"/>
              <a:t> </a:t>
            </a:r>
            <a:r>
              <a:rPr lang="en-US" dirty="0" err="1"/>
              <a:t>ágiles</a:t>
            </a:r>
            <a:r>
              <a:rPr lang="en-US" dirty="0"/>
              <a:t>.</a:t>
            </a:r>
          </a:p>
          <a:p>
            <a:pPr lvl="2"/>
            <a:endParaRPr lang="en-US" b="1" dirty="0"/>
          </a:p>
          <a:p>
            <a:pPr lvl="2"/>
            <a:r>
              <a:rPr lang="en-US" b="1" dirty="0" err="1"/>
              <a:t>Implementación</a:t>
            </a:r>
            <a:endParaRPr lang="en-US" b="1" dirty="0"/>
          </a:p>
          <a:p>
            <a:pPr lvl="2"/>
            <a:r>
              <a:rPr lang="es-VE" dirty="0"/>
              <a:t>El equipo de expertos de </a:t>
            </a:r>
            <a:r>
              <a:rPr lang="es-VE" dirty="0" err="1"/>
              <a:t>Xbyte</a:t>
            </a:r>
            <a:r>
              <a:rPr lang="es-VE" dirty="0"/>
              <a:t> están en la capacidad de implementar soluciones multi </a:t>
            </a:r>
            <a:r>
              <a:rPr lang="es-VE" dirty="0" err="1"/>
              <a:t>vendor</a:t>
            </a:r>
            <a:r>
              <a:rPr lang="es-VE" dirty="0"/>
              <a:t> bajo las premisas de obtención de los resultados estratégicos del negocio, mitigación de riesgos y maximización del provecho del costo total de propiedad.</a:t>
            </a:r>
          </a:p>
          <a:p>
            <a:pPr lvl="2"/>
            <a:endParaRPr lang="es-VE" dirty="0"/>
          </a:p>
          <a:p>
            <a:pPr lvl="2"/>
            <a:r>
              <a:rPr lang="es-VE" b="1" dirty="0"/>
              <a:t>Optimización</a:t>
            </a:r>
          </a:p>
          <a:p>
            <a:pPr lvl="2"/>
            <a:r>
              <a:rPr lang="es-VE" dirty="0"/>
              <a:t>La realidad actual dicta que los servicios disponibles deben suplir las exigencias del mercado, por lo que es importante obtener el máximo  desempeño de la plataforma existente para alcanzar los objetivos del negocio. En </a:t>
            </a:r>
            <a:r>
              <a:rPr lang="es-VE" dirty="0" err="1"/>
              <a:t>Xbyte</a:t>
            </a:r>
            <a:r>
              <a:rPr lang="es-VE" dirty="0"/>
              <a:t> tenemos la capacidad de entender sus capacidades actuales y apoyarlo a obtener mayor rendimiento basado en experiencia y mejores practicas.</a:t>
            </a:r>
          </a:p>
          <a:p>
            <a:pPr lvl="2"/>
            <a:endParaRPr lang="en-US" dirty="0"/>
          </a:p>
          <a:p>
            <a:pPr lvl="2"/>
            <a:r>
              <a:rPr lang="en-US" b="1" dirty="0"/>
              <a:t>Workshop – </a:t>
            </a:r>
            <a:r>
              <a:rPr lang="en-US" b="1" u="sng" dirty="0" err="1"/>
              <a:t>Solicitar</a:t>
            </a:r>
            <a:endParaRPr lang="en-US" b="1" u="sng" dirty="0"/>
          </a:p>
          <a:p>
            <a:pPr lvl="2"/>
            <a:r>
              <a:rPr lang="en-US" dirty="0" err="1"/>
              <a:t>Realizamos</a:t>
            </a:r>
            <a:r>
              <a:rPr lang="en-US" dirty="0"/>
              <a:t> </a:t>
            </a:r>
            <a:r>
              <a:rPr lang="en-US" dirty="0" err="1"/>
              <a:t>sesiones</a:t>
            </a:r>
            <a:r>
              <a:rPr lang="en-US" dirty="0"/>
              <a:t> con </a:t>
            </a:r>
            <a:r>
              <a:rPr lang="en-US" dirty="0" err="1"/>
              <a:t>expertos</a:t>
            </a:r>
            <a:r>
              <a:rPr lang="en-US" dirty="0"/>
              <a:t>  </a:t>
            </a:r>
            <a:r>
              <a:rPr lang="en-US" dirty="0" err="1"/>
              <a:t>especializados</a:t>
            </a:r>
            <a:r>
              <a:rPr lang="en-US" dirty="0"/>
              <a:t> </a:t>
            </a:r>
            <a:r>
              <a:rPr lang="en-US" dirty="0" err="1"/>
              <a:t>en</a:t>
            </a:r>
            <a:r>
              <a:rPr lang="en-US" dirty="0"/>
              <a:t> </a:t>
            </a:r>
            <a:r>
              <a:rPr lang="en-US" dirty="0" err="1"/>
              <a:t>cada</a:t>
            </a:r>
            <a:r>
              <a:rPr lang="en-US" dirty="0"/>
              <a:t> </a:t>
            </a:r>
            <a:r>
              <a:rPr lang="en-US" dirty="0" err="1"/>
              <a:t>arquitectura</a:t>
            </a:r>
            <a:r>
              <a:rPr lang="en-US" dirty="0"/>
              <a:t> y vertical de </a:t>
            </a:r>
            <a:r>
              <a:rPr lang="en-US" dirty="0" err="1"/>
              <a:t>industria</a:t>
            </a:r>
            <a:r>
              <a:rPr lang="en-US" dirty="0"/>
              <a:t> con el </a:t>
            </a:r>
            <a:r>
              <a:rPr lang="en-US" dirty="0" err="1"/>
              <a:t>objetivo</a:t>
            </a:r>
            <a:r>
              <a:rPr lang="en-US" dirty="0"/>
              <a:t> de </a:t>
            </a:r>
            <a:r>
              <a:rPr lang="en-US" dirty="0" err="1"/>
              <a:t>ahondar</a:t>
            </a:r>
            <a:r>
              <a:rPr lang="en-US" dirty="0"/>
              <a:t> </a:t>
            </a:r>
            <a:r>
              <a:rPr lang="en-US" dirty="0" err="1"/>
              <a:t>en</a:t>
            </a:r>
            <a:r>
              <a:rPr lang="en-US" dirty="0"/>
              <a:t> las </a:t>
            </a:r>
            <a:r>
              <a:rPr lang="en-US" dirty="0" err="1"/>
              <a:t>tendencias</a:t>
            </a:r>
            <a:r>
              <a:rPr lang="en-US" dirty="0"/>
              <a:t> y de </a:t>
            </a:r>
            <a:r>
              <a:rPr lang="en-US" dirty="0" err="1"/>
              <a:t>como</a:t>
            </a:r>
            <a:r>
              <a:rPr lang="en-US" dirty="0"/>
              <a:t> </a:t>
            </a:r>
            <a:r>
              <a:rPr lang="en-US" dirty="0" err="1"/>
              <a:t>adaptarlas</a:t>
            </a:r>
            <a:r>
              <a:rPr lang="en-US" dirty="0"/>
              <a:t> a </a:t>
            </a:r>
            <a:r>
              <a:rPr lang="en-US" dirty="0" err="1"/>
              <a:t>tus</a:t>
            </a:r>
            <a:r>
              <a:rPr lang="en-US" dirty="0"/>
              <a:t> </a:t>
            </a:r>
            <a:r>
              <a:rPr lang="en-US" dirty="0" err="1"/>
              <a:t>necesidades</a:t>
            </a:r>
            <a:r>
              <a:rPr lang="en-US" dirty="0"/>
              <a:t> del </a:t>
            </a:r>
            <a:r>
              <a:rPr lang="en-US" dirty="0" err="1"/>
              <a:t>negocio</a:t>
            </a:r>
            <a:r>
              <a:rPr lang="en-US" dirty="0"/>
              <a:t>.</a:t>
            </a:r>
          </a:p>
          <a:p>
            <a:pPr lvl="2"/>
            <a:endParaRPr lang="en-US" dirty="0"/>
          </a:p>
          <a:p>
            <a:pPr lvl="2"/>
            <a:endParaRPr lang="en-US" b="1" dirty="0"/>
          </a:p>
          <a:p>
            <a:pPr lvl="2"/>
            <a:endParaRPr lang="en-US" b="1" dirty="0"/>
          </a:p>
          <a:p>
            <a:pPr lvl="1"/>
            <a:endParaRPr lang="en-US" sz="2000" b="1" dirty="0"/>
          </a:p>
        </p:txBody>
      </p:sp>
    </p:spTree>
    <p:extLst>
      <p:ext uri="{BB962C8B-B14F-4D97-AF65-F5344CB8AC3E}">
        <p14:creationId xmlns:p14="http://schemas.microsoft.com/office/powerpoint/2010/main" val="2455075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4A9B74-FC19-417F-80BE-1165FB29826F}"/>
              </a:ext>
            </a:extLst>
          </p:cNvPr>
          <p:cNvSpPr>
            <a:spLocks noGrp="1"/>
          </p:cNvSpPr>
          <p:nvPr>
            <p:ph idx="1"/>
          </p:nvPr>
        </p:nvSpPr>
        <p:spPr>
          <a:xfrm>
            <a:off x="838200" y="636104"/>
            <a:ext cx="10515600" cy="5540859"/>
          </a:xfrm>
        </p:spPr>
        <p:txBody>
          <a:bodyPr>
            <a:normAutofit/>
          </a:bodyPr>
          <a:lstStyle/>
          <a:p>
            <a:pPr marL="0" indent="0">
              <a:buNone/>
            </a:pPr>
            <a:r>
              <a:rPr lang="en-US" sz="2000" b="1" dirty="0" err="1"/>
              <a:t>Soporte</a:t>
            </a:r>
            <a:r>
              <a:rPr lang="en-US" sz="2000" b="1" dirty="0"/>
              <a:t> y </a:t>
            </a:r>
            <a:r>
              <a:rPr lang="en-US" sz="2000" b="1" dirty="0" err="1"/>
              <a:t>Mantenimiento</a:t>
            </a:r>
            <a:endParaRPr lang="en-US" sz="2000" b="1" dirty="0"/>
          </a:p>
          <a:p>
            <a:pPr marL="0" indent="0">
              <a:buNone/>
            </a:pPr>
            <a:endParaRPr lang="en-US" sz="2200" b="1" dirty="0"/>
          </a:p>
          <a:p>
            <a:pPr marL="0" indent="0">
              <a:buNone/>
            </a:pPr>
            <a:r>
              <a:rPr lang="en-US" sz="1800" dirty="0" err="1"/>
              <a:t>Contamos</a:t>
            </a:r>
            <a:r>
              <a:rPr lang="en-US" sz="1800" dirty="0"/>
              <a:t> con la </a:t>
            </a:r>
            <a:r>
              <a:rPr lang="en-US" sz="1800" dirty="0" err="1"/>
              <a:t>capacidad</a:t>
            </a:r>
            <a:r>
              <a:rPr lang="en-US" sz="1800" dirty="0"/>
              <a:t> de </a:t>
            </a:r>
            <a:r>
              <a:rPr lang="en-US" sz="1800" dirty="0" err="1"/>
              <a:t>ofrecer</a:t>
            </a:r>
            <a:r>
              <a:rPr lang="en-US" sz="1800" dirty="0"/>
              <a:t> </a:t>
            </a:r>
            <a:r>
              <a:rPr lang="en-US" sz="1800" dirty="0" err="1"/>
              <a:t>contratos</a:t>
            </a:r>
            <a:r>
              <a:rPr lang="en-US" sz="1800" dirty="0"/>
              <a:t> de </a:t>
            </a:r>
            <a:r>
              <a:rPr lang="en-US" sz="1800" dirty="0" err="1"/>
              <a:t>mantenimiento</a:t>
            </a:r>
            <a:r>
              <a:rPr lang="en-US" sz="1800" dirty="0"/>
              <a:t> y </a:t>
            </a:r>
            <a:r>
              <a:rPr lang="en-US" sz="1800" dirty="0" err="1"/>
              <a:t>soporte</a:t>
            </a:r>
            <a:r>
              <a:rPr lang="en-US" sz="1800" dirty="0"/>
              <a:t> de </a:t>
            </a:r>
            <a:r>
              <a:rPr lang="en-US" sz="1800" dirty="0" err="1"/>
              <a:t>cada</a:t>
            </a:r>
            <a:r>
              <a:rPr lang="en-US" sz="1800" dirty="0"/>
              <a:t> </a:t>
            </a:r>
            <a:r>
              <a:rPr lang="en-US" sz="1800" dirty="0" err="1"/>
              <a:t>unas</a:t>
            </a:r>
            <a:r>
              <a:rPr lang="en-US" sz="1800" dirty="0"/>
              <a:t> de las </a:t>
            </a:r>
            <a:r>
              <a:rPr lang="en-US" sz="1800" dirty="0" err="1"/>
              <a:t>tecnologías</a:t>
            </a:r>
            <a:r>
              <a:rPr lang="en-US" sz="1800" dirty="0"/>
              <a:t> que </a:t>
            </a:r>
            <a:r>
              <a:rPr lang="en-US" sz="1800" dirty="0" err="1"/>
              <a:t>ofrecemos</a:t>
            </a:r>
            <a:r>
              <a:rPr lang="en-US" sz="1800" dirty="0"/>
              <a:t>, </a:t>
            </a:r>
            <a:r>
              <a:rPr lang="en-US" sz="1800" dirty="0" err="1"/>
              <a:t>respaldado</a:t>
            </a:r>
            <a:r>
              <a:rPr lang="en-US" sz="1800" dirty="0"/>
              <a:t> por sus </a:t>
            </a:r>
            <a:r>
              <a:rPr lang="en-US" sz="1800" dirty="0" err="1"/>
              <a:t>respectivos</a:t>
            </a:r>
            <a:r>
              <a:rPr lang="en-US" sz="1800" dirty="0"/>
              <a:t> </a:t>
            </a:r>
            <a:r>
              <a:rPr lang="en-US" sz="1800" dirty="0" err="1"/>
              <a:t>fabricantes</a:t>
            </a:r>
            <a:r>
              <a:rPr lang="en-US" sz="1800" dirty="0"/>
              <a:t> y </a:t>
            </a:r>
            <a:r>
              <a:rPr lang="en-US" sz="1800" dirty="0" err="1"/>
              <a:t>enfocado</a:t>
            </a:r>
            <a:r>
              <a:rPr lang="en-US" sz="1800" dirty="0"/>
              <a:t> </a:t>
            </a:r>
            <a:r>
              <a:rPr lang="en-US" sz="1800" dirty="0" err="1"/>
              <a:t>en</a:t>
            </a:r>
            <a:r>
              <a:rPr lang="en-US" sz="1800" dirty="0"/>
              <a:t> </a:t>
            </a:r>
            <a:r>
              <a:rPr lang="en-US" sz="1800" dirty="0" err="1"/>
              <a:t>suplir</a:t>
            </a:r>
            <a:r>
              <a:rPr lang="en-US" sz="1800" dirty="0"/>
              <a:t> la </a:t>
            </a:r>
            <a:r>
              <a:rPr lang="en-US" sz="1800" dirty="0" err="1"/>
              <a:t>necesidad</a:t>
            </a:r>
            <a:r>
              <a:rPr lang="en-US" sz="1800" dirty="0"/>
              <a:t> que </a:t>
            </a:r>
            <a:r>
              <a:rPr lang="en-US" sz="1800" dirty="0" err="1"/>
              <a:t>tenga</a:t>
            </a:r>
            <a:r>
              <a:rPr lang="en-US" sz="1800" dirty="0"/>
              <a:t> </a:t>
            </a:r>
            <a:r>
              <a:rPr lang="en-US" sz="1800" dirty="0" err="1"/>
              <a:t>tu</a:t>
            </a:r>
            <a:r>
              <a:rPr lang="en-US" sz="1800" dirty="0"/>
              <a:t> </a:t>
            </a:r>
            <a:r>
              <a:rPr lang="en-US" sz="1800" dirty="0" err="1"/>
              <a:t>negocio</a:t>
            </a:r>
            <a:r>
              <a:rPr lang="en-US" sz="1800" dirty="0"/>
              <a:t> para </a:t>
            </a:r>
            <a:r>
              <a:rPr lang="en-US" sz="1800" dirty="0" err="1"/>
              <a:t>mantener</a:t>
            </a:r>
            <a:r>
              <a:rPr lang="en-US" sz="1800" dirty="0"/>
              <a:t> una </a:t>
            </a:r>
            <a:r>
              <a:rPr lang="en-US" sz="1800" dirty="0" err="1"/>
              <a:t>operación</a:t>
            </a:r>
            <a:r>
              <a:rPr lang="en-US" sz="1800" dirty="0"/>
              <a:t> </a:t>
            </a:r>
            <a:r>
              <a:rPr lang="en-US" sz="1800" dirty="0" err="1"/>
              <a:t>initerrumpida</a:t>
            </a:r>
            <a:r>
              <a:rPr lang="en-US" sz="1800" dirty="0"/>
              <a:t>.</a:t>
            </a:r>
          </a:p>
          <a:p>
            <a:pPr marL="914400" lvl="2" indent="0">
              <a:buNone/>
            </a:pPr>
            <a:endParaRPr lang="en-US" sz="1800" dirty="0"/>
          </a:p>
          <a:p>
            <a:pPr marL="0" indent="0">
              <a:buNone/>
            </a:pPr>
            <a:r>
              <a:rPr lang="en-US" sz="1800" b="1" dirty="0" err="1"/>
              <a:t>Preventivo</a:t>
            </a:r>
            <a:endParaRPr lang="en-US" sz="1800" b="1" dirty="0"/>
          </a:p>
          <a:p>
            <a:pPr marL="0" indent="0">
              <a:buNone/>
            </a:pPr>
            <a:r>
              <a:rPr lang="en-US" sz="1800" dirty="0"/>
              <a:t>Para </a:t>
            </a:r>
            <a:r>
              <a:rPr lang="en-US" sz="1800" dirty="0" err="1"/>
              <a:t>operaciones</a:t>
            </a:r>
            <a:r>
              <a:rPr lang="en-US" sz="1800" dirty="0"/>
              <a:t> de </a:t>
            </a:r>
            <a:r>
              <a:rPr lang="en-US" sz="1800" dirty="0" err="1"/>
              <a:t>negocio</a:t>
            </a:r>
            <a:r>
              <a:rPr lang="en-US" sz="1800" dirty="0"/>
              <a:t> de </a:t>
            </a:r>
            <a:r>
              <a:rPr lang="en-US" sz="1800" dirty="0" err="1"/>
              <a:t>alta</a:t>
            </a:r>
            <a:r>
              <a:rPr lang="en-US" sz="1800" dirty="0"/>
              <a:t> </a:t>
            </a:r>
            <a:r>
              <a:rPr lang="en-US" sz="1800" dirty="0" err="1"/>
              <a:t>demanda</a:t>
            </a:r>
            <a:r>
              <a:rPr lang="en-US" sz="1800" dirty="0"/>
              <a:t> y </a:t>
            </a:r>
            <a:r>
              <a:rPr lang="en-US" sz="1800" dirty="0" err="1"/>
              <a:t>criticidad</a:t>
            </a:r>
            <a:r>
              <a:rPr lang="en-US" sz="1800" dirty="0"/>
              <a:t>, </a:t>
            </a:r>
            <a:r>
              <a:rPr lang="en-US" sz="1800" dirty="0" err="1"/>
              <a:t>contamos</a:t>
            </a:r>
            <a:r>
              <a:rPr lang="en-US" sz="1800" dirty="0"/>
              <a:t> con </a:t>
            </a:r>
            <a:r>
              <a:rPr lang="en-US" sz="1800" dirty="0" err="1"/>
              <a:t>esquemas</a:t>
            </a:r>
            <a:r>
              <a:rPr lang="en-US" sz="1800" dirty="0"/>
              <a:t> de </a:t>
            </a:r>
            <a:r>
              <a:rPr lang="en-US" sz="1800" dirty="0" err="1"/>
              <a:t>soporte</a:t>
            </a:r>
            <a:r>
              <a:rPr lang="en-US" sz="1800" dirty="0"/>
              <a:t> que </a:t>
            </a:r>
            <a:r>
              <a:rPr lang="en-US" sz="1800" dirty="0" err="1"/>
              <a:t>permiten</a:t>
            </a:r>
            <a:r>
              <a:rPr lang="en-US" sz="1800" dirty="0"/>
              <a:t> </a:t>
            </a:r>
            <a:r>
              <a:rPr lang="en-US" sz="1800" dirty="0" err="1"/>
              <a:t>desarrollar</a:t>
            </a:r>
            <a:r>
              <a:rPr lang="en-US" sz="1800" dirty="0"/>
              <a:t> y </a:t>
            </a:r>
            <a:r>
              <a:rPr lang="en-US" sz="1800" dirty="0" err="1"/>
              <a:t>ejecutar</a:t>
            </a:r>
            <a:r>
              <a:rPr lang="en-US" sz="1800" dirty="0"/>
              <a:t> planes para </a:t>
            </a:r>
            <a:r>
              <a:rPr lang="en-US" sz="1800" dirty="0" err="1"/>
              <a:t>anticipar</a:t>
            </a:r>
            <a:r>
              <a:rPr lang="en-US" sz="1800" dirty="0"/>
              <a:t> </a:t>
            </a:r>
            <a:r>
              <a:rPr lang="en-US" sz="1800" dirty="0" err="1"/>
              <a:t>posibles</a:t>
            </a:r>
            <a:r>
              <a:rPr lang="en-US" sz="1800" dirty="0"/>
              <a:t> </a:t>
            </a:r>
            <a:r>
              <a:rPr lang="en-US" sz="1800" dirty="0" err="1"/>
              <a:t>fallas</a:t>
            </a:r>
            <a:r>
              <a:rPr lang="en-US" sz="1800" dirty="0"/>
              <a:t>, </a:t>
            </a:r>
            <a:r>
              <a:rPr lang="en-US" sz="1800" dirty="0" err="1"/>
              <a:t>permitiendo</a:t>
            </a:r>
            <a:r>
              <a:rPr lang="en-US" sz="1800" dirty="0"/>
              <a:t> </a:t>
            </a:r>
            <a:r>
              <a:rPr lang="en-US" sz="1800" dirty="0" err="1"/>
              <a:t>mantener</a:t>
            </a:r>
            <a:r>
              <a:rPr lang="en-US" sz="1800" dirty="0"/>
              <a:t> la </a:t>
            </a:r>
            <a:r>
              <a:rPr lang="en-US" sz="1800" dirty="0" err="1"/>
              <a:t>disponibilidad</a:t>
            </a:r>
            <a:r>
              <a:rPr lang="en-US" sz="1800" dirty="0"/>
              <a:t> </a:t>
            </a:r>
            <a:r>
              <a:rPr lang="en-US" sz="1800" dirty="0" err="1"/>
              <a:t>operativa</a:t>
            </a:r>
            <a:r>
              <a:rPr lang="en-US" sz="1800" dirty="0"/>
              <a:t> que </a:t>
            </a:r>
            <a:r>
              <a:rPr lang="en-US" sz="1800" dirty="0" err="1"/>
              <a:t>requiere</a:t>
            </a:r>
            <a:r>
              <a:rPr lang="en-US" sz="1800" dirty="0"/>
              <a:t> el </a:t>
            </a:r>
            <a:r>
              <a:rPr lang="en-US" sz="1800" dirty="0" err="1"/>
              <a:t>negocio</a:t>
            </a:r>
            <a:r>
              <a:rPr lang="en-US" sz="1800" dirty="0"/>
              <a:t> de </a:t>
            </a:r>
            <a:r>
              <a:rPr lang="en-US" sz="1800" dirty="0" err="1"/>
              <a:t>cada</a:t>
            </a:r>
            <a:r>
              <a:rPr lang="en-US" sz="1800" dirty="0"/>
              <a:t> </a:t>
            </a:r>
            <a:r>
              <a:rPr lang="en-US" sz="1800" dirty="0" err="1"/>
              <a:t>uno</a:t>
            </a:r>
            <a:r>
              <a:rPr lang="en-US" sz="1800" dirty="0"/>
              <a:t> de </a:t>
            </a:r>
            <a:r>
              <a:rPr lang="en-US" sz="1800" dirty="0" err="1"/>
              <a:t>nuestros</a:t>
            </a:r>
            <a:r>
              <a:rPr lang="en-US" sz="1800" dirty="0"/>
              <a:t> </a:t>
            </a:r>
            <a:r>
              <a:rPr lang="en-US" sz="1800" dirty="0" err="1"/>
              <a:t>clientes</a:t>
            </a:r>
            <a:r>
              <a:rPr lang="en-US" sz="1800" dirty="0"/>
              <a:t>.</a:t>
            </a:r>
          </a:p>
          <a:p>
            <a:pPr marL="0" indent="0">
              <a:buNone/>
            </a:pPr>
            <a:endParaRPr lang="en-US" sz="1800" b="1" dirty="0"/>
          </a:p>
          <a:p>
            <a:pPr marL="0" indent="0">
              <a:buNone/>
            </a:pPr>
            <a:r>
              <a:rPr lang="en-US" sz="1800" b="1" dirty="0" err="1"/>
              <a:t>Reactivo</a:t>
            </a:r>
            <a:endParaRPr lang="en-US" sz="1800" b="1" dirty="0"/>
          </a:p>
          <a:p>
            <a:pPr marL="0" indent="0">
              <a:buNone/>
            </a:pPr>
            <a:r>
              <a:rPr lang="en-US" sz="1800" dirty="0" err="1"/>
              <a:t>Manejamos</a:t>
            </a:r>
            <a:r>
              <a:rPr lang="en-US" sz="1800" dirty="0"/>
              <a:t> </a:t>
            </a:r>
            <a:r>
              <a:rPr lang="en-US" sz="1800" dirty="0" err="1"/>
              <a:t>detección</a:t>
            </a:r>
            <a:r>
              <a:rPr lang="en-US" sz="1800" dirty="0"/>
              <a:t> y </a:t>
            </a:r>
            <a:r>
              <a:rPr lang="en-US" sz="1800" dirty="0" err="1"/>
              <a:t>corrección</a:t>
            </a:r>
            <a:r>
              <a:rPr lang="en-US" sz="1800" dirty="0"/>
              <a:t> de </a:t>
            </a:r>
            <a:r>
              <a:rPr lang="en-US" sz="1800" dirty="0" err="1"/>
              <a:t>errores</a:t>
            </a:r>
            <a:r>
              <a:rPr lang="en-US" sz="1800" dirty="0"/>
              <a:t>, </a:t>
            </a:r>
            <a:r>
              <a:rPr lang="en-US" sz="1800" dirty="0" err="1"/>
              <a:t>asi</a:t>
            </a:r>
            <a:r>
              <a:rPr lang="en-US" sz="1800" dirty="0"/>
              <a:t> </a:t>
            </a:r>
            <a:r>
              <a:rPr lang="en-US" sz="1800" dirty="0" err="1"/>
              <a:t>como</a:t>
            </a:r>
            <a:r>
              <a:rPr lang="en-US" sz="1800" dirty="0"/>
              <a:t> </a:t>
            </a:r>
            <a:r>
              <a:rPr lang="en-US" sz="1800" dirty="0" err="1"/>
              <a:t>sustitución</a:t>
            </a:r>
            <a:r>
              <a:rPr lang="en-US" sz="1800" dirty="0"/>
              <a:t> de </a:t>
            </a:r>
            <a:r>
              <a:rPr lang="en-US" sz="1800" dirty="0" err="1"/>
              <a:t>piezas</a:t>
            </a:r>
            <a:r>
              <a:rPr lang="en-US" sz="1800" dirty="0"/>
              <a:t>, con </a:t>
            </a:r>
            <a:r>
              <a:rPr lang="en-US" sz="1800" dirty="0" err="1"/>
              <a:t>diversos</a:t>
            </a:r>
            <a:r>
              <a:rPr lang="en-US" sz="1800" dirty="0"/>
              <a:t> </a:t>
            </a:r>
            <a:r>
              <a:rPr lang="en-US" sz="1800" dirty="0" err="1"/>
              <a:t>Acuerdos</a:t>
            </a:r>
            <a:r>
              <a:rPr lang="en-US" sz="1800" dirty="0"/>
              <a:t> de </a:t>
            </a:r>
            <a:r>
              <a:rPr lang="en-US" sz="1800" dirty="0" err="1"/>
              <a:t>Niveles</a:t>
            </a:r>
            <a:r>
              <a:rPr lang="en-US" sz="1800" dirty="0"/>
              <a:t> de </a:t>
            </a:r>
            <a:r>
              <a:rPr lang="en-US" sz="1800" dirty="0" err="1"/>
              <a:t>Servicio</a:t>
            </a:r>
            <a:r>
              <a:rPr lang="en-US" sz="1800" dirty="0"/>
              <a:t> que se </a:t>
            </a:r>
            <a:r>
              <a:rPr lang="en-US" sz="1800" dirty="0" err="1"/>
              <a:t>adaptan</a:t>
            </a:r>
            <a:r>
              <a:rPr lang="en-US" sz="1800" dirty="0"/>
              <a:t> a las </a:t>
            </a:r>
            <a:r>
              <a:rPr lang="en-US" sz="1800" dirty="0" err="1"/>
              <a:t>necesidades</a:t>
            </a:r>
            <a:r>
              <a:rPr lang="en-US" sz="1800" dirty="0"/>
              <a:t> </a:t>
            </a:r>
            <a:r>
              <a:rPr lang="en-US" sz="1800" dirty="0" err="1"/>
              <a:t>operativas</a:t>
            </a:r>
            <a:r>
              <a:rPr lang="en-US" sz="1800" dirty="0"/>
              <a:t> de </a:t>
            </a:r>
            <a:r>
              <a:rPr lang="en-US" sz="1800" dirty="0" err="1"/>
              <a:t>tu</a:t>
            </a:r>
            <a:r>
              <a:rPr lang="en-US" sz="1800" dirty="0"/>
              <a:t> </a:t>
            </a:r>
            <a:r>
              <a:rPr lang="en-US" sz="1800" dirty="0" err="1"/>
              <a:t>negocio</a:t>
            </a:r>
            <a:r>
              <a:rPr lang="en-US" sz="1800" dirty="0"/>
              <a:t>, con </a:t>
            </a:r>
            <a:r>
              <a:rPr lang="en-US" sz="1800" dirty="0" err="1"/>
              <a:t>modalidades</a:t>
            </a:r>
            <a:r>
              <a:rPr lang="en-US" sz="1800" dirty="0"/>
              <a:t> tanto de </a:t>
            </a:r>
            <a:r>
              <a:rPr lang="en-US" sz="1800" dirty="0" err="1"/>
              <a:t>asistencia</a:t>
            </a:r>
            <a:r>
              <a:rPr lang="en-US" sz="1800" dirty="0"/>
              <a:t> </a:t>
            </a:r>
            <a:r>
              <a:rPr lang="en-US" sz="1800" dirty="0" err="1"/>
              <a:t>en</a:t>
            </a:r>
            <a:r>
              <a:rPr lang="en-US" sz="1800" dirty="0"/>
              <a:t> sitio </a:t>
            </a:r>
            <a:r>
              <a:rPr lang="en-US" sz="1800" dirty="0" err="1"/>
              <a:t>como</a:t>
            </a:r>
            <a:r>
              <a:rPr lang="en-US" sz="1800" dirty="0"/>
              <a:t> con </a:t>
            </a:r>
            <a:r>
              <a:rPr lang="en-US" sz="1800" dirty="0" err="1"/>
              <a:t>remota</a:t>
            </a:r>
            <a:r>
              <a:rPr lang="en-US" sz="1800" dirty="0"/>
              <a:t>.</a:t>
            </a:r>
          </a:p>
          <a:p>
            <a:endParaRPr lang="es-DO" dirty="0"/>
          </a:p>
        </p:txBody>
      </p:sp>
    </p:spTree>
    <p:extLst>
      <p:ext uri="{BB962C8B-B14F-4D97-AF65-F5344CB8AC3E}">
        <p14:creationId xmlns:p14="http://schemas.microsoft.com/office/powerpoint/2010/main" val="3490012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81C990-5A2A-41EC-AB42-51FF83ADD804}"/>
              </a:ext>
            </a:extLst>
          </p:cNvPr>
          <p:cNvSpPr>
            <a:spLocks noGrp="1"/>
          </p:cNvSpPr>
          <p:nvPr>
            <p:ph idx="1"/>
          </p:nvPr>
        </p:nvSpPr>
        <p:spPr>
          <a:xfrm>
            <a:off x="838200" y="463826"/>
            <a:ext cx="10515600" cy="5713137"/>
          </a:xfrm>
        </p:spPr>
        <p:txBody>
          <a:bodyPr/>
          <a:lstStyle/>
          <a:p>
            <a:pPr marL="0" indent="0">
              <a:buNone/>
            </a:pPr>
            <a:r>
              <a:rPr lang="en-US" sz="2000" b="1" dirty="0" err="1"/>
              <a:t>Gestionados</a:t>
            </a:r>
            <a:endParaRPr lang="en-US" sz="2000" b="1" dirty="0"/>
          </a:p>
          <a:p>
            <a:endParaRPr lang="en-US" sz="1800" b="1" dirty="0"/>
          </a:p>
          <a:p>
            <a:pPr marL="0" indent="0">
              <a:buNone/>
            </a:pPr>
            <a:r>
              <a:rPr lang="en-US" sz="1800" dirty="0" err="1"/>
              <a:t>En</a:t>
            </a:r>
            <a:r>
              <a:rPr lang="en-US" sz="1800" dirty="0"/>
              <a:t> </a:t>
            </a:r>
            <a:r>
              <a:rPr lang="en-US" sz="1800" dirty="0" err="1"/>
              <a:t>Xbyte</a:t>
            </a:r>
            <a:r>
              <a:rPr lang="en-US" sz="1800" dirty="0"/>
              <a:t> </a:t>
            </a:r>
            <a:r>
              <a:rPr lang="en-US" sz="1800" dirty="0" err="1"/>
              <a:t>ofrecemos</a:t>
            </a:r>
            <a:r>
              <a:rPr lang="en-US" sz="1800" dirty="0"/>
              <a:t> </a:t>
            </a:r>
            <a:r>
              <a:rPr lang="en-US" sz="1800" dirty="0" err="1"/>
              <a:t>servicios</a:t>
            </a:r>
            <a:r>
              <a:rPr lang="en-US" sz="1800" dirty="0"/>
              <a:t> </a:t>
            </a:r>
            <a:r>
              <a:rPr lang="en-US" sz="1800" dirty="0" err="1"/>
              <a:t>en</a:t>
            </a:r>
            <a:r>
              <a:rPr lang="en-US" sz="1800" dirty="0"/>
              <a:t> </a:t>
            </a:r>
            <a:r>
              <a:rPr lang="en-US" sz="1800" dirty="0" err="1"/>
              <a:t>modelo</a:t>
            </a:r>
            <a:r>
              <a:rPr lang="en-US" sz="1800" dirty="0"/>
              <a:t> de </a:t>
            </a:r>
            <a:r>
              <a:rPr lang="en-US" sz="1800" dirty="0" err="1"/>
              <a:t>tercerización</a:t>
            </a:r>
            <a:r>
              <a:rPr lang="en-US" sz="1800" dirty="0"/>
              <a:t> que se </a:t>
            </a:r>
            <a:r>
              <a:rPr lang="en-US" sz="1800" dirty="0" err="1"/>
              <a:t>ajustan</a:t>
            </a:r>
            <a:r>
              <a:rPr lang="en-US" sz="1800" dirty="0"/>
              <a:t> a la </a:t>
            </a:r>
            <a:r>
              <a:rPr lang="en-US" sz="1800" dirty="0" err="1"/>
              <a:t>necesidades</a:t>
            </a:r>
            <a:r>
              <a:rPr lang="en-US" sz="1800" dirty="0"/>
              <a:t> de </a:t>
            </a:r>
            <a:r>
              <a:rPr lang="en-US" sz="1800" dirty="0" err="1"/>
              <a:t>nuestros</a:t>
            </a:r>
            <a:r>
              <a:rPr lang="en-US" sz="1800" dirty="0"/>
              <a:t> </a:t>
            </a:r>
            <a:r>
              <a:rPr lang="en-US" sz="1800" dirty="0" err="1"/>
              <a:t>clientes</a:t>
            </a:r>
            <a:r>
              <a:rPr lang="en-US" sz="1800" dirty="0"/>
              <a:t>, </a:t>
            </a:r>
            <a:r>
              <a:rPr lang="en-US" sz="1800" dirty="0" err="1"/>
              <a:t>permitiendo</a:t>
            </a:r>
            <a:r>
              <a:rPr lang="en-US" sz="1800" dirty="0"/>
              <a:t> que </a:t>
            </a:r>
            <a:r>
              <a:rPr lang="en-US" sz="1800" dirty="0" err="1"/>
              <a:t>deleguen</a:t>
            </a:r>
            <a:r>
              <a:rPr lang="en-US" sz="1800" dirty="0"/>
              <a:t> </a:t>
            </a:r>
            <a:r>
              <a:rPr lang="en-US" sz="1800" dirty="0" err="1"/>
              <a:t>parcial</a:t>
            </a:r>
            <a:r>
              <a:rPr lang="en-US" sz="1800" dirty="0"/>
              <a:t> o </a:t>
            </a:r>
            <a:r>
              <a:rPr lang="en-US" sz="1800" dirty="0" err="1"/>
              <a:t>totalmente</a:t>
            </a:r>
            <a:r>
              <a:rPr lang="en-US" sz="1800" dirty="0"/>
              <a:t> </a:t>
            </a:r>
            <a:r>
              <a:rPr lang="en-US" sz="1800" dirty="0" err="1"/>
              <a:t>en</a:t>
            </a:r>
            <a:r>
              <a:rPr lang="en-US" sz="1800" dirty="0"/>
              <a:t> </a:t>
            </a:r>
            <a:r>
              <a:rPr lang="en-US" sz="1800" dirty="0" err="1"/>
              <a:t>nuestras</a:t>
            </a:r>
            <a:r>
              <a:rPr lang="en-US" sz="1800" dirty="0"/>
              <a:t> manos la </a:t>
            </a:r>
            <a:r>
              <a:rPr lang="en-US" sz="1800" dirty="0" err="1"/>
              <a:t>operación</a:t>
            </a:r>
            <a:r>
              <a:rPr lang="en-US" sz="1800" dirty="0"/>
              <a:t> </a:t>
            </a:r>
            <a:r>
              <a:rPr lang="en-US" sz="1800" dirty="0" err="1"/>
              <a:t>tecnológica</a:t>
            </a:r>
            <a:r>
              <a:rPr lang="en-US" sz="1800" dirty="0"/>
              <a:t> de sus </a:t>
            </a:r>
            <a:r>
              <a:rPr lang="en-US" sz="1800" dirty="0" err="1"/>
              <a:t>empresas</a:t>
            </a:r>
            <a:r>
              <a:rPr lang="en-US" sz="1800" dirty="0"/>
              <a:t> y </a:t>
            </a:r>
            <a:r>
              <a:rPr lang="en-US" sz="1800" dirty="0" err="1"/>
              <a:t>su</a:t>
            </a:r>
            <a:r>
              <a:rPr lang="en-US" sz="1800" dirty="0"/>
              <a:t> </a:t>
            </a:r>
            <a:r>
              <a:rPr lang="en-US" sz="1800" dirty="0" err="1"/>
              <a:t>foco</a:t>
            </a:r>
            <a:r>
              <a:rPr lang="en-US" sz="1800" dirty="0"/>
              <a:t> </a:t>
            </a:r>
            <a:r>
              <a:rPr lang="en-US" sz="1800" dirty="0" err="1"/>
              <a:t>sean</a:t>
            </a:r>
            <a:r>
              <a:rPr lang="en-US" sz="1800" dirty="0"/>
              <a:t> sus </a:t>
            </a:r>
            <a:r>
              <a:rPr lang="en-US" sz="1800" dirty="0" err="1"/>
              <a:t>procesos</a:t>
            </a:r>
            <a:r>
              <a:rPr lang="en-US" sz="1800" dirty="0"/>
              <a:t> core de </a:t>
            </a:r>
            <a:r>
              <a:rPr lang="en-US" sz="1800" dirty="0" err="1"/>
              <a:t>negocio</a:t>
            </a:r>
            <a:r>
              <a:rPr lang="en-US" sz="1800" dirty="0"/>
              <a:t>. </a:t>
            </a:r>
            <a:r>
              <a:rPr lang="en-US" sz="1800" dirty="0" err="1"/>
              <a:t>Esto</a:t>
            </a:r>
            <a:r>
              <a:rPr lang="en-US" sz="1800" dirty="0"/>
              <a:t> </a:t>
            </a:r>
            <a:r>
              <a:rPr lang="en-US" sz="1800" dirty="0" err="1"/>
              <a:t>trae</a:t>
            </a:r>
            <a:r>
              <a:rPr lang="en-US" sz="1800" dirty="0"/>
              <a:t> </a:t>
            </a:r>
            <a:r>
              <a:rPr lang="en-US" sz="1800" dirty="0" err="1"/>
              <a:t>como</a:t>
            </a:r>
            <a:r>
              <a:rPr lang="en-US" sz="1800" dirty="0"/>
              <a:t> </a:t>
            </a:r>
            <a:r>
              <a:rPr lang="en-US" sz="1800" dirty="0" err="1"/>
              <a:t>beneficio</a:t>
            </a:r>
            <a:r>
              <a:rPr lang="en-US" sz="1800" dirty="0"/>
              <a:t> el </a:t>
            </a:r>
            <a:r>
              <a:rPr lang="en-US" sz="1800" dirty="0" err="1"/>
              <a:t>contar</a:t>
            </a:r>
            <a:r>
              <a:rPr lang="en-US" sz="1800" dirty="0"/>
              <a:t> con </a:t>
            </a:r>
            <a:r>
              <a:rPr lang="en-US" sz="1800" dirty="0" err="1"/>
              <a:t>recurso</a:t>
            </a:r>
            <a:r>
              <a:rPr lang="en-US" sz="1800" dirty="0"/>
              <a:t> </a:t>
            </a:r>
            <a:r>
              <a:rPr lang="en-US" sz="1800" dirty="0" err="1"/>
              <a:t>humano</a:t>
            </a:r>
            <a:r>
              <a:rPr lang="en-US" sz="1800" dirty="0"/>
              <a:t> </a:t>
            </a:r>
            <a:r>
              <a:rPr lang="en-US" sz="1800" dirty="0" err="1"/>
              <a:t>especializado</a:t>
            </a:r>
            <a:r>
              <a:rPr lang="en-US" sz="1800" dirty="0"/>
              <a:t>, con </a:t>
            </a:r>
            <a:r>
              <a:rPr lang="en-US" sz="1800" dirty="0" err="1"/>
              <a:t>constante</a:t>
            </a:r>
            <a:r>
              <a:rPr lang="en-US" sz="1800" dirty="0"/>
              <a:t> </a:t>
            </a:r>
            <a:r>
              <a:rPr lang="en-US" sz="1800" dirty="0" err="1"/>
              <a:t>actualización</a:t>
            </a:r>
            <a:r>
              <a:rPr lang="en-US" sz="1800" dirty="0"/>
              <a:t>, </a:t>
            </a:r>
            <a:r>
              <a:rPr lang="en-US" sz="1800" dirty="0" err="1"/>
              <a:t>certificaciones</a:t>
            </a:r>
            <a:r>
              <a:rPr lang="en-US" sz="1800" dirty="0"/>
              <a:t> que </a:t>
            </a:r>
            <a:r>
              <a:rPr lang="en-US" sz="1800" dirty="0" err="1"/>
              <a:t>avalen</a:t>
            </a:r>
            <a:r>
              <a:rPr lang="en-US" sz="1800" dirty="0"/>
              <a:t> </a:t>
            </a:r>
            <a:r>
              <a:rPr lang="en-US" sz="1800" dirty="0" err="1"/>
              <a:t>su</a:t>
            </a:r>
            <a:r>
              <a:rPr lang="en-US" sz="1800" dirty="0"/>
              <a:t> </a:t>
            </a:r>
            <a:r>
              <a:rPr lang="en-US" sz="1800" dirty="0" err="1"/>
              <a:t>experiencia</a:t>
            </a:r>
            <a:r>
              <a:rPr lang="en-US" sz="1800" dirty="0"/>
              <a:t> y la </a:t>
            </a:r>
            <a:r>
              <a:rPr lang="en-US" sz="1800" dirty="0" err="1"/>
              <a:t>escalabilidad</a:t>
            </a:r>
            <a:r>
              <a:rPr lang="en-US" sz="1800" dirty="0"/>
              <a:t> de </a:t>
            </a:r>
            <a:r>
              <a:rPr lang="en-US" sz="1800" dirty="0" err="1"/>
              <a:t>utilizarlo</a:t>
            </a:r>
            <a:r>
              <a:rPr lang="en-US" sz="1800" dirty="0"/>
              <a:t> </a:t>
            </a:r>
            <a:r>
              <a:rPr lang="en-US" sz="1800" dirty="0" err="1"/>
              <a:t>cuando</a:t>
            </a:r>
            <a:r>
              <a:rPr lang="en-US" sz="1800" dirty="0"/>
              <a:t> se </a:t>
            </a:r>
            <a:r>
              <a:rPr lang="en-US" sz="1800" dirty="0" err="1"/>
              <a:t>necesite</a:t>
            </a:r>
            <a:r>
              <a:rPr lang="en-US" sz="1800" dirty="0"/>
              <a:t>. </a:t>
            </a:r>
          </a:p>
          <a:p>
            <a:pPr marL="0" indent="0">
              <a:buNone/>
            </a:pPr>
            <a:endParaRPr lang="en-US" sz="1800" dirty="0"/>
          </a:p>
          <a:p>
            <a:pPr marL="0" indent="0">
              <a:buNone/>
            </a:pPr>
            <a:r>
              <a:rPr lang="en-US" sz="2000" b="1" dirty="0" err="1"/>
              <a:t>Talento</a:t>
            </a:r>
            <a:r>
              <a:rPr lang="en-US" sz="2000" b="1" dirty="0"/>
              <a:t> </a:t>
            </a:r>
            <a:r>
              <a:rPr lang="en-US" sz="2000" b="1" dirty="0" err="1"/>
              <a:t>en</a:t>
            </a:r>
            <a:r>
              <a:rPr lang="en-US" sz="2000" b="1" dirty="0"/>
              <a:t> Sitio</a:t>
            </a:r>
          </a:p>
          <a:p>
            <a:pPr marL="0" indent="0">
              <a:buNone/>
            </a:pPr>
            <a:r>
              <a:rPr lang="en-US" sz="1800" dirty="0" err="1"/>
              <a:t>Proporcionamos</a:t>
            </a:r>
            <a:r>
              <a:rPr lang="en-US" sz="1800" dirty="0"/>
              <a:t> </a:t>
            </a:r>
            <a:r>
              <a:rPr lang="en-US" sz="1800" dirty="0" err="1"/>
              <a:t>recursos</a:t>
            </a:r>
            <a:r>
              <a:rPr lang="en-US" sz="1800" dirty="0"/>
              <a:t> </a:t>
            </a:r>
            <a:r>
              <a:rPr lang="en-US" sz="1800" dirty="0" err="1"/>
              <a:t>especializados</a:t>
            </a:r>
            <a:r>
              <a:rPr lang="en-US" sz="1800" dirty="0"/>
              <a:t> </a:t>
            </a:r>
            <a:r>
              <a:rPr lang="en-US" sz="1800" dirty="0" err="1"/>
              <a:t>en</a:t>
            </a:r>
            <a:r>
              <a:rPr lang="en-US" sz="1800" dirty="0"/>
              <a:t> sitio con </a:t>
            </a:r>
            <a:r>
              <a:rPr lang="en-US" sz="1800" dirty="0" err="1"/>
              <a:t>modalidades</a:t>
            </a:r>
            <a:r>
              <a:rPr lang="en-US" sz="1800" dirty="0"/>
              <a:t> tanto </a:t>
            </a:r>
            <a:r>
              <a:rPr lang="en-US" sz="1800" dirty="0" err="1"/>
              <a:t>tiempo</a:t>
            </a:r>
            <a:r>
              <a:rPr lang="en-US" sz="1800" dirty="0"/>
              <a:t> </a:t>
            </a:r>
            <a:r>
              <a:rPr lang="en-US" sz="1800" dirty="0" err="1"/>
              <a:t>parcial</a:t>
            </a:r>
            <a:r>
              <a:rPr lang="en-US" sz="1800" dirty="0"/>
              <a:t> </a:t>
            </a:r>
            <a:r>
              <a:rPr lang="en-US" sz="1800" dirty="0" err="1"/>
              <a:t>como</a:t>
            </a:r>
            <a:r>
              <a:rPr lang="en-US" sz="1800" dirty="0"/>
              <a:t> total, con </a:t>
            </a:r>
            <a:r>
              <a:rPr lang="en-US" sz="1800" dirty="0" err="1"/>
              <a:t>contratos</a:t>
            </a:r>
            <a:r>
              <a:rPr lang="en-US" sz="1800" dirty="0"/>
              <a:t> de </a:t>
            </a:r>
            <a:r>
              <a:rPr lang="en-US" sz="1800" dirty="0" err="1"/>
              <a:t>diferentes</a:t>
            </a:r>
            <a:r>
              <a:rPr lang="en-US" sz="1800" dirty="0"/>
              <a:t> </a:t>
            </a:r>
            <a:r>
              <a:rPr lang="en-US" sz="1800" dirty="0" err="1"/>
              <a:t>tiempos</a:t>
            </a:r>
            <a:r>
              <a:rPr lang="en-US" sz="1800" dirty="0"/>
              <a:t> de </a:t>
            </a:r>
            <a:r>
              <a:rPr lang="en-US" sz="1800" dirty="0" err="1"/>
              <a:t>duración</a:t>
            </a:r>
            <a:r>
              <a:rPr lang="en-US" sz="1800" dirty="0"/>
              <a:t> y con </a:t>
            </a:r>
            <a:r>
              <a:rPr lang="en-US" sz="1800" dirty="0" err="1"/>
              <a:t>soporte</a:t>
            </a:r>
            <a:r>
              <a:rPr lang="en-US" sz="1800" dirty="0"/>
              <a:t> para </a:t>
            </a:r>
            <a:r>
              <a:rPr lang="en-US" sz="1800" dirty="0" err="1"/>
              <a:t>cada</a:t>
            </a:r>
            <a:r>
              <a:rPr lang="en-US" sz="1800" dirty="0"/>
              <a:t> una de las </a:t>
            </a:r>
            <a:r>
              <a:rPr lang="en-US" sz="1800" dirty="0" err="1"/>
              <a:t>tecnologías</a:t>
            </a:r>
            <a:r>
              <a:rPr lang="en-US" sz="1800" dirty="0"/>
              <a:t> que </a:t>
            </a:r>
            <a:r>
              <a:rPr lang="en-US" sz="1800" dirty="0" err="1"/>
              <a:t>implementamos</a:t>
            </a:r>
            <a:r>
              <a:rPr lang="en-US" sz="1800" dirty="0"/>
              <a:t> y </a:t>
            </a:r>
            <a:r>
              <a:rPr lang="en-US" sz="1800" dirty="0" err="1"/>
              <a:t>representamos</a:t>
            </a:r>
            <a:r>
              <a:rPr lang="en-US" sz="1800" dirty="0"/>
              <a:t>.</a:t>
            </a:r>
          </a:p>
          <a:p>
            <a:pPr marL="0" indent="0">
              <a:buNone/>
            </a:pPr>
            <a:endParaRPr lang="en-US" sz="1800" b="1" dirty="0"/>
          </a:p>
          <a:p>
            <a:pPr marL="0" indent="0">
              <a:buNone/>
            </a:pPr>
            <a:r>
              <a:rPr lang="en-US" sz="2000" b="1" dirty="0" err="1"/>
              <a:t>Gestión</a:t>
            </a:r>
            <a:r>
              <a:rPr lang="en-US" sz="2000" b="1" dirty="0"/>
              <a:t> </a:t>
            </a:r>
            <a:r>
              <a:rPr lang="en-US" sz="2000" b="1" dirty="0" err="1"/>
              <a:t>remota</a:t>
            </a:r>
            <a:endParaRPr lang="en-US" sz="2000" b="1" dirty="0"/>
          </a:p>
          <a:p>
            <a:pPr marL="0" indent="0">
              <a:buNone/>
            </a:pPr>
            <a:r>
              <a:rPr lang="en-US" sz="1800" dirty="0" err="1"/>
              <a:t>En</a:t>
            </a:r>
            <a:r>
              <a:rPr lang="en-US" sz="1800" dirty="0"/>
              <a:t> </a:t>
            </a:r>
            <a:r>
              <a:rPr lang="en-US" sz="1800" dirty="0" err="1"/>
              <a:t>Xbyte</a:t>
            </a:r>
            <a:r>
              <a:rPr lang="en-US" sz="1800" dirty="0"/>
              <a:t> </a:t>
            </a:r>
            <a:r>
              <a:rPr lang="en-US" sz="1800" dirty="0" err="1"/>
              <a:t>ofrecemos</a:t>
            </a:r>
            <a:r>
              <a:rPr lang="en-US" sz="1800" dirty="0"/>
              <a:t> </a:t>
            </a:r>
            <a:r>
              <a:rPr lang="en-US" sz="1800" dirty="0" err="1"/>
              <a:t>soluciones</a:t>
            </a:r>
            <a:r>
              <a:rPr lang="en-US" sz="1800" dirty="0"/>
              <a:t> de </a:t>
            </a:r>
            <a:r>
              <a:rPr lang="en-US" sz="1800" dirty="0" err="1"/>
              <a:t>administración</a:t>
            </a:r>
            <a:r>
              <a:rPr lang="en-US" sz="1800" dirty="0"/>
              <a:t>, </a:t>
            </a:r>
            <a:r>
              <a:rPr lang="en-US" sz="1800" dirty="0" err="1"/>
              <a:t>monitoreo</a:t>
            </a:r>
            <a:r>
              <a:rPr lang="en-US" sz="1800" dirty="0"/>
              <a:t>, </a:t>
            </a:r>
            <a:r>
              <a:rPr lang="en-US" sz="1800" dirty="0" err="1"/>
              <a:t>soporte</a:t>
            </a:r>
            <a:r>
              <a:rPr lang="en-US" sz="1800" dirty="0"/>
              <a:t> de </a:t>
            </a:r>
            <a:r>
              <a:rPr lang="en-US" sz="1800" dirty="0" err="1"/>
              <a:t>manera</a:t>
            </a:r>
            <a:r>
              <a:rPr lang="en-US" sz="1800" dirty="0"/>
              <a:t> </a:t>
            </a:r>
            <a:r>
              <a:rPr lang="en-US" sz="1800" dirty="0" err="1"/>
              <a:t>remota</a:t>
            </a:r>
            <a:r>
              <a:rPr lang="en-US" sz="1800" dirty="0"/>
              <a:t> </a:t>
            </a:r>
            <a:r>
              <a:rPr lang="en-US" sz="1800" dirty="0" err="1"/>
              <a:t>en</a:t>
            </a:r>
            <a:r>
              <a:rPr lang="en-US" sz="1800" dirty="0"/>
              <a:t> </a:t>
            </a:r>
            <a:r>
              <a:rPr lang="en-US" sz="1800" dirty="0" err="1"/>
              <a:t>diversas</a:t>
            </a:r>
            <a:r>
              <a:rPr lang="en-US" sz="1800" dirty="0"/>
              <a:t> </a:t>
            </a:r>
            <a:r>
              <a:rPr lang="en-US" sz="1800" dirty="0" err="1"/>
              <a:t>modalidades</a:t>
            </a:r>
            <a:r>
              <a:rPr lang="en-US" sz="1800" dirty="0"/>
              <a:t> que se </a:t>
            </a:r>
            <a:r>
              <a:rPr lang="en-US" sz="1800" dirty="0" err="1"/>
              <a:t>ajustan</a:t>
            </a:r>
            <a:r>
              <a:rPr lang="en-US" sz="1800" dirty="0"/>
              <a:t> a los </a:t>
            </a:r>
            <a:r>
              <a:rPr lang="en-US" sz="1800" dirty="0" err="1"/>
              <a:t>requerimientos</a:t>
            </a:r>
            <a:r>
              <a:rPr lang="en-US" sz="1800" dirty="0"/>
              <a:t> de </a:t>
            </a:r>
            <a:r>
              <a:rPr lang="en-US" sz="1800" dirty="0" err="1"/>
              <a:t>nuestros</a:t>
            </a:r>
            <a:r>
              <a:rPr lang="en-US" sz="1800" dirty="0"/>
              <a:t> </a:t>
            </a:r>
            <a:r>
              <a:rPr lang="en-US" sz="1800" dirty="0" err="1"/>
              <a:t>clientes</a:t>
            </a:r>
            <a:r>
              <a:rPr lang="en-US" sz="1800" dirty="0"/>
              <a:t>.</a:t>
            </a:r>
          </a:p>
          <a:p>
            <a:pPr marL="914400" lvl="2" indent="0">
              <a:buNone/>
            </a:pPr>
            <a:endParaRPr lang="en-US" dirty="0"/>
          </a:p>
          <a:p>
            <a:endParaRPr lang="es-DO" dirty="0"/>
          </a:p>
        </p:txBody>
      </p:sp>
    </p:spTree>
    <p:extLst>
      <p:ext uri="{BB962C8B-B14F-4D97-AF65-F5344CB8AC3E}">
        <p14:creationId xmlns:p14="http://schemas.microsoft.com/office/powerpoint/2010/main" val="2958494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E4ABCDE1-F365-4465-965D-6BA9A70C6E19}"/>
              </a:ext>
            </a:extLst>
          </p:cNvPr>
          <p:cNvSpPr txBox="1"/>
          <p:nvPr/>
        </p:nvSpPr>
        <p:spPr>
          <a:xfrm>
            <a:off x="715618" y="0"/>
            <a:ext cx="10760764" cy="7048083"/>
          </a:xfrm>
          <a:prstGeom prst="rect">
            <a:avLst/>
          </a:prstGeom>
          <a:noFill/>
        </p:spPr>
        <p:txBody>
          <a:bodyPr wrap="square" rtlCol="0">
            <a:spAutoFit/>
          </a:bodyPr>
          <a:lstStyle/>
          <a:p>
            <a:pPr algn="ctr"/>
            <a:r>
              <a:rPr lang="es-ES" b="1" dirty="0"/>
              <a:t>Estructura</a:t>
            </a:r>
          </a:p>
          <a:p>
            <a:pPr marL="285750" indent="-285750">
              <a:buFont typeface="Arial" panose="020B0604020202020204" pitchFamily="34" charset="0"/>
              <a:buChar char="•"/>
            </a:pPr>
            <a:r>
              <a:rPr lang="es-ES" sz="1400" b="1" dirty="0"/>
              <a:t>Soluciones </a:t>
            </a:r>
            <a:r>
              <a:rPr lang="en-US" sz="1400" b="1" dirty="0"/>
              <a:t>&amp; </a:t>
            </a:r>
            <a:r>
              <a:rPr lang="es-ES" sz="1400" b="1" dirty="0"/>
              <a:t>Servicios:</a:t>
            </a:r>
          </a:p>
          <a:p>
            <a:pPr marL="1200150" lvl="2" indent="-285750">
              <a:buFont typeface="Courier New" panose="02070309020205020404" pitchFamily="49" charset="0"/>
              <a:buChar char="o"/>
            </a:pPr>
            <a:r>
              <a:rPr lang="es-ES" sz="1400" dirty="0" err="1"/>
              <a:t>Services</a:t>
            </a:r>
            <a:endParaRPr lang="es-ES" sz="1400" dirty="0"/>
          </a:p>
          <a:p>
            <a:pPr marL="1657350" lvl="3" indent="-285750">
              <a:buFont typeface="Courier New" panose="02070309020205020404" pitchFamily="49" charset="0"/>
              <a:buChar char="o"/>
            </a:pPr>
            <a:r>
              <a:rPr lang="es-ES" sz="1400" dirty="0"/>
              <a:t>Consultoría     </a:t>
            </a:r>
          </a:p>
          <a:p>
            <a:pPr marL="1657350" lvl="3" indent="-285750">
              <a:buFont typeface="Courier New" panose="02070309020205020404" pitchFamily="49" charset="0"/>
              <a:buChar char="o"/>
            </a:pPr>
            <a:r>
              <a:rPr lang="es-ES" sz="1400" dirty="0" err="1"/>
              <a:t>Assessments</a:t>
            </a:r>
            <a:r>
              <a:rPr lang="es-ES" sz="1400" dirty="0"/>
              <a:t> - Solicitar</a:t>
            </a:r>
          </a:p>
          <a:p>
            <a:pPr marL="1657350" lvl="3" indent="-285750">
              <a:buFont typeface="Courier New" panose="02070309020205020404" pitchFamily="49" charset="0"/>
              <a:buChar char="o"/>
            </a:pPr>
            <a:r>
              <a:rPr lang="es-ES" sz="1400" dirty="0"/>
              <a:t>Diseño Arquitectura</a:t>
            </a:r>
          </a:p>
          <a:p>
            <a:pPr marL="1657350" lvl="3" indent="-285750">
              <a:buFont typeface="Courier New" panose="02070309020205020404" pitchFamily="49" charset="0"/>
              <a:buChar char="o"/>
            </a:pPr>
            <a:r>
              <a:rPr lang="es-ES" sz="1400" dirty="0"/>
              <a:t>Gerencia de Proyectos</a:t>
            </a:r>
          </a:p>
          <a:p>
            <a:pPr marL="1200150" lvl="2" indent="-285750">
              <a:buFont typeface="Courier New" panose="02070309020205020404" pitchFamily="49" charset="0"/>
              <a:buChar char="o"/>
            </a:pPr>
            <a:r>
              <a:rPr lang="es-ES" sz="1400" dirty="0"/>
              <a:t>Implementación</a:t>
            </a:r>
          </a:p>
          <a:p>
            <a:pPr marL="1200150" lvl="2" indent="-285750">
              <a:buFont typeface="Courier New" panose="02070309020205020404" pitchFamily="49" charset="0"/>
              <a:buChar char="o"/>
            </a:pPr>
            <a:r>
              <a:rPr lang="es-ES" sz="1400" dirty="0"/>
              <a:t>Workshop - Solicitar</a:t>
            </a:r>
          </a:p>
          <a:p>
            <a:pPr marL="1200150" lvl="2" indent="-285750">
              <a:buFont typeface="Courier New" panose="02070309020205020404" pitchFamily="49" charset="0"/>
              <a:buChar char="o"/>
            </a:pPr>
            <a:r>
              <a:rPr lang="es-ES" sz="1400" dirty="0"/>
              <a:t>Soporte y Mantenimiento</a:t>
            </a:r>
          </a:p>
          <a:p>
            <a:pPr marL="1657350" lvl="3" indent="-285750">
              <a:buFont typeface="Courier New" panose="02070309020205020404" pitchFamily="49" charset="0"/>
              <a:buChar char="o"/>
            </a:pPr>
            <a:r>
              <a:rPr lang="es-ES" sz="1400" dirty="0"/>
              <a:t>Preventivo y reactivo</a:t>
            </a:r>
          </a:p>
          <a:p>
            <a:pPr marL="1657350" lvl="3" indent="-285750">
              <a:buFont typeface="Courier New" panose="02070309020205020404" pitchFamily="49" charset="0"/>
              <a:buChar char="o"/>
            </a:pPr>
            <a:r>
              <a:rPr lang="es-ES" sz="1400" dirty="0"/>
              <a:t>Gestionados</a:t>
            </a:r>
          </a:p>
          <a:p>
            <a:pPr marL="1657350" lvl="3" indent="-285750">
              <a:buFont typeface="Courier New" panose="02070309020205020404" pitchFamily="49" charset="0"/>
              <a:buChar char="o"/>
            </a:pPr>
            <a:r>
              <a:rPr lang="es-ES" sz="1400" dirty="0"/>
              <a:t>   Talento en Sitio</a:t>
            </a:r>
          </a:p>
          <a:p>
            <a:pPr marL="1657350" lvl="3" indent="-285750">
              <a:buFont typeface="Courier New" panose="02070309020205020404" pitchFamily="49" charset="0"/>
              <a:buChar char="o"/>
            </a:pPr>
            <a:r>
              <a:rPr lang="es-ES" sz="1400" dirty="0"/>
              <a:t>   Gestión remota</a:t>
            </a:r>
          </a:p>
          <a:p>
            <a:pPr marL="1200150" lvl="2" indent="-285750">
              <a:buFont typeface="Courier New" panose="02070309020205020404" pitchFamily="49" charset="0"/>
              <a:buChar char="o"/>
            </a:pPr>
            <a:endParaRPr lang="es-ES" sz="1400" dirty="0"/>
          </a:p>
          <a:p>
            <a:pPr marL="285750" lvl="2" indent="-285750">
              <a:buFont typeface="Arial" panose="020B0604020202020204" pitchFamily="34" charset="0"/>
              <a:buChar char="•"/>
            </a:pPr>
            <a:r>
              <a:rPr lang="es-ES" sz="1400" b="1" dirty="0" err="1"/>
              <a:t>Assessment</a:t>
            </a:r>
            <a:endParaRPr lang="es-ES" sz="1400" b="1" dirty="0"/>
          </a:p>
          <a:p>
            <a:pPr marL="1200150" lvl="2" indent="-285750">
              <a:buFont typeface="Courier New" panose="02070309020205020404" pitchFamily="49" charset="0"/>
              <a:buChar char="o"/>
            </a:pPr>
            <a:r>
              <a:rPr lang="es-ES" sz="1400" dirty="0"/>
              <a:t>Solicita una </a:t>
            </a:r>
            <a:r>
              <a:rPr lang="es-ES" sz="1400" dirty="0" err="1"/>
              <a:t>cotizacion</a:t>
            </a:r>
            <a:endParaRPr lang="es-ES" sz="1400" dirty="0"/>
          </a:p>
          <a:p>
            <a:pPr marL="1200150" lvl="2" indent="-285750">
              <a:buFont typeface="Courier New" panose="02070309020205020404" pitchFamily="49" charset="0"/>
              <a:buChar char="o"/>
            </a:pPr>
            <a:r>
              <a:rPr lang="es-ES" sz="1400" dirty="0"/>
              <a:t>Solicita POC</a:t>
            </a:r>
          </a:p>
          <a:p>
            <a:pPr marL="1200150" lvl="2" indent="-285750">
              <a:buFont typeface="Courier New" panose="02070309020205020404" pitchFamily="49" charset="0"/>
              <a:buChar char="o"/>
            </a:pPr>
            <a:r>
              <a:rPr lang="es-ES" sz="1400" dirty="0"/>
              <a:t>Solicita </a:t>
            </a:r>
            <a:r>
              <a:rPr lang="es-ES" sz="1400" dirty="0" err="1"/>
              <a:t>Assessment</a:t>
            </a:r>
            <a:endParaRPr lang="es-ES" sz="1400" dirty="0"/>
          </a:p>
          <a:p>
            <a:pPr marL="1657350" lvl="3" indent="-285750">
              <a:buFont typeface="Wingdings" panose="05000000000000000000" pitchFamily="2" charset="2"/>
              <a:buChar char="ü"/>
            </a:pPr>
            <a:r>
              <a:rPr lang="es-ES" sz="1400" dirty="0" err="1"/>
              <a:t>Datacener</a:t>
            </a:r>
            <a:endParaRPr lang="es-ES" sz="1400" dirty="0"/>
          </a:p>
          <a:p>
            <a:pPr marL="1657350" lvl="3" indent="-285750">
              <a:buFont typeface="Wingdings" panose="05000000000000000000" pitchFamily="2" charset="2"/>
              <a:buChar char="ü"/>
            </a:pPr>
            <a:r>
              <a:rPr lang="es-ES" sz="1400" dirty="0" err="1"/>
              <a:t>Networking</a:t>
            </a:r>
            <a:endParaRPr lang="es-ES" sz="1400" dirty="0"/>
          </a:p>
          <a:p>
            <a:pPr marL="1657350" lvl="3" indent="-285750">
              <a:buFont typeface="Wingdings" panose="05000000000000000000" pitchFamily="2" charset="2"/>
              <a:buChar char="ü"/>
            </a:pPr>
            <a:r>
              <a:rPr lang="es-ES" sz="1400" dirty="0"/>
              <a:t>Seguridad</a:t>
            </a:r>
          </a:p>
          <a:p>
            <a:pPr marL="285750" indent="-285750">
              <a:buFont typeface="Arial" panose="020B0604020202020204" pitchFamily="34" charset="0"/>
              <a:buChar char="•"/>
            </a:pPr>
            <a:r>
              <a:rPr lang="es-ES" sz="1400" b="1" dirty="0" err="1"/>
              <a:t>Cotizacion</a:t>
            </a:r>
            <a:endParaRPr lang="es-ES" sz="1400" b="1" dirty="0"/>
          </a:p>
          <a:p>
            <a:pPr marL="1200150" lvl="2" indent="-285750">
              <a:buFont typeface="Courier New" panose="02070309020205020404" pitchFamily="49" charset="0"/>
              <a:buChar char="o"/>
            </a:pPr>
            <a:r>
              <a:rPr lang="es-ES" sz="1400" dirty="0"/>
              <a:t>Solicita una </a:t>
            </a:r>
            <a:r>
              <a:rPr lang="es-ES" sz="1400" dirty="0" err="1"/>
              <a:t>cotizacion</a:t>
            </a:r>
            <a:endParaRPr lang="es-ES" sz="1400" dirty="0"/>
          </a:p>
          <a:p>
            <a:pPr marL="285750" indent="-285750">
              <a:buFont typeface="Arial" panose="020B0604020202020204" pitchFamily="34" charset="0"/>
              <a:buChar char="•"/>
            </a:pPr>
            <a:r>
              <a:rPr lang="es-ES" sz="1400" b="1" dirty="0"/>
              <a:t>Soporte</a:t>
            </a:r>
          </a:p>
          <a:p>
            <a:pPr marL="285750" indent="-285750">
              <a:buFont typeface="Arial" panose="020B0604020202020204" pitchFamily="34" charset="0"/>
              <a:buChar char="•"/>
            </a:pPr>
            <a:r>
              <a:rPr lang="es-ES" sz="1400" b="1" dirty="0"/>
              <a:t>Noticias</a:t>
            </a:r>
          </a:p>
          <a:p>
            <a:pPr marL="285750" indent="-285750">
              <a:buFont typeface="Arial" panose="020B0604020202020204" pitchFamily="34" charset="0"/>
              <a:buChar char="•"/>
            </a:pPr>
            <a:r>
              <a:rPr lang="es-ES" sz="1400" b="1" dirty="0"/>
              <a:t>Contactos:</a:t>
            </a:r>
          </a:p>
          <a:p>
            <a:pPr marL="1200150" lvl="2" indent="-285750">
              <a:buFont typeface="Courier New" panose="02070309020205020404" pitchFamily="49" charset="0"/>
              <a:buChar char="o"/>
            </a:pPr>
            <a:r>
              <a:rPr lang="es-ES" sz="1400" dirty="0"/>
              <a:t>Ubicación</a:t>
            </a:r>
          </a:p>
          <a:p>
            <a:pPr marL="1200150" lvl="2" indent="-285750">
              <a:buFont typeface="Courier New" panose="02070309020205020404" pitchFamily="49" charset="0"/>
              <a:buChar char="o"/>
            </a:pPr>
            <a:r>
              <a:rPr lang="es-ES" sz="1400" dirty="0" err="1"/>
              <a:t>Instragram</a:t>
            </a:r>
            <a:r>
              <a:rPr lang="es-ES" sz="1400" dirty="0"/>
              <a:t>, </a:t>
            </a:r>
            <a:r>
              <a:rPr lang="es-ES" sz="1400" dirty="0" err="1"/>
              <a:t>Linkedln</a:t>
            </a:r>
            <a:endParaRPr lang="es-VE" sz="1400" dirty="0"/>
          </a:p>
          <a:p>
            <a:pPr marL="285750" indent="-285750">
              <a:buFont typeface="Arial" panose="020B0604020202020204" pitchFamily="34" charset="0"/>
              <a:buChar char="•"/>
            </a:pPr>
            <a:r>
              <a:rPr lang="es-VE" sz="1400" b="1" dirty="0"/>
              <a:t>Empleo:</a:t>
            </a:r>
            <a:endParaRPr lang="es-ES" sz="1400" b="1" dirty="0"/>
          </a:p>
          <a:p>
            <a:pPr marL="1200150" lvl="2" indent="-285750">
              <a:buFont typeface="Arial" panose="020B0604020202020204" pitchFamily="34" charset="0"/>
              <a:buChar char="•"/>
            </a:pPr>
            <a:endParaRPr lang="es-ES" sz="1400" dirty="0"/>
          </a:p>
          <a:p>
            <a:pPr marL="1200150" lvl="2" indent="-285750">
              <a:buFont typeface="Arial" panose="020B0604020202020204" pitchFamily="34" charset="0"/>
              <a:buChar char="•"/>
            </a:pPr>
            <a:endParaRPr lang="es-ES" sz="1400" dirty="0"/>
          </a:p>
        </p:txBody>
      </p:sp>
    </p:spTree>
    <p:extLst>
      <p:ext uri="{BB962C8B-B14F-4D97-AF65-F5344CB8AC3E}">
        <p14:creationId xmlns:p14="http://schemas.microsoft.com/office/powerpoint/2010/main" val="3339600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E4ABCDE1-F365-4465-965D-6BA9A70C6E19}"/>
              </a:ext>
            </a:extLst>
          </p:cNvPr>
          <p:cNvSpPr txBox="1"/>
          <p:nvPr/>
        </p:nvSpPr>
        <p:spPr>
          <a:xfrm>
            <a:off x="543342" y="927653"/>
            <a:ext cx="10760764" cy="4308872"/>
          </a:xfrm>
          <a:prstGeom prst="rect">
            <a:avLst/>
          </a:prstGeom>
          <a:noFill/>
        </p:spPr>
        <p:txBody>
          <a:bodyPr wrap="square" rtlCol="0">
            <a:spAutoFit/>
          </a:bodyPr>
          <a:lstStyle/>
          <a:p>
            <a:pPr algn="ctr"/>
            <a:r>
              <a:rPr lang="es-ES" sz="2200" b="1" dirty="0"/>
              <a:t>Introducción</a:t>
            </a:r>
          </a:p>
          <a:p>
            <a:pPr lvl="2"/>
            <a:r>
              <a:rPr lang="es-ES" b="1" dirty="0" err="1"/>
              <a:t>Intro</a:t>
            </a:r>
            <a:r>
              <a:rPr lang="es-ES" b="1" dirty="0"/>
              <a:t>:</a:t>
            </a:r>
          </a:p>
          <a:p>
            <a:pPr lvl="2" algn="just"/>
            <a:r>
              <a:rPr lang="es-ES" dirty="0"/>
              <a:t>Apasionados por la tecnología y su influencia  en los nuevos modelos de negocio, en </a:t>
            </a:r>
            <a:r>
              <a:rPr lang="es-ES" dirty="0" err="1"/>
              <a:t>Xbyte</a:t>
            </a:r>
            <a:r>
              <a:rPr lang="es-ES" dirty="0"/>
              <a:t> somos su principal aliado para habilitarlo en este proceso de transformación digital.</a:t>
            </a:r>
          </a:p>
          <a:p>
            <a:pPr marL="1200150" lvl="2" indent="-285750">
              <a:buFont typeface="Courier New" panose="02070309020205020404" pitchFamily="49" charset="0"/>
              <a:buChar char="o"/>
            </a:pPr>
            <a:endParaRPr lang="es-ES" dirty="0"/>
          </a:p>
          <a:p>
            <a:pPr lvl="2" algn="just"/>
            <a:r>
              <a:rPr lang="es-ES" dirty="0"/>
              <a:t>Apoyándonos en mejores prácticas y experiencias del mercado local como internacional, creamos un portafolio de productos y servicios ajustado a las necesidades de cada socio de negocio.</a:t>
            </a:r>
          </a:p>
          <a:p>
            <a:pPr lvl="2"/>
            <a:endParaRPr lang="es-ES" b="1" dirty="0"/>
          </a:p>
          <a:p>
            <a:pPr lvl="2"/>
            <a:r>
              <a:rPr lang="es-ES" b="1" dirty="0"/>
              <a:t>Misión:</a:t>
            </a:r>
          </a:p>
          <a:p>
            <a:pPr lvl="2" algn="just"/>
            <a:r>
              <a:rPr lang="es-ES" dirty="0"/>
              <a:t>Ofrecer la solución óptima a las necesidades de nuestros clientes en su proceso de transformación tecnológica, que les permita competir de manera exitosa haciendo frente a nuevos retos de su negocio.</a:t>
            </a:r>
          </a:p>
          <a:p>
            <a:pPr lvl="2"/>
            <a:endParaRPr lang="es-ES" b="1" dirty="0"/>
          </a:p>
          <a:p>
            <a:pPr lvl="2"/>
            <a:r>
              <a:rPr lang="es-ES" b="1" dirty="0"/>
              <a:t>Visión:</a:t>
            </a:r>
          </a:p>
          <a:p>
            <a:pPr lvl="2" algn="just"/>
            <a:r>
              <a:rPr lang="es-ES" dirty="0"/>
              <a:t>Ser la empresa líder y referente en servicios de tecnología para nuestros socios, diferenciados como agentes de valor y cambio de sus modelos de negocios.</a:t>
            </a:r>
          </a:p>
        </p:txBody>
      </p:sp>
    </p:spTree>
    <p:extLst>
      <p:ext uri="{BB962C8B-B14F-4D97-AF65-F5344CB8AC3E}">
        <p14:creationId xmlns:p14="http://schemas.microsoft.com/office/powerpoint/2010/main" val="3742210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FE19B28-E263-4A12-BB74-5E684323A258}"/>
              </a:ext>
            </a:extLst>
          </p:cNvPr>
          <p:cNvSpPr>
            <a:spLocks noGrp="1"/>
          </p:cNvSpPr>
          <p:nvPr>
            <p:ph idx="1"/>
          </p:nvPr>
        </p:nvSpPr>
        <p:spPr>
          <a:xfrm>
            <a:off x="838200" y="477078"/>
            <a:ext cx="10515600" cy="6016487"/>
          </a:xfrm>
        </p:spPr>
        <p:txBody>
          <a:bodyPr>
            <a:normAutofit lnSpcReduction="10000"/>
          </a:bodyPr>
          <a:lstStyle/>
          <a:p>
            <a:pPr marL="0" indent="0" algn="ctr">
              <a:buNone/>
            </a:pPr>
            <a:r>
              <a:rPr lang="es-VE" sz="2200" b="1" dirty="0"/>
              <a:t>Soluciones y Servicios</a:t>
            </a:r>
            <a:endParaRPr lang="en-US" sz="2200" b="1" dirty="0"/>
          </a:p>
          <a:p>
            <a:r>
              <a:rPr lang="en-US" sz="1800" b="1" dirty="0"/>
              <a:t>Digital Ready Infrastructure</a:t>
            </a:r>
          </a:p>
          <a:p>
            <a:pPr lvl="1">
              <a:buFont typeface="Courier New" panose="02070309020205020404" pitchFamily="49" charset="0"/>
              <a:buChar char="o"/>
            </a:pPr>
            <a:r>
              <a:rPr lang="en-US" sz="1800" dirty="0"/>
              <a:t>Networking</a:t>
            </a:r>
          </a:p>
          <a:p>
            <a:pPr lvl="1">
              <a:buFont typeface="Courier New" panose="02070309020205020404" pitchFamily="49" charset="0"/>
              <a:buChar char="o"/>
            </a:pPr>
            <a:r>
              <a:rPr lang="es-VE" sz="1800" dirty="0"/>
              <a:t>S</a:t>
            </a:r>
            <a:r>
              <a:rPr lang="en-US" sz="1800" dirty="0"/>
              <a:t>DN</a:t>
            </a:r>
          </a:p>
          <a:p>
            <a:pPr lvl="1">
              <a:buFont typeface="Courier New" panose="02070309020205020404" pitchFamily="49" charset="0"/>
              <a:buChar char="o"/>
            </a:pPr>
            <a:r>
              <a:rPr lang="en-US" sz="1800" dirty="0"/>
              <a:t>Infrastructure ready</a:t>
            </a:r>
          </a:p>
          <a:p>
            <a:r>
              <a:rPr lang="en-US" sz="1800" b="1" dirty="0"/>
              <a:t>Hybrid IT</a:t>
            </a:r>
          </a:p>
          <a:p>
            <a:pPr lvl="1">
              <a:buFont typeface="Courier New" panose="02070309020205020404" pitchFamily="49" charset="0"/>
              <a:buChar char="o"/>
            </a:pPr>
            <a:r>
              <a:rPr lang="en-US" sz="1800" dirty="0"/>
              <a:t>Datacenter</a:t>
            </a:r>
          </a:p>
          <a:p>
            <a:pPr lvl="1">
              <a:buFont typeface="Courier New" panose="02070309020205020404" pitchFamily="49" charset="0"/>
              <a:buChar char="o"/>
            </a:pPr>
            <a:r>
              <a:rPr lang="en-US" sz="1800" dirty="0"/>
              <a:t>Security</a:t>
            </a:r>
          </a:p>
          <a:p>
            <a:pPr lvl="1">
              <a:buFont typeface="Courier New" panose="02070309020205020404" pitchFamily="49" charset="0"/>
              <a:buChar char="o"/>
            </a:pPr>
            <a:r>
              <a:rPr lang="en-US" sz="1800" dirty="0"/>
              <a:t>Cloud Solutions</a:t>
            </a:r>
          </a:p>
          <a:p>
            <a:pPr lvl="1">
              <a:buFont typeface="Courier New" panose="02070309020205020404" pitchFamily="49" charset="0"/>
              <a:buChar char="o"/>
            </a:pPr>
            <a:r>
              <a:rPr lang="en-US" sz="1800" dirty="0"/>
              <a:t>Business Continuity Disaster Recovery (BCDR)</a:t>
            </a:r>
          </a:p>
          <a:p>
            <a:pPr marL="228600" lvl="1">
              <a:spcBef>
                <a:spcPts val="1000"/>
              </a:spcBef>
            </a:pPr>
            <a:r>
              <a:rPr lang="es-VE" sz="1800" b="1" dirty="0"/>
              <a:t>Digital </a:t>
            </a:r>
            <a:r>
              <a:rPr lang="es-VE" sz="1800" b="1" dirty="0" err="1"/>
              <a:t>Workspace</a:t>
            </a:r>
            <a:r>
              <a:rPr lang="es-VE" sz="1800" b="1" dirty="0"/>
              <a:t>:</a:t>
            </a:r>
            <a:endParaRPr lang="en-US" sz="1800" b="1" dirty="0"/>
          </a:p>
          <a:p>
            <a:pPr lvl="1">
              <a:buFont typeface="Courier New" panose="02070309020205020404" pitchFamily="49" charset="0"/>
              <a:buChar char="o"/>
            </a:pPr>
            <a:r>
              <a:rPr lang="en-US" sz="1800" dirty="0"/>
              <a:t>Collaboration and communications</a:t>
            </a:r>
          </a:p>
          <a:p>
            <a:pPr lvl="1">
              <a:buFont typeface="Courier New" panose="02070309020205020404" pitchFamily="49" charset="0"/>
              <a:buChar char="o"/>
            </a:pPr>
            <a:r>
              <a:rPr lang="en-US" sz="1800" dirty="0"/>
              <a:t>Mobility</a:t>
            </a:r>
          </a:p>
          <a:p>
            <a:pPr marL="228600" lvl="1">
              <a:lnSpc>
                <a:spcPct val="100000"/>
              </a:lnSpc>
              <a:spcBef>
                <a:spcPts val="1000"/>
              </a:spcBef>
            </a:pPr>
            <a:r>
              <a:rPr lang="en-US" sz="1800" b="1" dirty="0" err="1"/>
              <a:t>CyberSecurity</a:t>
            </a:r>
            <a:endParaRPr lang="en-US" sz="1800" b="1" dirty="0"/>
          </a:p>
          <a:p>
            <a:pPr lvl="1">
              <a:buFont typeface="Courier New" panose="02070309020205020404" pitchFamily="49" charset="0"/>
              <a:buChar char="o"/>
            </a:pPr>
            <a:r>
              <a:rPr lang="en-US" sz="1800" dirty="0"/>
              <a:t>Risk and compliance</a:t>
            </a:r>
          </a:p>
          <a:p>
            <a:pPr lvl="1">
              <a:buFont typeface="Courier New" panose="02070309020205020404" pitchFamily="49" charset="0"/>
              <a:buChar char="o"/>
            </a:pPr>
            <a:r>
              <a:rPr lang="en-US" sz="1800" dirty="0"/>
              <a:t>Assessment and response</a:t>
            </a:r>
          </a:p>
          <a:p>
            <a:pPr lvl="1">
              <a:buFont typeface="Courier New" panose="02070309020205020404" pitchFamily="49" charset="0"/>
              <a:buChar char="o"/>
            </a:pPr>
            <a:r>
              <a:rPr lang="en-US" sz="1800" dirty="0"/>
              <a:t>Infrastructure and end-point security</a:t>
            </a:r>
          </a:p>
          <a:p>
            <a:pPr lvl="1">
              <a:buFont typeface="Courier New" panose="02070309020205020404" pitchFamily="49" charset="0"/>
              <a:buChar char="o"/>
            </a:pPr>
            <a:r>
              <a:rPr lang="en-US" sz="1800" dirty="0"/>
              <a:t>Security for hybrid IT</a:t>
            </a:r>
          </a:p>
          <a:p>
            <a:pPr lvl="1">
              <a:buFont typeface="Courier New" panose="02070309020205020404" pitchFamily="49" charset="0"/>
              <a:buChar char="o"/>
            </a:pPr>
            <a:r>
              <a:rPr lang="en-US" sz="1800" dirty="0"/>
              <a:t>Ransomware protection</a:t>
            </a:r>
          </a:p>
          <a:p>
            <a:pPr lvl="1"/>
            <a:endParaRPr lang="en-US" sz="1800" dirty="0">
              <a:latin typeface="+mj-lt"/>
            </a:endParaRPr>
          </a:p>
        </p:txBody>
      </p:sp>
    </p:spTree>
    <p:extLst>
      <p:ext uri="{BB962C8B-B14F-4D97-AF65-F5344CB8AC3E}">
        <p14:creationId xmlns:p14="http://schemas.microsoft.com/office/powerpoint/2010/main" val="2501676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FE19B28-E263-4A12-BB74-5E684323A258}"/>
              </a:ext>
            </a:extLst>
          </p:cNvPr>
          <p:cNvSpPr>
            <a:spLocks noGrp="1"/>
          </p:cNvSpPr>
          <p:nvPr>
            <p:ph idx="1"/>
          </p:nvPr>
        </p:nvSpPr>
        <p:spPr>
          <a:xfrm>
            <a:off x="838200" y="477078"/>
            <a:ext cx="10515600" cy="6016487"/>
          </a:xfrm>
        </p:spPr>
        <p:txBody>
          <a:bodyPr>
            <a:normAutofit/>
          </a:bodyPr>
          <a:lstStyle/>
          <a:p>
            <a:pPr marL="0" indent="0" algn="ctr">
              <a:buNone/>
            </a:pPr>
            <a:r>
              <a:rPr lang="es-VE" sz="2200" b="1" dirty="0"/>
              <a:t>Servicios</a:t>
            </a:r>
          </a:p>
          <a:p>
            <a:r>
              <a:rPr lang="es-VE" sz="1800" b="1" dirty="0"/>
              <a:t>Digital </a:t>
            </a:r>
          </a:p>
          <a:p>
            <a:pPr lvl="1">
              <a:buFont typeface="Courier New" panose="02070309020205020404" pitchFamily="49" charset="0"/>
              <a:buChar char="o"/>
            </a:pPr>
            <a:r>
              <a:rPr lang="es-VE" sz="1800" dirty="0"/>
              <a:t>Web y Aplicaciones</a:t>
            </a:r>
          </a:p>
          <a:p>
            <a:pPr lvl="1">
              <a:buFont typeface="Courier New" panose="02070309020205020404" pitchFamily="49" charset="0"/>
              <a:buChar char="o"/>
            </a:pPr>
            <a:r>
              <a:rPr lang="es-VE" sz="1800" dirty="0"/>
              <a:t>Cloud </a:t>
            </a:r>
            <a:r>
              <a:rPr lang="es-VE" sz="1800" dirty="0" err="1"/>
              <a:t>Enablement</a:t>
            </a:r>
            <a:endParaRPr lang="es-VE" sz="1800" dirty="0"/>
          </a:p>
          <a:p>
            <a:r>
              <a:rPr lang="es-VE" sz="1800" b="1" dirty="0" err="1"/>
              <a:t>Services</a:t>
            </a:r>
            <a:endParaRPr lang="es-VE" sz="1800" b="1" dirty="0"/>
          </a:p>
          <a:p>
            <a:pPr lvl="1">
              <a:buFont typeface="Courier New" panose="02070309020205020404" pitchFamily="49" charset="0"/>
              <a:buChar char="o"/>
            </a:pPr>
            <a:r>
              <a:rPr lang="en-US" sz="1800" b="1" dirty="0" err="1"/>
              <a:t>Consultoría</a:t>
            </a:r>
            <a:r>
              <a:rPr lang="en-US" sz="1800" b="1" dirty="0"/>
              <a:t>    </a:t>
            </a:r>
            <a:r>
              <a:rPr lang="en-US" sz="1800" dirty="0"/>
              <a:t> </a:t>
            </a:r>
          </a:p>
          <a:p>
            <a:pPr lvl="2">
              <a:buFont typeface="Wingdings" panose="05000000000000000000" pitchFamily="2" charset="2"/>
              <a:buChar char="ü"/>
            </a:pPr>
            <a:r>
              <a:rPr lang="en-US" sz="1800" dirty="0"/>
              <a:t>Assessments - </a:t>
            </a:r>
            <a:r>
              <a:rPr lang="en-US" sz="1800" u="sng" dirty="0" err="1"/>
              <a:t>Solicitar</a:t>
            </a:r>
            <a:endParaRPr lang="en-US" sz="1800" u="sng" dirty="0"/>
          </a:p>
          <a:p>
            <a:pPr lvl="2">
              <a:buFont typeface="Wingdings" panose="05000000000000000000" pitchFamily="2" charset="2"/>
              <a:buChar char="ü"/>
            </a:pPr>
            <a:r>
              <a:rPr lang="en-US" sz="1800" dirty="0" err="1"/>
              <a:t>Diseño</a:t>
            </a:r>
            <a:r>
              <a:rPr lang="en-US" sz="1800" dirty="0"/>
              <a:t> </a:t>
            </a:r>
            <a:r>
              <a:rPr lang="en-US" sz="1800" dirty="0" err="1"/>
              <a:t>Arquitectura</a:t>
            </a:r>
            <a:endParaRPr lang="en-US" sz="1800" dirty="0"/>
          </a:p>
          <a:p>
            <a:pPr lvl="2">
              <a:buFont typeface="Wingdings" panose="05000000000000000000" pitchFamily="2" charset="2"/>
              <a:buChar char="ü"/>
            </a:pPr>
            <a:r>
              <a:rPr lang="en-US" sz="1800" dirty="0" err="1"/>
              <a:t>Gerencia</a:t>
            </a:r>
            <a:r>
              <a:rPr lang="en-US" sz="1800" dirty="0"/>
              <a:t> de </a:t>
            </a:r>
            <a:r>
              <a:rPr lang="en-US" sz="1800" dirty="0" err="1"/>
              <a:t>Proyectos</a:t>
            </a:r>
            <a:endParaRPr lang="en-US" sz="1800" dirty="0"/>
          </a:p>
          <a:p>
            <a:pPr lvl="2">
              <a:buFont typeface="Wingdings" panose="05000000000000000000" pitchFamily="2" charset="2"/>
              <a:buChar char="ü"/>
            </a:pPr>
            <a:r>
              <a:rPr lang="en-US" sz="1800" dirty="0" err="1"/>
              <a:t>Implementación</a:t>
            </a:r>
            <a:endParaRPr lang="en-US" sz="1800" dirty="0"/>
          </a:p>
          <a:p>
            <a:pPr lvl="2">
              <a:buFont typeface="Wingdings" panose="05000000000000000000" pitchFamily="2" charset="2"/>
              <a:buChar char="ü"/>
            </a:pPr>
            <a:r>
              <a:rPr lang="en-US" sz="1800" dirty="0"/>
              <a:t>Workshop - </a:t>
            </a:r>
            <a:r>
              <a:rPr lang="en-US" sz="1800" u="sng" dirty="0" err="1"/>
              <a:t>Solicitar</a:t>
            </a:r>
            <a:endParaRPr lang="en-US" sz="1800" u="sng" dirty="0"/>
          </a:p>
          <a:p>
            <a:pPr lvl="1">
              <a:buFont typeface="Courier New" panose="02070309020205020404" pitchFamily="49" charset="0"/>
              <a:buChar char="o"/>
            </a:pPr>
            <a:r>
              <a:rPr lang="en-US" sz="1800" b="1" dirty="0" err="1"/>
              <a:t>Soporte</a:t>
            </a:r>
            <a:r>
              <a:rPr lang="en-US" sz="1800" b="1" dirty="0"/>
              <a:t> y </a:t>
            </a:r>
            <a:r>
              <a:rPr lang="en-US" sz="1800" b="1" dirty="0" err="1"/>
              <a:t>Mantenimiento</a:t>
            </a:r>
            <a:endParaRPr lang="en-US" sz="1800" b="1" dirty="0"/>
          </a:p>
          <a:p>
            <a:pPr lvl="2">
              <a:buFont typeface="Wingdings" panose="05000000000000000000" pitchFamily="2" charset="2"/>
              <a:buChar char="ü"/>
            </a:pPr>
            <a:r>
              <a:rPr lang="en-US" sz="1800" dirty="0" err="1"/>
              <a:t>Preventivo</a:t>
            </a:r>
            <a:r>
              <a:rPr lang="en-US" sz="1800" dirty="0"/>
              <a:t> y </a:t>
            </a:r>
            <a:r>
              <a:rPr lang="en-US" sz="1800" dirty="0" err="1"/>
              <a:t>reactivo</a:t>
            </a:r>
            <a:endParaRPr lang="en-US" sz="1800" dirty="0"/>
          </a:p>
          <a:p>
            <a:pPr lvl="1">
              <a:buFont typeface="Courier New" panose="02070309020205020404" pitchFamily="49" charset="0"/>
              <a:buChar char="o"/>
            </a:pPr>
            <a:r>
              <a:rPr lang="en-US" sz="1800" b="1" dirty="0" err="1"/>
              <a:t>Gestionados</a:t>
            </a:r>
            <a:endParaRPr lang="en-US" sz="1800" b="1" dirty="0"/>
          </a:p>
          <a:p>
            <a:pPr lvl="2">
              <a:buFont typeface="Wingdings" panose="05000000000000000000" pitchFamily="2" charset="2"/>
              <a:buChar char="ü"/>
            </a:pPr>
            <a:r>
              <a:rPr lang="en-US" sz="1800" dirty="0"/>
              <a:t>   </a:t>
            </a:r>
            <a:r>
              <a:rPr lang="en-US" sz="1800" dirty="0" err="1"/>
              <a:t>Talento</a:t>
            </a:r>
            <a:r>
              <a:rPr lang="en-US" sz="1800" dirty="0"/>
              <a:t> </a:t>
            </a:r>
            <a:r>
              <a:rPr lang="en-US" sz="1800" dirty="0" err="1"/>
              <a:t>en</a:t>
            </a:r>
            <a:r>
              <a:rPr lang="en-US" sz="1800" dirty="0"/>
              <a:t> Sitio</a:t>
            </a:r>
          </a:p>
          <a:p>
            <a:pPr lvl="2">
              <a:buFont typeface="Wingdings" panose="05000000000000000000" pitchFamily="2" charset="2"/>
              <a:buChar char="ü"/>
            </a:pPr>
            <a:r>
              <a:rPr lang="en-US" sz="1800" dirty="0"/>
              <a:t>   </a:t>
            </a:r>
            <a:r>
              <a:rPr lang="en-US" sz="1800" dirty="0" err="1"/>
              <a:t>Gestión</a:t>
            </a:r>
            <a:r>
              <a:rPr lang="en-US" sz="1800" dirty="0"/>
              <a:t> </a:t>
            </a:r>
            <a:r>
              <a:rPr lang="en-US" sz="1800" dirty="0" err="1"/>
              <a:t>remota</a:t>
            </a:r>
            <a:endParaRPr lang="en-US" sz="1800" dirty="0"/>
          </a:p>
          <a:p>
            <a:pPr lvl="1"/>
            <a:endParaRPr lang="en-US" sz="2000" dirty="0">
              <a:latin typeface="+mj-lt"/>
            </a:endParaRPr>
          </a:p>
        </p:txBody>
      </p:sp>
    </p:spTree>
    <p:extLst>
      <p:ext uri="{BB962C8B-B14F-4D97-AF65-F5344CB8AC3E}">
        <p14:creationId xmlns:p14="http://schemas.microsoft.com/office/powerpoint/2010/main" val="1572329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B701CF-E163-4DCC-9054-4BFA37BB2857}"/>
              </a:ext>
            </a:extLst>
          </p:cNvPr>
          <p:cNvSpPr>
            <a:spLocks noGrp="1"/>
          </p:cNvSpPr>
          <p:nvPr>
            <p:ph type="title"/>
          </p:nvPr>
        </p:nvSpPr>
        <p:spPr>
          <a:xfrm>
            <a:off x="387626" y="325368"/>
            <a:ext cx="11314044" cy="5730875"/>
          </a:xfrm>
        </p:spPr>
        <p:txBody>
          <a:bodyPr>
            <a:noAutofit/>
          </a:bodyPr>
          <a:lstStyle/>
          <a:p>
            <a:pPr lvl="1"/>
            <a:br>
              <a:rPr lang="en-US" sz="1800" b="1" dirty="0">
                <a:latin typeface="+mn-lt"/>
              </a:rPr>
            </a:br>
            <a:br>
              <a:rPr lang="en-US" sz="1800" b="1" dirty="0">
                <a:latin typeface="+mn-lt"/>
              </a:rPr>
            </a:br>
            <a:br>
              <a:rPr lang="en-US" sz="1800" b="1" dirty="0">
                <a:latin typeface="+mn-lt"/>
              </a:rPr>
            </a:br>
            <a:br>
              <a:rPr lang="en-US" sz="1800" dirty="0">
                <a:latin typeface="+mn-lt"/>
              </a:rPr>
            </a:br>
            <a:br>
              <a:rPr lang="en-US" sz="1800" dirty="0">
                <a:latin typeface="+mn-lt"/>
              </a:rPr>
            </a:br>
            <a:br>
              <a:rPr lang="en-US" dirty="0"/>
            </a:br>
            <a:br>
              <a:rPr lang="en-US" b="1" dirty="0"/>
            </a:br>
            <a:r>
              <a:rPr lang="en-US" b="1" dirty="0"/>
              <a:t>Digital ready Infrastructure </a:t>
            </a:r>
            <a:r>
              <a:rPr lang="en-US" dirty="0">
                <a:latin typeface="+mn-lt"/>
              </a:rPr>
              <a:t>es la </a:t>
            </a:r>
            <a:r>
              <a:rPr lang="en-US" dirty="0" err="1">
                <a:latin typeface="+mn-lt"/>
              </a:rPr>
              <a:t>piedra</a:t>
            </a:r>
            <a:r>
              <a:rPr lang="en-US" dirty="0">
                <a:latin typeface="+mn-lt"/>
              </a:rPr>
              <a:t> angular que integra </a:t>
            </a:r>
            <a:r>
              <a:rPr lang="en-US" dirty="0" err="1">
                <a:latin typeface="+mn-lt"/>
              </a:rPr>
              <a:t>conectividad</a:t>
            </a:r>
            <a:r>
              <a:rPr lang="en-US" dirty="0">
                <a:latin typeface="+mn-lt"/>
              </a:rPr>
              <a:t>, </a:t>
            </a:r>
            <a:r>
              <a:rPr lang="en-US" dirty="0" err="1">
                <a:latin typeface="+mn-lt"/>
              </a:rPr>
              <a:t>seguridad</a:t>
            </a:r>
            <a:r>
              <a:rPr lang="en-US" dirty="0">
                <a:latin typeface="+mn-lt"/>
              </a:rPr>
              <a:t>, </a:t>
            </a:r>
            <a:r>
              <a:rPr lang="en-US" dirty="0" err="1">
                <a:latin typeface="+mn-lt"/>
              </a:rPr>
              <a:t>automatización</a:t>
            </a:r>
            <a:r>
              <a:rPr lang="en-US" dirty="0">
                <a:latin typeface="+mn-lt"/>
              </a:rPr>
              <a:t>, </a:t>
            </a:r>
            <a:r>
              <a:rPr lang="en-US" dirty="0" err="1">
                <a:latin typeface="+mn-lt"/>
              </a:rPr>
              <a:t>colaboración</a:t>
            </a:r>
            <a:r>
              <a:rPr lang="en-US" dirty="0">
                <a:latin typeface="+mn-lt"/>
              </a:rPr>
              <a:t> y </a:t>
            </a:r>
            <a:r>
              <a:rPr lang="en-US" dirty="0" err="1">
                <a:latin typeface="+mn-lt"/>
              </a:rPr>
              <a:t>analítica</a:t>
            </a:r>
            <a:r>
              <a:rPr lang="en-US" dirty="0">
                <a:latin typeface="+mn-lt"/>
              </a:rPr>
              <a:t> a lo largo de la </a:t>
            </a:r>
            <a:r>
              <a:rPr lang="en-US" dirty="0" err="1">
                <a:latin typeface="+mn-lt"/>
              </a:rPr>
              <a:t>cadena</a:t>
            </a:r>
            <a:r>
              <a:rPr lang="en-US" dirty="0">
                <a:latin typeface="+mn-lt"/>
              </a:rPr>
              <a:t> de valor del </a:t>
            </a:r>
            <a:r>
              <a:rPr lang="en-US" dirty="0" err="1">
                <a:latin typeface="+mn-lt"/>
              </a:rPr>
              <a:t>negocio</a:t>
            </a:r>
            <a:r>
              <a:rPr lang="en-US" dirty="0">
                <a:latin typeface="+mn-lt"/>
              </a:rPr>
              <a:t>. </a:t>
            </a:r>
            <a:r>
              <a:rPr lang="en-US" dirty="0" err="1">
                <a:latin typeface="+mn-lt"/>
              </a:rPr>
              <a:t>Estos</a:t>
            </a:r>
            <a:r>
              <a:rPr lang="en-US" dirty="0">
                <a:latin typeface="+mn-lt"/>
              </a:rPr>
              <a:t> </a:t>
            </a:r>
            <a:r>
              <a:rPr lang="en-US" dirty="0" err="1">
                <a:latin typeface="+mn-lt"/>
              </a:rPr>
              <a:t>atributos</a:t>
            </a:r>
            <a:r>
              <a:rPr lang="en-US" dirty="0">
                <a:latin typeface="+mn-lt"/>
              </a:rPr>
              <a:t> son </a:t>
            </a:r>
            <a:r>
              <a:rPr lang="en-US" dirty="0" err="1">
                <a:latin typeface="+mn-lt"/>
              </a:rPr>
              <a:t>esenciales</a:t>
            </a:r>
            <a:r>
              <a:rPr lang="en-US" dirty="0">
                <a:latin typeface="+mn-lt"/>
              </a:rPr>
              <a:t> para que la </a:t>
            </a:r>
            <a:r>
              <a:rPr lang="en-US" dirty="0" err="1">
                <a:latin typeface="+mn-lt"/>
              </a:rPr>
              <a:t>infraestructura</a:t>
            </a:r>
            <a:r>
              <a:rPr lang="en-US" dirty="0">
                <a:latin typeface="+mn-lt"/>
              </a:rPr>
              <a:t> </a:t>
            </a:r>
            <a:r>
              <a:rPr lang="en-US" dirty="0" err="1">
                <a:latin typeface="+mn-lt"/>
              </a:rPr>
              <a:t>este</a:t>
            </a:r>
            <a:r>
              <a:rPr lang="en-US" dirty="0">
                <a:latin typeface="+mn-lt"/>
              </a:rPr>
              <a:t> </a:t>
            </a:r>
            <a:r>
              <a:rPr lang="en-US" dirty="0" err="1">
                <a:latin typeface="+mn-lt"/>
              </a:rPr>
              <a:t>habilitada</a:t>
            </a:r>
            <a:r>
              <a:rPr lang="en-US" dirty="0">
                <a:latin typeface="+mn-lt"/>
              </a:rPr>
              <a:t> </a:t>
            </a:r>
            <a:r>
              <a:rPr lang="en-US" dirty="0" err="1">
                <a:latin typeface="+mn-lt"/>
              </a:rPr>
              <a:t>camino</a:t>
            </a:r>
            <a:r>
              <a:rPr lang="en-US" dirty="0">
                <a:latin typeface="+mn-lt"/>
              </a:rPr>
              <a:t> a una </a:t>
            </a:r>
            <a:r>
              <a:rPr lang="en-US" dirty="0" err="1">
                <a:latin typeface="+mn-lt"/>
              </a:rPr>
              <a:t>transformación</a:t>
            </a:r>
            <a:r>
              <a:rPr lang="en-US" dirty="0">
                <a:latin typeface="+mn-lt"/>
              </a:rPr>
              <a:t> digital </a:t>
            </a:r>
            <a:r>
              <a:rPr lang="en-US" dirty="0" err="1">
                <a:latin typeface="+mn-lt"/>
              </a:rPr>
              <a:t>exitosa</a:t>
            </a:r>
            <a:r>
              <a:rPr lang="en-US" dirty="0">
                <a:latin typeface="+mn-lt"/>
              </a:rPr>
              <a:t>.</a:t>
            </a:r>
            <a:br>
              <a:rPr lang="en-US" dirty="0">
                <a:latin typeface="+mn-lt"/>
              </a:rPr>
            </a:br>
            <a:br>
              <a:rPr lang="en-US" sz="1800" dirty="0">
                <a:latin typeface="+mn-lt"/>
              </a:rPr>
            </a:br>
            <a:r>
              <a:rPr lang="es-DO" b="1" dirty="0" err="1">
                <a:latin typeface="+mn-lt"/>
              </a:rPr>
              <a:t>Networking</a:t>
            </a:r>
            <a:br>
              <a:rPr lang="es-DO" dirty="0">
                <a:latin typeface="+mn-lt"/>
              </a:rPr>
            </a:br>
            <a:r>
              <a:rPr lang="es-DO" dirty="0">
                <a:solidFill>
                  <a:schemeClr val="tx1"/>
                </a:solidFill>
                <a:latin typeface="+mn-lt"/>
              </a:rPr>
              <a:t>Ofrecemos soluciones de red habilitadas para nuevas tecnologías y enfocadas en la transformación de negocios, diseñamos, implementamos, gestionamos y optimizamos redes LAN, Wireless LAN y WAN, para satisfacer las necesidades tanto de acceso de los usuarios como de las aplicaciones y servicios.</a:t>
            </a:r>
            <a:br>
              <a:rPr lang="es-DO" b="1" dirty="0"/>
            </a:br>
            <a:br>
              <a:rPr lang="es-DO" b="1" dirty="0"/>
            </a:br>
            <a:r>
              <a:rPr lang="es-DO" b="1" dirty="0"/>
              <a:t>SDN</a:t>
            </a:r>
            <a:br>
              <a:rPr lang="es-DO" b="1" dirty="0"/>
            </a:br>
            <a:r>
              <a:rPr lang="es-DO" dirty="0">
                <a:latin typeface="+mn-lt"/>
              </a:rPr>
              <a:t>En un nuevo modelo de consumo de datos, la aplicación de tecnologías como Inteligencia Artificial y Big Data, nos permite definir las necesidades exactas en el momento </a:t>
            </a:r>
            <a:r>
              <a:rPr lang="es-DO" dirty="0">
                <a:solidFill>
                  <a:schemeClr val="tx1"/>
                </a:solidFill>
                <a:latin typeface="+mn-lt"/>
              </a:rPr>
              <a:t>oportuno para </a:t>
            </a:r>
            <a:r>
              <a:rPr lang="es-DO" dirty="0">
                <a:latin typeface="+mn-lt"/>
              </a:rPr>
              <a:t>cada una de nuestras aplicaciones, es así como las redes definidas por software son el primer paso para la </a:t>
            </a:r>
            <a:r>
              <a:rPr lang="es-DO" dirty="0" err="1">
                <a:latin typeface="+mn-lt"/>
              </a:rPr>
              <a:t>integraci</a:t>
            </a:r>
            <a:r>
              <a:rPr lang="es-VE" dirty="0" err="1">
                <a:latin typeface="+mn-lt"/>
              </a:rPr>
              <a:t>ó</a:t>
            </a:r>
            <a:r>
              <a:rPr lang="es-DO" dirty="0">
                <a:latin typeface="+mn-lt"/>
              </a:rPr>
              <a:t>n entre aplicaciones e infraestructura.</a:t>
            </a:r>
            <a:br>
              <a:rPr lang="es-DO" dirty="0">
                <a:latin typeface="+mn-lt"/>
              </a:rPr>
            </a:br>
            <a:br>
              <a:rPr lang="es-DO" dirty="0">
                <a:latin typeface="+mn-lt"/>
              </a:rPr>
            </a:br>
            <a:r>
              <a:rPr lang="es-DO" dirty="0">
                <a:latin typeface="+mn-lt"/>
              </a:rPr>
              <a:t>En </a:t>
            </a:r>
            <a:r>
              <a:rPr lang="es-DO" dirty="0" err="1">
                <a:latin typeface="+mn-lt"/>
              </a:rPr>
              <a:t>Xbyte</a:t>
            </a:r>
            <a:r>
              <a:rPr lang="es-DO" dirty="0">
                <a:latin typeface="+mn-lt"/>
              </a:rPr>
              <a:t> contamos con la experiencia para llevar a nuestros aliados de la mano a la aplicación de tecnologías como SDA, acceso definido por software, o SDWAN, conexiones remotas inteligentes que se adaptan a las necesidades de las aplicaciones.</a:t>
            </a:r>
            <a:br>
              <a:rPr lang="es-DO" b="1" dirty="0"/>
            </a:br>
            <a:br>
              <a:rPr lang="es-DO" b="1" dirty="0"/>
            </a:br>
            <a:r>
              <a:rPr lang="es-DO" b="1" dirty="0" err="1"/>
              <a:t>Infraestructure</a:t>
            </a:r>
            <a:r>
              <a:rPr lang="es-DO" b="1" dirty="0"/>
              <a:t> </a:t>
            </a:r>
            <a:r>
              <a:rPr lang="es-DO" b="1" dirty="0" err="1"/>
              <a:t>ready</a:t>
            </a:r>
            <a:br>
              <a:rPr lang="es-DO" b="1" dirty="0"/>
            </a:br>
            <a:br>
              <a:rPr lang="es-DO" b="1" dirty="0"/>
            </a:br>
            <a:r>
              <a:rPr lang="es-DO" dirty="0">
                <a:latin typeface="+mn-lt"/>
              </a:rPr>
              <a:t>Contamos con la experiencia para suplir las necesidades físicas de tu ambiente, desde soluciones de cableado y conectividad, listas para la adopción de nuevas tecnologías hasta implementaciones de respaldo energético, ofrecemos servicios de diseño, implementación y mantenimiento para diversos tipo de infraestructura física.</a:t>
            </a:r>
            <a:br>
              <a:rPr lang="es-DO" dirty="0"/>
            </a:br>
            <a:br>
              <a:rPr lang="en-US" sz="1800" b="1" i="1" dirty="0">
                <a:latin typeface="+mn-lt"/>
              </a:rPr>
            </a:br>
            <a:br>
              <a:rPr lang="en-US" sz="1800" b="1" i="1" dirty="0">
                <a:latin typeface="+mn-lt"/>
              </a:rPr>
            </a:br>
            <a:br>
              <a:rPr lang="en-US" sz="1800" b="1" dirty="0">
                <a:latin typeface="+mn-lt"/>
              </a:rPr>
            </a:br>
            <a:br>
              <a:rPr lang="en-US" sz="1800" b="1" dirty="0">
                <a:latin typeface="+mn-lt"/>
              </a:rPr>
            </a:br>
            <a:endParaRPr lang="en-US" sz="1800" dirty="0">
              <a:latin typeface="+mn-lt"/>
            </a:endParaRPr>
          </a:p>
        </p:txBody>
      </p:sp>
    </p:spTree>
    <p:extLst>
      <p:ext uri="{BB962C8B-B14F-4D97-AF65-F5344CB8AC3E}">
        <p14:creationId xmlns:p14="http://schemas.microsoft.com/office/powerpoint/2010/main" val="1446926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B701CF-E163-4DCC-9054-4BFA37BB2857}"/>
              </a:ext>
            </a:extLst>
          </p:cNvPr>
          <p:cNvSpPr>
            <a:spLocks noGrp="1"/>
          </p:cNvSpPr>
          <p:nvPr>
            <p:ph type="title"/>
          </p:nvPr>
        </p:nvSpPr>
        <p:spPr>
          <a:xfrm>
            <a:off x="493643" y="450572"/>
            <a:ext cx="10515600" cy="6407428"/>
          </a:xfrm>
        </p:spPr>
        <p:txBody>
          <a:bodyPr>
            <a:noAutofit/>
          </a:bodyPr>
          <a:lstStyle/>
          <a:p>
            <a:r>
              <a:rPr lang="en-US" sz="2200" b="1" dirty="0">
                <a:latin typeface="+mn-lt"/>
              </a:rPr>
              <a:t>Hybrid IT</a:t>
            </a:r>
            <a:br>
              <a:rPr lang="en-US" sz="1800" b="1" dirty="0">
                <a:latin typeface="+mn-lt"/>
              </a:rPr>
            </a:br>
            <a:br>
              <a:rPr lang="en-US" sz="1800" dirty="0">
                <a:solidFill>
                  <a:srgbClr val="FF0000"/>
                </a:solidFill>
                <a:latin typeface="+mn-lt"/>
              </a:rPr>
            </a:br>
            <a:r>
              <a:rPr lang="en-US" sz="1800" dirty="0">
                <a:latin typeface="+mn-lt"/>
              </a:rPr>
              <a:t>El </a:t>
            </a:r>
            <a:r>
              <a:rPr lang="en-US" sz="1800" dirty="0" err="1">
                <a:latin typeface="+mn-lt"/>
              </a:rPr>
              <a:t>modelo</a:t>
            </a:r>
            <a:r>
              <a:rPr lang="en-US" sz="1800" dirty="0">
                <a:latin typeface="+mn-lt"/>
              </a:rPr>
              <a:t> de Hybrid IT </a:t>
            </a:r>
            <a:r>
              <a:rPr lang="en-US" sz="1800" dirty="0" err="1">
                <a:latin typeface="+mn-lt"/>
              </a:rPr>
              <a:t>mezcla</a:t>
            </a:r>
            <a:r>
              <a:rPr lang="en-US" sz="1800" dirty="0">
                <a:latin typeface="+mn-lt"/>
              </a:rPr>
              <a:t> los </a:t>
            </a:r>
            <a:r>
              <a:rPr lang="en-US" sz="1800" dirty="0" err="1">
                <a:latin typeface="+mn-lt"/>
              </a:rPr>
              <a:t>diferentes</a:t>
            </a:r>
            <a:r>
              <a:rPr lang="en-US" sz="1800" dirty="0">
                <a:latin typeface="+mn-lt"/>
              </a:rPr>
              <a:t> </a:t>
            </a:r>
            <a:r>
              <a:rPr lang="en-US" sz="1800" dirty="0" err="1">
                <a:latin typeface="+mn-lt"/>
              </a:rPr>
              <a:t>ambientes</a:t>
            </a:r>
            <a:r>
              <a:rPr lang="en-US" sz="1800" dirty="0">
                <a:latin typeface="+mn-lt"/>
              </a:rPr>
              <a:t> de TI de la </a:t>
            </a:r>
            <a:r>
              <a:rPr lang="en-US" sz="1800" dirty="0" err="1">
                <a:latin typeface="+mn-lt"/>
              </a:rPr>
              <a:t>actualidad</a:t>
            </a:r>
            <a:r>
              <a:rPr lang="en-US" sz="1800" dirty="0">
                <a:latin typeface="+mn-lt"/>
              </a:rPr>
              <a:t>, </a:t>
            </a:r>
            <a:r>
              <a:rPr lang="en-US" sz="1800" dirty="0" err="1">
                <a:latin typeface="+mn-lt"/>
              </a:rPr>
              <a:t>abarcando</a:t>
            </a:r>
            <a:r>
              <a:rPr lang="en-US" sz="1800" dirty="0">
                <a:latin typeface="+mn-lt"/>
              </a:rPr>
              <a:t> </a:t>
            </a:r>
            <a:r>
              <a:rPr lang="en-US" sz="1800" dirty="0" err="1">
                <a:latin typeface="+mn-lt"/>
              </a:rPr>
              <a:t>desde</a:t>
            </a:r>
            <a:r>
              <a:rPr lang="en-US" sz="1800" dirty="0">
                <a:latin typeface="+mn-lt"/>
              </a:rPr>
              <a:t> </a:t>
            </a:r>
            <a:r>
              <a:rPr lang="en-US" sz="1800" dirty="0" err="1">
                <a:latin typeface="+mn-lt"/>
              </a:rPr>
              <a:t>sistemas</a:t>
            </a:r>
            <a:r>
              <a:rPr lang="en-US" sz="1800" dirty="0">
                <a:latin typeface="+mn-lt"/>
              </a:rPr>
              <a:t> </a:t>
            </a:r>
            <a:r>
              <a:rPr lang="en-US" sz="1800" dirty="0" err="1">
                <a:latin typeface="+mn-lt"/>
              </a:rPr>
              <a:t>en</a:t>
            </a:r>
            <a:r>
              <a:rPr lang="en-US" sz="1800" dirty="0">
                <a:latin typeface="+mn-lt"/>
              </a:rPr>
              <a:t> </a:t>
            </a:r>
            <a:r>
              <a:rPr lang="en-US" sz="1800" dirty="0" err="1">
                <a:latin typeface="+mn-lt"/>
              </a:rPr>
              <a:t>premisas</a:t>
            </a:r>
            <a:r>
              <a:rPr lang="en-US" sz="1800" dirty="0">
                <a:latin typeface="+mn-lt"/>
              </a:rPr>
              <a:t> hasta </a:t>
            </a:r>
            <a:r>
              <a:rPr lang="en-US" sz="1800" dirty="0" err="1">
                <a:latin typeface="+mn-lt"/>
              </a:rPr>
              <a:t>plataformas</a:t>
            </a:r>
            <a:r>
              <a:rPr lang="en-US" sz="1800" dirty="0">
                <a:latin typeface="+mn-lt"/>
              </a:rPr>
              <a:t> que </a:t>
            </a:r>
            <a:r>
              <a:rPr lang="en-US" sz="1800" dirty="0" err="1">
                <a:latin typeface="+mn-lt"/>
              </a:rPr>
              <a:t>consumen</a:t>
            </a:r>
            <a:r>
              <a:rPr lang="en-US" sz="1800" dirty="0">
                <a:latin typeface="+mn-lt"/>
              </a:rPr>
              <a:t> </a:t>
            </a:r>
            <a:r>
              <a:rPr lang="en-US" sz="1800" dirty="0" err="1">
                <a:latin typeface="+mn-lt"/>
              </a:rPr>
              <a:t>servicios</a:t>
            </a:r>
            <a:r>
              <a:rPr lang="en-US" sz="1800" dirty="0">
                <a:latin typeface="+mn-lt"/>
              </a:rPr>
              <a:t> de </a:t>
            </a:r>
            <a:r>
              <a:rPr lang="en-US" sz="1800" dirty="0" err="1">
                <a:latin typeface="+mn-lt"/>
              </a:rPr>
              <a:t>nube</a:t>
            </a:r>
            <a:r>
              <a:rPr lang="en-US" sz="1800" dirty="0">
                <a:latin typeface="+mn-lt"/>
              </a:rPr>
              <a:t>, </a:t>
            </a:r>
            <a:r>
              <a:rPr lang="en-US" sz="1800" dirty="0" err="1">
                <a:latin typeface="+mn-lt"/>
              </a:rPr>
              <a:t>permitiendo</a:t>
            </a:r>
            <a:r>
              <a:rPr lang="en-US" sz="1800" dirty="0">
                <a:latin typeface="+mn-lt"/>
              </a:rPr>
              <a:t> a </a:t>
            </a:r>
            <a:r>
              <a:rPr lang="en-US" sz="1800" dirty="0" err="1">
                <a:latin typeface="+mn-lt"/>
              </a:rPr>
              <a:t>nuestros</a:t>
            </a:r>
            <a:r>
              <a:rPr lang="en-US" sz="1800" dirty="0">
                <a:latin typeface="+mn-lt"/>
              </a:rPr>
              <a:t> </a:t>
            </a:r>
            <a:r>
              <a:rPr lang="en-US" sz="1800" dirty="0" err="1">
                <a:latin typeface="+mn-lt"/>
              </a:rPr>
              <a:t>clientes</a:t>
            </a:r>
            <a:r>
              <a:rPr lang="en-US" sz="1800" dirty="0">
                <a:latin typeface="+mn-lt"/>
              </a:rPr>
              <a:t> </a:t>
            </a:r>
            <a:r>
              <a:rPr lang="en-US" sz="1800" dirty="0" err="1">
                <a:latin typeface="+mn-lt"/>
              </a:rPr>
              <a:t>contar</a:t>
            </a:r>
            <a:r>
              <a:rPr lang="en-US" sz="1800" dirty="0">
                <a:latin typeface="+mn-lt"/>
              </a:rPr>
              <a:t> con la </a:t>
            </a:r>
            <a:r>
              <a:rPr lang="en-US" sz="1800" dirty="0" err="1">
                <a:latin typeface="+mn-lt"/>
              </a:rPr>
              <a:t>disponibilidad</a:t>
            </a:r>
            <a:r>
              <a:rPr lang="en-US" sz="1800" dirty="0">
                <a:latin typeface="+mn-lt"/>
              </a:rPr>
              <a:t> de </a:t>
            </a:r>
            <a:r>
              <a:rPr lang="en-US" sz="1800" dirty="0" err="1">
                <a:latin typeface="+mn-lt"/>
              </a:rPr>
              <a:t>recursos</a:t>
            </a:r>
            <a:r>
              <a:rPr lang="en-US" sz="1800" dirty="0">
                <a:latin typeface="+mn-lt"/>
              </a:rPr>
              <a:t> </a:t>
            </a:r>
            <a:r>
              <a:rPr lang="en-US" sz="1800" dirty="0" err="1">
                <a:latin typeface="+mn-lt"/>
              </a:rPr>
              <a:t>requerida</a:t>
            </a:r>
            <a:r>
              <a:rPr lang="en-US" sz="1800" dirty="0">
                <a:latin typeface="+mn-lt"/>
              </a:rPr>
              <a:t> </a:t>
            </a:r>
            <a:r>
              <a:rPr lang="en-US" sz="1800" dirty="0" err="1">
                <a:latin typeface="+mn-lt"/>
              </a:rPr>
              <a:t>en</a:t>
            </a:r>
            <a:r>
              <a:rPr lang="en-US" sz="1800" dirty="0">
                <a:latin typeface="+mn-lt"/>
              </a:rPr>
              <a:t> un </a:t>
            </a:r>
            <a:r>
              <a:rPr lang="en-US" sz="1800" dirty="0" err="1">
                <a:latin typeface="+mn-lt"/>
              </a:rPr>
              <a:t>entorno</a:t>
            </a:r>
            <a:r>
              <a:rPr lang="en-US" sz="1800" dirty="0">
                <a:latin typeface="+mn-lt"/>
              </a:rPr>
              <a:t> </a:t>
            </a:r>
            <a:r>
              <a:rPr lang="en-US" sz="1800" dirty="0" err="1">
                <a:latin typeface="+mn-lt"/>
              </a:rPr>
              <a:t>altamente</a:t>
            </a:r>
            <a:r>
              <a:rPr lang="en-US" sz="1800" dirty="0">
                <a:latin typeface="+mn-lt"/>
              </a:rPr>
              <a:t> </a:t>
            </a:r>
            <a:r>
              <a:rPr lang="en-US" sz="1800" dirty="0" err="1">
                <a:latin typeface="+mn-lt"/>
              </a:rPr>
              <a:t>dinámico</a:t>
            </a:r>
            <a:r>
              <a:rPr lang="en-US" sz="1800" dirty="0">
                <a:latin typeface="+mn-lt"/>
              </a:rPr>
              <a:t>.</a:t>
            </a:r>
            <a:br>
              <a:rPr lang="en-US" sz="1800" dirty="0">
                <a:solidFill>
                  <a:srgbClr val="FF0000"/>
                </a:solidFill>
                <a:latin typeface="+mn-lt"/>
              </a:rPr>
            </a:br>
            <a:br>
              <a:rPr lang="en-US" sz="1800" b="1" dirty="0">
                <a:highlight>
                  <a:srgbClr val="FFFF00"/>
                </a:highlight>
                <a:latin typeface="+mn-lt"/>
              </a:rPr>
            </a:br>
            <a:br>
              <a:rPr lang="en-US" sz="1800" b="1" dirty="0">
                <a:highlight>
                  <a:srgbClr val="FFFF00"/>
                </a:highlight>
                <a:latin typeface="+mn-lt"/>
              </a:rPr>
            </a:br>
            <a:r>
              <a:rPr lang="en-US" sz="1800" b="1" dirty="0"/>
              <a:t>Datacenter</a:t>
            </a:r>
            <a:br>
              <a:rPr lang="en-US" sz="1800" b="1" dirty="0"/>
            </a:br>
            <a:r>
              <a:rPr lang="en-US" sz="1800" dirty="0"/>
              <a:t>Los </a:t>
            </a:r>
            <a:r>
              <a:rPr lang="en-US" sz="1800" dirty="0" err="1"/>
              <a:t>centros</a:t>
            </a:r>
            <a:r>
              <a:rPr lang="en-US" sz="1800" dirty="0"/>
              <a:t> de </a:t>
            </a:r>
            <a:r>
              <a:rPr lang="en-US" sz="1800" dirty="0" err="1"/>
              <a:t>datos</a:t>
            </a:r>
            <a:r>
              <a:rPr lang="en-US" sz="1800" dirty="0"/>
              <a:t> </a:t>
            </a:r>
            <a:r>
              <a:rPr lang="en-US" sz="1800" dirty="0" err="1"/>
              <a:t>híbridos</a:t>
            </a:r>
            <a:r>
              <a:rPr lang="en-US" sz="1800" dirty="0"/>
              <a:t> </a:t>
            </a:r>
            <a:r>
              <a:rPr lang="en-US" sz="1800" dirty="0" err="1"/>
              <a:t>están</a:t>
            </a:r>
            <a:r>
              <a:rPr lang="en-US" sz="1800" dirty="0"/>
              <a:t> </a:t>
            </a:r>
            <a:r>
              <a:rPr lang="en-US" sz="1800" dirty="0" err="1"/>
              <a:t>dise</a:t>
            </a:r>
            <a:r>
              <a:rPr lang="es-VE" sz="1800" dirty="0" err="1"/>
              <a:t>ñados</a:t>
            </a:r>
            <a:r>
              <a:rPr lang="es-VE" sz="1800" dirty="0"/>
              <a:t> </a:t>
            </a:r>
            <a:r>
              <a:rPr lang="en-US" sz="1800" dirty="0"/>
              <a:t>para </a:t>
            </a:r>
            <a:r>
              <a:rPr lang="en-US" sz="1800" dirty="0" err="1"/>
              <a:t>contener</a:t>
            </a:r>
            <a:r>
              <a:rPr lang="en-US" sz="1800" dirty="0"/>
              <a:t> las </a:t>
            </a:r>
            <a:r>
              <a:rPr lang="en-US" sz="1800" dirty="0" err="1"/>
              <a:t>aplicaciones</a:t>
            </a:r>
            <a:r>
              <a:rPr lang="en-US" sz="1800" dirty="0"/>
              <a:t> de </a:t>
            </a:r>
            <a:r>
              <a:rPr lang="en-US" sz="1800" dirty="0" err="1"/>
              <a:t>negocio</a:t>
            </a:r>
            <a:r>
              <a:rPr lang="en-US" sz="1800" dirty="0"/>
              <a:t>, </a:t>
            </a:r>
            <a:r>
              <a:rPr lang="en-US" sz="1800" dirty="0" err="1"/>
              <a:t>cargas</a:t>
            </a:r>
            <a:r>
              <a:rPr lang="en-US" sz="1800" dirty="0"/>
              <a:t> de </a:t>
            </a:r>
            <a:r>
              <a:rPr lang="en-US" sz="1800" dirty="0" err="1"/>
              <a:t>trabajo</a:t>
            </a:r>
            <a:r>
              <a:rPr lang="en-US" sz="1800" dirty="0"/>
              <a:t> y data, las </a:t>
            </a:r>
            <a:r>
              <a:rPr lang="en-US" sz="1800" dirty="0" err="1"/>
              <a:t>cuales</a:t>
            </a:r>
            <a:r>
              <a:rPr lang="en-US" sz="1800" dirty="0"/>
              <a:t> </a:t>
            </a:r>
            <a:r>
              <a:rPr lang="en-US" sz="1800" dirty="0" err="1"/>
              <a:t>pueden</a:t>
            </a:r>
            <a:r>
              <a:rPr lang="en-US" sz="1800" dirty="0"/>
              <a:t> </a:t>
            </a:r>
            <a:r>
              <a:rPr lang="en-US" sz="1800" dirty="0" err="1"/>
              <a:t>estar</a:t>
            </a:r>
            <a:r>
              <a:rPr lang="en-US" sz="1800" dirty="0"/>
              <a:t> </a:t>
            </a:r>
            <a:r>
              <a:rPr lang="en-US" sz="1800" dirty="0" err="1"/>
              <a:t>alojadas</a:t>
            </a:r>
            <a:r>
              <a:rPr lang="en-US" sz="1800" dirty="0"/>
              <a:t> </a:t>
            </a:r>
            <a:r>
              <a:rPr lang="en-US" sz="1800" dirty="0" err="1"/>
              <a:t>en</a:t>
            </a:r>
            <a:r>
              <a:rPr lang="en-US" sz="1800" dirty="0"/>
              <a:t> datacenter </a:t>
            </a:r>
            <a:r>
              <a:rPr lang="en-US" sz="1800" dirty="0" err="1"/>
              <a:t>tradicionales</a:t>
            </a:r>
            <a:r>
              <a:rPr lang="en-US" sz="1800" dirty="0"/>
              <a:t> o </a:t>
            </a:r>
            <a:r>
              <a:rPr lang="en-US" sz="1800" dirty="0" err="1"/>
              <a:t>nubes</a:t>
            </a:r>
            <a:r>
              <a:rPr lang="en-US" sz="1800" dirty="0"/>
              <a:t> de </a:t>
            </a:r>
            <a:r>
              <a:rPr lang="en-US" sz="1800" dirty="0" err="1"/>
              <a:t>cualquier</a:t>
            </a:r>
            <a:r>
              <a:rPr lang="en-US" sz="1800" dirty="0"/>
              <a:t> </a:t>
            </a:r>
            <a:r>
              <a:rPr lang="en-US" sz="1800" dirty="0" err="1"/>
              <a:t>índole</a:t>
            </a:r>
            <a:r>
              <a:rPr lang="en-US" sz="1800" dirty="0"/>
              <a:t>, </a:t>
            </a:r>
            <a:r>
              <a:rPr lang="en-US" sz="1800" dirty="0" err="1"/>
              <a:t>cada</a:t>
            </a:r>
            <a:r>
              <a:rPr lang="en-US" sz="1800" dirty="0"/>
              <a:t> una con </a:t>
            </a:r>
            <a:r>
              <a:rPr lang="en-US" sz="1800" dirty="0" err="1"/>
              <a:t>características</a:t>
            </a:r>
            <a:r>
              <a:rPr lang="en-US" sz="1800" dirty="0"/>
              <a:t> y </a:t>
            </a:r>
            <a:r>
              <a:rPr lang="en-US" sz="1800" dirty="0" err="1"/>
              <a:t>recursos</a:t>
            </a:r>
            <a:r>
              <a:rPr lang="en-US" sz="1800" dirty="0"/>
              <a:t> </a:t>
            </a:r>
            <a:r>
              <a:rPr lang="en-US" sz="1800" dirty="0" err="1"/>
              <a:t>únicos</a:t>
            </a:r>
            <a:r>
              <a:rPr lang="en-US" sz="1800" dirty="0"/>
              <a:t>.</a:t>
            </a:r>
            <a:br>
              <a:rPr lang="en-US" sz="1800" dirty="0">
                <a:solidFill>
                  <a:srgbClr val="FF0000"/>
                </a:solidFill>
              </a:rPr>
            </a:br>
            <a:br>
              <a:rPr lang="en-US" sz="1800" dirty="0">
                <a:solidFill>
                  <a:srgbClr val="FF0000"/>
                </a:solidFill>
              </a:rPr>
            </a:br>
            <a:r>
              <a:rPr lang="en-US" sz="1800" dirty="0" err="1"/>
              <a:t>En</a:t>
            </a:r>
            <a:r>
              <a:rPr lang="en-US" sz="1800" dirty="0"/>
              <a:t> </a:t>
            </a:r>
            <a:r>
              <a:rPr lang="en-US" sz="1800" dirty="0" err="1"/>
              <a:t>Xbyte</a:t>
            </a:r>
            <a:r>
              <a:rPr lang="en-US" sz="1800" dirty="0"/>
              <a:t> </a:t>
            </a:r>
            <a:r>
              <a:rPr lang="en-US" sz="1800" dirty="0" err="1"/>
              <a:t>asesoramos</a:t>
            </a:r>
            <a:r>
              <a:rPr lang="en-US" sz="1800" dirty="0"/>
              <a:t> a </a:t>
            </a:r>
            <a:r>
              <a:rPr lang="en-US" sz="1800" dirty="0" err="1"/>
              <a:t>su</a:t>
            </a:r>
            <a:r>
              <a:rPr lang="en-US" sz="1800" dirty="0"/>
              <a:t> </a:t>
            </a:r>
            <a:r>
              <a:rPr lang="en-US" sz="1800" dirty="0" err="1"/>
              <a:t>organización</a:t>
            </a:r>
            <a:r>
              <a:rPr lang="en-US" sz="1800" dirty="0"/>
              <a:t> a </a:t>
            </a:r>
            <a:r>
              <a:rPr lang="en-US" sz="1800" dirty="0" err="1"/>
              <a:t>diseñar</a:t>
            </a:r>
            <a:r>
              <a:rPr lang="en-US" sz="1800" dirty="0"/>
              <a:t>, </a:t>
            </a:r>
            <a:r>
              <a:rPr lang="en-US" sz="1800" dirty="0" err="1"/>
              <a:t>implementar</a:t>
            </a:r>
            <a:r>
              <a:rPr lang="en-US" sz="1800" dirty="0"/>
              <a:t>, </a:t>
            </a:r>
            <a:r>
              <a:rPr lang="en-US" sz="1800" dirty="0" err="1"/>
              <a:t>operar</a:t>
            </a:r>
            <a:r>
              <a:rPr lang="en-US" sz="1800" dirty="0"/>
              <a:t> y </a:t>
            </a:r>
            <a:r>
              <a:rPr lang="en-US" sz="1800" dirty="0" err="1"/>
              <a:t>optimizar</a:t>
            </a:r>
            <a:r>
              <a:rPr lang="en-US" sz="1800" dirty="0"/>
              <a:t> los </a:t>
            </a:r>
            <a:r>
              <a:rPr lang="en-US" sz="1800" dirty="0" err="1"/>
              <a:t>elementos</a:t>
            </a:r>
            <a:r>
              <a:rPr lang="en-US" sz="1800" dirty="0"/>
              <a:t> que </a:t>
            </a:r>
            <a:r>
              <a:rPr lang="en-US" sz="1800" dirty="0" err="1"/>
              <a:t>componen</a:t>
            </a:r>
            <a:r>
              <a:rPr lang="en-US" sz="1800" dirty="0"/>
              <a:t> </a:t>
            </a:r>
            <a:r>
              <a:rPr lang="en-US" sz="1800" dirty="0" err="1"/>
              <a:t>su</a:t>
            </a:r>
            <a:r>
              <a:rPr lang="en-US" sz="1800" dirty="0"/>
              <a:t> data center </a:t>
            </a:r>
            <a:r>
              <a:rPr lang="en-US" sz="1800" dirty="0" err="1"/>
              <a:t>híbrido</a:t>
            </a:r>
            <a:r>
              <a:rPr lang="en-US" sz="1800" dirty="0"/>
              <a:t>.</a:t>
            </a:r>
            <a:br>
              <a:rPr lang="en-US" sz="1800" b="1" i="1" dirty="0">
                <a:latin typeface="+mn-lt"/>
              </a:rPr>
            </a:br>
            <a:br>
              <a:rPr lang="en-US" sz="1800" b="1" i="1" dirty="0">
                <a:latin typeface="+mn-lt"/>
              </a:rPr>
            </a:br>
            <a:br>
              <a:rPr lang="en-US" sz="1800" b="1" dirty="0">
                <a:latin typeface="+mn-lt"/>
              </a:rPr>
            </a:br>
            <a:br>
              <a:rPr lang="en-US" sz="1800" b="1" dirty="0">
                <a:latin typeface="+mn-lt"/>
              </a:rPr>
            </a:br>
            <a:endParaRPr lang="en-US" sz="1800" dirty="0">
              <a:latin typeface="+mn-lt"/>
            </a:endParaRPr>
          </a:p>
        </p:txBody>
      </p:sp>
    </p:spTree>
    <p:extLst>
      <p:ext uri="{BB962C8B-B14F-4D97-AF65-F5344CB8AC3E}">
        <p14:creationId xmlns:p14="http://schemas.microsoft.com/office/powerpoint/2010/main" val="4028283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B701CF-E163-4DCC-9054-4BFA37BB2857}"/>
              </a:ext>
            </a:extLst>
          </p:cNvPr>
          <p:cNvSpPr>
            <a:spLocks noGrp="1"/>
          </p:cNvSpPr>
          <p:nvPr>
            <p:ph type="title"/>
          </p:nvPr>
        </p:nvSpPr>
        <p:spPr>
          <a:xfrm>
            <a:off x="838200" y="508344"/>
            <a:ext cx="10515600" cy="5841311"/>
          </a:xfrm>
        </p:spPr>
        <p:txBody>
          <a:bodyPr>
            <a:normAutofit fontScale="90000"/>
          </a:bodyPr>
          <a:lstStyle/>
          <a:p>
            <a:r>
              <a:rPr lang="en-US" sz="2000" b="1" dirty="0"/>
              <a:t>Security</a:t>
            </a:r>
            <a:br>
              <a:rPr lang="en-US" sz="2000" b="1" dirty="0"/>
            </a:br>
            <a:r>
              <a:rPr lang="en-US" sz="2000" dirty="0"/>
              <a:t>Los </a:t>
            </a:r>
            <a:r>
              <a:rPr lang="en-US" sz="2000" dirty="0" err="1"/>
              <a:t>modelos</a:t>
            </a:r>
            <a:r>
              <a:rPr lang="en-US" sz="2000" dirty="0"/>
              <a:t> </a:t>
            </a:r>
            <a:r>
              <a:rPr lang="en-US" sz="2000" dirty="0" err="1"/>
              <a:t>actuales</a:t>
            </a:r>
            <a:r>
              <a:rPr lang="en-US" sz="2000" dirty="0"/>
              <a:t> de </a:t>
            </a:r>
            <a:r>
              <a:rPr lang="en-US" sz="2000" dirty="0" err="1"/>
              <a:t>consumo</a:t>
            </a:r>
            <a:r>
              <a:rPr lang="en-US" sz="2000" dirty="0"/>
              <a:t> tanto </a:t>
            </a:r>
            <a:r>
              <a:rPr lang="en-US" sz="2000" dirty="0" err="1"/>
              <a:t>aplicaciones</a:t>
            </a:r>
            <a:r>
              <a:rPr lang="en-US" sz="2000" dirty="0"/>
              <a:t> </a:t>
            </a:r>
            <a:r>
              <a:rPr lang="en-US" sz="2000" dirty="0" err="1"/>
              <a:t>como</a:t>
            </a:r>
            <a:r>
              <a:rPr lang="en-US" sz="2000" dirty="0"/>
              <a:t> </a:t>
            </a:r>
            <a:r>
              <a:rPr lang="en-US" sz="2000" dirty="0" err="1"/>
              <a:t>datos</a:t>
            </a:r>
            <a:r>
              <a:rPr lang="en-US" sz="2000" dirty="0"/>
              <a:t> </a:t>
            </a:r>
            <a:r>
              <a:rPr lang="en-US" sz="2000" dirty="0" err="1"/>
              <a:t>han</a:t>
            </a:r>
            <a:r>
              <a:rPr lang="en-US" sz="2000" dirty="0"/>
              <a:t> </a:t>
            </a:r>
            <a:r>
              <a:rPr lang="en-US" sz="2000" dirty="0" err="1"/>
              <a:t>incorporado</a:t>
            </a:r>
            <a:r>
              <a:rPr lang="en-US" sz="2000" dirty="0"/>
              <a:t> un </a:t>
            </a:r>
            <a:r>
              <a:rPr lang="en-US" sz="2000" dirty="0" err="1"/>
              <a:t>reto</a:t>
            </a:r>
            <a:r>
              <a:rPr lang="en-US" sz="2000" dirty="0"/>
              <a:t> </a:t>
            </a:r>
            <a:r>
              <a:rPr lang="en-US" sz="2000" dirty="0" err="1"/>
              <a:t>importante</a:t>
            </a:r>
            <a:r>
              <a:rPr lang="en-US" sz="2000" dirty="0"/>
              <a:t> </a:t>
            </a:r>
            <a:r>
              <a:rPr lang="en-US" sz="2000" dirty="0" err="1"/>
              <a:t>en</a:t>
            </a:r>
            <a:r>
              <a:rPr lang="en-US" sz="2000" dirty="0"/>
              <a:t> </a:t>
            </a:r>
            <a:r>
              <a:rPr lang="en-US" sz="2000" dirty="0" err="1"/>
              <a:t>términos</a:t>
            </a:r>
            <a:r>
              <a:rPr lang="en-US" sz="2000" dirty="0"/>
              <a:t> de </a:t>
            </a:r>
            <a:r>
              <a:rPr lang="en-US" sz="2000" dirty="0" err="1"/>
              <a:t>seguridad</a:t>
            </a:r>
            <a:r>
              <a:rPr lang="en-US" sz="2000" dirty="0"/>
              <a:t>, por lo que las </a:t>
            </a:r>
            <a:r>
              <a:rPr lang="en-US" sz="2000" dirty="0" err="1"/>
              <a:t>medidas</a:t>
            </a:r>
            <a:r>
              <a:rPr lang="en-US" sz="2000" dirty="0"/>
              <a:t> </a:t>
            </a:r>
            <a:r>
              <a:rPr lang="en-US" sz="2000" dirty="0" err="1"/>
              <a:t>tradicionales</a:t>
            </a:r>
            <a:r>
              <a:rPr lang="en-US" sz="2000" dirty="0"/>
              <a:t> </a:t>
            </a:r>
            <a:r>
              <a:rPr lang="en-US" sz="2000" dirty="0" err="1"/>
              <a:t>han</a:t>
            </a:r>
            <a:r>
              <a:rPr lang="en-US" sz="2000" dirty="0"/>
              <a:t> </a:t>
            </a:r>
            <a:r>
              <a:rPr lang="en-US" sz="2000" dirty="0" err="1"/>
              <a:t>tenido</a:t>
            </a:r>
            <a:r>
              <a:rPr lang="en-US" sz="2000" dirty="0"/>
              <a:t> que ser </a:t>
            </a:r>
            <a:r>
              <a:rPr lang="en-US" sz="2000" dirty="0" err="1"/>
              <a:t>complementadas</a:t>
            </a:r>
            <a:r>
              <a:rPr lang="en-US" sz="2000" dirty="0"/>
              <a:t> con </a:t>
            </a:r>
            <a:r>
              <a:rPr lang="en-US" sz="2000" dirty="0" err="1"/>
              <a:t>nuevas</a:t>
            </a:r>
            <a:r>
              <a:rPr lang="en-US" sz="2000" dirty="0"/>
              <a:t> </a:t>
            </a:r>
            <a:r>
              <a:rPr lang="en-US" sz="2000" dirty="0" err="1"/>
              <a:t>estrategias</a:t>
            </a:r>
            <a:r>
              <a:rPr lang="en-US" sz="2000" dirty="0"/>
              <a:t> de </a:t>
            </a:r>
            <a:r>
              <a:rPr lang="en-US" sz="2000" dirty="0" err="1"/>
              <a:t>infraestructura</a:t>
            </a:r>
            <a:r>
              <a:rPr lang="en-US" sz="2000" dirty="0"/>
              <a:t>, </a:t>
            </a:r>
            <a:r>
              <a:rPr lang="en-US" sz="2000" dirty="0" err="1"/>
              <a:t>procesos</a:t>
            </a:r>
            <a:r>
              <a:rPr lang="en-US" sz="2000" dirty="0"/>
              <a:t> y </a:t>
            </a:r>
            <a:r>
              <a:rPr lang="en-US" sz="2000" dirty="0" err="1"/>
              <a:t>políticas</a:t>
            </a:r>
            <a:r>
              <a:rPr lang="en-US" sz="2000" dirty="0"/>
              <a:t> que </a:t>
            </a:r>
            <a:r>
              <a:rPr lang="en-US" sz="2000" dirty="0" err="1"/>
              <a:t>permitan</a:t>
            </a:r>
            <a:r>
              <a:rPr lang="en-US" sz="2000" dirty="0"/>
              <a:t> </a:t>
            </a:r>
            <a:r>
              <a:rPr lang="en-US" sz="2000" dirty="0" err="1"/>
              <a:t>tener</a:t>
            </a:r>
            <a:r>
              <a:rPr lang="en-US" sz="2000" dirty="0"/>
              <a:t> una </a:t>
            </a:r>
            <a:r>
              <a:rPr lang="en-US" sz="2000" dirty="0" err="1"/>
              <a:t>visión</a:t>
            </a:r>
            <a:r>
              <a:rPr lang="en-US" sz="2000" dirty="0"/>
              <a:t> </a:t>
            </a:r>
            <a:r>
              <a:rPr lang="en-US" sz="2000" dirty="0" err="1"/>
              <a:t>completa</a:t>
            </a:r>
            <a:r>
              <a:rPr lang="en-US" sz="2000" dirty="0"/>
              <a:t>, </a:t>
            </a:r>
            <a:r>
              <a:rPr lang="en-US" sz="2000" dirty="0" err="1"/>
              <a:t>resiliente</a:t>
            </a:r>
            <a:r>
              <a:rPr lang="en-US" sz="2000" dirty="0"/>
              <a:t>, adaptable y </a:t>
            </a:r>
            <a:r>
              <a:rPr lang="en-US" sz="2000" dirty="0" err="1"/>
              <a:t>fácil</a:t>
            </a:r>
            <a:r>
              <a:rPr lang="en-US" sz="2000" dirty="0"/>
              <a:t> de </a:t>
            </a:r>
            <a:r>
              <a:rPr lang="en-US" sz="2000" dirty="0" err="1"/>
              <a:t>administrar</a:t>
            </a:r>
            <a:r>
              <a:rPr lang="en-US" sz="2000" dirty="0"/>
              <a:t>.</a:t>
            </a:r>
            <a:br>
              <a:rPr lang="en-US" sz="2000" dirty="0"/>
            </a:br>
            <a:br>
              <a:rPr lang="en-US" sz="2000" dirty="0"/>
            </a:br>
            <a:r>
              <a:rPr lang="en-US" sz="2000" dirty="0" err="1"/>
              <a:t>En</a:t>
            </a:r>
            <a:r>
              <a:rPr lang="en-US" sz="2000" dirty="0"/>
              <a:t> </a:t>
            </a:r>
            <a:r>
              <a:rPr lang="en-US" sz="2000" dirty="0" err="1"/>
              <a:t>Xbyte</a:t>
            </a:r>
            <a:r>
              <a:rPr lang="en-US" sz="2000" dirty="0"/>
              <a:t> </a:t>
            </a:r>
            <a:r>
              <a:rPr lang="en-US" sz="2000" dirty="0" err="1"/>
              <a:t>asistimos</a:t>
            </a:r>
            <a:r>
              <a:rPr lang="en-US" sz="2000" dirty="0"/>
              <a:t> a </a:t>
            </a:r>
            <a:r>
              <a:rPr lang="en-US" sz="2000" dirty="0" err="1"/>
              <a:t>su</a:t>
            </a:r>
            <a:r>
              <a:rPr lang="en-US" sz="2000" dirty="0"/>
              <a:t> </a:t>
            </a:r>
            <a:r>
              <a:rPr lang="en-US" sz="2000" dirty="0" err="1"/>
              <a:t>organización</a:t>
            </a:r>
            <a:r>
              <a:rPr lang="en-US" sz="2000" dirty="0"/>
              <a:t> a </a:t>
            </a:r>
            <a:r>
              <a:rPr lang="en-US" sz="2000" dirty="0" err="1"/>
              <a:t>asegurar</a:t>
            </a:r>
            <a:r>
              <a:rPr lang="en-US" sz="2000" dirty="0"/>
              <a:t> sus </a:t>
            </a:r>
            <a:r>
              <a:rPr lang="en-US" sz="2000" dirty="0" err="1"/>
              <a:t>servicios</a:t>
            </a:r>
            <a:r>
              <a:rPr lang="en-US" sz="2000" dirty="0"/>
              <a:t> con </a:t>
            </a:r>
            <a:r>
              <a:rPr lang="en-US" sz="2000" dirty="0" err="1"/>
              <a:t>infraestructura</a:t>
            </a:r>
            <a:r>
              <a:rPr lang="en-US" sz="2000" dirty="0"/>
              <a:t>, </a:t>
            </a:r>
            <a:r>
              <a:rPr lang="en-US" sz="2000" dirty="0" err="1"/>
              <a:t>procesos</a:t>
            </a:r>
            <a:r>
              <a:rPr lang="en-US" sz="2000" dirty="0"/>
              <a:t> y </a:t>
            </a:r>
            <a:r>
              <a:rPr lang="en-US" sz="2000" dirty="0" err="1"/>
              <a:t>políticas</a:t>
            </a:r>
            <a:r>
              <a:rPr lang="en-US" sz="2000" dirty="0"/>
              <a:t> </a:t>
            </a:r>
            <a:r>
              <a:rPr lang="en-US" sz="2000" dirty="0" err="1"/>
              <a:t>líderes</a:t>
            </a:r>
            <a:r>
              <a:rPr lang="en-US" sz="2000" dirty="0"/>
              <a:t> </a:t>
            </a:r>
            <a:r>
              <a:rPr lang="en-US" sz="2000" dirty="0" err="1"/>
              <a:t>en</a:t>
            </a:r>
            <a:r>
              <a:rPr lang="en-US" sz="2000" dirty="0"/>
              <a:t> el </a:t>
            </a:r>
            <a:r>
              <a:rPr lang="en-US" sz="2000" dirty="0" err="1"/>
              <a:t>mercado</a:t>
            </a:r>
            <a:r>
              <a:rPr lang="en-US" sz="2000" dirty="0"/>
              <a:t> que </a:t>
            </a:r>
            <a:r>
              <a:rPr lang="en-US" sz="2000" dirty="0" err="1"/>
              <a:t>garantizarán</a:t>
            </a:r>
            <a:r>
              <a:rPr lang="en-US" sz="2000" dirty="0"/>
              <a:t> la </a:t>
            </a:r>
            <a:r>
              <a:rPr lang="en-US" sz="2000" dirty="0" err="1"/>
              <a:t>integridad</a:t>
            </a:r>
            <a:r>
              <a:rPr lang="en-US" sz="2000" dirty="0"/>
              <a:t> de </a:t>
            </a:r>
            <a:r>
              <a:rPr lang="en-US" sz="2000" dirty="0" err="1"/>
              <a:t>su</a:t>
            </a:r>
            <a:r>
              <a:rPr lang="en-US" sz="2000" dirty="0"/>
              <a:t> </a:t>
            </a:r>
            <a:r>
              <a:rPr lang="en-US" sz="2000" dirty="0" err="1"/>
              <a:t>negocio</a:t>
            </a:r>
            <a:r>
              <a:rPr lang="en-US" sz="2000" dirty="0"/>
              <a:t>.</a:t>
            </a:r>
            <a:br>
              <a:rPr lang="en-US" sz="2000" b="1" dirty="0"/>
            </a:br>
            <a:br>
              <a:rPr lang="en-US" sz="2000" dirty="0"/>
            </a:br>
            <a:r>
              <a:rPr lang="en-US" sz="2000" b="1" dirty="0"/>
              <a:t>Cloud Solutions</a:t>
            </a:r>
            <a:br>
              <a:rPr lang="en-US" sz="2000" b="1" dirty="0"/>
            </a:br>
            <a:r>
              <a:rPr lang="en-US" sz="2000" dirty="0"/>
              <a:t>Las </a:t>
            </a:r>
            <a:r>
              <a:rPr lang="en-US" sz="2000" dirty="0" err="1"/>
              <a:t>soluciones</a:t>
            </a:r>
            <a:r>
              <a:rPr lang="en-US" sz="2000" dirty="0"/>
              <a:t> de </a:t>
            </a:r>
            <a:r>
              <a:rPr lang="en-US" sz="2000" dirty="0" err="1"/>
              <a:t>nube</a:t>
            </a:r>
            <a:r>
              <a:rPr lang="en-US" sz="2000" dirty="0"/>
              <a:t> se </a:t>
            </a:r>
            <a:r>
              <a:rPr lang="en-US" sz="2000" dirty="0" err="1"/>
              <a:t>han</a:t>
            </a:r>
            <a:r>
              <a:rPr lang="en-US" sz="2000" dirty="0"/>
              <a:t> </a:t>
            </a:r>
            <a:r>
              <a:rPr lang="en-US" sz="2000" dirty="0" err="1"/>
              <a:t>convertido</a:t>
            </a:r>
            <a:r>
              <a:rPr lang="en-US" sz="2000" dirty="0"/>
              <a:t> </a:t>
            </a:r>
            <a:r>
              <a:rPr lang="en-US" sz="2000" dirty="0" err="1"/>
              <a:t>en</a:t>
            </a:r>
            <a:r>
              <a:rPr lang="en-US" sz="2000" dirty="0"/>
              <a:t> una </a:t>
            </a:r>
            <a:r>
              <a:rPr lang="en-US" sz="2000" dirty="0" err="1"/>
              <a:t>opción</a:t>
            </a:r>
            <a:r>
              <a:rPr lang="en-US" sz="2000" dirty="0"/>
              <a:t> </a:t>
            </a:r>
            <a:r>
              <a:rPr lang="en-US" sz="2000" dirty="0" err="1"/>
              <a:t>rápida</a:t>
            </a:r>
            <a:r>
              <a:rPr lang="en-US" sz="2000" dirty="0"/>
              <a:t>, </a:t>
            </a:r>
            <a:r>
              <a:rPr lang="en-US" sz="2000" dirty="0" err="1"/>
              <a:t>eficiente</a:t>
            </a:r>
            <a:r>
              <a:rPr lang="en-US" sz="2000" dirty="0"/>
              <a:t> y flexible que </a:t>
            </a:r>
            <a:r>
              <a:rPr lang="en-US" sz="2000" dirty="0" err="1"/>
              <a:t>permite</a:t>
            </a:r>
            <a:r>
              <a:rPr lang="en-US" sz="2000" dirty="0"/>
              <a:t> a </a:t>
            </a:r>
            <a:r>
              <a:rPr lang="en-US" sz="2000" dirty="0" err="1"/>
              <a:t>tu</a:t>
            </a:r>
            <a:r>
              <a:rPr lang="en-US" sz="2000" dirty="0"/>
              <a:t> </a:t>
            </a:r>
            <a:r>
              <a:rPr lang="en-US" sz="2000" dirty="0" err="1"/>
              <a:t>organización</a:t>
            </a:r>
            <a:r>
              <a:rPr lang="en-US" sz="2000" dirty="0"/>
              <a:t> </a:t>
            </a:r>
            <a:r>
              <a:rPr lang="en-US" sz="2000" dirty="0" err="1"/>
              <a:t>tener</a:t>
            </a:r>
            <a:r>
              <a:rPr lang="en-US" sz="2000" dirty="0"/>
              <a:t> disponible </a:t>
            </a:r>
            <a:r>
              <a:rPr lang="en-US" sz="2000" dirty="0" err="1"/>
              <a:t>innovadoras</a:t>
            </a:r>
            <a:r>
              <a:rPr lang="en-US" sz="2000" dirty="0"/>
              <a:t> </a:t>
            </a:r>
            <a:r>
              <a:rPr lang="en-US" sz="2000" dirty="0" err="1"/>
              <a:t>capacidades</a:t>
            </a:r>
            <a:r>
              <a:rPr lang="en-US" sz="2000" dirty="0"/>
              <a:t> </a:t>
            </a:r>
            <a:r>
              <a:rPr lang="en-US" sz="2000" dirty="0" err="1"/>
              <a:t>tecnológicas</a:t>
            </a:r>
            <a:r>
              <a:rPr lang="en-US" sz="2000" dirty="0"/>
              <a:t>, </a:t>
            </a:r>
            <a:r>
              <a:rPr lang="en-US" sz="2000" dirty="0" err="1"/>
              <a:t>escalables</a:t>
            </a:r>
            <a:r>
              <a:rPr lang="en-US" sz="2000" dirty="0"/>
              <a:t> y bajo </a:t>
            </a:r>
            <a:r>
              <a:rPr lang="en-US" sz="2000" dirty="0" err="1"/>
              <a:t>demanda</a:t>
            </a:r>
            <a:r>
              <a:rPr lang="en-US" sz="2000" dirty="0"/>
              <a:t> </a:t>
            </a:r>
            <a:r>
              <a:rPr lang="en-US" sz="2000" dirty="0" err="1"/>
              <a:t>cambiando</a:t>
            </a:r>
            <a:r>
              <a:rPr lang="en-US" sz="2000" dirty="0"/>
              <a:t> </a:t>
            </a:r>
            <a:r>
              <a:rPr lang="en-US" sz="2000" dirty="0" err="1"/>
              <a:t>modelos</a:t>
            </a:r>
            <a:r>
              <a:rPr lang="en-US" sz="2000" dirty="0"/>
              <a:t> de </a:t>
            </a:r>
            <a:r>
              <a:rPr lang="en-US" sz="2000" dirty="0" err="1"/>
              <a:t>adquisición</a:t>
            </a:r>
            <a:r>
              <a:rPr lang="en-US" sz="2000" dirty="0"/>
              <a:t> CAPEX por OPEX para </a:t>
            </a:r>
            <a:r>
              <a:rPr lang="en-US" sz="2000" dirty="0" err="1"/>
              <a:t>suplir</a:t>
            </a:r>
            <a:r>
              <a:rPr lang="en-US" sz="2000" dirty="0"/>
              <a:t> las </a:t>
            </a:r>
            <a:r>
              <a:rPr lang="en-US" sz="2000" dirty="0" err="1"/>
              <a:t>nececidades</a:t>
            </a:r>
            <a:r>
              <a:rPr lang="en-US" sz="2000" dirty="0"/>
              <a:t> del </a:t>
            </a:r>
            <a:r>
              <a:rPr lang="en-US" sz="2000" dirty="0" err="1"/>
              <a:t>negocio</a:t>
            </a:r>
            <a:r>
              <a:rPr lang="en-US" sz="2000" dirty="0"/>
              <a:t> con la </a:t>
            </a:r>
            <a:r>
              <a:rPr lang="en-US" sz="2000" dirty="0" err="1"/>
              <a:t>rápidez</a:t>
            </a:r>
            <a:r>
              <a:rPr lang="en-US" sz="2000" dirty="0"/>
              <a:t> que el </a:t>
            </a:r>
            <a:r>
              <a:rPr lang="en-US" sz="2000" dirty="0" err="1"/>
              <a:t>mercado</a:t>
            </a:r>
            <a:r>
              <a:rPr lang="en-US" sz="2000" dirty="0"/>
              <a:t> </a:t>
            </a:r>
            <a:r>
              <a:rPr lang="en-US" sz="2000" dirty="0" err="1"/>
              <a:t>exige</a:t>
            </a:r>
            <a:r>
              <a:rPr lang="en-US" sz="2000" dirty="0"/>
              <a:t>.</a:t>
            </a:r>
            <a:br>
              <a:rPr lang="en-US" sz="2000" dirty="0"/>
            </a:br>
            <a:br>
              <a:rPr lang="en-US" sz="2000" dirty="0"/>
            </a:br>
            <a:r>
              <a:rPr lang="en-US" sz="2000" dirty="0" err="1"/>
              <a:t>En</a:t>
            </a:r>
            <a:r>
              <a:rPr lang="en-US" sz="2000" dirty="0"/>
              <a:t> </a:t>
            </a:r>
            <a:r>
              <a:rPr lang="en-US" sz="2000" dirty="0" err="1"/>
              <a:t>Xbyte</a:t>
            </a:r>
            <a:r>
              <a:rPr lang="en-US" sz="2000" dirty="0"/>
              <a:t> </a:t>
            </a:r>
            <a:r>
              <a:rPr lang="en-US" sz="2000" dirty="0" err="1"/>
              <a:t>contamos</a:t>
            </a:r>
            <a:r>
              <a:rPr lang="en-US" sz="2000" dirty="0"/>
              <a:t> con </a:t>
            </a:r>
            <a:r>
              <a:rPr lang="en-US" sz="2000" dirty="0" err="1"/>
              <a:t>capacidades</a:t>
            </a:r>
            <a:r>
              <a:rPr lang="en-US" sz="2000" dirty="0"/>
              <a:t> y </a:t>
            </a:r>
            <a:r>
              <a:rPr lang="en-US" sz="2000" dirty="0" err="1"/>
              <a:t>experiencia</a:t>
            </a:r>
            <a:r>
              <a:rPr lang="en-US" sz="2000" dirty="0"/>
              <a:t> para </a:t>
            </a:r>
            <a:r>
              <a:rPr lang="en-US" sz="2000" dirty="0" err="1"/>
              <a:t>facilitar</a:t>
            </a:r>
            <a:r>
              <a:rPr lang="en-US" sz="2000" dirty="0"/>
              <a:t> la </a:t>
            </a:r>
            <a:r>
              <a:rPr lang="en-US" sz="2000" dirty="0" err="1"/>
              <a:t>adopción</a:t>
            </a:r>
            <a:r>
              <a:rPr lang="en-US" sz="2000" dirty="0"/>
              <a:t> de </a:t>
            </a:r>
            <a:r>
              <a:rPr lang="en-US" sz="2000" dirty="0" err="1"/>
              <a:t>modelos</a:t>
            </a:r>
            <a:r>
              <a:rPr lang="en-US" sz="2000" dirty="0"/>
              <a:t> de </a:t>
            </a:r>
            <a:r>
              <a:rPr lang="en-US" sz="2000" dirty="0" err="1"/>
              <a:t>servicios</a:t>
            </a:r>
            <a:r>
              <a:rPr lang="en-US" sz="2000" dirty="0"/>
              <a:t> Cloud </a:t>
            </a:r>
            <a:r>
              <a:rPr lang="en-US" sz="2000" dirty="0" err="1"/>
              <a:t>en</a:t>
            </a:r>
            <a:r>
              <a:rPr lang="en-US" sz="2000" dirty="0"/>
              <a:t> </a:t>
            </a:r>
            <a:r>
              <a:rPr lang="en-US" sz="2000" dirty="0" err="1"/>
              <a:t>tu</a:t>
            </a:r>
            <a:r>
              <a:rPr lang="en-US" sz="2000" dirty="0"/>
              <a:t> </a:t>
            </a:r>
            <a:r>
              <a:rPr lang="en-US" sz="2000" dirty="0" err="1"/>
              <a:t>negocio</a:t>
            </a:r>
            <a:r>
              <a:rPr lang="en-US" sz="2000" dirty="0"/>
              <a:t>.</a:t>
            </a:r>
            <a:br>
              <a:rPr lang="en-US" sz="2000" dirty="0"/>
            </a:br>
            <a:br>
              <a:rPr lang="en-US" sz="2000" dirty="0"/>
            </a:br>
            <a:r>
              <a:rPr lang="en-US" sz="2000" b="1" dirty="0"/>
              <a:t>BCDR</a:t>
            </a:r>
            <a:br>
              <a:rPr lang="en-US" sz="2000" b="1" dirty="0">
                <a:solidFill>
                  <a:srgbClr val="FF0000"/>
                </a:solidFill>
              </a:rPr>
            </a:br>
            <a:r>
              <a:rPr lang="en-US" sz="2000" dirty="0" err="1"/>
              <a:t>En</a:t>
            </a:r>
            <a:r>
              <a:rPr lang="en-US" sz="2000" dirty="0"/>
              <a:t> un </a:t>
            </a:r>
            <a:r>
              <a:rPr lang="en-US" sz="2000" dirty="0" err="1"/>
              <a:t>entorno</a:t>
            </a:r>
            <a:r>
              <a:rPr lang="en-US" sz="2000" dirty="0"/>
              <a:t> </a:t>
            </a:r>
            <a:r>
              <a:rPr lang="en-US" sz="2000" dirty="0" err="1"/>
              <a:t>altamente</a:t>
            </a:r>
            <a:r>
              <a:rPr lang="en-US" sz="2000" dirty="0"/>
              <a:t> </a:t>
            </a:r>
            <a:r>
              <a:rPr lang="en-US" sz="2000" dirty="0" err="1"/>
              <a:t>competitivo</a:t>
            </a:r>
            <a:r>
              <a:rPr lang="en-US" sz="2000" dirty="0"/>
              <a:t> </a:t>
            </a:r>
            <a:r>
              <a:rPr lang="en-US" sz="2000" dirty="0" err="1"/>
              <a:t>en</a:t>
            </a:r>
            <a:r>
              <a:rPr lang="en-US" sz="2000" dirty="0"/>
              <a:t> la </a:t>
            </a:r>
            <a:r>
              <a:rPr lang="en-US" sz="2000" dirty="0" err="1"/>
              <a:t>actualidad</a:t>
            </a:r>
            <a:r>
              <a:rPr lang="en-US" sz="2000" dirty="0"/>
              <a:t> las </a:t>
            </a:r>
            <a:r>
              <a:rPr lang="en-US" sz="2000" dirty="0" err="1"/>
              <a:t>organizaciones</a:t>
            </a:r>
            <a:r>
              <a:rPr lang="en-US" sz="2000" dirty="0"/>
              <a:t> </a:t>
            </a:r>
            <a:r>
              <a:rPr lang="en-US" sz="2000" dirty="0" err="1"/>
              <a:t>deben</a:t>
            </a:r>
            <a:r>
              <a:rPr lang="en-US" sz="2000" dirty="0"/>
              <a:t> </a:t>
            </a:r>
            <a:r>
              <a:rPr lang="en-US" sz="2000" dirty="0" err="1"/>
              <a:t>garantizar</a:t>
            </a:r>
            <a:r>
              <a:rPr lang="en-US" sz="2000" dirty="0"/>
              <a:t> una </a:t>
            </a:r>
            <a:r>
              <a:rPr lang="en-US" sz="2000" dirty="0" err="1"/>
              <a:t>operación</a:t>
            </a:r>
            <a:r>
              <a:rPr lang="en-US" sz="2000" dirty="0"/>
              <a:t> </a:t>
            </a:r>
            <a:r>
              <a:rPr lang="en-US" sz="2000" dirty="0" err="1"/>
              <a:t>ininterrumpida</a:t>
            </a:r>
            <a:r>
              <a:rPr lang="en-US" sz="2000" dirty="0"/>
              <a:t>, para </a:t>
            </a:r>
            <a:r>
              <a:rPr lang="en-US" sz="2000" dirty="0" err="1"/>
              <a:t>ello</a:t>
            </a:r>
            <a:r>
              <a:rPr lang="en-US" sz="2000" dirty="0"/>
              <a:t> las </a:t>
            </a:r>
            <a:r>
              <a:rPr lang="en-US" sz="2000" dirty="0" err="1"/>
              <a:t>estrategias</a:t>
            </a:r>
            <a:r>
              <a:rPr lang="en-US" sz="2000" dirty="0"/>
              <a:t> de </a:t>
            </a:r>
            <a:r>
              <a:rPr lang="en-US" sz="2000" dirty="0" err="1"/>
              <a:t>protección</a:t>
            </a:r>
            <a:r>
              <a:rPr lang="en-US" sz="2000" dirty="0"/>
              <a:t> y </a:t>
            </a:r>
            <a:r>
              <a:rPr lang="en-US" sz="2000" dirty="0" err="1"/>
              <a:t>recuperación</a:t>
            </a:r>
            <a:r>
              <a:rPr lang="en-US" sz="2000" dirty="0"/>
              <a:t> de </a:t>
            </a:r>
            <a:r>
              <a:rPr lang="en-US" sz="2000" dirty="0" err="1"/>
              <a:t>datos</a:t>
            </a:r>
            <a:r>
              <a:rPr lang="en-US" sz="2000" dirty="0"/>
              <a:t> </a:t>
            </a:r>
            <a:r>
              <a:rPr lang="en-US" sz="2000" dirty="0" err="1"/>
              <a:t>deben</a:t>
            </a:r>
            <a:r>
              <a:rPr lang="en-US" sz="2000" dirty="0"/>
              <a:t> </a:t>
            </a:r>
            <a:r>
              <a:rPr lang="en-US" sz="2000" dirty="0" err="1"/>
              <a:t>estar</a:t>
            </a:r>
            <a:r>
              <a:rPr lang="en-US" sz="2000" dirty="0"/>
              <a:t> </a:t>
            </a:r>
            <a:r>
              <a:rPr lang="en-US" sz="2000" dirty="0" err="1"/>
              <a:t>en</a:t>
            </a:r>
            <a:r>
              <a:rPr lang="en-US" sz="2000" dirty="0"/>
              <a:t> </a:t>
            </a:r>
            <a:r>
              <a:rPr lang="en-US" sz="2000" dirty="0" err="1"/>
              <a:t>capacidad</a:t>
            </a:r>
            <a:r>
              <a:rPr lang="en-US" sz="2000" dirty="0"/>
              <a:t> de </a:t>
            </a:r>
            <a:r>
              <a:rPr lang="en-US" sz="2000" dirty="0" err="1"/>
              <a:t>garantizar</a:t>
            </a:r>
            <a:r>
              <a:rPr lang="en-US" sz="2000" dirty="0"/>
              <a:t> la </a:t>
            </a:r>
            <a:r>
              <a:rPr lang="en-US" sz="2000" dirty="0" err="1"/>
              <a:t>continuidad</a:t>
            </a:r>
            <a:r>
              <a:rPr lang="en-US" sz="2000" dirty="0"/>
              <a:t> del </a:t>
            </a:r>
            <a:r>
              <a:rPr lang="en-US" sz="2000" dirty="0" err="1"/>
              <a:t>negocio</a:t>
            </a:r>
            <a:r>
              <a:rPr lang="en-US" sz="2000" dirty="0"/>
              <a:t>. </a:t>
            </a:r>
            <a:br>
              <a:rPr lang="en-US" sz="2000" b="1" dirty="0">
                <a:solidFill>
                  <a:srgbClr val="FF0000"/>
                </a:solidFill>
              </a:rPr>
            </a:br>
            <a:r>
              <a:rPr lang="en-US" sz="2000" dirty="0" err="1"/>
              <a:t>En</a:t>
            </a:r>
            <a:r>
              <a:rPr lang="en-US" sz="2000" dirty="0"/>
              <a:t> </a:t>
            </a:r>
            <a:r>
              <a:rPr lang="en-US" sz="2000" dirty="0" err="1"/>
              <a:t>Xbyte</a:t>
            </a:r>
            <a:r>
              <a:rPr lang="en-US" sz="2000" dirty="0"/>
              <a:t> </a:t>
            </a:r>
            <a:r>
              <a:rPr lang="en-US" sz="2000" dirty="0" err="1"/>
              <a:t>podemos</a:t>
            </a:r>
            <a:r>
              <a:rPr lang="en-US" sz="2000" dirty="0"/>
              <a:t> </a:t>
            </a:r>
            <a:r>
              <a:rPr lang="en-US" sz="2000" dirty="0" err="1"/>
              <a:t>apoyarlo</a:t>
            </a:r>
            <a:r>
              <a:rPr lang="en-US" sz="2000" dirty="0"/>
              <a:t> </a:t>
            </a:r>
            <a:r>
              <a:rPr lang="en-US" sz="2000" dirty="0" err="1"/>
              <a:t>en</a:t>
            </a:r>
            <a:r>
              <a:rPr lang="en-US" sz="2000" dirty="0"/>
              <a:t> </a:t>
            </a:r>
            <a:r>
              <a:rPr lang="en-US" sz="2000" dirty="0" err="1"/>
              <a:t>desarrollar</a:t>
            </a:r>
            <a:r>
              <a:rPr lang="en-US" sz="2000" dirty="0"/>
              <a:t> una </a:t>
            </a:r>
            <a:r>
              <a:rPr lang="en-US" sz="2000" dirty="0" err="1"/>
              <a:t>estrategia</a:t>
            </a:r>
            <a:r>
              <a:rPr lang="en-US" sz="2000" dirty="0"/>
              <a:t> de </a:t>
            </a:r>
            <a:r>
              <a:rPr lang="en-US" sz="2000" dirty="0" err="1"/>
              <a:t>protección</a:t>
            </a:r>
            <a:r>
              <a:rPr lang="en-US" sz="2000" dirty="0"/>
              <a:t> y/o </a:t>
            </a:r>
            <a:r>
              <a:rPr lang="en-US" sz="2000" dirty="0" err="1"/>
              <a:t>réplica</a:t>
            </a:r>
            <a:r>
              <a:rPr lang="en-US" sz="2000" dirty="0"/>
              <a:t> de </a:t>
            </a:r>
            <a:r>
              <a:rPr lang="en-US" sz="2000" dirty="0" err="1"/>
              <a:t>datos</a:t>
            </a:r>
            <a:r>
              <a:rPr lang="en-US" sz="2000" dirty="0"/>
              <a:t> para </a:t>
            </a:r>
            <a:r>
              <a:rPr lang="en-US" sz="2000" dirty="0" err="1"/>
              <a:t>cada</a:t>
            </a:r>
            <a:r>
              <a:rPr lang="en-US" sz="2000" dirty="0"/>
              <a:t> </a:t>
            </a:r>
            <a:r>
              <a:rPr lang="en-US" sz="2000" dirty="0" err="1"/>
              <a:t>ambiente</a:t>
            </a:r>
            <a:r>
              <a:rPr lang="en-US" sz="2000" dirty="0"/>
              <a:t>, </a:t>
            </a:r>
            <a:r>
              <a:rPr lang="en-US" sz="2000" dirty="0" err="1"/>
              <a:t>desde</a:t>
            </a:r>
            <a:r>
              <a:rPr lang="en-US" sz="2000" dirty="0"/>
              <a:t> </a:t>
            </a:r>
            <a:r>
              <a:rPr lang="en-US" sz="2000" dirty="0" err="1"/>
              <a:t>fisicos</a:t>
            </a:r>
            <a:r>
              <a:rPr lang="en-US" sz="2000" dirty="0"/>
              <a:t> y </a:t>
            </a:r>
            <a:r>
              <a:rPr lang="en-US" sz="2000" dirty="0" err="1"/>
              <a:t>virtuales</a:t>
            </a:r>
            <a:r>
              <a:rPr lang="en-US" sz="2000" dirty="0"/>
              <a:t>, on-premise hasta </a:t>
            </a:r>
            <a:r>
              <a:rPr lang="en-US" sz="2000" dirty="0" err="1"/>
              <a:t>distintnas</a:t>
            </a:r>
            <a:r>
              <a:rPr lang="en-US" sz="2000" dirty="0"/>
              <a:t> </a:t>
            </a:r>
            <a:r>
              <a:rPr lang="en-US" sz="2000" dirty="0" err="1"/>
              <a:t>combinaciones</a:t>
            </a:r>
            <a:r>
              <a:rPr lang="en-US" sz="2000" dirty="0"/>
              <a:t> de </a:t>
            </a:r>
            <a:r>
              <a:rPr lang="en-US" sz="2000" dirty="0" err="1"/>
              <a:t>nube</a:t>
            </a:r>
            <a:r>
              <a:rPr lang="en-US" sz="2000" dirty="0"/>
              <a:t> </a:t>
            </a:r>
            <a:r>
              <a:rPr lang="en-US" sz="2000" dirty="0" err="1"/>
              <a:t>privada</a:t>
            </a:r>
            <a:r>
              <a:rPr lang="en-US" sz="2000" dirty="0"/>
              <a:t> o </a:t>
            </a:r>
            <a:r>
              <a:rPr lang="en-US" sz="2000" dirty="0" err="1"/>
              <a:t>pública</a:t>
            </a:r>
            <a:r>
              <a:rPr lang="en-US" sz="2000" dirty="0"/>
              <a:t>.</a:t>
            </a:r>
          </a:p>
        </p:txBody>
      </p:sp>
    </p:spTree>
    <p:extLst>
      <p:ext uri="{BB962C8B-B14F-4D97-AF65-F5344CB8AC3E}">
        <p14:creationId xmlns:p14="http://schemas.microsoft.com/office/powerpoint/2010/main" val="1375345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B701CF-E163-4DCC-9054-4BFA37BB2857}"/>
              </a:ext>
            </a:extLst>
          </p:cNvPr>
          <p:cNvSpPr>
            <a:spLocks noGrp="1"/>
          </p:cNvSpPr>
          <p:nvPr>
            <p:ph type="title"/>
          </p:nvPr>
        </p:nvSpPr>
        <p:spPr>
          <a:xfrm>
            <a:off x="558247" y="633580"/>
            <a:ext cx="11075505" cy="4359964"/>
          </a:xfrm>
        </p:spPr>
        <p:txBody>
          <a:bodyPr>
            <a:normAutofit fontScale="90000"/>
          </a:bodyPr>
          <a:lstStyle/>
          <a:p>
            <a:r>
              <a:rPr lang="es-ES" sz="2200" b="1" dirty="0">
                <a:latin typeface="+mn-lt"/>
              </a:rPr>
              <a:t>Digital </a:t>
            </a:r>
            <a:r>
              <a:rPr lang="es-ES" sz="2200" b="1" dirty="0" err="1">
                <a:latin typeface="+mn-lt"/>
              </a:rPr>
              <a:t>Workplace</a:t>
            </a:r>
            <a:br>
              <a:rPr lang="es-ES" sz="2000" b="1" dirty="0">
                <a:latin typeface="+mn-lt"/>
              </a:rPr>
            </a:br>
            <a:br>
              <a:rPr lang="es-ES" sz="2000" dirty="0">
                <a:latin typeface="+mn-lt"/>
              </a:rPr>
            </a:br>
            <a:r>
              <a:rPr lang="es-ES" sz="2000" dirty="0">
                <a:latin typeface="+mn-lt"/>
              </a:rPr>
              <a:t>¿Tienes las capacidades para atender las necesidades de tus usuarios internos y externos? Cambiamos el espacio de trabajo y la forma de colaborar entre compañeros, creando ambientes idóneos para la retención de talento y la gestión efectiva de recursos.</a:t>
            </a:r>
            <a:br>
              <a:rPr lang="es-ES" sz="2000" dirty="0">
                <a:latin typeface="+mn-lt"/>
              </a:rPr>
            </a:br>
            <a:br>
              <a:rPr lang="es-ES" sz="2000" dirty="0">
                <a:latin typeface="+mn-lt"/>
              </a:rPr>
            </a:br>
            <a:r>
              <a:rPr lang="es-ES" sz="2000" b="1" dirty="0" err="1">
                <a:latin typeface="+mn-lt"/>
              </a:rPr>
              <a:t>Collaboration</a:t>
            </a:r>
            <a:r>
              <a:rPr lang="es-ES" sz="2000" b="1" dirty="0">
                <a:latin typeface="+mn-lt"/>
              </a:rPr>
              <a:t> and </a:t>
            </a:r>
            <a:r>
              <a:rPr lang="es-ES" sz="2000" b="1" dirty="0" err="1">
                <a:latin typeface="+mn-lt"/>
              </a:rPr>
              <a:t>Communications</a:t>
            </a:r>
            <a:br>
              <a:rPr lang="es-ES" sz="2000" dirty="0">
                <a:latin typeface="+mn-lt"/>
              </a:rPr>
            </a:br>
            <a:r>
              <a:rPr lang="es-ES" sz="2000" dirty="0">
                <a:latin typeface="+mn-lt"/>
              </a:rPr>
              <a:t>Ofrecemos soluciones de colaboración basada en tecnología IP, realizamos levantamiento, diseñamos adaptado a tus necesidades, implementamos, operamos y soportamos soluciones de telefonía, centro de contacto multicanal  y ofrecemos servicios basados en </a:t>
            </a:r>
            <a:r>
              <a:rPr lang="es-ES" sz="2000" dirty="0" err="1">
                <a:latin typeface="+mn-lt"/>
              </a:rPr>
              <a:t>inteligecial</a:t>
            </a:r>
            <a:r>
              <a:rPr lang="es-ES" sz="2000" dirty="0">
                <a:latin typeface="+mn-lt"/>
              </a:rPr>
              <a:t> artificial que potencian las experiencia de su usuario final.</a:t>
            </a:r>
            <a:br>
              <a:rPr lang="es-ES" sz="2000" dirty="0">
                <a:latin typeface="+mn-lt"/>
              </a:rPr>
            </a:br>
            <a:br>
              <a:rPr lang="es-ES" sz="2000" dirty="0">
                <a:latin typeface="+mn-lt"/>
              </a:rPr>
            </a:br>
            <a:r>
              <a:rPr lang="es-ES" sz="2000" b="1" dirty="0" err="1">
                <a:latin typeface="+mn-lt"/>
              </a:rPr>
              <a:t>Mobility</a:t>
            </a:r>
            <a:br>
              <a:rPr lang="es-ES" sz="2000" dirty="0">
                <a:latin typeface="+mn-lt"/>
              </a:rPr>
            </a:br>
            <a:r>
              <a:rPr lang="es-ES" sz="2000" dirty="0">
                <a:latin typeface="+mn-lt"/>
              </a:rPr>
              <a:t>Desde la simplicidad de acceso móvil con tecnologías inalámbricas (</a:t>
            </a:r>
            <a:r>
              <a:rPr lang="es-ES" sz="2000" dirty="0" err="1">
                <a:latin typeface="+mn-lt"/>
              </a:rPr>
              <a:t>WiFi</a:t>
            </a:r>
            <a:r>
              <a:rPr lang="es-ES" sz="2000" dirty="0">
                <a:latin typeface="+mn-lt"/>
              </a:rPr>
              <a:t>), hasta la complejidad administrativa que puede implicar BYOD, en </a:t>
            </a:r>
            <a:r>
              <a:rPr lang="es-ES" sz="2000" dirty="0" err="1">
                <a:latin typeface="+mn-lt"/>
              </a:rPr>
              <a:t>Xbyte</a:t>
            </a:r>
            <a:r>
              <a:rPr lang="es-ES" sz="2000" dirty="0">
                <a:latin typeface="+mn-lt"/>
              </a:rPr>
              <a:t> tenemos la capacidad de acompañarte en el proceso de implementación y adopción de estas tecnologías de una manera eficiente para impulsar tu negocio.</a:t>
            </a:r>
            <a:br>
              <a:rPr lang="es-ES" sz="2000" dirty="0"/>
            </a:br>
            <a:br>
              <a:rPr lang="en-US" sz="2000" b="1" dirty="0">
                <a:solidFill>
                  <a:srgbClr val="FF0000"/>
                </a:solidFill>
              </a:rPr>
            </a:br>
            <a:endParaRPr lang="en-US" sz="2000" dirty="0">
              <a:solidFill>
                <a:srgbClr val="FF0000"/>
              </a:solidFill>
            </a:endParaRPr>
          </a:p>
        </p:txBody>
      </p:sp>
    </p:spTree>
    <p:extLst>
      <p:ext uri="{BB962C8B-B14F-4D97-AF65-F5344CB8AC3E}">
        <p14:creationId xmlns:p14="http://schemas.microsoft.com/office/powerpoint/2010/main" val="15554666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2326</TotalTime>
  <Words>970</Words>
  <Application>Microsoft Office PowerPoint</Application>
  <PresentationFormat>Panorámica</PresentationFormat>
  <Paragraphs>162</Paragraphs>
  <Slides>16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Calibri</vt:lpstr>
      <vt:lpstr>Calibri Light</vt:lpstr>
      <vt:lpstr>Courier New</vt:lpstr>
      <vt:lpstr>Wingdings</vt:lpstr>
      <vt:lpstr>Tema de Office</vt:lpstr>
      <vt:lpstr>Presentación de PowerPoint</vt:lpstr>
      <vt:lpstr>Presentación de PowerPoint</vt:lpstr>
      <vt:lpstr>Presentación de PowerPoint</vt:lpstr>
      <vt:lpstr>Presentación de PowerPoint</vt:lpstr>
      <vt:lpstr>Presentación de PowerPoint</vt:lpstr>
      <vt:lpstr>       Digital ready Infrastructure es la piedra angular que integra conectividad, seguridad, automatización, colaboración y analítica a lo largo de la cadena de valor del negocio. Estos atributos son esenciales para que la infraestructura este habilitada camino a una transformación digital exitosa.  Networking Ofrecemos soluciones de red habilitadas para nuevas tecnologías y enfocadas en la transformación de negocios, diseñamos, implementamos, gestionamos y optimizamos redes LAN, Wireless LAN y WAN, para satisfacer las necesidades tanto de acceso de los usuarios como de las aplicaciones y servicios.  SDN En un nuevo modelo de consumo de datos, la aplicación de tecnologías como Inteligencia Artificial y Big Data, nos permite definir las necesidades exactas en el momento oportuno para cada una de nuestras aplicaciones, es así como las redes definidas por software son el primer paso para la integración entre aplicaciones e infraestructura.  En Xbyte contamos con la experiencia para llevar a nuestros aliados de la mano a la aplicación de tecnologías como SDA, acceso definido por software, o SDWAN, conexiones remotas inteligentes que se adaptan a las necesidades de las aplicaciones.  Infraestructure ready  Contamos con la experiencia para suplir las necesidades físicas de tu ambiente, desde soluciones de cableado y conectividad, listas para la adopción de nuevas tecnologías hasta implementaciones de respaldo energético, ofrecemos servicios de diseño, implementación y mantenimiento para diversos tipo de infraestructura física.     </vt:lpstr>
      <vt:lpstr>Hybrid IT  El modelo de Hybrid IT mezcla los diferentes ambientes de TI de la actualidad, abarcando desde sistemas en premisas hasta plataformas que consumen servicios de nube, permitiendo a nuestros clientes contar con la disponibilidad de recursos requerida en un entorno altamente dinámico.   Datacenter Los centros de datos híbridos están diseñados para contener las aplicaciones de negocio, cargas de trabajo y data, las cuales pueden estar alojadas en datacenter tradicionales o nubes de cualquier índole, cada una con características y recursos únicos.  En Xbyte asesoramos a su organización a diseñar, implementar, operar y optimizar los elementos que componen su data center híbrido.    </vt:lpstr>
      <vt:lpstr>Security Los modelos actuales de consumo tanto aplicaciones como datos han incorporado un reto importante en términos de seguridad, por lo que las medidas tradicionales han tenido que ser complementadas con nuevas estrategias de infraestructura, procesos y políticas que permitan tener una visión completa, resiliente, adaptable y fácil de administrar.  En Xbyte asistimos a su organización a asegurar sus servicios con infraestructura, procesos y políticas líderes en el mercado que garantizarán la integridad de su negocio.  Cloud Solutions Las soluciones de nube se han convertido en una opción rápida, eficiente y flexible que permite a tu organización tener disponible innovadoras capacidades tecnológicas, escalables y bajo demanda cambiando modelos de adquisición CAPEX por OPEX para suplir las nececidades del negocio con la rápidez que el mercado exige.  En Xbyte contamos con capacidades y experiencia para facilitar la adopción de modelos de servicios Cloud en tu negocio.  BCDR En un entorno altamente competitivo en la actualidad las organizaciones deben garantizar una operación ininterrumpida, para ello las estrategias de protección y recuperación de datos deben estar en capacidad de garantizar la continuidad del negocio.  En Xbyte podemos apoyarlo en desarrollar una estrategia de protección y/o réplica de datos para cada ambiente, desde fisicos y virtuales, on-premise hasta distintnas combinaciones de nube privada o pública.</vt:lpstr>
      <vt:lpstr>Digital Workplace  ¿Tienes las capacidades para atender las necesidades de tus usuarios internos y externos? Cambiamos el espacio de trabajo y la forma de colaborar entre compañeros, creando ambientes idóneos para la retención de talento y la gestión efectiva de recursos.  Collaboration and Communications Ofrecemos soluciones de colaboración basada en tecnología IP, realizamos levantamiento, diseñamos adaptado a tus necesidades, implementamos, operamos y soportamos soluciones de telefonía, centro de contacto multicanal  y ofrecemos servicios basados en inteligecial artificial que potencian las experiencia de su usuario final.  Mobility Desde la simplicidad de acceso móvil con tecnologías inalámbricas (WiFi), hasta la complejidad administrativa que puede implicar BYOD, en Xbyte tenemos la capacidad de acompañarte en el proceso de implementación y adopción de estas tecnologías de una manera eficiente para impulsar tu negocio.  </vt:lpstr>
      <vt:lpstr>CyberSecurity   EL valor de la data, su incremento exponencial y la diversidad de opciones que se tiene para albergarla y consumirla, ha generado una gran cantidad de nuevos desafíos para mantenerla segura sin afectar la operación, la constante necesidad de innovar y hacer mas con el menor riesgo posible ha despertado la necesidad de implementar políticas, procesos e infraestructura que en cojunto son la respuesta a los nuevos desafíos que presenta el mercado.   Risk and compliance  En Xbyte temenos la capacidad para asesorarte en la implantacion de un modelo de manejo de datos que se adapte al nivel de riesgo que tu negocio pueda afrontar mientras se cumple con caulquier regulacion tanto interna como externa, contamos con la experiencia para operar documentar e implementar cualquier politica o proceso requerida para tu negocio.  Deteccion and response.  Contamos con diversas herramientas y métodos para la evaluacion e identificacion de posibles vuilnerabilidades que puedan afectarte y que nos permiten la elaboracion de un plan de repuesta acorde a dichas vulnerabilidades. </vt:lpstr>
      <vt:lpstr>CyberSecurity  Infrastructure and end-point security  En el modelo actual de ciber seguridad es vital un enfoque basado en arquitectura, que estando altamente integrada y automatizada, agregan inteligencia contra las amenazas de seguridad y sin intervencion humana, asi garantizando la proteccion de tus datos y procesos de negocio.  En xbyte contamos como soluciones de seguridad que están estrechamente  integradas y son capaces de ser automatizadas para así ayudar a asegurar la integridad tu operación.  Security for hybrid IT Los modelos actuales de consumo tanto aplicaciones como datos han incorporado un reto importante en términos de seguridad, por lo que las medidas tradicionales han tenido que ser complementadas con nuevas estrategias de infraestructura, procesos y políticas que permitan tener una visión completa, resiliente, adaptable y fácil de administrar.  En Xbyte asistimos a su organización a asegurar sus servicios con infraestructura, procesos y políticas líderes en el mercado que garantizarán la integridad de su negocio.  Ransomware protection Actualmente los mas importante para las organizaciones es su data y es precisamente donde los ataques de ransomware se han centrado, asi el atacante se enfoca en capturar y hacer innaccesible a tu propia data, es por eso que las estrategias de proteccion deben abarcar diferentes capas que permitan lograr la maxima proteccion de tus datos.  En xbyte Podemos apoyarte con un efoque completo que tome en consideracion cada una de las etapas preparacion, deteccion, contencion, Erradicacion y recuperacion de los datos y asi garantizar la disponibilidad e integridad de la informacion.   </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Gustavo Peña</dc:creator>
  <cp:lastModifiedBy>Francisco Deprado</cp:lastModifiedBy>
  <cp:revision>190</cp:revision>
  <dcterms:created xsi:type="dcterms:W3CDTF">2018-11-22T14:50:38Z</dcterms:created>
  <dcterms:modified xsi:type="dcterms:W3CDTF">2018-12-20T20:01:52Z</dcterms:modified>
</cp:coreProperties>
</file>