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6" r:id="rId6"/>
    <p:sldId id="259" r:id="rId7"/>
    <p:sldId id="260" r:id="rId8"/>
    <p:sldId id="265" r:id="rId9"/>
    <p:sldId id="261" r:id="rId10"/>
  </p:sldIdLst>
  <p:sldSz cx="9144000" cy="6858000" type="screen4x3"/>
  <p:notesSz cx="6858000" cy="9144000"/>
  <p:embeddedFontLst>
    <p:embeddedFont>
      <p:font typeface="Fira Sans" panose="020B060402020202020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Fira Sans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f4098a2d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f4098a2d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4098a2d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f4098a2d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4098a2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4098a2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4098a2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4098a2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29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4098a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4098a4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4098a4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4098a4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4098a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4098a4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85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4098a49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4098a49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8FAFC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34450" y="2053400"/>
            <a:ext cx="7674900" cy="1326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Font typeface="Fira Sans Light"/>
              <a:buNone/>
              <a:defRPr sz="56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322553"/>
            <a:ext cx="8520600" cy="105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99A4"/>
              </a:buClr>
              <a:buSzPts val="2000"/>
              <a:buFont typeface="Fira Sans"/>
              <a:buNone/>
              <a:defRPr sz="2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502675" y="3999767"/>
            <a:ext cx="4138800" cy="1734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99A4"/>
              </a:buClr>
              <a:buSzPts val="1400"/>
              <a:buFont typeface="Fira Sans"/>
              <a:buChar char="●"/>
              <a:defRPr sz="14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2502675" y="5359300"/>
            <a:ext cx="4138800" cy="101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99A4"/>
              </a:buClr>
              <a:buSzPts val="1400"/>
              <a:buFont typeface="Fira Sans"/>
              <a:buChar char="●"/>
              <a:defRPr sz="14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9151" y="1399416"/>
            <a:ext cx="2485699" cy="289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664600"/>
            <a:ext cx="8520600" cy="1122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Fira Sans Light"/>
              <a:buNone/>
              <a:defRPr sz="36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65750" y="2017267"/>
            <a:ext cx="8222100" cy="4555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65760" y="1980147"/>
            <a:ext cx="3999900" cy="4555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980147"/>
            <a:ext cx="3999900" cy="4555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1202871"/>
            <a:ext cx="2808000" cy="1007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65760" y="2314867"/>
            <a:ext cx="3260700" cy="423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65750" y="926867"/>
            <a:ext cx="6367800" cy="4801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EC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65760" y="1644233"/>
            <a:ext cx="4045200" cy="19764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Fira Sans Light"/>
              <a:buNone/>
              <a:defRPr sz="36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65760" y="3737433"/>
            <a:ext cx="4045200" cy="1646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800"/>
              <a:buFont typeface="Fira Sans Light"/>
              <a:buNone/>
              <a:defRPr sz="2800">
                <a:solidFill>
                  <a:srgbClr val="1D1D1D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5750" y="2017267"/>
            <a:ext cx="8222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115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300"/>
              <a:buFont typeface="Fira Sans"/>
              <a:buChar char="●"/>
              <a:defRPr sz="1300">
                <a:solidFill>
                  <a:srgbClr val="1D1D1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○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■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●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○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■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●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○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45000"/>
              </a:lnSpc>
              <a:spcBef>
                <a:spcPts val="1600"/>
              </a:spcBef>
              <a:spcAft>
                <a:spcPts val="1600"/>
              </a:spcAft>
              <a:buClr>
                <a:srgbClr val="8899A4"/>
              </a:buClr>
              <a:buSzPts val="1200"/>
              <a:buFont typeface="Fira Sans"/>
              <a:buChar char="■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5760" y="408781"/>
            <a:ext cx="843475" cy="2966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472925" y="2053400"/>
            <a:ext cx="8198100" cy="1326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StackOverflow Trends 2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3322553"/>
            <a:ext cx="8520600" cy="105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Руководитель: Аркадий </a:t>
            </a:r>
            <a:r>
              <a:rPr lang="ru-RU" dirty="0" err="1" smtClean="0"/>
              <a:t>Калакуцкий</a:t>
            </a:r>
            <a:r>
              <a:rPr lang="ru-RU" dirty="0" smtClean="0"/>
              <a:t>, </a:t>
            </a:r>
            <a:r>
              <a:rPr lang="en-US" dirty="0" err="1" smtClean="0"/>
              <a:t>JetBrains</a:t>
            </a:r>
            <a:r>
              <a:rPr lang="en" dirty="0"/>
              <a:t/>
            </a:r>
            <a:br>
              <a:rPr lang="en" dirty="0"/>
            </a:br>
            <a:r>
              <a:rPr lang="ru-RU" dirty="0" err="1" smtClean="0"/>
              <a:t>Понизова</a:t>
            </a:r>
            <a:r>
              <a:rPr lang="ru-RU" dirty="0" smtClean="0"/>
              <a:t> Вероника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8606100" y="6318677"/>
            <a:ext cx="30588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/ </a:t>
            </a: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endParaRPr sz="1000" dirty="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90" y="2351184"/>
            <a:ext cx="6697010" cy="1876687"/>
          </a:xfrm>
          <a:prstGeom prst="rect">
            <a:avLst/>
          </a:prstGeom>
        </p:spPr>
      </p:pic>
      <p:sp>
        <p:nvSpPr>
          <p:cNvPr id="8" name="Google Shape;65;p15"/>
          <p:cNvSpPr txBox="1">
            <a:spLocks/>
          </p:cNvSpPr>
          <p:nvPr/>
        </p:nvSpPr>
        <p:spPr>
          <a:xfrm>
            <a:off x="502700" y="178478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rgbClr val="1D1D1D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ru-RU" sz="1600" b="1" dirty="0" smtClean="0"/>
              <a:t>Вопросы</a:t>
            </a:r>
            <a:r>
              <a:rPr lang="ru-RU" sz="1600" dirty="0" smtClean="0"/>
              <a:t> на </a:t>
            </a:r>
            <a:r>
              <a:rPr lang="en-US" sz="1600" dirty="0" smtClean="0"/>
              <a:t>stackoverflow.com: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11" name="Google Shape;65;p15"/>
          <p:cNvSpPr txBox="1">
            <a:spLocks/>
          </p:cNvSpPr>
          <p:nvPr/>
        </p:nvSpPr>
        <p:spPr>
          <a:xfrm>
            <a:off x="502700" y="440048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rgbClr val="1D1D1D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ru-RU" sz="1600" b="1" dirty="0" smtClean="0"/>
              <a:t>Тэги</a:t>
            </a:r>
            <a:r>
              <a:rPr lang="ru-RU" sz="1600" dirty="0" smtClean="0"/>
              <a:t> на </a:t>
            </a:r>
            <a:r>
              <a:rPr lang="en-US" sz="1600" dirty="0" smtClean="0"/>
              <a:t>stackoverflow.com:</a:t>
            </a:r>
            <a:r>
              <a:rPr lang="ru-RU" sz="1600" dirty="0" smtClean="0"/>
              <a:t> </a:t>
            </a:r>
          </a:p>
          <a:p>
            <a:r>
              <a:rPr lang="en-US" sz="1600" dirty="0" smtClean="0"/>
              <a:t>1) </a:t>
            </a:r>
            <a:r>
              <a:rPr lang="ru-RU" sz="1600" dirty="0" err="1" smtClean="0"/>
              <a:t>модерируются</a:t>
            </a:r>
            <a:r>
              <a:rPr lang="ru-RU" sz="1600" dirty="0" smtClean="0"/>
              <a:t> специальными людьми, </a:t>
            </a:r>
          </a:p>
          <a:p>
            <a:r>
              <a:rPr lang="en-US" sz="1600" dirty="0" smtClean="0"/>
              <a:t>2) </a:t>
            </a:r>
            <a:r>
              <a:rPr lang="ru-RU" sz="1600" dirty="0" smtClean="0"/>
              <a:t>отражают тематику вопроса.</a:t>
            </a:r>
          </a:p>
          <a:p>
            <a:endParaRPr lang="ru-RU" sz="1600" dirty="0"/>
          </a:p>
          <a:p>
            <a:r>
              <a:rPr lang="ru-RU" sz="1600" b="1" dirty="0" smtClean="0"/>
              <a:t>Задача в прошлом семестре</a:t>
            </a:r>
            <a:r>
              <a:rPr lang="ru-RU" sz="1600" dirty="0" smtClean="0"/>
              <a:t>: </a:t>
            </a:r>
            <a:r>
              <a:rPr lang="ru-RU" sz="1600" dirty="0" err="1" smtClean="0"/>
              <a:t>кластеризовать</a:t>
            </a:r>
            <a:r>
              <a:rPr lang="ru-RU" sz="1600" dirty="0" smtClean="0"/>
              <a:t> множество тэгов, проанализировать рост популярности получившихся кластеров. 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b="1" dirty="0" smtClean="0"/>
              <a:t>Подход к решению</a:t>
            </a:r>
            <a:r>
              <a:rPr lang="ru-RU" sz="1600" dirty="0" smtClean="0"/>
              <a:t>: тематическое моделирование.</a:t>
            </a:r>
            <a:endParaRPr lang="ru-RU" sz="1600" dirty="0"/>
          </a:p>
        </p:txBody>
      </p:sp>
      <p:sp>
        <p:nvSpPr>
          <p:cNvPr id="14" name="Google Shape;72;p16"/>
          <p:cNvSpPr txBox="1">
            <a:spLocks noGrp="1"/>
          </p:cNvSpPr>
          <p:nvPr>
            <p:ph type="title"/>
          </p:nvPr>
        </p:nvSpPr>
        <p:spPr>
          <a:xfrm>
            <a:off x="365760" y="1196488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 проект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13" y="1949885"/>
            <a:ext cx="6229287" cy="4567741"/>
          </a:xfrm>
          <a:prstGeom prst="rect">
            <a:avLst/>
          </a:prstGeom>
        </p:spPr>
      </p:pic>
      <p:sp>
        <p:nvSpPr>
          <p:cNvPr id="6" name="Google Shape;72;p16"/>
          <p:cNvSpPr txBox="1">
            <a:spLocks/>
          </p:cNvSpPr>
          <p:nvPr/>
        </p:nvSpPr>
        <p:spPr>
          <a:xfrm>
            <a:off x="378460" y="118638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rgbClr val="1D1D1D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ru-RU" dirty="0" smtClean="0"/>
              <a:t>Про результаты прошлого семестра</a:t>
            </a:r>
            <a:endParaRPr lang="ru-RU" dirty="0"/>
          </a:p>
        </p:txBody>
      </p:sp>
      <p:sp>
        <p:nvSpPr>
          <p:cNvPr id="8" name="Google Shape;67;p15"/>
          <p:cNvSpPr txBox="1"/>
          <p:nvPr/>
        </p:nvSpPr>
        <p:spPr>
          <a:xfrm>
            <a:off x="8606100" y="6318677"/>
            <a:ext cx="30588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r>
              <a:rPr lang="en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/ </a:t>
            </a: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endParaRPr sz="1000" dirty="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rgbClr val="1D1D1D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9" name="Google Shape;65;p15"/>
          <p:cNvSpPr txBox="1">
            <a:spLocks/>
          </p:cNvSpPr>
          <p:nvPr/>
        </p:nvSpPr>
        <p:spPr>
          <a:xfrm>
            <a:off x="502700" y="178478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rgbClr val="1D1D1D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ru-RU" sz="1600" b="1" dirty="0" smtClean="0"/>
              <a:t>Особенность модели: </a:t>
            </a:r>
            <a:r>
              <a:rPr lang="ru-RU" sz="1600" dirty="0" smtClean="0"/>
              <a:t>нечеткая кластеризация.</a:t>
            </a:r>
          </a:p>
          <a:p>
            <a:endParaRPr lang="ru-RU" sz="1600" dirty="0"/>
          </a:p>
          <a:p>
            <a:r>
              <a:rPr lang="ru-RU" sz="1600" b="1" dirty="0" smtClean="0"/>
              <a:t>Раньше</a:t>
            </a:r>
            <a:r>
              <a:rPr lang="ru-RU" sz="1600" dirty="0" smtClean="0"/>
              <a:t>: тэг принадлежал кластеру (теме), для которого вероятность принадлежности была наибольшей.</a:t>
            </a:r>
          </a:p>
          <a:p>
            <a:endParaRPr lang="ru-RU" sz="1600" dirty="0"/>
          </a:p>
          <a:p>
            <a:r>
              <a:rPr lang="ru-RU" sz="1600" b="1" dirty="0" smtClean="0"/>
              <a:t>Предположение</a:t>
            </a:r>
            <a:r>
              <a:rPr lang="ru-RU" sz="1600" dirty="0" smtClean="0"/>
              <a:t>: некоторые кластеры (темы) укладываются в иерархическую структуру, которая возможно представлена нечеткой кластеризацией. </a:t>
            </a:r>
            <a:endParaRPr lang="ru-RU" sz="1600" dirty="0"/>
          </a:p>
        </p:txBody>
      </p:sp>
      <p:sp>
        <p:nvSpPr>
          <p:cNvPr id="4" name="Oval 3"/>
          <p:cNvSpPr/>
          <p:nvPr/>
        </p:nvSpPr>
        <p:spPr>
          <a:xfrm>
            <a:off x="3556500" y="3652775"/>
            <a:ext cx="1434600" cy="136372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3884" y="3855368"/>
            <a:ext cx="10198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topic_18</a:t>
            </a:r>
            <a:br>
              <a:rPr lang="en-US" b="1" dirty="0" smtClean="0"/>
            </a:br>
            <a:r>
              <a:rPr lang="en-US" i="1" dirty="0" smtClean="0"/>
              <a:t>java: 0.4</a:t>
            </a:r>
            <a:br>
              <a:rPr lang="en-US" i="1" dirty="0" smtClean="0"/>
            </a:br>
            <a:r>
              <a:rPr lang="en-US" i="1" dirty="0" smtClean="0"/>
              <a:t>java-8: 0.2</a:t>
            </a:r>
            <a:br>
              <a:rPr lang="en-US" i="1" dirty="0" smtClean="0"/>
            </a:br>
            <a:r>
              <a:rPr lang="en-US" i="1" dirty="0" smtClean="0"/>
              <a:t>….</a:t>
            </a:r>
            <a:endParaRPr lang="en-US" i="1" dirty="0"/>
          </a:p>
        </p:txBody>
      </p:sp>
      <p:sp>
        <p:nvSpPr>
          <p:cNvPr id="15" name="Oval 14"/>
          <p:cNvSpPr/>
          <p:nvPr/>
        </p:nvSpPr>
        <p:spPr>
          <a:xfrm>
            <a:off x="1207000" y="5320003"/>
            <a:ext cx="1434600" cy="136372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4691" y="5524812"/>
            <a:ext cx="11192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topic_858</a:t>
            </a:r>
            <a:br>
              <a:rPr lang="en-US" b="1" dirty="0" smtClean="0"/>
            </a:br>
            <a:r>
              <a:rPr lang="en-US" i="1" dirty="0" smtClean="0"/>
              <a:t>spring: 0.6</a:t>
            </a:r>
          </a:p>
          <a:p>
            <a:pPr algn="ctr"/>
            <a:r>
              <a:rPr lang="en-US" i="1" dirty="0" smtClean="0"/>
              <a:t>java-8: 0.08</a:t>
            </a:r>
            <a:br>
              <a:rPr lang="en-US" i="1" dirty="0" smtClean="0"/>
            </a:br>
            <a:r>
              <a:rPr lang="en-US" i="1" dirty="0" smtClean="0"/>
              <a:t>….</a:t>
            </a:r>
            <a:endParaRPr lang="en-US" i="1" dirty="0"/>
          </a:p>
        </p:txBody>
      </p:sp>
      <p:sp>
        <p:nvSpPr>
          <p:cNvPr id="19" name="Oval 18"/>
          <p:cNvSpPr/>
          <p:nvPr/>
        </p:nvSpPr>
        <p:spPr>
          <a:xfrm>
            <a:off x="6769600" y="4809475"/>
            <a:ext cx="1434600" cy="136372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02445" y="5012068"/>
            <a:ext cx="1168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topic_30</a:t>
            </a:r>
            <a:br>
              <a:rPr lang="en-US" b="1" dirty="0" smtClean="0"/>
            </a:br>
            <a:r>
              <a:rPr lang="en-US" i="1" dirty="0" smtClean="0"/>
              <a:t>maven: 0.55</a:t>
            </a:r>
            <a:br>
              <a:rPr lang="en-US" i="1" dirty="0" smtClean="0"/>
            </a:br>
            <a:r>
              <a:rPr lang="en-US" i="1" dirty="0" smtClean="0"/>
              <a:t>java: 0.1</a:t>
            </a:r>
            <a:br>
              <a:rPr lang="en-US" i="1" dirty="0" smtClean="0"/>
            </a:br>
            <a:r>
              <a:rPr lang="en-US" i="1" dirty="0" smtClean="0"/>
              <a:t>….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10353" y="4710813"/>
            <a:ext cx="1149839" cy="898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63545" y="4609902"/>
            <a:ext cx="1806055" cy="710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02700" y="4267306"/>
                <a:ext cx="26343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P(</a:t>
                </a:r>
                <a:r>
                  <a:rPr lang="en-US" sz="1600" i="1" dirty="0" smtClean="0"/>
                  <a:t>java-8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topic_18</a:t>
                </a:r>
                <a:r>
                  <a:rPr lang="en-US" sz="1600" dirty="0" smtClean="0"/>
                  <a:t>) </a:t>
                </a:r>
                <a:r>
                  <a:rPr lang="en-US" sz="1600" i="1" dirty="0" smtClean="0"/>
                  <a:t>= 0.2 </a:t>
                </a:r>
                <a:endParaRPr lang="en-US" sz="1600" i="1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0" y="4267306"/>
                <a:ext cx="2634311" cy="338554"/>
              </a:xfrm>
              <a:prstGeom prst="rect">
                <a:avLst/>
              </a:prstGeom>
              <a:blipFill>
                <a:blip r:embed="rId3"/>
                <a:stretch>
                  <a:fillRect l="-115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27785" y="4630653"/>
                <a:ext cx="2925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P(</a:t>
                </a:r>
                <a:r>
                  <a:rPr lang="en-US" sz="1600" i="1" dirty="0" smtClean="0"/>
                  <a:t>java-8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topic_858</a:t>
                </a:r>
                <a:r>
                  <a:rPr lang="en-US" sz="1600" dirty="0" smtClean="0"/>
                  <a:t>) </a:t>
                </a:r>
                <a:r>
                  <a:rPr lang="en-US" sz="1600" i="1" dirty="0" smtClean="0"/>
                  <a:t>= 0.08</a:t>
                </a:r>
                <a:endParaRPr lang="en-US" sz="1600" i="1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5" y="4630653"/>
                <a:ext cx="2925784" cy="338554"/>
              </a:xfrm>
              <a:prstGeom prst="rect">
                <a:avLst/>
              </a:prstGeom>
              <a:blipFill>
                <a:blip r:embed="rId4"/>
                <a:stretch>
                  <a:fillRect l="-104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511052" y="4040013"/>
                <a:ext cx="26343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P(</a:t>
                </a:r>
                <a:r>
                  <a:rPr lang="en-US" sz="1600" i="1" dirty="0" smtClean="0"/>
                  <a:t>java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topic_18</a:t>
                </a:r>
                <a:r>
                  <a:rPr lang="en-US" sz="1600" dirty="0" smtClean="0"/>
                  <a:t>) </a:t>
                </a:r>
                <a:r>
                  <a:rPr lang="en-US" sz="1600" i="1" dirty="0" smtClean="0"/>
                  <a:t>= 0.4 </a:t>
                </a:r>
                <a:endParaRPr lang="en-US" sz="1600" i="1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52" y="4040013"/>
                <a:ext cx="2634311" cy="338554"/>
              </a:xfrm>
              <a:prstGeom prst="rect">
                <a:avLst/>
              </a:prstGeom>
              <a:blipFill>
                <a:blip r:embed="rId5"/>
                <a:stretch>
                  <a:fillRect l="-1157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436137" y="4403360"/>
                <a:ext cx="2925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P(</a:t>
                </a:r>
                <a:r>
                  <a:rPr lang="en-US" sz="1600" i="1" dirty="0" smtClean="0"/>
                  <a:t>java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topic_30</a:t>
                </a:r>
                <a:r>
                  <a:rPr lang="en-US" sz="1600" dirty="0" smtClean="0"/>
                  <a:t>) </a:t>
                </a:r>
                <a:r>
                  <a:rPr lang="en-US" sz="1600" i="1" dirty="0" smtClean="0"/>
                  <a:t>= 0.1</a:t>
                </a:r>
                <a:endParaRPr lang="en-US" sz="1600" i="1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137" y="4403360"/>
                <a:ext cx="2925784" cy="338554"/>
              </a:xfrm>
              <a:prstGeom prst="rect">
                <a:avLst/>
              </a:prstGeom>
              <a:blipFill>
                <a:blip r:embed="rId6"/>
                <a:stretch>
                  <a:fillRect l="-125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Google Shape;67;p15"/>
          <p:cNvSpPr txBox="1"/>
          <p:nvPr/>
        </p:nvSpPr>
        <p:spPr>
          <a:xfrm>
            <a:off x="8606100" y="6318677"/>
            <a:ext cx="30588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4 </a:t>
            </a:r>
            <a:r>
              <a:rPr lang="en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/ </a:t>
            </a: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endParaRPr sz="1000" dirty="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rgbClr val="1D1D1D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9" name="Google Shape;65;p15"/>
          <p:cNvSpPr txBox="1">
            <a:spLocks/>
          </p:cNvSpPr>
          <p:nvPr/>
        </p:nvSpPr>
        <p:spPr>
          <a:xfrm>
            <a:off x="502700" y="21576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rgbClr val="1D1D1D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ru-RU" sz="1600" b="1" dirty="0"/>
              <a:t>Требование: </a:t>
            </a:r>
            <a:r>
              <a:rPr lang="ru-RU" sz="1600" dirty="0"/>
              <a:t>визуализация полученной в прошлом семестре кластеризации с отображением связей между кластерами (темами) и с отображением динамики популярности тем в интерактивном виде.</a:t>
            </a:r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4" name="Oval 3"/>
          <p:cNvSpPr/>
          <p:nvPr/>
        </p:nvSpPr>
        <p:spPr>
          <a:xfrm>
            <a:off x="3556500" y="3652775"/>
            <a:ext cx="1434600" cy="136372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3884" y="3855368"/>
            <a:ext cx="10198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topic_18</a:t>
            </a:r>
            <a:br>
              <a:rPr lang="en-US" b="1" dirty="0" smtClean="0"/>
            </a:br>
            <a:r>
              <a:rPr lang="en-US" i="1" dirty="0" smtClean="0"/>
              <a:t>java: 0.4</a:t>
            </a:r>
            <a:br>
              <a:rPr lang="en-US" i="1" dirty="0" smtClean="0"/>
            </a:br>
            <a:r>
              <a:rPr lang="en-US" i="1" dirty="0" smtClean="0"/>
              <a:t>java-8: 0.2</a:t>
            </a:r>
            <a:br>
              <a:rPr lang="en-US" i="1" dirty="0" smtClean="0"/>
            </a:br>
            <a:r>
              <a:rPr lang="en-US" i="1" dirty="0" smtClean="0"/>
              <a:t>….</a:t>
            </a:r>
            <a:endParaRPr lang="en-US" i="1" dirty="0"/>
          </a:p>
        </p:txBody>
      </p:sp>
      <p:sp>
        <p:nvSpPr>
          <p:cNvPr id="15" name="Oval 14"/>
          <p:cNvSpPr/>
          <p:nvPr/>
        </p:nvSpPr>
        <p:spPr>
          <a:xfrm>
            <a:off x="1207000" y="5320003"/>
            <a:ext cx="1434600" cy="136372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4691" y="5524812"/>
            <a:ext cx="11192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topic_858</a:t>
            </a:r>
            <a:br>
              <a:rPr lang="en-US" b="1" dirty="0" smtClean="0"/>
            </a:br>
            <a:r>
              <a:rPr lang="en-US" i="1" dirty="0" smtClean="0"/>
              <a:t>spring: 0.6</a:t>
            </a:r>
          </a:p>
          <a:p>
            <a:pPr algn="ctr"/>
            <a:r>
              <a:rPr lang="en-US" i="1" dirty="0" smtClean="0"/>
              <a:t>java-8: 0.08</a:t>
            </a:r>
            <a:br>
              <a:rPr lang="en-US" i="1" dirty="0" smtClean="0"/>
            </a:br>
            <a:r>
              <a:rPr lang="en-US" i="1" dirty="0" smtClean="0"/>
              <a:t>….</a:t>
            </a:r>
            <a:endParaRPr lang="en-US" i="1" dirty="0"/>
          </a:p>
        </p:txBody>
      </p:sp>
      <p:sp>
        <p:nvSpPr>
          <p:cNvPr id="19" name="Oval 18"/>
          <p:cNvSpPr/>
          <p:nvPr/>
        </p:nvSpPr>
        <p:spPr>
          <a:xfrm>
            <a:off x="6769600" y="4809475"/>
            <a:ext cx="1434600" cy="136372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02445" y="5012068"/>
            <a:ext cx="1168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topic_30</a:t>
            </a:r>
            <a:br>
              <a:rPr lang="en-US" b="1" dirty="0" smtClean="0"/>
            </a:br>
            <a:r>
              <a:rPr lang="en-US" i="1" dirty="0" smtClean="0"/>
              <a:t>maven: 0.55</a:t>
            </a:r>
            <a:br>
              <a:rPr lang="en-US" i="1" dirty="0" smtClean="0"/>
            </a:br>
            <a:r>
              <a:rPr lang="en-US" i="1" dirty="0" smtClean="0"/>
              <a:t>java: 0.1</a:t>
            </a:r>
            <a:br>
              <a:rPr lang="en-US" i="1" dirty="0" smtClean="0"/>
            </a:br>
            <a:r>
              <a:rPr lang="en-US" i="1" dirty="0" smtClean="0"/>
              <a:t>….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10353" y="4710813"/>
            <a:ext cx="1149839" cy="898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63545" y="4609902"/>
            <a:ext cx="1806055" cy="710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02700" y="4267306"/>
                <a:ext cx="26343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P(</a:t>
                </a:r>
                <a:r>
                  <a:rPr lang="en-US" sz="1600" i="1" dirty="0" smtClean="0"/>
                  <a:t>java-8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topic_18</a:t>
                </a:r>
                <a:r>
                  <a:rPr lang="en-US" sz="1600" dirty="0" smtClean="0"/>
                  <a:t>) </a:t>
                </a:r>
                <a:r>
                  <a:rPr lang="en-US" sz="1600" i="1" dirty="0" smtClean="0"/>
                  <a:t>= 0.2 </a:t>
                </a:r>
                <a:endParaRPr lang="en-US" sz="1600" i="1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0" y="4267306"/>
                <a:ext cx="2634311" cy="338554"/>
              </a:xfrm>
              <a:prstGeom prst="rect">
                <a:avLst/>
              </a:prstGeom>
              <a:blipFill>
                <a:blip r:embed="rId3"/>
                <a:stretch>
                  <a:fillRect l="-115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27785" y="4630653"/>
                <a:ext cx="2925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P(</a:t>
                </a:r>
                <a:r>
                  <a:rPr lang="en-US" sz="1600" i="1" dirty="0" smtClean="0"/>
                  <a:t>java-8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topic_858</a:t>
                </a:r>
                <a:r>
                  <a:rPr lang="en-US" sz="1600" dirty="0" smtClean="0"/>
                  <a:t>) </a:t>
                </a:r>
                <a:r>
                  <a:rPr lang="en-US" sz="1600" i="1" dirty="0" smtClean="0"/>
                  <a:t>= 0.08</a:t>
                </a:r>
                <a:endParaRPr lang="en-US" sz="1600" i="1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5" y="4630653"/>
                <a:ext cx="2925784" cy="338554"/>
              </a:xfrm>
              <a:prstGeom prst="rect">
                <a:avLst/>
              </a:prstGeom>
              <a:blipFill>
                <a:blip r:embed="rId4"/>
                <a:stretch>
                  <a:fillRect l="-104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511052" y="4040013"/>
                <a:ext cx="26343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P(</a:t>
                </a:r>
                <a:r>
                  <a:rPr lang="en-US" sz="1600" i="1" dirty="0" smtClean="0"/>
                  <a:t>java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topic_18</a:t>
                </a:r>
                <a:r>
                  <a:rPr lang="en-US" sz="1600" dirty="0" smtClean="0"/>
                  <a:t>) </a:t>
                </a:r>
                <a:r>
                  <a:rPr lang="en-US" sz="1600" i="1" dirty="0" smtClean="0"/>
                  <a:t>= 0.4 </a:t>
                </a:r>
                <a:endParaRPr lang="en-US" sz="1600" i="1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52" y="4040013"/>
                <a:ext cx="2634311" cy="338554"/>
              </a:xfrm>
              <a:prstGeom prst="rect">
                <a:avLst/>
              </a:prstGeom>
              <a:blipFill>
                <a:blip r:embed="rId5"/>
                <a:stretch>
                  <a:fillRect l="-1157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436137" y="4403360"/>
                <a:ext cx="2925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P(</a:t>
                </a:r>
                <a:r>
                  <a:rPr lang="en-US" sz="1600" i="1" dirty="0" smtClean="0"/>
                  <a:t>java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topic_30</a:t>
                </a:r>
                <a:r>
                  <a:rPr lang="en-US" sz="1600" dirty="0" smtClean="0"/>
                  <a:t>) </a:t>
                </a:r>
                <a:r>
                  <a:rPr lang="en-US" sz="1600" i="1" dirty="0" smtClean="0"/>
                  <a:t>= 0.1</a:t>
                </a:r>
                <a:endParaRPr lang="en-US" sz="1600" i="1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137" y="4403360"/>
                <a:ext cx="2925784" cy="338554"/>
              </a:xfrm>
              <a:prstGeom prst="rect">
                <a:avLst/>
              </a:prstGeom>
              <a:blipFill>
                <a:blip r:embed="rId6"/>
                <a:stretch>
                  <a:fillRect l="-125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67;p15"/>
          <p:cNvSpPr txBox="1"/>
          <p:nvPr/>
        </p:nvSpPr>
        <p:spPr>
          <a:xfrm>
            <a:off x="8606100" y="6318677"/>
            <a:ext cx="30588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lang="en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/ </a:t>
            </a: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endParaRPr sz="1000" dirty="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;p16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rgbClr val="1D1D1D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ru-RU" dirty="0" smtClean="0"/>
              <a:t>Что было сделано</a:t>
            </a:r>
            <a:endParaRPr lang="ru-RU" dirty="0"/>
          </a:p>
        </p:txBody>
      </p:sp>
      <p:sp>
        <p:nvSpPr>
          <p:cNvPr id="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65760" y="1939095"/>
            <a:ext cx="8222100" cy="225190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ru-RU" sz="1600" dirty="0" err="1" smtClean="0"/>
              <a:t>Рефакторинг</a:t>
            </a:r>
            <a:r>
              <a:rPr lang="ru-RU" sz="1600" dirty="0" smtClean="0"/>
              <a:t> имеющейся кодовой базы</a:t>
            </a:r>
            <a:r>
              <a:rPr lang="en-US" sz="1600" dirty="0" smtClean="0"/>
              <a:t>;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ru-RU" sz="1600" dirty="0" smtClean="0"/>
              <a:t>Улучшена модель прошлого семестра с точки зрения основных метрик (</a:t>
            </a:r>
            <a:r>
              <a:rPr lang="ru-RU" sz="1600" dirty="0" err="1" smtClean="0"/>
              <a:t>перплексия</a:t>
            </a:r>
            <a:r>
              <a:rPr lang="ru-RU" sz="1600" dirty="0" smtClean="0"/>
              <a:t>, </a:t>
            </a:r>
            <a:r>
              <a:rPr lang="ru-RU" sz="1600" dirty="0" err="1" smtClean="0"/>
              <a:t>декоррелированность</a:t>
            </a:r>
            <a:r>
              <a:rPr lang="ru-RU" sz="1600" dirty="0" smtClean="0"/>
              <a:t> тем)</a:t>
            </a:r>
            <a:r>
              <a:rPr lang="en-US" sz="1600" dirty="0" smtClean="0"/>
              <a:t>;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ru-RU" sz="1600" dirty="0" smtClean="0"/>
              <a:t>Имплементация визуализации результатов модели, где</a:t>
            </a:r>
            <a:endParaRPr lang="en-US" sz="1600" dirty="0" smtClean="0"/>
          </a:p>
        </p:txBody>
      </p:sp>
      <p:sp>
        <p:nvSpPr>
          <p:cNvPr id="10" name="Google Shape;67;p15"/>
          <p:cNvSpPr txBox="1"/>
          <p:nvPr/>
        </p:nvSpPr>
        <p:spPr>
          <a:xfrm>
            <a:off x="8606100" y="6318677"/>
            <a:ext cx="30588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r>
              <a:rPr lang="en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/ </a:t>
            </a: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endParaRPr sz="1000" dirty="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</p:txBody>
      </p:sp>
      <p:sp>
        <p:nvSpPr>
          <p:cNvPr id="12" name="Google Shape;88;p18"/>
          <p:cNvSpPr txBox="1">
            <a:spLocks noGrp="1"/>
          </p:cNvSpPr>
          <p:nvPr>
            <p:ph type="body" idx="1"/>
          </p:nvPr>
        </p:nvSpPr>
        <p:spPr>
          <a:xfrm>
            <a:off x="1127760" y="3977872"/>
            <a:ext cx="8222100" cy="225190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c</a:t>
            </a:r>
            <a:r>
              <a:rPr lang="ru-RU" dirty="0" smtClean="0"/>
              <a:t>вязи между кластерами основаны на нечеткой кластеризации</a:t>
            </a:r>
            <a:r>
              <a:rPr lang="en-US" dirty="0" smtClean="0"/>
              <a:t>;</a:t>
            </a:r>
          </a:p>
          <a:p>
            <a:pPr marL="285750" indent="-285750">
              <a:spcAft>
                <a:spcPts val="1600"/>
              </a:spcAft>
            </a:pPr>
            <a:r>
              <a:rPr lang="ru-RU" dirty="0" smtClean="0"/>
              <a:t>в</a:t>
            </a:r>
            <a:r>
              <a:rPr lang="ru-RU" dirty="0" smtClean="0"/>
              <a:t>озможно отображение графиков динамики популярности и фильтрации</a:t>
            </a:r>
            <a:br>
              <a:rPr lang="ru-RU" dirty="0" smtClean="0"/>
            </a:br>
            <a:r>
              <a:rPr lang="ru-RU" dirty="0" err="1" smtClean="0"/>
              <a:t>отрисовываемых</a:t>
            </a:r>
            <a:r>
              <a:rPr lang="ru-RU" dirty="0" smtClean="0"/>
              <a:t> на них тэгах</a:t>
            </a:r>
            <a:r>
              <a:rPr lang="en-US" dirty="0" smtClean="0"/>
              <a:t>;</a:t>
            </a:r>
          </a:p>
          <a:p>
            <a:pPr marL="285750" indent="-285750">
              <a:spcAft>
                <a:spcPts val="1600"/>
              </a:spcAft>
            </a:pPr>
            <a:r>
              <a:rPr lang="ru-RU" dirty="0"/>
              <a:t>р</a:t>
            </a:r>
            <a:r>
              <a:rPr lang="ru-RU" dirty="0" smtClean="0"/>
              <a:t>еализована возможность поиска по тэгам и топикам.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Проблемы в ходе выполнения проекта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7;p15"/>
          <p:cNvSpPr txBox="1"/>
          <p:nvPr/>
        </p:nvSpPr>
        <p:spPr>
          <a:xfrm>
            <a:off x="8606100" y="6318677"/>
            <a:ext cx="30588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7</a:t>
            </a:r>
            <a:r>
              <a:rPr lang="en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/ </a:t>
            </a: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endParaRPr sz="1000" dirty="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</p:txBody>
      </p:sp>
      <p:sp>
        <p:nvSpPr>
          <p:cNvPr id="7" name="Google Shape;88;p18"/>
          <p:cNvSpPr txBox="1">
            <a:spLocks noGrp="1"/>
          </p:cNvSpPr>
          <p:nvPr>
            <p:ph type="body" idx="1"/>
          </p:nvPr>
        </p:nvSpPr>
        <p:spPr>
          <a:xfrm>
            <a:off x="365760" y="1939095"/>
            <a:ext cx="8222100" cy="225190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sz="1600" dirty="0" smtClean="0"/>
              <a:t>В основном проблемы связаны с имплементацией </a:t>
            </a:r>
            <a:r>
              <a:rPr lang="ru-RU" sz="1600" dirty="0" err="1" smtClean="0"/>
              <a:t>отрисовки</a:t>
            </a:r>
            <a:r>
              <a:rPr lang="en-US" sz="1600" dirty="0" smtClean="0"/>
              <a:t>:</a:t>
            </a:r>
          </a:p>
          <a:p>
            <a:pPr marL="285750" indent="-285750">
              <a:spcAft>
                <a:spcPts val="1600"/>
              </a:spcAft>
            </a:pPr>
            <a:r>
              <a:rPr lang="ru-RU" sz="1600" dirty="0"/>
              <a:t>п</a:t>
            </a:r>
            <a:r>
              <a:rPr lang="ru-RU" sz="1600" dirty="0" smtClean="0"/>
              <a:t>роблема с автоматической расстановкой кластеров на странице (</a:t>
            </a:r>
            <a:r>
              <a:rPr lang="en-US" sz="1600" i="1" dirty="0" smtClean="0"/>
              <a:t>force-directed algorithm</a:t>
            </a:r>
            <a:r>
              <a:rPr lang="ru-RU" sz="1600" dirty="0" smtClean="0"/>
              <a:t>)</a:t>
            </a:r>
            <a:r>
              <a:rPr lang="en-US" sz="1600" dirty="0" smtClean="0"/>
              <a:t>;</a:t>
            </a:r>
            <a:endParaRPr lang="ru-RU" sz="1600" dirty="0"/>
          </a:p>
          <a:p>
            <a:pPr marL="285750" indent="-285750">
              <a:spcAft>
                <a:spcPts val="1600"/>
              </a:spcAft>
            </a:pPr>
            <a:r>
              <a:rPr lang="ru-RU" sz="1600" dirty="0"/>
              <a:t>п</a:t>
            </a:r>
            <a:r>
              <a:rPr lang="ru-RU" sz="1600" dirty="0" smtClean="0"/>
              <a:t>роблема </a:t>
            </a:r>
            <a:r>
              <a:rPr lang="ru-RU" sz="1600" dirty="0"/>
              <a:t>с </a:t>
            </a:r>
            <a:r>
              <a:rPr lang="ru-RU" sz="1600" dirty="0" smtClean="0"/>
              <a:t>производительностью</a:t>
            </a:r>
            <a:r>
              <a:rPr lang="en-US" sz="1600" dirty="0" smtClean="0"/>
              <a:t> </a:t>
            </a:r>
            <a:r>
              <a:rPr lang="ru-RU" sz="1600" dirty="0" smtClean="0"/>
              <a:t>— большое </a:t>
            </a:r>
            <a:r>
              <a:rPr lang="ru-RU" sz="1600" dirty="0"/>
              <a:t>количество </a:t>
            </a:r>
            <a:r>
              <a:rPr lang="ru-RU" sz="1600" dirty="0" smtClean="0"/>
              <a:t>графических элементов тормозило навигацию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 marL="285750" indent="-285750">
              <a:spcAft>
                <a:spcPts val="1600"/>
              </a:spcAft>
            </a:pPr>
            <a:r>
              <a:rPr lang="ru-RU" sz="1600" dirty="0"/>
              <a:t>в</a:t>
            </a:r>
            <a:r>
              <a:rPr lang="ru-RU" sz="1600" dirty="0" smtClean="0"/>
              <a:t> кластерах с большим количеством входящих и исходящих связей было невозможно прочитать номер темы, и проходящие над кластером связи стало трудно отличить от тех, что имеют к нему отношение.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;p16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rgbClr val="1D1D1D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6" name="Google Shape;67;p15"/>
          <p:cNvSpPr txBox="1"/>
          <p:nvPr/>
        </p:nvSpPr>
        <p:spPr>
          <a:xfrm>
            <a:off x="8606100" y="6318677"/>
            <a:ext cx="30588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8</a:t>
            </a:r>
            <a:r>
              <a:rPr lang="en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/ </a:t>
            </a: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endParaRPr sz="1000" dirty="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5750" y="1175603"/>
            <a:ext cx="8520600" cy="12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Заключение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67;p15"/>
          <p:cNvSpPr txBox="1"/>
          <p:nvPr/>
        </p:nvSpPr>
        <p:spPr>
          <a:xfrm>
            <a:off x="8606100" y="6318677"/>
            <a:ext cx="30588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9</a:t>
            </a:r>
            <a:r>
              <a:rPr lang="en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/ </a:t>
            </a:r>
            <a:r>
              <a:rPr lang="ru-RU" sz="1000" dirty="0" smtClean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endParaRPr sz="1000" dirty="0">
              <a:solidFill>
                <a:srgbClr val="59595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</a:endParaRPr>
          </a:p>
        </p:txBody>
      </p:sp>
      <p:sp>
        <p:nvSpPr>
          <p:cNvPr id="7" name="Google Shape;88;p18"/>
          <p:cNvSpPr txBox="1">
            <a:spLocks noGrp="1"/>
          </p:cNvSpPr>
          <p:nvPr>
            <p:ph type="body" idx="1"/>
          </p:nvPr>
        </p:nvSpPr>
        <p:spPr>
          <a:xfrm>
            <a:off x="365760" y="1939095"/>
            <a:ext cx="8222100" cy="225190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sz="1600" b="1" dirty="0" smtClean="0"/>
              <a:t>Итоги работы над проектом:</a:t>
            </a:r>
          </a:p>
          <a:p>
            <a:pPr marL="285750" indent="-285750">
              <a:spcAft>
                <a:spcPts val="1600"/>
              </a:spcAft>
            </a:pPr>
            <a:r>
              <a:rPr lang="ru-RU" sz="1600" dirty="0" smtClean="0"/>
              <a:t>Улучшение основных результатов прошлого семестра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 marL="285750" indent="-285750">
              <a:spcAft>
                <a:spcPts val="1600"/>
              </a:spcAft>
            </a:pPr>
            <a:r>
              <a:rPr lang="ru-RU" sz="1600" dirty="0" smtClean="0"/>
              <a:t>Реализация интерактивной визуализации</a:t>
            </a:r>
            <a:r>
              <a:rPr lang="en-US" sz="1600" dirty="0" smtClean="0"/>
              <a:t>;</a:t>
            </a:r>
          </a:p>
          <a:p>
            <a:pPr marL="285750" indent="-285750">
              <a:spcAft>
                <a:spcPts val="1600"/>
              </a:spcAft>
            </a:pPr>
            <a:r>
              <a:rPr lang="ru-RU" sz="1600" dirty="0" smtClean="0"/>
              <a:t>Знакомство с </a:t>
            </a:r>
            <a:r>
              <a:rPr lang="en-US" sz="1600" dirty="0" smtClean="0"/>
              <a:t>Typescript </a:t>
            </a:r>
            <a:r>
              <a:rPr lang="ru-RU" sz="1600" dirty="0" smtClean="0"/>
              <a:t>(логика)</a:t>
            </a:r>
            <a:r>
              <a:rPr lang="en-US" sz="1600" dirty="0" smtClean="0"/>
              <a:t>, D3.js</a:t>
            </a:r>
            <a:r>
              <a:rPr lang="ru-RU" sz="1600" dirty="0" smtClean="0"/>
              <a:t> (</a:t>
            </a:r>
            <a:r>
              <a:rPr lang="ru-RU" sz="1600" dirty="0" err="1" smtClean="0"/>
              <a:t>отрисовка</a:t>
            </a:r>
            <a:r>
              <a:rPr lang="ru-RU" sz="1600" dirty="0" smtClean="0"/>
              <a:t> графа)</a:t>
            </a:r>
            <a:r>
              <a:rPr lang="en-US" sz="1600" dirty="0" smtClean="0"/>
              <a:t>, </a:t>
            </a:r>
            <a:r>
              <a:rPr lang="en-US" sz="1600" dirty="0" err="1" smtClean="0"/>
              <a:t>Highcharts</a:t>
            </a:r>
            <a:r>
              <a:rPr lang="en-US" sz="1600" dirty="0" smtClean="0"/>
              <a:t> JS</a:t>
            </a:r>
            <a:r>
              <a:rPr lang="ru-RU" sz="1600" dirty="0" smtClean="0"/>
              <a:t> (</a:t>
            </a:r>
            <a:r>
              <a:rPr lang="ru-RU" sz="1600" dirty="0" err="1" smtClean="0"/>
              <a:t>отрисовка</a:t>
            </a:r>
            <a:r>
              <a:rPr lang="ru-RU" sz="1600" dirty="0" smtClean="0"/>
              <a:t> графиков)</a:t>
            </a:r>
            <a:r>
              <a:rPr lang="en-US" sz="1600" dirty="0" smtClean="0"/>
              <a:t>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ru-RU" sz="1600" b="1" dirty="0" smtClean="0"/>
              <a:t>Дальнейшие планы</a:t>
            </a:r>
            <a:r>
              <a:rPr lang="en-US" sz="1600" b="1" dirty="0" smtClean="0"/>
              <a:t>:</a:t>
            </a:r>
          </a:p>
          <a:p>
            <a:pPr marL="285750" indent="-285750">
              <a:spcAft>
                <a:spcPts val="1600"/>
              </a:spcAft>
            </a:pPr>
            <a:r>
              <a:rPr lang="ru-RU" sz="1600" dirty="0" smtClean="0"/>
              <a:t>Динамическое тематическое моделирование</a:t>
            </a:r>
            <a:r>
              <a:rPr lang="en-US" sz="1600" dirty="0" smtClean="0"/>
              <a:t>;</a:t>
            </a:r>
          </a:p>
          <a:p>
            <a:pPr marL="285750" indent="-285750">
              <a:spcAft>
                <a:spcPts val="1600"/>
              </a:spcAft>
            </a:pPr>
            <a:r>
              <a:rPr lang="ru-RU" sz="1600" dirty="0" smtClean="0"/>
              <a:t>Упаковка в </a:t>
            </a:r>
            <a:r>
              <a:rPr lang="en-US" sz="1600" dirty="0" smtClean="0"/>
              <a:t>stand-alone </a:t>
            </a:r>
            <a:r>
              <a:rPr lang="ru-RU" sz="1600" dirty="0" smtClean="0"/>
              <a:t>контейнер с </a:t>
            </a:r>
            <a:r>
              <a:rPr lang="en-US" sz="1600" dirty="0" smtClean="0"/>
              <a:t>ETL</a:t>
            </a:r>
            <a:r>
              <a:rPr lang="ru-RU" sz="1600" dirty="0" smtClean="0"/>
              <a:t> и </a:t>
            </a:r>
            <a:r>
              <a:rPr lang="en-US" sz="1600" dirty="0" smtClean="0"/>
              <a:t>ML </a:t>
            </a:r>
            <a:r>
              <a:rPr lang="ru-RU" sz="1600" dirty="0" err="1" smtClean="0"/>
              <a:t>пайплайнами</a:t>
            </a:r>
            <a:r>
              <a:rPr lang="ru-RU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373</Words>
  <Application>Microsoft Office PowerPoint</Application>
  <PresentationFormat>On-screen Show (4:3)</PresentationFormat>
  <Paragraphs>73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Fira Sans</vt:lpstr>
      <vt:lpstr>Arial</vt:lpstr>
      <vt:lpstr>Cambria Math</vt:lpstr>
      <vt:lpstr>Fira Sans Light</vt:lpstr>
      <vt:lpstr>Simple Light</vt:lpstr>
      <vt:lpstr>StackOverflow Trends 2</vt:lpstr>
      <vt:lpstr>Про проект</vt:lpstr>
      <vt:lpstr>PowerPoint Presentation</vt:lpstr>
      <vt:lpstr>Постановка задачи</vt:lpstr>
      <vt:lpstr>Постановка задачи</vt:lpstr>
      <vt:lpstr>Что было сделано</vt:lpstr>
      <vt:lpstr>Проблемы в ходе выполнения проекта   </vt:lpstr>
      <vt:lpstr>Результаты</vt:lpstr>
      <vt:lpstr>Заключение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StackOverflow Trends 2</dc:title>
  <cp:lastModifiedBy>Veronica</cp:lastModifiedBy>
  <cp:revision>20</cp:revision>
  <dcterms:modified xsi:type="dcterms:W3CDTF">2020-05-17T02:01:25Z</dcterms:modified>
</cp:coreProperties>
</file>