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media/image6.jpg" ContentType="image/png"/>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15"/>
  </p:notesMasterIdLst>
  <p:handoutMasterIdLst>
    <p:handoutMasterId r:id="rId16"/>
  </p:handoutMasterIdLst>
  <p:sldIdLst>
    <p:sldId id="268" r:id="rId3"/>
    <p:sldId id="257" r:id="rId4"/>
    <p:sldId id="265" r:id="rId5"/>
    <p:sldId id="258" r:id="rId6"/>
    <p:sldId id="260" r:id="rId7"/>
    <p:sldId id="269" r:id="rId8"/>
    <p:sldId id="270" r:id="rId9"/>
    <p:sldId id="272" r:id="rId10"/>
    <p:sldId id="274" r:id="rId11"/>
    <p:sldId id="276" r:id="rId12"/>
    <p:sldId id="277" r:id="rId13"/>
    <p:sldId id="278" r:id="rId14"/>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cmAuthor id="2" name="Microsoft Office User" initials="Office [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36"/>
    <p:restoredTop sz="94963"/>
  </p:normalViewPr>
  <p:slideViewPr>
    <p:cSldViewPr>
      <p:cViewPr>
        <p:scale>
          <a:sx n="49" d="100"/>
          <a:sy n="49" d="100"/>
        </p:scale>
        <p:origin x="1770" y="66"/>
      </p:cViewPr>
      <p:guideLst>
        <p:guide orient="horz" pos="2880"/>
        <p:guide pos="2160"/>
      </p:guideLst>
    </p:cSldViewPr>
  </p:slideViewPr>
  <p:notesTextViewPr>
    <p:cViewPr>
      <p:scale>
        <a:sx n="100" d="100"/>
        <a:sy n="100" d="100"/>
      </p:scale>
      <p:origin x="0" y="0"/>
    </p:cViewPr>
  </p:notesTextViewPr>
  <p:notesViewPr>
    <p:cSldViewPr>
      <p:cViewPr varScale="1">
        <p:scale>
          <a:sx n="63" d="100"/>
          <a:sy n="63" d="100"/>
        </p:scale>
        <p:origin x="2240"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blp\data\FA1_ejmz41ij.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NEM!$B$1</c:f>
              <c:strCache>
                <c:ptCount val="1"/>
                <c:pt idx="0">
                  <c:v> Close </c:v>
                </c:pt>
              </c:strCache>
            </c:strRef>
          </c:tx>
          <c:spPr>
            <a:ln w="28575" cap="rnd">
              <a:solidFill>
                <a:srgbClr val="C00000"/>
              </a:solidFill>
              <a:round/>
            </a:ln>
            <a:effectLst/>
          </c:spPr>
          <c:marker>
            <c:symbol val="none"/>
          </c:marker>
          <c:cat>
            <c:numRef>
              <c:f>NEM!$A$2:$A$22</c:f>
              <c:numCache>
                <c:formatCode>m/d/yyyy</c:formatCode>
                <c:ptCount val="21"/>
                <c:pt idx="0">
                  <c:v>43522</c:v>
                </c:pt>
                <c:pt idx="1">
                  <c:v>43523</c:v>
                </c:pt>
                <c:pt idx="2">
                  <c:v>43524</c:v>
                </c:pt>
                <c:pt idx="3">
                  <c:v>43525</c:v>
                </c:pt>
                <c:pt idx="4">
                  <c:v>43528</c:v>
                </c:pt>
                <c:pt idx="5">
                  <c:v>43529</c:v>
                </c:pt>
                <c:pt idx="6">
                  <c:v>43530</c:v>
                </c:pt>
                <c:pt idx="7">
                  <c:v>43531</c:v>
                </c:pt>
                <c:pt idx="8">
                  <c:v>43532</c:v>
                </c:pt>
                <c:pt idx="9">
                  <c:v>43535</c:v>
                </c:pt>
                <c:pt idx="10">
                  <c:v>43536</c:v>
                </c:pt>
                <c:pt idx="11">
                  <c:v>43537</c:v>
                </c:pt>
                <c:pt idx="12">
                  <c:v>43538</c:v>
                </c:pt>
                <c:pt idx="13">
                  <c:v>43539</c:v>
                </c:pt>
                <c:pt idx="14">
                  <c:v>43542</c:v>
                </c:pt>
                <c:pt idx="15">
                  <c:v>43543</c:v>
                </c:pt>
                <c:pt idx="16">
                  <c:v>43544</c:v>
                </c:pt>
                <c:pt idx="17">
                  <c:v>43545</c:v>
                </c:pt>
                <c:pt idx="18">
                  <c:v>43546</c:v>
                </c:pt>
                <c:pt idx="19">
                  <c:v>43549</c:v>
                </c:pt>
                <c:pt idx="20">
                  <c:v>43550</c:v>
                </c:pt>
              </c:numCache>
            </c:numRef>
          </c:cat>
          <c:val>
            <c:numRef>
              <c:f>NEM!$B$2:$B$22</c:f>
              <c:numCache>
                <c:formatCode>_("$"* #,##0.00_);_("$"* \(#,##0.00\);_("$"* "-"??_);_(@_)</c:formatCode>
                <c:ptCount val="21"/>
                <c:pt idx="0">
                  <c:v>34.950001</c:v>
                </c:pt>
                <c:pt idx="1">
                  <c:v>34.020000000000003</c:v>
                </c:pt>
                <c:pt idx="2">
                  <c:v>34.119999</c:v>
                </c:pt>
                <c:pt idx="3">
                  <c:v>33.82</c:v>
                </c:pt>
                <c:pt idx="4">
                  <c:v>34.450001</c:v>
                </c:pt>
                <c:pt idx="5">
                  <c:v>34.5</c:v>
                </c:pt>
                <c:pt idx="6">
                  <c:v>33.139999000000003</c:v>
                </c:pt>
                <c:pt idx="7">
                  <c:v>33.220001000000003</c:v>
                </c:pt>
                <c:pt idx="8">
                  <c:v>33.709999000000003</c:v>
                </c:pt>
                <c:pt idx="9">
                  <c:v>33.450001</c:v>
                </c:pt>
                <c:pt idx="10">
                  <c:v>34.520000000000003</c:v>
                </c:pt>
                <c:pt idx="11">
                  <c:v>34.409999999999997</c:v>
                </c:pt>
                <c:pt idx="12">
                  <c:v>33.419998</c:v>
                </c:pt>
                <c:pt idx="13">
                  <c:v>33.139999000000003</c:v>
                </c:pt>
                <c:pt idx="14">
                  <c:v>33</c:v>
                </c:pt>
                <c:pt idx="15">
                  <c:v>33.279998999999997</c:v>
                </c:pt>
                <c:pt idx="16">
                  <c:v>33.869999</c:v>
                </c:pt>
                <c:pt idx="17">
                  <c:v>34.330002</c:v>
                </c:pt>
                <c:pt idx="18">
                  <c:v>34.5</c:v>
                </c:pt>
                <c:pt idx="19">
                  <c:v>34.900002000000001</c:v>
                </c:pt>
                <c:pt idx="20">
                  <c:v>35.490001999999997</c:v>
                </c:pt>
              </c:numCache>
            </c:numRef>
          </c:val>
          <c:smooth val="0"/>
          <c:extLst>
            <c:ext xmlns:c16="http://schemas.microsoft.com/office/drawing/2014/chart" uri="{C3380CC4-5D6E-409C-BE32-E72D297353CC}">
              <c16:uniqueId val="{00000000-D52A-48E1-BC2B-1A83419D17E1}"/>
            </c:ext>
          </c:extLst>
        </c:ser>
        <c:dLbls>
          <c:showLegendKey val="0"/>
          <c:showVal val="0"/>
          <c:showCatName val="0"/>
          <c:showSerName val="0"/>
          <c:showPercent val="0"/>
          <c:showBubbleSize val="0"/>
        </c:dLbls>
        <c:smooth val="0"/>
        <c:axId val="477948560"/>
        <c:axId val="477952496"/>
      </c:lineChart>
      <c:dateAx>
        <c:axId val="477948560"/>
        <c:scaling>
          <c:orientation val="minMax"/>
        </c:scaling>
        <c:delete val="0"/>
        <c:axPos val="b"/>
        <c:numFmt formatCode="m/d/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477952496"/>
        <c:crosses val="autoZero"/>
        <c:auto val="1"/>
        <c:lblOffset val="100"/>
        <c:baseTimeUnit val="days"/>
      </c:dateAx>
      <c:valAx>
        <c:axId val="477952496"/>
        <c:scaling>
          <c:orientation val="minMax"/>
          <c:max val="35"/>
          <c:min val="32.5"/>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477948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a:solidFill>
                  <a:sysClr val="windowText" lastClr="000000"/>
                </a:solidFill>
              </a:rPr>
              <a:t> Newmont Mining (NEM) Price Chart </a:t>
            </a: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lineChart>
        <c:grouping val="standard"/>
        <c:varyColors val="0"/>
        <c:ser>
          <c:idx val="0"/>
          <c:order val="0"/>
          <c:tx>
            <c:strRef>
              <c:f>NEM!$B$1</c:f>
              <c:strCache>
                <c:ptCount val="1"/>
                <c:pt idx="0">
                  <c:v> Close </c:v>
                </c:pt>
              </c:strCache>
            </c:strRef>
          </c:tx>
          <c:spPr>
            <a:ln w="28575" cap="rnd">
              <a:solidFill>
                <a:srgbClr val="C00000"/>
              </a:solidFill>
              <a:round/>
            </a:ln>
            <a:effectLst/>
          </c:spPr>
          <c:marker>
            <c:symbol val="none"/>
          </c:marker>
          <c:cat>
            <c:numRef>
              <c:f>NEM!$A$2:$A$22</c:f>
              <c:numCache>
                <c:formatCode>m/d/yyyy</c:formatCode>
                <c:ptCount val="21"/>
                <c:pt idx="0">
                  <c:v>43522</c:v>
                </c:pt>
                <c:pt idx="1">
                  <c:v>43523</c:v>
                </c:pt>
                <c:pt idx="2">
                  <c:v>43524</c:v>
                </c:pt>
                <c:pt idx="3">
                  <c:v>43525</c:v>
                </c:pt>
                <c:pt idx="4">
                  <c:v>43528</c:v>
                </c:pt>
                <c:pt idx="5">
                  <c:v>43529</c:v>
                </c:pt>
                <c:pt idx="6">
                  <c:v>43530</c:v>
                </c:pt>
                <c:pt idx="7">
                  <c:v>43531</c:v>
                </c:pt>
                <c:pt idx="8">
                  <c:v>43532</c:v>
                </c:pt>
                <c:pt idx="9">
                  <c:v>43535</c:v>
                </c:pt>
                <c:pt idx="10">
                  <c:v>43536</c:v>
                </c:pt>
                <c:pt idx="11">
                  <c:v>43537</c:v>
                </c:pt>
                <c:pt idx="12">
                  <c:v>43538</c:v>
                </c:pt>
                <c:pt idx="13">
                  <c:v>43539</c:v>
                </c:pt>
                <c:pt idx="14">
                  <c:v>43542</c:v>
                </c:pt>
                <c:pt idx="15">
                  <c:v>43543</c:v>
                </c:pt>
                <c:pt idx="16">
                  <c:v>43544</c:v>
                </c:pt>
                <c:pt idx="17">
                  <c:v>43545</c:v>
                </c:pt>
                <c:pt idx="18">
                  <c:v>43546</c:v>
                </c:pt>
                <c:pt idx="19">
                  <c:v>43549</c:v>
                </c:pt>
                <c:pt idx="20">
                  <c:v>43550</c:v>
                </c:pt>
              </c:numCache>
            </c:numRef>
          </c:cat>
          <c:val>
            <c:numRef>
              <c:f>NEM!$B$2:$B$22</c:f>
              <c:numCache>
                <c:formatCode>_("$"* #,##0.00_);_("$"* \(#,##0.00\);_("$"* "-"??_);_(@_)</c:formatCode>
                <c:ptCount val="21"/>
                <c:pt idx="0">
                  <c:v>34.950001</c:v>
                </c:pt>
                <c:pt idx="1">
                  <c:v>34.020000000000003</c:v>
                </c:pt>
                <c:pt idx="2">
                  <c:v>34.119999</c:v>
                </c:pt>
                <c:pt idx="3">
                  <c:v>33.82</c:v>
                </c:pt>
                <c:pt idx="4">
                  <c:v>34.450001</c:v>
                </c:pt>
                <c:pt idx="5">
                  <c:v>34.5</c:v>
                </c:pt>
                <c:pt idx="6">
                  <c:v>33.139999000000003</c:v>
                </c:pt>
                <c:pt idx="7">
                  <c:v>33.220001000000003</c:v>
                </c:pt>
                <c:pt idx="8">
                  <c:v>33.709999000000003</c:v>
                </c:pt>
                <c:pt idx="9">
                  <c:v>33.450001</c:v>
                </c:pt>
                <c:pt idx="10">
                  <c:v>34.520000000000003</c:v>
                </c:pt>
                <c:pt idx="11">
                  <c:v>34.409999999999997</c:v>
                </c:pt>
                <c:pt idx="12">
                  <c:v>33.419998</c:v>
                </c:pt>
                <c:pt idx="13">
                  <c:v>33.139999000000003</c:v>
                </c:pt>
                <c:pt idx="14">
                  <c:v>33</c:v>
                </c:pt>
                <c:pt idx="15">
                  <c:v>33.279998999999997</c:v>
                </c:pt>
                <c:pt idx="16">
                  <c:v>33.869999</c:v>
                </c:pt>
                <c:pt idx="17">
                  <c:v>34.330002</c:v>
                </c:pt>
                <c:pt idx="18">
                  <c:v>34.5</c:v>
                </c:pt>
                <c:pt idx="19">
                  <c:v>34.900002000000001</c:v>
                </c:pt>
                <c:pt idx="20">
                  <c:v>35.490001999999997</c:v>
                </c:pt>
              </c:numCache>
            </c:numRef>
          </c:val>
          <c:smooth val="0"/>
          <c:extLst>
            <c:ext xmlns:c16="http://schemas.microsoft.com/office/drawing/2014/chart" uri="{C3380CC4-5D6E-409C-BE32-E72D297353CC}">
              <c16:uniqueId val="{00000000-4E07-4AD5-BC4A-CF6ACA868EFC}"/>
            </c:ext>
          </c:extLst>
        </c:ser>
        <c:dLbls>
          <c:showLegendKey val="0"/>
          <c:showVal val="0"/>
          <c:showCatName val="0"/>
          <c:showSerName val="0"/>
          <c:showPercent val="0"/>
          <c:showBubbleSize val="0"/>
        </c:dLbls>
        <c:smooth val="0"/>
        <c:axId val="477948560"/>
        <c:axId val="477952496"/>
      </c:lineChart>
      <c:dateAx>
        <c:axId val="477948560"/>
        <c:scaling>
          <c:orientation val="minMax"/>
        </c:scaling>
        <c:delete val="0"/>
        <c:axPos val="b"/>
        <c:numFmt formatCode="m/d/yy;@" sourceLinked="0"/>
        <c:majorTickMark val="out"/>
        <c:minorTickMark val="none"/>
        <c:tickLblPos val="nextTo"/>
        <c:spPr>
          <a:noFill/>
          <a:ln w="9525" cap="flat" cmpd="sng" algn="ctr">
            <a:solidFill>
              <a:schemeClr val="tx1">
                <a:lumMod val="15000"/>
                <a:lumOff val="85000"/>
              </a:schemeClr>
            </a:solidFill>
            <a:round/>
          </a:ln>
          <a:effectLst/>
        </c:spPr>
        <c:txPr>
          <a:bodyPr rot="-2760000" spcFirstLastPara="1" vertOverflow="ellipsis" wrap="square" anchor="ctr" anchorCtr="1"/>
          <a:lstStyle/>
          <a:p>
            <a:pPr>
              <a:defRPr sz="900" b="0" i="0" u="none" strike="noStrike" kern="1200" baseline="0">
                <a:solidFill>
                  <a:sysClr val="windowText" lastClr="000000"/>
                </a:solidFill>
                <a:latin typeface="+mn-lt"/>
                <a:ea typeface="+mn-ea"/>
                <a:cs typeface="+mn-cs"/>
              </a:defRPr>
            </a:pPr>
            <a:endParaRPr lang="en-US"/>
          </a:p>
        </c:txPr>
        <c:crossAx val="477952496"/>
        <c:crosses val="autoZero"/>
        <c:auto val="1"/>
        <c:lblOffset val="100"/>
        <c:baseTimeUnit val="days"/>
      </c:dateAx>
      <c:valAx>
        <c:axId val="477952496"/>
        <c:scaling>
          <c:orientation val="minMax"/>
          <c:max val="35"/>
          <c:min val="32.5"/>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477948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Geographical Revenue Breakdown</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Sheet1!$A$3:$A$27</c:f>
              <c:strCache>
                <c:ptCount val="25"/>
                <c:pt idx="0">
                  <c:v>  North America</c:v>
                </c:pt>
                <c:pt idx="1">
                  <c:v>    United States</c:v>
                </c:pt>
                <c:pt idx="2">
                  <c:v>      Nevada</c:v>
                </c:pt>
                <c:pt idx="3">
                  <c:v>        Carlin</c:v>
                </c:pt>
                <c:pt idx="4">
                  <c:v>        Twin creek</c:v>
                </c:pt>
                <c:pt idx="5">
                  <c:v>        Phoenix</c:v>
                </c:pt>
                <c:pt idx="6">
                  <c:v>        Long Canyon</c:v>
                </c:pt>
                <c:pt idx="7">
                  <c:v>    CC &amp;V</c:v>
                </c:pt>
                <c:pt idx="8">
                  <c:v>  Asia Pacific</c:v>
                </c:pt>
                <c:pt idx="9">
                  <c:v>    Australia/New Zealand</c:v>
                </c:pt>
                <c:pt idx="10">
                  <c:v>      Australia</c:v>
                </c:pt>
                <c:pt idx="11">
                  <c:v>        Boddington</c:v>
                </c:pt>
                <c:pt idx="12">
                  <c:v>          Boddington (Gold)</c:v>
                </c:pt>
                <c:pt idx="13">
                  <c:v>          Boddington (Copper)</c:v>
                </c:pt>
                <c:pt idx="14">
                  <c:v>        Kalgoorlie</c:v>
                </c:pt>
                <c:pt idx="15">
                  <c:v>      Tanami</c:v>
                </c:pt>
                <c:pt idx="16">
                  <c:v>      Other</c:v>
                </c:pt>
                <c:pt idx="17">
                  <c:v>  South America</c:v>
                </c:pt>
                <c:pt idx="18">
                  <c:v>    Peru</c:v>
                </c:pt>
                <c:pt idx="19">
                  <c:v>      Merian</c:v>
                </c:pt>
                <c:pt idx="20">
                  <c:v>      Yanacocha</c:v>
                </c:pt>
                <c:pt idx="21">
                  <c:v>  Africa</c:v>
                </c:pt>
                <c:pt idx="22">
                  <c:v>    Ghana</c:v>
                </c:pt>
                <c:pt idx="23">
                  <c:v>      Ahafo</c:v>
                </c:pt>
                <c:pt idx="24">
                  <c:v>      Akyem</c:v>
                </c:pt>
              </c:strCache>
              <c:extLst/>
            </c:strRef>
          </c:cat>
          <c:val>
            <c:numRef>
              <c:f>Sheet1!$B$3:$B$27</c:f>
              <c:extLst/>
            </c:numRef>
          </c:val>
          <c:extLst>
            <c:ext xmlns:c16="http://schemas.microsoft.com/office/drawing/2014/chart" uri="{C3380CC4-5D6E-409C-BE32-E72D297353CC}">
              <c16:uniqueId val="{00000000-99DA-49E0-B5C7-1C57AD962ABB}"/>
            </c:ext>
          </c:extLst>
        </c:ser>
        <c:ser>
          <c:idx val="1"/>
          <c:order val="1"/>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Sheet1!$A$3:$A$27</c:f>
              <c:strCache>
                <c:ptCount val="25"/>
                <c:pt idx="0">
                  <c:v>  North America</c:v>
                </c:pt>
                <c:pt idx="1">
                  <c:v>    United States</c:v>
                </c:pt>
                <c:pt idx="2">
                  <c:v>      Nevada</c:v>
                </c:pt>
                <c:pt idx="3">
                  <c:v>        Carlin</c:v>
                </c:pt>
                <c:pt idx="4">
                  <c:v>        Twin creek</c:v>
                </c:pt>
                <c:pt idx="5">
                  <c:v>        Phoenix</c:v>
                </c:pt>
                <c:pt idx="6">
                  <c:v>        Long Canyon</c:v>
                </c:pt>
                <c:pt idx="7">
                  <c:v>    CC &amp;V</c:v>
                </c:pt>
                <c:pt idx="8">
                  <c:v>  Asia Pacific</c:v>
                </c:pt>
                <c:pt idx="9">
                  <c:v>    Australia/New Zealand</c:v>
                </c:pt>
                <c:pt idx="10">
                  <c:v>      Australia</c:v>
                </c:pt>
                <c:pt idx="11">
                  <c:v>        Boddington</c:v>
                </c:pt>
                <c:pt idx="12">
                  <c:v>          Boddington (Gold)</c:v>
                </c:pt>
                <c:pt idx="13">
                  <c:v>          Boddington (Copper)</c:v>
                </c:pt>
                <c:pt idx="14">
                  <c:v>        Kalgoorlie</c:v>
                </c:pt>
                <c:pt idx="15">
                  <c:v>      Tanami</c:v>
                </c:pt>
                <c:pt idx="16">
                  <c:v>      Other</c:v>
                </c:pt>
                <c:pt idx="17">
                  <c:v>  South America</c:v>
                </c:pt>
                <c:pt idx="18">
                  <c:v>    Peru</c:v>
                </c:pt>
                <c:pt idx="19">
                  <c:v>      Merian</c:v>
                </c:pt>
                <c:pt idx="20">
                  <c:v>      Yanacocha</c:v>
                </c:pt>
                <c:pt idx="21">
                  <c:v>  Africa</c:v>
                </c:pt>
                <c:pt idx="22">
                  <c:v>    Ghana</c:v>
                </c:pt>
                <c:pt idx="23">
                  <c:v>      Ahafo</c:v>
                </c:pt>
                <c:pt idx="24">
                  <c:v>      Akyem</c:v>
                </c:pt>
              </c:strCache>
              <c:extLst/>
            </c:strRef>
          </c:cat>
          <c:val>
            <c:numRef>
              <c:f>Sheet1!$C$3:$C$27</c:f>
              <c:extLst/>
            </c:numRef>
          </c:val>
          <c:extLst>
            <c:ext xmlns:c16="http://schemas.microsoft.com/office/drawing/2014/chart" uri="{C3380CC4-5D6E-409C-BE32-E72D297353CC}">
              <c16:uniqueId val="{00000001-99DA-49E0-B5C7-1C57AD962ABB}"/>
            </c:ext>
          </c:extLst>
        </c:ser>
        <c:ser>
          <c:idx val="2"/>
          <c:order val="2"/>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Sheet1!$A$3:$A$27</c:f>
              <c:strCache>
                <c:ptCount val="25"/>
                <c:pt idx="0">
                  <c:v>  North America</c:v>
                </c:pt>
                <c:pt idx="1">
                  <c:v>    United States</c:v>
                </c:pt>
                <c:pt idx="2">
                  <c:v>      Nevada</c:v>
                </c:pt>
                <c:pt idx="3">
                  <c:v>        Carlin</c:v>
                </c:pt>
                <c:pt idx="4">
                  <c:v>        Twin creek</c:v>
                </c:pt>
                <c:pt idx="5">
                  <c:v>        Phoenix</c:v>
                </c:pt>
                <c:pt idx="6">
                  <c:v>        Long Canyon</c:v>
                </c:pt>
                <c:pt idx="7">
                  <c:v>    CC &amp;V</c:v>
                </c:pt>
                <c:pt idx="8">
                  <c:v>  Asia Pacific</c:v>
                </c:pt>
                <c:pt idx="9">
                  <c:v>    Australia/New Zealand</c:v>
                </c:pt>
                <c:pt idx="10">
                  <c:v>      Australia</c:v>
                </c:pt>
                <c:pt idx="11">
                  <c:v>        Boddington</c:v>
                </c:pt>
                <c:pt idx="12">
                  <c:v>          Boddington (Gold)</c:v>
                </c:pt>
                <c:pt idx="13">
                  <c:v>          Boddington (Copper)</c:v>
                </c:pt>
                <c:pt idx="14">
                  <c:v>        Kalgoorlie</c:v>
                </c:pt>
                <c:pt idx="15">
                  <c:v>      Tanami</c:v>
                </c:pt>
                <c:pt idx="16">
                  <c:v>      Other</c:v>
                </c:pt>
                <c:pt idx="17">
                  <c:v>  South America</c:v>
                </c:pt>
                <c:pt idx="18">
                  <c:v>    Peru</c:v>
                </c:pt>
                <c:pt idx="19">
                  <c:v>      Merian</c:v>
                </c:pt>
                <c:pt idx="20">
                  <c:v>      Yanacocha</c:v>
                </c:pt>
                <c:pt idx="21">
                  <c:v>  Africa</c:v>
                </c:pt>
                <c:pt idx="22">
                  <c:v>    Ghana</c:v>
                </c:pt>
                <c:pt idx="23">
                  <c:v>      Ahafo</c:v>
                </c:pt>
                <c:pt idx="24">
                  <c:v>      Akyem</c:v>
                </c:pt>
              </c:strCache>
              <c:extLst/>
            </c:strRef>
          </c:cat>
          <c:val>
            <c:numRef>
              <c:f>Sheet1!$D$3:$D$27</c:f>
              <c:extLst/>
            </c:numRef>
          </c:val>
          <c:extLst>
            <c:ext xmlns:c16="http://schemas.microsoft.com/office/drawing/2014/chart" uri="{C3380CC4-5D6E-409C-BE32-E72D297353CC}">
              <c16:uniqueId val="{00000002-99DA-49E0-B5C7-1C57AD962ABB}"/>
            </c:ext>
          </c:extLst>
        </c:ser>
        <c:ser>
          <c:idx val="3"/>
          <c:order val="3"/>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Sheet1!$A$3:$A$27</c:f>
              <c:strCache>
                <c:ptCount val="25"/>
                <c:pt idx="0">
                  <c:v>  North America</c:v>
                </c:pt>
                <c:pt idx="1">
                  <c:v>    United States</c:v>
                </c:pt>
                <c:pt idx="2">
                  <c:v>      Nevada</c:v>
                </c:pt>
                <c:pt idx="3">
                  <c:v>        Carlin</c:v>
                </c:pt>
                <c:pt idx="4">
                  <c:v>        Twin creek</c:v>
                </c:pt>
                <c:pt idx="5">
                  <c:v>        Phoenix</c:v>
                </c:pt>
                <c:pt idx="6">
                  <c:v>        Long Canyon</c:v>
                </c:pt>
                <c:pt idx="7">
                  <c:v>    CC &amp;V</c:v>
                </c:pt>
                <c:pt idx="8">
                  <c:v>  Asia Pacific</c:v>
                </c:pt>
                <c:pt idx="9">
                  <c:v>    Australia/New Zealand</c:v>
                </c:pt>
                <c:pt idx="10">
                  <c:v>      Australia</c:v>
                </c:pt>
                <c:pt idx="11">
                  <c:v>        Boddington</c:v>
                </c:pt>
                <c:pt idx="12">
                  <c:v>          Boddington (Gold)</c:v>
                </c:pt>
                <c:pt idx="13">
                  <c:v>          Boddington (Copper)</c:v>
                </c:pt>
                <c:pt idx="14">
                  <c:v>        Kalgoorlie</c:v>
                </c:pt>
                <c:pt idx="15">
                  <c:v>      Tanami</c:v>
                </c:pt>
                <c:pt idx="16">
                  <c:v>      Other</c:v>
                </c:pt>
                <c:pt idx="17">
                  <c:v>  South America</c:v>
                </c:pt>
                <c:pt idx="18">
                  <c:v>    Peru</c:v>
                </c:pt>
                <c:pt idx="19">
                  <c:v>      Merian</c:v>
                </c:pt>
                <c:pt idx="20">
                  <c:v>      Yanacocha</c:v>
                </c:pt>
                <c:pt idx="21">
                  <c:v>  Africa</c:v>
                </c:pt>
                <c:pt idx="22">
                  <c:v>    Ghana</c:v>
                </c:pt>
                <c:pt idx="23">
                  <c:v>      Ahafo</c:v>
                </c:pt>
                <c:pt idx="24">
                  <c:v>      Akyem</c:v>
                </c:pt>
              </c:strCache>
              <c:extLst/>
            </c:strRef>
          </c:cat>
          <c:val>
            <c:numRef>
              <c:f>Sheet1!$E$3:$E$27</c:f>
              <c:extLst/>
            </c:numRef>
          </c:val>
          <c:extLst>
            <c:ext xmlns:c16="http://schemas.microsoft.com/office/drawing/2014/chart" uri="{C3380CC4-5D6E-409C-BE32-E72D297353CC}">
              <c16:uniqueId val="{00000003-99DA-49E0-B5C7-1C57AD962ABB}"/>
            </c:ext>
          </c:extLst>
        </c:ser>
        <c:ser>
          <c:idx val="4"/>
          <c:order val="4"/>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Sheet1!$A$3:$A$27</c:f>
              <c:strCache>
                <c:ptCount val="25"/>
                <c:pt idx="0">
                  <c:v>  North America</c:v>
                </c:pt>
                <c:pt idx="1">
                  <c:v>    United States</c:v>
                </c:pt>
                <c:pt idx="2">
                  <c:v>      Nevada</c:v>
                </c:pt>
                <c:pt idx="3">
                  <c:v>        Carlin</c:v>
                </c:pt>
                <c:pt idx="4">
                  <c:v>        Twin creek</c:v>
                </c:pt>
                <c:pt idx="5">
                  <c:v>        Phoenix</c:v>
                </c:pt>
                <c:pt idx="6">
                  <c:v>        Long Canyon</c:v>
                </c:pt>
                <c:pt idx="7">
                  <c:v>    CC &amp;V</c:v>
                </c:pt>
                <c:pt idx="8">
                  <c:v>  Asia Pacific</c:v>
                </c:pt>
                <c:pt idx="9">
                  <c:v>    Australia/New Zealand</c:v>
                </c:pt>
                <c:pt idx="10">
                  <c:v>      Australia</c:v>
                </c:pt>
                <c:pt idx="11">
                  <c:v>        Boddington</c:v>
                </c:pt>
                <c:pt idx="12">
                  <c:v>          Boddington (Gold)</c:v>
                </c:pt>
                <c:pt idx="13">
                  <c:v>          Boddington (Copper)</c:v>
                </c:pt>
                <c:pt idx="14">
                  <c:v>        Kalgoorlie</c:v>
                </c:pt>
                <c:pt idx="15">
                  <c:v>      Tanami</c:v>
                </c:pt>
                <c:pt idx="16">
                  <c:v>      Other</c:v>
                </c:pt>
                <c:pt idx="17">
                  <c:v>  South America</c:v>
                </c:pt>
                <c:pt idx="18">
                  <c:v>    Peru</c:v>
                </c:pt>
                <c:pt idx="19">
                  <c:v>      Merian</c:v>
                </c:pt>
                <c:pt idx="20">
                  <c:v>      Yanacocha</c:v>
                </c:pt>
                <c:pt idx="21">
                  <c:v>  Africa</c:v>
                </c:pt>
                <c:pt idx="22">
                  <c:v>    Ghana</c:v>
                </c:pt>
                <c:pt idx="23">
                  <c:v>      Ahafo</c:v>
                </c:pt>
                <c:pt idx="24">
                  <c:v>      Akyem</c:v>
                </c:pt>
              </c:strCache>
              <c:extLst/>
            </c:strRef>
          </c:cat>
          <c:val>
            <c:numRef>
              <c:f>Sheet1!$F$3:$F$27</c:f>
              <c:extLst/>
            </c:numRef>
          </c:val>
          <c:extLst>
            <c:ext xmlns:c16="http://schemas.microsoft.com/office/drawing/2014/chart" uri="{C3380CC4-5D6E-409C-BE32-E72D297353CC}">
              <c16:uniqueId val="{00000004-99DA-49E0-B5C7-1C57AD962ABB}"/>
            </c:ext>
          </c:extLst>
        </c:ser>
        <c:ser>
          <c:idx val="5"/>
          <c:order val="5"/>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Sheet1!$A$3:$A$27</c:f>
              <c:strCache>
                <c:ptCount val="25"/>
                <c:pt idx="0">
                  <c:v>  North America</c:v>
                </c:pt>
                <c:pt idx="1">
                  <c:v>    United States</c:v>
                </c:pt>
                <c:pt idx="2">
                  <c:v>      Nevada</c:v>
                </c:pt>
                <c:pt idx="3">
                  <c:v>        Carlin</c:v>
                </c:pt>
                <c:pt idx="4">
                  <c:v>        Twin creek</c:v>
                </c:pt>
                <c:pt idx="5">
                  <c:v>        Phoenix</c:v>
                </c:pt>
                <c:pt idx="6">
                  <c:v>        Long Canyon</c:v>
                </c:pt>
                <c:pt idx="7">
                  <c:v>    CC &amp;V</c:v>
                </c:pt>
                <c:pt idx="8">
                  <c:v>  Asia Pacific</c:v>
                </c:pt>
                <c:pt idx="9">
                  <c:v>    Australia/New Zealand</c:v>
                </c:pt>
                <c:pt idx="10">
                  <c:v>      Australia</c:v>
                </c:pt>
                <c:pt idx="11">
                  <c:v>        Boddington</c:v>
                </c:pt>
                <c:pt idx="12">
                  <c:v>          Boddington (Gold)</c:v>
                </c:pt>
                <c:pt idx="13">
                  <c:v>          Boddington (Copper)</c:v>
                </c:pt>
                <c:pt idx="14">
                  <c:v>        Kalgoorlie</c:v>
                </c:pt>
                <c:pt idx="15">
                  <c:v>      Tanami</c:v>
                </c:pt>
                <c:pt idx="16">
                  <c:v>      Other</c:v>
                </c:pt>
                <c:pt idx="17">
                  <c:v>  South America</c:v>
                </c:pt>
                <c:pt idx="18">
                  <c:v>    Peru</c:v>
                </c:pt>
                <c:pt idx="19">
                  <c:v>      Merian</c:v>
                </c:pt>
                <c:pt idx="20">
                  <c:v>      Yanacocha</c:v>
                </c:pt>
                <c:pt idx="21">
                  <c:v>  Africa</c:v>
                </c:pt>
                <c:pt idx="22">
                  <c:v>    Ghana</c:v>
                </c:pt>
                <c:pt idx="23">
                  <c:v>      Ahafo</c:v>
                </c:pt>
                <c:pt idx="24">
                  <c:v>      Akyem</c:v>
                </c:pt>
              </c:strCache>
              <c:extLst/>
            </c:strRef>
          </c:cat>
          <c:val>
            <c:numRef>
              <c:f>Sheet1!$G$3:$G$27</c:f>
              <c:extLst/>
            </c:numRef>
          </c:val>
          <c:extLst>
            <c:ext xmlns:c16="http://schemas.microsoft.com/office/drawing/2014/chart" uri="{C3380CC4-5D6E-409C-BE32-E72D297353CC}">
              <c16:uniqueId val="{00000005-99DA-49E0-B5C7-1C57AD962ABB}"/>
            </c:ext>
          </c:extLst>
        </c:ser>
        <c:ser>
          <c:idx val="6"/>
          <c:order val="6"/>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Sheet1!$A$3:$A$27</c:f>
              <c:strCache>
                <c:ptCount val="25"/>
                <c:pt idx="0">
                  <c:v>  North America</c:v>
                </c:pt>
                <c:pt idx="1">
                  <c:v>    United States</c:v>
                </c:pt>
                <c:pt idx="2">
                  <c:v>      Nevada</c:v>
                </c:pt>
                <c:pt idx="3">
                  <c:v>        Carlin</c:v>
                </c:pt>
                <c:pt idx="4">
                  <c:v>        Twin creek</c:v>
                </c:pt>
                <c:pt idx="5">
                  <c:v>        Phoenix</c:v>
                </c:pt>
                <c:pt idx="6">
                  <c:v>        Long Canyon</c:v>
                </c:pt>
                <c:pt idx="7">
                  <c:v>    CC &amp;V</c:v>
                </c:pt>
                <c:pt idx="8">
                  <c:v>  Asia Pacific</c:v>
                </c:pt>
                <c:pt idx="9">
                  <c:v>    Australia/New Zealand</c:v>
                </c:pt>
                <c:pt idx="10">
                  <c:v>      Australia</c:v>
                </c:pt>
                <c:pt idx="11">
                  <c:v>        Boddington</c:v>
                </c:pt>
                <c:pt idx="12">
                  <c:v>          Boddington (Gold)</c:v>
                </c:pt>
                <c:pt idx="13">
                  <c:v>          Boddington (Copper)</c:v>
                </c:pt>
                <c:pt idx="14">
                  <c:v>        Kalgoorlie</c:v>
                </c:pt>
                <c:pt idx="15">
                  <c:v>      Tanami</c:v>
                </c:pt>
                <c:pt idx="16">
                  <c:v>      Other</c:v>
                </c:pt>
                <c:pt idx="17">
                  <c:v>  South America</c:v>
                </c:pt>
                <c:pt idx="18">
                  <c:v>    Peru</c:v>
                </c:pt>
                <c:pt idx="19">
                  <c:v>      Merian</c:v>
                </c:pt>
                <c:pt idx="20">
                  <c:v>      Yanacocha</c:v>
                </c:pt>
                <c:pt idx="21">
                  <c:v>  Africa</c:v>
                </c:pt>
                <c:pt idx="22">
                  <c:v>    Ghana</c:v>
                </c:pt>
                <c:pt idx="23">
                  <c:v>      Ahafo</c:v>
                </c:pt>
                <c:pt idx="24">
                  <c:v>      Akyem</c:v>
                </c:pt>
              </c:strCache>
              <c:extLst/>
            </c:strRef>
          </c:cat>
          <c:val>
            <c:numRef>
              <c:f>Sheet1!$H$3:$H$27</c:f>
              <c:extLst/>
            </c:numRef>
          </c:val>
          <c:extLst>
            <c:ext xmlns:c16="http://schemas.microsoft.com/office/drawing/2014/chart" uri="{C3380CC4-5D6E-409C-BE32-E72D297353CC}">
              <c16:uniqueId val="{00000006-99DA-49E0-B5C7-1C57AD962ABB}"/>
            </c:ext>
          </c:extLst>
        </c:ser>
        <c:ser>
          <c:idx val="7"/>
          <c:order val="7"/>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Sheet1!$A$3:$A$27</c:f>
              <c:strCache>
                <c:ptCount val="25"/>
                <c:pt idx="0">
                  <c:v>  North America</c:v>
                </c:pt>
                <c:pt idx="1">
                  <c:v>    United States</c:v>
                </c:pt>
                <c:pt idx="2">
                  <c:v>      Nevada</c:v>
                </c:pt>
                <c:pt idx="3">
                  <c:v>        Carlin</c:v>
                </c:pt>
                <c:pt idx="4">
                  <c:v>        Twin creek</c:v>
                </c:pt>
                <c:pt idx="5">
                  <c:v>        Phoenix</c:v>
                </c:pt>
                <c:pt idx="6">
                  <c:v>        Long Canyon</c:v>
                </c:pt>
                <c:pt idx="7">
                  <c:v>    CC &amp;V</c:v>
                </c:pt>
                <c:pt idx="8">
                  <c:v>  Asia Pacific</c:v>
                </c:pt>
                <c:pt idx="9">
                  <c:v>    Australia/New Zealand</c:v>
                </c:pt>
                <c:pt idx="10">
                  <c:v>      Australia</c:v>
                </c:pt>
                <c:pt idx="11">
                  <c:v>        Boddington</c:v>
                </c:pt>
                <c:pt idx="12">
                  <c:v>          Boddington (Gold)</c:v>
                </c:pt>
                <c:pt idx="13">
                  <c:v>          Boddington (Copper)</c:v>
                </c:pt>
                <c:pt idx="14">
                  <c:v>        Kalgoorlie</c:v>
                </c:pt>
                <c:pt idx="15">
                  <c:v>      Tanami</c:v>
                </c:pt>
                <c:pt idx="16">
                  <c:v>      Other</c:v>
                </c:pt>
                <c:pt idx="17">
                  <c:v>  South America</c:v>
                </c:pt>
                <c:pt idx="18">
                  <c:v>    Peru</c:v>
                </c:pt>
                <c:pt idx="19">
                  <c:v>      Merian</c:v>
                </c:pt>
                <c:pt idx="20">
                  <c:v>      Yanacocha</c:v>
                </c:pt>
                <c:pt idx="21">
                  <c:v>  Africa</c:v>
                </c:pt>
                <c:pt idx="22">
                  <c:v>    Ghana</c:v>
                </c:pt>
                <c:pt idx="23">
                  <c:v>      Ahafo</c:v>
                </c:pt>
                <c:pt idx="24">
                  <c:v>      Akyem</c:v>
                </c:pt>
              </c:strCache>
              <c:extLst/>
            </c:strRef>
          </c:cat>
          <c:val>
            <c:numRef>
              <c:f>Sheet1!$I$3:$I$27</c:f>
              <c:extLst/>
            </c:numRef>
          </c:val>
          <c:extLst>
            <c:ext xmlns:c16="http://schemas.microsoft.com/office/drawing/2014/chart" uri="{C3380CC4-5D6E-409C-BE32-E72D297353CC}">
              <c16:uniqueId val="{00000007-99DA-49E0-B5C7-1C57AD962ABB}"/>
            </c:ext>
          </c:extLst>
        </c:ser>
        <c:ser>
          <c:idx val="9"/>
          <c:order val="9"/>
          <c:dPt>
            <c:idx val="0"/>
            <c:bubble3D val="0"/>
            <c:spPr>
              <a:solidFill>
                <a:schemeClr val="tx2"/>
              </a:solidFill>
              <a:ln w="9525" cap="flat" cmpd="sng" algn="ctr">
                <a:solidFill>
                  <a:schemeClr val="accent1">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09-99DA-49E0-B5C7-1C57AD962ABB}"/>
              </c:ext>
            </c:extLst>
          </c:dPt>
          <c:dPt>
            <c:idx val="1"/>
            <c:bubble3D val="0"/>
            <c:spPr>
              <a:solidFill>
                <a:schemeClr val="accent2"/>
              </a:solidFill>
              <a:ln w="9525" cap="flat" cmpd="sng" algn="ctr">
                <a:solidFill>
                  <a:schemeClr val="accent2">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0B-99DA-49E0-B5C7-1C57AD962ABB}"/>
              </c:ext>
            </c:extLst>
          </c:dPt>
          <c:dPt>
            <c:idx val="2"/>
            <c:bubble3D val="0"/>
            <c:spPr>
              <a:solidFill>
                <a:schemeClr val="accent3"/>
              </a:solidFill>
              <a:ln w="9525" cap="flat" cmpd="sng" algn="ctr">
                <a:solidFill>
                  <a:schemeClr val="accent3">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0D-99DA-49E0-B5C7-1C57AD962ABB}"/>
              </c:ext>
            </c:extLst>
          </c:dPt>
          <c:dPt>
            <c:idx val="3"/>
            <c:bubble3D val="0"/>
            <c:spPr>
              <a:solidFill>
                <a:schemeClr val="accent4"/>
              </a:solidFill>
              <a:ln w="9525" cap="flat" cmpd="sng" algn="ctr">
                <a:solidFill>
                  <a:schemeClr val="accent4">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0F-99DA-49E0-B5C7-1C57AD962ABB}"/>
              </c:ext>
            </c:extLst>
          </c:dPt>
          <c:dPt>
            <c:idx val="4"/>
            <c:bubble3D val="0"/>
            <c:spPr>
              <a:solidFill>
                <a:schemeClr val="accent5"/>
              </a:solidFill>
              <a:ln w="9525" cap="flat" cmpd="sng" algn="ctr">
                <a:solidFill>
                  <a:schemeClr val="accent5">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11-99DA-49E0-B5C7-1C57AD962ABB}"/>
              </c:ext>
            </c:extLst>
          </c:dPt>
          <c:dLbls>
            <c:dLbl>
              <c:idx val="0"/>
              <c:layout>
                <c:manualLayout>
                  <c:x val="2.6477545314129717E-2"/>
                  <c:y val="0"/>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9DA-49E0-B5C7-1C57AD962ABB}"/>
                </c:ext>
              </c:extLst>
            </c:dLbl>
            <c:dLbl>
              <c:idx val="1"/>
              <c:layout>
                <c:manualLayout>
                  <c:x val="4.1607571207918123E-2"/>
                  <c:y val="-3.4208247419903623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B-99DA-49E0-B5C7-1C57AD962ABB}"/>
                </c:ext>
              </c:extLst>
            </c:dLbl>
            <c:dLbl>
              <c:idx val="2"/>
              <c:layout>
                <c:manualLayout>
                  <c:x val="-3.0260051787576837E-2"/>
                  <c:y val="-8.5520618549758939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D-99DA-49E0-B5C7-1C57AD962ABB}"/>
                </c:ext>
              </c:extLst>
            </c:dLbl>
            <c:dLbl>
              <c:idx val="3"/>
              <c:layout>
                <c:manualLayout>
                  <c:x val="-2.2695038840682615E-2"/>
                  <c:y val="1.7104123709951773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F-99DA-49E0-B5C7-1C57AD962ABB}"/>
                </c:ext>
              </c:extLst>
            </c:dLbl>
            <c:dLbl>
              <c:idx val="4"/>
              <c:layout>
                <c:manualLayout>
                  <c:x val="3.7825064734471024E-3"/>
                  <c:y val="-1.2828092782463829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1-99DA-49E0-B5C7-1C57AD962AB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Sheet1!$A$3:$A$27</c:f>
              <c:strCache>
                <c:ptCount val="5"/>
                <c:pt idx="0">
                  <c:v>  North America</c:v>
                </c:pt>
                <c:pt idx="1">
                  <c:v>  Asia Pacific</c:v>
                </c:pt>
                <c:pt idx="2">
                  <c:v>    Australia/New Zealand</c:v>
                </c:pt>
                <c:pt idx="3">
                  <c:v>  South America</c:v>
                </c:pt>
                <c:pt idx="4">
                  <c:v>  Africa</c:v>
                </c:pt>
              </c:strCache>
              <c:extLst/>
            </c:strRef>
          </c:cat>
          <c:val>
            <c:numRef>
              <c:f>Sheet1!$K$3:$K$27</c:f>
              <c:numCache>
                <c:formatCode>0%</c:formatCode>
                <c:ptCount val="5"/>
                <c:pt idx="0">
                  <c:v>0.36826140907210803</c:v>
                </c:pt>
                <c:pt idx="1">
                  <c:v>0.29863504756652398</c:v>
                </c:pt>
                <c:pt idx="2">
                  <c:v>0.29863504756652398</c:v>
                </c:pt>
                <c:pt idx="3">
                  <c:v>0.18419964152764401</c:v>
                </c:pt>
                <c:pt idx="4">
                  <c:v>0.14890390183372401</c:v>
                </c:pt>
              </c:numCache>
              <c:extLst/>
            </c:numRef>
          </c:val>
          <c:extLst>
            <c:ext xmlns:c16="http://schemas.microsoft.com/office/drawing/2014/chart" uri="{C3380CC4-5D6E-409C-BE32-E72D297353CC}">
              <c16:uniqueId val="{00000012-99DA-49E0-B5C7-1C57AD962ABB}"/>
            </c:ext>
          </c:extLst>
        </c:ser>
        <c:dLbls>
          <c:dLblPos val="outEnd"/>
          <c:showLegendKey val="0"/>
          <c:showVal val="1"/>
          <c:showCatName val="0"/>
          <c:showSerName val="0"/>
          <c:showPercent val="0"/>
          <c:showBubbleSize val="0"/>
          <c:showLeaderLines val="1"/>
        </c:dLbls>
        <c:firstSliceAng val="0"/>
        <c:extLst>
          <c:ext xmlns:c15="http://schemas.microsoft.com/office/drawing/2012/chart" uri="{02D57815-91ED-43cb-92C2-25804820EDAC}">
            <c15:filteredPieSeries>
              <c15:ser>
                <c:idx val="8"/>
                <c:order val="8"/>
                <c:dPt>
                  <c:idx val="0"/>
                  <c:bubble3D val="0"/>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14-99DA-49E0-B5C7-1C57AD962ABB}"/>
                    </c:ext>
                  </c:extLst>
                </c:dPt>
                <c:dPt>
                  <c:idx val="1"/>
                  <c:bubble3D val="0"/>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16-99DA-49E0-B5C7-1C57AD962ABB}"/>
                    </c:ext>
                  </c:extLst>
                </c:dPt>
                <c:dPt>
                  <c:idx val="2"/>
                  <c:bubble3D val="0"/>
                  <c:spPr>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18-99DA-49E0-B5C7-1C57AD962ABB}"/>
                    </c:ext>
                  </c:extLst>
                </c:dPt>
                <c:dPt>
                  <c:idx val="3"/>
                  <c:bubble3D val="0"/>
                  <c:spPr>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1A-99DA-49E0-B5C7-1C57AD962ABB}"/>
                    </c:ext>
                  </c:extLst>
                </c:dPt>
                <c:dPt>
                  <c:idx val="4"/>
                  <c:bubble3D val="0"/>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1C-99DA-49E0-B5C7-1C57AD962AB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uri="{CE6537A1-D6FC-4f65-9D91-7224C49458BB}"/>
                  </c:extLst>
                </c:dLbls>
                <c:cat>
                  <c:strRef>
                    <c:extLst>
                      <c:ext uri="{02D57815-91ED-43cb-92C2-25804820EDAC}">
                        <c15:formulaRef>
                          <c15:sqref>Sheet1!$A$3:$A$27</c15:sqref>
                        </c15:formulaRef>
                      </c:ext>
                    </c:extLst>
                    <c:strCache>
                      <c:ptCount val="5"/>
                      <c:pt idx="0">
                        <c:v>  North America</c:v>
                      </c:pt>
                      <c:pt idx="1">
                        <c:v>  Asia Pacific</c:v>
                      </c:pt>
                      <c:pt idx="2">
                        <c:v>    Australia/New Zealand</c:v>
                      </c:pt>
                      <c:pt idx="3">
                        <c:v>  South America</c:v>
                      </c:pt>
                      <c:pt idx="4">
                        <c:v>  Africa</c:v>
                      </c:pt>
                    </c:strCache>
                  </c:strRef>
                </c:cat>
                <c:val>
                  <c:numRef>
                    <c:extLst>
                      <c:ext uri="{02D57815-91ED-43cb-92C2-25804820EDAC}">
                        <c15:formulaRef>
                          <c15:sqref>Sheet1!$J$3:$J$27</c15:sqref>
                        </c15:formulaRef>
                      </c:ext>
                    </c:extLst>
                    <c:numCache>
                      <c:formatCode>_(* #,##0.00_);_(* \(#,##0.00\);_(* "-"??_);_(@_)</c:formatCode>
                      <c:ptCount val="5"/>
                      <c:pt idx="0">
                        <c:v>2671</c:v>
                      </c:pt>
                      <c:pt idx="1">
                        <c:v>2166</c:v>
                      </c:pt>
                      <c:pt idx="2">
                        <c:v>2166</c:v>
                      </c:pt>
                      <c:pt idx="3">
                        <c:v>1336</c:v>
                      </c:pt>
                      <c:pt idx="4">
                        <c:v>1080</c:v>
                      </c:pt>
                    </c:numCache>
                  </c:numRef>
                </c:val>
                <c:extLst>
                  <c:ext xmlns:c16="http://schemas.microsoft.com/office/drawing/2014/chart" uri="{C3380CC4-5D6E-409C-BE32-E72D297353CC}">
                    <c16:uniqueId val="{0000001D-99DA-49E0-B5C7-1C57AD962ABB}"/>
                  </c:ext>
                </c:extLst>
              </c15:ser>
            </c15:filteredPieSeries>
          </c:ext>
        </c:extLst>
      </c:pieChart>
      <c:spPr>
        <a:noFill/>
        <a:ln>
          <a:noFill/>
        </a:ln>
        <a:effectLst/>
      </c:spPr>
    </c:plotArea>
    <c:legend>
      <c:legendPos val="b"/>
      <c:layout>
        <c:manualLayout>
          <c:xMode val="edge"/>
          <c:yMode val="edge"/>
          <c:x val="5.7297359888837419E-2"/>
          <c:y val="0.74479002624671919"/>
          <c:w val="0.90174514950337092"/>
          <c:h val="0.2274321959755030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chemeClr val="tx1"/>
                </a:solidFill>
                <a:latin typeface="+mn-lt"/>
                <a:ea typeface="+mn-ea"/>
                <a:cs typeface="+mn-cs"/>
              </a:defRPr>
            </a:pPr>
            <a:r>
              <a:rPr lang="en-US" sz="1100" b="0" i="0"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100" b="1" i="0"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rPr>
              <a:t>AngloGold Ashanti (AU) Price Chart</a:t>
            </a:r>
            <a:r>
              <a:rPr lang="en-US" sz="1100" b="0" i="0"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lang="en-US"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strRef>
              <c:f>AU!$B$1</c:f>
              <c:strCache>
                <c:ptCount val="1"/>
                <c:pt idx="0">
                  <c:v>Close</c:v>
                </c:pt>
              </c:strCache>
            </c:strRef>
          </c:tx>
          <c:spPr>
            <a:ln w="28575" cap="rnd">
              <a:solidFill>
                <a:srgbClr val="C00000"/>
              </a:solidFill>
              <a:round/>
            </a:ln>
            <a:effectLst/>
          </c:spPr>
          <c:marker>
            <c:symbol val="none"/>
          </c:marker>
          <c:cat>
            <c:numRef>
              <c:f>AU!$A$2:$A$253</c:f>
              <c:numCache>
                <c:formatCode>m/d/yyyy</c:formatCode>
                <c:ptCount val="252"/>
                <c:pt idx="0">
                  <c:v>43185</c:v>
                </c:pt>
                <c:pt idx="1">
                  <c:v>43186</c:v>
                </c:pt>
                <c:pt idx="2">
                  <c:v>43187</c:v>
                </c:pt>
                <c:pt idx="3">
                  <c:v>43188</c:v>
                </c:pt>
                <c:pt idx="4">
                  <c:v>43192</c:v>
                </c:pt>
                <c:pt idx="5">
                  <c:v>43193</c:v>
                </c:pt>
                <c:pt idx="6">
                  <c:v>43194</c:v>
                </c:pt>
                <c:pt idx="7">
                  <c:v>43195</c:v>
                </c:pt>
                <c:pt idx="8">
                  <c:v>43196</c:v>
                </c:pt>
                <c:pt idx="9">
                  <c:v>43199</c:v>
                </c:pt>
                <c:pt idx="10">
                  <c:v>43200</c:v>
                </c:pt>
                <c:pt idx="11">
                  <c:v>43201</c:v>
                </c:pt>
                <c:pt idx="12">
                  <c:v>43202</c:v>
                </c:pt>
                <c:pt idx="13">
                  <c:v>43203</c:v>
                </c:pt>
                <c:pt idx="14">
                  <c:v>43206</c:v>
                </c:pt>
                <c:pt idx="15">
                  <c:v>43207</c:v>
                </c:pt>
                <c:pt idx="16">
                  <c:v>43208</c:v>
                </c:pt>
                <c:pt idx="17">
                  <c:v>43209</c:v>
                </c:pt>
                <c:pt idx="18">
                  <c:v>43210</c:v>
                </c:pt>
                <c:pt idx="19">
                  <c:v>43213</c:v>
                </c:pt>
                <c:pt idx="20">
                  <c:v>43214</c:v>
                </c:pt>
                <c:pt idx="21">
                  <c:v>43215</c:v>
                </c:pt>
                <c:pt idx="22">
                  <c:v>43216</c:v>
                </c:pt>
                <c:pt idx="23">
                  <c:v>43217</c:v>
                </c:pt>
                <c:pt idx="24">
                  <c:v>43220</c:v>
                </c:pt>
                <c:pt idx="25">
                  <c:v>43221</c:v>
                </c:pt>
                <c:pt idx="26">
                  <c:v>43222</c:v>
                </c:pt>
                <c:pt idx="27">
                  <c:v>43223</c:v>
                </c:pt>
                <c:pt idx="28">
                  <c:v>43224</c:v>
                </c:pt>
                <c:pt idx="29">
                  <c:v>43227</c:v>
                </c:pt>
                <c:pt idx="30">
                  <c:v>43228</c:v>
                </c:pt>
                <c:pt idx="31">
                  <c:v>43229</c:v>
                </c:pt>
                <c:pt idx="32">
                  <c:v>43230</c:v>
                </c:pt>
                <c:pt idx="33">
                  <c:v>43231</c:v>
                </c:pt>
                <c:pt idx="34">
                  <c:v>43234</c:v>
                </c:pt>
                <c:pt idx="35">
                  <c:v>43235</c:v>
                </c:pt>
                <c:pt idx="36">
                  <c:v>43236</c:v>
                </c:pt>
                <c:pt idx="37">
                  <c:v>43237</c:v>
                </c:pt>
                <c:pt idx="38">
                  <c:v>43238</c:v>
                </c:pt>
                <c:pt idx="39">
                  <c:v>43241</c:v>
                </c:pt>
                <c:pt idx="40">
                  <c:v>43242</c:v>
                </c:pt>
                <c:pt idx="41">
                  <c:v>43243</c:v>
                </c:pt>
                <c:pt idx="42">
                  <c:v>43244</c:v>
                </c:pt>
                <c:pt idx="43">
                  <c:v>43245</c:v>
                </c:pt>
                <c:pt idx="44">
                  <c:v>43249</c:v>
                </c:pt>
                <c:pt idx="45">
                  <c:v>43250</c:v>
                </c:pt>
                <c:pt idx="46">
                  <c:v>43251</c:v>
                </c:pt>
                <c:pt idx="47">
                  <c:v>43252</c:v>
                </c:pt>
                <c:pt idx="48">
                  <c:v>43255</c:v>
                </c:pt>
                <c:pt idx="49">
                  <c:v>43256</c:v>
                </c:pt>
                <c:pt idx="50">
                  <c:v>43257</c:v>
                </c:pt>
                <c:pt idx="51">
                  <c:v>43258</c:v>
                </c:pt>
                <c:pt idx="52">
                  <c:v>43259</c:v>
                </c:pt>
                <c:pt idx="53">
                  <c:v>43262</c:v>
                </c:pt>
                <c:pt idx="54">
                  <c:v>43263</c:v>
                </c:pt>
                <c:pt idx="55">
                  <c:v>43264</c:v>
                </c:pt>
                <c:pt idx="56">
                  <c:v>43265</c:v>
                </c:pt>
                <c:pt idx="57">
                  <c:v>43266</c:v>
                </c:pt>
                <c:pt idx="58">
                  <c:v>43269</c:v>
                </c:pt>
                <c:pt idx="59">
                  <c:v>43270</c:v>
                </c:pt>
                <c:pt idx="60">
                  <c:v>43271</c:v>
                </c:pt>
                <c:pt idx="61">
                  <c:v>43272</c:v>
                </c:pt>
                <c:pt idx="62">
                  <c:v>43273</c:v>
                </c:pt>
                <c:pt idx="63">
                  <c:v>43276</c:v>
                </c:pt>
                <c:pt idx="64">
                  <c:v>43277</c:v>
                </c:pt>
                <c:pt idx="65">
                  <c:v>43278</c:v>
                </c:pt>
                <c:pt idx="66">
                  <c:v>43279</c:v>
                </c:pt>
                <c:pt idx="67">
                  <c:v>43280</c:v>
                </c:pt>
                <c:pt idx="68">
                  <c:v>43283</c:v>
                </c:pt>
                <c:pt idx="69">
                  <c:v>43284</c:v>
                </c:pt>
                <c:pt idx="70">
                  <c:v>43286</c:v>
                </c:pt>
                <c:pt idx="71">
                  <c:v>43287</c:v>
                </c:pt>
                <c:pt idx="72">
                  <c:v>43290</c:v>
                </c:pt>
                <c:pt idx="73">
                  <c:v>43291</c:v>
                </c:pt>
                <c:pt idx="74">
                  <c:v>43292</c:v>
                </c:pt>
                <c:pt idx="75">
                  <c:v>43293</c:v>
                </c:pt>
                <c:pt idx="76">
                  <c:v>43294</c:v>
                </c:pt>
                <c:pt idx="77">
                  <c:v>43297</c:v>
                </c:pt>
                <c:pt idx="78">
                  <c:v>43298</c:v>
                </c:pt>
                <c:pt idx="79">
                  <c:v>43299</c:v>
                </c:pt>
                <c:pt idx="80">
                  <c:v>43300</c:v>
                </c:pt>
                <c:pt idx="81">
                  <c:v>43301</c:v>
                </c:pt>
                <c:pt idx="82">
                  <c:v>43304</c:v>
                </c:pt>
                <c:pt idx="83">
                  <c:v>43305</c:v>
                </c:pt>
                <c:pt idx="84">
                  <c:v>43306</c:v>
                </c:pt>
                <c:pt idx="85">
                  <c:v>43307</c:v>
                </c:pt>
                <c:pt idx="86">
                  <c:v>43308</c:v>
                </c:pt>
                <c:pt idx="87">
                  <c:v>43311</c:v>
                </c:pt>
                <c:pt idx="88">
                  <c:v>43312</c:v>
                </c:pt>
                <c:pt idx="89">
                  <c:v>43313</c:v>
                </c:pt>
                <c:pt idx="90">
                  <c:v>43314</c:v>
                </c:pt>
                <c:pt idx="91">
                  <c:v>43315</c:v>
                </c:pt>
                <c:pt idx="92">
                  <c:v>43318</c:v>
                </c:pt>
                <c:pt idx="93">
                  <c:v>43319</c:v>
                </c:pt>
                <c:pt idx="94">
                  <c:v>43320</c:v>
                </c:pt>
                <c:pt idx="95">
                  <c:v>43321</c:v>
                </c:pt>
                <c:pt idx="96">
                  <c:v>43322</c:v>
                </c:pt>
                <c:pt idx="97">
                  <c:v>43325</c:v>
                </c:pt>
                <c:pt idx="98">
                  <c:v>43326</c:v>
                </c:pt>
                <c:pt idx="99">
                  <c:v>43327</c:v>
                </c:pt>
                <c:pt idx="100">
                  <c:v>43328</c:v>
                </c:pt>
                <c:pt idx="101">
                  <c:v>43329</c:v>
                </c:pt>
                <c:pt idx="102">
                  <c:v>43332</c:v>
                </c:pt>
                <c:pt idx="103">
                  <c:v>43333</c:v>
                </c:pt>
                <c:pt idx="104">
                  <c:v>43334</c:v>
                </c:pt>
                <c:pt idx="105">
                  <c:v>43335</c:v>
                </c:pt>
                <c:pt idx="106">
                  <c:v>43336</c:v>
                </c:pt>
                <c:pt idx="107">
                  <c:v>43339</c:v>
                </c:pt>
                <c:pt idx="108">
                  <c:v>43340</c:v>
                </c:pt>
                <c:pt idx="109">
                  <c:v>43341</c:v>
                </c:pt>
                <c:pt idx="110">
                  <c:v>43342</c:v>
                </c:pt>
                <c:pt idx="111">
                  <c:v>43343</c:v>
                </c:pt>
                <c:pt idx="112">
                  <c:v>43347</c:v>
                </c:pt>
                <c:pt idx="113">
                  <c:v>43348</c:v>
                </c:pt>
                <c:pt idx="114">
                  <c:v>43349</c:v>
                </c:pt>
                <c:pt idx="115">
                  <c:v>43350</c:v>
                </c:pt>
                <c:pt idx="116">
                  <c:v>43353</c:v>
                </c:pt>
                <c:pt idx="117">
                  <c:v>43354</c:v>
                </c:pt>
                <c:pt idx="118">
                  <c:v>43355</c:v>
                </c:pt>
                <c:pt idx="119">
                  <c:v>43356</c:v>
                </c:pt>
                <c:pt idx="120">
                  <c:v>43357</c:v>
                </c:pt>
                <c:pt idx="121">
                  <c:v>43360</c:v>
                </c:pt>
                <c:pt idx="122">
                  <c:v>43361</c:v>
                </c:pt>
                <c:pt idx="123">
                  <c:v>43362</c:v>
                </c:pt>
                <c:pt idx="124">
                  <c:v>43363</c:v>
                </c:pt>
                <c:pt idx="125">
                  <c:v>43364</c:v>
                </c:pt>
                <c:pt idx="126">
                  <c:v>43367</c:v>
                </c:pt>
                <c:pt idx="127">
                  <c:v>43368</c:v>
                </c:pt>
                <c:pt idx="128">
                  <c:v>43369</c:v>
                </c:pt>
                <c:pt idx="129">
                  <c:v>43370</c:v>
                </c:pt>
                <c:pt idx="130">
                  <c:v>43371</c:v>
                </c:pt>
                <c:pt idx="131">
                  <c:v>43374</c:v>
                </c:pt>
                <c:pt idx="132">
                  <c:v>43375</c:v>
                </c:pt>
                <c:pt idx="133">
                  <c:v>43376</c:v>
                </c:pt>
                <c:pt idx="134">
                  <c:v>43377</c:v>
                </c:pt>
                <c:pt idx="135">
                  <c:v>43378</c:v>
                </c:pt>
                <c:pt idx="136">
                  <c:v>43381</c:v>
                </c:pt>
                <c:pt idx="137">
                  <c:v>43382</c:v>
                </c:pt>
                <c:pt idx="138">
                  <c:v>43383</c:v>
                </c:pt>
                <c:pt idx="139">
                  <c:v>43384</c:v>
                </c:pt>
                <c:pt idx="140">
                  <c:v>43385</c:v>
                </c:pt>
                <c:pt idx="141">
                  <c:v>43388</c:v>
                </c:pt>
                <c:pt idx="142">
                  <c:v>43389</c:v>
                </c:pt>
                <c:pt idx="143">
                  <c:v>43390</c:v>
                </c:pt>
                <c:pt idx="144">
                  <c:v>43391</c:v>
                </c:pt>
                <c:pt idx="145">
                  <c:v>43392</c:v>
                </c:pt>
                <c:pt idx="146">
                  <c:v>43395</c:v>
                </c:pt>
                <c:pt idx="147">
                  <c:v>43396</c:v>
                </c:pt>
                <c:pt idx="148">
                  <c:v>43397</c:v>
                </c:pt>
                <c:pt idx="149">
                  <c:v>43398</c:v>
                </c:pt>
                <c:pt idx="150">
                  <c:v>43399</c:v>
                </c:pt>
                <c:pt idx="151">
                  <c:v>43402</c:v>
                </c:pt>
                <c:pt idx="152">
                  <c:v>43403</c:v>
                </c:pt>
                <c:pt idx="153">
                  <c:v>43404</c:v>
                </c:pt>
                <c:pt idx="154">
                  <c:v>43405</c:v>
                </c:pt>
                <c:pt idx="155">
                  <c:v>43406</c:v>
                </c:pt>
                <c:pt idx="156">
                  <c:v>43409</c:v>
                </c:pt>
                <c:pt idx="157">
                  <c:v>43410</c:v>
                </c:pt>
                <c:pt idx="158">
                  <c:v>43411</c:v>
                </c:pt>
                <c:pt idx="159">
                  <c:v>43412</c:v>
                </c:pt>
                <c:pt idx="160">
                  <c:v>43413</c:v>
                </c:pt>
                <c:pt idx="161">
                  <c:v>43416</c:v>
                </c:pt>
                <c:pt idx="162">
                  <c:v>43417</c:v>
                </c:pt>
                <c:pt idx="163">
                  <c:v>43418</c:v>
                </c:pt>
                <c:pt idx="164">
                  <c:v>43419</c:v>
                </c:pt>
                <c:pt idx="165">
                  <c:v>43420</c:v>
                </c:pt>
                <c:pt idx="166">
                  <c:v>43423</c:v>
                </c:pt>
                <c:pt idx="167">
                  <c:v>43424</c:v>
                </c:pt>
                <c:pt idx="168">
                  <c:v>43425</c:v>
                </c:pt>
                <c:pt idx="169">
                  <c:v>43427</c:v>
                </c:pt>
                <c:pt idx="170">
                  <c:v>43430</c:v>
                </c:pt>
                <c:pt idx="171">
                  <c:v>43431</c:v>
                </c:pt>
                <c:pt idx="172">
                  <c:v>43432</c:v>
                </c:pt>
                <c:pt idx="173">
                  <c:v>43433</c:v>
                </c:pt>
                <c:pt idx="174">
                  <c:v>43434</c:v>
                </c:pt>
                <c:pt idx="175">
                  <c:v>43437</c:v>
                </c:pt>
                <c:pt idx="176">
                  <c:v>43438</c:v>
                </c:pt>
                <c:pt idx="177">
                  <c:v>43440</c:v>
                </c:pt>
                <c:pt idx="178">
                  <c:v>43441</c:v>
                </c:pt>
                <c:pt idx="179">
                  <c:v>43444</c:v>
                </c:pt>
                <c:pt idx="180">
                  <c:v>43445</c:v>
                </c:pt>
                <c:pt idx="181">
                  <c:v>43446</c:v>
                </c:pt>
                <c:pt idx="182">
                  <c:v>43447</c:v>
                </c:pt>
                <c:pt idx="183">
                  <c:v>43448</c:v>
                </c:pt>
                <c:pt idx="184">
                  <c:v>43451</c:v>
                </c:pt>
                <c:pt idx="185">
                  <c:v>43452</c:v>
                </c:pt>
                <c:pt idx="186">
                  <c:v>43453</c:v>
                </c:pt>
                <c:pt idx="187">
                  <c:v>43454</c:v>
                </c:pt>
                <c:pt idx="188">
                  <c:v>43455</c:v>
                </c:pt>
                <c:pt idx="189">
                  <c:v>43458</c:v>
                </c:pt>
                <c:pt idx="190">
                  <c:v>43460</c:v>
                </c:pt>
                <c:pt idx="191">
                  <c:v>43461</c:v>
                </c:pt>
                <c:pt idx="192">
                  <c:v>43462</c:v>
                </c:pt>
                <c:pt idx="193">
                  <c:v>43465</c:v>
                </c:pt>
                <c:pt idx="194">
                  <c:v>43467</c:v>
                </c:pt>
                <c:pt idx="195">
                  <c:v>43468</c:v>
                </c:pt>
                <c:pt idx="196">
                  <c:v>43469</c:v>
                </c:pt>
                <c:pt idx="197">
                  <c:v>43472</c:v>
                </c:pt>
                <c:pt idx="198">
                  <c:v>43473</c:v>
                </c:pt>
                <c:pt idx="199">
                  <c:v>43474</c:v>
                </c:pt>
                <c:pt idx="200">
                  <c:v>43475</c:v>
                </c:pt>
                <c:pt idx="201">
                  <c:v>43476</c:v>
                </c:pt>
                <c:pt idx="202">
                  <c:v>43479</c:v>
                </c:pt>
                <c:pt idx="203">
                  <c:v>43480</c:v>
                </c:pt>
                <c:pt idx="204">
                  <c:v>43481</c:v>
                </c:pt>
                <c:pt idx="205">
                  <c:v>43482</c:v>
                </c:pt>
                <c:pt idx="206">
                  <c:v>43483</c:v>
                </c:pt>
                <c:pt idx="207">
                  <c:v>43487</c:v>
                </c:pt>
                <c:pt idx="208">
                  <c:v>43488</c:v>
                </c:pt>
                <c:pt idx="209">
                  <c:v>43489</c:v>
                </c:pt>
                <c:pt idx="210">
                  <c:v>43490</c:v>
                </c:pt>
                <c:pt idx="211">
                  <c:v>43493</c:v>
                </c:pt>
                <c:pt idx="212">
                  <c:v>43494</c:v>
                </c:pt>
                <c:pt idx="213">
                  <c:v>43495</c:v>
                </c:pt>
                <c:pt idx="214">
                  <c:v>43496</c:v>
                </c:pt>
                <c:pt idx="215">
                  <c:v>43497</c:v>
                </c:pt>
                <c:pt idx="216">
                  <c:v>43500</c:v>
                </c:pt>
                <c:pt idx="217">
                  <c:v>43501</c:v>
                </c:pt>
                <c:pt idx="218">
                  <c:v>43502</c:v>
                </c:pt>
                <c:pt idx="219">
                  <c:v>43503</c:v>
                </c:pt>
                <c:pt idx="220">
                  <c:v>43504</c:v>
                </c:pt>
                <c:pt idx="221">
                  <c:v>43507</c:v>
                </c:pt>
                <c:pt idx="222">
                  <c:v>43508</c:v>
                </c:pt>
                <c:pt idx="223">
                  <c:v>43509</c:v>
                </c:pt>
                <c:pt idx="224">
                  <c:v>43510</c:v>
                </c:pt>
                <c:pt idx="225">
                  <c:v>43511</c:v>
                </c:pt>
                <c:pt idx="226">
                  <c:v>43515</c:v>
                </c:pt>
                <c:pt idx="227">
                  <c:v>43516</c:v>
                </c:pt>
                <c:pt idx="228">
                  <c:v>43517</c:v>
                </c:pt>
                <c:pt idx="229">
                  <c:v>43518</c:v>
                </c:pt>
                <c:pt idx="230">
                  <c:v>43521</c:v>
                </c:pt>
                <c:pt idx="231">
                  <c:v>43522</c:v>
                </c:pt>
                <c:pt idx="232">
                  <c:v>43523</c:v>
                </c:pt>
                <c:pt idx="233">
                  <c:v>43524</c:v>
                </c:pt>
                <c:pt idx="234">
                  <c:v>43525</c:v>
                </c:pt>
                <c:pt idx="235">
                  <c:v>43528</c:v>
                </c:pt>
                <c:pt idx="236">
                  <c:v>43529</c:v>
                </c:pt>
                <c:pt idx="237">
                  <c:v>43530</c:v>
                </c:pt>
                <c:pt idx="238">
                  <c:v>43531</c:v>
                </c:pt>
                <c:pt idx="239">
                  <c:v>43532</c:v>
                </c:pt>
                <c:pt idx="240">
                  <c:v>43535</c:v>
                </c:pt>
                <c:pt idx="241">
                  <c:v>43536</c:v>
                </c:pt>
                <c:pt idx="242">
                  <c:v>43537</c:v>
                </c:pt>
                <c:pt idx="243">
                  <c:v>43538</c:v>
                </c:pt>
                <c:pt idx="244">
                  <c:v>43539</c:v>
                </c:pt>
                <c:pt idx="245">
                  <c:v>43542</c:v>
                </c:pt>
                <c:pt idx="246">
                  <c:v>43543</c:v>
                </c:pt>
                <c:pt idx="247">
                  <c:v>43544</c:v>
                </c:pt>
                <c:pt idx="248">
                  <c:v>43545</c:v>
                </c:pt>
                <c:pt idx="249">
                  <c:v>43546</c:v>
                </c:pt>
                <c:pt idx="250">
                  <c:v>43549</c:v>
                </c:pt>
                <c:pt idx="251">
                  <c:v>43550</c:v>
                </c:pt>
              </c:numCache>
            </c:numRef>
          </c:cat>
          <c:val>
            <c:numRef>
              <c:f>AU!$B$2:$B$253</c:f>
              <c:numCache>
                <c:formatCode>General</c:formatCode>
                <c:ptCount val="252"/>
                <c:pt idx="0">
                  <c:v>9.85</c:v>
                </c:pt>
                <c:pt idx="1">
                  <c:v>9.7100000000000009</c:v>
                </c:pt>
                <c:pt idx="2">
                  <c:v>9.42</c:v>
                </c:pt>
                <c:pt idx="3">
                  <c:v>9.49</c:v>
                </c:pt>
                <c:pt idx="4">
                  <c:v>9.75</c:v>
                </c:pt>
                <c:pt idx="5">
                  <c:v>9.49</c:v>
                </c:pt>
                <c:pt idx="6">
                  <c:v>9.33</c:v>
                </c:pt>
                <c:pt idx="7">
                  <c:v>9.26</c:v>
                </c:pt>
                <c:pt idx="8">
                  <c:v>9.2899999999999991</c:v>
                </c:pt>
                <c:pt idx="9">
                  <c:v>9.25</c:v>
                </c:pt>
                <c:pt idx="10">
                  <c:v>9.2200000000000006</c:v>
                </c:pt>
                <c:pt idx="11">
                  <c:v>9.4700000000000006</c:v>
                </c:pt>
                <c:pt idx="12">
                  <c:v>9.19</c:v>
                </c:pt>
                <c:pt idx="13">
                  <c:v>9.36</c:v>
                </c:pt>
                <c:pt idx="14">
                  <c:v>9.17</c:v>
                </c:pt>
                <c:pt idx="15">
                  <c:v>9.0399999999999991</c:v>
                </c:pt>
                <c:pt idx="16">
                  <c:v>9.16</c:v>
                </c:pt>
                <c:pt idx="17">
                  <c:v>9.2200000000000006</c:v>
                </c:pt>
                <c:pt idx="18">
                  <c:v>9.16</c:v>
                </c:pt>
                <c:pt idx="19">
                  <c:v>9.0500000000000007</c:v>
                </c:pt>
                <c:pt idx="20">
                  <c:v>9.1199999999999992</c:v>
                </c:pt>
                <c:pt idx="21">
                  <c:v>9.01</c:v>
                </c:pt>
                <c:pt idx="22">
                  <c:v>9.08</c:v>
                </c:pt>
                <c:pt idx="23">
                  <c:v>9.1300000000000008</c:v>
                </c:pt>
                <c:pt idx="24">
                  <c:v>8.98</c:v>
                </c:pt>
                <c:pt idx="25">
                  <c:v>9.0299999999999994</c:v>
                </c:pt>
                <c:pt idx="26">
                  <c:v>9.16</c:v>
                </c:pt>
                <c:pt idx="27">
                  <c:v>8.9</c:v>
                </c:pt>
                <c:pt idx="28">
                  <c:v>8.9</c:v>
                </c:pt>
                <c:pt idx="29">
                  <c:v>8.56</c:v>
                </c:pt>
                <c:pt idx="30">
                  <c:v>8.81</c:v>
                </c:pt>
                <c:pt idx="31">
                  <c:v>8.9</c:v>
                </c:pt>
                <c:pt idx="32">
                  <c:v>8.9700000000000006</c:v>
                </c:pt>
                <c:pt idx="33">
                  <c:v>9.02</c:v>
                </c:pt>
                <c:pt idx="34">
                  <c:v>8.9600000000000009</c:v>
                </c:pt>
                <c:pt idx="35">
                  <c:v>8.64</c:v>
                </c:pt>
                <c:pt idx="36">
                  <c:v>8.52</c:v>
                </c:pt>
                <c:pt idx="37">
                  <c:v>8.31</c:v>
                </c:pt>
                <c:pt idx="38">
                  <c:v>8.23</c:v>
                </c:pt>
                <c:pt idx="39">
                  <c:v>8.27</c:v>
                </c:pt>
                <c:pt idx="40">
                  <c:v>8.23</c:v>
                </c:pt>
                <c:pt idx="41">
                  <c:v>8.2899999999999991</c:v>
                </c:pt>
                <c:pt idx="42">
                  <c:v>8.51</c:v>
                </c:pt>
                <c:pt idx="43">
                  <c:v>8.4499999999999993</c:v>
                </c:pt>
                <c:pt idx="44">
                  <c:v>8.4600000000000009</c:v>
                </c:pt>
                <c:pt idx="45">
                  <c:v>8.59</c:v>
                </c:pt>
                <c:pt idx="46">
                  <c:v>8.6199999999999992</c:v>
                </c:pt>
                <c:pt idx="47">
                  <c:v>8.6999999999999993</c:v>
                </c:pt>
                <c:pt idx="48">
                  <c:v>8.68</c:v>
                </c:pt>
                <c:pt idx="49">
                  <c:v>8.77</c:v>
                </c:pt>
                <c:pt idx="50">
                  <c:v>8.64</c:v>
                </c:pt>
                <c:pt idx="51">
                  <c:v>8.58</c:v>
                </c:pt>
                <c:pt idx="52">
                  <c:v>8.65</c:v>
                </c:pt>
                <c:pt idx="53">
                  <c:v>8.58</c:v>
                </c:pt>
                <c:pt idx="54">
                  <c:v>8.58</c:v>
                </c:pt>
                <c:pt idx="55">
                  <c:v>8.64</c:v>
                </c:pt>
                <c:pt idx="56">
                  <c:v>8.68</c:v>
                </c:pt>
                <c:pt idx="57">
                  <c:v>8.15</c:v>
                </c:pt>
                <c:pt idx="58">
                  <c:v>8.1199999999999992</c:v>
                </c:pt>
                <c:pt idx="59">
                  <c:v>8.1</c:v>
                </c:pt>
                <c:pt idx="60">
                  <c:v>8.2200000000000006</c:v>
                </c:pt>
                <c:pt idx="61">
                  <c:v>8.23</c:v>
                </c:pt>
                <c:pt idx="62">
                  <c:v>8.26</c:v>
                </c:pt>
                <c:pt idx="63">
                  <c:v>8.23</c:v>
                </c:pt>
                <c:pt idx="64">
                  <c:v>8.18</c:v>
                </c:pt>
                <c:pt idx="65">
                  <c:v>7.97</c:v>
                </c:pt>
                <c:pt idx="66">
                  <c:v>7.86</c:v>
                </c:pt>
                <c:pt idx="67">
                  <c:v>8.2100000000000009</c:v>
                </c:pt>
                <c:pt idx="68">
                  <c:v>8.2200000000000006</c:v>
                </c:pt>
                <c:pt idx="69">
                  <c:v>8.2899999999999991</c:v>
                </c:pt>
                <c:pt idx="70">
                  <c:v>8.51</c:v>
                </c:pt>
                <c:pt idx="71">
                  <c:v>8.7100000000000009</c:v>
                </c:pt>
                <c:pt idx="72">
                  <c:v>8.73</c:v>
                </c:pt>
                <c:pt idx="73">
                  <c:v>8.86</c:v>
                </c:pt>
                <c:pt idx="74">
                  <c:v>8.6199999999999992</c:v>
                </c:pt>
                <c:pt idx="75">
                  <c:v>8.59</c:v>
                </c:pt>
                <c:pt idx="76">
                  <c:v>8.5</c:v>
                </c:pt>
                <c:pt idx="77">
                  <c:v>8.56</c:v>
                </c:pt>
                <c:pt idx="78">
                  <c:v>8.4700000000000006</c:v>
                </c:pt>
                <c:pt idx="79">
                  <c:v>8.3000000000000007</c:v>
                </c:pt>
                <c:pt idx="80">
                  <c:v>8.11</c:v>
                </c:pt>
                <c:pt idx="81">
                  <c:v>8.08</c:v>
                </c:pt>
                <c:pt idx="82">
                  <c:v>7.97</c:v>
                </c:pt>
                <c:pt idx="83">
                  <c:v>8.23</c:v>
                </c:pt>
                <c:pt idx="84">
                  <c:v>8.32</c:v>
                </c:pt>
                <c:pt idx="85">
                  <c:v>8.3699999999999992</c:v>
                </c:pt>
                <c:pt idx="86">
                  <c:v>8.5</c:v>
                </c:pt>
                <c:pt idx="87">
                  <c:v>8.69</c:v>
                </c:pt>
                <c:pt idx="88">
                  <c:v>8.89</c:v>
                </c:pt>
                <c:pt idx="89">
                  <c:v>8.67</c:v>
                </c:pt>
                <c:pt idx="90">
                  <c:v>8.7799999999999994</c:v>
                </c:pt>
                <c:pt idx="91">
                  <c:v>8.75</c:v>
                </c:pt>
                <c:pt idx="92">
                  <c:v>8.48</c:v>
                </c:pt>
                <c:pt idx="93">
                  <c:v>8.48</c:v>
                </c:pt>
                <c:pt idx="94">
                  <c:v>8.5299999999999994</c:v>
                </c:pt>
                <c:pt idx="95">
                  <c:v>8.57</c:v>
                </c:pt>
                <c:pt idx="96">
                  <c:v>8.5500000000000007</c:v>
                </c:pt>
                <c:pt idx="97">
                  <c:v>8.31</c:v>
                </c:pt>
                <c:pt idx="98">
                  <c:v>8.19</c:v>
                </c:pt>
                <c:pt idx="99">
                  <c:v>7.49</c:v>
                </c:pt>
                <c:pt idx="100">
                  <c:v>7.16</c:v>
                </c:pt>
                <c:pt idx="101">
                  <c:v>7.24</c:v>
                </c:pt>
                <c:pt idx="102">
                  <c:v>7.35</c:v>
                </c:pt>
                <c:pt idx="103">
                  <c:v>7.54</c:v>
                </c:pt>
                <c:pt idx="104">
                  <c:v>7.71</c:v>
                </c:pt>
                <c:pt idx="105">
                  <c:v>7.63</c:v>
                </c:pt>
                <c:pt idx="106">
                  <c:v>7.82</c:v>
                </c:pt>
                <c:pt idx="107">
                  <c:v>8.02</c:v>
                </c:pt>
                <c:pt idx="108">
                  <c:v>7.86</c:v>
                </c:pt>
                <c:pt idx="109">
                  <c:v>7.96</c:v>
                </c:pt>
                <c:pt idx="110">
                  <c:v>7.85</c:v>
                </c:pt>
                <c:pt idx="111">
                  <c:v>7.91</c:v>
                </c:pt>
                <c:pt idx="112">
                  <c:v>7.77</c:v>
                </c:pt>
                <c:pt idx="113">
                  <c:v>7.66</c:v>
                </c:pt>
                <c:pt idx="114">
                  <c:v>7.76</c:v>
                </c:pt>
                <c:pt idx="115">
                  <c:v>7.83</c:v>
                </c:pt>
                <c:pt idx="116">
                  <c:v>7.8</c:v>
                </c:pt>
                <c:pt idx="117">
                  <c:v>7.78</c:v>
                </c:pt>
                <c:pt idx="118">
                  <c:v>8.01</c:v>
                </c:pt>
                <c:pt idx="119">
                  <c:v>8.01</c:v>
                </c:pt>
                <c:pt idx="120">
                  <c:v>8.0399999999999991</c:v>
                </c:pt>
                <c:pt idx="121">
                  <c:v>8.34</c:v>
                </c:pt>
                <c:pt idx="122">
                  <c:v>8.4600000000000009</c:v>
                </c:pt>
                <c:pt idx="123">
                  <c:v>8.7200000000000006</c:v>
                </c:pt>
                <c:pt idx="124">
                  <c:v>8.74</c:v>
                </c:pt>
                <c:pt idx="125">
                  <c:v>8.81</c:v>
                </c:pt>
                <c:pt idx="126">
                  <c:v>8.86</c:v>
                </c:pt>
                <c:pt idx="127">
                  <c:v>8.89</c:v>
                </c:pt>
                <c:pt idx="128">
                  <c:v>8.74</c:v>
                </c:pt>
                <c:pt idx="129">
                  <c:v>8.6199999999999992</c:v>
                </c:pt>
                <c:pt idx="130">
                  <c:v>8.58</c:v>
                </c:pt>
                <c:pt idx="131">
                  <c:v>8.5500000000000007</c:v>
                </c:pt>
                <c:pt idx="132">
                  <c:v>8.85</c:v>
                </c:pt>
                <c:pt idx="133">
                  <c:v>8.59</c:v>
                </c:pt>
                <c:pt idx="134">
                  <c:v>8.42</c:v>
                </c:pt>
                <c:pt idx="135">
                  <c:v>8.49</c:v>
                </c:pt>
                <c:pt idx="136">
                  <c:v>8.4499999999999993</c:v>
                </c:pt>
                <c:pt idx="137">
                  <c:v>8.49</c:v>
                </c:pt>
                <c:pt idx="138">
                  <c:v>8.82</c:v>
                </c:pt>
                <c:pt idx="139">
                  <c:v>9.68</c:v>
                </c:pt>
                <c:pt idx="140">
                  <c:v>9.6999999999999993</c:v>
                </c:pt>
                <c:pt idx="141">
                  <c:v>9.9</c:v>
                </c:pt>
                <c:pt idx="142">
                  <c:v>9.83</c:v>
                </c:pt>
                <c:pt idx="143">
                  <c:v>9.56</c:v>
                </c:pt>
                <c:pt idx="144">
                  <c:v>9.81</c:v>
                </c:pt>
                <c:pt idx="145">
                  <c:v>9.7899999999999991</c:v>
                </c:pt>
                <c:pt idx="146">
                  <c:v>9.76</c:v>
                </c:pt>
                <c:pt idx="147">
                  <c:v>9.98</c:v>
                </c:pt>
                <c:pt idx="148">
                  <c:v>9.8000000000000007</c:v>
                </c:pt>
                <c:pt idx="149">
                  <c:v>9.66</c:v>
                </c:pt>
                <c:pt idx="150">
                  <c:v>9.73</c:v>
                </c:pt>
                <c:pt idx="151">
                  <c:v>9.6</c:v>
                </c:pt>
                <c:pt idx="152">
                  <c:v>9.83</c:v>
                </c:pt>
                <c:pt idx="153">
                  <c:v>9.41</c:v>
                </c:pt>
                <c:pt idx="154">
                  <c:v>9.86</c:v>
                </c:pt>
                <c:pt idx="155">
                  <c:v>9.9700000000000006</c:v>
                </c:pt>
                <c:pt idx="156">
                  <c:v>10.43</c:v>
                </c:pt>
                <c:pt idx="157">
                  <c:v>9.8800000000000008</c:v>
                </c:pt>
                <c:pt idx="158">
                  <c:v>9.98</c:v>
                </c:pt>
                <c:pt idx="159">
                  <c:v>9.94</c:v>
                </c:pt>
                <c:pt idx="160">
                  <c:v>9.58</c:v>
                </c:pt>
                <c:pt idx="161">
                  <c:v>9.4600000000000009</c:v>
                </c:pt>
                <c:pt idx="162">
                  <c:v>9.31</c:v>
                </c:pt>
                <c:pt idx="163">
                  <c:v>9.4600000000000009</c:v>
                </c:pt>
                <c:pt idx="164">
                  <c:v>9.65</c:v>
                </c:pt>
                <c:pt idx="165">
                  <c:v>9.7799999999999994</c:v>
                </c:pt>
                <c:pt idx="166">
                  <c:v>9.8699999999999992</c:v>
                </c:pt>
                <c:pt idx="167">
                  <c:v>9.82</c:v>
                </c:pt>
                <c:pt idx="168">
                  <c:v>10.25</c:v>
                </c:pt>
                <c:pt idx="169">
                  <c:v>10.050000000000001</c:v>
                </c:pt>
                <c:pt idx="170">
                  <c:v>10.07</c:v>
                </c:pt>
                <c:pt idx="171">
                  <c:v>9.89</c:v>
                </c:pt>
                <c:pt idx="172">
                  <c:v>10.19</c:v>
                </c:pt>
                <c:pt idx="173">
                  <c:v>10.08</c:v>
                </c:pt>
                <c:pt idx="174">
                  <c:v>9.92</c:v>
                </c:pt>
                <c:pt idx="175">
                  <c:v>10.19</c:v>
                </c:pt>
                <c:pt idx="176">
                  <c:v>10.5</c:v>
                </c:pt>
                <c:pt idx="177">
                  <c:v>10.85</c:v>
                </c:pt>
                <c:pt idx="178">
                  <c:v>11.28</c:v>
                </c:pt>
                <c:pt idx="179">
                  <c:v>11.1</c:v>
                </c:pt>
                <c:pt idx="180">
                  <c:v>11.42</c:v>
                </c:pt>
                <c:pt idx="181">
                  <c:v>11.78</c:v>
                </c:pt>
                <c:pt idx="182">
                  <c:v>11.97</c:v>
                </c:pt>
                <c:pt idx="183">
                  <c:v>11.85</c:v>
                </c:pt>
                <c:pt idx="184">
                  <c:v>12.11</c:v>
                </c:pt>
                <c:pt idx="185">
                  <c:v>12.48</c:v>
                </c:pt>
                <c:pt idx="186">
                  <c:v>11.79</c:v>
                </c:pt>
                <c:pt idx="187">
                  <c:v>12.27</c:v>
                </c:pt>
                <c:pt idx="188">
                  <c:v>12.24</c:v>
                </c:pt>
                <c:pt idx="189">
                  <c:v>12.7</c:v>
                </c:pt>
                <c:pt idx="190">
                  <c:v>12.36</c:v>
                </c:pt>
                <c:pt idx="191">
                  <c:v>12.51</c:v>
                </c:pt>
                <c:pt idx="192">
                  <c:v>12.3</c:v>
                </c:pt>
                <c:pt idx="193">
                  <c:v>12.55</c:v>
                </c:pt>
                <c:pt idx="194">
                  <c:v>12.73</c:v>
                </c:pt>
                <c:pt idx="195">
                  <c:v>13.21</c:v>
                </c:pt>
                <c:pt idx="196">
                  <c:v>12.8</c:v>
                </c:pt>
                <c:pt idx="197">
                  <c:v>12.54</c:v>
                </c:pt>
                <c:pt idx="198">
                  <c:v>12.61</c:v>
                </c:pt>
                <c:pt idx="199">
                  <c:v>12.93</c:v>
                </c:pt>
                <c:pt idx="200">
                  <c:v>12.51</c:v>
                </c:pt>
                <c:pt idx="201">
                  <c:v>12.59</c:v>
                </c:pt>
                <c:pt idx="202">
                  <c:v>12.49</c:v>
                </c:pt>
                <c:pt idx="203">
                  <c:v>12.31</c:v>
                </c:pt>
                <c:pt idx="204">
                  <c:v>12.47</c:v>
                </c:pt>
                <c:pt idx="205">
                  <c:v>12.51</c:v>
                </c:pt>
                <c:pt idx="206">
                  <c:v>12.07</c:v>
                </c:pt>
                <c:pt idx="207">
                  <c:v>12.26</c:v>
                </c:pt>
                <c:pt idx="208">
                  <c:v>12.5</c:v>
                </c:pt>
                <c:pt idx="209">
                  <c:v>12.66</c:v>
                </c:pt>
                <c:pt idx="210">
                  <c:v>13.11</c:v>
                </c:pt>
                <c:pt idx="211">
                  <c:v>13.54</c:v>
                </c:pt>
                <c:pt idx="212">
                  <c:v>13.61</c:v>
                </c:pt>
                <c:pt idx="213">
                  <c:v>13.83</c:v>
                </c:pt>
                <c:pt idx="214">
                  <c:v>14.29</c:v>
                </c:pt>
                <c:pt idx="215">
                  <c:v>14.3</c:v>
                </c:pt>
                <c:pt idx="216">
                  <c:v>13.61</c:v>
                </c:pt>
                <c:pt idx="217">
                  <c:v>13.65</c:v>
                </c:pt>
                <c:pt idx="218">
                  <c:v>13.52</c:v>
                </c:pt>
                <c:pt idx="219">
                  <c:v>13.59</c:v>
                </c:pt>
                <c:pt idx="220">
                  <c:v>13.5</c:v>
                </c:pt>
                <c:pt idx="221">
                  <c:v>13.25</c:v>
                </c:pt>
                <c:pt idx="222">
                  <c:v>13.44</c:v>
                </c:pt>
                <c:pt idx="223">
                  <c:v>13.43</c:v>
                </c:pt>
                <c:pt idx="224">
                  <c:v>13.68</c:v>
                </c:pt>
                <c:pt idx="225">
                  <c:v>13.58</c:v>
                </c:pt>
                <c:pt idx="226">
                  <c:v>14.98</c:v>
                </c:pt>
                <c:pt idx="227">
                  <c:v>15.51</c:v>
                </c:pt>
                <c:pt idx="228">
                  <c:v>15</c:v>
                </c:pt>
                <c:pt idx="229">
                  <c:v>14.85</c:v>
                </c:pt>
                <c:pt idx="230">
                  <c:v>14.44</c:v>
                </c:pt>
                <c:pt idx="231">
                  <c:v>14.64</c:v>
                </c:pt>
                <c:pt idx="232">
                  <c:v>14.51</c:v>
                </c:pt>
                <c:pt idx="233">
                  <c:v>14.17</c:v>
                </c:pt>
                <c:pt idx="234">
                  <c:v>13.63</c:v>
                </c:pt>
                <c:pt idx="235">
                  <c:v>13.43</c:v>
                </c:pt>
                <c:pt idx="236">
                  <c:v>13.35</c:v>
                </c:pt>
                <c:pt idx="237">
                  <c:v>12.95</c:v>
                </c:pt>
                <c:pt idx="238">
                  <c:v>13</c:v>
                </c:pt>
                <c:pt idx="239">
                  <c:v>13.4</c:v>
                </c:pt>
                <c:pt idx="240">
                  <c:v>12.81</c:v>
                </c:pt>
                <c:pt idx="241">
                  <c:v>12.83</c:v>
                </c:pt>
                <c:pt idx="242">
                  <c:v>13.13</c:v>
                </c:pt>
                <c:pt idx="243">
                  <c:v>13.14</c:v>
                </c:pt>
                <c:pt idx="244">
                  <c:v>13.6</c:v>
                </c:pt>
                <c:pt idx="245">
                  <c:v>13.43</c:v>
                </c:pt>
                <c:pt idx="246">
                  <c:v>13.36</c:v>
                </c:pt>
                <c:pt idx="247">
                  <c:v>13.8</c:v>
                </c:pt>
                <c:pt idx="248">
                  <c:v>14</c:v>
                </c:pt>
                <c:pt idx="249">
                  <c:v>14.44</c:v>
                </c:pt>
                <c:pt idx="250">
                  <c:v>14.47</c:v>
                </c:pt>
                <c:pt idx="251">
                  <c:v>14.31</c:v>
                </c:pt>
              </c:numCache>
            </c:numRef>
          </c:val>
          <c:smooth val="0"/>
          <c:extLst>
            <c:ext xmlns:c16="http://schemas.microsoft.com/office/drawing/2014/chart" uri="{C3380CC4-5D6E-409C-BE32-E72D297353CC}">
              <c16:uniqueId val="{00000000-1513-4ED2-832A-2EE0BA07E209}"/>
            </c:ext>
          </c:extLst>
        </c:ser>
        <c:dLbls>
          <c:showLegendKey val="0"/>
          <c:showVal val="0"/>
          <c:showCatName val="0"/>
          <c:showSerName val="0"/>
          <c:showPercent val="0"/>
          <c:showBubbleSize val="0"/>
        </c:dLbls>
        <c:smooth val="0"/>
        <c:axId val="489736544"/>
        <c:axId val="489736872"/>
      </c:lineChart>
      <c:dateAx>
        <c:axId val="489736544"/>
        <c:scaling>
          <c:orientation val="minMax"/>
        </c:scaling>
        <c:delete val="0"/>
        <c:axPos val="b"/>
        <c:numFmt formatCode="m/d/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89736872"/>
        <c:crosses val="autoZero"/>
        <c:auto val="1"/>
        <c:lblOffset val="100"/>
        <c:baseTimeUnit val="days"/>
      </c:dateAx>
      <c:valAx>
        <c:axId val="489736872"/>
        <c:scaling>
          <c:orientation val="minMax"/>
          <c:min val="7"/>
        </c:scaling>
        <c:delete val="0"/>
        <c:axPos val="l"/>
        <c:majorGridlines>
          <c:spPr>
            <a:ln w="9525" cap="flat" cmpd="sng" algn="ctr">
              <a:solidFill>
                <a:schemeClr val="tx1">
                  <a:lumMod val="15000"/>
                  <a:lumOff val="85000"/>
                </a:schemeClr>
              </a:solidFill>
              <a:round/>
            </a:ln>
            <a:effectLst/>
          </c:spPr>
        </c:majorGridlines>
        <c:numFmt formatCode="&quot;$&quot;#,##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897365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solidFill>
                <a:latin typeface="+mn-lt"/>
                <a:ea typeface="+mn-ea"/>
                <a:cs typeface="+mn-cs"/>
              </a:defRPr>
            </a:pPr>
            <a:r>
              <a:rPr lang="en-US" dirty="0"/>
              <a:t> </a:t>
            </a:r>
            <a:r>
              <a:rPr lang="en-US" sz="1100" b="1" i="0" baseline="0" dirty="0">
                <a:effectLst/>
                <a:latin typeface="Tahoma" panose="020B0604030504040204" pitchFamily="34" charset="0"/>
                <a:ea typeface="Tahoma" panose="020B0604030504040204" pitchFamily="34" charset="0"/>
                <a:cs typeface="Tahoma" panose="020B0604030504040204" pitchFamily="34" charset="0"/>
              </a:rPr>
              <a:t>Goldcorp (GG) Price Chart</a:t>
            </a:r>
            <a:r>
              <a:rPr lang="en-US" sz="1100" dirty="0">
                <a:latin typeface="Tahoma" panose="020B0604030504040204" pitchFamily="34" charset="0"/>
                <a:ea typeface="Tahoma" panose="020B0604030504040204" pitchFamily="34" charset="0"/>
                <a:cs typeface="Tahoma" panose="020B0604030504040204" pitchFamily="34" charset="0"/>
              </a:rPr>
              <a:t> </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solidFill>
              <a:latin typeface="+mn-lt"/>
              <a:ea typeface="+mn-ea"/>
              <a:cs typeface="+mn-cs"/>
            </a:defRPr>
          </a:pPr>
          <a:endParaRPr lang="en-US"/>
        </a:p>
      </c:txPr>
    </c:title>
    <c:autoTitleDeleted val="0"/>
    <c:plotArea>
      <c:layout/>
      <c:lineChart>
        <c:grouping val="standard"/>
        <c:varyColors val="0"/>
        <c:ser>
          <c:idx val="0"/>
          <c:order val="0"/>
          <c:tx>
            <c:strRef>
              <c:f>GG!$B$1</c:f>
              <c:strCache>
                <c:ptCount val="1"/>
                <c:pt idx="0">
                  <c:v> Close </c:v>
                </c:pt>
              </c:strCache>
            </c:strRef>
          </c:tx>
          <c:spPr>
            <a:ln w="28575" cap="rnd">
              <a:solidFill>
                <a:srgbClr val="C00000"/>
              </a:solidFill>
              <a:round/>
            </a:ln>
            <a:effectLst/>
          </c:spPr>
          <c:marker>
            <c:symbol val="none"/>
          </c:marker>
          <c:cat>
            <c:numRef>
              <c:f>GG!$A$2:$A$253</c:f>
              <c:numCache>
                <c:formatCode>m/d/yyyy</c:formatCode>
                <c:ptCount val="252"/>
                <c:pt idx="0">
                  <c:v>43185</c:v>
                </c:pt>
                <c:pt idx="1">
                  <c:v>43186</c:v>
                </c:pt>
                <c:pt idx="2">
                  <c:v>43187</c:v>
                </c:pt>
                <c:pt idx="3">
                  <c:v>43188</c:v>
                </c:pt>
                <c:pt idx="4">
                  <c:v>43192</c:v>
                </c:pt>
                <c:pt idx="5">
                  <c:v>43193</c:v>
                </c:pt>
                <c:pt idx="6">
                  <c:v>43194</c:v>
                </c:pt>
                <c:pt idx="7">
                  <c:v>43195</c:v>
                </c:pt>
                <c:pt idx="8">
                  <c:v>43196</c:v>
                </c:pt>
                <c:pt idx="9">
                  <c:v>43199</c:v>
                </c:pt>
                <c:pt idx="10">
                  <c:v>43200</c:v>
                </c:pt>
                <c:pt idx="11">
                  <c:v>43201</c:v>
                </c:pt>
                <c:pt idx="12">
                  <c:v>43202</c:v>
                </c:pt>
                <c:pt idx="13">
                  <c:v>43203</c:v>
                </c:pt>
                <c:pt idx="14">
                  <c:v>43206</c:v>
                </c:pt>
                <c:pt idx="15">
                  <c:v>43207</c:v>
                </c:pt>
                <c:pt idx="16">
                  <c:v>43208</c:v>
                </c:pt>
                <c:pt idx="17">
                  <c:v>43209</c:v>
                </c:pt>
                <c:pt idx="18">
                  <c:v>43210</c:v>
                </c:pt>
                <c:pt idx="19">
                  <c:v>43213</c:v>
                </c:pt>
                <c:pt idx="20">
                  <c:v>43214</c:v>
                </c:pt>
                <c:pt idx="21">
                  <c:v>43215</c:v>
                </c:pt>
                <c:pt idx="22">
                  <c:v>43216</c:v>
                </c:pt>
                <c:pt idx="23">
                  <c:v>43217</c:v>
                </c:pt>
                <c:pt idx="24">
                  <c:v>43220</c:v>
                </c:pt>
                <c:pt idx="25">
                  <c:v>43221</c:v>
                </c:pt>
                <c:pt idx="26">
                  <c:v>43222</c:v>
                </c:pt>
                <c:pt idx="27">
                  <c:v>43223</c:v>
                </c:pt>
                <c:pt idx="28">
                  <c:v>43224</c:v>
                </c:pt>
                <c:pt idx="29">
                  <c:v>43227</c:v>
                </c:pt>
                <c:pt idx="30">
                  <c:v>43228</c:v>
                </c:pt>
                <c:pt idx="31">
                  <c:v>43229</c:v>
                </c:pt>
                <c:pt idx="32">
                  <c:v>43230</c:v>
                </c:pt>
                <c:pt idx="33">
                  <c:v>43231</c:v>
                </c:pt>
                <c:pt idx="34">
                  <c:v>43234</c:v>
                </c:pt>
                <c:pt idx="35">
                  <c:v>43235</c:v>
                </c:pt>
                <c:pt idx="36">
                  <c:v>43236</c:v>
                </c:pt>
                <c:pt idx="37">
                  <c:v>43237</c:v>
                </c:pt>
                <c:pt idx="38">
                  <c:v>43238</c:v>
                </c:pt>
                <c:pt idx="39">
                  <c:v>43241</c:v>
                </c:pt>
                <c:pt idx="40">
                  <c:v>43242</c:v>
                </c:pt>
                <c:pt idx="41">
                  <c:v>43243</c:v>
                </c:pt>
                <c:pt idx="42">
                  <c:v>43244</c:v>
                </c:pt>
                <c:pt idx="43">
                  <c:v>43245</c:v>
                </c:pt>
                <c:pt idx="44">
                  <c:v>43249</c:v>
                </c:pt>
                <c:pt idx="45">
                  <c:v>43250</c:v>
                </c:pt>
                <c:pt idx="46">
                  <c:v>43251</c:v>
                </c:pt>
                <c:pt idx="47">
                  <c:v>43252</c:v>
                </c:pt>
                <c:pt idx="48">
                  <c:v>43255</c:v>
                </c:pt>
                <c:pt idx="49">
                  <c:v>43256</c:v>
                </c:pt>
                <c:pt idx="50">
                  <c:v>43257</c:v>
                </c:pt>
                <c:pt idx="51">
                  <c:v>43258</c:v>
                </c:pt>
                <c:pt idx="52">
                  <c:v>43259</c:v>
                </c:pt>
                <c:pt idx="53">
                  <c:v>43262</c:v>
                </c:pt>
                <c:pt idx="54">
                  <c:v>43263</c:v>
                </c:pt>
                <c:pt idx="55">
                  <c:v>43264</c:v>
                </c:pt>
                <c:pt idx="56">
                  <c:v>43265</c:v>
                </c:pt>
                <c:pt idx="57">
                  <c:v>43266</c:v>
                </c:pt>
                <c:pt idx="58">
                  <c:v>43269</c:v>
                </c:pt>
                <c:pt idx="59">
                  <c:v>43270</c:v>
                </c:pt>
                <c:pt idx="60">
                  <c:v>43271</c:v>
                </c:pt>
                <c:pt idx="61">
                  <c:v>43272</c:v>
                </c:pt>
                <c:pt idx="62">
                  <c:v>43273</c:v>
                </c:pt>
                <c:pt idx="63">
                  <c:v>43276</c:v>
                </c:pt>
                <c:pt idx="64">
                  <c:v>43277</c:v>
                </c:pt>
                <c:pt idx="65">
                  <c:v>43278</c:v>
                </c:pt>
                <c:pt idx="66">
                  <c:v>43279</c:v>
                </c:pt>
                <c:pt idx="67">
                  <c:v>43280</c:v>
                </c:pt>
                <c:pt idx="68">
                  <c:v>43283</c:v>
                </c:pt>
                <c:pt idx="69">
                  <c:v>43284</c:v>
                </c:pt>
                <c:pt idx="70">
                  <c:v>43286</c:v>
                </c:pt>
                <c:pt idx="71">
                  <c:v>43287</c:v>
                </c:pt>
                <c:pt idx="72">
                  <c:v>43290</c:v>
                </c:pt>
                <c:pt idx="73">
                  <c:v>43291</c:v>
                </c:pt>
                <c:pt idx="74">
                  <c:v>43292</c:v>
                </c:pt>
                <c:pt idx="75">
                  <c:v>43293</c:v>
                </c:pt>
                <c:pt idx="76">
                  <c:v>43294</c:v>
                </c:pt>
                <c:pt idx="77">
                  <c:v>43297</c:v>
                </c:pt>
                <c:pt idx="78">
                  <c:v>43298</c:v>
                </c:pt>
                <c:pt idx="79">
                  <c:v>43299</c:v>
                </c:pt>
                <c:pt idx="80">
                  <c:v>43300</c:v>
                </c:pt>
                <c:pt idx="81">
                  <c:v>43301</c:v>
                </c:pt>
                <c:pt idx="82">
                  <c:v>43304</c:v>
                </c:pt>
                <c:pt idx="83">
                  <c:v>43305</c:v>
                </c:pt>
                <c:pt idx="84">
                  <c:v>43306</c:v>
                </c:pt>
                <c:pt idx="85">
                  <c:v>43307</c:v>
                </c:pt>
                <c:pt idx="86">
                  <c:v>43308</c:v>
                </c:pt>
                <c:pt idx="87">
                  <c:v>43311</c:v>
                </c:pt>
                <c:pt idx="88">
                  <c:v>43312</c:v>
                </c:pt>
                <c:pt idx="89">
                  <c:v>43313</c:v>
                </c:pt>
                <c:pt idx="90">
                  <c:v>43314</c:v>
                </c:pt>
                <c:pt idx="91">
                  <c:v>43315</c:v>
                </c:pt>
                <c:pt idx="92">
                  <c:v>43318</c:v>
                </c:pt>
                <c:pt idx="93">
                  <c:v>43319</c:v>
                </c:pt>
                <c:pt idx="94">
                  <c:v>43320</c:v>
                </c:pt>
                <c:pt idx="95">
                  <c:v>43321</c:v>
                </c:pt>
                <c:pt idx="96">
                  <c:v>43322</c:v>
                </c:pt>
                <c:pt idx="97">
                  <c:v>43325</c:v>
                </c:pt>
                <c:pt idx="98">
                  <c:v>43326</c:v>
                </c:pt>
                <c:pt idx="99">
                  <c:v>43327</c:v>
                </c:pt>
                <c:pt idx="100">
                  <c:v>43328</c:v>
                </c:pt>
                <c:pt idx="101">
                  <c:v>43329</c:v>
                </c:pt>
                <c:pt idx="102">
                  <c:v>43332</c:v>
                </c:pt>
                <c:pt idx="103">
                  <c:v>43333</c:v>
                </c:pt>
                <c:pt idx="104">
                  <c:v>43334</c:v>
                </c:pt>
                <c:pt idx="105">
                  <c:v>43335</c:v>
                </c:pt>
                <c:pt idx="106">
                  <c:v>43336</c:v>
                </c:pt>
                <c:pt idx="107">
                  <c:v>43339</c:v>
                </c:pt>
                <c:pt idx="108">
                  <c:v>43340</c:v>
                </c:pt>
                <c:pt idx="109">
                  <c:v>43341</c:v>
                </c:pt>
                <c:pt idx="110">
                  <c:v>43342</c:v>
                </c:pt>
                <c:pt idx="111">
                  <c:v>43343</c:v>
                </c:pt>
                <c:pt idx="112">
                  <c:v>43347</c:v>
                </c:pt>
                <c:pt idx="113">
                  <c:v>43348</c:v>
                </c:pt>
                <c:pt idx="114">
                  <c:v>43349</c:v>
                </c:pt>
                <c:pt idx="115">
                  <c:v>43350</c:v>
                </c:pt>
                <c:pt idx="116">
                  <c:v>43353</c:v>
                </c:pt>
                <c:pt idx="117">
                  <c:v>43354</c:v>
                </c:pt>
                <c:pt idx="118">
                  <c:v>43355</c:v>
                </c:pt>
                <c:pt idx="119">
                  <c:v>43356</c:v>
                </c:pt>
                <c:pt idx="120">
                  <c:v>43357</c:v>
                </c:pt>
                <c:pt idx="121">
                  <c:v>43360</c:v>
                </c:pt>
                <c:pt idx="122">
                  <c:v>43361</c:v>
                </c:pt>
                <c:pt idx="123">
                  <c:v>43362</c:v>
                </c:pt>
                <c:pt idx="124">
                  <c:v>43363</c:v>
                </c:pt>
                <c:pt idx="125">
                  <c:v>43364</c:v>
                </c:pt>
                <c:pt idx="126">
                  <c:v>43367</c:v>
                </c:pt>
                <c:pt idx="127">
                  <c:v>43368</c:v>
                </c:pt>
                <c:pt idx="128">
                  <c:v>43369</c:v>
                </c:pt>
                <c:pt idx="129">
                  <c:v>43370</c:v>
                </c:pt>
                <c:pt idx="130">
                  <c:v>43371</c:v>
                </c:pt>
                <c:pt idx="131">
                  <c:v>43374</c:v>
                </c:pt>
                <c:pt idx="132">
                  <c:v>43375</c:v>
                </c:pt>
                <c:pt idx="133">
                  <c:v>43376</c:v>
                </c:pt>
                <c:pt idx="134">
                  <c:v>43377</c:v>
                </c:pt>
                <c:pt idx="135">
                  <c:v>43378</c:v>
                </c:pt>
                <c:pt idx="136">
                  <c:v>43381</c:v>
                </c:pt>
                <c:pt idx="137">
                  <c:v>43382</c:v>
                </c:pt>
                <c:pt idx="138">
                  <c:v>43383</c:v>
                </c:pt>
                <c:pt idx="139">
                  <c:v>43384</c:v>
                </c:pt>
                <c:pt idx="140">
                  <c:v>43385</c:v>
                </c:pt>
                <c:pt idx="141">
                  <c:v>43388</c:v>
                </c:pt>
                <c:pt idx="142">
                  <c:v>43389</c:v>
                </c:pt>
                <c:pt idx="143">
                  <c:v>43390</c:v>
                </c:pt>
                <c:pt idx="144">
                  <c:v>43391</c:v>
                </c:pt>
                <c:pt idx="145">
                  <c:v>43392</c:v>
                </c:pt>
                <c:pt idx="146">
                  <c:v>43395</c:v>
                </c:pt>
                <c:pt idx="147">
                  <c:v>43396</c:v>
                </c:pt>
                <c:pt idx="148">
                  <c:v>43397</c:v>
                </c:pt>
                <c:pt idx="149">
                  <c:v>43398</c:v>
                </c:pt>
                <c:pt idx="150">
                  <c:v>43399</c:v>
                </c:pt>
                <c:pt idx="151">
                  <c:v>43402</c:v>
                </c:pt>
                <c:pt idx="152">
                  <c:v>43403</c:v>
                </c:pt>
                <c:pt idx="153">
                  <c:v>43404</c:v>
                </c:pt>
                <c:pt idx="154">
                  <c:v>43405</c:v>
                </c:pt>
                <c:pt idx="155">
                  <c:v>43406</c:v>
                </c:pt>
                <c:pt idx="156">
                  <c:v>43409</c:v>
                </c:pt>
                <c:pt idx="157">
                  <c:v>43410</c:v>
                </c:pt>
                <c:pt idx="158">
                  <c:v>43411</c:v>
                </c:pt>
                <c:pt idx="159">
                  <c:v>43412</c:v>
                </c:pt>
                <c:pt idx="160">
                  <c:v>43413</c:v>
                </c:pt>
                <c:pt idx="161">
                  <c:v>43416</c:v>
                </c:pt>
                <c:pt idx="162">
                  <c:v>43417</c:v>
                </c:pt>
                <c:pt idx="163">
                  <c:v>43418</c:v>
                </c:pt>
                <c:pt idx="164">
                  <c:v>43419</c:v>
                </c:pt>
                <c:pt idx="165">
                  <c:v>43420</c:v>
                </c:pt>
                <c:pt idx="166">
                  <c:v>43423</c:v>
                </c:pt>
                <c:pt idx="167">
                  <c:v>43424</c:v>
                </c:pt>
                <c:pt idx="168">
                  <c:v>43425</c:v>
                </c:pt>
                <c:pt idx="169">
                  <c:v>43427</c:v>
                </c:pt>
                <c:pt idx="170">
                  <c:v>43430</c:v>
                </c:pt>
                <c:pt idx="171">
                  <c:v>43431</c:v>
                </c:pt>
                <c:pt idx="172">
                  <c:v>43432</c:v>
                </c:pt>
                <c:pt idx="173">
                  <c:v>43433</c:v>
                </c:pt>
                <c:pt idx="174">
                  <c:v>43434</c:v>
                </c:pt>
                <c:pt idx="175">
                  <c:v>43437</c:v>
                </c:pt>
                <c:pt idx="176">
                  <c:v>43438</c:v>
                </c:pt>
                <c:pt idx="177">
                  <c:v>43440</c:v>
                </c:pt>
                <c:pt idx="178">
                  <c:v>43441</c:v>
                </c:pt>
                <c:pt idx="179">
                  <c:v>43444</c:v>
                </c:pt>
                <c:pt idx="180">
                  <c:v>43445</c:v>
                </c:pt>
                <c:pt idx="181">
                  <c:v>43446</c:v>
                </c:pt>
                <c:pt idx="182">
                  <c:v>43447</c:v>
                </c:pt>
                <c:pt idx="183">
                  <c:v>43448</c:v>
                </c:pt>
                <c:pt idx="184">
                  <c:v>43451</c:v>
                </c:pt>
                <c:pt idx="185">
                  <c:v>43452</c:v>
                </c:pt>
                <c:pt idx="186">
                  <c:v>43453</c:v>
                </c:pt>
                <c:pt idx="187">
                  <c:v>43454</c:v>
                </c:pt>
                <c:pt idx="188">
                  <c:v>43455</c:v>
                </c:pt>
                <c:pt idx="189">
                  <c:v>43458</c:v>
                </c:pt>
                <c:pt idx="190">
                  <c:v>43460</c:v>
                </c:pt>
                <c:pt idx="191">
                  <c:v>43461</c:v>
                </c:pt>
                <c:pt idx="192">
                  <c:v>43462</c:v>
                </c:pt>
                <c:pt idx="193">
                  <c:v>43465</c:v>
                </c:pt>
                <c:pt idx="194">
                  <c:v>43467</c:v>
                </c:pt>
                <c:pt idx="195">
                  <c:v>43468</c:v>
                </c:pt>
                <c:pt idx="196">
                  <c:v>43469</c:v>
                </c:pt>
                <c:pt idx="197">
                  <c:v>43472</c:v>
                </c:pt>
                <c:pt idx="198">
                  <c:v>43473</c:v>
                </c:pt>
                <c:pt idx="199">
                  <c:v>43474</c:v>
                </c:pt>
                <c:pt idx="200">
                  <c:v>43475</c:v>
                </c:pt>
                <c:pt idx="201">
                  <c:v>43476</c:v>
                </c:pt>
                <c:pt idx="202">
                  <c:v>43479</c:v>
                </c:pt>
                <c:pt idx="203">
                  <c:v>43480</c:v>
                </c:pt>
                <c:pt idx="204">
                  <c:v>43481</c:v>
                </c:pt>
                <c:pt idx="205">
                  <c:v>43482</c:v>
                </c:pt>
                <c:pt idx="206">
                  <c:v>43483</c:v>
                </c:pt>
                <c:pt idx="207">
                  <c:v>43487</c:v>
                </c:pt>
                <c:pt idx="208">
                  <c:v>43488</c:v>
                </c:pt>
                <c:pt idx="209">
                  <c:v>43489</c:v>
                </c:pt>
                <c:pt idx="210">
                  <c:v>43490</c:v>
                </c:pt>
                <c:pt idx="211">
                  <c:v>43493</c:v>
                </c:pt>
                <c:pt idx="212">
                  <c:v>43494</c:v>
                </c:pt>
                <c:pt idx="213">
                  <c:v>43495</c:v>
                </c:pt>
                <c:pt idx="214">
                  <c:v>43496</c:v>
                </c:pt>
                <c:pt idx="215">
                  <c:v>43497</c:v>
                </c:pt>
                <c:pt idx="216">
                  <c:v>43500</c:v>
                </c:pt>
                <c:pt idx="217">
                  <c:v>43501</c:v>
                </c:pt>
                <c:pt idx="218">
                  <c:v>43502</c:v>
                </c:pt>
                <c:pt idx="219">
                  <c:v>43503</c:v>
                </c:pt>
                <c:pt idx="220">
                  <c:v>43504</c:v>
                </c:pt>
                <c:pt idx="221">
                  <c:v>43507</c:v>
                </c:pt>
                <c:pt idx="222">
                  <c:v>43508</c:v>
                </c:pt>
                <c:pt idx="223">
                  <c:v>43509</c:v>
                </c:pt>
                <c:pt idx="224">
                  <c:v>43510</c:v>
                </c:pt>
                <c:pt idx="225">
                  <c:v>43511</c:v>
                </c:pt>
                <c:pt idx="226">
                  <c:v>43515</c:v>
                </c:pt>
                <c:pt idx="227">
                  <c:v>43516</c:v>
                </c:pt>
                <c:pt idx="228">
                  <c:v>43517</c:v>
                </c:pt>
                <c:pt idx="229">
                  <c:v>43518</c:v>
                </c:pt>
                <c:pt idx="230">
                  <c:v>43521</c:v>
                </c:pt>
                <c:pt idx="231">
                  <c:v>43522</c:v>
                </c:pt>
                <c:pt idx="232">
                  <c:v>43523</c:v>
                </c:pt>
                <c:pt idx="233">
                  <c:v>43524</c:v>
                </c:pt>
                <c:pt idx="234">
                  <c:v>43525</c:v>
                </c:pt>
                <c:pt idx="235">
                  <c:v>43528</c:v>
                </c:pt>
                <c:pt idx="236">
                  <c:v>43529</c:v>
                </c:pt>
                <c:pt idx="237">
                  <c:v>43530</c:v>
                </c:pt>
                <c:pt idx="238">
                  <c:v>43531</c:v>
                </c:pt>
                <c:pt idx="239">
                  <c:v>43532</c:v>
                </c:pt>
                <c:pt idx="240">
                  <c:v>43535</c:v>
                </c:pt>
                <c:pt idx="241">
                  <c:v>43536</c:v>
                </c:pt>
                <c:pt idx="242">
                  <c:v>43537</c:v>
                </c:pt>
                <c:pt idx="243">
                  <c:v>43538</c:v>
                </c:pt>
                <c:pt idx="244">
                  <c:v>43539</c:v>
                </c:pt>
                <c:pt idx="245">
                  <c:v>43542</c:v>
                </c:pt>
                <c:pt idx="246">
                  <c:v>43543</c:v>
                </c:pt>
                <c:pt idx="247">
                  <c:v>43544</c:v>
                </c:pt>
                <c:pt idx="248">
                  <c:v>43545</c:v>
                </c:pt>
                <c:pt idx="249">
                  <c:v>43546</c:v>
                </c:pt>
                <c:pt idx="250">
                  <c:v>43549</c:v>
                </c:pt>
                <c:pt idx="251">
                  <c:v>43550</c:v>
                </c:pt>
              </c:numCache>
            </c:numRef>
          </c:cat>
          <c:val>
            <c:numRef>
              <c:f>GG!$B$2:$B$253</c:f>
              <c:numCache>
                <c:formatCode>_("$"* #,##0.00_);_("$"* \(#,##0.00\);_("$"* "-"??_);_(@_)</c:formatCode>
                <c:ptCount val="252"/>
                <c:pt idx="0">
                  <c:v>14.01</c:v>
                </c:pt>
                <c:pt idx="1">
                  <c:v>13.77</c:v>
                </c:pt>
                <c:pt idx="2">
                  <c:v>13.51</c:v>
                </c:pt>
                <c:pt idx="3">
                  <c:v>13.82</c:v>
                </c:pt>
                <c:pt idx="4">
                  <c:v>14.02</c:v>
                </c:pt>
                <c:pt idx="5">
                  <c:v>13.96</c:v>
                </c:pt>
                <c:pt idx="6">
                  <c:v>13.88</c:v>
                </c:pt>
                <c:pt idx="7">
                  <c:v>14.02</c:v>
                </c:pt>
                <c:pt idx="8">
                  <c:v>14.05</c:v>
                </c:pt>
                <c:pt idx="9">
                  <c:v>13.93</c:v>
                </c:pt>
                <c:pt idx="10">
                  <c:v>14</c:v>
                </c:pt>
                <c:pt idx="11">
                  <c:v>14.33</c:v>
                </c:pt>
                <c:pt idx="12">
                  <c:v>14.25</c:v>
                </c:pt>
                <c:pt idx="13">
                  <c:v>14.38</c:v>
                </c:pt>
                <c:pt idx="14">
                  <c:v>14.37</c:v>
                </c:pt>
                <c:pt idx="15">
                  <c:v>14.34</c:v>
                </c:pt>
                <c:pt idx="16">
                  <c:v>14.4</c:v>
                </c:pt>
                <c:pt idx="17">
                  <c:v>14.41</c:v>
                </c:pt>
                <c:pt idx="18">
                  <c:v>14.33</c:v>
                </c:pt>
                <c:pt idx="19">
                  <c:v>14.08</c:v>
                </c:pt>
                <c:pt idx="20">
                  <c:v>14.36</c:v>
                </c:pt>
                <c:pt idx="21">
                  <c:v>13.95</c:v>
                </c:pt>
                <c:pt idx="22">
                  <c:v>13.66</c:v>
                </c:pt>
                <c:pt idx="23">
                  <c:v>13.75</c:v>
                </c:pt>
                <c:pt idx="24">
                  <c:v>13.29</c:v>
                </c:pt>
                <c:pt idx="25">
                  <c:v>13.35</c:v>
                </c:pt>
                <c:pt idx="26">
                  <c:v>13.37</c:v>
                </c:pt>
                <c:pt idx="27">
                  <c:v>13.49</c:v>
                </c:pt>
                <c:pt idx="28">
                  <c:v>13.47</c:v>
                </c:pt>
                <c:pt idx="29">
                  <c:v>13.52</c:v>
                </c:pt>
                <c:pt idx="30">
                  <c:v>13.49</c:v>
                </c:pt>
                <c:pt idx="31">
                  <c:v>13.47</c:v>
                </c:pt>
                <c:pt idx="32">
                  <c:v>13.76</c:v>
                </c:pt>
                <c:pt idx="33">
                  <c:v>13.81</c:v>
                </c:pt>
                <c:pt idx="34">
                  <c:v>13.76</c:v>
                </c:pt>
                <c:pt idx="35">
                  <c:v>13.5</c:v>
                </c:pt>
                <c:pt idx="36">
                  <c:v>13.57</c:v>
                </c:pt>
                <c:pt idx="37">
                  <c:v>13.51</c:v>
                </c:pt>
                <c:pt idx="38">
                  <c:v>13.54</c:v>
                </c:pt>
                <c:pt idx="39">
                  <c:v>13.72</c:v>
                </c:pt>
                <c:pt idx="40">
                  <c:v>13.56</c:v>
                </c:pt>
                <c:pt idx="41">
                  <c:v>13.74</c:v>
                </c:pt>
                <c:pt idx="42">
                  <c:v>14.21</c:v>
                </c:pt>
                <c:pt idx="43">
                  <c:v>14.05</c:v>
                </c:pt>
                <c:pt idx="44">
                  <c:v>14.17</c:v>
                </c:pt>
                <c:pt idx="45">
                  <c:v>14.34</c:v>
                </c:pt>
                <c:pt idx="46">
                  <c:v>14.32</c:v>
                </c:pt>
                <c:pt idx="47">
                  <c:v>14.08</c:v>
                </c:pt>
                <c:pt idx="48">
                  <c:v>13.85</c:v>
                </c:pt>
                <c:pt idx="49">
                  <c:v>14.03</c:v>
                </c:pt>
                <c:pt idx="50">
                  <c:v>14.17</c:v>
                </c:pt>
                <c:pt idx="51">
                  <c:v>14.13</c:v>
                </c:pt>
                <c:pt idx="52">
                  <c:v>14.16</c:v>
                </c:pt>
                <c:pt idx="53">
                  <c:v>14.22</c:v>
                </c:pt>
                <c:pt idx="54">
                  <c:v>14.26</c:v>
                </c:pt>
                <c:pt idx="55">
                  <c:v>14.19</c:v>
                </c:pt>
                <c:pt idx="56">
                  <c:v>14.32</c:v>
                </c:pt>
                <c:pt idx="57">
                  <c:v>13.97</c:v>
                </c:pt>
                <c:pt idx="58">
                  <c:v>14.01</c:v>
                </c:pt>
                <c:pt idx="59">
                  <c:v>13.72</c:v>
                </c:pt>
                <c:pt idx="60">
                  <c:v>13.6</c:v>
                </c:pt>
                <c:pt idx="61">
                  <c:v>13.45</c:v>
                </c:pt>
                <c:pt idx="62">
                  <c:v>13.72</c:v>
                </c:pt>
                <c:pt idx="63">
                  <c:v>13.46</c:v>
                </c:pt>
                <c:pt idx="64">
                  <c:v>13.44</c:v>
                </c:pt>
                <c:pt idx="65">
                  <c:v>13.27</c:v>
                </c:pt>
                <c:pt idx="66">
                  <c:v>13.29</c:v>
                </c:pt>
                <c:pt idx="67">
                  <c:v>13.71</c:v>
                </c:pt>
                <c:pt idx="68">
                  <c:v>13.55</c:v>
                </c:pt>
                <c:pt idx="69">
                  <c:v>13.92</c:v>
                </c:pt>
                <c:pt idx="70">
                  <c:v>14.1</c:v>
                </c:pt>
                <c:pt idx="71">
                  <c:v>13.96</c:v>
                </c:pt>
                <c:pt idx="72">
                  <c:v>13.85</c:v>
                </c:pt>
                <c:pt idx="73">
                  <c:v>13.86</c:v>
                </c:pt>
                <c:pt idx="74">
                  <c:v>13.23</c:v>
                </c:pt>
                <c:pt idx="75">
                  <c:v>13.3</c:v>
                </c:pt>
                <c:pt idx="76">
                  <c:v>13.23</c:v>
                </c:pt>
                <c:pt idx="77">
                  <c:v>13.13</c:v>
                </c:pt>
                <c:pt idx="78">
                  <c:v>13.25</c:v>
                </c:pt>
                <c:pt idx="79">
                  <c:v>13.38</c:v>
                </c:pt>
                <c:pt idx="80">
                  <c:v>13.35</c:v>
                </c:pt>
                <c:pt idx="81">
                  <c:v>13.61</c:v>
                </c:pt>
                <c:pt idx="82">
                  <c:v>13.2</c:v>
                </c:pt>
                <c:pt idx="83">
                  <c:v>13.31</c:v>
                </c:pt>
                <c:pt idx="84">
                  <c:v>13.36</c:v>
                </c:pt>
                <c:pt idx="85">
                  <c:v>12.52</c:v>
                </c:pt>
                <c:pt idx="86">
                  <c:v>12.5</c:v>
                </c:pt>
                <c:pt idx="87">
                  <c:v>12.54</c:v>
                </c:pt>
                <c:pt idx="88">
                  <c:v>12.5</c:v>
                </c:pt>
                <c:pt idx="89">
                  <c:v>12.33</c:v>
                </c:pt>
                <c:pt idx="90">
                  <c:v>12.17</c:v>
                </c:pt>
                <c:pt idx="91">
                  <c:v>12.34</c:v>
                </c:pt>
                <c:pt idx="92">
                  <c:v>12.17</c:v>
                </c:pt>
                <c:pt idx="93">
                  <c:v>12.03</c:v>
                </c:pt>
                <c:pt idx="94">
                  <c:v>12.13</c:v>
                </c:pt>
                <c:pt idx="95">
                  <c:v>12.04</c:v>
                </c:pt>
                <c:pt idx="96">
                  <c:v>11.91</c:v>
                </c:pt>
                <c:pt idx="97">
                  <c:v>11.52</c:v>
                </c:pt>
                <c:pt idx="98">
                  <c:v>11.35</c:v>
                </c:pt>
                <c:pt idx="99">
                  <c:v>10.76</c:v>
                </c:pt>
                <c:pt idx="100">
                  <c:v>10.39</c:v>
                </c:pt>
                <c:pt idx="101">
                  <c:v>10.74</c:v>
                </c:pt>
                <c:pt idx="102">
                  <c:v>10.79</c:v>
                </c:pt>
                <c:pt idx="103">
                  <c:v>10.87</c:v>
                </c:pt>
                <c:pt idx="104">
                  <c:v>11.17</c:v>
                </c:pt>
                <c:pt idx="105">
                  <c:v>10.8</c:v>
                </c:pt>
                <c:pt idx="106">
                  <c:v>11.15</c:v>
                </c:pt>
                <c:pt idx="107">
                  <c:v>11.31</c:v>
                </c:pt>
                <c:pt idx="108">
                  <c:v>11.13</c:v>
                </c:pt>
                <c:pt idx="109">
                  <c:v>11.1</c:v>
                </c:pt>
                <c:pt idx="110">
                  <c:v>10.9</c:v>
                </c:pt>
                <c:pt idx="111">
                  <c:v>10.84</c:v>
                </c:pt>
                <c:pt idx="112">
                  <c:v>10.25</c:v>
                </c:pt>
                <c:pt idx="113">
                  <c:v>10.17</c:v>
                </c:pt>
                <c:pt idx="114">
                  <c:v>10.199999999999999</c:v>
                </c:pt>
                <c:pt idx="115">
                  <c:v>10.27</c:v>
                </c:pt>
                <c:pt idx="116">
                  <c:v>10.07</c:v>
                </c:pt>
                <c:pt idx="117">
                  <c:v>10.06</c:v>
                </c:pt>
                <c:pt idx="118">
                  <c:v>10.27</c:v>
                </c:pt>
                <c:pt idx="119">
                  <c:v>10.26</c:v>
                </c:pt>
                <c:pt idx="120">
                  <c:v>10.23</c:v>
                </c:pt>
                <c:pt idx="121">
                  <c:v>10.54</c:v>
                </c:pt>
                <c:pt idx="122">
                  <c:v>10.62</c:v>
                </c:pt>
                <c:pt idx="123">
                  <c:v>10.8</c:v>
                </c:pt>
                <c:pt idx="124">
                  <c:v>10.77</c:v>
                </c:pt>
                <c:pt idx="125">
                  <c:v>10.6</c:v>
                </c:pt>
                <c:pt idx="126">
                  <c:v>10.64</c:v>
                </c:pt>
                <c:pt idx="127">
                  <c:v>10.46</c:v>
                </c:pt>
                <c:pt idx="128">
                  <c:v>10.16</c:v>
                </c:pt>
                <c:pt idx="129">
                  <c:v>10.16</c:v>
                </c:pt>
                <c:pt idx="130">
                  <c:v>10.199999999999999</c:v>
                </c:pt>
                <c:pt idx="131">
                  <c:v>10.220000000000001</c:v>
                </c:pt>
                <c:pt idx="132">
                  <c:v>10.55</c:v>
                </c:pt>
                <c:pt idx="133">
                  <c:v>10.3</c:v>
                </c:pt>
                <c:pt idx="134">
                  <c:v>10.210000000000001</c:v>
                </c:pt>
                <c:pt idx="135">
                  <c:v>9.99</c:v>
                </c:pt>
                <c:pt idx="136">
                  <c:v>10.130000000000001</c:v>
                </c:pt>
                <c:pt idx="137">
                  <c:v>9.94</c:v>
                </c:pt>
                <c:pt idx="138">
                  <c:v>10.11</c:v>
                </c:pt>
                <c:pt idx="139">
                  <c:v>10.8</c:v>
                </c:pt>
                <c:pt idx="140">
                  <c:v>10.76</c:v>
                </c:pt>
                <c:pt idx="141">
                  <c:v>10.86</c:v>
                </c:pt>
                <c:pt idx="142">
                  <c:v>10.78</c:v>
                </c:pt>
                <c:pt idx="143">
                  <c:v>10.89</c:v>
                </c:pt>
                <c:pt idx="144">
                  <c:v>10.91</c:v>
                </c:pt>
                <c:pt idx="145">
                  <c:v>10.88</c:v>
                </c:pt>
                <c:pt idx="146">
                  <c:v>10.56</c:v>
                </c:pt>
                <c:pt idx="147">
                  <c:v>10.67</c:v>
                </c:pt>
                <c:pt idx="148">
                  <c:v>10.44</c:v>
                </c:pt>
                <c:pt idx="149">
                  <c:v>8.49</c:v>
                </c:pt>
                <c:pt idx="150">
                  <c:v>8.84</c:v>
                </c:pt>
                <c:pt idx="151">
                  <c:v>8.98</c:v>
                </c:pt>
                <c:pt idx="152">
                  <c:v>9.0399999999999991</c:v>
                </c:pt>
                <c:pt idx="153">
                  <c:v>9.02</c:v>
                </c:pt>
                <c:pt idx="154">
                  <c:v>9.61</c:v>
                </c:pt>
                <c:pt idx="155">
                  <c:v>9.6300000000000008</c:v>
                </c:pt>
                <c:pt idx="156">
                  <c:v>9.51</c:v>
                </c:pt>
                <c:pt idx="157">
                  <c:v>9.3800000000000008</c:v>
                </c:pt>
                <c:pt idx="158">
                  <c:v>9.33</c:v>
                </c:pt>
                <c:pt idx="159">
                  <c:v>9.3800000000000008</c:v>
                </c:pt>
                <c:pt idx="160">
                  <c:v>9.19</c:v>
                </c:pt>
                <c:pt idx="161">
                  <c:v>9</c:v>
                </c:pt>
                <c:pt idx="162">
                  <c:v>8.8800000000000008</c:v>
                </c:pt>
                <c:pt idx="163">
                  <c:v>9.14</c:v>
                </c:pt>
                <c:pt idx="164">
                  <c:v>9.27</c:v>
                </c:pt>
                <c:pt idx="165">
                  <c:v>9.44</c:v>
                </c:pt>
                <c:pt idx="166">
                  <c:v>9.48</c:v>
                </c:pt>
                <c:pt idx="167">
                  <c:v>9.5</c:v>
                </c:pt>
                <c:pt idx="168">
                  <c:v>9.81</c:v>
                </c:pt>
                <c:pt idx="169">
                  <c:v>9.42</c:v>
                </c:pt>
                <c:pt idx="170">
                  <c:v>9.56</c:v>
                </c:pt>
                <c:pt idx="171">
                  <c:v>9.3699999999999992</c:v>
                </c:pt>
                <c:pt idx="172">
                  <c:v>9.51</c:v>
                </c:pt>
                <c:pt idx="173">
                  <c:v>9.43</c:v>
                </c:pt>
                <c:pt idx="174">
                  <c:v>9.2799999999999994</c:v>
                </c:pt>
                <c:pt idx="175">
                  <c:v>9.4499999999999993</c:v>
                </c:pt>
                <c:pt idx="176">
                  <c:v>9.52</c:v>
                </c:pt>
                <c:pt idx="177">
                  <c:v>9.4499999999999993</c:v>
                </c:pt>
                <c:pt idx="178">
                  <c:v>9.43</c:v>
                </c:pt>
                <c:pt idx="179">
                  <c:v>9.57</c:v>
                </c:pt>
                <c:pt idx="180">
                  <c:v>9.5</c:v>
                </c:pt>
                <c:pt idx="181">
                  <c:v>9.64</c:v>
                </c:pt>
                <c:pt idx="182">
                  <c:v>9.4600000000000009</c:v>
                </c:pt>
                <c:pt idx="183">
                  <c:v>9.14</c:v>
                </c:pt>
                <c:pt idx="184">
                  <c:v>9.39</c:v>
                </c:pt>
                <c:pt idx="185">
                  <c:v>9.68</c:v>
                </c:pt>
                <c:pt idx="186">
                  <c:v>9.23</c:v>
                </c:pt>
                <c:pt idx="187">
                  <c:v>9.4600000000000009</c:v>
                </c:pt>
                <c:pt idx="188">
                  <c:v>9.24</c:v>
                </c:pt>
                <c:pt idx="189">
                  <c:v>9.68</c:v>
                </c:pt>
                <c:pt idx="190">
                  <c:v>9.56</c:v>
                </c:pt>
                <c:pt idx="191">
                  <c:v>9.74</c:v>
                </c:pt>
                <c:pt idx="192">
                  <c:v>9.67</c:v>
                </c:pt>
                <c:pt idx="193">
                  <c:v>9.8000000000000007</c:v>
                </c:pt>
                <c:pt idx="194">
                  <c:v>9.82</c:v>
                </c:pt>
                <c:pt idx="195">
                  <c:v>9.8800000000000008</c:v>
                </c:pt>
                <c:pt idx="196">
                  <c:v>9.7100000000000009</c:v>
                </c:pt>
                <c:pt idx="197">
                  <c:v>9.58</c:v>
                </c:pt>
                <c:pt idx="198">
                  <c:v>9.52</c:v>
                </c:pt>
                <c:pt idx="199">
                  <c:v>9.74</c:v>
                </c:pt>
                <c:pt idx="200">
                  <c:v>9.64</c:v>
                </c:pt>
                <c:pt idx="201">
                  <c:v>9.69</c:v>
                </c:pt>
                <c:pt idx="202">
                  <c:v>10.38</c:v>
                </c:pt>
                <c:pt idx="203">
                  <c:v>10.199999999999999</c:v>
                </c:pt>
                <c:pt idx="204">
                  <c:v>10.28</c:v>
                </c:pt>
                <c:pt idx="205">
                  <c:v>10.34</c:v>
                </c:pt>
                <c:pt idx="206">
                  <c:v>10.37</c:v>
                </c:pt>
                <c:pt idx="207">
                  <c:v>10.48</c:v>
                </c:pt>
                <c:pt idx="208">
                  <c:v>10.5</c:v>
                </c:pt>
                <c:pt idx="209">
                  <c:v>10.48</c:v>
                </c:pt>
                <c:pt idx="210">
                  <c:v>10.8</c:v>
                </c:pt>
                <c:pt idx="211">
                  <c:v>10.69</c:v>
                </c:pt>
                <c:pt idx="212">
                  <c:v>10.92</c:v>
                </c:pt>
                <c:pt idx="213">
                  <c:v>11</c:v>
                </c:pt>
                <c:pt idx="214">
                  <c:v>11.19</c:v>
                </c:pt>
                <c:pt idx="215">
                  <c:v>11.04</c:v>
                </c:pt>
                <c:pt idx="216">
                  <c:v>11.11</c:v>
                </c:pt>
                <c:pt idx="217">
                  <c:v>11.16</c:v>
                </c:pt>
                <c:pt idx="218">
                  <c:v>11.07</c:v>
                </c:pt>
                <c:pt idx="219">
                  <c:v>11.01</c:v>
                </c:pt>
                <c:pt idx="220">
                  <c:v>11.05</c:v>
                </c:pt>
                <c:pt idx="221">
                  <c:v>10.97</c:v>
                </c:pt>
                <c:pt idx="222">
                  <c:v>10.86</c:v>
                </c:pt>
                <c:pt idx="223">
                  <c:v>10.77</c:v>
                </c:pt>
                <c:pt idx="224">
                  <c:v>10.81</c:v>
                </c:pt>
                <c:pt idx="225">
                  <c:v>10.82</c:v>
                </c:pt>
                <c:pt idx="226">
                  <c:v>11.27</c:v>
                </c:pt>
                <c:pt idx="227">
                  <c:v>11.52</c:v>
                </c:pt>
                <c:pt idx="228">
                  <c:v>11.51</c:v>
                </c:pt>
                <c:pt idx="229">
                  <c:v>11.13</c:v>
                </c:pt>
                <c:pt idx="230">
                  <c:v>11.06</c:v>
                </c:pt>
                <c:pt idx="231">
                  <c:v>10.8</c:v>
                </c:pt>
                <c:pt idx="232">
                  <c:v>10.59</c:v>
                </c:pt>
                <c:pt idx="233">
                  <c:v>10.54</c:v>
                </c:pt>
                <c:pt idx="234">
                  <c:v>10.55</c:v>
                </c:pt>
                <c:pt idx="235">
                  <c:v>10.91</c:v>
                </c:pt>
                <c:pt idx="236">
                  <c:v>11.04</c:v>
                </c:pt>
                <c:pt idx="237">
                  <c:v>10.64</c:v>
                </c:pt>
                <c:pt idx="238">
                  <c:v>10.6</c:v>
                </c:pt>
                <c:pt idx="239">
                  <c:v>10.72</c:v>
                </c:pt>
                <c:pt idx="240">
                  <c:v>10.92</c:v>
                </c:pt>
                <c:pt idx="241">
                  <c:v>11.26</c:v>
                </c:pt>
                <c:pt idx="242">
                  <c:v>11.2</c:v>
                </c:pt>
                <c:pt idx="243">
                  <c:v>10.91</c:v>
                </c:pt>
                <c:pt idx="244">
                  <c:v>10.85</c:v>
                </c:pt>
                <c:pt idx="245">
                  <c:v>10.77</c:v>
                </c:pt>
                <c:pt idx="246">
                  <c:v>10.85</c:v>
                </c:pt>
                <c:pt idx="247">
                  <c:v>11.04</c:v>
                </c:pt>
                <c:pt idx="248">
                  <c:v>11.16</c:v>
                </c:pt>
                <c:pt idx="249">
                  <c:v>10.8</c:v>
                </c:pt>
                <c:pt idx="250">
                  <c:v>11.12</c:v>
                </c:pt>
                <c:pt idx="251">
                  <c:v>11.33</c:v>
                </c:pt>
              </c:numCache>
            </c:numRef>
          </c:val>
          <c:smooth val="0"/>
          <c:extLst>
            <c:ext xmlns:c16="http://schemas.microsoft.com/office/drawing/2014/chart" uri="{C3380CC4-5D6E-409C-BE32-E72D297353CC}">
              <c16:uniqueId val="{00000000-3BB6-4C77-BFF2-787D9181505F}"/>
            </c:ext>
          </c:extLst>
        </c:ser>
        <c:dLbls>
          <c:showLegendKey val="0"/>
          <c:showVal val="0"/>
          <c:showCatName val="0"/>
          <c:showSerName val="0"/>
          <c:showPercent val="0"/>
          <c:showBubbleSize val="0"/>
        </c:dLbls>
        <c:smooth val="0"/>
        <c:axId val="438144176"/>
        <c:axId val="438144504"/>
      </c:lineChart>
      <c:dateAx>
        <c:axId val="438144176"/>
        <c:scaling>
          <c:orientation val="minMax"/>
        </c:scaling>
        <c:delete val="0"/>
        <c:axPos val="b"/>
        <c:numFmt formatCode="m/d/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438144504"/>
        <c:crosses val="autoZero"/>
        <c:auto val="1"/>
        <c:lblOffset val="100"/>
        <c:baseTimeUnit val="days"/>
      </c:dateAx>
      <c:valAx>
        <c:axId val="438144504"/>
        <c:scaling>
          <c:orientation val="minMax"/>
          <c:min val="8"/>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438144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solidFill>
                <a:latin typeface="+mn-lt"/>
                <a:ea typeface="+mn-ea"/>
                <a:cs typeface="+mn-cs"/>
              </a:defRPr>
            </a:pP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b="1" i="0" baseline="0" dirty="0">
                <a:effectLst/>
                <a:latin typeface="Tahoma" panose="020B0604030504040204" pitchFamily="34" charset="0"/>
                <a:ea typeface="Tahoma" panose="020B0604030504040204" pitchFamily="34" charset="0"/>
                <a:cs typeface="Tahoma" panose="020B0604030504040204" pitchFamily="34" charset="0"/>
              </a:rPr>
              <a:t> Barrick Gold (ABX.TO) Price Chart</a:t>
            </a:r>
            <a:r>
              <a:rPr lang="en-US" sz="1100" dirty="0">
                <a:latin typeface="Tahoma" panose="020B0604030504040204" pitchFamily="34" charset="0"/>
                <a:ea typeface="Tahoma" panose="020B0604030504040204" pitchFamily="34" charset="0"/>
                <a:cs typeface="Tahoma" panose="020B0604030504040204" pitchFamily="34" charset="0"/>
              </a:rPr>
              <a:t> </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solidFill>
              <a:latin typeface="+mn-lt"/>
              <a:ea typeface="+mn-ea"/>
              <a:cs typeface="+mn-cs"/>
            </a:defRPr>
          </a:pPr>
          <a:endParaRPr lang="en-US"/>
        </a:p>
      </c:txPr>
    </c:title>
    <c:autoTitleDeleted val="0"/>
    <c:plotArea>
      <c:layout/>
      <c:lineChart>
        <c:grouping val="standard"/>
        <c:varyColors val="0"/>
        <c:ser>
          <c:idx val="0"/>
          <c:order val="0"/>
          <c:tx>
            <c:strRef>
              <c:f>ABX.TO!$B$1</c:f>
              <c:strCache>
                <c:ptCount val="1"/>
                <c:pt idx="0">
                  <c:v> Close </c:v>
                </c:pt>
              </c:strCache>
            </c:strRef>
          </c:tx>
          <c:spPr>
            <a:ln w="28575" cap="rnd">
              <a:solidFill>
                <a:srgbClr val="C00000"/>
              </a:solidFill>
              <a:round/>
            </a:ln>
            <a:effectLst/>
          </c:spPr>
          <c:marker>
            <c:symbol val="none"/>
          </c:marker>
          <c:cat>
            <c:numRef>
              <c:f>ABX.TO!$A$2:$A$253</c:f>
              <c:numCache>
                <c:formatCode>m/d/yyyy</c:formatCode>
                <c:ptCount val="252"/>
                <c:pt idx="0">
                  <c:v>43185</c:v>
                </c:pt>
                <c:pt idx="1">
                  <c:v>43186</c:v>
                </c:pt>
                <c:pt idx="2">
                  <c:v>43187</c:v>
                </c:pt>
                <c:pt idx="3">
                  <c:v>43188</c:v>
                </c:pt>
                <c:pt idx="4">
                  <c:v>43192</c:v>
                </c:pt>
                <c:pt idx="5">
                  <c:v>43193</c:v>
                </c:pt>
                <c:pt idx="6">
                  <c:v>43194</c:v>
                </c:pt>
                <c:pt idx="7">
                  <c:v>43195</c:v>
                </c:pt>
                <c:pt idx="8">
                  <c:v>43196</c:v>
                </c:pt>
                <c:pt idx="9">
                  <c:v>43199</c:v>
                </c:pt>
                <c:pt idx="10">
                  <c:v>43200</c:v>
                </c:pt>
                <c:pt idx="11">
                  <c:v>43201</c:v>
                </c:pt>
                <c:pt idx="12">
                  <c:v>43202</c:v>
                </c:pt>
                <c:pt idx="13">
                  <c:v>43203</c:v>
                </c:pt>
                <c:pt idx="14">
                  <c:v>43206</c:v>
                </c:pt>
                <c:pt idx="15">
                  <c:v>43207</c:v>
                </c:pt>
                <c:pt idx="16">
                  <c:v>43208</c:v>
                </c:pt>
                <c:pt idx="17">
                  <c:v>43209</c:v>
                </c:pt>
                <c:pt idx="18">
                  <c:v>43210</c:v>
                </c:pt>
                <c:pt idx="19">
                  <c:v>43213</c:v>
                </c:pt>
                <c:pt idx="20">
                  <c:v>43214</c:v>
                </c:pt>
                <c:pt idx="21">
                  <c:v>43215</c:v>
                </c:pt>
                <c:pt idx="22">
                  <c:v>43216</c:v>
                </c:pt>
                <c:pt idx="23">
                  <c:v>43217</c:v>
                </c:pt>
                <c:pt idx="24">
                  <c:v>43220</c:v>
                </c:pt>
                <c:pt idx="25">
                  <c:v>43221</c:v>
                </c:pt>
                <c:pt idx="26">
                  <c:v>43222</c:v>
                </c:pt>
                <c:pt idx="27">
                  <c:v>43223</c:v>
                </c:pt>
                <c:pt idx="28">
                  <c:v>43224</c:v>
                </c:pt>
                <c:pt idx="29">
                  <c:v>43227</c:v>
                </c:pt>
                <c:pt idx="30">
                  <c:v>43228</c:v>
                </c:pt>
                <c:pt idx="31">
                  <c:v>43229</c:v>
                </c:pt>
                <c:pt idx="32">
                  <c:v>43230</c:v>
                </c:pt>
                <c:pt idx="33">
                  <c:v>43231</c:v>
                </c:pt>
                <c:pt idx="34">
                  <c:v>43234</c:v>
                </c:pt>
                <c:pt idx="35">
                  <c:v>43235</c:v>
                </c:pt>
                <c:pt idx="36">
                  <c:v>43236</c:v>
                </c:pt>
                <c:pt idx="37">
                  <c:v>43237</c:v>
                </c:pt>
                <c:pt idx="38">
                  <c:v>43238</c:v>
                </c:pt>
                <c:pt idx="39">
                  <c:v>43242</c:v>
                </c:pt>
                <c:pt idx="40">
                  <c:v>43243</c:v>
                </c:pt>
                <c:pt idx="41">
                  <c:v>43244</c:v>
                </c:pt>
                <c:pt idx="42">
                  <c:v>43245</c:v>
                </c:pt>
                <c:pt idx="43">
                  <c:v>43248</c:v>
                </c:pt>
                <c:pt idx="44">
                  <c:v>43249</c:v>
                </c:pt>
                <c:pt idx="45">
                  <c:v>43250</c:v>
                </c:pt>
                <c:pt idx="46">
                  <c:v>43251</c:v>
                </c:pt>
                <c:pt idx="47">
                  <c:v>43252</c:v>
                </c:pt>
                <c:pt idx="48">
                  <c:v>43255</c:v>
                </c:pt>
                <c:pt idx="49">
                  <c:v>43256</c:v>
                </c:pt>
                <c:pt idx="50">
                  <c:v>43257</c:v>
                </c:pt>
                <c:pt idx="51">
                  <c:v>43258</c:v>
                </c:pt>
                <c:pt idx="52">
                  <c:v>43259</c:v>
                </c:pt>
                <c:pt idx="53">
                  <c:v>43262</c:v>
                </c:pt>
                <c:pt idx="54">
                  <c:v>43263</c:v>
                </c:pt>
                <c:pt idx="55">
                  <c:v>43264</c:v>
                </c:pt>
                <c:pt idx="56">
                  <c:v>43265</c:v>
                </c:pt>
                <c:pt idx="57">
                  <c:v>43266</c:v>
                </c:pt>
                <c:pt idx="58">
                  <c:v>43269</c:v>
                </c:pt>
                <c:pt idx="59">
                  <c:v>43270</c:v>
                </c:pt>
                <c:pt idx="60">
                  <c:v>43271</c:v>
                </c:pt>
                <c:pt idx="61">
                  <c:v>43272</c:v>
                </c:pt>
                <c:pt idx="62">
                  <c:v>43273</c:v>
                </c:pt>
                <c:pt idx="63">
                  <c:v>43276</c:v>
                </c:pt>
                <c:pt idx="64">
                  <c:v>43277</c:v>
                </c:pt>
                <c:pt idx="65">
                  <c:v>43278</c:v>
                </c:pt>
                <c:pt idx="66">
                  <c:v>43279</c:v>
                </c:pt>
                <c:pt idx="67">
                  <c:v>43280</c:v>
                </c:pt>
                <c:pt idx="68">
                  <c:v>43284</c:v>
                </c:pt>
                <c:pt idx="69">
                  <c:v>43285</c:v>
                </c:pt>
                <c:pt idx="70">
                  <c:v>43286</c:v>
                </c:pt>
                <c:pt idx="71">
                  <c:v>43287</c:v>
                </c:pt>
                <c:pt idx="72">
                  <c:v>43290</c:v>
                </c:pt>
                <c:pt idx="73">
                  <c:v>43291</c:v>
                </c:pt>
                <c:pt idx="74">
                  <c:v>43292</c:v>
                </c:pt>
                <c:pt idx="75">
                  <c:v>43293</c:v>
                </c:pt>
                <c:pt idx="76">
                  <c:v>43294</c:v>
                </c:pt>
                <c:pt idx="77">
                  <c:v>43297</c:v>
                </c:pt>
                <c:pt idx="78">
                  <c:v>43298</c:v>
                </c:pt>
                <c:pt idx="79">
                  <c:v>43299</c:v>
                </c:pt>
                <c:pt idx="80">
                  <c:v>43300</c:v>
                </c:pt>
                <c:pt idx="81">
                  <c:v>43301</c:v>
                </c:pt>
                <c:pt idx="82">
                  <c:v>43304</c:v>
                </c:pt>
                <c:pt idx="83">
                  <c:v>43305</c:v>
                </c:pt>
                <c:pt idx="84">
                  <c:v>43306</c:v>
                </c:pt>
                <c:pt idx="85">
                  <c:v>43307</c:v>
                </c:pt>
                <c:pt idx="86">
                  <c:v>43308</c:v>
                </c:pt>
                <c:pt idx="87">
                  <c:v>43311</c:v>
                </c:pt>
                <c:pt idx="88">
                  <c:v>43312</c:v>
                </c:pt>
                <c:pt idx="89">
                  <c:v>43313</c:v>
                </c:pt>
                <c:pt idx="90">
                  <c:v>43314</c:v>
                </c:pt>
                <c:pt idx="91">
                  <c:v>43315</c:v>
                </c:pt>
                <c:pt idx="92">
                  <c:v>43319</c:v>
                </c:pt>
                <c:pt idx="93">
                  <c:v>43320</c:v>
                </c:pt>
                <c:pt idx="94">
                  <c:v>43321</c:v>
                </c:pt>
                <c:pt idx="95">
                  <c:v>43322</c:v>
                </c:pt>
                <c:pt idx="96">
                  <c:v>43325</c:v>
                </c:pt>
                <c:pt idx="97">
                  <c:v>43326</c:v>
                </c:pt>
                <c:pt idx="98">
                  <c:v>43327</c:v>
                </c:pt>
                <c:pt idx="99">
                  <c:v>43328</c:v>
                </c:pt>
                <c:pt idx="100">
                  <c:v>43329</c:v>
                </c:pt>
                <c:pt idx="101">
                  <c:v>43332</c:v>
                </c:pt>
                <c:pt idx="102">
                  <c:v>43333</c:v>
                </c:pt>
                <c:pt idx="103">
                  <c:v>43334</c:v>
                </c:pt>
                <c:pt idx="104">
                  <c:v>43335</c:v>
                </c:pt>
                <c:pt idx="105">
                  <c:v>43336</c:v>
                </c:pt>
                <c:pt idx="106">
                  <c:v>43339</c:v>
                </c:pt>
                <c:pt idx="107">
                  <c:v>43340</c:v>
                </c:pt>
                <c:pt idx="108">
                  <c:v>43341</c:v>
                </c:pt>
                <c:pt idx="109">
                  <c:v>43342</c:v>
                </c:pt>
                <c:pt idx="110">
                  <c:v>43343</c:v>
                </c:pt>
                <c:pt idx="111">
                  <c:v>43347</c:v>
                </c:pt>
                <c:pt idx="112">
                  <c:v>43348</c:v>
                </c:pt>
                <c:pt idx="113">
                  <c:v>43349</c:v>
                </c:pt>
                <c:pt idx="114">
                  <c:v>43350</c:v>
                </c:pt>
                <c:pt idx="115">
                  <c:v>43353</c:v>
                </c:pt>
                <c:pt idx="116">
                  <c:v>43354</c:v>
                </c:pt>
                <c:pt idx="117">
                  <c:v>43355</c:v>
                </c:pt>
                <c:pt idx="118">
                  <c:v>43356</c:v>
                </c:pt>
                <c:pt idx="119">
                  <c:v>43357</c:v>
                </c:pt>
                <c:pt idx="120">
                  <c:v>43360</c:v>
                </c:pt>
                <c:pt idx="121">
                  <c:v>43361</c:v>
                </c:pt>
                <c:pt idx="122">
                  <c:v>43362</c:v>
                </c:pt>
                <c:pt idx="123">
                  <c:v>43363</c:v>
                </c:pt>
                <c:pt idx="124">
                  <c:v>43364</c:v>
                </c:pt>
                <c:pt idx="125">
                  <c:v>43367</c:v>
                </c:pt>
                <c:pt idx="126">
                  <c:v>43368</c:v>
                </c:pt>
                <c:pt idx="127">
                  <c:v>43369</c:v>
                </c:pt>
                <c:pt idx="128">
                  <c:v>43370</c:v>
                </c:pt>
                <c:pt idx="129">
                  <c:v>43371</c:v>
                </c:pt>
                <c:pt idx="130">
                  <c:v>43374</c:v>
                </c:pt>
                <c:pt idx="131">
                  <c:v>43375</c:v>
                </c:pt>
                <c:pt idx="132">
                  <c:v>43376</c:v>
                </c:pt>
                <c:pt idx="133">
                  <c:v>43377</c:v>
                </c:pt>
                <c:pt idx="134">
                  <c:v>43378</c:v>
                </c:pt>
                <c:pt idx="135">
                  <c:v>43382</c:v>
                </c:pt>
                <c:pt idx="136">
                  <c:v>43383</c:v>
                </c:pt>
                <c:pt idx="137">
                  <c:v>43384</c:v>
                </c:pt>
                <c:pt idx="138">
                  <c:v>43385</c:v>
                </c:pt>
                <c:pt idx="139">
                  <c:v>43388</c:v>
                </c:pt>
                <c:pt idx="140">
                  <c:v>43389</c:v>
                </c:pt>
                <c:pt idx="141">
                  <c:v>43390</c:v>
                </c:pt>
                <c:pt idx="142">
                  <c:v>43391</c:v>
                </c:pt>
                <c:pt idx="143">
                  <c:v>43392</c:v>
                </c:pt>
                <c:pt idx="144">
                  <c:v>43395</c:v>
                </c:pt>
                <c:pt idx="145">
                  <c:v>43396</c:v>
                </c:pt>
                <c:pt idx="146">
                  <c:v>43397</c:v>
                </c:pt>
                <c:pt idx="147">
                  <c:v>43398</c:v>
                </c:pt>
                <c:pt idx="148">
                  <c:v>43399</c:v>
                </c:pt>
                <c:pt idx="149">
                  <c:v>43402</c:v>
                </c:pt>
                <c:pt idx="150">
                  <c:v>43403</c:v>
                </c:pt>
                <c:pt idx="151">
                  <c:v>43404</c:v>
                </c:pt>
                <c:pt idx="152">
                  <c:v>43405</c:v>
                </c:pt>
                <c:pt idx="153">
                  <c:v>43406</c:v>
                </c:pt>
                <c:pt idx="154">
                  <c:v>43409</c:v>
                </c:pt>
                <c:pt idx="155">
                  <c:v>43410</c:v>
                </c:pt>
                <c:pt idx="156">
                  <c:v>43411</c:v>
                </c:pt>
                <c:pt idx="157">
                  <c:v>43412</c:v>
                </c:pt>
                <c:pt idx="158">
                  <c:v>43413</c:v>
                </c:pt>
                <c:pt idx="159">
                  <c:v>43416</c:v>
                </c:pt>
                <c:pt idx="160">
                  <c:v>43417</c:v>
                </c:pt>
                <c:pt idx="161">
                  <c:v>43418</c:v>
                </c:pt>
                <c:pt idx="162">
                  <c:v>43419</c:v>
                </c:pt>
                <c:pt idx="163">
                  <c:v>43420</c:v>
                </c:pt>
                <c:pt idx="164">
                  <c:v>43423</c:v>
                </c:pt>
                <c:pt idx="165">
                  <c:v>43424</c:v>
                </c:pt>
                <c:pt idx="166">
                  <c:v>43425</c:v>
                </c:pt>
                <c:pt idx="167">
                  <c:v>43426</c:v>
                </c:pt>
                <c:pt idx="168">
                  <c:v>43427</c:v>
                </c:pt>
                <c:pt idx="169">
                  <c:v>43430</c:v>
                </c:pt>
                <c:pt idx="170">
                  <c:v>43431</c:v>
                </c:pt>
                <c:pt idx="171">
                  <c:v>43432</c:v>
                </c:pt>
                <c:pt idx="172">
                  <c:v>43433</c:v>
                </c:pt>
                <c:pt idx="173">
                  <c:v>43434</c:v>
                </c:pt>
                <c:pt idx="174">
                  <c:v>43437</c:v>
                </c:pt>
                <c:pt idx="175">
                  <c:v>43438</c:v>
                </c:pt>
                <c:pt idx="176">
                  <c:v>43439</c:v>
                </c:pt>
                <c:pt idx="177">
                  <c:v>43440</c:v>
                </c:pt>
                <c:pt idx="178">
                  <c:v>43441</c:v>
                </c:pt>
                <c:pt idx="179">
                  <c:v>43444</c:v>
                </c:pt>
                <c:pt idx="180">
                  <c:v>43445</c:v>
                </c:pt>
                <c:pt idx="181">
                  <c:v>43446</c:v>
                </c:pt>
                <c:pt idx="182">
                  <c:v>43447</c:v>
                </c:pt>
                <c:pt idx="183">
                  <c:v>43448</c:v>
                </c:pt>
                <c:pt idx="184">
                  <c:v>43451</c:v>
                </c:pt>
                <c:pt idx="185">
                  <c:v>43452</c:v>
                </c:pt>
                <c:pt idx="186">
                  <c:v>43453</c:v>
                </c:pt>
                <c:pt idx="187">
                  <c:v>43454</c:v>
                </c:pt>
                <c:pt idx="188">
                  <c:v>43455</c:v>
                </c:pt>
                <c:pt idx="189">
                  <c:v>43458</c:v>
                </c:pt>
                <c:pt idx="190">
                  <c:v>43461</c:v>
                </c:pt>
                <c:pt idx="191">
                  <c:v>43462</c:v>
                </c:pt>
                <c:pt idx="192">
                  <c:v>43465</c:v>
                </c:pt>
                <c:pt idx="193">
                  <c:v>43467</c:v>
                </c:pt>
                <c:pt idx="194">
                  <c:v>43468</c:v>
                </c:pt>
                <c:pt idx="195">
                  <c:v>43469</c:v>
                </c:pt>
                <c:pt idx="196">
                  <c:v>43472</c:v>
                </c:pt>
                <c:pt idx="197">
                  <c:v>43473</c:v>
                </c:pt>
                <c:pt idx="198">
                  <c:v>43474</c:v>
                </c:pt>
                <c:pt idx="199">
                  <c:v>43475</c:v>
                </c:pt>
                <c:pt idx="200">
                  <c:v>43476</c:v>
                </c:pt>
                <c:pt idx="201">
                  <c:v>43479</c:v>
                </c:pt>
                <c:pt idx="202">
                  <c:v>43480</c:v>
                </c:pt>
                <c:pt idx="203">
                  <c:v>43481</c:v>
                </c:pt>
                <c:pt idx="204">
                  <c:v>43482</c:v>
                </c:pt>
                <c:pt idx="205">
                  <c:v>43483</c:v>
                </c:pt>
                <c:pt idx="206">
                  <c:v>43486</c:v>
                </c:pt>
                <c:pt idx="207">
                  <c:v>43487</c:v>
                </c:pt>
                <c:pt idx="208">
                  <c:v>43488</c:v>
                </c:pt>
                <c:pt idx="209">
                  <c:v>43489</c:v>
                </c:pt>
                <c:pt idx="210">
                  <c:v>43490</c:v>
                </c:pt>
                <c:pt idx="211">
                  <c:v>43493</c:v>
                </c:pt>
                <c:pt idx="212">
                  <c:v>43494</c:v>
                </c:pt>
                <c:pt idx="213">
                  <c:v>43495</c:v>
                </c:pt>
                <c:pt idx="214">
                  <c:v>43496</c:v>
                </c:pt>
                <c:pt idx="215">
                  <c:v>43497</c:v>
                </c:pt>
                <c:pt idx="216">
                  <c:v>43500</c:v>
                </c:pt>
                <c:pt idx="217">
                  <c:v>43501</c:v>
                </c:pt>
                <c:pt idx="218">
                  <c:v>43502</c:v>
                </c:pt>
                <c:pt idx="219">
                  <c:v>43503</c:v>
                </c:pt>
                <c:pt idx="220">
                  <c:v>43504</c:v>
                </c:pt>
                <c:pt idx="221">
                  <c:v>43507</c:v>
                </c:pt>
                <c:pt idx="222">
                  <c:v>43508</c:v>
                </c:pt>
                <c:pt idx="223">
                  <c:v>43509</c:v>
                </c:pt>
                <c:pt idx="224">
                  <c:v>43510</c:v>
                </c:pt>
                <c:pt idx="225">
                  <c:v>43511</c:v>
                </c:pt>
                <c:pt idx="226">
                  <c:v>43515</c:v>
                </c:pt>
                <c:pt idx="227">
                  <c:v>43516</c:v>
                </c:pt>
                <c:pt idx="228">
                  <c:v>43517</c:v>
                </c:pt>
                <c:pt idx="229">
                  <c:v>43518</c:v>
                </c:pt>
                <c:pt idx="230">
                  <c:v>43521</c:v>
                </c:pt>
                <c:pt idx="231">
                  <c:v>43522</c:v>
                </c:pt>
                <c:pt idx="232">
                  <c:v>43523</c:v>
                </c:pt>
                <c:pt idx="233">
                  <c:v>43524</c:v>
                </c:pt>
                <c:pt idx="234">
                  <c:v>43525</c:v>
                </c:pt>
                <c:pt idx="235">
                  <c:v>43528</c:v>
                </c:pt>
                <c:pt idx="236">
                  <c:v>43529</c:v>
                </c:pt>
                <c:pt idx="237">
                  <c:v>43530</c:v>
                </c:pt>
                <c:pt idx="238">
                  <c:v>43531</c:v>
                </c:pt>
                <c:pt idx="239">
                  <c:v>43532</c:v>
                </c:pt>
                <c:pt idx="240">
                  <c:v>43535</c:v>
                </c:pt>
                <c:pt idx="241">
                  <c:v>43536</c:v>
                </c:pt>
                <c:pt idx="242">
                  <c:v>43537</c:v>
                </c:pt>
                <c:pt idx="243">
                  <c:v>43538</c:v>
                </c:pt>
                <c:pt idx="244">
                  <c:v>43539</c:v>
                </c:pt>
                <c:pt idx="245">
                  <c:v>43542</c:v>
                </c:pt>
                <c:pt idx="246">
                  <c:v>43543</c:v>
                </c:pt>
                <c:pt idx="247">
                  <c:v>43544</c:v>
                </c:pt>
                <c:pt idx="248">
                  <c:v>43545</c:v>
                </c:pt>
                <c:pt idx="249">
                  <c:v>43546</c:v>
                </c:pt>
                <c:pt idx="250">
                  <c:v>43549</c:v>
                </c:pt>
                <c:pt idx="251">
                  <c:v>43550</c:v>
                </c:pt>
              </c:numCache>
            </c:numRef>
          </c:cat>
          <c:val>
            <c:numRef>
              <c:f>ABX.TO!$B$2:$B$253</c:f>
              <c:numCache>
                <c:formatCode>_("$"* #,##0.00_);_("$"* \(#,##0.00\);_("$"* "-"??_);_(@_)</c:formatCode>
                <c:ptCount val="252"/>
                <c:pt idx="0">
                  <c:v>16.41</c:v>
                </c:pt>
                <c:pt idx="1">
                  <c:v>16.190000999999999</c:v>
                </c:pt>
                <c:pt idx="2">
                  <c:v>15.98</c:v>
                </c:pt>
                <c:pt idx="3">
                  <c:v>16.049999</c:v>
                </c:pt>
                <c:pt idx="4">
                  <c:v>16.329999999999998</c:v>
                </c:pt>
                <c:pt idx="5">
                  <c:v>15.97</c:v>
                </c:pt>
                <c:pt idx="6">
                  <c:v>15.99</c:v>
                </c:pt>
                <c:pt idx="7">
                  <c:v>16.049999</c:v>
                </c:pt>
                <c:pt idx="8">
                  <c:v>16.190000999999999</c:v>
                </c:pt>
                <c:pt idx="9">
                  <c:v>16.139999</c:v>
                </c:pt>
                <c:pt idx="10">
                  <c:v>16.09</c:v>
                </c:pt>
                <c:pt idx="11">
                  <c:v>16.450001</c:v>
                </c:pt>
                <c:pt idx="12">
                  <c:v>16.170000000000002</c:v>
                </c:pt>
                <c:pt idx="13">
                  <c:v>16.59</c:v>
                </c:pt>
                <c:pt idx="14">
                  <c:v>16.370000999999998</c:v>
                </c:pt>
                <c:pt idx="15">
                  <c:v>16.389999</c:v>
                </c:pt>
                <c:pt idx="16">
                  <c:v>16.739999999999998</c:v>
                </c:pt>
                <c:pt idx="17">
                  <c:v>16.889999</c:v>
                </c:pt>
                <c:pt idx="18">
                  <c:v>16.760000000000002</c:v>
                </c:pt>
                <c:pt idx="19">
                  <c:v>16.579999999999998</c:v>
                </c:pt>
                <c:pt idx="20">
                  <c:v>17.149999999999999</c:v>
                </c:pt>
                <c:pt idx="21">
                  <c:v>17.32</c:v>
                </c:pt>
                <c:pt idx="22">
                  <c:v>17.559999000000001</c:v>
                </c:pt>
                <c:pt idx="23">
                  <c:v>17.670000000000002</c:v>
                </c:pt>
                <c:pt idx="24">
                  <c:v>17.280000999999999</c:v>
                </c:pt>
                <c:pt idx="25">
                  <c:v>17.290001</c:v>
                </c:pt>
                <c:pt idx="26">
                  <c:v>17.219999000000001</c:v>
                </c:pt>
                <c:pt idx="27">
                  <c:v>17.309999000000001</c:v>
                </c:pt>
                <c:pt idx="28">
                  <c:v>17.34</c:v>
                </c:pt>
                <c:pt idx="29">
                  <c:v>17.209999</c:v>
                </c:pt>
                <c:pt idx="30">
                  <c:v>17.170000000000002</c:v>
                </c:pt>
                <c:pt idx="31">
                  <c:v>17.139999</c:v>
                </c:pt>
                <c:pt idx="32">
                  <c:v>17.25</c:v>
                </c:pt>
                <c:pt idx="33">
                  <c:v>17.23</c:v>
                </c:pt>
                <c:pt idx="34">
                  <c:v>17.25</c:v>
                </c:pt>
                <c:pt idx="35">
                  <c:v>16.920000000000002</c:v>
                </c:pt>
                <c:pt idx="36">
                  <c:v>16.91</c:v>
                </c:pt>
                <c:pt idx="37">
                  <c:v>16.91</c:v>
                </c:pt>
                <c:pt idx="38">
                  <c:v>16.950001</c:v>
                </c:pt>
                <c:pt idx="39">
                  <c:v>16.829999999999998</c:v>
                </c:pt>
                <c:pt idx="40">
                  <c:v>17.09</c:v>
                </c:pt>
                <c:pt idx="41">
                  <c:v>17.379999000000002</c:v>
                </c:pt>
                <c:pt idx="42">
                  <c:v>17.350000000000001</c:v>
                </c:pt>
                <c:pt idx="43">
                  <c:v>17.219999000000001</c:v>
                </c:pt>
                <c:pt idx="44">
                  <c:v>17.350000000000001</c:v>
                </c:pt>
                <c:pt idx="45">
                  <c:v>17.25</c:v>
                </c:pt>
                <c:pt idx="46">
                  <c:v>17.07</c:v>
                </c:pt>
                <c:pt idx="47">
                  <c:v>16.940000999999999</c:v>
                </c:pt>
                <c:pt idx="48">
                  <c:v>16.670000000000002</c:v>
                </c:pt>
                <c:pt idx="49">
                  <c:v>16.82</c:v>
                </c:pt>
                <c:pt idx="50">
                  <c:v>16.780000999999999</c:v>
                </c:pt>
                <c:pt idx="51">
                  <c:v>16.82</c:v>
                </c:pt>
                <c:pt idx="52">
                  <c:v>16.870000999999998</c:v>
                </c:pt>
                <c:pt idx="53">
                  <c:v>17.170000000000002</c:v>
                </c:pt>
                <c:pt idx="54">
                  <c:v>17.139999</c:v>
                </c:pt>
                <c:pt idx="55">
                  <c:v>16.959999</c:v>
                </c:pt>
                <c:pt idx="56">
                  <c:v>17.25</c:v>
                </c:pt>
                <c:pt idx="57">
                  <c:v>16.899999999999999</c:v>
                </c:pt>
                <c:pt idx="58">
                  <c:v>16.93</c:v>
                </c:pt>
                <c:pt idx="59">
                  <c:v>17.09</c:v>
                </c:pt>
                <c:pt idx="60">
                  <c:v>17.07</c:v>
                </c:pt>
                <c:pt idx="61">
                  <c:v>17.100000000000001</c:v>
                </c:pt>
                <c:pt idx="62">
                  <c:v>17.350000000000001</c:v>
                </c:pt>
                <c:pt idx="63">
                  <c:v>17.120000999999998</c:v>
                </c:pt>
                <c:pt idx="64">
                  <c:v>16.950001</c:v>
                </c:pt>
                <c:pt idx="65">
                  <c:v>17</c:v>
                </c:pt>
                <c:pt idx="66">
                  <c:v>16.889999</c:v>
                </c:pt>
                <c:pt idx="67">
                  <c:v>17.27</c:v>
                </c:pt>
                <c:pt idx="68">
                  <c:v>17.790001</c:v>
                </c:pt>
                <c:pt idx="69">
                  <c:v>17.75</c:v>
                </c:pt>
                <c:pt idx="70">
                  <c:v>17.690000999999999</c:v>
                </c:pt>
                <c:pt idx="71">
                  <c:v>17.5</c:v>
                </c:pt>
                <c:pt idx="72">
                  <c:v>17.420000000000002</c:v>
                </c:pt>
                <c:pt idx="73">
                  <c:v>17.579999999999998</c:v>
                </c:pt>
                <c:pt idx="74">
                  <c:v>17.010000000000002</c:v>
                </c:pt>
                <c:pt idx="75">
                  <c:v>17.030000999999999</c:v>
                </c:pt>
                <c:pt idx="76">
                  <c:v>16.98</c:v>
                </c:pt>
                <c:pt idx="77">
                  <c:v>16.850000000000001</c:v>
                </c:pt>
                <c:pt idx="78">
                  <c:v>16.739999999999998</c:v>
                </c:pt>
                <c:pt idx="79">
                  <c:v>16.459999</c:v>
                </c:pt>
                <c:pt idx="80">
                  <c:v>16.370000999999998</c:v>
                </c:pt>
                <c:pt idx="81">
                  <c:v>16.23</c:v>
                </c:pt>
                <c:pt idx="82">
                  <c:v>15.54</c:v>
                </c:pt>
                <c:pt idx="83">
                  <c:v>15.6</c:v>
                </c:pt>
                <c:pt idx="84">
                  <c:v>15.43</c:v>
                </c:pt>
                <c:pt idx="85">
                  <c:v>14.46</c:v>
                </c:pt>
                <c:pt idx="86">
                  <c:v>14.66</c:v>
                </c:pt>
                <c:pt idx="87">
                  <c:v>14.52</c:v>
                </c:pt>
                <c:pt idx="88">
                  <c:v>14.58</c:v>
                </c:pt>
                <c:pt idx="89">
                  <c:v>14.19</c:v>
                </c:pt>
                <c:pt idx="90">
                  <c:v>14.24</c:v>
                </c:pt>
                <c:pt idx="91">
                  <c:v>14.42</c:v>
                </c:pt>
                <c:pt idx="92">
                  <c:v>14.09</c:v>
                </c:pt>
                <c:pt idx="93">
                  <c:v>14.24</c:v>
                </c:pt>
                <c:pt idx="94">
                  <c:v>14.17</c:v>
                </c:pt>
                <c:pt idx="95">
                  <c:v>14.22</c:v>
                </c:pt>
                <c:pt idx="96">
                  <c:v>13.76</c:v>
                </c:pt>
                <c:pt idx="97">
                  <c:v>13.59</c:v>
                </c:pt>
                <c:pt idx="98">
                  <c:v>13.1</c:v>
                </c:pt>
                <c:pt idx="99">
                  <c:v>12.99</c:v>
                </c:pt>
                <c:pt idx="100">
                  <c:v>13.1</c:v>
                </c:pt>
                <c:pt idx="101">
                  <c:v>13.2</c:v>
                </c:pt>
                <c:pt idx="102">
                  <c:v>13.28</c:v>
                </c:pt>
                <c:pt idx="103">
                  <c:v>13.5</c:v>
                </c:pt>
                <c:pt idx="104">
                  <c:v>13.38</c:v>
                </c:pt>
                <c:pt idx="105">
                  <c:v>13.63</c:v>
                </c:pt>
                <c:pt idx="106">
                  <c:v>13.76</c:v>
                </c:pt>
                <c:pt idx="107">
                  <c:v>13.73</c:v>
                </c:pt>
                <c:pt idx="108">
                  <c:v>13.71</c:v>
                </c:pt>
                <c:pt idx="109">
                  <c:v>13.6</c:v>
                </c:pt>
                <c:pt idx="110">
                  <c:v>13.35</c:v>
                </c:pt>
                <c:pt idx="111">
                  <c:v>12.95</c:v>
                </c:pt>
                <c:pt idx="112">
                  <c:v>12.97</c:v>
                </c:pt>
                <c:pt idx="113">
                  <c:v>13.03</c:v>
                </c:pt>
                <c:pt idx="114">
                  <c:v>13.28</c:v>
                </c:pt>
                <c:pt idx="115">
                  <c:v>12.83</c:v>
                </c:pt>
                <c:pt idx="116">
                  <c:v>12.81</c:v>
                </c:pt>
                <c:pt idx="117">
                  <c:v>13.14</c:v>
                </c:pt>
                <c:pt idx="118">
                  <c:v>13.14</c:v>
                </c:pt>
                <c:pt idx="119">
                  <c:v>13.19</c:v>
                </c:pt>
                <c:pt idx="120">
                  <c:v>13.5</c:v>
                </c:pt>
                <c:pt idx="121">
                  <c:v>13.61</c:v>
                </c:pt>
                <c:pt idx="122">
                  <c:v>13.71</c:v>
                </c:pt>
                <c:pt idx="123">
                  <c:v>13.71</c:v>
                </c:pt>
                <c:pt idx="124">
                  <c:v>13.52</c:v>
                </c:pt>
                <c:pt idx="125">
                  <c:v>14.3</c:v>
                </c:pt>
                <c:pt idx="126">
                  <c:v>14.51</c:v>
                </c:pt>
                <c:pt idx="127">
                  <c:v>14.09</c:v>
                </c:pt>
                <c:pt idx="128">
                  <c:v>14.53</c:v>
                </c:pt>
                <c:pt idx="129">
                  <c:v>14.29</c:v>
                </c:pt>
                <c:pt idx="130">
                  <c:v>14.28</c:v>
                </c:pt>
                <c:pt idx="131">
                  <c:v>15</c:v>
                </c:pt>
                <c:pt idx="132">
                  <c:v>14.96</c:v>
                </c:pt>
                <c:pt idx="133">
                  <c:v>15.06</c:v>
                </c:pt>
                <c:pt idx="134">
                  <c:v>14.84</c:v>
                </c:pt>
                <c:pt idx="135">
                  <c:v>14.65</c:v>
                </c:pt>
                <c:pt idx="136">
                  <c:v>15.01</c:v>
                </c:pt>
                <c:pt idx="137">
                  <c:v>16.440000999999999</c:v>
                </c:pt>
                <c:pt idx="138">
                  <c:v>16.23</c:v>
                </c:pt>
                <c:pt idx="139">
                  <c:v>16.52</c:v>
                </c:pt>
                <c:pt idx="140">
                  <c:v>16.48</c:v>
                </c:pt>
                <c:pt idx="141">
                  <c:v>16.540001</c:v>
                </c:pt>
                <c:pt idx="142">
                  <c:v>17.260000000000002</c:v>
                </c:pt>
                <c:pt idx="143">
                  <c:v>17.290001</c:v>
                </c:pt>
                <c:pt idx="144">
                  <c:v>17.170000000000002</c:v>
                </c:pt>
                <c:pt idx="145">
                  <c:v>17.440000999999999</c:v>
                </c:pt>
                <c:pt idx="146">
                  <c:v>17.030000999999999</c:v>
                </c:pt>
                <c:pt idx="147">
                  <c:v>16.43</c:v>
                </c:pt>
                <c:pt idx="148">
                  <c:v>16.84</c:v>
                </c:pt>
                <c:pt idx="149">
                  <c:v>16.68</c:v>
                </c:pt>
                <c:pt idx="150">
                  <c:v>16.75</c:v>
                </c:pt>
                <c:pt idx="151">
                  <c:v>16.489999999999998</c:v>
                </c:pt>
                <c:pt idx="152">
                  <c:v>17.5</c:v>
                </c:pt>
                <c:pt idx="153">
                  <c:v>17.280000999999999</c:v>
                </c:pt>
                <c:pt idx="154">
                  <c:v>17.309999000000001</c:v>
                </c:pt>
                <c:pt idx="155">
                  <c:v>17.260000000000002</c:v>
                </c:pt>
                <c:pt idx="156">
                  <c:v>17</c:v>
                </c:pt>
                <c:pt idx="157">
                  <c:v>17.290001</c:v>
                </c:pt>
                <c:pt idx="158">
                  <c:v>17.09</c:v>
                </c:pt>
                <c:pt idx="159">
                  <c:v>16.649999999999999</c:v>
                </c:pt>
                <c:pt idx="160">
                  <c:v>16.440000999999999</c:v>
                </c:pt>
                <c:pt idx="161">
                  <c:v>16.850000000000001</c:v>
                </c:pt>
                <c:pt idx="162">
                  <c:v>17.100000000000001</c:v>
                </c:pt>
                <c:pt idx="163">
                  <c:v>17.149999999999999</c:v>
                </c:pt>
                <c:pt idx="164">
                  <c:v>17.260000000000002</c:v>
                </c:pt>
                <c:pt idx="165">
                  <c:v>17.350000000000001</c:v>
                </c:pt>
                <c:pt idx="166">
                  <c:v>17.850000000000001</c:v>
                </c:pt>
                <c:pt idx="167">
                  <c:v>18.09</c:v>
                </c:pt>
                <c:pt idx="168">
                  <c:v>17.399999999999999</c:v>
                </c:pt>
                <c:pt idx="169">
                  <c:v>17.27</c:v>
                </c:pt>
                <c:pt idx="170">
                  <c:v>16.93</c:v>
                </c:pt>
                <c:pt idx="171">
                  <c:v>17.329999999999998</c:v>
                </c:pt>
                <c:pt idx="172">
                  <c:v>17.34</c:v>
                </c:pt>
                <c:pt idx="173">
                  <c:v>16.93</c:v>
                </c:pt>
                <c:pt idx="174">
                  <c:v>17.200001</c:v>
                </c:pt>
                <c:pt idx="175">
                  <c:v>17.43</c:v>
                </c:pt>
                <c:pt idx="176">
                  <c:v>17.629999000000002</c:v>
                </c:pt>
                <c:pt idx="177">
                  <c:v>17.870000999999998</c:v>
                </c:pt>
                <c:pt idx="178">
                  <c:v>18.219999000000001</c:v>
                </c:pt>
                <c:pt idx="179">
                  <c:v>18.549999</c:v>
                </c:pt>
                <c:pt idx="180">
                  <c:v>18.219999000000001</c:v>
                </c:pt>
                <c:pt idx="181">
                  <c:v>18.75</c:v>
                </c:pt>
                <c:pt idx="182">
                  <c:v>18.850000000000001</c:v>
                </c:pt>
                <c:pt idx="183">
                  <c:v>18.25</c:v>
                </c:pt>
                <c:pt idx="184">
                  <c:v>18.299999</c:v>
                </c:pt>
                <c:pt idx="185">
                  <c:v>18.709999</c:v>
                </c:pt>
                <c:pt idx="186">
                  <c:v>17.34</c:v>
                </c:pt>
                <c:pt idx="187">
                  <c:v>18.100000000000001</c:v>
                </c:pt>
                <c:pt idx="188">
                  <c:v>17.850000000000001</c:v>
                </c:pt>
                <c:pt idx="189">
                  <c:v>18.629999000000002</c:v>
                </c:pt>
                <c:pt idx="190">
                  <c:v>18.68</c:v>
                </c:pt>
                <c:pt idx="191">
                  <c:v>17.629999000000002</c:v>
                </c:pt>
                <c:pt idx="192">
                  <c:v>18.43</c:v>
                </c:pt>
                <c:pt idx="193">
                  <c:v>17.809999000000001</c:v>
                </c:pt>
                <c:pt idx="194">
                  <c:v>17.57</c:v>
                </c:pt>
                <c:pt idx="195">
                  <c:v>17.549999</c:v>
                </c:pt>
                <c:pt idx="196">
                  <c:v>17.190000999999999</c:v>
                </c:pt>
                <c:pt idx="197">
                  <c:v>16.32</c:v>
                </c:pt>
                <c:pt idx="198">
                  <c:v>16.43</c:v>
                </c:pt>
                <c:pt idx="199">
                  <c:v>16.370000999999998</c:v>
                </c:pt>
                <c:pt idx="200">
                  <c:v>16.52</c:v>
                </c:pt>
                <c:pt idx="201">
                  <c:v>16.32</c:v>
                </c:pt>
                <c:pt idx="202">
                  <c:v>15.71</c:v>
                </c:pt>
                <c:pt idx="203">
                  <c:v>15.73</c:v>
                </c:pt>
                <c:pt idx="204">
                  <c:v>15.78</c:v>
                </c:pt>
                <c:pt idx="205">
                  <c:v>15.64</c:v>
                </c:pt>
                <c:pt idx="206">
                  <c:v>15.89</c:v>
                </c:pt>
                <c:pt idx="207">
                  <c:v>15.74</c:v>
                </c:pt>
                <c:pt idx="208">
                  <c:v>15.74</c:v>
                </c:pt>
                <c:pt idx="209">
                  <c:v>15.82</c:v>
                </c:pt>
                <c:pt idx="210">
                  <c:v>16.200001</c:v>
                </c:pt>
                <c:pt idx="211">
                  <c:v>16.389999</c:v>
                </c:pt>
                <c:pt idx="212">
                  <c:v>17.209999</c:v>
                </c:pt>
                <c:pt idx="213">
                  <c:v>17.170000000000002</c:v>
                </c:pt>
                <c:pt idx="214">
                  <c:v>17.59</c:v>
                </c:pt>
                <c:pt idx="215">
                  <c:v>17.329999999999998</c:v>
                </c:pt>
                <c:pt idx="216">
                  <c:v>17.510000000000002</c:v>
                </c:pt>
                <c:pt idx="217">
                  <c:v>17.530000999999999</c:v>
                </c:pt>
                <c:pt idx="218">
                  <c:v>17.5</c:v>
                </c:pt>
                <c:pt idx="219">
                  <c:v>17.73</c:v>
                </c:pt>
                <c:pt idx="220">
                  <c:v>18.07</c:v>
                </c:pt>
                <c:pt idx="221">
                  <c:v>17.889999</c:v>
                </c:pt>
                <c:pt idx="222">
                  <c:v>17.709999</c:v>
                </c:pt>
                <c:pt idx="223">
                  <c:v>17.02</c:v>
                </c:pt>
                <c:pt idx="224">
                  <c:v>17.149999999999999</c:v>
                </c:pt>
                <c:pt idx="225">
                  <c:v>17.120000999999998</c:v>
                </c:pt>
                <c:pt idx="226">
                  <c:v>17.91</c:v>
                </c:pt>
                <c:pt idx="227">
                  <c:v>18.139999</c:v>
                </c:pt>
                <c:pt idx="228">
                  <c:v>17.549999</c:v>
                </c:pt>
                <c:pt idx="229">
                  <c:v>17.129999000000002</c:v>
                </c:pt>
                <c:pt idx="230">
                  <c:v>16.600000000000001</c:v>
                </c:pt>
                <c:pt idx="231">
                  <c:v>16.59</c:v>
                </c:pt>
                <c:pt idx="232">
                  <c:v>16.43</c:v>
                </c:pt>
                <c:pt idx="233">
                  <c:v>16.600000000000001</c:v>
                </c:pt>
                <c:pt idx="234">
                  <c:v>16.350000000000001</c:v>
                </c:pt>
                <c:pt idx="235">
                  <c:v>16.620000999999998</c:v>
                </c:pt>
                <c:pt idx="236">
                  <c:v>16.93</c:v>
                </c:pt>
                <c:pt idx="237">
                  <c:v>16.649999999999999</c:v>
                </c:pt>
                <c:pt idx="238">
                  <c:v>16.969999000000001</c:v>
                </c:pt>
                <c:pt idx="239">
                  <c:v>17.34</c:v>
                </c:pt>
                <c:pt idx="240">
                  <c:v>17.690000999999999</c:v>
                </c:pt>
                <c:pt idx="241">
                  <c:v>17.68</c:v>
                </c:pt>
                <c:pt idx="242">
                  <c:v>17.73</c:v>
                </c:pt>
                <c:pt idx="243">
                  <c:v>17.440000999999999</c:v>
                </c:pt>
                <c:pt idx="244">
                  <c:v>17.43</c:v>
                </c:pt>
                <c:pt idx="245">
                  <c:v>17.27</c:v>
                </c:pt>
                <c:pt idx="246">
                  <c:v>17.100000000000001</c:v>
                </c:pt>
                <c:pt idx="247">
                  <c:v>17.43</c:v>
                </c:pt>
                <c:pt idx="248">
                  <c:v>17.760000000000002</c:v>
                </c:pt>
                <c:pt idx="249">
                  <c:v>18.360001</c:v>
                </c:pt>
                <c:pt idx="250">
                  <c:v>19.129999000000002</c:v>
                </c:pt>
                <c:pt idx="251">
                  <c:v>19.299999</c:v>
                </c:pt>
              </c:numCache>
            </c:numRef>
          </c:val>
          <c:smooth val="0"/>
          <c:extLst>
            <c:ext xmlns:c16="http://schemas.microsoft.com/office/drawing/2014/chart" uri="{C3380CC4-5D6E-409C-BE32-E72D297353CC}">
              <c16:uniqueId val="{00000000-A8AA-4372-AA62-AEC9FD73BC3A}"/>
            </c:ext>
          </c:extLst>
        </c:ser>
        <c:dLbls>
          <c:showLegendKey val="0"/>
          <c:showVal val="0"/>
          <c:showCatName val="0"/>
          <c:showSerName val="0"/>
          <c:showPercent val="0"/>
          <c:showBubbleSize val="0"/>
        </c:dLbls>
        <c:smooth val="0"/>
        <c:axId val="445063616"/>
        <c:axId val="445068536"/>
      </c:lineChart>
      <c:dateAx>
        <c:axId val="445063616"/>
        <c:scaling>
          <c:orientation val="minMax"/>
        </c:scaling>
        <c:delete val="0"/>
        <c:axPos val="b"/>
        <c:numFmt formatCode="m/d/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445068536"/>
        <c:crosses val="autoZero"/>
        <c:auto val="1"/>
        <c:lblOffset val="100"/>
        <c:baseTimeUnit val="days"/>
      </c:dateAx>
      <c:valAx>
        <c:axId val="445068536"/>
        <c:scaling>
          <c:orientation val="minMax"/>
          <c:max val="20"/>
          <c:min val="12"/>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4450636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9F1498FF-1F41-7D4C-AD0F-38D0993C73CF}" type="datetimeFigureOut">
              <a:rPr lang="en-US" smtClean="0"/>
              <a:t>8/22/2020</a:t>
            </a:fld>
            <a:endParaRPr lang="en-US"/>
          </a:p>
        </p:txBody>
      </p:sp>
      <p:sp>
        <p:nvSpPr>
          <p:cNvPr id="4" name="Footer Placeholder 3"/>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402138" y="9553575"/>
            <a:ext cx="3368675" cy="504825"/>
          </a:xfrm>
          <a:prstGeom prst="rect">
            <a:avLst/>
          </a:prstGeom>
        </p:spPr>
        <p:txBody>
          <a:bodyPr vert="horz" lIns="91440" tIns="45720" rIns="91440" bIns="45720" rtlCol="0" anchor="b"/>
          <a:lstStyle>
            <a:lvl1pPr algn="r">
              <a:defRPr sz="1200"/>
            </a:lvl1pPr>
          </a:lstStyle>
          <a:p>
            <a:fld id="{C775CB1A-4057-9A49-9463-FED4A6147FEA}" type="slidenum">
              <a:rPr lang="en-US" smtClean="0"/>
              <a:t>‹#›</a:t>
            </a:fld>
            <a:endParaRPr lang="en-US"/>
          </a:p>
        </p:txBody>
      </p:sp>
    </p:spTree>
    <p:extLst>
      <p:ext uri="{BB962C8B-B14F-4D97-AF65-F5344CB8AC3E}">
        <p14:creationId xmlns:p14="http://schemas.microsoft.com/office/powerpoint/2010/main" val="1662571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F0FEB58-0A43-6245-A71E-C078BB7EE52C}" type="datetimeFigureOut">
              <a:rPr lang="en-US" smtClean="0"/>
              <a:t>8/22/2020</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A2C21DD7-8D7E-BA45-9126-78A754212761}" type="slidenum">
              <a:rPr lang="en-US" smtClean="0"/>
              <a:t>‹#›</a:t>
            </a:fld>
            <a:endParaRPr lang="en-US"/>
          </a:p>
        </p:txBody>
      </p:sp>
    </p:spTree>
    <p:extLst>
      <p:ext uri="{BB962C8B-B14F-4D97-AF65-F5344CB8AC3E}">
        <p14:creationId xmlns:p14="http://schemas.microsoft.com/office/powerpoint/2010/main" val="57334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C21DD7-8D7E-BA45-9126-78A754212761}" type="slidenum">
              <a:rPr lang="en-US" smtClean="0"/>
              <a:t>1</a:t>
            </a:fld>
            <a:endParaRPr lang="en-US"/>
          </a:p>
        </p:txBody>
      </p:sp>
    </p:spTree>
    <p:extLst>
      <p:ext uri="{BB962C8B-B14F-4D97-AF65-F5344CB8AC3E}">
        <p14:creationId xmlns:p14="http://schemas.microsoft.com/office/powerpoint/2010/main" val="387155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C21DD7-8D7E-BA45-9126-78A754212761}" type="slidenum">
              <a:rPr lang="en-US" smtClean="0"/>
              <a:t>10</a:t>
            </a:fld>
            <a:endParaRPr lang="en-US"/>
          </a:p>
        </p:txBody>
      </p:sp>
    </p:spTree>
    <p:extLst>
      <p:ext uri="{BB962C8B-B14F-4D97-AF65-F5344CB8AC3E}">
        <p14:creationId xmlns:p14="http://schemas.microsoft.com/office/powerpoint/2010/main" val="770952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extBox 3"/>
          <p:cNvSpPr txBox="1"/>
          <p:nvPr userDrawn="1"/>
        </p:nvSpPr>
        <p:spPr>
          <a:xfrm>
            <a:off x="381000" y="9748063"/>
            <a:ext cx="4114800" cy="276999"/>
          </a:xfrm>
          <a:prstGeom prst="rect">
            <a:avLst/>
          </a:prstGeom>
          <a:noFill/>
        </p:spPr>
        <p:txBody>
          <a:bodyPr wrap="square" rtlCol="0">
            <a:spAutoFit/>
          </a:bodyPr>
          <a:lstStyle/>
          <a:p>
            <a:r>
              <a:rPr lang="en-US" sz="1200" b="1" dirty="0">
                <a:latin typeface="Tahoma" charset="0"/>
                <a:ea typeface="Tahoma" charset="0"/>
                <a:cs typeface="Tahoma" charset="0"/>
              </a:rPr>
              <a:t>New Jersey Institute of Technology</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object 6"/>
          <p:cNvSpPr/>
          <p:nvPr userDrawn="1"/>
        </p:nvSpPr>
        <p:spPr>
          <a:xfrm>
            <a:off x="447675" y="9747694"/>
            <a:ext cx="6877050" cy="45719"/>
          </a:xfrm>
          <a:custGeom>
            <a:avLst/>
            <a:gdLst/>
            <a:ahLst/>
            <a:cxnLst/>
            <a:rect l="l" t="t" r="r" b="b"/>
            <a:pathLst>
              <a:path w="4851400">
                <a:moveTo>
                  <a:pt x="0" y="0"/>
                </a:moveTo>
                <a:lnTo>
                  <a:pt x="4850892" y="0"/>
                </a:lnTo>
              </a:path>
            </a:pathLst>
          </a:custGeom>
          <a:ln w="12954">
            <a:solidFill>
              <a:srgbClr val="000000"/>
            </a:solidFill>
          </a:ln>
        </p:spPr>
        <p:txBody>
          <a:bodyPr wrap="square" lIns="0" tIns="0" rIns="0" bIns="0" rtlCol="0"/>
          <a:lstStyle/>
          <a:p>
            <a:endParaRPr/>
          </a:p>
        </p:txBody>
      </p:sp>
      <p:sp>
        <p:nvSpPr>
          <p:cNvPr id="7" name="object 2"/>
          <p:cNvSpPr/>
          <p:nvPr userDrawn="1"/>
        </p:nvSpPr>
        <p:spPr>
          <a:xfrm>
            <a:off x="447675" y="485775"/>
            <a:ext cx="6877050" cy="0"/>
          </a:xfrm>
          <a:custGeom>
            <a:avLst/>
            <a:gdLst/>
            <a:ahLst/>
            <a:cxnLst/>
            <a:rect l="l" t="t" r="r" b="b"/>
            <a:pathLst>
              <a:path w="6877050">
                <a:moveTo>
                  <a:pt x="0" y="0"/>
                </a:moveTo>
                <a:lnTo>
                  <a:pt x="6877050" y="0"/>
                </a:lnTo>
              </a:path>
            </a:pathLst>
          </a:custGeom>
          <a:ln w="25400">
            <a:solidFill>
              <a:srgbClr val="DB3A2F"/>
            </a:solidFill>
          </a:ln>
        </p:spPr>
        <p:txBody>
          <a:bodyPr wrap="square" lIns="0" tIns="0" rIns="0" bIns="0" rtlCol="0"/>
          <a:lstStyle/>
          <a:p>
            <a:endParaRPr dirty="0"/>
          </a:p>
        </p:txBody>
      </p:sp>
      <p:sp>
        <p:nvSpPr>
          <p:cNvPr id="9" name="object 4"/>
          <p:cNvSpPr txBox="1"/>
          <p:nvPr userDrawn="1"/>
        </p:nvSpPr>
        <p:spPr>
          <a:xfrm>
            <a:off x="447675" y="241300"/>
            <a:ext cx="1338581" cy="197490"/>
          </a:xfrm>
          <a:prstGeom prst="rect">
            <a:avLst/>
          </a:prstGeom>
        </p:spPr>
        <p:txBody>
          <a:bodyPr vert="horz" wrap="square" lIns="0" tIns="12700" rIns="0" bIns="0" rtlCol="0">
            <a:spAutoFit/>
          </a:bodyPr>
          <a:lstStyle/>
          <a:p>
            <a:pPr marL="12700">
              <a:lnSpc>
                <a:spcPct val="100000"/>
              </a:lnSpc>
              <a:spcBef>
                <a:spcPts val="100"/>
              </a:spcBef>
            </a:pPr>
            <a:r>
              <a:rPr lang="en-US" sz="1200" b="1" dirty="0">
                <a:latin typeface="Tahoma" charset="0"/>
                <a:ea typeface="Tahoma" charset="0"/>
                <a:cs typeface="Tahoma" charset="0"/>
              </a:rPr>
              <a:t>April 9</a:t>
            </a:r>
            <a:r>
              <a:rPr lang="en-US" sz="1200" b="1" baseline="30000" dirty="0">
                <a:latin typeface="Tahoma" charset="0"/>
                <a:ea typeface="Tahoma" charset="0"/>
                <a:cs typeface="Tahoma" charset="0"/>
              </a:rPr>
              <a:t>th</a:t>
            </a:r>
            <a:r>
              <a:rPr sz="1200" b="1" dirty="0">
                <a:latin typeface="Tahoma" charset="0"/>
                <a:ea typeface="Tahoma" charset="0"/>
                <a:cs typeface="Tahoma" charset="0"/>
              </a:rPr>
              <a:t>,</a:t>
            </a:r>
            <a:r>
              <a:rPr sz="1200" b="1" spc="-75" dirty="0">
                <a:latin typeface="Tahoma" charset="0"/>
                <a:ea typeface="Tahoma" charset="0"/>
                <a:cs typeface="Tahoma" charset="0"/>
              </a:rPr>
              <a:t> </a:t>
            </a:r>
            <a:r>
              <a:rPr sz="1200" b="1" spc="-5" dirty="0">
                <a:latin typeface="Tahoma" charset="0"/>
                <a:ea typeface="Tahoma" charset="0"/>
                <a:cs typeface="Tahoma" charset="0"/>
              </a:rPr>
              <a:t>201</a:t>
            </a:r>
            <a:r>
              <a:rPr lang="en-US" sz="1200" b="1" spc="-5" dirty="0">
                <a:latin typeface="Tahoma" charset="0"/>
                <a:ea typeface="Tahoma" charset="0"/>
                <a:cs typeface="Tahoma" charset="0"/>
              </a:rPr>
              <a:t>9</a:t>
            </a:r>
            <a:endParaRPr sz="1200" dirty="0">
              <a:latin typeface="Tahoma" charset="0"/>
              <a:ea typeface="Tahoma" charset="0"/>
              <a:cs typeface="Tahoma" charset="0"/>
            </a:endParaRPr>
          </a:p>
        </p:txBody>
      </p:sp>
      <p:sp>
        <p:nvSpPr>
          <p:cNvPr id="10" name="object 5"/>
          <p:cNvSpPr txBox="1"/>
          <p:nvPr userDrawn="1"/>
        </p:nvSpPr>
        <p:spPr>
          <a:xfrm>
            <a:off x="5244465" y="235898"/>
            <a:ext cx="2080260" cy="197490"/>
          </a:xfrm>
          <a:prstGeom prst="rect">
            <a:avLst/>
          </a:prstGeom>
        </p:spPr>
        <p:txBody>
          <a:bodyPr vert="horz" wrap="square" lIns="0" tIns="12700" rIns="0" bIns="0" rtlCol="0">
            <a:spAutoFit/>
          </a:bodyPr>
          <a:lstStyle/>
          <a:p>
            <a:pPr marL="12700" algn="r">
              <a:lnSpc>
                <a:spcPct val="100000"/>
              </a:lnSpc>
              <a:spcBef>
                <a:spcPts val="100"/>
              </a:spcBef>
            </a:pPr>
            <a:r>
              <a:rPr lang="en-US" sz="1200" b="1" spc="-5" dirty="0">
                <a:latin typeface="Tahoma"/>
                <a:cs typeface="Tahoma"/>
              </a:rPr>
              <a:t>Newmont Mining</a:t>
            </a:r>
            <a:endParaRPr sz="1200" dirty="0">
              <a:latin typeface="Tahoma"/>
              <a:cs typeface="Tahoma"/>
            </a:endParaRPr>
          </a:p>
        </p:txBody>
      </p:sp>
      <p:sp>
        <p:nvSpPr>
          <p:cNvPr id="11" name="object 30"/>
          <p:cNvSpPr txBox="1">
            <a:spLocks noGrp="1"/>
          </p:cNvSpPr>
          <p:nvPr>
            <p:ph type="ftr" sz="quarter" idx="3"/>
          </p:nvPr>
        </p:nvSpPr>
        <p:spPr>
          <a:xfrm>
            <a:off x="447675" y="9795948"/>
            <a:ext cx="5911547" cy="197490"/>
          </a:xfrm>
          <a:prstGeom prst="rect">
            <a:avLst/>
          </a:prstGeom>
        </p:spPr>
        <p:txBody>
          <a:bodyPr vert="horz" wrap="square" lIns="0" tIns="12700" rIns="0" bIns="0" rtlCol="0">
            <a:spAutoFit/>
          </a:bodyPr>
          <a:lstStyle>
            <a:lvl1pPr>
              <a:defRPr b="1">
                <a:latin typeface="Tahoma" charset="0"/>
                <a:ea typeface="Tahoma" charset="0"/>
                <a:cs typeface="Tahoma" charset="0"/>
              </a:defRPr>
            </a:lvl1pPr>
          </a:lstStyle>
          <a:p>
            <a:pPr marL="12700">
              <a:spcBef>
                <a:spcPts val="100"/>
              </a:spcBef>
            </a:pPr>
            <a:r>
              <a:rPr lang="en-US" sz="1200" spc="-5"/>
              <a:t>New Jersey Institute of Technology </a:t>
            </a:r>
            <a:endParaRPr lang="en-US" sz="1200" spc="-5" dirty="0"/>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object 2"/>
          <p:cNvSpPr/>
          <p:nvPr userDrawn="1"/>
        </p:nvSpPr>
        <p:spPr>
          <a:xfrm>
            <a:off x="447675" y="485775"/>
            <a:ext cx="6877050" cy="0"/>
          </a:xfrm>
          <a:custGeom>
            <a:avLst/>
            <a:gdLst/>
            <a:ahLst/>
            <a:cxnLst/>
            <a:rect l="l" t="t" r="r" b="b"/>
            <a:pathLst>
              <a:path w="6877050">
                <a:moveTo>
                  <a:pt x="0" y="0"/>
                </a:moveTo>
                <a:lnTo>
                  <a:pt x="6877050" y="0"/>
                </a:lnTo>
              </a:path>
            </a:pathLst>
          </a:custGeom>
          <a:ln w="25400">
            <a:solidFill>
              <a:srgbClr val="DB3A2F"/>
            </a:solidFill>
          </a:ln>
        </p:spPr>
        <p:txBody>
          <a:bodyPr wrap="square" lIns="0" tIns="0" rIns="0" bIns="0" rtlCol="0"/>
          <a:lstStyle/>
          <a:p>
            <a:endParaRPr/>
          </a:p>
        </p:txBody>
      </p:sp>
      <p:sp>
        <p:nvSpPr>
          <p:cNvPr id="8" name="object 5"/>
          <p:cNvSpPr txBox="1"/>
          <p:nvPr userDrawn="1"/>
        </p:nvSpPr>
        <p:spPr>
          <a:xfrm>
            <a:off x="2418333" y="577088"/>
            <a:ext cx="145224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ahoma"/>
                <a:cs typeface="Tahoma"/>
              </a:rPr>
              <a:t>Industry</a:t>
            </a:r>
            <a:r>
              <a:rPr sz="1200" b="1" spc="-75" dirty="0">
                <a:latin typeface="Tahoma"/>
                <a:cs typeface="Tahoma"/>
              </a:rPr>
              <a:t> </a:t>
            </a:r>
            <a:r>
              <a:rPr sz="1200" b="1" dirty="0">
                <a:latin typeface="Tahoma"/>
                <a:cs typeface="Tahoma"/>
              </a:rPr>
              <a:t>Overview</a:t>
            </a:r>
            <a:endParaRPr sz="1200" dirty="0">
              <a:latin typeface="Tahoma"/>
              <a:cs typeface="Tahoma"/>
            </a:endParaRPr>
          </a:p>
        </p:txBody>
      </p:sp>
      <p:sp>
        <p:nvSpPr>
          <p:cNvPr id="9" name="object 6"/>
          <p:cNvSpPr/>
          <p:nvPr userDrawn="1"/>
        </p:nvSpPr>
        <p:spPr>
          <a:xfrm>
            <a:off x="2430779" y="792861"/>
            <a:ext cx="4851400" cy="0"/>
          </a:xfrm>
          <a:custGeom>
            <a:avLst/>
            <a:gdLst/>
            <a:ahLst/>
            <a:cxnLst/>
            <a:rect l="l" t="t" r="r" b="b"/>
            <a:pathLst>
              <a:path w="4851400">
                <a:moveTo>
                  <a:pt x="0" y="0"/>
                </a:moveTo>
                <a:lnTo>
                  <a:pt x="4850892" y="0"/>
                </a:lnTo>
              </a:path>
            </a:pathLst>
          </a:custGeom>
          <a:ln w="12954">
            <a:solidFill>
              <a:srgbClr val="000000"/>
            </a:solidFill>
          </a:ln>
        </p:spPr>
        <p:txBody>
          <a:bodyPr wrap="square" lIns="0" tIns="0" rIns="0" bIns="0" rtlCol="0"/>
          <a:lstStyle/>
          <a:p>
            <a:endParaRPr/>
          </a:p>
        </p:txBody>
      </p:sp>
      <p:sp>
        <p:nvSpPr>
          <p:cNvPr id="10" name="object 7"/>
          <p:cNvSpPr txBox="1"/>
          <p:nvPr userDrawn="1"/>
        </p:nvSpPr>
        <p:spPr>
          <a:xfrm>
            <a:off x="2418333" y="849884"/>
            <a:ext cx="1258570" cy="193040"/>
          </a:xfrm>
          <a:prstGeom prst="rect">
            <a:avLst/>
          </a:prstGeom>
        </p:spPr>
        <p:txBody>
          <a:bodyPr vert="horz" wrap="square" lIns="0" tIns="12065" rIns="0" bIns="0" rtlCol="0">
            <a:spAutoFit/>
          </a:bodyPr>
          <a:lstStyle/>
          <a:p>
            <a:pPr marL="12700">
              <a:lnSpc>
                <a:spcPct val="100000"/>
              </a:lnSpc>
              <a:spcBef>
                <a:spcPts val="95"/>
              </a:spcBef>
            </a:pPr>
            <a:r>
              <a:rPr sz="1100" b="1" spc="-10" dirty="0">
                <a:solidFill>
                  <a:srgbClr val="DB3A2F"/>
                </a:solidFill>
                <a:latin typeface="Tahoma"/>
                <a:cs typeface="Tahoma"/>
              </a:rPr>
              <a:t>Railroad</a:t>
            </a:r>
            <a:r>
              <a:rPr sz="1100" b="1" spc="-35" dirty="0">
                <a:solidFill>
                  <a:srgbClr val="DB3A2F"/>
                </a:solidFill>
                <a:latin typeface="Tahoma"/>
                <a:cs typeface="Tahoma"/>
              </a:rPr>
              <a:t> </a:t>
            </a:r>
            <a:r>
              <a:rPr sz="1100" b="1" spc="-5" dirty="0">
                <a:solidFill>
                  <a:srgbClr val="DB3A2F"/>
                </a:solidFill>
                <a:latin typeface="Tahoma"/>
                <a:cs typeface="Tahoma"/>
              </a:rPr>
              <a:t>Industry</a:t>
            </a:r>
            <a:endParaRPr sz="1100" dirty="0">
              <a:latin typeface="Tahoma"/>
              <a:cs typeface="Tahoma"/>
            </a:endParaRPr>
          </a:p>
        </p:txBody>
      </p:sp>
      <p:sp>
        <p:nvSpPr>
          <p:cNvPr id="11" name="object 11"/>
          <p:cNvSpPr txBox="1"/>
          <p:nvPr userDrawn="1"/>
        </p:nvSpPr>
        <p:spPr>
          <a:xfrm>
            <a:off x="492505" y="718057"/>
            <a:ext cx="1728470" cy="4259179"/>
          </a:xfrm>
          <a:prstGeom prst="rect">
            <a:avLst/>
          </a:prstGeom>
        </p:spPr>
        <p:txBody>
          <a:bodyPr vert="horz" wrap="square" lIns="0" tIns="12700" rIns="0" bIns="0" rtlCol="0">
            <a:spAutoFit/>
          </a:bodyPr>
          <a:lstStyle/>
          <a:p>
            <a:pPr marL="12700" marR="281305">
              <a:lnSpc>
                <a:spcPct val="150800"/>
              </a:lnSpc>
              <a:spcBef>
                <a:spcPts val="100"/>
              </a:spcBef>
            </a:pPr>
            <a:r>
              <a:rPr sz="1200" spc="-5" dirty="0">
                <a:latin typeface="Tahoma"/>
                <a:cs typeface="Tahoma"/>
              </a:rPr>
              <a:t>Business Description  </a:t>
            </a:r>
            <a:r>
              <a:rPr sz="1200" b="1" spc="-5" dirty="0">
                <a:latin typeface="Tahoma"/>
                <a:cs typeface="Tahoma"/>
              </a:rPr>
              <a:t>Industry</a:t>
            </a:r>
            <a:r>
              <a:rPr sz="1200" b="1" spc="-90" dirty="0">
                <a:latin typeface="Tahoma"/>
                <a:cs typeface="Tahoma"/>
              </a:rPr>
              <a:t> </a:t>
            </a:r>
            <a:r>
              <a:rPr sz="1200" b="1" dirty="0">
                <a:latin typeface="Tahoma"/>
                <a:cs typeface="Tahoma"/>
              </a:rPr>
              <a:t>Overview  </a:t>
            </a:r>
            <a:r>
              <a:rPr sz="1200" spc="-5" dirty="0">
                <a:latin typeface="Tahoma"/>
                <a:cs typeface="Tahoma"/>
              </a:rPr>
              <a:t>Competitors</a:t>
            </a:r>
            <a:endParaRPr sz="1200" dirty="0">
              <a:latin typeface="Tahoma"/>
              <a:cs typeface="Tahoma"/>
            </a:endParaRPr>
          </a:p>
          <a:p>
            <a:pPr marL="12700">
              <a:lnSpc>
                <a:spcPct val="100000"/>
              </a:lnSpc>
              <a:spcBef>
                <a:spcPts val="735"/>
              </a:spcBef>
            </a:pPr>
            <a:r>
              <a:rPr sz="1200" spc="-5" dirty="0">
                <a:latin typeface="Tahoma"/>
                <a:cs typeface="Tahoma"/>
              </a:rPr>
              <a:t>Thesis Highlights:</a:t>
            </a:r>
            <a:endParaRPr sz="1200" dirty="0">
              <a:latin typeface="Tahoma"/>
              <a:cs typeface="Tahoma"/>
            </a:endParaRPr>
          </a:p>
          <a:p>
            <a:pPr marL="241300" marR="445770" indent="-228600">
              <a:lnSpc>
                <a:spcPct val="100800"/>
              </a:lnSpc>
              <a:spcBef>
                <a:spcPts val="720"/>
              </a:spcBef>
              <a:buSzPct val="83333"/>
              <a:buFont typeface="Symbol"/>
              <a:buChar char=""/>
              <a:tabLst>
                <a:tab pos="240665" algn="l"/>
                <a:tab pos="241300" algn="l"/>
              </a:tabLst>
            </a:pPr>
            <a:r>
              <a:rPr sz="1200" spc="-5" dirty="0">
                <a:latin typeface="Tahoma"/>
                <a:cs typeface="Tahoma"/>
              </a:rPr>
              <a:t>Strategic</a:t>
            </a:r>
            <a:r>
              <a:rPr sz="1200" spc="-85" dirty="0">
                <a:latin typeface="Tahoma"/>
                <a:cs typeface="Tahoma"/>
              </a:rPr>
              <a:t> </a:t>
            </a:r>
            <a:r>
              <a:rPr sz="1200" dirty="0">
                <a:latin typeface="Tahoma"/>
                <a:cs typeface="Tahoma"/>
              </a:rPr>
              <a:t>Route  </a:t>
            </a:r>
            <a:r>
              <a:rPr sz="1200" spc="-5" dirty="0">
                <a:latin typeface="Tahoma"/>
                <a:cs typeface="Tahoma"/>
              </a:rPr>
              <a:t>Network</a:t>
            </a:r>
            <a:endParaRPr sz="1200" dirty="0">
              <a:latin typeface="Tahoma"/>
              <a:cs typeface="Tahoma"/>
            </a:endParaRPr>
          </a:p>
          <a:p>
            <a:pPr marL="241300" marR="111125" indent="-228600">
              <a:lnSpc>
                <a:spcPct val="100000"/>
              </a:lnSpc>
              <a:spcBef>
                <a:spcPts val="509"/>
              </a:spcBef>
              <a:buSzPct val="83333"/>
              <a:buFont typeface="Symbol"/>
              <a:buChar char=""/>
              <a:tabLst>
                <a:tab pos="240665" algn="l"/>
                <a:tab pos="241300" algn="l"/>
              </a:tabLst>
            </a:pPr>
            <a:r>
              <a:rPr sz="1200" spc="-5" dirty="0">
                <a:latin typeface="Tahoma"/>
                <a:cs typeface="Tahoma"/>
              </a:rPr>
              <a:t>Long-Term Financial  Performance</a:t>
            </a:r>
            <a:endParaRPr sz="1200" dirty="0">
              <a:latin typeface="Tahoma"/>
              <a:cs typeface="Tahoma"/>
            </a:endParaRPr>
          </a:p>
          <a:p>
            <a:pPr marL="241300" marR="328930" indent="-228600">
              <a:lnSpc>
                <a:spcPct val="100000"/>
              </a:lnSpc>
              <a:spcBef>
                <a:spcPts val="515"/>
              </a:spcBef>
              <a:buSzPct val="83333"/>
              <a:buFont typeface="Symbol"/>
              <a:buChar char=""/>
              <a:tabLst>
                <a:tab pos="240665" algn="l"/>
                <a:tab pos="241300" algn="l"/>
              </a:tabLst>
            </a:pPr>
            <a:r>
              <a:rPr sz="1200" spc="-5" dirty="0">
                <a:latin typeface="Tahoma"/>
                <a:cs typeface="Tahoma"/>
              </a:rPr>
              <a:t>Poised for</a:t>
            </a:r>
            <a:r>
              <a:rPr sz="1200" spc="-75" dirty="0">
                <a:latin typeface="Tahoma"/>
                <a:cs typeface="Tahoma"/>
              </a:rPr>
              <a:t> </a:t>
            </a:r>
            <a:r>
              <a:rPr sz="1200" spc="-5" dirty="0">
                <a:latin typeface="Tahoma"/>
                <a:cs typeface="Tahoma"/>
              </a:rPr>
              <a:t>Future  Success</a:t>
            </a:r>
            <a:endParaRPr sz="1200" dirty="0">
              <a:latin typeface="Tahoma"/>
              <a:cs typeface="Tahoma"/>
            </a:endParaRPr>
          </a:p>
          <a:p>
            <a:pPr marL="12700">
              <a:lnSpc>
                <a:spcPct val="100000"/>
              </a:lnSpc>
              <a:spcBef>
                <a:spcPts val="515"/>
              </a:spcBef>
            </a:pPr>
            <a:r>
              <a:rPr sz="1200" spc="-5" dirty="0">
                <a:latin typeface="Tahoma"/>
                <a:cs typeface="Tahoma"/>
              </a:rPr>
              <a:t>Thesis Risks:</a:t>
            </a:r>
            <a:endParaRPr sz="1200" dirty="0">
              <a:latin typeface="Tahoma"/>
              <a:cs typeface="Tahoma"/>
            </a:endParaRPr>
          </a:p>
          <a:p>
            <a:pPr marL="241300" indent="-228600">
              <a:lnSpc>
                <a:spcPct val="100000"/>
              </a:lnSpc>
              <a:spcBef>
                <a:spcPts val="730"/>
              </a:spcBef>
              <a:buSzPct val="83333"/>
              <a:buFont typeface="Symbol"/>
              <a:buChar char=""/>
              <a:tabLst>
                <a:tab pos="240665" algn="l"/>
                <a:tab pos="241300" algn="l"/>
              </a:tabLst>
            </a:pPr>
            <a:r>
              <a:rPr sz="1200" dirty="0">
                <a:latin typeface="Tahoma"/>
                <a:cs typeface="Tahoma"/>
              </a:rPr>
              <a:t>Market</a:t>
            </a:r>
            <a:r>
              <a:rPr sz="1200" spc="-15" dirty="0">
                <a:latin typeface="Tahoma"/>
                <a:cs typeface="Tahoma"/>
              </a:rPr>
              <a:t> </a:t>
            </a:r>
            <a:r>
              <a:rPr sz="1200" spc="-5" dirty="0">
                <a:latin typeface="Tahoma"/>
                <a:cs typeface="Tahoma"/>
              </a:rPr>
              <a:t>Competition</a:t>
            </a:r>
            <a:endParaRPr lang="en-US" sz="1200" dirty="0">
              <a:latin typeface="Tahoma"/>
              <a:cs typeface="Tahoma"/>
            </a:endParaRPr>
          </a:p>
          <a:p>
            <a:pPr marL="241300" indent="-228600">
              <a:lnSpc>
                <a:spcPct val="100000"/>
              </a:lnSpc>
              <a:spcBef>
                <a:spcPts val="730"/>
              </a:spcBef>
              <a:buSzPct val="83333"/>
              <a:buFont typeface="Symbol"/>
              <a:buChar char=""/>
              <a:tabLst>
                <a:tab pos="240665" algn="l"/>
                <a:tab pos="241300" algn="l"/>
              </a:tabLst>
            </a:pPr>
            <a:r>
              <a:rPr sz="1200" dirty="0">
                <a:latin typeface="Tahoma"/>
                <a:cs typeface="Tahoma"/>
              </a:rPr>
              <a:t>Economic</a:t>
            </a:r>
            <a:r>
              <a:rPr sz="1200" spc="-85" dirty="0">
                <a:latin typeface="Tahoma"/>
                <a:cs typeface="Tahoma"/>
              </a:rPr>
              <a:t> </a:t>
            </a:r>
            <a:r>
              <a:rPr sz="1200" spc="-5" dirty="0">
                <a:latin typeface="Tahoma"/>
                <a:cs typeface="Tahoma"/>
              </a:rPr>
              <a:t>Cyclicality  Valuation:</a:t>
            </a:r>
            <a:endParaRPr sz="1200" dirty="0">
              <a:latin typeface="Tahoma"/>
              <a:cs typeface="Tahoma"/>
            </a:endParaRPr>
          </a:p>
          <a:p>
            <a:pPr marL="241300" indent="-228600">
              <a:lnSpc>
                <a:spcPct val="100000"/>
              </a:lnSpc>
              <a:spcBef>
                <a:spcPts val="730"/>
              </a:spcBef>
              <a:buSzPct val="83333"/>
              <a:buFont typeface="Symbol"/>
              <a:buChar char=""/>
              <a:tabLst>
                <a:tab pos="240665" algn="l"/>
                <a:tab pos="241300" algn="l"/>
              </a:tabLst>
            </a:pPr>
            <a:r>
              <a:rPr sz="1200" spc="-5" dirty="0">
                <a:latin typeface="Tahoma"/>
                <a:cs typeface="Tahoma"/>
              </a:rPr>
              <a:t>Comparable</a:t>
            </a:r>
            <a:r>
              <a:rPr sz="1200" spc="-15" dirty="0">
                <a:latin typeface="Tahoma"/>
                <a:cs typeface="Tahoma"/>
              </a:rPr>
              <a:t> </a:t>
            </a:r>
            <a:r>
              <a:rPr sz="1200" spc="-5" dirty="0">
                <a:latin typeface="Tahoma"/>
                <a:cs typeface="Tahoma"/>
              </a:rPr>
              <a:t>Analysis</a:t>
            </a:r>
            <a:endParaRPr sz="1200" dirty="0">
              <a:latin typeface="Tahoma"/>
              <a:cs typeface="Tahoma"/>
            </a:endParaRPr>
          </a:p>
          <a:p>
            <a:pPr marL="241300" indent="-228600">
              <a:lnSpc>
                <a:spcPct val="100000"/>
              </a:lnSpc>
              <a:spcBef>
                <a:spcPts val="730"/>
              </a:spcBef>
              <a:buSzPct val="83333"/>
              <a:buFont typeface="Symbol"/>
              <a:buChar char=""/>
              <a:tabLst>
                <a:tab pos="240665" algn="l"/>
                <a:tab pos="241300" algn="l"/>
              </a:tabLst>
            </a:pPr>
            <a:r>
              <a:rPr sz="1200" spc="-5" dirty="0">
                <a:latin typeface="Tahoma"/>
                <a:cs typeface="Tahoma"/>
              </a:rPr>
              <a:t>Discounted Cash</a:t>
            </a:r>
            <a:r>
              <a:rPr sz="1200" spc="-50" dirty="0">
                <a:latin typeface="Tahoma"/>
                <a:cs typeface="Tahoma"/>
              </a:rPr>
              <a:t> </a:t>
            </a:r>
            <a:r>
              <a:rPr sz="1200" spc="-5" dirty="0">
                <a:latin typeface="Tahoma"/>
                <a:cs typeface="Tahoma"/>
              </a:rPr>
              <a:t>Flow</a:t>
            </a:r>
            <a:endParaRPr sz="1200" dirty="0">
              <a:latin typeface="Tahoma"/>
              <a:cs typeface="Tahoma"/>
            </a:endParaRPr>
          </a:p>
          <a:p>
            <a:pPr marL="241300" indent="-228600">
              <a:lnSpc>
                <a:spcPct val="100000"/>
              </a:lnSpc>
              <a:spcBef>
                <a:spcPts val="740"/>
              </a:spcBef>
              <a:buSzPct val="83333"/>
              <a:buFont typeface="Symbol"/>
              <a:buChar char=""/>
              <a:tabLst>
                <a:tab pos="240665" algn="l"/>
                <a:tab pos="241300" algn="l"/>
              </a:tabLst>
            </a:pPr>
            <a:r>
              <a:rPr sz="1200" spc="-5" dirty="0">
                <a:latin typeface="Tahoma"/>
                <a:cs typeface="Tahoma"/>
              </a:rPr>
              <a:t>Football</a:t>
            </a:r>
            <a:r>
              <a:rPr sz="1200" spc="-10" dirty="0">
                <a:latin typeface="Tahoma"/>
                <a:cs typeface="Tahoma"/>
              </a:rPr>
              <a:t> </a:t>
            </a:r>
            <a:r>
              <a:rPr sz="1200" spc="-5" dirty="0">
                <a:latin typeface="Tahoma"/>
                <a:cs typeface="Tahoma"/>
              </a:rPr>
              <a:t>Field</a:t>
            </a:r>
            <a:endParaRPr sz="1200" dirty="0">
              <a:latin typeface="Tahoma"/>
              <a:cs typeface="Tahoma"/>
            </a:endParaRPr>
          </a:p>
        </p:txBody>
      </p:sp>
      <p:sp>
        <p:nvSpPr>
          <p:cNvPr id="12" name="object 4"/>
          <p:cNvSpPr txBox="1"/>
          <p:nvPr userDrawn="1"/>
        </p:nvSpPr>
        <p:spPr>
          <a:xfrm>
            <a:off x="490219" y="234950"/>
            <a:ext cx="1338581" cy="197490"/>
          </a:xfrm>
          <a:prstGeom prst="rect">
            <a:avLst/>
          </a:prstGeom>
        </p:spPr>
        <p:txBody>
          <a:bodyPr vert="horz" wrap="square" lIns="0" tIns="12700" rIns="0" bIns="0" rtlCol="0">
            <a:spAutoFit/>
          </a:bodyPr>
          <a:lstStyle/>
          <a:p>
            <a:pPr marL="12700">
              <a:lnSpc>
                <a:spcPct val="100000"/>
              </a:lnSpc>
              <a:spcBef>
                <a:spcPts val="100"/>
              </a:spcBef>
            </a:pPr>
            <a:r>
              <a:rPr lang="en-US" sz="1200" b="1" dirty="0">
                <a:latin typeface="Tahoma"/>
                <a:cs typeface="Tahoma"/>
              </a:rPr>
              <a:t>October 8</a:t>
            </a:r>
            <a:r>
              <a:rPr sz="1200" b="1" dirty="0">
                <a:latin typeface="Tahoma"/>
                <a:cs typeface="Tahoma"/>
              </a:rPr>
              <a:t>,</a:t>
            </a:r>
            <a:r>
              <a:rPr sz="1200" b="1" spc="-75" dirty="0">
                <a:latin typeface="Tahoma"/>
                <a:cs typeface="Tahoma"/>
              </a:rPr>
              <a:t> </a:t>
            </a:r>
            <a:r>
              <a:rPr sz="1200" b="1" spc="-5" dirty="0">
                <a:latin typeface="Tahoma"/>
                <a:cs typeface="Tahoma"/>
              </a:rPr>
              <a:t>2018</a:t>
            </a:r>
            <a:endParaRPr sz="1200" dirty="0">
              <a:latin typeface="Tahoma"/>
              <a:cs typeface="Tahoma"/>
            </a:endParaRPr>
          </a:p>
        </p:txBody>
      </p:sp>
      <p:sp>
        <p:nvSpPr>
          <p:cNvPr id="13" name="object 5"/>
          <p:cNvSpPr txBox="1"/>
          <p:nvPr userDrawn="1"/>
        </p:nvSpPr>
        <p:spPr>
          <a:xfrm>
            <a:off x="5186934" y="234950"/>
            <a:ext cx="2080260" cy="197490"/>
          </a:xfrm>
          <a:prstGeom prst="rect">
            <a:avLst/>
          </a:prstGeom>
        </p:spPr>
        <p:txBody>
          <a:bodyPr vert="horz" wrap="square" lIns="0" tIns="12700" rIns="0" bIns="0" rtlCol="0">
            <a:spAutoFit/>
          </a:bodyPr>
          <a:lstStyle/>
          <a:p>
            <a:pPr marL="12700" algn="r">
              <a:lnSpc>
                <a:spcPct val="100000"/>
              </a:lnSpc>
              <a:spcBef>
                <a:spcPts val="100"/>
              </a:spcBef>
            </a:pPr>
            <a:r>
              <a:rPr lang="en-US" sz="1200" b="1" spc="-5" dirty="0">
                <a:latin typeface="Tahoma"/>
                <a:cs typeface="Tahoma"/>
              </a:rPr>
              <a:t>Company Name</a:t>
            </a:r>
            <a:endParaRPr sz="1200" dirty="0">
              <a:latin typeface="Tahoma"/>
              <a:cs typeface="Tahoma"/>
            </a:endParaRPr>
          </a:p>
        </p:txBody>
      </p:sp>
      <p:sp>
        <p:nvSpPr>
          <p:cNvPr id="14" name="object 30"/>
          <p:cNvSpPr txBox="1">
            <a:spLocks/>
          </p:cNvSpPr>
          <p:nvPr userDrawn="1"/>
        </p:nvSpPr>
        <p:spPr>
          <a:xfrm>
            <a:off x="490219" y="9742260"/>
            <a:ext cx="5911547" cy="19749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200" spc="-5"/>
              <a:t>New Jersey Institute of Technology </a:t>
            </a:r>
            <a:endParaRPr lang="en-US" sz="1200" spc="-5" dirty="0"/>
          </a:p>
        </p:txBody>
      </p:sp>
      <p:sp>
        <p:nvSpPr>
          <p:cNvPr id="15" name="object 6"/>
          <p:cNvSpPr/>
          <p:nvPr userDrawn="1"/>
        </p:nvSpPr>
        <p:spPr>
          <a:xfrm>
            <a:off x="447675" y="9747694"/>
            <a:ext cx="6877050" cy="45719"/>
          </a:xfrm>
          <a:custGeom>
            <a:avLst/>
            <a:gdLst/>
            <a:ahLst/>
            <a:cxnLst/>
            <a:rect l="l" t="t" r="r" b="b"/>
            <a:pathLst>
              <a:path w="4851400">
                <a:moveTo>
                  <a:pt x="0" y="0"/>
                </a:moveTo>
                <a:lnTo>
                  <a:pt x="4850892" y="0"/>
                </a:lnTo>
              </a:path>
            </a:pathLst>
          </a:custGeom>
          <a:ln w="12954">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875469962"/>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chart" Target="../charts/char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chart" Target="../charts/chart6.xml"/><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10797" y="485775"/>
            <a:ext cx="2414270" cy="0"/>
          </a:xfrm>
          <a:custGeom>
            <a:avLst/>
            <a:gdLst/>
            <a:ahLst/>
            <a:cxnLst/>
            <a:rect l="l" t="t" r="r" b="b"/>
            <a:pathLst>
              <a:path w="2414270">
                <a:moveTo>
                  <a:pt x="0" y="0"/>
                </a:moveTo>
                <a:lnTo>
                  <a:pt x="2413927" y="0"/>
                </a:lnTo>
              </a:path>
            </a:pathLst>
          </a:custGeom>
          <a:ln w="25400">
            <a:solidFill>
              <a:srgbClr val="DB3A2F"/>
            </a:solidFill>
          </a:ln>
        </p:spPr>
        <p:txBody>
          <a:bodyPr wrap="square" lIns="0" tIns="0" rIns="0" bIns="0" rtlCol="0"/>
          <a:lstStyle/>
          <a:p>
            <a:endParaRPr/>
          </a:p>
        </p:txBody>
      </p:sp>
      <p:sp>
        <p:nvSpPr>
          <p:cNvPr id="7" name="object 7"/>
          <p:cNvSpPr txBox="1"/>
          <p:nvPr/>
        </p:nvSpPr>
        <p:spPr>
          <a:xfrm>
            <a:off x="5263786" y="2585009"/>
            <a:ext cx="2021205" cy="300990"/>
          </a:xfrm>
          <a:prstGeom prst="rect">
            <a:avLst/>
          </a:prstGeom>
          <a:ln w="63500">
            <a:solidFill>
              <a:srgbClr val="DB3A2F"/>
            </a:solidFill>
          </a:ln>
        </p:spPr>
        <p:txBody>
          <a:bodyPr vert="horz" wrap="square" lIns="0" tIns="67945" rIns="0" bIns="0" rtlCol="0">
            <a:spAutoFit/>
          </a:bodyPr>
          <a:lstStyle/>
          <a:p>
            <a:pPr marL="579755">
              <a:lnSpc>
                <a:spcPct val="100000"/>
              </a:lnSpc>
              <a:spcBef>
                <a:spcPts val="535"/>
              </a:spcBef>
            </a:pPr>
            <a:r>
              <a:rPr sz="1000" b="1" dirty="0">
                <a:latin typeface="Tahoma"/>
                <a:cs typeface="Tahoma"/>
              </a:rPr>
              <a:t>Analyst</a:t>
            </a:r>
            <a:r>
              <a:rPr sz="1000" b="1" spc="-15" dirty="0">
                <a:latin typeface="Tahoma"/>
                <a:cs typeface="Tahoma"/>
              </a:rPr>
              <a:t> </a:t>
            </a:r>
            <a:r>
              <a:rPr sz="1000" b="1" spc="-5" dirty="0">
                <a:latin typeface="Tahoma"/>
                <a:cs typeface="Tahoma"/>
              </a:rPr>
              <a:t>Team</a:t>
            </a:r>
            <a:endParaRPr sz="1000" dirty="0">
              <a:latin typeface="Tahoma"/>
              <a:cs typeface="Tahoma"/>
            </a:endParaRPr>
          </a:p>
        </p:txBody>
      </p:sp>
      <p:sp>
        <p:nvSpPr>
          <p:cNvPr id="12" name="object 12"/>
          <p:cNvSpPr txBox="1"/>
          <p:nvPr/>
        </p:nvSpPr>
        <p:spPr>
          <a:xfrm>
            <a:off x="5274546" y="3758580"/>
            <a:ext cx="2032635" cy="300990"/>
          </a:xfrm>
          <a:prstGeom prst="rect">
            <a:avLst/>
          </a:prstGeom>
          <a:ln w="63500">
            <a:solidFill>
              <a:srgbClr val="DB3A2F"/>
            </a:solidFill>
          </a:ln>
        </p:spPr>
        <p:txBody>
          <a:bodyPr vert="horz" wrap="square" lIns="0" tIns="73660" rIns="0" bIns="0" rtlCol="0">
            <a:spAutoFit/>
          </a:bodyPr>
          <a:lstStyle/>
          <a:p>
            <a:pPr marL="313690">
              <a:lnSpc>
                <a:spcPct val="100000"/>
              </a:lnSpc>
              <a:spcBef>
                <a:spcPts val="580"/>
              </a:spcBef>
            </a:pPr>
            <a:r>
              <a:rPr sz="1000" b="1" spc="-5" dirty="0">
                <a:latin typeface="Tahoma"/>
                <a:cs typeface="Tahoma"/>
              </a:rPr>
              <a:t>Company</a:t>
            </a:r>
            <a:r>
              <a:rPr sz="1000" b="1" spc="-15" dirty="0">
                <a:latin typeface="Tahoma"/>
                <a:cs typeface="Tahoma"/>
              </a:rPr>
              <a:t> </a:t>
            </a:r>
            <a:r>
              <a:rPr sz="1000" b="1" spc="-5" dirty="0">
                <a:latin typeface="Tahoma"/>
                <a:cs typeface="Tahoma"/>
              </a:rPr>
              <a:t>Information</a:t>
            </a:r>
            <a:endParaRPr sz="1000" dirty="0">
              <a:latin typeface="Tahoma"/>
              <a:cs typeface="Tahoma"/>
            </a:endParaRPr>
          </a:p>
        </p:txBody>
      </p:sp>
      <p:sp>
        <p:nvSpPr>
          <p:cNvPr id="14" name="object 14"/>
          <p:cNvSpPr txBox="1"/>
          <p:nvPr/>
        </p:nvSpPr>
        <p:spPr>
          <a:xfrm>
            <a:off x="5245124" y="1976312"/>
            <a:ext cx="721360" cy="162560"/>
          </a:xfrm>
          <a:prstGeom prst="rect">
            <a:avLst/>
          </a:prstGeom>
        </p:spPr>
        <p:txBody>
          <a:bodyPr vert="horz" wrap="square" lIns="0" tIns="12700" rIns="0" bIns="0" rtlCol="0">
            <a:spAutoFit/>
          </a:bodyPr>
          <a:lstStyle/>
          <a:p>
            <a:pPr marL="12700">
              <a:lnSpc>
                <a:spcPct val="100000"/>
              </a:lnSpc>
              <a:spcBef>
                <a:spcPts val="100"/>
              </a:spcBef>
            </a:pPr>
            <a:r>
              <a:rPr sz="900" b="1" spc="-5" dirty="0">
                <a:latin typeface="Tahoma"/>
                <a:cs typeface="Tahoma"/>
              </a:rPr>
              <a:t>Price</a:t>
            </a:r>
            <a:r>
              <a:rPr sz="900" b="1" spc="-55" dirty="0">
                <a:latin typeface="Tahoma"/>
                <a:cs typeface="Tahoma"/>
              </a:rPr>
              <a:t> </a:t>
            </a:r>
            <a:r>
              <a:rPr sz="900" b="1" spc="-5" dirty="0">
                <a:latin typeface="Tahoma"/>
                <a:cs typeface="Tahoma"/>
              </a:rPr>
              <a:t>Target</a:t>
            </a:r>
            <a:endParaRPr sz="900" dirty="0">
              <a:latin typeface="Tahoma"/>
              <a:cs typeface="Tahoma"/>
            </a:endParaRPr>
          </a:p>
        </p:txBody>
      </p:sp>
      <p:sp>
        <p:nvSpPr>
          <p:cNvPr id="15" name="object 15"/>
          <p:cNvSpPr txBox="1"/>
          <p:nvPr/>
        </p:nvSpPr>
        <p:spPr>
          <a:xfrm>
            <a:off x="6908358" y="2019552"/>
            <a:ext cx="640438" cy="151323"/>
          </a:xfrm>
          <a:prstGeom prst="rect">
            <a:avLst/>
          </a:prstGeom>
        </p:spPr>
        <p:txBody>
          <a:bodyPr vert="horz" wrap="square" lIns="0" tIns="12700" rIns="0" bIns="0" rtlCol="0">
            <a:spAutoFit/>
          </a:bodyPr>
          <a:lstStyle/>
          <a:p>
            <a:pPr marL="12700">
              <a:lnSpc>
                <a:spcPct val="100000"/>
              </a:lnSpc>
              <a:spcBef>
                <a:spcPts val="100"/>
              </a:spcBef>
            </a:pPr>
            <a:r>
              <a:rPr sz="900" dirty="0">
                <a:latin typeface="Tahoma"/>
                <a:cs typeface="Tahoma"/>
              </a:rPr>
              <a:t>$80</a:t>
            </a:r>
            <a:r>
              <a:rPr sz="900" spc="-5" dirty="0">
                <a:latin typeface="Tahoma"/>
                <a:cs typeface="Tahoma"/>
              </a:rPr>
              <a:t>-</a:t>
            </a:r>
            <a:r>
              <a:rPr sz="900" dirty="0">
                <a:latin typeface="Tahoma"/>
                <a:cs typeface="Tahoma"/>
              </a:rPr>
              <a:t>90</a:t>
            </a:r>
          </a:p>
        </p:txBody>
      </p:sp>
      <p:sp>
        <p:nvSpPr>
          <p:cNvPr id="16" name="object 16"/>
          <p:cNvSpPr txBox="1"/>
          <p:nvPr/>
        </p:nvSpPr>
        <p:spPr>
          <a:xfrm>
            <a:off x="5245457" y="2304930"/>
            <a:ext cx="2100580" cy="151323"/>
          </a:xfrm>
          <a:prstGeom prst="rect">
            <a:avLst/>
          </a:prstGeom>
        </p:spPr>
        <p:txBody>
          <a:bodyPr vert="horz" wrap="square" lIns="0" tIns="12700" rIns="0" bIns="0" rtlCol="0">
            <a:spAutoFit/>
          </a:bodyPr>
          <a:lstStyle/>
          <a:p>
            <a:pPr marL="12700">
              <a:lnSpc>
                <a:spcPct val="100000"/>
              </a:lnSpc>
              <a:spcBef>
                <a:spcPts val="100"/>
              </a:spcBef>
              <a:tabLst>
                <a:tab pos="1740535" algn="l"/>
              </a:tabLst>
            </a:pPr>
            <a:r>
              <a:rPr sz="900" b="1" spc="-5" dirty="0">
                <a:latin typeface="Tahoma"/>
                <a:cs typeface="Tahoma"/>
              </a:rPr>
              <a:t>March </a:t>
            </a:r>
            <a:r>
              <a:rPr sz="900" b="1" dirty="0">
                <a:latin typeface="Tahoma"/>
                <a:cs typeface="Tahoma"/>
              </a:rPr>
              <a:t>29th</a:t>
            </a:r>
            <a:r>
              <a:rPr sz="900" b="1" spc="5" dirty="0">
                <a:latin typeface="Tahoma"/>
                <a:cs typeface="Tahoma"/>
              </a:rPr>
              <a:t> </a:t>
            </a:r>
            <a:r>
              <a:rPr sz="900" b="1" spc="-5" dirty="0">
                <a:latin typeface="Tahoma"/>
                <a:cs typeface="Tahoma"/>
              </a:rPr>
              <a:t>Price</a:t>
            </a:r>
            <a:r>
              <a:rPr lang="en-US" sz="900" b="1" spc="-5" dirty="0">
                <a:latin typeface="Tahoma"/>
                <a:cs typeface="Tahoma"/>
              </a:rPr>
              <a:t>                     </a:t>
            </a:r>
            <a:r>
              <a:rPr sz="900" spc="-5" dirty="0">
                <a:latin typeface="Tahoma"/>
                <a:cs typeface="Tahoma"/>
              </a:rPr>
              <a:t>$73.13</a:t>
            </a:r>
            <a:endParaRPr sz="900" dirty="0">
              <a:latin typeface="Tahoma"/>
              <a:cs typeface="Tahoma"/>
            </a:endParaRPr>
          </a:p>
        </p:txBody>
      </p:sp>
      <p:sp>
        <p:nvSpPr>
          <p:cNvPr id="17" name="object 17"/>
          <p:cNvSpPr txBox="1"/>
          <p:nvPr/>
        </p:nvSpPr>
        <p:spPr>
          <a:xfrm>
            <a:off x="5721096" y="2994405"/>
            <a:ext cx="1191260" cy="196529"/>
          </a:xfrm>
          <a:prstGeom prst="rect">
            <a:avLst/>
          </a:prstGeom>
        </p:spPr>
        <p:txBody>
          <a:bodyPr vert="horz" wrap="square" lIns="0" tIns="12700" rIns="0" bIns="0" rtlCol="0">
            <a:spAutoFit/>
          </a:bodyPr>
          <a:lstStyle/>
          <a:p>
            <a:pPr marL="12700" marR="5080" indent="1905" algn="ctr">
              <a:lnSpc>
                <a:spcPct val="154100"/>
              </a:lnSpc>
              <a:spcBef>
                <a:spcPts val="100"/>
              </a:spcBef>
            </a:pPr>
            <a:r>
              <a:rPr lang="en-US" sz="900" b="1" dirty="0">
                <a:latin typeface="Tahoma"/>
                <a:cs typeface="Tahoma"/>
              </a:rPr>
              <a:t>Daniel Marques</a:t>
            </a:r>
          </a:p>
        </p:txBody>
      </p:sp>
      <p:grpSp>
        <p:nvGrpSpPr>
          <p:cNvPr id="51" name="Group 50"/>
          <p:cNvGrpSpPr/>
          <p:nvPr/>
        </p:nvGrpSpPr>
        <p:grpSpPr>
          <a:xfrm>
            <a:off x="5250196" y="4112773"/>
            <a:ext cx="2027543" cy="1161544"/>
            <a:chOff x="5250196" y="4112773"/>
            <a:chExt cx="2027543" cy="1161544"/>
          </a:xfrm>
        </p:grpSpPr>
        <p:sp>
          <p:nvSpPr>
            <p:cNvPr id="18" name="object 18"/>
            <p:cNvSpPr txBox="1"/>
            <p:nvPr/>
          </p:nvSpPr>
          <p:spPr>
            <a:xfrm>
              <a:off x="5250196" y="4145482"/>
              <a:ext cx="679450" cy="1128835"/>
            </a:xfrm>
            <a:prstGeom prst="rect">
              <a:avLst/>
            </a:prstGeom>
          </p:spPr>
          <p:txBody>
            <a:bodyPr vert="horz" wrap="square" lIns="0" tIns="0" rIns="0" bIns="0" rtlCol="0">
              <a:spAutoFit/>
            </a:bodyPr>
            <a:lstStyle/>
            <a:p>
              <a:pPr marL="12700" marR="5080">
                <a:lnSpc>
                  <a:spcPct val="162800"/>
                </a:lnSpc>
              </a:pPr>
              <a:r>
                <a:rPr sz="900" b="1" spc="-5" dirty="0">
                  <a:latin typeface="Tahoma"/>
                  <a:cs typeface="Tahoma"/>
                </a:rPr>
                <a:t>Sector  Industry  Market</a:t>
              </a:r>
              <a:r>
                <a:rPr sz="900" b="1" spc="-85" dirty="0">
                  <a:latin typeface="Tahoma"/>
                  <a:cs typeface="Tahoma"/>
                </a:rPr>
                <a:t> </a:t>
              </a:r>
              <a:r>
                <a:rPr sz="900" b="1" spc="-5" dirty="0">
                  <a:latin typeface="Tahoma"/>
                  <a:cs typeface="Tahoma"/>
                </a:rPr>
                <a:t>Cap  Sales</a:t>
              </a:r>
              <a:endParaRPr lang="en-US" sz="900" b="1" spc="-5" dirty="0">
                <a:latin typeface="Tahoma"/>
                <a:cs typeface="Tahoma"/>
              </a:endParaRPr>
            </a:p>
            <a:p>
              <a:pPr marL="12700" marR="5080">
                <a:lnSpc>
                  <a:spcPct val="162800"/>
                </a:lnSpc>
              </a:pPr>
              <a:r>
                <a:rPr lang="en-US" sz="900" b="1" spc="-5" dirty="0">
                  <a:latin typeface="Tahoma"/>
                  <a:cs typeface="Tahoma"/>
                </a:rPr>
                <a:t>Beta</a:t>
              </a:r>
              <a:endParaRPr sz="900" dirty="0">
                <a:latin typeface="Tahoma"/>
                <a:cs typeface="Tahoma"/>
              </a:endParaRPr>
            </a:p>
          </p:txBody>
        </p:sp>
        <p:sp>
          <p:nvSpPr>
            <p:cNvPr id="20" name="object 20"/>
            <p:cNvSpPr txBox="1"/>
            <p:nvPr/>
          </p:nvSpPr>
          <p:spPr>
            <a:xfrm>
              <a:off x="6066041" y="4112773"/>
              <a:ext cx="1211698" cy="1105880"/>
            </a:xfrm>
            <a:prstGeom prst="rect">
              <a:avLst/>
            </a:prstGeom>
          </p:spPr>
          <p:txBody>
            <a:bodyPr vert="horz" wrap="square" lIns="0" tIns="1905" rIns="0" bIns="0" rtlCol="0">
              <a:spAutoFit/>
            </a:bodyPr>
            <a:lstStyle/>
            <a:p>
              <a:pPr marL="34925" marR="5080" indent="47625" algn="r">
                <a:lnSpc>
                  <a:spcPct val="161800"/>
                </a:lnSpc>
                <a:spcBef>
                  <a:spcPts val="15"/>
                </a:spcBef>
              </a:pPr>
              <a:r>
                <a:rPr lang="en-US" sz="900" dirty="0">
                  <a:latin typeface="Tahoma"/>
                  <a:cs typeface="Tahoma"/>
                </a:rPr>
                <a:t>Materials</a:t>
              </a:r>
            </a:p>
            <a:p>
              <a:pPr marL="34925" marR="5080" indent="47625" algn="r">
                <a:lnSpc>
                  <a:spcPct val="161800"/>
                </a:lnSpc>
                <a:spcBef>
                  <a:spcPts val="15"/>
                </a:spcBef>
              </a:pPr>
              <a:r>
                <a:rPr lang="en-US" sz="900" spc="-5" dirty="0">
                  <a:latin typeface="Tahoma"/>
                  <a:cs typeface="Tahoma"/>
                </a:rPr>
                <a:t>Precious Metal Mining</a:t>
              </a:r>
              <a:r>
                <a:rPr sz="900" spc="-5" dirty="0">
                  <a:latin typeface="Tahoma"/>
                  <a:cs typeface="Tahoma"/>
                </a:rPr>
                <a:t>   </a:t>
              </a:r>
              <a:r>
                <a:rPr lang="en-US" sz="900" spc="-5" dirty="0">
                  <a:latin typeface="Tahoma"/>
                  <a:cs typeface="Tahoma"/>
                </a:rPr>
                <a:t>    19.52</a:t>
              </a:r>
              <a:r>
                <a:rPr sz="900" dirty="0">
                  <a:latin typeface="Tahoma"/>
                  <a:cs typeface="Tahoma"/>
                </a:rPr>
                <a:t>B</a:t>
              </a:r>
            </a:p>
            <a:p>
              <a:pPr marL="12700" algn="r">
                <a:lnSpc>
                  <a:spcPct val="100000"/>
                </a:lnSpc>
                <a:spcBef>
                  <a:spcPts val="580"/>
                </a:spcBef>
              </a:pPr>
              <a:r>
                <a:rPr lang="en-US" sz="900" dirty="0">
                  <a:latin typeface="Tahoma"/>
                  <a:cs typeface="Tahoma"/>
                </a:rPr>
                <a:t>7,300</a:t>
              </a:r>
              <a:r>
                <a:rPr sz="900" dirty="0">
                  <a:latin typeface="Tahoma"/>
                  <a:cs typeface="Tahoma"/>
                </a:rPr>
                <a:t>M</a:t>
              </a:r>
              <a:endParaRPr lang="en-US" sz="900" dirty="0">
                <a:latin typeface="Tahoma"/>
                <a:cs typeface="Tahoma"/>
              </a:endParaRPr>
            </a:p>
            <a:p>
              <a:pPr marL="12700" algn="r">
                <a:lnSpc>
                  <a:spcPct val="100000"/>
                </a:lnSpc>
                <a:spcBef>
                  <a:spcPts val="580"/>
                </a:spcBef>
              </a:pPr>
              <a:r>
                <a:rPr sz="900" dirty="0">
                  <a:latin typeface="Tahoma"/>
                  <a:cs typeface="Tahoma"/>
                </a:rPr>
                <a:t>0.</a:t>
              </a:r>
              <a:r>
                <a:rPr lang="en-US" sz="900" dirty="0">
                  <a:latin typeface="Tahoma"/>
                  <a:cs typeface="Tahoma"/>
                </a:rPr>
                <a:t>48</a:t>
              </a:r>
              <a:endParaRPr sz="900" dirty="0">
                <a:latin typeface="Tahoma"/>
                <a:cs typeface="Tahoma"/>
              </a:endParaRPr>
            </a:p>
          </p:txBody>
        </p:sp>
      </p:grpSp>
      <p:sp>
        <p:nvSpPr>
          <p:cNvPr id="22" name="object 22"/>
          <p:cNvSpPr txBox="1"/>
          <p:nvPr/>
        </p:nvSpPr>
        <p:spPr>
          <a:xfrm>
            <a:off x="487933" y="535177"/>
            <a:ext cx="3095625" cy="382156"/>
          </a:xfrm>
          <a:prstGeom prst="rect">
            <a:avLst/>
          </a:prstGeom>
        </p:spPr>
        <p:txBody>
          <a:bodyPr vert="horz" wrap="square" lIns="0" tIns="12700" rIns="0" bIns="0" rtlCol="0">
            <a:spAutoFit/>
          </a:bodyPr>
          <a:lstStyle/>
          <a:p>
            <a:pPr marL="12700">
              <a:lnSpc>
                <a:spcPct val="100000"/>
              </a:lnSpc>
              <a:spcBef>
                <a:spcPts val="100"/>
              </a:spcBef>
            </a:pPr>
            <a:r>
              <a:rPr lang="en-US" sz="2400" b="1" spc="-5" dirty="0">
                <a:latin typeface="Arial"/>
                <a:cs typeface="Arial"/>
              </a:rPr>
              <a:t>Newmont Mining</a:t>
            </a:r>
            <a:endParaRPr sz="2400" dirty="0">
              <a:latin typeface="Arial"/>
              <a:cs typeface="Arial"/>
            </a:endParaRPr>
          </a:p>
        </p:txBody>
      </p:sp>
      <p:sp>
        <p:nvSpPr>
          <p:cNvPr id="33" name="object 2"/>
          <p:cNvSpPr/>
          <p:nvPr/>
        </p:nvSpPr>
        <p:spPr>
          <a:xfrm flipV="1">
            <a:off x="487933" y="324694"/>
            <a:ext cx="4434841" cy="162749"/>
          </a:xfrm>
          <a:custGeom>
            <a:avLst/>
            <a:gdLst/>
            <a:ahLst/>
            <a:cxnLst/>
            <a:rect l="l" t="t" r="r" b="b"/>
            <a:pathLst>
              <a:path w="2414270">
                <a:moveTo>
                  <a:pt x="0" y="0"/>
                </a:moveTo>
                <a:lnTo>
                  <a:pt x="2413927" y="0"/>
                </a:lnTo>
              </a:path>
            </a:pathLst>
          </a:custGeom>
          <a:ln w="25400">
            <a:solidFill>
              <a:srgbClr val="DB3A2F"/>
            </a:solidFill>
          </a:ln>
        </p:spPr>
        <p:txBody>
          <a:bodyPr wrap="square" lIns="0" tIns="0" rIns="0" bIns="0" rtlCol="0"/>
          <a:lstStyle/>
          <a:p>
            <a:endParaRPr/>
          </a:p>
        </p:txBody>
      </p:sp>
      <p:sp>
        <p:nvSpPr>
          <p:cNvPr id="9" name="object 9"/>
          <p:cNvSpPr/>
          <p:nvPr/>
        </p:nvSpPr>
        <p:spPr>
          <a:xfrm>
            <a:off x="5068083" y="473634"/>
            <a:ext cx="45719" cy="9203766"/>
          </a:xfrm>
          <a:custGeom>
            <a:avLst/>
            <a:gdLst/>
            <a:ahLst/>
            <a:cxnLst/>
            <a:rect l="l" t="t" r="r" b="b"/>
            <a:pathLst>
              <a:path w="635" h="8164195">
                <a:moveTo>
                  <a:pt x="126" y="8163572"/>
                </a:moveTo>
                <a:lnTo>
                  <a:pt x="0" y="0"/>
                </a:lnTo>
              </a:path>
            </a:pathLst>
          </a:custGeom>
          <a:ln w="25400">
            <a:solidFill>
              <a:srgbClr val="DB3A2F"/>
            </a:solidFill>
          </a:ln>
        </p:spPr>
        <p:txBody>
          <a:bodyPr wrap="square" lIns="0" tIns="0" rIns="0" bIns="0" rtlCol="0"/>
          <a:lstStyle/>
          <a:p>
            <a:endParaRPr/>
          </a:p>
        </p:txBody>
      </p:sp>
      <p:sp>
        <p:nvSpPr>
          <p:cNvPr id="34" name="object 2"/>
          <p:cNvSpPr/>
          <p:nvPr/>
        </p:nvSpPr>
        <p:spPr>
          <a:xfrm>
            <a:off x="5047065" y="1359406"/>
            <a:ext cx="2278002" cy="45719"/>
          </a:xfrm>
          <a:custGeom>
            <a:avLst/>
            <a:gdLst/>
            <a:ahLst/>
            <a:cxnLst/>
            <a:rect l="l" t="t" r="r" b="b"/>
            <a:pathLst>
              <a:path w="2414270">
                <a:moveTo>
                  <a:pt x="0" y="0"/>
                </a:moveTo>
                <a:lnTo>
                  <a:pt x="2413927" y="0"/>
                </a:lnTo>
              </a:path>
            </a:pathLst>
          </a:custGeom>
          <a:ln w="25400">
            <a:solidFill>
              <a:srgbClr val="DB3A2F"/>
            </a:solidFill>
          </a:ln>
        </p:spPr>
        <p:txBody>
          <a:bodyPr wrap="square" lIns="0" tIns="0" rIns="0" bIns="0" rtlCol="0"/>
          <a:lstStyle/>
          <a:p>
            <a:endParaRPr/>
          </a:p>
        </p:txBody>
      </p:sp>
      <p:sp>
        <p:nvSpPr>
          <p:cNvPr id="36" name="TextBox 35"/>
          <p:cNvSpPr txBox="1"/>
          <p:nvPr/>
        </p:nvSpPr>
        <p:spPr>
          <a:xfrm>
            <a:off x="5456301" y="1470867"/>
            <a:ext cx="1733084" cy="246221"/>
          </a:xfrm>
          <a:prstGeom prst="rect">
            <a:avLst/>
          </a:prstGeom>
          <a:noFill/>
        </p:spPr>
        <p:txBody>
          <a:bodyPr wrap="square" rtlCol="0">
            <a:spAutoFit/>
          </a:bodyPr>
          <a:lstStyle/>
          <a:p>
            <a:pPr algn="ctr"/>
            <a:r>
              <a:rPr lang="en-US" sz="1000" b="1" spc="-5" dirty="0">
                <a:latin typeface="Tahoma"/>
                <a:cs typeface="Tahoma"/>
              </a:rPr>
              <a:t>Reco</a:t>
            </a:r>
            <a:r>
              <a:rPr lang="en-US" sz="1000" b="1" spc="-10" dirty="0">
                <a:latin typeface="Tahoma"/>
                <a:cs typeface="Tahoma"/>
              </a:rPr>
              <a:t>m</a:t>
            </a:r>
            <a:r>
              <a:rPr lang="en-US" sz="1000" b="1" dirty="0">
                <a:latin typeface="Tahoma"/>
                <a:cs typeface="Tahoma"/>
              </a:rPr>
              <a:t>m</a:t>
            </a:r>
            <a:r>
              <a:rPr lang="en-US" sz="1000" b="1" spc="-5" dirty="0">
                <a:latin typeface="Tahoma"/>
                <a:cs typeface="Tahoma"/>
              </a:rPr>
              <a:t>e</a:t>
            </a:r>
            <a:r>
              <a:rPr lang="en-US" sz="1000" b="1" spc="-10" dirty="0">
                <a:latin typeface="Tahoma"/>
                <a:cs typeface="Tahoma"/>
              </a:rPr>
              <a:t>n</a:t>
            </a:r>
            <a:r>
              <a:rPr lang="en-US" sz="1000" b="1" spc="-5" dirty="0">
                <a:latin typeface="Tahoma"/>
                <a:cs typeface="Tahoma"/>
              </a:rPr>
              <a:t>dat</a:t>
            </a:r>
            <a:r>
              <a:rPr lang="en-US" sz="1000" b="1" dirty="0">
                <a:latin typeface="Tahoma"/>
                <a:cs typeface="Tahoma"/>
              </a:rPr>
              <a:t>ion: Buy</a:t>
            </a:r>
            <a:endParaRPr lang="en-US" sz="1000" dirty="0">
              <a:latin typeface="Tahoma"/>
              <a:cs typeface="Tahoma"/>
            </a:endParaRPr>
          </a:p>
        </p:txBody>
      </p:sp>
      <p:graphicFrame>
        <p:nvGraphicFramePr>
          <p:cNvPr id="37" name="Table 36"/>
          <p:cNvGraphicFramePr>
            <a:graphicFrameLocks noGrp="1"/>
          </p:cNvGraphicFramePr>
          <p:nvPr>
            <p:extLst>
              <p:ext uri="{D42A27DB-BD31-4B8C-83A1-F6EECF244321}">
                <p14:modId xmlns:p14="http://schemas.microsoft.com/office/powerpoint/2010/main" val="2892049494"/>
              </p:ext>
            </p:extLst>
          </p:nvPr>
        </p:nvGraphicFramePr>
        <p:xfrm>
          <a:off x="6430371" y="5765875"/>
          <a:ext cx="1455634" cy="910923"/>
        </p:xfrm>
        <a:graphic>
          <a:graphicData uri="http://schemas.openxmlformats.org/drawingml/2006/table">
            <a:tbl>
              <a:tblPr>
                <a:tableStyleId>{5940675A-B579-460E-94D1-54222C63F5DA}</a:tableStyleId>
              </a:tblPr>
              <a:tblGrid>
                <a:gridCol w="472339">
                  <a:extLst>
                    <a:ext uri="{9D8B030D-6E8A-4147-A177-3AD203B41FA5}">
                      <a16:colId xmlns:a16="http://schemas.microsoft.com/office/drawing/2014/main" val="20000"/>
                    </a:ext>
                  </a:extLst>
                </a:gridCol>
                <a:gridCol w="983295">
                  <a:extLst>
                    <a:ext uri="{9D8B030D-6E8A-4147-A177-3AD203B41FA5}">
                      <a16:colId xmlns:a16="http://schemas.microsoft.com/office/drawing/2014/main" val="20001"/>
                    </a:ext>
                  </a:extLst>
                </a:gridCol>
              </a:tblGrid>
              <a:tr h="203200">
                <a:tc>
                  <a:txBody>
                    <a:bodyPr/>
                    <a:lstStyle/>
                    <a:p>
                      <a:pPr algn="l" fontAlgn="b"/>
                      <a:r>
                        <a:rPr lang="en-US" sz="900" b="1" u="none" strike="noStrike" dirty="0">
                          <a:effectLst/>
                          <a:latin typeface="Tahoma" charset="0"/>
                          <a:ea typeface="Tahoma" charset="0"/>
                          <a:cs typeface="Tahoma" charset="0"/>
                        </a:rPr>
                        <a:t>Ticker</a:t>
                      </a:r>
                      <a:endParaRPr lang="en-US" sz="900" b="1" i="0" u="none" strike="noStrike" dirty="0">
                        <a:solidFill>
                          <a:srgbClr val="000000"/>
                        </a:solidFill>
                        <a:effectLst/>
                        <a:latin typeface="Tahoma" charset="0"/>
                        <a:ea typeface="Tahoma" charset="0"/>
                        <a:cs typeface="Tahoma" charset="0"/>
                      </a:endParaRP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900" b="1" u="none" strike="noStrike" dirty="0">
                          <a:effectLst/>
                          <a:latin typeface="Tahoma" charset="0"/>
                          <a:ea typeface="Tahoma" charset="0"/>
                          <a:cs typeface="Tahoma" charset="0"/>
                        </a:rPr>
                        <a:t>Peers</a:t>
                      </a:r>
                      <a:endParaRPr lang="en-US" sz="900" b="1" i="0" u="none" strike="noStrike" dirty="0">
                        <a:solidFill>
                          <a:srgbClr val="000000"/>
                        </a:solidFill>
                        <a:effectLst/>
                        <a:latin typeface="Tahoma" charset="0"/>
                        <a:ea typeface="Tahoma" charset="0"/>
                        <a:cs typeface="Tahoma" charset="0"/>
                      </a:endParaRPr>
                    </a:p>
                  </a:txBody>
                  <a:tcPr marL="6350" marR="6350" marT="635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03200">
                <a:tc>
                  <a:txBody>
                    <a:bodyPr/>
                    <a:lstStyle/>
                    <a:p>
                      <a:pPr algn="l" fontAlgn="ctr"/>
                      <a:r>
                        <a:rPr lang="en-US" sz="900" u="none" strike="noStrike" dirty="0">
                          <a:effectLst/>
                          <a:latin typeface="Tahoma" charset="0"/>
                          <a:ea typeface="Tahoma" charset="0"/>
                          <a:cs typeface="Tahoma" charset="0"/>
                        </a:rPr>
                        <a:t>24.58x</a:t>
                      </a:r>
                      <a:endParaRPr lang="en-US" sz="900" b="0" i="0" u="none" strike="noStrike" dirty="0">
                        <a:solidFill>
                          <a:srgbClr val="000000"/>
                        </a:solidFill>
                        <a:effectLst/>
                        <a:latin typeface="Tahoma" charset="0"/>
                        <a:ea typeface="Tahoma" charset="0"/>
                        <a:cs typeface="Tahoma"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900" u="none" strike="noStrike" dirty="0">
                          <a:effectLst/>
                          <a:latin typeface="Tahoma" charset="0"/>
                          <a:ea typeface="Tahoma" charset="0"/>
                          <a:cs typeface="Tahoma" charset="0"/>
                        </a:rPr>
                        <a:t>24.58x</a:t>
                      </a:r>
                      <a:endParaRPr lang="en-US" sz="900" b="0" i="0" u="none" strike="noStrike" dirty="0">
                        <a:solidFill>
                          <a:srgbClr val="000000"/>
                        </a:solidFill>
                        <a:effectLst/>
                        <a:latin typeface="Tahoma" charset="0"/>
                        <a:ea typeface="Tahoma" charset="0"/>
                        <a:cs typeface="Tahoma" charset="0"/>
                      </a:endParaRPr>
                    </a:p>
                  </a:txBody>
                  <a:tcPr marL="571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4800">
                <a:tc>
                  <a:txBody>
                    <a:bodyPr/>
                    <a:lstStyle/>
                    <a:p>
                      <a:pPr algn="l" fontAlgn="ctr"/>
                      <a:r>
                        <a:rPr lang="en-US" sz="900" u="none" strike="noStrike" dirty="0">
                          <a:effectLst/>
                          <a:latin typeface="Tahoma" charset="0"/>
                          <a:ea typeface="Tahoma" charset="0"/>
                          <a:cs typeface="Tahoma" charset="0"/>
                        </a:rPr>
                        <a:t>1.85x</a:t>
                      </a:r>
                      <a:endParaRPr lang="en-US" sz="900" b="0" i="0" u="none" strike="noStrike" dirty="0">
                        <a:solidFill>
                          <a:srgbClr val="000000"/>
                        </a:solidFill>
                        <a:effectLst/>
                        <a:latin typeface="Tahoma" charset="0"/>
                        <a:ea typeface="Tahoma" charset="0"/>
                        <a:cs typeface="Tahoma"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900" u="none" strike="noStrike" dirty="0">
                          <a:effectLst/>
                          <a:latin typeface="Tahoma" charset="0"/>
                          <a:ea typeface="Tahoma" charset="0"/>
                          <a:cs typeface="Tahoma" charset="0"/>
                        </a:rPr>
                        <a:t>2.13x</a:t>
                      </a:r>
                      <a:endParaRPr lang="en-US" sz="900" b="0" i="0" u="none" strike="noStrike" dirty="0">
                        <a:solidFill>
                          <a:srgbClr val="000000"/>
                        </a:solidFill>
                        <a:effectLst/>
                        <a:latin typeface="Tahoma" charset="0"/>
                        <a:ea typeface="Tahoma" charset="0"/>
                        <a:cs typeface="Tahoma" charset="0"/>
                      </a:endParaRPr>
                    </a:p>
                  </a:txBody>
                  <a:tcPr marL="571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9723">
                <a:tc>
                  <a:txBody>
                    <a:bodyPr/>
                    <a:lstStyle/>
                    <a:p>
                      <a:pPr algn="l" fontAlgn="ctr"/>
                      <a:r>
                        <a:rPr lang="en-US" sz="900" u="none" strike="noStrike" dirty="0">
                          <a:effectLst/>
                          <a:latin typeface="Tahoma" charset="0"/>
                          <a:ea typeface="Tahoma" charset="0"/>
                          <a:cs typeface="Tahoma" charset="0"/>
                        </a:rPr>
                        <a:t>28.26x</a:t>
                      </a:r>
                      <a:endParaRPr lang="en-US" sz="900" b="0" i="0" u="none" strike="noStrike" dirty="0">
                        <a:solidFill>
                          <a:srgbClr val="000000"/>
                        </a:solidFill>
                        <a:effectLst/>
                        <a:latin typeface="Tahoma" charset="0"/>
                        <a:ea typeface="Tahoma" charset="0"/>
                        <a:cs typeface="Tahoma"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900" u="none" strike="noStrike" dirty="0">
                          <a:effectLst/>
                          <a:latin typeface="Tahoma" charset="0"/>
                          <a:ea typeface="Tahoma" charset="0"/>
                          <a:cs typeface="Tahoma" charset="0"/>
                        </a:rPr>
                        <a:t>34.12x</a:t>
                      </a:r>
                      <a:endParaRPr lang="en-US" sz="900" b="0" i="0" u="none" strike="noStrike" dirty="0">
                        <a:solidFill>
                          <a:srgbClr val="000000"/>
                        </a:solidFill>
                        <a:effectLst/>
                        <a:latin typeface="Tahoma" charset="0"/>
                        <a:ea typeface="Tahoma" charset="0"/>
                        <a:cs typeface="Tahoma" charset="0"/>
                      </a:endParaRPr>
                    </a:p>
                  </a:txBody>
                  <a:tcPr marL="571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pSp>
        <p:nvGrpSpPr>
          <p:cNvPr id="41" name="Group 40"/>
          <p:cNvGrpSpPr/>
          <p:nvPr/>
        </p:nvGrpSpPr>
        <p:grpSpPr>
          <a:xfrm>
            <a:off x="5245124" y="5411676"/>
            <a:ext cx="2032000" cy="300990"/>
            <a:chOff x="5258389" y="5625514"/>
            <a:chExt cx="2032000" cy="300990"/>
          </a:xfrm>
        </p:grpSpPr>
        <p:sp>
          <p:nvSpPr>
            <p:cNvPr id="13" name="object 13"/>
            <p:cNvSpPr/>
            <p:nvPr/>
          </p:nvSpPr>
          <p:spPr>
            <a:xfrm>
              <a:off x="5258389" y="5625514"/>
              <a:ext cx="2032000" cy="300990"/>
            </a:xfrm>
            <a:custGeom>
              <a:avLst/>
              <a:gdLst/>
              <a:ahLst/>
              <a:cxnLst/>
              <a:rect l="l" t="t" r="r" b="b"/>
              <a:pathLst>
                <a:path w="2032000" h="300989">
                  <a:moveTo>
                    <a:pt x="0" y="300837"/>
                  </a:moveTo>
                  <a:lnTo>
                    <a:pt x="2031746" y="300837"/>
                  </a:lnTo>
                  <a:lnTo>
                    <a:pt x="2031746" y="0"/>
                  </a:lnTo>
                  <a:lnTo>
                    <a:pt x="0" y="0"/>
                  </a:lnTo>
                  <a:lnTo>
                    <a:pt x="0" y="300837"/>
                  </a:lnTo>
                  <a:close/>
                </a:path>
              </a:pathLst>
            </a:custGeom>
            <a:ln w="63500">
              <a:solidFill>
                <a:srgbClr val="DB3A2F"/>
              </a:solidFill>
            </a:ln>
          </p:spPr>
          <p:txBody>
            <a:bodyPr wrap="square" lIns="0" tIns="0" rIns="0" bIns="0" rtlCol="0"/>
            <a:lstStyle/>
            <a:p>
              <a:endParaRPr/>
            </a:p>
          </p:txBody>
        </p:sp>
        <p:sp>
          <p:nvSpPr>
            <p:cNvPr id="40" name="TextBox 39"/>
            <p:cNvSpPr txBox="1"/>
            <p:nvPr/>
          </p:nvSpPr>
          <p:spPr>
            <a:xfrm>
              <a:off x="5536892" y="5655485"/>
              <a:ext cx="1612635" cy="246221"/>
            </a:xfrm>
            <a:prstGeom prst="rect">
              <a:avLst/>
            </a:prstGeom>
            <a:noFill/>
          </p:spPr>
          <p:txBody>
            <a:bodyPr wrap="square" rtlCol="0">
              <a:spAutoFit/>
            </a:bodyPr>
            <a:lstStyle/>
            <a:p>
              <a:r>
                <a:rPr lang="en-US" sz="1000" b="1" dirty="0">
                  <a:latin typeface="Tahoma" charset="0"/>
                  <a:ea typeface="Tahoma" charset="0"/>
                  <a:cs typeface="Tahoma" charset="0"/>
                </a:rPr>
                <a:t>Price-Based Multiples</a:t>
              </a:r>
            </a:p>
          </p:txBody>
        </p:sp>
      </p:grpSp>
      <p:sp>
        <p:nvSpPr>
          <p:cNvPr id="42" name="object 18"/>
          <p:cNvSpPr txBox="1"/>
          <p:nvPr/>
        </p:nvSpPr>
        <p:spPr>
          <a:xfrm>
            <a:off x="5252067" y="5983950"/>
            <a:ext cx="679450" cy="644600"/>
          </a:xfrm>
          <a:prstGeom prst="rect">
            <a:avLst/>
          </a:prstGeom>
        </p:spPr>
        <p:txBody>
          <a:bodyPr vert="horz" wrap="square" lIns="0" tIns="0" rIns="0" bIns="0" rtlCol="0">
            <a:spAutoFit/>
          </a:bodyPr>
          <a:lstStyle/>
          <a:p>
            <a:pPr marL="12700" marR="5080">
              <a:lnSpc>
                <a:spcPct val="162800"/>
              </a:lnSpc>
            </a:pPr>
            <a:r>
              <a:rPr lang="en-US" sz="900" b="1" spc="-5" dirty="0">
                <a:latin typeface="Tahoma"/>
                <a:cs typeface="Tahoma"/>
              </a:rPr>
              <a:t>P/FCF</a:t>
            </a:r>
          </a:p>
          <a:p>
            <a:pPr marL="12700" marR="5080">
              <a:lnSpc>
                <a:spcPct val="162800"/>
              </a:lnSpc>
            </a:pPr>
            <a:r>
              <a:rPr lang="en-US" sz="900" b="1" spc="-5" dirty="0">
                <a:latin typeface="Tahoma"/>
                <a:cs typeface="Tahoma"/>
              </a:rPr>
              <a:t>P/B</a:t>
            </a:r>
          </a:p>
          <a:p>
            <a:pPr marL="12700" marR="5080">
              <a:lnSpc>
                <a:spcPct val="162800"/>
              </a:lnSpc>
            </a:pPr>
            <a:r>
              <a:rPr lang="en-US" sz="900" b="1" spc="-5" dirty="0">
                <a:latin typeface="Tahoma"/>
                <a:cs typeface="Tahoma"/>
              </a:rPr>
              <a:t>P/E</a:t>
            </a:r>
            <a:endParaRPr sz="900" dirty="0">
              <a:latin typeface="Tahoma"/>
              <a:cs typeface="Tahoma"/>
            </a:endParaRPr>
          </a:p>
        </p:txBody>
      </p:sp>
      <p:grpSp>
        <p:nvGrpSpPr>
          <p:cNvPr id="45" name="Group 44"/>
          <p:cNvGrpSpPr/>
          <p:nvPr/>
        </p:nvGrpSpPr>
        <p:grpSpPr>
          <a:xfrm>
            <a:off x="5252067" y="6837629"/>
            <a:ext cx="2032000" cy="300990"/>
            <a:chOff x="5243280" y="7164394"/>
            <a:chExt cx="2032000" cy="300990"/>
          </a:xfrm>
        </p:grpSpPr>
        <p:sp>
          <p:nvSpPr>
            <p:cNvPr id="24" name="object 24"/>
            <p:cNvSpPr/>
            <p:nvPr/>
          </p:nvSpPr>
          <p:spPr>
            <a:xfrm>
              <a:off x="5243280" y="7164394"/>
              <a:ext cx="2032000" cy="300990"/>
            </a:xfrm>
            <a:custGeom>
              <a:avLst/>
              <a:gdLst/>
              <a:ahLst/>
              <a:cxnLst/>
              <a:rect l="l" t="t" r="r" b="b"/>
              <a:pathLst>
                <a:path w="2032000" h="300990">
                  <a:moveTo>
                    <a:pt x="0" y="300837"/>
                  </a:moveTo>
                  <a:lnTo>
                    <a:pt x="2031746" y="300837"/>
                  </a:lnTo>
                  <a:lnTo>
                    <a:pt x="2031746" y="0"/>
                  </a:lnTo>
                  <a:lnTo>
                    <a:pt x="0" y="0"/>
                  </a:lnTo>
                  <a:lnTo>
                    <a:pt x="0" y="300837"/>
                  </a:lnTo>
                  <a:close/>
                </a:path>
              </a:pathLst>
            </a:custGeom>
            <a:ln w="63500">
              <a:solidFill>
                <a:srgbClr val="DB3A2F"/>
              </a:solidFill>
            </a:ln>
          </p:spPr>
          <p:txBody>
            <a:bodyPr wrap="square" lIns="0" tIns="0" rIns="0" bIns="0" rtlCol="0"/>
            <a:lstStyle/>
            <a:p>
              <a:endParaRPr/>
            </a:p>
          </p:txBody>
        </p:sp>
        <p:sp>
          <p:nvSpPr>
            <p:cNvPr id="44" name="TextBox 43"/>
            <p:cNvSpPr txBox="1"/>
            <p:nvPr/>
          </p:nvSpPr>
          <p:spPr>
            <a:xfrm>
              <a:off x="5425228" y="7182904"/>
              <a:ext cx="1569898" cy="246221"/>
            </a:xfrm>
            <a:prstGeom prst="rect">
              <a:avLst/>
            </a:prstGeom>
            <a:noFill/>
          </p:spPr>
          <p:txBody>
            <a:bodyPr wrap="square" rtlCol="0">
              <a:spAutoFit/>
            </a:bodyPr>
            <a:lstStyle/>
            <a:p>
              <a:r>
                <a:rPr lang="en-US" sz="1000" b="1" dirty="0">
                  <a:latin typeface="Tahoma" charset="0"/>
                  <a:ea typeface="Tahoma" charset="0"/>
                  <a:cs typeface="Tahoma" charset="0"/>
                </a:rPr>
                <a:t>Selected Information</a:t>
              </a:r>
            </a:p>
          </p:txBody>
        </p:sp>
      </p:grpSp>
      <p:graphicFrame>
        <p:nvGraphicFramePr>
          <p:cNvPr id="46" name="Table 45"/>
          <p:cNvGraphicFramePr>
            <a:graphicFrameLocks noGrp="1"/>
          </p:cNvGraphicFramePr>
          <p:nvPr>
            <p:extLst>
              <p:ext uri="{D42A27DB-BD31-4B8C-83A1-F6EECF244321}">
                <p14:modId xmlns:p14="http://schemas.microsoft.com/office/powerpoint/2010/main" val="1118336873"/>
              </p:ext>
            </p:extLst>
          </p:nvPr>
        </p:nvGraphicFramePr>
        <p:xfrm>
          <a:off x="5258248" y="7261073"/>
          <a:ext cx="1968500" cy="419100"/>
        </p:xfrm>
        <a:graphic>
          <a:graphicData uri="http://schemas.openxmlformats.org/drawingml/2006/table">
            <a:tbl>
              <a:tblPr>
                <a:tableStyleId>{2D5ABB26-0587-4C30-8999-92F81FD0307C}</a:tableStyleId>
              </a:tblPr>
              <a:tblGrid>
                <a:gridCol w="1141159">
                  <a:extLst>
                    <a:ext uri="{9D8B030D-6E8A-4147-A177-3AD203B41FA5}">
                      <a16:colId xmlns:a16="http://schemas.microsoft.com/office/drawing/2014/main" val="20000"/>
                    </a:ext>
                  </a:extLst>
                </a:gridCol>
                <a:gridCol w="827341">
                  <a:extLst>
                    <a:ext uri="{9D8B030D-6E8A-4147-A177-3AD203B41FA5}">
                      <a16:colId xmlns:a16="http://schemas.microsoft.com/office/drawing/2014/main" val="20001"/>
                    </a:ext>
                  </a:extLst>
                </a:gridCol>
              </a:tblGrid>
              <a:tr h="215900">
                <a:tc>
                  <a:txBody>
                    <a:bodyPr/>
                    <a:lstStyle/>
                    <a:p>
                      <a:pPr algn="l" fontAlgn="ctr"/>
                      <a:r>
                        <a:rPr lang="en-US" sz="900" b="1" u="none" strike="noStrike" dirty="0">
                          <a:effectLst/>
                          <a:latin typeface="Tahoma" charset="0"/>
                          <a:ea typeface="Tahoma" charset="0"/>
                          <a:cs typeface="Tahoma" charset="0"/>
                        </a:rPr>
                        <a:t>Operating Margin</a:t>
                      </a:r>
                      <a:endParaRPr lang="en-US" sz="900" b="1" i="0" u="none" strike="noStrike" dirty="0">
                        <a:solidFill>
                          <a:srgbClr val="000000"/>
                        </a:solidFill>
                        <a:effectLst/>
                        <a:latin typeface="Tahoma" charset="0"/>
                        <a:ea typeface="Tahoma" charset="0"/>
                        <a:cs typeface="Tahoma" charset="0"/>
                      </a:endParaRPr>
                    </a:p>
                  </a:txBody>
                  <a:tcPr marL="6350" marR="6350" marT="6350" marB="0" anchor="ctr"/>
                </a:tc>
                <a:tc>
                  <a:txBody>
                    <a:bodyPr/>
                    <a:lstStyle/>
                    <a:p>
                      <a:pPr algn="r" fontAlgn="ctr"/>
                      <a:r>
                        <a:rPr lang="en-US" sz="900" u="none" strike="noStrike" dirty="0">
                          <a:effectLst/>
                          <a:latin typeface="Tahoma" charset="0"/>
                          <a:ea typeface="Tahoma" charset="0"/>
                          <a:cs typeface="Tahoma" charset="0"/>
                        </a:rPr>
                        <a:t>18.26%</a:t>
                      </a:r>
                      <a:endParaRPr lang="en-US" sz="900" b="0" i="0" u="none" strike="noStrike" dirty="0">
                        <a:solidFill>
                          <a:srgbClr val="000000"/>
                        </a:solidFill>
                        <a:effectLst/>
                        <a:latin typeface="Tahoma" charset="0"/>
                        <a:ea typeface="Tahoma" charset="0"/>
                        <a:cs typeface="Tahoma" charset="0"/>
                      </a:endParaRPr>
                    </a:p>
                  </a:txBody>
                  <a:tcPr marL="6350" marR="6350" marT="6350" marB="0" anchor="ctr"/>
                </a:tc>
                <a:extLst>
                  <a:ext uri="{0D108BD9-81ED-4DB2-BD59-A6C34878D82A}">
                    <a16:rowId xmlns:a16="http://schemas.microsoft.com/office/drawing/2014/main" val="10000"/>
                  </a:ext>
                </a:extLst>
              </a:tr>
              <a:tr h="203200">
                <a:tc>
                  <a:txBody>
                    <a:bodyPr/>
                    <a:lstStyle/>
                    <a:p>
                      <a:pPr algn="l" fontAlgn="ctr"/>
                      <a:r>
                        <a:rPr lang="en-US" sz="900" b="1" u="none" strike="noStrike" dirty="0">
                          <a:effectLst/>
                          <a:latin typeface="Tahoma" charset="0"/>
                          <a:ea typeface="Tahoma" charset="0"/>
                          <a:cs typeface="Tahoma" charset="0"/>
                        </a:rPr>
                        <a:t>Profit Margin </a:t>
                      </a:r>
                      <a:endParaRPr lang="en-US" sz="900" b="1" i="0" u="none" strike="noStrike" dirty="0">
                        <a:solidFill>
                          <a:srgbClr val="000000"/>
                        </a:solidFill>
                        <a:effectLst/>
                        <a:latin typeface="Tahoma" charset="0"/>
                        <a:ea typeface="Tahoma" charset="0"/>
                        <a:cs typeface="Tahoma" charset="0"/>
                      </a:endParaRPr>
                    </a:p>
                  </a:txBody>
                  <a:tcPr marL="6350" marR="6350" marT="6350" marB="0" anchor="ctr"/>
                </a:tc>
                <a:tc>
                  <a:txBody>
                    <a:bodyPr/>
                    <a:lstStyle/>
                    <a:p>
                      <a:pPr algn="r" fontAlgn="ctr"/>
                      <a:r>
                        <a:rPr lang="en-US" sz="900" u="none" strike="noStrike" dirty="0">
                          <a:effectLst/>
                          <a:latin typeface="Tahoma" charset="0"/>
                          <a:ea typeface="Tahoma" charset="0"/>
                          <a:cs typeface="Tahoma" charset="0"/>
                        </a:rPr>
                        <a:t>0.10%</a:t>
                      </a:r>
                      <a:endParaRPr lang="en-US" sz="900" b="1" i="0" u="none" strike="noStrike" dirty="0">
                        <a:solidFill>
                          <a:srgbClr val="000000"/>
                        </a:solidFill>
                        <a:effectLst/>
                        <a:latin typeface="Tahoma" charset="0"/>
                        <a:ea typeface="Tahoma" charset="0"/>
                        <a:cs typeface="Tahoma" charset="0"/>
                      </a:endParaRPr>
                    </a:p>
                  </a:txBody>
                  <a:tcPr marL="6350" marR="6350" marT="6350" marB="0" anchor="ctr"/>
                </a:tc>
                <a:extLst>
                  <a:ext uri="{0D108BD9-81ED-4DB2-BD59-A6C34878D82A}">
                    <a16:rowId xmlns:a16="http://schemas.microsoft.com/office/drawing/2014/main" val="10002"/>
                  </a:ext>
                </a:extLst>
              </a:tr>
            </a:tbl>
          </a:graphicData>
        </a:graphic>
      </p:graphicFrame>
      <p:grpSp>
        <p:nvGrpSpPr>
          <p:cNvPr id="47" name="Group 46"/>
          <p:cNvGrpSpPr/>
          <p:nvPr/>
        </p:nvGrpSpPr>
        <p:grpSpPr>
          <a:xfrm>
            <a:off x="5275601" y="8102751"/>
            <a:ext cx="2032000" cy="300990"/>
            <a:chOff x="5243280" y="7164394"/>
            <a:chExt cx="2032000" cy="300990"/>
          </a:xfrm>
        </p:grpSpPr>
        <p:sp>
          <p:nvSpPr>
            <p:cNvPr id="48" name="object 24"/>
            <p:cNvSpPr/>
            <p:nvPr/>
          </p:nvSpPr>
          <p:spPr>
            <a:xfrm>
              <a:off x="5243280" y="7164394"/>
              <a:ext cx="2032000" cy="300990"/>
            </a:xfrm>
            <a:custGeom>
              <a:avLst/>
              <a:gdLst/>
              <a:ahLst/>
              <a:cxnLst/>
              <a:rect l="l" t="t" r="r" b="b"/>
              <a:pathLst>
                <a:path w="2032000" h="300990">
                  <a:moveTo>
                    <a:pt x="0" y="300837"/>
                  </a:moveTo>
                  <a:lnTo>
                    <a:pt x="2031746" y="300837"/>
                  </a:lnTo>
                  <a:lnTo>
                    <a:pt x="2031746" y="0"/>
                  </a:lnTo>
                  <a:lnTo>
                    <a:pt x="0" y="0"/>
                  </a:lnTo>
                  <a:lnTo>
                    <a:pt x="0" y="300837"/>
                  </a:lnTo>
                  <a:close/>
                </a:path>
              </a:pathLst>
            </a:custGeom>
            <a:ln w="63500">
              <a:solidFill>
                <a:srgbClr val="DB3A2F"/>
              </a:solidFill>
            </a:ln>
          </p:spPr>
          <p:txBody>
            <a:bodyPr wrap="square" lIns="0" tIns="0" rIns="0" bIns="0" rtlCol="0"/>
            <a:lstStyle/>
            <a:p>
              <a:endParaRPr/>
            </a:p>
          </p:txBody>
        </p:sp>
        <p:sp>
          <p:nvSpPr>
            <p:cNvPr id="49" name="TextBox 48"/>
            <p:cNvSpPr txBox="1"/>
            <p:nvPr/>
          </p:nvSpPr>
          <p:spPr>
            <a:xfrm>
              <a:off x="5425228" y="7182904"/>
              <a:ext cx="1569898" cy="246221"/>
            </a:xfrm>
            <a:prstGeom prst="rect">
              <a:avLst/>
            </a:prstGeom>
            <a:noFill/>
          </p:spPr>
          <p:txBody>
            <a:bodyPr wrap="square" rtlCol="0">
              <a:spAutoFit/>
            </a:bodyPr>
            <a:lstStyle/>
            <a:p>
              <a:pPr algn="ctr"/>
              <a:r>
                <a:rPr lang="en-US" sz="1000" b="1">
                  <a:latin typeface="Tahoma" charset="0"/>
                  <a:ea typeface="Tahoma" charset="0"/>
                  <a:cs typeface="Tahoma" charset="0"/>
                </a:rPr>
                <a:t>1 year Price Chart</a:t>
              </a:r>
              <a:endParaRPr lang="en-US" sz="1000" b="1" dirty="0">
                <a:latin typeface="Tahoma" charset="0"/>
                <a:ea typeface="Tahoma" charset="0"/>
                <a:cs typeface="Tahoma" charset="0"/>
              </a:endParaRPr>
            </a:p>
          </p:txBody>
        </p:sp>
      </p:grpSp>
      <p:pic>
        <p:nvPicPr>
          <p:cNvPr id="4" name="Picture 3">
            <a:extLst>
              <a:ext uri="{FF2B5EF4-FFF2-40B4-BE49-F238E27FC236}">
                <a16:creationId xmlns:a16="http://schemas.microsoft.com/office/drawing/2014/main" id="{1F2DFCD6-B90B-4421-B0AB-EC805429E146}"/>
              </a:ext>
            </a:extLst>
          </p:cNvPr>
          <p:cNvPicPr>
            <a:picLocks noChangeAspect="1"/>
          </p:cNvPicPr>
          <p:nvPr/>
        </p:nvPicPr>
        <p:blipFill rotWithShape="1">
          <a:blip r:embed="rId3">
            <a:extLst>
              <a:ext uri="{28A0092B-C50C-407E-A947-70E740481C1C}">
                <a14:useLocalDpi xmlns:a14="http://schemas.microsoft.com/office/drawing/2010/main" val="0"/>
              </a:ext>
            </a:extLst>
          </a:blip>
          <a:srcRect t="15854" r="7805" b="13637"/>
          <a:stretch/>
        </p:blipFill>
        <p:spPr>
          <a:xfrm>
            <a:off x="5181600" y="503250"/>
            <a:ext cx="2044694" cy="744634"/>
          </a:xfrm>
          <a:prstGeom prst="rect">
            <a:avLst/>
          </a:prstGeom>
        </p:spPr>
      </p:pic>
      <p:graphicFrame>
        <p:nvGraphicFramePr>
          <p:cNvPr id="32" name="Chart 31">
            <a:extLst>
              <a:ext uri="{FF2B5EF4-FFF2-40B4-BE49-F238E27FC236}">
                <a16:creationId xmlns:a16="http://schemas.microsoft.com/office/drawing/2014/main" id="{A7A68328-F3C2-45D0-BD86-851EB5628779}"/>
              </a:ext>
            </a:extLst>
          </p:cNvPr>
          <p:cNvGraphicFramePr>
            <a:graphicFrameLocks/>
          </p:cNvGraphicFramePr>
          <p:nvPr>
            <p:extLst>
              <p:ext uri="{D42A27DB-BD31-4B8C-83A1-F6EECF244321}">
                <p14:modId xmlns:p14="http://schemas.microsoft.com/office/powerpoint/2010/main" val="80761432"/>
              </p:ext>
            </p:extLst>
          </p:nvPr>
        </p:nvGraphicFramePr>
        <p:xfrm>
          <a:off x="5090942" y="8513270"/>
          <a:ext cx="2499203" cy="1185712"/>
        </p:xfrm>
        <a:graphic>
          <a:graphicData uri="http://schemas.openxmlformats.org/drawingml/2006/chart">
            <c:chart xmlns:c="http://schemas.openxmlformats.org/drawingml/2006/chart" xmlns:r="http://schemas.openxmlformats.org/officeDocument/2006/relationships" r:id="rId4"/>
          </a:graphicData>
        </a:graphic>
      </p:graphicFrame>
      <p:pic>
        <p:nvPicPr>
          <p:cNvPr id="11" name="Picture 10">
            <a:extLst>
              <a:ext uri="{FF2B5EF4-FFF2-40B4-BE49-F238E27FC236}">
                <a16:creationId xmlns:a16="http://schemas.microsoft.com/office/drawing/2014/main" id="{CCB33838-8C82-452F-8892-F50CDC450988}"/>
              </a:ext>
            </a:extLst>
          </p:cNvPr>
          <p:cNvPicPr>
            <a:picLocks noChangeAspect="1"/>
          </p:cNvPicPr>
          <p:nvPr/>
        </p:nvPicPr>
        <p:blipFill rotWithShape="1">
          <a:blip r:embed="rId5">
            <a:extLst>
              <a:ext uri="{28A0092B-C50C-407E-A947-70E740481C1C}">
                <a14:useLocalDpi xmlns:a14="http://schemas.microsoft.com/office/drawing/2010/main" val="0"/>
              </a:ext>
            </a:extLst>
          </a:blip>
          <a:srcRect l="19038" r="46455"/>
          <a:stretch/>
        </p:blipFill>
        <p:spPr>
          <a:xfrm>
            <a:off x="471362" y="1039372"/>
            <a:ext cx="4434841" cy="8561828"/>
          </a:xfrm>
          <a:prstGeom prst="rect">
            <a:avLst/>
          </a:prstGeom>
        </p:spPr>
      </p:pic>
    </p:spTree>
    <p:extLst>
      <p:ext uri="{BB962C8B-B14F-4D97-AF65-F5344CB8AC3E}">
        <p14:creationId xmlns:p14="http://schemas.microsoft.com/office/powerpoint/2010/main" val="479811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418333" y="577088"/>
            <a:ext cx="43053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ahoma"/>
                <a:cs typeface="Tahoma"/>
              </a:rPr>
              <a:t>Ri</a:t>
            </a:r>
            <a:r>
              <a:rPr sz="1200" b="1" dirty="0">
                <a:latin typeface="Tahoma"/>
                <a:cs typeface="Tahoma"/>
              </a:rPr>
              <a:t>sks</a:t>
            </a:r>
            <a:endParaRPr sz="1200" dirty="0">
              <a:latin typeface="Tahoma"/>
              <a:cs typeface="Tahoma"/>
            </a:endParaRPr>
          </a:p>
        </p:txBody>
      </p:sp>
      <p:sp>
        <p:nvSpPr>
          <p:cNvPr id="6" name="object 6"/>
          <p:cNvSpPr/>
          <p:nvPr/>
        </p:nvSpPr>
        <p:spPr>
          <a:xfrm>
            <a:off x="2430779" y="792861"/>
            <a:ext cx="4851400" cy="0"/>
          </a:xfrm>
          <a:custGeom>
            <a:avLst/>
            <a:gdLst/>
            <a:ahLst/>
            <a:cxnLst/>
            <a:rect l="l" t="t" r="r" b="b"/>
            <a:pathLst>
              <a:path w="4851400">
                <a:moveTo>
                  <a:pt x="0" y="0"/>
                </a:moveTo>
                <a:lnTo>
                  <a:pt x="4850892" y="0"/>
                </a:lnTo>
              </a:path>
            </a:pathLst>
          </a:custGeom>
          <a:ln w="12954">
            <a:solidFill>
              <a:srgbClr val="000000"/>
            </a:solidFill>
          </a:ln>
        </p:spPr>
        <p:txBody>
          <a:bodyPr wrap="square" lIns="0" tIns="0" rIns="0" bIns="0" rtlCol="0"/>
          <a:lstStyle/>
          <a:p>
            <a:endParaRPr/>
          </a:p>
        </p:txBody>
      </p:sp>
      <p:sp>
        <p:nvSpPr>
          <p:cNvPr id="7" name="object 7"/>
          <p:cNvSpPr txBox="1"/>
          <p:nvPr/>
        </p:nvSpPr>
        <p:spPr>
          <a:xfrm>
            <a:off x="2418332" y="849884"/>
            <a:ext cx="1696467" cy="181460"/>
          </a:xfrm>
          <a:prstGeom prst="rect">
            <a:avLst/>
          </a:prstGeom>
        </p:spPr>
        <p:txBody>
          <a:bodyPr vert="horz" wrap="square" lIns="0" tIns="12065" rIns="0" bIns="0" rtlCol="0">
            <a:spAutoFit/>
          </a:bodyPr>
          <a:lstStyle/>
          <a:p>
            <a:pPr marL="12700">
              <a:lnSpc>
                <a:spcPct val="100000"/>
              </a:lnSpc>
              <a:spcBef>
                <a:spcPts val="95"/>
              </a:spcBef>
            </a:pPr>
            <a:r>
              <a:rPr lang="en-US" sz="1100" b="1" spc="-5" dirty="0">
                <a:solidFill>
                  <a:srgbClr val="DB3A2F"/>
                </a:solidFill>
                <a:latin typeface="Tahoma"/>
                <a:cs typeface="Tahoma"/>
              </a:rPr>
              <a:t>Economic Cyclicality</a:t>
            </a:r>
            <a:endParaRPr sz="1100" dirty="0">
              <a:latin typeface="Tahoma"/>
              <a:cs typeface="Tahoma"/>
            </a:endParaRPr>
          </a:p>
        </p:txBody>
      </p:sp>
      <p:sp>
        <p:nvSpPr>
          <p:cNvPr id="13" name="object 9"/>
          <p:cNvSpPr txBox="1"/>
          <p:nvPr/>
        </p:nvSpPr>
        <p:spPr>
          <a:xfrm>
            <a:off x="492505" y="718057"/>
            <a:ext cx="1728470" cy="3820598"/>
          </a:xfrm>
          <a:prstGeom prst="rect">
            <a:avLst/>
          </a:prstGeom>
        </p:spPr>
        <p:txBody>
          <a:bodyPr vert="horz" wrap="square" lIns="0" tIns="12700" rIns="0" bIns="0" rtlCol="0">
            <a:spAutoFit/>
          </a:bodyPr>
          <a:lstStyle/>
          <a:p>
            <a:pPr marL="12700" marR="332105">
              <a:lnSpc>
                <a:spcPct val="150800"/>
              </a:lnSpc>
              <a:spcBef>
                <a:spcPts val="100"/>
              </a:spcBef>
            </a:pPr>
            <a:r>
              <a:rPr sz="1200" spc="-5" dirty="0">
                <a:latin typeface="Tahoma"/>
                <a:cs typeface="Tahoma"/>
              </a:rPr>
              <a:t>Business Description  Industry Overview  Competitors</a:t>
            </a:r>
            <a:endParaRPr sz="1200" dirty="0">
              <a:latin typeface="Tahoma"/>
              <a:cs typeface="Tahoma"/>
            </a:endParaRPr>
          </a:p>
          <a:p>
            <a:pPr marL="12700" lvl="0">
              <a:spcBef>
                <a:spcPts val="685"/>
              </a:spcBef>
            </a:pPr>
            <a:r>
              <a:rPr lang="en-US" sz="1250" spc="-30" dirty="0">
                <a:solidFill>
                  <a:prstClr val="black"/>
                </a:solidFill>
                <a:latin typeface="Tahoma"/>
                <a:cs typeface="Tahoma"/>
              </a:rPr>
              <a:t>Thesis </a:t>
            </a:r>
            <a:r>
              <a:rPr lang="en-US" sz="1250" spc="-25" dirty="0">
                <a:solidFill>
                  <a:prstClr val="black"/>
                </a:solidFill>
                <a:latin typeface="Tahoma"/>
                <a:cs typeface="Tahoma"/>
              </a:rPr>
              <a:t>Highlights:</a:t>
            </a:r>
            <a:endParaRPr lang="en-US" sz="1250" dirty="0">
              <a:solidFill>
                <a:prstClr val="black"/>
              </a:solidFill>
              <a:latin typeface="Tahoma"/>
              <a:cs typeface="Tahoma"/>
            </a:endParaRPr>
          </a:p>
          <a:p>
            <a:pPr marL="241300" marR="285750" lvl="0" indent="-228600">
              <a:lnSpc>
                <a:spcPct val="100800"/>
              </a:lnSpc>
              <a:spcBef>
                <a:spcPts val="710"/>
              </a:spcBef>
              <a:buSzPct val="83333"/>
              <a:buFont typeface="Symbol"/>
              <a:buChar char=""/>
              <a:tabLst>
                <a:tab pos="240665" algn="l"/>
                <a:tab pos="241300" algn="l"/>
              </a:tabLst>
            </a:pPr>
            <a:r>
              <a:rPr lang="en-US" sz="1200" spc="-5" dirty="0">
                <a:solidFill>
                  <a:prstClr val="black"/>
                </a:solidFill>
                <a:latin typeface="Tahoma"/>
                <a:cs typeface="Tahoma"/>
              </a:rPr>
              <a:t>Portfolio Improvement </a:t>
            </a:r>
            <a:endParaRPr lang="en-US" sz="1200" dirty="0">
              <a:solidFill>
                <a:prstClr val="black"/>
              </a:solidFill>
              <a:latin typeface="Tahoma"/>
              <a:cs typeface="Tahoma"/>
            </a:endParaRPr>
          </a:p>
          <a:p>
            <a:pPr marL="241300" marR="111125" lvl="0" indent="-228600">
              <a:spcBef>
                <a:spcPts val="509"/>
              </a:spcBef>
              <a:buSzPct val="83333"/>
              <a:buFont typeface="Symbol"/>
              <a:buChar char=""/>
              <a:tabLst>
                <a:tab pos="240665" algn="l"/>
                <a:tab pos="241300" algn="l"/>
              </a:tabLst>
            </a:pPr>
            <a:r>
              <a:rPr lang="en-US" sz="1200" spc="-5" dirty="0">
                <a:solidFill>
                  <a:prstClr val="black"/>
                </a:solidFill>
                <a:latin typeface="Tahoma"/>
                <a:cs typeface="Tahoma"/>
              </a:rPr>
              <a:t>Operations and Financials Leader</a:t>
            </a:r>
            <a:endParaRPr lang="en-US" sz="1200" dirty="0">
              <a:solidFill>
                <a:prstClr val="black"/>
              </a:solidFill>
              <a:latin typeface="Tahoma"/>
              <a:cs typeface="Tahoma"/>
            </a:endParaRPr>
          </a:p>
          <a:p>
            <a:pPr marL="241300" marR="328930" lvl="0" indent="-228600">
              <a:spcBef>
                <a:spcPts val="515"/>
              </a:spcBef>
              <a:buSzPct val="83333"/>
              <a:buFont typeface="Symbol"/>
              <a:buChar char=""/>
              <a:tabLst>
                <a:tab pos="240665" algn="l"/>
                <a:tab pos="241300" algn="l"/>
              </a:tabLst>
            </a:pPr>
            <a:r>
              <a:rPr lang="en-US" sz="1200" spc="-5" dirty="0">
                <a:solidFill>
                  <a:prstClr val="black"/>
                </a:solidFill>
                <a:latin typeface="Tahoma"/>
                <a:cs typeface="Tahoma"/>
              </a:rPr>
              <a:t>Synergies </a:t>
            </a:r>
            <a:endParaRPr lang="en-US" sz="1200" dirty="0">
              <a:solidFill>
                <a:prstClr val="black"/>
              </a:solidFill>
              <a:latin typeface="Tahoma"/>
              <a:cs typeface="Tahoma"/>
            </a:endParaRPr>
          </a:p>
          <a:p>
            <a:pPr marL="12700" lvl="0">
              <a:spcBef>
                <a:spcPts val="515"/>
              </a:spcBef>
            </a:pPr>
            <a:r>
              <a:rPr lang="en-US" sz="1200" i="1" spc="-5" dirty="0">
                <a:solidFill>
                  <a:prstClr val="black"/>
                </a:solidFill>
                <a:latin typeface="Tahoma"/>
                <a:cs typeface="Tahoma"/>
              </a:rPr>
              <a:t>Thesis Risks:</a:t>
            </a:r>
            <a:endParaRPr lang="en-US" sz="1200" i="1" dirty="0">
              <a:solidFill>
                <a:prstClr val="black"/>
              </a:solidFill>
              <a:latin typeface="Tahoma"/>
              <a:cs typeface="Tahoma"/>
            </a:endParaRPr>
          </a:p>
          <a:p>
            <a:pPr marL="184150" lvl="0" indent="-171450">
              <a:spcBef>
                <a:spcPts val="515"/>
              </a:spcBef>
              <a:buFont typeface="Arial" charset="0"/>
              <a:buChar char="•"/>
            </a:pPr>
            <a:r>
              <a:rPr lang="en-US" sz="1200" dirty="0">
                <a:solidFill>
                  <a:prstClr val="black"/>
                </a:solidFill>
                <a:latin typeface="Tahoma"/>
                <a:cs typeface="Tahoma"/>
              </a:rPr>
              <a:t>Reserves</a:t>
            </a:r>
          </a:p>
          <a:p>
            <a:pPr marL="184150" lvl="0" indent="-171450">
              <a:spcBef>
                <a:spcPts val="515"/>
              </a:spcBef>
              <a:buFont typeface="Arial" charset="0"/>
              <a:buChar char="•"/>
            </a:pPr>
            <a:r>
              <a:rPr lang="en-US" sz="1200" b="1" dirty="0">
                <a:solidFill>
                  <a:prstClr val="black"/>
                </a:solidFill>
                <a:latin typeface="Tahoma"/>
                <a:cs typeface="Tahoma"/>
              </a:rPr>
              <a:t>Economic</a:t>
            </a:r>
            <a:r>
              <a:rPr lang="en-US" sz="1200" b="1" spc="-85" dirty="0">
                <a:solidFill>
                  <a:prstClr val="black"/>
                </a:solidFill>
                <a:latin typeface="Tahoma"/>
                <a:cs typeface="Tahoma"/>
              </a:rPr>
              <a:t> </a:t>
            </a:r>
            <a:r>
              <a:rPr lang="en-US" sz="1200" b="1" spc="-5" dirty="0">
                <a:solidFill>
                  <a:prstClr val="black"/>
                </a:solidFill>
                <a:latin typeface="Tahoma"/>
                <a:cs typeface="Tahoma"/>
              </a:rPr>
              <a:t>Cyclicality </a:t>
            </a:r>
          </a:p>
          <a:p>
            <a:pPr marL="12700">
              <a:lnSpc>
                <a:spcPct val="100000"/>
              </a:lnSpc>
              <a:spcBef>
                <a:spcPts val="515"/>
              </a:spcBef>
            </a:pPr>
            <a:r>
              <a:rPr sz="1200" spc="-5" dirty="0">
                <a:latin typeface="Tahoma"/>
                <a:cs typeface="Tahoma"/>
              </a:rPr>
              <a:t>Valuation:</a:t>
            </a:r>
            <a:endParaRPr sz="1200" dirty="0">
              <a:latin typeface="Tahoma"/>
              <a:cs typeface="Tahoma"/>
            </a:endParaRPr>
          </a:p>
          <a:p>
            <a:pPr marL="241300" indent="-228600">
              <a:lnSpc>
                <a:spcPct val="100000"/>
              </a:lnSpc>
              <a:spcBef>
                <a:spcPts val="730"/>
              </a:spcBef>
              <a:buSzPct val="83333"/>
              <a:buFont typeface="Symbol"/>
              <a:buChar char=""/>
              <a:tabLst>
                <a:tab pos="240665" algn="l"/>
                <a:tab pos="241300" algn="l"/>
              </a:tabLst>
            </a:pPr>
            <a:r>
              <a:rPr sz="1200" spc="-5" dirty="0">
                <a:latin typeface="Tahoma"/>
                <a:cs typeface="Tahoma"/>
              </a:rPr>
              <a:t>Comparable</a:t>
            </a:r>
            <a:r>
              <a:rPr sz="1200" spc="-15" dirty="0">
                <a:latin typeface="Tahoma"/>
                <a:cs typeface="Tahoma"/>
              </a:rPr>
              <a:t> </a:t>
            </a:r>
            <a:r>
              <a:rPr sz="1200" spc="-5" dirty="0">
                <a:latin typeface="Tahoma"/>
                <a:cs typeface="Tahoma"/>
              </a:rPr>
              <a:t>Analysis</a:t>
            </a:r>
            <a:endParaRPr sz="1200" dirty="0">
              <a:latin typeface="Tahoma"/>
              <a:cs typeface="Tahoma"/>
            </a:endParaRPr>
          </a:p>
          <a:p>
            <a:pPr marL="241300" indent="-228600">
              <a:lnSpc>
                <a:spcPct val="100000"/>
              </a:lnSpc>
              <a:spcBef>
                <a:spcPts val="730"/>
              </a:spcBef>
              <a:buSzPct val="83333"/>
              <a:buFont typeface="Symbol"/>
              <a:buChar char=""/>
              <a:tabLst>
                <a:tab pos="240665" algn="l"/>
                <a:tab pos="241300" algn="l"/>
              </a:tabLst>
            </a:pPr>
            <a:r>
              <a:rPr sz="1200" spc="-5" dirty="0">
                <a:latin typeface="Tahoma"/>
                <a:cs typeface="Tahoma"/>
              </a:rPr>
              <a:t>Discounted Cash</a:t>
            </a:r>
            <a:r>
              <a:rPr sz="1200" spc="-50" dirty="0">
                <a:latin typeface="Tahoma"/>
                <a:cs typeface="Tahoma"/>
              </a:rPr>
              <a:t> </a:t>
            </a:r>
            <a:r>
              <a:rPr sz="1200" spc="-5" dirty="0">
                <a:latin typeface="Tahoma"/>
                <a:cs typeface="Tahoma"/>
              </a:rPr>
              <a:t>Flo</a:t>
            </a:r>
            <a:r>
              <a:rPr lang="en-US" sz="1200" spc="-5" dirty="0">
                <a:latin typeface="Tahoma"/>
                <a:cs typeface="Tahoma"/>
              </a:rPr>
              <a:t>w</a:t>
            </a:r>
          </a:p>
        </p:txBody>
      </p:sp>
      <p:sp>
        <p:nvSpPr>
          <p:cNvPr id="14" name="object 10"/>
          <p:cNvSpPr txBox="1"/>
          <p:nvPr/>
        </p:nvSpPr>
        <p:spPr>
          <a:xfrm>
            <a:off x="2418333" y="1219200"/>
            <a:ext cx="4873625" cy="2505751"/>
          </a:xfrm>
          <a:prstGeom prst="rect">
            <a:avLst/>
          </a:prstGeom>
        </p:spPr>
        <p:txBody>
          <a:bodyPr vert="horz" wrap="square" lIns="0" tIns="10795" rIns="0" bIns="0" rtlCol="0">
            <a:spAutoFit/>
          </a:bodyPr>
          <a:lstStyle/>
          <a:p>
            <a:pPr marL="12700" marR="5080" algn="just">
              <a:lnSpc>
                <a:spcPct val="100699"/>
              </a:lnSpc>
              <a:spcBef>
                <a:spcPts val="85"/>
              </a:spcBef>
            </a:pPr>
            <a:r>
              <a:rPr lang="en-US" sz="1100" spc="-5" dirty="0">
                <a:latin typeface="Tahoma"/>
                <a:cs typeface="Tahoma"/>
              </a:rPr>
              <a:t>The gold mining industry is very volatile in their profitability due to the fluctuation of the gold and copper prices which affects profitability. Newmont considers the following factors to influence prices: </a:t>
            </a:r>
          </a:p>
          <a:p>
            <a:pPr marL="12700" marR="5080" algn="just">
              <a:lnSpc>
                <a:spcPct val="100699"/>
              </a:lnSpc>
              <a:spcBef>
                <a:spcPts val="85"/>
              </a:spcBef>
            </a:pPr>
            <a:r>
              <a:rPr lang="en-US" sz="1100" spc="-5" dirty="0">
                <a:latin typeface="Tahoma"/>
                <a:cs typeface="Tahoma"/>
              </a:rPr>
              <a:t>Gold sales, purchases or leasing by governments and central banks;</a:t>
            </a:r>
          </a:p>
          <a:p>
            <a:pPr marL="12700" marR="5080" algn="just">
              <a:lnSpc>
                <a:spcPct val="100699"/>
              </a:lnSpc>
              <a:spcBef>
                <a:spcPts val="85"/>
              </a:spcBef>
            </a:pPr>
            <a:r>
              <a:rPr lang="en-US" sz="1100" spc="-5" dirty="0">
                <a:latin typeface="Tahoma"/>
                <a:cs typeface="Tahoma"/>
              </a:rPr>
              <a:t>Speculative short positions taken by significant investors or traders in gold or copper:</a:t>
            </a:r>
          </a:p>
          <a:p>
            <a:pPr marL="184150" marR="5080" indent="-171450" algn="just">
              <a:lnSpc>
                <a:spcPct val="100699"/>
              </a:lnSpc>
              <a:spcBef>
                <a:spcPts val="85"/>
              </a:spcBef>
              <a:buFont typeface="Arial" panose="020B0604020202020204" pitchFamily="34" charset="0"/>
              <a:buChar char="•"/>
            </a:pPr>
            <a:r>
              <a:rPr lang="en-US" sz="1100" spc="-5" dirty="0">
                <a:latin typeface="Tahoma"/>
                <a:cs typeface="Tahoma"/>
              </a:rPr>
              <a:t>The relative strength of the U.S. dollar</a:t>
            </a:r>
          </a:p>
          <a:p>
            <a:pPr marL="184150" marR="5080" indent="-171450" algn="just">
              <a:lnSpc>
                <a:spcPct val="100699"/>
              </a:lnSpc>
              <a:spcBef>
                <a:spcPts val="85"/>
              </a:spcBef>
              <a:buFont typeface="Arial" panose="020B0604020202020204" pitchFamily="34" charset="0"/>
              <a:buChar char="•"/>
            </a:pPr>
            <a:r>
              <a:rPr lang="en-US" sz="1100" spc="-5" dirty="0">
                <a:latin typeface="Tahoma"/>
                <a:cs typeface="Tahoma"/>
              </a:rPr>
              <a:t>The monetary policies employed by the world’s major Central Banks</a:t>
            </a:r>
          </a:p>
          <a:p>
            <a:pPr marL="184150" marR="5080" indent="-171450" algn="just">
              <a:lnSpc>
                <a:spcPct val="100699"/>
              </a:lnSpc>
              <a:spcBef>
                <a:spcPts val="85"/>
              </a:spcBef>
              <a:buFont typeface="Arial" panose="020B0604020202020204" pitchFamily="34" charset="0"/>
              <a:buChar char="•"/>
            </a:pPr>
            <a:r>
              <a:rPr lang="en-US" sz="1100" spc="-5" dirty="0">
                <a:latin typeface="Tahoma"/>
                <a:cs typeface="Tahoma"/>
              </a:rPr>
              <a:t>The fiscal policies employed by the world’s major industrialized economies</a:t>
            </a:r>
          </a:p>
          <a:p>
            <a:pPr marL="184150" marR="5080" indent="-171450" algn="just">
              <a:lnSpc>
                <a:spcPct val="100699"/>
              </a:lnSpc>
              <a:spcBef>
                <a:spcPts val="85"/>
              </a:spcBef>
              <a:buFont typeface="Arial" panose="020B0604020202020204" pitchFamily="34" charset="0"/>
              <a:buChar char="•"/>
            </a:pPr>
            <a:r>
              <a:rPr lang="en-US" sz="1100" spc="-5" dirty="0">
                <a:latin typeface="Tahoma"/>
                <a:cs typeface="Tahoma"/>
              </a:rPr>
              <a:t>Expectations of the future rate of inflation;</a:t>
            </a:r>
          </a:p>
          <a:p>
            <a:pPr marL="184150" marR="5080" indent="-171450" algn="just">
              <a:lnSpc>
                <a:spcPct val="100699"/>
              </a:lnSpc>
              <a:spcBef>
                <a:spcPts val="85"/>
              </a:spcBef>
              <a:buFont typeface="Arial" panose="020B0604020202020204" pitchFamily="34" charset="0"/>
              <a:buChar char="•"/>
            </a:pPr>
            <a:r>
              <a:rPr lang="en-US" sz="1100" spc="-5" dirty="0">
                <a:latin typeface="Tahoma"/>
                <a:cs typeface="Tahoma"/>
              </a:rPr>
              <a:t>Interest rates</a:t>
            </a:r>
          </a:p>
          <a:p>
            <a:pPr marL="184150" marR="5080" indent="-171450" algn="just">
              <a:lnSpc>
                <a:spcPct val="100699"/>
              </a:lnSpc>
              <a:spcBef>
                <a:spcPts val="85"/>
              </a:spcBef>
              <a:buFont typeface="Arial" panose="020B0604020202020204" pitchFamily="34" charset="0"/>
              <a:buChar char="•"/>
            </a:pPr>
            <a:r>
              <a:rPr lang="en-US" sz="1100" spc="-5" dirty="0">
                <a:latin typeface="Tahoma"/>
                <a:cs typeface="Tahoma"/>
              </a:rPr>
              <a:t>Recession or reduced economic activity in the United States, China, India and other industrialized or developing countries</a:t>
            </a:r>
          </a:p>
          <a:p>
            <a:pPr marL="184150" marR="5080" indent="-171450" algn="just">
              <a:lnSpc>
                <a:spcPct val="100699"/>
              </a:lnSpc>
              <a:spcBef>
                <a:spcPts val="85"/>
              </a:spcBef>
              <a:buFont typeface="Arial" panose="020B0604020202020204" pitchFamily="34" charset="0"/>
              <a:buChar char="•"/>
            </a:pPr>
            <a:r>
              <a:rPr lang="en-US" sz="1100" spc="-5" dirty="0">
                <a:latin typeface="Tahoma"/>
                <a:cs typeface="Tahoma"/>
              </a:rPr>
              <a:t>Increased import and export taxes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311" y="6019800"/>
            <a:ext cx="6325491" cy="3004456"/>
          </a:xfrm>
          <a:prstGeom prst="rect">
            <a:avLst/>
          </a:prstGeom>
        </p:spPr>
      </p:pic>
      <p:sp>
        <p:nvSpPr>
          <p:cNvPr id="3" name="TextBox 2">
            <a:extLst>
              <a:ext uri="{FF2B5EF4-FFF2-40B4-BE49-F238E27FC236}">
                <a16:creationId xmlns:a16="http://schemas.microsoft.com/office/drawing/2014/main" id="{CE4FA33D-1F56-467D-8B8E-F968B127B6AA}"/>
              </a:ext>
            </a:extLst>
          </p:cNvPr>
          <p:cNvSpPr txBox="1"/>
          <p:nvPr/>
        </p:nvSpPr>
        <p:spPr>
          <a:xfrm>
            <a:off x="2430779" y="3733800"/>
            <a:ext cx="4851400" cy="2142702"/>
          </a:xfrm>
          <a:prstGeom prst="rect">
            <a:avLst/>
          </a:prstGeom>
          <a:noFill/>
        </p:spPr>
        <p:txBody>
          <a:bodyPr wrap="square" rtlCol="0">
            <a:spAutoFit/>
          </a:bodyPr>
          <a:lstStyle/>
          <a:p>
            <a:pPr marL="12700" marR="5080" lvl="0" algn="just">
              <a:lnSpc>
                <a:spcPct val="100699"/>
              </a:lnSpc>
              <a:spcBef>
                <a:spcPts val="85"/>
              </a:spcBef>
            </a:pPr>
            <a:r>
              <a:rPr lang="en-US" sz="1100" spc="-5" dirty="0">
                <a:solidFill>
                  <a:prstClr val="black"/>
                </a:solidFill>
                <a:latin typeface="Tahoma"/>
                <a:cs typeface="Tahoma"/>
              </a:rPr>
              <a:t>Hedging and below average costs of production have helped Newmont stay profitable and competitive over the years, however, it is consistently harder to predict how governmental restrictions such as taxes tariffs and spending are going to affect demand, especially in China. China has consistently had the largest demand of gold, however, it has been very irregular and hard to predict which makes it harder for firms like Newmont to plan accordingly for future demand and supply and leveling reserves to increase profitability and control price levels to a certain extent.</a:t>
            </a:r>
          </a:p>
          <a:p>
            <a:pPr marL="12700" marR="5080" lvl="0" algn="just">
              <a:lnSpc>
                <a:spcPct val="100699"/>
              </a:lnSpc>
              <a:spcBef>
                <a:spcPts val="85"/>
              </a:spcBef>
            </a:pPr>
            <a:r>
              <a:rPr lang="en-US" sz="1100" spc="-5" dirty="0">
                <a:solidFill>
                  <a:prstClr val="black"/>
                </a:solidFill>
                <a:latin typeface="Tahoma"/>
                <a:cs typeface="Tahoma"/>
              </a:rPr>
              <a:t>Although this affects immediate profitability and supply, long term gold prices are still considered to be at its cheapest level based on the US money supply which is expected to go even cheaper as US spending and money supply are increasing rapidly.</a:t>
            </a:r>
          </a:p>
        </p:txBody>
      </p:sp>
      <p:sp>
        <p:nvSpPr>
          <p:cNvPr id="9" name="TextBox 8">
            <a:extLst>
              <a:ext uri="{FF2B5EF4-FFF2-40B4-BE49-F238E27FC236}">
                <a16:creationId xmlns:a16="http://schemas.microsoft.com/office/drawing/2014/main" id="{C172AA68-2B15-4E1F-9781-4A13E4DE02DA}"/>
              </a:ext>
            </a:extLst>
          </p:cNvPr>
          <p:cNvSpPr txBox="1"/>
          <p:nvPr/>
        </p:nvSpPr>
        <p:spPr>
          <a:xfrm>
            <a:off x="401255" y="9353490"/>
            <a:ext cx="5648325" cy="400110"/>
          </a:xfrm>
          <a:prstGeom prst="rect">
            <a:avLst/>
          </a:prstGeom>
          <a:noFill/>
        </p:spPr>
        <p:txBody>
          <a:bodyPr wrap="square" rtlCol="0">
            <a:spAutoFit/>
          </a:bodyPr>
          <a:lstStyle/>
          <a:p>
            <a:r>
              <a:rPr lang="en-US" sz="1000" dirty="0"/>
              <a:t>[1] 10-K</a:t>
            </a:r>
          </a:p>
          <a:p>
            <a:r>
              <a:rPr lang="en-US" sz="1000" dirty="0"/>
              <a:t>[2] Bloomberg</a:t>
            </a:r>
          </a:p>
        </p:txBody>
      </p:sp>
    </p:spTree>
    <p:extLst>
      <p:ext uri="{BB962C8B-B14F-4D97-AF65-F5344CB8AC3E}">
        <p14:creationId xmlns:p14="http://schemas.microsoft.com/office/powerpoint/2010/main" val="1144192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7675" y="485775"/>
            <a:ext cx="6877050" cy="0"/>
          </a:xfrm>
          <a:custGeom>
            <a:avLst/>
            <a:gdLst/>
            <a:ahLst/>
            <a:cxnLst/>
            <a:rect l="l" t="t" r="r" b="b"/>
            <a:pathLst>
              <a:path w="6877050">
                <a:moveTo>
                  <a:pt x="0" y="0"/>
                </a:moveTo>
                <a:lnTo>
                  <a:pt x="6877050" y="0"/>
                </a:lnTo>
              </a:path>
            </a:pathLst>
          </a:custGeom>
          <a:ln w="25400">
            <a:solidFill>
              <a:srgbClr val="DB3A2F"/>
            </a:solidFill>
          </a:ln>
        </p:spPr>
        <p:txBody>
          <a:bodyPr wrap="square" lIns="0" tIns="0" rIns="0" bIns="0" rtlCol="0"/>
          <a:lstStyle/>
          <a:p>
            <a:endParaRPr/>
          </a:p>
        </p:txBody>
      </p:sp>
      <p:sp>
        <p:nvSpPr>
          <p:cNvPr id="5" name="object 5"/>
          <p:cNvSpPr txBox="1"/>
          <p:nvPr/>
        </p:nvSpPr>
        <p:spPr>
          <a:xfrm>
            <a:off x="2418333" y="577088"/>
            <a:ext cx="1922780" cy="197490"/>
          </a:xfrm>
          <a:prstGeom prst="rect">
            <a:avLst/>
          </a:prstGeom>
        </p:spPr>
        <p:txBody>
          <a:bodyPr vert="horz" wrap="square" lIns="0" tIns="12700" rIns="0" bIns="0" rtlCol="0">
            <a:spAutoFit/>
          </a:bodyPr>
          <a:lstStyle/>
          <a:p>
            <a:pPr marL="12700">
              <a:lnSpc>
                <a:spcPct val="100000"/>
              </a:lnSpc>
              <a:spcBef>
                <a:spcPts val="100"/>
              </a:spcBef>
            </a:pPr>
            <a:r>
              <a:rPr lang="en-US" sz="1200" b="1" spc="-5" dirty="0">
                <a:latin typeface="Tahoma"/>
                <a:cs typeface="Tahoma"/>
              </a:rPr>
              <a:t>Comparable Analysis</a:t>
            </a:r>
            <a:endParaRPr sz="1200" dirty="0">
              <a:latin typeface="Tahoma"/>
              <a:cs typeface="Tahoma"/>
            </a:endParaRPr>
          </a:p>
        </p:txBody>
      </p:sp>
      <p:sp>
        <p:nvSpPr>
          <p:cNvPr id="6" name="object 6"/>
          <p:cNvSpPr/>
          <p:nvPr/>
        </p:nvSpPr>
        <p:spPr>
          <a:xfrm>
            <a:off x="2430779" y="792861"/>
            <a:ext cx="4851400" cy="0"/>
          </a:xfrm>
          <a:custGeom>
            <a:avLst/>
            <a:gdLst/>
            <a:ahLst/>
            <a:cxnLst/>
            <a:rect l="l" t="t" r="r" b="b"/>
            <a:pathLst>
              <a:path w="4851400">
                <a:moveTo>
                  <a:pt x="0" y="0"/>
                </a:moveTo>
                <a:lnTo>
                  <a:pt x="4850892" y="0"/>
                </a:lnTo>
              </a:path>
            </a:pathLst>
          </a:custGeom>
          <a:ln w="12954">
            <a:solidFill>
              <a:srgbClr val="000000"/>
            </a:solidFill>
          </a:ln>
        </p:spPr>
        <p:txBody>
          <a:bodyPr wrap="square" lIns="0" tIns="0" rIns="0" bIns="0" rtlCol="0"/>
          <a:lstStyle/>
          <a:p>
            <a:endParaRPr/>
          </a:p>
        </p:txBody>
      </p:sp>
      <p:sp>
        <p:nvSpPr>
          <p:cNvPr id="12" name="object 12"/>
          <p:cNvSpPr txBox="1"/>
          <p:nvPr/>
        </p:nvSpPr>
        <p:spPr>
          <a:xfrm>
            <a:off x="492505" y="718057"/>
            <a:ext cx="1728470" cy="4005264"/>
          </a:xfrm>
          <a:prstGeom prst="rect">
            <a:avLst/>
          </a:prstGeom>
        </p:spPr>
        <p:txBody>
          <a:bodyPr vert="horz" wrap="square" lIns="0" tIns="12700" rIns="0" bIns="0" rtlCol="0">
            <a:spAutoFit/>
          </a:bodyPr>
          <a:lstStyle/>
          <a:p>
            <a:pPr marL="12700" marR="332105">
              <a:lnSpc>
                <a:spcPct val="150800"/>
              </a:lnSpc>
              <a:spcBef>
                <a:spcPts val="100"/>
              </a:spcBef>
            </a:pPr>
            <a:r>
              <a:rPr sz="1200" spc="-5" dirty="0">
                <a:latin typeface="Tahoma"/>
                <a:cs typeface="Tahoma"/>
              </a:rPr>
              <a:t>Business Description  Industry Overview  Competitors</a:t>
            </a:r>
            <a:endParaRPr sz="1200" dirty="0">
              <a:latin typeface="Tahoma"/>
              <a:cs typeface="Tahoma"/>
            </a:endParaRPr>
          </a:p>
          <a:p>
            <a:pPr marL="12700">
              <a:lnSpc>
                <a:spcPct val="100000"/>
              </a:lnSpc>
              <a:spcBef>
                <a:spcPts val="685"/>
              </a:spcBef>
            </a:pPr>
            <a:r>
              <a:rPr sz="1250" i="1" spc="-30" dirty="0">
                <a:latin typeface="Tahoma"/>
                <a:cs typeface="Tahoma"/>
              </a:rPr>
              <a:t>Thesis </a:t>
            </a:r>
            <a:r>
              <a:rPr sz="1250" i="1" spc="-25" dirty="0">
                <a:latin typeface="Tahoma"/>
                <a:cs typeface="Tahoma"/>
              </a:rPr>
              <a:t>Highlights:</a:t>
            </a:r>
            <a:endParaRPr sz="1250" dirty="0">
              <a:latin typeface="Tahoma"/>
              <a:cs typeface="Tahoma"/>
            </a:endParaRPr>
          </a:p>
          <a:p>
            <a:pPr marL="241300" marR="285750" indent="-228600">
              <a:lnSpc>
                <a:spcPct val="100800"/>
              </a:lnSpc>
              <a:spcBef>
                <a:spcPts val="710"/>
              </a:spcBef>
              <a:buSzPct val="83333"/>
              <a:buFont typeface="Symbol"/>
              <a:buChar char=""/>
              <a:tabLst>
                <a:tab pos="240665" algn="l"/>
                <a:tab pos="241300" algn="l"/>
              </a:tabLst>
            </a:pPr>
            <a:r>
              <a:rPr lang="en-US" sz="1200" spc="-5" dirty="0">
                <a:latin typeface="Tahoma"/>
                <a:cs typeface="Tahoma"/>
              </a:rPr>
              <a:t>Portfolio Improvement </a:t>
            </a:r>
            <a:endParaRPr sz="1200" dirty="0">
              <a:latin typeface="Tahoma"/>
              <a:cs typeface="Tahoma"/>
            </a:endParaRPr>
          </a:p>
          <a:p>
            <a:pPr marL="241300" marR="111125" indent="-228600">
              <a:lnSpc>
                <a:spcPct val="100000"/>
              </a:lnSpc>
              <a:spcBef>
                <a:spcPts val="509"/>
              </a:spcBef>
              <a:buSzPct val="83333"/>
              <a:buFont typeface="Symbol"/>
              <a:buChar char=""/>
              <a:tabLst>
                <a:tab pos="240665" algn="l"/>
                <a:tab pos="241300" algn="l"/>
              </a:tabLst>
            </a:pPr>
            <a:r>
              <a:rPr lang="en-US" sz="1200" spc="-5" dirty="0">
                <a:latin typeface="Tahoma"/>
                <a:cs typeface="Tahoma"/>
              </a:rPr>
              <a:t>Operations and Financials Leader</a:t>
            </a:r>
            <a:endParaRPr sz="1200" dirty="0">
              <a:latin typeface="Tahoma"/>
              <a:cs typeface="Tahoma"/>
            </a:endParaRPr>
          </a:p>
          <a:p>
            <a:pPr marL="241300" marR="328930" indent="-228600">
              <a:lnSpc>
                <a:spcPct val="100000"/>
              </a:lnSpc>
              <a:spcBef>
                <a:spcPts val="515"/>
              </a:spcBef>
              <a:buSzPct val="83333"/>
              <a:buFont typeface="Symbol"/>
              <a:buChar char=""/>
              <a:tabLst>
                <a:tab pos="240665" algn="l"/>
                <a:tab pos="241300" algn="l"/>
              </a:tabLst>
            </a:pPr>
            <a:r>
              <a:rPr lang="en-US" sz="1200" spc="-5" dirty="0">
                <a:latin typeface="Tahoma"/>
                <a:cs typeface="Tahoma"/>
              </a:rPr>
              <a:t>Synergies </a:t>
            </a:r>
            <a:endParaRPr sz="1200" dirty="0">
              <a:latin typeface="Tahoma"/>
              <a:cs typeface="Tahoma"/>
            </a:endParaRPr>
          </a:p>
          <a:p>
            <a:pPr marL="12700">
              <a:lnSpc>
                <a:spcPct val="100000"/>
              </a:lnSpc>
              <a:spcBef>
                <a:spcPts val="515"/>
              </a:spcBef>
            </a:pPr>
            <a:r>
              <a:rPr sz="1200" spc="-5" dirty="0">
                <a:latin typeface="Tahoma"/>
                <a:cs typeface="Tahoma"/>
              </a:rPr>
              <a:t>Thesis Risks:</a:t>
            </a:r>
            <a:endParaRPr lang="en-US" sz="1200" dirty="0">
              <a:latin typeface="Tahoma"/>
              <a:cs typeface="Tahoma"/>
            </a:endParaRPr>
          </a:p>
          <a:p>
            <a:pPr marL="184150" indent="-171450">
              <a:lnSpc>
                <a:spcPct val="100000"/>
              </a:lnSpc>
              <a:spcBef>
                <a:spcPts val="515"/>
              </a:spcBef>
              <a:buFont typeface="Arial" charset="0"/>
              <a:buChar char="•"/>
            </a:pPr>
            <a:r>
              <a:rPr lang="en-US" sz="1200" dirty="0">
                <a:latin typeface="Tahoma"/>
                <a:cs typeface="Tahoma"/>
              </a:rPr>
              <a:t>Reserves</a:t>
            </a:r>
          </a:p>
          <a:p>
            <a:pPr marL="184150" indent="-171450">
              <a:lnSpc>
                <a:spcPct val="100000"/>
              </a:lnSpc>
              <a:spcBef>
                <a:spcPts val="515"/>
              </a:spcBef>
              <a:buFont typeface="Arial" charset="0"/>
              <a:buChar char="•"/>
            </a:pPr>
            <a:r>
              <a:rPr sz="1200" dirty="0">
                <a:latin typeface="Tahoma"/>
                <a:cs typeface="Tahoma"/>
              </a:rPr>
              <a:t>Economic</a:t>
            </a:r>
            <a:r>
              <a:rPr sz="1200" spc="-85" dirty="0">
                <a:latin typeface="Tahoma"/>
                <a:cs typeface="Tahoma"/>
              </a:rPr>
              <a:t> </a:t>
            </a:r>
            <a:r>
              <a:rPr sz="1200" spc="-5" dirty="0">
                <a:latin typeface="Tahoma"/>
                <a:cs typeface="Tahoma"/>
              </a:rPr>
              <a:t>Cyclicality </a:t>
            </a:r>
            <a:endParaRPr lang="en-US" sz="1200" spc="-5" dirty="0">
              <a:latin typeface="Tahoma"/>
              <a:cs typeface="Tahoma"/>
            </a:endParaRPr>
          </a:p>
          <a:p>
            <a:pPr marL="12700">
              <a:lnSpc>
                <a:spcPct val="100000"/>
              </a:lnSpc>
              <a:spcBef>
                <a:spcPts val="515"/>
              </a:spcBef>
            </a:pPr>
            <a:r>
              <a:rPr sz="1200" spc="-5" dirty="0">
                <a:latin typeface="Tahoma"/>
                <a:cs typeface="Tahoma"/>
              </a:rPr>
              <a:t>Valuation:</a:t>
            </a:r>
            <a:endParaRPr sz="1200" dirty="0">
              <a:latin typeface="Tahoma"/>
              <a:cs typeface="Tahoma"/>
            </a:endParaRPr>
          </a:p>
          <a:p>
            <a:pPr marL="241300" indent="-228600">
              <a:lnSpc>
                <a:spcPct val="100000"/>
              </a:lnSpc>
              <a:spcBef>
                <a:spcPts val="730"/>
              </a:spcBef>
              <a:buSzPct val="83333"/>
              <a:buFont typeface="Symbol"/>
              <a:buChar char=""/>
              <a:tabLst>
                <a:tab pos="240665" algn="l"/>
                <a:tab pos="241300" algn="l"/>
              </a:tabLst>
            </a:pPr>
            <a:r>
              <a:rPr sz="1200" b="1" spc="-5" dirty="0">
                <a:latin typeface="Tahoma"/>
                <a:cs typeface="Tahoma"/>
              </a:rPr>
              <a:t>Comparable</a:t>
            </a:r>
            <a:r>
              <a:rPr sz="1200" b="1" spc="-15" dirty="0">
                <a:latin typeface="Tahoma"/>
                <a:cs typeface="Tahoma"/>
              </a:rPr>
              <a:t> </a:t>
            </a:r>
            <a:r>
              <a:rPr sz="1200" b="1" spc="-5" dirty="0">
                <a:latin typeface="Tahoma"/>
                <a:cs typeface="Tahoma"/>
              </a:rPr>
              <a:t>Analysis</a:t>
            </a:r>
            <a:endParaRPr sz="1200" b="1" dirty="0">
              <a:latin typeface="Tahoma"/>
              <a:cs typeface="Tahoma"/>
            </a:endParaRPr>
          </a:p>
          <a:p>
            <a:pPr marL="241300" indent="-228600">
              <a:lnSpc>
                <a:spcPct val="100000"/>
              </a:lnSpc>
              <a:spcBef>
                <a:spcPts val="730"/>
              </a:spcBef>
              <a:buSzPct val="83333"/>
              <a:buFont typeface="Symbol"/>
              <a:buChar char=""/>
              <a:tabLst>
                <a:tab pos="240665" algn="l"/>
                <a:tab pos="241300" algn="l"/>
              </a:tabLst>
            </a:pPr>
            <a:r>
              <a:rPr sz="1200" spc="-5" dirty="0">
                <a:latin typeface="Tahoma"/>
                <a:cs typeface="Tahoma"/>
              </a:rPr>
              <a:t>Discounted Cash</a:t>
            </a:r>
            <a:r>
              <a:rPr sz="1200" spc="-50" dirty="0">
                <a:latin typeface="Tahoma"/>
                <a:cs typeface="Tahoma"/>
              </a:rPr>
              <a:t> </a:t>
            </a:r>
            <a:r>
              <a:rPr sz="1200" spc="-5" dirty="0">
                <a:latin typeface="Tahoma"/>
                <a:cs typeface="Tahoma"/>
              </a:rPr>
              <a:t>Flow</a:t>
            </a:r>
            <a:endParaRPr sz="1200" dirty="0">
              <a:latin typeface="Tahoma"/>
              <a:cs typeface="Tahoma"/>
            </a:endParaRPr>
          </a:p>
        </p:txBody>
      </p:sp>
      <p:graphicFrame>
        <p:nvGraphicFramePr>
          <p:cNvPr id="4" name="Table 3">
            <a:extLst>
              <a:ext uri="{FF2B5EF4-FFF2-40B4-BE49-F238E27FC236}">
                <a16:creationId xmlns:a16="http://schemas.microsoft.com/office/drawing/2014/main" id="{B66D5411-A70B-413A-ABA4-AF971497D4F6}"/>
              </a:ext>
            </a:extLst>
          </p:cNvPr>
          <p:cNvGraphicFramePr>
            <a:graphicFrameLocks noGrp="1"/>
          </p:cNvGraphicFramePr>
          <p:nvPr>
            <p:extLst>
              <p:ext uri="{D42A27DB-BD31-4B8C-83A1-F6EECF244321}">
                <p14:modId xmlns:p14="http://schemas.microsoft.com/office/powerpoint/2010/main" val="2078863238"/>
              </p:ext>
            </p:extLst>
          </p:nvPr>
        </p:nvGraphicFramePr>
        <p:xfrm>
          <a:off x="2133600" y="4222719"/>
          <a:ext cx="5103749" cy="2940081"/>
        </p:xfrm>
        <a:graphic>
          <a:graphicData uri="http://schemas.openxmlformats.org/drawingml/2006/table">
            <a:tbl>
              <a:tblPr/>
              <a:tblGrid>
                <a:gridCol w="977128">
                  <a:extLst>
                    <a:ext uri="{9D8B030D-6E8A-4147-A177-3AD203B41FA5}">
                      <a16:colId xmlns:a16="http://schemas.microsoft.com/office/drawing/2014/main" val="91670179"/>
                    </a:ext>
                  </a:extLst>
                </a:gridCol>
                <a:gridCol w="887747">
                  <a:extLst>
                    <a:ext uri="{9D8B030D-6E8A-4147-A177-3AD203B41FA5}">
                      <a16:colId xmlns:a16="http://schemas.microsoft.com/office/drawing/2014/main" val="18969107"/>
                    </a:ext>
                  </a:extLst>
                </a:gridCol>
                <a:gridCol w="926920">
                  <a:extLst>
                    <a:ext uri="{9D8B030D-6E8A-4147-A177-3AD203B41FA5}">
                      <a16:colId xmlns:a16="http://schemas.microsoft.com/office/drawing/2014/main" val="3676908439"/>
                    </a:ext>
                  </a:extLst>
                </a:gridCol>
                <a:gridCol w="579235">
                  <a:extLst>
                    <a:ext uri="{9D8B030D-6E8A-4147-A177-3AD203B41FA5}">
                      <a16:colId xmlns:a16="http://schemas.microsoft.com/office/drawing/2014/main" val="1029362509"/>
                    </a:ext>
                  </a:extLst>
                </a:gridCol>
                <a:gridCol w="577573">
                  <a:extLst>
                    <a:ext uri="{9D8B030D-6E8A-4147-A177-3AD203B41FA5}">
                      <a16:colId xmlns:a16="http://schemas.microsoft.com/office/drawing/2014/main" val="3358150961"/>
                    </a:ext>
                  </a:extLst>
                </a:gridCol>
                <a:gridCol w="577573">
                  <a:extLst>
                    <a:ext uri="{9D8B030D-6E8A-4147-A177-3AD203B41FA5}">
                      <a16:colId xmlns:a16="http://schemas.microsoft.com/office/drawing/2014/main" val="4277853690"/>
                    </a:ext>
                  </a:extLst>
                </a:gridCol>
                <a:gridCol w="577573">
                  <a:extLst>
                    <a:ext uri="{9D8B030D-6E8A-4147-A177-3AD203B41FA5}">
                      <a16:colId xmlns:a16="http://schemas.microsoft.com/office/drawing/2014/main" val="3411355693"/>
                    </a:ext>
                  </a:extLst>
                </a:gridCol>
              </a:tblGrid>
              <a:tr h="549185">
                <a:tc>
                  <a:txBody>
                    <a:bodyPr/>
                    <a:lstStyle/>
                    <a:p>
                      <a:pPr algn="l" fontAlgn="b"/>
                      <a:endPar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Equity Value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Enterprise Value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EV/ EBITDA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P/E</a:t>
                      </a:r>
                    </a:p>
                    <a:p>
                      <a:pPr algn="ctr"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LTM</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P/E</a:t>
                      </a:r>
                      <a:b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FY01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P/E </a:t>
                      </a:r>
                      <a:b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FY02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840483"/>
                  </a:ext>
                </a:extLst>
              </a:tr>
              <a:tr h="367830">
                <a:tc>
                  <a:txBody>
                    <a:bodyPr/>
                    <a:lstStyle/>
                    <a:p>
                      <a:pPr algn="l"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Maximum</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14,987.7 </a:t>
                      </a:r>
                    </a:p>
                  </a:txBody>
                  <a:tcPr marL="0" marR="0" marT="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22,297.7 </a:t>
                      </a: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20.3 x</a:t>
                      </a: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44.1 x</a:t>
                      </a: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57.3 x</a:t>
                      </a: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41.9 x</a:t>
                      </a:r>
                    </a:p>
                  </a:txBody>
                  <a:tcPr marL="0" marR="0" marT="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458990967"/>
                  </a:ext>
                </a:extLst>
              </a:tr>
              <a:tr h="367830">
                <a:tc>
                  <a:txBody>
                    <a:bodyPr/>
                    <a:lstStyle/>
                    <a:p>
                      <a:pPr algn="l"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75th Percentile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13,955.7 </a:t>
                      </a:r>
                    </a:p>
                  </a:txBody>
                  <a:tcPr marL="0" marR="0" marT="0" marB="0" anchor="b">
                    <a:lnL w="12700" cap="flat" cmpd="sng" algn="ctr">
                      <a:solidFill>
                        <a:schemeClr val="tx1"/>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17,990.5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13.2 x</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26.4 x</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32.3 x</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24.9 x</a:t>
                      </a:r>
                    </a:p>
                  </a:txBody>
                  <a:tcPr marL="0" marR="0" marT="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4317040"/>
                  </a:ext>
                </a:extLst>
              </a:tr>
              <a:tr h="367830">
                <a:tc>
                  <a:txBody>
                    <a:bodyPr/>
                    <a:lstStyle/>
                    <a:p>
                      <a:pPr algn="l" fontAlgn="b"/>
                      <a:r>
                        <a:rPr lang="en-US" sz="11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Median</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l" fontAlgn="b"/>
                      <a:r>
                        <a:rPr lang="en-US" sz="11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9,648.6 </a:t>
                      </a:r>
                    </a:p>
                  </a:txBody>
                  <a:tcPr marL="0" marR="0" marT="0"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C80"/>
                    </a:solidFill>
                  </a:tcPr>
                </a:tc>
                <a:tc>
                  <a:txBody>
                    <a:bodyPr/>
                    <a:lstStyle/>
                    <a:p>
                      <a:pPr algn="l" fontAlgn="b"/>
                      <a:r>
                        <a:rPr lang="en-US" sz="11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12,094.3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C80"/>
                    </a:solidFill>
                  </a:tcPr>
                </a:tc>
                <a:tc>
                  <a:txBody>
                    <a:bodyPr/>
                    <a:lstStyle/>
                    <a:p>
                      <a:pPr algn="r" fontAlgn="b"/>
                      <a:r>
                        <a:rPr lang="en-US" sz="11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9.1 x</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C80"/>
                    </a:solidFill>
                  </a:tcPr>
                </a:tc>
                <a:tc>
                  <a:txBody>
                    <a:bodyPr/>
                    <a:lstStyle/>
                    <a:p>
                      <a:pPr algn="r" fontAlgn="b"/>
                      <a:r>
                        <a:rPr lang="en-US" sz="1100" b="1"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20.2 x</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C80"/>
                    </a:solidFill>
                  </a:tcPr>
                </a:tc>
                <a:tc>
                  <a:txBody>
                    <a:bodyPr/>
                    <a:lstStyle/>
                    <a:p>
                      <a:pPr algn="r" fontAlgn="b"/>
                      <a:r>
                        <a:rPr lang="en-US" sz="11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22.8 x</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C80"/>
                    </a:solidFill>
                  </a:tcPr>
                </a:tc>
                <a:tc>
                  <a:txBody>
                    <a:bodyPr/>
                    <a:lstStyle/>
                    <a:p>
                      <a:pPr algn="r" fontAlgn="b"/>
                      <a:r>
                        <a:rPr lang="en-US" sz="11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18.8 x</a:t>
                      </a:r>
                    </a:p>
                  </a:txBody>
                  <a:tcPr marL="0" marR="0" marT="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C80"/>
                    </a:solidFill>
                  </a:tcPr>
                </a:tc>
                <a:extLst>
                  <a:ext uri="{0D108BD9-81ED-4DB2-BD59-A6C34878D82A}">
                    <a16:rowId xmlns:a16="http://schemas.microsoft.com/office/drawing/2014/main" val="1374157675"/>
                  </a:ext>
                </a:extLst>
              </a:tr>
              <a:tr h="367830">
                <a:tc>
                  <a:txBody>
                    <a:bodyPr/>
                    <a:lstStyle/>
                    <a:p>
                      <a:pPr algn="l"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25th Percentile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5,577.8 </a:t>
                      </a:r>
                    </a:p>
                  </a:txBody>
                  <a:tcPr marL="0" marR="0" marT="0"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7,256.7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7.2 x</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18.0 x</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19.4 x</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16.4 x</a:t>
                      </a:r>
                    </a:p>
                  </a:txBody>
                  <a:tcPr marL="0" marR="0" marT="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96488644"/>
                  </a:ext>
                </a:extLst>
              </a:tr>
              <a:tr h="367830">
                <a:tc>
                  <a:txBody>
                    <a:bodyPr/>
                    <a:lstStyle/>
                    <a:p>
                      <a:pPr algn="l"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Minimum</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5,254.8 </a:t>
                      </a:r>
                    </a:p>
                  </a:txBody>
                  <a:tcPr marL="0" marR="0" marT="0" marB="0" anchor="b">
                    <a:lnL w="12700" cap="flat" cmpd="sng" algn="ctr">
                      <a:solidFill>
                        <a:schemeClr val="tx1"/>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6,125.2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6.7 x</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11.9 x</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12.7 x</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10.5 x</a:t>
                      </a:r>
                    </a:p>
                  </a:txBody>
                  <a:tcPr marL="0" marR="0" marT="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5835693"/>
                  </a:ext>
                </a:extLst>
              </a:tr>
              <a:tr h="183916">
                <a:tc>
                  <a:txBody>
                    <a:bodyPr/>
                    <a:lstStyle/>
                    <a:p>
                      <a:pPr algn="l" fontAlgn="b"/>
                      <a:endPar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8639877"/>
                  </a:ext>
                </a:extLst>
              </a:tr>
              <a:tr h="367830">
                <a:tc>
                  <a:txBody>
                    <a:bodyPr/>
                    <a:lstStyle/>
                    <a:p>
                      <a:pPr algn="l" fontAlgn="b"/>
                      <a:r>
                        <a:rPr lang="en-US" sz="1100" b="1" i="0" u="none" strike="noStrike" dirty="0">
                          <a:solidFill>
                            <a:srgbClr val="FFFFFF"/>
                          </a:solidFill>
                          <a:effectLst/>
                          <a:latin typeface="Tahoma" panose="020B0604030504040204" pitchFamily="34" charset="0"/>
                          <a:ea typeface="Tahoma" panose="020B0604030504040204" pitchFamily="34" charset="0"/>
                          <a:cs typeface="Tahoma" panose="020B0604030504040204" pitchFamily="34" charset="0"/>
                        </a:rPr>
                        <a:t>Newmont Mining</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b"/>
                      <a:r>
                        <a:rPr lang="en-US" sz="1100" b="1" i="0" u="none" strike="noStrike" dirty="0">
                          <a:solidFill>
                            <a:srgbClr val="FFFFFF"/>
                          </a:solidFill>
                          <a:effectLst/>
                          <a:latin typeface="Tahoma" panose="020B0604030504040204" pitchFamily="34" charset="0"/>
                          <a:ea typeface="Tahoma" panose="020B0604030504040204" pitchFamily="34" charset="0"/>
                          <a:cs typeface="Tahoma" panose="020B0604030504040204" pitchFamily="34" charset="0"/>
                        </a:rPr>
                        <a:t> $     17,414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b"/>
                      <a:r>
                        <a:rPr lang="en-US" sz="1100" b="1" i="0" u="none" strike="noStrike" dirty="0">
                          <a:solidFill>
                            <a:srgbClr val="FFFFFF"/>
                          </a:solidFill>
                          <a:effectLst/>
                          <a:latin typeface="Tahoma" panose="020B0604030504040204" pitchFamily="34" charset="0"/>
                          <a:ea typeface="Tahoma" panose="020B0604030504040204" pitchFamily="34" charset="0"/>
                          <a:cs typeface="Tahoma" panose="020B0604030504040204" pitchFamily="34" charset="0"/>
                        </a:rPr>
                        <a:t> $      24,854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r" fontAlgn="b"/>
                      <a:r>
                        <a:rPr lang="en-US" sz="1100" b="1" i="0" u="none" strike="noStrike" dirty="0">
                          <a:solidFill>
                            <a:srgbClr val="FFFFFF"/>
                          </a:solidFill>
                          <a:effectLst/>
                          <a:latin typeface="Tahoma" panose="020B0604030504040204" pitchFamily="34" charset="0"/>
                          <a:ea typeface="Tahoma" panose="020B0604030504040204" pitchFamily="34" charset="0"/>
                          <a:cs typeface="Tahoma" panose="020B0604030504040204" pitchFamily="34" charset="0"/>
                        </a:rPr>
                        <a:t>10.7 x</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r" fontAlgn="b"/>
                      <a:r>
                        <a:rPr lang="en-US" sz="1100" b="1" i="0" u="none" strike="noStrike" dirty="0">
                          <a:solidFill>
                            <a:srgbClr val="FFFFFF"/>
                          </a:solidFill>
                          <a:effectLst/>
                          <a:latin typeface="Tahoma" panose="020B0604030504040204" pitchFamily="34" charset="0"/>
                          <a:ea typeface="Tahoma" panose="020B0604030504040204" pitchFamily="34" charset="0"/>
                          <a:cs typeface="Tahoma" panose="020B0604030504040204" pitchFamily="34" charset="0"/>
                        </a:rPr>
                        <a:t>23.0 x</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r" fontAlgn="b"/>
                      <a:r>
                        <a:rPr lang="en-US" sz="1100" b="1" i="0" u="none" strike="noStrike" dirty="0">
                          <a:solidFill>
                            <a:srgbClr val="FFFFFF"/>
                          </a:solidFill>
                          <a:effectLst/>
                          <a:latin typeface="Tahoma" panose="020B0604030504040204" pitchFamily="34" charset="0"/>
                          <a:ea typeface="Tahoma" panose="020B0604030504040204" pitchFamily="34" charset="0"/>
                          <a:cs typeface="Tahoma" panose="020B0604030504040204" pitchFamily="34" charset="0"/>
                        </a:rPr>
                        <a:t>24.6 x</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r" fontAlgn="b"/>
                      <a:r>
                        <a:rPr lang="en-US" sz="1100" b="1" i="0" u="none" strike="noStrike" dirty="0">
                          <a:solidFill>
                            <a:srgbClr val="FFFFFF"/>
                          </a:solidFill>
                          <a:effectLst/>
                          <a:latin typeface="Tahoma" panose="020B0604030504040204" pitchFamily="34" charset="0"/>
                          <a:ea typeface="Tahoma" panose="020B0604030504040204" pitchFamily="34" charset="0"/>
                          <a:cs typeface="Tahoma" panose="020B0604030504040204" pitchFamily="34" charset="0"/>
                        </a:rPr>
                        <a:t>20.2 x</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664282160"/>
                  </a:ext>
                </a:extLst>
              </a:tr>
            </a:tbl>
          </a:graphicData>
        </a:graphic>
      </p:graphicFrame>
      <p:graphicFrame>
        <p:nvGraphicFramePr>
          <p:cNvPr id="7" name="Table 6">
            <a:extLst>
              <a:ext uri="{FF2B5EF4-FFF2-40B4-BE49-F238E27FC236}">
                <a16:creationId xmlns:a16="http://schemas.microsoft.com/office/drawing/2014/main" id="{BFA5DE9C-6697-4189-A185-D34CCB477FDB}"/>
              </a:ext>
            </a:extLst>
          </p:cNvPr>
          <p:cNvGraphicFramePr>
            <a:graphicFrameLocks noGrp="1"/>
          </p:cNvGraphicFramePr>
          <p:nvPr>
            <p:extLst>
              <p:ext uri="{D42A27DB-BD31-4B8C-83A1-F6EECF244321}">
                <p14:modId xmlns:p14="http://schemas.microsoft.com/office/powerpoint/2010/main" val="1595582911"/>
              </p:ext>
            </p:extLst>
          </p:nvPr>
        </p:nvGraphicFramePr>
        <p:xfrm>
          <a:off x="505205" y="7231697"/>
          <a:ext cx="6777227" cy="2084851"/>
        </p:xfrm>
        <a:graphic>
          <a:graphicData uri="http://schemas.openxmlformats.org/drawingml/2006/table">
            <a:tbl>
              <a:tblPr/>
              <a:tblGrid>
                <a:gridCol w="1204104">
                  <a:extLst>
                    <a:ext uri="{9D8B030D-6E8A-4147-A177-3AD203B41FA5}">
                      <a16:colId xmlns:a16="http://schemas.microsoft.com/office/drawing/2014/main" val="3779278820"/>
                    </a:ext>
                  </a:extLst>
                </a:gridCol>
                <a:gridCol w="871136">
                  <a:extLst>
                    <a:ext uri="{9D8B030D-6E8A-4147-A177-3AD203B41FA5}">
                      <a16:colId xmlns:a16="http://schemas.microsoft.com/office/drawing/2014/main" val="3017890742"/>
                    </a:ext>
                  </a:extLst>
                </a:gridCol>
                <a:gridCol w="871136">
                  <a:extLst>
                    <a:ext uri="{9D8B030D-6E8A-4147-A177-3AD203B41FA5}">
                      <a16:colId xmlns:a16="http://schemas.microsoft.com/office/drawing/2014/main" val="3208461785"/>
                    </a:ext>
                  </a:extLst>
                </a:gridCol>
                <a:gridCol w="871136">
                  <a:extLst>
                    <a:ext uri="{9D8B030D-6E8A-4147-A177-3AD203B41FA5}">
                      <a16:colId xmlns:a16="http://schemas.microsoft.com/office/drawing/2014/main" val="2081789181"/>
                    </a:ext>
                  </a:extLst>
                </a:gridCol>
                <a:gridCol w="967929">
                  <a:extLst>
                    <a:ext uri="{9D8B030D-6E8A-4147-A177-3AD203B41FA5}">
                      <a16:colId xmlns:a16="http://schemas.microsoft.com/office/drawing/2014/main" val="1082622852"/>
                    </a:ext>
                  </a:extLst>
                </a:gridCol>
                <a:gridCol w="987214">
                  <a:extLst>
                    <a:ext uri="{9D8B030D-6E8A-4147-A177-3AD203B41FA5}">
                      <a16:colId xmlns:a16="http://schemas.microsoft.com/office/drawing/2014/main" val="2323721106"/>
                    </a:ext>
                  </a:extLst>
                </a:gridCol>
                <a:gridCol w="1004572">
                  <a:extLst>
                    <a:ext uri="{9D8B030D-6E8A-4147-A177-3AD203B41FA5}">
                      <a16:colId xmlns:a16="http://schemas.microsoft.com/office/drawing/2014/main" val="83267820"/>
                    </a:ext>
                  </a:extLst>
                </a:gridCol>
              </a:tblGrid>
              <a:tr h="431338">
                <a:tc>
                  <a:txBody>
                    <a:bodyPr/>
                    <a:lstStyle/>
                    <a:p>
                      <a:pPr algn="l" fontAlgn="b"/>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Revenue</a:t>
                      </a:r>
                      <a:b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LTM</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Revenue</a:t>
                      </a:r>
                      <a:b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FY01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EBITDA</a:t>
                      </a:r>
                      <a:b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LTM</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EBITDA</a:t>
                      </a:r>
                      <a:b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FY01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Net Income</a:t>
                      </a:r>
                      <a:b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LTM</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Net Income</a:t>
                      </a:r>
                      <a:b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FY01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0191031"/>
                  </a:ext>
                </a:extLst>
              </a:tr>
              <a:tr h="215670">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Maximum</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7,240.0 </a:t>
                      </a:r>
                    </a:p>
                  </a:txBody>
                  <a:tcPr marL="0" marR="0" marT="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8,388.1 </a:t>
                      </a: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3,050.0 </a:t>
                      </a: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3,422.7 </a:t>
                      </a: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731.2 </a:t>
                      </a: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691.6 </a:t>
                      </a:r>
                    </a:p>
                  </a:txBody>
                  <a:tcPr marL="0" marR="0" marT="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992247108"/>
                  </a:ext>
                </a:extLst>
              </a:tr>
              <a:tr h="215670">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75th Percentile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4,765.0 </a:t>
                      </a:r>
                    </a:p>
                  </a:txBody>
                  <a:tcPr marL="0" marR="0" marT="0" marB="0" anchor="b">
                    <a:lnL w="12700" cap="flat" cmpd="sng" algn="ctr">
                      <a:solidFill>
                        <a:schemeClr val="tx1"/>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5,180.7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      1,910.0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2,115.3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      693.9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599.1 </a:t>
                      </a:r>
                    </a:p>
                  </a:txBody>
                  <a:tcPr marL="0" marR="0" marT="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5079929"/>
                  </a:ext>
                </a:extLst>
              </a:tr>
              <a:tr h="215670">
                <a:tc>
                  <a:txBody>
                    <a:bodyPr/>
                    <a:lstStyle/>
                    <a:p>
                      <a:pPr algn="l" fontAlgn="b"/>
                      <a:r>
                        <a:rPr lang="en-US" sz="12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Median</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tc>
                  <a:txBody>
                    <a:bodyPr/>
                    <a:lstStyle/>
                    <a:p>
                      <a:pPr algn="l" fontAlgn="b"/>
                      <a:r>
                        <a:rPr lang="en-US" sz="1200" b="1"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 $   3,760.0 </a:t>
                      </a:r>
                    </a:p>
                  </a:txBody>
                  <a:tcPr marL="0" marR="0" marT="0"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C80"/>
                    </a:solidFill>
                  </a:tcPr>
                </a:tc>
                <a:tc>
                  <a:txBody>
                    <a:bodyPr/>
                    <a:lstStyle/>
                    <a:p>
                      <a:pPr algn="l" fontAlgn="b"/>
                      <a:r>
                        <a:rPr lang="en-US" sz="12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3,929.4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C80"/>
                    </a:solidFill>
                  </a:tcPr>
                </a:tc>
                <a:tc>
                  <a:txBody>
                    <a:bodyPr/>
                    <a:lstStyle/>
                    <a:p>
                      <a:pPr algn="l" fontAlgn="b"/>
                      <a:r>
                        <a:rPr lang="en-US" sz="12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1,335.0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C80"/>
                    </a:solidFill>
                  </a:tcPr>
                </a:tc>
                <a:tc>
                  <a:txBody>
                    <a:bodyPr/>
                    <a:lstStyle/>
                    <a:p>
                      <a:pPr algn="l" fontAlgn="b"/>
                      <a:r>
                        <a:rPr lang="en-US" sz="12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1,624.5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C80"/>
                    </a:solidFill>
                  </a:tcPr>
                </a:tc>
                <a:tc>
                  <a:txBody>
                    <a:bodyPr/>
                    <a:lstStyle/>
                    <a:p>
                      <a:pPr algn="l" fontAlgn="b"/>
                      <a:r>
                        <a:rPr lang="en-US" sz="1200" b="1"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 $   560.6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C80"/>
                    </a:solidFill>
                  </a:tcPr>
                </a:tc>
                <a:tc>
                  <a:txBody>
                    <a:bodyPr/>
                    <a:lstStyle/>
                    <a:p>
                      <a:pPr algn="l" fontAlgn="b"/>
                      <a:r>
                        <a:rPr lang="en-US" sz="1200" b="1"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 $   490.2 </a:t>
                      </a:r>
                    </a:p>
                  </a:txBody>
                  <a:tcPr marL="0" marR="0" marT="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7C80"/>
                    </a:solidFill>
                  </a:tcPr>
                </a:tc>
                <a:extLst>
                  <a:ext uri="{0D108BD9-81ED-4DB2-BD59-A6C34878D82A}">
                    <a16:rowId xmlns:a16="http://schemas.microsoft.com/office/drawing/2014/main" val="2604533780"/>
                  </a:ext>
                </a:extLst>
              </a:tr>
              <a:tr h="215670">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25th Percentile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2,792.3 </a:t>
                      </a:r>
                    </a:p>
                  </a:txBody>
                  <a:tcPr marL="0" marR="0" marT="0"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      2,922.1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930.6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1,257.3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362.1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      334.0 </a:t>
                      </a:r>
                    </a:p>
                  </a:txBody>
                  <a:tcPr marL="0" marR="0" marT="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77395418"/>
                  </a:ext>
                </a:extLst>
              </a:tr>
              <a:tr h="215670">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Minimum</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429.0 </a:t>
                      </a:r>
                    </a:p>
                  </a:txBody>
                  <a:tcPr marL="0" marR="0" marT="0" marB="0" anchor="b">
                    <a:lnL w="12700" cap="flat" cmpd="sng" algn="ctr">
                      <a:solidFill>
                        <a:schemeClr val="tx1"/>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446.6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         302.3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321.1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129.0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99.3 </a:t>
                      </a:r>
                    </a:p>
                  </a:txBody>
                  <a:tcPr marL="0" marR="0" marT="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6102908"/>
                  </a:ext>
                </a:extLst>
              </a:tr>
              <a:tr h="209403">
                <a:tc>
                  <a:txBody>
                    <a:bodyPr/>
                    <a:lstStyle/>
                    <a:p>
                      <a:pPr algn="l" fontAlgn="b"/>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3598268"/>
                  </a:ext>
                </a:extLst>
              </a:tr>
              <a:tr h="335133">
                <a:tc>
                  <a:txBody>
                    <a:bodyPr/>
                    <a:lstStyle/>
                    <a:p>
                      <a:pPr algn="l" fontAlgn="b"/>
                      <a:r>
                        <a:rPr lang="en-US" sz="1200" b="1" i="0" u="none" strike="noStrike" dirty="0">
                          <a:solidFill>
                            <a:srgbClr val="FFFFFF"/>
                          </a:solidFill>
                          <a:effectLst/>
                          <a:latin typeface="Tahoma" panose="020B0604030504040204" pitchFamily="34" charset="0"/>
                          <a:ea typeface="Tahoma" panose="020B0604030504040204" pitchFamily="34" charset="0"/>
                          <a:cs typeface="Tahoma" panose="020B0604030504040204" pitchFamily="34" charset="0"/>
                        </a:rPr>
                        <a:t>Newmont Mining</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b"/>
                      <a:r>
                        <a:rPr lang="en-US" sz="1200" b="1" i="0" u="none" strike="noStrike" dirty="0">
                          <a:solidFill>
                            <a:schemeClr val="bg1"/>
                          </a:solidFill>
                          <a:effectLst/>
                          <a:latin typeface="Tahoma" panose="020B0604030504040204" pitchFamily="34" charset="0"/>
                          <a:ea typeface="Tahoma" panose="020B0604030504040204" pitchFamily="34" charset="0"/>
                          <a:cs typeface="Tahoma" panose="020B0604030504040204" pitchFamily="34" charset="0"/>
                        </a:rPr>
                        <a:t> $   7,253.0 </a:t>
                      </a:r>
                    </a:p>
                  </a:txBody>
                  <a:tcPr marL="0" marR="0" marT="0" marB="0" anchor="b">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b"/>
                      <a:r>
                        <a:rPr lang="en-US" sz="1200" b="1" i="0" u="none" strike="noStrike" dirty="0">
                          <a:solidFill>
                            <a:schemeClr val="bg1"/>
                          </a:solidFill>
                          <a:effectLst/>
                          <a:latin typeface="Tahoma" panose="020B0604030504040204" pitchFamily="34" charset="0"/>
                          <a:ea typeface="Tahoma" panose="020B0604030504040204" pitchFamily="34" charset="0"/>
                          <a:cs typeface="Tahoma" panose="020B0604030504040204" pitchFamily="34" charset="0"/>
                        </a:rPr>
                        <a:t> $   8,440.0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b"/>
                      <a:r>
                        <a:rPr lang="en-US" sz="1200" b="1" i="0" u="none" strike="noStrike" dirty="0">
                          <a:solidFill>
                            <a:schemeClr val="bg1"/>
                          </a:solidFill>
                          <a:effectLst/>
                          <a:latin typeface="Tahoma" panose="020B0604030504040204" pitchFamily="34" charset="0"/>
                          <a:ea typeface="Tahoma" panose="020B0604030504040204" pitchFamily="34" charset="0"/>
                          <a:cs typeface="Tahoma" panose="020B0604030504040204" pitchFamily="34" charset="0"/>
                        </a:rPr>
                        <a:t> $   2,315.0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b"/>
                      <a:r>
                        <a:rPr lang="en-US" sz="1200" b="1" i="0" u="none" strike="noStrike" dirty="0">
                          <a:solidFill>
                            <a:schemeClr val="bg1"/>
                          </a:solidFill>
                          <a:effectLst/>
                          <a:latin typeface="Tahoma" panose="020B0604030504040204" pitchFamily="34" charset="0"/>
                          <a:ea typeface="Tahoma" panose="020B0604030504040204" pitchFamily="34" charset="0"/>
                          <a:cs typeface="Tahoma" panose="020B0604030504040204" pitchFamily="34" charset="0"/>
                        </a:rPr>
                        <a:t> $   3,065.8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b"/>
                      <a:r>
                        <a:rPr lang="en-US" sz="1200" b="1" i="0" u="none" strike="noStrike" dirty="0">
                          <a:solidFill>
                            <a:schemeClr val="bg1"/>
                          </a:solidFill>
                          <a:effectLst/>
                          <a:latin typeface="Tahoma" panose="020B0604030504040204" pitchFamily="34" charset="0"/>
                          <a:ea typeface="Tahoma" panose="020B0604030504040204" pitchFamily="34" charset="0"/>
                          <a:cs typeface="Tahoma" panose="020B0604030504040204" pitchFamily="34" charset="0"/>
                        </a:rPr>
                        <a:t> $   756.3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b"/>
                      <a:r>
                        <a:rPr lang="en-US" sz="1200" b="1" i="0" u="none" strike="noStrike" dirty="0">
                          <a:solidFill>
                            <a:schemeClr val="bg1"/>
                          </a:solidFill>
                          <a:effectLst/>
                          <a:latin typeface="Tahoma" panose="020B0604030504040204" pitchFamily="34" charset="0"/>
                          <a:ea typeface="Tahoma" panose="020B0604030504040204" pitchFamily="34" charset="0"/>
                          <a:cs typeface="Tahoma" panose="020B0604030504040204" pitchFamily="34" charset="0"/>
                        </a:rPr>
                        <a:t> $   708.1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904675890"/>
                  </a:ext>
                </a:extLst>
              </a:tr>
            </a:tbl>
          </a:graphicData>
        </a:graphic>
      </p:graphicFrame>
      <p:sp>
        <p:nvSpPr>
          <p:cNvPr id="8" name="TextBox 7">
            <a:extLst>
              <a:ext uri="{FF2B5EF4-FFF2-40B4-BE49-F238E27FC236}">
                <a16:creationId xmlns:a16="http://schemas.microsoft.com/office/drawing/2014/main" id="{B6BFA271-4699-4FF1-A010-6C04D6F52EBF}"/>
              </a:ext>
            </a:extLst>
          </p:cNvPr>
          <p:cNvSpPr txBox="1"/>
          <p:nvPr/>
        </p:nvSpPr>
        <p:spPr>
          <a:xfrm>
            <a:off x="2418333" y="1013414"/>
            <a:ext cx="4838953" cy="2800767"/>
          </a:xfrm>
          <a:prstGeom prst="rect">
            <a:avLst/>
          </a:prstGeom>
          <a:noFill/>
        </p:spPr>
        <p:txBody>
          <a:bodyPr wrap="square" rtlCol="0">
            <a:spAutoFit/>
          </a:bodyPr>
          <a:lstStyle/>
          <a:p>
            <a:r>
              <a:rPr lang="en-US" sz="1100" dirty="0">
                <a:latin typeface="Tahoma" panose="020B0604030504040204" pitchFamily="34" charset="0"/>
                <a:ea typeface="Tahoma" panose="020B0604030504040204" pitchFamily="34" charset="0"/>
                <a:cs typeface="Tahoma" panose="020B0604030504040204" pitchFamily="34" charset="0"/>
              </a:rPr>
              <a:t>In our Comparable Analysis, we analyzed Newmont Mining’s Equity Value and Enterprise value as well as EV/EBITDA and P/E multiples against comparable companies from the gold mining industry. The comparable companies include Barrick Gold, Newcrest Mining, Royal Gold, and AngloGold Ashanti. Our comparable analysis shows a premium of 18% and 14% for Newmont Mining versus the median of its competitors in EV/EBITDA and P/E ratios respectively.</a:t>
            </a:r>
          </a:p>
          <a:p>
            <a:r>
              <a:rPr lang="en-US" sz="1100" dirty="0">
                <a:latin typeface="Tahoma" panose="020B0604030504040204" pitchFamily="34" charset="0"/>
                <a:ea typeface="Tahoma" panose="020B0604030504040204" pitchFamily="34" charset="0"/>
                <a:cs typeface="Tahoma" panose="020B0604030504040204" pitchFamily="34" charset="0"/>
              </a:rPr>
              <a:t>Below, you will see a comparable analysis of Newmont Mining’s Revenue, EBITDA, and Net Income versus its competitors mentioned above. The chart below reflects the date for the last twelve months and a forecast for the following year. Newmont’s Revenue and Net Income, for both years, surpass the maximum of the competitors. Net Income for Newmont Mining has a premium of 3% and 2%, for the last twelve months and forecasted year 1 respectively, against the maximum of the four competitors including Barrick Gold.  </a:t>
            </a:r>
          </a:p>
          <a:p>
            <a:endParaRPr lang="en-US" sz="1100"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D99017E1-2E38-47BA-BB8A-7326A1B6E951}"/>
              </a:ext>
            </a:extLst>
          </p:cNvPr>
          <p:cNvSpPr txBox="1"/>
          <p:nvPr/>
        </p:nvSpPr>
        <p:spPr>
          <a:xfrm>
            <a:off x="401255" y="9353490"/>
            <a:ext cx="5648325" cy="400110"/>
          </a:xfrm>
          <a:prstGeom prst="rect">
            <a:avLst/>
          </a:prstGeom>
          <a:noFill/>
        </p:spPr>
        <p:txBody>
          <a:bodyPr wrap="square" rtlCol="0">
            <a:spAutoFit/>
          </a:bodyPr>
          <a:lstStyle/>
          <a:p>
            <a:r>
              <a:rPr lang="en-US" sz="1000" dirty="0"/>
              <a:t>[1] Valuation Model</a:t>
            </a:r>
          </a:p>
          <a:p>
            <a:r>
              <a:rPr lang="en-US" sz="1000" dirty="0"/>
              <a:t>[2] Bloomberg</a:t>
            </a:r>
          </a:p>
        </p:txBody>
      </p:sp>
    </p:spTree>
    <p:extLst>
      <p:ext uri="{BB962C8B-B14F-4D97-AF65-F5344CB8AC3E}">
        <p14:creationId xmlns:p14="http://schemas.microsoft.com/office/powerpoint/2010/main" val="127186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7675" y="485775"/>
            <a:ext cx="6877050" cy="0"/>
          </a:xfrm>
          <a:custGeom>
            <a:avLst/>
            <a:gdLst/>
            <a:ahLst/>
            <a:cxnLst/>
            <a:rect l="l" t="t" r="r" b="b"/>
            <a:pathLst>
              <a:path w="6877050">
                <a:moveTo>
                  <a:pt x="0" y="0"/>
                </a:moveTo>
                <a:lnTo>
                  <a:pt x="6877050" y="0"/>
                </a:lnTo>
              </a:path>
            </a:pathLst>
          </a:custGeom>
          <a:ln w="25400">
            <a:solidFill>
              <a:srgbClr val="DB3A2F"/>
            </a:solidFill>
          </a:ln>
        </p:spPr>
        <p:txBody>
          <a:bodyPr wrap="square" lIns="0" tIns="0" rIns="0" bIns="0" rtlCol="0"/>
          <a:lstStyle/>
          <a:p>
            <a:endParaRPr/>
          </a:p>
        </p:txBody>
      </p:sp>
      <p:sp>
        <p:nvSpPr>
          <p:cNvPr id="5" name="object 5"/>
          <p:cNvSpPr txBox="1"/>
          <p:nvPr/>
        </p:nvSpPr>
        <p:spPr>
          <a:xfrm>
            <a:off x="2418333" y="577088"/>
            <a:ext cx="1922780" cy="197490"/>
          </a:xfrm>
          <a:prstGeom prst="rect">
            <a:avLst/>
          </a:prstGeom>
        </p:spPr>
        <p:txBody>
          <a:bodyPr vert="horz" wrap="square" lIns="0" tIns="12700" rIns="0" bIns="0" rtlCol="0">
            <a:spAutoFit/>
          </a:bodyPr>
          <a:lstStyle/>
          <a:p>
            <a:pPr marL="12700">
              <a:lnSpc>
                <a:spcPct val="100000"/>
              </a:lnSpc>
              <a:spcBef>
                <a:spcPts val="100"/>
              </a:spcBef>
            </a:pPr>
            <a:r>
              <a:rPr lang="en-US" sz="1200" b="1" spc="-5" dirty="0">
                <a:latin typeface="Tahoma"/>
                <a:cs typeface="Tahoma"/>
              </a:rPr>
              <a:t>Discounted Cash Flow </a:t>
            </a:r>
            <a:endParaRPr sz="1200" dirty="0">
              <a:latin typeface="Tahoma"/>
              <a:cs typeface="Tahoma"/>
            </a:endParaRPr>
          </a:p>
        </p:txBody>
      </p:sp>
      <p:sp>
        <p:nvSpPr>
          <p:cNvPr id="6" name="object 6"/>
          <p:cNvSpPr/>
          <p:nvPr/>
        </p:nvSpPr>
        <p:spPr>
          <a:xfrm>
            <a:off x="2430779" y="792861"/>
            <a:ext cx="4851400" cy="0"/>
          </a:xfrm>
          <a:custGeom>
            <a:avLst/>
            <a:gdLst/>
            <a:ahLst/>
            <a:cxnLst/>
            <a:rect l="l" t="t" r="r" b="b"/>
            <a:pathLst>
              <a:path w="4851400">
                <a:moveTo>
                  <a:pt x="0" y="0"/>
                </a:moveTo>
                <a:lnTo>
                  <a:pt x="4850892" y="0"/>
                </a:lnTo>
              </a:path>
            </a:pathLst>
          </a:custGeom>
          <a:ln w="12954">
            <a:solidFill>
              <a:srgbClr val="000000"/>
            </a:solidFill>
          </a:ln>
        </p:spPr>
        <p:txBody>
          <a:bodyPr wrap="square" lIns="0" tIns="0" rIns="0" bIns="0" rtlCol="0"/>
          <a:lstStyle/>
          <a:p>
            <a:endParaRPr/>
          </a:p>
        </p:txBody>
      </p:sp>
      <p:sp>
        <p:nvSpPr>
          <p:cNvPr id="12" name="object 12"/>
          <p:cNvSpPr txBox="1"/>
          <p:nvPr/>
        </p:nvSpPr>
        <p:spPr>
          <a:xfrm>
            <a:off x="492505" y="718057"/>
            <a:ext cx="1728470" cy="4005264"/>
          </a:xfrm>
          <a:prstGeom prst="rect">
            <a:avLst/>
          </a:prstGeom>
        </p:spPr>
        <p:txBody>
          <a:bodyPr vert="horz" wrap="square" lIns="0" tIns="12700" rIns="0" bIns="0" rtlCol="0">
            <a:spAutoFit/>
          </a:bodyPr>
          <a:lstStyle/>
          <a:p>
            <a:pPr marL="12700" marR="332105">
              <a:lnSpc>
                <a:spcPct val="150800"/>
              </a:lnSpc>
              <a:spcBef>
                <a:spcPts val="100"/>
              </a:spcBef>
            </a:pPr>
            <a:r>
              <a:rPr sz="1200" spc="-5" dirty="0">
                <a:latin typeface="Tahoma"/>
                <a:cs typeface="Tahoma"/>
              </a:rPr>
              <a:t>Business Description  Industry Overview  Competitors</a:t>
            </a:r>
            <a:endParaRPr sz="1200" dirty="0">
              <a:latin typeface="Tahoma"/>
              <a:cs typeface="Tahoma"/>
            </a:endParaRPr>
          </a:p>
          <a:p>
            <a:pPr marL="12700">
              <a:lnSpc>
                <a:spcPct val="100000"/>
              </a:lnSpc>
              <a:spcBef>
                <a:spcPts val="685"/>
              </a:spcBef>
            </a:pPr>
            <a:r>
              <a:rPr sz="1250" i="1" spc="-30" dirty="0">
                <a:latin typeface="Tahoma"/>
                <a:cs typeface="Tahoma"/>
              </a:rPr>
              <a:t>Thesis </a:t>
            </a:r>
            <a:r>
              <a:rPr sz="1250" i="1" spc="-25" dirty="0">
                <a:latin typeface="Tahoma"/>
                <a:cs typeface="Tahoma"/>
              </a:rPr>
              <a:t>Highlights:</a:t>
            </a:r>
            <a:endParaRPr sz="1250" dirty="0">
              <a:latin typeface="Tahoma"/>
              <a:cs typeface="Tahoma"/>
            </a:endParaRPr>
          </a:p>
          <a:p>
            <a:pPr marL="241300" marR="285750" indent="-228600">
              <a:lnSpc>
                <a:spcPct val="100800"/>
              </a:lnSpc>
              <a:spcBef>
                <a:spcPts val="710"/>
              </a:spcBef>
              <a:buSzPct val="83333"/>
              <a:buFont typeface="Symbol"/>
              <a:buChar char=""/>
              <a:tabLst>
                <a:tab pos="240665" algn="l"/>
                <a:tab pos="241300" algn="l"/>
              </a:tabLst>
            </a:pPr>
            <a:r>
              <a:rPr lang="en-US" sz="1200" spc="-5" dirty="0">
                <a:latin typeface="Tahoma"/>
                <a:cs typeface="Tahoma"/>
              </a:rPr>
              <a:t>Portfolio Improvement </a:t>
            </a:r>
            <a:endParaRPr sz="1200" dirty="0">
              <a:latin typeface="Tahoma"/>
              <a:cs typeface="Tahoma"/>
            </a:endParaRPr>
          </a:p>
          <a:p>
            <a:pPr marL="241300" marR="111125" indent="-228600">
              <a:lnSpc>
                <a:spcPct val="100000"/>
              </a:lnSpc>
              <a:spcBef>
                <a:spcPts val="509"/>
              </a:spcBef>
              <a:buSzPct val="83333"/>
              <a:buFont typeface="Symbol"/>
              <a:buChar char=""/>
              <a:tabLst>
                <a:tab pos="240665" algn="l"/>
                <a:tab pos="241300" algn="l"/>
              </a:tabLst>
            </a:pPr>
            <a:r>
              <a:rPr lang="en-US" sz="1200" spc="-5" dirty="0">
                <a:latin typeface="Tahoma"/>
                <a:cs typeface="Tahoma"/>
              </a:rPr>
              <a:t>Operations and Financials Leader</a:t>
            </a:r>
            <a:endParaRPr sz="1200" dirty="0">
              <a:latin typeface="Tahoma"/>
              <a:cs typeface="Tahoma"/>
            </a:endParaRPr>
          </a:p>
          <a:p>
            <a:pPr marL="241300" marR="328930" indent="-228600">
              <a:lnSpc>
                <a:spcPct val="100000"/>
              </a:lnSpc>
              <a:spcBef>
                <a:spcPts val="515"/>
              </a:spcBef>
              <a:buSzPct val="83333"/>
              <a:buFont typeface="Symbol"/>
              <a:buChar char=""/>
              <a:tabLst>
                <a:tab pos="240665" algn="l"/>
                <a:tab pos="241300" algn="l"/>
              </a:tabLst>
            </a:pPr>
            <a:r>
              <a:rPr lang="en-US" sz="1200" spc="-5" dirty="0">
                <a:latin typeface="Tahoma"/>
                <a:cs typeface="Tahoma"/>
              </a:rPr>
              <a:t>Synergies </a:t>
            </a:r>
            <a:endParaRPr sz="1200" dirty="0">
              <a:latin typeface="Tahoma"/>
              <a:cs typeface="Tahoma"/>
            </a:endParaRPr>
          </a:p>
          <a:p>
            <a:pPr marL="12700">
              <a:lnSpc>
                <a:spcPct val="100000"/>
              </a:lnSpc>
              <a:spcBef>
                <a:spcPts val="515"/>
              </a:spcBef>
            </a:pPr>
            <a:r>
              <a:rPr sz="1200" spc="-5" dirty="0">
                <a:latin typeface="Tahoma"/>
                <a:cs typeface="Tahoma"/>
              </a:rPr>
              <a:t>Thesis Risks:</a:t>
            </a:r>
            <a:endParaRPr lang="en-US" sz="1200" dirty="0">
              <a:latin typeface="Tahoma"/>
              <a:cs typeface="Tahoma"/>
            </a:endParaRPr>
          </a:p>
          <a:p>
            <a:pPr marL="184150" indent="-171450">
              <a:lnSpc>
                <a:spcPct val="100000"/>
              </a:lnSpc>
              <a:spcBef>
                <a:spcPts val="515"/>
              </a:spcBef>
              <a:buFont typeface="Arial" charset="0"/>
              <a:buChar char="•"/>
            </a:pPr>
            <a:r>
              <a:rPr lang="en-US" sz="1200" dirty="0">
                <a:latin typeface="Tahoma"/>
                <a:cs typeface="Tahoma"/>
              </a:rPr>
              <a:t>Reserves</a:t>
            </a:r>
          </a:p>
          <a:p>
            <a:pPr marL="184150" indent="-171450">
              <a:lnSpc>
                <a:spcPct val="100000"/>
              </a:lnSpc>
              <a:spcBef>
                <a:spcPts val="515"/>
              </a:spcBef>
              <a:buFont typeface="Arial" charset="0"/>
              <a:buChar char="•"/>
            </a:pPr>
            <a:r>
              <a:rPr sz="1200" dirty="0">
                <a:latin typeface="Tahoma"/>
                <a:cs typeface="Tahoma"/>
              </a:rPr>
              <a:t>Economic</a:t>
            </a:r>
            <a:r>
              <a:rPr sz="1200" spc="-85" dirty="0">
                <a:latin typeface="Tahoma"/>
                <a:cs typeface="Tahoma"/>
              </a:rPr>
              <a:t> </a:t>
            </a:r>
            <a:r>
              <a:rPr sz="1200" spc="-5" dirty="0">
                <a:latin typeface="Tahoma"/>
                <a:cs typeface="Tahoma"/>
              </a:rPr>
              <a:t>Cyclicality </a:t>
            </a:r>
            <a:endParaRPr lang="en-US" sz="1200" spc="-5" dirty="0">
              <a:latin typeface="Tahoma"/>
              <a:cs typeface="Tahoma"/>
            </a:endParaRPr>
          </a:p>
          <a:p>
            <a:pPr marL="12700">
              <a:lnSpc>
                <a:spcPct val="100000"/>
              </a:lnSpc>
              <a:spcBef>
                <a:spcPts val="515"/>
              </a:spcBef>
            </a:pPr>
            <a:r>
              <a:rPr sz="1200" spc="-5" dirty="0">
                <a:latin typeface="Tahoma"/>
                <a:cs typeface="Tahoma"/>
              </a:rPr>
              <a:t>Valuation:</a:t>
            </a:r>
            <a:endParaRPr sz="1200" dirty="0">
              <a:latin typeface="Tahoma"/>
              <a:cs typeface="Tahoma"/>
            </a:endParaRPr>
          </a:p>
          <a:p>
            <a:pPr marL="241300" indent="-228600">
              <a:lnSpc>
                <a:spcPct val="100000"/>
              </a:lnSpc>
              <a:spcBef>
                <a:spcPts val="730"/>
              </a:spcBef>
              <a:buSzPct val="83333"/>
              <a:buFont typeface="Symbol"/>
              <a:buChar char=""/>
              <a:tabLst>
                <a:tab pos="240665" algn="l"/>
                <a:tab pos="241300" algn="l"/>
              </a:tabLst>
            </a:pPr>
            <a:r>
              <a:rPr sz="1200" spc="-5" dirty="0">
                <a:latin typeface="Tahoma"/>
                <a:cs typeface="Tahoma"/>
              </a:rPr>
              <a:t>Comparable</a:t>
            </a:r>
            <a:r>
              <a:rPr sz="1200" spc="-15" dirty="0">
                <a:latin typeface="Tahoma"/>
                <a:cs typeface="Tahoma"/>
              </a:rPr>
              <a:t> </a:t>
            </a:r>
            <a:r>
              <a:rPr sz="1200" spc="-5" dirty="0">
                <a:latin typeface="Tahoma"/>
                <a:cs typeface="Tahoma"/>
              </a:rPr>
              <a:t>Analysis</a:t>
            </a:r>
            <a:endParaRPr sz="1200" dirty="0">
              <a:latin typeface="Tahoma"/>
              <a:cs typeface="Tahoma"/>
            </a:endParaRPr>
          </a:p>
          <a:p>
            <a:pPr marL="241300" indent="-228600">
              <a:lnSpc>
                <a:spcPct val="100000"/>
              </a:lnSpc>
              <a:spcBef>
                <a:spcPts val="730"/>
              </a:spcBef>
              <a:buSzPct val="83333"/>
              <a:buFont typeface="Symbol"/>
              <a:buChar char=""/>
              <a:tabLst>
                <a:tab pos="240665" algn="l"/>
                <a:tab pos="241300" algn="l"/>
              </a:tabLst>
            </a:pPr>
            <a:r>
              <a:rPr sz="1200" b="1" spc="-5" dirty="0">
                <a:latin typeface="Tahoma"/>
                <a:cs typeface="Tahoma"/>
              </a:rPr>
              <a:t>Discounted Cash</a:t>
            </a:r>
            <a:r>
              <a:rPr sz="1200" b="1" spc="-50" dirty="0">
                <a:latin typeface="Tahoma"/>
                <a:cs typeface="Tahoma"/>
              </a:rPr>
              <a:t> </a:t>
            </a:r>
            <a:r>
              <a:rPr sz="1200" b="1" spc="-5" dirty="0">
                <a:latin typeface="Tahoma"/>
                <a:cs typeface="Tahoma"/>
              </a:rPr>
              <a:t>Flow</a:t>
            </a:r>
            <a:endParaRPr sz="1200" b="1" dirty="0">
              <a:latin typeface="Tahoma"/>
              <a:cs typeface="Tahoma"/>
            </a:endParaRPr>
          </a:p>
        </p:txBody>
      </p:sp>
      <p:pic>
        <p:nvPicPr>
          <p:cNvPr id="7" name="Picture 6">
            <a:extLst>
              <a:ext uri="{FF2B5EF4-FFF2-40B4-BE49-F238E27FC236}">
                <a16:creationId xmlns:a16="http://schemas.microsoft.com/office/drawing/2014/main" id="{4D866DA1-BAFB-4E64-B8EB-EEB805F28A04}"/>
              </a:ext>
            </a:extLst>
          </p:cNvPr>
          <p:cNvPicPr>
            <a:picLocks noChangeAspect="1"/>
          </p:cNvPicPr>
          <p:nvPr/>
        </p:nvPicPr>
        <p:blipFill>
          <a:blip r:embed="rId2"/>
          <a:stretch>
            <a:fillRect/>
          </a:stretch>
        </p:blipFill>
        <p:spPr>
          <a:xfrm>
            <a:off x="2418333" y="914400"/>
            <a:ext cx="4861562" cy="2415371"/>
          </a:xfrm>
          <a:prstGeom prst="rect">
            <a:avLst/>
          </a:prstGeom>
        </p:spPr>
      </p:pic>
      <p:sp>
        <p:nvSpPr>
          <p:cNvPr id="8" name="TextBox 7">
            <a:extLst>
              <a:ext uri="{FF2B5EF4-FFF2-40B4-BE49-F238E27FC236}">
                <a16:creationId xmlns:a16="http://schemas.microsoft.com/office/drawing/2014/main" id="{6E2F2785-0D9F-4C0F-8BBC-C198271F028F}"/>
              </a:ext>
            </a:extLst>
          </p:cNvPr>
          <p:cNvSpPr txBox="1"/>
          <p:nvPr/>
        </p:nvSpPr>
        <p:spPr>
          <a:xfrm>
            <a:off x="2373503" y="3429000"/>
            <a:ext cx="4906392" cy="1785104"/>
          </a:xfrm>
          <a:prstGeom prst="rect">
            <a:avLst/>
          </a:prstGeom>
          <a:noFill/>
        </p:spPr>
        <p:txBody>
          <a:bodyPr wrap="square" rtlCol="0">
            <a:spAutoFit/>
          </a:bodyPr>
          <a:lstStyle/>
          <a:p>
            <a:r>
              <a:rPr lang="en-US" sz="1100" dirty="0">
                <a:latin typeface="Tahoma" panose="020B0604030504040204" pitchFamily="34" charset="0"/>
                <a:ea typeface="Tahoma" panose="020B0604030504040204" pitchFamily="34" charset="0"/>
                <a:cs typeface="Tahoma" panose="020B0604030504040204" pitchFamily="34" charset="0"/>
              </a:rPr>
              <a:t>Due to the pending (now completed) merger between Newmont Mining and Goldcorp, our DCF model was structured differently to measure the value of Newmont Mining based on current production levels and depletion levels of current proven and probable reserves to predict a stable level of production and sales for the life of the current proven and probable reserves. At current production levels the proven and probable reserves would be depleted for a most of the regions, because of Newmont’s leadership strategy to divest higher cost mines we assumed that these mines would be divested soon after year 9, therefore we project our DCF model for 9 years to not include any costs associated with closing of depleted mines. </a:t>
            </a:r>
          </a:p>
        </p:txBody>
      </p:sp>
      <p:sp>
        <p:nvSpPr>
          <p:cNvPr id="10" name="TextBox 9">
            <a:extLst>
              <a:ext uri="{FF2B5EF4-FFF2-40B4-BE49-F238E27FC236}">
                <a16:creationId xmlns:a16="http://schemas.microsoft.com/office/drawing/2014/main" id="{1C0B39AC-67DC-4FEB-A75C-684331723841}"/>
              </a:ext>
            </a:extLst>
          </p:cNvPr>
          <p:cNvSpPr txBox="1"/>
          <p:nvPr/>
        </p:nvSpPr>
        <p:spPr>
          <a:xfrm>
            <a:off x="551052" y="5105400"/>
            <a:ext cx="6670295" cy="1785104"/>
          </a:xfrm>
          <a:prstGeom prst="rect">
            <a:avLst/>
          </a:prstGeom>
          <a:noFill/>
        </p:spPr>
        <p:txBody>
          <a:bodyPr wrap="square" rtlCol="0">
            <a:spAutoFit/>
          </a:bodyPr>
          <a:lstStyle/>
          <a:p>
            <a:r>
              <a:rPr lang="en-US" sz="1100" dirty="0">
                <a:latin typeface="Tahoma" panose="020B0604030504040204" pitchFamily="34" charset="0"/>
                <a:ea typeface="Tahoma" panose="020B0604030504040204" pitchFamily="34" charset="0"/>
                <a:cs typeface="Tahoma" panose="020B0604030504040204" pitchFamily="34" charset="0"/>
              </a:rPr>
              <a:t>Because the prices of gold are cyclical, we modeled our projections based on three different gold prices, high, average, and low as seen in Newmont’s 10-k. Our DCF Model shows that over the 9 year period Newmont’s reserves can out perform the S&amp;P 500 against all three different circumstances, however, this valuation does not take into account all the savings, such as $365 million a year in pre-tax synergies, production level improvement to 6-7 million ounces of gold annually, increase reserves, and other benefits of the Goldcorp acquisition. It is important to know that revenue and share price are likely to move according with gold prices which our valuation does not reflect because it uses an average of given historical data and forecasted growth. The chart below shows affect of the cyclicality of gold on revenue and EBITDA, this highlights how when gold is forecasted to do well, as it is for the next two years, revenue will increase, however, as gold prices go lower, so will revenue. </a:t>
            </a:r>
          </a:p>
        </p:txBody>
      </p:sp>
      <p:graphicFrame>
        <p:nvGraphicFramePr>
          <p:cNvPr id="11" name="Table 10">
            <a:extLst>
              <a:ext uri="{FF2B5EF4-FFF2-40B4-BE49-F238E27FC236}">
                <a16:creationId xmlns:a16="http://schemas.microsoft.com/office/drawing/2014/main" id="{E41E18E5-04E7-45F2-BAB4-AE8ABC119268}"/>
              </a:ext>
            </a:extLst>
          </p:cNvPr>
          <p:cNvGraphicFramePr>
            <a:graphicFrameLocks noGrp="1"/>
          </p:cNvGraphicFramePr>
          <p:nvPr>
            <p:extLst>
              <p:ext uri="{D42A27DB-BD31-4B8C-83A1-F6EECF244321}">
                <p14:modId xmlns:p14="http://schemas.microsoft.com/office/powerpoint/2010/main" val="163017966"/>
              </p:ext>
            </p:extLst>
          </p:nvPr>
        </p:nvGraphicFramePr>
        <p:xfrm>
          <a:off x="447675" y="6974215"/>
          <a:ext cx="6877050" cy="2169785"/>
        </p:xfrm>
        <a:graphic>
          <a:graphicData uri="http://schemas.openxmlformats.org/drawingml/2006/table">
            <a:tbl>
              <a:tblPr/>
              <a:tblGrid>
                <a:gridCol w="1149757">
                  <a:extLst>
                    <a:ext uri="{9D8B030D-6E8A-4147-A177-3AD203B41FA5}">
                      <a16:colId xmlns:a16="http://schemas.microsoft.com/office/drawing/2014/main" val="3614770088"/>
                    </a:ext>
                  </a:extLst>
                </a:gridCol>
                <a:gridCol w="1149757">
                  <a:extLst>
                    <a:ext uri="{9D8B030D-6E8A-4147-A177-3AD203B41FA5}">
                      <a16:colId xmlns:a16="http://schemas.microsoft.com/office/drawing/2014/main" val="3710990461"/>
                    </a:ext>
                  </a:extLst>
                </a:gridCol>
                <a:gridCol w="1128265">
                  <a:extLst>
                    <a:ext uri="{9D8B030D-6E8A-4147-A177-3AD203B41FA5}">
                      <a16:colId xmlns:a16="http://schemas.microsoft.com/office/drawing/2014/main" val="708889041"/>
                    </a:ext>
                  </a:extLst>
                </a:gridCol>
                <a:gridCol w="1149757">
                  <a:extLst>
                    <a:ext uri="{9D8B030D-6E8A-4147-A177-3AD203B41FA5}">
                      <a16:colId xmlns:a16="http://schemas.microsoft.com/office/drawing/2014/main" val="3808486709"/>
                    </a:ext>
                  </a:extLst>
                </a:gridCol>
                <a:gridCol w="1149757">
                  <a:extLst>
                    <a:ext uri="{9D8B030D-6E8A-4147-A177-3AD203B41FA5}">
                      <a16:colId xmlns:a16="http://schemas.microsoft.com/office/drawing/2014/main" val="1751494608"/>
                    </a:ext>
                  </a:extLst>
                </a:gridCol>
                <a:gridCol w="1149757">
                  <a:extLst>
                    <a:ext uri="{9D8B030D-6E8A-4147-A177-3AD203B41FA5}">
                      <a16:colId xmlns:a16="http://schemas.microsoft.com/office/drawing/2014/main" val="3774999528"/>
                    </a:ext>
                  </a:extLst>
                </a:gridCol>
              </a:tblGrid>
              <a:tr h="433957">
                <a:tc>
                  <a:txBody>
                    <a:bodyPr/>
                    <a:lstStyle/>
                    <a:p>
                      <a:pPr algn="ctr" fontAlgn="b"/>
                      <a:r>
                        <a:rPr lang="en-US" sz="10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(Based on High Gold/Copper Prices)</a:t>
                      </a:r>
                    </a:p>
                  </a:txBody>
                  <a:tcPr marL="0" marR="0" marT="0" marB="0" anchor="b">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2018</a:t>
                      </a:r>
                      <a:b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Actual</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2019</a:t>
                      </a:r>
                      <a:b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Forecasted</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2020</a:t>
                      </a:r>
                      <a:b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Forecasted</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2021</a:t>
                      </a:r>
                      <a:b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Forecasted</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2022</a:t>
                      </a:r>
                      <a:b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Forecasted</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847957846"/>
                  </a:ext>
                </a:extLst>
              </a:tr>
              <a:tr h="433957">
                <a:tc>
                  <a:txBody>
                    <a:bodyPr/>
                    <a:lstStyle/>
                    <a:p>
                      <a:pPr algn="l" fontAlgn="b"/>
                      <a:r>
                        <a:rPr lang="en-US" sz="12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Revenue (000's)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11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$ 7,253,000.00 </a:t>
                      </a:r>
                    </a:p>
                  </a:txBody>
                  <a:tcPr marL="0" marR="0" marT="0" marB="0" anchor="b">
                    <a:lnL w="12700" cap="flat" cmpd="sng" algn="ctr">
                      <a:solidFill>
                        <a:schemeClr val="tx1"/>
                      </a:solidFill>
                      <a:prstDash val="solid"/>
                      <a:round/>
                      <a:headEnd type="none" w="med" len="med"/>
                      <a:tailEnd type="none" w="med" len="med"/>
                    </a:lnL>
                    <a:lnR>
                      <a:noFill/>
                    </a:lnR>
                    <a:lnT w="38100" cap="flat" cmpd="sng" algn="ctr">
                      <a:solidFill>
                        <a:srgbClr val="C00000"/>
                      </a:solidFill>
                      <a:prstDash val="solid"/>
                      <a:round/>
                      <a:headEnd type="none" w="med" len="med"/>
                      <a:tailEnd type="none" w="med" len="med"/>
                    </a:lnT>
                    <a:lnB>
                      <a:noFill/>
                    </a:lnB>
                    <a:solidFill>
                      <a:srgbClr val="FFFFFF"/>
                    </a:solidFill>
                  </a:tcPr>
                </a:tc>
                <a:tc>
                  <a:txBody>
                    <a:bodyPr/>
                    <a:lstStyle/>
                    <a:p>
                      <a:pPr algn="l" fontAlgn="b"/>
                      <a:r>
                        <a:rPr lang="en-US" sz="11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$ 7,464,428.14 </a:t>
                      </a:r>
                    </a:p>
                  </a:txBody>
                  <a:tcPr marL="0" marR="0" marT="0" marB="0" anchor="b">
                    <a:lnL>
                      <a:noFill/>
                    </a:lnL>
                    <a:lnR>
                      <a:noFill/>
                    </a:lnR>
                    <a:lnT w="38100" cap="flat" cmpd="sng" algn="ctr">
                      <a:solidFill>
                        <a:srgbClr val="C00000"/>
                      </a:solidFill>
                      <a:prstDash val="solid"/>
                      <a:round/>
                      <a:headEnd type="none" w="med" len="med"/>
                      <a:tailEnd type="none" w="med" len="med"/>
                    </a:lnT>
                    <a:lnB>
                      <a:noFill/>
                    </a:lnB>
                    <a:solidFill>
                      <a:srgbClr val="FFFFFF"/>
                    </a:solidFill>
                  </a:tcPr>
                </a:tc>
                <a:tc>
                  <a:txBody>
                    <a:bodyPr/>
                    <a:lstStyle/>
                    <a:p>
                      <a:pPr algn="l" fontAlgn="b"/>
                      <a:r>
                        <a:rPr lang="en-US" sz="11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$ 8,079,780.69 </a:t>
                      </a:r>
                    </a:p>
                  </a:txBody>
                  <a:tcPr marL="0" marR="0" marT="0" marB="0" anchor="b">
                    <a:lnL>
                      <a:noFill/>
                    </a:lnL>
                    <a:lnR>
                      <a:noFill/>
                    </a:lnR>
                    <a:lnT w="38100" cap="flat" cmpd="sng" algn="ctr">
                      <a:solidFill>
                        <a:srgbClr val="C00000"/>
                      </a:solidFill>
                      <a:prstDash val="solid"/>
                      <a:round/>
                      <a:headEnd type="none" w="med" len="med"/>
                      <a:tailEnd type="none" w="med" len="med"/>
                    </a:lnT>
                    <a:lnB>
                      <a:noFill/>
                    </a:lnB>
                    <a:solidFill>
                      <a:srgbClr val="FFFFFF"/>
                    </a:solidFill>
                  </a:tcPr>
                </a:tc>
                <a:tc>
                  <a:txBody>
                    <a:bodyPr/>
                    <a:lstStyle/>
                    <a:p>
                      <a:pPr algn="l" fontAlgn="b"/>
                      <a:r>
                        <a:rPr lang="en-US" sz="11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$ 7,483,662.89 </a:t>
                      </a:r>
                    </a:p>
                  </a:txBody>
                  <a:tcPr marL="0" marR="0" marT="0" marB="0" anchor="b">
                    <a:lnL>
                      <a:noFill/>
                    </a:lnL>
                    <a:lnR>
                      <a:noFill/>
                    </a:lnR>
                    <a:lnT w="38100" cap="flat" cmpd="sng" algn="ctr">
                      <a:solidFill>
                        <a:srgbClr val="C00000"/>
                      </a:solidFill>
                      <a:prstDash val="solid"/>
                      <a:round/>
                      <a:headEnd type="none" w="med" len="med"/>
                      <a:tailEnd type="none" w="med" len="med"/>
                    </a:lnT>
                    <a:lnB>
                      <a:noFill/>
                    </a:lnB>
                    <a:solidFill>
                      <a:srgbClr val="FFFFFF"/>
                    </a:solidFill>
                  </a:tcPr>
                </a:tc>
                <a:tc>
                  <a:txBody>
                    <a:bodyPr/>
                    <a:lstStyle/>
                    <a:p>
                      <a:pPr algn="l" fontAlgn="b"/>
                      <a:r>
                        <a:rPr lang="en-US" sz="11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$ 6,360,415.00 </a:t>
                      </a:r>
                    </a:p>
                  </a:txBody>
                  <a:tcPr marL="0" marR="0" marT="0" marB="0" anchor="b">
                    <a:lnL>
                      <a:noFill/>
                    </a:lnL>
                    <a:lnR>
                      <a:noFill/>
                    </a:lnR>
                    <a:lnT w="38100" cap="flat" cmpd="sng" algn="ctr">
                      <a:solidFill>
                        <a:srgbClr val="C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522079136"/>
                  </a:ext>
                </a:extLst>
              </a:tr>
              <a:tr h="433957">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COGS (000's)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$ 4,093,000.00 </a:t>
                      </a:r>
                    </a:p>
                  </a:txBody>
                  <a:tcPr marL="0" marR="0" marT="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$ 4,006,330.06 </a:t>
                      </a:r>
                    </a:p>
                  </a:txBody>
                  <a:tcPr marL="0" marR="0" marT="0" marB="0" anchor="b">
                    <a:lnL>
                      <a:noFill/>
                    </a:lnL>
                    <a:lnR>
                      <a:noFill/>
                    </a:lnR>
                    <a:lnT>
                      <a:noFill/>
                    </a:lnT>
                    <a:lnB>
                      <a:noFill/>
                    </a:lnB>
                    <a:noFill/>
                  </a:tcPr>
                </a:tc>
                <a:tc>
                  <a:txBody>
                    <a:bodyPr/>
                    <a:lstStyle/>
                    <a:p>
                      <a:pPr algn="l"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$ 4,152,003.20 </a:t>
                      </a:r>
                    </a:p>
                  </a:txBody>
                  <a:tcPr marL="0" marR="0" marT="0" marB="0" anchor="b">
                    <a:lnL>
                      <a:noFill/>
                    </a:lnL>
                    <a:lnR>
                      <a:noFill/>
                    </a:lnR>
                    <a:lnT>
                      <a:noFill/>
                    </a:lnT>
                    <a:lnB>
                      <a:noFill/>
                    </a:lnB>
                    <a:noFill/>
                  </a:tcPr>
                </a:tc>
                <a:tc>
                  <a:txBody>
                    <a:bodyPr/>
                    <a:lstStyle/>
                    <a:p>
                      <a:pPr algn="l"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$ 3,670,700.13 </a:t>
                      </a:r>
                    </a:p>
                  </a:txBody>
                  <a:tcPr marL="0" marR="0" marT="0" marB="0" anchor="b">
                    <a:lnL>
                      <a:noFill/>
                    </a:lnL>
                    <a:lnR>
                      <a:noFill/>
                    </a:lnR>
                    <a:lnT>
                      <a:noFill/>
                    </a:lnT>
                    <a:lnB>
                      <a:noFill/>
                    </a:lnB>
                    <a:noFill/>
                  </a:tcPr>
                </a:tc>
                <a:tc>
                  <a:txBody>
                    <a:bodyPr/>
                    <a:lstStyle/>
                    <a:p>
                      <a:pPr algn="l"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$ 2,951,560.09 </a:t>
                      </a:r>
                    </a:p>
                  </a:txBody>
                  <a:tcPr marL="0" marR="0" marT="0" marB="0" anchor="b">
                    <a:lnL>
                      <a:noFill/>
                    </a:lnL>
                    <a:lnR>
                      <a:noFill/>
                    </a:lnR>
                    <a:lnT>
                      <a:noFill/>
                    </a:lnT>
                    <a:lnB>
                      <a:noFill/>
                    </a:lnB>
                    <a:noFill/>
                  </a:tcPr>
                </a:tc>
                <a:extLst>
                  <a:ext uri="{0D108BD9-81ED-4DB2-BD59-A6C34878D82A}">
                    <a16:rowId xmlns:a16="http://schemas.microsoft.com/office/drawing/2014/main" val="2995896824"/>
                  </a:ext>
                </a:extLst>
              </a:tr>
              <a:tr h="433957">
                <a:tc>
                  <a:txBody>
                    <a:bodyPr/>
                    <a:lstStyle/>
                    <a:p>
                      <a:pPr algn="l" fontAlgn="b"/>
                      <a:r>
                        <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Operating Expense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$ 845,000.00 </a:t>
                      </a:r>
                    </a:p>
                  </a:txBody>
                  <a:tcPr marL="0" marR="0" marT="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$ 827,106.99 </a:t>
                      </a:r>
                    </a:p>
                  </a:txBody>
                  <a:tcPr marL="0" marR="0" marT="0" marB="0" anchor="b">
                    <a:lnL>
                      <a:noFill/>
                    </a:lnL>
                    <a:lnR>
                      <a:noFill/>
                    </a:lnR>
                    <a:lnT>
                      <a:noFill/>
                    </a:lnT>
                    <a:lnB>
                      <a:noFill/>
                    </a:lnB>
                    <a:noFill/>
                  </a:tcPr>
                </a:tc>
                <a:tc>
                  <a:txBody>
                    <a:bodyPr/>
                    <a:lstStyle/>
                    <a:p>
                      <a:pPr algn="l"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$ 857,181.21 </a:t>
                      </a:r>
                    </a:p>
                  </a:txBody>
                  <a:tcPr marL="0" marR="0" marT="0" marB="0" anchor="b">
                    <a:lnL>
                      <a:noFill/>
                    </a:lnL>
                    <a:lnR>
                      <a:noFill/>
                    </a:lnR>
                    <a:lnT>
                      <a:noFill/>
                    </a:lnT>
                    <a:lnB>
                      <a:noFill/>
                    </a:lnB>
                    <a:noFill/>
                  </a:tcPr>
                </a:tc>
                <a:tc>
                  <a:txBody>
                    <a:bodyPr/>
                    <a:lstStyle/>
                    <a:p>
                      <a:pPr algn="l"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$ 714,316.69 </a:t>
                      </a:r>
                    </a:p>
                  </a:txBody>
                  <a:tcPr marL="0" marR="0" marT="0" marB="0" anchor="b">
                    <a:lnL>
                      <a:noFill/>
                    </a:lnL>
                    <a:lnR>
                      <a:noFill/>
                    </a:lnR>
                    <a:lnT>
                      <a:noFill/>
                    </a:lnT>
                    <a:lnB>
                      <a:noFill/>
                    </a:lnB>
                    <a:noFill/>
                  </a:tcPr>
                </a:tc>
                <a:tc>
                  <a:txBody>
                    <a:bodyPr/>
                    <a:lstStyle/>
                    <a:p>
                      <a:pPr algn="l" fontAlgn="b"/>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$ 601,751.16 </a:t>
                      </a:r>
                    </a:p>
                  </a:txBody>
                  <a:tcPr marL="0" marR="0" marT="0" marB="0" anchor="b">
                    <a:lnL>
                      <a:noFill/>
                    </a:lnL>
                    <a:lnR>
                      <a:noFill/>
                    </a:lnR>
                    <a:lnT>
                      <a:noFill/>
                    </a:lnT>
                    <a:lnB>
                      <a:noFill/>
                    </a:lnB>
                    <a:noFill/>
                  </a:tcPr>
                </a:tc>
                <a:extLst>
                  <a:ext uri="{0D108BD9-81ED-4DB2-BD59-A6C34878D82A}">
                    <a16:rowId xmlns:a16="http://schemas.microsoft.com/office/drawing/2014/main" val="371808978"/>
                  </a:ext>
                </a:extLst>
              </a:tr>
              <a:tr h="433957">
                <a:tc>
                  <a:txBody>
                    <a:bodyPr/>
                    <a:lstStyle/>
                    <a:p>
                      <a:pPr algn="l" fontAlgn="b"/>
                      <a:r>
                        <a:rPr lang="en-US" sz="12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EBITDA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11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$ 2,315,000.00 </a:t>
                      </a:r>
                    </a:p>
                  </a:txBody>
                  <a:tcPr marL="0" marR="0" marT="0" marB="0" anchor="b">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1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$ 2,630,991.09 </a:t>
                      </a:r>
                    </a:p>
                  </a:txBody>
                  <a:tcPr marL="0" marR="0" marT="0" marB="0" anchor="b">
                    <a:lnL>
                      <a:noFill/>
                    </a:lnL>
                    <a:lnR>
                      <a:noFill/>
                    </a:lnR>
                    <a:lnT>
                      <a:noFill/>
                    </a:lnT>
                    <a:lnB>
                      <a:noFill/>
                    </a:lnB>
                    <a:solidFill>
                      <a:srgbClr val="FFFFFF"/>
                    </a:solidFill>
                  </a:tcPr>
                </a:tc>
                <a:tc>
                  <a:txBody>
                    <a:bodyPr/>
                    <a:lstStyle/>
                    <a:p>
                      <a:pPr algn="l" fontAlgn="b"/>
                      <a:r>
                        <a:rPr lang="en-US" sz="11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$ 3,070,596.27 </a:t>
                      </a:r>
                    </a:p>
                  </a:txBody>
                  <a:tcPr marL="0" marR="0" marT="0" marB="0" anchor="b">
                    <a:lnL>
                      <a:noFill/>
                    </a:lnL>
                    <a:lnR>
                      <a:noFill/>
                    </a:lnR>
                    <a:lnT>
                      <a:noFill/>
                    </a:lnT>
                    <a:lnB>
                      <a:noFill/>
                    </a:lnB>
                    <a:solidFill>
                      <a:srgbClr val="FFFFFF"/>
                    </a:solidFill>
                  </a:tcPr>
                </a:tc>
                <a:tc>
                  <a:txBody>
                    <a:bodyPr/>
                    <a:lstStyle/>
                    <a:p>
                      <a:pPr algn="l" fontAlgn="b"/>
                      <a:r>
                        <a:rPr lang="en-US" sz="11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$ 3,098,646.07 </a:t>
                      </a:r>
                    </a:p>
                  </a:txBody>
                  <a:tcPr marL="0" marR="0" marT="0" marB="0" anchor="b">
                    <a:lnL>
                      <a:noFill/>
                    </a:lnL>
                    <a:lnR>
                      <a:noFill/>
                    </a:lnR>
                    <a:lnT>
                      <a:noFill/>
                    </a:lnT>
                    <a:lnB>
                      <a:noFill/>
                    </a:lnB>
                    <a:solidFill>
                      <a:srgbClr val="FFFFFF"/>
                    </a:solidFill>
                  </a:tcPr>
                </a:tc>
                <a:tc>
                  <a:txBody>
                    <a:bodyPr/>
                    <a:lstStyle/>
                    <a:p>
                      <a:pPr algn="l" fontAlgn="b"/>
                      <a:r>
                        <a:rPr lang="en-US" sz="11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$ 2,807,103.74 </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801168390"/>
                  </a:ext>
                </a:extLst>
              </a:tr>
            </a:tbl>
          </a:graphicData>
        </a:graphic>
      </p:graphicFrame>
      <p:sp>
        <p:nvSpPr>
          <p:cNvPr id="13" name="TextBox 12">
            <a:extLst>
              <a:ext uri="{FF2B5EF4-FFF2-40B4-BE49-F238E27FC236}">
                <a16:creationId xmlns:a16="http://schemas.microsoft.com/office/drawing/2014/main" id="{45B74EB8-90B0-4328-B6ED-5BAFCEFB0D6B}"/>
              </a:ext>
            </a:extLst>
          </p:cNvPr>
          <p:cNvSpPr txBox="1"/>
          <p:nvPr/>
        </p:nvSpPr>
        <p:spPr>
          <a:xfrm>
            <a:off x="401255" y="9353490"/>
            <a:ext cx="5648325" cy="400110"/>
          </a:xfrm>
          <a:prstGeom prst="rect">
            <a:avLst/>
          </a:prstGeom>
          <a:noFill/>
        </p:spPr>
        <p:txBody>
          <a:bodyPr wrap="square" rtlCol="0">
            <a:spAutoFit/>
          </a:bodyPr>
          <a:lstStyle/>
          <a:p>
            <a:r>
              <a:rPr lang="en-US" sz="1000" dirty="0"/>
              <a:t>[1] Valuation Model</a:t>
            </a:r>
          </a:p>
          <a:p>
            <a:r>
              <a:rPr lang="en-US" sz="1000" dirty="0"/>
              <a:t>[2] Bloomberg</a:t>
            </a:r>
          </a:p>
        </p:txBody>
      </p:sp>
    </p:spTree>
    <p:extLst>
      <p:ext uri="{BB962C8B-B14F-4D97-AF65-F5344CB8AC3E}">
        <p14:creationId xmlns:p14="http://schemas.microsoft.com/office/powerpoint/2010/main" val="3114304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1255" y="9353490"/>
            <a:ext cx="5648325" cy="400110"/>
          </a:xfrm>
          <a:prstGeom prst="rect">
            <a:avLst/>
          </a:prstGeom>
          <a:noFill/>
        </p:spPr>
        <p:txBody>
          <a:bodyPr wrap="square" rtlCol="0">
            <a:spAutoFit/>
          </a:bodyPr>
          <a:lstStyle/>
          <a:p>
            <a:r>
              <a:rPr lang="en-US" sz="1000" dirty="0"/>
              <a:t>[1] 10-k</a:t>
            </a:r>
          </a:p>
          <a:p>
            <a:r>
              <a:rPr lang="en-US" sz="1000" dirty="0"/>
              <a:t>[2] Yahoo Finance</a:t>
            </a:r>
          </a:p>
        </p:txBody>
      </p:sp>
      <p:sp>
        <p:nvSpPr>
          <p:cNvPr id="20" name="object 5"/>
          <p:cNvSpPr txBox="1"/>
          <p:nvPr/>
        </p:nvSpPr>
        <p:spPr>
          <a:xfrm>
            <a:off x="2418333" y="577088"/>
            <a:ext cx="1614170" cy="197490"/>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ahoma" charset="0"/>
                <a:ea typeface="Tahoma" charset="0"/>
                <a:cs typeface="Tahoma" charset="0"/>
              </a:rPr>
              <a:t>Business</a:t>
            </a:r>
            <a:r>
              <a:rPr sz="1200" b="1" spc="-30" dirty="0">
                <a:latin typeface="Tahoma" charset="0"/>
                <a:ea typeface="Tahoma" charset="0"/>
                <a:cs typeface="Tahoma" charset="0"/>
              </a:rPr>
              <a:t> </a:t>
            </a:r>
            <a:r>
              <a:rPr sz="1200" b="1" spc="-10" dirty="0">
                <a:latin typeface="Tahoma" charset="0"/>
                <a:ea typeface="Tahoma" charset="0"/>
                <a:cs typeface="Tahoma" charset="0"/>
              </a:rPr>
              <a:t>Description</a:t>
            </a:r>
            <a:endParaRPr sz="1200" dirty="0">
              <a:latin typeface="Tahoma" charset="0"/>
              <a:ea typeface="Tahoma" charset="0"/>
              <a:cs typeface="Tahoma" charset="0"/>
            </a:endParaRPr>
          </a:p>
        </p:txBody>
      </p:sp>
      <p:sp>
        <p:nvSpPr>
          <p:cNvPr id="21" name="object 6"/>
          <p:cNvSpPr/>
          <p:nvPr/>
        </p:nvSpPr>
        <p:spPr>
          <a:xfrm>
            <a:off x="2430779" y="792861"/>
            <a:ext cx="4851400" cy="0"/>
          </a:xfrm>
          <a:custGeom>
            <a:avLst/>
            <a:gdLst/>
            <a:ahLst/>
            <a:cxnLst/>
            <a:rect l="l" t="t" r="r" b="b"/>
            <a:pathLst>
              <a:path w="4851400">
                <a:moveTo>
                  <a:pt x="0" y="0"/>
                </a:moveTo>
                <a:lnTo>
                  <a:pt x="4850892" y="0"/>
                </a:lnTo>
              </a:path>
            </a:pathLst>
          </a:custGeom>
          <a:ln w="12954">
            <a:solidFill>
              <a:srgbClr val="000000"/>
            </a:solidFill>
          </a:ln>
        </p:spPr>
        <p:txBody>
          <a:bodyPr wrap="square" lIns="0" tIns="0" rIns="0" bIns="0" rtlCol="0"/>
          <a:lstStyle/>
          <a:p>
            <a:endParaRPr>
              <a:latin typeface="Tahoma" charset="0"/>
              <a:ea typeface="Tahoma" charset="0"/>
              <a:cs typeface="Tahoma" charset="0"/>
            </a:endParaRPr>
          </a:p>
        </p:txBody>
      </p:sp>
      <p:sp>
        <p:nvSpPr>
          <p:cNvPr id="22" name="object 7"/>
          <p:cNvSpPr txBox="1"/>
          <p:nvPr/>
        </p:nvSpPr>
        <p:spPr>
          <a:xfrm>
            <a:off x="2418333" y="849884"/>
            <a:ext cx="686435" cy="181460"/>
          </a:xfrm>
          <a:prstGeom prst="rect">
            <a:avLst/>
          </a:prstGeom>
        </p:spPr>
        <p:txBody>
          <a:bodyPr vert="horz" wrap="square" lIns="0" tIns="12065" rIns="0" bIns="0" rtlCol="0">
            <a:spAutoFit/>
          </a:bodyPr>
          <a:lstStyle/>
          <a:p>
            <a:pPr marL="12700">
              <a:lnSpc>
                <a:spcPct val="100000"/>
              </a:lnSpc>
              <a:spcBef>
                <a:spcPts val="95"/>
              </a:spcBef>
            </a:pPr>
            <a:r>
              <a:rPr sz="1100" b="1" spc="-5" dirty="0">
                <a:solidFill>
                  <a:srgbClr val="DB3A2F"/>
                </a:solidFill>
                <a:latin typeface="Tahoma" charset="0"/>
                <a:ea typeface="Tahoma" charset="0"/>
                <a:cs typeface="Tahoma" charset="0"/>
              </a:rPr>
              <a:t>Overview</a:t>
            </a:r>
            <a:endParaRPr sz="1100" dirty="0">
              <a:latin typeface="Tahoma" charset="0"/>
              <a:ea typeface="Tahoma" charset="0"/>
              <a:cs typeface="Tahoma" charset="0"/>
            </a:endParaRPr>
          </a:p>
        </p:txBody>
      </p:sp>
      <p:sp>
        <p:nvSpPr>
          <p:cNvPr id="23" name="object 8"/>
          <p:cNvSpPr txBox="1"/>
          <p:nvPr/>
        </p:nvSpPr>
        <p:spPr>
          <a:xfrm>
            <a:off x="2419666" y="1088366"/>
            <a:ext cx="4873625" cy="6143348"/>
          </a:xfrm>
          <a:prstGeom prst="rect">
            <a:avLst/>
          </a:prstGeom>
        </p:spPr>
        <p:txBody>
          <a:bodyPr vert="horz" wrap="square" lIns="0" tIns="10795" rIns="0" bIns="0" rtlCol="0">
            <a:spAutoFit/>
          </a:bodyPr>
          <a:lstStyle/>
          <a:p>
            <a:pPr indent="457200" algn="just">
              <a:spcAft>
                <a:spcPts val="100"/>
              </a:spcAft>
            </a:pPr>
            <a:r>
              <a:rPr lang="en-US" sz="1100" dirty="0">
                <a:latin typeface="Tahoma" panose="020B0604030504040204" pitchFamily="34" charset="0"/>
                <a:ea typeface="Tahoma" panose="020B0604030504040204" pitchFamily="34" charset="0"/>
                <a:cs typeface="Tahoma" panose="020B0604030504040204" pitchFamily="34" charset="0"/>
              </a:rPr>
              <a:t>Newmont Mining is a mining firm that produces gold and copper. Newmont focuses largely on gold production, as one of the largest gold miners in the world producing nearly 6 million ounces of gold yearly  Newmont is one of the top 3 producers of gold in the world, with over 23,000 square miles of land to which Newmont holds the mineral rights. The company has operations in the US, Australia, Peru, Ghana, and Suriname, with Copper mines also in Australia and Phoenix, US.  The company see most of its sales of gold at the London bullion spot market where the gold is used as an investment as well as a raw material for production of other goods. Newmont has recently acquired Goldcorp, another leader in the mining industry and a large producer of gold. Newmont and Goldcorp will join their operations and mining efforts in strategic locations as the firms sees beneficial. This acquisition creates one of the if not the largest long-term consistent producer of gold with a safe and diverse portfolio of mines, great reserves, and a very competitive debt-to-cash ratio. </a:t>
            </a:r>
          </a:p>
          <a:p>
            <a:pPr indent="457200" algn="just">
              <a:spcAft>
                <a:spcPts val="100"/>
              </a:spcAft>
            </a:pPr>
            <a:r>
              <a:rPr lang="en-US" sz="1100" dirty="0">
                <a:latin typeface="Tahoma" panose="020B0604030504040204" pitchFamily="34" charset="0"/>
                <a:ea typeface="Tahoma" panose="020B0604030504040204" pitchFamily="34" charset="0"/>
                <a:cs typeface="Tahoma" panose="020B0604030504040204" pitchFamily="34" charset="0"/>
              </a:rPr>
              <a:t>Most of sales come from the sale of refined gold, however, the final product of the gold operations for this firm is generally doré bars. Doré is then sent to refineries to produce bullion which is then either accredited to the accounts of the firm or delivered to their clients. A portion of the gold is also sold in a concentrate that can contain other metals. Gold mining accounts for about 70% percent of the world supply of gold therefore there are different end users for the final product that the company sells. The two main uses of gold are for investing and fabrication through jewelry, electronics, especial coins, and gold bullion. For the last three years sales of gold have accounted for 96% of total sales of the firm, with production in four continents and five countries. </a:t>
            </a:r>
          </a:p>
          <a:p>
            <a:pPr indent="457200" algn="just">
              <a:spcAft>
                <a:spcPts val="100"/>
              </a:spcAft>
            </a:pPr>
            <a:r>
              <a:rPr lang="en-US" sz="1100" dirty="0">
                <a:latin typeface="Tahoma" panose="020B0604030504040204" pitchFamily="34" charset="0"/>
                <a:ea typeface="Tahoma" panose="020B0604030504040204" pitchFamily="34" charset="0"/>
                <a:cs typeface="Tahoma" panose="020B0604030504040204" pitchFamily="34" charset="0"/>
              </a:rPr>
              <a:t>Recently Newmont has been a leader in acquisition and diversification, most recently with the acquisition of Goldcorp and the Nevada Joint Venture with Barrick Mining. This joint venture complex alone creates the third largest producer of gold with the only two firms ahead of it being Newmont and Barrick.  This Joint Venture allows for Newmont to take advantage of synergies from combined operations in Nevada while staying away from Barrick’s risky portfolio. This joint venture is also low cost and longer profitable mines while still being able to merge with Goldcorp to grow their safe and long-term portfolio. </a:t>
            </a:r>
          </a:p>
          <a:p>
            <a:pPr algn="just">
              <a:spcAft>
                <a:spcPts val="100"/>
              </a:spcAft>
            </a:pPr>
            <a:endParaRPr lang="en-US" sz="1100" dirty="0">
              <a:latin typeface="Tahoma" charset="0"/>
              <a:ea typeface="Tahoma" charset="0"/>
              <a:cs typeface="Tahoma" charset="0"/>
            </a:endParaRPr>
          </a:p>
        </p:txBody>
      </p:sp>
      <p:sp>
        <p:nvSpPr>
          <p:cNvPr id="25" name="object 10"/>
          <p:cNvSpPr txBox="1"/>
          <p:nvPr/>
        </p:nvSpPr>
        <p:spPr>
          <a:xfrm>
            <a:off x="356474" y="832653"/>
            <a:ext cx="1728470" cy="4348947"/>
          </a:xfrm>
          <a:prstGeom prst="rect">
            <a:avLst/>
          </a:prstGeom>
        </p:spPr>
        <p:txBody>
          <a:bodyPr vert="horz" wrap="square" lIns="0" tIns="12700" rIns="0" bIns="0" rtlCol="0">
            <a:spAutoFit/>
          </a:bodyPr>
          <a:lstStyle/>
          <a:p>
            <a:pPr marL="12700" marR="118745">
              <a:lnSpc>
                <a:spcPct val="150800"/>
              </a:lnSpc>
              <a:spcBef>
                <a:spcPts val="100"/>
              </a:spcBef>
            </a:pPr>
            <a:r>
              <a:rPr sz="1200" b="1" spc="-5" dirty="0">
                <a:latin typeface="Tahoma" charset="0"/>
                <a:ea typeface="Tahoma" charset="0"/>
                <a:cs typeface="Tahoma" charset="0"/>
              </a:rPr>
              <a:t>Business </a:t>
            </a:r>
            <a:r>
              <a:rPr sz="1200" b="1" spc="-10" dirty="0">
                <a:latin typeface="Tahoma" charset="0"/>
                <a:ea typeface="Tahoma" charset="0"/>
                <a:cs typeface="Tahoma" charset="0"/>
              </a:rPr>
              <a:t>Description  </a:t>
            </a:r>
            <a:r>
              <a:rPr sz="1200" spc="-5" dirty="0">
                <a:latin typeface="Tahoma" charset="0"/>
                <a:ea typeface="Tahoma" charset="0"/>
                <a:cs typeface="Tahoma" charset="0"/>
              </a:rPr>
              <a:t>Industry Overview  Competitors</a:t>
            </a:r>
            <a:endParaRPr sz="1200" dirty="0">
              <a:latin typeface="Tahoma" charset="0"/>
              <a:ea typeface="Tahoma" charset="0"/>
              <a:cs typeface="Tahoma" charset="0"/>
            </a:endParaRPr>
          </a:p>
          <a:p>
            <a:pPr marL="12700">
              <a:lnSpc>
                <a:spcPct val="100000"/>
              </a:lnSpc>
              <a:spcBef>
                <a:spcPts val="735"/>
              </a:spcBef>
            </a:pPr>
            <a:r>
              <a:rPr sz="1200" spc="-5" dirty="0">
                <a:latin typeface="Tahoma" charset="0"/>
                <a:ea typeface="Tahoma" charset="0"/>
                <a:cs typeface="Tahoma" charset="0"/>
              </a:rPr>
              <a:t>Thesis Highlights:</a:t>
            </a:r>
            <a:endParaRPr sz="1200" dirty="0">
              <a:latin typeface="Tahoma" charset="0"/>
              <a:ea typeface="Tahoma" charset="0"/>
              <a:cs typeface="Tahoma" charset="0"/>
            </a:endParaRPr>
          </a:p>
          <a:p>
            <a:pPr marL="241300" marR="445770" indent="-228600">
              <a:lnSpc>
                <a:spcPct val="100800"/>
              </a:lnSpc>
              <a:spcBef>
                <a:spcPts val="720"/>
              </a:spcBef>
              <a:buSzPct val="83333"/>
              <a:buFont typeface="Symbol"/>
              <a:buChar char=""/>
              <a:tabLst>
                <a:tab pos="240665" algn="l"/>
                <a:tab pos="241300" algn="l"/>
              </a:tabLst>
            </a:pPr>
            <a:r>
              <a:rPr sz="1200" spc="-5" dirty="0">
                <a:latin typeface="Tahoma" charset="0"/>
                <a:ea typeface="Tahoma" charset="0"/>
                <a:cs typeface="Tahoma" charset="0"/>
              </a:rPr>
              <a:t>Strategic</a:t>
            </a:r>
            <a:r>
              <a:rPr sz="1200" spc="-85" dirty="0">
                <a:latin typeface="Tahoma" charset="0"/>
                <a:ea typeface="Tahoma" charset="0"/>
                <a:cs typeface="Tahoma" charset="0"/>
              </a:rPr>
              <a:t> </a:t>
            </a:r>
            <a:r>
              <a:rPr sz="1200" dirty="0">
                <a:latin typeface="Tahoma" charset="0"/>
                <a:ea typeface="Tahoma" charset="0"/>
                <a:cs typeface="Tahoma" charset="0"/>
              </a:rPr>
              <a:t>Route  </a:t>
            </a:r>
            <a:r>
              <a:rPr sz="1200" spc="-5" dirty="0">
                <a:latin typeface="Tahoma" charset="0"/>
                <a:ea typeface="Tahoma" charset="0"/>
                <a:cs typeface="Tahoma" charset="0"/>
              </a:rPr>
              <a:t>Network</a:t>
            </a:r>
            <a:endParaRPr sz="1200" dirty="0">
              <a:latin typeface="Tahoma" charset="0"/>
              <a:ea typeface="Tahoma" charset="0"/>
              <a:cs typeface="Tahoma" charset="0"/>
            </a:endParaRPr>
          </a:p>
          <a:p>
            <a:pPr marL="241300" marR="111125" indent="-228600">
              <a:lnSpc>
                <a:spcPct val="100000"/>
              </a:lnSpc>
              <a:spcBef>
                <a:spcPts val="509"/>
              </a:spcBef>
              <a:buSzPct val="83333"/>
              <a:buFont typeface="Symbol"/>
              <a:buChar char=""/>
              <a:tabLst>
                <a:tab pos="240665" algn="l"/>
                <a:tab pos="241300" algn="l"/>
              </a:tabLst>
            </a:pPr>
            <a:r>
              <a:rPr sz="1200" spc="-5" dirty="0">
                <a:latin typeface="Tahoma" charset="0"/>
                <a:ea typeface="Tahoma" charset="0"/>
                <a:cs typeface="Tahoma" charset="0"/>
              </a:rPr>
              <a:t>Long-Term Financial  Performance</a:t>
            </a:r>
            <a:endParaRPr sz="1200" dirty="0">
              <a:latin typeface="Tahoma" charset="0"/>
              <a:ea typeface="Tahoma" charset="0"/>
              <a:cs typeface="Tahoma" charset="0"/>
            </a:endParaRPr>
          </a:p>
          <a:p>
            <a:pPr marL="241300" marR="328930" indent="-228600">
              <a:lnSpc>
                <a:spcPct val="100000"/>
              </a:lnSpc>
              <a:spcBef>
                <a:spcPts val="515"/>
              </a:spcBef>
              <a:buSzPct val="83333"/>
              <a:buFont typeface="Symbol"/>
              <a:buChar char=""/>
              <a:tabLst>
                <a:tab pos="240665" algn="l"/>
                <a:tab pos="241300" algn="l"/>
              </a:tabLst>
            </a:pPr>
            <a:r>
              <a:rPr sz="1200" spc="-5" dirty="0">
                <a:latin typeface="Tahoma" charset="0"/>
                <a:ea typeface="Tahoma" charset="0"/>
                <a:cs typeface="Tahoma" charset="0"/>
              </a:rPr>
              <a:t>Poised for</a:t>
            </a:r>
            <a:r>
              <a:rPr sz="1200" spc="-75" dirty="0">
                <a:latin typeface="Tahoma" charset="0"/>
                <a:ea typeface="Tahoma" charset="0"/>
                <a:cs typeface="Tahoma" charset="0"/>
              </a:rPr>
              <a:t> </a:t>
            </a:r>
            <a:r>
              <a:rPr sz="1200" spc="-5" dirty="0">
                <a:latin typeface="Tahoma" charset="0"/>
                <a:ea typeface="Tahoma" charset="0"/>
                <a:cs typeface="Tahoma" charset="0"/>
              </a:rPr>
              <a:t>Future  Success</a:t>
            </a:r>
            <a:endParaRPr sz="1200" dirty="0">
              <a:latin typeface="Tahoma" charset="0"/>
              <a:ea typeface="Tahoma" charset="0"/>
              <a:cs typeface="Tahoma" charset="0"/>
            </a:endParaRPr>
          </a:p>
          <a:p>
            <a:pPr marL="12700">
              <a:lnSpc>
                <a:spcPct val="100000"/>
              </a:lnSpc>
              <a:spcBef>
                <a:spcPts val="515"/>
              </a:spcBef>
            </a:pPr>
            <a:r>
              <a:rPr sz="1200" spc="-5" dirty="0">
                <a:latin typeface="Tahoma" charset="0"/>
                <a:ea typeface="Tahoma" charset="0"/>
                <a:cs typeface="Tahoma" charset="0"/>
              </a:rPr>
              <a:t>Thesis Risks:</a:t>
            </a:r>
            <a:endParaRPr sz="1200" dirty="0">
              <a:latin typeface="Tahoma" charset="0"/>
              <a:ea typeface="Tahoma" charset="0"/>
              <a:cs typeface="Tahoma" charset="0"/>
            </a:endParaRPr>
          </a:p>
          <a:p>
            <a:pPr marL="241300" indent="-228600">
              <a:lnSpc>
                <a:spcPct val="100000"/>
              </a:lnSpc>
              <a:spcBef>
                <a:spcPts val="730"/>
              </a:spcBef>
              <a:buSzPct val="83333"/>
              <a:buFont typeface="Symbol"/>
              <a:buChar char=""/>
              <a:tabLst>
                <a:tab pos="240665" algn="l"/>
                <a:tab pos="241300" algn="l"/>
              </a:tabLst>
            </a:pPr>
            <a:r>
              <a:rPr sz="1200" dirty="0">
                <a:latin typeface="Tahoma" charset="0"/>
                <a:ea typeface="Tahoma" charset="0"/>
                <a:cs typeface="Tahoma" charset="0"/>
              </a:rPr>
              <a:t>Market</a:t>
            </a:r>
            <a:r>
              <a:rPr sz="1200" spc="-15" dirty="0">
                <a:latin typeface="Tahoma" charset="0"/>
                <a:ea typeface="Tahoma" charset="0"/>
                <a:cs typeface="Tahoma" charset="0"/>
              </a:rPr>
              <a:t> </a:t>
            </a:r>
            <a:r>
              <a:rPr sz="1200" spc="-5" dirty="0">
                <a:latin typeface="Tahoma" charset="0"/>
                <a:ea typeface="Tahoma" charset="0"/>
                <a:cs typeface="Tahoma" charset="0"/>
              </a:rPr>
              <a:t>Competition</a:t>
            </a:r>
            <a:endParaRPr lang="en-US" sz="1200" dirty="0">
              <a:latin typeface="Tahoma" charset="0"/>
              <a:ea typeface="Tahoma" charset="0"/>
              <a:cs typeface="Tahoma" charset="0"/>
            </a:endParaRPr>
          </a:p>
          <a:p>
            <a:pPr marL="241300" indent="-228600">
              <a:lnSpc>
                <a:spcPct val="100000"/>
              </a:lnSpc>
              <a:spcBef>
                <a:spcPts val="730"/>
              </a:spcBef>
              <a:buSzPct val="83333"/>
              <a:buFont typeface="Symbol"/>
              <a:buChar char=""/>
              <a:tabLst>
                <a:tab pos="240665" algn="l"/>
                <a:tab pos="241300" algn="l"/>
              </a:tabLst>
            </a:pPr>
            <a:r>
              <a:rPr sz="1200" dirty="0">
                <a:latin typeface="Tahoma" charset="0"/>
                <a:ea typeface="Tahoma" charset="0"/>
                <a:cs typeface="Tahoma" charset="0"/>
              </a:rPr>
              <a:t>Economic</a:t>
            </a:r>
            <a:r>
              <a:rPr sz="1200" spc="-85" dirty="0">
                <a:latin typeface="Tahoma" charset="0"/>
                <a:ea typeface="Tahoma" charset="0"/>
                <a:cs typeface="Tahoma" charset="0"/>
              </a:rPr>
              <a:t> </a:t>
            </a:r>
            <a:r>
              <a:rPr sz="1200" spc="-5" dirty="0">
                <a:latin typeface="Tahoma" charset="0"/>
                <a:ea typeface="Tahoma" charset="0"/>
                <a:cs typeface="Tahoma" charset="0"/>
              </a:rPr>
              <a:t>Cyclicality  </a:t>
            </a:r>
            <a:endParaRPr lang="en-US" sz="1200" spc="-5" dirty="0">
              <a:latin typeface="Tahoma" charset="0"/>
              <a:ea typeface="Tahoma" charset="0"/>
              <a:cs typeface="Tahoma" charset="0"/>
            </a:endParaRPr>
          </a:p>
          <a:p>
            <a:pPr marL="12700">
              <a:lnSpc>
                <a:spcPct val="100000"/>
              </a:lnSpc>
              <a:spcBef>
                <a:spcPts val="730"/>
              </a:spcBef>
              <a:buSzPct val="83333"/>
              <a:tabLst>
                <a:tab pos="240665" algn="l"/>
                <a:tab pos="241300" algn="l"/>
              </a:tabLst>
            </a:pPr>
            <a:r>
              <a:rPr sz="1200" spc="-5" dirty="0">
                <a:latin typeface="Tahoma" charset="0"/>
                <a:ea typeface="Tahoma" charset="0"/>
                <a:cs typeface="Tahoma" charset="0"/>
              </a:rPr>
              <a:t>Valuation:</a:t>
            </a:r>
            <a:endParaRPr sz="1200" dirty="0">
              <a:latin typeface="Tahoma" charset="0"/>
              <a:ea typeface="Tahoma" charset="0"/>
              <a:cs typeface="Tahoma" charset="0"/>
            </a:endParaRPr>
          </a:p>
          <a:p>
            <a:pPr marL="241300" indent="-228600">
              <a:lnSpc>
                <a:spcPct val="100000"/>
              </a:lnSpc>
              <a:spcBef>
                <a:spcPts val="730"/>
              </a:spcBef>
              <a:buSzPct val="83333"/>
              <a:buFont typeface="Symbol"/>
              <a:buChar char=""/>
              <a:tabLst>
                <a:tab pos="240665" algn="l"/>
                <a:tab pos="241300" algn="l"/>
              </a:tabLst>
            </a:pPr>
            <a:r>
              <a:rPr sz="1200" spc="-5" dirty="0">
                <a:latin typeface="Tahoma" charset="0"/>
                <a:ea typeface="Tahoma" charset="0"/>
                <a:cs typeface="Tahoma" charset="0"/>
              </a:rPr>
              <a:t>Comparable</a:t>
            </a:r>
            <a:r>
              <a:rPr sz="1200" spc="-15" dirty="0">
                <a:latin typeface="Tahoma" charset="0"/>
                <a:ea typeface="Tahoma" charset="0"/>
                <a:cs typeface="Tahoma" charset="0"/>
              </a:rPr>
              <a:t> </a:t>
            </a:r>
            <a:r>
              <a:rPr sz="1200" spc="-5" dirty="0">
                <a:latin typeface="Tahoma" charset="0"/>
                <a:ea typeface="Tahoma" charset="0"/>
                <a:cs typeface="Tahoma" charset="0"/>
              </a:rPr>
              <a:t>Analysis</a:t>
            </a:r>
            <a:endParaRPr sz="1200" dirty="0">
              <a:latin typeface="Tahoma" charset="0"/>
              <a:ea typeface="Tahoma" charset="0"/>
              <a:cs typeface="Tahoma" charset="0"/>
            </a:endParaRPr>
          </a:p>
          <a:p>
            <a:pPr marL="241300" indent="-228600">
              <a:lnSpc>
                <a:spcPct val="100000"/>
              </a:lnSpc>
              <a:spcBef>
                <a:spcPts val="730"/>
              </a:spcBef>
              <a:buSzPct val="83333"/>
              <a:buFont typeface="Symbol"/>
              <a:buChar char=""/>
              <a:tabLst>
                <a:tab pos="240665" algn="l"/>
                <a:tab pos="241300" algn="l"/>
              </a:tabLst>
            </a:pPr>
            <a:r>
              <a:rPr sz="1200" spc="-5" dirty="0">
                <a:latin typeface="Tahoma" charset="0"/>
                <a:ea typeface="Tahoma" charset="0"/>
                <a:cs typeface="Tahoma" charset="0"/>
              </a:rPr>
              <a:t>Discounted Cash</a:t>
            </a:r>
            <a:r>
              <a:rPr sz="1200" spc="-50" dirty="0">
                <a:latin typeface="Tahoma" charset="0"/>
                <a:ea typeface="Tahoma" charset="0"/>
                <a:cs typeface="Tahoma" charset="0"/>
              </a:rPr>
              <a:t> </a:t>
            </a:r>
            <a:r>
              <a:rPr sz="1200" spc="-5" dirty="0">
                <a:latin typeface="Tahoma" charset="0"/>
                <a:ea typeface="Tahoma" charset="0"/>
                <a:cs typeface="Tahoma" charset="0"/>
              </a:rPr>
              <a:t>Flow</a:t>
            </a:r>
            <a:endParaRPr sz="1200" dirty="0">
              <a:latin typeface="Tahoma" charset="0"/>
              <a:ea typeface="Tahoma" charset="0"/>
              <a:cs typeface="Tahoma" charset="0"/>
            </a:endParaRPr>
          </a:p>
          <a:p>
            <a:pPr marL="241300" indent="-228600">
              <a:lnSpc>
                <a:spcPct val="100000"/>
              </a:lnSpc>
              <a:spcBef>
                <a:spcPts val="740"/>
              </a:spcBef>
              <a:buSzPct val="83333"/>
              <a:buFont typeface="Symbol"/>
              <a:buChar char=""/>
              <a:tabLst>
                <a:tab pos="240665" algn="l"/>
                <a:tab pos="241300" algn="l"/>
              </a:tabLst>
            </a:pPr>
            <a:r>
              <a:rPr sz="1200" spc="-5" dirty="0">
                <a:latin typeface="Tahoma" charset="0"/>
                <a:ea typeface="Tahoma" charset="0"/>
                <a:cs typeface="Tahoma" charset="0"/>
              </a:rPr>
              <a:t>Football</a:t>
            </a:r>
            <a:r>
              <a:rPr sz="1200" spc="-10" dirty="0">
                <a:latin typeface="Tahoma" charset="0"/>
                <a:ea typeface="Tahoma" charset="0"/>
                <a:cs typeface="Tahoma" charset="0"/>
              </a:rPr>
              <a:t> </a:t>
            </a:r>
            <a:r>
              <a:rPr sz="1200" spc="-5" dirty="0">
                <a:latin typeface="Tahoma" charset="0"/>
                <a:ea typeface="Tahoma" charset="0"/>
                <a:cs typeface="Tahoma" charset="0"/>
              </a:rPr>
              <a:t>Field</a:t>
            </a:r>
            <a:endParaRPr sz="1200" dirty="0">
              <a:latin typeface="Tahoma" charset="0"/>
              <a:ea typeface="Tahoma" charset="0"/>
              <a:cs typeface="Tahoma" charset="0"/>
            </a:endParaRPr>
          </a:p>
        </p:txBody>
      </p:sp>
      <p:sp>
        <p:nvSpPr>
          <p:cNvPr id="27" name="object 8"/>
          <p:cNvSpPr txBox="1"/>
          <p:nvPr/>
        </p:nvSpPr>
        <p:spPr>
          <a:xfrm>
            <a:off x="356474" y="6810086"/>
            <a:ext cx="7111126" cy="180178"/>
          </a:xfrm>
          <a:prstGeom prst="rect">
            <a:avLst/>
          </a:prstGeom>
        </p:spPr>
        <p:txBody>
          <a:bodyPr vert="horz" wrap="square" lIns="0" tIns="10795" rIns="0" bIns="0" rtlCol="0">
            <a:spAutoFit/>
          </a:bodyPr>
          <a:lstStyle/>
          <a:p>
            <a:endParaRPr lang="en-US" sz="1100" dirty="0">
              <a:latin typeface="Tahoma" charset="0"/>
              <a:ea typeface="Tahoma" charset="0"/>
              <a:cs typeface="Tahoma" charset="0"/>
            </a:endParaRPr>
          </a:p>
        </p:txBody>
      </p:sp>
      <p:sp>
        <p:nvSpPr>
          <p:cNvPr id="7" name="TextBox 6">
            <a:extLst>
              <a:ext uri="{FF2B5EF4-FFF2-40B4-BE49-F238E27FC236}">
                <a16:creationId xmlns:a16="http://schemas.microsoft.com/office/drawing/2014/main" id="{4199916B-CC54-4C1E-B67D-DC0273130D12}"/>
              </a:ext>
            </a:extLst>
          </p:cNvPr>
          <p:cNvSpPr txBox="1"/>
          <p:nvPr/>
        </p:nvSpPr>
        <p:spPr>
          <a:xfrm>
            <a:off x="6772154" y="8990566"/>
            <a:ext cx="521137" cy="261610"/>
          </a:xfrm>
          <a:prstGeom prst="rect">
            <a:avLst/>
          </a:prstGeom>
          <a:noFill/>
        </p:spPr>
        <p:txBody>
          <a:bodyPr wrap="square" rtlCol="0">
            <a:spAutoFit/>
          </a:bodyPr>
          <a:lstStyle/>
          <a:p>
            <a:r>
              <a:rPr lang="en-US" sz="1100" dirty="0"/>
              <a:t>[2]</a:t>
            </a:r>
          </a:p>
        </p:txBody>
      </p:sp>
      <p:graphicFrame>
        <p:nvGraphicFramePr>
          <p:cNvPr id="13" name="Chart 12">
            <a:extLst>
              <a:ext uri="{FF2B5EF4-FFF2-40B4-BE49-F238E27FC236}">
                <a16:creationId xmlns:a16="http://schemas.microsoft.com/office/drawing/2014/main" id="{A7A68328-F3C2-45D0-BD86-851EB5628779}"/>
              </a:ext>
            </a:extLst>
          </p:cNvPr>
          <p:cNvGraphicFramePr>
            <a:graphicFrameLocks/>
          </p:cNvGraphicFramePr>
          <p:nvPr>
            <p:extLst>
              <p:ext uri="{D42A27DB-BD31-4B8C-83A1-F6EECF244321}">
                <p14:modId xmlns:p14="http://schemas.microsoft.com/office/powerpoint/2010/main" val="3207435533"/>
              </p:ext>
            </p:extLst>
          </p:nvPr>
        </p:nvGraphicFramePr>
        <p:xfrm>
          <a:off x="762000" y="7010400"/>
          <a:ext cx="6062979" cy="228663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p:cNvSpPr txBox="1"/>
          <p:nvPr/>
        </p:nvSpPr>
        <p:spPr>
          <a:xfrm>
            <a:off x="433386" y="512319"/>
            <a:ext cx="1700214" cy="197490"/>
          </a:xfrm>
          <a:prstGeom prst="rect">
            <a:avLst/>
          </a:prstGeom>
        </p:spPr>
        <p:txBody>
          <a:bodyPr vert="horz" wrap="square" lIns="0" tIns="12700" rIns="0" bIns="0" rtlCol="0">
            <a:spAutoFit/>
          </a:bodyPr>
          <a:lstStyle/>
          <a:p>
            <a:pPr marL="12700">
              <a:lnSpc>
                <a:spcPct val="100000"/>
              </a:lnSpc>
              <a:spcBef>
                <a:spcPts val="100"/>
              </a:spcBef>
            </a:pPr>
            <a:r>
              <a:rPr lang="en-US" sz="1200" b="1" spc="-5" dirty="0">
                <a:latin typeface="Tahoma"/>
                <a:cs typeface="Tahoma"/>
              </a:rPr>
              <a:t>Business Description</a:t>
            </a:r>
            <a:endParaRPr sz="1200" dirty="0">
              <a:latin typeface="Tahoma"/>
              <a:cs typeface="Tahoma"/>
            </a:endParaRPr>
          </a:p>
        </p:txBody>
      </p:sp>
      <p:sp>
        <p:nvSpPr>
          <p:cNvPr id="3" name="object 6"/>
          <p:cNvSpPr/>
          <p:nvPr/>
        </p:nvSpPr>
        <p:spPr>
          <a:xfrm>
            <a:off x="433386" y="730823"/>
            <a:ext cx="6867525" cy="208279"/>
          </a:xfrm>
          <a:custGeom>
            <a:avLst/>
            <a:gdLst/>
            <a:ahLst/>
            <a:cxnLst/>
            <a:rect l="l" t="t" r="r" b="b"/>
            <a:pathLst>
              <a:path w="4851400">
                <a:moveTo>
                  <a:pt x="0" y="0"/>
                </a:moveTo>
                <a:lnTo>
                  <a:pt x="4850892" y="0"/>
                </a:lnTo>
              </a:path>
            </a:pathLst>
          </a:custGeom>
          <a:ln w="12954">
            <a:solidFill>
              <a:srgbClr val="000000"/>
            </a:solidFill>
          </a:ln>
        </p:spPr>
        <p:txBody>
          <a:bodyPr wrap="square" lIns="0" tIns="0" rIns="0" bIns="0" rtlCol="0"/>
          <a:lstStyle/>
          <a:p>
            <a:endParaRPr/>
          </a:p>
        </p:txBody>
      </p:sp>
      <p:sp>
        <p:nvSpPr>
          <p:cNvPr id="4" name="object 7"/>
          <p:cNvSpPr txBox="1"/>
          <p:nvPr/>
        </p:nvSpPr>
        <p:spPr>
          <a:xfrm>
            <a:off x="433386" y="814012"/>
            <a:ext cx="2538414" cy="181460"/>
          </a:xfrm>
          <a:prstGeom prst="rect">
            <a:avLst/>
          </a:prstGeom>
        </p:spPr>
        <p:txBody>
          <a:bodyPr vert="horz" wrap="square" lIns="0" tIns="12065" rIns="0" bIns="0" rtlCol="0">
            <a:spAutoFit/>
          </a:bodyPr>
          <a:lstStyle/>
          <a:p>
            <a:pPr marL="12700">
              <a:lnSpc>
                <a:spcPct val="100000"/>
              </a:lnSpc>
              <a:spcBef>
                <a:spcPts val="95"/>
              </a:spcBef>
            </a:pPr>
            <a:r>
              <a:rPr lang="en-US" sz="1100" b="1" spc="-10" dirty="0">
                <a:solidFill>
                  <a:srgbClr val="DB3A2F"/>
                </a:solidFill>
                <a:latin typeface="Tahoma"/>
                <a:cs typeface="Tahoma"/>
              </a:rPr>
              <a:t>Revenue Breakdown </a:t>
            </a:r>
            <a:endParaRPr sz="1100" dirty="0">
              <a:latin typeface="Tahoma"/>
              <a:cs typeface="Tahoma"/>
            </a:endParaRPr>
          </a:p>
        </p:txBody>
      </p:sp>
      <p:sp>
        <p:nvSpPr>
          <p:cNvPr id="5" name="TextBox 4"/>
          <p:cNvSpPr txBox="1"/>
          <p:nvPr/>
        </p:nvSpPr>
        <p:spPr>
          <a:xfrm>
            <a:off x="433386" y="9346026"/>
            <a:ext cx="5648325" cy="400110"/>
          </a:xfrm>
          <a:prstGeom prst="rect">
            <a:avLst/>
          </a:prstGeom>
          <a:noFill/>
        </p:spPr>
        <p:txBody>
          <a:bodyPr wrap="square" rtlCol="0">
            <a:spAutoFit/>
          </a:bodyPr>
          <a:lstStyle/>
          <a:p>
            <a:r>
              <a:rPr lang="en-US" sz="1000" dirty="0"/>
              <a:t>[1] 10-k</a:t>
            </a:r>
          </a:p>
          <a:p>
            <a:r>
              <a:rPr lang="en-US" sz="1000" dirty="0"/>
              <a:t>[2] NEM Financial Reports</a:t>
            </a:r>
          </a:p>
        </p:txBody>
      </p:sp>
      <p:sp>
        <p:nvSpPr>
          <p:cNvPr id="7" name="TextBox 6"/>
          <p:cNvSpPr txBox="1"/>
          <p:nvPr/>
        </p:nvSpPr>
        <p:spPr>
          <a:xfrm>
            <a:off x="2971799" y="1078661"/>
            <a:ext cx="4329111" cy="3477875"/>
          </a:xfrm>
          <a:prstGeom prst="rect">
            <a:avLst/>
          </a:prstGeom>
          <a:noFill/>
        </p:spPr>
        <p:txBody>
          <a:bodyPr wrap="square" rtlCol="0">
            <a:spAutoFit/>
          </a:bodyPr>
          <a:lstStyle/>
          <a:p>
            <a:pPr indent="457200"/>
            <a:r>
              <a:rPr lang="en-US" sz="1100" dirty="0">
                <a:latin typeface="Tahoma" panose="020B0604030504040204" pitchFamily="34" charset="0"/>
                <a:ea typeface="Tahoma" panose="020B0604030504040204" pitchFamily="34" charset="0"/>
                <a:cs typeface="Tahoma" panose="020B0604030504040204" pitchFamily="34" charset="0"/>
              </a:rPr>
              <a:t>Newmont Mining has mines in five different countries spread through four continents controlling 23,000 square miles of gold mines. With the Goldcorp merger the frim will combine operations in common locations, but the company can still expect to see a more diversified portfolio that Goldcorp brings after the divestments from the acquisition are completed. An important aspect in having a consistent and sustainable growing revenue in the gold mining industry is to have a diversified portfolio of mines that operate on different recovery and maintenance cycles to assure production is always at an optimal level through out all the mines. </a:t>
            </a:r>
          </a:p>
          <a:p>
            <a:pPr indent="457200"/>
            <a:r>
              <a:rPr lang="en-US" sz="1100" dirty="0">
                <a:latin typeface="Tahoma" panose="020B0604030504040204" pitchFamily="34" charset="0"/>
                <a:ea typeface="Tahoma" panose="020B0604030504040204" pitchFamily="34" charset="0"/>
                <a:cs typeface="Tahoma" panose="020B0604030504040204" pitchFamily="34" charset="0"/>
              </a:rPr>
              <a:t>Newmont mining has nearly doubled its adjusted net income since 2016 growing from $328 million to $692 million in 2018, which was slightly lower than 2017 due to portfolio improvements and impairments of exploration, especially, in North America. Their total gold production also decreased by nearly 3% because due to recoveries in some mines and lower leach tons in others. This decreased in revenue is what the company is trying to avoid growing forward by having a more diversified portfolio and focusing on keeping costs below competitors. </a:t>
            </a:r>
          </a:p>
        </p:txBody>
      </p:sp>
      <p:graphicFrame>
        <p:nvGraphicFramePr>
          <p:cNvPr id="8" name="Chart 7"/>
          <p:cNvGraphicFramePr>
            <a:graphicFrameLocks/>
          </p:cNvGraphicFramePr>
          <p:nvPr/>
        </p:nvGraphicFramePr>
        <p:xfrm>
          <a:off x="0" y="1332576"/>
          <a:ext cx="3357562" cy="2970044"/>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3652D0AC-8A06-4235-A31F-74886A5B2282}"/>
              </a:ext>
            </a:extLst>
          </p:cNvPr>
          <p:cNvPicPr>
            <a:picLocks noChangeAspect="1"/>
          </p:cNvPicPr>
          <p:nvPr/>
        </p:nvPicPr>
        <p:blipFill>
          <a:blip r:embed="rId3"/>
          <a:stretch>
            <a:fillRect/>
          </a:stretch>
        </p:blipFill>
        <p:spPr>
          <a:xfrm>
            <a:off x="475192" y="5715000"/>
            <a:ext cx="6822015" cy="1620101"/>
          </a:xfrm>
          <a:prstGeom prst="rect">
            <a:avLst/>
          </a:prstGeom>
        </p:spPr>
      </p:pic>
      <p:pic>
        <p:nvPicPr>
          <p:cNvPr id="9" name="Picture 8">
            <a:extLst>
              <a:ext uri="{FF2B5EF4-FFF2-40B4-BE49-F238E27FC236}">
                <a16:creationId xmlns:a16="http://schemas.microsoft.com/office/drawing/2014/main" id="{D4F5EA5E-FB3E-4E3D-9356-B0196E038846}"/>
              </a:ext>
            </a:extLst>
          </p:cNvPr>
          <p:cNvPicPr>
            <a:picLocks noChangeAspect="1"/>
          </p:cNvPicPr>
          <p:nvPr/>
        </p:nvPicPr>
        <p:blipFill>
          <a:blip r:embed="rId4"/>
          <a:stretch>
            <a:fillRect/>
          </a:stretch>
        </p:blipFill>
        <p:spPr>
          <a:xfrm>
            <a:off x="433386" y="7543800"/>
            <a:ext cx="6863821" cy="1617439"/>
          </a:xfrm>
          <a:prstGeom prst="rect">
            <a:avLst/>
          </a:prstGeom>
        </p:spPr>
      </p:pic>
      <p:sp>
        <p:nvSpPr>
          <p:cNvPr id="10" name="TextBox 9">
            <a:extLst>
              <a:ext uri="{FF2B5EF4-FFF2-40B4-BE49-F238E27FC236}">
                <a16:creationId xmlns:a16="http://schemas.microsoft.com/office/drawing/2014/main" id="{FE0AC3CF-36AA-438E-821E-6CF263F4BD66}"/>
              </a:ext>
            </a:extLst>
          </p:cNvPr>
          <p:cNvSpPr txBox="1"/>
          <p:nvPr/>
        </p:nvSpPr>
        <p:spPr>
          <a:xfrm>
            <a:off x="433386" y="4419600"/>
            <a:ext cx="6863821" cy="1107996"/>
          </a:xfrm>
          <a:prstGeom prst="rect">
            <a:avLst/>
          </a:prstGeom>
          <a:noFill/>
        </p:spPr>
        <p:txBody>
          <a:bodyPr wrap="square" rtlCol="0">
            <a:spAutoFit/>
          </a:bodyPr>
          <a:lstStyle/>
          <a:p>
            <a:pPr indent="457200"/>
            <a:r>
              <a:rPr lang="en-US" sz="1100" dirty="0">
                <a:latin typeface="Tahoma" panose="020B0604030504040204" pitchFamily="34" charset="0"/>
                <a:ea typeface="Tahoma" panose="020B0604030504040204" pitchFamily="34" charset="0"/>
                <a:cs typeface="Tahoma" panose="020B0604030504040204" pitchFamily="34" charset="0"/>
              </a:rPr>
              <a:t>Despite Newmont’s recent decrease in revenue, Newmont is still one of the top producers in the world with outstanding margins compared to industry average. Newmont has $3.2 billion dollars in cash with only $0.9 billion in long-term debt. Newmont also has an industry leading sustaining cost per ounce of gold and a growing balanced reserve. Newmont has focused on strategy acquisitions focusing on improving synergies, with expect synergies saving of $265 million alone from Nevada Joint Venture, and even more synergies savings once the merger with Goldcorp is completed.  </a:t>
            </a:r>
          </a:p>
        </p:txBody>
      </p:sp>
      <p:sp>
        <p:nvSpPr>
          <p:cNvPr id="11" name="Rectangle 10">
            <a:extLst>
              <a:ext uri="{FF2B5EF4-FFF2-40B4-BE49-F238E27FC236}">
                <a16:creationId xmlns:a16="http://schemas.microsoft.com/office/drawing/2014/main" id="{189609D4-7048-426A-95DD-E61D57767C37}"/>
              </a:ext>
            </a:extLst>
          </p:cNvPr>
          <p:cNvSpPr/>
          <p:nvPr/>
        </p:nvSpPr>
        <p:spPr>
          <a:xfrm>
            <a:off x="6961763" y="7155215"/>
            <a:ext cx="370614" cy="261610"/>
          </a:xfrm>
          <a:prstGeom prst="rect">
            <a:avLst/>
          </a:prstGeom>
        </p:spPr>
        <p:txBody>
          <a:bodyPr wrap="none">
            <a:spAutoFit/>
          </a:bodyPr>
          <a:lstStyle/>
          <a:p>
            <a:r>
              <a:rPr lang="en-US" sz="1100" dirty="0">
                <a:latin typeface="Tahoma" panose="020B0604030504040204" pitchFamily="34" charset="0"/>
                <a:ea typeface="Tahoma" panose="020B0604030504040204" pitchFamily="34" charset="0"/>
                <a:cs typeface="Tahoma" panose="020B0604030504040204" pitchFamily="34" charset="0"/>
              </a:rPr>
              <a:t>[2]</a:t>
            </a:r>
          </a:p>
        </p:txBody>
      </p:sp>
      <p:sp>
        <p:nvSpPr>
          <p:cNvPr id="13" name="Rectangle 12">
            <a:extLst>
              <a:ext uri="{FF2B5EF4-FFF2-40B4-BE49-F238E27FC236}">
                <a16:creationId xmlns:a16="http://schemas.microsoft.com/office/drawing/2014/main" id="{454513B0-3CEE-4CE5-AC2F-52E803F3C83D}"/>
              </a:ext>
            </a:extLst>
          </p:cNvPr>
          <p:cNvSpPr/>
          <p:nvPr/>
        </p:nvSpPr>
        <p:spPr>
          <a:xfrm>
            <a:off x="6926593" y="9026604"/>
            <a:ext cx="370614" cy="261610"/>
          </a:xfrm>
          <a:prstGeom prst="rect">
            <a:avLst/>
          </a:prstGeom>
        </p:spPr>
        <p:txBody>
          <a:bodyPr wrap="none">
            <a:spAutoFit/>
          </a:bodyPr>
          <a:lstStyle/>
          <a:p>
            <a:r>
              <a:rPr lang="en-US" sz="1100">
                <a:latin typeface="Tahoma" panose="020B0604030504040204" pitchFamily="34" charset="0"/>
                <a:ea typeface="Tahoma" panose="020B0604030504040204" pitchFamily="34" charset="0"/>
                <a:cs typeface="Tahoma" panose="020B0604030504040204" pitchFamily="34" charset="0"/>
              </a:rPr>
              <a:t>[2]</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1315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p:cNvSpPr txBox="1"/>
          <p:nvPr/>
        </p:nvSpPr>
        <p:spPr>
          <a:xfrm>
            <a:off x="2418333" y="577088"/>
            <a:ext cx="145224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ahoma"/>
                <a:cs typeface="Tahoma"/>
              </a:rPr>
              <a:t>Industry</a:t>
            </a:r>
            <a:r>
              <a:rPr sz="1200" b="1" spc="-75" dirty="0">
                <a:latin typeface="Tahoma"/>
                <a:cs typeface="Tahoma"/>
              </a:rPr>
              <a:t> </a:t>
            </a:r>
            <a:r>
              <a:rPr sz="1200" b="1" dirty="0">
                <a:latin typeface="Tahoma"/>
                <a:cs typeface="Tahoma"/>
              </a:rPr>
              <a:t>Overview</a:t>
            </a:r>
            <a:endParaRPr sz="1200" dirty="0">
              <a:latin typeface="Tahoma"/>
              <a:cs typeface="Tahoma"/>
            </a:endParaRPr>
          </a:p>
        </p:txBody>
      </p:sp>
      <p:sp>
        <p:nvSpPr>
          <p:cNvPr id="3" name="object 6"/>
          <p:cNvSpPr/>
          <p:nvPr/>
        </p:nvSpPr>
        <p:spPr>
          <a:xfrm>
            <a:off x="2430779" y="792861"/>
            <a:ext cx="4851400" cy="0"/>
          </a:xfrm>
          <a:custGeom>
            <a:avLst/>
            <a:gdLst/>
            <a:ahLst/>
            <a:cxnLst/>
            <a:rect l="l" t="t" r="r" b="b"/>
            <a:pathLst>
              <a:path w="4851400">
                <a:moveTo>
                  <a:pt x="0" y="0"/>
                </a:moveTo>
                <a:lnTo>
                  <a:pt x="4850892" y="0"/>
                </a:lnTo>
              </a:path>
            </a:pathLst>
          </a:custGeom>
          <a:ln w="12954">
            <a:solidFill>
              <a:srgbClr val="000000"/>
            </a:solidFill>
          </a:ln>
        </p:spPr>
        <p:txBody>
          <a:bodyPr wrap="square" lIns="0" tIns="0" rIns="0" bIns="0" rtlCol="0"/>
          <a:lstStyle/>
          <a:p>
            <a:endParaRPr/>
          </a:p>
        </p:txBody>
      </p:sp>
      <p:sp>
        <p:nvSpPr>
          <p:cNvPr id="4" name="object 7"/>
          <p:cNvSpPr txBox="1"/>
          <p:nvPr/>
        </p:nvSpPr>
        <p:spPr>
          <a:xfrm>
            <a:off x="2418332" y="849884"/>
            <a:ext cx="1620267" cy="181460"/>
          </a:xfrm>
          <a:prstGeom prst="rect">
            <a:avLst/>
          </a:prstGeom>
        </p:spPr>
        <p:txBody>
          <a:bodyPr vert="horz" wrap="square" lIns="0" tIns="12065" rIns="0" bIns="0" rtlCol="0">
            <a:spAutoFit/>
          </a:bodyPr>
          <a:lstStyle/>
          <a:p>
            <a:pPr marL="12700">
              <a:lnSpc>
                <a:spcPct val="100000"/>
              </a:lnSpc>
              <a:spcBef>
                <a:spcPts val="95"/>
              </a:spcBef>
            </a:pPr>
            <a:r>
              <a:rPr lang="en-US" sz="1100" b="1" spc="-10" dirty="0">
                <a:solidFill>
                  <a:srgbClr val="DB3A2F"/>
                </a:solidFill>
                <a:latin typeface="Tahoma"/>
                <a:cs typeface="Tahoma"/>
              </a:rPr>
              <a:t>Gold Mining</a:t>
            </a:r>
            <a:r>
              <a:rPr sz="1100" b="1" spc="-35" dirty="0">
                <a:solidFill>
                  <a:srgbClr val="DB3A2F"/>
                </a:solidFill>
                <a:latin typeface="Tahoma"/>
                <a:cs typeface="Tahoma"/>
              </a:rPr>
              <a:t> </a:t>
            </a:r>
            <a:r>
              <a:rPr sz="1100" b="1" spc="-5" dirty="0">
                <a:solidFill>
                  <a:srgbClr val="DB3A2F"/>
                </a:solidFill>
                <a:latin typeface="Tahoma"/>
                <a:cs typeface="Tahoma"/>
              </a:rPr>
              <a:t>Industry</a:t>
            </a:r>
            <a:endParaRPr sz="1100" dirty="0">
              <a:latin typeface="Tahoma"/>
              <a:cs typeface="Tahoma"/>
            </a:endParaRPr>
          </a:p>
        </p:txBody>
      </p:sp>
      <p:sp>
        <p:nvSpPr>
          <p:cNvPr id="5" name="object 8"/>
          <p:cNvSpPr txBox="1"/>
          <p:nvPr/>
        </p:nvSpPr>
        <p:spPr>
          <a:xfrm>
            <a:off x="2418333" y="1112203"/>
            <a:ext cx="4973067" cy="4455130"/>
          </a:xfrm>
          <a:prstGeom prst="rect">
            <a:avLst/>
          </a:prstGeom>
        </p:spPr>
        <p:txBody>
          <a:bodyPr vert="horz" wrap="square" lIns="0" tIns="11430" rIns="0" bIns="0" rtlCol="0">
            <a:spAutoFit/>
          </a:bodyPr>
          <a:lstStyle/>
          <a:p>
            <a:pPr marL="12700" marR="5080" indent="457200" algn="just">
              <a:lnSpc>
                <a:spcPct val="100600"/>
              </a:lnSpc>
              <a:spcBef>
                <a:spcPts val="90"/>
              </a:spcBef>
            </a:pPr>
            <a:r>
              <a:rPr lang="en-US" sz="1100" spc="-5" dirty="0">
                <a:latin typeface="Tahoma" charset="0"/>
                <a:ea typeface="Tahoma" charset="0"/>
                <a:cs typeface="Tahoma" charset="0"/>
              </a:rPr>
              <a:t>The gold mining industry focuses on the mining and production of gold as a raw material that range in use from jewelry and special coins, to technology and gold bullion. For a large part goldminers focus on gold production with contracts in place to move that gold to refineries to be used for investment and fabrication as we mentioned. However, gold can also be sold as concentrate or raw material for other uses. Companies in the industry own the mines that they mine but some mines can be owned by multiple companies and organizations where synergies come into place. The industry has reached a mature level of growth as far as mines and projects go so firms have focused on consolidation and synergies to remain competitive. Aside from having to acquire the mines and materials to mine them, companies have to continuously focus on the life of their mines. Not only do companies have to worry about the cheapest and largest production levels for their mines they also have to take into account safety in their mines, resting cycles, production hold-ups, and life of the mine to create a consistent production year after year. Companies have to create a safe and diverse portfolio can allow them to operate at a consistent level of production regardless of any hold-ups or unexpected slow downs in any given project. </a:t>
            </a:r>
          </a:p>
          <a:p>
            <a:pPr marL="12700" marR="5080" indent="457200" algn="just">
              <a:lnSpc>
                <a:spcPct val="100600"/>
              </a:lnSpc>
              <a:spcBef>
                <a:spcPts val="90"/>
              </a:spcBef>
            </a:pPr>
            <a:r>
              <a:rPr lang="en-US" sz="1100" spc="-5" dirty="0">
                <a:latin typeface="Tahoma" charset="0"/>
                <a:ea typeface="Tahoma" charset="0"/>
                <a:cs typeface="Tahoma" charset="0"/>
              </a:rPr>
              <a:t>To stay competitive firms have to acquire other firms and other projects to take advantage of potential synergies. Synergies is the extra value that can be attained from joint forces of two or more firms when compared to their individual productions. This is largely important for miners because taking advantage of the right synergies can increase your production levels, lower costs, and increase the life of assets or mines. Companies like Newmont are industry leaders in taking advantages of synergies both through joint ventures and through mergers and acquisitions.</a:t>
            </a:r>
          </a:p>
        </p:txBody>
      </p:sp>
      <p:sp>
        <p:nvSpPr>
          <p:cNvPr id="6" name="object 11"/>
          <p:cNvSpPr txBox="1"/>
          <p:nvPr/>
        </p:nvSpPr>
        <p:spPr>
          <a:xfrm>
            <a:off x="492505" y="718057"/>
            <a:ext cx="1728470" cy="4443845"/>
          </a:xfrm>
          <a:prstGeom prst="rect">
            <a:avLst/>
          </a:prstGeom>
        </p:spPr>
        <p:txBody>
          <a:bodyPr vert="horz" wrap="square" lIns="0" tIns="12700" rIns="0" bIns="0" rtlCol="0">
            <a:spAutoFit/>
          </a:bodyPr>
          <a:lstStyle/>
          <a:p>
            <a:pPr marL="12700" marR="281305">
              <a:lnSpc>
                <a:spcPct val="150800"/>
              </a:lnSpc>
              <a:spcBef>
                <a:spcPts val="100"/>
              </a:spcBef>
            </a:pPr>
            <a:r>
              <a:rPr sz="1200" spc="-5" dirty="0">
                <a:latin typeface="Tahoma"/>
                <a:cs typeface="Tahoma"/>
              </a:rPr>
              <a:t>Business Description  </a:t>
            </a:r>
            <a:r>
              <a:rPr sz="1200" b="1" spc="-5" dirty="0">
                <a:latin typeface="Tahoma"/>
                <a:cs typeface="Tahoma"/>
              </a:rPr>
              <a:t>Industry</a:t>
            </a:r>
            <a:r>
              <a:rPr sz="1200" b="1" spc="-90" dirty="0">
                <a:latin typeface="Tahoma"/>
                <a:cs typeface="Tahoma"/>
              </a:rPr>
              <a:t> </a:t>
            </a:r>
            <a:r>
              <a:rPr sz="1200" b="1" dirty="0">
                <a:latin typeface="Tahoma"/>
                <a:cs typeface="Tahoma"/>
              </a:rPr>
              <a:t>Overview  </a:t>
            </a:r>
            <a:r>
              <a:rPr sz="1200" spc="-5" dirty="0">
                <a:latin typeface="Tahoma"/>
                <a:cs typeface="Tahoma"/>
              </a:rPr>
              <a:t>Competitors</a:t>
            </a:r>
            <a:endParaRPr sz="1200" dirty="0">
              <a:latin typeface="Tahoma"/>
              <a:cs typeface="Tahoma"/>
            </a:endParaRPr>
          </a:p>
          <a:p>
            <a:pPr marL="12700">
              <a:lnSpc>
                <a:spcPct val="100000"/>
              </a:lnSpc>
              <a:spcBef>
                <a:spcPts val="735"/>
              </a:spcBef>
            </a:pPr>
            <a:r>
              <a:rPr sz="1200" spc="-5" dirty="0">
                <a:latin typeface="Tahoma"/>
                <a:cs typeface="Tahoma"/>
              </a:rPr>
              <a:t>Thesis Highlights:</a:t>
            </a:r>
            <a:endParaRPr sz="1200" dirty="0">
              <a:latin typeface="Tahoma"/>
              <a:cs typeface="Tahoma"/>
            </a:endParaRPr>
          </a:p>
          <a:p>
            <a:pPr marL="241300" marR="445770" indent="-228600">
              <a:lnSpc>
                <a:spcPct val="100800"/>
              </a:lnSpc>
              <a:spcBef>
                <a:spcPts val="720"/>
              </a:spcBef>
              <a:buSzPct val="83333"/>
              <a:buFont typeface="Symbol"/>
              <a:buChar char=""/>
              <a:tabLst>
                <a:tab pos="240665" algn="l"/>
                <a:tab pos="241300" algn="l"/>
              </a:tabLst>
            </a:pPr>
            <a:r>
              <a:rPr sz="1200" spc="-5" dirty="0">
                <a:latin typeface="Tahoma"/>
                <a:cs typeface="Tahoma"/>
              </a:rPr>
              <a:t>Strategic</a:t>
            </a:r>
            <a:r>
              <a:rPr sz="1200" spc="-85" dirty="0">
                <a:latin typeface="Tahoma"/>
                <a:cs typeface="Tahoma"/>
              </a:rPr>
              <a:t> </a:t>
            </a:r>
            <a:r>
              <a:rPr sz="1200" dirty="0">
                <a:latin typeface="Tahoma"/>
                <a:cs typeface="Tahoma"/>
              </a:rPr>
              <a:t>Route  </a:t>
            </a:r>
            <a:r>
              <a:rPr sz="1200" spc="-5" dirty="0">
                <a:latin typeface="Tahoma"/>
                <a:cs typeface="Tahoma"/>
              </a:rPr>
              <a:t>Network</a:t>
            </a:r>
            <a:endParaRPr sz="1200" dirty="0">
              <a:latin typeface="Tahoma"/>
              <a:cs typeface="Tahoma"/>
            </a:endParaRPr>
          </a:p>
          <a:p>
            <a:pPr marL="241300" marR="111125" indent="-228600">
              <a:lnSpc>
                <a:spcPct val="100000"/>
              </a:lnSpc>
              <a:spcBef>
                <a:spcPts val="509"/>
              </a:spcBef>
              <a:buSzPct val="83333"/>
              <a:buFont typeface="Symbol"/>
              <a:buChar char=""/>
              <a:tabLst>
                <a:tab pos="240665" algn="l"/>
                <a:tab pos="241300" algn="l"/>
              </a:tabLst>
            </a:pPr>
            <a:r>
              <a:rPr sz="1200" spc="-5" dirty="0">
                <a:latin typeface="Tahoma"/>
                <a:cs typeface="Tahoma"/>
              </a:rPr>
              <a:t>Long-Term Financial  Performance</a:t>
            </a:r>
            <a:endParaRPr sz="1200" dirty="0">
              <a:latin typeface="Tahoma"/>
              <a:cs typeface="Tahoma"/>
            </a:endParaRPr>
          </a:p>
          <a:p>
            <a:pPr marL="241300" marR="328930" indent="-228600">
              <a:lnSpc>
                <a:spcPct val="100000"/>
              </a:lnSpc>
              <a:spcBef>
                <a:spcPts val="515"/>
              </a:spcBef>
              <a:buSzPct val="83333"/>
              <a:buFont typeface="Symbol"/>
              <a:buChar char=""/>
              <a:tabLst>
                <a:tab pos="240665" algn="l"/>
                <a:tab pos="241300" algn="l"/>
              </a:tabLst>
            </a:pPr>
            <a:r>
              <a:rPr sz="1200" spc="-5" dirty="0">
                <a:latin typeface="Tahoma"/>
                <a:cs typeface="Tahoma"/>
              </a:rPr>
              <a:t>Poised for</a:t>
            </a:r>
            <a:r>
              <a:rPr sz="1200" spc="-75" dirty="0">
                <a:latin typeface="Tahoma"/>
                <a:cs typeface="Tahoma"/>
              </a:rPr>
              <a:t> </a:t>
            </a:r>
            <a:r>
              <a:rPr sz="1200" spc="-5" dirty="0">
                <a:latin typeface="Tahoma"/>
                <a:cs typeface="Tahoma"/>
              </a:rPr>
              <a:t>Future  Success</a:t>
            </a:r>
            <a:endParaRPr sz="1200" dirty="0">
              <a:latin typeface="Tahoma"/>
              <a:cs typeface="Tahoma"/>
            </a:endParaRPr>
          </a:p>
          <a:p>
            <a:pPr marL="12700">
              <a:lnSpc>
                <a:spcPct val="100000"/>
              </a:lnSpc>
              <a:spcBef>
                <a:spcPts val="515"/>
              </a:spcBef>
            </a:pPr>
            <a:r>
              <a:rPr sz="1200" spc="-5" dirty="0">
                <a:latin typeface="Tahoma"/>
                <a:cs typeface="Tahoma"/>
              </a:rPr>
              <a:t>Thesis Risks:</a:t>
            </a:r>
            <a:endParaRPr sz="1200" dirty="0">
              <a:latin typeface="Tahoma"/>
              <a:cs typeface="Tahoma"/>
            </a:endParaRPr>
          </a:p>
          <a:p>
            <a:pPr marL="241300" indent="-228600">
              <a:lnSpc>
                <a:spcPct val="100000"/>
              </a:lnSpc>
              <a:spcBef>
                <a:spcPts val="730"/>
              </a:spcBef>
              <a:buSzPct val="83333"/>
              <a:buFont typeface="Symbol"/>
              <a:buChar char=""/>
              <a:tabLst>
                <a:tab pos="240665" algn="l"/>
                <a:tab pos="241300" algn="l"/>
              </a:tabLst>
            </a:pPr>
            <a:r>
              <a:rPr sz="1200" dirty="0">
                <a:latin typeface="Tahoma"/>
                <a:cs typeface="Tahoma"/>
              </a:rPr>
              <a:t>Market</a:t>
            </a:r>
            <a:r>
              <a:rPr sz="1200" spc="-15" dirty="0">
                <a:latin typeface="Tahoma"/>
                <a:cs typeface="Tahoma"/>
              </a:rPr>
              <a:t> </a:t>
            </a:r>
            <a:r>
              <a:rPr sz="1200" spc="-5" dirty="0">
                <a:latin typeface="Tahoma"/>
                <a:cs typeface="Tahoma"/>
              </a:rPr>
              <a:t>Competition</a:t>
            </a:r>
            <a:endParaRPr lang="en-US" sz="1200" dirty="0">
              <a:latin typeface="Tahoma"/>
              <a:cs typeface="Tahoma"/>
            </a:endParaRPr>
          </a:p>
          <a:p>
            <a:pPr marL="241300" indent="-228600">
              <a:lnSpc>
                <a:spcPct val="100000"/>
              </a:lnSpc>
              <a:spcBef>
                <a:spcPts val="730"/>
              </a:spcBef>
              <a:buSzPct val="83333"/>
              <a:buFont typeface="Symbol"/>
              <a:buChar char=""/>
              <a:tabLst>
                <a:tab pos="240665" algn="l"/>
                <a:tab pos="241300" algn="l"/>
              </a:tabLst>
            </a:pPr>
            <a:r>
              <a:rPr sz="1200" dirty="0">
                <a:latin typeface="Tahoma"/>
                <a:cs typeface="Tahoma"/>
              </a:rPr>
              <a:t>Economic</a:t>
            </a:r>
            <a:r>
              <a:rPr sz="1200" spc="-85" dirty="0">
                <a:latin typeface="Tahoma"/>
                <a:cs typeface="Tahoma"/>
              </a:rPr>
              <a:t> </a:t>
            </a:r>
            <a:r>
              <a:rPr sz="1200" spc="-5" dirty="0">
                <a:latin typeface="Tahoma"/>
                <a:cs typeface="Tahoma"/>
              </a:rPr>
              <a:t>Cyclicality  </a:t>
            </a:r>
            <a:endParaRPr lang="en-US" sz="1200" spc="-5" dirty="0">
              <a:latin typeface="Tahoma"/>
              <a:cs typeface="Tahoma"/>
            </a:endParaRPr>
          </a:p>
          <a:p>
            <a:pPr marL="12700">
              <a:lnSpc>
                <a:spcPct val="100000"/>
              </a:lnSpc>
              <a:spcBef>
                <a:spcPts val="730"/>
              </a:spcBef>
              <a:buSzPct val="83333"/>
              <a:tabLst>
                <a:tab pos="240665" algn="l"/>
                <a:tab pos="241300" algn="l"/>
              </a:tabLst>
            </a:pPr>
            <a:r>
              <a:rPr sz="1200" spc="-5" dirty="0">
                <a:latin typeface="Tahoma"/>
                <a:cs typeface="Tahoma"/>
              </a:rPr>
              <a:t>Valuation:</a:t>
            </a:r>
            <a:endParaRPr sz="1200" dirty="0">
              <a:latin typeface="Tahoma"/>
              <a:cs typeface="Tahoma"/>
            </a:endParaRPr>
          </a:p>
          <a:p>
            <a:pPr marL="241300" indent="-228600">
              <a:lnSpc>
                <a:spcPct val="100000"/>
              </a:lnSpc>
              <a:spcBef>
                <a:spcPts val="730"/>
              </a:spcBef>
              <a:buSzPct val="83333"/>
              <a:buFont typeface="Symbol"/>
              <a:buChar char=""/>
              <a:tabLst>
                <a:tab pos="240665" algn="l"/>
                <a:tab pos="241300" algn="l"/>
              </a:tabLst>
            </a:pPr>
            <a:r>
              <a:rPr sz="1200" spc="-5" dirty="0">
                <a:latin typeface="Tahoma"/>
                <a:cs typeface="Tahoma"/>
              </a:rPr>
              <a:t>Comparable</a:t>
            </a:r>
            <a:r>
              <a:rPr sz="1200" spc="-15" dirty="0">
                <a:latin typeface="Tahoma"/>
                <a:cs typeface="Tahoma"/>
              </a:rPr>
              <a:t> </a:t>
            </a:r>
            <a:r>
              <a:rPr sz="1200" spc="-5" dirty="0">
                <a:latin typeface="Tahoma"/>
                <a:cs typeface="Tahoma"/>
              </a:rPr>
              <a:t>Analysis</a:t>
            </a:r>
            <a:endParaRPr sz="1200" dirty="0">
              <a:latin typeface="Tahoma"/>
              <a:cs typeface="Tahoma"/>
            </a:endParaRPr>
          </a:p>
          <a:p>
            <a:pPr marL="241300" indent="-228600">
              <a:lnSpc>
                <a:spcPct val="100000"/>
              </a:lnSpc>
              <a:spcBef>
                <a:spcPts val="730"/>
              </a:spcBef>
              <a:buSzPct val="83333"/>
              <a:buFont typeface="Symbol"/>
              <a:buChar char=""/>
              <a:tabLst>
                <a:tab pos="240665" algn="l"/>
                <a:tab pos="241300" algn="l"/>
              </a:tabLst>
            </a:pPr>
            <a:r>
              <a:rPr sz="1200" spc="-5" dirty="0">
                <a:latin typeface="Tahoma"/>
                <a:cs typeface="Tahoma"/>
              </a:rPr>
              <a:t>Discounted Cash</a:t>
            </a:r>
            <a:r>
              <a:rPr sz="1200" spc="-50" dirty="0">
                <a:latin typeface="Tahoma"/>
                <a:cs typeface="Tahoma"/>
              </a:rPr>
              <a:t> </a:t>
            </a:r>
            <a:r>
              <a:rPr sz="1200" spc="-5" dirty="0">
                <a:latin typeface="Tahoma"/>
                <a:cs typeface="Tahoma"/>
              </a:rPr>
              <a:t>Flow</a:t>
            </a:r>
            <a:endParaRPr sz="1200" dirty="0">
              <a:latin typeface="Tahoma"/>
              <a:cs typeface="Tahoma"/>
            </a:endParaRPr>
          </a:p>
          <a:p>
            <a:pPr marL="241300" indent="-228600">
              <a:lnSpc>
                <a:spcPct val="100000"/>
              </a:lnSpc>
              <a:spcBef>
                <a:spcPts val="740"/>
              </a:spcBef>
              <a:buSzPct val="83333"/>
              <a:buFont typeface="Symbol"/>
              <a:buChar char=""/>
              <a:tabLst>
                <a:tab pos="240665" algn="l"/>
                <a:tab pos="241300" algn="l"/>
              </a:tabLst>
            </a:pPr>
            <a:r>
              <a:rPr sz="1200" spc="-5" dirty="0">
                <a:latin typeface="Tahoma"/>
                <a:cs typeface="Tahoma"/>
              </a:rPr>
              <a:t>Football</a:t>
            </a:r>
            <a:r>
              <a:rPr sz="1200" spc="-10" dirty="0">
                <a:latin typeface="Tahoma"/>
                <a:cs typeface="Tahoma"/>
              </a:rPr>
              <a:t> </a:t>
            </a:r>
            <a:r>
              <a:rPr sz="1200" spc="-5" dirty="0">
                <a:latin typeface="Tahoma"/>
                <a:cs typeface="Tahoma"/>
              </a:rPr>
              <a:t>Field</a:t>
            </a:r>
            <a:endParaRPr sz="1200" dirty="0">
              <a:latin typeface="Tahoma"/>
              <a:cs typeface="Tahoma"/>
            </a:endParaRPr>
          </a:p>
        </p:txBody>
      </p:sp>
      <p:sp>
        <p:nvSpPr>
          <p:cNvPr id="7" name="TextBox 6"/>
          <p:cNvSpPr txBox="1"/>
          <p:nvPr/>
        </p:nvSpPr>
        <p:spPr>
          <a:xfrm>
            <a:off x="401255" y="9372600"/>
            <a:ext cx="5648325" cy="400110"/>
          </a:xfrm>
          <a:prstGeom prst="rect">
            <a:avLst/>
          </a:prstGeom>
          <a:noFill/>
        </p:spPr>
        <p:txBody>
          <a:bodyPr wrap="square" rtlCol="0">
            <a:spAutoFit/>
          </a:bodyPr>
          <a:lstStyle/>
          <a:p>
            <a:r>
              <a:rPr lang="en-US" sz="1000" dirty="0"/>
              <a:t>[1] 10-K</a:t>
            </a:r>
          </a:p>
          <a:p>
            <a:r>
              <a:rPr lang="en-US" sz="1000" dirty="0"/>
              <a:t>[2] Bloomberg </a:t>
            </a:r>
          </a:p>
        </p:txBody>
      </p:sp>
      <p:sp>
        <p:nvSpPr>
          <p:cNvPr id="8" name="TextBox 7">
            <a:extLst>
              <a:ext uri="{FF2B5EF4-FFF2-40B4-BE49-F238E27FC236}">
                <a16:creationId xmlns:a16="http://schemas.microsoft.com/office/drawing/2014/main" id="{36EA6333-2E6F-4E62-AB73-5CB65781AEA6}"/>
              </a:ext>
            </a:extLst>
          </p:cNvPr>
          <p:cNvSpPr txBox="1"/>
          <p:nvPr/>
        </p:nvSpPr>
        <p:spPr>
          <a:xfrm>
            <a:off x="492505" y="5504527"/>
            <a:ext cx="6898895" cy="1277273"/>
          </a:xfrm>
          <a:prstGeom prst="rect">
            <a:avLst/>
          </a:prstGeom>
          <a:noFill/>
        </p:spPr>
        <p:txBody>
          <a:bodyPr wrap="square" rtlCol="0">
            <a:spAutoFit/>
          </a:bodyPr>
          <a:lstStyle/>
          <a:p>
            <a:pPr indent="457200"/>
            <a:r>
              <a:rPr lang="en-US" sz="1100" dirty="0">
                <a:latin typeface="Tahoma" charset="0"/>
                <a:ea typeface="Tahoma" charset="0"/>
                <a:cs typeface="Tahoma" charset="0"/>
              </a:rPr>
              <a:t>This industry is largely dominated by two firms, Barrick and Newmont, and due to a current consolidation period currently happening in the industry, these two companies are likely to grow stronger in the coming years. This creates a high barrier of entry due to large costs associated with acquiring the resources and materials needed as well as the condensates market share. Companies don’t have much direct competition considering the consolidation of the market, however, there are some areas where substitutes have replaced gold, but gold still remains largely irreplaceable due to the investing value associated with gold.  </a:t>
            </a:r>
          </a:p>
        </p:txBody>
      </p:sp>
      <p:sp>
        <p:nvSpPr>
          <p:cNvPr id="9" name="object 7">
            <a:extLst>
              <a:ext uri="{FF2B5EF4-FFF2-40B4-BE49-F238E27FC236}">
                <a16:creationId xmlns:a16="http://schemas.microsoft.com/office/drawing/2014/main" id="{57643F5E-B545-4019-97A3-E918E5848523}"/>
              </a:ext>
            </a:extLst>
          </p:cNvPr>
          <p:cNvSpPr txBox="1"/>
          <p:nvPr/>
        </p:nvSpPr>
        <p:spPr>
          <a:xfrm>
            <a:off x="574738" y="6870982"/>
            <a:ext cx="1609725" cy="181460"/>
          </a:xfrm>
          <a:prstGeom prst="rect">
            <a:avLst/>
          </a:prstGeom>
        </p:spPr>
        <p:txBody>
          <a:bodyPr vert="horz" wrap="square" lIns="0" tIns="12065" rIns="0" bIns="0" rtlCol="0">
            <a:spAutoFit/>
          </a:bodyPr>
          <a:lstStyle/>
          <a:p>
            <a:pPr marL="12700">
              <a:lnSpc>
                <a:spcPct val="100000"/>
              </a:lnSpc>
              <a:spcBef>
                <a:spcPts val="95"/>
              </a:spcBef>
            </a:pPr>
            <a:r>
              <a:rPr lang="en-US" sz="1100" b="1" spc="-10" dirty="0">
                <a:solidFill>
                  <a:srgbClr val="DB3A2F"/>
                </a:solidFill>
                <a:latin typeface="Tahoma"/>
                <a:cs typeface="Tahoma"/>
              </a:rPr>
              <a:t>Catalysts and Drivers </a:t>
            </a:r>
            <a:endParaRPr sz="1100" dirty="0">
              <a:latin typeface="Tahoma"/>
              <a:cs typeface="Tahoma"/>
            </a:endParaRPr>
          </a:p>
        </p:txBody>
      </p:sp>
      <p:sp>
        <p:nvSpPr>
          <p:cNvPr id="10" name="TextBox 9">
            <a:extLst>
              <a:ext uri="{FF2B5EF4-FFF2-40B4-BE49-F238E27FC236}">
                <a16:creationId xmlns:a16="http://schemas.microsoft.com/office/drawing/2014/main" id="{5D528E40-C097-4AD6-B6DE-EC7FD27133B1}"/>
              </a:ext>
            </a:extLst>
          </p:cNvPr>
          <p:cNvSpPr txBox="1"/>
          <p:nvPr/>
        </p:nvSpPr>
        <p:spPr>
          <a:xfrm>
            <a:off x="542607" y="7116481"/>
            <a:ext cx="6848793" cy="2123658"/>
          </a:xfrm>
          <a:prstGeom prst="rect">
            <a:avLst/>
          </a:prstGeom>
          <a:noFill/>
        </p:spPr>
        <p:txBody>
          <a:bodyPr wrap="square" rtlCol="0">
            <a:spAutoFit/>
          </a:bodyPr>
          <a:lstStyle/>
          <a:p>
            <a:pPr indent="457200"/>
            <a:r>
              <a:rPr lang="en-US" sz="1100" dirty="0">
                <a:latin typeface="Tahoma" panose="020B0604030504040204" pitchFamily="34" charset="0"/>
                <a:ea typeface="Tahoma" panose="020B0604030504040204" pitchFamily="34" charset="0"/>
                <a:cs typeface="Tahoma" panose="020B0604030504040204" pitchFamily="34" charset="0"/>
              </a:rPr>
              <a:t>The biggest catalyst in this industry is obviously gold prices, although companies try to hedge their prices and use reserves to level out the value of their product, the world economy plays a huge role in the fluctuation of gold prices. Metals are considered to be a cyclical industry so firms have to plan accordingly for their long-term productions and manage their reserves accordingly to maximize profits. Along with economic drivers, this industry also has significant government disruptions, especially lately, due to large mergers and environment and safety precautions. The mining industry overall has had some serious conflicts with safety and environmental impact which has affected the long-term regulations and requirements of the mines and safety of the workers and surrounding ecosystems. More recently, government approval has slowed down some mergers and acquisitions due to the large consolidations around the industry, however, frisk have been able to manage around the demands of the government and shareholders</a:t>
            </a:r>
          </a:p>
          <a:p>
            <a:pPr indent="457200"/>
            <a:endParaRPr lang="en-US" sz="1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74667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p:cNvSpPr txBox="1"/>
          <p:nvPr/>
        </p:nvSpPr>
        <p:spPr>
          <a:xfrm>
            <a:off x="2418333" y="577088"/>
            <a:ext cx="96456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ahoma"/>
                <a:cs typeface="Tahoma"/>
              </a:rPr>
              <a:t>Competitors</a:t>
            </a:r>
            <a:endParaRPr sz="1200">
              <a:latin typeface="Tahoma"/>
              <a:cs typeface="Tahoma"/>
            </a:endParaRPr>
          </a:p>
        </p:txBody>
      </p:sp>
      <p:sp>
        <p:nvSpPr>
          <p:cNvPr id="3" name="object 6"/>
          <p:cNvSpPr/>
          <p:nvPr/>
        </p:nvSpPr>
        <p:spPr>
          <a:xfrm>
            <a:off x="2430779" y="792861"/>
            <a:ext cx="4851400" cy="0"/>
          </a:xfrm>
          <a:custGeom>
            <a:avLst/>
            <a:gdLst/>
            <a:ahLst/>
            <a:cxnLst/>
            <a:rect l="l" t="t" r="r" b="b"/>
            <a:pathLst>
              <a:path w="4851400">
                <a:moveTo>
                  <a:pt x="0" y="0"/>
                </a:moveTo>
                <a:lnTo>
                  <a:pt x="4850892" y="0"/>
                </a:lnTo>
              </a:path>
            </a:pathLst>
          </a:custGeom>
          <a:ln w="12954">
            <a:solidFill>
              <a:srgbClr val="000000"/>
            </a:solidFill>
          </a:ln>
        </p:spPr>
        <p:txBody>
          <a:bodyPr wrap="square" lIns="0" tIns="0" rIns="0" bIns="0" rtlCol="0"/>
          <a:lstStyle/>
          <a:p>
            <a:endParaRPr/>
          </a:p>
        </p:txBody>
      </p:sp>
      <p:sp>
        <p:nvSpPr>
          <p:cNvPr id="4" name="object 7"/>
          <p:cNvSpPr txBox="1"/>
          <p:nvPr/>
        </p:nvSpPr>
        <p:spPr>
          <a:xfrm>
            <a:off x="2418333" y="849884"/>
            <a:ext cx="414020" cy="193040"/>
          </a:xfrm>
          <a:prstGeom prst="rect">
            <a:avLst/>
          </a:prstGeom>
        </p:spPr>
        <p:txBody>
          <a:bodyPr vert="horz" wrap="square" lIns="0" tIns="12065" rIns="0" bIns="0" rtlCol="0">
            <a:spAutoFit/>
          </a:bodyPr>
          <a:lstStyle/>
          <a:p>
            <a:pPr marL="12700">
              <a:lnSpc>
                <a:spcPct val="100000"/>
              </a:lnSpc>
              <a:spcBef>
                <a:spcPts val="95"/>
              </a:spcBef>
            </a:pPr>
            <a:r>
              <a:rPr sz="1100" b="1" spc="-10" dirty="0">
                <a:solidFill>
                  <a:srgbClr val="DB3A2F"/>
                </a:solidFill>
                <a:latin typeface="Tahoma"/>
                <a:cs typeface="Tahoma"/>
              </a:rPr>
              <a:t>Fi</a:t>
            </a:r>
            <a:r>
              <a:rPr sz="1100" b="1" spc="-5" dirty="0">
                <a:solidFill>
                  <a:srgbClr val="DB3A2F"/>
                </a:solidFill>
                <a:latin typeface="Tahoma"/>
                <a:cs typeface="Tahoma"/>
              </a:rPr>
              <a:t>rms</a:t>
            </a:r>
            <a:endParaRPr sz="1100" dirty="0">
              <a:latin typeface="Tahoma"/>
              <a:cs typeface="Tahoma"/>
            </a:endParaRPr>
          </a:p>
        </p:txBody>
      </p:sp>
      <p:sp>
        <p:nvSpPr>
          <p:cNvPr id="7" name="object 10"/>
          <p:cNvSpPr txBox="1"/>
          <p:nvPr/>
        </p:nvSpPr>
        <p:spPr>
          <a:xfrm>
            <a:off x="492505" y="718057"/>
            <a:ext cx="1728470" cy="4078937"/>
          </a:xfrm>
          <a:prstGeom prst="rect">
            <a:avLst/>
          </a:prstGeom>
        </p:spPr>
        <p:txBody>
          <a:bodyPr vert="horz" wrap="square" lIns="0" tIns="12700" rIns="0" bIns="0" rtlCol="0">
            <a:spAutoFit/>
          </a:bodyPr>
          <a:lstStyle/>
          <a:p>
            <a:pPr marL="12700" marR="332105">
              <a:lnSpc>
                <a:spcPct val="150800"/>
              </a:lnSpc>
              <a:spcBef>
                <a:spcPts val="100"/>
              </a:spcBef>
            </a:pPr>
            <a:r>
              <a:rPr lang="en-US" sz="1200" spc="-5" dirty="0">
                <a:latin typeface="Tahoma"/>
                <a:cs typeface="Tahoma"/>
              </a:rPr>
              <a:t>Business Description  Industry Overview  </a:t>
            </a:r>
            <a:r>
              <a:rPr lang="en-US" sz="1200" b="1" spc="-5" dirty="0">
                <a:latin typeface="Tahoma"/>
                <a:cs typeface="Tahoma"/>
              </a:rPr>
              <a:t>Competitors</a:t>
            </a:r>
            <a:endParaRPr lang="en-US" sz="1200" b="1" dirty="0">
              <a:latin typeface="Tahoma"/>
              <a:cs typeface="Tahoma"/>
            </a:endParaRPr>
          </a:p>
          <a:p>
            <a:pPr marL="12700">
              <a:lnSpc>
                <a:spcPct val="100000"/>
              </a:lnSpc>
              <a:spcBef>
                <a:spcPts val="685"/>
              </a:spcBef>
            </a:pPr>
            <a:r>
              <a:rPr lang="en-US" sz="1250" spc="-30" dirty="0">
                <a:latin typeface="Tahoma"/>
                <a:cs typeface="Tahoma"/>
              </a:rPr>
              <a:t>Thesis </a:t>
            </a:r>
            <a:r>
              <a:rPr lang="en-US" sz="1250" spc="-25" dirty="0">
                <a:latin typeface="Tahoma"/>
                <a:cs typeface="Tahoma"/>
              </a:rPr>
              <a:t>Highlights:</a:t>
            </a:r>
            <a:endParaRPr lang="en-US" sz="1250" dirty="0">
              <a:latin typeface="Tahoma"/>
              <a:cs typeface="Tahoma"/>
            </a:endParaRPr>
          </a:p>
          <a:p>
            <a:pPr marL="241300" marR="285750" indent="-228600">
              <a:lnSpc>
                <a:spcPct val="100800"/>
              </a:lnSpc>
              <a:spcBef>
                <a:spcPts val="710"/>
              </a:spcBef>
              <a:buSzPct val="83333"/>
              <a:buFont typeface="Symbol"/>
              <a:buChar char=""/>
              <a:tabLst>
                <a:tab pos="240665" algn="l"/>
                <a:tab pos="241300" algn="l"/>
              </a:tabLst>
            </a:pPr>
            <a:r>
              <a:rPr lang="en-US" sz="1200" spc="-5" dirty="0">
                <a:latin typeface="Tahoma"/>
                <a:cs typeface="Tahoma"/>
              </a:rPr>
              <a:t>Portfolio Improvement </a:t>
            </a:r>
            <a:endParaRPr lang="en-US" sz="1200" dirty="0">
              <a:latin typeface="Tahoma"/>
              <a:cs typeface="Tahoma"/>
            </a:endParaRPr>
          </a:p>
          <a:p>
            <a:pPr marL="241300" marR="111125" indent="-228600">
              <a:lnSpc>
                <a:spcPct val="100000"/>
              </a:lnSpc>
              <a:spcBef>
                <a:spcPts val="509"/>
              </a:spcBef>
              <a:buSzPct val="83333"/>
              <a:buFont typeface="Symbol"/>
              <a:buChar char=""/>
              <a:tabLst>
                <a:tab pos="240665" algn="l"/>
                <a:tab pos="241300" algn="l"/>
              </a:tabLst>
            </a:pPr>
            <a:r>
              <a:rPr lang="en-US" sz="1200" spc="-5" dirty="0">
                <a:latin typeface="Tahoma"/>
                <a:cs typeface="Tahoma"/>
              </a:rPr>
              <a:t>Operations and Financials Leader</a:t>
            </a:r>
            <a:endParaRPr lang="en-US" sz="1200" dirty="0">
              <a:latin typeface="Tahoma"/>
              <a:cs typeface="Tahoma"/>
            </a:endParaRPr>
          </a:p>
          <a:p>
            <a:pPr marL="241300" marR="328930" indent="-228600">
              <a:lnSpc>
                <a:spcPct val="100000"/>
              </a:lnSpc>
              <a:spcBef>
                <a:spcPts val="515"/>
              </a:spcBef>
              <a:buSzPct val="83333"/>
              <a:buFont typeface="Symbol"/>
              <a:buChar char=""/>
              <a:tabLst>
                <a:tab pos="240665" algn="l"/>
                <a:tab pos="241300" algn="l"/>
              </a:tabLst>
            </a:pPr>
            <a:r>
              <a:rPr lang="en-US" sz="1200" spc="-5" dirty="0">
                <a:latin typeface="Tahoma"/>
                <a:cs typeface="Tahoma"/>
              </a:rPr>
              <a:t>Synergies </a:t>
            </a:r>
            <a:endParaRPr lang="en-US" sz="1200" dirty="0">
              <a:latin typeface="Tahoma"/>
              <a:cs typeface="Tahoma"/>
            </a:endParaRPr>
          </a:p>
          <a:p>
            <a:pPr marL="12700">
              <a:lnSpc>
                <a:spcPct val="100000"/>
              </a:lnSpc>
              <a:spcBef>
                <a:spcPts val="515"/>
              </a:spcBef>
            </a:pPr>
            <a:r>
              <a:rPr lang="en-US" sz="1200" spc="-5" dirty="0">
                <a:latin typeface="Tahoma"/>
                <a:cs typeface="Tahoma"/>
              </a:rPr>
              <a:t>Thesis Risks:</a:t>
            </a:r>
            <a:endParaRPr lang="en-US" sz="1200" dirty="0">
              <a:latin typeface="Tahoma"/>
              <a:cs typeface="Tahoma"/>
            </a:endParaRPr>
          </a:p>
          <a:p>
            <a:pPr marL="184150" indent="-171450">
              <a:lnSpc>
                <a:spcPct val="100000"/>
              </a:lnSpc>
              <a:spcBef>
                <a:spcPts val="515"/>
              </a:spcBef>
              <a:buFont typeface="Arial" charset="0"/>
              <a:buChar char="•"/>
            </a:pPr>
            <a:r>
              <a:rPr lang="en-US" sz="1200" dirty="0">
                <a:latin typeface="Tahoma"/>
                <a:cs typeface="Tahoma"/>
              </a:rPr>
              <a:t>Reserves</a:t>
            </a:r>
          </a:p>
          <a:p>
            <a:pPr marL="184150" indent="-171450">
              <a:lnSpc>
                <a:spcPct val="100000"/>
              </a:lnSpc>
              <a:spcBef>
                <a:spcPts val="515"/>
              </a:spcBef>
              <a:buFont typeface="Arial" charset="0"/>
              <a:buChar char="•"/>
            </a:pPr>
            <a:r>
              <a:rPr lang="en-US" sz="1200" dirty="0">
                <a:latin typeface="Tahoma"/>
                <a:cs typeface="Tahoma"/>
              </a:rPr>
              <a:t>Economic</a:t>
            </a:r>
            <a:r>
              <a:rPr lang="en-US" sz="1200" spc="-85" dirty="0">
                <a:latin typeface="Tahoma"/>
                <a:cs typeface="Tahoma"/>
              </a:rPr>
              <a:t> </a:t>
            </a:r>
            <a:r>
              <a:rPr lang="en-US" sz="1200" spc="-5" dirty="0">
                <a:latin typeface="Tahoma"/>
                <a:cs typeface="Tahoma"/>
              </a:rPr>
              <a:t>Cyclicality </a:t>
            </a:r>
          </a:p>
          <a:p>
            <a:pPr marL="12700">
              <a:lnSpc>
                <a:spcPct val="100000"/>
              </a:lnSpc>
              <a:spcBef>
                <a:spcPts val="515"/>
              </a:spcBef>
            </a:pPr>
            <a:r>
              <a:rPr lang="en-US" sz="1200" spc="-5" dirty="0">
                <a:latin typeface="Tahoma"/>
                <a:cs typeface="Tahoma"/>
              </a:rPr>
              <a:t>Valuation:</a:t>
            </a:r>
            <a:endParaRPr lang="en-US" sz="1200" dirty="0">
              <a:latin typeface="Tahoma"/>
              <a:cs typeface="Tahoma"/>
            </a:endParaRPr>
          </a:p>
          <a:p>
            <a:pPr marL="241300" indent="-228600">
              <a:lnSpc>
                <a:spcPct val="100000"/>
              </a:lnSpc>
              <a:spcBef>
                <a:spcPts val="730"/>
              </a:spcBef>
              <a:buSzPct val="83333"/>
              <a:buFont typeface="Symbol"/>
              <a:buChar char=""/>
              <a:tabLst>
                <a:tab pos="240665" algn="l"/>
                <a:tab pos="241300" algn="l"/>
              </a:tabLst>
            </a:pPr>
            <a:r>
              <a:rPr lang="en-US" sz="1200" spc="-5" dirty="0">
                <a:latin typeface="Tahoma"/>
                <a:cs typeface="Tahoma"/>
              </a:rPr>
              <a:t>Comparable</a:t>
            </a:r>
            <a:r>
              <a:rPr lang="en-US" sz="1200" spc="-15" dirty="0">
                <a:latin typeface="Tahoma"/>
                <a:cs typeface="Tahoma"/>
              </a:rPr>
              <a:t> </a:t>
            </a:r>
            <a:r>
              <a:rPr lang="en-US" sz="1200" spc="-5" dirty="0">
                <a:latin typeface="Tahoma"/>
                <a:cs typeface="Tahoma"/>
              </a:rPr>
              <a:t>Analysis</a:t>
            </a:r>
            <a:endParaRPr lang="en-US" sz="1200" dirty="0">
              <a:latin typeface="Tahoma"/>
              <a:cs typeface="Tahoma"/>
            </a:endParaRPr>
          </a:p>
          <a:p>
            <a:pPr marL="241300" indent="-228600">
              <a:lnSpc>
                <a:spcPct val="100000"/>
              </a:lnSpc>
              <a:spcBef>
                <a:spcPts val="730"/>
              </a:spcBef>
              <a:buSzPct val="83333"/>
              <a:buFont typeface="Symbol"/>
              <a:buChar char=""/>
              <a:tabLst>
                <a:tab pos="240665" algn="l"/>
                <a:tab pos="241300" algn="l"/>
              </a:tabLst>
            </a:pPr>
            <a:r>
              <a:rPr lang="en-US" sz="1200" spc="-5" dirty="0">
                <a:latin typeface="Tahoma"/>
                <a:cs typeface="Tahoma"/>
              </a:rPr>
              <a:t>Discounted Cash</a:t>
            </a:r>
            <a:r>
              <a:rPr lang="en-US" sz="1200" spc="-50" dirty="0">
                <a:latin typeface="Tahoma"/>
                <a:cs typeface="Tahoma"/>
              </a:rPr>
              <a:t> </a:t>
            </a:r>
            <a:r>
              <a:rPr lang="en-US" sz="1200" spc="-5" dirty="0">
                <a:latin typeface="Tahoma"/>
                <a:cs typeface="Tahoma"/>
              </a:rPr>
              <a:t>Flow</a:t>
            </a:r>
            <a:endParaRPr lang="en-US" sz="1200" dirty="0">
              <a:latin typeface="Tahoma"/>
              <a:cs typeface="Tahoma"/>
            </a:endParaRPr>
          </a:p>
          <a:p>
            <a:pPr marL="241300" indent="-228600">
              <a:lnSpc>
                <a:spcPct val="100000"/>
              </a:lnSpc>
              <a:spcBef>
                <a:spcPts val="730"/>
              </a:spcBef>
              <a:buSzPct val="83333"/>
              <a:buFont typeface="Symbol"/>
              <a:buChar char=""/>
              <a:tabLst>
                <a:tab pos="240665" algn="l"/>
                <a:tab pos="241300" algn="l"/>
              </a:tabLst>
            </a:pPr>
            <a:endParaRPr sz="1200" dirty="0">
              <a:latin typeface="Tahoma"/>
              <a:cs typeface="Tahoma"/>
            </a:endParaRPr>
          </a:p>
        </p:txBody>
      </p:sp>
      <p:sp>
        <p:nvSpPr>
          <p:cNvPr id="8" name="TextBox 7"/>
          <p:cNvSpPr txBox="1"/>
          <p:nvPr/>
        </p:nvSpPr>
        <p:spPr>
          <a:xfrm>
            <a:off x="401255" y="9507379"/>
            <a:ext cx="5648325" cy="246221"/>
          </a:xfrm>
          <a:prstGeom prst="rect">
            <a:avLst/>
          </a:prstGeom>
          <a:noFill/>
        </p:spPr>
        <p:txBody>
          <a:bodyPr wrap="square" rtlCol="0">
            <a:spAutoFit/>
          </a:bodyPr>
          <a:lstStyle/>
          <a:p>
            <a:r>
              <a:rPr lang="en-US" sz="1000" dirty="0"/>
              <a:t>[1] Yahoo Finance </a:t>
            </a:r>
          </a:p>
        </p:txBody>
      </p:sp>
      <p:sp>
        <p:nvSpPr>
          <p:cNvPr id="5" name="TextBox 4"/>
          <p:cNvSpPr txBox="1"/>
          <p:nvPr/>
        </p:nvSpPr>
        <p:spPr>
          <a:xfrm>
            <a:off x="2456848" y="2045217"/>
            <a:ext cx="4851400" cy="1615827"/>
          </a:xfrm>
          <a:prstGeom prst="rect">
            <a:avLst/>
          </a:prstGeom>
          <a:noFill/>
        </p:spPr>
        <p:txBody>
          <a:bodyPr wrap="square" rtlCol="0">
            <a:spAutoFit/>
          </a:bodyPr>
          <a:lstStyle/>
          <a:p>
            <a:r>
              <a:rPr lang="en-US" sz="1100" b="1" dirty="0">
                <a:latin typeface="Tahoma" panose="020B0604030504040204" pitchFamily="34" charset="0"/>
                <a:ea typeface="Tahoma" panose="020B0604030504040204" pitchFamily="34" charset="0"/>
                <a:cs typeface="Tahoma" panose="020B0604030504040204" pitchFamily="34" charset="0"/>
              </a:rPr>
              <a:t>Barrick Mining</a:t>
            </a:r>
          </a:p>
          <a:p>
            <a:r>
              <a:rPr lang="en-US" sz="1100" dirty="0">
                <a:latin typeface="Tahoma" panose="020B0604030504040204" pitchFamily="34" charset="0"/>
                <a:ea typeface="Tahoma" panose="020B0604030504040204" pitchFamily="34" charset="0"/>
                <a:cs typeface="Tahoma" panose="020B0604030504040204" pitchFamily="34" charset="0"/>
              </a:rPr>
              <a:t>Barrick Mining is the largest mining gold mining firm in the world and Newmont’s biggest competitor. Barrick has tried to acquire Newmont multiple times before in the past and the two firms now have a joint venture in Nevada. Barrick produced 5.7 million ounces of gold last year compared to Newmont’s 5.1 million. Barrick and Newmont have been fierce rivals since the two firms drop all talks of merging back in 2012, since then Newmont’s shareholder value has outperformed that of Barrick by nearly 90%. </a:t>
            </a:r>
          </a:p>
        </p:txBody>
      </p:sp>
      <p:pic>
        <p:nvPicPr>
          <p:cNvPr id="11" name="Picture 10">
            <a:extLst>
              <a:ext uri="{FF2B5EF4-FFF2-40B4-BE49-F238E27FC236}">
                <a16:creationId xmlns:a16="http://schemas.microsoft.com/office/drawing/2014/main" id="{C729C152-2A45-4048-8A2F-6D748C0EF2B3}"/>
              </a:ext>
            </a:extLst>
          </p:cNvPr>
          <p:cNvPicPr>
            <a:picLocks noChangeAspect="1"/>
          </p:cNvPicPr>
          <p:nvPr/>
        </p:nvPicPr>
        <p:blipFill rotWithShape="1">
          <a:blip r:embed="rId2">
            <a:extLst>
              <a:ext uri="{28A0092B-C50C-407E-A947-70E740481C1C}">
                <a14:useLocalDpi xmlns:a14="http://schemas.microsoft.com/office/drawing/2010/main" val="0"/>
              </a:ext>
            </a:extLst>
          </a:blip>
          <a:srcRect t="23546" b="29504"/>
          <a:stretch/>
        </p:blipFill>
        <p:spPr>
          <a:xfrm>
            <a:off x="4205757" y="1604021"/>
            <a:ext cx="1653542" cy="577629"/>
          </a:xfrm>
          <a:prstGeom prst="rect">
            <a:avLst/>
          </a:prstGeom>
        </p:spPr>
      </p:pic>
      <p:pic>
        <p:nvPicPr>
          <p:cNvPr id="13" name="Picture 12">
            <a:extLst>
              <a:ext uri="{FF2B5EF4-FFF2-40B4-BE49-F238E27FC236}">
                <a16:creationId xmlns:a16="http://schemas.microsoft.com/office/drawing/2014/main" id="{A6C311AD-F21F-45EF-837E-A54356A240B7}"/>
              </a:ext>
            </a:extLst>
          </p:cNvPr>
          <p:cNvPicPr>
            <a:picLocks noChangeAspect="1"/>
          </p:cNvPicPr>
          <p:nvPr/>
        </p:nvPicPr>
        <p:blipFill rotWithShape="1">
          <a:blip r:embed="rId3">
            <a:extLst>
              <a:ext uri="{28A0092B-C50C-407E-A947-70E740481C1C}">
                <a14:useLocalDpi xmlns:a14="http://schemas.microsoft.com/office/drawing/2010/main" val="0"/>
              </a:ext>
            </a:extLst>
          </a:blip>
          <a:srcRect l="5283" t="15920" r="6605" b="10497"/>
          <a:stretch/>
        </p:blipFill>
        <p:spPr>
          <a:xfrm>
            <a:off x="2418333" y="1107441"/>
            <a:ext cx="1776791" cy="833701"/>
          </a:xfrm>
          <a:prstGeom prst="rect">
            <a:avLst/>
          </a:prstGeom>
        </p:spPr>
      </p:pic>
      <p:pic>
        <p:nvPicPr>
          <p:cNvPr id="15" name="Picture 14">
            <a:extLst>
              <a:ext uri="{FF2B5EF4-FFF2-40B4-BE49-F238E27FC236}">
                <a16:creationId xmlns:a16="http://schemas.microsoft.com/office/drawing/2014/main" id="{502D6C6B-E182-4A23-9453-54EF92CABB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0049" y="946387"/>
            <a:ext cx="2339846" cy="627155"/>
          </a:xfrm>
          <a:prstGeom prst="rect">
            <a:avLst/>
          </a:prstGeom>
        </p:spPr>
      </p:pic>
      <p:sp>
        <p:nvSpPr>
          <p:cNvPr id="17" name="TextBox 16">
            <a:extLst>
              <a:ext uri="{FF2B5EF4-FFF2-40B4-BE49-F238E27FC236}">
                <a16:creationId xmlns:a16="http://schemas.microsoft.com/office/drawing/2014/main" id="{5240CFA6-143F-4E16-BA5E-3D57A9642E76}"/>
              </a:ext>
            </a:extLst>
          </p:cNvPr>
          <p:cNvSpPr txBox="1"/>
          <p:nvPr/>
        </p:nvSpPr>
        <p:spPr>
          <a:xfrm>
            <a:off x="609600" y="4759404"/>
            <a:ext cx="6419248" cy="1107996"/>
          </a:xfrm>
          <a:prstGeom prst="rect">
            <a:avLst/>
          </a:prstGeom>
          <a:noFill/>
        </p:spPr>
        <p:txBody>
          <a:bodyPr wrap="square" rtlCol="0">
            <a:spAutoFit/>
          </a:bodyPr>
          <a:lstStyle/>
          <a:p>
            <a:r>
              <a:rPr lang="en-US" sz="1100" b="1" dirty="0">
                <a:latin typeface="Tahoma" panose="020B0604030504040204" pitchFamily="34" charset="0"/>
                <a:ea typeface="Tahoma" panose="020B0604030504040204" pitchFamily="34" charset="0"/>
                <a:cs typeface="Tahoma" panose="020B0604030504040204" pitchFamily="34" charset="0"/>
              </a:rPr>
              <a:t>Goldcorp</a:t>
            </a:r>
          </a:p>
          <a:p>
            <a:r>
              <a:rPr lang="en-US" sz="1100" dirty="0">
                <a:latin typeface="Tahoma" panose="020B0604030504040204" pitchFamily="34" charset="0"/>
                <a:ea typeface="Tahoma" panose="020B0604030504040204" pitchFamily="34" charset="0"/>
                <a:cs typeface="Tahoma" panose="020B0604030504040204" pitchFamily="34" charset="0"/>
              </a:rPr>
              <a:t>Goldcorp is one of the largest producers of gold and has recently been acquired by Newmont and is awaiting approval to complete the acquisition. Goldcorp produced 3.1 million ounces of gold last fiscal year, however, the firm has largely been inefficient and underperforming when compared with competitors. This merger brings more value to Goldcorp shareholders than anyone else at the current proposal being considered. </a:t>
            </a:r>
            <a:endParaRPr lang="en-US" dirty="0"/>
          </a:p>
        </p:txBody>
      </p:sp>
      <p:sp>
        <p:nvSpPr>
          <p:cNvPr id="19" name="Rectangle 18">
            <a:extLst>
              <a:ext uri="{FF2B5EF4-FFF2-40B4-BE49-F238E27FC236}">
                <a16:creationId xmlns:a16="http://schemas.microsoft.com/office/drawing/2014/main" id="{B1F42F0A-11F0-4D3C-A725-54DE6691C951}"/>
              </a:ext>
            </a:extLst>
          </p:cNvPr>
          <p:cNvSpPr/>
          <p:nvPr/>
        </p:nvSpPr>
        <p:spPr>
          <a:xfrm>
            <a:off x="6720050" y="7129790"/>
            <a:ext cx="442750" cy="261610"/>
          </a:xfrm>
          <a:prstGeom prst="rect">
            <a:avLst/>
          </a:prstGeom>
        </p:spPr>
        <p:txBody>
          <a:bodyPr wrap="square">
            <a:spAutoFit/>
          </a:bodyPr>
          <a:lstStyle/>
          <a:p>
            <a:r>
              <a:rPr lang="en-US" sz="1100" dirty="0">
                <a:latin typeface="Tahoma" panose="020B0604030504040204" pitchFamily="34" charset="0"/>
                <a:ea typeface="Tahoma" panose="020B0604030504040204" pitchFamily="34" charset="0"/>
                <a:cs typeface="Tahoma" panose="020B0604030504040204" pitchFamily="34" charset="0"/>
              </a:rPr>
              <a:t>[1]</a:t>
            </a:r>
          </a:p>
        </p:txBody>
      </p:sp>
      <p:sp>
        <p:nvSpPr>
          <p:cNvPr id="20" name="Rectangle 19">
            <a:extLst>
              <a:ext uri="{FF2B5EF4-FFF2-40B4-BE49-F238E27FC236}">
                <a16:creationId xmlns:a16="http://schemas.microsoft.com/office/drawing/2014/main" id="{BCA400D4-C14D-4BCF-A9C9-3A9A9C09272E}"/>
              </a:ext>
            </a:extLst>
          </p:cNvPr>
          <p:cNvSpPr/>
          <p:nvPr/>
        </p:nvSpPr>
        <p:spPr>
          <a:xfrm>
            <a:off x="6801433" y="4536541"/>
            <a:ext cx="442750" cy="261610"/>
          </a:xfrm>
          <a:prstGeom prst="rect">
            <a:avLst/>
          </a:prstGeom>
        </p:spPr>
        <p:txBody>
          <a:bodyPr wrap="square">
            <a:spAutoFit/>
          </a:bodyPr>
          <a:lstStyle/>
          <a:p>
            <a:r>
              <a:rPr lang="en-US" sz="1100" dirty="0">
                <a:latin typeface="Tahoma" panose="020B0604030504040204" pitchFamily="34" charset="0"/>
                <a:ea typeface="Tahoma" panose="020B0604030504040204" pitchFamily="34" charset="0"/>
                <a:cs typeface="Tahoma" panose="020B0604030504040204" pitchFamily="34" charset="0"/>
              </a:rPr>
              <a:t>[1]</a:t>
            </a:r>
          </a:p>
        </p:txBody>
      </p:sp>
      <p:sp>
        <p:nvSpPr>
          <p:cNvPr id="21" name="TextBox 20">
            <a:extLst>
              <a:ext uri="{FF2B5EF4-FFF2-40B4-BE49-F238E27FC236}">
                <a16:creationId xmlns:a16="http://schemas.microsoft.com/office/drawing/2014/main" id="{BBE6F965-C2F9-4BE0-8B2E-0F1117B94CE8}"/>
              </a:ext>
            </a:extLst>
          </p:cNvPr>
          <p:cNvSpPr txBox="1"/>
          <p:nvPr/>
        </p:nvSpPr>
        <p:spPr>
          <a:xfrm>
            <a:off x="609600" y="7086600"/>
            <a:ext cx="6419248" cy="1107996"/>
          </a:xfrm>
          <a:prstGeom prst="rect">
            <a:avLst/>
          </a:prstGeom>
          <a:noFill/>
        </p:spPr>
        <p:txBody>
          <a:bodyPr wrap="square" rtlCol="0">
            <a:spAutoFit/>
          </a:bodyPr>
          <a:lstStyle/>
          <a:p>
            <a:r>
              <a:rPr lang="en-US" sz="1100" b="1" dirty="0">
                <a:latin typeface="Tahoma" panose="020B0604030504040204" pitchFamily="34" charset="0"/>
                <a:ea typeface="Tahoma" panose="020B0604030504040204" pitchFamily="34" charset="0"/>
                <a:cs typeface="Tahoma" panose="020B0604030504040204" pitchFamily="34" charset="0"/>
              </a:rPr>
              <a:t>AngloGold Ashanti</a:t>
            </a:r>
          </a:p>
          <a:p>
            <a:r>
              <a:rPr lang="en-US" sz="1100" dirty="0">
                <a:latin typeface="Tahoma" panose="020B0604030504040204" pitchFamily="34" charset="0"/>
                <a:ea typeface="Tahoma" panose="020B0604030504040204" pitchFamily="34" charset="0"/>
                <a:cs typeface="Tahoma" panose="020B0604030504040204" pitchFamily="34" charset="0"/>
              </a:rPr>
              <a:t>AngloGold is the third largest gold miner in the world, headquartered in South Africa with operations in over 10 countries. Although they are the third largest producer the gap in production between this firm and the top two firms (Barrick and Newmont) is large. AngloGold has had interest in other materials such as “nuclear fuels” however the firm has divested from other ventures to focus on gold production.  </a:t>
            </a:r>
          </a:p>
        </p:txBody>
      </p:sp>
      <p:graphicFrame>
        <p:nvGraphicFramePr>
          <p:cNvPr id="23" name="Chart 22">
            <a:extLst>
              <a:ext uri="{FF2B5EF4-FFF2-40B4-BE49-F238E27FC236}">
                <a16:creationId xmlns:a16="http://schemas.microsoft.com/office/drawing/2014/main" id="{F6D3FF9C-70D2-439E-A485-88BE8E3C1E64}"/>
              </a:ext>
            </a:extLst>
          </p:cNvPr>
          <p:cNvGraphicFramePr>
            <a:graphicFrameLocks/>
          </p:cNvGraphicFramePr>
          <p:nvPr/>
        </p:nvGraphicFramePr>
        <p:xfrm>
          <a:off x="801304" y="7985015"/>
          <a:ext cx="6000129" cy="167046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4" name="Chart 23">
            <a:extLst>
              <a:ext uri="{FF2B5EF4-FFF2-40B4-BE49-F238E27FC236}">
                <a16:creationId xmlns:a16="http://schemas.microsoft.com/office/drawing/2014/main" id="{C8DA3208-3BCB-49BE-A6D1-2D42F1A023D8}"/>
              </a:ext>
            </a:extLst>
          </p:cNvPr>
          <p:cNvGraphicFramePr>
            <a:graphicFrameLocks/>
          </p:cNvGraphicFramePr>
          <p:nvPr/>
        </p:nvGraphicFramePr>
        <p:xfrm>
          <a:off x="853740" y="5547579"/>
          <a:ext cx="5842546" cy="167046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5" name="Chart 24">
            <a:extLst>
              <a:ext uri="{FF2B5EF4-FFF2-40B4-BE49-F238E27FC236}">
                <a16:creationId xmlns:a16="http://schemas.microsoft.com/office/drawing/2014/main" id="{F1C9CC2E-847D-47C9-994E-0936CCC089F9}"/>
              </a:ext>
            </a:extLst>
          </p:cNvPr>
          <p:cNvGraphicFramePr>
            <a:graphicFrameLocks/>
          </p:cNvGraphicFramePr>
          <p:nvPr/>
        </p:nvGraphicFramePr>
        <p:xfrm>
          <a:off x="2456848" y="3361841"/>
          <a:ext cx="4572000" cy="1722429"/>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4141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7675" y="485775"/>
            <a:ext cx="6877050" cy="0"/>
          </a:xfrm>
          <a:custGeom>
            <a:avLst/>
            <a:gdLst/>
            <a:ahLst/>
            <a:cxnLst/>
            <a:rect l="l" t="t" r="r" b="b"/>
            <a:pathLst>
              <a:path w="6877050">
                <a:moveTo>
                  <a:pt x="0" y="0"/>
                </a:moveTo>
                <a:lnTo>
                  <a:pt x="6877050" y="0"/>
                </a:lnTo>
              </a:path>
            </a:pathLst>
          </a:custGeom>
          <a:ln w="25400">
            <a:solidFill>
              <a:srgbClr val="DB3A2F"/>
            </a:solidFill>
          </a:ln>
        </p:spPr>
        <p:txBody>
          <a:bodyPr wrap="square" lIns="0" tIns="0" rIns="0" bIns="0" rtlCol="0"/>
          <a:lstStyle/>
          <a:p>
            <a:endParaRPr/>
          </a:p>
        </p:txBody>
      </p:sp>
      <p:sp>
        <p:nvSpPr>
          <p:cNvPr id="5" name="object 5"/>
          <p:cNvSpPr txBox="1"/>
          <p:nvPr/>
        </p:nvSpPr>
        <p:spPr>
          <a:xfrm>
            <a:off x="2418333" y="577088"/>
            <a:ext cx="1922780" cy="197490"/>
          </a:xfrm>
          <a:prstGeom prst="rect">
            <a:avLst/>
          </a:prstGeom>
        </p:spPr>
        <p:txBody>
          <a:bodyPr vert="horz" wrap="square" lIns="0" tIns="12700" rIns="0" bIns="0" rtlCol="0">
            <a:spAutoFit/>
          </a:bodyPr>
          <a:lstStyle/>
          <a:p>
            <a:pPr marL="12700">
              <a:lnSpc>
                <a:spcPct val="100000"/>
              </a:lnSpc>
              <a:spcBef>
                <a:spcPts val="100"/>
              </a:spcBef>
            </a:pPr>
            <a:r>
              <a:rPr lang="en-US" sz="1200" b="1" spc="-5" dirty="0">
                <a:latin typeface="Tahoma"/>
                <a:cs typeface="Tahoma"/>
              </a:rPr>
              <a:t>Portfolio Improvement </a:t>
            </a:r>
            <a:endParaRPr sz="1200" dirty="0">
              <a:latin typeface="Tahoma"/>
              <a:cs typeface="Tahoma"/>
            </a:endParaRPr>
          </a:p>
        </p:txBody>
      </p:sp>
      <p:sp>
        <p:nvSpPr>
          <p:cNvPr id="6" name="object 6"/>
          <p:cNvSpPr/>
          <p:nvPr/>
        </p:nvSpPr>
        <p:spPr>
          <a:xfrm>
            <a:off x="2430779" y="792861"/>
            <a:ext cx="4851400" cy="0"/>
          </a:xfrm>
          <a:custGeom>
            <a:avLst/>
            <a:gdLst/>
            <a:ahLst/>
            <a:cxnLst/>
            <a:rect l="l" t="t" r="r" b="b"/>
            <a:pathLst>
              <a:path w="4851400">
                <a:moveTo>
                  <a:pt x="0" y="0"/>
                </a:moveTo>
                <a:lnTo>
                  <a:pt x="4850892" y="0"/>
                </a:lnTo>
              </a:path>
            </a:pathLst>
          </a:custGeom>
          <a:ln w="12954">
            <a:solidFill>
              <a:srgbClr val="000000"/>
            </a:solidFill>
          </a:ln>
        </p:spPr>
        <p:txBody>
          <a:bodyPr wrap="square" lIns="0" tIns="0" rIns="0" bIns="0" rtlCol="0"/>
          <a:lstStyle/>
          <a:p>
            <a:endParaRPr/>
          </a:p>
        </p:txBody>
      </p:sp>
      <p:sp>
        <p:nvSpPr>
          <p:cNvPr id="9" name="object 9"/>
          <p:cNvSpPr txBox="1"/>
          <p:nvPr/>
        </p:nvSpPr>
        <p:spPr>
          <a:xfrm>
            <a:off x="2418333" y="865890"/>
            <a:ext cx="1922780" cy="181460"/>
          </a:xfrm>
          <a:prstGeom prst="rect">
            <a:avLst/>
          </a:prstGeom>
        </p:spPr>
        <p:txBody>
          <a:bodyPr vert="horz" wrap="square" lIns="0" tIns="12065" rIns="0" bIns="0" rtlCol="0">
            <a:spAutoFit/>
          </a:bodyPr>
          <a:lstStyle/>
          <a:p>
            <a:pPr marL="12700">
              <a:lnSpc>
                <a:spcPct val="100000"/>
              </a:lnSpc>
              <a:spcBef>
                <a:spcPts val="95"/>
              </a:spcBef>
            </a:pPr>
            <a:r>
              <a:rPr lang="en-US" sz="1100" b="1" spc="-10" dirty="0">
                <a:solidFill>
                  <a:srgbClr val="DB3A2F"/>
                </a:solidFill>
                <a:latin typeface="Tahoma"/>
                <a:cs typeface="Tahoma"/>
              </a:rPr>
              <a:t>Long-life Assets</a:t>
            </a:r>
            <a:endParaRPr sz="1100" dirty="0">
              <a:latin typeface="Tahoma"/>
              <a:cs typeface="Tahoma"/>
            </a:endParaRPr>
          </a:p>
        </p:txBody>
      </p:sp>
      <p:sp>
        <p:nvSpPr>
          <p:cNvPr id="10" name="object 10"/>
          <p:cNvSpPr txBox="1"/>
          <p:nvPr/>
        </p:nvSpPr>
        <p:spPr>
          <a:xfrm>
            <a:off x="2418333" y="1138662"/>
            <a:ext cx="4873625" cy="2954463"/>
          </a:xfrm>
          <a:prstGeom prst="rect">
            <a:avLst/>
          </a:prstGeom>
        </p:spPr>
        <p:txBody>
          <a:bodyPr vert="horz" wrap="square" lIns="0" tIns="10795" rIns="0" bIns="0" rtlCol="0">
            <a:spAutoFit/>
          </a:bodyPr>
          <a:lstStyle/>
          <a:p>
            <a:pPr marL="12700" marR="5080" algn="just">
              <a:lnSpc>
                <a:spcPct val="100699"/>
              </a:lnSpc>
              <a:spcBef>
                <a:spcPts val="85"/>
              </a:spcBef>
            </a:pPr>
            <a:r>
              <a:rPr lang="en-US" sz="1100" dirty="0">
                <a:latin typeface="Tahoma"/>
                <a:cs typeface="Tahoma"/>
              </a:rPr>
              <a:t>Newmont has focused on developing a global portfolio of long-life assets to support the firms goals of consistent gold production for the future. Stable production with improving costs and mine life is the focus of Newmont’s global project pipeline.</a:t>
            </a:r>
          </a:p>
          <a:p>
            <a:pPr marL="12700" marR="5080" algn="just">
              <a:lnSpc>
                <a:spcPct val="100699"/>
              </a:lnSpc>
              <a:spcBef>
                <a:spcPts val="85"/>
              </a:spcBef>
            </a:pPr>
            <a:endParaRPr lang="en-US" sz="1100" b="1" dirty="0">
              <a:latin typeface="Tahoma"/>
              <a:cs typeface="Tahoma"/>
            </a:endParaRPr>
          </a:p>
          <a:p>
            <a:pPr marL="184150" marR="5080" indent="-171450" algn="just">
              <a:lnSpc>
                <a:spcPct val="100699"/>
              </a:lnSpc>
              <a:spcBef>
                <a:spcPts val="85"/>
              </a:spcBef>
              <a:buFont typeface="Arial" panose="020B0604020202020204" pitchFamily="34" charset="0"/>
              <a:buChar char="•"/>
            </a:pPr>
            <a:r>
              <a:rPr lang="en-US" sz="1100" b="1" dirty="0" err="1">
                <a:latin typeface="Tahoma"/>
                <a:cs typeface="Tahoma"/>
              </a:rPr>
              <a:t>Subika</a:t>
            </a:r>
            <a:r>
              <a:rPr lang="en-US" sz="1100" b="1" dirty="0">
                <a:latin typeface="Tahoma"/>
                <a:cs typeface="Tahoma"/>
              </a:rPr>
              <a:t> Underground, Africa : </a:t>
            </a:r>
            <a:r>
              <a:rPr lang="en-US" sz="1100" dirty="0">
                <a:latin typeface="Tahoma"/>
                <a:cs typeface="Tahoma"/>
              </a:rPr>
              <a:t>Commercial production was achieved in Q4 of 2018 with an expected goal production of 150,000 to 200,00 ounces of gold per year for the first five years and an initial mine life of over 10 years. This project adds higher grade but lower cost production at the Ahafo mine. </a:t>
            </a:r>
            <a:endParaRPr lang="en-US" sz="1100" b="1" dirty="0">
              <a:latin typeface="Tahoma"/>
              <a:cs typeface="Tahoma"/>
            </a:endParaRPr>
          </a:p>
          <a:p>
            <a:pPr marL="184150" marR="5080" indent="-171450" algn="just">
              <a:lnSpc>
                <a:spcPct val="100699"/>
              </a:lnSpc>
              <a:spcBef>
                <a:spcPts val="85"/>
              </a:spcBef>
              <a:buFont typeface="Arial" panose="020B0604020202020204" pitchFamily="34" charset="0"/>
              <a:buChar char="•"/>
            </a:pPr>
            <a:r>
              <a:rPr lang="en-US" sz="1100" b="1" dirty="0">
                <a:latin typeface="Tahoma"/>
                <a:cs typeface="Tahoma"/>
              </a:rPr>
              <a:t>Ahafo Mill, Africa : </a:t>
            </a:r>
            <a:r>
              <a:rPr lang="en-US" sz="1100" dirty="0">
                <a:latin typeface="Tahoma"/>
                <a:cs typeface="Tahoma"/>
              </a:rPr>
              <a:t>This project improves production and accelerates stockpile processing, this project also capitalizes on the highly prospective resources in Ahafo.  </a:t>
            </a:r>
          </a:p>
          <a:p>
            <a:pPr marL="184150" marR="5080" indent="-171450" algn="just">
              <a:lnSpc>
                <a:spcPct val="100699"/>
              </a:lnSpc>
              <a:spcBef>
                <a:spcPts val="85"/>
              </a:spcBef>
              <a:buFont typeface="Arial" panose="020B0604020202020204" pitchFamily="34" charset="0"/>
              <a:buChar char="•"/>
            </a:pPr>
            <a:r>
              <a:rPr lang="en-US" sz="1100" b="1" dirty="0" err="1">
                <a:latin typeface="Tahoma"/>
                <a:cs typeface="Tahoma"/>
              </a:rPr>
              <a:t>Quecher</a:t>
            </a:r>
            <a:r>
              <a:rPr lang="en-US" sz="1100" b="1" dirty="0">
                <a:latin typeface="Tahoma"/>
                <a:cs typeface="Tahoma"/>
              </a:rPr>
              <a:t> Main, South America : </a:t>
            </a:r>
            <a:r>
              <a:rPr lang="en-US" sz="1100" dirty="0">
                <a:latin typeface="Tahoma"/>
                <a:cs typeface="Tahoma"/>
              </a:rPr>
              <a:t>This project is expected to reach commercial production in 2019, adding oxide production to </a:t>
            </a:r>
            <a:r>
              <a:rPr lang="en-US" sz="1100" dirty="0" err="1">
                <a:latin typeface="Tahoma"/>
                <a:cs typeface="Tahoma"/>
              </a:rPr>
              <a:t>Yanacocha</a:t>
            </a:r>
            <a:r>
              <a:rPr lang="en-US" sz="1100" dirty="0">
                <a:latin typeface="Tahoma"/>
                <a:cs typeface="Tahoma"/>
              </a:rPr>
              <a:t>, and expanding the life of </a:t>
            </a:r>
            <a:r>
              <a:rPr lang="en-US" sz="1100" dirty="0" err="1">
                <a:latin typeface="Tahoma"/>
                <a:cs typeface="Tahoma"/>
              </a:rPr>
              <a:t>Yanacocha</a:t>
            </a:r>
            <a:r>
              <a:rPr lang="en-US" sz="1100" dirty="0">
                <a:latin typeface="Tahoma"/>
                <a:cs typeface="Tahoma"/>
              </a:rPr>
              <a:t> for another 7 years with a sustainable production of 200,000 ounces annually for 5 years.</a:t>
            </a:r>
            <a:endParaRPr sz="1100" dirty="0">
              <a:latin typeface="Tahoma"/>
              <a:cs typeface="Tahoma"/>
            </a:endParaRPr>
          </a:p>
        </p:txBody>
      </p:sp>
      <p:sp>
        <p:nvSpPr>
          <p:cNvPr id="12" name="object 12"/>
          <p:cNvSpPr txBox="1"/>
          <p:nvPr/>
        </p:nvSpPr>
        <p:spPr>
          <a:xfrm>
            <a:off x="492505" y="718057"/>
            <a:ext cx="1728470" cy="3820598"/>
          </a:xfrm>
          <a:prstGeom prst="rect">
            <a:avLst/>
          </a:prstGeom>
        </p:spPr>
        <p:txBody>
          <a:bodyPr vert="horz" wrap="square" lIns="0" tIns="12700" rIns="0" bIns="0" rtlCol="0">
            <a:spAutoFit/>
          </a:bodyPr>
          <a:lstStyle/>
          <a:p>
            <a:pPr marL="12700" marR="332105">
              <a:lnSpc>
                <a:spcPct val="150800"/>
              </a:lnSpc>
              <a:spcBef>
                <a:spcPts val="100"/>
              </a:spcBef>
            </a:pPr>
            <a:r>
              <a:rPr sz="1200" spc="-5" dirty="0">
                <a:latin typeface="Tahoma"/>
                <a:cs typeface="Tahoma"/>
              </a:rPr>
              <a:t>Business Description  Industry Overview  Competitors</a:t>
            </a:r>
            <a:endParaRPr sz="1200" dirty="0">
              <a:latin typeface="Tahoma"/>
              <a:cs typeface="Tahoma"/>
            </a:endParaRPr>
          </a:p>
          <a:p>
            <a:pPr marL="12700">
              <a:lnSpc>
                <a:spcPct val="100000"/>
              </a:lnSpc>
              <a:spcBef>
                <a:spcPts val="685"/>
              </a:spcBef>
            </a:pPr>
            <a:r>
              <a:rPr sz="1250" i="1" spc="-30" dirty="0">
                <a:latin typeface="Tahoma"/>
                <a:cs typeface="Tahoma"/>
              </a:rPr>
              <a:t>Thesis </a:t>
            </a:r>
            <a:r>
              <a:rPr sz="1250" i="1" spc="-25" dirty="0">
                <a:latin typeface="Tahoma"/>
                <a:cs typeface="Tahoma"/>
              </a:rPr>
              <a:t>Highlights:</a:t>
            </a:r>
            <a:endParaRPr sz="1250" dirty="0">
              <a:latin typeface="Tahoma"/>
              <a:cs typeface="Tahoma"/>
            </a:endParaRPr>
          </a:p>
          <a:p>
            <a:pPr marL="241300" marR="285750" indent="-228600">
              <a:lnSpc>
                <a:spcPct val="100800"/>
              </a:lnSpc>
              <a:spcBef>
                <a:spcPts val="710"/>
              </a:spcBef>
              <a:buSzPct val="83333"/>
              <a:buFont typeface="Symbol"/>
              <a:buChar char=""/>
              <a:tabLst>
                <a:tab pos="240665" algn="l"/>
                <a:tab pos="241300" algn="l"/>
              </a:tabLst>
            </a:pPr>
            <a:r>
              <a:rPr lang="en-US" sz="1200" b="1" spc="-5" dirty="0">
                <a:latin typeface="Tahoma"/>
                <a:cs typeface="Tahoma"/>
              </a:rPr>
              <a:t>Portfolio Improvement </a:t>
            </a:r>
            <a:endParaRPr sz="1200" b="1" dirty="0">
              <a:latin typeface="Tahoma"/>
              <a:cs typeface="Tahoma"/>
            </a:endParaRPr>
          </a:p>
          <a:p>
            <a:pPr marL="241300" marR="111125" indent="-228600">
              <a:lnSpc>
                <a:spcPct val="100000"/>
              </a:lnSpc>
              <a:spcBef>
                <a:spcPts val="509"/>
              </a:spcBef>
              <a:buSzPct val="83333"/>
              <a:buFont typeface="Symbol"/>
              <a:buChar char=""/>
              <a:tabLst>
                <a:tab pos="240665" algn="l"/>
                <a:tab pos="241300" algn="l"/>
              </a:tabLst>
            </a:pPr>
            <a:r>
              <a:rPr lang="en-US" sz="1200" spc="-5" dirty="0">
                <a:latin typeface="Tahoma"/>
                <a:cs typeface="Tahoma"/>
              </a:rPr>
              <a:t>Operations and Financials Leader</a:t>
            </a:r>
            <a:endParaRPr sz="1200" dirty="0">
              <a:latin typeface="Tahoma"/>
              <a:cs typeface="Tahoma"/>
            </a:endParaRPr>
          </a:p>
          <a:p>
            <a:pPr marL="241300" marR="328930" indent="-228600">
              <a:lnSpc>
                <a:spcPct val="100000"/>
              </a:lnSpc>
              <a:spcBef>
                <a:spcPts val="515"/>
              </a:spcBef>
              <a:buSzPct val="83333"/>
              <a:buFont typeface="Symbol"/>
              <a:buChar char=""/>
              <a:tabLst>
                <a:tab pos="240665" algn="l"/>
                <a:tab pos="241300" algn="l"/>
              </a:tabLst>
            </a:pPr>
            <a:r>
              <a:rPr lang="en-US" sz="1200" spc="-5" dirty="0">
                <a:latin typeface="Tahoma"/>
                <a:cs typeface="Tahoma"/>
              </a:rPr>
              <a:t>Synergies </a:t>
            </a:r>
            <a:endParaRPr sz="1200" dirty="0">
              <a:latin typeface="Tahoma"/>
              <a:cs typeface="Tahoma"/>
            </a:endParaRPr>
          </a:p>
          <a:p>
            <a:pPr marL="12700">
              <a:lnSpc>
                <a:spcPct val="100000"/>
              </a:lnSpc>
              <a:spcBef>
                <a:spcPts val="515"/>
              </a:spcBef>
            </a:pPr>
            <a:r>
              <a:rPr sz="1200" spc="-5" dirty="0">
                <a:latin typeface="Tahoma"/>
                <a:cs typeface="Tahoma"/>
              </a:rPr>
              <a:t>Thesis Risks:</a:t>
            </a:r>
            <a:endParaRPr lang="en-US" sz="1200" dirty="0">
              <a:latin typeface="Tahoma"/>
              <a:cs typeface="Tahoma"/>
            </a:endParaRPr>
          </a:p>
          <a:p>
            <a:pPr marL="184150" indent="-171450">
              <a:lnSpc>
                <a:spcPct val="100000"/>
              </a:lnSpc>
              <a:spcBef>
                <a:spcPts val="515"/>
              </a:spcBef>
              <a:buFont typeface="Arial" charset="0"/>
              <a:buChar char="•"/>
            </a:pPr>
            <a:r>
              <a:rPr lang="en-US" sz="1200" dirty="0">
                <a:latin typeface="Tahoma"/>
                <a:cs typeface="Tahoma"/>
              </a:rPr>
              <a:t>Reserves</a:t>
            </a:r>
          </a:p>
          <a:p>
            <a:pPr marL="184150" indent="-171450">
              <a:lnSpc>
                <a:spcPct val="100000"/>
              </a:lnSpc>
              <a:spcBef>
                <a:spcPts val="515"/>
              </a:spcBef>
              <a:buFont typeface="Arial" charset="0"/>
              <a:buChar char="•"/>
            </a:pPr>
            <a:r>
              <a:rPr sz="1200" dirty="0">
                <a:latin typeface="Tahoma"/>
                <a:cs typeface="Tahoma"/>
              </a:rPr>
              <a:t>Economic</a:t>
            </a:r>
            <a:r>
              <a:rPr sz="1200" spc="-85" dirty="0">
                <a:latin typeface="Tahoma"/>
                <a:cs typeface="Tahoma"/>
              </a:rPr>
              <a:t> </a:t>
            </a:r>
            <a:r>
              <a:rPr sz="1200" spc="-5" dirty="0">
                <a:latin typeface="Tahoma"/>
                <a:cs typeface="Tahoma"/>
              </a:rPr>
              <a:t>Cyclicality </a:t>
            </a:r>
            <a:endParaRPr lang="en-US" sz="1200" spc="-5" dirty="0">
              <a:latin typeface="Tahoma"/>
              <a:cs typeface="Tahoma"/>
            </a:endParaRPr>
          </a:p>
          <a:p>
            <a:pPr marL="12700">
              <a:lnSpc>
                <a:spcPct val="100000"/>
              </a:lnSpc>
              <a:spcBef>
                <a:spcPts val="515"/>
              </a:spcBef>
            </a:pPr>
            <a:r>
              <a:rPr sz="1200" spc="-5" dirty="0">
                <a:latin typeface="Tahoma"/>
                <a:cs typeface="Tahoma"/>
              </a:rPr>
              <a:t>Valuation:</a:t>
            </a:r>
            <a:endParaRPr sz="1200" dirty="0">
              <a:latin typeface="Tahoma"/>
              <a:cs typeface="Tahoma"/>
            </a:endParaRPr>
          </a:p>
          <a:p>
            <a:pPr marL="241300" indent="-228600">
              <a:lnSpc>
                <a:spcPct val="100000"/>
              </a:lnSpc>
              <a:spcBef>
                <a:spcPts val="730"/>
              </a:spcBef>
              <a:buSzPct val="83333"/>
              <a:buFont typeface="Symbol"/>
              <a:buChar char=""/>
              <a:tabLst>
                <a:tab pos="240665" algn="l"/>
                <a:tab pos="241300" algn="l"/>
              </a:tabLst>
            </a:pPr>
            <a:r>
              <a:rPr sz="1200" spc="-5" dirty="0">
                <a:latin typeface="Tahoma"/>
                <a:cs typeface="Tahoma"/>
              </a:rPr>
              <a:t>Comparable</a:t>
            </a:r>
            <a:r>
              <a:rPr sz="1200" spc="-15" dirty="0">
                <a:latin typeface="Tahoma"/>
                <a:cs typeface="Tahoma"/>
              </a:rPr>
              <a:t> </a:t>
            </a:r>
            <a:r>
              <a:rPr sz="1200" spc="-5" dirty="0">
                <a:latin typeface="Tahoma"/>
                <a:cs typeface="Tahoma"/>
              </a:rPr>
              <a:t>Analysis</a:t>
            </a:r>
            <a:endParaRPr sz="1200" dirty="0">
              <a:latin typeface="Tahoma"/>
              <a:cs typeface="Tahoma"/>
            </a:endParaRPr>
          </a:p>
          <a:p>
            <a:pPr marL="241300" indent="-228600">
              <a:lnSpc>
                <a:spcPct val="100000"/>
              </a:lnSpc>
              <a:spcBef>
                <a:spcPts val="730"/>
              </a:spcBef>
              <a:buSzPct val="83333"/>
              <a:buFont typeface="Symbol"/>
              <a:buChar char=""/>
              <a:tabLst>
                <a:tab pos="240665" algn="l"/>
                <a:tab pos="241300" algn="l"/>
              </a:tabLst>
            </a:pPr>
            <a:r>
              <a:rPr sz="1200" spc="-5" dirty="0">
                <a:latin typeface="Tahoma"/>
                <a:cs typeface="Tahoma"/>
              </a:rPr>
              <a:t>Discounted Cash</a:t>
            </a:r>
            <a:r>
              <a:rPr sz="1200" spc="-50" dirty="0">
                <a:latin typeface="Tahoma"/>
                <a:cs typeface="Tahoma"/>
              </a:rPr>
              <a:t> </a:t>
            </a:r>
            <a:r>
              <a:rPr sz="1200" spc="-5" dirty="0">
                <a:latin typeface="Tahoma"/>
                <a:cs typeface="Tahoma"/>
              </a:rPr>
              <a:t>Flow</a:t>
            </a:r>
            <a:endParaRPr sz="1200" dirty="0">
              <a:latin typeface="Tahoma"/>
              <a:cs typeface="Tahoma"/>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5943600"/>
            <a:ext cx="5638800" cy="3404650"/>
          </a:xfrm>
          <a:prstGeom prst="rect">
            <a:avLst/>
          </a:prstGeom>
        </p:spPr>
      </p:pic>
      <p:sp>
        <p:nvSpPr>
          <p:cNvPr id="3" name="TextBox 2">
            <a:extLst>
              <a:ext uri="{FF2B5EF4-FFF2-40B4-BE49-F238E27FC236}">
                <a16:creationId xmlns:a16="http://schemas.microsoft.com/office/drawing/2014/main" id="{9E4505AA-B934-4BE3-A364-D1921C4A472C}"/>
              </a:ext>
            </a:extLst>
          </p:cNvPr>
          <p:cNvSpPr txBox="1"/>
          <p:nvPr/>
        </p:nvSpPr>
        <p:spPr>
          <a:xfrm>
            <a:off x="447676" y="4541877"/>
            <a:ext cx="6844282" cy="1813638"/>
          </a:xfrm>
          <a:prstGeom prst="rect">
            <a:avLst/>
          </a:prstGeom>
          <a:noFill/>
        </p:spPr>
        <p:txBody>
          <a:bodyPr wrap="square" rtlCol="0">
            <a:spAutoFit/>
          </a:bodyPr>
          <a:lstStyle/>
          <a:p>
            <a:pPr marL="12700" marR="5080" lvl="0" algn="just">
              <a:lnSpc>
                <a:spcPct val="100699"/>
              </a:lnSpc>
              <a:spcBef>
                <a:spcPts val="85"/>
              </a:spcBef>
            </a:pPr>
            <a:r>
              <a:rPr lang="en-US" sz="1100" dirty="0">
                <a:solidFill>
                  <a:prstClr val="black"/>
                </a:solidFill>
                <a:latin typeface="Tahoma"/>
                <a:cs typeface="Tahoma"/>
              </a:rPr>
              <a:t>Newmont’s expansion and improvement projects are going better than expected with most projects finishing on time and within budget or even below budget for some projects. These projects help improve the life of mines about 7-12 years depending on the location as well as sustainable production to reach Newmont’s production goals of 6-7 million ounces of gold yearly. Most if not all projects completed or to be completed between 2017 and 2020 are already demonstrating Newmont’s production potential until 2025. Most importantly for Newmont, all new projects focus on improving safety and lowering risk both for employees and surroundings. Newmont is recognized as the leader in sustainability in the mining sector for 4 years with the lowest injury rates.</a:t>
            </a:r>
          </a:p>
          <a:p>
            <a:pPr marL="12700" marR="5080" lvl="0" algn="just">
              <a:lnSpc>
                <a:spcPct val="100699"/>
              </a:lnSpc>
              <a:spcBef>
                <a:spcPts val="85"/>
              </a:spcBef>
            </a:pPr>
            <a:endParaRPr lang="en-US" sz="1100" b="1" dirty="0">
              <a:solidFill>
                <a:prstClr val="black"/>
              </a:solidFill>
              <a:latin typeface="Tahoma"/>
              <a:cs typeface="Tahoma"/>
            </a:endParaRPr>
          </a:p>
          <a:p>
            <a:pPr marL="12700" marR="5080" lvl="0" algn="just">
              <a:lnSpc>
                <a:spcPct val="100699"/>
              </a:lnSpc>
              <a:spcBef>
                <a:spcPts val="85"/>
              </a:spcBef>
            </a:pPr>
            <a:r>
              <a:rPr lang="en-US" sz="1100" dirty="0">
                <a:solidFill>
                  <a:prstClr val="black"/>
                </a:solidFill>
                <a:latin typeface="Tahoma"/>
                <a:cs typeface="Tahoma"/>
              </a:rPr>
              <a:t> </a:t>
            </a:r>
          </a:p>
        </p:txBody>
      </p:sp>
      <p:sp>
        <p:nvSpPr>
          <p:cNvPr id="11" name="TextBox 10">
            <a:extLst>
              <a:ext uri="{FF2B5EF4-FFF2-40B4-BE49-F238E27FC236}">
                <a16:creationId xmlns:a16="http://schemas.microsoft.com/office/drawing/2014/main" id="{E961FC6C-9F8D-4D85-B357-A2D9823CC116}"/>
              </a:ext>
            </a:extLst>
          </p:cNvPr>
          <p:cNvSpPr txBox="1"/>
          <p:nvPr/>
        </p:nvSpPr>
        <p:spPr>
          <a:xfrm>
            <a:off x="401255" y="9507379"/>
            <a:ext cx="5648325" cy="246221"/>
          </a:xfrm>
          <a:prstGeom prst="rect">
            <a:avLst/>
          </a:prstGeom>
          <a:noFill/>
        </p:spPr>
        <p:txBody>
          <a:bodyPr wrap="square" rtlCol="0">
            <a:spAutoFit/>
          </a:bodyPr>
          <a:lstStyle/>
          <a:p>
            <a:r>
              <a:rPr lang="en-US" sz="1000" dirty="0"/>
              <a:t>[1] 10-K</a:t>
            </a:r>
          </a:p>
        </p:txBody>
      </p:sp>
    </p:spTree>
    <p:extLst>
      <p:ext uri="{BB962C8B-B14F-4D97-AF65-F5344CB8AC3E}">
        <p14:creationId xmlns:p14="http://schemas.microsoft.com/office/powerpoint/2010/main" val="1622323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2418333" y="824489"/>
            <a:ext cx="4851400" cy="0"/>
          </a:xfrm>
          <a:custGeom>
            <a:avLst/>
            <a:gdLst/>
            <a:ahLst/>
            <a:cxnLst/>
            <a:rect l="l" t="t" r="r" b="b"/>
            <a:pathLst>
              <a:path w="4851400">
                <a:moveTo>
                  <a:pt x="0" y="0"/>
                </a:moveTo>
                <a:lnTo>
                  <a:pt x="4850892" y="0"/>
                </a:lnTo>
              </a:path>
            </a:pathLst>
          </a:custGeom>
          <a:ln w="12954">
            <a:solidFill>
              <a:srgbClr val="000000"/>
            </a:solidFill>
          </a:ln>
        </p:spPr>
        <p:txBody>
          <a:bodyPr wrap="square" lIns="0" tIns="0" rIns="0" bIns="0" rtlCol="0"/>
          <a:lstStyle/>
          <a:p>
            <a:endParaRPr/>
          </a:p>
        </p:txBody>
      </p:sp>
      <p:sp>
        <p:nvSpPr>
          <p:cNvPr id="9" name="object 9"/>
          <p:cNvSpPr txBox="1"/>
          <p:nvPr/>
        </p:nvSpPr>
        <p:spPr>
          <a:xfrm>
            <a:off x="492505" y="718057"/>
            <a:ext cx="1728470" cy="3794950"/>
          </a:xfrm>
          <a:prstGeom prst="rect">
            <a:avLst/>
          </a:prstGeom>
        </p:spPr>
        <p:txBody>
          <a:bodyPr vert="horz" wrap="square" lIns="0" tIns="12700" rIns="0" bIns="0" rtlCol="0">
            <a:spAutoFit/>
          </a:bodyPr>
          <a:lstStyle/>
          <a:p>
            <a:pPr marL="12700" marR="332105">
              <a:lnSpc>
                <a:spcPct val="150800"/>
              </a:lnSpc>
              <a:spcBef>
                <a:spcPts val="100"/>
              </a:spcBef>
            </a:pPr>
            <a:r>
              <a:rPr sz="1200" spc="-5" dirty="0">
                <a:latin typeface="Tahoma"/>
                <a:cs typeface="Tahoma"/>
              </a:rPr>
              <a:t>Business Description  Industry Overview  Competitors</a:t>
            </a:r>
            <a:endParaRPr sz="1200" dirty="0">
              <a:latin typeface="Tahoma"/>
              <a:cs typeface="Tahoma"/>
            </a:endParaRPr>
          </a:p>
          <a:p>
            <a:pPr marL="12700">
              <a:lnSpc>
                <a:spcPct val="100000"/>
              </a:lnSpc>
              <a:spcBef>
                <a:spcPts val="685"/>
              </a:spcBef>
            </a:pPr>
            <a:r>
              <a:rPr sz="1250" i="1" spc="-30" dirty="0">
                <a:latin typeface="Tahoma"/>
                <a:cs typeface="Tahoma"/>
              </a:rPr>
              <a:t>Thesis </a:t>
            </a:r>
            <a:r>
              <a:rPr sz="1250" i="1" spc="-25" dirty="0">
                <a:latin typeface="Tahoma"/>
                <a:cs typeface="Tahoma"/>
              </a:rPr>
              <a:t>Highlights:</a:t>
            </a:r>
            <a:endParaRPr sz="1250" dirty="0">
              <a:latin typeface="Tahoma"/>
              <a:cs typeface="Tahoma"/>
            </a:endParaRPr>
          </a:p>
          <a:p>
            <a:pPr marL="241300" marR="285750" indent="-228600">
              <a:lnSpc>
                <a:spcPct val="100800"/>
              </a:lnSpc>
              <a:spcBef>
                <a:spcPts val="710"/>
              </a:spcBef>
              <a:buSzPct val="83333"/>
              <a:buFont typeface="Symbol"/>
              <a:buChar char=""/>
              <a:tabLst>
                <a:tab pos="240665" algn="l"/>
                <a:tab pos="241300" algn="l"/>
              </a:tabLst>
            </a:pPr>
            <a:r>
              <a:rPr lang="en-US" sz="1200" spc="-5" dirty="0">
                <a:latin typeface="Tahoma"/>
                <a:cs typeface="Tahoma"/>
              </a:rPr>
              <a:t>Portfolio Improvement </a:t>
            </a:r>
            <a:endParaRPr lang="en-US" sz="1200" dirty="0">
              <a:latin typeface="Tahoma"/>
              <a:cs typeface="Tahoma"/>
            </a:endParaRPr>
          </a:p>
          <a:p>
            <a:pPr marL="241300" marR="111125" indent="-228600">
              <a:lnSpc>
                <a:spcPct val="100000"/>
              </a:lnSpc>
              <a:spcBef>
                <a:spcPts val="509"/>
              </a:spcBef>
              <a:buSzPct val="83333"/>
              <a:buFont typeface="Symbol"/>
              <a:buChar char=""/>
              <a:tabLst>
                <a:tab pos="240665" algn="l"/>
                <a:tab pos="241300" algn="l"/>
              </a:tabLst>
            </a:pPr>
            <a:r>
              <a:rPr lang="en-US" sz="1200" b="1" spc="-5" dirty="0">
                <a:latin typeface="Tahoma"/>
                <a:cs typeface="Tahoma"/>
              </a:rPr>
              <a:t>Operations and Financial Leader</a:t>
            </a:r>
            <a:endParaRPr lang="en-US" sz="1200" b="1" dirty="0">
              <a:latin typeface="Tahoma"/>
              <a:cs typeface="Tahoma"/>
            </a:endParaRPr>
          </a:p>
          <a:p>
            <a:pPr marL="241300" marR="328930" indent="-228600">
              <a:lnSpc>
                <a:spcPct val="100000"/>
              </a:lnSpc>
              <a:spcBef>
                <a:spcPts val="515"/>
              </a:spcBef>
              <a:buSzPct val="83333"/>
              <a:buFont typeface="Symbol"/>
              <a:buChar char=""/>
              <a:tabLst>
                <a:tab pos="240665" algn="l"/>
                <a:tab pos="241300" algn="l"/>
              </a:tabLst>
            </a:pPr>
            <a:r>
              <a:rPr lang="en-US" sz="1200" spc="-5" dirty="0">
                <a:latin typeface="Tahoma"/>
                <a:cs typeface="Tahoma"/>
              </a:rPr>
              <a:t>Synergies </a:t>
            </a:r>
            <a:endParaRPr lang="en-US" sz="1200" dirty="0">
              <a:latin typeface="Tahoma"/>
              <a:cs typeface="Tahoma"/>
            </a:endParaRPr>
          </a:p>
          <a:p>
            <a:pPr marL="12700">
              <a:lnSpc>
                <a:spcPct val="100000"/>
              </a:lnSpc>
              <a:spcBef>
                <a:spcPts val="515"/>
              </a:spcBef>
            </a:pPr>
            <a:r>
              <a:rPr lang="en-US" sz="1200" spc="-5" dirty="0">
                <a:latin typeface="Tahoma"/>
                <a:cs typeface="Tahoma"/>
              </a:rPr>
              <a:t>Thesis Risks:</a:t>
            </a:r>
            <a:endParaRPr lang="en-US" sz="1200" dirty="0">
              <a:latin typeface="Tahoma"/>
              <a:cs typeface="Tahoma"/>
            </a:endParaRPr>
          </a:p>
          <a:p>
            <a:pPr marL="184150" indent="-171450">
              <a:lnSpc>
                <a:spcPct val="100000"/>
              </a:lnSpc>
              <a:spcBef>
                <a:spcPts val="515"/>
              </a:spcBef>
              <a:buFont typeface="Arial" charset="0"/>
              <a:buChar char="•"/>
            </a:pPr>
            <a:r>
              <a:rPr lang="en-US" sz="1200" dirty="0">
                <a:latin typeface="Tahoma"/>
                <a:cs typeface="Tahoma"/>
              </a:rPr>
              <a:t>Reserves</a:t>
            </a:r>
          </a:p>
          <a:p>
            <a:pPr marL="184150" indent="-171450">
              <a:lnSpc>
                <a:spcPct val="100000"/>
              </a:lnSpc>
              <a:spcBef>
                <a:spcPts val="515"/>
              </a:spcBef>
              <a:buFont typeface="Arial" charset="0"/>
              <a:buChar char="•"/>
            </a:pPr>
            <a:r>
              <a:rPr lang="en-US" sz="1200" dirty="0">
                <a:latin typeface="Tahoma"/>
                <a:cs typeface="Tahoma"/>
              </a:rPr>
              <a:t>Economic</a:t>
            </a:r>
            <a:r>
              <a:rPr lang="en-US" sz="1200" spc="-85" dirty="0">
                <a:latin typeface="Tahoma"/>
                <a:cs typeface="Tahoma"/>
              </a:rPr>
              <a:t> </a:t>
            </a:r>
            <a:r>
              <a:rPr lang="en-US" sz="1200" spc="-5" dirty="0">
                <a:latin typeface="Tahoma"/>
                <a:cs typeface="Tahoma"/>
              </a:rPr>
              <a:t>Cyclicality </a:t>
            </a:r>
          </a:p>
          <a:p>
            <a:pPr marL="12700">
              <a:lnSpc>
                <a:spcPct val="100000"/>
              </a:lnSpc>
              <a:spcBef>
                <a:spcPts val="505"/>
              </a:spcBef>
            </a:pPr>
            <a:r>
              <a:rPr sz="1200" spc="-5" dirty="0">
                <a:latin typeface="Tahoma"/>
                <a:cs typeface="Tahoma"/>
              </a:rPr>
              <a:t>Valuation:</a:t>
            </a:r>
            <a:endParaRPr sz="1200" dirty="0">
              <a:latin typeface="Tahoma"/>
              <a:cs typeface="Tahoma"/>
            </a:endParaRPr>
          </a:p>
          <a:p>
            <a:pPr marL="241300" indent="-228600">
              <a:lnSpc>
                <a:spcPct val="100000"/>
              </a:lnSpc>
              <a:spcBef>
                <a:spcPts val="530"/>
              </a:spcBef>
              <a:buSzPct val="83333"/>
              <a:buFont typeface="Symbol"/>
              <a:buChar char=""/>
              <a:tabLst>
                <a:tab pos="240665" algn="l"/>
                <a:tab pos="241300" algn="l"/>
              </a:tabLst>
            </a:pPr>
            <a:r>
              <a:rPr sz="1200" spc="-5" dirty="0">
                <a:latin typeface="Tahoma"/>
                <a:cs typeface="Tahoma"/>
              </a:rPr>
              <a:t>Comparable</a:t>
            </a:r>
            <a:r>
              <a:rPr sz="1200" spc="-15" dirty="0">
                <a:latin typeface="Tahoma"/>
                <a:cs typeface="Tahoma"/>
              </a:rPr>
              <a:t> </a:t>
            </a:r>
            <a:r>
              <a:rPr sz="1200" spc="-5" dirty="0">
                <a:latin typeface="Tahoma"/>
                <a:cs typeface="Tahoma"/>
              </a:rPr>
              <a:t>Analysis</a:t>
            </a:r>
            <a:endParaRPr sz="1200" dirty="0">
              <a:latin typeface="Tahoma"/>
              <a:cs typeface="Tahoma"/>
            </a:endParaRPr>
          </a:p>
          <a:p>
            <a:pPr marL="241300" indent="-228600">
              <a:lnSpc>
                <a:spcPct val="100000"/>
              </a:lnSpc>
              <a:spcBef>
                <a:spcPts val="735"/>
              </a:spcBef>
              <a:buSzPct val="83333"/>
              <a:buFont typeface="Symbol"/>
              <a:buChar char=""/>
              <a:tabLst>
                <a:tab pos="240665" algn="l"/>
                <a:tab pos="241300" algn="l"/>
              </a:tabLst>
            </a:pPr>
            <a:r>
              <a:rPr sz="1200" spc="-5" dirty="0">
                <a:latin typeface="Tahoma"/>
                <a:cs typeface="Tahoma"/>
              </a:rPr>
              <a:t>Discounted Cash</a:t>
            </a:r>
            <a:r>
              <a:rPr sz="1200" spc="-50" dirty="0">
                <a:latin typeface="Tahoma"/>
                <a:cs typeface="Tahoma"/>
              </a:rPr>
              <a:t> </a:t>
            </a:r>
            <a:r>
              <a:rPr sz="1200" spc="-5" dirty="0">
                <a:latin typeface="Tahoma"/>
                <a:cs typeface="Tahoma"/>
              </a:rPr>
              <a:t>Flow</a:t>
            </a:r>
            <a:endParaRPr sz="1200" dirty="0">
              <a:latin typeface="Tahoma"/>
              <a:cs typeface="Tahoma"/>
            </a:endParaRPr>
          </a:p>
        </p:txBody>
      </p:sp>
      <p:sp>
        <p:nvSpPr>
          <p:cNvPr id="13" name="object 5"/>
          <p:cNvSpPr txBox="1"/>
          <p:nvPr/>
        </p:nvSpPr>
        <p:spPr>
          <a:xfrm>
            <a:off x="2418332" y="577088"/>
            <a:ext cx="2687067" cy="197490"/>
          </a:xfrm>
          <a:prstGeom prst="rect">
            <a:avLst/>
          </a:prstGeom>
        </p:spPr>
        <p:txBody>
          <a:bodyPr vert="horz" wrap="square" lIns="0" tIns="12700" rIns="0" bIns="0" rtlCol="0">
            <a:spAutoFit/>
          </a:bodyPr>
          <a:lstStyle/>
          <a:p>
            <a:pPr marL="12700">
              <a:lnSpc>
                <a:spcPct val="100000"/>
              </a:lnSpc>
              <a:spcBef>
                <a:spcPts val="100"/>
              </a:spcBef>
            </a:pPr>
            <a:r>
              <a:rPr lang="en-US" sz="1200" b="1" spc="-5" dirty="0">
                <a:latin typeface="Tahoma"/>
                <a:cs typeface="Tahoma"/>
              </a:rPr>
              <a:t>Operations and Financial Leaders</a:t>
            </a:r>
            <a:endParaRPr sz="1200" dirty="0">
              <a:latin typeface="Tahoma"/>
              <a:cs typeface="Tahoma"/>
            </a:endParaRPr>
          </a:p>
        </p:txBody>
      </p:sp>
      <p:sp>
        <p:nvSpPr>
          <p:cNvPr id="15" name="object 10"/>
          <p:cNvSpPr txBox="1"/>
          <p:nvPr/>
        </p:nvSpPr>
        <p:spPr>
          <a:xfrm>
            <a:off x="2418333" y="990600"/>
            <a:ext cx="4873625" cy="3416000"/>
          </a:xfrm>
          <a:prstGeom prst="rect">
            <a:avLst/>
          </a:prstGeom>
        </p:spPr>
        <p:txBody>
          <a:bodyPr vert="horz" wrap="square" lIns="0" tIns="10795" rIns="0" bIns="0" rtlCol="0">
            <a:spAutoFit/>
          </a:bodyPr>
          <a:lstStyle/>
          <a:p>
            <a:pPr marL="12700" marR="5080" algn="just">
              <a:lnSpc>
                <a:spcPct val="100699"/>
              </a:lnSpc>
              <a:spcBef>
                <a:spcPts val="85"/>
              </a:spcBef>
            </a:pPr>
            <a:r>
              <a:rPr lang="en-US" sz="1100" spc="-5" dirty="0">
                <a:latin typeface="Tahoma"/>
                <a:cs typeface="Tahoma"/>
              </a:rPr>
              <a:t>Newmont has been a target of different mergers, acquisitions, and other collaborations within the industry for a very good reason. Newmont has focused on being an industry leader in creating lower cost production with targeted acquisition of new mines and mills that can add value and reduce and/or optimize costs of their current mines in different stages of their value chain depending on the location and the projects. Newmont deliver AISC of approximately $900/oz and produced 5.1Moz of gold in 2018. Newmont’s joint venture with Barrick on one of their largest mines as well as the Goldcorp acquisition will only further improve the full potential of their production and their cost cutting with expected synergies from their joint venture in Nevada of nearly $260 million. The acquisition of Goldcorp is going to add new assets that improve their global portfolio and takes advantage of synergies in various mines that Goldcorp and Newmont have. When analyze the financial performance of Newmont it is hard not to mention their cash and debt levels. Newmont finished 2018 with $3.4 billion in cash and only $900 million in debt, the balance sheet of an industry leader. They also declared a dividend of $0.56 dividend, a 124% increase from the previous year, and share buybacks returning nearly $400 million dollars to shareholders all together. This strong growth in dividends emphasizes the leaderships’ confidence in their future sustainability and predicted revenue growth. </a:t>
            </a:r>
            <a:endParaRPr sz="1100" dirty="0">
              <a:latin typeface="Tahoma"/>
              <a:cs typeface="Tahoma"/>
            </a:endParaRPr>
          </a:p>
        </p:txBody>
      </p:sp>
      <p:pic>
        <p:nvPicPr>
          <p:cNvPr id="2" name="Picture 1"/>
          <p:cNvPicPr>
            <a:picLocks noChangeAspect="1"/>
          </p:cNvPicPr>
          <p:nvPr/>
        </p:nvPicPr>
        <p:blipFill>
          <a:blip r:embed="rId2"/>
          <a:stretch>
            <a:fillRect/>
          </a:stretch>
        </p:blipFill>
        <p:spPr>
          <a:xfrm>
            <a:off x="3098800" y="6794829"/>
            <a:ext cx="3987799" cy="2439082"/>
          </a:xfrm>
          <a:prstGeom prst="rect">
            <a:avLst/>
          </a:prstGeom>
        </p:spPr>
      </p:pic>
      <p:pic>
        <p:nvPicPr>
          <p:cNvPr id="3" name="Picture 2"/>
          <p:cNvPicPr>
            <a:picLocks noChangeAspect="1"/>
          </p:cNvPicPr>
          <p:nvPr/>
        </p:nvPicPr>
        <p:blipFill>
          <a:blip r:embed="rId3"/>
          <a:stretch>
            <a:fillRect/>
          </a:stretch>
        </p:blipFill>
        <p:spPr>
          <a:xfrm>
            <a:off x="622301" y="4572000"/>
            <a:ext cx="6279127" cy="1442915"/>
          </a:xfrm>
          <a:prstGeom prst="rect">
            <a:avLst/>
          </a:prstGeom>
        </p:spPr>
      </p:pic>
      <p:sp>
        <p:nvSpPr>
          <p:cNvPr id="4" name="TextBox 3"/>
          <p:cNvSpPr txBox="1"/>
          <p:nvPr/>
        </p:nvSpPr>
        <p:spPr>
          <a:xfrm>
            <a:off x="492505" y="6096000"/>
            <a:ext cx="2631695" cy="2292935"/>
          </a:xfrm>
          <a:prstGeom prst="rect">
            <a:avLst/>
          </a:prstGeom>
          <a:noFill/>
        </p:spPr>
        <p:txBody>
          <a:bodyPr wrap="square" rtlCol="0">
            <a:spAutoFit/>
          </a:bodyPr>
          <a:lstStyle/>
          <a:p>
            <a:r>
              <a:rPr lang="en-US" sz="1100" dirty="0">
                <a:latin typeface="Tahoma" panose="020B0604030504040204" pitchFamily="34" charset="0"/>
                <a:ea typeface="Tahoma" panose="020B0604030504040204" pitchFamily="34" charset="0"/>
                <a:cs typeface="Tahoma" panose="020B0604030504040204" pitchFamily="34" charset="0"/>
              </a:rPr>
              <a:t>Newmont is also a leader in operations and safety with consistent performance as the top sustainability performance for four years now with below average injury rates. It is important that mining companies focus on their sustainability and safety due to growing global tensions regarding the conditions and safety of mine workers following the collapse of a mine in Brazil. Being and industry leader in safety allows for them to reduce their break-down time due to injuries or safety conflicts. </a:t>
            </a:r>
          </a:p>
        </p:txBody>
      </p:sp>
      <p:sp>
        <p:nvSpPr>
          <p:cNvPr id="10" name="TextBox 9">
            <a:extLst>
              <a:ext uri="{FF2B5EF4-FFF2-40B4-BE49-F238E27FC236}">
                <a16:creationId xmlns:a16="http://schemas.microsoft.com/office/drawing/2014/main" id="{6CD50B74-D4CB-4489-B828-4AFC4BC33A54}"/>
              </a:ext>
            </a:extLst>
          </p:cNvPr>
          <p:cNvSpPr txBox="1"/>
          <p:nvPr/>
        </p:nvSpPr>
        <p:spPr>
          <a:xfrm>
            <a:off x="401255" y="9353490"/>
            <a:ext cx="5648325" cy="400110"/>
          </a:xfrm>
          <a:prstGeom prst="rect">
            <a:avLst/>
          </a:prstGeom>
          <a:noFill/>
        </p:spPr>
        <p:txBody>
          <a:bodyPr wrap="square" rtlCol="0">
            <a:spAutoFit/>
          </a:bodyPr>
          <a:lstStyle/>
          <a:p>
            <a:r>
              <a:rPr lang="en-US" sz="1000" dirty="0"/>
              <a:t>[1] Annual Report</a:t>
            </a:r>
          </a:p>
          <a:p>
            <a:r>
              <a:rPr lang="en-US" sz="1000" dirty="0"/>
              <a:t>[2] Presentation to Shareholders (Investor Briefcase)</a:t>
            </a:r>
          </a:p>
        </p:txBody>
      </p:sp>
    </p:spTree>
    <p:extLst>
      <p:ext uri="{BB962C8B-B14F-4D97-AF65-F5344CB8AC3E}">
        <p14:creationId xmlns:p14="http://schemas.microsoft.com/office/powerpoint/2010/main" val="293560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2430779" y="792861"/>
            <a:ext cx="4851400" cy="0"/>
          </a:xfrm>
          <a:custGeom>
            <a:avLst/>
            <a:gdLst/>
            <a:ahLst/>
            <a:cxnLst/>
            <a:rect l="l" t="t" r="r" b="b"/>
            <a:pathLst>
              <a:path w="4851400">
                <a:moveTo>
                  <a:pt x="0" y="0"/>
                </a:moveTo>
                <a:lnTo>
                  <a:pt x="4850892" y="0"/>
                </a:lnTo>
              </a:path>
            </a:pathLst>
          </a:custGeom>
          <a:ln w="12954">
            <a:solidFill>
              <a:srgbClr val="000000"/>
            </a:solidFill>
          </a:ln>
        </p:spPr>
        <p:txBody>
          <a:bodyPr wrap="square" lIns="0" tIns="0" rIns="0" bIns="0" rtlCol="0"/>
          <a:lstStyle/>
          <a:p>
            <a:endParaRPr/>
          </a:p>
        </p:txBody>
      </p:sp>
      <p:sp>
        <p:nvSpPr>
          <p:cNvPr id="9" name="object 9"/>
          <p:cNvSpPr txBox="1"/>
          <p:nvPr/>
        </p:nvSpPr>
        <p:spPr>
          <a:xfrm>
            <a:off x="492505" y="718057"/>
            <a:ext cx="1728470" cy="3820598"/>
          </a:xfrm>
          <a:prstGeom prst="rect">
            <a:avLst/>
          </a:prstGeom>
        </p:spPr>
        <p:txBody>
          <a:bodyPr vert="horz" wrap="square" lIns="0" tIns="12700" rIns="0" bIns="0" rtlCol="0">
            <a:spAutoFit/>
          </a:bodyPr>
          <a:lstStyle/>
          <a:p>
            <a:pPr marL="12700" marR="332105">
              <a:lnSpc>
                <a:spcPct val="150800"/>
              </a:lnSpc>
              <a:spcBef>
                <a:spcPts val="100"/>
              </a:spcBef>
            </a:pPr>
            <a:r>
              <a:rPr sz="1200" spc="-5" dirty="0">
                <a:latin typeface="Tahoma"/>
                <a:cs typeface="Tahoma"/>
              </a:rPr>
              <a:t>Business Description  Industry Overview  Competitors</a:t>
            </a:r>
            <a:endParaRPr sz="1200" dirty="0">
              <a:latin typeface="Tahoma"/>
              <a:cs typeface="Tahoma"/>
            </a:endParaRPr>
          </a:p>
          <a:p>
            <a:pPr marL="12700" lvl="0">
              <a:spcBef>
                <a:spcPts val="685"/>
              </a:spcBef>
            </a:pPr>
            <a:r>
              <a:rPr lang="en-US" sz="1250" i="1" spc="-30" dirty="0">
                <a:solidFill>
                  <a:prstClr val="black"/>
                </a:solidFill>
                <a:latin typeface="Tahoma"/>
                <a:cs typeface="Tahoma"/>
              </a:rPr>
              <a:t>Thesis </a:t>
            </a:r>
            <a:r>
              <a:rPr lang="en-US" sz="1250" i="1" spc="-25" dirty="0">
                <a:solidFill>
                  <a:prstClr val="black"/>
                </a:solidFill>
                <a:latin typeface="Tahoma"/>
                <a:cs typeface="Tahoma"/>
              </a:rPr>
              <a:t>Highlights:</a:t>
            </a:r>
            <a:endParaRPr lang="en-US" sz="1250" dirty="0">
              <a:solidFill>
                <a:prstClr val="black"/>
              </a:solidFill>
              <a:latin typeface="Tahoma"/>
              <a:cs typeface="Tahoma"/>
            </a:endParaRPr>
          </a:p>
          <a:p>
            <a:pPr marL="241300" marR="285750" lvl="0" indent="-228600">
              <a:lnSpc>
                <a:spcPct val="100800"/>
              </a:lnSpc>
              <a:spcBef>
                <a:spcPts val="710"/>
              </a:spcBef>
              <a:buSzPct val="83333"/>
              <a:buFont typeface="Symbol"/>
              <a:buChar char=""/>
              <a:tabLst>
                <a:tab pos="240665" algn="l"/>
                <a:tab pos="241300" algn="l"/>
              </a:tabLst>
            </a:pPr>
            <a:r>
              <a:rPr lang="en-US" sz="1200" spc="-5" dirty="0">
                <a:solidFill>
                  <a:prstClr val="black"/>
                </a:solidFill>
                <a:latin typeface="Tahoma"/>
                <a:cs typeface="Tahoma"/>
              </a:rPr>
              <a:t>Portfolio Improvement </a:t>
            </a:r>
            <a:endParaRPr lang="en-US" sz="1200" dirty="0">
              <a:solidFill>
                <a:prstClr val="black"/>
              </a:solidFill>
              <a:latin typeface="Tahoma"/>
              <a:cs typeface="Tahoma"/>
            </a:endParaRPr>
          </a:p>
          <a:p>
            <a:pPr marL="241300" marR="111125" lvl="0" indent="-228600">
              <a:spcBef>
                <a:spcPts val="509"/>
              </a:spcBef>
              <a:buSzPct val="83333"/>
              <a:buFont typeface="Symbol"/>
              <a:buChar char=""/>
              <a:tabLst>
                <a:tab pos="240665" algn="l"/>
                <a:tab pos="241300" algn="l"/>
              </a:tabLst>
            </a:pPr>
            <a:r>
              <a:rPr lang="en-US" sz="1200" spc="-5" dirty="0">
                <a:solidFill>
                  <a:prstClr val="black"/>
                </a:solidFill>
                <a:latin typeface="Tahoma"/>
                <a:cs typeface="Tahoma"/>
              </a:rPr>
              <a:t>Operations and Financials Leader</a:t>
            </a:r>
            <a:endParaRPr lang="en-US" sz="1200" dirty="0">
              <a:solidFill>
                <a:prstClr val="black"/>
              </a:solidFill>
              <a:latin typeface="Tahoma"/>
              <a:cs typeface="Tahoma"/>
            </a:endParaRPr>
          </a:p>
          <a:p>
            <a:pPr marL="241300" marR="328930" lvl="0" indent="-228600">
              <a:spcBef>
                <a:spcPts val="515"/>
              </a:spcBef>
              <a:buSzPct val="83333"/>
              <a:buFont typeface="Symbol"/>
              <a:buChar char=""/>
              <a:tabLst>
                <a:tab pos="240665" algn="l"/>
                <a:tab pos="241300" algn="l"/>
              </a:tabLst>
            </a:pPr>
            <a:r>
              <a:rPr lang="en-US" sz="1200" b="1" spc="-5" dirty="0">
                <a:solidFill>
                  <a:prstClr val="black"/>
                </a:solidFill>
                <a:latin typeface="Tahoma"/>
                <a:cs typeface="Tahoma"/>
              </a:rPr>
              <a:t>Synergies</a:t>
            </a:r>
            <a:r>
              <a:rPr lang="en-US" sz="1200" spc="-5" dirty="0">
                <a:solidFill>
                  <a:prstClr val="black"/>
                </a:solidFill>
                <a:latin typeface="Tahoma"/>
                <a:cs typeface="Tahoma"/>
              </a:rPr>
              <a:t> </a:t>
            </a:r>
            <a:endParaRPr lang="en-US" sz="1200" dirty="0">
              <a:solidFill>
                <a:prstClr val="black"/>
              </a:solidFill>
              <a:latin typeface="Tahoma"/>
              <a:cs typeface="Tahoma"/>
            </a:endParaRPr>
          </a:p>
          <a:p>
            <a:pPr marL="12700" lvl="0">
              <a:spcBef>
                <a:spcPts val="515"/>
              </a:spcBef>
            </a:pPr>
            <a:r>
              <a:rPr lang="en-US" sz="1200" spc="-5" dirty="0">
                <a:solidFill>
                  <a:prstClr val="black"/>
                </a:solidFill>
                <a:latin typeface="Tahoma"/>
                <a:cs typeface="Tahoma"/>
              </a:rPr>
              <a:t>Thesis Risks:</a:t>
            </a:r>
            <a:endParaRPr lang="en-US" sz="1200" dirty="0">
              <a:solidFill>
                <a:prstClr val="black"/>
              </a:solidFill>
              <a:latin typeface="Tahoma"/>
              <a:cs typeface="Tahoma"/>
            </a:endParaRPr>
          </a:p>
          <a:p>
            <a:pPr marL="184150" lvl="0" indent="-171450">
              <a:spcBef>
                <a:spcPts val="515"/>
              </a:spcBef>
              <a:buFont typeface="Arial" charset="0"/>
              <a:buChar char="•"/>
            </a:pPr>
            <a:r>
              <a:rPr lang="en-US" sz="1200" dirty="0">
                <a:solidFill>
                  <a:prstClr val="black"/>
                </a:solidFill>
                <a:latin typeface="Tahoma"/>
                <a:cs typeface="Tahoma"/>
              </a:rPr>
              <a:t>Reserves</a:t>
            </a:r>
          </a:p>
          <a:p>
            <a:pPr marL="184150" lvl="0" indent="-171450">
              <a:spcBef>
                <a:spcPts val="515"/>
              </a:spcBef>
              <a:buFont typeface="Arial" charset="0"/>
              <a:buChar char="•"/>
            </a:pPr>
            <a:r>
              <a:rPr lang="en-US" sz="1200" dirty="0">
                <a:solidFill>
                  <a:prstClr val="black"/>
                </a:solidFill>
                <a:latin typeface="Tahoma"/>
                <a:cs typeface="Tahoma"/>
              </a:rPr>
              <a:t>Economic</a:t>
            </a:r>
            <a:r>
              <a:rPr lang="en-US" sz="1200" spc="-85" dirty="0">
                <a:solidFill>
                  <a:prstClr val="black"/>
                </a:solidFill>
                <a:latin typeface="Tahoma"/>
                <a:cs typeface="Tahoma"/>
              </a:rPr>
              <a:t> </a:t>
            </a:r>
            <a:r>
              <a:rPr lang="en-US" sz="1200" spc="-5" dirty="0">
                <a:solidFill>
                  <a:prstClr val="black"/>
                </a:solidFill>
                <a:latin typeface="Tahoma"/>
                <a:cs typeface="Tahoma"/>
              </a:rPr>
              <a:t>Cyclicality </a:t>
            </a:r>
          </a:p>
          <a:p>
            <a:pPr marL="12700">
              <a:lnSpc>
                <a:spcPct val="100000"/>
              </a:lnSpc>
              <a:spcBef>
                <a:spcPts val="515"/>
              </a:spcBef>
            </a:pPr>
            <a:r>
              <a:rPr sz="1200" spc="-5" dirty="0">
                <a:latin typeface="Tahoma"/>
                <a:cs typeface="Tahoma"/>
              </a:rPr>
              <a:t>Valuation:</a:t>
            </a:r>
            <a:endParaRPr sz="1200" dirty="0">
              <a:latin typeface="Tahoma"/>
              <a:cs typeface="Tahoma"/>
            </a:endParaRPr>
          </a:p>
          <a:p>
            <a:pPr marL="241300" indent="-228600">
              <a:lnSpc>
                <a:spcPct val="100000"/>
              </a:lnSpc>
              <a:spcBef>
                <a:spcPts val="730"/>
              </a:spcBef>
              <a:buSzPct val="83333"/>
              <a:buFont typeface="Symbol"/>
              <a:buChar char=""/>
              <a:tabLst>
                <a:tab pos="240665" algn="l"/>
                <a:tab pos="241300" algn="l"/>
              </a:tabLst>
            </a:pPr>
            <a:r>
              <a:rPr sz="1200" spc="-5" dirty="0">
                <a:latin typeface="Tahoma"/>
                <a:cs typeface="Tahoma"/>
              </a:rPr>
              <a:t>Comparable</a:t>
            </a:r>
            <a:r>
              <a:rPr sz="1200" spc="-15" dirty="0">
                <a:latin typeface="Tahoma"/>
                <a:cs typeface="Tahoma"/>
              </a:rPr>
              <a:t> </a:t>
            </a:r>
            <a:r>
              <a:rPr sz="1200" spc="-5" dirty="0">
                <a:latin typeface="Tahoma"/>
                <a:cs typeface="Tahoma"/>
              </a:rPr>
              <a:t>Analysis</a:t>
            </a:r>
            <a:endParaRPr sz="1200" dirty="0">
              <a:latin typeface="Tahoma"/>
              <a:cs typeface="Tahoma"/>
            </a:endParaRPr>
          </a:p>
          <a:p>
            <a:pPr marL="241300" indent="-228600">
              <a:lnSpc>
                <a:spcPct val="100000"/>
              </a:lnSpc>
              <a:spcBef>
                <a:spcPts val="730"/>
              </a:spcBef>
              <a:buSzPct val="83333"/>
              <a:buFont typeface="Symbol"/>
              <a:buChar char=""/>
              <a:tabLst>
                <a:tab pos="240665" algn="l"/>
                <a:tab pos="241300" algn="l"/>
              </a:tabLst>
            </a:pPr>
            <a:r>
              <a:rPr sz="1200" spc="-5" dirty="0">
                <a:latin typeface="Tahoma"/>
                <a:cs typeface="Tahoma"/>
              </a:rPr>
              <a:t>Discounted Cash</a:t>
            </a:r>
            <a:r>
              <a:rPr sz="1200" spc="-50" dirty="0">
                <a:latin typeface="Tahoma"/>
                <a:cs typeface="Tahoma"/>
              </a:rPr>
              <a:t> </a:t>
            </a:r>
            <a:r>
              <a:rPr sz="1200" spc="-5" dirty="0">
                <a:latin typeface="Tahoma"/>
                <a:cs typeface="Tahoma"/>
              </a:rPr>
              <a:t>Flow</a:t>
            </a:r>
            <a:endParaRPr sz="1200" dirty="0">
              <a:latin typeface="Tahoma"/>
              <a:cs typeface="Tahoma"/>
            </a:endParaRPr>
          </a:p>
        </p:txBody>
      </p:sp>
      <p:sp>
        <p:nvSpPr>
          <p:cNvPr id="12" name="object 5"/>
          <p:cNvSpPr txBox="1"/>
          <p:nvPr/>
        </p:nvSpPr>
        <p:spPr>
          <a:xfrm>
            <a:off x="2418333" y="577088"/>
            <a:ext cx="1922780" cy="197490"/>
          </a:xfrm>
          <a:prstGeom prst="rect">
            <a:avLst/>
          </a:prstGeom>
        </p:spPr>
        <p:txBody>
          <a:bodyPr vert="horz" wrap="square" lIns="0" tIns="12700" rIns="0" bIns="0" rtlCol="0">
            <a:spAutoFit/>
          </a:bodyPr>
          <a:lstStyle/>
          <a:p>
            <a:pPr marL="12700">
              <a:lnSpc>
                <a:spcPct val="100000"/>
              </a:lnSpc>
              <a:spcBef>
                <a:spcPts val="100"/>
              </a:spcBef>
            </a:pPr>
            <a:r>
              <a:rPr lang="en-US" sz="1200" b="1" spc="-5" dirty="0">
                <a:latin typeface="Tahoma"/>
                <a:cs typeface="Tahoma"/>
              </a:rPr>
              <a:t>Second Thesis Title </a:t>
            </a:r>
            <a:endParaRPr sz="1200" dirty="0">
              <a:latin typeface="Tahoma"/>
              <a:cs typeface="Tahoma"/>
            </a:endParaRPr>
          </a:p>
        </p:txBody>
      </p:sp>
      <p:sp>
        <p:nvSpPr>
          <p:cNvPr id="13" name="object 9"/>
          <p:cNvSpPr txBox="1"/>
          <p:nvPr/>
        </p:nvSpPr>
        <p:spPr>
          <a:xfrm>
            <a:off x="2418332" y="861245"/>
            <a:ext cx="2534667" cy="181460"/>
          </a:xfrm>
          <a:prstGeom prst="rect">
            <a:avLst/>
          </a:prstGeom>
        </p:spPr>
        <p:txBody>
          <a:bodyPr vert="horz" wrap="square" lIns="0" tIns="12065" rIns="0" bIns="0" rtlCol="0">
            <a:spAutoFit/>
          </a:bodyPr>
          <a:lstStyle/>
          <a:p>
            <a:pPr marL="12700">
              <a:lnSpc>
                <a:spcPct val="100000"/>
              </a:lnSpc>
              <a:spcBef>
                <a:spcPts val="95"/>
              </a:spcBef>
            </a:pPr>
            <a:r>
              <a:rPr lang="en-US" sz="1100" b="1" spc="-10" dirty="0">
                <a:solidFill>
                  <a:srgbClr val="DB3A2F"/>
                </a:solidFill>
                <a:latin typeface="Tahoma"/>
                <a:cs typeface="Tahoma"/>
              </a:rPr>
              <a:t>The future of Newmont Goldcorp</a:t>
            </a:r>
            <a:endParaRPr sz="1100" dirty="0">
              <a:latin typeface="Tahoma"/>
              <a:cs typeface="Tahoma"/>
            </a:endParaRPr>
          </a:p>
        </p:txBody>
      </p:sp>
      <p:sp>
        <p:nvSpPr>
          <p:cNvPr id="14" name="object 10"/>
          <p:cNvSpPr txBox="1"/>
          <p:nvPr/>
        </p:nvSpPr>
        <p:spPr>
          <a:xfrm>
            <a:off x="2405632" y="1138974"/>
            <a:ext cx="4873625" cy="2390334"/>
          </a:xfrm>
          <a:prstGeom prst="rect">
            <a:avLst/>
          </a:prstGeom>
        </p:spPr>
        <p:txBody>
          <a:bodyPr vert="horz" wrap="square" lIns="0" tIns="10795" rIns="0" bIns="0" rtlCol="0">
            <a:spAutoFit/>
          </a:bodyPr>
          <a:lstStyle/>
          <a:p>
            <a:pPr marL="12700" marR="5080" algn="just">
              <a:lnSpc>
                <a:spcPct val="100699"/>
              </a:lnSpc>
              <a:spcBef>
                <a:spcPts val="85"/>
              </a:spcBef>
            </a:pPr>
            <a:r>
              <a:rPr lang="en-US" sz="1100" spc="-5" dirty="0">
                <a:latin typeface="Tahoma"/>
                <a:cs typeface="Tahoma"/>
              </a:rPr>
              <a:t>Newmont’s latest joint venture, the Nevada Joint Venture, brings together the worlds top gold producers, Newmont and Barrick, and combines one of their most profitable mines into one jointly operated mine with production levels that would put this JV as the third largest producer of gold in the world with the only two companies ahead of it being the owners of the this mine. The joint venture will be operated by Barrick which will further reduce the risk involved with this mine and it will improve profitability and production. Barrick predict Synergies savings of over $4.7 billion over the life of the mine with strong AISC of $775/oz. This joint venture also has ensured over 20 years of profitable and responsible mining which builds on Newmont’s focus of low cost long lived mines that create a virtuous cycle of value creation. The best part of this Joint Venture is how most of these optimizations will take into effect immediately such as supply chain costs, warehouse and transportation, and other aspects of production and management.  </a:t>
            </a:r>
          </a:p>
        </p:txBody>
      </p:sp>
      <p:sp>
        <p:nvSpPr>
          <p:cNvPr id="2" name="TextBox 1"/>
          <p:cNvSpPr txBox="1"/>
          <p:nvPr/>
        </p:nvSpPr>
        <p:spPr>
          <a:xfrm>
            <a:off x="492505" y="5428327"/>
            <a:ext cx="6907755" cy="1277273"/>
          </a:xfrm>
          <a:prstGeom prst="rect">
            <a:avLst/>
          </a:prstGeom>
          <a:noFill/>
        </p:spPr>
        <p:txBody>
          <a:bodyPr wrap="square" rtlCol="0">
            <a:spAutoFit/>
          </a:bodyPr>
          <a:lstStyle/>
          <a:p>
            <a:pPr marR="5080" lvl="0" algn="just"/>
            <a:r>
              <a:rPr lang="en-US" sz="1100" spc="-5" dirty="0">
                <a:solidFill>
                  <a:prstClr val="black"/>
                </a:solidFill>
                <a:latin typeface="Tahoma"/>
                <a:cs typeface="Tahoma"/>
              </a:rPr>
              <a:t>This joint venture is only the begging for Newmont who is under negotiation to finalize the acquisition of Goldcorp to form Newmont Goldcorp, the world’s largest producer of gold. The new Newmont Goldcorp’s value proposition would bring them over $4.4 billion in pre-tax synergies in supply chain efficiencies and improvements. This puts Newmont at over $6.2 billion in synergies created throughout their mergers and joint ventures and “$4.1B of additional value created for Newmont shareholders.” Lastly this merger along with the Nevada joint venture give Newmont the strongest portfolio of operating mines and reserves in favorable jurisdictions.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750" y="3657600"/>
            <a:ext cx="5106498" cy="1762192"/>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1302" y="6629400"/>
            <a:ext cx="4991498" cy="2741635"/>
          </a:xfrm>
          <a:prstGeom prst="rect">
            <a:avLst/>
          </a:prstGeom>
        </p:spPr>
      </p:pic>
      <p:sp>
        <p:nvSpPr>
          <p:cNvPr id="10" name="TextBox 9">
            <a:extLst>
              <a:ext uri="{FF2B5EF4-FFF2-40B4-BE49-F238E27FC236}">
                <a16:creationId xmlns:a16="http://schemas.microsoft.com/office/drawing/2014/main" id="{340CA64A-BB3E-4BCA-979A-4A59F054420D}"/>
              </a:ext>
            </a:extLst>
          </p:cNvPr>
          <p:cNvSpPr txBox="1"/>
          <p:nvPr/>
        </p:nvSpPr>
        <p:spPr>
          <a:xfrm>
            <a:off x="401255" y="9507379"/>
            <a:ext cx="5648325" cy="246221"/>
          </a:xfrm>
          <a:prstGeom prst="rect">
            <a:avLst/>
          </a:prstGeom>
          <a:noFill/>
        </p:spPr>
        <p:txBody>
          <a:bodyPr wrap="square" rtlCol="0">
            <a:spAutoFit/>
          </a:bodyPr>
          <a:lstStyle/>
          <a:p>
            <a:r>
              <a:rPr lang="en-US" sz="1000" dirty="0"/>
              <a:t>[1] Presentation to Shareholders (Investor Briefcase)</a:t>
            </a:r>
          </a:p>
        </p:txBody>
      </p:sp>
    </p:spTree>
    <p:extLst>
      <p:ext uri="{BB962C8B-B14F-4D97-AF65-F5344CB8AC3E}">
        <p14:creationId xmlns:p14="http://schemas.microsoft.com/office/powerpoint/2010/main" val="1363203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418333" y="577088"/>
            <a:ext cx="43053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ahoma"/>
                <a:cs typeface="Tahoma"/>
              </a:rPr>
              <a:t>Ri</a:t>
            </a:r>
            <a:r>
              <a:rPr sz="1200" b="1" dirty="0">
                <a:latin typeface="Tahoma"/>
                <a:cs typeface="Tahoma"/>
              </a:rPr>
              <a:t>sks</a:t>
            </a:r>
            <a:endParaRPr sz="1200" dirty="0">
              <a:latin typeface="Tahoma"/>
              <a:cs typeface="Tahoma"/>
            </a:endParaRPr>
          </a:p>
        </p:txBody>
      </p:sp>
      <p:sp>
        <p:nvSpPr>
          <p:cNvPr id="6" name="object 6"/>
          <p:cNvSpPr/>
          <p:nvPr/>
        </p:nvSpPr>
        <p:spPr>
          <a:xfrm>
            <a:off x="2430779" y="792861"/>
            <a:ext cx="4851400" cy="0"/>
          </a:xfrm>
          <a:custGeom>
            <a:avLst/>
            <a:gdLst/>
            <a:ahLst/>
            <a:cxnLst/>
            <a:rect l="l" t="t" r="r" b="b"/>
            <a:pathLst>
              <a:path w="4851400">
                <a:moveTo>
                  <a:pt x="0" y="0"/>
                </a:moveTo>
                <a:lnTo>
                  <a:pt x="4850892" y="0"/>
                </a:lnTo>
              </a:path>
            </a:pathLst>
          </a:custGeom>
          <a:ln w="12954">
            <a:solidFill>
              <a:srgbClr val="000000"/>
            </a:solidFill>
          </a:ln>
        </p:spPr>
        <p:txBody>
          <a:bodyPr wrap="square" lIns="0" tIns="0" rIns="0" bIns="0" rtlCol="0"/>
          <a:lstStyle/>
          <a:p>
            <a:endParaRPr/>
          </a:p>
        </p:txBody>
      </p:sp>
      <p:sp>
        <p:nvSpPr>
          <p:cNvPr id="7" name="object 7"/>
          <p:cNvSpPr txBox="1"/>
          <p:nvPr/>
        </p:nvSpPr>
        <p:spPr>
          <a:xfrm>
            <a:off x="2418333" y="849884"/>
            <a:ext cx="1419860" cy="181460"/>
          </a:xfrm>
          <a:prstGeom prst="rect">
            <a:avLst/>
          </a:prstGeom>
        </p:spPr>
        <p:txBody>
          <a:bodyPr vert="horz" wrap="square" lIns="0" tIns="12065" rIns="0" bIns="0" rtlCol="0">
            <a:spAutoFit/>
          </a:bodyPr>
          <a:lstStyle/>
          <a:p>
            <a:pPr marL="12700">
              <a:lnSpc>
                <a:spcPct val="100000"/>
              </a:lnSpc>
              <a:spcBef>
                <a:spcPts val="95"/>
              </a:spcBef>
            </a:pPr>
            <a:r>
              <a:rPr lang="en-US" sz="1100" b="1" spc="-5" dirty="0">
                <a:solidFill>
                  <a:srgbClr val="DB3A2F"/>
                </a:solidFill>
                <a:latin typeface="Tahoma"/>
                <a:cs typeface="Tahoma"/>
              </a:rPr>
              <a:t>Depleted Reserves </a:t>
            </a:r>
            <a:endParaRPr sz="1100" dirty="0">
              <a:latin typeface="Tahoma"/>
              <a:cs typeface="Tahoma"/>
            </a:endParaRPr>
          </a:p>
        </p:txBody>
      </p:sp>
      <p:sp>
        <p:nvSpPr>
          <p:cNvPr id="13" name="object 9"/>
          <p:cNvSpPr txBox="1"/>
          <p:nvPr/>
        </p:nvSpPr>
        <p:spPr>
          <a:xfrm>
            <a:off x="492505" y="718057"/>
            <a:ext cx="1728470" cy="3820598"/>
          </a:xfrm>
          <a:prstGeom prst="rect">
            <a:avLst/>
          </a:prstGeom>
        </p:spPr>
        <p:txBody>
          <a:bodyPr vert="horz" wrap="square" lIns="0" tIns="12700" rIns="0" bIns="0" rtlCol="0">
            <a:spAutoFit/>
          </a:bodyPr>
          <a:lstStyle/>
          <a:p>
            <a:pPr marL="12700" marR="332105">
              <a:lnSpc>
                <a:spcPct val="150800"/>
              </a:lnSpc>
              <a:spcBef>
                <a:spcPts val="100"/>
              </a:spcBef>
            </a:pPr>
            <a:r>
              <a:rPr sz="1200" spc="-5" dirty="0">
                <a:latin typeface="Tahoma"/>
                <a:cs typeface="Tahoma"/>
              </a:rPr>
              <a:t>Business Description  Industry Overview  Competitors</a:t>
            </a:r>
            <a:endParaRPr sz="1200" dirty="0">
              <a:latin typeface="Tahoma"/>
              <a:cs typeface="Tahoma"/>
            </a:endParaRPr>
          </a:p>
          <a:p>
            <a:pPr marL="12700" lvl="0">
              <a:spcBef>
                <a:spcPts val="685"/>
              </a:spcBef>
            </a:pPr>
            <a:r>
              <a:rPr lang="en-US" sz="1250" spc="-30" dirty="0">
                <a:solidFill>
                  <a:prstClr val="black"/>
                </a:solidFill>
                <a:latin typeface="Tahoma"/>
                <a:cs typeface="Tahoma"/>
              </a:rPr>
              <a:t>Thesis </a:t>
            </a:r>
            <a:r>
              <a:rPr lang="en-US" sz="1250" spc="-25" dirty="0">
                <a:solidFill>
                  <a:prstClr val="black"/>
                </a:solidFill>
                <a:latin typeface="Tahoma"/>
                <a:cs typeface="Tahoma"/>
              </a:rPr>
              <a:t>Highlights</a:t>
            </a:r>
            <a:r>
              <a:rPr lang="en-US" sz="1250" i="1" spc="-25" dirty="0">
                <a:solidFill>
                  <a:prstClr val="black"/>
                </a:solidFill>
                <a:latin typeface="Tahoma"/>
                <a:cs typeface="Tahoma"/>
              </a:rPr>
              <a:t>:</a:t>
            </a:r>
            <a:endParaRPr lang="en-US" sz="1250" dirty="0">
              <a:solidFill>
                <a:prstClr val="black"/>
              </a:solidFill>
              <a:latin typeface="Tahoma"/>
              <a:cs typeface="Tahoma"/>
            </a:endParaRPr>
          </a:p>
          <a:p>
            <a:pPr marL="241300" marR="285750" lvl="0" indent="-228600">
              <a:lnSpc>
                <a:spcPct val="100800"/>
              </a:lnSpc>
              <a:spcBef>
                <a:spcPts val="710"/>
              </a:spcBef>
              <a:buSzPct val="83333"/>
              <a:buFont typeface="Symbol"/>
              <a:buChar char=""/>
              <a:tabLst>
                <a:tab pos="240665" algn="l"/>
                <a:tab pos="241300" algn="l"/>
              </a:tabLst>
            </a:pPr>
            <a:r>
              <a:rPr lang="en-US" sz="1200" spc="-5" dirty="0">
                <a:solidFill>
                  <a:prstClr val="black"/>
                </a:solidFill>
                <a:latin typeface="Tahoma"/>
                <a:cs typeface="Tahoma"/>
              </a:rPr>
              <a:t>Portfolio Improvement </a:t>
            </a:r>
            <a:endParaRPr lang="en-US" sz="1200" dirty="0">
              <a:solidFill>
                <a:prstClr val="black"/>
              </a:solidFill>
              <a:latin typeface="Tahoma"/>
              <a:cs typeface="Tahoma"/>
            </a:endParaRPr>
          </a:p>
          <a:p>
            <a:pPr marL="241300" marR="111125" lvl="0" indent="-228600">
              <a:spcBef>
                <a:spcPts val="509"/>
              </a:spcBef>
              <a:buSzPct val="83333"/>
              <a:buFont typeface="Symbol"/>
              <a:buChar char=""/>
              <a:tabLst>
                <a:tab pos="240665" algn="l"/>
                <a:tab pos="241300" algn="l"/>
              </a:tabLst>
            </a:pPr>
            <a:r>
              <a:rPr lang="en-US" sz="1200" spc="-5" dirty="0">
                <a:solidFill>
                  <a:prstClr val="black"/>
                </a:solidFill>
                <a:latin typeface="Tahoma"/>
                <a:cs typeface="Tahoma"/>
              </a:rPr>
              <a:t>Operations and Financials Leader</a:t>
            </a:r>
            <a:endParaRPr lang="en-US" sz="1200" dirty="0">
              <a:solidFill>
                <a:prstClr val="black"/>
              </a:solidFill>
              <a:latin typeface="Tahoma"/>
              <a:cs typeface="Tahoma"/>
            </a:endParaRPr>
          </a:p>
          <a:p>
            <a:pPr marL="241300" marR="328930" lvl="0" indent="-228600">
              <a:spcBef>
                <a:spcPts val="515"/>
              </a:spcBef>
              <a:buSzPct val="83333"/>
              <a:buFont typeface="Symbol"/>
              <a:buChar char=""/>
              <a:tabLst>
                <a:tab pos="240665" algn="l"/>
                <a:tab pos="241300" algn="l"/>
              </a:tabLst>
            </a:pPr>
            <a:r>
              <a:rPr lang="en-US" sz="1200" spc="-5" dirty="0">
                <a:solidFill>
                  <a:prstClr val="black"/>
                </a:solidFill>
                <a:latin typeface="Tahoma"/>
                <a:cs typeface="Tahoma"/>
              </a:rPr>
              <a:t>Synergies </a:t>
            </a:r>
            <a:endParaRPr lang="en-US" sz="1200" dirty="0">
              <a:solidFill>
                <a:prstClr val="black"/>
              </a:solidFill>
              <a:latin typeface="Tahoma"/>
              <a:cs typeface="Tahoma"/>
            </a:endParaRPr>
          </a:p>
          <a:p>
            <a:pPr marL="12700" lvl="0">
              <a:spcBef>
                <a:spcPts val="515"/>
              </a:spcBef>
            </a:pPr>
            <a:r>
              <a:rPr lang="en-US" sz="1200" i="1" spc="-5" dirty="0">
                <a:solidFill>
                  <a:prstClr val="black"/>
                </a:solidFill>
                <a:latin typeface="Tahoma"/>
                <a:cs typeface="Tahoma"/>
              </a:rPr>
              <a:t>Thesis Risks:</a:t>
            </a:r>
            <a:endParaRPr lang="en-US" sz="1200" i="1" dirty="0">
              <a:solidFill>
                <a:prstClr val="black"/>
              </a:solidFill>
              <a:latin typeface="Tahoma"/>
              <a:cs typeface="Tahoma"/>
            </a:endParaRPr>
          </a:p>
          <a:p>
            <a:pPr marL="184150" lvl="0" indent="-171450">
              <a:spcBef>
                <a:spcPts val="515"/>
              </a:spcBef>
              <a:buFont typeface="Arial" charset="0"/>
              <a:buChar char="•"/>
            </a:pPr>
            <a:r>
              <a:rPr lang="en-US" sz="1200" b="1" dirty="0">
                <a:solidFill>
                  <a:prstClr val="black"/>
                </a:solidFill>
                <a:latin typeface="Tahoma"/>
                <a:cs typeface="Tahoma"/>
              </a:rPr>
              <a:t>Reserves</a:t>
            </a:r>
          </a:p>
          <a:p>
            <a:pPr marL="184150" lvl="0" indent="-171450">
              <a:spcBef>
                <a:spcPts val="515"/>
              </a:spcBef>
              <a:buFont typeface="Arial" charset="0"/>
              <a:buChar char="•"/>
            </a:pPr>
            <a:r>
              <a:rPr lang="en-US" sz="1200" dirty="0">
                <a:solidFill>
                  <a:prstClr val="black"/>
                </a:solidFill>
                <a:latin typeface="Tahoma"/>
                <a:cs typeface="Tahoma"/>
              </a:rPr>
              <a:t>Economic</a:t>
            </a:r>
            <a:r>
              <a:rPr lang="en-US" sz="1200" spc="-85" dirty="0">
                <a:solidFill>
                  <a:prstClr val="black"/>
                </a:solidFill>
                <a:latin typeface="Tahoma"/>
                <a:cs typeface="Tahoma"/>
              </a:rPr>
              <a:t> </a:t>
            </a:r>
            <a:r>
              <a:rPr lang="en-US" sz="1200" spc="-5" dirty="0">
                <a:solidFill>
                  <a:prstClr val="black"/>
                </a:solidFill>
                <a:latin typeface="Tahoma"/>
                <a:cs typeface="Tahoma"/>
              </a:rPr>
              <a:t>Cyclicality</a:t>
            </a:r>
            <a:r>
              <a:rPr lang="en-US" sz="1200" dirty="0">
                <a:latin typeface="Tahoma"/>
                <a:cs typeface="Tahoma"/>
              </a:rPr>
              <a:t> </a:t>
            </a:r>
            <a:endParaRPr lang="en-US" sz="1200" spc="-5" dirty="0">
              <a:latin typeface="Tahoma"/>
              <a:cs typeface="Tahoma"/>
            </a:endParaRPr>
          </a:p>
          <a:p>
            <a:pPr marL="12700">
              <a:lnSpc>
                <a:spcPct val="100000"/>
              </a:lnSpc>
              <a:spcBef>
                <a:spcPts val="515"/>
              </a:spcBef>
            </a:pPr>
            <a:r>
              <a:rPr sz="1200" spc="-5" dirty="0">
                <a:latin typeface="Tahoma"/>
                <a:cs typeface="Tahoma"/>
              </a:rPr>
              <a:t>Valuation:</a:t>
            </a:r>
            <a:endParaRPr sz="1200" dirty="0">
              <a:latin typeface="Tahoma"/>
              <a:cs typeface="Tahoma"/>
            </a:endParaRPr>
          </a:p>
          <a:p>
            <a:pPr marL="241300" indent="-228600">
              <a:lnSpc>
                <a:spcPct val="100000"/>
              </a:lnSpc>
              <a:spcBef>
                <a:spcPts val="730"/>
              </a:spcBef>
              <a:buSzPct val="83333"/>
              <a:buFont typeface="Symbol"/>
              <a:buChar char=""/>
              <a:tabLst>
                <a:tab pos="240665" algn="l"/>
                <a:tab pos="241300" algn="l"/>
              </a:tabLst>
            </a:pPr>
            <a:r>
              <a:rPr sz="1200" spc="-5" dirty="0">
                <a:latin typeface="Tahoma"/>
                <a:cs typeface="Tahoma"/>
              </a:rPr>
              <a:t>Comparable</a:t>
            </a:r>
            <a:r>
              <a:rPr sz="1200" spc="-15" dirty="0">
                <a:latin typeface="Tahoma"/>
                <a:cs typeface="Tahoma"/>
              </a:rPr>
              <a:t> </a:t>
            </a:r>
            <a:r>
              <a:rPr sz="1200" spc="-5" dirty="0">
                <a:latin typeface="Tahoma"/>
                <a:cs typeface="Tahoma"/>
              </a:rPr>
              <a:t>Analysis</a:t>
            </a:r>
            <a:endParaRPr sz="1200" dirty="0">
              <a:latin typeface="Tahoma"/>
              <a:cs typeface="Tahoma"/>
            </a:endParaRPr>
          </a:p>
          <a:p>
            <a:pPr marL="241300" indent="-228600">
              <a:lnSpc>
                <a:spcPct val="100000"/>
              </a:lnSpc>
              <a:spcBef>
                <a:spcPts val="730"/>
              </a:spcBef>
              <a:buSzPct val="83333"/>
              <a:buFont typeface="Symbol"/>
              <a:buChar char=""/>
              <a:tabLst>
                <a:tab pos="240665" algn="l"/>
                <a:tab pos="241300" algn="l"/>
              </a:tabLst>
            </a:pPr>
            <a:r>
              <a:rPr sz="1200" spc="-5" dirty="0">
                <a:latin typeface="Tahoma"/>
                <a:cs typeface="Tahoma"/>
              </a:rPr>
              <a:t>Discounted Cash</a:t>
            </a:r>
            <a:r>
              <a:rPr sz="1200" spc="-50" dirty="0">
                <a:latin typeface="Tahoma"/>
                <a:cs typeface="Tahoma"/>
              </a:rPr>
              <a:t> </a:t>
            </a:r>
            <a:r>
              <a:rPr sz="1200" spc="-5" dirty="0">
                <a:latin typeface="Tahoma"/>
                <a:cs typeface="Tahoma"/>
              </a:rPr>
              <a:t>Flow</a:t>
            </a:r>
            <a:endParaRPr sz="1200" dirty="0">
              <a:latin typeface="Tahoma"/>
              <a:cs typeface="Tahoma"/>
            </a:endParaRPr>
          </a:p>
        </p:txBody>
      </p:sp>
      <p:sp>
        <p:nvSpPr>
          <p:cNvPr id="14" name="object 10"/>
          <p:cNvSpPr txBox="1"/>
          <p:nvPr/>
        </p:nvSpPr>
        <p:spPr>
          <a:xfrm>
            <a:off x="2418333" y="1219200"/>
            <a:ext cx="4873625" cy="4472506"/>
          </a:xfrm>
          <a:prstGeom prst="rect">
            <a:avLst/>
          </a:prstGeom>
        </p:spPr>
        <p:txBody>
          <a:bodyPr vert="horz" wrap="square" lIns="0" tIns="10795" rIns="0" bIns="0" rtlCol="0">
            <a:spAutoFit/>
          </a:bodyPr>
          <a:lstStyle/>
          <a:p>
            <a:pPr marL="12700" marR="5080" algn="just">
              <a:lnSpc>
                <a:spcPct val="100699"/>
              </a:lnSpc>
              <a:spcBef>
                <a:spcPts val="85"/>
              </a:spcBef>
            </a:pPr>
            <a:r>
              <a:rPr lang="en-US" sz="1200" dirty="0">
                <a:latin typeface="Tahoma"/>
                <a:cs typeface="Tahoma"/>
              </a:rPr>
              <a:t>For Newmont Mining as well as other companies in the industry, reserves are an important part of operations to help maintain steady supply and production. As reserves get depleted companies have to go through exploratory methods to find new reserves. These tend to be highly unsuccessful and current and future explorations may end not producing any new mineral producing operations therefore they are a big risk for the company. These research operations can take many years to be identified and even longer to reach commercial production, along with high costs, this strategy is not the most favorable for firms such as Newmont. Another way to replace or grow reserves is by acquiring other mines and assets from other competitor in the industry but even these acquisitions can be complicated because of the factors Newmont analysis for their typical acquisition including: “historical operating results, estimates of and assumptions regarding the extent of ore reserves, the timing of production from such reserves and cash and other operating costs.” With such inconsistencies and lack of certainty for the future, Newmont has to go above and beyond to assure their reserves are not depleted without replacements. Newmont is still years away from having depleted reserves however they have been doing well in acquiring and merging operations with different firms to increase their reserves and long term production. Also, Newmont as the best cash and access to leverage to acquire the reserves and mines it best sees fit for their future production, putting them ahead of competition. </a:t>
            </a:r>
          </a:p>
        </p:txBody>
      </p:sp>
      <p:sp>
        <p:nvSpPr>
          <p:cNvPr id="8" name="TextBox 7">
            <a:extLst>
              <a:ext uri="{FF2B5EF4-FFF2-40B4-BE49-F238E27FC236}">
                <a16:creationId xmlns:a16="http://schemas.microsoft.com/office/drawing/2014/main" id="{D566FD77-8ADC-4765-8A62-3965C2429156}"/>
              </a:ext>
            </a:extLst>
          </p:cNvPr>
          <p:cNvSpPr txBox="1"/>
          <p:nvPr/>
        </p:nvSpPr>
        <p:spPr>
          <a:xfrm>
            <a:off x="401255" y="9507379"/>
            <a:ext cx="5648325" cy="246221"/>
          </a:xfrm>
          <a:prstGeom prst="rect">
            <a:avLst/>
          </a:prstGeom>
          <a:noFill/>
        </p:spPr>
        <p:txBody>
          <a:bodyPr wrap="square" rtlCol="0">
            <a:spAutoFit/>
          </a:bodyPr>
          <a:lstStyle/>
          <a:p>
            <a:r>
              <a:rPr lang="en-US" sz="1000" dirty="0"/>
              <a:t>[1] 10-K</a:t>
            </a:r>
          </a:p>
        </p:txBody>
      </p:sp>
    </p:spTree>
    <p:extLst>
      <p:ext uri="{BB962C8B-B14F-4D97-AF65-F5344CB8AC3E}">
        <p14:creationId xmlns:p14="http://schemas.microsoft.com/office/powerpoint/2010/main" val="1101728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3078</TotalTime>
  <Words>4438</Words>
  <Application>Microsoft Office PowerPoint</Application>
  <PresentationFormat>Custom</PresentationFormat>
  <Paragraphs>366</Paragraphs>
  <Slides>12</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Symbol</vt:lpstr>
      <vt:lpstr>Tahoma</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Encarnacao</dc:creator>
  <cp:lastModifiedBy>Daniel Encarnacao</cp:lastModifiedBy>
  <cp:revision>86</cp:revision>
  <dcterms:created xsi:type="dcterms:W3CDTF">2018-10-03T16:24:10Z</dcterms:created>
  <dcterms:modified xsi:type="dcterms:W3CDTF">2020-08-22T12:50:17Z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2018-10-03T00:00:00Z</vt:filetime>
  </property>
</Properties>
</file>