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8"/>
  </p:handoutMasterIdLst>
  <p:sldIdLst>
    <p:sldId id="259" r:id="rId2"/>
    <p:sldId id="298" r:id="rId3"/>
    <p:sldId id="299" r:id="rId4"/>
    <p:sldId id="344" r:id="rId5"/>
    <p:sldId id="34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0" r:id="rId15"/>
    <p:sldId id="311" r:id="rId16"/>
    <p:sldId id="308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46" r:id="rId38"/>
    <p:sldId id="347" r:id="rId39"/>
    <p:sldId id="348" r:id="rId40"/>
    <p:sldId id="333" r:id="rId41"/>
    <p:sldId id="334" r:id="rId42"/>
    <p:sldId id="335" r:id="rId43"/>
    <p:sldId id="341" r:id="rId44"/>
    <p:sldId id="342" r:id="rId45"/>
    <p:sldId id="343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nicopticon" initials="p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6FF"/>
    <a:srgbClr val="4A64FF"/>
    <a:srgbClr val="1C5DB6"/>
    <a:srgbClr val="1651AC"/>
    <a:srgbClr val="415AF0"/>
    <a:srgbClr val="2948E8"/>
    <a:srgbClr val="3B4FE2"/>
    <a:srgbClr val="4A5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A3DFA-B10D-4C06-8B05-DDC822169586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CFD6B-1749-40DF-84B0-A66957C13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9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spc="5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2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2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cap="none" spc="51">
                <a:ln w="0"/>
                <a:solidFill>
                  <a:srgbClr val="4B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none" spc="5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fld id="{45D67AFD-1F1A-4143-A3DE-D7BB601816FB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spc="5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none" spc="5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fld id="{44257726-2935-4D26-ABC8-6456BA9BF5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8" y="190247"/>
            <a:ext cx="1250100" cy="989331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396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 cap="none" spc="51">
          <a:ln w="0"/>
          <a:solidFill>
            <a:srgbClr val="4B66FF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cap="none" spc="51">
          <a:ln w="0"/>
          <a:solidFill>
            <a:schemeClr val="bg1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 cap="none" spc="51">
          <a:ln w="0"/>
          <a:solidFill>
            <a:schemeClr val="bg1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 cap="none" spc="51">
          <a:ln w="0"/>
          <a:solidFill>
            <a:schemeClr val="bg1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51">
          <a:ln w="0"/>
          <a:solidFill>
            <a:schemeClr val="bg1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51">
          <a:ln w="0"/>
          <a:solidFill>
            <a:schemeClr val="bg1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3558" y="1658343"/>
            <a:ext cx="7507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VERTIGO</a:t>
            </a:r>
            <a:endParaRPr lang="en-US" sz="6600" b="1" spc="5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023" y="2940141"/>
            <a:ext cx="7507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Controlling a Smartphone</a:t>
            </a:r>
          </a:p>
          <a:p>
            <a:pPr algn="ctr"/>
            <a:r>
              <a:rPr lang="en-US" sz="2800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from an</a:t>
            </a:r>
          </a:p>
          <a:p>
            <a:pPr algn="ctr"/>
            <a:r>
              <a:rPr lang="en-US" sz="2800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Architectural Vantage Point </a:t>
            </a:r>
            <a:endParaRPr lang="en-US" sz="2800" b="1" i="1" spc="51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3016" y="4656041"/>
            <a:ext cx="4042109" cy="169277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Kirk </a:t>
            </a:r>
            <a:r>
              <a:rPr lang="en-US" sz="3200" b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Swidowski</a:t>
            </a:r>
            <a:endParaRPr lang="en-US" sz="3200" b="1" spc="5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mail</a:t>
            </a:r>
            <a:r>
              <a:rPr lang="en-US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kirk@swidowski.com</a:t>
            </a:r>
          </a:p>
          <a:p>
            <a:pPr algn="ctr"/>
            <a:r>
              <a:rPr lang="en-US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</a:t>
            </a:r>
            <a:r>
              <a:rPr lang="en-US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www.de7ec7ed.com</a:t>
            </a:r>
          </a:p>
          <a:p>
            <a:pPr algn="ctr"/>
            <a:r>
              <a:rPr lang="en-US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twitter</a:t>
            </a:r>
            <a:r>
              <a:rPr lang="en-US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de7ec7ed</a:t>
            </a:r>
          </a:p>
          <a:p>
            <a:pPr algn="ctr"/>
            <a:r>
              <a:rPr lang="en-US" b="1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github</a:t>
            </a:r>
            <a:r>
              <a:rPr lang="en-US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github.com/de7ec7ed</a:t>
            </a:r>
            <a:endParaRPr lang="en-US" sz="900" b="1" i="1" spc="51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615" y="5766120"/>
            <a:ext cx="344922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Special thanks to Dr. Joseph Sharkey for his help with the project</a:t>
            </a:r>
            <a:endParaRPr lang="en-US" sz="500" b="1" i="1" spc="51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Virtualization (VERTIGO’s Usage)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02" y="1690688"/>
            <a:ext cx="6072399" cy="4351339"/>
          </a:xfrm>
        </p:spPr>
        <p:txBody>
          <a:bodyPr>
            <a:normAutofit/>
          </a:bodyPr>
          <a:lstStyle/>
          <a:p>
            <a:r>
              <a:rPr lang="en-US" b="0" dirty="0" smtClean="0"/>
              <a:t>Supports only a single OS, not intended to completely virtualize a system</a:t>
            </a:r>
          </a:p>
          <a:p>
            <a:r>
              <a:rPr lang="en-US" b="0" dirty="0" smtClean="0"/>
              <a:t>Leverage features and techniques of virtualization to accomplish tasks</a:t>
            </a:r>
          </a:p>
          <a:p>
            <a:r>
              <a:rPr lang="en-US" b="0" dirty="0" smtClean="0"/>
              <a:t>Does not require source code modifications of the underlying OS</a:t>
            </a:r>
          </a:p>
          <a:p>
            <a:r>
              <a:rPr lang="en-US" b="0" dirty="0" smtClean="0"/>
              <a:t>Uses para-</a:t>
            </a:r>
            <a:r>
              <a:rPr lang="en-US" b="0" dirty="0" err="1" smtClean="0"/>
              <a:t>passthrough</a:t>
            </a:r>
            <a:r>
              <a:rPr lang="en-US" b="0" dirty="0" smtClean="0"/>
              <a:t> techniques to maintain control without adversely affecting performance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547683" cy="42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7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Microvisor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 of the </a:t>
            </a:r>
            <a:r>
              <a:rPr lang="en-US" dirty="0" err="1" smtClean="0"/>
              <a:t>microvisor</a:t>
            </a:r>
            <a:r>
              <a:rPr lang="en-US" dirty="0" smtClean="0"/>
              <a:t> and its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VERTIGO</a:t>
            </a:r>
            <a:r>
              <a:rPr lang="en-US" b="0" dirty="0" smtClean="0"/>
              <a:t> – </a:t>
            </a:r>
            <a:r>
              <a:rPr lang="en-US" u="sng" dirty="0" smtClean="0"/>
              <a:t>V</a:t>
            </a:r>
            <a:r>
              <a:rPr lang="en-US" b="0" dirty="0" smtClean="0"/>
              <a:t>irtualized </a:t>
            </a:r>
            <a:r>
              <a:rPr lang="en-US" u="sng" dirty="0" smtClean="0"/>
              <a:t>E</a:t>
            </a:r>
            <a:r>
              <a:rPr lang="en-US" b="0" dirty="0" smtClean="0"/>
              <a:t>xtendable </a:t>
            </a:r>
            <a:r>
              <a:rPr lang="en-US" u="sng" dirty="0" smtClean="0"/>
              <a:t>R</a:t>
            </a:r>
            <a:r>
              <a:rPr lang="en-US" b="0" dirty="0" smtClean="0"/>
              <a:t>untime </a:t>
            </a:r>
            <a:r>
              <a:rPr lang="en-US" u="sng" dirty="0" smtClean="0"/>
              <a:t>T</a:t>
            </a:r>
            <a:r>
              <a:rPr lang="en-US" b="0" dirty="0" smtClean="0"/>
              <a:t>ransport </a:t>
            </a:r>
            <a:r>
              <a:rPr lang="en-US" b="0" i="1" dirty="0" smtClean="0"/>
              <a:t>for</a:t>
            </a:r>
            <a:r>
              <a:rPr lang="en-US" b="0" dirty="0" smtClean="0"/>
              <a:t> </a:t>
            </a:r>
            <a:r>
              <a:rPr lang="en-US" u="sng" dirty="0" smtClean="0"/>
              <a:t>I</a:t>
            </a:r>
            <a:r>
              <a:rPr lang="en-US" b="0" dirty="0" smtClean="0"/>
              <a:t>ntegrated </a:t>
            </a:r>
            <a:r>
              <a:rPr lang="en-US" u="sng" dirty="0" smtClean="0"/>
              <a:t>G</a:t>
            </a:r>
            <a:r>
              <a:rPr lang="en-US" b="0" dirty="0" smtClean="0"/>
              <a:t>ermane </a:t>
            </a:r>
            <a:r>
              <a:rPr lang="en-US" u="sng" dirty="0" smtClean="0"/>
              <a:t>O</a:t>
            </a:r>
            <a:r>
              <a:rPr lang="en-US" b="0" dirty="0" smtClean="0"/>
              <a:t>perations</a:t>
            </a:r>
          </a:p>
          <a:p>
            <a:r>
              <a:rPr lang="en-US" b="0" dirty="0" smtClean="0"/>
              <a:t>Dynamically lifts a running commodity Operating System (OS) into a state analogous to a virtual machine (VM)</a:t>
            </a:r>
          </a:p>
          <a:p>
            <a:r>
              <a:rPr lang="en-US" b="0" dirty="0" smtClean="0"/>
              <a:t>Leverages </a:t>
            </a:r>
            <a:r>
              <a:rPr lang="en-US" b="0" i="1" dirty="0" smtClean="0"/>
              <a:t>only </a:t>
            </a:r>
            <a:r>
              <a:rPr lang="en-US" b="0" dirty="0" smtClean="0"/>
              <a:t>architectural features in the kernel to maintain broad compatibility with Cortex-A series processors and their supported OSs</a:t>
            </a:r>
          </a:p>
          <a:p>
            <a:r>
              <a:rPr lang="en-US" b="0" dirty="0" smtClean="0"/>
              <a:t>Constructed as a position independent flat binary to facilitate novel loading methods, such as kernel exploits</a:t>
            </a:r>
          </a:p>
        </p:txBody>
      </p:sp>
    </p:spTree>
    <p:extLst>
      <p:ext uri="{BB962C8B-B14F-4D97-AF65-F5344CB8AC3E}">
        <p14:creationId xmlns:p14="http://schemas.microsoft.com/office/powerpoint/2010/main" val="32560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Kernel features include a:</a:t>
            </a:r>
          </a:p>
          <a:p>
            <a:pPr lvl="1"/>
            <a:r>
              <a:rPr lang="en-US" b="0" dirty="0" smtClean="0"/>
              <a:t>Dynamic Linker</a:t>
            </a:r>
          </a:p>
          <a:p>
            <a:pPr lvl="1"/>
            <a:r>
              <a:rPr lang="en-US" b="0" dirty="0" smtClean="0"/>
              <a:t>Vector Dispatcher</a:t>
            </a:r>
          </a:p>
          <a:p>
            <a:pPr lvl="1"/>
            <a:r>
              <a:rPr lang="en-US" b="0" dirty="0" smtClean="0"/>
              <a:t>¼ Size Paging Subsystem</a:t>
            </a:r>
          </a:p>
          <a:p>
            <a:pPr lvl="1"/>
            <a:r>
              <a:rPr lang="en-US" b="0" dirty="0" smtClean="0"/>
              <a:t>Memory Allocation Subsystem</a:t>
            </a:r>
          </a:p>
          <a:p>
            <a:pPr lvl="1"/>
            <a:r>
              <a:rPr lang="en-US" b="0" dirty="0" smtClean="0"/>
              <a:t>Debugging Subsystem</a:t>
            </a:r>
          </a:p>
          <a:p>
            <a:pPr lvl="1"/>
            <a:r>
              <a:rPr lang="en-US" b="0" dirty="0" smtClean="0"/>
              <a:t>Numerous </a:t>
            </a:r>
            <a:r>
              <a:rPr lang="en-US" b="0" dirty="0"/>
              <a:t>API to manipulate </a:t>
            </a:r>
            <a:r>
              <a:rPr lang="en-US" b="0" dirty="0" smtClean="0"/>
              <a:t>ARM </a:t>
            </a:r>
            <a:r>
              <a:rPr lang="en-US" b="0" dirty="0"/>
              <a:t>architecture </a:t>
            </a:r>
            <a:r>
              <a:rPr lang="en-US" b="0" dirty="0" smtClean="0"/>
              <a:t>primitives</a:t>
            </a:r>
          </a:p>
          <a:p>
            <a:r>
              <a:rPr lang="en-US" dirty="0"/>
              <a:t>Supports </a:t>
            </a:r>
            <a:r>
              <a:rPr lang="en-US" dirty="0" smtClean="0"/>
              <a:t>runtime linking and module </a:t>
            </a:r>
            <a:r>
              <a:rPr lang="en-US" dirty="0"/>
              <a:t>loading via a hidden communications </a:t>
            </a:r>
            <a:r>
              <a:rPr lang="en-US" dirty="0" smtClean="0"/>
              <a:t>channel</a:t>
            </a:r>
          </a:p>
          <a:p>
            <a:r>
              <a:rPr lang="en-US" b="0" dirty="0" smtClean="0"/>
              <a:t>The kernel is kept generalized and modules are intended to load use-case specific code</a:t>
            </a:r>
          </a:p>
          <a:p>
            <a:pPr lvl="1"/>
            <a:r>
              <a:rPr lang="en-US" b="0" dirty="0" smtClean="0"/>
              <a:t>Import API from the kernel and other modules</a:t>
            </a:r>
          </a:p>
          <a:p>
            <a:pPr lvl="1"/>
            <a:r>
              <a:rPr lang="en-US" b="0" dirty="0" smtClean="0"/>
              <a:t>Export </a:t>
            </a:r>
            <a:r>
              <a:rPr lang="en-US" b="0" dirty="0"/>
              <a:t>API for </a:t>
            </a:r>
            <a:r>
              <a:rPr lang="en-US" b="0" dirty="0" smtClean="0"/>
              <a:t>other modules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138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3895725" cy="4230059"/>
          </a:xfrm>
        </p:spPr>
        <p:txBody>
          <a:bodyPr>
            <a:normAutofit fontScale="77500" lnSpcReduction="20000"/>
          </a:bodyPr>
          <a:lstStyle/>
          <a:p>
            <a:pPr marL="285744" indent="-285744"/>
            <a:r>
              <a:rPr lang="en-US" sz="2600" b="0" dirty="0" err="1"/>
              <a:t>Microvisor</a:t>
            </a:r>
            <a:r>
              <a:rPr lang="en-US" sz="2600" b="0" dirty="0"/>
              <a:t> Requirements:</a:t>
            </a:r>
          </a:p>
          <a:p>
            <a:pPr marL="742932" lvl="1" indent="-285744"/>
            <a:r>
              <a:rPr lang="en-US" b="0" dirty="0"/>
              <a:t>ARM Cortex A series </a:t>
            </a:r>
            <a:r>
              <a:rPr lang="en-US" b="0" dirty="0" err="1"/>
              <a:t>SoC</a:t>
            </a:r>
            <a:r>
              <a:rPr lang="en-US" b="0" dirty="0"/>
              <a:t> (tested on the A8 and A9)</a:t>
            </a:r>
          </a:p>
          <a:p>
            <a:pPr marL="742932" lvl="1" indent="-285744"/>
            <a:r>
              <a:rPr lang="en-US" b="0" dirty="0"/>
              <a:t>A chunk of </a:t>
            </a:r>
            <a:r>
              <a:rPr lang="en-US" b="0" i="1" dirty="0"/>
              <a:t>virtually </a:t>
            </a:r>
            <a:r>
              <a:rPr lang="en-US" b="0" dirty="0"/>
              <a:t>contagious non-</a:t>
            </a:r>
            <a:r>
              <a:rPr lang="en-US" b="0" dirty="0" err="1"/>
              <a:t>pageable</a:t>
            </a:r>
            <a:r>
              <a:rPr lang="en-US" b="0" dirty="0"/>
              <a:t> memory</a:t>
            </a:r>
          </a:p>
          <a:p>
            <a:pPr marL="742932" lvl="1" indent="-285744"/>
            <a:r>
              <a:rPr lang="en-US" b="0" dirty="0"/>
              <a:t>Execution in supervisor </a:t>
            </a:r>
            <a:r>
              <a:rPr lang="en-US" b="0" dirty="0" smtClean="0"/>
              <a:t>mode</a:t>
            </a:r>
            <a:endParaRPr lang="en-US" sz="900" b="0" dirty="0"/>
          </a:p>
          <a:p>
            <a:pPr marL="285744" indent="-285744"/>
            <a:r>
              <a:rPr lang="en-US" sz="2600" b="0" dirty="0"/>
              <a:t>Supports a single commodity OS at a time</a:t>
            </a:r>
          </a:p>
          <a:p>
            <a:pPr marL="285744" indent="-285744"/>
            <a:r>
              <a:rPr lang="en-US" sz="2600" b="0" dirty="0"/>
              <a:t>Does </a:t>
            </a:r>
            <a:r>
              <a:rPr lang="en-US" sz="2600" b="0" i="1" dirty="0"/>
              <a:t>not</a:t>
            </a:r>
            <a:r>
              <a:rPr lang="en-US" sz="2600" b="0" dirty="0"/>
              <a:t> use any API in the underlying </a:t>
            </a:r>
            <a:r>
              <a:rPr lang="en-US" sz="2600" b="0" dirty="0"/>
              <a:t>OS</a:t>
            </a:r>
          </a:p>
          <a:p>
            <a:pPr marL="285744" indent="-285744"/>
            <a:r>
              <a:rPr lang="en-US" sz="2400" i="1" dirty="0"/>
              <a:t>Installs </a:t>
            </a:r>
            <a:r>
              <a:rPr lang="en-US" sz="2400" i="1" dirty="0"/>
              <a:t>itself on a live system by dynamically lifting the running OS in to a state analogous to a virtual machine</a:t>
            </a:r>
          </a:p>
          <a:p>
            <a:pPr marL="285744" indent="-285744"/>
            <a:endParaRPr lang="en-US" sz="2600" b="0" dirty="0"/>
          </a:p>
          <a:p>
            <a:pPr marL="285744" indent="-285744"/>
            <a:endParaRPr lang="en-US" sz="14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920748"/>
            <a:ext cx="10515600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Minimal requirements allow the </a:t>
            </a:r>
            <a:r>
              <a:rPr lang="en-US" sz="2000" b="1" i="1" dirty="0" err="1"/>
              <a:t>microvisor</a:t>
            </a:r>
            <a:r>
              <a:rPr lang="en-US" sz="2000" b="1" i="1" dirty="0"/>
              <a:t> to maintain clean separation from its underlying OS, facilitating portability between </a:t>
            </a:r>
            <a:r>
              <a:rPr lang="en-US" sz="2000" b="1" i="1" dirty="0"/>
              <a:t>devices</a:t>
            </a:r>
            <a:endParaRPr lang="en-US" sz="2000" b="1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77" y="1910825"/>
            <a:ext cx="6534923" cy="3441163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61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5" y="4321444"/>
            <a:ext cx="6394995" cy="2196147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193843"/>
            <a:ext cx="4554893" cy="2323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Modularity is key to enable code </a:t>
            </a:r>
            <a:r>
              <a:rPr lang="en-US" b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reusability</a:t>
            </a:r>
          </a:p>
          <a:p>
            <a:r>
              <a:rPr lang="en-US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SoCs</a:t>
            </a: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and OSs are commonly interchanged</a:t>
            </a:r>
          </a:p>
          <a:p>
            <a:pPr lvl="1"/>
            <a:r>
              <a:rPr lang="en-US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SoC</a:t>
            </a: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X is used with OS Y and OS Z : OS X is used with </a:t>
            </a:r>
            <a:r>
              <a:rPr lang="en-US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SoC</a:t>
            </a: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Y and </a:t>
            </a:r>
            <a:r>
              <a:rPr lang="en-US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SoC</a:t>
            </a: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</a:t>
            </a:r>
            <a:endParaRPr lang="en-US" spc="5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14393" y="1690689"/>
            <a:ext cx="6394995" cy="263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Modules will be used to allow the </a:t>
            </a:r>
            <a:r>
              <a:rPr lang="en-US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microvisor</a:t>
            </a: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to expand its footprint on the system once details have been identified </a:t>
            </a:r>
            <a:r>
              <a:rPr lang="en-US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(e.g. leverage peripherals, OS API)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93112" cy="2304061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46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277225" cy="4351339"/>
          </a:xfrm>
        </p:spPr>
        <p:txBody>
          <a:bodyPr>
            <a:normAutofit/>
          </a:bodyPr>
          <a:lstStyle/>
          <a:p>
            <a:r>
              <a:rPr lang="en-US" b="0" dirty="0" smtClean="0"/>
              <a:t>Tested with the Apple iPhone 4 </a:t>
            </a:r>
            <a:r>
              <a:rPr lang="en-US" b="0" i="1" dirty="0" smtClean="0"/>
              <a:t>(</a:t>
            </a:r>
            <a:r>
              <a:rPr lang="en-US" b="0" i="1" dirty="0" err="1" smtClean="0"/>
              <a:t>iOS</a:t>
            </a:r>
            <a:r>
              <a:rPr lang="en-US" b="0" i="1" dirty="0" smtClean="0"/>
              <a:t> 5.0.1 and 5.1.1)</a:t>
            </a:r>
            <a:r>
              <a:rPr lang="en-US" b="0" dirty="0" smtClean="0"/>
              <a:t> and the Samsung Galaxy SIII </a:t>
            </a:r>
            <a:r>
              <a:rPr lang="en-US" b="0" i="1" dirty="0" smtClean="0"/>
              <a:t>(Android 4.0.4)</a:t>
            </a:r>
          </a:p>
          <a:p>
            <a:r>
              <a:rPr lang="en-US" b="0" dirty="0"/>
              <a:t>It is installed at run-time through an OS specific </a:t>
            </a:r>
            <a:r>
              <a:rPr lang="en-US" b="0" dirty="0" smtClean="0"/>
              <a:t>loader</a:t>
            </a:r>
            <a:endParaRPr lang="en-US" b="0" dirty="0"/>
          </a:p>
          <a:p>
            <a:pPr lvl="1"/>
            <a:r>
              <a:rPr lang="en-US" b="0" dirty="0"/>
              <a:t>On </a:t>
            </a:r>
            <a:r>
              <a:rPr lang="en-US" b="0" dirty="0" err="1"/>
              <a:t>iOS</a:t>
            </a:r>
            <a:r>
              <a:rPr lang="en-US" b="0" dirty="0"/>
              <a:t> it is a user space application that will inject the </a:t>
            </a:r>
            <a:r>
              <a:rPr lang="en-US" b="0" dirty="0" err="1"/>
              <a:t>microvisor</a:t>
            </a:r>
            <a:r>
              <a:rPr lang="en-US" b="0" dirty="0"/>
              <a:t> into kernel space</a:t>
            </a:r>
          </a:p>
          <a:p>
            <a:pPr lvl="1"/>
            <a:r>
              <a:rPr lang="en-US" b="0" dirty="0"/>
              <a:t>On Android it is a kernel </a:t>
            </a:r>
            <a:r>
              <a:rPr lang="en-US" b="0" dirty="0" smtClean="0"/>
              <a:t>module</a:t>
            </a:r>
            <a:endParaRPr lang="en-US" b="0" dirty="0"/>
          </a:p>
          <a:p>
            <a:pPr lvl="1"/>
            <a:r>
              <a:rPr lang="en-US" b="0" dirty="0"/>
              <a:t>Any privilege escalation technique could be tailored to accommodate </a:t>
            </a:r>
            <a:r>
              <a:rPr lang="en-US" b="0" dirty="0" err="1"/>
              <a:t>microvisor</a:t>
            </a:r>
            <a:r>
              <a:rPr lang="en-US" b="0" dirty="0"/>
              <a:t> </a:t>
            </a:r>
            <a:r>
              <a:rPr lang="en-US" b="0" dirty="0" smtClean="0"/>
              <a:t>loading</a:t>
            </a:r>
            <a:endParaRPr lang="en-US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9279414" y="3425825"/>
            <a:ext cx="2238375" cy="1971675"/>
            <a:chOff x="8134350" y="3019425"/>
            <a:chExt cx="2238375" cy="1971675"/>
          </a:xfrm>
        </p:grpSpPr>
        <p:sp>
          <p:nvSpPr>
            <p:cNvPr id="6" name="Rectangle 5"/>
            <p:cNvSpPr/>
            <p:nvPr/>
          </p:nvSpPr>
          <p:spPr>
            <a:xfrm>
              <a:off x="8134350" y="3019425"/>
              <a:ext cx="2238375" cy="19716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1527" y="3088921"/>
              <a:ext cx="973536" cy="182474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4975" y="3088920"/>
              <a:ext cx="954562" cy="182474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9203213" y="1825625"/>
            <a:ext cx="2390775" cy="1206160"/>
            <a:chOff x="9175139" y="1721867"/>
            <a:chExt cx="2390775" cy="1206160"/>
          </a:xfrm>
        </p:grpSpPr>
        <p:sp>
          <p:nvSpPr>
            <p:cNvPr id="13" name="Rectangle 12"/>
            <p:cNvSpPr/>
            <p:nvPr/>
          </p:nvSpPr>
          <p:spPr>
            <a:xfrm>
              <a:off x="9175139" y="1721867"/>
              <a:ext cx="2390775" cy="12061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994" y="1760183"/>
              <a:ext cx="1148793" cy="114879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201" y="1760183"/>
              <a:ext cx="1148793" cy="1148793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685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Kernel’s Key Enabling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points of the kernel. Highlights some of the more interesting parts of the </a:t>
            </a:r>
            <a:r>
              <a:rPr lang="en-US" dirty="0" err="1" smtClean="0"/>
              <a:t>microvisor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Binary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4648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 smtClean="0"/>
              <a:t>A flat binary is a very plain file format in the context of this project it contains code and data</a:t>
            </a:r>
          </a:p>
          <a:p>
            <a:r>
              <a:rPr lang="en-US" dirty="0" smtClean="0"/>
              <a:t>Constructing the </a:t>
            </a:r>
            <a:r>
              <a:rPr lang="en-US" dirty="0" err="1" smtClean="0"/>
              <a:t>microvisor</a:t>
            </a:r>
            <a:r>
              <a:rPr lang="en-US" dirty="0" smtClean="0"/>
              <a:t> as a flat binary provides separation the underlying OS and encourages portability</a:t>
            </a:r>
          </a:p>
          <a:p>
            <a:r>
              <a:rPr lang="en-US" b="0" dirty="0"/>
              <a:t>Common examples of this are shell code and boot </a:t>
            </a:r>
            <a:r>
              <a:rPr lang="en-US" b="0" dirty="0" smtClean="0"/>
              <a:t>loaders</a:t>
            </a:r>
          </a:p>
          <a:p>
            <a:r>
              <a:rPr lang="en-US" b="0" dirty="0" smtClean="0"/>
              <a:t>It does </a:t>
            </a:r>
            <a:r>
              <a:rPr lang="en-US" b="0" dirty="0"/>
              <a:t>not retain any </a:t>
            </a:r>
            <a:r>
              <a:rPr lang="en-US" b="0" dirty="0" smtClean="0"/>
              <a:t>structures or sections from the build process </a:t>
            </a:r>
            <a:r>
              <a:rPr lang="en-US" b="0" i="1" dirty="0" smtClean="0"/>
              <a:t>(e.g. import tables, file format headers [elf, </a:t>
            </a:r>
            <a:r>
              <a:rPr lang="en-US" b="0" i="1" dirty="0" err="1" smtClean="0"/>
              <a:t>pe</a:t>
            </a:r>
            <a:r>
              <a:rPr lang="en-US" b="0" i="1" dirty="0" smtClean="0"/>
              <a:t>, etc.])</a:t>
            </a:r>
          </a:p>
          <a:p>
            <a:pPr lvl="1"/>
            <a:r>
              <a:rPr lang="en-US" b="0" dirty="0" smtClean="0"/>
              <a:t>All sections are collapsed and placed back to back during the linking stage </a:t>
            </a:r>
            <a:r>
              <a:rPr lang="en-US" b="0" i="1" dirty="0" smtClean="0"/>
              <a:t>(e.g. text, </a:t>
            </a:r>
            <a:r>
              <a:rPr lang="en-US" b="0" i="1" dirty="0" err="1" smtClean="0"/>
              <a:t>bss</a:t>
            </a:r>
            <a:r>
              <a:rPr lang="en-US" b="0" i="1" dirty="0" smtClean="0"/>
              <a:t>, data, </a:t>
            </a:r>
            <a:r>
              <a:rPr lang="en-US" b="0" i="1" dirty="0" err="1" smtClean="0"/>
              <a:t>rodata</a:t>
            </a:r>
            <a:r>
              <a:rPr lang="en-US" b="0" i="1" dirty="0" smtClean="0"/>
              <a:t>, LC0)</a:t>
            </a:r>
          </a:p>
          <a:p>
            <a:pPr lvl="1"/>
            <a:r>
              <a:rPr lang="en-US" b="0" dirty="0"/>
              <a:t>Not all sections are included in the file as </a:t>
            </a:r>
            <a:r>
              <a:rPr lang="en-US" b="0" dirty="0" smtClean="0"/>
              <a:t>some are unnecessary</a:t>
            </a:r>
          </a:p>
          <a:p>
            <a:r>
              <a:rPr lang="en-US" b="0" dirty="0" smtClean="0"/>
              <a:t>The runtime base address of the binary can be specified in a linker script, if known</a:t>
            </a:r>
          </a:p>
          <a:p>
            <a:r>
              <a:rPr lang="en-US" b="0" dirty="0" smtClean="0"/>
              <a:t>If the runtime base address is unknown </a:t>
            </a:r>
            <a:r>
              <a:rPr lang="en-US" b="0" i="1" dirty="0" smtClean="0"/>
              <a:t>(most cases, right </a:t>
            </a:r>
            <a:r>
              <a:rPr lang="en-US" b="0" i="1" dirty="0" smtClean="0">
                <a:sym typeface="Wingdings" panose="05000000000000000000" pitchFamily="2" charset="2"/>
              </a:rPr>
              <a:t>)</a:t>
            </a:r>
            <a:r>
              <a:rPr lang="en-US" b="0" dirty="0" smtClean="0">
                <a:sym typeface="Wingdings" panose="05000000000000000000" pitchFamily="2" charset="2"/>
              </a:rPr>
              <a:t> global address in the binary file will be incorrect</a:t>
            </a:r>
            <a:endParaRPr lang="en-US" b="0" dirty="0" smtClean="0"/>
          </a:p>
          <a:p>
            <a:pPr lvl="1"/>
            <a:r>
              <a:rPr lang="en-US" b="0" dirty="0" smtClean="0"/>
              <a:t>Specifically, global </a:t>
            </a:r>
            <a:r>
              <a:rPr lang="en-US" b="0" dirty="0"/>
              <a:t>variable and function addresses </a:t>
            </a:r>
            <a:r>
              <a:rPr lang="en-US" b="0" i="1" dirty="0"/>
              <a:t>(e.g. &amp;</a:t>
            </a:r>
            <a:r>
              <a:rPr lang="en-US" b="0" i="1" dirty="0" smtClean="0"/>
              <a:t>function)</a:t>
            </a:r>
            <a:r>
              <a:rPr lang="en-US" b="0" dirty="0" smtClean="0"/>
              <a:t> </a:t>
            </a:r>
            <a:r>
              <a:rPr lang="en-US" b="0" dirty="0"/>
              <a:t>are incorrect at </a:t>
            </a:r>
            <a:r>
              <a:rPr lang="en-US" b="0" dirty="0" smtClean="0"/>
              <a:t>runtime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09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649" y="1690689"/>
            <a:ext cx="5613143" cy="4486275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The linker script (right side) shows how to manually specify the layout of a binary at link time</a:t>
            </a:r>
          </a:p>
          <a:p>
            <a:r>
              <a:rPr lang="en-US" b="0" dirty="0" smtClean="0"/>
              <a:t>Constructing a flat binary is a multistage process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b="0" dirty="0" smtClean="0"/>
              <a:t>Create object files </a:t>
            </a:r>
            <a:r>
              <a:rPr lang="en-US" b="0" i="1" dirty="0" smtClean="0"/>
              <a:t>(i.e. </a:t>
            </a:r>
            <a:r>
              <a:rPr lang="en-US" b="0" i="1" dirty="0" err="1" smtClean="0"/>
              <a:t>gcc</a:t>
            </a:r>
            <a:r>
              <a:rPr lang="en-US" b="0" i="1" dirty="0" smtClean="0"/>
              <a:t> –c option)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b="0" dirty="0" smtClean="0"/>
              <a:t>Create an </a:t>
            </a:r>
            <a:r>
              <a:rPr lang="en-US" b="0" i="1" dirty="0" smtClean="0"/>
              <a:t>elf</a:t>
            </a:r>
            <a:r>
              <a:rPr lang="en-US" b="0" dirty="0" smtClean="0"/>
              <a:t> file by using the </a:t>
            </a:r>
            <a:r>
              <a:rPr lang="en-US" b="0" i="1" dirty="0" err="1" smtClean="0"/>
              <a:t>ld</a:t>
            </a:r>
            <a:r>
              <a:rPr lang="en-US" b="0" dirty="0" smtClean="0"/>
              <a:t> command (bottom left)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b="0" dirty="0" smtClean="0"/>
              <a:t>Create the flat binary by using </a:t>
            </a:r>
            <a:r>
              <a:rPr lang="en-US" b="0" i="1" dirty="0" err="1" smtClean="0"/>
              <a:t>objcopy</a:t>
            </a:r>
            <a:r>
              <a:rPr lang="en-US" b="0" dirty="0" smtClean="0"/>
              <a:t> (bottom left)</a:t>
            </a:r>
          </a:p>
          <a:p>
            <a:r>
              <a:rPr lang="en-US" b="0" dirty="0" smtClean="0"/>
              <a:t>The linker script also identifies a couple custom sections </a:t>
            </a:r>
            <a:r>
              <a:rPr lang="en-US" b="0" i="1" dirty="0" smtClean="0"/>
              <a:t>(i.e. start and end)</a:t>
            </a:r>
            <a:r>
              <a:rPr lang="en-US" b="0" dirty="0" smtClean="0"/>
              <a:t> this allows for an entry point to be placed at the top of the </a:t>
            </a:r>
            <a:r>
              <a:rPr lang="en-US" b="0" dirty="0"/>
              <a:t>file (top left), </a:t>
            </a:r>
            <a:r>
              <a:rPr lang="en-US" b="0" dirty="0" smtClean="0"/>
              <a:t>and a identifier at the end of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796" y="1740695"/>
            <a:ext cx="2030128" cy="4897861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7" y="4864143"/>
            <a:ext cx="3833131" cy="377915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17" y="5626539"/>
            <a:ext cx="3833131" cy="22726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42564" y="6015381"/>
            <a:ext cx="9339355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Steps 2 and 3 can be collapsed but having an elf version makes debugging easier, as it can be loaded into </a:t>
            </a:r>
            <a:r>
              <a:rPr lang="en-US" b="1" i="1" dirty="0" err="1">
                <a:solidFill>
                  <a:schemeClr val="bg1"/>
                </a:solidFill>
              </a:rPr>
              <a:t>objdump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ida</a:t>
            </a:r>
            <a:r>
              <a:rPr lang="en-US" b="1" i="1" dirty="0">
                <a:solidFill>
                  <a:schemeClr val="bg1"/>
                </a:solidFill>
              </a:rPr>
              <a:t> pro and other debugging tools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21" y="1690689"/>
            <a:ext cx="3611120" cy="2788975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69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 smtClean="0"/>
              <a:t>Principal Scientist at Siege Technologies</a:t>
            </a:r>
          </a:p>
          <a:p>
            <a:r>
              <a:rPr lang="en-US" b="0" dirty="0" smtClean="0"/>
              <a:t>Expertise includes:</a:t>
            </a:r>
          </a:p>
          <a:p>
            <a:pPr lvl="1"/>
            <a:r>
              <a:rPr lang="en-US" b="0" dirty="0" smtClean="0"/>
              <a:t>Virtualization (x86 [Intel-VT/AMD SVM] and ARM)</a:t>
            </a:r>
          </a:p>
          <a:p>
            <a:pPr lvl="1"/>
            <a:r>
              <a:rPr lang="en-US" b="0" dirty="0" smtClean="0"/>
              <a:t>Trusted Computing (Intel TXT, ARM </a:t>
            </a:r>
            <a:r>
              <a:rPr lang="en-US" b="0" dirty="0" err="1" smtClean="0"/>
              <a:t>TrustZone</a:t>
            </a:r>
            <a:r>
              <a:rPr lang="en-US" b="0" dirty="0" smtClean="0"/>
              <a:t>, TPM)</a:t>
            </a:r>
          </a:p>
          <a:p>
            <a:pPr lvl="1"/>
            <a:r>
              <a:rPr lang="en-US" b="0" dirty="0" smtClean="0"/>
              <a:t>Boot Technologies</a:t>
            </a:r>
          </a:p>
          <a:p>
            <a:pPr lvl="1"/>
            <a:r>
              <a:rPr lang="en-US" b="0" dirty="0" smtClean="0"/>
              <a:t>Computer Architecture</a:t>
            </a:r>
          </a:p>
          <a:p>
            <a:pPr lvl="1"/>
            <a:r>
              <a:rPr lang="en-US" b="0" dirty="0" smtClean="0"/>
              <a:t>Reverse Engineering</a:t>
            </a:r>
          </a:p>
          <a:p>
            <a:r>
              <a:rPr lang="en-US" b="0" dirty="0"/>
              <a:t>Prior work includes </a:t>
            </a:r>
            <a:r>
              <a:rPr lang="en-US" b="0" dirty="0" smtClean="0"/>
              <a:t>research </a:t>
            </a:r>
            <a:r>
              <a:rPr lang="en-US" b="0" dirty="0"/>
              <a:t>&amp; </a:t>
            </a:r>
            <a:r>
              <a:rPr lang="en-US" b="0" dirty="0" smtClean="0"/>
              <a:t>development </a:t>
            </a:r>
            <a:r>
              <a:rPr lang="en-US" b="0" dirty="0"/>
              <a:t>on topics </a:t>
            </a:r>
            <a:r>
              <a:rPr lang="en-US" b="0" dirty="0" smtClean="0"/>
              <a:t>including:</a:t>
            </a:r>
          </a:p>
          <a:p>
            <a:pPr lvl="1"/>
            <a:r>
              <a:rPr lang="en-US" b="0" dirty="0" smtClean="0"/>
              <a:t>Anti-Exploitation Protection Systems</a:t>
            </a:r>
          </a:p>
          <a:p>
            <a:pPr lvl="1"/>
            <a:r>
              <a:rPr lang="en-US" b="0" dirty="0" smtClean="0"/>
              <a:t>Preventing Sensitive Information and Malicious Traffic from Leaving Computers</a:t>
            </a:r>
          </a:p>
          <a:p>
            <a:pPr lvl="1"/>
            <a:r>
              <a:rPr lang="en-US" b="0" dirty="0" smtClean="0"/>
              <a:t>Dynamic </a:t>
            </a:r>
            <a:r>
              <a:rPr lang="en-US" b="0" i="1" dirty="0" smtClean="0"/>
              <a:t>Rooted</a:t>
            </a:r>
            <a:r>
              <a:rPr lang="en-US" b="0" dirty="0" smtClean="0"/>
              <a:t> Trust</a:t>
            </a:r>
          </a:p>
          <a:p>
            <a:r>
              <a:rPr lang="en-US" b="0" dirty="0" smtClean="0"/>
              <a:t>M.S. Computer Science</a:t>
            </a:r>
          </a:p>
          <a:p>
            <a:pPr lvl="1"/>
            <a:r>
              <a:rPr lang="en-US" b="0" dirty="0" smtClean="0"/>
              <a:t>Focused on the design and construction of a pedagogical RISC based computer architecture, including the ISA, 4 stage scalar pipeline with branch prediction and precise exception/interrupt handling (presented at CCSCNE 2009)</a:t>
            </a:r>
          </a:p>
          <a:p>
            <a:r>
              <a:rPr lang="en-US" b="0" dirty="0" smtClean="0"/>
              <a:t>Mobile software was published in “</a:t>
            </a:r>
            <a:r>
              <a:rPr lang="en-US" b="0" i="1" dirty="0" smtClean="0"/>
              <a:t>A Windows Mobile Wish List</a:t>
            </a:r>
            <a:r>
              <a:rPr lang="en-US" b="0" dirty="0" smtClean="0"/>
              <a:t>”, </a:t>
            </a:r>
            <a:r>
              <a:rPr lang="en-US" b="0" u="sng" dirty="0" smtClean="0"/>
              <a:t>Smartphone &amp; </a:t>
            </a:r>
            <a:r>
              <a:rPr lang="en-US" b="0" u="sng" dirty="0" err="1" smtClean="0"/>
              <a:t>PocketPC</a:t>
            </a:r>
            <a:r>
              <a:rPr lang="en-US" b="0" u="sng" dirty="0" smtClean="0"/>
              <a:t> Magazine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957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Independence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72" y="1766660"/>
            <a:ext cx="1762328" cy="111441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34" y="3002995"/>
            <a:ext cx="3182567" cy="75914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593" y="4780119"/>
            <a:ext cx="3338209" cy="971804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5" y="3884059"/>
            <a:ext cx="2733675" cy="774139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748015" y="3359840"/>
            <a:ext cx="7267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 assembly function is used to obtain the base address of the binary at runtime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16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It uses the branch with link instruction to store the PC address of the </a:t>
            </a:r>
            <a:r>
              <a:rPr lang="en-US" sz="1600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6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label in the link register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16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Loads the link time address of the </a:t>
            </a:r>
            <a:r>
              <a:rPr lang="en-US" sz="1600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6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label into </a:t>
            </a:r>
            <a:r>
              <a:rPr lang="en-US" sz="1600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r0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16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Subtracts the two and returns it in </a:t>
            </a:r>
            <a:r>
              <a:rPr lang="en-US" sz="1600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r0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C functions abstract the assembly function and add the runtime base address of the binary to any a link time address and obtain a valid runtime </a:t>
            </a:r>
            <a:r>
              <a:rPr lang="en-US" sz="16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address</a:t>
            </a:r>
            <a:endParaRPr lang="en-US" sz="1600" spc="5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8017" y="5929305"/>
            <a:ext cx="10605785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Combining a flat binary and position independence creates a perfect environment for constructing complex OS independent applications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8017" y="1611420"/>
            <a:ext cx="884345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This fixes incorrect global variable and function addresses at runtime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4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Gaining </a:t>
            </a:r>
            <a:r>
              <a:rPr lang="en-US" sz="14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position independence in this type of a build system is </a:t>
            </a:r>
            <a:r>
              <a:rPr lang="en-US" sz="1400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relatively</a:t>
            </a:r>
            <a:r>
              <a:rPr lang="en-US" sz="14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easy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Stack variables are not a concern as they will be correct at runtime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base address of the binary should be set to 0 in the linker script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 resolve an address at runtime, add </a:t>
            </a:r>
            <a:r>
              <a:rPr lang="en-US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link time address to the runtime base address of the binary</a:t>
            </a:r>
          </a:p>
        </p:txBody>
      </p:sp>
    </p:spTree>
    <p:extLst>
      <p:ext uri="{BB962C8B-B14F-4D97-AF65-F5344CB8AC3E}">
        <p14:creationId xmlns:p14="http://schemas.microsoft.com/office/powerpoint/2010/main" val="4660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Address Translation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406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dirty="0"/>
              <a:t>The ARMv7 architecture provides the ability to perform virtual to physical address translations using co-processor </a:t>
            </a:r>
            <a:r>
              <a:rPr lang="en-US" sz="2400" b="0" dirty="0"/>
              <a:t>15</a:t>
            </a:r>
            <a:endParaRPr lang="en-US" sz="2400" b="0" dirty="0"/>
          </a:p>
          <a:p>
            <a:r>
              <a:rPr lang="en-US" sz="2400" dirty="0"/>
              <a:t>This feature eliminates the need for the </a:t>
            </a:r>
            <a:r>
              <a:rPr lang="en-US" sz="2400" i="1" dirty="0"/>
              <a:t>loader</a:t>
            </a:r>
            <a:r>
              <a:rPr lang="en-US" sz="2400" dirty="0"/>
              <a:t> and </a:t>
            </a:r>
            <a:r>
              <a:rPr lang="en-US" sz="2400" dirty="0" err="1"/>
              <a:t>microvisor</a:t>
            </a:r>
            <a:r>
              <a:rPr lang="en-US" sz="2400" dirty="0"/>
              <a:t> to </a:t>
            </a:r>
            <a:r>
              <a:rPr lang="en-US" sz="2400" dirty="0"/>
              <a:t>use OS specific API or knowledge to obtain translations </a:t>
            </a:r>
            <a:r>
              <a:rPr lang="en-US" sz="2400" dirty="0"/>
              <a:t>of memory</a:t>
            </a:r>
            <a:endParaRPr lang="en-US" sz="2400" dirty="0"/>
          </a:p>
          <a:p>
            <a:r>
              <a:rPr lang="en-US" sz="2400" b="0" dirty="0"/>
              <a:t>This feature can be </a:t>
            </a:r>
            <a:r>
              <a:rPr lang="en-US" sz="2400" b="0" dirty="0"/>
              <a:t>reversed to </a:t>
            </a:r>
            <a:r>
              <a:rPr lang="en-US" sz="2400" b="0" dirty="0"/>
              <a:t>translate a physical address to a virtual </a:t>
            </a:r>
            <a:r>
              <a:rPr lang="en-US" sz="2400" b="0" dirty="0"/>
              <a:t>address</a:t>
            </a:r>
            <a:endParaRPr lang="en-US" sz="2400" b="0" dirty="0"/>
          </a:p>
          <a:p>
            <a:r>
              <a:rPr lang="en-US" sz="2400" b="0" dirty="0"/>
              <a:t>This feature eliminates a circular dependency associated with constructing and loading a paging system</a:t>
            </a:r>
          </a:p>
          <a:p>
            <a:pPr lvl="1"/>
            <a:r>
              <a:rPr lang="en-US" b="0" dirty="0" smtClean="0"/>
              <a:t>Translation Table Base Registers (TTBRs) and descriptors use physical addresses</a:t>
            </a:r>
          </a:p>
          <a:p>
            <a:pPr lvl="2"/>
            <a:r>
              <a:rPr lang="en-US" b="0" dirty="0" smtClean="0"/>
              <a:t>Translation is needed to set the TTBR correctly</a:t>
            </a:r>
          </a:p>
          <a:p>
            <a:pPr lvl="2"/>
            <a:r>
              <a:rPr lang="en-US" b="0" dirty="0" smtClean="0"/>
              <a:t>x86 does not provide this mechanism and requires OS API to provide translations before launching a </a:t>
            </a:r>
            <a:r>
              <a:rPr lang="en-US" b="0" dirty="0" err="1" smtClean="0"/>
              <a:t>microvisor</a:t>
            </a:r>
            <a:endParaRPr lang="en-US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12839"/>
            <a:ext cx="3819525" cy="12225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5602219"/>
            <a:ext cx="4171951" cy="8437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8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69449"/>
          </a:xfrm>
        </p:spPr>
        <p:txBody>
          <a:bodyPr/>
          <a:lstStyle/>
          <a:p>
            <a:r>
              <a:rPr lang="en-US" b="0" dirty="0"/>
              <a:t>Start at a base virtual address and loop until the physical address matches the one passed in or the end virtual address is </a:t>
            </a:r>
            <a:r>
              <a:rPr lang="en-US" b="0" dirty="0" smtClean="0"/>
              <a:t>reached</a:t>
            </a:r>
            <a:endParaRPr lang="en-US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860448"/>
            <a:ext cx="5706979" cy="3851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Basic algorithm, just translate virtual addresses beginning at the start virtual address and ending at the end virtual address</a:t>
            </a:r>
          </a:p>
          <a:p>
            <a:pPr lvl="1"/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a virtual address translates to the physical address of interest return the translation and SUCCESS, else continue</a:t>
            </a:r>
          </a:p>
          <a:p>
            <a:pPr lvl="1"/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the end address is reached return FAILURE and NULL</a:t>
            </a:r>
            <a:endParaRPr lang="en-US" spc="51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Co-processor 15 does not </a:t>
            </a:r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always identify </a:t>
            </a:r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</a:t>
            </a:r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page size associated with a translation</a:t>
            </a:r>
            <a:endParaRPr lang="en-US" spc="51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lvl="1"/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Only tells </a:t>
            </a:r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the page is a </a:t>
            </a:r>
            <a:r>
              <a:rPr lang="en-US" spc="51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supersection</a:t>
            </a:r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or not</a:t>
            </a:r>
            <a:endParaRPr lang="en-US" spc="51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lvl="2"/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This could be used improve </a:t>
            </a:r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performance of the algorithm</a:t>
            </a:r>
          </a:p>
          <a:p>
            <a:pPr lvl="1"/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Page size doesn’t matter, the algorithm can just be generalized to assume </a:t>
            </a:r>
            <a:r>
              <a:rPr lang="en-US" i="1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all</a:t>
            </a:r>
            <a:r>
              <a:rPr lang="en-US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pages are small</a:t>
            </a:r>
          </a:p>
          <a:p>
            <a:pPr lvl="2"/>
            <a:r>
              <a:rPr lang="en-US" i="1" spc="5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smallest page mapping available in the translation tables</a:t>
            </a:r>
            <a:endParaRPr lang="en-US" i="1" spc="51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37" y="3143747"/>
            <a:ext cx="5126843" cy="3285039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9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57" y="1428751"/>
            <a:ext cx="5501795" cy="3562956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¼ Size Paging Subsystem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5374157" cy="33295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paging system allows for the </a:t>
            </a:r>
            <a:r>
              <a:rPr lang="en-US" dirty="0" err="1" smtClean="0"/>
              <a:t>microvisor</a:t>
            </a:r>
            <a:r>
              <a:rPr lang="en-US" dirty="0" smtClean="0"/>
              <a:t> to map any physical memory</a:t>
            </a:r>
          </a:p>
          <a:p>
            <a:pPr lvl="1"/>
            <a:r>
              <a:rPr lang="en-US" b="0" dirty="0" smtClean="0"/>
              <a:t>This can be used to communicate with peripherals or manipulate the underlying OS in a generic way</a:t>
            </a:r>
          </a:p>
          <a:p>
            <a:pPr lvl="1"/>
            <a:r>
              <a:rPr lang="en-US" b="0" dirty="0" smtClean="0"/>
              <a:t>Ability </a:t>
            </a:r>
            <a:r>
              <a:rPr lang="en-US" b="0" dirty="0"/>
              <a:t>to modify the OS’s page </a:t>
            </a:r>
            <a:r>
              <a:rPr lang="en-US" b="0" dirty="0" smtClean="0"/>
              <a:t>tables</a:t>
            </a:r>
          </a:p>
          <a:p>
            <a:r>
              <a:rPr lang="en-US" b="0" dirty="0"/>
              <a:t>Maintains an identity map between the OS’s paging system where the </a:t>
            </a:r>
            <a:r>
              <a:rPr lang="en-US" b="0" dirty="0" err="1"/>
              <a:t>microvisor</a:t>
            </a:r>
            <a:r>
              <a:rPr lang="en-US" b="0" dirty="0"/>
              <a:t> was </a:t>
            </a:r>
            <a:r>
              <a:rPr lang="en-US" b="0" dirty="0" smtClean="0"/>
              <a:t>loaded</a:t>
            </a:r>
          </a:p>
          <a:p>
            <a:r>
              <a:rPr lang="en-US" b="0" dirty="0" smtClean="0"/>
              <a:t>The virtual memory address space is limited to 1GB</a:t>
            </a:r>
          </a:p>
          <a:p>
            <a:pPr lvl="1"/>
            <a:r>
              <a:rPr lang="en-US" b="0" dirty="0" smtClean="0"/>
              <a:t>Addresses can range from 3GB to 4GB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5020282"/>
            <a:ext cx="105156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200" b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Only requires 4KB of physically contiguous memory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9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size of a small page of memory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9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Means that any kernel memory allocator can be used </a:t>
            </a:r>
            <a:r>
              <a:rPr lang="en-US" sz="1900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(e.g. </a:t>
            </a:r>
            <a:r>
              <a:rPr lang="en-US" sz="1900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vmalloc</a:t>
            </a:r>
            <a:r>
              <a:rPr lang="en-US" sz="1900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or </a:t>
            </a:r>
            <a:r>
              <a:rPr lang="en-US" sz="1900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kmalloc</a:t>
            </a:r>
            <a:r>
              <a:rPr lang="en-US" sz="1900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200" b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Can map either sections or small pages</a:t>
            </a:r>
          </a:p>
        </p:txBody>
      </p:sp>
    </p:spTree>
    <p:extLst>
      <p:ext uri="{BB962C8B-B14F-4D97-AF65-F5344CB8AC3E}">
        <p14:creationId xmlns:p14="http://schemas.microsoft.com/office/powerpoint/2010/main" val="8642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Table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Modifying the vector table allows the </a:t>
            </a:r>
            <a:r>
              <a:rPr lang="en-US" dirty="0" err="1" smtClean="0"/>
              <a:t>microvisor</a:t>
            </a:r>
            <a:r>
              <a:rPr lang="en-US" dirty="0" smtClean="0"/>
              <a:t> to gain control when hardware events occur before the underlying OS</a:t>
            </a:r>
          </a:p>
          <a:p>
            <a:r>
              <a:rPr lang="en-US" b="0" dirty="0" smtClean="0"/>
              <a:t>Apple </a:t>
            </a:r>
            <a:r>
              <a:rPr lang="en-US" b="0" dirty="0" err="1" smtClean="0"/>
              <a:t>iOS</a:t>
            </a:r>
            <a:r>
              <a:rPr lang="en-US" b="0" dirty="0" smtClean="0"/>
              <a:t> and Linux mark the page that holds the vector table as read-only</a:t>
            </a:r>
          </a:p>
          <a:p>
            <a:pPr lvl="1"/>
            <a:r>
              <a:rPr lang="en-US" b="0" dirty="0" smtClean="0"/>
              <a:t>The </a:t>
            </a:r>
            <a:r>
              <a:rPr lang="en-US" b="0" dirty="0" err="1" smtClean="0"/>
              <a:t>microvisor’s</a:t>
            </a:r>
            <a:r>
              <a:rPr lang="en-US" b="0" dirty="0" smtClean="0"/>
              <a:t> paging system is used to map the physical memory that the vector table resides on to a different virtual address that is writable</a:t>
            </a:r>
          </a:p>
          <a:p>
            <a:r>
              <a:rPr lang="en-US" b="0" dirty="0" smtClean="0"/>
              <a:t>The instructions in the table are </a:t>
            </a:r>
            <a:r>
              <a:rPr lang="en-US" i="1" dirty="0" smtClean="0"/>
              <a:t>all</a:t>
            </a:r>
            <a:r>
              <a:rPr lang="en-US" b="0" dirty="0" smtClean="0"/>
              <a:t> control flow instruction of some kind so a small decoder is used to construct an absolute address of the OS’s vector handlers</a:t>
            </a:r>
          </a:p>
          <a:p>
            <a:pPr lvl="1"/>
            <a:r>
              <a:rPr lang="en-US" b="0" dirty="0" smtClean="0"/>
              <a:t>The addresses are needed so the system can reflect exceptions and interrupts into the underlying kernel as required</a:t>
            </a:r>
          </a:p>
          <a:p>
            <a:r>
              <a:rPr lang="en-US" b="0" dirty="0" smtClean="0"/>
              <a:t>The table is then replaced to direct </a:t>
            </a:r>
            <a:r>
              <a:rPr lang="en-US" i="1" dirty="0" smtClean="0"/>
              <a:t>all</a:t>
            </a:r>
            <a:r>
              <a:rPr lang="en-US" b="0" dirty="0" smtClean="0"/>
              <a:t> exceptions and interrupts to the </a:t>
            </a:r>
            <a:r>
              <a:rPr lang="en-US" b="0" dirty="0" err="1" smtClean="0"/>
              <a:t>microvisor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980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Table Modifications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12" y="1935637"/>
            <a:ext cx="4255451" cy="338902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3" y="1402238"/>
            <a:ext cx="2771328" cy="515677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Up Arrow Callout 5"/>
          <p:cNvSpPr/>
          <p:nvPr/>
        </p:nvSpPr>
        <p:spPr>
          <a:xfrm>
            <a:off x="6206768" y="5440838"/>
            <a:ext cx="4038600" cy="1118175"/>
          </a:xfrm>
          <a:prstGeom prst="upArrowCallou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vector table in the Low Level </a:t>
            </a:r>
            <a:r>
              <a:rPr lang="en-US" b="1" dirty="0" err="1">
                <a:solidFill>
                  <a:schemeClr val="bg1"/>
                </a:solidFill>
              </a:rPr>
              <a:t>Bootloader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(LLB) on the </a:t>
            </a:r>
            <a:r>
              <a:rPr lang="en-US" b="1" dirty="0" err="1">
                <a:solidFill>
                  <a:schemeClr val="bg1"/>
                </a:solidFill>
              </a:rPr>
              <a:t>iphone</a:t>
            </a:r>
            <a:r>
              <a:rPr lang="en-US" b="1" dirty="0">
                <a:solidFill>
                  <a:schemeClr val="bg1"/>
                </a:solidFill>
              </a:rPr>
              <a:t>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Left Arrow Callout 6"/>
          <p:cNvSpPr/>
          <p:nvPr/>
        </p:nvSpPr>
        <p:spPr>
          <a:xfrm>
            <a:off x="3820213" y="2621437"/>
            <a:ext cx="1600200" cy="2819400"/>
          </a:xfrm>
          <a:prstGeom prst="leftArrowCallout">
            <a:avLst>
              <a:gd name="adj1" fmla="val 25000"/>
              <a:gd name="adj2" fmla="val 25000"/>
              <a:gd name="adj3" fmla="val 16250"/>
              <a:gd name="adj4" fmla="val 76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Macro used as the entry point for the exception and interrupt vectors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Table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2387191"/>
          </a:xfrm>
        </p:spPr>
        <p:txBody>
          <a:bodyPr>
            <a:normAutofit/>
          </a:bodyPr>
          <a:lstStyle/>
          <a:p>
            <a:r>
              <a:rPr lang="en-US" sz="2000" b="0" dirty="0"/>
              <a:t>The vector </a:t>
            </a:r>
            <a:r>
              <a:rPr lang="en-US" sz="2000" b="0" dirty="0"/>
              <a:t>subsystem allows others, </a:t>
            </a:r>
            <a:r>
              <a:rPr lang="en-US" sz="2000" b="0" dirty="0"/>
              <a:t>such as the dynamic linker and modules, to register at runtime and receive exceptions and </a:t>
            </a:r>
            <a:r>
              <a:rPr lang="en-US" sz="2000" b="0" dirty="0"/>
              <a:t>interrupts</a:t>
            </a:r>
            <a:endParaRPr lang="en-US" sz="2000" b="0" dirty="0"/>
          </a:p>
          <a:p>
            <a:r>
              <a:rPr lang="en-US" sz="2000" b="0" dirty="0"/>
              <a:t>Implements </a:t>
            </a:r>
            <a:r>
              <a:rPr lang="en-US" sz="2000" b="0" dirty="0"/>
              <a:t>a linked list to hold registered handlers and the dispatcher just loops </a:t>
            </a:r>
            <a:r>
              <a:rPr lang="en-US" sz="2000" b="0" dirty="0"/>
              <a:t>until </a:t>
            </a:r>
            <a:r>
              <a:rPr lang="en-US" sz="2000" b="0" dirty="0"/>
              <a:t>the list is </a:t>
            </a:r>
            <a:r>
              <a:rPr lang="en-US" sz="2000" b="0" dirty="0"/>
              <a:t>exhausted</a:t>
            </a:r>
            <a:endParaRPr lang="en-US" sz="2000" b="0" dirty="0"/>
          </a:p>
          <a:p>
            <a:r>
              <a:rPr lang="en-US" sz="2000" b="0" dirty="0"/>
              <a:t>Handlers </a:t>
            </a:r>
            <a:r>
              <a:rPr lang="en-US" sz="2000" b="0" dirty="0"/>
              <a:t>notify the dispatcher if the event should be reflected into the underlying OS or not</a:t>
            </a:r>
            <a:endParaRPr lang="en-US" sz="2000" b="0" dirty="0"/>
          </a:p>
          <a:p>
            <a:r>
              <a:rPr lang="en-US" sz="2000" b="0" dirty="0"/>
              <a:t>Register state is passed as a parameter and allows for easy modification and </a:t>
            </a:r>
            <a:r>
              <a:rPr lang="en-US" sz="2000" b="0" dirty="0"/>
              <a:t>inspection</a:t>
            </a:r>
            <a:endParaRPr lang="en-US" sz="2000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57" y="5385518"/>
            <a:ext cx="5592508" cy="132120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34" y="4638825"/>
            <a:ext cx="8688319" cy="2545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68" y="5009534"/>
            <a:ext cx="6024597" cy="24855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8" y="3938591"/>
            <a:ext cx="11086047" cy="25209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21" y="4306862"/>
            <a:ext cx="9276715" cy="21578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88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7"/>
            <a:ext cx="5027579" cy="3744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microvisor</a:t>
            </a:r>
            <a:r>
              <a:rPr lang="en-US" dirty="0"/>
              <a:t> contains a dynamic linker </a:t>
            </a:r>
            <a:r>
              <a:rPr lang="en-US" dirty="0" smtClean="0"/>
              <a:t>that allows </a:t>
            </a:r>
            <a:r>
              <a:rPr lang="en-US" dirty="0"/>
              <a:t>modules to utilize </a:t>
            </a:r>
            <a:r>
              <a:rPr lang="en-US" dirty="0" smtClean="0"/>
              <a:t>kernel API </a:t>
            </a:r>
            <a:r>
              <a:rPr lang="en-US" dirty="0"/>
              <a:t>and API provided by other loaded </a:t>
            </a:r>
            <a:r>
              <a:rPr lang="en-US" dirty="0" smtClean="0"/>
              <a:t>modules</a:t>
            </a:r>
            <a:endParaRPr lang="en-US" dirty="0"/>
          </a:p>
          <a:p>
            <a:r>
              <a:rPr lang="en-US" b="0" dirty="0"/>
              <a:t>When modules are loaded and unloaded from the </a:t>
            </a:r>
            <a:r>
              <a:rPr lang="en-US" b="0" dirty="0" err="1"/>
              <a:t>microvisor</a:t>
            </a:r>
            <a:r>
              <a:rPr lang="en-US" b="0" dirty="0"/>
              <a:t> their </a:t>
            </a:r>
            <a:r>
              <a:rPr lang="en-US" b="0" i="1" dirty="0" err="1"/>
              <a:t>init</a:t>
            </a:r>
            <a:r>
              <a:rPr lang="en-US" b="0" dirty="0"/>
              <a:t> and </a:t>
            </a:r>
            <a:r>
              <a:rPr lang="en-US" b="0" i="1" dirty="0" err="1"/>
              <a:t>fini</a:t>
            </a:r>
            <a:r>
              <a:rPr lang="en-US" b="0" dirty="0"/>
              <a:t> function are </a:t>
            </a:r>
            <a:r>
              <a:rPr lang="en-US" b="0" dirty="0" smtClean="0"/>
              <a:t>called</a:t>
            </a:r>
            <a:endParaRPr lang="en-US" b="0" dirty="0"/>
          </a:p>
          <a:p>
            <a:r>
              <a:rPr lang="en-US" b="0" dirty="0"/>
              <a:t>Functionality is invoked by executing a unique undefined instruction and setting registers to specific </a:t>
            </a:r>
            <a:r>
              <a:rPr lang="en-US" b="0" dirty="0" smtClean="0"/>
              <a:t>values</a:t>
            </a:r>
            <a:endParaRPr lang="en-US" b="0" dirty="0"/>
          </a:p>
          <a:p>
            <a:pPr lvl="1"/>
            <a:r>
              <a:rPr lang="en-US" b="0" dirty="0"/>
              <a:t>The undefined instruction dispatcher will then pass execution to the linker and load, unload or list the currently loaded </a:t>
            </a:r>
            <a:r>
              <a:rPr lang="en-US" b="0" dirty="0" smtClean="0"/>
              <a:t>modules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003569" y="5570361"/>
            <a:ext cx="4375827" cy="107721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i="1" dirty="0" err="1"/>
              <a:t>r</a:t>
            </a:r>
            <a:r>
              <a:rPr lang="en-US" sz="1600" b="1" i="1" dirty="0" err="1"/>
              <a:t>esult_t</a:t>
            </a:r>
            <a:r>
              <a:rPr lang="en-US" sz="1600" b="1" dirty="0"/>
              <a:t> </a:t>
            </a:r>
            <a:r>
              <a:rPr lang="en-US" sz="1600" b="1" dirty="0" err="1"/>
              <a:t>init</a:t>
            </a:r>
            <a:r>
              <a:rPr lang="en-US" sz="1600" b="1" dirty="0"/>
              <a:t> </a:t>
            </a:r>
            <a:r>
              <a:rPr lang="en-US" sz="1600" b="1" i="1" dirty="0"/>
              <a:t>(</a:t>
            </a:r>
            <a:r>
              <a:rPr lang="en-US" sz="1600" b="1" i="1" dirty="0" err="1"/>
              <a:t>size_t</a:t>
            </a:r>
            <a:r>
              <a:rPr lang="en-US" sz="1600" b="1" i="1" dirty="0"/>
              <a:t> </a:t>
            </a:r>
            <a:r>
              <a:rPr lang="en-US" sz="1600" b="1" i="1" dirty="0" err="1"/>
              <a:t>argc</a:t>
            </a:r>
            <a:r>
              <a:rPr lang="en-US" sz="1600" b="1" i="1" dirty="0"/>
              <a:t>, u8_t *</a:t>
            </a:r>
            <a:r>
              <a:rPr lang="en-US" sz="1600" b="1" i="1" dirty="0" err="1"/>
              <a:t>argv</a:t>
            </a:r>
            <a:r>
              <a:rPr lang="en-US" sz="1600" b="1" i="1" dirty="0"/>
              <a:t>[])</a:t>
            </a:r>
            <a:r>
              <a:rPr lang="en-US" sz="1600" b="1" dirty="0"/>
              <a:t>; </a:t>
            </a:r>
          </a:p>
          <a:p>
            <a:pPr algn="ctr"/>
            <a:r>
              <a:rPr lang="en-US" sz="1600" b="1" i="1" dirty="0" err="1"/>
              <a:t>result_t</a:t>
            </a:r>
            <a:r>
              <a:rPr lang="en-US" sz="1600" b="1" dirty="0"/>
              <a:t> </a:t>
            </a:r>
            <a:r>
              <a:rPr lang="en-US" sz="1600" b="1" dirty="0" err="1"/>
              <a:t>fini</a:t>
            </a:r>
            <a:r>
              <a:rPr lang="en-US" sz="1600" b="1" dirty="0"/>
              <a:t> </a:t>
            </a:r>
            <a:r>
              <a:rPr lang="en-US" sz="1600" b="1" i="1" dirty="0"/>
              <a:t>(</a:t>
            </a:r>
            <a:r>
              <a:rPr lang="en-US" sz="1600" b="1" i="1" dirty="0" err="1"/>
              <a:t>size_t</a:t>
            </a:r>
            <a:r>
              <a:rPr lang="en-US" sz="1600" b="1" i="1" dirty="0"/>
              <a:t> </a:t>
            </a:r>
            <a:r>
              <a:rPr lang="en-US" sz="1600" b="1" i="1" dirty="0" err="1"/>
              <a:t>argc</a:t>
            </a:r>
            <a:r>
              <a:rPr lang="en-US" sz="1600" b="1" i="1" dirty="0"/>
              <a:t>, u8_t *</a:t>
            </a:r>
            <a:r>
              <a:rPr lang="en-US" sz="1600" b="1" i="1" dirty="0" err="1"/>
              <a:t>argv</a:t>
            </a:r>
            <a:r>
              <a:rPr lang="en-US" sz="1600" b="1" i="1" dirty="0"/>
              <a:t>[])</a:t>
            </a:r>
            <a:r>
              <a:rPr lang="en-US" sz="1600" b="1" dirty="0"/>
              <a:t>;</a:t>
            </a:r>
          </a:p>
          <a:p>
            <a:pPr algn="ctr"/>
            <a:r>
              <a:rPr lang="en-US" sz="1600" b="1" i="1" dirty="0"/>
              <a:t>void</a:t>
            </a:r>
            <a:r>
              <a:rPr lang="en-US" sz="1600" b="1" dirty="0"/>
              <a:t> </a:t>
            </a:r>
            <a:r>
              <a:rPr lang="en-US" sz="1600" b="1" dirty="0" err="1"/>
              <a:t>init</a:t>
            </a:r>
            <a:r>
              <a:rPr lang="en-US" sz="1600" b="1" dirty="0"/>
              <a:t> </a:t>
            </a:r>
            <a:r>
              <a:rPr lang="en-US" sz="1600" b="1" i="1" dirty="0"/>
              <a:t>(void)</a:t>
            </a:r>
            <a:r>
              <a:rPr lang="en-US" sz="1600" b="1" dirty="0"/>
              <a:t>;</a:t>
            </a:r>
            <a:endParaRPr lang="en-US" sz="1600" b="1" dirty="0"/>
          </a:p>
          <a:p>
            <a:pPr algn="ctr"/>
            <a:r>
              <a:rPr lang="en-US" sz="1600" b="1" i="1" dirty="0"/>
              <a:t>void</a:t>
            </a:r>
            <a:r>
              <a:rPr lang="en-US" sz="1600" b="1" dirty="0"/>
              <a:t> </a:t>
            </a:r>
            <a:r>
              <a:rPr lang="en-US" sz="1600" b="1" dirty="0" err="1"/>
              <a:t>fini</a:t>
            </a:r>
            <a:r>
              <a:rPr lang="en-US" sz="1600" b="1" dirty="0"/>
              <a:t> </a:t>
            </a:r>
            <a:r>
              <a:rPr lang="en-US" sz="1600" b="1" i="1" dirty="0"/>
              <a:t>(</a:t>
            </a:r>
            <a:r>
              <a:rPr lang="en-US" sz="1600" b="1" i="1" dirty="0"/>
              <a:t>void)</a:t>
            </a:r>
            <a:r>
              <a:rPr lang="en-US" sz="1600" b="1" dirty="0"/>
              <a:t>;</a:t>
            </a:r>
            <a:endParaRPr lang="en-US" sz="16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65779" y="1825625"/>
            <a:ext cx="5640421" cy="4821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cap="none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cap="none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cap="none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cap="none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cap="none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When a module is being loaded the linker will:</a:t>
            </a:r>
          </a:p>
          <a:p>
            <a:pPr lvl="1"/>
            <a:r>
              <a:rPr lang="en-US" b="0" dirty="0"/>
              <a:t>Allocate space in the </a:t>
            </a:r>
            <a:r>
              <a:rPr lang="en-US" b="0" dirty="0" err="1"/>
              <a:t>microvisor</a:t>
            </a:r>
            <a:r>
              <a:rPr lang="en-US" b="0" dirty="0"/>
              <a:t> and copy the binary from user space</a:t>
            </a:r>
          </a:p>
          <a:p>
            <a:pPr lvl="1"/>
            <a:r>
              <a:rPr lang="en-US" b="0" dirty="0"/>
              <a:t>Parse the module header and patch the import table as needed to link required API</a:t>
            </a:r>
          </a:p>
          <a:p>
            <a:pPr lvl="2"/>
            <a:r>
              <a:rPr lang="en-US" b="0" dirty="0"/>
              <a:t>If a function is not found in the </a:t>
            </a:r>
            <a:r>
              <a:rPr lang="en-US" b="0" dirty="0" err="1"/>
              <a:t>microvisor</a:t>
            </a:r>
            <a:r>
              <a:rPr lang="en-US" b="0" dirty="0"/>
              <a:t> the module will not be loaded and the linker will error gracefully</a:t>
            </a:r>
          </a:p>
          <a:p>
            <a:pPr lvl="1"/>
            <a:r>
              <a:rPr lang="en-US" b="0" dirty="0"/>
              <a:t>Add any export functions defined by the module to a list so other modules can utilize them</a:t>
            </a:r>
          </a:p>
          <a:p>
            <a:pPr lvl="1"/>
            <a:r>
              <a:rPr lang="en-US" b="0" dirty="0"/>
              <a:t>The modules </a:t>
            </a:r>
            <a:r>
              <a:rPr lang="en-US" b="0" i="1" dirty="0" err="1"/>
              <a:t>init</a:t>
            </a:r>
            <a:r>
              <a:rPr lang="en-US" b="0" dirty="0"/>
              <a:t> function will be called</a:t>
            </a:r>
          </a:p>
          <a:p>
            <a:r>
              <a:rPr lang="en-US" b="0" dirty="0"/>
              <a:t>When </a:t>
            </a:r>
            <a:r>
              <a:rPr lang="en-US" b="0" dirty="0"/>
              <a:t>unloaded the linker will:</a:t>
            </a:r>
          </a:p>
          <a:p>
            <a:pPr lvl="1"/>
            <a:r>
              <a:rPr lang="en-US" b="0" dirty="0"/>
              <a:t>Reverse the actions of the loader</a:t>
            </a:r>
          </a:p>
          <a:p>
            <a:r>
              <a:rPr lang="en-US" b="0" dirty="0"/>
              <a:t>When listing is requested the linker will:</a:t>
            </a:r>
          </a:p>
          <a:p>
            <a:pPr lvl="1"/>
            <a:r>
              <a:rPr lang="en-US" b="0" dirty="0"/>
              <a:t>Pass via registers information about each module</a:t>
            </a:r>
          </a:p>
          <a:p>
            <a:r>
              <a:rPr lang="en-US" b="0" dirty="0"/>
              <a:t>Module entry points follow the standard C main prototype</a:t>
            </a:r>
          </a:p>
          <a:p>
            <a:pPr lvl="1"/>
            <a:r>
              <a:rPr lang="en-US" b="0" dirty="0"/>
              <a:t>Parameters are passable via the undefined instruction exception when the module is loaded and unloaded</a:t>
            </a:r>
          </a:p>
          <a:p>
            <a:pPr lvl="2"/>
            <a:r>
              <a:rPr lang="en-US" b="0" dirty="0"/>
              <a:t>Different arguments can be passed when loaded and unloaded</a:t>
            </a:r>
          </a:p>
        </p:txBody>
      </p:sp>
    </p:spTree>
    <p:extLst>
      <p:ext uri="{BB962C8B-B14F-4D97-AF65-F5344CB8AC3E}">
        <p14:creationId xmlns:p14="http://schemas.microsoft.com/office/powerpoint/2010/main" val="17657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Template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86" y="1604425"/>
            <a:ext cx="3452813" cy="509625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86" y="1596685"/>
            <a:ext cx="3105151" cy="244191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85" y="5168363"/>
            <a:ext cx="2071688" cy="160988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943" y="5334000"/>
            <a:ext cx="2325243" cy="1444251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Callout 7"/>
          <p:cNvSpPr/>
          <p:nvPr/>
        </p:nvSpPr>
        <p:spPr>
          <a:xfrm>
            <a:off x="4806886" y="1600200"/>
            <a:ext cx="2000821" cy="125132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99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Also constructed as a flat binary with a custom header. Similar to the </a:t>
            </a:r>
            <a:r>
              <a:rPr lang="en-US" sz="1400" b="1" dirty="0" err="1">
                <a:solidFill>
                  <a:schemeClr val="bg1"/>
                </a:solidFill>
              </a:rPr>
              <a:t>microvisor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ight Arrow Callout 8"/>
          <p:cNvSpPr/>
          <p:nvPr/>
        </p:nvSpPr>
        <p:spPr>
          <a:xfrm>
            <a:off x="5645085" y="2971800"/>
            <a:ext cx="1447800" cy="9906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39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 functions called when loaded and unloaded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Down Arrow Callout 9"/>
          <p:cNvSpPr/>
          <p:nvPr/>
        </p:nvSpPr>
        <p:spPr>
          <a:xfrm>
            <a:off x="5097397" y="4114800"/>
            <a:ext cx="2224088" cy="990600"/>
          </a:xfrm>
          <a:prstGeom prst="downArrowCallou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Macro used to import functions into the module at runtime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Down Arrow Callout 10"/>
          <p:cNvSpPr/>
          <p:nvPr/>
        </p:nvSpPr>
        <p:spPr>
          <a:xfrm>
            <a:off x="7992997" y="4114800"/>
            <a:ext cx="2224088" cy="1143000"/>
          </a:xfrm>
          <a:prstGeom prst="downArrowCallou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Macro used to export functions from the module so other modules can import them at runtime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38202" y="1385150"/>
            <a:ext cx="9247695" cy="530257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Exposed </a:t>
            </a:r>
            <a:r>
              <a:rPr lang="en-US" dirty="0" err="1" smtClean="0"/>
              <a:t>Microvisor</a:t>
            </a:r>
            <a:r>
              <a:rPr lang="en-US" dirty="0" smtClean="0"/>
              <a:t> Kernel API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1" y="3325206"/>
            <a:ext cx="3590925" cy="325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029" y="1439256"/>
            <a:ext cx="286702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1" y="1448781"/>
            <a:ext cx="1933575" cy="1876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03" y="1429731"/>
            <a:ext cx="2038351" cy="3571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05" y="5001606"/>
            <a:ext cx="1628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54" y="1524981"/>
            <a:ext cx="19431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53" y="3582382"/>
            <a:ext cx="18954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53" y="1401156"/>
            <a:ext cx="904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53" y="2258406"/>
            <a:ext cx="704851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53" y="1482118"/>
            <a:ext cx="704851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04" y="5544530"/>
            <a:ext cx="18954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15" y="5211155"/>
            <a:ext cx="828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90" y="5196867"/>
            <a:ext cx="1190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53" y="6220805"/>
            <a:ext cx="8286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27" y="1486881"/>
            <a:ext cx="7715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828" y="3887182"/>
            <a:ext cx="1771651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8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The Point Up Front</a:t>
            </a:r>
          </a:p>
          <a:p>
            <a:r>
              <a:rPr lang="en-US" b="0" dirty="0" smtClean="0"/>
              <a:t>Usage</a:t>
            </a:r>
          </a:p>
          <a:p>
            <a:r>
              <a:rPr lang="en-US" b="0" dirty="0" smtClean="0"/>
              <a:t>Background</a:t>
            </a:r>
          </a:p>
          <a:p>
            <a:r>
              <a:rPr lang="en-US" b="0" dirty="0" err="1" smtClean="0"/>
              <a:t>Microvisor</a:t>
            </a:r>
            <a:r>
              <a:rPr lang="en-US" b="0" dirty="0" smtClean="0"/>
              <a:t> Overview</a:t>
            </a:r>
          </a:p>
          <a:p>
            <a:r>
              <a:rPr lang="en-US" b="0" dirty="0" smtClean="0"/>
              <a:t>Kernel’s Key Enabling Components</a:t>
            </a:r>
          </a:p>
          <a:p>
            <a:r>
              <a:rPr lang="en-US" b="0" dirty="0" smtClean="0"/>
              <a:t>Loaders Exposed</a:t>
            </a:r>
          </a:p>
          <a:p>
            <a:r>
              <a:rPr lang="en-US" b="0" dirty="0" smtClean="0"/>
              <a:t>Modules &amp; Management</a:t>
            </a:r>
          </a:p>
          <a:p>
            <a:r>
              <a:rPr lang="en-US" b="0" dirty="0" smtClean="0"/>
              <a:t>Debugging Facilities</a:t>
            </a:r>
          </a:p>
          <a:p>
            <a:r>
              <a:rPr lang="en-US" b="0" dirty="0" smtClean="0"/>
              <a:t>Construction &amp; Layout</a:t>
            </a:r>
          </a:p>
          <a:p>
            <a:r>
              <a:rPr lang="en-US" b="0" dirty="0" smtClean="0"/>
              <a:t>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9050" y="2972593"/>
            <a:ext cx="3714751" cy="2247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Lots of content, the hope is that they will be used as reference material after the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15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 Exposed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Explanation of how loading is accomplished on both Apple </a:t>
            </a:r>
            <a:r>
              <a:rPr lang="en-US" dirty="0" err="1" smtClean="0"/>
              <a:t>iOS</a:t>
            </a:r>
            <a:r>
              <a:rPr lang="en-US" dirty="0" smtClean="0"/>
              <a:t> and Google Android.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</a:t>
            </a:r>
            <a:r>
              <a:rPr lang="en-US" dirty="0" err="1" smtClean="0"/>
              <a:t>iOS</a:t>
            </a:r>
            <a:r>
              <a:rPr lang="en-US" dirty="0" smtClean="0"/>
              <a:t> Loader (</a:t>
            </a:r>
            <a:r>
              <a:rPr lang="en-US" dirty="0" err="1" smtClean="0"/>
              <a:t>Jailbroken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/>
              <a:t>Currently Apple </a:t>
            </a:r>
            <a:r>
              <a:rPr lang="en-US" b="0" dirty="0" err="1"/>
              <a:t>iOS</a:t>
            </a:r>
            <a:r>
              <a:rPr lang="en-US" b="0" dirty="0"/>
              <a:t> does </a:t>
            </a:r>
            <a:r>
              <a:rPr lang="en-US" b="0" i="1" dirty="0"/>
              <a:t>not</a:t>
            </a:r>
            <a:r>
              <a:rPr lang="en-US" b="0" dirty="0"/>
              <a:t> provide the ability to install kernel modules even when the device is </a:t>
            </a:r>
            <a:r>
              <a:rPr lang="en-US" b="0" dirty="0" err="1" smtClean="0"/>
              <a:t>jailbroken</a:t>
            </a:r>
            <a:endParaRPr lang="en-US" b="0" dirty="0"/>
          </a:p>
          <a:p>
            <a:pPr lvl="1"/>
            <a:r>
              <a:rPr lang="en-US" b="0" dirty="0"/>
              <a:t>It uses a cached version of the kernel that has all the modules loaded, thus eliminating the need for loadable module </a:t>
            </a:r>
            <a:r>
              <a:rPr lang="en-US" b="0" dirty="0" smtClean="0"/>
              <a:t>support</a:t>
            </a:r>
            <a:endParaRPr lang="en-US" b="0" dirty="0"/>
          </a:p>
          <a:p>
            <a:r>
              <a:rPr lang="en-US" b="0" dirty="0"/>
              <a:t>The </a:t>
            </a:r>
            <a:r>
              <a:rPr lang="en-US" b="0" i="1" dirty="0"/>
              <a:t>loader</a:t>
            </a:r>
            <a:r>
              <a:rPr lang="en-US" b="0" dirty="0"/>
              <a:t> performs the following actions in user space</a:t>
            </a:r>
          </a:p>
          <a:p>
            <a:pPr lvl="1"/>
            <a:r>
              <a:rPr lang="en-US" b="0" dirty="0"/>
              <a:t>Allocates non-executable memory in kernel </a:t>
            </a:r>
            <a:r>
              <a:rPr lang="en-US" b="0" dirty="0" smtClean="0"/>
              <a:t>space</a:t>
            </a:r>
            <a:endParaRPr lang="en-US" b="0" dirty="0"/>
          </a:p>
          <a:p>
            <a:pPr lvl="1"/>
            <a:r>
              <a:rPr lang="en-US" b="0" dirty="0"/>
              <a:t>Copies the core </a:t>
            </a:r>
            <a:r>
              <a:rPr lang="en-US" b="0" dirty="0" err="1"/>
              <a:t>microvisor</a:t>
            </a:r>
            <a:r>
              <a:rPr lang="en-US" b="0" dirty="0"/>
              <a:t> into </a:t>
            </a:r>
            <a:r>
              <a:rPr lang="en-US" b="0" dirty="0" smtClean="0"/>
              <a:t>it</a:t>
            </a:r>
            <a:endParaRPr lang="en-US" b="0" dirty="0"/>
          </a:p>
          <a:p>
            <a:pPr lvl="1"/>
            <a:r>
              <a:rPr lang="en-US" b="0" dirty="0"/>
              <a:t>Initialized the serial port to 115200 baud </a:t>
            </a:r>
            <a:r>
              <a:rPr lang="en-US" b="0" dirty="0" smtClean="0"/>
              <a:t>rate</a:t>
            </a:r>
            <a:endParaRPr lang="en-US" b="0" dirty="0"/>
          </a:p>
          <a:p>
            <a:pPr lvl="1"/>
            <a:r>
              <a:rPr lang="en-US" b="0" dirty="0"/>
              <a:t>Patches a function pointer in the system call </a:t>
            </a:r>
            <a:r>
              <a:rPr lang="en-US" b="0" dirty="0" smtClean="0"/>
              <a:t>table</a:t>
            </a:r>
            <a:endParaRPr lang="en-US" b="0" dirty="0"/>
          </a:p>
          <a:p>
            <a:pPr lvl="1"/>
            <a:r>
              <a:rPr lang="en-US" b="0" dirty="0" smtClean="0"/>
              <a:t>Makes a system </a:t>
            </a:r>
            <a:r>
              <a:rPr lang="en-US" b="0" dirty="0"/>
              <a:t>call to execute the function it patched into the system call table </a:t>
            </a:r>
            <a:r>
              <a:rPr lang="en-US" b="0" dirty="0" smtClean="0"/>
              <a:t>with supervisor privilege </a:t>
            </a:r>
            <a:r>
              <a:rPr lang="en-US" b="0" i="1" dirty="0" smtClean="0"/>
              <a:t>(i.e. kernel mode)</a:t>
            </a:r>
            <a:endParaRPr lang="en-US" b="0" i="1" dirty="0"/>
          </a:p>
          <a:p>
            <a:r>
              <a:rPr lang="en-US" b="0" dirty="0"/>
              <a:t>While Mach system calls were used to accomplish the task it is analogous to using </a:t>
            </a:r>
            <a:r>
              <a:rPr lang="en-US" b="0" i="1" dirty="0" err="1"/>
              <a:t>mmap</a:t>
            </a:r>
            <a:r>
              <a:rPr lang="en-US" b="0" dirty="0"/>
              <a:t> and </a:t>
            </a:r>
            <a:r>
              <a:rPr lang="en-US" b="0" i="1" dirty="0"/>
              <a:t>“/</a:t>
            </a:r>
            <a:r>
              <a:rPr lang="en-US" b="0" i="1" dirty="0" err="1" smtClean="0"/>
              <a:t>dev</a:t>
            </a:r>
            <a:r>
              <a:rPr lang="en-US" b="0" i="1" dirty="0" smtClean="0"/>
              <a:t>/</a:t>
            </a:r>
            <a:r>
              <a:rPr lang="en-US" b="0" i="1" dirty="0" err="1" smtClean="0"/>
              <a:t>kmem</a:t>
            </a:r>
            <a:r>
              <a:rPr lang="en-US" b="0" i="1" dirty="0"/>
              <a:t>” </a:t>
            </a:r>
            <a:r>
              <a:rPr lang="en-US" b="0" dirty="0"/>
              <a:t>on </a:t>
            </a:r>
            <a:r>
              <a:rPr lang="en-US" b="0" dirty="0" smtClean="0"/>
              <a:t>Linux</a:t>
            </a:r>
            <a:endParaRPr lang="en-US" b="0" dirty="0"/>
          </a:p>
          <a:p>
            <a:pPr lvl="1"/>
            <a:r>
              <a:rPr lang="en-US" b="0" dirty="0"/>
              <a:t>The basic requirement is just the ability to perform arbitrary kernel memory reads and </a:t>
            </a:r>
            <a:r>
              <a:rPr lang="en-US" b="0" dirty="0" smtClean="0"/>
              <a:t>writes</a:t>
            </a:r>
            <a:endParaRPr lang="en-US" b="0" dirty="0"/>
          </a:p>
          <a:p>
            <a:pPr lvl="1"/>
            <a:r>
              <a:rPr lang="en-US" b="0" dirty="0"/>
              <a:t>Specific functions used include </a:t>
            </a:r>
            <a:r>
              <a:rPr lang="en-US" b="0" i="1" dirty="0" err="1"/>
              <a:t>task_for_pid</a:t>
            </a:r>
            <a:r>
              <a:rPr lang="en-US" b="0" i="1" dirty="0"/>
              <a:t>, </a:t>
            </a:r>
            <a:r>
              <a:rPr lang="en-US" b="0" i="1" dirty="0" err="1"/>
              <a:t>mach_self_task</a:t>
            </a:r>
            <a:r>
              <a:rPr lang="en-US" b="0" i="1" dirty="0"/>
              <a:t>, </a:t>
            </a:r>
            <a:r>
              <a:rPr lang="en-US" b="0" i="1" dirty="0" err="1"/>
              <a:t>vm_read_overwrite</a:t>
            </a:r>
            <a:r>
              <a:rPr lang="en-US" b="0" i="1" dirty="0"/>
              <a:t>, </a:t>
            </a:r>
            <a:r>
              <a:rPr lang="en-US" b="0" i="1" dirty="0" err="1"/>
              <a:t>vm_write</a:t>
            </a:r>
            <a:r>
              <a:rPr lang="en-US" b="0" i="1" dirty="0"/>
              <a:t> and </a:t>
            </a:r>
            <a:r>
              <a:rPr lang="en-US" b="0" i="1" dirty="0" err="1" smtClean="0"/>
              <a:t>vm_allocate</a:t>
            </a:r>
            <a:endParaRPr lang="en-US" b="0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6034882"/>
            <a:ext cx="10515600" cy="55403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Jailbreak code from </a:t>
            </a:r>
            <a:r>
              <a:rPr lang="en-US" sz="2400" b="1" i="1" dirty="0" err="1">
                <a:solidFill>
                  <a:schemeClr val="bg1"/>
                </a:solidFill>
              </a:rPr>
              <a:t>Comex</a:t>
            </a:r>
            <a:r>
              <a:rPr lang="en-US" sz="2400" b="1" i="1" dirty="0">
                <a:solidFill>
                  <a:schemeClr val="bg1"/>
                </a:solidFill>
              </a:rPr>
              <a:t> was referenced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</a:t>
            </a:r>
            <a:r>
              <a:rPr lang="en-US" dirty="0" err="1"/>
              <a:t>iOS</a:t>
            </a:r>
            <a:r>
              <a:rPr lang="en-US" dirty="0"/>
              <a:t> Loader (</a:t>
            </a:r>
            <a:r>
              <a:rPr lang="en-US" dirty="0" err="1"/>
              <a:t>Jailbroken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Once executing in kernel space the following actions are performed before jumping to the </a:t>
            </a:r>
            <a:r>
              <a:rPr lang="en-US" b="0" dirty="0" err="1"/>
              <a:t>microvisor</a:t>
            </a:r>
            <a:endParaRPr lang="en-US" b="0" dirty="0"/>
          </a:p>
          <a:p>
            <a:pPr lvl="1"/>
            <a:r>
              <a:rPr lang="en-US" b="0" dirty="0"/>
              <a:t>The correct translation table base address is obtained and a brute force physical to virtual address translation is </a:t>
            </a:r>
            <a:r>
              <a:rPr lang="en-US" b="0" dirty="0" smtClean="0"/>
              <a:t>performed</a:t>
            </a:r>
            <a:endParaRPr lang="en-US" b="0" dirty="0"/>
          </a:p>
          <a:p>
            <a:pPr lvl="1"/>
            <a:r>
              <a:rPr lang="en-US" b="0" dirty="0"/>
              <a:t>The level 1 OS page table is then walked to find the descriptors associated with the memory allocated in user space for the </a:t>
            </a:r>
            <a:r>
              <a:rPr lang="en-US" b="0" dirty="0" err="1" smtClean="0"/>
              <a:t>microvisor</a:t>
            </a:r>
            <a:endParaRPr lang="en-US" b="0" dirty="0"/>
          </a:p>
          <a:p>
            <a:pPr lvl="2"/>
            <a:r>
              <a:rPr lang="en-US" b="0" dirty="0"/>
              <a:t>This involves performing brute force translations on level 2 tables when </a:t>
            </a:r>
            <a:r>
              <a:rPr lang="en-US" b="0" dirty="0" smtClean="0"/>
              <a:t>required</a:t>
            </a:r>
            <a:endParaRPr lang="en-US" b="0" dirty="0"/>
          </a:p>
          <a:p>
            <a:pPr lvl="1"/>
            <a:r>
              <a:rPr lang="en-US" b="0" dirty="0"/>
              <a:t>The descriptors are then modified to make them executable and writable (neuter XN</a:t>
            </a:r>
            <a:r>
              <a:rPr lang="en-US" b="0" dirty="0" smtClean="0"/>
              <a:t>)</a:t>
            </a:r>
            <a:endParaRPr lang="en-US" b="0" dirty="0"/>
          </a:p>
          <a:p>
            <a:r>
              <a:rPr lang="en-US" b="0" dirty="0"/>
              <a:t>When the </a:t>
            </a:r>
            <a:r>
              <a:rPr lang="en-US" b="0" dirty="0" err="1"/>
              <a:t>microvisor</a:t>
            </a:r>
            <a:r>
              <a:rPr lang="en-US" b="0" dirty="0"/>
              <a:t> finishes initialization the loader returns to user space and does the following</a:t>
            </a:r>
          </a:p>
          <a:p>
            <a:pPr lvl="1"/>
            <a:r>
              <a:rPr lang="en-US" b="0" dirty="0"/>
              <a:t>Patches the system call table again to restore the original entry</a:t>
            </a:r>
          </a:p>
          <a:p>
            <a:pPr lvl="1"/>
            <a:r>
              <a:rPr lang="en-US" b="0" dirty="0" smtClean="0"/>
              <a:t>Drops </a:t>
            </a:r>
            <a:r>
              <a:rPr lang="en-US" b="0" dirty="0"/>
              <a:t>into an infinite loop to maintain the serial port </a:t>
            </a:r>
            <a:r>
              <a:rPr lang="en-US" b="0" dirty="0" smtClean="0"/>
              <a:t>settings (can be removed if not debugging with the UART)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838200" y="5991725"/>
            <a:ext cx="10515600" cy="7392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No kernel API were harmed or used to perform the required actions, only architectural features were leveraged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</a:t>
            </a:r>
            <a:r>
              <a:rPr lang="en-US" dirty="0" err="1"/>
              <a:t>iOS</a:t>
            </a:r>
            <a:r>
              <a:rPr lang="en-US" dirty="0"/>
              <a:t> Loader (</a:t>
            </a:r>
            <a:r>
              <a:rPr lang="en-US" dirty="0" err="1"/>
              <a:t>Jailbroken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74" y="1446476"/>
            <a:ext cx="8173453" cy="518292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1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Loader (rooted)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9895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/>
              <a:t>Constructed as a kernel module</a:t>
            </a:r>
          </a:p>
          <a:p>
            <a:r>
              <a:rPr lang="en-US" b="0" dirty="0" smtClean="0"/>
              <a:t>Disables secondary processor core on the Samsung SIII</a:t>
            </a:r>
          </a:p>
          <a:p>
            <a:pPr lvl="1"/>
            <a:r>
              <a:rPr lang="en-US" b="0" dirty="0" smtClean="0"/>
              <a:t>This may not be required but makes debugging easier</a:t>
            </a:r>
          </a:p>
          <a:p>
            <a:r>
              <a:rPr lang="en-US" b="0" dirty="0" smtClean="0"/>
              <a:t>Propagates page mappings throughout the systems address spaces</a:t>
            </a:r>
          </a:p>
          <a:p>
            <a:pPr lvl="1"/>
            <a:r>
              <a:rPr lang="en-US" b="0" dirty="0" smtClean="0"/>
              <a:t>This is required because the </a:t>
            </a:r>
            <a:r>
              <a:rPr lang="en-US" b="0" dirty="0" err="1" smtClean="0"/>
              <a:t>microvisor</a:t>
            </a:r>
            <a:r>
              <a:rPr lang="en-US" b="0" dirty="0" smtClean="0"/>
              <a:t> hooks the vector table and needs to make sure that its memory is mapped in all the address spaces</a:t>
            </a:r>
          </a:p>
          <a:p>
            <a:pPr lvl="2"/>
            <a:r>
              <a:rPr lang="en-US" b="0" dirty="0" smtClean="0"/>
              <a:t>If Linux used </a:t>
            </a:r>
            <a:r>
              <a:rPr lang="en-US" b="0" i="1" dirty="0" smtClean="0"/>
              <a:t>ttbr1</a:t>
            </a:r>
            <a:r>
              <a:rPr lang="en-US" b="0" dirty="0" smtClean="0"/>
              <a:t> correctly this wouldn’t be required</a:t>
            </a:r>
          </a:p>
          <a:p>
            <a:r>
              <a:rPr lang="en-US" b="0" dirty="0" smtClean="0"/>
              <a:t>Reads the </a:t>
            </a:r>
            <a:r>
              <a:rPr lang="en-US" b="0" dirty="0" err="1" smtClean="0"/>
              <a:t>microvisor</a:t>
            </a:r>
            <a:r>
              <a:rPr lang="en-US" b="0" dirty="0" smtClean="0"/>
              <a:t> kernel into memory from a file</a:t>
            </a:r>
          </a:p>
          <a:p>
            <a:pPr lvl="1"/>
            <a:r>
              <a:rPr lang="en-US" dirty="0" smtClean="0"/>
              <a:t>Disclaimer:</a:t>
            </a:r>
            <a:r>
              <a:rPr lang="en-US" b="0" dirty="0" smtClean="0"/>
              <a:t> Don’t do this in legit kernel modules as the Linux community will be very upset (something about separation of policy and mechanism)</a:t>
            </a:r>
          </a:p>
          <a:p>
            <a:pPr lvl="1"/>
            <a:r>
              <a:rPr lang="en-US" b="0" dirty="0" smtClean="0"/>
              <a:t>Using the File I/O API from within the Kernel is a no-no!</a:t>
            </a:r>
          </a:p>
          <a:p>
            <a:pPr lvl="2"/>
            <a:r>
              <a:rPr lang="en-US" b="0" dirty="0" smtClean="0"/>
              <a:t>Linux kernel (No = File I/O, Yes = Process Creation) Windows Kernel (No = Process Creation, Yes = File I/O)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034882"/>
            <a:ext cx="10515600" cy="5540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b="1" dirty="0"/>
              <a:t>SYS$OUTPUT blog and code referenced</a:t>
            </a:r>
          </a:p>
        </p:txBody>
      </p:sp>
    </p:spTree>
    <p:extLst>
      <p:ext uri="{BB962C8B-B14F-4D97-AF65-F5344CB8AC3E}">
        <p14:creationId xmlns:p14="http://schemas.microsoft.com/office/powerpoint/2010/main" val="38170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modules and the unprivileged user space management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85148" cy="4553203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Three user space applications can be used to install, remove and list the </a:t>
            </a:r>
            <a:r>
              <a:rPr lang="en-US" b="0" dirty="0" smtClean="0"/>
              <a:t>modules </a:t>
            </a:r>
            <a:r>
              <a:rPr lang="en-US" b="0" i="1" dirty="0" smtClean="0"/>
              <a:t>(i.e. </a:t>
            </a:r>
            <a:r>
              <a:rPr lang="en-US" b="0" i="1" dirty="0" err="1" smtClean="0"/>
              <a:t>ios_insmod</a:t>
            </a:r>
            <a:r>
              <a:rPr lang="en-US" b="0" i="1" dirty="0"/>
              <a:t>, </a:t>
            </a:r>
            <a:r>
              <a:rPr lang="en-US" b="0" i="1" dirty="0" err="1"/>
              <a:t>ios_rmmod</a:t>
            </a:r>
            <a:r>
              <a:rPr lang="en-US" b="0" i="1" dirty="0"/>
              <a:t>, </a:t>
            </a:r>
            <a:r>
              <a:rPr lang="en-US" b="0" i="1" dirty="0" err="1"/>
              <a:t>ios_lsmod</a:t>
            </a:r>
            <a:r>
              <a:rPr lang="en-US" b="0" i="1" dirty="0" smtClean="0"/>
              <a:t>)</a:t>
            </a:r>
            <a:endParaRPr lang="en-US" b="0" i="1" dirty="0"/>
          </a:p>
          <a:p>
            <a:r>
              <a:rPr lang="en-US" b="0" dirty="0"/>
              <a:t>All the programs are very basic and just throw undefined instruction exceptions to communicate with the underlying </a:t>
            </a:r>
            <a:r>
              <a:rPr lang="en-US" b="0" dirty="0" err="1" smtClean="0"/>
              <a:t>microvisor</a:t>
            </a:r>
            <a:endParaRPr lang="en-US" b="0" dirty="0" smtClean="0"/>
          </a:p>
          <a:p>
            <a:r>
              <a:rPr lang="en-US" b="0" dirty="0" err="1" smtClean="0"/>
              <a:t>Microvisor</a:t>
            </a:r>
            <a:r>
              <a:rPr lang="en-US" b="0" dirty="0" smtClean="0"/>
              <a:t> catches the exception and returns execution to the originating code without notifying the underlying OS kernel</a:t>
            </a:r>
            <a:endParaRPr lang="en-US" b="0" dirty="0"/>
          </a:p>
          <a:p>
            <a:r>
              <a:rPr lang="en-US" b="0" dirty="0"/>
              <a:t>They can be quickly ported to other ARM OSs with little </a:t>
            </a:r>
            <a:r>
              <a:rPr lang="en-US" b="0" dirty="0" smtClean="0"/>
              <a:t>effort</a:t>
            </a:r>
            <a:endParaRPr lang="en-US" b="0" dirty="0"/>
          </a:p>
          <a:p>
            <a:pPr lvl="1"/>
            <a:r>
              <a:rPr lang="en-US" b="0" dirty="0" smtClean="0"/>
              <a:t>Ported </a:t>
            </a:r>
            <a:r>
              <a:rPr lang="en-US" b="0" dirty="0"/>
              <a:t>from </a:t>
            </a:r>
            <a:r>
              <a:rPr lang="en-US" b="0" dirty="0" err="1"/>
              <a:t>iOS</a:t>
            </a:r>
            <a:r>
              <a:rPr lang="en-US" b="0" dirty="0"/>
              <a:t> to Android in less than an </a:t>
            </a:r>
            <a:r>
              <a:rPr lang="en-US" b="0" dirty="0" smtClean="0"/>
              <a:t>hour</a:t>
            </a:r>
            <a:endParaRPr lang="en-US" b="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14" y="4055260"/>
            <a:ext cx="3323060" cy="9542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47" y="2909414"/>
            <a:ext cx="3034940" cy="1030431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387" y="1806105"/>
            <a:ext cx="3698261" cy="987891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63818" y="5178500"/>
            <a:ext cx="4830452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Anything that can induce the required undefined instruction exception can manage modules </a:t>
            </a:r>
            <a:r>
              <a:rPr lang="en-US" i="1" dirty="0">
                <a:solidFill>
                  <a:schemeClr val="bg1"/>
                </a:solidFill>
              </a:rPr>
              <a:t>(i.e. the loader could automatically add additional modules at installation time)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Breakpoint Module</a:t>
            </a:r>
          </a:p>
          <a:p>
            <a:pPr lvl="1"/>
            <a:r>
              <a:rPr lang="en-US" b="0" dirty="0"/>
              <a:t>Set breakpoints and </a:t>
            </a:r>
            <a:r>
              <a:rPr lang="en-US" b="0" dirty="0" err="1"/>
              <a:t>singlestep</a:t>
            </a:r>
            <a:r>
              <a:rPr lang="en-US" b="0" dirty="0"/>
              <a:t> any underlying code including kernel API,  FIQ handlers, IRQ handlers, </a:t>
            </a:r>
            <a:r>
              <a:rPr lang="en-US" b="0" dirty="0" smtClean="0"/>
              <a:t>etc.</a:t>
            </a:r>
            <a:endParaRPr lang="en-US" b="0" dirty="0"/>
          </a:p>
          <a:p>
            <a:pPr lvl="1"/>
            <a:r>
              <a:rPr lang="en-US" b="0" dirty="0"/>
              <a:t>Supports both ARM and Thumb </a:t>
            </a:r>
            <a:r>
              <a:rPr lang="en-US" b="0" dirty="0" smtClean="0"/>
              <a:t>mode</a:t>
            </a:r>
            <a:endParaRPr lang="en-US" b="0" dirty="0"/>
          </a:p>
          <a:p>
            <a:pPr lvl="1"/>
            <a:r>
              <a:rPr lang="en-US" b="0" dirty="0"/>
              <a:t>Exports API to register and unregister </a:t>
            </a:r>
            <a:r>
              <a:rPr lang="en-US" b="0" dirty="0" smtClean="0"/>
              <a:t>handlers</a:t>
            </a:r>
            <a:endParaRPr lang="en-US" b="0" dirty="0"/>
          </a:p>
          <a:p>
            <a:r>
              <a:rPr lang="en-US" b="0" dirty="0"/>
              <a:t>Light Weight Shadow Paging Module</a:t>
            </a:r>
          </a:p>
          <a:p>
            <a:pPr lvl="1"/>
            <a:r>
              <a:rPr lang="en-US" b="0" dirty="0"/>
              <a:t>Monitor any MMIO on the </a:t>
            </a:r>
            <a:r>
              <a:rPr lang="en-US" b="0" dirty="0" smtClean="0"/>
              <a:t>system</a:t>
            </a:r>
            <a:endParaRPr lang="en-US" b="0" dirty="0"/>
          </a:p>
          <a:p>
            <a:pPr lvl="1"/>
            <a:r>
              <a:rPr lang="en-US" b="0" dirty="0"/>
              <a:t>Exports API to register and unregister </a:t>
            </a:r>
            <a:r>
              <a:rPr lang="en-US" b="0" dirty="0" smtClean="0"/>
              <a:t>handlers</a:t>
            </a:r>
            <a:endParaRPr lang="en-US" b="0" dirty="0"/>
          </a:p>
          <a:p>
            <a:pPr lvl="1"/>
            <a:r>
              <a:rPr lang="en-US" b="0" dirty="0"/>
              <a:t>This is currently used to aid in reverse engineering of hardware </a:t>
            </a:r>
            <a:r>
              <a:rPr lang="en-US" b="0" dirty="0" smtClean="0"/>
              <a:t>peripherals</a:t>
            </a:r>
            <a:endParaRPr lang="en-US" b="0" dirty="0"/>
          </a:p>
          <a:p>
            <a:r>
              <a:rPr lang="en-US" b="0" dirty="0"/>
              <a:t>Linux Module</a:t>
            </a:r>
          </a:p>
          <a:p>
            <a:pPr lvl="1"/>
            <a:r>
              <a:rPr lang="en-US" b="0" dirty="0"/>
              <a:t>Finds and maintains links to kernel API</a:t>
            </a:r>
          </a:p>
          <a:p>
            <a:pPr lvl="1"/>
            <a:r>
              <a:rPr lang="en-US" b="0" dirty="0"/>
              <a:t>Exports API to call many useful kernel functions, such as:</a:t>
            </a:r>
          </a:p>
          <a:p>
            <a:pPr lvl="2"/>
            <a:r>
              <a:rPr lang="en-US" b="0" i="1" dirty="0" err="1"/>
              <a:t>kmalloc</a:t>
            </a:r>
            <a:endParaRPr lang="en-US" b="0" i="1" dirty="0"/>
          </a:p>
          <a:p>
            <a:pPr lvl="2"/>
            <a:r>
              <a:rPr lang="en-US" b="0" i="1" dirty="0" err="1"/>
              <a:t>kfree</a:t>
            </a:r>
            <a:endParaRPr lang="en-US" b="0" i="1" dirty="0"/>
          </a:p>
          <a:p>
            <a:pPr lvl="2"/>
            <a:r>
              <a:rPr lang="en-US" b="0" i="1" dirty="0" err="1" smtClean="0"/>
              <a:t>printk</a:t>
            </a:r>
            <a:endParaRPr lang="en-US" b="0" i="1" dirty="0"/>
          </a:p>
          <a:p>
            <a:pPr lvl="2"/>
            <a:r>
              <a:rPr lang="en-US" b="0" i="1" dirty="0" err="1"/>
              <a:t>call_usermodehelper_setup</a:t>
            </a:r>
            <a:endParaRPr lang="en-US" b="0" i="1" dirty="0"/>
          </a:p>
          <a:p>
            <a:pPr lvl="2"/>
            <a:r>
              <a:rPr lang="en-US" b="0" i="1" dirty="0" err="1" smtClean="0"/>
              <a:t>call_usermodehelper_exec</a:t>
            </a:r>
            <a:endParaRPr lang="en-US" b="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985978" y="5525113"/>
            <a:ext cx="263950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700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schedule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700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</a:t>
            </a:r>
            <a:r>
              <a:rPr lang="en-US" sz="1700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reate_proc_entry</a:t>
            </a:r>
            <a:endParaRPr lang="en-US" sz="1700" i="1" spc="5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700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remove_proc_entry</a:t>
            </a:r>
            <a:endParaRPr lang="en-US" sz="1700" i="1" spc="5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9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0249"/>
            <a:ext cx="10515600" cy="513938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SOC Modules</a:t>
            </a:r>
            <a:endParaRPr lang="en-US" b="0" dirty="0"/>
          </a:p>
          <a:p>
            <a:pPr lvl="1"/>
            <a:r>
              <a:rPr lang="en-US" b="0" dirty="0" smtClean="0"/>
              <a:t>MSM8960 (Samsung </a:t>
            </a:r>
            <a:r>
              <a:rPr lang="en-US" b="0" dirty="0" err="1" smtClean="0"/>
              <a:t>Galsxy</a:t>
            </a:r>
            <a:r>
              <a:rPr lang="en-US" b="0" dirty="0" smtClean="0"/>
              <a:t> SIII) [Qualcomm </a:t>
            </a:r>
            <a:r>
              <a:rPr lang="en-US" b="0" dirty="0" err="1" smtClean="0"/>
              <a:t>SoC</a:t>
            </a:r>
            <a:r>
              <a:rPr lang="en-US" b="0" dirty="0" smtClean="0"/>
              <a:t>]</a:t>
            </a:r>
          </a:p>
          <a:p>
            <a:pPr lvl="1"/>
            <a:r>
              <a:rPr lang="en-US" b="0" dirty="0" smtClean="0"/>
              <a:t>S5L8930 (Apple iPhone 4) [Samsung </a:t>
            </a:r>
            <a:r>
              <a:rPr lang="en-US" b="0" dirty="0" err="1" smtClean="0"/>
              <a:t>SoC</a:t>
            </a:r>
            <a:r>
              <a:rPr lang="en-US" b="0" dirty="0" smtClean="0"/>
              <a:t>]</a:t>
            </a:r>
            <a:endParaRPr lang="en-US" b="0" dirty="0"/>
          </a:p>
          <a:p>
            <a:pPr lvl="1"/>
            <a:r>
              <a:rPr lang="en-US" b="0" dirty="0" smtClean="0"/>
              <a:t>Will only load on the correct hardware (uses something analogous to CPUID on x86)</a:t>
            </a:r>
            <a:endParaRPr lang="en-US" b="0" dirty="0"/>
          </a:p>
          <a:p>
            <a:pPr lvl="1"/>
            <a:r>
              <a:rPr lang="en-US" b="0" dirty="0"/>
              <a:t>Exposes </a:t>
            </a:r>
            <a:r>
              <a:rPr lang="en-US" b="0" dirty="0" err="1"/>
              <a:t>SoC</a:t>
            </a:r>
            <a:r>
              <a:rPr lang="en-US" b="0" dirty="0"/>
              <a:t> specific </a:t>
            </a:r>
            <a:r>
              <a:rPr lang="en-US" b="0" dirty="0" smtClean="0"/>
              <a:t>API (</a:t>
            </a:r>
            <a:r>
              <a:rPr lang="en-US" b="0" i="1" dirty="0" smtClean="0"/>
              <a:t>e.g. UART, watchdog</a:t>
            </a:r>
            <a:r>
              <a:rPr lang="en-US" b="0" dirty="0" smtClean="0"/>
              <a:t>)</a:t>
            </a:r>
            <a:endParaRPr lang="en-US" b="0" dirty="0"/>
          </a:p>
          <a:p>
            <a:r>
              <a:rPr lang="en-US" b="0" dirty="0" smtClean="0"/>
              <a:t>Cryptography </a:t>
            </a:r>
            <a:r>
              <a:rPr lang="en-US" b="0" dirty="0"/>
              <a:t>Module</a:t>
            </a:r>
          </a:p>
          <a:p>
            <a:pPr lvl="1"/>
            <a:r>
              <a:rPr lang="en-US" b="0" dirty="0"/>
              <a:t>Provides API for two implementations of AES-128 (s-box and table based)</a:t>
            </a:r>
          </a:p>
          <a:p>
            <a:pPr lvl="1"/>
            <a:r>
              <a:rPr lang="en-US" b="0" dirty="0"/>
              <a:t>Provides API for </a:t>
            </a:r>
            <a:r>
              <a:rPr lang="en-US" b="0" dirty="0" smtClean="0"/>
              <a:t>SHA-1</a:t>
            </a:r>
            <a:endParaRPr lang="en-US" b="0" dirty="0"/>
          </a:p>
          <a:p>
            <a:r>
              <a:rPr lang="en-US" b="0" dirty="0"/>
              <a:t>PL192 Module</a:t>
            </a:r>
          </a:p>
          <a:p>
            <a:pPr lvl="1"/>
            <a:r>
              <a:rPr lang="en-US" b="0" dirty="0"/>
              <a:t>Exposes API to interact with the </a:t>
            </a:r>
            <a:r>
              <a:rPr lang="en-US" b="0" dirty="0" err="1"/>
              <a:t>PrimeCell</a:t>
            </a:r>
            <a:r>
              <a:rPr lang="en-US" b="0" dirty="0"/>
              <a:t> PL192 Vectored Interrupt </a:t>
            </a:r>
            <a:r>
              <a:rPr lang="en-US" b="0" dirty="0" smtClean="0"/>
              <a:t>Controller</a:t>
            </a:r>
            <a:endParaRPr lang="en-US" b="0" dirty="0"/>
          </a:p>
          <a:p>
            <a:pPr lvl="2"/>
            <a:r>
              <a:rPr lang="en-US" b="0" dirty="0"/>
              <a:t>Reflect software interrupts into the underlying OS</a:t>
            </a:r>
          </a:p>
          <a:p>
            <a:pPr lvl="2"/>
            <a:r>
              <a:rPr lang="en-US" b="0" dirty="0"/>
              <a:t>Disable Interrupts</a:t>
            </a:r>
          </a:p>
          <a:p>
            <a:pPr lvl="2"/>
            <a:r>
              <a:rPr lang="en-US" b="0" dirty="0"/>
              <a:t>Set if an interrupt is ran in IRQ or FIQ </a:t>
            </a:r>
            <a:r>
              <a:rPr lang="en-US" b="0" dirty="0" smtClean="0"/>
              <a:t>mode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40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646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Watchdog Module</a:t>
            </a:r>
          </a:p>
          <a:p>
            <a:pPr lvl="1"/>
            <a:r>
              <a:rPr lang="en-US" b="0" dirty="0"/>
              <a:t>Disables the watchdog timer and intermittently checks to make sure it has not been re-enabled by the underlying OS.</a:t>
            </a:r>
          </a:p>
          <a:p>
            <a:pPr lvl="1"/>
            <a:r>
              <a:rPr lang="en-US" b="0" dirty="0"/>
              <a:t>The watchdog timer is a custom format and does not match up to any </a:t>
            </a:r>
            <a:r>
              <a:rPr lang="en-US" b="0" dirty="0" err="1"/>
              <a:t>SoC</a:t>
            </a:r>
            <a:r>
              <a:rPr lang="en-US" b="0" dirty="0"/>
              <a:t> datasheets I had access to.</a:t>
            </a:r>
          </a:p>
          <a:p>
            <a:pPr lvl="1"/>
            <a:r>
              <a:rPr lang="en-US" b="0" dirty="0"/>
              <a:t>Development of this module involved:</a:t>
            </a:r>
          </a:p>
          <a:p>
            <a:pPr lvl="2"/>
            <a:r>
              <a:rPr lang="en-US" b="0" dirty="0"/>
              <a:t>Static analysis of the LLB, </a:t>
            </a:r>
            <a:r>
              <a:rPr lang="en-US" b="0" dirty="0" err="1"/>
              <a:t>iBoot</a:t>
            </a:r>
            <a:r>
              <a:rPr lang="en-US" b="0" dirty="0"/>
              <a:t> and the </a:t>
            </a:r>
            <a:r>
              <a:rPr lang="en-US" b="0" dirty="0" err="1"/>
              <a:t>iOS</a:t>
            </a:r>
            <a:r>
              <a:rPr lang="en-US" b="0" dirty="0"/>
              <a:t> kernel.</a:t>
            </a:r>
          </a:p>
          <a:p>
            <a:pPr lvl="2"/>
            <a:r>
              <a:rPr lang="en-US" b="0" dirty="0"/>
              <a:t>Dynamic analysis using the shadow paging and breakpoint modules.</a:t>
            </a:r>
          </a:p>
          <a:p>
            <a:r>
              <a:rPr lang="en-US" b="0" dirty="0"/>
              <a:t>Paging Module</a:t>
            </a:r>
          </a:p>
          <a:p>
            <a:pPr lvl="1"/>
            <a:r>
              <a:rPr lang="en-US" b="0" dirty="0"/>
              <a:t>Print out all page table descriptors that meet a set of </a:t>
            </a:r>
            <a:r>
              <a:rPr lang="en-US" b="0" dirty="0" smtClean="0"/>
              <a:t>attributes</a:t>
            </a:r>
            <a:endParaRPr lang="en-US" b="0" dirty="0"/>
          </a:p>
          <a:p>
            <a:pPr lvl="1"/>
            <a:r>
              <a:rPr lang="en-US" b="0" dirty="0"/>
              <a:t>It was used to find the base addresses of all potential MMIO on the iPhone </a:t>
            </a:r>
            <a:r>
              <a:rPr lang="en-US" b="0" dirty="0" smtClean="0"/>
              <a:t>4</a:t>
            </a:r>
            <a:endParaRPr lang="en-US" b="0" dirty="0"/>
          </a:p>
          <a:p>
            <a:pPr lvl="1"/>
            <a:r>
              <a:rPr lang="en-US" b="0" dirty="0"/>
              <a:t>It was later verified by a modified python script that parsed the DeviceTree.img3 file in the IPSW package.</a:t>
            </a:r>
          </a:p>
          <a:p>
            <a:pPr lvl="2"/>
            <a:r>
              <a:rPr lang="en-US" b="0" dirty="0"/>
              <a:t>The version online did not work on newer </a:t>
            </a:r>
            <a:r>
              <a:rPr lang="en-US" b="0" dirty="0" err="1"/>
              <a:t>iOS</a:t>
            </a:r>
            <a:r>
              <a:rPr lang="en-US" b="0" dirty="0"/>
              <a:t> devices and needed to be </a:t>
            </a:r>
            <a:r>
              <a:rPr lang="en-US" b="0" dirty="0" smtClean="0"/>
              <a:t>updated</a:t>
            </a:r>
            <a:endParaRPr lang="en-US" b="0" dirty="0"/>
          </a:p>
          <a:p>
            <a:pPr lvl="2"/>
            <a:r>
              <a:rPr lang="en-US" b="0" dirty="0"/>
              <a:t>The script provided the entire MMIO, VIC and GPIO layout among other </a:t>
            </a:r>
            <a:r>
              <a:rPr lang="en-US" b="0" dirty="0" smtClean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0139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 Up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51228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To provide </a:t>
            </a:r>
            <a:r>
              <a:rPr lang="en-US" b="0" dirty="0"/>
              <a:t>an extendable </a:t>
            </a:r>
            <a:r>
              <a:rPr lang="en-US" b="0" dirty="0" err="1" smtClean="0"/>
              <a:t>microvisor</a:t>
            </a:r>
            <a:r>
              <a:rPr lang="en-US" b="0" dirty="0" smtClean="0"/>
              <a:t>, for the ARM architecture, that </a:t>
            </a:r>
            <a:r>
              <a:rPr lang="en-US" b="0" dirty="0"/>
              <a:t>can be </a:t>
            </a:r>
            <a:r>
              <a:rPr lang="en-US" b="0" dirty="0" smtClean="0"/>
              <a:t>used </a:t>
            </a:r>
            <a:r>
              <a:rPr lang="en-US" b="0" dirty="0"/>
              <a:t>for a variety of </a:t>
            </a:r>
            <a:r>
              <a:rPr lang="en-US" b="0" dirty="0" smtClean="0"/>
              <a:t>activities</a:t>
            </a:r>
            <a:endParaRPr lang="en-US" sz="2300" b="0" i="1" dirty="0"/>
          </a:p>
          <a:p>
            <a:r>
              <a:rPr lang="en-US" sz="2700" b="0" dirty="0"/>
              <a:t>Expose the tool and techniques so they can’t be used for malicious things</a:t>
            </a:r>
            <a:endParaRPr lang="en-US" sz="2700" b="0" dirty="0"/>
          </a:p>
          <a:p>
            <a:r>
              <a:rPr lang="en-US" b="0" dirty="0" smtClean="0"/>
              <a:t>Show </a:t>
            </a:r>
            <a:r>
              <a:rPr lang="en-US" b="0" dirty="0"/>
              <a:t>that </a:t>
            </a:r>
            <a:r>
              <a:rPr lang="en-US" b="0" dirty="0" smtClean="0"/>
              <a:t>software </a:t>
            </a:r>
            <a:r>
              <a:rPr lang="en-US" b="0" dirty="0"/>
              <a:t>can be constructed and compatible with an architecture instead of </a:t>
            </a:r>
            <a:r>
              <a:rPr lang="en-US" b="0" dirty="0" smtClean="0"/>
              <a:t>an </a:t>
            </a:r>
            <a:r>
              <a:rPr lang="en-US" b="0" dirty="0"/>
              <a:t>OS</a:t>
            </a:r>
          </a:p>
          <a:p>
            <a:r>
              <a:rPr lang="en-US" dirty="0" smtClean="0"/>
              <a:t>Recently Open Sourced and Released </a:t>
            </a:r>
            <a:r>
              <a:rPr lang="en-US" dirty="0"/>
              <a:t>under GPL so others have a solid foundation to learn from and build upon</a:t>
            </a:r>
          </a:p>
          <a:p>
            <a:r>
              <a:rPr lang="en-US" b="0" dirty="0"/>
              <a:t>Others have discussed thin virtualization for x86 </a:t>
            </a:r>
            <a:r>
              <a:rPr lang="en-US" b="0" i="1" dirty="0"/>
              <a:t>(e.g. </a:t>
            </a:r>
            <a:r>
              <a:rPr lang="en-US" b="0" i="1" dirty="0" err="1"/>
              <a:t>SubVirt</a:t>
            </a:r>
            <a:r>
              <a:rPr lang="en-US" b="0" i="1" dirty="0"/>
              <a:t>, </a:t>
            </a:r>
            <a:r>
              <a:rPr lang="en-US" b="0" i="1" dirty="0" err="1"/>
              <a:t>Vitrol</a:t>
            </a:r>
            <a:r>
              <a:rPr lang="en-US" b="0" i="1" dirty="0"/>
              <a:t>, </a:t>
            </a:r>
            <a:r>
              <a:rPr lang="en-US" b="0" i="1" dirty="0" err="1"/>
              <a:t>BluePill</a:t>
            </a:r>
            <a:r>
              <a:rPr lang="en-US" b="0" i="1" dirty="0"/>
              <a:t>, </a:t>
            </a:r>
            <a:r>
              <a:rPr lang="en-US" b="0" i="1" dirty="0" err="1"/>
              <a:t>VirtDbg</a:t>
            </a:r>
            <a:r>
              <a:rPr lang="en-US" b="0" i="1" dirty="0"/>
              <a:t>) and ARM (e.g. </a:t>
            </a:r>
            <a:r>
              <a:rPr lang="en-US" b="0" i="1" dirty="0" err="1"/>
              <a:t>Cloaker</a:t>
            </a:r>
            <a:r>
              <a:rPr lang="en-US" b="0" i="1" dirty="0"/>
              <a:t>)</a:t>
            </a:r>
          </a:p>
          <a:p>
            <a:pPr lvl="1"/>
            <a:r>
              <a:rPr lang="en-US" sz="2300" b="0" dirty="0"/>
              <a:t>Source code is unavailable for </a:t>
            </a:r>
            <a:r>
              <a:rPr lang="en-US" sz="2300" b="0" dirty="0" err="1"/>
              <a:t>BluePill</a:t>
            </a:r>
            <a:r>
              <a:rPr lang="en-US" sz="2300" b="0" dirty="0"/>
              <a:t> (available for </a:t>
            </a:r>
            <a:r>
              <a:rPr lang="en-US" sz="2300" b="0" dirty="0" err="1"/>
              <a:t>BlackHat</a:t>
            </a:r>
            <a:r>
              <a:rPr lang="en-US" sz="2300" b="0" dirty="0"/>
              <a:t> training only), </a:t>
            </a:r>
            <a:r>
              <a:rPr lang="en-US" sz="2300" b="0" dirty="0" err="1"/>
              <a:t>Cloaker</a:t>
            </a:r>
            <a:r>
              <a:rPr lang="en-US" sz="2300" b="0" dirty="0"/>
              <a:t> and </a:t>
            </a:r>
            <a:r>
              <a:rPr lang="en-US" sz="2300" b="0" dirty="0" err="1"/>
              <a:t>Vitrol</a:t>
            </a:r>
            <a:endParaRPr lang="en-US" sz="2300" b="0" dirty="0"/>
          </a:p>
          <a:p>
            <a:pPr lvl="1"/>
            <a:r>
              <a:rPr lang="en-US" sz="2300" b="0" dirty="0"/>
              <a:t>Messy code that is not meant to be extended (magic numbers, not separated from the underlying OS correctly, no modularity, etc</a:t>
            </a:r>
            <a:r>
              <a:rPr lang="en-US" sz="2300" b="0" dirty="0"/>
              <a:t>.)</a:t>
            </a:r>
            <a:endParaRPr lang="en-US" sz="2300" b="0" dirty="0"/>
          </a:p>
        </p:txBody>
      </p:sp>
      <p:sp>
        <p:nvSpPr>
          <p:cNvPr id="4" name="Rectangle 3"/>
          <p:cNvSpPr/>
          <p:nvPr/>
        </p:nvSpPr>
        <p:spPr>
          <a:xfrm>
            <a:off x="838200" y="5814954"/>
            <a:ext cx="10515600" cy="7540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2300" b="1" dirty="0"/>
              <a:t>Represents a different paradigm of </a:t>
            </a:r>
            <a:r>
              <a:rPr lang="en-US" sz="2300" b="1" dirty="0"/>
              <a:t>compatibility</a:t>
            </a:r>
          </a:p>
          <a:p>
            <a:pPr lvl="1" algn="ctr"/>
            <a:r>
              <a:rPr lang="en-US" sz="2000" i="1" dirty="0"/>
              <a:t>(Architecture instead of an Operating System)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176542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Facilities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debugging facilities and custom hardware cables.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iPhone 4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543551" cy="4351339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UART 0 on the iPhone 4 resides at physical address 0x82500000</a:t>
            </a:r>
          </a:p>
          <a:p>
            <a:r>
              <a:rPr lang="en-US" b="0" dirty="0" smtClean="0"/>
              <a:t>The virtual address in kernel space was found by using co-processor 15’s ability to perform memory address translations (unique brute force approach)</a:t>
            </a:r>
          </a:p>
          <a:p>
            <a:r>
              <a:rPr lang="en-US" b="0" dirty="0" smtClean="0"/>
              <a:t>Knowing that the iPhone 4 (S5L8930) is a Samsung </a:t>
            </a:r>
            <a:r>
              <a:rPr lang="en-US" b="0" dirty="0" err="1" smtClean="0"/>
              <a:t>SoC</a:t>
            </a:r>
            <a:r>
              <a:rPr lang="en-US" b="0" dirty="0" smtClean="0"/>
              <a:t> another Samsung </a:t>
            </a:r>
            <a:r>
              <a:rPr lang="en-US" b="0" dirty="0" err="1" smtClean="0"/>
              <a:t>SoC’s</a:t>
            </a:r>
            <a:r>
              <a:rPr lang="en-US" b="0" dirty="0" smtClean="0"/>
              <a:t> datasheet was used to develop a UART library (the register layout is the same)</a:t>
            </a:r>
          </a:p>
          <a:p>
            <a:r>
              <a:rPr lang="en-US" b="0" dirty="0" smtClean="0"/>
              <a:t>The UART on older </a:t>
            </a:r>
            <a:r>
              <a:rPr lang="en-US" b="0" dirty="0" err="1" smtClean="0"/>
              <a:t>iDevices</a:t>
            </a:r>
            <a:r>
              <a:rPr lang="en-US" b="0" dirty="0" smtClean="0"/>
              <a:t> is exposed through the bottom connector (pin 12 is TX and 13 is RX)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1752" y="1690689"/>
            <a:ext cx="500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470K ohm pull down resister is connected across pin 1 and 21 to enable the UART.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30" y="2841263"/>
            <a:ext cx="3523847" cy="263200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64130" y="5473270"/>
            <a:ext cx="352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Referenced “Targeting the </a:t>
            </a:r>
            <a:r>
              <a:rPr lang="en-US" sz="1400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iOS</a:t>
            </a:r>
            <a:r>
              <a:rPr lang="en-US" sz="1400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Kernel” by Stefan </a:t>
            </a:r>
            <a:r>
              <a:rPr lang="en-US" sz="1400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Esser</a:t>
            </a:r>
            <a:r>
              <a:rPr lang="en-US" sz="1400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for the hardware</a:t>
            </a:r>
          </a:p>
        </p:txBody>
      </p:sp>
    </p:spTree>
    <p:extLst>
      <p:ext uri="{BB962C8B-B14F-4D97-AF65-F5344CB8AC3E}">
        <p14:creationId xmlns:p14="http://schemas.microsoft.com/office/powerpoint/2010/main" val="6925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Samsung Galaxy SIII Debugging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1" y="1787697"/>
            <a:ext cx="5524500" cy="5116035"/>
          </a:xfrm>
        </p:spPr>
        <p:txBody>
          <a:bodyPr>
            <a:noAutofit/>
          </a:bodyPr>
          <a:lstStyle/>
          <a:p>
            <a:r>
              <a:rPr lang="en-US" sz="2000" b="0" dirty="0"/>
              <a:t>UART 0 on the </a:t>
            </a:r>
            <a:r>
              <a:rPr lang="en-US" sz="2000" b="0" dirty="0"/>
              <a:t>Galaxy SIII </a:t>
            </a:r>
            <a:r>
              <a:rPr lang="en-US" sz="2000" b="0" dirty="0"/>
              <a:t>resides at physical </a:t>
            </a:r>
            <a:r>
              <a:rPr lang="en-US" sz="2000" b="0" dirty="0"/>
              <a:t>address 0x16440000</a:t>
            </a:r>
            <a:endParaRPr lang="en-US" sz="2000" b="0" dirty="0"/>
          </a:p>
          <a:p>
            <a:r>
              <a:rPr lang="en-US" sz="2000" b="0" dirty="0"/>
              <a:t>The virtual address in kernel space was found by using co-processor 15’s ability to perform memory address </a:t>
            </a:r>
            <a:r>
              <a:rPr lang="en-US" sz="2000" b="0" dirty="0"/>
              <a:t>translations (unique brute force approach)</a:t>
            </a:r>
            <a:endParaRPr lang="en-US" sz="2000" b="0" dirty="0"/>
          </a:p>
          <a:p>
            <a:r>
              <a:rPr lang="en-US" sz="2000" b="0" dirty="0"/>
              <a:t>Knowing that the </a:t>
            </a:r>
            <a:r>
              <a:rPr lang="en-US" sz="2000" b="0" dirty="0"/>
              <a:t>USA version of the Samsung Galaxy SIII is built with a Qualcomm </a:t>
            </a:r>
            <a:r>
              <a:rPr lang="en-US" sz="2000" b="0" dirty="0" err="1"/>
              <a:t>SoC</a:t>
            </a:r>
            <a:r>
              <a:rPr lang="en-US" sz="2000" b="0" dirty="0"/>
              <a:t> (msm8960) </a:t>
            </a:r>
            <a:r>
              <a:rPr lang="en-US" sz="2000" b="0" dirty="0"/>
              <a:t>another </a:t>
            </a:r>
            <a:r>
              <a:rPr lang="en-US" sz="2000" b="0" dirty="0"/>
              <a:t>Qualcomm </a:t>
            </a:r>
            <a:r>
              <a:rPr lang="en-US" sz="2000" b="0" dirty="0" err="1"/>
              <a:t>SoC’s</a:t>
            </a:r>
            <a:r>
              <a:rPr lang="en-US" sz="2000" b="0" dirty="0"/>
              <a:t> datasheet was used to develop a UART </a:t>
            </a:r>
            <a:r>
              <a:rPr lang="en-US" sz="2000" b="0" dirty="0"/>
              <a:t>library as the register layout was similar</a:t>
            </a:r>
          </a:p>
          <a:p>
            <a:pPr marL="285744" indent="-285744"/>
            <a:r>
              <a:rPr lang="en-US" sz="2000" b="0" dirty="0"/>
              <a:t>A potentiometer was used to find the correct </a:t>
            </a:r>
            <a:r>
              <a:rPr lang="en-US" sz="2000" b="0" dirty="0"/>
              <a:t>resistance </a:t>
            </a:r>
            <a:r>
              <a:rPr lang="en-US" sz="2000" b="0" dirty="0"/>
              <a:t>level</a:t>
            </a:r>
          </a:p>
          <a:p>
            <a:pPr marL="742932" lvl="1" indent="-285744"/>
            <a:r>
              <a:rPr lang="en-US" sz="2000" b="0" dirty="0"/>
              <a:t>Multiple </a:t>
            </a:r>
            <a:r>
              <a:rPr lang="en-US" sz="2000" b="0" dirty="0"/>
              <a:t>resistance </a:t>
            </a:r>
            <a:r>
              <a:rPr lang="en-US" sz="2000" b="0" dirty="0"/>
              <a:t>levels enable the UART (they output different messages</a:t>
            </a:r>
            <a:r>
              <a:rPr lang="en-US" sz="2000" b="0" dirty="0"/>
              <a:t>)</a:t>
            </a:r>
            <a:endParaRPr lang="en-US" sz="2000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6" y="3678043"/>
            <a:ext cx="3667125" cy="27390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1787697"/>
            <a:ext cx="5133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525K ohm pull down resister is connected across the ID and GND pins of the USB port to enable the UART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Works with </a:t>
            </a:r>
            <a:r>
              <a:rPr lang="en-US" sz="2000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minicom</a:t>
            </a:r>
            <a:r>
              <a:rPr lang="en-US" sz="2000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 other serial console applications</a:t>
            </a:r>
            <a:endParaRPr lang="en-US" sz="2000" spc="5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55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&amp;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Repository layout and build commands are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&amp; Building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94255"/>
          </a:xfrm>
        </p:spPr>
        <p:txBody>
          <a:bodyPr>
            <a:normAutofit/>
          </a:bodyPr>
          <a:lstStyle/>
          <a:p>
            <a:r>
              <a:rPr lang="en-US" b="1" dirty="0" smtClean="0"/>
              <a:t>VERTIGO consists of a number of </a:t>
            </a:r>
            <a:r>
              <a:rPr lang="en-US" b="1" i="1" dirty="0" err="1" smtClean="0"/>
              <a:t>git</a:t>
            </a:r>
            <a:r>
              <a:rPr lang="en-US" b="1" dirty="0" smtClean="0"/>
              <a:t> repositories</a:t>
            </a:r>
          </a:p>
          <a:p>
            <a:r>
              <a:rPr lang="en-US" b="1" dirty="0" smtClean="0"/>
              <a:t>The easiest way to checkout the code is to type </a:t>
            </a:r>
            <a:r>
              <a:rPr lang="en-US" b="1" i="1" dirty="0" smtClean="0"/>
              <a:t>“</a:t>
            </a:r>
            <a:r>
              <a:rPr lang="en-US" b="1" i="1" dirty="0" err="1" smtClean="0"/>
              <a:t>git</a:t>
            </a:r>
            <a:r>
              <a:rPr lang="en-US" b="1" i="1" dirty="0" smtClean="0"/>
              <a:t> clone https</a:t>
            </a:r>
            <a:r>
              <a:rPr lang="en-US" b="1" i="1" dirty="0"/>
              <a:t>://</a:t>
            </a:r>
            <a:r>
              <a:rPr lang="en-US" b="1" i="1" dirty="0" smtClean="0"/>
              <a:t>github.com/de7ec7ed/</a:t>
            </a:r>
            <a:r>
              <a:rPr lang="en-US" b="1" i="1" dirty="0" err="1" smtClean="0"/>
              <a:t>vertigo.git</a:t>
            </a:r>
            <a:r>
              <a:rPr lang="en-US" b="1" i="1" dirty="0" smtClean="0"/>
              <a:t>”</a:t>
            </a:r>
            <a:r>
              <a:rPr lang="en-US" b="1" dirty="0" smtClean="0"/>
              <a:t> from a terminal</a:t>
            </a:r>
          </a:p>
          <a:p>
            <a:pPr lvl="1"/>
            <a:r>
              <a:rPr lang="en-US" b="0" dirty="0" smtClean="0"/>
              <a:t>This repository does not contain any code other than a </a:t>
            </a:r>
            <a:r>
              <a:rPr lang="en-US" b="0" dirty="0" err="1" smtClean="0"/>
              <a:t>Makefile</a:t>
            </a:r>
            <a:endParaRPr lang="en-US" b="0" dirty="0" smtClean="0"/>
          </a:p>
          <a:p>
            <a:pPr lvl="2"/>
            <a:r>
              <a:rPr lang="en-US" b="0" dirty="0" smtClean="0"/>
              <a:t>To checkout the repositories for VERTIGO type </a:t>
            </a:r>
            <a:r>
              <a:rPr lang="en-US" b="0" i="1" dirty="0" smtClean="0"/>
              <a:t>“make clone”</a:t>
            </a:r>
          </a:p>
          <a:p>
            <a:r>
              <a:rPr lang="en-US" b="1" i="1" dirty="0" smtClean="0"/>
              <a:t>Once everything is checked out type “make PREFIX=arm-</a:t>
            </a:r>
            <a:r>
              <a:rPr lang="en-US" b="1" i="1" dirty="0" err="1" smtClean="0"/>
              <a:t>linux</a:t>
            </a:r>
            <a:r>
              <a:rPr lang="en-US" b="1" i="1" dirty="0" smtClean="0"/>
              <a:t>-gnu-”</a:t>
            </a:r>
          </a:p>
          <a:p>
            <a:pPr lvl="1"/>
            <a:r>
              <a:rPr lang="en-US" b="0" i="1" dirty="0" smtClean="0"/>
              <a:t>arm-</a:t>
            </a:r>
            <a:r>
              <a:rPr lang="en-US" b="0" i="1" dirty="0" err="1" smtClean="0"/>
              <a:t>linux</a:t>
            </a:r>
            <a:r>
              <a:rPr lang="en-US" b="0" i="1" dirty="0" smtClean="0"/>
              <a:t>-gnu-</a:t>
            </a:r>
            <a:r>
              <a:rPr lang="en-US" b="0" dirty="0" smtClean="0"/>
              <a:t> is the prefix of your tool chain (e.g. arm-</a:t>
            </a:r>
            <a:r>
              <a:rPr lang="en-US" b="0" dirty="0" err="1" smtClean="0"/>
              <a:t>linux</a:t>
            </a:r>
            <a:r>
              <a:rPr lang="en-US" b="0" dirty="0" smtClean="0"/>
              <a:t>-gnu-</a:t>
            </a:r>
            <a:r>
              <a:rPr lang="en-US" b="0" dirty="0" err="1" smtClean="0"/>
              <a:t>gcc</a:t>
            </a:r>
            <a:r>
              <a:rPr lang="en-US" b="0" dirty="0" smtClean="0"/>
              <a:t>)</a:t>
            </a:r>
          </a:p>
          <a:p>
            <a:pPr lvl="2"/>
            <a:r>
              <a:rPr lang="en-US" b="0" dirty="0" smtClean="0"/>
              <a:t>Ubuntu this can be installed by typing </a:t>
            </a:r>
            <a:r>
              <a:rPr lang="en-US" b="0" i="1" dirty="0" smtClean="0"/>
              <a:t>“apt-get install </a:t>
            </a:r>
            <a:r>
              <a:rPr lang="en-US" b="0" i="1" dirty="0" err="1" smtClean="0"/>
              <a:t>gcc</a:t>
            </a:r>
            <a:r>
              <a:rPr lang="en-US" b="0" i="1" dirty="0" smtClean="0"/>
              <a:t>-arm-</a:t>
            </a:r>
            <a:r>
              <a:rPr lang="en-US" b="0" i="1" dirty="0" err="1" smtClean="0"/>
              <a:t>linux</a:t>
            </a:r>
            <a:r>
              <a:rPr lang="en-US" b="0" i="1" dirty="0" smtClean="0"/>
              <a:t>-</a:t>
            </a:r>
            <a:r>
              <a:rPr lang="en-US" b="0" i="1" dirty="0" err="1" smtClean="0"/>
              <a:t>gnueabi</a:t>
            </a:r>
            <a:r>
              <a:rPr lang="en-US" b="0" i="1" dirty="0" smtClean="0"/>
              <a:t>”</a:t>
            </a:r>
          </a:p>
          <a:p>
            <a:pPr lvl="2"/>
            <a:r>
              <a:rPr lang="en-US" b="0" dirty="0" smtClean="0"/>
              <a:t>Fedora this can be installed by typing </a:t>
            </a:r>
            <a:r>
              <a:rPr lang="en-US" b="0" i="1" dirty="0" smtClean="0"/>
              <a:t>“yum </a:t>
            </a:r>
            <a:r>
              <a:rPr lang="en-US" b="0" i="1" dirty="0"/>
              <a:t>install </a:t>
            </a:r>
            <a:r>
              <a:rPr lang="en-US" b="0" i="1" dirty="0" smtClean="0"/>
              <a:t>gcc-arm-linux-gnu.x86_64”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0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Layout &amp; Binary Sizes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838200" y="1827506"/>
            <a:ext cx="2743200" cy="67623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106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OS specific applications to install and work with modules and the </a:t>
            </a:r>
            <a:r>
              <a:rPr lang="en-US" sz="1200" b="1" dirty="0" err="1">
                <a:solidFill>
                  <a:schemeClr val="bg1"/>
                </a:solidFill>
              </a:rPr>
              <a:t>microvisor</a:t>
            </a:r>
            <a:r>
              <a:rPr lang="en-US" sz="1200" b="1" dirty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ight Arrow Callout 5"/>
          <p:cNvSpPr/>
          <p:nvPr/>
        </p:nvSpPr>
        <p:spPr>
          <a:xfrm>
            <a:off x="838200" y="2720663"/>
            <a:ext cx="2743200" cy="6858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106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Contains a copy of the includes from the libraries, kernel and modules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Right Arrow Callout 6"/>
          <p:cNvSpPr/>
          <p:nvPr/>
        </p:nvSpPr>
        <p:spPr>
          <a:xfrm>
            <a:off x="838200" y="3993039"/>
            <a:ext cx="2743200" cy="762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106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Statically linked libraries that are built into the kernel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Right Arrow Callout 7"/>
          <p:cNvSpPr/>
          <p:nvPr/>
        </p:nvSpPr>
        <p:spPr>
          <a:xfrm>
            <a:off x="838200" y="4983639"/>
            <a:ext cx="2743200" cy="762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106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Modules that can be linked into the kernel at runtime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ight Arrow Callout 8"/>
          <p:cNvSpPr/>
          <p:nvPr/>
        </p:nvSpPr>
        <p:spPr>
          <a:xfrm>
            <a:off x="838200" y="3533720"/>
            <a:ext cx="2743200" cy="29361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106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The kernel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49" y="1690688"/>
            <a:ext cx="1299763" cy="4902517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71" y="1770099"/>
            <a:ext cx="3130711" cy="4743695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sp>
        <p:nvSpPr>
          <p:cNvPr id="12" name="Left Arrow Callout 11"/>
          <p:cNvSpPr/>
          <p:nvPr/>
        </p:nvSpPr>
        <p:spPr>
          <a:xfrm>
            <a:off x="8696528" y="4755038"/>
            <a:ext cx="2869659" cy="83836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58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Kernel is only 60.8 KB (includes 6.9 KB of strings most are for debugging)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9182912" y="5787591"/>
            <a:ext cx="2383275" cy="8056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module is 10.88 KB</a:t>
            </a:r>
            <a:endParaRPr lang="en-US" dirty="0"/>
          </a:p>
        </p:txBody>
      </p:sp>
      <p:sp>
        <p:nvSpPr>
          <p:cNvPr id="14" name="Left Arrow Callout 13"/>
          <p:cNvSpPr/>
          <p:nvPr/>
        </p:nvSpPr>
        <p:spPr>
          <a:xfrm>
            <a:off x="8696527" y="2389363"/>
            <a:ext cx="2869659" cy="175717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58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ELF versions are useful for debugging (subtract the runtime base to locate things in the ELF file)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86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33558" y="1658343"/>
            <a:ext cx="7507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Questions</a:t>
            </a:r>
            <a:endParaRPr lang="en-US" sz="6600" b="1" spc="5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5416" y="4808441"/>
            <a:ext cx="4042109" cy="169277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Kirk </a:t>
            </a:r>
            <a:r>
              <a:rPr lang="en-US" sz="3200" b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Swidowski</a:t>
            </a:r>
            <a:endParaRPr lang="en-US" sz="3200" b="1" spc="5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mail</a:t>
            </a:r>
            <a:r>
              <a:rPr lang="en-US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kirk@swidowski.com</a:t>
            </a:r>
          </a:p>
          <a:p>
            <a:pPr algn="ctr"/>
            <a:r>
              <a:rPr lang="en-US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</a:t>
            </a:r>
            <a:r>
              <a:rPr lang="en-US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www.de7ec7ed.com</a:t>
            </a:r>
          </a:p>
          <a:p>
            <a:pPr algn="ctr"/>
            <a:r>
              <a:rPr lang="en-US" b="1" i="1" spc="51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twitter</a:t>
            </a:r>
            <a:r>
              <a:rPr lang="en-US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de7ec7ed</a:t>
            </a:r>
          </a:p>
          <a:p>
            <a:pPr algn="ctr"/>
            <a:r>
              <a:rPr lang="en-US" b="1" i="1" spc="51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github</a:t>
            </a:r>
            <a:r>
              <a:rPr lang="en-US" b="1" i="1" spc="51" dirty="0">
                <a:ln w="0"/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github.com/de7ec7ed</a:t>
            </a:r>
            <a:endParaRPr lang="en-US" sz="900" b="1" i="1" spc="51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9" y="1509713"/>
            <a:ext cx="5157787" cy="823912"/>
          </a:xfrm>
        </p:spPr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333626"/>
            <a:ext cx="5157787" cy="3684588"/>
          </a:xfrm>
        </p:spPr>
        <p:txBody>
          <a:bodyPr>
            <a:normAutofit fontScale="62500" lnSpcReduction="20000"/>
          </a:bodyPr>
          <a:lstStyle/>
          <a:p>
            <a:r>
              <a:rPr lang="en-US" sz="2600" b="0" dirty="0"/>
              <a:t>Perform dynamic analysis (underlying OS user and kernel space)</a:t>
            </a:r>
          </a:p>
          <a:p>
            <a:pPr lvl="1"/>
            <a:r>
              <a:rPr lang="en-US" sz="2200" b="0" dirty="0"/>
              <a:t>Dump register and memory state a key points in time</a:t>
            </a:r>
          </a:p>
          <a:p>
            <a:pPr lvl="1"/>
            <a:r>
              <a:rPr lang="en-US" sz="2200" b="0" dirty="0"/>
              <a:t>Trap on memory read/write (</a:t>
            </a:r>
            <a:r>
              <a:rPr lang="en-US" sz="2200" b="0" dirty="0" err="1"/>
              <a:t>watchpoints</a:t>
            </a:r>
            <a:r>
              <a:rPr lang="en-US" sz="2200" b="0" dirty="0"/>
              <a:t>)</a:t>
            </a:r>
          </a:p>
          <a:p>
            <a:pPr lvl="1"/>
            <a:r>
              <a:rPr lang="en-US" sz="2200" b="0" dirty="0"/>
              <a:t>Trap on execution (breakpoints)</a:t>
            </a:r>
          </a:p>
          <a:p>
            <a:pPr lvl="1"/>
            <a:r>
              <a:rPr lang="en-US" sz="2200" b="0" dirty="0"/>
              <a:t>Exception/Interrupt Injection</a:t>
            </a:r>
          </a:p>
          <a:p>
            <a:r>
              <a:rPr lang="en-US" sz="2600" b="0" dirty="0"/>
              <a:t>Debug kernel panics without the need of expensive hardware </a:t>
            </a:r>
            <a:r>
              <a:rPr lang="en-US" sz="2600" b="0" i="1" dirty="0"/>
              <a:t>(e.g. JTAG)</a:t>
            </a:r>
            <a:r>
              <a:rPr lang="en-US" sz="2600" b="0" dirty="0"/>
              <a:t> or built-in debuggers, such as KDB</a:t>
            </a:r>
          </a:p>
          <a:p>
            <a:r>
              <a:rPr lang="en-US" sz="2600" b="0" dirty="0"/>
              <a:t>Discover undocumented hardware</a:t>
            </a:r>
          </a:p>
          <a:p>
            <a:pPr lvl="1"/>
            <a:r>
              <a:rPr lang="en-US" sz="2200" b="0" dirty="0"/>
              <a:t>Create drivers </a:t>
            </a:r>
            <a:r>
              <a:rPr lang="en-US" sz="2200" b="0" dirty="0"/>
              <a:t>to manipulate </a:t>
            </a:r>
            <a:r>
              <a:rPr lang="en-US" sz="2200" b="0" dirty="0"/>
              <a:t>them</a:t>
            </a:r>
          </a:p>
          <a:p>
            <a:r>
              <a:rPr lang="en-US" sz="2600" b="0" dirty="0"/>
              <a:t>Dump </a:t>
            </a:r>
            <a:r>
              <a:rPr lang="en-US" sz="2600" b="0" dirty="0"/>
              <a:t>and manipulate the page tables of an underlying OS</a:t>
            </a:r>
          </a:p>
          <a:p>
            <a:pPr lvl="1"/>
            <a:r>
              <a:rPr lang="en-US" b="0" dirty="0" smtClean="0"/>
              <a:t>Show pages </a:t>
            </a:r>
            <a:r>
              <a:rPr lang="en-US" b="0" dirty="0"/>
              <a:t>matching a particular set of </a:t>
            </a:r>
            <a:r>
              <a:rPr lang="en-US" b="0" dirty="0" smtClean="0"/>
              <a:t>attributes </a:t>
            </a:r>
            <a:r>
              <a:rPr lang="en-US" b="0" i="1" dirty="0" smtClean="0"/>
              <a:t>(e.g. cache, buffered, user, kernel, execute never, etc.)</a:t>
            </a:r>
            <a:endParaRPr lang="en-US" b="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1" y="1509713"/>
            <a:ext cx="5183188" cy="823912"/>
          </a:xfrm>
        </p:spPr>
        <p:txBody>
          <a:bodyPr/>
          <a:lstStyle/>
          <a:p>
            <a:r>
              <a:rPr lang="en-US" dirty="0" smtClean="0"/>
              <a:t>Enhanced Security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1" y="2333626"/>
            <a:ext cx="5183188" cy="3684588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Protect an applications memory when it is not executing</a:t>
            </a:r>
          </a:p>
          <a:p>
            <a:r>
              <a:rPr lang="en-US" b="0" dirty="0" smtClean="0"/>
              <a:t>Inject an arbitrary application into the underlying OS</a:t>
            </a:r>
          </a:p>
          <a:p>
            <a:pPr lvl="1"/>
            <a:r>
              <a:rPr lang="en-US" b="0" dirty="0" smtClean="0"/>
              <a:t>Exposed as a virtual file under the </a:t>
            </a:r>
            <a:r>
              <a:rPr lang="en-US" b="0" i="1" dirty="0" smtClean="0"/>
              <a:t>“/</a:t>
            </a:r>
            <a:r>
              <a:rPr lang="en-US" b="0" i="1" dirty="0" err="1" smtClean="0"/>
              <a:t>proc</a:t>
            </a:r>
            <a:r>
              <a:rPr lang="en-US" b="0" i="1" dirty="0" smtClean="0"/>
              <a:t>”</a:t>
            </a:r>
            <a:r>
              <a:rPr lang="en-US" b="0" dirty="0" smtClean="0"/>
              <a:t> file system (not located on non-volatile storage at runtime)</a:t>
            </a:r>
          </a:p>
          <a:p>
            <a:pPr lvl="1"/>
            <a:r>
              <a:rPr lang="en-US" b="0" dirty="0" smtClean="0"/>
              <a:t>Executed by hooking the </a:t>
            </a:r>
            <a:r>
              <a:rPr lang="en-US" b="0" i="1" dirty="0" smtClean="0"/>
              <a:t>schedule()</a:t>
            </a:r>
            <a:r>
              <a:rPr lang="en-US" b="0" dirty="0" smtClean="0"/>
              <a:t> function in the kernel</a:t>
            </a:r>
          </a:p>
          <a:p>
            <a:r>
              <a:rPr lang="en-US" b="0" dirty="0" smtClean="0"/>
              <a:t>Provide </a:t>
            </a:r>
            <a:r>
              <a:rPr lang="en-US" b="0" i="1" dirty="0" smtClean="0"/>
              <a:t>“out of band”</a:t>
            </a:r>
            <a:r>
              <a:rPr lang="en-US" b="0" dirty="0" smtClean="0"/>
              <a:t> functionality, such as integrity checks in a generic OS agnostic way</a:t>
            </a:r>
          </a:p>
          <a:p>
            <a:pPr lvl="1"/>
            <a:endParaRPr lang="en-US" b="0" dirty="0"/>
          </a:p>
        </p:txBody>
      </p:sp>
      <p:sp>
        <p:nvSpPr>
          <p:cNvPr id="8" name="Rectangle 7"/>
          <p:cNvSpPr/>
          <p:nvPr/>
        </p:nvSpPr>
        <p:spPr>
          <a:xfrm>
            <a:off x="1200151" y="5810252"/>
            <a:ext cx="9563100" cy="8096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Advanced research in reverse engineering and security requires advanced tools, the hope is for the </a:t>
            </a:r>
            <a:r>
              <a:rPr lang="en-US" sz="2400" b="1" dirty="0" err="1"/>
              <a:t>microvisor</a:t>
            </a:r>
            <a:r>
              <a:rPr lang="en-US" sz="2400" b="1" dirty="0"/>
              <a:t> to provide an extendable foundation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167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Describes the different types of hyper- /micro- visors and their position in a system’s software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Type-1 Hypervisors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2" y="1825624"/>
            <a:ext cx="5153167" cy="4541925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Resides under all operating systems, on the hardware </a:t>
            </a:r>
            <a:r>
              <a:rPr lang="en-US" b="0" i="1" dirty="0" smtClean="0"/>
              <a:t>(e.g. native or bare metal)</a:t>
            </a:r>
          </a:p>
          <a:p>
            <a:r>
              <a:rPr lang="en-US" b="0" dirty="0" smtClean="0"/>
              <a:t>Existing Products:</a:t>
            </a:r>
          </a:p>
          <a:p>
            <a:pPr lvl="1"/>
            <a:r>
              <a:rPr lang="en-US" b="0" dirty="0" smtClean="0"/>
              <a:t>VMware </a:t>
            </a:r>
            <a:r>
              <a:rPr lang="en-US" b="0" dirty="0" err="1" smtClean="0"/>
              <a:t>ESXi</a:t>
            </a:r>
            <a:endParaRPr lang="en-US" b="0" dirty="0" smtClean="0"/>
          </a:p>
          <a:p>
            <a:pPr lvl="1"/>
            <a:r>
              <a:rPr lang="en-US" b="0" dirty="0" err="1" smtClean="0"/>
              <a:t>Xen</a:t>
            </a:r>
            <a:endParaRPr lang="en-US" b="0" dirty="0" smtClean="0"/>
          </a:p>
          <a:p>
            <a:pPr lvl="1"/>
            <a:r>
              <a:rPr lang="en-US" b="0" dirty="0" smtClean="0"/>
              <a:t>Microsoft Hyper-V</a:t>
            </a:r>
          </a:p>
          <a:p>
            <a:pPr lvl="1"/>
            <a:r>
              <a:rPr lang="en-US" b="0" dirty="0" smtClean="0"/>
              <a:t>KVM (kind of)</a:t>
            </a:r>
          </a:p>
          <a:p>
            <a:r>
              <a:rPr lang="en-US" b="0" dirty="0" smtClean="0"/>
              <a:t>Can leverage hardware facilities </a:t>
            </a:r>
            <a:r>
              <a:rPr lang="en-US" b="0" i="1" dirty="0" smtClean="0"/>
              <a:t>(e.g. ARM VE, Intel VT or AMD SVM)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69" y="2476352"/>
            <a:ext cx="5362433" cy="32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Type-2 Hypervisors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7051" y="1835175"/>
            <a:ext cx="5106749" cy="4351339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/>
              <a:t>Resides above the host operating system</a:t>
            </a:r>
          </a:p>
          <a:p>
            <a:r>
              <a:rPr lang="en-US" b="0" dirty="0" smtClean="0"/>
              <a:t>Existing Products:</a:t>
            </a:r>
          </a:p>
          <a:p>
            <a:pPr lvl="1"/>
            <a:r>
              <a:rPr lang="en-US" b="0" dirty="0" smtClean="0"/>
              <a:t>VMware Workstation</a:t>
            </a:r>
          </a:p>
          <a:p>
            <a:pPr lvl="1"/>
            <a:r>
              <a:rPr lang="en-US" b="0" dirty="0" smtClean="0"/>
              <a:t>VMware Fusion</a:t>
            </a:r>
          </a:p>
          <a:p>
            <a:pPr lvl="1"/>
            <a:r>
              <a:rPr lang="en-US" b="0" dirty="0" smtClean="0"/>
              <a:t>Parallels Desktop</a:t>
            </a:r>
          </a:p>
          <a:p>
            <a:pPr lvl="1"/>
            <a:r>
              <a:rPr lang="en-US" b="0" dirty="0" smtClean="0"/>
              <a:t>Oracle </a:t>
            </a:r>
            <a:r>
              <a:rPr lang="en-US" b="0" dirty="0" err="1" smtClean="0"/>
              <a:t>VirtualBox</a:t>
            </a:r>
            <a:endParaRPr lang="en-US" b="0" dirty="0" smtClean="0"/>
          </a:p>
          <a:p>
            <a:pPr lvl="1"/>
            <a:r>
              <a:rPr lang="en-US" b="0" dirty="0" smtClean="0"/>
              <a:t>QEMU</a:t>
            </a:r>
          </a:p>
          <a:p>
            <a:pPr lvl="1"/>
            <a:r>
              <a:rPr lang="en-US" b="0" dirty="0" err="1" smtClean="0"/>
              <a:t>Bochs</a:t>
            </a:r>
            <a:endParaRPr lang="en-US" b="0" dirty="0" smtClean="0"/>
          </a:p>
          <a:p>
            <a:pPr lvl="1"/>
            <a:r>
              <a:rPr lang="en-US" b="0" dirty="0" smtClean="0"/>
              <a:t>Microsoft Virtual PC</a:t>
            </a:r>
          </a:p>
          <a:p>
            <a:r>
              <a:rPr lang="en-US" b="0" dirty="0" smtClean="0"/>
              <a:t>Can leverage </a:t>
            </a:r>
            <a:r>
              <a:rPr lang="en-US" b="0" dirty="0"/>
              <a:t>hardware </a:t>
            </a:r>
            <a:r>
              <a:rPr lang="en-US" b="0" dirty="0" smtClean="0"/>
              <a:t>facilities </a:t>
            </a:r>
            <a:r>
              <a:rPr lang="en-US" b="0" i="1" dirty="0"/>
              <a:t>(e.g. ARM VE, Intel VT or AMD SVM</a:t>
            </a:r>
            <a:r>
              <a:rPr lang="en-US" b="0" i="1" dirty="0" smtClean="0"/>
              <a:t>)</a:t>
            </a:r>
            <a:endParaRPr lang="en-US" b="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90610"/>
            <a:ext cx="5362433" cy="32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7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59" y="2455825"/>
            <a:ext cx="5322444" cy="3122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Microvisor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2259" cy="4351339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 smtClean="0"/>
              <a:t>Existing Products:</a:t>
            </a:r>
          </a:p>
          <a:p>
            <a:pPr lvl="1"/>
            <a:r>
              <a:rPr lang="en-US" b="0" dirty="0" smtClean="0"/>
              <a:t>Open Kernel Labs (OKL)4</a:t>
            </a:r>
          </a:p>
          <a:p>
            <a:pPr lvl="1"/>
            <a:r>
              <a:rPr lang="en-US" b="0" dirty="0" smtClean="0"/>
              <a:t>CODEZERO</a:t>
            </a:r>
          </a:p>
          <a:p>
            <a:r>
              <a:rPr lang="en-US" b="0" dirty="0" err="1" smtClean="0"/>
              <a:t>Paravirtualization</a:t>
            </a:r>
            <a:endParaRPr lang="en-US" b="0" dirty="0"/>
          </a:p>
          <a:p>
            <a:pPr lvl="1"/>
            <a:r>
              <a:rPr lang="en-US" b="0" dirty="0" smtClean="0"/>
              <a:t>Requires source code modifications </a:t>
            </a:r>
            <a:r>
              <a:rPr lang="en-US" b="0" i="1" dirty="0" smtClean="0"/>
              <a:t>(e.g. </a:t>
            </a:r>
            <a:r>
              <a:rPr lang="en-US" b="0" i="1" dirty="0" err="1" smtClean="0"/>
              <a:t>hypercalls</a:t>
            </a:r>
            <a:r>
              <a:rPr lang="en-US" b="0" i="1" dirty="0" smtClean="0"/>
              <a:t>)</a:t>
            </a:r>
          </a:p>
          <a:p>
            <a:pPr lvl="1"/>
            <a:r>
              <a:rPr lang="en-US" b="0" dirty="0" smtClean="0"/>
              <a:t>Adding the </a:t>
            </a:r>
            <a:r>
              <a:rPr lang="en-US" b="0" dirty="0" err="1" smtClean="0"/>
              <a:t>hypercalls</a:t>
            </a:r>
            <a:r>
              <a:rPr lang="en-US" b="0" dirty="0" smtClean="0"/>
              <a:t> to an OS is similar to adding support for a new architecture</a:t>
            </a:r>
          </a:p>
          <a:p>
            <a:r>
              <a:rPr lang="en-US" b="0" dirty="0" smtClean="0"/>
              <a:t>Twists architectural features to provide an additional layer of separation</a:t>
            </a:r>
          </a:p>
          <a:p>
            <a:pPr lvl="1"/>
            <a:r>
              <a:rPr lang="en-US" b="0" dirty="0" smtClean="0"/>
              <a:t>Domain separation on ARM, de-privilege the VM OS (runs completely in user space)</a:t>
            </a:r>
          </a:p>
          <a:p>
            <a:pPr lvl="2"/>
            <a:r>
              <a:rPr lang="en-US" b="0" dirty="0" smtClean="0"/>
              <a:t>VM user space and kernel space are separated into different domains</a:t>
            </a:r>
          </a:p>
          <a:p>
            <a:pPr lvl="2"/>
            <a:endParaRPr lang="en-US" b="0" dirty="0" smtClean="0"/>
          </a:p>
          <a:p>
            <a:pPr marL="457189" lvl="1" indent="0" algn="ctr">
              <a:buNone/>
            </a:pPr>
            <a:r>
              <a:rPr lang="en-US" sz="1800" b="0" i="1" dirty="0"/>
              <a:t>x86 hypervisors used segmentation to provide an additional layer of separation</a:t>
            </a:r>
            <a:endParaRPr lang="en-US" sz="1800" b="0" i="1" dirty="0"/>
          </a:p>
        </p:txBody>
      </p:sp>
    </p:spTree>
    <p:extLst>
      <p:ext uri="{BB962C8B-B14F-4D97-AF65-F5344CB8AC3E}">
        <p14:creationId xmlns:p14="http://schemas.microsoft.com/office/powerpoint/2010/main" val="328957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12186</TotalTime>
  <Words>3937</Words>
  <Application>Microsoft Office PowerPoint</Application>
  <PresentationFormat>Widescreen</PresentationFormat>
  <Paragraphs>384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About me</vt:lpstr>
      <vt:lpstr>Agenda</vt:lpstr>
      <vt:lpstr>The Point Up Front</vt:lpstr>
      <vt:lpstr>Usage</vt:lpstr>
      <vt:lpstr>Background</vt:lpstr>
      <vt:lpstr>Type-1 Hypervisors</vt:lpstr>
      <vt:lpstr>Type-2 Hypervisors</vt:lpstr>
      <vt:lpstr>Microvisors</vt:lpstr>
      <vt:lpstr>Thin Virtualization (VERTIGO’s Usage)</vt:lpstr>
      <vt:lpstr>Microvisor Overview</vt:lpstr>
      <vt:lpstr>Overview</vt:lpstr>
      <vt:lpstr>Features</vt:lpstr>
      <vt:lpstr>Installation</vt:lpstr>
      <vt:lpstr>Modularity</vt:lpstr>
      <vt:lpstr>Support</vt:lpstr>
      <vt:lpstr>Kernel’s Key Enabling Components</vt:lpstr>
      <vt:lpstr>Flat Binary</vt:lpstr>
      <vt:lpstr>Linker Script</vt:lpstr>
      <vt:lpstr>Position Independence</vt:lpstr>
      <vt:lpstr>Brute Force Address Translation</vt:lpstr>
      <vt:lpstr>Brute Force Address Translation</vt:lpstr>
      <vt:lpstr>¼ Size Paging Subsystem</vt:lpstr>
      <vt:lpstr>Vector Table Modifications</vt:lpstr>
      <vt:lpstr>Vector Table Modifications</vt:lpstr>
      <vt:lpstr>Vector Table Modifications</vt:lpstr>
      <vt:lpstr>Dynamic Linker</vt:lpstr>
      <vt:lpstr>Module Template</vt:lpstr>
      <vt:lpstr>Exposed Microvisor Kernel API</vt:lpstr>
      <vt:lpstr>Loaders Exposed</vt:lpstr>
      <vt:lpstr>Apple iOS Loader (Jailbroken)</vt:lpstr>
      <vt:lpstr>Apple iOS Loader (Jailbroken)</vt:lpstr>
      <vt:lpstr>Apple iOS Loader (Jailbroken)</vt:lpstr>
      <vt:lpstr>Android Loader (rooted)</vt:lpstr>
      <vt:lpstr>Modules &amp; Management</vt:lpstr>
      <vt:lpstr>Management Applications</vt:lpstr>
      <vt:lpstr>Modules</vt:lpstr>
      <vt:lpstr>Modules</vt:lpstr>
      <vt:lpstr>Modules</vt:lpstr>
      <vt:lpstr>Debugging Facilities</vt:lpstr>
      <vt:lpstr>Apple iPhone 4 Debugging</vt:lpstr>
      <vt:lpstr>Samsung Galaxy SIII Debugging</vt:lpstr>
      <vt:lpstr>Construction &amp; Layout</vt:lpstr>
      <vt:lpstr>Downloading &amp; Building</vt:lpstr>
      <vt:lpstr>Repository Layout &amp; Binary Sizes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Kirk Swidowski</cp:lastModifiedBy>
  <cp:revision>622</cp:revision>
  <dcterms:created xsi:type="dcterms:W3CDTF">2013-02-18T02:07:09Z</dcterms:created>
  <dcterms:modified xsi:type="dcterms:W3CDTF">2013-04-06T15:00:32Z</dcterms:modified>
</cp:coreProperties>
</file>