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ontserrat"/>
      <p:regular r:id="rId32"/>
      <p:bold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Karla-bold.fntdata"/><Relationship Id="rId12" Type="http://schemas.openxmlformats.org/officeDocument/2006/relationships/slide" Target="slides/slide8.xml"/><Relationship Id="rId34" Type="http://schemas.openxmlformats.org/officeDocument/2006/relationships/font" Target="fonts/Karla-regular.fntdata"/><Relationship Id="rId15" Type="http://schemas.openxmlformats.org/officeDocument/2006/relationships/slide" Target="slides/slide11.xml"/><Relationship Id="rId37" Type="http://schemas.openxmlformats.org/officeDocument/2006/relationships/font" Target="fonts/Karla-boldItalic.fntdata"/><Relationship Id="rId14" Type="http://schemas.openxmlformats.org/officeDocument/2006/relationships/slide" Target="slides/slide10.xml"/><Relationship Id="rId36" Type="http://schemas.openxmlformats.org/officeDocument/2006/relationships/font" Target="fonts/Karl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Cactai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Crystal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Crystal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Cactai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Caitlin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Caitlin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 - Caitlin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Backend - Ezra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Ezra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Kayla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Kayla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Kayla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Kayla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Caitlin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Caitlin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Caitlin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87175" y="2147850"/>
            <a:ext cx="3530700" cy="1182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BC34A"/>
                </a:solidFill>
              </a:rPr>
              <a:t>upLift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729460" y="2147853"/>
            <a:ext cx="483702" cy="418147"/>
            <a:chOff x="3932350" y="3714775"/>
            <a:chExt cx="439650" cy="319075"/>
          </a:xfrm>
        </p:grpSpPr>
        <p:sp>
          <p:nvSpPr>
            <p:cNvPr id="67" name="Shape 67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idx="4294967295" type="subTitle"/>
          </p:nvPr>
        </p:nvSpPr>
        <p:spPr>
          <a:xfrm>
            <a:off x="587175" y="3329850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Kayla Cinnamon, Caitlin Connerney, Ezra Dowd, Stefan Steenstrup, Crystal Yee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LAYOUT OPTION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7680"/>
          <a:stretch/>
        </p:blipFill>
        <p:spPr>
          <a:xfrm>
            <a:off x="139525" y="510725"/>
            <a:ext cx="6791475" cy="4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MOBILE</a:t>
            </a:r>
            <a:r>
              <a:rPr lang="en"/>
              <a:t> LAYOUT OPTION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7927"/>
          <a:stretch/>
        </p:blipFill>
        <p:spPr>
          <a:xfrm>
            <a:off x="419200" y="443025"/>
            <a:ext cx="5867400" cy="47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CREATING WORKOUT</a:t>
            </a:r>
            <a:r>
              <a:rPr lang="en">
                <a:solidFill>
                  <a:srgbClr val="FF5722"/>
                </a:solidFill>
              </a:rPr>
              <a:t> </a:t>
            </a:r>
            <a:r>
              <a:rPr lang="en"/>
              <a:t>- LAYOUT OPTION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8" y="510725"/>
            <a:ext cx="6775537" cy="4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PERFORMING WORKOUT</a:t>
            </a:r>
            <a:r>
              <a:rPr lang="en">
                <a:solidFill>
                  <a:srgbClr val="FF5722"/>
                </a:solidFill>
              </a:rPr>
              <a:t> </a:t>
            </a:r>
            <a:r>
              <a:rPr lang="en"/>
              <a:t>- LAYOUT OPTIONS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5" y="1066950"/>
            <a:ext cx="6933923" cy="27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FINAL DESIGN</a:t>
            </a:r>
            <a:r>
              <a:rPr lang="en">
                <a:solidFill>
                  <a:srgbClr val="FF5722"/>
                </a:solidFill>
              </a:rPr>
              <a:t> </a:t>
            </a:r>
            <a:r>
              <a:rPr lang="en"/>
              <a:t>- GOAL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5" y="760850"/>
            <a:ext cx="6736273" cy="382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44336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TASK ASSIGNMENTS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ASSIGNMENTS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Caitlin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UI Design, UI Mockups, Frontend Design, Frontend Development, HTML, CSS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Crystal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Initial Workout Page Live Mockups, Frontend JS, Misc. Tasks</a:t>
            </a:r>
          </a:p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5134301" y="2305050"/>
            <a:ext cx="20387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Ezra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SysAdmin, Backend, Frontend JS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651749" y="3505200"/>
            <a:ext cx="20387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Kayla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Frontend Design, CSS, Graph Functionality, Presentation Design, Documentation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036950" y="3505200"/>
            <a:ext cx="20388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Stefan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Frontend, Initial Live Mockups, Initial Graph Mockups</a:t>
            </a:r>
          </a:p>
        </p:txBody>
      </p:sp>
      <p:sp>
        <p:nvSpPr>
          <p:cNvPr id="191" name="Shape 191"/>
          <p:cNvSpPr/>
          <p:nvPr/>
        </p:nvSpPr>
        <p:spPr>
          <a:xfrm>
            <a:off x="931950" y="1235049"/>
            <a:ext cx="635457" cy="649042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44336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TECHNOLOGIES AND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44336"/>
                </a:solidFill>
              </a:rPr>
              <a:t>Coordination and Source Control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25" y="1951487"/>
            <a:ext cx="2362899" cy="12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87" y="1951500"/>
            <a:ext cx="1240524" cy="12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44336"/>
                </a:solidFill>
              </a:rPr>
              <a:t>Frontend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50" y="2946775"/>
            <a:ext cx="1240525" cy="12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050" y="2928237"/>
            <a:ext cx="905350" cy="127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3650" y="1413024"/>
            <a:ext cx="955525" cy="9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5325" y="2490212"/>
            <a:ext cx="2863525" cy="22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2387" y="1251962"/>
            <a:ext cx="2129407" cy="12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7375" y="1347437"/>
            <a:ext cx="1086700" cy="10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27875" y="334650"/>
            <a:ext cx="2288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427875" y="1164150"/>
            <a:ext cx="5324100" cy="34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Problem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Solution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Project Plan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Task Assignments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Technologies and Architecture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Demo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Future Plans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Conclusions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44336"/>
                </a:solidFill>
              </a:rPr>
              <a:t>Backend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75" y="2681735"/>
            <a:ext cx="1573512" cy="157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00" y="1073250"/>
            <a:ext cx="1687075" cy="16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545" y="1482645"/>
            <a:ext cx="2863524" cy="86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8249" y="2447025"/>
            <a:ext cx="2106125" cy="21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44336"/>
                </a:solidFill>
              </a:rPr>
              <a:t>Application Architecture</a:t>
            </a:r>
          </a:p>
        </p:txBody>
      </p:sp>
      <p:sp>
        <p:nvSpPr>
          <p:cNvPr id="229" name="Shape 229"/>
          <p:cNvSpPr/>
          <p:nvPr/>
        </p:nvSpPr>
        <p:spPr>
          <a:xfrm>
            <a:off x="444125" y="2215400"/>
            <a:ext cx="8910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Landing</a:t>
            </a:r>
          </a:p>
        </p:txBody>
      </p:sp>
      <p:sp>
        <p:nvSpPr>
          <p:cNvPr id="230" name="Shape 230"/>
          <p:cNvSpPr/>
          <p:nvPr/>
        </p:nvSpPr>
        <p:spPr>
          <a:xfrm>
            <a:off x="444125" y="1416475"/>
            <a:ext cx="8910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231" name="Shape 231"/>
          <p:cNvSpPr/>
          <p:nvPr/>
        </p:nvSpPr>
        <p:spPr>
          <a:xfrm>
            <a:off x="2806275" y="1168600"/>
            <a:ext cx="11802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232" name="Shape 232"/>
          <p:cNvSpPr/>
          <p:nvPr/>
        </p:nvSpPr>
        <p:spPr>
          <a:xfrm>
            <a:off x="2806275" y="1916275"/>
            <a:ext cx="11802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Workouts</a:t>
            </a:r>
          </a:p>
        </p:txBody>
      </p:sp>
      <p:sp>
        <p:nvSpPr>
          <p:cNvPr id="233" name="Shape 233"/>
          <p:cNvSpPr/>
          <p:nvPr/>
        </p:nvSpPr>
        <p:spPr>
          <a:xfrm>
            <a:off x="2806275" y="2663950"/>
            <a:ext cx="11802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Preferences</a:t>
            </a:r>
          </a:p>
        </p:txBody>
      </p:sp>
      <p:sp>
        <p:nvSpPr>
          <p:cNvPr id="234" name="Shape 234"/>
          <p:cNvSpPr/>
          <p:nvPr/>
        </p:nvSpPr>
        <p:spPr>
          <a:xfrm>
            <a:off x="2177125" y="1190575"/>
            <a:ext cx="307800" cy="245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ABC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588575" y="1416475"/>
            <a:ext cx="177600" cy="11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588575" y="2142175"/>
            <a:ext cx="177600" cy="11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588575" y="2818200"/>
            <a:ext cx="177600" cy="116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5400000">
            <a:off x="1104000" y="1814600"/>
            <a:ext cx="1352700" cy="5862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682875" y="1347775"/>
            <a:ext cx="11802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240" name="Shape 240"/>
          <p:cNvSpPr/>
          <p:nvPr/>
        </p:nvSpPr>
        <p:spPr>
          <a:xfrm>
            <a:off x="4682875" y="2095450"/>
            <a:ext cx="1180200" cy="568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</a:t>
            </a:r>
          </a:p>
        </p:txBody>
      </p:sp>
      <p:sp>
        <p:nvSpPr>
          <p:cNvPr id="241" name="Shape 241"/>
          <p:cNvSpPr/>
          <p:nvPr/>
        </p:nvSpPr>
        <p:spPr>
          <a:xfrm rot="5400000">
            <a:off x="3820025" y="1475950"/>
            <a:ext cx="1029300" cy="4146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090950" y="2327600"/>
            <a:ext cx="515100" cy="2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196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40800" y="3752275"/>
            <a:ext cx="6414300" cy="280800"/>
          </a:xfrm>
          <a:prstGeom prst="rect">
            <a:avLst/>
          </a:prstGeom>
          <a:solidFill>
            <a:srgbClr val="7ABC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Backend Controllers/Endpoints</a:t>
            </a:r>
          </a:p>
        </p:txBody>
      </p:sp>
      <p:sp>
        <p:nvSpPr>
          <p:cNvPr id="244" name="Shape 244"/>
          <p:cNvSpPr/>
          <p:nvPr/>
        </p:nvSpPr>
        <p:spPr>
          <a:xfrm>
            <a:off x="2725550" y="4401050"/>
            <a:ext cx="1444800" cy="468300"/>
          </a:xfrm>
          <a:prstGeom prst="rect">
            <a:avLst/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MongoDB</a:t>
            </a:r>
          </a:p>
        </p:txBody>
      </p:sp>
      <p:sp>
        <p:nvSpPr>
          <p:cNvPr id="245" name="Shape 245"/>
          <p:cNvSpPr/>
          <p:nvPr/>
        </p:nvSpPr>
        <p:spPr>
          <a:xfrm rot="-5400000">
            <a:off x="3294050" y="4116710"/>
            <a:ext cx="307800" cy="20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EB3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068425" y="1235975"/>
            <a:ext cx="307800" cy="245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7ABC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-5400000">
            <a:off x="3294050" y="3392010"/>
            <a:ext cx="307800" cy="200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ABC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1E6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E91E63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9C27B0"/>
                </a:solidFill>
              </a:rPr>
              <a:t>8.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841000" y="2492425"/>
            <a:ext cx="3419100" cy="24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Frontend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Improve mobile functionality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Remove template, start fresh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Change graph framework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 performing UI</a:t>
            </a: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PEOPLE HAVE EXPRESSED </a:t>
            </a:r>
            <a:r>
              <a:rPr lang="en">
                <a:solidFill>
                  <a:srgbClr val="9C27B0"/>
                </a:solidFill>
              </a:rPr>
              <a:t>INTEREST</a:t>
            </a:r>
            <a:r>
              <a:rPr lang="en"/>
              <a:t> IN OUR PROJECT AND WE WOULD PURSUE RELEASING IT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4572267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Backend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Consolidate Endpoints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Reorganize Components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 More Robust Statistics Storage</a:t>
            </a:r>
          </a:p>
        </p:txBody>
      </p:sp>
      <p:sp>
        <p:nvSpPr>
          <p:cNvPr id="265" name="Shape 265"/>
          <p:cNvSpPr/>
          <p:nvPr/>
        </p:nvSpPr>
        <p:spPr>
          <a:xfrm>
            <a:off x="947451" y="1243475"/>
            <a:ext cx="485675" cy="441808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73AB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673AB7"/>
                </a:solidFill>
              </a:rPr>
              <a:t>9.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73AB7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3AB7"/>
                </a:solidFill>
              </a:rPr>
              <a:t>WHAT WE LEARNED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MEAN is pretty sweet actually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Graph functionality and data manipulation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strike="sngStrike"/>
              <a:t>The use of color</a:t>
            </a:r>
          </a:p>
        </p:txBody>
      </p:sp>
      <p:grpSp>
        <p:nvGrpSpPr>
          <p:cNvPr id="277" name="Shape 277"/>
          <p:cNvGrpSpPr/>
          <p:nvPr/>
        </p:nvGrpSpPr>
        <p:grpSpPr>
          <a:xfrm>
            <a:off x="943273" y="1271113"/>
            <a:ext cx="357700" cy="536798"/>
            <a:chOff x="6718575" y="2318625"/>
            <a:chExt cx="256950" cy="407375"/>
          </a:xfrm>
        </p:grpSpPr>
        <p:sp>
          <p:nvSpPr>
            <p:cNvPr id="278" name="Shape 27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51B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ctrTitle"/>
          </p:nvPr>
        </p:nvSpPr>
        <p:spPr>
          <a:xfrm>
            <a:off x="685800" y="1991850"/>
            <a:ext cx="453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F51B5"/>
                </a:solidFill>
              </a:rPr>
              <a:t>THANKS!</a:t>
            </a:r>
          </a:p>
        </p:txBody>
      </p:sp>
      <p:sp>
        <p:nvSpPr>
          <p:cNvPr id="291" name="Shape 291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92662" y="2113065"/>
            <a:ext cx="432176" cy="432176"/>
            <a:chOff x="1278900" y="2333250"/>
            <a:chExt cx="381175" cy="381175"/>
          </a:xfrm>
        </p:grpSpPr>
        <p:sp>
          <p:nvSpPr>
            <p:cNvPr id="293" name="Shape 29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EB3B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599248" y="3121700"/>
            <a:ext cx="525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Most workout applications are </a:t>
            </a:r>
            <a:r>
              <a:rPr lang="en" sz="3600">
                <a:solidFill>
                  <a:srgbClr val="FFEB3B"/>
                </a:solidFill>
              </a:rPr>
              <a:t>overcomplicated</a:t>
            </a:r>
            <a:r>
              <a:rPr lang="en" sz="3600"/>
              <a:t> and make it difficult to create custom workouts.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ctrTitle"/>
          </p:nvPr>
        </p:nvSpPr>
        <p:spPr>
          <a:xfrm>
            <a:off x="582373" y="3359475"/>
            <a:ext cx="5251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workout application catered towards experienced fitness users. The user can create new, </a:t>
            </a:r>
            <a:r>
              <a:rPr lang="en" sz="3000">
                <a:solidFill>
                  <a:srgbClr val="FFC107"/>
                </a:solidFill>
              </a:rPr>
              <a:t>custom</a:t>
            </a:r>
            <a:r>
              <a:rPr lang="en" sz="3000"/>
              <a:t> workout routines and track their progress as they complete each one.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THE </a:t>
            </a:r>
            <a:r>
              <a:rPr lang="en">
                <a:solidFill>
                  <a:srgbClr val="FF9800"/>
                </a:solidFill>
              </a:rPr>
              <a:t>AGILE</a:t>
            </a:r>
            <a:r>
              <a:rPr lang="en"/>
              <a:t> SOFTWARE MANAGEMENT MODEL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200000" y="436925"/>
            <a:ext cx="3174000" cy="48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Plan - Task List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5642225" y="1127925"/>
            <a:ext cx="376898" cy="330345"/>
            <a:chOff x="5323500" y="1591325"/>
            <a:chExt cx="376898" cy="330345"/>
          </a:xfrm>
        </p:grpSpPr>
        <p:sp>
          <p:nvSpPr>
            <p:cNvPr id="111" name="Shape 111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5642225" y="2354572"/>
            <a:ext cx="376898" cy="330345"/>
            <a:chOff x="5323500" y="1591325"/>
            <a:chExt cx="376898" cy="330345"/>
          </a:xfrm>
        </p:grpSpPr>
        <p:sp>
          <p:nvSpPr>
            <p:cNvPr id="114" name="Shape 114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723717" y="3300307"/>
            <a:ext cx="359271" cy="376691"/>
            <a:chOff x="5961125" y="1623900"/>
            <a:chExt cx="427450" cy="448175"/>
          </a:xfrm>
        </p:grpSpPr>
        <p:sp>
          <p:nvSpPr>
            <p:cNvPr id="117" name="Shape 117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2196F3"/>
                </a:solidFill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723732" y="3252359"/>
            <a:ext cx="446471" cy="472600"/>
            <a:chOff x="5961125" y="1623900"/>
            <a:chExt cx="427450" cy="448175"/>
          </a:xfrm>
        </p:grpSpPr>
        <p:sp>
          <p:nvSpPr>
            <p:cNvPr id="125" name="Shape 125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5642225" y="3581222"/>
            <a:ext cx="376898" cy="330345"/>
            <a:chOff x="5323500" y="1591325"/>
            <a:chExt cx="376898" cy="330345"/>
          </a:xfrm>
        </p:grpSpPr>
        <p:sp>
          <p:nvSpPr>
            <p:cNvPr id="133" name="Shape 13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4200000" y="1663562"/>
            <a:ext cx="3174000" cy="48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Collaborate - Weekly Meetings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200000" y="2890225"/>
            <a:ext cx="3174000" cy="48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Deliver - Weekly Sprints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200000" y="4116875"/>
            <a:ext cx="3174000" cy="485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Repeat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03575" y="101225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TASK</a:t>
            </a:r>
            <a:r>
              <a:rPr lang="en"/>
              <a:t> ORGANIZATION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62" y="2659475"/>
            <a:ext cx="2910875" cy="21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875" y="271499"/>
            <a:ext cx="2769824" cy="238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75" y="1138225"/>
            <a:ext cx="2008474" cy="25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