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3" r:id="rId2"/>
    <p:sldId id="285" r:id="rId3"/>
    <p:sldId id="287" r:id="rId4"/>
    <p:sldId id="298" r:id="rId5"/>
    <p:sldId id="283" r:id="rId6"/>
    <p:sldId id="299" r:id="rId7"/>
    <p:sldId id="286" r:id="rId8"/>
    <p:sldId id="303" r:id="rId9"/>
    <p:sldId id="304" r:id="rId10"/>
    <p:sldId id="305" r:id="rId11"/>
    <p:sldId id="306" r:id="rId12"/>
    <p:sldId id="290" r:id="rId13"/>
    <p:sldId id="289" r:id="rId14"/>
    <p:sldId id="301" r:id="rId15"/>
    <p:sldId id="300" r:id="rId16"/>
    <p:sldId id="291" r:id="rId17"/>
    <p:sldId id="292" r:id="rId18"/>
    <p:sldId id="302"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656" autoAdjust="0"/>
  </p:normalViewPr>
  <p:slideViewPr>
    <p:cSldViewPr snapToGrid="0">
      <p:cViewPr varScale="1">
        <p:scale>
          <a:sx n="124" d="100"/>
          <a:sy n="124" d="100"/>
        </p:scale>
        <p:origin x="88" y="1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808BC-F263-478B-ADB1-3B78B0747C87}" type="datetimeFigureOut">
              <a:rPr lang="en-US" smtClean="0"/>
              <a:pPr/>
              <a:t>4/9/2020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54289-E69C-4C80-95B7-42BE1D638F1B}"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smtClean="0">
              <a:solidFill>
                <a:schemeClr val="bg2">
                  <a:lumMod val="50000"/>
                </a:schemeClr>
              </a:solidFill>
            </a:endParaRPr>
          </a:p>
          <a:p>
            <a:r>
              <a:rPr lang="en-AU" dirty="0" smtClean="0">
                <a:solidFill>
                  <a:schemeClr val="bg2">
                    <a:lumMod val="50000"/>
                  </a:schemeClr>
                </a:solidFill>
              </a:rPr>
              <a:t>Vector uses more memory than Arrays</a:t>
            </a:r>
          </a:p>
          <a:p>
            <a:r>
              <a:rPr lang="en-AU" baseline="0" dirty="0" err="1" smtClean="0"/>
              <a:t>Deque</a:t>
            </a:r>
            <a:r>
              <a:rPr lang="en-AU" baseline="0" dirty="0" smtClean="0"/>
              <a:t> are both Base Standard and Dynamic sequence </a:t>
            </a:r>
            <a:r>
              <a:rPr lang="en-AU" baseline="0" dirty="0" smtClean="0"/>
              <a:t>containers</a:t>
            </a:r>
          </a:p>
          <a:p>
            <a:endParaRPr lang="en-AU" baseline="0" dirty="0" smtClean="0"/>
          </a:p>
          <a:p>
            <a:r>
              <a:rPr lang="en-AU" baseline="0" dirty="0" smtClean="0"/>
              <a:t>Nodes can be inserted in a linked list by playing around with the pointers</a:t>
            </a:r>
          </a:p>
          <a:p>
            <a:r>
              <a:rPr lang="en-AU" baseline="0" dirty="0" smtClean="0"/>
              <a:t>In an array, you need to copy and paste everything further down</a:t>
            </a:r>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13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17</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Solution here (resize notes to be one line)</a:t>
            </a:r>
          </a:p>
          <a:p>
            <a:endParaRPr lang="en-AU" dirty="0" smtClean="0"/>
          </a:p>
          <a:p>
            <a:r>
              <a:rPr lang="en-AU" dirty="0" smtClean="0"/>
              <a:t>Fibonacci Linear is O(n) because of the for loop</a:t>
            </a:r>
          </a:p>
          <a:p>
            <a:endParaRPr lang="en-AU" dirty="0" smtClean="0"/>
          </a:p>
          <a:p>
            <a:r>
              <a:rPr lang="en-AU" dirty="0" smtClean="0"/>
              <a:t>Fibonacci Recursion is Fib(n) = Fib(n-1)+Fib(n-2);</a:t>
            </a:r>
          </a:p>
          <a:p>
            <a:r>
              <a:rPr lang="en-AU" dirty="0" smtClean="0"/>
              <a:t>Fib(n) = O(2^n-1)+0(2^n-2) = O(2^n);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9A854289-E69C-4C80-95B7-42BE1D638F1B}" type="slidenum">
              <a:rPr lang="en-AU" smtClean="0"/>
              <a:pPr/>
              <a:t>19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9/04/2020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3619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9/04/2020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26549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9/04/2020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86750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E663102-4606-49F1-850B-4D4301E23A36}" type="datetimeFigureOut">
              <a:rPr lang="en-AU" smtClean="0"/>
              <a:pPr/>
              <a:t>9/04/2020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0735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663102-4606-49F1-850B-4D4301E23A36}" type="datetimeFigureOut">
              <a:rPr lang="en-AU" smtClean="0"/>
              <a:pPr/>
              <a:t>9/04/2020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7439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663102-4606-49F1-850B-4D4301E23A36}" type="datetimeFigureOut">
              <a:rPr lang="en-AU" smtClean="0"/>
              <a:pPr/>
              <a:t>9/04/2020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41213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E663102-4606-49F1-850B-4D4301E23A36}" type="datetimeFigureOut">
              <a:rPr lang="en-AU" smtClean="0"/>
              <a:pPr/>
              <a:t>9/04/2020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146951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E663102-4606-49F1-850B-4D4301E23A36}" type="datetimeFigureOut">
              <a:rPr lang="en-AU" smtClean="0"/>
              <a:pPr/>
              <a:t>9/04/2020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2251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3102-4606-49F1-850B-4D4301E23A36}" type="datetimeFigureOut">
              <a:rPr lang="en-AU" smtClean="0"/>
              <a:pPr/>
              <a:t>9/04/2020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49457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9/04/2020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92982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663102-4606-49F1-850B-4D4301E23A36}" type="datetimeFigureOut">
              <a:rPr lang="en-AU" smtClean="0"/>
              <a:pPr/>
              <a:t>9/04/2020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FE2E10-359B-40B5-9C48-BD5B5D54A338}" type="slidenum">
              <a:rPr lang="en-AU" smtClean="0"/>
              <a:pPr/>
              <a:t>‹#›</a:t>
            </a:fld>
            <a:endParaRPr lang="en-AU"/>
          </a:p>
        </p:txBody>
      </p:sp>
    </p:spTree>
    <p:extLst>
      <p:ext uri="{BB962C8B-B14F-4D97-AF65-F5344CB8AC3E}">
        <p14:creationId xmlns:p14="http://schemas.microsoft.com/office/powerpoint/2010/main" val="351845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3102-4606-49F1-850B-4D4301E23A36}" type="datetimeFigureOut">
              <a:rPr lang="en-AU" smtClean="0"/>
              <a:pPr/>
              <a:t>9/04/2020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2E10-359B-40B5-9C48-BD5B5D54A338}" type="slidenum">
              <a:rPr lang="en-AU" smtClean="0"/>
              <a:pPr/>
              <a:t>‹#›</a:t>
            </a:fld>
            <a:endParaRPr lang="en-AU"/>
          </a:p>
        </p:txBody>
      </p:sp>
    </p:spTree>
    <p:extLst>
      <p:ext uri="{BB962C8B-B14F-4D97-AF65-F5344CB8AC3E}">
        <p14:creationId xmlns:p14="http://schemas.microsoft.com/office/powerpoint/2010/main" val="142327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esmos.com/calculat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119" y="385348"/>
            <a:ext cx="1873333" cy="523220"/>
          </a:xfrm>
          <a:prstGeom prst="rect">
            <a:avLst/>
          </a:prstGeom>
          <a:noFill/>
        </p:spPr>
        <p:txBody>
          <a:bodyPr wrap="none" rtlCol="0">
            <a:spAutoFit/>
          </a:bodyPr>
          <a:lstStyle/>
          <a:p>
            <a:r>
              <a:rPr lang="en-AU" sz="2800" dirty="0" smtClean="0"/>
              <a:t>Destructors</a:t>
            </a:r>
            <a:endParaRPr lang="en-AU" sz="2800" dirty="0"/>
          </a:p>
        </p:txBody>
      </p:sp>
      <p:sp>
        <p:nvSpPr>
          <p:cNvPr id="15" name="TextBox 14"/>
          <p:cNvSpPr txBox="1"/>
          <p:nvPr/>
        </p:nvSpPr>
        <p:spPr>
          <a:xfrm>
            <a:off x="856971" y="3122366"/>
            <a:ext cx="4350028" cy="646331"/>
          </a:xfrm>
          <a:prstGeom prst="rect">
            <a:avLst/>
          </a:prstGeom>
          <a:noFill/>
        </p:spPr>
        <p:txBody>
          <a:bodyPr wrap="square" rtlCol="0">
            <a:spAutoFit/>
          </a:bodyPr>
          <a:lstStyle/>
          <a:p>
            <a:r>
              <a:rPr lang="en-AU" dirty="0" smtClean="0">
                <a:solidFill>
                  <a:schemeClr val="bg2">
                    <a:lumMod val="50000"/>
                  </a:schemeClr>
                </a:solidFill>
              </a:rPr>
              <a:t>A destructor is declared as </a:t>
            </a:r>
          </a:p>
          <a:p>
            <a:r>
              <a:rPr lang="en-AU" dirty="0" smtClean="0">
                <a:solidFill>
                  <a:schemeClr val="bg2">
                    <a:lumMod val="50000"/>
                  </a:schemeClr>
                </a:solidFill>
              </a:rPr>
              <a:t>the name of the constructor with ‘~’ in front  </a:t>
            </a:r>
          </a:p>
        </p:txBody>
      </p:sp>
      <p:cxnSp>
        <p:nvCxnSpPr>
          <p:cNvPr id="18" name="Straight Arrow Connector 17"/>
          <p:cNvCxnSpPr>
            <a:stCxn id="15" idx="3"/>
          </p:cNvCxnSpPr>
          <p:nvPr/>
        </p:nvCxnSpPr>
        <p:spPr>
          <a:xfrm flipV="1">
            <a:off x="5206999" y="2904067"/>
            <a:ext cx="3886201" cy="541465"/>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8211651" y="1047189"/>
            <a:ext cx="3116622" cy="4247317"/>
          </a:xfrm>
          <a:prstGeom prst="rect">
            <a:avLst/>
          </a:prstGeom>
          <a:noFill/>
        </p:spPr>
        <p:txBody>
          <a:bodyPr wrap="none" rtlCol="0">
            <a:spAutoFit/>
          </a:bodyPr>
          <a:lstStyle/>
          <a:p>
            <a:r>
              <a:rPr lang="en-AU" dirty="0" smtClean="0">
                <a:solidFill>
                  <a:srgbClr val="7030A0"/>
                </a:solidFill>
              </a:rPr>
              <a:t>class</a:t>
            </a:r>
            <a:r>
              <a:rPr lang="en-AU" dirty="0" smtClean="0"/>
              <a:t> </a:t>
            </a:r>
            <a:r>
              <a:rPr lang="en-AU" dirty="0" smtClean="0">
                <a:solidFill>
                  <a:schemeClr val="accent6">
                    <a:lumMod val="75000"/>
                  </a:schemeClr>
                </a:solidFill>
              </a:rPr>
              <a:t>String</a:t>
            </a:r>
            <a:r>
              <a:rPr lang="en-AU" dirty="0" smtClean="0"/>
              <a:t> { </a:t>
            </a:r>
          </a:p>
          <a:p>
            <a:r>
              <a:rPr lang="en-AU" dirty="0" smtClean="0">
                <a:solidFill>
                  <a:schemeClr val="accent6">
                    <a:lumMod val="75000"/>
                  </a:schemeClr>
                </a:solidFill>
              </a:rPr>
              <a:t>private</a:t>
            </a:r>
            <a:r>
              <a:rPr lang="en-AU" dirty="0" smtClean="0"/>
              <a:t>: </a:t>
            </a:r>
          </a:p>
          <a:p>
            <a:r>
              <a:rPr lang="en-AU" dirty="0" smtClean="0"/>
              <a:t>	</a:t>
            </a:r>
            <a:r>
              <a:rPr lang="en-AU" dirty="0" smtClean="0">
                <a:solidFill>
                  <a:schemeClr val="accent1">
                    <a:lumMod val="50000"/>
                  </a:schemeClr>
                </a:solidFill>
              </a:rPr>
              <a:t>char</a:t>
            </a:r>
            <a:r>
              <a:rPr lang="en-AU" dirty="0" smtClean="0"/>
              <a:t> *s; </a:t>
            </a:r>
          </a:p>
          <a:p>
            <a:r>
              <a:rPr lang="en-AU" dirty="0" smtClean="0"/>
              <a:t>	</a:t>
            </a:r>
            <a:r>
              <a:rPr lang="en-AU" dirty="0" err="1" smtClean="0">
                <a:solidFill>
                  <a:schemeClr val="accent1">
                    <a:lumMod val="50000"/>
                  </a:schemeClr>
                </a:solidFill>
              </a:rPr>
              <a:t>int</a:t>
            </a:r>
            <a:r>
              <a:rPr lang="en-AU" dirty="0" smtClean="0"/>
              <a:t> size; </a:t>
            </a:r>
          </a:p>
          <a:p>
            <a:r>
              <a:rPr lang="en-AU" dirty="0" smtClean="0">
                <a:solidFill>
                  <a:srgbClr val="7030A0"/>
                </a:solidFill>
              </a:rPr>
              <a:t>public</a:t>
            </a:r>
            <a:r>
              <a:rPr lang="en-AU" dirty="0" smtClean="0"/>
              <a:t>: </a:t>
            </a:r>
          </a:p>
          <a:p>
            <a:r>
              <a:rPr lang="en-AU" dirty="0" smtClean="0"/>
              <a:t>	String(</a:t>
            </a:r>
            <a:r>
              <a:rPr lang="en-AU" dirty="0" smtClean="0">
                <a:solidFill>
                  <a:schemeClr val="accent1">
                    <a:lumMod val="50000"/>
                  </a:schemeClr>
                </a:solidFill>
              </a:rPr>
              <a:t>char</a:t>
            </a:r>
            <a:r>
              <a:rPr lang="en-AU" dirty="0" smtClean="0"/>
              <a:t> *);</a:t>
            </a:r>
          </a:p>
          <a:p>
            <a:r>
              <a:rPr lang="en-AU" dirty="0" smtClean="0"/>
              <a:t>	~String(); }; </a:t>
            </a:r>
          </a:p>
          <a:p>
            <a:r>
              <a:rPr lang="en-AU" dirty="0" smtClean="0"/>
              <a:t> </a:t>
            </a:r>
          </a:p>
          <a:p>
            <a:r>
              <a:rPr lang="en-AU" dirty="0" smtClean="0">
                <a:solidFill>
                  <a:schemeClr val="accent6">
                    <a:lumMod val="75000"/>
                  </a:schemeClr>
                </a:solidFill>
              </a:rPr>
              <a:t>String::String</a:t>
            </a:r>
            <a:r>
              <a:rPr lang="en-AU" dirty="0" smtClean="0"/>
              <a:t>(</a:t>
            </a:r>
            <a:r>
              <a:rPr lang="en-AU" dirty="0" smtClean="0">
                <a:solidFill>
                  <a:schemeClr val="accent1">
                    <a:lumMod val="50000"/>
                  </a:schemeClr>
                </a:solidFill>
              </a:rPr>
              <a:t>char</a:t>
            </a:r>
            <a:r>
              <a:rPr lang="en-AU" dirty="0" smtClean="0"/>
              <a:t> *c) { </a:t>
            </a:r>
          </a:p>
          <a:p>
            <a:r>
              <a:rPr lang="en-AU" dirty="0" smtClean="0"/>
              <a:t>	size = </a:t>
            </a:r>
            <a:r>
              <a:rPr lang="en-AU" dirty="0" err="1" smtClean="0"/>
              <a:t>strlen</a:t>
            </a:r>
            <a:r>
              <a:rPr lang="en-AU" dirty="0" smtClean="0"/>
              <a:t>(c); </a:t>
            </a:r>
          </a:p>
          <a:p>
            <a:r>
              <a:rPr lang="en-AU" dirty="0" smtClean="0"/>
              <a:t>	s = </a:t>
            </a:r>
            <a:r>
              <a:rPr lang="en-AU" dirty="0" smtClean="0">
                <a:solidFill>
                  <a:srgbClr val="7030A0"/>
                </a:solidFill>
              </a:rPr>
              <a:t>new</a:t>
            </a:r>
            <a:r>
              <a:rPr lang="en-AU" dirty="0" smtClean="0"/>
              <a:t> </a:t>
            </a:r>
            <a:r>
              <a:rPr lang="en-AU" dirty="0" smtClean="0">
                <a:solidFill>
                  <a:schemeClr val="accent1">
                    <a:lumMod val="50000"/>
                  </a:schemeClr>
                </a:solidFill>
              </a:rPr>
              <a:t>char</a:t>
            </a:r>
            <a:r>
              <a:rPr lang="en-AU" dirty="0" smtClean="0"/>
              <a:t>[size+</a:t>
            </a:r>
            <a:r>
              <a:rPr lang="en-AU" dirty="0" smtClean="0">
                <a:solidFill>
                  <a:schemeClr val="accent2">
                    <a:lumMod val="75000"/>
                  </a:schemeClr>
                </a:solidFill>
              </a:rPr>
              <a:t>1</a:t>
            </a:r>
            <a:r>
              <a:rPr lang="en-AU" dirty="0" smtClean="0"/>
              <a:t>]; </a:t>
            </a:r>
          </a:p>
          <a:p>
            <a:r>
              <a:rPr lang="en-AU" dirty="0" smtClean="0"/>
              <a:t>	</a:t>
            </a:r>
            <a:r>
              <a:rPr lang="en-AU" dirty="0" err="1" smtClean="0"/>
              <a:t>strcpy</a:t>
            </a:r>
            <a:r>
              <a:rPr lang="en-AU" dirty="0" smtClean="0"/>
              <a:t>(</a:t>
            </a:r>
            <a:r>
              <a:rPr lang="en-AU" dirty="0" err="1" smtClean="0"/>
              <a:t>s,c</a:t>
            </a:r>
            <a:r>
              <a:rPr lang="en-AU" dirty="0" smtClean="0"/>
              <a:t>); } </a:t>
            </a:r>
          </a:p>
          <a:p>
            <a:r>
              <a:rPr lang="en-AU" dirty="0" smtClean="0"/>
              <a:t> </a:t>
            </a:r>
          </a:p>
          <a:p>
            <a:r>
              <a:rPr lang="en-AU" dirty="0" smtClean="0">
                <a:solidFill>
                  <a:schemeClr val="accent6">
                    <a:lumMod val="75000"/>
                  </a:schemeClr>
                </a:solidFill>
              </a:rPr>
              <a:t>String::~String</a:t>
            </a:r>
            <a:r>
              <a:rPr lang="en-AU" dirty="0" smtClean="0"/>
              <a:t>(){ </a:t>
            </a:r>
          </a:p>
          <a:p>
            <a:r>
              <a:rPr lang="en-AU" dirty="0" smtClean="0"/>
              <a:t>	</a:t>
            </a:r>
            <a:r>
              <a:rPr lang="en-AU" dirty="0" smtClean="0">
                <a:solidFill>
                  <a:srgbClr val="7030A0"/>
                </a:solidFill>
              </a:rPr>
              <a:t>delete</a:t>
            </a:r>
            <a:r>
              <a:rPr lang="en-AU" dirty="0" smtClean="0"/>
              <a:t> []s; }</a:t>
            </a:r>
            <a:endParaRPr lang="en-AU" dirty="0"/>
          </a:p>
        </p:txBody>
      </p:sp>
      <p:sp>
        <p:nvSpPr>
          <p:cNvPr id="2" name="TextBox 1"/>
          <p:cNvSpPr txBox="1"/>
          <p:nvPr/>
        </p:nvSpPr>
        <p:spPr>
          <a:xfrm>
            <a:off x="739940" y="1141558"/>
            <a:ext cx="5093126" cy="369332"/>
          </a:xfrm>
          <a:prstGeom prst="rect">
            <a:avLst/>
          </a:prstGeom>
          <a:noFill/>
        </p:spPr>
        <p:txBody>
          <a:bodyPr wrap="none" rtlCol="0">
            <a:spAutoFit/>
          </a:bodyPr>
          <a:lstStyle/>
          <a:p>
            <a:r>
              <a:rPr lang="en-AU" dirty="0" smtClean="0">
                <a:solidFill>
                  <a:schemeClr val="bg2">
                    <a:lumMod val="50000"/>
                  </a:schemeClr>
                </a:solidFill>
              </a:rPr>
              <a:t>As you may have guessed a destructor de-constructs</a:t>
            </a:r>
            <a:endParaRPr lang="en-AU" dirty="0">
              <a:solidFill>
                <a:schemeClr val="bg2">
                  <a:lumMod val="50000"/>
                </a:schemeClr>
              </a:solidFill>
            </a:endParaRPr>
          </a:p>
        </p:txBody>
      </p:sp>
      <p:sp>
        <p:nvSpPr>
          <p:cNvPr id="3" name="TextBox 2"/>
          <p:cNvSpPr txBox="1"/>
          <p:nvPr/>
        </p:nvSpPr>
        <p:spPr>
          <a:xfrm>
            <a:off x="1390348" y="1550495"/>
            <a:ext cx="3563924" cy="646331"/>
          </a:xfrm>
          <a:prstGeom prst="rect">
            <a:avLst/>
          </a:prstGeom>
          <a:noFill/>
        </p:spPr>
        <p:txBody>
          <a:bodyPr wrap="none" rtlCol="0">
            <a:spAutoFit/>
          </a:bodyPr>
          <a:lstStyle/>
          <a:p>
            <a:r>
              <a:rPr lang="en-AU" dirty="0" smtClean="0">
                <a:solidFill>
                  <a:schemeClr val="bg2">
                    <a:lumMod val="50000"/>
                  </a:schemeClr>
                </a:solidFill>
              </a:rPr>
              <a:t>As opposed to the constructor,</a:t>
            </a:r>
          </a:p>
          <a:p>
            <a:r>
              <a:rPr lang="en-AU" dirty="0" smtClean="0">
                <a:solidFill>
                  <a:schemeClr val="bg2">
                    <a:lumMod val="50000"/>
                  </a:schemeClr>
                </a:solidFill>
              </a:rPr>
              <a:t>the destructor destructs or deletes</a:t>
            </a:r>
            <a:endParaRPr lang="en-AU" dirty="0">
              <a:solidFill>
                <a:schemeClr val="bg2">
                  <a:lumMod val="50000"/>
                </a:schemeClr>
              </a:solidFill>
            </a:endParaRPr>
          </a:p>
        </p:txBody>
      </p:sp>
      <p:sp>
        <p:nvSpPr>
          <p:cNvPr id="19" name="TextBox 18"/>
          <p:cNvSpPr txBox="1"/>
          <p:nvPr/>
        </p:nvSpPr>
        <p:spPr>
          <a:xfrm>
            <a:off x="1414733" y="5109840"/>
            <a:ext cx="3075650" cy="369332"/>
          </a:xfrm>
          <a:prstGeom prst="rect">
            <a:avLst/>
          </a:prstGeom>
          <a:noFill/>
        </p:spPr>
        <p:txBody>
          <a:bodyPr wrap="none" rtlCol="0">
            <a:spAutoFit/>
          </a:bodyPr>
          <a:lstStyle/>
          <a:p>
            <a:r>
              <a:rPr lang="en-AU" dirty="0" smtClean="0">
                <a:solidFill>
                  <a:schemeClr val="bg2">
                    <a:lumMod val="50000"/>
                  </a:schemeClr>
                </a:solidFill>
              </a:rPr>
              <a:t>Notice how it deletes the array</a:t>
            </a:r>
          </a:p>
        </p:txBody>
      </p:sp>
      <p:cxnSp>
        <p:nvCxnSpPr>
          <p:cNvPr id="23" name="Straight Arrow Connector 22"/>
          <p:cNvCxnSpPr>
            <a:stCxn id="15" idx="3"/>
          </p:cNvCxnSpPr>
          <p:nvPr/>
        </p:nvCxnSpPr>
        <p:spPr>
          <a:xfrm>
            <a:off x="5206999" y="3445532"/>
            <a:ext cx="2980268" cy="135506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9" idx="3"/>
          </p:cNvCxnSpPr>
          <p:nvPr/>
        </p:nvCxnSpPr>
        <p:spPr>
          <a:xfrm flipV="1">
            <a:off x="4490383" y="5057008"/>
            <a:ext cx="4602817" cy="23749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358"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ectangle 4"/>
          <p:cNvSpPr/>
          <p:nvPr/>
        </p:nvSpPr>
        <p:spPr>
          <a:xfrm>
            <a:off x="2607686" y="3784751"/>
            <a:ext cx="1109183" cy="83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2588749"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2588749"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a:endCxn id="5" idx="0"/>
          </p:cNvCxnSpPr>
          <p:nvPr/>
        </p:nvCxnSpPr>
        <p:spPr>
          <a:xfrm>
            <a:off x="3162278"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4396468" y="3077846"/>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node1</a:t>
            </a:r>
            <a:endParaRPr lang="en-AU" dirty="0"/>
          </a:p>
        </p:txBody>
      </p:sp>
      <p:sp>
        <p:nvSpPr>
          <p:cNvPr id="18" name="Rounded Rectangle 17"/>
          <p:cNvSpPr/>
          <p:nvPr/>
        </p:nvSpPr>
        <p:spPr>
          <a:xfrm>
            <a:off x="4640796" y="5450417"/>
            <a:ext cx="1109183"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4621859" y="4341235"/>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4621859" y="3767707"/>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5195388" y="4768676"/>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24" idx="1"/>
          </p:cNvCxnSpPr>
          <p:nvPr/>
        </p:nvCxnSpPr>
        <p:spPr>
          <a:xfrm>
            <a:off x="3735807" y="2315762"/>
            <a:ext cx="2592798"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2739" y="21155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69797" y="2323875"/>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2" y="194784"/>
            <a:ext cx="7947348"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6328605" y="1406683"/>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6553996" y="2670072"/>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6553996" y="20965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ectangle 34"/>
          <p:cNvSpPr/>
          <p:nvPr/>
        </p:nvSpPr>
        <p:spPr>
          <a:xfrm>
            <a:off x="6580704" y="3778001"/>
            <a:ext cx="1090096" cy="8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a:endCxn id="35" idx="0"/>
          </p:cNvCxnSpPr>
          <p:nvPr/>
        </p:nvCxnSpPr>
        <p:spPr>
          <a:xfrm rot="5400000">
            <a:off x="6786395" y="3436871"/>
            <a:ext cx="680488" cy="177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31" idx="1"/>
            <a:endCxn id="7" idx="7"/>
          </p:cNvCxnSpPr>
          <p:nvPr/>
        </p:nvCxnSpPr>
        <p:spPr>
          <a:xfrm flipH="1">
            <a:off x="3567824" y="1848599"/>
            <a:ext cx="5014429" cy="31603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8582253" y="1386934"/>
            <a:ext cx="3117709" cy="923330"/>
          </a:xfrm>
          <a:prstGeom prst="rect">
            <a:avLst/>
          </a:prstGeom>
          <a:noFill/>
        </p:spPr>
        <p:txBody>
          <a:bodyPr wrap="square" rtlCol="0">
            <a:spAutoFit/>
          </a:bodyPr>
          <a:lstStyle/>
          <a:p>
            <a:r>
              <a:rPr lang="en-AU" dirty="0" smtClean="0">
                <a:solidFill>
                  <a:schemeClr val="bg2">
                    <a:lumMod val="50000"/>
                  </a:schemeClr>
                </a:solidFill>
              </a:rPr>
              <a:t>The next pointer of the node before must be set to the node next pointer</a:t>
            </a:r>
            <a:endParaRPr lang="en-AU" dirty="0">
              <a:solidFill>
                <a:schemeClr val="bg2">
                  <a:lumMod val="50000"/>
                </a:schemeClr>
              </a:solidFill>
            </a:endParaRPr>
          </a:p>
        </p:txBody>
      </p:sp>
      <p:sp>
        <p:nvSpPr>
          <p:cNvPr id="34" name="Oval 33"/>
          <p:cNvSpPr/>
          <p:nvPr/>
        </p:nvSpPr>
        <p:spPr>
          <a:xfrm>
            <a:off x="4571372" y="721670"/>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temp</a:t>
            </a:r>
            <a:endParaRPr lang="en-AU" dirty="0"/>
          </a:p>
        </p:txBody>
      </p:sp>
      <p:cxnSp>
        <p:nvCxnSpPr>
          <p:cNvPr id="38" name="Straight Arrow Connector 37"/>
          <p:cNvCxnSpPr>
            <a:stCxn id="34" idx="4"/>
            <a:endCxn id="17" idx="0"/>
          </p:cNvCxnSpPr>
          <p:nvPr/>
        </p:nvCxnSpPr>
        <p:spPr>
          <a:xfrm>
            <a:off x="5144901" y="1149111"/>
            <a:ext cx="43567" cy="192873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8582252" y="341111"/>
            <a:ext cx="3117709" cy="646331"/>
          </a:xfrm>
          <a:prstGeom prst="rect">
            <a:avLst/>
          </a:prstGeom>
          <a:noFill/>
        </p:spPr>
        <p:txBody>
          <a:bodyPr wrap="square" rtlCol="0">
            <a:spAutoFit/>
          </a:bodyPr>
          <a:lstStyle/>
          <a:p>
            <a:r>
              <a:rPr lang="en-AU" dirty="0" smtClean="0">
                <a:solidFill>
                  <a:schemeClr val="bg2">
                    <a:lumMod val="50000"/>
                  </a:schemeClr>
                </a:solidFill>
              </a:rPr>
              <a:t>Set the temporary one to be deleted</a:t>
            </a:r>
            <a:endParaRPr lang="en-AU" dirty="0">
              <a:solidFill>
                <a:schemeClr val="bg2">
                  <a:lumMod val="50000"/>
                </a:schemeClr>
              </a:solidFill>
            </a:endParaRPr>
          </a:p>
        </p:txBody>
      </p:sp>
      <p:cxnSp>
        <p:nvCxnSpPr>
          <p:cNvPr id="40" name="Straight Arrow Connector 39"/>
          <p:cNvCxnSpPr>
            <a:stCxn id="39" idx="1"/>
            <a:endCxn id="34" idx="6"/>
          </p:cNvCxnSpPr>
          <p:nvPr/>
        </p:nvCxnSpPr>
        <p:spPr>
          <a:xfrm flipH="1">
            <a:off x="5718430" y="664277"/>
            <a:ext cx="2863822" cy="271114"/>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860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358"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ectangle 4"/>
          <p:cNvSpPr/>
          <p:nvPr/>
        </p:nvSpPr>
        <p:spPr>
          <a:xfrm>
            <a:off x="2607686" y="3784751"/>
            <a:ext cx="1109183" cy="83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2588749"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2588749"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a:endCxn id="5" idx="0"/>
          </p:cNvCxnSpPr>
          <p:nvPr/>
        </p:nvCxnSpPr>
        <p:spPr>
          <a:xfrm>
            <a:off x="3162278"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9" name="Oval 18"/>
          <p:cNvSpPr/>
          <p:nvPr/>
        </p:nvSpPr>
        <p:spPr>
          <a:xfrm>
            <a:off x="4621859" y="4341235"/>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4621859" y="3767707"/>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a:endCxn id="18" idx="0"/>
          </p:cNvCxnSpPr>
          <p:nvPr/>
        </p:nvCxnSpPr>
        <p:spPr>
          <a:xfrm>
            <a:off x="5195388" y="4768676"/>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28" idx="2"/>
          </p:cNvCxnSpPr>
          <p:nvPr/>
        </p:nvCxnSpPr>
        <p:spPr>
          <a:xfrm flipV="1">
            <a:off x="3735807" y="2310265"/>
            <a:ext cx="2818189" cy="549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2739" y="21155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69797" y="2323875"/>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2" y="194784"/>
            <a:ext cx="7947348"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6328605" y="1406683"/>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6553996" y="2670072"/>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6553996" y="20965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5766243" y="2315762"/>
            <a:ext cx="562362"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ectangle 34"/>
          <p:cNvSpPr/>
          <p:nvPr/>
        </p:nvSpPr>
        <p:spPr>
          <a:xfrm>
            <a:off x="6580704" y="3778001"/>
            <a:ext cx="1090096" cy="8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a:endCxn id="35" idx="0"/>
          </p:cNvCxnSpPr>
          <p:nvPr/>
        </p:nvCxnSpPr>
        <p:spPr>
          <a:xfrm rot="5400000">
            <a:off x="6786395" y="3436871"/>
            <a:ext cx="680488" cy="177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31" idx="1"/>
            <a:endCxn id="34" idx="6"/>
          </p:cNvCxnSpPr>
          <p:nvPr/>
        </p:nvCxnSpPr>
        <p:spPr>
          <a:xfrm flipH="1" flipV="1">
            <a:off x="5718430" y="935391"/>
            <a:ext cx="2863823" cy="63620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8582253" y="1386934"/>
            <a:ext cx="1469969" cy="369332"/>
          </a:xfrm>
          <a:prstGeom prst="rect">
            <a:avLst/>
          </a:prstGeom>
          <a:noFill/>
        </p:spPr>
        <p:txBody>
          <a:bodyPr wrap="square" rtlCol="0">
            <a:spAutoFit/>
          </a:bodyPr>
          <a:lstStyle/>
          <a:p>
            <a:r>
              <a:rPr lang="en-AU" dirty="0" smtClean="0">
                <a:solidFill>
                  <a:schemeClr val="bg2">
                    <a:lumMod val="50000"/>
                  </a:schemeClr>
                </a:solidFill>
              </a:rPr>
              <a:t>Delete temp</a:t>
            </a:r>
            <a:endParaRPr lang="en-AU" dirty="0">
              <a:solidFill>
                <a:schemeClr val="bg2">
                  <a:lumMod val="50000"/>
                </a:schemeClr>
              </a:solidFill>
            </a:endParaRPr>
          </a:p>
        </p:txBody>
      </p:sp>
      <p:sp>
        <p:nvSpPr>
          <p:cNvPr id="34" name="Oval 33"/>
          <p:cNvSpPr/>
          <p:nvPr/>
        </p:nvSpPr>
        <p:spPr>
          <a:xfrm>
            <a:off x="4571372" y="721670"/>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temp</a:t>
            </a:r>
            <a:endParaRPr lang="en-AU" dirty="0"/>
          </a:p>
        </p:txBody>
      </p:sp>
      <p:cxnSp>
        <p:nvCxnSpPr>
          <p:cNvPr id="38" name="Straight Arrow Connector 37"/>
          <p:cNvCxnSpPr>
            <a:stCxn id="34" idx="4"/>
            <a:endCxn id="17" idx="0"/>
          </p:cNvCxnSpPr>
          <p:nvPr/>
        </p:nvCxnSpPr>
        <p:spPr>
          <a:xfrm>
            <a:off x="5144901" y="1149111"/>
            <a:ext cx="43567" cy="192873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8568898" y="4631267"/>
            <a:ext cx="2094984" cy="369332"/>
          </a:xfrm>
          <a:prstGeom prst="rect">
            <a:avLst/>
          </a:prstGeom>
          <a:noFill/>
        </p:spPr>
        <p:txBody>
          <a:bodyPr wrap="square" rtlCol="0">
            <a:spAutoFit/>
          </a:bodyPr>
          <a:lstStyle/>
          <a:p>
            <a:r>
              <a:rPr lang="en-AU" dirty="0" smtClean="0">
                <a:solidFill>
                  <a:schemeClr val="bg2">
                    <a:lumMod val="50000"/>
                  </a:schemeClr>
                </a:solidFill>
              </a:rPr>
              <a:t>If data is a datatype</a:t>
            </a:r>
            <a:endParaRPr lang="en-AU" dirty="0">
              <a:solidFill>
                <a:schemeClr val="bg2">
                  <a:lumMod val="50000"/>
                </a:schemeClr>
              </a:solidFill>
            </a:endParaRPr>
          </a:p>
        </p:txBody>
      </p:sp>
      <p:cxnSp>
        <p:nvCxnSpPr>
          <p:cNvPr id="40" name="Straight Arrow Connector 39"/>
          <p:cNvCxnSpPr>
            <a:stCxn id="39" idx="1"/>
          </p:cNvCxnSpPr>
          <p:nvPr/>
        </p:nvCxnSpPr>
        <p:spPr>
          <a:xfrm flipH="1">
            <a:off x="5301050" y="4815933"/>
            <a:ext cx="3267848" cy="39244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4783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800" y="203200"/>
            <a:ext cx="1457515" cy="461665"/>
          </a:xfrm>
          <a:prstGeom prst="rect">
            <a:avLst/>
          </a:prstGeom>
          <a:noFill/>
        </p:spPr>
        <p:txBody>
          <a:bodyPr wrap="none" rtlCol="0">
            <a:spAutoFit/>
          </a:bodyPr>
          <a:lstStyle/>
          <a:p>
            <a:r>
              <a:rPr lang="en-AU" sz="2400" dirty="0" smtClean="0"/>
              <a:t>Templates</a:t>
            </a:r>
            <a:endParaRPr lang="en-AU" sz="2400" dirty="0"/>
          </a:p>
        </p:txBody>
      </p:sp>
      <p:sp>
        <p:nvSpPr>
          <p:cNvPr id="5" name="TextBox 4"/>
          <p:cNvSpPr txBox="1"/>
          <p:nvPr/>
        </p:nvSpPr>
        <p:spPr>
          <a:xfrm>
            <a:off x="414867" y="872066"/>
            <a:ext cx="4861908" cy="3970318"/>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 </a:t>
            </a:r>
          </a:p>
          <a:p>
            <a:endParaRPr lang="en-AU" dirty="0" smtClean="0"/>
          </a:p>
          <a:p>
            <a:r>
              <a:rPr lang="en-AU" dirty="0" smtClean="0">
                <a:solidFill>
                  <a:srgbClr val="7030A0"/>
                </a:solidFill>
              </a:rPr>
              <a:t>template</a:t>
            </a:r>
            <a:r>
              <a:rPr lang="en-AU" dirty="0" smtClean="0"/>
              <a:t> &lt;</a:t>
            </a:r>
            <a:r>
              <a:rPr lang="en-AU" dirty="0" err="1" smtClean="0">
                <a:solidFill>
                  <a:srgbClr val="7030A0"/>
                </a:solidFill>
              </a:rPr>
              <a:t>typename</a:t>
            </a:r>
            <a:r>
              <a:rPr lang="en-AU" dirty="0" smtClean="0"/>
              <a:t> T&gt; </a:t>
            </a:r>
          </a:p>
          <a:p>
            <a:r>
              <a:rPr lang="en-AU" dirty="0" smtClean="0"/>
              <a:t>T </a:t>
            </a:r>
            <a:r>
              <a:rPr lang="en-AU" dirty="0" err="1" smtClean="0">
                <a:solidFill>
                  <a:schemeClr val="accent6">
                    <a:lumMod val="75000"/>
                  </a:schemeClr>
                </a:solidFill>
              </a:rPr>
              <a:t>myMax</a:t>
            </a:r>
            <a:r>
              <a:rPr lang="en-AU" dirty="0" smtClean="0"/>
              <a:t>(T x, T y) { </a:t>
            </a:r>
          </a:p>
          <a:p>
            <a:r>
              <a:rPr lang="en-AU" dirty="0">
                <a:solidFill>
                  <a:schemeClr val="bg2">
                    <a:lumMod val="50000"/>
                  </a:schemeClr>
                </a:solidFill>
              </a:rPr>
              <a:t>//if(x &gt; y) return x; else return y;}</a:t>
            </a:r>
            <a:endParaRPr lang="en-AU" dirty="0" smtClean="0">
              <a:solidFill>
                <a:schemeClr val="bg2">
                  <a:lumMod val="50000"/>
                </a:schemeClr>
              </a:solidFill>
            </a:endParaRPr>
          </a:p>
          <a:p>
            <a:r>
              <a:rPr lang="en-AU" dirty="0" smtClean="0">
                <a:solidFill>
                  <a:srgbClr val="7030A0"/>
                </a:solidFill>
              </a:rPr>
              <a:t>return</a:t>
            </a:r>
            <a:r>
              <a:rPr lang="en-AU" dirty="0" smtClean="0"/>
              <a:t> (x &gt; y)? x: y; } </a:t>
            </a:r>
          </a:p>
          <a:p>
            <a:endParaRPr lang="en-AU" dirty="0" smtClean="0"/>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 </a:t>
            </a:r>
          </a:p>
          <a:p>
            <a:r>
              <a:rPr lang="en-AU" dirty="0" err="1" smtClean="0"/>
              <a:t>cout</a:t>
            </a:r>
            <a:r>
              <a:rPr lang="en-AU" dirty="0" smtClean="0"/>
              <a:t> &lt;&lt; </a:t>
            </a:r>
            <a:r>
              <a:rPr lang="en-AU" dirty="0" err="1" smtClean="0"/>
              <a:t>myMax</a:t>
            </a:r>
            <a:r>
              <a:rPr lang="en-AU" dirty="0" smtClean="0"/>
              <a:t>&lt;</a:t>
            </a:r>
            <a:r>
              <a:rPr lang="en-AU" dirty="0" err="1" smtClean="0">
                <a:solidFill>
                  <a:schemeClr val="accent1">
                    <a:lumMod val="50000"/>
                  </a:schemeClr>
                </a:solidFill>
              </a:rPr>
              <a:t>int</a:t>
            </a:r>
            <a:r>
              <a:rPr lang="en-AU" dirty="0" smtClean="0"/>
              <a:t>&gt;(</a:t>
            </a:r>
            <a:r>
              <a:rPr lang="en-AU" dirty="0" smtClean="0">
                <a:solidFill>
                  <a:schemeClr val="accent2">
                    <a:lumMod val="75000"/>
                  </a:schemeClr>
                </a:solidFill>
              </a:rPr>
              <a:t>10</a:t>
            </a:r>
            <a:r>
              <a:rPr lang="en-AU" dirty="0" smtClean="0"/>
              <a:t>, </a:t>
            </a:r>
            <a:r>
              <a:rPr lang="en-AU" dirty="0" smtClean="0">
                <a:solidFill>
                  <a:schemeClr val="accent2">
                    <a:lumMod val="75000"/>
                  </a:schemeClr>
                </a:solidFill>
              </a:rPr>
              <a:t>42</a:t>
            </a:r>
            <a:r>
              <a:rPr lang="en-AU" dirty="0" smtClean="0"/>
              <a:t>) &lt;&lt; </a:t>
            </a:r>
            <a:r>
              <a:rPr lang="en-AU" dirty="0" err="1" smtClean="0"/>
              <a:t>endl</a:t>
            </a:r>
            <a:r>
              <a:rPr lang="en-AU" dirty="0" smtClean="0"/>
              <a:t>;</a:t>
            </a:r>
          </a:p>
          <a:p>
            <a:r>
              <a:rPr lang="en-AU" dirty="0" err="1" smtClean="0"/>
              <a:t>cout</a:t>
            </a:r>
            <a:r>
              <a:rPr lang="en-AU" dirty="0" smtClean="0"/>
              <a:t> &lt;&lt; </a:t>
            </a:r>
            <a:r>
              <a:rPr lang="en-AU" dirty="0" err="1" smtClean="0"/>
              <a:t>myMax</a:t>
            </a:r>
            <a:r>
              <a:rPr lang="en-AU" dirty="0" smtClean="0"/>
              <a:t>&lt;</a:t>
            </a:r>
            <a:r>
              <a:rPr lang="en-AU" dirty="0" smtClean="0">
                <a:solidFill>
                  <a:schemeClr val="accent1">
                    <a:lumMod val="50000"/>
                  </a:schemeClr>
                </a:solidFill>
              </a:rPr>
              <a:t>double</a:t>
            </a:r>
            <a:r>
              <a:rPr lang="en-AU" dirty="0" smtClean="0"/>
              <a:t>&gt;(</a:t>
            </a:r>
            <a:r>
              <a:rPr lang="en-AU" dirty="0" smtClean="0">
                <a:solidFill>
                  <a:schemeClr val="accent2">
                    <a:lumMod val="75000"/>
                  </a:schemeClr>
                </a:solidFill>
              </a:rPr>
              <a:t>0.0001</a:t>
            </a:r>
            <a:r>
              <a:rPr lang="en-AU" dirty="0" smtClean="0"/>
              <a:t>, </a:t>
            </a:r>
            <a:r>
              <a:rPr lang="en-AU" dirty="0" smtClean="0">
                <a:solidFill>
                  <a:schemeClr val="accent2">
                    <a:lumMod val="75000"/>
                  </a:schemeClr>
                </a:solidFill>
              </a:rPr>
              <a:t>101.01</a:t>
            </a:r>
            <a:r>
              <a:rPr lang="en-AU" dirty="0" smtClean="0"/>
              <a:t>) </a:t>
            </a:r>
            <a:r>
              <a:rPr lang="en-AU" dirty="0" smtClean="0"/>
              <a:t>&lt;&lt; </a:t>
            </a:r>
            <a:r>
              <a:rPr lang="en-AU" dirty="0" err="1" smtClean="0"/>
              <a:t>endl</a:t>
            </a:r>
            <a:r>
              <a:rPr lang="en-AU" dirty="0" smtClean="0"/>
              <a:t>;</a:t>
            </a:r>
          </a:p>
          <a:p>
            <a:r>
              <a:rPr lang="en-AU" dirty="0" err="1" smtClean="0"/>
              <a:t>cout</a:t>
            </a:r>
            <a:r>
              <a:rPr lang="en-AU" dirty="0" smtClean="0"/>
              <a:t> &lt;&lt; </a:t>
            </a:r>
            <a:r>
              <a:rPr lang="en-AU" dirty="0" err="1" smtClean="0"/>
              <a:t>myMax</a:t>
            </a:r>
            <a:r>
              <a:rPr lang="en-AU" dirty="0" smtClean="0"/>
              <a:t>&lt;</a:t>
            </a:r>
            <a:r>
              <a:rPr lang="en-AU" dirty="0" smtClean="0">
                <a:solidFill>
                  <a:schemeClr val="accent1">
                    <a:lumMod val="50000"/>
                  </a:schemeClr>
                </a:solidFill>
              </a:rPr>
              <a:t>char</a:t>
            </a:r>
            <a:r>
              <a:rPr lang="en-AU" dirty="0" smtClean="0"/>
              <a:t>&gt;(</a:t>
            </a:r>
            <a:r>
              <a:rPr lang="en-AU" dirty="0" smtClean="0">
                <a:solidFill>
                  <a:srgbClr val="FF0000"/>
                </a:solidFill>
              </a:rPr>
              <a:t>'z'</a:t>
            </a:r>
            <a:r>
              <a:rPr lang="en-AU" dirty="0" smtClean="0"/>
              <a:t>, </a:t>
            </a:r>
            <a:r>
              <a:rPr lang="en-AU" dirty="0" smtClean="0">
                <a:solidFill>
                  <a:srgbClr val="FF0000"/>
                </a:solidFill>
              </a:rPr>
              <a:t>'a'</a:t>
            </a:r>
            <a:r>
              <a:rPr lang="en-AU" dirty="0" smtClean="0"/>
              <a:t>) &lt;&lt; </a:t>
            </a:r>
            <a:r>
              <a:rPr lang="en-AU" dirty="0" err="1" smtClean="0"/>
              <a:t>endl</a:t>
            </a:r>
            <a:r>
              <a:rPr lang="en-AU" dirty="0" smtClean="0"/>
              <a:t>;</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endParaRPr lang="en-AU" dirty="0"/>
          </a:p>
        </p:txBody>
      </p:sp>
      <p:sp>
        <p:nvSpPr>
          <p:cNvPr id="6" name="TextBox 5"/>
          <p:cNvSpPr txBox="1"/>
          <p:nvPr/>
        </p:nvSpPr>
        <p:spPr>
          <a:xfrm>
            <a:off x="6651134" y="2520350"/>
            <a:ext cx="5146922" cy="3139321"/>
          </a:xfrm>
          <a:prstGeom prst="rect">
            <a:avLst/>
          </a:prstGeom>
          <a:noFill/>
        </p:spPr>
        <p:txBody>
          <a:bodyPr wrap="non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 </a:t>
            </a:r>
          </a:p>
          <a:p>
            <a:endParaRPr lang="en-AU" dirty="0" smtClean="0"/>
          </a:p>
          <a:p>
            <a:r>
              <a:rPr lang="en-AU" dirty="0" smtClean="0">
                <a:solidFill>
                  <a:srgbClr val="7030A0"/>
                </a:solidFill>
              </a:rPr>
              <a:t>template</a:t>
            </a:r>
            <a:r>
              <a:rPr lang="en-AU" dirty="0" smtClean="0"/>
              <a:t>&lt;</a:t>
            </a:r>
            <a:r>
              <a:rPr lang="en-AU" dirty="0" smtClean="0">
                <a:solidFill>
                  <a:srgbClr val="7030A0"/>
                </a:solidFill>
              </a:rPr>
              <a:t>class</a:t>
            </a:r>
            <a:r>
              <a:rPr lang="en-AU" dirty="0" smtClean="0"/>
              <a:t> </a:t>
            </a:r>
            <a:r>
              <a:rPr lang="en-AU" dirty="0" smtClean="0">
                <a:solidFill>
                  <a:schemeClr val="accent6">
                    <a:lumMod val="75000"/>
                  </a:schemeClr>
                </a:solidFill>
              </a:rPr>
              <a:t>T</a:t>
            </a:r>
            <a:r>
              <a:rPr lang="en-AU" dirty="0" smtClean="0"/>
              <a:t>, </a:t>
            </a:r>
            <a:r>
              <a:rPr lang="en-AU" dirty="0" smtClean="0">
                <a:solidFill>
                  <a:srgbClr val="7030A0"/>
                </a:solidFill>
              </a:rPr>
              <a:t>class</a:t>
            </a:r>
            <a:r>
              <a:rPr lang="en-AU" dirty="0" smtClean="0"/>
              <a:t> </a:t>
            </a:r>
            <a:r>
              <a:rPr lang="en-AU" dirty="0" smtClean="0">
                <a:solidFill>
                  <a:schemeClr val="accent6">
                    <a:lumMod val="75000"/>
                  </a:schemeClr>
                </a:solidFill>
              </a:rPr>
              <a:t>U</a:t>
            </a:r>
            <a:r>
              <a:rPr lang="en-AU" dirty="0" smtClean="0"/>
              <a:t>&gt; </a:t>
            </a:r>
          </a:p>
          <a:p>
            <a:r>
              <a:rPr lang="en-AU" dirty="0" smtClean="0">
                <a:solidFill>
                  <a:srgbClr val="7030A0"/>
                </a:solidFill>
              </a:rPr>
              <a:t>class</a:t>
            </a:r>
            <a:r>
              <a:rPr lang="en-AU" dirty="0" smtClean="0"/>
              <a:t> </a:t>
            </a:r>
            <a:r>
              <a:rPr lang="en-AU" dirty="0" smtClean="0">
                <a:solidFill>
                  <a:schemeClr val="accent6">
                    <a:lumMod val="75000"/>
                  </a:schemeClr>
                </a:solidFill>
              </a:rPr>
              <a:t>A</a:t>
            </a:r>
            <a:r>
              <a:rPr lang="en-AU" dirty="0" smtClean="0"/>
              <a:t> { T x; U y; </a:t>
            </a:r>
          </a:p>
          <a:p>
            <a:r>
              <a:rPr lang="en-AU" dirty="0" smtClean="0">
                <a:solidFill>
                  <a:srgbClr val="7030A0"/>
                </a:solidFill>
              </a:rPr>
              <a:t>public</a:t>
            </a:r>
            <a:r>
              <a:rPr lang="en-AU" dirty="0" smtClean="0"/>
              <a:t>: A() { </a:t>
            </a:r>
            <a:r>
              <a:rPr lang="en-AU" dirty="0" err="1" smtClean="0"/>
              <a:t>cout</a:t>
            </a:r>
            <a:r>
              <a:rPr lang="en-AU" dirty="0" smtClean="0"/>
              <a:t> &lt;&lt; </a:t>
            </a:r>
            <a:r>
              <a:rPr lang="en-AU" dirty="0" smtClean="0">
                <a:solidFill>
                  <a:srgbClr val="FF0000"/>
                </a:solidFill>
              </a:rPr>
              <a:t>"Constructor called" </a:t>
            </a:r>
            <a:r>
              <a:rPr lang="en-AU" dirty="0" smtClean="0"/>
              <a:t>&lt;&lt; </a:t>
            </a:r>
            <a:r>
              <a:rPr lang="en-AU" dirty="0" err="1" smtClean="0"/>
              <a:t>endl</a:t>
            </a:r>
            <a:r>
              <a:rPr lang="en-AU" dirty="0" smtClean="0"/>
              <a:t>; } }; </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 </a:t>
            </a:r>
          </a:p>
          <a:p>
            <a:r>
              <a:rPr lang="en-AU" dirty="0" smtClean="0"/>
              <a:t>A&lt;</a:t>
            </a:r>
            <a:r>
              <a:rPr lang="en-AU" dirty="0" smtClean="0">
                <a:solidFill>
                  <a:schemeClr val="accent1">
                    <a:lumMod val="75000"/>
                  </a:schemeClr>
                </a:solidFill>
              </a:rPr>
              <a:t>char</a:t>
            </a:r>
            <a:r>
              <a:rPr lang="en-AU" dirty="0" smtClean="0"/>
              <a:t>, </a:t>
            </a:r>
            <a:r>
              <a:rPr lang="en-AU" dirty="0" smtClean="0">
                <a:solidFill>
                  <a:schemeClr val="accent1">
                    <a:lumMod val="75000"/>
                  </a:schemeClr>
                </a:solidFill>
              </a:rPr>
              <a:t>char</a:t>
            </a:r>
            <a:r>
              <a:rPr lang="en-AU" dirty="0" smtClean="0"/>
              <a:t>&gt; a; </a:t>
            </a:r>
          </a:p>
          <a:p>
            <a:r>
              <a:rPr lang="en-AU" dirty="0" smtClean="0"/>
              <a:t>A&lt;</a:t>
            </a:r>
            <a:r>
              <a:rPr lang="en-AU" dirty="0" err="1" smtClean="0">
                <a:solidFill>
                  <a:schemeClr val="accent1">
                    <a:lumMod val="75000"/>
                  </a:schemeClr>
                </a:solidFill>
              </a:rPr>
              <a:t>int</a:t>
            </a:r>
            <a:r>
              <a:rPr lang="en-AU" dirty="0" smtClean="0"/>
              <a:t>, </a:t>
            </a:r>
            <a:r>
              <a:rPr lang="en-AU" dirty="0" smtClean="0">
                <a:solidFill>
                  <a:schemeClr val="accent1">
                    <a:lumMod val="75000"/>
                  </a:schemeClr>
                </a:solidFill>
              </a:rPr>
              <a:t>double</a:t>
            </a:r>
            <a:r>
              <a:rPr lang="en-AU" dirty="0" smtClean="0"/>
              <a:t>&gt; b;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endParaRPr lang="en-AU" dirty="0"/>
          </a:p>
        </p:txBody>
      </p:sp>
      <p:sp>
        <p:nvSpPr>
          <p:cNvPr id="8" name="TextBox 7"/>
          <p:cNvSpPr txBox="1"/>
          <p:nvPr/>
        </p:nvSpPr>
        <p:spPr>
          <a:xfrm>
            <a:off x="1897672" y="5163467"/>
            <a:ext cx="4221929" cy="923330"/>
          </a:xfrm>
          <a:prstGeom prst="rect">
            <a:avLst/>
          </a:prstGeom>
          <a:noFill/>
        </p:spPr>
        <p:txBody>
          <a:bodyPr wrap="square" rtlCol="0">
            <a:spAutoFit/>
          </a:bodyPr>
          <a:lstStyle/>
          <a:p>
            <a:r>
              <a:rPr lang="en-AU" dirty="0" smtClean="0">
                <a:solidFill>
                  <a:schemeClr val="bg2">
                    <a:lumMod val="50000"/>
                  </a:schemeClr>
                </a:solidFill>
              </a:rPr>
              <a:t>template </a:t>
            </a:r>
            <a:r>
              <a:rPr lang="en-AU" dirty="0" err="1" smtClean="0">
                <a:solidFill>
                  <a:schemeClr val="bg2">
                    <a:lumMod val="50000"/>
                  </a:schemeClr>
                </a:solidFill>
              </a:rPr>
              <a:t>myMax</a:t>
            </a:r>
            <a:r>
              <a:rPr lang="en-AU" dirty="0" smtClean="0">
                <a:solidFill>
                  <a:schemeClr val="bg2">
                    <a:lumMod val="50000"/>
                  </a:schemeClr>
                </a:solidFill>
              </a:rPr>
              <a:t>&lt;</a:t>
            </a:r>
            <a:r>
              <a:rPr lang="en-AU" dirty="0" err="1" smtClean="0">
                <a:solidFill>
                  <a:schemeClr val="bg2">
                    <a:lumMod val="50000"/>
                  </a:schemeClr>
                </a:solidFill>
              </a:rPr>
              <a:t>typename</a:t>
            </a:r>
            <a:r>
              <a:rPr lang="en-AU" dirty="0" smtClean="0">
                <a:solidFill>
                  <a:schemeClr val="bg2">
                    <a:lumMod val="50000"/>
                  </a:schemeClr>
                </a:solidFill>
              </a:rPr>
              <a:t> char&gt; </a:t>
            </a:r>
          </a:p>
          <a:p>
            <a:r>
              <a:rPr lang="en-AU" dirty="0" smtClean="0">
                <a:solidFill>
                  <a:schemeClr val="bg2">
                    <a:lumMod val="50000"/>
                  </a:schemeClr>
                </a:solidFill>
              </a:rPr>
              <a:t>char </a:t>
            </a:r>
            <a:r>
              <a:rPr lang="en-AU" dirty="0" err="1" smtClean="0">
                <a:solidFill>
                  <a:schemeClr val="bg2">
                    <a:lumMod val="50000"/>
                  </a:schemeClr>
                </a:solidFill>
              </a:rPr>
              <a:t>myMax</a:t>
            </a:r>
            <a:r>
              <a:rPr lang="en-AU" dirty="0" smtClean="0">
                <a:solidFill>
                  <a:schemeClr val="bg2">
                    <a:lumMod val="50000"/>
                  </a:schemeClr>
                </a:solidFill>
              </a:rPr>
              <a:t>(char x, char y) { </a:t>
            </a:r>
          </a:p>
          <a:p>
            <a:r>
              <a:rPr lang="en-AU" dirty="0" smtClean="0">
                <a:solidFill>
                  <a:schemeClr val="bg2">
                    <a:lumMod val="50000"/>
                  </a:schemeClr>
                </a:solidFill>
              </a:rPr>
              <a:t>return (x &gt; y)? x: y; } </a:t>
            </a:r>
            <a:endParaRPr lang="en-AU" dirty="0">
              <a:solidFill>
                <a:schemeClr val="bg2">
                  <a:lumMod val="50000"/>
                </a:schemeClr>
              </a:solidFill>
            </a:endParaRPr>
          </a:p>
        </p:txBody>
      </p:sp>
      <p:sp>
        <p:nvSpPr>
          <p:cNvPr id="9" name="TextBox 8"/>
          <p:cNvSpPr txBox="1"/>
          <p:nvPr/>
        </p:nvSpPr>
        <p:spPr>
          <a:xfrm>
            <a:off x="3069690" y="2696816"/>
            <a:ext cx="3448280" cy="923330"/>
          </a:xfrm>
          <a:prstGeom prst="rect">
            <a:avLst/>
          </a:prstGeom>
          <a:noFill/>
        </p:spPr>
        <p:txBody>
          <a:bodyPr wrap="square" rtlCol="0">
            <a:spAutoFit/>
          </a:bodyPr>
          <a:lstStyle/>
          <a:p>
            <a:r>
              <a:rPr lang="en-AU" dirty="0" smtClean="0">
                <a:solidFill>
                  <a:schemeClr val="bg2">
                    <a:lumMod val="50000"/>
                  </a:schemeClr>
                </a:solidFill>
              </a:rPr>
              <a:t>template </a:t>
            </a:r>
            <a:r>
              <a:rPr lang="en-AU" dirty="0" err="1">
                <a:solidFill>
                  <a:schemeClr val="bg2">
                    <a:lumMod val="50000"/>
                  </a:schemeClr>
                </a:solidFill>
              </a:rPr>
              <a:t>myMax</a:t>
            </a:r>
            <a:r>
              <a:rPr lang="en-AU" dirty="0">
                <a:solidFill>
                  <a:schemeClr val="bg2">
                    <a:lumMod val="50000"/>
                  </a:schemeClr>
                </a:solidFill>
              </a:rPr>
              <a:t>&lt;</a:t>
            </a:r>
            <a:r>
              <a:rPr lang="en-AU" dirty="0" err="1">
                <a:solidFill>
                  <a:schemeClr val="bg2">
                    <a:lumMod val="50000"/>
                  </a:schemeClr>
                </a:solidFill>
              </a:rPr>
              <a:t>typename</a:t>
            </a:r>
            <a:r>
              <a:rPr lang="en-AU" dirty="0">
                <a:solidFill>
                  <a:schemeClr val="bg2">
                    <a:lumMod val="50000"/>
                  </a:schemeClr>
                </a:solidFill>
              </a:rPr>
              <a:t> </a:t>
            </a:r>
            <a:r>
              <a:rPr lang="en-AU" dirty="0" err="1" smtClean="0">
                <a:solidFill>
                  <a:schemeClr val="bg2">
                    <a:lumMod val="50000"/>
                  </a:schemeClr>
                </a:solidFill>
              </a:rPr>
              <a:t>int</a:t>
            </a:r>
            <a:r>
              <a:rPr lang="en-AU" dirty="0" smtClean="0">
                <a:solidFill>
                  <a:schemeClr val="bg2">
                    <a:lumMod val="50000"/>
                  </a:schemeClr>
                </a:solidFill>
              </a:rPr>
              <a:t>&gt; </a:t>
            </a:r>
          </a:p>
          <a:p>
            <a:r>
              <a:rPr lang="en-AU" dirty="0" err="1" smtClean="0">
                <a:solidFill>
                  <a:schemeClr val="bg2">
                    <a:lumMod val="50000"/>
                  </a:schemeClr>
                </a:solidFill>
              </a:rPr>
              <a:t>int</a:t>
            </a:r>
            <a:r>
              <a:rPr lang="en-AU" dirty="0" smtClean="0">
                <a:solidFill>
                  <a:schemeClr val="bg2">
                    <a:lumMod val="50000"/>
                  </a:schemeClr>
                </a:solidFill>
              </a:rPr>
              <a:t> </a:t>
            </a:r>
            <a:r>
              <a:rPr lang="en-AU" dirty="0" err="1" smtClean="0">
                <a:solidFill>
                  <a:schemeClr val="bg2">
                    <a:lumMod val="50000"/>
                  </a:schemeClr>
                </a:solidFill>
              </a:rPr>
              <a:t>myMax</a:t>
            </a:r>
            <a:r>
              <a:rPr lang="en-AU" dirty="0" smtClean="0">
                <a:solidFill>
                  <a:schemeClr val="bg2">
                    <a:lumMod val="50000"/>
                  </a:schemeClr>
                </a:solidFill>
              </a:rPr>
              <a:t>(</a:t>
            </a:r>
            <a:r>
              <a:rPr lang="en-AU" dirty="0" err="1" smtClean="0">
                <a:solidFill>
                  <a:schemeClr val="bg2">
                    <a:lumMod val="50000"/>
                  </a:schemeClr>
                </a:solidFill>
              </a:rPr>
              <a:t>int</a:t>
            </a:r>
            <a:r>
              <a:rPr lang="en-AU" dirty="0" smtClean="0">
                <a:solidFill>
                  <a:schemeClr val="bg2">
                    <a:lumMod val="50000"/>
                  </a:schemeClr>
                </a:solidFill>
              </a:rPr>
              <a:t> x, </a:t>
            </a:r>
            <a:r>
              <a:rPr lang="en-AU" dirty="0" err="1" smtClean="0">
                <a:solidFill>
                  <a:schemeClr val="bg2">
                    <a:lumMod val="50000"/>
                  </a:schemeClr>
                </a:solidFill>
              </a:rPr>
              <a:t>int</a:t>
            </a:r>
            <a:r>
              <a:rPr lang="en-AU" dirty="0" smtClean="0">
                <a:solidFill>
                  <a:schemeClr val="bg2">
                    <a:lumMod val="50000"/>
                  </a:schemeClr>
                </a:solidFill>
              </a:rPr>
              <a:t> y) { </a:t>
            </a:r>
          </a:p>
          <a:p>
            <a:r>
              <a:rPr lang="en-AU" dirty="0" smtClean="0">
                <a:solidFill>
                  <a:schemeClr val="bg2">
                    <a:lumMod val="50000"/>
                  </a:schemeClr>
                </a:solidFill>
              </a:rPr>
              <a:t>return (x &gt; y)? x: y; } </a:t>
            </a:r>
            <a:endParaRPr lang="en-AU" dirty="0">
              <a:solidFill>
                <a:schemeClr val="bg2">
                  <a:lumMod val="50000"/>
                </a:schemeClr>
              </a:solidFill>
            </a:endParaRPr>
          </a:p>
        </p:txBody>
      </p:sp>
      <p:cxnSp>
        <p:nvCxnSpPr>
          <p:cNvPr id="10" name="Straight Arrow Connector 9"/>
          <p:cNvCxnSpPr>
            <a:stCxn id="9" idx="1"/>
          </p:cNvCxnSpPr>
          <p:nvPr/>
        </p:nvCxnSpPr>
        <p:spPr>
          <a:xfrm flipH="1">
            <a:off x="2152436" y="3158481"/>
            <a:ext cx="917254" cy="53394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0"/>
          </p:cNvCxnSpPr>
          <p:nvPr/>
        </p:nvCxnSpPr>
        <p:spPr>
          <a:xfrm flipH="1" flipV="1">
            <a:off x="2237621" y="4552111"/>
            <a:ext cx="1771016" cy="61135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6651134" y="292454"/>
            <a:ext cx="5036515" cy="646331"/>
          </a:xfrm>
          <a:prstGeom prst="rect">
            <a:avLst/>
          </a:prstGeom>
          <a:noFill/>
        </p:spPr>
        <p:txBody>
          <a:bodyPr wrap="square" rtlCol="0">
            <a:spAutoFit/>
          </a:bodyPr>
          <a:lstStyle/>
          <a:p>
            <a:r>
              <a:rPr lang="en-AU" dirty="0" smtClean="0">
                <a:solidFill>
                  <a:schemeClr val="bg2">
                    <a:lumMod val="50000"/>
                  </a:schemeClr>
                </a:solidFill>
              </a:rPr>
              <a:t>Instead of </a:t>
            </a:r>
            <a:r>
              <a:rPr lang="en-AU" b="1" dirty="0" smtClean="0">
                <a:solidFill>
                  <a:schemeClr val="bg2">
                    <a:lumMod val="50000"/>
                  </a:schemeClr>
                </a:solidFill>
              </a:rPr>
              <a:t>variables</a:t>
            </a:r>
            <a:r>
              <a:rPr lang="en-AU" dirty="0" smtClean="0">
                <a:solidFill>
                  <a:schemeClr val="bg2">
                    <a:lumMod val="50000"/>
                  </a:schemeClr>
                </a:solidFill>
              </a:rPr>
              <a:t> being used </a:t>
            </a:r>
            <a:r>
              <a:rPr lang="en-AU" b="1" dirty="0" smtClean="0">
                <a:solidFill>
                  <a:schemeClr val="bg2">
                    <a:lumMod val="50000"/>
                  </a:schemeClr>
                </a:solidFill>
              </a:rPr>
              <a:t>parameters</a:t>
            </a:r>
          </a:p>
          <a:p>
            <a:r>
              <a:rPr lang="en-AU" dirty="0" smtClean="0">
                <a:solidFill>
                  <a:schemeClr val="bg2">
                    <a:lumMod val="50000"/>
                  </a:schemeClr>
                </a:solidFill>
              </a:rPr>
              <a:t>Templates allows </a:t>
            </a:r>
            <a:r>
              <a:rPr lang="en-AU" dirty="0" smtClean="0">
                <a:solidFill>
                  <a:schemeClr val="bg2">
                    <a:lumMod val="50000"/>
                  </a:schemeClr>
                </a:solidFill>
              </a:rPr>
              <a:t>to pass </a:t>
            </a:r>
            <a:r>
              <a:rPr lang="en-AU" b="1" dirty="0" smtClean="0">
                <a:solidFill>
                  <a:schemeClr val="bg2">
                    <a:lumMod val="50000"/>
                  </a:schemeClr>
                </a:solidFill>
              </a:rPr>
              <a:t>datatypes</a:t>
            </a:r>
            <a:r>
              <a:rPr lang="en-AU" dirty="0" smtClean="0">
                <a:solidFill>
                  <a:schemeClr val="bg2">
                    <a:lumMod val="50000"/>
                  </a:schemeClr>
                </a:solidFill>
              </a:rPr>
              <a:t> as </a:t>
            </a:r>
            <a:r>
              <a:rPr lang="en-AU" b="1" dirty="0" smtClean="0">
                <a:solidFill>
                  <a:schemeClr val="bg2">
                    <a:lumMod val="50000"/>
                  </a:schemeClr>
                </a:solidFill>
              </a:rPr>
              <a:t>parameters</a:t>
            </a:r>
            <a:endParaRPr lang="en-AU" b="1" dirty="0">
              <a:solidFill>
                <a:schemeClr val="bg2">
                  <a:lumMod val="50000"/>
                </a:schemeClr>
              </a:solidFill>
            </a:endParaRPr>
          </a:p>
        </p:txBody>
      </p:sp>
      <p:cxnSp>
        <p:nvCxnSpPr>
          <p:cNvPr id="18" name="Straight Arrow Connector 17"/>
          <p:cNvCxnSpPr>
            <a:stCxn id="16" idx="1"/>
          </p:cNvCxnSpPr>
          <p:nvPr/>
        </p:nvCxnSpPr>
        <p:spPr>
          <a:xfrm flipH="1">
            <a:off x="2445249" y="615620"/>
            <a:ext cx="4205885" cy="115786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4985029" y="6167861"/>
            <a:ext cx="6989501" cy="523220"/>
          </a:xfrm>
          <a:prstGeom prst="rect">
            <a:avLst/>
          </a:prstGeom>
          <a:noFill/>
        </p:spPr>
        <p:txBody>
          <a:bodyPr wrap="square" rtlCol="0">
            <a:spAutoFit/>
          </a:bodyPr>
          <a:lstStyle/>
          <a:p>
            <a:r>
              <a:rPr lang="en-AU" sz="2800" b="1" dirty="0" smtClean="0">
                <a:solidFill>
                  <a:schemeClr val="bg2">
                    <a:lumMod val="50000"/>
                  </a:schemeClr>
                </a:solidFill>
              </a:rPr>
              <a:t>What is the equivalent of Templates in JAVA ?</a:t>
            </a:r>
            <a:endParaRPr lang="en-AU" sz="2800" b="1" dirty="0">
              <a:solidFill>
                <a:schemeClr val="bg2">
                  <a:lumMod val="50000"/>
                </a:schemeClr>
              </a:solidFill>
            </a:endParaRPr>
          </a:p>
        </p:txBody>
      </p:sp>
      <p:sp>
        <p:nvSpPr>
          <p:cNvPr id="14" name="TextBox 13"/>
          <p:cNvSpPr txBox="1"/>
          <p:nvPr/>
        </p:nvSpPr>
        <p:spPr>
          <a:xfrm>
            <a:off x="2565960" y="199617"/>
            <a:ext cx="3103758" cy="646331"/>
          </a:xfrm>
          <a:prstGeom prst="rect">
            <a:avLst/>
          </a:prstGeom>
          <a:noFill/>
        </p:spPr>
        <p:txBody>
          <a:bodyPr wrap="square" rtlCol="0">
            <a:spAutoFit/>
          </a:bodyPr>
          <a:lstStyle/>
          <a:p>
            <a:r>
              <a:rPr lang="en-AU" dirty="0">
                <a:solidFill>
                  <a:schemeClr val="bg2">
                    <a:lumMod val="50000"/>
                  </a:schemeClr>
                </a:solidFill>
              </a:rPr>
              <a:t>I</a:t>
            </a:r>
            <a:r>
              <a:rPr lang="en-AU" dirty="0" smtClean="0">
                <a:solidFill>
                  <a:schemeClr val="bg2">
                    <a:lumMod val="50000"/>
                  </a:schemeClr>
                </a:solidFill>
              </a:rPr>
              <a:t>t </a:t>
            </a:r>
            <a:r>
              <a:rPr lang="en-AU" dirty="0">
                <a:solidFill>
                  <a:schemeClr val="bg2">
                    <a:lumMod val="50000"/>
                  </a:schemeClr>
                </a:solidFill>
              </a:rPr>
              <a:t>essentially lets us use </a:t>
            </a:r>
            <a:r>
              <a:rPr lang="en-AU" dirty="0" smtClean="0">
                <a:solidFill>
                  <a:schemeClr val="bg2">
                    <a:lumMod val="50000"/>
                  </a:schemeClr>
                </a:solidFill>
              </a:rPr>
              <a:t>methods </a:t>
            </a:r>
            <a:r>
              <a:rPr lang="en-AU" dirty="0">
                <a:solidFill>
                  <a:schemeClr val="bg2">
                    <a:lumMod val="50000"/>
                  </a:schemeClr>
                </a:solidFill>
              </a:rPr>
              <a:t>with any datatype</a:t>
            </a:r>
          </a:p>
        </p:txBody>
      </p:sp>
      <p:sp>
        <p:nvSpPr>
          <p:cNvPr id="15" name="TextBox 14"/>
          <p:cNvSpPr txBox="1"/>
          <p:nvPr/>
        </p:nvSpPr>
        <p:spPr>
          <a:xfrm>
            <a:off x="8306657" y="1505024"/>
            <a:ext cx="3411485" cy="923330"/>
          </a:xfrm>
          <a:prstGeom prst="rect">
            <a:avLst/>
          </a:prstGeom>
          <a:noFill/>
        </p:spPr>
        <p:txBody>
          <a:bodyPr wrap="square" rtlCol="0">
            <a:spAutoFit/>
          </a:bodyPr>
          <a:lstStyle/>
          <a:p>
            <a:r>
              <a:rPr lang="en-AU" dirty="0" smtClean="0">
                <a:solidFill>
                  <a:schemeClr val="bg2">
                    <a:lumMod val="50000"/>
                  </a:schemeClr>
                </a:solidFill>
              </a:rPr>
              <a:t>&lt;</a:t>
            </a:r>
            <a:r>
              <a:rPr lang="en-AU" dirty="0" err="1" smtClean="0">
                <a:solidFill>
                  <a:srgbClr val="7030A0"/>
                </a:solidFill>
              </a:rPr>
              <a:t>typename</a:t>
            </a:r>
            <a:r>
              <a:rPr lang="en-AU" dirty="0" smtClean="0">
                <a:solidFill>
                  <a:schemeClr val="bg2">
                    <a:lumMod val="50000"/>
                  </a:schemeClr>
                </a:solidFill>
              </a:rPr>
              <a:t>&gt; </a:t>
            </a:r>
            <a:r>
              <a:rPr lang="en-AU" dirty="0" smtClean="0">
                <a:solidFill>
                  <a:schemeClr val="bg2">
                    <a:lumMod val="50000"/>
                  </a:schemeClr>
                </a:solidFill>
              </a:rPr>
              <a:t>can </a:t>
            </a:r>
            <a:r>
              <a:rPr lang="en-AU" dirty="0" smtClean="0">
                <a:solidFill>
                  <a:schemeClr val="bg2">
                    <a:lumMod val="50000"/>
                  </a:schemeClr>
                </a:solidFill>
              </a:rPr>
              <a:t>be replaced with use &lt;</a:t>
            </a:r>
            <a:r>
              <a:rPr lang="en-AU" dirty="0" smtClean="0">
                <a:solidFill>
                  <a:srgbClr val="7030A0"/>
                </a:solidFill>
              </a:rPr>
              <a:t>class&gt;</a:t>
            </a:r>
            <a:r>
              <a:rPr lang="en-AU" dirty="0" smtClean="0">
                <a:solidFill>
                  <a:schemeClr val="bg2">
                    <a:lumMod val="50000"/>
                  </a:schemeClr>
                </a:solidFill>
              </a:rPr>
              <a:t> </a:t>
            </a:r>
            <a:r>
              <a:rPr lang="en-AU" dirty="0" smtClean="0">
                <a:solidFill>
                  <a:schemeClr val="bg2">
                    <a:lumMod val="50000"/>
                  </a:schemeClr>
                </a:solidFill>
              </a:rPr>
              <a:t>keyword instead and enumerate them</a:t>
            </a:r>
            <a:endParaRPr lang="en-AU" dirty="0">
              <a:solidFill>
                <a:schemeClr val="bg2">
                  <a:lumMod val="50000"/>
                </a:schemeClr>
              </a:solidFill>
            </a:endParaRPr>
          </a:p>
        </p:txBody>
      </p:sp>
      <p:cxnSp>
        <p:nvCxnSpPr>
          <p:cNvPr id="17" name="Straight Arrow Connector 16"/>
          <p:cNvCxnSpPr>
            <a:stCxn id="15" idx="2"/>
          </p:cNvCxnSpPr>
          <p:nvPr/>
        </p:nvCxnSpPr>
        <p:spPr>
          <a:xfrm flipH="1">
            <a:off x="8611808" y="2428354"/>
            <a:ext cx="1400592" cy="101862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12332" y="1515477"/>
            <a:ext cx="1554480" cy="640080"/>
          </a:xfrm>
          <a:prstGeom prst="rect">
            <a:avLst/>
          </a:prstGeom>
          <a:solidFill>
            <a:schemeClr val="accent1">
              <a:lumMod val="60000"/>
              <a:lumOff val="4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endParaRPr lang="en-AU" dirty="0"/>
          </a:p>
        </p:txBody>
      </p:sp>
      <p:sp>
        <p:nvSpPr>
          <p:cNvPr id="15" name="Rectangle 14"/>
          <p:cNvSpPr/>
          <p:nvPr/>
        </p:nvSpPr>
        <p:spPr>
          <a:xfrm>
            <a:off x="268495" y="3003127"/>
            <a:ext cx="4206240" cy="640080"/>
          </a:xfrm>
          <a:prstGeom prst="rect">
            <a:avLst/>
          </a:prstGeom>
          <a:solidFill>
            <a:schemeClr val="accent1">
              <a:lumMod val="60000"/>
              <a:lumOff val="4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rtlCol="0" anchor="ctr"/>
          <a:lstStyle/>
          <a:p>
            <a:endParaRPr lang="en-AU" dirty="0"/>
          </a:p>
        </p:txBody>
      </p:sp>
      <p:sp>
        <p:nvSpPr>
          <p:cNvPr id="4" name="TextBox 3"/>
          <p:cNvSpPr txBox="1"/>
          <p:nvPr/>
        </p:nvSpPr>
        <p:spPr>
          <a:xfrm>
            <a:off x="9554227" y="267419"/>
            <a:ext cx="2637773" cy="461665"/>
          </a:xfrm>
          <a:prstGeom prst="rect">
            <a:avLst/>
          </a:prstGeom>
          <a:noFill/>
        </p:spPr>
        <p:txBody>
          <a:bodyPr wrap="none" rtlCol="0">
            <a:spAutoFit/>
          </a:bodyPr>
          <a:lstStyle/>
          <a:p>
            <a:r>
              <a:rPr lang="en-AU" sz="2400" b="1" dirty="0" smtClean="0"/>
              <a:t>Container adaptors</a:t>
            </a:r>
            <a:endParaRPr lang="en-AU" sz="2400" dirty="0"/>
          </a:p>
        </p:txBody>
      </p:sp>
      <p:sp>
        <p:nvSpPr>
          <p:cNvPr id="5" name="TextBox 4"/>
          <p:cNvSpPr txBox="1"/>
          <p:nvPr/>
        </p:nvSpPr>
        <p:spPr>
          <a:xfrm>
            <a:off x="168855" y="44238"/>
            <a:ext cx="2824876" cy="461665"/>
          </a:xfrm>
          <a:prstGeom prst="rect">
            <a:avLst/>
          </a:prstGeom>
          <a:noFill/>
        </p:spPr>
        <p:txBody>
          <a:bodyPr wrap="none" rtlCol="0">
            <a:spAutoFit/>
          </a:bodyPr>
          <a:lstStyle/>
          <a:p>
            <a:r>
              <a:rPr lang="en-AU" sz="2400" b="1" dirty="0" smtClean="0"/>
              <a:t>Sequence containers</a:t>
            </a:r>
            <a:endParaRPr lang="en-AU" sz="2400" dirty="0"/>
          </a:p>
        </p:txBody>
      </p:sp>
      <p:sp>
        <p:nvSpPr>
          <p:cNvPr id="6" name="Rectangle 5"/>
          <p:cNvSpPr/>
          <p:nvPr/>
        </p:nvSpPr>
        <p:spPr>
          <a:xfrm>
            <a:off x="330200" y="668849"/>
            <a:ext cx="20320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Array: </a:t>
            </a:r>
          </a:p>
          <a:p>
            <a:r>
              <a:rPr lang="pt-BR" dirty="0" smtClean="0"/>
              <a:t>array&lt;char,size&gt; str;</a:t>
            </a:r>
            <a:endParaRPr lang="en-AU" dirty="0"/>
          </a:p>
        </p:txBody>
      </p:sp>
      <p:sp>
        <p:nvSpPr>
          <p:cNvPr id="7" name="Rectangle 6"/>
          <p:cNvSpPr/>
          <p:nvPr/>
        </p:nvSpPr>
        <p:spPr>
          <a:xfrm>
            <a:off x="330201" y="1515515"/>
            <a:ext cx="182880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Vector: </a:t>
            </a:r>
          </a:p>
          <a:p>
            <a:r>
              <a:rPr lang="pt-BR" dirty="0" smtClean="0"/>
              <a:t>vector&lt;char&gt; str;</a:t>
            </a:r>
            <a:endParaRPr lang="en-AU" dirty="0"/>
          </a:p>
        </p:txBody>
      </p:sp>
      <p:sp>
        <p:nvSpPr>
          <p:cNvPr id="9" name="Rectangle 8"/>
          <p:cNvSpPr/>
          <p:nvPr/>
        </p:nvSpPr>
        <p:spPr>
          <a:xfrm>
            <a:off x="801897" y="3011593"/>
            <a:ext cx="310896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err="1" smtClean="0"/>
              <a:t>Deque</a:t>
            </a:r>
            <a:r>
              <a:rPr lang="en-AU" dirty="0" smtClean="0"/>
              <a:t> (</a:t>
            </a:r>
            <a:r>
              <a:rPr lang="en-AU" b="1" dirty="0" smtClean="0"/>
              <a:t>d</a:t>
            </a:r>
            <a:r>
              <a:rPr lang="en-AU" dirty="0" smtClean="0"/>
              <a:t>ouble-</a:t>
            </a:r>
            <a:r>
              <a:rPr lang="en-AU" b="1" dirty="0" smtClean="0"/>
              <a:t>e</a:t>
            </a:r>
            <a:r>
              <a:rPr lang="en-AU" dirty="0" smtClean="0"/>
              <a:t>nded-</a:t>
            </a:r>
            <a:r>
              <a:rPr lang="en-AU" b="1" dirty="0" smtClean="0"/>
              <a:t>que</a:t>
            </a:r>
            <a:r>
              <a:rPr lang="en-AU" dirty="0" smtClean="0"/>
              <a:t>ue): </a:t>
            </a:r>
          </a:p>
          <a:p>
            <a:r>
              <a:rPr lang="pt-BR" dirty="0" smtClean="0"/>
              <a:t>deque&lt;char&gt; str;</a:t>
            </a:r>
            <a:endParaRPr lang="en-AU" dirty="0"/>
          </a:p>
        </p:txBody>
      </p:sp>
      <p:sp>
        <p:nvSpPr>
          <p:cNvPr id="10" name="Rectangle 9"/>
          <p:cNvSpPr/>
          <p:nvPr/>
        </p:nvSpPr>
        <p:spPr>
          <a:xfrm>
            <a:off x="330202" y="4114794"/>
            <a:ext cx="23774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Forward List: </a:t>
            </a:r>
          </a:p>
          <a:p>
            <a:r>
              <a:rPr lang="en-AU" dirty="0" smtClean="0"/>
              <a:t>forward_</a:t>
            </a:r>
            <a:r>
              <a:rPr lang="pt-BR" dirty="0" smtClean="0"/>
              <a:t>list&lt;char&gt; str;</a:t>
            </a:r>
            <a:endParaRPr lang="en-AU" dirty="0"/>
          </a:p>
        </p:txBody>
      </p:sp>
      <p:sp>
        <p:nvSpPr>
          <p:cNvPr id="11" name="Rectangle 10"/>
          <p:cNvSpPr/>
          <p:nvPr/>
        </p:nvSpPr>
        <p:spPr>
          <a:xfrm>
            <a:off x="330198" y="4978398"/>
            <a:ext cx="155448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List: </a:t>
            </a:r>
          </a:p>
          <a:p>
            <a:r>
              <a:rPr lang="pt-BR" dirty="0" smtClean="0"/>
              <a:t>list&lt;char&gt; str;</a:t>
            </a:r>
            <a:endParaRPr lang="en-AU" dirty="0"/>
          </a:p>
        </p:txBody>
      </p:sp>
      <p:sp>
        <p:nvSpPr>
          <p:cNvPr id="12" name="Rectangle 11"/>
          <p:cNvSpPr/>
          <p:nvPr/>
        </p:nvSpPr>
        <p:spPr>
          <a:xfrm>
            <a:off x="9899605" y="979738"/>
            <a:ext cx="1645920" cy="219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smtClean="0"/>
          </a:p>
          <a:p>
            <a:r>
              <a:rPr lang="en-AU" dirty="0" smtClean="0"/>
              <a:t>Stack</a:t>
            </a:r>
            <a:r>
              <a:rPr lang="en-AU" dirty="0" smtClean="0"/>
              <a:t>: LIFO</a:t>
            </a:r>
            <a:endParaRPr lang="en-AU" dirty="0" smtClean="0"/>
          </a:p>
          <a:p>
            <a:r>
              <a:rPr lang="en-AU" dirty="0" smtClean="0"/>
              <a:t>stack&lt;char&gt; </a:t>
            </a:r>
            <a:r>
              <a:rPr lang="en-AU" dirty="0" err="1" smtClean="0"/>
              <a:t>str</a:t>
            </a:r>
            <a:r>
              <a:rPr lang="en-AU" dirty="0" smtClean="0"/>
              <a:t>;</a:t>
            </a:r>
            <a:endParaRPr lang="en-AU" dirty="0"/>
          </a:p>
        </p:txBody>
      </p:sp>
      <p:sp>
        <p:nvSpPr>
          <p:cNvPr id="13" name="Rectangle 12"/>
          <p:cNvSpPr/>
          <p:nvPr/>
        </p:nvSpPr>
        <p:spPr>
          <a:xfrm>
            <a:off x="9078345" y="3377719"/>
            <a:ext cx="247019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7663" algn="l"/>
              </a:tabLst>
            </a:pPr>
            <a:r>
              <a:rPr lang="en-AU" dirty="0" smtClean="0"/>
              <a:t>	Queue</a:t>
            </a:r>
            <a:r>
              <a:rPr lang="en-AU" dirty="0" smtClean="0"/>
              <a:t>: FIFO</a:t>
            </a:r>
            <a:endParaRPr lang="en-AU" dirty="0" smtClean="0"/>
          </a:p>
          <a:p>
            <a:pPr>
              <a:tabLst>
                <a:tab pos="347663" algn="l"/>
              </a:tabLst>
            </a:pPr>
            <a:r>
              <a:rPr lang="pt-BR" dirty="0" smtClean="0"/>
              <a:t>	queue&lt;char&gt; str;</a:t>
            </a:r>
            <a:endParaRPr lang="en-AU" dirty="0"/>
          </a:p>
        </p:txBody>
      </p:sp>
      <p:sp>
        <p:nvSpPr>
          <p:cNvPr id="14" name="Flowchart: Manual Input 13"/>
          <p:cNvSpPr/>
          <p:nvPr/>
        </p:nvSpPr>
        <p:spPr>
          <a:xfrm>
            <a:off x="8207070" y="4393738"/>
            <a:ext cx="3385070" cy="1447801"/>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lvl="1">
              <a:tabLst>
                <a:tab pos="347663" algn="l"/>
              </a:tabLst>
            </a:pPr>
            <a:r>
              <a:rPr lang="en-AU" dirty="0" smtClean="0"/>
              <a:t>	Priority Queue: </a:t>
            </a:r>
            <a:r>
              <a:rPr lang="en-AU" dirty="0"/>
              <a:t>O</a:t>
            </a:r>
            <a:r>
              <a:rPr lang="en-AU" dirty="0" smtClean="0"/>
              <a:t>rganised</a:t>
            </a:r>
            <a:endParaRPr lang="en-AU" dirty="0" smtClean="0"/>
          </a:p>
          <a:p>
            <a:pPr marL="169863" lvl="1">
              <a:tabLst>
                <a:tab pos="347663" algn="l"/>
              </a:tabLst>
            </a:pPr>
            <a:r>
              <a:rPr lang="en-AU" dirty="0" smtClean="0"/>
              <a:t>	</a:t>
            </a:r>
            <a:r>
              <a:rPr lang="en-AU" dirty="0" err="1" smtClean="0"/>
              <a:t>priority_queue</a:t>
            </a:r>
            <a:r>
              <a:rPr lang="en-AU" dirty="0" smtClean="0"/>
              <a:t>&lt;char&gt; </a:t>
            </a:r>
            <a:r>
              <a:rPr lang="en-AU" dirty="0" err="1" smtClean="0"/>
              <a:t>str</a:t>
            </a:r>
            <a:r>
              <a:rPr lang="en-AU" dirty="0" smtClean="0"/>
              <a:t>;</a:t>
            </a:r>
            <a:endParaRPr lang="en-AU" dirty="0"/>
          </a:p>
        </p:txBody>
      </p:sp>
      <p:sp>
        <p:nvSpPr>
          <p:cNvPr id="17" name="Rectangle 16"/>
          <p:cNvSpPr/>
          <p:nvPr/>
        </p:nvSpPr>
        <p:spPr>
          <a:xfrm>
            <a:off x="169333" y="524933"/>
            <a:ext cx="4504267" cy="3285067"/>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r>
              <a:rPr lang="en-AU" dirty="0" smtClean="0">
                <a:solidFill>
                  <a:schemeClr val="accent2">
                    <a:lumMod val="75000"/>
                  </a:schemeClr>
                </a:solidFill>
              </a:rPr>
              <a:t>Base Standard</a:t>
            </a:r>
            <a:endParaRPr lang="en-AU" dirty="0">
              <a:solidFill>
                <a:schemeClr val="accent2">
                  <a:lumMod val="75000"/>
                </a:schemeClr>
              </a:solidFill>
            </a:endParaRPr>
          </a:p>
        </p:txBody>
      </p:sp>
      <p:sp>
        <p:nvSpPr>
          <p:cNvPr id="18" name="Rounded Rectangle 17"/>
          <p:cNvSpPr/>
          <p:nvPr/>
        </p:nvSpPr>
        <p:spPr>
          <a:xfrm>
            <a:off x="164123" y="3948873"/>
            <a:ext cx="3012831" cy="1876194"/>
          </a:xfrm>
          <a:prstGeom prst="roundRect">
            <a:avLst>
              <a:gd name="adj" fmla="val 13351"/>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r"/>
            <a:r>
              <a:rPr lang="en-AU" dirty="0" smtClean="0">
                <a:solidFill>
                  <a:schemeClr val="accent2">
                    <a:lumMod val="75000"/>
                  </a:schemeClr>
                </a:solidFill>
              </a:rPr>
              <a:t>Dynamic</a:t>
            </a:r>
            <a:endParaRPr lang="en-AU" dirty="0">
              <a:solidFill>
                <a:schemeClr val="accent2">
                  <a:lumMod val="75000"/>
                </a:schemeClr>
              </a:solidFill>
            </a:endParaRPr>
          </a:p>
        </p:txBody>
      </p:sp>
      <p:cxnSp>
        <p:nvCxnSpPr>
          <p:cNvPr id="22" name="Straight Arrow Connector 21"/>
          <p:cNvCxnSpPr/>
          <p:nvPr/>
        </p:nvCxnSpPr>
        <p:spPr>
          <a:xfrm flipV="1">
            <a:off x="900930" y="5113866"/>
            <a:ext cx="775471" cy="95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V="1">
            <a:off x="1747597" y="4224866"/>
            <a:ext cx="775471" cy="95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875523" y="5240865"/>
            <a:ext cx="775471" cy="957"/>
          </a:xfrm>
          <a:prstGeom prst="straightConnector1">
            <a:avLst/>
          </a:prstGeom>
          <a:ln w="28575">
            <a:headEnd type="triangl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a:xfrm>
            <a:off x="3641319" y="4168204"/>
            <a:ext cx="821267"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28" name="Oval 27"/>
          <p:cNvSpPr/>
          <p:nvPr/>
        </p:nvSpPr>
        <p:spPr>
          <a:xfrm>
            <a:off x="3903787" y="4735471"/>
            <a:ext cx="821267"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29" name="Oval 28"/>
          <p:cNvSpPr/>
          <p:nvPr/>
        </p:nvSpPr>
        <p:spPr>
          <a:xfrm>
            <a:off x="3810652" y="5387404"/>
            <a:ext cx="821267" cy="313267"/>
          </a:xfrm>
          <a:prstGeom prst="ellipse">
            <a:avLst/>
          </a:prstGeom>
          <a:solidFill>
            <a:schemeClr val="accent2">
              <a:lumMod val="75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r"/>
            <a:endParaRPr lang="en-AU" dirty="0">
              <a:solidFill>
                <a:schemeClr val="accent2">
                  <a:lumMod val="75000"/>
                </a:schemeClr>
              </a:solidFill>
            </a:endParaRPr>
          </a:p>
        </p:txBody>
      </p:sp>
      <p:sp>
        <p:nvSpPr>
          <p:cNvPr id="31" name="TextBox 30"/>
          <p:cNvSpPr txBox="1"/>
          <p:nvPr/>
        </p:nvSpPr>
        <p:spPr>
          <a:xfrm>
            <a:off x="4781898" y="0"/>
            <a:ext cx="4062009" cy="4801314"/>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a:t>
            </a:r>
          </a:p>
          <a:p>
            <a:r>
              <a:rPr lang="en-AU" dirty="0" smtClean="0">
                <a:solidFill>
                  <a:schemeClr val="accent1">
                    <a:lumMod val="50000"/>
                  </a:schemeClr>
                </a:solidFill>
              </a:rPr>
              <a:t>#include &lt;array&gt;</a:t>
            </a:r>
          </a:p>
          <a:p>
            <a:r>
              <a:rPr lang="en-AU" dirty="0" smtClean="0">
                <a:solidFill>
                  <a:schemeClr val="accent1">
                    <a:lumMod val="50000"/>
                  </a:schemeClr>
                </a:solidFill>
              </a:rPr>
              <a:t>#include &lt;vector&gt;</a:t>
            </a:r>
          </a:p>
          <a:p>
            <a:r>
              <a:rPr lang="en-AU" dirty="0" smtClean="0">
                <a:solidFill>
                  <a:schemeClr val="accent1">
                    <a:lumMod val="50000"/>
                  </a:schemeClr>
                </a:solidFill>
              </a:rPr>
              <a:t>#include &lt;</a:t>
            </a:r>
            <a:r>
              <a:rPr lang="en-AU" dirty="0" err="1" smtClean="0">
                <a:solidFill>
                  <a:schemeClr val="accent1">
                    <a:lumMod val="50000"/>
                  </a:schemeClr>
                </a:solidFill>
              </a:rPr>
              <a:t>deque</a:t>
            </a:r>
            <a:r>
              <a:rPr lang="en-AU" dirty="0" smtClean="0">
                <a:solidFill>
                  <a:schemeClr val="accent1">
                    <a:lumMod val="50000"/>
                  </a:schemeClr>
                </a:solidFill>
              </a:rPr>
              <a:t>&gt;</a:t>
            </a:r>
          </a:p>
          <a:p>
            <a:r>
              <a:rPr lang="en-AU" dirty="0">
                <a:solidFill>
                  <a:schemeClr val="accent1">
                    <a:lumMod val="50000"/>
                  </a:schemeClr>
                </a:solidFill>
              </a:rPr>
              <a:t>#include &lt;list&gt;</a:t>
            </a:r>
            <a:endParaRPr lang="en-AU" dirty="0" smtClean="0">
              <a:solidFill>
                <a:schemeClr val="accent1">
                  <a:lumMod val="50000"/>
                </a:schemeClr>
              </a:solidFill>
            </a:endParaRP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a:t>
            </a:r>
          </a:p>
          <a:p>
            <a:r>
              <a:rPr lang="en-AU" dirty="0" smtClean="0"/>
              <a:t>  </a:t>
            </a:r>
            <a:r>
              <a:rPr lang="en-AU" dirty="0" smtClean="0">
                <a:solidFill>
                  <a:schemeClr val="accent1">
                    <a:lumMod val="50000"/>
                  </a:schemeClr>
                </a:solidFill>
              </a:rPr>
              <a:t>char</a:t>
            </a:r>
            <a:r>
              <a:rPr lang="en-AU" dirty="0" smtClean="0"/>
              <a:t> </a:t>
            </a:r>
            <a:r>
              <a:rPr lang="en-AU" dirty="0" err="1" smtClean="0"/>
              <a:t>str</a:t>
            </a:r>
            <a:r>
              <a:rPr lang="en-AU" dirty="0" smtClean="0"/>
              <a:t>[] = {</a:t>
            </a:r>
            <a:r>
              <a:rPr lang="en-AU" dirty="0" smtClean="0">
                <a:solidFill>
                  <a:srgbClr val="FF0000"/>
                </a:solidFill>
              </a:rPr>
              <a:t>'</a:t>
            </a:r>
            <a:r>
              <a:rPr lang="en-AU" dirty="0" err="1" smtClean="0">
                <a:solidFill>
                  <a:srgbClr val="FF0000"/>
                </a:solidFill>
              </a:rPr>
              <a:t>H','e','l','l','o</a:t>
            </a:r>
            <a:r>
              <a:rPr lang="en-AU" dirty="0" smtClean="0">
                <a:solidFill>
                  <a:srgbClr val="FF0000"/>
                </a:solidFill>
              </a:rPr>
              <a:t>','\0'</a:t>
            </a:r>
            <a:r>
              <a:rPr lang="en-AU" dirty="0" smtClean="0"/>
              <a:t>};</a:t>
            </a:r>
          </a:p>
          <a:p>
            <a:r>
              <a:rPr lang="en-AU" dirty="0" smtClean="0">
                <a:solidFill>
                  <a:schemeClr val="bg2">
                    <a:lumMod val="50000"/>
                  </a:schemeClr>
                </a:solidFill>
              </a:rPr>
              <a:t>  //array&lt;char,6&gt; </a:t>
            </a:r>
            <a:r>
              <a:rPr lang="en-AU" dirty="0" err="1" smtClean="0">
                <a:solidFill>
                  <a:schemeClr val="bg2">
                    <a:lumMod val="50000"/>
                  </a:schemeClr>
                </a:solidFill>
              </a:rPr>
              <a:t>str</a:t>
            </a:r>
            <a:r>
              <a:rPr lang="en-AU" dirty="0" smtClean="0">
                <a:solidFill>
                  <a:schemeClr val="bg2">
                    <a:lumMod val="50000"/>
                  </a:schemeClr>
                </a:solidFill>
              </a:rPr>
              <a:t> = {'</a:t>
            </a:r>
            <a:r>
              <a:rPr lang="en-AU" dirty="0" err="1" smtClean="0">
                <a:solidFill>
                  <a:schemeClr val="bg2">
                    <a:lumMod val="50000"/>
                  </a:schemeClr>
                </a:solidFill>
              </a:rPr>
              <a:t>H','e','l','l','o</a:t>
            </a:r>
            <a:r>
              <a:rPr lang="en-AU" dirty="0" smtClean="0">
                <a:solidFill>
                  <a:schemeClr val="bg2">
                    <a:lumMod val="50000"/>
                  </a:schemeClr>
                </a:solidFill>
              </a:rPr>
              <a:t>','\0'};</a:t>
            </a:r>
          </a:p>
          <a:p>
            <a:r>
              <a:rPr lang="en-AU" dirty="0" smtClean="0">
                <a:solidFill>
                  <a:schemeClr val="bg2">
                    <a:lumMod val="50000"/>
                  </a:schemeClr>
                </a:solidFill>
              </a:rPr>
              <a:t>  //vector&lt;char&gt; </a:t>
            </a:r>
            <a:r>
              <a:rPr lang="en-AU" dirty="0" err="1" smtClean="0">
                <a:solidFill>
                  <a:schemeClr val="bg2">
                    <a:lumMod val="50000"/>
                  </a:schemeClr>
                </a:solidFill>
              </a:rPr>
              <a:t>str</a:t>
            </a:r>
            <a:r>
              <a:rPr lang="en-AU" dirty="0" smtClean="0">
                <a:solidFill>
                  <a:schemeClr val="bg2">
                    <a:lumMod val="50000"/>
                  </a:schemeClr>
                </a:solidFill>
              </a:rPr>
              <a:t> = {'</a:t>
            </a:r>
            <a:r>
              <a:rPr lang="en-AU" dirty="0" err="1" smtClean="0">
                <a:solidFill>
                  <a:schemeClr val="bg2">
                    <a:lumMod val="50000"/>
                  </a:schemeClr>
                </a:solidFill>
              </a:rPr>
              <a:t>H','e','l','l','o</a:t>
            </a:r>
            <a:r>
              <a:rPr lang="en-AU" dirty="0" smtClean="0">
                <a:solidFill>
                  <a:schemeClr val="bg2">
                    <a:lumMod val="50000"/>
                  </a:schemeClr>
                </a:solidFill>
              </a:rPr>
              <a:t>','\0'};</a:t>
            </a:r>
          </a:p>
          <a:p>
            <a:r>
              <a:rPr lang="en-AU" dirty="0" smtClean="0">
                <a:solidFill>
                  <a:schemeClr val="bg2">
                    <a:lumMod val="50000"/>
                  </a:schemeClr>
                </a:solidFill>
              </a:rPr>
              <a:t>  //</a:t>
            </a:r>
            <a:r>
              <a:rPr lang="en-AU" dirty="0" err="1" smtClean="0">
                <a:solidFill>
                  <a:schemeClr val="bg2">
                    <a:lumMod val="50000"/>
                  </a:schemeClr>
                </a:solidFill>
              </a:rPr>
              <a:t>deque</a:t>
            </a:r>
            <a:r>
              <a:rPr lang="en-AU" dirty="0" smtClean="0">
                <a:solidFill>
                  <a:schemeClr val="bg2">
                    <a:lumMod val="50000"/>
                  </a:schemeClr>
                </a:solidFill>
              </a:rPr>
              <a:t>&lt;char&gt; </a:t>
            </a:r>
            <a:r>
              <a:rPr lang="en-AU" dirty="0" err="1" smtClean="0">
                <a:solidFill>
                  <a:schemeClr val="bg2">
                    <a:lumMod val="50000"/>
                  </a:schemeClr>
                </a:solidFill>
              </a:rPr>
              <a:t>str</a:t>
            </a:r>
            <a:r>
              <a:rPr lang="en-AU" dirty="0" smtClean="0">
                <a:solidFill>
                  <a:schemeClr val="bg2">
                    <a:lumMod val="50000"/>
                  </a:schemeClr>
                </a:solidFill>
              </a:rPr>
              <a:t> = {'</a:t>
            </a:r>
            <a:r>
              <a:rPr lang="en-AU" dirty="0" err="1" smtClean="0">
                <a:solidFill>
                  <a:schemeClr val="bg2">
                    <a:lumMod val="50000"/>
                  </a:schemeClr>
                </a:solidFill>
              </a:rPr>
              <a:t>H','e','l','l','o</a:t>
            </a:r>
            <a:r>
              <a:rPr lang="en-AU" dirty="0" smtClean="0">
                <a:solidFill>
                  <a:schemeClr val="bg2">
                    <a:lumMod val="50000"/>
                  </a:schemeClr>
                </a:solidFill>
              </a:rPr>
              <a:t>','\0'};</a:t>
            </a:r>
          </a:p>
          <a:p>
            <a:r>
              <a:rPr lang="en-AU" dirty="0">
                <a:solidFill>
                  <a:schemeClr val="bg2">
                    <a:lumMod val="50000"/>
                  </a:schemeClr>
                </a:solidFill>
              </a:rPr>
              <a:t>  </a:t>
            </a:r>
            <a:r>
              <a:rPr lang="en-AU" dirty="0" smtClean="0">
                <a:solidFill>
                  <a:schemeClr val="bg2">
                    <a:lumMod val="50000"/>
                  </a:schemeClr>
                </a:solidFill>
              </a:rPr>
              <a:t>//</a:t>
            </a:r>
            <a:r>
              <a:rPr lang="en-AU" dirty="0">
                <a:solidFill>
                  <a:schemeClr val="bg2">
                    <a:lumMod val="50000"/>
                  </a:schemeClr>
                </a:solidFill>
              </a:rPr>
              <a:t>list&lt;char&gt; </a:t>
            </a:r>
            <a:r>
              <a:rPr lang="en-AU" dirty="0" err="1">
                <a:solidFill>
                  <a:schemeClr val="bg2">
                    <a:lumMod val="50000"/>
                  </a:schemeClr>
                </a:solidFill>
              </a:rPr>
              <a:t>str</a:t>
            </a:r>
            <a:r>
              <a:rPr lang="en-AU" dirty="0">
                <a:solidFill>
                  <a:schemeClr val="bg2">
                    <a:lumMod val="50000"/>
                  </a:schemeClr>
                </a:solidFill>
              </a:rPr>
              <a:t> = {'</a:t>
            </a:r>
            <a:r>
              <a:rPr lang="en-AU" dirty="0" err="1">
                <a:solidFill>
                  <a:schemeClr val="bg2">
                    <a:lumMod val="50000"/>
                  </a:schemeClr>
                </a:solidFill>
              </a:rPr>
              <a:t>H','e','l','l','o</a:t>
            </a:r>
            <a:r>
              <a:rPr lang="en-AU" dirty="0">
                <a:solidFill>
                  <a:schemeClr val="bg2">
                    <a:lumMod val="50000"/>
                  </a:schemeClr>
                </a:solidFill>
              </a:rPr>
              <a:t>','\0'};</a:t>
            </a:r>
            <a:endParaRPr lang="en-AU" dirty="0" smtClean="0">
              <a:solidFill>
                <a:schemeClr val="bg2">
                  <a:lumMod val="50000"/>
                </a:schemeClr>
              </a:solidFill>
            </a:endParaRPr>
          </a:p>
          <a:p>
            <a:endParaRPr lang="en-AU" dirty="0" smtClean="0"/>
          </a:p>
          <a:p>
            <a:r>
              <a:rPr lang="en-AU" dirty="0" smtClean="0"/>
              <a:t>  </a:t>
            </a:r>
            <a:r>
              <a:rPr lang="en-AU" dirty="0" smtClean="0">
                <a:solidFill>
                  <a:srgbClr val="7030A0"/>
                </a:solidFill>
              </a:rPr>
              <a:t>for</a:t>
            </a:r>
            <a:r>
              <a:rPr lang="en-AU" dirty="0" smtClean="0"/>
              <a:t>(</a:t>
            </a:r>
            <a:r>
              <a:rPr lang="en-AU" dirty="0" smtClean="0">
                <a:solidFill>
                  <a:srgbClr val="7030A0"/>
                </a:solidFill>
              </a:rPr>
              <a:t>char</a:t>
            </a:r>
            <a:r>
              <a:rPr lang="en-AU" dirty="0" smtClean="0"/>
              <a:t> </a:t>
            </a:r>
            <a:r>
              <a:rPr lang="en-AU" dirty="0" err="1" smtClean="0"/>
              <a:t>chr</a:t>
            </a:r>
            <a:r>
              <a:rPr lang="en-AU" dirty="0" smtClean="0"/>
              <a:t>: </a:t>
            </a:r>
            <a:r>
              <a:rPr lang="en-AU" dirty="0" err="1" smtClean="0"/>
              <a:t>str</a:t>
            </a:r>
            <a:r>
              <a:rPr lang="en-AU" dirty="0" smtClean="0"/>
              <a:t>){</a:t>
            </a:r>
          </a:p>
          <a:p>
            <a:r>
              <a:rPr lang="en-AU" dirty="0" smtClean="0"/>
              <a:t>     </a:t>
            </a:r>
            <a:r>
              <a:rPr lang="en-AU" dirty="0" err="1" smtClean="0"/>
              <a:t>cout</a:t>
            </a:r>
            <a:r>
              <a:rPr lang="en-AU" dirty="0" smtClean="0"/>
              <a:t> &lt;&lt; </a:t>
            </a:r>
            <a:r>
              <a:rPr lang="en-AU" dirty="0" err="1" smtClean="0"/>
              <a:t>chr</a:t>
            </a:r>
            <a:r>
              <a:rPr lang="en-AU" dirty="0" smtClean="0"/>
              <a:t>; }</a:t>
            </a:r>
          </a:p>
          <a:p>
            <a:r>
              <a:rPr lang="en-AU" dirty="0" smtClean="0"/>
              <a:t>  </a:t>
            </a:r>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p>
        </p:txBody>
      </p:sp>
      <p:cxnSp>
        <p:nvCxnSpPr>
          <p:cNvPr id="33" name="Straight Arrow Connector 32"/>
          <p:cNvCxnSpPr>
            <a:stCxn id="18" idx="3"/>
            <a:endCxn id="27" idx="2"/>
          </p:cNvCxnSpPr>
          <p:nvPr/>
        </p:nvCxnSpPr>
        <p:spPr>
          <a:xfrm flipV="1">
            <a:off x="3176954" y="4324838"/>
            <a:ext cx="464365" cy="562132"/>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27" idx="4"/>
            <a:endCxn id="28" idx="0"/>
          </p:cNvCxnSpPr>
          <p:nvPr/>
        </p:nvCxnSpPr>
        <p:spPr>
          <a:xfrm rot="16200000" flipH="1">
            <a:off x="4056187" y="4477237"/>
            <a:ext cx="254000" cy="262468"/>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8" idx="4"/>
            <a:endCxn id="29" idx="0"/>
          </p:cNvCxnSpPr>
          <p:nvPr/>
        </p:nvCxnSpPr>
        <p:spPr>
          <a:xfrm rot="5400000">
            <a:off x="4098521" y="5171504"/>
            <a:ext cx="338666" cy="93135"/>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0" y="5934670"/>
            <a:ext cx="4297138" cy="923330"/>
          </a:xfrm>
          <a:prstGeom prst="rect">
            <a:avLst/>
          </a:prstGeom>
          <a:noFill/>
        </p:spPr>
        <p:txBody>
          <a:bodyPr wrap="none" rtlCol="0">
            <a:spAutoFit/>
          </a:bodyPr>
          <a:lstStyle/>
          <a:p>
            <a:r>
              <a:rPr lang="en-AU" dirty="0" smtClean="0">
                <a:solidFill>
                  <a:schemeClr val="bg2">
                    <a:lumMod val="50000"/>
                  </a:schemeClr>
                </a:solidFill>
              </a:rPr>
              <a:t>Sequence container are </a:t>
            </a:r>
            <a:r>
              <a:rPr lang="en-AU" b="1" dirty="0" smtClean="0">
                <a:solidFill>
                  <a:schemeClr val="bg2">
                    <a:lumMod val="50000"/>
                  </a:schemeClr>
                </a:solidFill>
              </a:rPr>
              <a:t>“built from scratch”</a:t>
            </a:r>
          </a:p>
          <a:p>
            <a:r>
              <a:rPr lang="en-AU" dirty="0" smtClean="0">
                <a:solidFill>
                  <a:schemeClr val="bg2">
                    <a:lumMod val="50000"/>
                  </a:schemeClr>
                </a:solidFill>
              </a:rPr>
              <a:t>Different data structure and algorithm time</a:t>
            </a:r>
          </a:p>
          <a:p>
            <a:r>
              <a:rPr lang="en-AU" dirty="0" smtClean="0">
                <a:solidFill>
                  <a:schemeClr val="bg2">
                    <a:lumMod val="50000"/>
                  </a:schemeClr>
                </a:solidFill>
              </a:rPr>
              <a:t>Insert(), delete(), get()</a:t>
            </a:r>
          </a:p>
        </p:txBody>
      </p:sp>
      <p:sp>
        <p:nvSpPr>
          <p:cNvPr id="56" name="TextBox 55"/>
          <p:cNvSpPr txBox="1"/>
          <p:nvPr/>
        </p:nvSpPr>
        <p:spPr>
          <a:xfrm>
            <a:off x="6138334" y="5833070"/>
            <a:ext cx="5875868" cy="923330"/>
          </a:xfrm>
          <a:prstGeom prst="rect">
            <a:avLst/>
          </a:prstGeom>
          <a:noFill/>
        </p:spPr>
        <p:txBody>
          <a:bodyPr wrap="square" rtlCol="0">
            <a:spAutoFit/>
          </a:bodyPr>
          <a:lstStyle/>
          <a:p>
            <a:pPr algn="r"/>
            <a:r>
              <a:rPr lang="en-AU" dirty="0" smtClean="0">
                <a:solidFill>
                  <a:schemeClr val="bg2">
                    <a:lumMod val="50000"/>
                  </a:schemeClr>
                </a:solidFill>
              </a:rPr>
              <a:t>Container adapter are</a:t>
            </a:r>
          </a:p>
          <a:p>
            <a:pPr algn="r"/>
            <a:r>
              <a:rPr lang="en-AU" b="1" dirty="0" smtClean="0">
                <a:solidFill>
                  <a:schemeClr val="bg2">
                    <a:lumMod val="50000"/>
                  </a:schemeClr>
                </a:solidFill>
              </a:rPr>
              <a:t>behaviours</a:t>
            </a:r>
            <a:r>
              <a:rPr lang="en-AU" dirty="0" smtClean="0">
                <a:solidFill>
                  <a:schemeClr val="bg2">
                    <a:lumMod val="50000"/>
                  </a:schemeClr>
                </a:solidFill>
              </a:rPr>
              <a:t> added on top of </a:t>
            </a:r>
            <a:r>
              <a:rPr lang="en-AU" b="1" dirty="0" smtClean="0">
                <a:solidFill>
                  <a:schemeClr val="bg2">
                    <a:lumMod val="50000"/>
                  </a:schemeClr>
                </a:solidFill>
              </a:rPr>
              <a:t>Sequence Container</a:t>
            </a:r>
          </a:p>
          <a:p>
            <a:pPr algn="r"/>
            <a:r>
              <a:rPr lang="en-AU" dirty="0" smtClean="0">
                <a:solidFill>
                  <a:schemeClr val="bg2">
                    <a:lumMod val="50000"/>
                  </a:schemeClr>
                </a:solidFill>
              </a:rPr>
              <a:t>Data is controlled by push(), pop()</a:t>
            </a:r>
          </a:p>
        </p:txBody>
      </p:sp>
      <p:sp>
        <p:nvSpPr>
          <p:cNvPr id="57" name="Pentagon 56"/>
          <p:cNvSpPr/>
          <p:nvPr/>
        </p:nvSpPr>
        <p:spPr>
          <a:xfrm>
            <a:off x="9398000" y="889000"/>
            <a:ext cx="905933"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58" name="Pentagon 57"/>
          <p:cNvSpPr/>
          <p:nvPr/>
        </p:nvSpPr>
        <p:spPr>
          <a:xfrm>
            <a:off x="11167532" y="863601"/>
            <a:ext cx="905933"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59" name="Pentagon 58"/>
          <p:cNvSpPr/>
          <p:nvPr/>
        </p:nvSpPr>
        <p:spPr>
          <a:xfrm>
            <a:off x="8458200" y="3505200"/>
            <a:ext cx="905933"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60" name="Pentagon 59"/>
          <p:cNvSpPr/>
          <p:nvPr/>
        </p:nvSpPr>
        <p:spPr>
          <a:xfrm>
            <a:off x="11286067" y="4910668"/>
            <a:ext cx="905933"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61" name="Pentagon 60"/>
          <p:cNvSpPr/>
          <p:nvPr/>
        </p:nvSpPr>
        <p:spPr>
          <a:xfrm rot="5400000">
            <a:off x="9400990" y="4360238"/>
            <a:ext cx="905933"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Push()</a:t>
            </a:r>
            <a:endParaRPr lang="en-AU" dirty="0"/>
          </a:p>
        </p:txBody>
      </p:sp>
      <p:sp>
        <p:nvSpPr>
          <p:cNvPr id="34" name="Pentagon 33"/>
          <p:cNvSpPr/>
          <p:nvPr/>
        </p:nvSpPr>
        <p:spPr>
          <a:xfrm>
            <a:off x="11286067" y="3513669"/>
            <a:ext cx="905933" cy="36406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Pop()</a:t>
            </a:r>
            <a:endParaRPr lang="en-AU" dirty="0"/>
          </a:p>
        </p:txBody>
      </p:sp>
      <p:sp>
        <p:nvSpPr>
          <p:cNvPr id="35" name="TextBox 34"/>
          <p:cNvSpPr txBox="1"/>
          <p:nvPr/>
        </p:nvSpPr>
        <p:spPr>
          <a:xfrm>
            <a:off x="264896" y="2561042"/>
            <a:ext cx="4313139" cy="369332"/>
          </a:xfrm>
          <a:prstGeom prst="rect">
            <a:avLst/>
          </a:prstGeom>
          <a:noFill/>
        </p:spPr>
        <p:txBody>
          <a:bodyPr wrap="square" rtlCol="0">
            <a:spAutoFit/>
          </a:bodyPr>
          <a:lstStyle/>
          <a:p>
            <a:r>
              <a:rPr lang="en-AU" b="1" dirty="0" smtClean="0">
                <a:solidFill>
                  <a:schemeClr val="bg2">
                    <a:lumMod val="50000"/>
                  </a:schemeClr>
                </a:solidFill>
              </a:rPr>
              <a:t>What is the equivalent of </a:t>
            </a:r>
            <a:r>
              <a:rPr lang="en-AU" b="1" dirty="0" err="1" smtClean="0">
                <a:solidFill>
                  <a:schemeClr val="bg2">
                    <a:lumMod val="50000"/>
                  </a:schemeClr>
                </a:solidFill>
              </a:rPr>
              <a:t>deque</a:t>
            </a:r>
            <a:r>
              <a:rPr lang="en-AU" b="1" dirty="0" smtClean="0">
                <a:solidFill>
                  <a:schemeClr val="bg2">
                    <a:lumMod val="50000"/>
                  </a:schemeClr>
                </a:solidFill>
              </a:rPr>
              <a:t> in JAVA ?</a:t>
            </a:r>
          </a:p>
        </p:txBody>
      </p:sp>
      <p:cxnSp>
        <p:nvCxnSpPr>
          <p:cNvPr id="43" name="Straight Arrow Connector 42"/>
          <p:cNvCxnSpPr/>
          <p:nvPr/>
        </p:nvCxnSpPr>
        <p:spPr>
          <a:xfrm>
            <a:off x="2938409" y="3513669"/>
            <a:ext cx="15411" cy="711197"/>
          </a:xfrm>
          <a:prstGeom prst="straightConnector1">
            <a:avLst/>
          </a:prstGeom>
          <a:ln w="28575">
            <a:solidFill>
              <a:schemeClr val="tx1"/>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16170" y="3011093"/>
            <a:ext cx="11188149" cy="3139321"/>
          </a:xfrm>
          <a:prstGeom prst="rect">
            <a:avLst/>
          </a:prstGeom>
          <a:noFill/>
        </p:spPr>
        <p:txBody>
          <a:bodyPr wrap="square" rtlCol="0">
            <a:spAutoFit/>
          </a:bodyPr>
          <a:lstStyle/>
          <a:p>
            <a:r>
              <a:rPr lang="en-AU" dirty="0">
                <a:solidFill>
                  <a:schemeClr val="accent1">
                    <a:lumMod val="50000"/>
                  </a:schemeClr>
                </a:solidFill>
              </a:rPr>
              <a:t>#</a:t>
            </a:r>
            <a:r>
              <a:rPr lang="en-AU" dirty="0" err="1">
                <a:solidFill>
                  <a:schemeClr val="accent1">
                    <a:lumMod val="50000"/>
                  </a:schemeClr>
                </a:solidFill>
              </a:rPr>
              <a:t>ifndef</a:t>
            </a:r>
            <a:r>
              <a:rPr lang="en-AU" dirty="0">
                <a:solidFill>
                  <a:schemeClr val="accent1">
                    <a:lumMod val="50000"/>
                  </a:schemeClr>
                </a:solidFill>
              </a:rPr>
              <a:t> DNODE_H</a:t>
            </a:r>
          </a:p>
          <a:p>
            <a:r>
              <a:rPr lang="en-AU" dirty="0">
                <a:solidFill>
                  <a:schemeClr val="accent1">
                    <a:lumMod val="50000"/>
                  </a:schemeClr>
                </a:solidFill>
              </a:rPr>
              <a:t>#define DNODE_H</a:t>
            </a:r>
          </a:p>
          <a:p>
            <a:endParaRPr lang="en-AU" dirty="0" smtClean="0"/>
          </a:p>
          <a:p>
            <a:r>
              <a:rPr lang="en-AU" dirty="0" smtClean="0">
                <a:solidFill>
                  <a:srgbClr val="7030A0"/>
                </a:solidFill>
              </a:rPr>
              <a:t>template</a:t>
            </a:r>
            <a:r>
              <a:rPr lang="en-AU" dirty="0" smtClean="0"/>
              <a:t> </a:t>
            </a:r>
            <a:r>
              <a:rPr lang="en-AU" dirty="0"/>
              <a:t>&lt;</a:t>
            </a:r>
            <a:r>
              <a:rPr lang="en-AU" dirty="0" err="1">
                <a:solidFill>
                  <a:srgbClr val="7030A0"/>
                </a:solidFill>
              </a:rPr>
              <a:t>typename</a:t>
            </a:r>
            <a:r>
              <a:rPr lang="en-AU" dirty="0"/>
              <a:t> </a:t>
            </a:r>
            <a:r>
              <a:rPr lang="en-AU" dirty="0" err="1"/>
              <a:t>dataType</a:t>
            </a:r>
            <a:r>
              <a:rPr lang="en-AU" dirty="0"/>
              <a:t>&gt; </a:t>
            </a:r>
            <a:r>
              <a:rPr lang="en-AU" dirty="0" err="1">
                <a:solidFill>
                  <a:srgbClr val="7030A0"/>
                </a:solidFill>
              </a:rPr>
              <a:t>struct</a:t>
            </a:r>
            <a:r>
              <a:rPr lang="en-AU" dirty="0"/>
              <a:t> </a:t>
            </a:r>
            <a:r>
              <a:rPr lang="en-AU" dirty="0" err="1" smtClean="0"/>
              <a:t>dnode</a:t>
            </a:r>
            <a:r>
              <a:rPr lang="en-AU" dirty="0" smtClean="0"/>
              <a:t> {</a:t>
            </a:r>
            <a:endParaRPr lang="en-AU" dirty="0"/>
          </a:p>
          <a:p>
            <a:r>
              <a:rPr lang="en-AU" dirty="0" err="1"/>
              <a:t>dataType</a:t>
            </a:r>
            <a:r>
              <a:rPr lang="en-AU" dirty="0"/>
              <a:t> data;</a:t>
            </a:r>
          </a:p>
          <a:p>
            <a:r>
              <a:rPr lang="en-AU" dirty="0" err="1"/>
              <a:t>dnode</a:t>
            </a:r>
            <a:r>
              <a:rPr lang="en-AU" dirty="0"/>
              <a:t> *</a:t>
            </a:r>
            <a:r>
              <a:rPr lang="en-AU" dirty="0" err="1"/>
              <a:t>prev</a:t>
            </a:r>
            <a:r>
              <a:rPr lang="en-AU" dirty="0"/>
              <a:t>, *next;</a:t>
            </a:r>
          </a:p>
          <a:p>
            <a:r>
              <a:rPr lang="en-AU" dirty="0">
                <a:solidFill>
                  <a:schemeClr val="bg2">
                    <a:lumMod val="50000"/>
                  </a:schemeClr>
                </a:solidFill>
              </a:rPr>
              <a:t>// constructors</a:t>
            </a:r>
          </a:p>
          <a:p>
            <a:r>
              <a:rPr lang="en-AU" dirty="0" err="1"/>
              <a:t>dnode</a:t>
            </a:r>
            <a:r>
              <a:rPr lang="en-AU" dirty="0"/>
              <a:t>() : </a:t>
            </a:r>
            <a:r>
              <a:rPr lang="en-AU" dirty="0" err="1"/>
              <a:t>prev</a:t>
            </a:r>
            <a:r>
              <a:rPr lang="en-AU" dirty="0"/>
              <a:t>(</a:t>
            </a:r>
            <a:r>
              <a:rPr lang="en-AU" dirty="0">
                <a:solidFill>
                  <a:schemeClr val="accent2">
                    <a:lumMod val="75000"/>
                  </a:schemeClr>
                </a:solidFill>
              </a:rPr>
              <a:t>NULL</a:t>
            </a:r>
            <a:r>
              <a:rPr lang="en-AU" dirty="0"/>
              <a:t>), next(</a:t>
            </a:r>
            <a:r>
              <a:rPr lang="en-AU" dirty="0">
                <a:solidFill>
                  <a:schemeClr val="accent2">
                    <a:lumMod val="75000"/>
                  </a:schemeClr>
                </a:solidFill>
              </a:rPr>
              <a:t>NULL</a:t>
            </a:r>
            <a:r>
              <a:rPr lang="en-AU" dirty="0"/>
              <a:t>) </a:t>
            </a:r>
            <a:r>
              <a:rPr lang="en-AU" dirty="0" smtClean="0"/>
              <a:t>{}</a:t>
            </a:r>
          </a:p>
          <a:p>
            <a:r>
              <a:rPr lang="en-AU" dirty="0" err="1" smtClean="0"/>
              <a:t>dnode</a:t>
            </a:r>
            <a:r>
              <a:rPr lang="en-AU" dirty="0" smtClean="0"/>
              <a:t>(</a:t>
            </a:r>
            <a:r>
              <a:rPr lang="en-AU" dirty="0" err="1" smtClean="0">
                <a:solidFill>
                  <a:srgbClr val="7030A0"/>
                </a:solidFill>
              </a:rPr>
              <a:t>const</a:t>
            </a:r>
            <a:r>
              <a:rPr lang="en-AU" dirty="0" smtClean="0"/>
              <a:t> </a:t>
            </a:r>
            <a:r>
              <a:rPr lang="en-AU" dirty="0" err="1"/>
              <a:t>dataType</a:t>
            </a:r>
            <a:r>
              <a:rPr lang="en-AU" dirty="0"/>
              <a:t>&amp; </a:t>
            </a:r>
            <a:r>
              <a:rPr lang="en-AU" dirty="0" err="1" smtClean="0"/>
              <a:t>dataItem</a:t>
            </a:r>
            <a:r>
              <a:rPr lang="en-AU" dirty="0" smtClean="0"/>
              <a:t>, </a:t>
            </a:r>
            <a:r>
              <a:rPr lang="en-AU" dirty="0" err="1" smtClean="0"/>
              <a:t>dnode</a:t>
            </a:r>
            <a:r>
              <a:rPr lang="en-AU" dirty="0" smtClean="0"/>
              <a:t> </a:t>
            </a:r>
            <a:r>
              <a:rPr lang="en-AU" dirty="0"/>
              <a:t>*</a:t>
            </a:r>
            <a:r>
              <a:rPr lang="en-AU" dirty="0" err="1"/>
              <a:t>prevPtr</a:t>
            </a:r>
            <a:r>
              <a:rPr lang="en-AU" dirty="0"/>
              <a:t>, </a:t>
            </a:r>
            <a:r>
              <a:rPr lang="en-AU" dirty="0" err="1"/>
              <a:t>dnode</a:t>
            </a:r>
            <a:r>
              <a:rPr lang="en-AU" dirty="0"/>
              <a:t> *</a:t>
            </a:r>
            <a:r>
              <a:rPr lang="en-AU" dirty="0" err="1"/>
              <a:t>nextPtr</a:t>
            </a:r>
            <a:r>
              <a:rPr lang="en-AU" dirty="0"/>
              <a:t>) </a:t>
            </a:r>
            <a:r>
              <a:rPr lang="en-AU" dirty="0" smtClean="0"/>
              <a:t>: data(</a:t>
            </a:r>
            <a:r>
              <a:rPr lang="en-AU" dirty="0" err="1" smtClean="0"/>
              <a:t>dataItem</a:t>
            </a:r>
            <a:r>
              <a:rPr lang="en-AU" dirty="0" smtClean="0"/>
              <a:t>), </a:t>
            </a:r>
            <a:r>
              <a:rPr lang="en-AU" dirty="0" err="1" smtClean="0"/>
              <a:t>prev</a:t>
            </a:r>
            <a:r>
              <a:rPr lang="en-AU" dirty="0" smtClean="0"/>
              <a:t>(</a:t>
            </a:r>
            <a:r>
              <a:rPr lang="en-AU" dirty="0" err="1" smtClean="0"/>
              <a:t>prevPtr</a:t>
            </a:r>
            <a:r>
              <a:rPr lang="en-AU" dirty="0" smtClean="0"/>
              <a:t>), next(</a:t>
            </a:r>
            <a:r>
              <a:rPr lang="en-AU" dirty="0" err="1" smtClean="0"/>
              <a:t>nextPtr</a:t>
            </a:r>
            <a:r>
              <a:rPr lang="en-AU" dirty="0"/>
              <a:t>) </a:t>
            </a:r>
            <a:r>
              <a:rPr lang="en-AU" dirty="0" smtClean="0"/>
              <a:t>{} };</a:t>
            </a:r>
            <a:endParaRPr lang="en-AU" dirty="0"/>
          </a:p>
          <a:p>
            <a:endParaRPr lang="en-AU" dirty="0" smtClean="0">
              <a:solidFill>
                <a:schemeClr val="accent1">
                  <a:lumMod val="50000"/>
                </a:schemeClr>
              </a:solidFill>
            </a:endParaRPr>
          </a:p>
          <a:p>
            <a:r>
              <a:rPr lang="en-AU" dirty="0" smtClean="0">
                <a:solidFill>
                  <a:schemeClr val="accent1">
                    <a:lumMod val="50000"/>
                  </a:schemeClr>
                </a:solidFill>
              </a:rPr>
              <a:t>#</a:t>
            </a:r>
            <a:r>
              <a:rPr lang="en-AU" dirty="0" err="1">
                <a:solidFill>
                  <a:schemeClr val="accent1">
                    <a:lumMod val="50000"/>
                  </a:schemeClr>
                </a:solidFill>
              </a:rPr>
              <a:t>endif</a:t>
            </a:r>
            <a:endParaRPr lang="en-AU" dirty="0">
              <a:solidFill>
                <a:schemeClr val="accent1">
                  <a:lumMod val="50000"/>
                </a:schemeClr>
              </a:solidFill>
            </a:endParaRPr>
          </a:p>
        </p:txBody>
      </p:sp>
      <p:sp>
        <p:nvSpPr>
          <p:cNvPr id="8" name="Rectangle 7"/>
          <p:cNvSpPr/>
          <p:nvPr/>
        </p:nvSpPr>
        <p:spPr>
          <a:xfrm>
            <a:off x="7072406" y="1651422"/>
            <a:ext cx="2087495" cy="1979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9" name="Oval 8"/>
          <p:cNvSpPr/>
          <p:nvPr/>
        </p:nvSpPr>
        <p:spPr>
          <a:xfrm>
            <a:off x="7585139" y="312875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 name="Oval 9"/>
          <p:cNvSpPr/>
          <p:nvPr/>
        </p:nvSpPr>
        <p:spPr>
          <a:xfrm>
            <a:off x="7585139" y="2554030"/>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5" name="TextBox 14"/>
          <p:cNvSpPr txBox="1"/>
          <p:nvPr/>
        </p:nvSpPr>
        <p:spPr>
          <a:xfrm>
            <a:off x="4267201" y="508000"/>
            <a:ext cx="5523692" cy="523220"/>
          </a:xfrm>
          <a:prstGeom prst="rect">
            <a:avLst/>
          </a:prstGeom>
          <a:noFill/>
        </p:spPr>
        <p:txBody>
          <a:bodyPr wrap="none" rtlCol="0">
            <a:spAutoFit/>
          </a:bodyPr>
          <a:lstStyle/>
          <a:p>
            <a:r>
              <a:rPr lang="en-AU" sz="2800" dirty="0" smtClean="0">
                <a:solidFill>
                  <a:schemeClr val="bg2">
                    <a:lumMod val="50000"/>
                  </a:schemeClr>
                </a:solidFill>
              </a:rPr>
              <a:t>Template for the Node class for a List</a:t>
            </a:r>
            <a:endParaRPr lang="en-AU" sz="2800" dirty="0">
              <a:solidFill>
                <a:schemeClr val="bg2">
                  <a:lumMod val="50000"/>
                </a:schemeClr>
              </a:solidFill>
            </a:endParaRPr>
          </a:p>
        </p:txBody>
      </p:sp>
      <p:sp>
        <p:nvSpPr>
          <p:cNvPr id="17" name="Oval 16"/>
          <p:cNvSpPr/>
          <p:nvPr/>
        </p:nvSpPr>
        <p:spPr>
          <a:xfrm>
            <a:off x="7585139" y="197930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err="1" smtClean="0"/>
              <a:t>prev</a:t>
            </a:r>
            <a:endParaRPr lang="en-AU" dirty="0"/>
          </a:p>
        </p:txBody>
      </p:sp>
      <p:sp>
        <p:nvSpPr>
          <p:cNvPr id="11" name="TextBox 10"/>
          <p:cNvSpPr txBox="1"/>
          <p:nvPr/>
        </p:nvSpPr>
        <p:spPr>
          <a:xfrm>
            <a:off x="3151488" y="6108434"/>
            <a:ext cx="5232571" cy="369332"/>
          </a:xfrm>
          <a:prstGeom prst="rect">
            <a:avLst/>
          </a:prstGeom>
          <a:noFill/>
        </p:spPr>
        <p:txBody>
          <a:bodyPr wrap="square" rtlCol="0">
            <a:spAutoFit/>
          </a:bodyPr>
          <a:lstStyle/>
          <a:p>
            <a:r>
              <a:rPr lang="en-AU" dirty="0" smtClean="0">
                <a:solidFill>
                  <a:schemeClr val="bg2">
                    <a:lumMod val="50000"/>
                  </a:schemeClr>
                </a:solidFill>
              </a:rPr>
              <a:t>Here the node for a list uses a datatype</a:t>
            </a:r>
            <a:endParaRPr lang="en-AU" dirty="0">
              <a:solidFill>
                <a:schemeClr val="bg2">
                  <a:lumMod val="50000"/>
                </a:schemeClr>
              </a:solidFill>
            </a:endParaRPr>
          </a:p>
        </p:txBody>
      </p:sp>
      <p:cxnSp>
        <p:nvCxnSpPr>
          <p:cNvPr id="12" name="Straight Arrow Connector 11"/>
          <p:cNvCxnSpPr>
            <a:stCxn id="11" idx="0"/>
          </p:cNvCxnSpPr>
          <p:nvPr/>
        </p:nvCxnSpPr>
        <p:spPr>
          <a:xfrm flipH="1" flipV="1">
            <a:off x="3286898" y="5611168"/>
            <a:ext cx="2480876" cy="497266"/>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4" name="Rounded Rectangle 13"/>
          <p:cNvSpPr/>
          <p:nvPr/>
        </p:nvSpPr>
        <p:spPr>
          <a:xfrm>
            <a:off x="7520710" y="4180703"/>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cxnSp>
        <p:nvCxnSpPr>
          <p:cNvPr id="16" name="Straight Arrow Connector 15"/>
          <p:cNvCxnSpPr>
            <a:stCxn id="9" idx="4"/>
            <a:endCxn id="14" idx="0"/>
          </p:cNvCxnSpPr>
          <p:nvPr/>
        </p:nvCxnSpPr>
        <p:spPr>
          <a:xfrm>
            <a:off x="8158668" y="3556200"/>
            <a:ext cx="0" cy="62450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4163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9691" y="1649002"/>
            <a:ext cx="1584000" cy="245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5" name="Rounded Rectangle 4"/>
          <p:cNvSpPr/>
          <p:nvPr/>
        </p:nvSpPr>
        <p:spPr>
          <a:xfrm>
            <a:off x="2614019" y="4652918"/>
            <a:ext cx="1109183"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2595082" y="3543736"/>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2595082" y="297020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3168611" y="3971177"/>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4400127" y="1649002"/>
            <a:ext cx="1584000" cy="245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18" name="Rounded Rectangle 17"/>
          <p:cNvSpPr/>
          <p:nvPr/>
        </p:nvSpPr>
        <p:spPr>
          <a:xfrm>
            <a:off x="4644455" y="4652918"/>
            <a:ext cx="1109183"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4625518" y="3543736"/>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4625518" y="297020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5199047" y="3971177"/>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3742140" y="3183929"/>
            <a:ext cx="657987"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9072" y="2983735"/>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76130" y="3192042"/>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1" y="194784"/>
            <a:ext cx="9482301" cy="564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smtClean="0">
                <a:solidFill>
                  <a:schemeClr val="tx1"/>
                </a:solidFill>
              </a:rPr>
              <a:t>List</a:t>
            </a:r>
          </a:p>
          <a:p>
            <a:endParaRPr lang="en-AU" dirty="0" smtClean="0">
              <a:solidFill>
                <a:schemeClr val="tx1"/>
              </a:solidFill>
            </a:endParaRPr>
          </a:p>
        </p:txBody>
      </p:sp>
      <p:sp>
        <p:nvSpPr>
          <p:cNvPr id="24" name="Rectangle 23"/>
          <p:cNvSpPr/>
          <p:nvPr/>
        </p:nvSpPr>
        <p:spPr>
          <a:xfrm>
            <a:off x="6334938" y="1643505"/>
            <a:ext cx="1584000" cy="245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a:t>
            </a:r>
            <a:endParaRPr lang="en-AU" dirty="0"/>
          </a:p>
        </p:txBody>
      </p:sp>
      <p:sp>
        <p:nvSpPr>
          <p:cNvPr id="27" name="Oval 26"/>
          <p:cNvSpPr/>
          <p:nvPr/>
        </p:nvSpPr>
        <p:spPr>
          <a:xfrm>
            <a:off x="6560329" y="353823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6560329" y="296471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5772576" y="3183929"/>
            <a:ext cx="562362"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ounded Rectangle 34"/>
          <p:cNvSpPr/>
          <p:nvPr/>
        </p:nvSpPr>
        <p:spPr>
          <a:xfrm>
            <a:off x="6587037" y="4646168"/>
            <a:ext cx="1090096" cy="853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rot="5400000">
            <a:off x="6792728" y="4305038"/>
            <a:ext cx="680488" cy="177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1" name="Oval 30"/>
          <p:cNvSpPr/>
          <p:nvPr/>
        </p:nvSpPr>
        <p:spPr>
          <a:xfrm>
            <a:off x="2470876" y="2421027"/>
            <a:ext cx="139546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previous</a:t>
            </a:r>
            <a:endParaRPr lang="en-AU" dirty="0"/>
          </a:p>
        </p:txBody>
      </p:sp>
      <p:sp>
        <p:nvSpPr>
          <p:cNvPr id="33" name="Oval 32"/>
          <p:cNvSpPr/>
          <p:nvPr/>
        </p:nvSpPr>
        <p:spPr>
          <a:xfrm>
            <a:off x="4501312" y="2410207"/>
            <a:ext cx="139546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previous</a:t>
            </a:r>
            <a:endParaRPr lang="en-AU" dirty="0"/>
          </a:p>
        </p:txBody>
      </p:sp>
      <p:sp>
        <p:nvSpPr>
          <p:cNvPr id="34" name="Oval 33"/>
          <p:cNvSpPr/>
          <p:nvPr/>
        </p:nvSpPr>
        <p:spPr>
          <a:xfrm>
            <a:off x="6436124" y="2386437"/>
            <a:ext cx="139546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previous</a:t>
            </a:r>
            <a:endParaRPr lang="en-AU" dirty="0"/>
          </a:p>
        </p:txBody>
      </p:sp>
      <p:cxnSp>
        <p:nvCxnSpPr>
          <p:cNvPr id="38" name="Straight Arrow Connector 37"/>
          <p:cNvCxnSpPr>
            <a:stCxn id="34" idx="2"/>
            <a:endCxn id="17" idx="3"/>
          </p:cNvCxnSpPr>
          <p:nvPr/>
        </p:nvCxnSpPr>
        <p:spPr>
          <a:xfrm flipH="1">
            <a:off x="5984127" y="2600158"/>
            <a:ext cx="451997" cy="276212"/>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33" idx="2"/>
            <a:endCxn id="4" idx="3"/>
          </p:cNvCxnSpPr>
          <p:nvPr/>
        </p:nvCxnSpPr>
        <p:spPr>
          <a:xfrm flipH="1">
            <a:off x="3953691" y="2623928"/>
            <a:ext cx="547621" cy="252442"/>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40" name="Oval 39"/>
          <p:cNvSpPr/>
          <p:nvPr/>
        </p:nvSpPr>
        <p:spPr>
          <a:xfrm>
            <a:off x="8365374" y="2421026"/>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tail</a:t>
            </a:r>
            <a:endParaRPr lang="en-AU" dirty="0"/>
          </a:p>
        </p:txBody>
      </p:sp>
      <p:cxnSp>
        <p:nvCxnSpPr>
          <p:cNvPr id="41" name="Straight Arrow Connector 40"/>
          <p:cNvCxnSpPr>
            <a:stCxn id="40" idx="2"/>
            <a:endCxn id="24" idx="3"/>
          </p:cNvCxnSpPr>
          <p:nvPr/>
        </p:nvCxnSpPr>
        <p:spPr>
          <a:xfrm flipH="1">
            <a:off x="7918938" y="2634747"/>
            <a:ext cx="446436" cy="23612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937409" y="1700597"/>
            <a:ext cx="2007907" cy="923330"/>
          </a:xfrm>
          <a:prstGeom prst="rect">
            <a:avLst/>
          </a:prstGeom>
          <a:noFill/>
        </p:spPr>
        <p:txBody>
          <a:bodyPr wrap="square" rtlCol="0">
            <a:spAutoFit/>
          </a:bodyPr>
          <a:lstStyle/>
          <a:p>
            <a:r>
              <a:rPr lang="en-AU" dirty="0" smtClean="0">
                <a:solidFill>
                  <a:schemeClr val="bg2">
                    <a:lumMod val="50000"/>
                  </a:schemeClr>
                </a:solidFill>
              </a:rPr>
              <a:t>Forward list only point towards the next* node</a:t>
            </a:r>
            <a:endParaRPr lang="en-AU" dirty="0">
              <a:solidFill>
                <a:schemeClr val="bg2">
                  <a:lumMod val="50000"/>
                </a:schemeClr>
              </a:solidFill>
            </a:endParaRPr>
          </a:p>
        </p:txBody>
      </p:sp>
      <p:sp>
        <p:nvSpPr>
          <p:cNvPr id="36" name="TextBox 35"/>
          <p:cNvSpPr txBox="1"/>
          <p:nvPr/>
        </p:nvSpPr>
        <p:spPr>
          <a:xfrm>
            <a:off x="9908783" y="2750149"/>
            <a:ext cx="2007907" cy="923330"/>
          </a:xfrm>
          <a:prstGeom prst="rect">
            <a:avLst/>
          </a:prstGeom>
          <a:noFill/>
        </p:spPr>
        <p:txBody>
          <a:bodyPr wrap="square" rtlCol="0">
            <a:spAutoFit/>
          </a:bodyPr>
          <a:lstStyle/>
          <a:p>
            <a:r>
              <a:rPr lang="en-AU" dirty="0" smtClean="0">
                <a:solidFill>
                  <a:schemeClr val="bg2">
                    <a:lumMod val="50000"/>
                  </a:schemeClr>
                </a:solidFill>
              </a:rPr>
              <a:t>list points towards the next* node and the previous* node</a:t>
            </a:r>
            <a:endParaRPr lang="en-AU" dirty="0">
              <a:solidFill>
                <a:schemeClr val="bg2">
                  <a:lumMod val="50000"/>
                </a:schemeClr>
              </a:solidFill>
            </a:endParaRPr>
          </a:p>
        </p:txBody>
      </p:sp>
    </p:spTree>
    <p:extLst>
      <p:ext uri="{BB962C8B-B14F-4D97-AF65-F5344CB8AC3E}">
        <p14:creationId xmlns:p14="http://schemas.microsoft.com/office/powerpoint/2010/main" val="334147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800" y="203200"/>
            <a:ext cx="1403333" cy="461665"/>
          </a:xfrm>
          <a:prstGeom prst="rect">
            <a:avLst/>
          </a:prstGeom>
          <a:noFill/>
        </p:spPr>
        <p:txBody>
          <a:bodyPr wrap="none" rtlCol="0">
            <a:spAutoFit/>
          </a:bodyPr>
          <a:lstStyle/>
          <a:p>
            <a:r>
              <a:rPr lang="en-AU" sz="2400" dirty="0" err="1" smtClean="0"/>
              <a:t>Interators</a:t>
            </a:r>
            <a:endParaRPr lang="en-AU" sz="2400" dirty="0"/>
          </a:p>
        </p:txBody>
      </p:sp>
      <p:sp>
        <p:nvSpPr>
          <p:cNvPr id="6" name="TextBox 5"/>
          <p:cNvSpPr txBox="1"/>
          <p:nvPr/>
        </p:nvSpPr>
        <p:spPr>
          <a:xfrm>
            <a:off x="520375" y="1102620"/>
            <a:ext cx="5611664" cy="4524315"/>
          </a:xfrm>
          <a:prstGeom prst="rect">
            <a:avLst/>
          </a:prstGeom>
          <a:noFill/>
        </p:spPr>
        <p:txBody>
          <a:bodyPr wrap="non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a:t>
            </a:r>
          </a:p>
          <a:p>
            <a:r>
              <a:rPr lang="en-AU" dirty="0" smtClean="0">
                <a:solidFill>
                  <a:schemeClr val="accent1">
                    <a:lumMod val="50000"/>
                  </a:schemeClr>
                </a:solidFill>
              </a:rPr>
              <a:t>#include &lt;vector&gt;</a:t>
            </a:r>
          </a:p>
          <a:p>
            <a:r>
              <a:rPr lang="en-AU" dirty="0" smtClean="0">
                <a:solidFill>
                  <a:schemeClr val="accent1">
                    <a:lumMod val="50000"/>
                  </a:schemeClr>
                </a:solidFill>
              </a:rPr>
              <a:t>#include &lt;list&gt;</a:t>
            </a:r>
          </a:p>
          <a:p>
            <a:r>
              <a:rPr lang="en-AU" dirty="0" smtClean="0">
                <a:solidFill>
                  <a:srgbClr val="7030A0"/>
                </a:solidFill>
              </a:rPr>
              <a:t>using namespace </a:t>
            </a:r>
            <a:r>
              <a:rPr lang="en-AU" dirty="0" smtClean="0">
                <a:solidFill>
                  <a:schemeClr val="accent6">
                    <a:lumMod val="75000"/>
                  </a:schemeClr>
                </a:solidFill>
              </a:rPr>
              <a:t>std</a:t>
            </a:r>
            <a:r>
              <a:rPr lang="en-AU" dirty="0" smtClean="0"/>
              <a:t>; </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a:t>
            </a:r>
          </a:p>
          <a:p>
            <a:r>
              <a:rPr lang="en-AU" dirty="0" smtClean="0"/>
              <a:t>	</a:t>
            </a:r>
            <a:r>
              <a:rPr lang="en-AU" dirty="0" err="1" smtClean="0">
                <a:solidFill>
                  <a:schemeClr val="accent1">
                    <a:lumMod val="50000"/>
                  </a:schemeClr>
                </a:solidFill>
              </a:rPr>
              <a:t>int</a:t>
            </a:r>
            <a:r>
              <a:rPr lang="en-AU" dirty="0" smtClean="0"/>
              <a:t> </a:t>
            </a:r>
            <a:r>
              <a:rPr lang="en-AU" dirty="0" err="1" smtClean="0"/>
              <a:t>ints</a:t>
            </a:r>
            <a:r>
              <a:rPr lang="en-AU" dirty="0" smtClean="0"/>
              <a:t>[] = {</a:t>
            </a:r>
            <a:r>
              <a:rPr lang="en-AU" dirty="0" smtClean="0">
                <a:solidFill>
                  <a:schemeClr val="accent2">
                    <a:lumMod val="75000"/>
                  </a:schemeClr>
                </a:solidFill>
              </a:rPr>
              <a:t>10</a:t>
            </a:r>
            <a:r>
              <a:rPr lang="en-AU" dirty="0" smtClean="0"/>
              <a:t>,</a:t>
            </a:r>
            <a:r>
              <a:rPr lang="en-AU" dirty="0" smtClean="0">
                <a:solidFill>
                  <a:schemeClr val="accent2">
                    <a:lumMod val="75000"/>
                  </a:schemeClr>
                </a:solidFill>
              </a:rPr>
              <a:t>9</a:t>
            </a:r>
            <a:r>
              <a:rPr lang="en-AU" dirty="0" smtClean="0"/>
              <a:t>,</a:t>
            </a:r>
            <a:r>
              <a:rPr lang="en-AU" dirty="0" smtClean="0">
                <a:solidFill>
                  <a:schemeClr val="accent2">
                    <a:lumMod val="75000"/>
                  </a:schemeClr>
                </a:solidFill>
              </a:rPr>
              <a:t>8</a:t>
            </a:r>
            <a:r>
              <a:rPr lang="en-AU" dirty="0" smtClean="0"/>
              <a:t>,</a:t>
            </a:r>
            <a:r>
              <a:rPr lang="en-AU" dirty="0" smtClean="0">
                <a:solidFill>
                  <a:schemeClr val="accent2">
                    <a:lumMod val="75000"/>
                  </a:schemeClr>
                </a:solidFill>
              </a:rPr>
              <a:t>7</a:t>
            </a:r>
            <a:r>
              <a:rPr lang="en-AU" dirty="0" smtClean="0"/>
              <a:t>,</a:t>
            </a:r>
            <a:r>
              <a:rPr lang="en-AU" dirty="0" smtClean="0">
                <a:solidFill>
                  <a:schemeClr val="accent2">
                    <a:lumMod val="75000"/>
                  </a:schemeClr>
                </a:solidFill>
              </a:rPr>
              <a:t>6</a:t>
            </a:r>
            <a:r>
              <a:rPr lang="en-AU" dirty="0" smtClean="0"/>
              <a:t>,</a:t>
            </a:r>
            <a:r>
              <a:rPr lang="en-AU" dirty="0" smtClean="0">
                <a:solidFill>
                  <a:schemeClr val="accent2">
                    <a:lumMod val="75000"/>
                  </a:schemeClr>
                </a:solidFill>
              </a:rPr>
              <a:t>5</a:t>
            </a:r>
            <a:r>
              <a:rPr lang="en-AU" dirty="0" smtClean="0"/>
              <a:t>,</a:t>
            </a:r>
            <a:r>
              <a:rPr lang="en-AU" dirty="0" smtClean="0">
                <a:solidFill>
                  <a:schemeClr val="accent2">
                    <a:lumMod val="75000"/>
                  </a:schemeClr>
                </a:solidFill>
              </a:rPr>
              <a:t>4</a:t>
            </a:r>
            <a:r>
              <a:rPr lang="en-AU" dirty="0" smtClean="0"/>
              <a:t>,</a:t>
            </a:r>
            <a:r>
              <a:rPr lang="en-AU" dirty="0" smtClean="0">
                <a:solidFill>
                  <a:schemeClr val="accent2">
                    <a:lumMod val="75000"/>
                  </a:schemeClr>
                </a:solidFill>
              </a:rPr>
              <a:t>3</a:t>
            </a:r>
            <a:r>
              <a:rPr lang="en-AU" dirty="0" smtClean="0"/>
              <a:t>,</a:t>
            </a:r>
            <a:r>
              <a:rPr lang="en-AU" dirty="0" smtClean="0">
                <a:solidFill>
                  <a:schemeClr val="accent2">
                    <a:lumMod val="75000"/>
                  </a:schemeClr>
                </a:solidFill>
              </a:rPr>
              <a:t>2</a:t>
            </a:r>
            <a:r>
              <a:rPr lang="en-AU" dirty="0" smtClean="0"/>
              <a:t>,</a:t>
            </a:r>
            <a:r>
              <a:rPr lang="en-AU" dirty="0" smtClean="0">
                <a:solidFill>
                  <a:schemeClr val="accent2">
                    <a:lumMod val="75000"/>
                  </a:schemeClr>
                </a:solidFill>
              </a:rPr>
              <a:t>1</a:t>
            </a:r>
            <a:r>
              <a:rPr lang="en-AU" dirty="0" smtClean="0"/>
              <a:t>};</a:t>
            </a:r>
          </a:p>
          <a:p>
            <a:r>
              <a:rPr lang="en-AU" dirty="0" smtClean="0"/>
              <a:t>	vector&lt;</a:t>
            </a:r>
            <a:r>
              <a:rPr lang="en-AU" dirty="0" err="1" smtClean="0">
                <a:solidFill>
                  <a:schemeClr val="accent1">
                    <a:lumMod val="50000"/>
                  </a:schemeClr>
                </a:solidFill>
              </a:rPr>
              <a:t>int</a:t>
            </a:r>
            <a:r>
              <a:rPr lang="en-AU" dirty="0" smtClean="0"/>
              <a:t>&gt;  </a:t>
            </a:r>
            <a:r>
              <a:rPr lang="en-AU" dirty="0" err="1"/>
              <a:t>intscontainer</a:t>
            </a:r>
            <a:r>
              <a:rPr lang="en-AU" dirty="0"/>
              <a:t> (</a:t>
            </a:r>
            <a:r>
              <a:rPr lang="en-AU" dirty="0" err="1"/>
              <a:t>ints</a:t>
            </a:r>
            <a:r>
              <a:rPr lang="en-AU" dirty="0"/>
              <a:t>, ints+</a:t>
            </a:r>
            <a:r>
              <a:rPr lang="en-AU" dirty="0">
                <a:solidFill>
                  <a:schemeClr val="accent2">
                    <a:lumMod val="75000"/>
                  </a:schemeClr>
                </a:solidFill>
              </a:rPr>
              <a:t>10</a:t>
            </a:r>
            <a:r>
              <a:rPr lang="en-AU" dirty="0"/>
              <a:t>);</a:t>
            </a:r>
          </a:p>
          <a:p>
            <a:r>
              <a:rPr lang="en-AU" dirty="0" smtClean="0"/>
              <a:t>	</a:t>
            </a:r>
            <a:r>
              <a:rPr lang="en-AU" dirty="0" smtClean="0">
                <a:solidFill>
                  <a:schemeClr val="bg2">
                    <a:lumMod val="50000"/>
                  </a:schemeClr>
                </a:solidFill>
              </a:rPr>
              <a:t>//list&lt;</a:t>
            </a:r>
            <a:r>
              <a:rPr lang="en-AU" dirty="0" err="1" smtClean="0">
                <a:solidFill>
                  <a:schemeClr val="bg2">
                    <a:lumMod val="50000"/>
                  </a:schemeClr>
                </a:solidFill>
              </a:rPr>
              <a:t>int</a:t>
            </a:r>
            <a:r>
              <a:rPr lang="en-AU" dirty="0" smtClean="0">
                <a:solidFill>
                  <a:schemeClr val="bg2">
                    <a:lumMod val="50000"/>
                  </a:schemeClr>
                </a:solidFill>
              </a:rPr>
              <a:t>&gt; </a:t>
            </a:r>
            <a:r>
              <a:rPr lang="en-AU" dirty="0" err="1">
                <a:solidFill>
                  <a:schemeClr val="bg2">
                    <a:lumMod val="50000"/>
                  </a:schemeClr>
                </a:solidFill>
              </a:rPr>
              <a:t>intscontainer</a:t>
            </a:r>
            <a:r>
              <a:rPr lang="en-AU" dirty="0">
                <a:solidFill>
                  <a:schemeClr val="bg2">
                    <a:lumMod val="50000"/>
                  </a:schemeClr>
                </a:solidFill>
              </a:rPr>
              <a:t> (</a:t>
            </a:r>
            <a:r>
              <a:rPr lang="en-AU" dirty="0" err="1">
                <a:solidFill>
                  <a:schemeClr val="bg2">
                    <a:lumMod val="50000"/>
                  </a:schemeClr>
                </a:solidFill>
              </a:rPr>
              <a:t>ints</a:t>
            </a:r>
            <a:r>
              <a:rPr lang="en-AU" dirty="0">
                <a:solidFill>
                  <a:schemeClr val="bg2">
                    <a:lumMod val="50000"/>
                  </a:schemeClr>
                </a:solidFill>
              </a:rPr>
              <a:t>, ints+10</a:t>
            </a:r>
            <a:r>
              <a:rPr lang="en-AU" dirty="0" smtClean="0">
                <a:solidFill>
                  <a:schemeClr val="bg2">
                    <a:lumMod val="50000"/>
                  </a:schemeClr>
                </a:solidFill>
              </a:rPr>
              <a:t>);</a:t>
            </a:r>
          </a:p>
          <a:p>
            <a:r>
              <a:rPr lang="en-AU" dirty="0" smtClean="0"/>
              <a:t>	</a:t>
            </a:r>
          </a:p>
          <a:p>
            <a:r>
              <a:rPr lang="en-AU" dirty="0" smtClean="0"/>
              <a:t>	</a:t>
            </a:r>
            <a:r>
              <a:rPr lang="en-AU" dirty="0" smtClean="0">
                <a:solidFill>
                  <a:srgbClr val="7030A0"/>
                </a:solidFill>
              </a:rPr>
              <a:t>for</a:t>
            </a:r>
            <a:r>
              <a:rPr lang="en-AU" dirty="0" smtClean="0"/>
              <a:t> (vector&lt;</a:t>
            </a:r>
            <a:r>
              <a:rPr lang="en-AU" dirty="0" err="1" smtClean="0">
                <a:solidFill>
                  <a:schemeClr val="accent1">
                    <a:lumMod val="50000"/>
                  </a:schemeClr>
                </a:solidFill>
              </a:rPr>
              <a:t>int</a:t>
            </a:r>
            <a:r>
              <a:rPr lang="en-AU" dirty="0" smtClean="0"/>
              <a:t>&gt;::iterator </a:t>
            </a:r>
            <a:r>
              <a:rPr lang="en-AU" dirty="0" err="1" smtClean="0"/>
              <a:t>i</a:t>
            </a:r>
            <a:r>
              <a:rPr lang="en-AU" dirty="0" smtClean="0"/>
              <a:t>=</a:t>
            </a:r>
            <a:r>
              <a:rPr lang="en-AU" dirty="0" err="1" smtClean="0"/>
              <a:t>intscontainer.begin</a:t>
            </a:r>
            <a:r>
              <a:rPr lang="en-AU" dirty="0" smtClean="0"/>
              <a:t>();</a:t>
            </a:r>
          </a:p>
          <a:p>
            <a:r>
              <a:rPr lang="en-AU" dirty="0"/>
              <a:t>	</a:t>
            </a:r>
            <a:r>
              <a:rPr lang="en-AU" dirty="0" smtClean="0"/>
              <a:t>	 </a:t>
            </a:r>
            <a:r>
              <a:rPr lang="en-AU" dirty="0" err="1" smtClean="0"/>
              <a:t>i</a:t>
            </a:r>
            <a:r>
              <a:rPr lang="en-AU" dirty="0" smtClean="0"/>
              <a:t>!=</a:t>
            </a:r>
            <a:r>
              <a:rPr lang="en-AU" dirty="0" err="1" smtClean="0"/>
              <a:t>intscontainer.end</a:t>
            </a:r>
            <a:r>
              <a:rPr lang="en-AU" dirty="0" smtClean="0"/>
              <a:t>();</a:t>
            </a:r>
          </a:p>
          <a:p>
            <a:r>
              <a:rPr lang="en-AU" dirty="0"/>
              <a:t>	</a:t>
            </a:r>
            <a:r>
              <a:rPr lang="en-AU" dirty="0" smtClean="0"/>
              <a:t>		 ++</a:t>
            </a:r>
            <a:r>
              <a:rPr lang="en-AU" dirty="0" err="1" smtClean="0"/>
              <a:t>i</a:t>
            </a:r>
            <a:r>
              <a:rPr lang="en-AU" dirty="0" smtClean="0"/>
              <a:t>)</a:t>
            </a:r>
          </a:p>
          <a:p>
            <a:r>
              <a:rPr lang="en-AU" dirty="0" smtClean="0"/>
              <a:t>		</a:t>
            </a:r>
            <a:r>
              <a:rPr lang="en-AU" dirty="0" err="1" smtClean="0"/>
              <a:t>cout</a:t>
            </a:r>
            <a:r>
              <a:rPr lang="en-AU" dirty="0" smtClean="0"/>
              <a:t> &lt;&lt; *</a:t>
            </a:r>
            <a:r>
              <a:rPr lang="en-AU" dirty="0" err="1" smtClean="0"/>
              <a:t>i</a:t>
            </a:r>
            <a:r>
              <a:rPr lang="en-AU" dirty="0" smtClean="0"/>
              <a:t> &lt;&lt; </a:t>
            </a:r>
            <a:r>
              <a:rPr lang="en-AU" dirty="0" smtClean="0">
                <a:solidFill>
                  <a:srgbClr val="FF0000"/>
                </a:solidFill>
              </a:rPr>
              <a:t>' ' </a:t>
            </a:r>
            <a:r>
              <a:rPr lang="en-AU" dirty="0" smtClean="0"/>
              <a:t>&lt;&lt; </a:t>
            </a:r>
            <a:r>
              <a:rPr lang="en-AU" dirty="0" err="1" smtClean="0"/>
              <a:t>endl</a:t>
            </a:r>
            <a:r>
              <a:rPr lang="en-AU" dirty="0" smtClean="0"/>
              <a:t>;</a:t>
            </a:r>
          </a:p>
          <a:p>
            <a:r>
              <a:rPr lang="en-AU" dirty="0" smtClean="0"/>
              <a:t>	</a:t>
            </a:r>
            <a:r>
              <a:rPr lang="en-AU" dirty="0" err="1" smtClean="0"/>
              <a:t>cout</a:t>
            </a:r>
            <a:r>
              <a:rPr lang="en-AU" dirty="0" smtClean="0"/>
              <a:t> &lt;&lt; </a:t>
            </a:r>
            <a:r>
              <a:rPr lang="en-AU" dirty="0" smtClean="0">
                <a:solidFill>
                  <a:srgbClr val="FF0000"/>
                </a:solidFill>
              </a:rPr>
              <a:t>"Happy New Year"</a:t>
            </a:r>
            <a:r>
              <a:rPr lang="en-AU" dirty="0" smtClean="0"/>
              <a:t>;</a:t>
            </a:r>
          </a:p>
          <a:p>
            <a:r>
              <a:rPr lang="en-AU" dirty="0" smtClean="0"/>
              <a:t>	</a:t>
            </a:r>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a:t>
            </a:r>
            <a:endParaRPr lang="en-AU" dirty="0"/>
          </a:p>
        </p:txBody>
      </p:sp>
      <p:sp>
        <p:nvSpPr>
          <p:cNvPr id="8" name="TextBox 7"/>
          <p:cNvSpPr txBox="1"/>
          <p:nvPr/>
        </p:nvSpPr>
        <p:spPr>
          <a:xfrm>
            <a:off x="6418209" y="3263348"/>
            <a:ext cx="3600216" cy="646331"/>
          </a:xfrm>
          <a:prstGeom prst="rect">
            <a:avLst/>
          </a:prstGeom>
          <a:noFill/>
        </p:spPr>
        <p:txBody>
          <a:bodyPr wrap="none" rtlCol="0">
            <a:spAutoFit/>
          </a:bodyPr>
          <a:lstStyle/>
          <a:p>
            <a:r>
              <a:rPr lang="en-AU" dirty="0" smtClean="0">
                <a:solidFill>
                  <a:schemeClr val="bg2">
                    <a:lumMod val="50000"/>
                  </a:schemeClr>
                </a:solidFill>
              </a:rPr>
              <a:t>Can use any standard container type</a:t>
            </a:r>
          </a:p>
          <a:p>
            <a:r>
              <a:rPr lang="en-AU" dirty="0" smtClean="0">
                <a:solidFill>
                  <a:srgbClr val="FF0000"/>
                </a:solidFill>
              </a:rPr>
              <a:t>!!!Not container adaptor</a:t>
            </a:r>
            <a:endParaRPr lang="en-AU" dirty="0">
              <a:solidFill>
                <a:srgbClr val="FF0000"/>
              </a:solidFill>
            </a:endParaRPr>
          </a:p>
        </p:txBody>
      </p:sp>
      <p:cxnSp>
        <p:nvCxnSpPr>
          <p:cNvPr id="9" name="Straight Arrow Connector 8"/>
          <p:cNvCxnSpPr>
            <a:stCxn id="8" idx="1"/>
          </p:cNvCxnSpPr>
          <p:nvPr/>
        </p:nvCxnSpPr>
        <p:spPr>
          <a:xfrm flipH="1" flipV="1">
            <a:off x="2455524" y="3345457"/>
            <a:ext cx="3962685" cy="241057"/>
          </a:xfrm>
          <a:prstGeom prst="straightConnector1">
            <a:avLst/>
          </a:prstGeom>
          <a:ln w="28575">
            <a:solidFill>
              <a:schemeClr val="bg2">
                <a:lumMod val="50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1"/>
          </p:cNvCxnSpPr>
          <p:nvPr/>
        </p:nvCxnSpPr>
        <p:spPr>
          <a:xfrm flipH="1">
            <a:off x="2809982" y="3586514"/>
            <a:ext cx="3608227" cy="323165"/>
          </a:xfrm>
          <a:prstGeom prst="straightConnector1">
            <a:avLst/>
          </a:prstGeom>
          <a:ln w="28575">
            <a:solidFill>
              <a:schemeClr val="bg2">
                <a:lumMod val="50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3145865" y="419067"/>
            <a:ext cx="6020110" cy="369332"/>
          </a:xfrm>
          <a:prstGeom prst="rect">
            <a:avLst/>
          </a:prstGeom>
          <a:noFill/>
        </p:spPr>
        <p:txBody>
          <a:bodyPr wrap="none" rtlCol="0">
            <a:spAutoFit/>
          </a:bodyPr>
          <a:lstStyle/>
          <a:p>
            <a:r>
              <a:rPr lang="en-AU" dirty="0" smtClean="0">
                <a:solidFill>
                  <a:schemeClr val="bg2">
                    <a:lumMod val="50000"/>
                  </a:schemeClr>
                </a:solidFill>
              </a:rPr>
              <a:t>Iterators are used to point to a memory address for containers</a:t>
            </a:r>
          </a:p>
        </p:txBody>
      </p:sp>
      <p:sp>
        <p:nvSpPr>
          <p:cNvPr id="20" name="Cloud Callout 19"/>
          <p:cNvSpPr/>
          <p:nvPr/>
        </p:nvSpPr>
        <p:spPr>
          <a:xfrm>
            <a:off x="7514665" y="901669"/>
            <a:ext cx="4131734" cy="626533"/>
          </a:xfrm>
          <a:prstGeom prst="cloudCallout">
            <a:avLst>
              <a:gd name="adj1" fmla="val -48139"/>
              <a:gd name="adj2" fmla="val -5641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smtClean="0"/>
              <a:t>Like a pointer of an index</a:t>
            </a:r>
            <a:endParaRPr lang="en-AU" dirty="0"/>
          </a:p>
        </p:txBody>
      </p:sp>
      <p:sp>
        <p:nvSpPr>
          <p:cNvPr id="21" name="TextBox 20"/>
          <p:cNvSpPr txBox="1"/>
          <p:nvPr/>
        </p:nvSpPr>
        <p:spPr>
          <a:xfrm>
            <a:off x="6789872" y="5117420"/>
            <a:ext cx="3740704" cy="369332"/>
          </a:xfrm>
          <a:prstGeom prst="rect">
            <a:avLst/>
          </a:prstGeom>
          <a:noFill/>
        </p:spPr>
        <p:txBody>
          <a:bodyPr wrap="none" rtlCol="0">
            <a:spAutoFit/>
          </a:bodyPr>
          <a:lstStyle/>
          <a:p>
            <a:r>
              <a:rPr lang="en-AU" dirty="0" smtClean="0">
                <a:solidFill>
                  <a:schemeClr val="bg2">
                    <a:lumMod val="50000"/>
                  </a:schemeClr>
                </a:solidFill>
              </a:rPr>
              <a:t>begin() returns the </a:t>
            </a:r>
            <a:r>
              <a:rPr lang="en-AU" b="1" dirty="0" smtClean="0">
                <a:solidFill>
                  <a:schemeClr val="bg2">
                    <a:lumMod val="50000"/>
                  </a:schemeClr>
                </a:solidFill>
              </a:rPr>
              <a:t>beginning</a:t>
            </a:r>
            <a:r>
              <a:rPr lang="en-AU" dirty="0" smtClean="0">
                <a:solidFill>
                  <a:schemeClr val="bg2">
                    <a:lumMod val="50000"/>
                  </a:schemeClr>
                </a:solidFill>
              </a:rPr>
              <a:t> position</a:t>
            </a:r>
            <a:endParaRPr lang="en-AU" dirty="0">
              <a:solidFill>
                <a:schemeClr val="bg2">
                  <a:lumMod val="50000"/>
                </a:schemeClr>
              </a:solidFill>
            </a:endParaRPr>
          </a:p>
        </p:txBody>
      </p:sp>
      <p:sp>
        <p:nvSpPr>
          <p:cNvPr id="22" name="TextBox 21"/>
          <p:cNvSpPr txBox="1"/>
          <p:nvPr/>
        </p:nvSpPr>
        <p:spPr>
          <a:xfrm>
            <a:off x="4288065" y="5658101"/>
            <a:ext cx="3514039" cy="369332"/>
          </a:xfrm>
          <a:prstGeom prst="rect">
            <a:avLst/>
          </a:prstGeom>
          <a:noFill/>
        </p:spPr>
        <p:txBody>
          <a:bodyPr wrap="none" rtlCol="0">
            <a:spAutoFit/>
          </a:bodyPr>
          <a:lstStyle/>
          <a:p>
            <a:r>
              <a:rPr lang="en-AU" dirty="0" smtClean="0">
                <a:solidFill>
                  <a:schemeClr val="bg2">
                    <a:lumMod val="50000"/>
                  </a:schemeClr>
                </a:solidFill>
              </a:rPr>
              <a:t>end() returns the </a:t>
            </a:r>
            <a:r>
              <a:rPr lang="en-AU" b="1" dirty="0" smtClean="0">
                <a:solidFill>
                  <a:schemeClr val="bg2">
                    <a:lumMod val="50000"/>
                  </a:schemeClr>
                </a:solidFill>
              </a:rPr>
              <a:t>after end </a:t>
            </a:r>
            <a:r>
              <a:rPr lang="en-AU" dirty="0" smtClean="0">
                <a:solidFill>
                  <a:schemeClr val="bg2">
                    <a:lumMod val="50000"/>
                  </a:schemeClr>
                </a:solidFill>
              </a:rPr>
              <a:t>position</a:t>
            </a:r>
            <a:endParaRPr lang="en-AU" dirty="0">
              <a:solidFill>
                <a:schemeClr val="bg2">
                  <a:lumMod val="50000"/>
                </a:schemeClr>
              </a:solidFill>
            </a:endParaRPr>
          </a:p>
        </p:txBody>
      </p:sp>
      <p:cxnSp>
        <p:nvCxnSpPr>
          <p:cNvPr id="23" name="Straight Arrow Connector 22"/>
          <p:cNvCxnSpPr>
            <a:stCxn id="21" idx="0"/>
          </p:cNvCxnSpPr>
          <p:nvPr/>
        </p:nvCxnSpPr>
        <p:spPr>
          <a:xfrm flipH="1" flipV="1">
            <a:off x="5614185" y="4223900"/>
            <a:ext cx="3046039" cy="89352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22" idx="0"/>
          </p:cNvCxnSpPr>
          <p:nvPr/>
        </p:nvCxnSpPr>
        <p:spPr>
          <a:xfrm flipH="1" flipV="1">
            <a:off x="4288065" y="4489807"/>
            <a:ext cx="1757020" cy="1168294"/>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22018" y="6361914"/>
            <a:ext cx="3479350" cy="369332"/>
          </a:xfrm>
          <a:prstGeom prst="rect">
            <a:avLst/>
          </a:prstGeom>
          <a:noFill/>
        </p:spPr>
        <p:txBody>
          <a:bodyPr wrap="none" rtlCol="0">
            <a:spAutoFit/>
          </a:bodyPr>
          <a:lstStyle/>
          <a:p>
            <a:r>
              <a:rPr lang="en-AU" dirty="0" smtClean="0">
                <a:solidFill>
                  <a:schemeClr val="bg2">
                    <a:lumMod val="50000"/>
                  </a:schemeClr>
                </a:solidFill>
              </a:rPr>
              <a:t>Remember to change vector to list</a:t>
            </a:r>
            <a:endParaRPr lang="en-AU" dirty="0">
              <a:solidFill>
                <a:schemeClr val="bg2">
                  <a:lumMod val="50000"/>
                </a:schemeClr>
              </a:solidFill>
            </a:endParaRPr>
          </a:p>
        </p:txBody>
      </p:sp>
      <p:cxnSp>
        <p:nvCxnSpPr>
          <p:cNvPr id="16" name="Straight Arrow Connector 15"/>
          <p:cNvCxnSpPr/>
          <p:nvPr/>
        </p:nvCxnSpPr>
        <p:spPr>
          <a:xfrm flipV="1">
            <a:off x="664448" y="4223900"/>
            <a:ext cx="1372535" cy="2138014"/>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14495"/>
            <a:ext cx="6247223" cy="11079956"/>
          </a:xfrm>
          <a:prstGeom prst="rect">
            <a:avLst/>
          </a:prstGeom>
          <a:noFill/>
        </p:spPr>
        <p:txBody>
          <a:bodyPr wrap="none" rtlCol="0">
            <a:spAutoFit/>
          </a:bodyPr>
          <a:lstStyle/>
          <a:p>
            <a:r>
              <a:rPr lang="en-AU" sz="71400" dirty="0" smtClean="0"/>
              <a:t>O</a:t>
            </a:r>
            <a:endParaRPr lang="en-AU" sz="3200" dirty="0"/>
          </a:p>
        </p:txBody>
      </p:sp>
      <p:sp>
        <p:nvSpPr>
          <p:cNvPr id="5" name="TextBox 4"/>
          <p:cNvSpPr txBox="1"/>
          <p:nvPr/>
        </p:nvSpPr>
        <p:spPr>
          <a:xfrm>
            <a:off x="327803" y="750498"/>
            <a:ext cx="471604" cy="369332"/>
          </a:xfrm>
          <a:prstGeom prst="rect">
            <a:avLst/>
          </a:prstGeom>
          <a:noFill/>
        </p:spPr>
        <p:txBody>
          <a:bodyPr wrap="none" rtlCol="0">
            <a:spAutoFit/>
          </a:bodyPr>
          <a:lstStyle/>
          <a:p>
            <a:r>
              <a:rPr lang="en-AU" dirty="0" smtClean="0"/>
              <a:t>Big</a:t>
            </a:r>
            <a:endParaRPr lang="en-AU" dirty="0"/>
          </a:p>
        </p:txBody>
      </p:sp>
      <p:sp>
        <p:nvSpPr>
          <p:cNvPr id="6" name="TextBox 5"/>
          <p:cNvSpPr txBox="1"/>
          <p:nvPr/>
        </p:nvSpPr>
        <p:spPr>
          <a:xfrm>
            <a:off x="6340415" y="189782"/>
            <a:ext cx="5652060" cy="646331"/>
          </a:xfrm>
          <a:prstGeom prst="rect">
            <a:avLst/>
          </a:prstGeom>
          <a:noFill/>
        </p:spPr>
        <p:txBody>
          <a:bodyPr wrap="none" rtlCol="0">
            <a:spAutoFit/>
          </a:bodyPr>
          <a:lstStyle/>
          <a:p>
            <a:r>
              <a:rPr lang="en-AU" dirty="0" smtClean="0">
                <a:solidFill>
                  <a:schemeClr val="bg2">
                    <a:lumMod val="50000"/>
                  </a:schemeClr>
                </a:solidFill>
              </a:rPr>
              <a:t>Estimate the amount of “processing” an algorithm will use</a:t>
            </a:r>
          </a:p>
          <a:p>
            <a:r>
              <a:rPr lang="en-AU" dirty="0" smtClean="0">
                <a:solidFill>
                  <a:schemeClr val="bg2">
                    <a:lumMod val="50000"/>
                  </a:schemeClr>
                </a:solidFill>
              </a:rPr>
              <a:t>By “counting” the most complex </a:t>
            </a:r>
            <a:r>
              <a:rPr lang="en-AU" dirty="0" smtClean="0">
                <a:solidFill>
                  <a:schemeClr val="bg2">
                    <a:lumMod val="50000"/>
                  </a:schemeClr>
                </a:solidFill>
              </a:rPr>
              <a:t>operation</a:t>
            </a:r>
            <a:endParaRPr lang="en-AU" dirty="0">
              <a:solidFill>
                <a:schemeClr val="bg2">
                  <a:lumMod val="50000"/>
                </a:schemeClr>
              </a:solidFill>
            </a:endParaRPr>
          </a:p>
        </p:txBody>
      </p:sp>
      <p:sp>
        <p:nvSpPr>
          <p:cNvPr id="11" name="TextBox 10"/>
          <p:cNvSpPr txBox="1"/>
          <p:nvPr/>
        </p:nvSpPr>
        <p:spPr>
          <a:xfrm>
            <a:off x="6404325" y="1173192"/>
            <a:ext cx="5787674" cy="2123658"/>
          </a:xfrm>
          <a:prstGeom prst="rect">
            <a:avLst/>
          </a:prstGeom>
          <a:noFill/>
        </p:spPr>
        <p:txBody>
          <a:bodyPr wrap="none" rtlCol="0">
            <a:spAutoFit/>
          </a:bodyPr>
          <a:lstStyle/>
          <a:p>
            <a:pPr algn="ctr"/>
            <a:r>
              <a:rPr lang="en-AU" dirty="0" smtClean="0"/>
              <a:t>What’s the point of big </a:t>
            </a:r>
            <a:r>
              <a:rPr lang="en-AU" sz="2400" dirty="0" smtClean="0"/>
              <a:t>O </a:t>
            </a:r>
            <a:r>
              <a:rPr lang="en-AU" dirty="0" smtClean="0"/>
              <a:t>?</a:t>
            </a:r>
          </a:p>
          <a:p>
            <a:pPr algn="ctr"/>
            <a:endParaRPr lang="en-AU" dirty="0" smtClean="0"/>
          </a:p>
          <a:p>
            <a:pPr algn="ctr"/>
            <a:r>
              <a:rPr lang="en-AU" dirty="0" smtClean="0"/>
              <a:t>To give engineers the means to </a:t>
            </a:r>
            <a:br>
              <a:rPr lang="en-AU" dirty="0" smtClean="0"/>
            </a:br>
            <a:r>
              <a:rPr lang="en-AU" dirty="0" smtClean="0"/>
              <a:t>mentally assess and compare algorithms</a:t>
            </a:r>
          </a:p>
          <a:p>
            <a:pPr algn="ctr"/>
            <a:endParaRPr lang="en-AU" dirty="0" smtClean="0"/>
          </a:p>
          <a:p>
            <a:pPr algn="ctr"/>
            <a:r>
              <a:rPr lang="en-AU" dirty="0" smtClean="0"/>
              <a:t>Algorithm differ in complexity</a:t>
            </a:r>
          </a:p>
          <a:p>
            <a:pPr algn="ctr"/>
            <a:r>
              <a:rPr lang="en-AU" dirty="0" smtClean="0"/>
              <a:t>however more complex doesn’t always mean more efficient</a:t>
            </a:r>
          </a:p>
        </p:txBody>
      </p:sp>
      <p:sp>
        <p:nvSpPr>
          <p:cNvPr id="7" name="TextBox 6"/>
          <p:cNvSpPr txBox="1"/>
          <p:nvPr/>
        </p:nvSpPr>
        <p:spPr>
          <a:xfrm>
            <a:off x="7087459" y="3570147"/>
            <a:ext cx="4421406" cy="646331"/>
          </a:xfrm>
          <a:prstGeom prst="rect">
            <a:avLst/>
          </a:prstGeom>
          <a:noFill/>
        </p:spPr>
        <p:txBody>
          <a:bodyPr wrap="square" rtlCol="0">
            <a:spAutoFit/>
          </a:bodyPr>
          <a:lstStyle/>
          <a:p>
            <a:r>
              <a:rPr lang="en-AU" dirty="0">
                <a:solidFill>
                  <a:schemeClr val="bg2">
                    <a:lumMod val="50000"/>
                  </a:schemeClr>
                </a:solidFill>
              </a:rPr>
              <a:t>big O is meant to </a:t>
            </a:r>
            <a:r>
              <a:rPr lang="en-AU" b="1" dirty="0">
                <a:solidFill>
                  <a:schemeClr val="bg2">
                    <a:lumMod val="50000"/>
                  </a:schemeClr>
                </a:solidFill>
              </a:rPr>
              <a:t>consider the worst case </a:t>
            </a:r>
            <a:r>
              <a:rPr lang="en-AU" dirty="0">
                <a:solidFill>
                  <a:schemeClr val="bg2">
                    <a:lumMod val="50000"/>
                  </a:schemeClr>
                </a:solidFill>
              </a:rPr>
              <a:t>where the variable approaches </a:t>
            </a:r>
            <a:r>
              <a:rPr lang="en-AU" dirty="0" smtClean="0">
                <a:solidFill>
                  <a:schemeClr val="bg2">
                    <a:lumMod val="50000"/>
                  </a:schemeClr>
                </a:solidFill>
              </a:rPr>
              <a:t>infinity</a:t>
            </a:r>
            <a:endParaRPr lang="en-AU" dirty="0">
              <a:solidFill>
                <a:schemeClr val="bg2">
                  <a:lumMod val="50000"/>
                </a:schemeClr>
              </a:solidFill>
            </a:endParaRPr>
          </a:p>
        </p:txBody>
      </p:sp>
      <p:sp>
        <p:nvSpPr>
          <p:cNvPr id="2" name="TextBox 1"/>
          <p:cNvSpPr txBox="1"/>
          <p:nvPr/>
        </p:nvSpPr>
        <p:spPr>
          <a:xfrm>
            <a:off x="7248418" y="4556589"/>
            <a:ext cx="3632918" cy="369332"/>
          </a:xfrm>
          <a:prstGeom prst="rect">
            <a:avLst/>
          </a:prstGeom>
          <a:noFill/>
        </p:spPr>
        <p:txBody>
          <a:bodyPr wrap="none" rtlCol="0">
            <a:spAutoFit/>
          </a:bodyPr>
          <a:lstStyle/>
          <a:p>
            <a:r>
              <a:rPr lang="en-AU" dirty="0">
                <a:hlinkClick r:id="rId3"/>
              </a:rPr>
              <a:t>https://</a:t>
            </a:r>
            <a:r>
              <a:rPr lang="en-AU" dirty="0" smtClean="0">
                <a:hlinkClick r:id="rId3"/>
              </a:rPr>
              <a:t>www.desmos.com/calculator</a:t>
            </a:r>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710" y="1749287"/>
            <a:ext cx="11545296" cy="1593216"/>
          </a:xfrm>
        </p:spPr>
        <p:txBody>
          <a:bodyPr>
            <a:normAutofit/>
          </a:bodyPr>
          <a:lstStyle/>
          <a:p>
            <a:pPr marL="0" indent="0">
              <a:buNone/>
            </a:pPr>
            <a:r>
              <a:rPr lang="en-AU" sz="2600" dirty="0" smtClean="0"/>
              <a:t>If </a:t>
            </a:r>
            <a:r>
              <a:rPr lang="en-AU" sz="2600" dirty="0"/>
              <a:t>there is a constant </a:t>
            </a:r>
            <a:r>
              <a:rPr lang="en-AU" sz="2600" i="1" dirty="0"/>
              <a:t>c </a:t>
            </a:r>
            <a:r>
              <a:rPr lang="en-AU" sz="2600" dirty="0"/>
              <a:t>such that </a:t>
            </a:r>
            <a:r>
              <a:rPr lang="en-AU" sz="2600" i="1" dirty="0" smtClean="0"/>
              <a:t>f</a:t>
            </a:r>
            <a:r>
              <a:rPr lang="en-AU" sz="2600" dirty="0" smtClean="0"/>
              <a:t>(</a:t>
            </a:r>
            <a:r>
              <a:rPr lang="en-AU" sz="2600" i="1" dirty="0" smtClean="0"/>
              <a:t>n</a:t>
            </a:r>
            <a:r>
              <a:rPr lang="en-AU" sz="2600" dirty="0"/>
              <a:t>) </a:t>
            </a:r>
            <a:r>
              <a:rPr lang="en-AU" sz="2600" dirty="0" smtClean="0"/>
              <a:t>&lt;= </a:t>
            </a:r>
            <a:r>
              <a:rPr lang="en-AU" sz="2600" i="1" dirty="0"/>
              <a:t>c g</a:t>
            </a:r>
            <a:r>
              <a:rPr lang="en-AU" sz="2600" dirty="0"/>
              <a:t>(</a:t>
            </a:r>
            <a:r>
              <a:rPr lang="en-AU" sz="2600" i="1" dirty="0"/>
              <a:t>n</a:t>
            </a:r>
            <a:r>
              <a:rPr lang="en-AU" sz="2600" dirty="0"/>
              <a:t>) for </a:t>
            </a:r>
            <a:r>
              <a:rPr lang="en-AU" sz="2600" dirty="0" smtClean="0"/>
              <a:t>all sufficiently </a:t>
            </a:r>
            <a:r>
              <a:rPr lang="en-AU" sz="2600" dirty="0"/>
              <a:t>large integers of </a:t>
            </a:r>
            <a:r>
              <a:rPr lang="en-AU" sz="2600" i="1" dirty="0" smtClean="0"/>
              <a:t>n </a:t>
            </a:r>
          </a:p>
          <a:p>
            <a:pPr marL="0" indent="0">
              <a:buNone/>
            </a:pPr>
            <a:r>
              <a:rPr lang="en-AU" sz="2600" dirty="0" smtClean="0"/>
              <a:t>	then</a:t>
            </a:r>
            <a:r>
              <a:rPr lang="en-AU" sz="2600" i="1" dirty="0" smtClean="0"/>
              <a:t> </a:t>
            </a:r>
            <a:r>
              <a:rPr lang="en-AU" sz="2600" dirty="0" smtClean="0"/>
              <a:t>we </a:t>
            </a:r>
            <a:r>
              <a:rPr lang="en-AU" sz="2600" dirty="0"/>
              <a:t>say </a:t>
            </a:r>
            <a:r>
              <a:rPr lang="en-AU" sz="2600" i="1" dirty="0" smtClean="0"/>
              <a:t>f</a:t>
            </a:r>
            <a:r>
              <a:rPr lang="en-AU" sz="2600" dirty="0" smtClean="0"/>
              <a:t>(</a:t>
            </a:r>
            <a:r>
              <a:rPr lang="en-AU" sz="2600" i="1" dirty="0" smtClean="0"/>
              <a:t>n</a:t>
            </a:r>
            <a:r>
              <a:rPr lang="en-AU" sz="2600" dirty="0" smtClean="0"/>
              <a:t>) is </a:t>
            </a:r>
            <a:r>
              <a:rPr lang="en-AU" sz="2600" i="1" dirty="0"/>
              <a:t>Order </a:t>
            </a:r>
            <a:r>
              <a:rPr lang="en-AU" sz="2600" dirty="0"/>
              <a:t>of </a:t>
            </a:r>
            <a:r>
              <a:rPr lang="en-AU" sz="2600" i="1" dirty="0"/>
              <a:t>g</a:t>
            </a:r>
            <a:r>
              <a:rPr lang="en-AU" sz="2600" dirty="0"/>
              <a:t>(</a:t>
            </a:r>
            <a:r>
              <a:rPr lang="en-AU" sz="2600" i="1" dirty="0"/>
              <a:t>n</a:t>
            </a:r>
            <a:r>
              <a:rPr lang="en-AU" sz="2600" dirty="0" smtClean="0"/>
              <a:t>)</a:t>
            </a:r>
            <a:endParaRPr lang="en-AU" sz="2600" dirty="0"/>
          </a:p>
        </p:txBody>
      </p:sp>
      <p:sp>
        <p:nvSpPr>
          <p:cNvPr id="4" name="Content Placeholder 2"/>
          <p:cNvSpPr txBox="1">
            <a:spLocks/>
          </p:cNvSpPr>
          <p:nvPr/>
        </p:nvSpPr>
        <p:spPr>
          <a:xfrm>
            <a:off x="332629" y="470451"/>
            <a:ext cx="10515600" cy="1278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smtClean="0"/>
              <a:t>If</a:t>
            </a:r>
            <a:r>
              <a:rPr lang="en-AU" i="1" dirty="0" smtClean="0"/>
              <a:t> f</a:t>
            </a:r>
            <a:r>
              <a:rPr lang="en-AU" dirty="0" smtClean="0"/>
              <a:t>(</a:t>
            </a:r>
            <a:r>
              <a:rPr lang="en-AU" i="1" dirty="0" smtClean="0"/>
              <a:t>n</a:t>
            </a:r>
            <a:r>
              <a:rPr lang="en-AU" dirty="0"/>
              <a:t>) and </a:t>
            </a:r>
            <a:r>
              <a:rPr lang="en-AU" i="1" dirty="0"/>
              <a:t>g</a:t>
            </a:r>
            <a:r>
              <a:rPr lang="en-AU" dirty="0"/>
              <a:t>(</a:t>
            </a:r>
            <a:r>
              <a:rPr lang="en-AU" i="1" dirty="0"/>
              <a:t>n</a:t>
            </a:r>
            <a:r>
              <a:rPr lang="en-AU" dirty="0"/>
              <a:t>) are f</a:t>
            </a:r>
            <a:r>
              <a:rPr lang="en-AU" dirty="0" smtClean="0"/>
              <a:t>unctions </a:t>
            </a:r>
            <a:r>
              <a:rPr lang="en-AU" dirty="0"/>
              <a:t>defined for </a:t>
            </a:r>
            <a:r>
              <a:rPr lang="en-AU" dirty="0" smtClean="0"/>
              <a:t>positive integers </a:t>
            </a:r>
            <a:r>
              <a:rPr lang="en-AU" dirty="0"/>
              <a:t>of </a:t>
            </a:r>
            <a:r>
              <a:rPr lang="en-AU" i="1" dirty="0"/>
              <a:t>n</a:t>
            </a:r>
            <a:r>
              <a:rPr lang="en-AU" dirty="0" smtClean="0"/>
              <a:t>,</a:t>
            </a:r>
          </a:p>
          <a:p>
            <a:pPr marL="0" indent="0">
              <a:buNone/>
            </a:pPr>
            <a:r>
              <a:rPr lang="en-AU" dirty="0"/>
              <a:t>	</a:t>
            </a:r>
            <a:r>
              <a:rPr lang="en-AU" dirty="0" smtClean="0"/>
              <a:t>then </a:t>
            </a:r>
            <a:r>
              <a:rPr lang="en-AU" i="1" dirty="0" smtClean="0"/>
              <a:t>f</a:t>
            </a:r>
            <a:r>
              <a:rPr lang="en-AU" dirty="0" smtClean="0"/>
              <a:t>(</a:t>
            </a:r>
            <a:r>
              <a:rPr lang="en-AU" i="1" dirty="0" smtClean="0"/>
              <a:t>n</a:t>
            </a:r>
            <a:r>
              <a:rPr lang="en-AU" dirty="0"/>
              <a:t>) </a:t>
            </a:r>
            <a:r>
              <a:rPr lang="en-AU" i="1" dirty="0"/>
              <a:t>is O</a:t>
            </a:r>
            <a:r>
              <a:rPr lang="en-AU" dirty="0"/>
              <a:t>(</a:t>
            </a:r>
            <a:r>
              <a:rPr lang="en-AU" i="1" dirty="0"/>
              <a:t>g</a:t>
            </a:r>
            <a:r>
              <a:rPr lang="en-AU" dirty="0"/>
              <a:t>(</a:t>
            </a:r>
            <a:r>
              <a:rPr lang="en-AU" i="1" dirty="0"/>
              <a:t>n</a:t>
            </a:r>
            <a:r>
              <a:rPr lang="en-AU" dirty="0" smtClean="0"/>
              <a:t>))</a:t>
            </a:r>
          </a:p>
          <a:p>
            <a:pPr marL="0" indent="0">
              <a:buNone/>
            </a:pPr>
            <a:endParaRPr lang="en-AU" dirty="0"/>
          </a:p>
        </p:txBody>
      </p:sp>
      <p:sp>
        <p:nvSpPr>
          <p:cNvPr id="5" name="Content Placeholder 2"/>
          <p:cNvSpPr txBox="1">
            <a:spLocks/>
          </p:cNvSpPr>
          <p:nvPr/>
        </p:nvSpPr>
        <p:spPr>
          <a:xfrm>
            <a:off x="373710" y="3108441"/>
            <a:ext cx="10515600" cy="1804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smtClean="0"/>
              <a:t>If 	</a:t>
            </a:r>
            <a:r>
              <a:rPr lang="pt-BR" i="1" dirty="0" smtClean="0"/>
              <a:t>f </a:t>
            </a:r>
            <a:r>
              <a:rPr lang="pt-BR" dirty="0" smtClean="0"/>
              <a:t>(</a:t>
            </a:r>
            <a:r>
              <a:rPr lang="pt-BR" i="1" dirty="0" smtClean="0"/>
              <a:t>n</a:t>
            </a:r>
            <a:r>
              <a:rPr lang="pt-BR" dirty="0" smtClean="0"/>
              <a:t>) = </a:t>
            </a:r>
            <a:r>
              <a:rPr lang="pt-BR" i="1" dirty="0" smtClean="0"/>
              <a:t>c </a:t>
            </a:r>
            <a:r>
              <a:rPr lang="pt-BR" dirty="0" smtClean="0"/>
              <a:t>× </a:t>
            </a:r>
            <a:r>
              <a:rPr lang="pt-BR" i="1" dirty="0" smtClean="0"/>
              <a:t>g</a:t>
            </a:r>
            <a:r>
              <a:rPr lang="pt-BR" dirty="0" smtClean="0"/>
              <a:t>(</a:t>
            </a:r>
            <a:r>
              <a:rPr lang="pt-BR" i="1" dirty="0" smtClean="0"/>
              <a:t>n</a:t>
            </a:r>
            <a:r>
              <a:rPr lang="pt-BR" dirty="0" smtClean="0"/>
              <a:t>) + </a:t>
            </a:r>
            <a:r>
              <a:rPr lang="pt-BR" i="1" dirty="0" smtClean="0"/>
              <a:t>h</a:t>
            </a:r>
            <a:r>
              <a:rPr lang="pt-BR" dirty="0" smtClean="0"/>
              <a:t>(</a:t>
            </a:r>
            <a:r>
              <a:rPr lang="pt-BR" i="1" dirty="0" smtClean="0"/>
              <a:t>n</a:t>
            </a:r>
            <a:r>
              <a:rPr lang="pt-BR" dirty="0" smtClean="0"/>
              <a:t>)</a:t>
            </a:r>
          </a:p>
          <a:p>
            <a:pPr marL="0" indent="0">
              <a:buFont typeface="Arial" panose="020B0604020202020204" pitchFamily="34" charset="0"/>
              <a:buNone/>
            </a:pPr>
            <a:r>
              <a:rPr lang="en-AU" dirty="0" smtClean="0"/>
              <a:t>With 	</a:t>
            </a:r>
            <a:r>
              <a:rPr lang="en-AU" i="1" dirty="0" smtClean="0"/>
              <a:t>c g</a:t>
            </a:r>
            <a:r>
              <a:rPr lang="en-AU" dirty="0" smtClean="0"/>
              <a:t>(</a:t>
            </a:r>
            <a:r>
              <a:rPr lang="en-AU" i="1" dirty="0" smtClean="0"/>
              <a:t>n</a:t>
            </a:r>
            <a:r>
              <a:rPr lang="en-AU" dirty="0" smtClean="0"/>
              <a:t>) &gt;= </a:t>
            </a:r>
            <a:r>
              <a:rPr lang="en-AU" i="1" dirty="0" smtClean="0"/>
              <a:t>h</a:t>
            </a:r>
            <a:r>
              <a:rPr lang="en-AU" dirty="0" smtClean="0"/>
              <a:t>(</a:t>
            </a:r>
            <a:r>
              <a:rPr lang="en-AU" i="1" dirty="0" smtClean="0"/>
              <a:t>n</a:t>
            </a:r>
            <a:r>
              <a:rPr lang="en-AU" dirty="0" smtClean="0"/>
              <a:t>) for sufficiently large </a:t>
            </a:r>
            <a:r>
              <a:rPr lang="en-AU" i="1" dirty="0" smtClean="0"/>
              <a:t>n</a:t>
            </a:r>
          </a:p>
          <a:p>
            <a:pPr marL="0" indent="0">
              <a:buFont typeface="Arial" panose="020B0604020202020204" pitchFamily="34" charset="0"/>
              <a:buNone/>
            </a:pPr>
            <a:r>
              <a:rPr lang="en-AU" dirty="0" smtClean="0"/>
              <a:t>Then	</a:t>
            </a:r>
            <a:r>
              <a:rPr lang="en-AU" i="1" dirty="0" smtClean="0"/>
              <a:t>f </a:t>
            </a:r>
            <a:r>
              <a:rPr lang="en-AU" dirty="0" smtClean="0"/>
              <a:t>(</a:t>
            </a:r>
            <a:r>
              <a:rPr lang="en-AU" i="1" dirty="0" smtClean="0"/>
              <a:t>n</a:t>
            </a:r>
            <a:r>
              <a:rPr lang="en-AU" dirty="0" smtClean="0"/>
              <a:t>) </a:t>
            </a:r>
            <a:r>
              <a:rPr lang="en-AU" i="1" dirty="0" smtClean="0"/>
              <a:t>is O</a:t>
            </a:r>
            <a:r>
              <a:rPr lang="en-AU" dirty="0" smtClean="0"/>
              <a:t>(</a:t>
            </a:r>
            <a:r>
              <a:rPr lang="en-AU" i="1" dirty="0" smtClean="0"/>
              <a:t>g</a:t>
            </a:r>
            <a:r>
              <a:rPr lang="en-AU" dirty="0" smtClean="0"/>
              <a:t>(</a:t>
            </a:r>
            <a:r>
              <a:rPr lang="en-AU" i="1" dirty="0" smtClean="0"/>
              <a:t>n</a:t>
            </a:r>
            <a:r>
              <a:rPr lang="en-AU" dirty="0" smtClean="0"/>
              <a:t>))</a:t>
            </a:r>
            <a:endParaRPr lang="en-AU" dirty="0"/>
          </a:p>
        </p:txBody>
      </p:sp>
    </p:spTree>
    <p:extLst>
      <p:ext uri="{BB962C8B-B14F-4D97-AF65-F5344CB8AC3E}">
        <p14:creationId xmlns:p14="http://schemas.microsoft.com/office/powerpoint/2010/main" val="154317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2207" y="1871134"/>
            <a:ext cx="2242922" cy="4524315"/>
          </a:xfrm>
          <a:prstGeom prst="rect">
            <a:avLst/>
          </a:prstGeom>
          <a:noFill/>
        </p:spPr>
        <p:txBody>
          <a:bodyPr wrap="squar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fib</a:t>
            </a:r>
            <a:r>
              <a:rPr lang="en-AU" dirty="0" smtClean="0"/>
              <a:t>(</a:t>
            </a:r>
            <a:r>
              <a:rPr lang="en-AU" dirty="0" err="1" smtClean="0">
                <a:solidFill>
                  <a:schemeClr val="accent1">
                    <a:lumMod val="50000"/>
                  </a:schemeClr>
                </a:solidFill>
              </a:rPr>
              <a:t>int</a:t>
            </a:r>
            <a:r>
              <a:rPr lang="en-AU" dirty="0" smtClean="0"/>
              <a:t> n) { </a:t>
            </a:r>
          </a:p>
          <a:p>
            <a:r>
              <a:rPr lang="en-AU" dirty="0" err="1" smtClean="0">
                <a:solidFill>
                  <a:schemeClr val="accent1">
                    <a:lumMod val="50000"/>
                  </a:schemeClr>
                </a:solidFill>
              </a:rPr>
              <a:t>int</a:t>
            </a:r>
            <a:r>
              <a:rPr lang="en-AU" dirty="0" smtClean="0"/>
              <a:t> a = </a:t>
            </a:r>
            <a:r>
              <a:rPr lang="en-AU" dirty="0" smtClean="0">
                <a:solidFill>
                  <a:schemeClr val="accent2">
                    <a:lumMod val="75000"/>
                  </a:schemeClr>
                </a:solidFill>
              </a:rPr>
              <a:t>0</a:t>
            </a:r>
            <a:r>
              <a:rPr lang="en-AU" dirty="0" smtClean="0"/>
              <a:t>, b = </a:t>
            </a:r>
            <a:r>
              <a:rPr lang="en-AU" dirty="0" smtClean="0">
                <a:solidFill>
                  <a:schemeClr val="accent2">
                    <a:lumMod val="75000"/>
                  </a:schemeClr>
                </a:solidFill>
              </a:rPr>
              <a:t>1</a:t>
            </a:r>
            <a:r>
              <a:rPr lang="en-AU" dirty="0" smtClean="0"/>
              <a:t>, c, </a:t>
            </a:r>
            <a:r>
              <a:rPr lang="en-AU" dirty="0" err="1" smtClean="0"/>
              <a:t>i</a:t>
            </a:r>
            <a:r>
              <a:rPr lang="en-AU" dirty="0" smtClean="0"/>
              <a:t>; </a:t>
            </a:r>
          </a:p>
          <a:p>
            <a:r>
              <a:rPr lang="en-AU" dirty="0" smtClean="0">
                <a:solidFill>
                  <a:srgbClr val="7030A0"/>
                </a:solidFill>
              </a:rPr>
              <a:t>if</a:t>
            </a:r>
            <a:r>
              <a:rPr lang="en-AU" dirty="0" smtClean="0"/>
              <a:t>( n == 0) </a:t>
            </a:r>
            <a:r>
              <a:rPr lang="en-AU" dirty="0" smtClean="0">
                <a:solidFill>
                  <a:srgbClr val="7030A0"/>
                </a:solidFill>
              </a:rPr>
              <a:t>return</a:t>
            </a:r>
            <a:r>
              <a:rPr lang="en-AU" dirty="0" smtClean="0"/>
              <a:t> a; </a:t>
            </a:r>
          </a:p>
          <a:p>
            <a:r>
              <a:rPr lang="en-AU" dirty="0" smtClean="0"/>
              <a:t>for (</a:t>
            </a:r>
            <a:r>
              <a:rPr lang="en-AU" dirty="0" err="1" smtClean="0"/>
              <a:t>i</a:t>
            </a:r>
            <a:r>
              <a:rPr lang="en-AU" dirty="0" smtClean="0"/>
              <a:t> = </a:t>
            </a:r>
            <a:r>
              <a:rPr lang="en-AU" dirty="0" smtClean="0">
                <a:solidFill>
                  <a:schemeClr val="accent2">
                    <a:lumMod val="75000"/>
                  </a:schemeClr>
                </a:solidFill>
              </a:rPr>
              <a:t>2</a:t>
            </a:r>
            <a:r>
              <a:rPr lang="en-AU" dirty="0" smtClean="0"/>
              <a:t>; </a:t>
            </a:r>
            <a:r>
              <a:rPr lang="en-AU" dirty="0" err="1" smtClean="0"/>
              <a:t>i</a:t>
            </a:r>
            <a:r>
              <a:rPr lang="en-AU" dirty="0" smtClean="0"/>
              <a:t> &lt;= n; </a:t>
            </a:r>
            <a:r>
              <a:rPr lang="en-AU" dirty="0" err="1" smtClean="0"/>
              <a:t>i</a:t>
            </a:r>
            <a:r>
              <a:rPr lang="en-AU" dirty="0" smtClean="0"/>
              <a:t>++) { </a:t>
            </a:r>
          </a:p>
          <a:p>
            <a:r>
              <a:rPr lang="en-AU" dirty="0" smtClean="0"/>
              <a:t>	c = a + b; </a:t>
            </a:r>
          </a:p>
          <a:p>
            <a:r>
              <a:rPr lang="en-AU" dirty="0" smtClean="0"/>
              <a:t>	a = b; </a:t>
            </a:r>
          </a:p>
          <a:p>
            <a:r>
              <a:rPr lang="en-AU" dirty="0" smtClean="0"/>
              <a:t>	b = c; } </a:t>
            </a:r>
          </a:p>
          <a:p>
            <a:r>
              <a:rPr lang="en-AU" dirty="0" smtClean="0">
                <a:solidFill>
                  <a:srgbClr val="7030A0"/>
                </a:solidFill>
              </a:rPr>
              <a:t>return</a:t>
            </a:r>
            <a:r>
              <a:rPr lang="en-AU" dirty="0" smtClean="0"/>
              <a:t> b; } </a:t>
            </a:r>
          </a:p>
          <a:p>
            <a:endParaRPr lang="en-AU" dirty="0" smtClean="0"/>
          </a:p>
          <a:p>
            <a:r>
              <a:rPr lang="en-AU" dirty="0" err="1">
                <a:solidFill>
                  <a:schemeClr val="accent1">
                    <a:lumMod val="50000"/>
                  </a:schemeClr>
                </a:solidFill>
              </a:rPr>
              <a:t>int</a:t>
            </a:r>
            <a:r>
              <a:rPr lang="en-AU" dirty="0" smtClean="0"/>
              <a:t> main () { </a:t>
            </a:r>
          </a:p>
          <a:p>
            <a:r>
              <a:rPr lang="en-AU" dirty="0" err="1">
                <a:solidFill>
                  <a:schemeClr val="accent1">
                    <a:lumMod val="50000"/>
                  </a:schemeClr>
                </a:solidFill>
              </a:rPr>
              <a:t>int</a:t>
            </a:r>
            <a:r>
              <a:rPr lang="en-AU" dirty="0" smtClean="0"/>
              <a:t> n = </a:t>
            </a:r>
            <a:r>
              <a:rPr lang="en-AU" dirty="0" smtClean="0">
                <a:solidFill>
                  <a:schemeClr val="accent2">
                    <a:lumMod val="75000"/>
                  </a:schemeClr>
                </a:solidFill>
              </a:rPr>
              <a:t>75</a:t>
            </a:r>
            <a:r>
              <a:rPr lang="en-AU" dirty="0" smtClean="0"/>
              <a:t>; </a:t>
            </a:r>
          </a:p>
          <a:p>
            <a:r>
              <a:rPr lang="en-AU" dirty="0" err="1" smtClean="0"/>
              <a:t>cout</a:t>
            </a:r>
            <a:r>
              <a:rPr lang="en-AU" dirty="0" smtClean="0"/>
              <a:t> &lt;&lt; fib(n);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p:txBody>
      </p:sp>
      <p:sp>
        <p:nvSpPr>
          <p:cNvPr id="5" name="TextBox 4"/>
          <p:cNvSpPr txBox="1"/>
          <p:nvPr/>
        </p:nvSpPr>
        <p:spPr>
          <a:xfrm>
            <a:off x="8832491" y="1871134"/>
            <a:ext cx="2682722" cy="3693319"/>
          </a:xfrm>
          <a:prstGeom prst="rect">
            <a:avLst/>
          </a:prstGeom>
          <a:noFill/>
        </p:spPr>
        <p:txBody>
          <a:bodyPr wrap="none" rtlCol="0">
            <a:spAutoFit/>
          </a:bodyPr>
          <a:lstStyle/>
          <a:p>
            <a:r>
              <a:rPr lang="en-AU" dirty="0" smtClean="0">
                <a:solidFill>
                  <a:schemeClr val="accent1">
                    <a:lumMod val="50000"/>
                  </a:schemeClr>
                </a:solidFill>
              </a:rPr>
              <a:t>#include&lt;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fib</a:t>
            </a:r>
            <a:r>
              <a:rPr lang="en-AU" dirty="0" smtClean="0"/>
              <a:t>(</a:t>
            </a:r>
            <a:r>
              <a:rPr lang="en-AU" dirty="0" err="1" smtClean="0">
                <a:solidFill>
                  <a:schemeClr val="accent1">
                    <a:lumMod val="50000"/>
                  </a:schemeClr>
                </a:solidFill>
              </a:rPr>
              <a:t>int</a:t>
            </a:r>
            <a:r>
              <a:rPr lang="en-AU" dirty="0" smtClean="0"/>
              <a:t> n) { </a:t>
            </a:r>
          </a:p>
          <a:p>
            <a:r>
              <a:rPr lang="en-AU" dirty="0" smtClean="0"/>
              <a:t>if (n &lt;= </a:t>
            </a:r>
            <a:r>
              <a:rPr lang="en-AU" dirty="0" smtClean="0">
                <a:solidFill>
                  <a:schemeClr val="accent2">
                    <a:lumMod val="75000"/>
                  </a:schemeClr>
                </a:solidFill>
              </a:rPr>
              <a:t>1</a:t>
            </a:r>
            <a:r>
              <a:rPr lang="en-AU" dirty="0" smtClean="0"/>
              <a:t>) return n; </a:t>
            </a:r>
          </a:p>
          <a:p>
            <a:r>
              <a:rPr lang="en-AU" dirty="0" smtClean="0">
                <a:solidFill>
                  <a:srgbClr val="7030A0"/>
                </a:solidFill>
              </a:rPr>
              <a:t>return</a:t>
            </a:r>
            <a:r>
              <a:rPr lang="en-AU" dirty="0" smtClean="0"/>
              <a:t> fib(n-</a:t>
            </a:r>
            <a:r>
              <a:rPr lang="en-AU" dirty="0" smtClean="0">
                <a:solidFill>
                  <a:schemeClr val="accent2">
                    <a:lumMod val="75000"/>
                  </a:schemeClr>
                </a:solidFill>
              </a:rPr>
              <a:t>1</a:t>
            </a:r>
            <a:r>
              <a:rPr lang="en-AU" dirty="0" smtClean="0"/>
              <a:t>) + fib(n-</a:t>
            </a:r>
            <a:r>
              <a:rPr lang="en-AU" dirty="0" smtClean="0">
                <a:solidFill>
                  <a:schemeClr val="accent2">
                    <a:lumMod val="75000"/>
                  </a:schemeClr>
                </a:solidFill>
              </a:rPr>
              <a:t>2</a:t>
            </a:r>
            <a:r>
              <a:rPr lang="en-AU" dirty="0" smtClean="0"/>
              <a:t>); } </a:t>
            </a:r>
          </a:p>
          <a:p>
            <a:endParaRPr lang="en-AU" dirty="0" smtClean="0"/>
          </a:p>
          <a:p>
            <a:r>
              <a:rPr lang="en-AU" dirty="0" err="1" smtClean="0">
                <a:solidFill>
                  <a:schemeClr val="accent1">
                    <a:lumMod val="50000"/>
                  </a:schemeClr>
                </a:solidFill>
              </a:rPr>
              <a:t>int</a:t>
            </a:r>
            <a:r>
              <a:rPr lang="en-AU" dirty="0" smtClean="0"/>
              <a:t> main () { </a:t>
            </a:r>
          </a:p>
          <a:p>
            <a:r>
              <a:rPr lang="en-AU" dirty="0" err="1" smtClean="0">
                <a:solidFill>
                  <a:schemeClr val="accent1">
                    <a:lumMod val="50000"/>
                  </a:schemeClr>
                </a:solidFill>
              </a:rPr>
              <a:t>int</a:t>
            </a:r>
            <a:r>
              <a:rPr lang="en-AU" dirty="0" smtClean="0"/>
              <a:t> n = </a:t>
            </a:r>
            <a:r>
              <a:rPr lang="en-AU" dirty="0" smtClean="0">
                <a:solidFill>
                  <a:schemeClr val="accent2">
                    <a:lumMod val="75000"/>
                  </a:schemeClr>
                </a:solidFill>
              </a:rPr>
              <a:t>45</a:t>
            </a:r>
            <a:r>
              <a:rPr lang="en-AU" dirty="0" smtClean="0"/>
              <a:t>; </a:t>
            </a:r>
          </a:p>
          <a:p>
            <a:r>
              <a:rPr lang="en-AU" dirty="0" err="1" smtClean="0"/>
              <a:t>cout</a:t>
            </a:r>
            <a:r>
              <a:rPr lang="en-AU" dirty="0" smtClean="0"/>
              <a:t> &lt;&lt; fib(n);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a:p>
            <a:endParaRPr lang="en-AU" dirty="0" smtClean="0"/>
          </a:p>
          <a:p>
            <a:endParaRPr lang="en-AU" dirty="0"/>
          </a:p>
        </p:txBody>
      </p:sp>
      <p:sp>
        <p:nvSpPr>
          <p:cNvPr id="6" name="TextBox 5"/>
          <p:cNvSpPr txBox="1"/>
          <p:nvPr/>
        </p:nvSpPr>
        <p:spPr>
          <a:xfrm>
            <a:off x="3369421" y="143933"/>
            <a:ext cx="5453159" cy="461665"/>
          </a:xfrm>
          <a:prstGeom prst="rect">
            <a:avLst/>
          </a:prstGeom>
          <a:noFill/>
        </p:spPr>
        <p:txBody>
          <a:bodyPr wrap="none" rtlCol="0">
            <a:spAutoFit/>
          </a:bodyPr>
          <a:lstStyle/>
          <a:p>
            <a:r>
              <a:rPr lang="en-AU" sz="2400" dirty="0" smtClean="0"/>
              <a:t>For example using the Fibonacci algorithm</a:t>
            </a:r>
            <a:endParaRPr lang="en-AU" sz="2400" dirty="0"/>
          </a:p>
        </p:txBody>
      </p:sp>
      <p:sp>
        <p:nvSpPr>
          <p:cNvPr id="7" name="TextBox 6"/>
          <p:cNvSpPr txBox="1"/>
          <p:nvPr/>
        </p:nvSpPr>
        <p:spPr>
          <a:xfrm>
            <a:off x="246969" y="1133256"/>
            <a:ext cx="3826689" cy="646331"/>
          </a:xfrm>
          <a:prstGeom prst="rect">
            <a:avLst/>
          </a:prstGeom>
          <a:noFill/>
        </p:spPr>
        <p:txBody>
          <a:bodyPr wrap="none" rtlCol="0">
            <a:spAutoFit/>
          </a:bodyPr>
          <a:lstStyle/>
          <a:p>
            <a:r>
              <a:rPr lang="en-AU" dirty="0" smtClean="0">
                <a:solidFill>
                  <a:schemeClr val="bg2">
                    <a:lumMod val="50000"/>
                  </a:schemeClr>
                </a:solidFill>
              </a:rPr>
              <a:t>This algorithm uses 5 declared variable</a:t>
            </a:r>
          </a:p>
          <a:p>
            <a:r>
              <a:rPr lang="en-AU" dirty="0" smtClean="0">
                <a:solidFill>
                  <a:schemeClr val="bg2">
                    <a:lumMod val="50000"/>
                  </a:schemeClr>
                </a:solidFill>
              </a:rPr>
              <a:t>and 1 for loop </a:t>
            </a:r>
            <a:endParaRPr lang="en-AU" dirty="0">
              <a:solidFill>
                <a:schemeClr val="bg2">
                  <a:lumMod val="50000"/>
                </a:schemeClr>
              </a:solidFill>
            </a:endParaRPr>
          </a:p>
        </p:txBody>
      </p:sp>
      <p:sp>
        <p:nvSpPr>
          <p:cNvPr id="8" name="TextBox 7"/>
          <p:cNvSpPr txBox="1"/>
          <p:nvPr/>
        </p:nvSpPr>
        <p:spPr>
          <a:xfrm>
            <a:off x="8396873" y="1133256"/>
            <a:ext cx="3658759" cy="646331"/>
          </a:xfrm>
          <a:prstGeom prst="rect">
            <a:avLst/>
          </a:prstGeom>
          <a:noFill/>
        </p:spPr>
        <p:txBody>
          <a:bodyPr wrap="none" rtlCol="0">
            <a:spAutoFit/>
          </a:bodyPr>
          <a:lstStyle/>
          <a:p>
            <a:r>
              <a:rPr lang="en-AU" dirty="0" smtClean="0">
                <a:solidFill>
                  <a:schemeClr val="bg2">
                    <a:lumMod val="50000"/>
                  </a:schemeClr>
                </a:solidFill>
              </a:rPr>
              <a:t>This method uses 1 declared variable</a:t>
            </a:r>
          </a:p>
          <a:p>
            <a:r>
              <a:rPr lang="en-AU" dirty="0" smtClean="0">
                <a:solidFill>
                  <a:schemeClr val="bg2">
                    <a:lumMod val="50000"/>
                  </a:schemeClr>
                </a:solidFill>
              </a:rPr>
              <a:t>but a recursive algorithm</a:t>
            </a:r>
            <a:endParaRPr lang="en-AU" dirty="0">
              <a:solidFill>
                <a:schemeClr val="bg2">
                  <a:lumMod val="50000"/>
                </a:schemeClr>
              </a:solidFill>
            </a:endParaRPr>
          </a:p>
        </p:txBody>
      </p:sp>
      <p:sp>
        <p:nvSpPr>
          <p:cNvPr id="9" name="TextBox 8"/>
          <p:cNvSpPr txBox="1"/>
          <p:nvPr/>
        </p:nvSpPr>
        <p:spPr>
          <a:xfrm>
            <a:off x="4341064" y="1539175"/>
            <a:ext cx="3509872" cy="369332"/>
          </a:xfrm>
          <a:prstGeom prst="rect">
            <a:avLst/>
          </a:prstGeom>
          <a:noFill/>
        </p:spPr>
        <p:txBody>
          <a:bodyPr wrap="none" rtlCol="0">
            <a:spAutoFit/>
          </a:bodyPr>
          <a:lstStyle/>
          <a:p>
            <a:r>
              <a:rPr lang="en-AU" dirty="0" smtClean="0"/>
              <a:t>Which do you think will run faster ?</a:t>
            </a:r>
            <a:endParaRPr lang="en-AU" dirty="0"/>
          </a:p>
        </p:txBody>
      </p:sp>
      <p:sp>
        <p:nvSpPr>
          <p:cNvPr id="10" name="TextBox 9"/>
          <p:cNvSpPr txBox="1"/>
          <p:nvPr/>
        </p:nvSpPr>
        <p:spPr>
          <a:xfrm>
            <a:off x="3337666" y="3095757"/>
            <a:ext cx="2443233" cy="369332"/>
          </a:xfrm>
          <a:prstGeom prst="rect">
            <a:avLst/>
          </a:prstGeom>
          <a:noFill/>
        </p:spPr>
        <p:txBody>
          <a:bodyPr wrap="none" rtlCol="0">
            <a:spAutoFit/>
          </a:bodyPr>
          <a:lstStyle/>
          <a:p>
            <a:r>
              <a:rPr lang="en-AU" dirty="0" smtClean="0"/>
              <a:t>O(n) </a:t>
            </a:r>
            <a:r>
              <a:rPr lang="en-AU" dirty="0" smtClean="0"/>
              <a:t>for Fibonacci</a:t>
            </a:r>
            <a:r>
              <a:rPr lang="en-AU" dirty="0" smtClean="0">
                <a:solidFill>
                  <a:srgbClr val="7030A0"/>
                </a:solidFill>
              </a:rPr>
              <a:t> </a:t>
            </a:r>
            <a:r>
              <a:rPr lang="en-AU" dirty="0" smtClean="0"/>
              <a:t>linear</a:t>
            </a:r>
            <a:endParaRPr lang="en-AU" dirty="0"/>
          </a:p>
        </p:txBody>
      </p:sp>
      <p:sp>
        <p:nvSpPr>
          <p:cNvPr id="11" name="TextBox 10"/>
          <p:cNvSpPr txBox="1"/>
          <p:nvPr/>
        </p:nvSpPr>
        <p:spPr>
          <a:xfrm>
            <a:off x="5741999" y="3569723"/>
            <a:ext cx="2990242" cy="369332"/>
          </a:xfrm>
          <a:prstGeom prst="rect">
            <a:avLst/>
          </a:prstGeom>
          <a:noFill/>
        </p:spPr>
        <p:txBody>
          <a:bodyPr wrap="none" rtlCol="0">
            <a:spAutoFit/>
          </a:bodyPr>
          <a:lstStyle/>
          <a:p>
            <a:r>
              <a:rPr lang="en-AU" dirty="0" smtClean="0"/>
              <a:t>O(2^n) </a:t>
            </a:r>
            <a:r>
              <a:rPr lang="en-AU" dirty="0" smtClean="0"/>
              <a:t>for Fibonacci</a:t>
            </a:r>
            <a:r>
              <a:rPr lang="en-AU" dirty="0" smtClean="0">
                <a:solidFill>
                  <a:srgbClr val="7030A0"/>
                </a:solidFill>
              </a:rPr>
              <a:t> </a:t>
            </a:r>
            <a:r>
              <a:rPr lang="en-AU" dirty="0" smtClean="0"/>
              <a:t>recursive</a:t>
            </a:r>
            <a:endParaRPr lang="en-AU" dirty="0"/>
          </a:p>
        </p:txBody>
      </p:sp>
      <p:sp>
        <p:nvSpPr>
          <p:cNvPr id="12" name="TextBox 11"/>
          <p:cNvSpPr txBox="1"/>
          <p:nvPr/>
        </p:nvSpPr>
        <p:spPr>
          <a:xfrm>
            <a:off x="3907366" y="6127613"/>
            <a:ext cx="4756935" cy="369332"/>
          </a:xfrm>
          <a:prstGeom prst="rect">
            <a:avLst/>
          </a:prstGeom>
          <a:noFill/>
        </p:spPr>
        <p:txBody>
          <a:bodyPr wrap="square" rtlCol="0">
            <a:spAutoFit/>
          </a:bodyPr>
          <a:lstStyle/>
          <a:p>
            <a:r>
              <a:rPr lang="en-AU" dirty="0" smtClean="0">
                <a:solidFill>
                  <a:schemeClr val="bg2">
                    <a:lumMod val="50000"/>
                  </a:schemeClr>
                </a:solidFill>
              </a:rPr>
              <a:t>Take the most complex operation and </a:t>
            </a:r>
            <a:r>
              <a:rPr lang="en-AU" dirty="0" smtClean="0">
                <a:solidFill>
                  <a:schemeClr val="bg2">
                    <a:lumMod val="50000"/>
                  </a:schemeClr>
                </a:solidFill>
              </a:rPr>
              <a:t>quantify</a:t>
            </a:r>
            <a:endParaRPr lang="en-AU" dirty="0">
              <a:solidFill>
                <a:schemeClr val="bg2">
                  <a:lumMod val="50000"/>
                </a:schemeClr>
              </a:solidFill>
            </a:endParaRPr>
          </a:p>
        </p:txBody>
      </p:sp>
      <p:sp>
        <p:nvSpPr>
          <p:cNvPr id="13" name="TextBox 12"/>
          <p:cNvSpPr txBox="1"/>
          <p:nvPr/>
        </p:nvSpPr>
        <p:spPr>
          <a:xfrm>
            <a:off x="5085185" y="4431951"/>
            <a:ext cx="2694648" cy="646331"/>
          </a:xfrm>
          <a:prstGeom prst="rect">
            <a:avLst/>
          </a:prstGeom>
          <a:noFill/>
        </p:spPr>
        <p:txBody>
          <a:bodyPr wrap="none" rtlCol="0">
            <a:spAutoFit/>
          </a:bodyPr>
          <a:lstStyle/>
          <a:p>
            <a:r>
              <a:rPr lang="en-AU" dirty="0" smtClean="0">
                <a:solidFill>
                  <a:schemeClr val="bg2">
                    <a:lumMod val="50000"/>
                  </a:schemeClr>
                </a:solidFill>
              </a:rPr>
              <a:t>A for loop is </a:t>
            </a:r>
            <a:r>
              <a:rPr lang="en-AU" dirty="0" smtClean="0">
                <a:solidFill>
                  <a:schemeClr val="bg2">
                    <a:lumMod val="50000"/>
                  </a:schemeClr>
                </a:solidFill>
              </a:rPr>
              <a:t>O(n)</a:t>
            </a:r>
            <a:endParaRPr lang="en-AU" dirty="0" smtClean="0">
              <a:solidFill>
                <a:schemeClr val="bg2">
                  <a:lumMod val="50000"/>
                </a:schemeClr>
              </a:solidFill>
            </a:endParaRPr>
          </a:p>
          <a:p>
            <a:r>
              <a:rPr lang="en-AU" dirty="0" smtClean="0">
                <a:solidFill>
                  <a:schemeClr val="bg2">
                    <a:lumMod val="50000"/>
                  </a:schemeClr>
                </a:solidFill>
              </a:rPr>
              <a:t>A nested for loop is </a:t>
            </a:r>
            <a:r>
              <a:rPr lang="en-AU" dirty="0" smtClean="0">
                <a:solidFill>
                  <a:schemeClr val="bg2">
                    <a:lumMod val="50000"/>
                  </a:schemeClr>
                </a:solidFill>
              </a:rPr>
              <a:t>O(</a:t>
            </a:r>
            <a:r>
              <a:rPr lang="en-AU" dirty="0" smtClean="0">
                <a:solidFill>
                  <a:schemeClr val="bg2">
                    <a:lumMod val="50000"/>
                  </a:schemeClr>
                </a:solidFill>
              </a:rPr>
              <a:t>n^2)</a:t>
            </a:r>
            <a:endParaRPr lang="en-AU" dirty="0">
              <a:solidFill>
                <a:schemeClr val="bg2">
                  <a:lumMod val="50000"/>
                </a:schemeClr>
              </a:solidFill>
            </a:endParaRPr>
          </a:p>
        </p:txBody>
      </p:sp>
      <p:sp>
        <p:nvSpPr>
          <p:cNvPr id="2" name="TextBox 1"/>
          <p:cNvSpPr txBox="1"/>
          <p:nvPr/>
        </p:nvSpPr>
        <p:spPr>
          <a:xfrm>
            <a:off x="3839427" y="5204283"/>
            <a:ext cx="4892814" cy="646331"/>
          </a:xfrm>
          <a:prstGeom prst="rect">
            <a:avLst/>
          </a:prstGeom>
          <a:noFill/>
        </p:spPr>
        <p:txBody>
          <a:bodyPr wrap="none" rtlCol="0">
            <a:spAutoFit/>
          </a:bodyPr>
          <a:lstStyle/>
          <a:p>
            <a:r>
              <a:rPr lang="en-AU" dirty="0">
                <a:solidFill>
                  <a:schemeClr val="bg2">
                    <a:lumMod val="50000"/>
                  </a:schemeClr>
                </a:solidFill>
              </a:rPr>
              <a:t>The order of any expression can be determined by</a:t>
            </a:r>
          </a:p>
          <a:p>
            <a:r>
              <a:rPr lang="en-AU" dirty="0">
                <a:solidFill>
                  <a:schemeClr val="bg2">
                    <a:lumMod val="50000"/>
                  </a:schemeClr>
                </a:solidFill>
              </a:rPr>
              <a:t>keeping the dominant term within the expression.</a:t>
            </a:r>
          </a:p>
        </p:txBody>
      </p:sp>
      <p:sp>
        <p:nvSpPr>
          <p:cNvPr id="3" name="TextBox 2"/>
          <p:cNvSpPr txBox="1"/>
          <p:nvPr/>
        </p:nvSpPr>
        <p:spPr>
          <a:xfrm>
            <a:off x="9224778" y="5850614"/>
            <a:ext cx="2775438" cy="646331"/>
          </a:xfrm>
          <a:prstGeom prst="rect">
            <a:avLst/>
          </a:prstGeom>
          <a:noFill/>
        </p:spPr>
        <p:txBody>
          <a:bodyPr wrap="square" rtlCol="0">
            <a:spAutoFit/>
          </a:bodyPr>
          <a:lstStyle/>
          <a:p>
            <a:r>
              <a:rPr lang="en-AU" dirty="0" smtClean="0">
                <a:solidFill>
                  <a:schemeClr val="bg2">
                    <a:lumMod val="50000"/>
                  </a:schemeClr>
                </a:solidFill>
              </a:rPr>
              <a:t>You </a:t>
            </a:r>
            <a:r>
              <a:rPr lang="en-AU" dirty="0">
                <a:solidFill>
                  <a:schemeClr val="bg2">
                    <a:lumMod val="50000"/>
                  </a:schemeClr>
                </a:solidFill>
              </a:rPr>
              <a:t>might be programming for legacy </a:t>
            </a:r>
            <a:r>
              <a:rPr lang="en-AU" dirty="0" smtClean="0">
                <a:solidFill>
                  <a:schemeClr val="bg2">
                    <a:lumMod val="50000"/>
                  </a:schemeClr>
                </a:solidFill>
              </a:rPr>
              <a:t>hardware.</a:t>
            </a:r>
            <a:endParaRPr lang="en-AU"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015519" y="0"/>
            <a:ext cx="9443692" cy="6740307"/>
          </a:xfrm>
          <a:prstGeom prst="rect">
            <a:avLst/>
          </a:prstGeom>
          <a:noFill/>
        </p:spPr>
        <p:txBody>
          <a:bodyPr wrap="square" rtlCol="0">
            <a:spAutoFit/>
          </a:bodyPr>
          <a:lstStyle/>
          <a:p>
            <a:r>
              <a:rPr lang="en-AU" dirty="0" smtClean="0">
                <a:solidFill>
                  <a:schemeClr val="accent1">
                    <a:lumMod val="50000"/>
                  </a:schemeClr>
                </a:solidFill>
              </a:rPr>
              <a:t>#include &lt;</a:t>
            </a:r>
            <a:r>
              <a:rPr lang="en-AU" dirty="0" err="1" smtClean="0">
                <a:solidFill>
                  <a:schemeClr val="accent1">
                    <a:lumMod val="50000"/>
                  </a:schemeClr>
                </a:solidFill>
              </a:rPr>
              <a:t>iostream</a:t>
            </a:r>
            <a:r>
              <a:rPr lang="en-AU" dirty="0" smtClean="0">
                <a:solidFill>
                  <a:schemeClr val="accent1">
                    <a:lumMod val="50000"/>
                  </a:schemeClr>
                </a:solidFill>
              </a:rPr>
              <a:t>&gt; </a:t>
            </a:r>
          </a:p>
          <a:p>
            <a:r>
              <a:rPr lang="en-AU" dirty="0" smtClean="0">
                <a:solidFill>
                  <a:srgbClr val="7030A0"/>
                </a:solidFill>
              </a:rPr>
              <a:t>using namespace </a:t>
            </a:r>
            <a:r>
              <a:rPr lang="en-AU" dirty="0" smtClean="0">
                <a:solidFill>
                  <a:schemeClr val="accent6">
                    <a:lumMod val="75000"/>
                  </a:schemeClr>
                </a:solidFill>
              </a:rPr>
              <a:t>std</a:t>
            </a:r>
            <a:r>
              <a:rPr lang="en-AU" dirty="0" smtClean="0"/>
              <a:t>; </a:t>
            </a:r>
          </a:p>
          <a:p>
            <a:endParaRPr lang="en-AU" dirty="0" smtClean="0"/>
          </a:p>
          <a:p>
            <a:r>
              <a:rPr lang="en-AU" dirty="0" err="1" smtClean="0">
                <a:solidFill>
                  <a:schemeClr val="accent1">
                    <a:lumMod val="50000"/>
                  </a:schemeClr>
                </a:solidFill>
              </a:rPr>
              <a:t>int</a:t>
            </a:r>
            <a:r>
              <a:rPr lang="en-AU" dirty="0" smtClean="0"/>
              <a:t> </a:t>
            </a:r>
            <a:r>
              <a:rPr lang="en-AU" dirty="0" smtClean="0">
                <a:solidFill>
                  <a:schemeClr val="accent6">
                    <a:lumMod val="75000"/>
                  </a:schemeClr>
                </a:solidFill>
              </a:rPr>
              <a:t>main</a:t>
            </a:r>
            <a:r>
              <a:rPr lang="en-AU" dirty="0" smtClean="0"/>
              <a:t>() { </a:t>
            </a:r>
          </a:p>
          <a:p>
            <a:r>
              <a:rPr lang="en-AU" dirty="0" smtClean="0"/>
              <a:t>    </a:t>
            </a:r>
            <a:r>
              <a:rPr lang="en-AU" dirty="0" err="1" smtClean="0">
                <a:solidFill>
                  <a:schemeClr val="accent1">
                    <a:lumMod val="50000"/>
                  </a:schemeClr>
                </a:solidFill>
              </a:rPr>
              <a:t>int</a:t>
            </a:r>
            <a:r>
              <a:rPr lang="en-AU" dirty="0" smtClean="0"/>
              <a:t>* </a:t>
            </a:r>
            <a:r>
              <a:rPr lang="en-AU" dirty="0" err="1" smtClean="0"/>
              <a:t>ptra</a:t>
            </a:r>
            <a:r>
              <a:rPr lang="en-AU" dirty="0" smtClean="0"/>
              <a:t> = </a:t>
            </a:r>
            <a:r>
              <a:rPr lang="en-AU" dirty="0" smtClean="0">
                <a:solidFill>
                  <a:srgbClr val="7030A0"/>
                </a:solidFill>
              </a:rPr>
              <a:t>new</a:t>
            </a:r>
            <a:r>
              <a:rPr lang="en-AU" dirty="0" smtClean="0"/>
              <a:t> </a:t>
            </a:r>
            <a:r>
              <a:rPr lang="en-AU" dirty="0" err="1" smtClean="0">
                <a:solidFill>
                  <a:schemeClr val="accent1">
                    <a:lumMod val="50000"/>
                  </a:schemeClr>
                </a:solidFill>
              </a:rPr>
              <a:t>int</a:t>
            </a:r>
            <a:r>
              <a:rPr lang="en-AU" dirty="0" smtClean="0"/>
              <a:t>;  </a:t>
            </a:r>
          </a:p>
          <a:p>
            <a:r>
              <a:rPr lang="en-AU" dirty="0" smtClean="0"/>
              <a:t>    </a:t>
            </a:r>
            <a:r>
              <a:rPr lang="en-AU" dirty="0" err="1" smtClean="0">
                <a:solidFill>
                  <a:schemeClr val="accent1">
                    <a:lumMod val="50000"/>
                  </a:schemeClr>
                </a:solidFill>
              </a:rPr>
              <a:t>int</a:t>
            </a:r>
            <a:r>
              <a:rPr lang="en-AU" dirty="0" smtClean="0"/>
              <a:t>* </a:t>
            </a:r>
            <a:r>
              <a:rPr lang="en-AU" dirty="0" err="1" smtClean="0"/>
              <a:t>ptrb</a:t>
            </a:r>
            <a:r>
              <a:rPr lang="en-AU" dirty="0" smtClean="0"/>
              <a:t> = </a:t>
            </a:r>
            <a:r>
              <a:rPr lang="en-AU" dirty="0" smtClean="0">
                <a:solidFill>
                  <a:srgbClr val="7030A0"/>
                </a:solidFill>
              </a:rPr>
              <a:t>new</a:t>
            </a:r>
            <a:r>
              <a:rPr lang="en-AU" dirty="0" smtClean="0"/>
              <a:t> </a:t>
            </a:r>
            <a:r>
              <a:rPr lang="en-AU" dirty="0" err="1" smtClean="0">
                <a:solidFill>
                  <a:schemeClr val="accent1">
                    <a:lumMod val="50000"/>
                  </a:schemeClr>
                </a:solidFill>
              </a:rPr>
              <a:t>int</a:t>
            </a:r>
            <a:r>
              <a:rPr lang="en-AU" dirty="0" smtClean="0"/>
              <a:t>(</a:t>
            </a:r>
            <a:r>
              <a:rPr lang="en-AU" dirty="0" smtClean="0">
                <a:solidFill>
                  <a:schemeClr val="accent2">
                    <a:lumMod val="75000"/>
                  </a:schemeClr>
                </a:solidFill>
              </a:rPr>
              <a:t>42</a:t>
            </a:r>
            <a:r>
              <a:rPr lang="en-AU" dirty="0" smtClean="0"/>
              <a:t>); </a:t>
            </a:r>
          </a:p>
          <a:p>
            <a:r>
              <a:rPr lang="en-AU" dirty="0" smtClean="0"/>
              <a:t> </a:t>
            </a:r>
          </a:p>
          <a:p>
            <a:r>
              <a:rPr lang="en-AU" dirty="0" smtClean="0"/>
              <a:t>    </a:t>
            </a:r>
            <a:r>
              <a:rPr lang="en-AU" dirty="0" err="1" smtClean="0"/>
              <a:t>cout</a:t>
            </a:r>
            <a:r>
              <a:rPr lang="en-AU" dirty="0" smtClean="0"/>
              <a:t> &lt;&lt; </a:t>
            </a:r>
            <a:r>
              <a:rPr lang="en-AU" dirty="0" smtClean="0">
                <a:solidFill>
                  <a:srgbClr val="FF0000"/>
                </a:solidFill>
              </a:rPr>
              <a:t>"*</a:t>
            </a:r>
            <a:r>
              <a:rPr lang="en-AU" dirty="0" err="1" smtClean="0">
                <a:solidFill>
                  <a:srgbClr val="FF0000"/>
                </a:solidFill>
              </a:rPr>
              <a:t>ptra</a:t>
            </a:r>
            <a:r>
              <a:rPr lang="en-AU" dirty="0" smtClean="0">
                <a:solidFill>
                  <a:srgbClr val="FF0000"/>
                </a:solidFill>
              </a:rPr>
              <a:t> : " </a:t>
            </a:r>
            <a:r>
              <a:rPr lang="en-AU" dirty="0" smtClean="0"/>
              <a:t>&lt;&lt; *</a:t>
            </a:r>
            <a:r>
              <a:rPr lang="en-AU" dirty="0" err="1" smtClean="0"/>
              <a:t>ptra</a:t>
            </a:r>
            <a:r>
              <a:rPr lang="en-AU" dirty="0" smtClean="0"/>
              <a:t> &lt;&lt; </a:t>
            </a:r>
            <a:r>
              <a:rPr lang="en-AU" dirty="0" err="1" smtClean="0"/>
              <a:t>endl</a:t>
            </a:r>
            <a:r>
              <a:rPr lang="en-AU" dirty="0" smtClean="0"/>
              <a:t>; </a:t>
            </a:r>
          </a:p>
          <a:p>
            <a:r>
              <a:rPr lang="en-AU" dirty="0" smtClean="0"/>
              <a:t>    </a:t>
            </a:r>
            <a:r>
              <a:rPr lang="en-AU" dirty="0" err="1" smtClean="0"/>
              <a:t>cout</a:t>
            </a:r>
            <a:r>
              <a:rPr lang="en-AU" dirty="0" smtClean="0"/>
              <a:t> &lt;&lt; </a:t>
            </a:r>
            <a:r>
              <a:rPr lang="en-AU" dirty="0" smtClean="0">
                <a:solidFill>
                  <a:srgbClr val="FF0000"/>
                </a:solidFill>
              </a:rPr>
              <a:t>"*</a:t>
            </a:r>
            <a:r>
              <a:rPr lang="en-AU" dirty="0" err="1" smtClean="0">
                <a:solidFill>
                  <a:srgbClr val="FF0000"/>
                </a:solidFill>
              </a:rPr>
              <a:t>ptrb</a:t>
            </a:r>
            <a:r>
              <a:rPr lang="en-AU" dirty="0" smtClean="0">
                <a:solidFill>
                  <a:srgbClr val="FF0000"/>
                </a:solidFill>
              </a:rPr>
              <a:t> : " </a:t>
            </a:r>
            <a:r>
              <a:rPr lang="en-AU" dirty="0" smtClean="0"/>
              <a:t>&lt;&lt; *</a:t>
            </a:r>
            <a:r>
              <a:rPr lang="en-AU" dirty="0" err="1" smtClean="0"/>
              <a:t>ptrb</a:t>
            </a:r>
            <a:r>
              <a:rPr lang="en-AU" dirty="0" smtClean="0"/>
              <a:t> &lt;&lt; </a:t>
            </a:r>
            <a:r>
              <a:rPr lang="en-AU" dirty="0" err="1" smtClean="0"/>
              <a:t>endl</a:t>
            </a:r>
            <a:r>
              <a:rPr lang="en-AU" dirty="0" smtClean="0"/>
              <a:t>; </a:t>
            </a:r>
          </a:p>
          <a:p>
            <a:r>
              <a:rPr lang="en-AU" dirty="0" smtClean="0"/>
              <a:t>    </a:t>
            </a:r>
          </a:p>
          <a:p>
            <a:r>
              <a:rPr lang="en-AU" dirty="0" smtClean="0"/>
              <a:t>    </a:t>
            </a:r>
            <a:r>
              <a:rPr lang="en-AU" dirty="0" smtClean="0">
                <a:solidFill>
                  <a:srgbClr val="7030A0"/>
                </a:solidFill>
              </a:rPr>
              <a:t>delete</a:t>
            </a:r>
            <a:r>
              <a:rPr lang="en-AU" dirty="0" smtClean="0"/>
              <a:t> </a:t>
            </a:r>
            <a:r>
              <a:rPr lang="en-AU" dirty="0" err="1" smtClean="0"/>
              <a:t>ptra</a:t>
            </a:r>
            <a:r>
              <a:rPr lang="en-AU" dirty="0" smtClean="0"/>
              <a:t>; </a:t>
            </a:r>
          </a:p>
          <a:p>
            <a:r>
              <a:rPr lang="en-AU" dirty="0" smtClean="0"/>
              <a:t>    </a:t>
            </a:r>
            <a:r>
              <a:rPr lang="en-AU" dirty="0" smtClean="0">
                <a:solidFill>
                  <a:srgbClr val="7030A0"/>
                </a:solidFill>
              </a:rPr>
              <a:t>delete</a:t>
            </a:r>
            <a:r>
              <a:rPr lang="en-AU" dirty="0" smtClean="0"/>
              <a:t> </a:t>
            </a:r>
            <a:r>
              <a:rPr lang="en-AU" dirty="0" err="1" smtClean="0"/>
              <a:t>ptrb</a:t>
            </a:r>
            <a:r>
              <a:rPr lang="en-AU" dirty="0" smtClean="0"/>
              <a:t>;  </a:t>
            </a:r>
          </a:p>
          <a:p>
            <a:endParaRPr lang="en-AU" dirty="0" smtClean="0"/>
          </a:p>
          <a:p>
            <a:r>
              <a:rPr lang="en-AU" dirty="0" smtClean="0"/>
              <a:t>    </a:t>
            </a:r>
            <a:r>
              <a:rPr lang="en-AU" dirty="0" err="1" smtClean="0"/>
              <a:t>cout</a:t>
            </a:r>
            <a:r>
              <a:rPr lang="en-AU" dirty="0" smtClean="0"/>
              <a:t> &lt;&lt; </a:t>
            </a:r>
            <a:r>
              <a:rPr lang="en-AU" dirty="0" smtClean="0">
                <a:solidFill>
                  <a:srgbClr val="FF0000"/>
                </a:solidFill>
              </a:rPr>
              <a:t>"*</a:t>
            </a:r>
            <a:r>
              <a:rPr lang="en-AU" dirty="0" err="1" smtClean="0">
                <a:solidFill>
                  <a:srgbClr val="FF0000"/>
                </a:solidFill>
              </a:rPr>
              <a:t>ptra</a:t>
            </a:r>
            <a:r>
              <a:rPr lang="en-AU" dirty="0" smtClean="0">
                <a:solidFill>
                  <a:srgbClr val="FF0000"/>
                </a:solidFill>
              </a:rPr>
              <a:t> : " </a:t>
            </a:r>
            <a:r>
              <a:rPr lang="en-AU" dirty="0" smtClean="0"/>
              <a:t>&lt;&lt; *</a:t>
            </a:r>
            <a:r>
              <a:rPr lang="en-AU" dirty="0" err="1" smtClean="0"/>
              <a:t>ptra</a:t>
            </a:r>
            <a:r>
              <a:rPr lang="en-AU" dirty="0" smtClean="0"/>
              <a:t> &lt;&lt; </a:t>
            </a:r>
            <a:r>
              <a:rPr lang="en-AU" dirty="0" err="1" smtClean="0"/>
              <a:t>endl</a:t>
            </a:r>
            <a:r>
              <a:rPr lang="en-AU" dirty="0" smtClean="0"/>
              <a:t>; </a:t>
            </a:r>
          </a:p>
          <a:p>
            <a:r>
              <a:rPr lang="en-AU" dirty="0" smtClean="0"/>
              <a:t>    </a:t>
            </a:r>
            <a:r>
              <a:rPr lang="en-AU" dirty="0" err="1" smtClean="0"/>
              <a:t>cout</a:t>
            </a:r>
            <a:r>
              <a:rPr lang="en-AU" dirty="0" smtClean="0"/>
              <a:t> &lt;&lt; </a:t>
            </a:r>
            <a:r>
              <a:rPr lang="en-AU" dirty="0" smtClean="0">
                <a:solidFill>
                  <a:srgbClr val="FF0000"/>
                </a:solidFill>
              </a:rPr>
              <a:t>"*</a:t>
            </a:r>
            <a:r>
              <a:rPr lang="en-AU" dirty="0" err="1" smtClean="0">
                <a:solidFill>
                  <a:srgbClr val="FF0000"/>
                </a:solidFill>
              </a:rPr>
              <a:t>ptrb</a:t>
            </a:r>
            <a:r>
              <a:rPr lang="en-AU" dirty="0" smtClean="0">
                <a:solidFill>
                  <a:srgbClr val="FF0000"/>
                </a:solidFill>
              </a:rPr>
              <a:t> : " </a:t>
            </a:r>
            <a:r>
              <a:rPr lang="en-AU" dirty="0" smtClean="0"/>
              <a:t>&lt;&lt; *</a:t>
            </a:r>
            <a:r>
              <a:rPr lang="en-AU" dirty="0" err="1" smtClean="0"/>
              <a:t>ptrb</a:t>
            </a:r>
            <a:r>
              <a:rPr lang="en-AU" dirty="0" smtClean="0"/>
              <a:t> &lt;&lt; </a:t>
            </a:r>
            <a:r>
              <a:rPr lang="en-AU" dirty="0" err="1" smtClean="0"/>
              <a:t>endl</a:t>
            </a:r>
            <a:r>
              <a:rPr lang="en-AU" dirty="0" smtClean="0"/>
              <a:t>;</a:t>
            </a:r>
          </a:p>
          <a:p>
            <a:r>
              <a:rPr lang="en-AU" dirty="0" smtClean="0"/>
              <a:t>    </a:t>
            </a:r>
          </a:p>
          <a:p>
            <a:r>
              <a:rPr lang="en-AU" dirty="0" smtClean="0"/>
              <a:t>    </a:t>
            </a:r>
            <a:r>
              <a:rPr lang="en-AU" dirty="0" err="1" smtClean="0"/>
              <a:t>ptra</a:t>
            </a:r>
            <a:r>
              <a:rPr lang="en-AU" dirty="0" smtClean="0"/>
              <a:t> = </a:t>
            </a:r>
            <a:r>
              <a:rPr lang="en-AU" dirty="0" err="1" smtClean="0">
                <a:solidFill>
                  <a:schemeClr val="accent2">
                    <a:lumMod val="75000"/>
                  </a:schemeClr>
                </a:solidFill>
              </a:rPr>
              <a:t>nullptr</a:t>
            </a:r>
            <a:r>
              <a:rPr lang="en-AU" dirty="0" smtClean="0"/>
              <a:t>;</a:t>
            </a:r>
          </a:p>
          <a:p>
            <a:r>
              <a:rPr lang="en-AU" dirty="0" smtClean="0"/>
              <a:t>    </a:t>
            </a:r>
            <a:r>
              <a:rPr lang="en-AU" dirty="0" err="1" smtClean="0"/>
              <a:t>ptrb</a:t>
            </a:r>
            <a:r>
              <a:rPr lang="en-AU" dirty="0" smtClean="0"/>
              <a:t> = </a:t>
            </a:r>
            <a:r>
              <a:rPr lang="en-AU" dirty="0" err="1" smtClean="0">
                <a:solidFill>
                  <a:schemeClr val="accent2">
                    <a:lumMod val="75000"/>
                  </a:schemeClr>
                </a:solidFill>
              </a:rPr>
              <a:t>nullptr</a:t>
            </a:r>
            <a:r>
              <a:rPr lang="en-AU" dirty="0" smtClean="0"/>
              <a:t>;</a:t>
            </a:r>
          </a:p>
          <a:p>
            <a:endParaRPr lang="en-AU" dirty="0" smtClean="0"/>
          </a:p>
          <a:p>
            <a:r>
              <a:rPr lang="en-AU" dirty="0" smtClean="0">
                <a:solidFill>
                  <a:schemeClr val="bg2">
                    <a:lumMod val="50000"/>
                  </a:schemeClr>
                </a:solidFill>
              </a:rPr>
              <a:t>//if(</a:t>
            </a:r>
            <a:r>
              <a:rPr lang="en-AU" dirty="0" err="1" smtClean="0">
                <a:solidFill>
                  <a:schemeClr val="bg2">
                    <a:lumMod val="50000"/>
                  </a:schemeClr>
                </a:solidFill>
              </a:rPr>
              <a:t>ptra</a:t>
            </a:r>
            <a:r>
              <a:rPr lang="en-AU" dirty="0" smtClean="0">
                <a:solidFill>
                  <a:schemeClr val="bg2">
                    <a:lumMod val="50000"/>
                  </a:schemeClr>
                </a:solidFill>
              </a:rPr>
              <a:t> </a:t>
            </a:r>
            <a:r>
              <a:rPr lang="en-AU" dirty="0">
                <a:solidFill>
                  <a:schemeClr val="bg2">
                    <a:lumMod val="50000"/>
                  </a:schemeClr>
                </a:solidFill>
              </a:rPr>
              <a:t>== </a:t>
            </a:r>
            <a:r>
              <a:rPr lang="en-AU" dirty="0" err="1" smtClean="0">
                <a:solidFill>
                  <a:schemeClr val="bg2">
                    <a:lumMod val="50000"/>
                  </a:schemeClr>
                </a:solidFill>
              </a:rPr>
              <a:t>nullptr</a:t>
            </a:r>
            <a:r>
              <a:rPr lang="en-AU" dirty="0" smtClean="0">
                <a:solidFill>
                  <a:schemeClr val="bg2">
                    <a:lumMod val="50000"/>
                  </a:schemeClr>
                </a:solidFill>
              </a:rPr>
              <a:t>) </a:t>
            </a:r>
            <a:r>
              <a:rPr lang="en-AU" dirty="0">
                <a:solidFill>
                  <a:schemeClr val="bg2">
                    <a:lumMod val="50000"/>
                  </a:schemeClr>
                </a:solidFill>
              </a:rPr>
              <a:t>	</a:t>
            </a:r>
            <a:r>
              <a:rPr lang="en-AU" dirty="0" err="1" smtClean="0">
                <a:solidFill>
                  <a:schemeClr val="bg2">
                    <a:lumMod val="50000"/>
                  </a:schemeClr>
                </a:solidFill>
              </a:rPr>
              <a:t>cout</a:t>
            </a:r>
            <a:r>
              <a:rPr lang="en-AU" dirty="0" smtClean="0">
                <a:solidFill>
                  <a:schemeClr val="bg2">
                    <a:lumMod val="50000"/>
                  </a:schemeClr>
                </a:solidFill>
              </a:rPr>
              <a:t> </a:t>
            </a:r>
            <a:r>
              <a:rPr lang="en-AU" dirty="0">
                <a:solidFill>
                  <a:schemeClr val="bg2">
                    <a:lumMod val="50000"/>
                  </a:schemeClr>
                </a:solidFill>
              </a:rPr>
              <a:t>&lt;&lt; "*</a:t>
            </a:r>
            <a:r>
              <a:rPr lang="en-AU" dirty="0" err="1">
                <a:solidFill>
                  <a:schemeClr val="bg2">
                    <a:lumMod val="50000"/>
                  </a:schemeClr>
                </a:solidFill>
              </a:rPr>
              <a:t>ptra</a:t>
            </a:r>
            <a:r>
              <a:rPr lang="en-AU" dirty="0">
                <a:solidFill>
                  <a:schemeClr val="bg2">
                    <a:lumMod val="50000"/>
                  </a:schemeClr>
                </a:solidFill>
              </a:rPr>
              <a:t> : </a:t>
            </a:r>
            <a:r>
              <a:rPr lang="en-AU" dirty="0" err="1">
                <a:solidFill>
                  <a:schemeClr val="bg2">
                    <a:lumMod val="50000"/>
                  </a:schemeClr>
                </a:solidFill>
              </a:rPr>
              <a:t>nullptr</a:t>
            </a:r>
            <a:r>
              <a:rPr lang="en-AU" dirty="0">
                <a:solidFill>
                  <a:schemeClr val="bg2">
                    <a:lumMod val="50000"/>
                  </a:schemeClr>
                </a:solidFill>
              </a:rPr>
              <a:t>" &lt;&lt; </a:t>
            </a:r>
            <a:r>
              <a:rPr lang="en-AU" dirty="0" err="1" smtClean="0">
                <a:solidFill>
                  <a:schemeClr val="bg2">
                    <a:lumMod val="50000"/>
                  </a:schemeClr>
                </a:solidFill>
              </a:rPr>
              <a:t>endl</a:t>
            </a:r>
            <a:r>
              <a:rPr lang="en-AU" dirty="0" smtClean="0">
                <a:solidFill>
                  <a:schemeClr val="bg2">
                    <a:lumMod val="50000"/>
                  </a:schemeClr>
                </a:solidFill>
              </a:rPr>
              <a:t>; else </a:t>
            </a:r>
            <a:r>
              <a:rPr lang="en-AU" dirty="0"/>
              <a:t>	</a:t>
            </a:r>
            <a:r>
              <a:rPr lang="en-AU" dirty="0" smtClean="0"/>
              <a:t>	</a:t>
            </a:r>
          </a:p>
          <a:p>
            <a:r>
              <a:rPr lang="en-AU" dirty="0" smtClean="0"/>
              <a:t>	</a:t>
            </a:r>
            <a:r>
              <a:rPr lang="en-AU" dirty="0" err="1" smtClean="0"/>
              <a:t>cout</a:t>
            </a:r>
            <a:r>
              <a:rPr lang="en-AU" dirty="0" smtClean="0"/>
              <a:t> </a:t>
            </a:r>
            <a:r>
              <a:rPr lang="en-AU" dirty="0"/>
              <a:t>&lt;&lt; </a:t>
            </a:r>
            <a:r>
              <a:rPr lang="en-AU" dirty="0">
                <a:solidFill>
                  <a:srgbClr val="FF0000"/>
                </a:solidFill>
              </a:rPr>
              <a:t>"*</a:t>
            </a:r>
            <a:r>
              <a:rPr lang="en-AU" dirty="0" err="1">
                <a:solidFill>
                  <a:srgbClr val="FF0000"/>
                </a:solidFill>
              </a:rPr>
              <a:t>ptra</a:t>
            </a:r>
            <a:r>
              <a:rPr lang="en-AU" dirty="0">
                <a:solidFill>
                  <a:srgbClr val="FF0000"/>
                </a:solidFill>
              </a:rPr>
              <a:t> : " </a:t>
            </a:r>
            <a:r>
              <a:rPr lang="en-AU" dirty="0"/>
              <a:t>&lt;&lt; *</a:t>
            </a:r>
            <a:r>
              <a:rPr lang="en-AU" dirty="0" err="1" smtClean="0"/>
              <a:t>ptra</a:t>
            </a:r>
            <a:r>
              <a:rPr lang="en-AU" dirty="0" smtClean="0"/>
              <a:t> </a:t>
            </a:r>
            <a:r>
              <a:rPr lang="en-AU" dirty="0"/>
              <a:t>&lt;&lt; </a:t>
            </a:r>
            <a:r>
              <a:rPr lang="en-AU" dirty="0" err="1"/>
              <a:t>endl</a:t>
            </a:r>
            <a:r>
              <a:rPr lang="en-AU" dirty="0" smtClean="0"/>
              <a:t>; </a:t>
            </a:r>
            <a:endParaRPr lang="en-AU" dirty="0"/>
          </a:p>
          <a:p>
            <a:r>
              <a:rPr lang="en-AU" dirty="0" smtClean="0">
                <a:solidFill>
                  <a:schemeClr val="bg2">
                    <a:lumMod val="50000"/>
                  </a:schemeClr>
                </a:solidFill>
              </a:rPr>
              <a:t>//if(</a:t>
            </a:r>
            <a:r>
              <a:rPr lang="en-AU" dirty="0" err="1" smtClean="0">
                <a:solidFill>
                  <a:schemeClr val="bg2">
                    <a:lumMod val="50000"/>
                  </a:schemeClr>
                </a:solidFill>
              </a:rPr>
              <a:t>ptrb</a:t>
            </a:r>
            <a:r>
              <a:rPr lang="en-AU" dirty="0" smtClean="0">
                <a:solidFill>
                  <a:schemeClr val="bg2">
                    <a:lumMod val="50000"/>
                  </a:schemeClr>
                </a:solidFill>
              </a:rPr>
              <a:t> </a:t>
            </a:r>
            <a:r>
              <a:rPr lang="en-AU" dirty="0">
                <a:solidFill>
                  <a:schemeClr val="bg2">
                    <a:lumMod val="50000"/>
                  </a:schemeClr>
                </a:solidFill>
              </a:rPr>
              <a:t>== </a:t>
            </a:r>
            <a:r>
              <a:rPr lang="en-AU" dirty="0" err="1">
                <a:solidFill>
                  <a:schemeClr val="bg2">
                    <a:lumMod val="50000"/>
                  </a:schemeClr>
                </a:solidFill>
              </a:rPr>
              <a:t>nullptr</a:t>
            </a:r>
            <a:r>
              <a:rPr lang="en-AU" dirty="0">
                <a:solidFill>
                  <a:schemeClr val="bg2">
                    <a:lumMod val="50000"/>
                  </a:schemeClr>
                </a:solidFill>
              </a:rPr>
              <a:t>) </a:t>
            </a:r>
            <a:r>
              <a:rPr lang="en-AU" dirty="0" err="1" smtClean="0">
                <a:solidFill>
                  <a:schemeClr val="bg2">
                    <a:lumMod val="50000"/>
                  </a:schemeClr>
                </a:solidFill>
              </a:rPr>
              <a:t>cout</a:t>
            </a:r>
            <a:r>
              <a:rPr lang="en-AU" dirty="0" smtClean="0">
                <a:solidFill>
                  <a:schemeClr val="bg2">
                    <a:lumMod val="50000"/>
                  </a:schemeClr>
                </a:solidFill>
              </a:rPr>
              <a:t> &lt;&lt; </a:t>
            </a:r>
            <a:r>
              <a:rPr lang="en-AU" dirty="0">
                <a:solidFill>
                  <a:schemeClr val="bg2">
                    <a:lumMod val="50000"/>
                  </a:schemeClr>
                </a:solidFill>
              </a:rPr>
              <a:t>"*</a:t>
            </a:r>
            <a:r>
              <a:rPr lang="en-AU" dirty="0" err="1">
                <a:solidFill>
                  <a:schemeClr val="bg2">
                    <a:lumMod val="50000"/>
                  </a:schemeClr>
                </a:solidFill>
              </a:rPr>
              <a:t>ptrb</a:t>
            </a:r>
            <a:r>
              <a:rPr lang="en-AU" dirty="0">
                <a:solidFill>
                  <a:schemeClr val="bg2">
                    <a:lumMod val="50000"/>
                  </a:schemeClr>
                </a:solidFill>
              </a:rPr>
              <a:t> : </a:t>
            </a:r>
            <a:r>
              <a:rPr lang="en-AU" dirty="0" err="1">
                <a:solidFill>
                  <a:schemeClr val="bg2">
                    <a:lumMod val="50000"/>
                  </a:schemeClr>
                </a:solidFill>
              </a:rPr>
              <a:t>nullptr</a:t>
            </a:r>
            <a:r>
              <a:rPr lang="en-AU" dirty="0">
                <a:solidFill>
                  <a:schemeClr val="bg2">
                    <a:lumMod val="50000"/>
                  </a:schemeClr>
                </a:solidFill>
              </a:rPr>
              <a:t>" &lt;&lt; </a:t>
            </a:r>
            <a:r>
              <a:rPr lang="en-AU" dirty="0" err="1" smtClean="0">
                <a:solidFill>
                  <a:schemeClr val="bg2">
                    <a:lumMod val="50000"/>
                  </a:schemeClr>
                </a:solidFill>
              </a:rPr>
              <a:t>endl</a:t>
            </a:r>
            <a:r>
              <a:rPr lang="en-AU" dirty="0" smtClean="0">
                <a:solidFill>
                  <a:schemeClr val="bg2">
                    <a:lumMod val="50000"/>
                  </a:schemeClr>
                </a:solidFill>
              </a:rPr>
              <a:t>; else 	</a:t>
            </a:r>
            <a:r>
              <a:rPr lang="en-AU" dirty="0" smtClean="0">
                <a:solidFill>
                  <a:srgbClr val="7030A0"/>
                </a:solidFill>
              </a:rPr>
              <a:t>	</a:t>
            </a:r>
          </a:p>
          <a:p>
            <a:r>
              <a:rPr lang="en-AU" dirty="0" smtClean="0"/>
              <a:t>	</a:t>
            </a:r>
            <a:r>
              <a:rPr lang="en-AU" dirty="0" err="1" smtClean="0"/>
              <a:t>cout</a:t>
            </a:r>
            <a:r>
              <a:rPr lang="en-AU" dirty="0" smtClean="0">
                <a:solidFill>
                  <a:srgbClr val="7030A0"/>
                </a:solidFill>
              </a:rPr>
              <a:t> </a:t>
            </a:r>
            <a:r>
              <a:rPr lang="en-AU" dirty="0" smtClean="0"/>
              <a:t>&lt;&lt; </a:t>
            </a:r>
            <a:r>
              <a:rPr lang="en-AU" dirty="0" smtClean="0">
                <a:solidFill>
                  <a:srgbClr val="FF0000"/>
                </a:solidFill>
              </a:rPr>
              <a:t>"*</a:t>
            </a:r>
            <a:r>
              <a:rPr lang="en-AU" dirty="0" err="1" smtClean="0">
                <a:solidFill>
                  <a:srgbClr val="FF0000"/>
                </a:solidFill>
              </a:rPr>
              <a:t>ptrb</a:t>
            </a:r>
            <a:r>
              <a:rPr lang="en-AU" dirty="0" smtClean="0">
                <a:solidFill>
                  <a:srgbClr val="FF0000"/>
                </a:solidFill>
              </a:rPr>
              <a:t> : " </a:t>
            </a:r>
            <a:r>
              <a:rPr lang="en-AU" dirty="0" smtClean="0"/>
              <a:t>&lt;&lt; *</a:t>
            </a:r>
            <a:r>
              <a:rPr lang="en-AU" dirty="0" err="1" smtClean="0"/>
              <a:t>ptrb</a:t>
            </a:r>
            <a:r>
              <a:rPr lang="en-AU" dirty="0" smtClean="0"/>
              <a:t> &lt;&lt; </a:t>
            </a:r>
            <a:r>
              <a:rPr lang="en-AU" dirty="0" err="1" smtClean="0"/>
              <a:t>endl</a:t>
            </a:r>
            <a:r>
              <a:rPr lang="en-AU" dirty="0" smtClean="0"/>
              <a:t>; </a:t>
            </a:r>
          </a:p>
          <a:p>
            <a:r>
              <a:rPr lang="en-AU" dirty="0" smtClean="0">
                <a:solidFill>
                  <a:srgbClr val="7030A0"/>
                </a:solidFill>
              </a:rPr>
              <a:t>return</a:t>
            </a:r>
            <a:r>
              <a:rPr lang="en-AU" dirty="0" smtClean="0"/>
              <a:t> </a:t>
            </a:r>
            <a:r>
              <a:rPr lang="en-AU" dirty="0" smtClean="0">
                <a:solidFill>
                  <a:schemeClr val="accent2">
                    <a:lumMod val="75000"/>
                  </a:schemeClr>
                </a:solidFill>
              </a:rPr>
              <a:t>0</a:t>
            </a:r>
            <a:r>
              <a:rPr lang="en-AU" dirty="0" smtClean="0"/>
              <a:t>; } </a:t>
            </a:r>
          </a:p>
        </p:txBody>
      </p:sp>
      <p:sp>
        <p:nvSpPr>
          <p:cNvPr id="4" name="TextBox 3"/>
          <p:cNvSpPr txBox="1"/>
          <p:nvPr/>
        </p:nvSpPr>
        <p:spPr>
          <a:xfrm>
            <a:off x="512119" y="385348"/>
            <a:ext cx="1103828" cy="523220"/>
          </a:xfrm>
          <a:prstGeom prst="rect">
            <a:avLst/>
          </a:prstGeom>
          <a:noFill/>
        </p:spPr>
        <p:txBody>
          <a:bodyPr wrap="none" rtlCol="0">
            <a:spAutoFit/>
          </a:bodyPr>
          <a:lstStyle/>
          <a:p>
            <a:r>
              <a:rPr lang="en-AU" sz="2800" dirty="0" smtClean="0">
                <a:solidFill>
                  <a:srgbClr val="7030A0"/>
                </a:solidFill>
              </a:rPr>
              <a:t>delete</a:t>
            </a:r>
            <a:endParaRPr lang="en-AU" sz="2800" dirty="0">
              <a:solidFill>
                <a:srgbClr val="7030A0"/>
              </a:solidFill>
            </a:endParaRPr>
          </a:p>
        </p:txBody>
      </p:sp>
      <p:sp>
        <p:nvSpPr>
          <p:cNvPr id="15" name="TextBox 14"/>
          <p:cNvSpPr txBox="1"/>
          <p:nvPr/>
        </p:nvSpPr>
        <p:spPr>
          <a:xfrm>
            <a:off x="794983" y="4773872"/>
            <a:ext cx="2817563" cy="646331"/>
          </a:xfrm>
          <a:prstGeom prst="rect">
            <a:avLst/>
          </a:prstGeom>
          <a:noFill/>
        </p:spPr>
        <p:txBody>
          <a:bodyPr wrap="square" rtlCol="0">
            <a:spAutoFit/>
          </a:bodyPr>
          <a:lstStyle/>
          <a:p>
            <a:r>
              <a:rPr lang="en-AU" dirty="0" smtClean="0">
                <a:solidFill>
                  <a:schemeClr val="bg2">
                    <a:lumMod val="50000"/>
                  </a:schemeClr>
                </a:solidFill>
              </a:rPr>
              <a:t>To clear the pointer as well</a:t>
            </a:r>
          </a:p>
          <a:p>
            <a:r>
              <a:rPr lang="en-AU" dirty="0" smtClean="0">
                <a:solidFill>
                  <a:schemeClr val="bg2">
                    <a:lumMod val="50000"/>
                  </a:schemeClr>
                </a:solidFill>
              </a:rPr>
              <a:t>Set it to null pointer</a:t>
            </a:r>
          </a:p>
        </p:txBody>
      </p:sp>
      <p:cxnSp>
        <p:nvCxnSpPr>
          <p:cNvPr id="18" name="Straight Arrow Connector 17"/>
          <p:cNvCxnSpPr>
            <a:stCxn id="2" idx="3"/>
          </p:cNvCxnSpPr>
          <p:nvPr/>
        </p:nvCxnSpPr>
        <p:spPr>
          <a:xfrm>
            <a:off x="4120811" y="2567579"/>
            <a:ext cx="2147559" cy="469537"/>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TextBox 1"/>
          <p:cNvSpPr txBox="1"/>
          <p:nvPr/>
        </p:nvSpPr>
        <p:spPr>
          <a:xfrm>
            <a:off x="969024" y="2244413"/>
            <a:ext cx="3151787" cy="646331"/>
          </a:xfrm>
          <a:prstGeom prst="rect">
            <a:avLst/>
          </a:prstGeom>
          <a:noFill/>
        </p:spPr>
        <p:txBody>
          <a:bodyPr wrap="square" rtlCol="0">
            <a:spAutoFit/>
          </a:bodyPr>
          <a:lstStyle/>
          <a:p>
            <a:r>
              <a:rPr lang="en-AU" dirty="0" smtClean="0">
                <a:solidFill>
                  <a:schemeClr val="bg2">
                    <a:lumMod val="50000"/>
                  </a:schemeClr>
                </a:solidFill>
              </a:rPr>
              <a:t>The </a:t>
            </a:r>
            <a:r>
              <a:rPr lang="en-AU" dirty="0" smtClean="0">
                <a:solidFill>
                  <a:srgbClr val="7030A0"/>
                </a:solidFill>
              </a:rPr>
              <a:t>delete</a:t>
            </a:r>
            <a:r>
              <a:rPr lang="en-AU" dirty="0" smtClean="0">
                <a:solidFill>
                  <a:schemeClr val="bg2">
                    <a:lumMod val="50000"/>
                  </a:schemeClr>
                </a:solidFill>
              </a:rPr>
              <a:t> keyword deletes the object that a pointer points to  </a:t>
            </a:r>
            <a:endParaRPr lang="en-AU" dirty="0">
              <a:solidFill>
                <a:schemeClr val="bg2">
                  <a:lumMod val="50000"/>
                </a:schemeClr>
              </a:solidFill>
            </a:endParaRPr>
          </a:p>
        </p:txBody>
      </p:sp>
      <p:sp>
        <p:nvSpPr>
          <p:cNvPr id="3" name="TextBox 2"/>
          <p:cNvSpPr txBox="1"/>
          <p:nvPr/>
        </p:nvSpPr>
        <p:spPr>
          <a:xfrm>
            <a:off x="1485413" y="2890744"/>
            <a:ext cx="2947923" cy="369332"/>
          </a:xfrm>
          <a:prstGeom prst="rect">
            <a:avLst/>
          </a:prstGeom>
          <a:noFill/>
        </p:spPr>
        <p:txBody>
          <a:bodyPr wrap="none" rtlCol="0">
            <a:spAutoFit/>
          </a:bodyPr>
          <a:lstStyle/>
          <a:p>
            <a:r>
              <a:rPr lang="en-AU" dirty="0" smtClean="0">
                <a:solidFill>
                  <a:schemeClr val="bg2">
                    <a:lumMod val="50000"/>
                  </a:schemeClr>
                </a:solidFill>
              </a:rPr>
              <a:t>It does not delete the pointer</a:t>
            </a:r>
            <a:endParaRPr lang="en-AU" dirty="0">
              <a:solidFill>
                <a:schemeClr val="bg2">
                  <a:lumMod val="50000"/>
                </a:schemeClr>
              </a:solidFill>
            </a:endParaRPr>
          </a:p>
        </p:txBody>
      </p:sp>
      <p:cxnSp>
        <p:nvCxnSpPr>
          <p:cNvPr id="27" name="Straight Arrow Connector 26"/>
          <p:cNvCxnSpPr>
            <a:stCxn id="15" idx="3"/>
          </p:cNvCxnSpPr>
          <p:nvPr/>
        </p:nvCxnSpPr>
        <p:spPr>
          <a:xfrm flipV="1">
            <a:off x="3612546" y="4629150"/>
            <a:ext cx="2551490" cy="46788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60628" y="5992473"/>
            <a:ext cx="5142433" cy="646331"/>
          </a:xfrm>
          <a:prstGeom prst="rect">
            <a:avLst/>
          </a:prstGeom>
          <a:noFill/>
        </p:spPr>
        <p:txBody>
          <a:bodyPr wrap="none" rtlCol="0">
            <a:spAutoFit/>
          </a:bodyPr>
          <a:lstStyle/>
          <a:p>
            <a:r>
              <a:rPr lang="en-AU" dirty="0" smtClean="0">
                <a:solidFill>
                  <a:schemeClr val="bg2">
                    <a:lumMod val="50000"/>
                  </a:schemeClr>
                </a:solidFill>
              </a:rPr>
              <a:t>Remember some data are more complex than others</a:t>
            </a:r>
          </a:p>
          <a:p>
            <a:r>
              <a:rPr lang="en-AU" dirty="0" smtClean="0">
                <a:solidFill>
                  <a:schemeClr val="bg2">
                    <a:lumMod val="50000"/>
                  </a:schemeClr>
                </a:solidFill>
              </a:rPr>
              <a:t>What do you think happens for </a:t>
            </a:r>
            <a:r>
              <a:rPr lang="en-AU" dirty="0" err="1" smtClean="0">
                <a:solidFill>
                  <a:schemeClr val="bg2">
                    <a:lumMod val="50000"/>
                  </a:schemeClr>
                </a:solidFill>
              </a:rPr>
              <a:t>LinkedList</a:t>
            </a:r>
            <a:r>
              <a:rPr lang="en-AU" dirty="0" smtClean="0">
                <a:solidFill>
                  <a:schemeClr val="bg2">
                    <a:lumMod val="50000"/>
                  </a:schemeClr>
                </a:solidFill>
              </a:rPr>
              <a:t> ?</a:t>
            </a:r>
          </a:p>
        </p:txBody>
      </p:sp>
      <p:sp>
        <p:nvSpPr>
          <p:cNvPr id="5" name="TextBox 4"/>
          <p:cNvSpPr txBox="1"/>
          <p:nvPr/>
        </p:nvSpPr>
        <p:spPr>
          <a:xfrm>
            <a:off x="246266" y="941352"/>
            <a:ext cx="4499595" cy="1200329"/>
          </a:xfrm>
          <a:prstGeom prst="rect">
            <a:avLst/>
          </a:prstGeom>
          <a:noFill/>
        </p:spPr>
        <p:txBody>
          <a:bodyPr wrap="square" rtlCol="0">
            <a:spAutoFit/>
          </a:bodyPr>
          <a:lstStyle/>
          <a:p>
            <a:r>
              <a:rPr lang="en-AU" dirty="0" smtClean="0">
                <a:solidFill>
                  <a:srgbClr val="7030A0"/>
                </a:solidFill>
              </a:rPr>
              <a:t>new</a:t>
            </a:r>
            <a:r>
              <a:rPr lang="en-AU" dirty="0" smtClean="0"/>
              <a:t> </a:t>
            </a:r>
            <a:r>
              <a:rPr lang="en-AU" dirty="0" smtClean="0">
                <a:solidFill>
                  <a:schemeClr val="bg2">
                    <a:lumMod val="50000"/>
                  </a:schemeClr>
                </a:solidFill>
              </a:rPr>
              <a:t>tells the operating </a:t>
            </a:r>
            <a:r>
              <a:rPr lang="en-AU" dirty="0">
                <a:solidFill>
                  <a:schemeClr val="bg2">
                    <a:lumMod val="50000"/>
                  </a:schemeClr>
                </a:solidFill>
              </a:rPr>
              <a:t>system to allocate enough memory </a:t>
            </a:r>
            <a:r>
              <a:rPr lang="en-AU" dirty="0" smtClean="0">
                <a:solidFill>
                  <a:schemeClr val="bg2">
                    <a:lumMod val="50000"/>
                  </a:schemeClr>
                </a:solidFill>
              </a:rPr>
              <a:t>and </a:t>
            </a:r>
            <a:r>
              <a:rPr lang="en-AU" dirty="0">
                <a:solidFill>
                  <a:schemeClr val="bg2">
                    <a:lumMod val="50000"/>
                  </a:schemeClr>
                </a:solidFill>
              </a:rPr>
              <a:t>then return the </a:t>
            </a:r>
            <a:r>
              <a:rPr lang="en-AU" b="1" dirty="0">
                <a:solidFill>
                  <a:schemeClr val="bg2">
                    <a:lumMod val="50000"/>
                  </a:schemeClr>
                </a:solidFill>
              </a:rPr>
              <a:t>starting</a:t>
            </a:r>
            <a:r>
              <a:rPr lang="en-AU" dirty="0">
                <a:solidFill>
                  <a:schemeClr val="bg2">
                    <a:lumMod val="50000"/>
                  </a:schemeClr>
                </a:solidFill>
              </a:rPr>
              <a:t> address </a:t>
            </a:r>
            <a:r>
              <a:rPr lang="en-AU" dirty="0" smtClean="0">
                <a:solidFill>
                  <a:schemeClr val="bg2">
                    <a:lumMod val="50000"/>
                  </a:schemeClr>
                </a:solidFill>
              </a:rPr>
              <a:t>of this </a:t>
            </a:r>
            <a:r>
              <a:rPr lang="en-AU" dirty="0">
                <a:solidFill>
                  <a:schemeClr val="bg2">
                    <a:lumMod val="50000"/>
                  </a:schemeClr>
                </a:solidFill>
              </a:rPr>
              <a:t>memory. This address is put into </a:t>
            </a:r>
            <a:r>
              <a:rPr lang="en-AU" dirty="0" smtClean="0">
                <a:solidFill>
                  <a:schemeClr val="bg2">
                    <a:lumMod val="50000"/>
                  </a:schemeClr>
                </a:solidFill>
              </a:rPr>
              <a:t>a </a:t>
            </a:r>
            <a:r>
              <a:rPr lang="en-AU" dirty="0" err="1" smtClean="0">
                <a:solidFill>
                  <a:schemeClr val="bg2">
                    <a:lumMod val="50000"/>
                  </a:schemeClr>
                </a:solidFill>
              </a:rPr>
              <a:t>ptr</a:t>
            </a:r>
            <a:r>
              <a:rPr lang="en-AU" dirty="0" smtClean="0">
                <a:solidFill>
                  <a:schemeClr val="bg2">
                    <a:lumMod val="50000"/>
                  </a:schemeClr>
                </a:solidFill>
              </a:rPr>
              <a:t>.</a:t>
            </a:r>
            <a:endParaRPr lang="en-AU" dirty="0">
              <a:solidFill>
                <a:schemeClr val="bg2">
                  <a:lumMod val="50000"/>
                </a:schemeClr>
              </a:solidFill>
            </a:endParaRPr>
          </a:p>
        </p:txBody>
      </p:sp>
      <p:sp>
        <p:nvSpPr>
          <p:cNvPr id="12" name="TextBox 11"/>
          <p:cNvSpPr txBox="1"/>
          <p:nvPr/>
        </p:nvSpPr>
        <p:spPr>
          <a:xfrm>
            <a:off x="587688" y="3656414"/>
            <a:ext cx="4158173" cy="923330"/>
          </a:xfrm>
          <a:prstGeom prst="rect">
            <a:avLst/>
          </a:prstGeom>
          <a:noFill/>
        </p:spPr>
        <p:txBody>
          <a:bodyPr wrap="square" rtlCol="0">
            <a:spAutoFit/>
          </a:bodyPr>
          <a:lstStyle/>
          <a:p>
            <a:r>
              <a:rPr lang="en-AU" dirty="0" smtClean="0">
                <a:solidFill>
                  <a:srgbClr val="FF0000"/>
                </a:solidFill>
              </a:rPr>
              <a:t>!!!Once memory </a:t>
            </a:r>
            <a:r>
              <a:rPr lang="en-AU" dirty="0">
                <a:solidFill>
                  <a:srgbClr val="FF0000"/>
                </a:solidFill>
              </a:rPr>
              <a:t>has been deleted it must never be </a:t>
            </a:r>
            <a:r>
              <a:rPr lang="en-AU" dirty="0" smtClean="0">
                <a:solidFill>
                  <a:srgbClr val="FF0000"/>
                </a:solidFill>
              </a:rPr>
              <a:t>used again other wise it will </a:t>
            </a:r>
            <a:r>
              <a:rPr lang="en-AU" dirty="0">
                <a:solidFill>
                  <a:srgbClr val="FF0000"/>
                </a:solidFill>
              </a:rPr>
              <a:t>very </a:t>
            </a:r>
            <a:r>
              <a:rPr lang="en-AU" dirty="0" smtClean="0">
                <a:solidFill>
                  <a:srgbClr val="FF0000"/>
                </a:solidFill>
              </a:rPr>
              <a:t>likely crash </a:t>
            </a:r>
            <a:r>
              <a:rPr lang="en-AU" dirty="0">
                <a:solidFill>
                  <a:srgbClr val="FF0000"/>
                </a:solidFill>
              </a:rPr>
              <a:t>the program.</a:t>
            </a:r>
            <a:endParaRPr lang="en-AU" dirty="0" smtClean="0">
              <a:solidFill>
                <a:srgbClr val="FF0000"/>
              </a:solidFill>
            </a:endParaRPr>
          </a:p>
        </p:txBody>
      </p:sp>
      <p:cxnSp>
        <p:nvCxnSpPr>
          <p:cNvPr id="13" name="Straight Arrow Connector 12"/>
          <p:cNvCxnSpPr>
            <a:stCxn id="12" idx="3"/>
          </p:cNvCxnSpPr>
          <p:nvPr/>
        </p:nvCxnSpPr>
        <p:spPr>
          <a:xfrm flipV="1">
            <a:off x="4745861" y="3022136"/>
            <a:ext cx="1522509" cy="1095943"/>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p:cNvCxnSpPr>
          <p:nvPr/>
        </p:nvCxnSpPr>
        <p:spPr>
          <a:xfrm flipV="1">
            <a:off x="4745861" y="1524474"/>
            <a:ext cx="1432943" cy="17043"/>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Big-O notation"/>
          <p:cNvPicPr>
            <a:picLocks noChangeAspect="1" noChangeArrowheads="1"/>
          </p:cNvPicPr>
          <p:nvPr/>
        </p:nvPicPr>
        <p:blipFill>
          <a:blip r:embed="rId2"/>
          <a:srcRect/>
          <a:stretch>
            <a:fillRect/>
          </a:stretch>
        </p:blipFill>
        <p:spPr bwMode="auto">
          <a:xfrm>
            <a:off x="1296907" y="0"/>
            <a:ext cx="9598187" cy="6522851"/>
          </a:xfrm>
          <a:prstGeom prst="rect">
            <a:avLst/>
          </a:prstGeom>
          <a:noFill/>
        </p:spPr>
      </p:pic>
      <p:sp>
        <p:nvSpPr>
          <p:cNvPr id="5" name="TextBox 4"/>
          <p:cNvSpPr txBox="1"/>
          <p:nvPr/>
        </p:nvSpPr>
        <p:spPr>
          <a:xfrm>
            <a:off x="352670" y="6488668"/>
            <a:ext cx="3439660" cy="369332"/>
          </a:xfrm>
          <a:prstGeom prst="rect">
            <a:avLst/>
          </a:prstGeom>
          <a:noFill/>
        </p:spPr>
        <p:txBody>
          <a:bodyPr wrap="none" rtlCol="0">
            <a:spAutoFit/>
          </a:bodyPr>
          <a:lstStyle/>
          <a:p>
            <a:r>
              <a:rPr lang="en-AU" dirty="0" smtClean="0">
                <a:hlinkClick r:id="rId3"/>
              </a:rPr>
              <a:t>https://www.bigocheatsheet.com/</a:t>
            </a:r>
            <a:endParaRPr lang="en-AU" dirty="0"/>
          </a:p>
        </p:txBody>
      </p:sp>
      <p:cxnSp>
        <p:nvCxnSpPr>
          <p:cNvPr id="3" name="Straight Connector 2"/>
          <p:cNvCxnSpPr/>
          <p:nvPr/>
        </p:nvCxnSpPr>
        <p:spPr>
          <a:xfrm flipV="1">
            <a:off x="1296907" y="55605"/>
            <a:ext cx="10120736" cy="6085703"/>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766119" y="4238368"/>
            <a:ext cx="10960443" cy="179790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5758248" y="1488989"/>
            <a:ext cx="1370888" cy="369332"/>
          </a:xfrm>
          <a:prstGeom prst="rect">
            <a:avLst/>
          </a:prstGeom>
          <a:noFill/>
        </p:spPr>
        <p:txBody>
          <a:bodyPr wrap="none" rtlCol="0">
            <a:spAutoFit/>
          </a:bodyPr>
          <a:lstStyle/>
          <a:p>
            <a:r>
              <a:rPr lang="en-AU" dirty="0" smtClean="0"/>
              <a:t>Notice these</a:t>
            </a:r>
            <a:endParaRPr lang="en-AU" dirty="0"/>
          </a:p>
        </p:txBody>
      </p:sp>
      <p:cxnSp>
        <p:nvCxnSpPr>
          <p:cNvPr id="11" name="Straight Arrow Connector 10"/>
          <p:cNvCxnSpPr>
            <a:stCxn id="9" idx="1"/>
          </p:cNvCxnSpPr>
          <p:nvPr/>
        </p:nvCxnSpPr>
        <p:spPr>
          <a:xfrm flipH="1" flipV="1">
            <a:off x="4460789" y="852616"/>
            <a:ext cx="1297459" cy="82103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2"/>
          </p:cNvCxnSpPr>
          <p:nvPr/>
        </p:nvCxnSpPr>
        <p:spPr>
          <a:xfrm>
            <a:off x="6443692" y="1858321"/>
            <a:ext cx="2391389" cy="99609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2"/>
          </p:cNvCxnSpPr>
          <p:nvPr/>
        </p:nvCxnSpPr>
        <p:spPr>
          <a:xfrm>
            <a:off x="6443692" y="1858321"/>
            <a:ext cx="3756811" cy="320794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5408985"/>
              </p:ext>
            </p:extLst>
          </p:nvPr>
        </p:nvGraphicFramePr>
        <p:xfrm>
          <a:off x="0" y="0"/>
          <a:ext cx="12192001" cy="6858002"/>
        </p:xfrm>
        <a:graphic>
          <a:graphicData uri="http://schemas.openxmlformats.org/drawingml/2006/table">
            <a:tbl>
              <a:tblPr/>
              <a:tblGrid>
                <a:gridCol w="772297">
                  <a:extLst>
                    <a:ext uri="{9D8B030D-6E8A-4147-A177-3AD203B41FA5}">
                      <a16:colId xmlns:a16="http://schemas.microsoft.com/office/drawing/2014/main" val="20000"/>
                    </a:ext>
                  </a:extLst>
                </a:gridCol>
                <a:gridCol w="895865">
                  <a:extLst>
                    <a:ext uri="{9D8B030D-6E8A-4147-A177-3AD203B41FA5}">
                      <a16:colId xmlns:a16="http://schemas.microsoft.com/office/drawing/2014/main" val="20001"/>
                    </a:ext>
                  </a:extLst>
                </a:gridCol>
                <a:gridCol w="10523839">
                  <a:extLst>
                    <a:ext uri="{9D8B030D-6E8A-4147-A177-3AD203B41FA5}">
                      <a16:colId xmlns:a16="http://schemas.microsoft.com/office/drawing/2014/main" val="20002"/>
                    </a:ext>
                  </a:extLst>
                </a:gridCol>
              </a:tblGrid>
              <a:tr h="917282">
                <a:tc>
                  <a:txBody>
                    <a:bodyPr/>
                    <a:lstStyle/>
                    <a:p>
                      <a:pPr>
                        <a:lnSpc>
                          <a:spcPct val="115000"/>
                        </a:lnSpc>
                        <a:spcAft>
                          <a:spcPts val="0"/>
                        </a:spcAft>
                      </a:pPr>
                      <a:r>
                        <a:rPr lang="en-AU" sz="1100" b="1" dirty="0" smtClean="0">
                          <a:latin typeface="Calibri"/>
                          <a:ea typeface="Calibri"/>
                          <a:cs typeface="Times New Roman"/>
                        </a:rPr>
                        <a:t>O()</a:t>
                      </a:r>
                      <a:endParaRPr lang="en-AU"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11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AU" sz="1100" b="1" dirty="0" smtClean="0">
                          <a:latin typeface="Calibri"/>
                          <a:ea typeface="Calibri"/>
                          <a:cs typeface="Times New Roman"/>
                        </a:rPr>
                        <a:t>Phone book</a:t>
                      </a:r>
                      <a:endParaRPr lang="en-AU"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2044">
                <a:tc>
                  <a:txBody>
                    <a:bodyPr/>
                    <a:lstStyle/>
                    <a:p>
                      <a:pPr>
                        <a:lnSpc>
                          <a:spcPct val="115000"/>
                        </a:lnSpc>
                        <a:spcAft>
                          <a:spcPts val="0"/>
                        </a:spcAft>
                      </a:pPr>
                      <a:r>
                        <a:rPr lang="en-AU" sz="11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a:latin typeface="Calibri"/>
                          <a:ea typeface="Calibri"/>
                          <a:cs typeface="Times New Roman"/>
                        </a:rPr>
                        <a:t>Constant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smtClean="0"/>
                        <a:t>Given the page that a business's name is on and the business name, find the phone number.</a:t>
                      </a:r>
                    </a:p>
                    <a:p>
                      <a:pPr>
                        <a:lnSpc>
                          <a:spcPct val="115000"/>
                        </a:lnSpc>
                        <a:spcAft>
                          <a:spcPts val="0"/>
                        </a:spcAft>
                      </a:pPr>
                      <a:endParaRPr lang="en-AU" sz="1100" dirty="0" smtClean="0"/>
                    </a:p>
                    <a:p>
                      <a:pPr>
                        <a:lnSpc>
                          <a:spcPct val="115000"/>
                        </a:lnSpc>
                        <a:spcAft>
                          <a:spcPts val="0"/>
                        </a:spcAft>
                      </a:pPr>
                      <a:r>
                        <a:rPr lang="en-AU" sz="1100" dirty="0" smtClean="0"/>
                        <a:t>Given the page that a person's name is on and their name, find the phone number.</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633091">
                <a:tc>
                  <a:txBody>
                    <a:bodyPr/>
                    <a:lstStyle/>
                    <a:p>
                      <a:pPr>
                        <a:lnSpc>
                          <a:spcPct val="115000"/>
                        </a:lnSpc>
                        <a:spcAft>
                          <a:spcPts val="0"/>
                        </a:spcAft>
                      </a:pPr>
                      <a:r>
                        <a:rPr lang="en-AU" sz="1100" dirty="0">
                          <a:latin typeface="Calibri"/>
                          <a:ea typeface="Calibri"/>
                          <a:cs typeface="Times New Roman"/>
                        </a:rPr>
                        <a:t>Log 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a:latin typeface="Calibri"/>
                          <a:ea typeface="Calibri"/>
                          <a:cs typeface="Times New Roman"/>
                        </a:rPr>
                        <a:t>Logarithmic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n-AU" sz="1100" dirty="0" smtClean="0"/>
                        <a:t>Given a person's name, find the phone number by picking a random point about halfway through the part of the book you haven't searched yet, then checking to see whether the person's name is at that point. Then repeat the process about halfway through the part of the book where the person's name lies. (This is a binary search for a person's name.)</a:t>
                      </a:r>
                      <a:endParaRPr lang="en-AU" sz="1100" baseline="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922642">
                <a:tc>
                  <a:txBody>
                    <a:bodyPr/>
                    <a:lstStyle/>
                    <a:p>
                      <a:pPr>
                        <a:lnSpc>
                          <a:spcPct val="115000"/>
                        </a:lnSpc>
                        <a:spcAft>
                          <a:spcPts val="0"/>
                        </a:spcAft>
                      </a:pPr>
                      <a:r>
                        <a:rPr lang="en-AU" sz="1100" dirty="0">
                          <a:latin typeface="Calibri"/>
                          <a:ea typeface="Calibri"/>
                          <a:cs typeface="Times New Roman"/>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AU" sz="1100" dirty="0">
                          <a:latin typeface="Calibri"/>
                          <a:ea typeface="Calibri"/>
                          <a:cs typeface="Times New Roman"/>
                        </a:rPr>
                        <a:t>Linear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15000"/>
                        </a:lnSpc>
                        <a:spcAft>
                          <a:spcPts val="0"/>
                        </a:spcAft>
                      </a:pPr>
                      <a:r>
                        <a:rPr lang="en-AU" sz="1100" dirty="0" smtClean="0"/>
                        <a:t>Find all people whose phone numbers contain the digit "5". </a:t>
                      </a:r>
                    </a:p>
                    <a:p>
                      <a:pPr>
                        <a:lnSpc>
                          <a:spcPct val="115000"/>
                        </a:lnSpc>
                        <a:spcAft>
                          <a:spcPts val="0"/>
                        </a:spcAft>
                      </a:pPr>
                      <a:endParaRPr lang="en-AU" sz="1100" dirty="0" smtClean="0"/>
                    </a:p>
                    <a:p>
                      <a:pPr>
                        <a:lnSpc>
                          <a:spcPct val="115000"/>
                        </a:lnSpc>
                        <a:spcAft>
                          <a:spcPts val="0"/>
                        </a:spcAft>
                      </a:pPr>
                      <a:r>
                        <a:rPr lang="en-AU" sz="1100" dirty="0" smtClean="0"/>
                        <a:t>Given a phone number, find the person or business with that number.</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213500">
                <a:tc>
                  <a:txBody>
                    <a:bodyPr/>
                    <a:lstStyle/>
                    <a:p>
                      <a:pPr>
                        <a:lnSpc>
                          <a:spcPct val="115000"/>
                        </a:lnSpc>
                        <a:spcAft>
                          <a:spcPts val="0"/>
                        </a:spcAft>
                      </a:pPr>
                      <a:r>
                        <a:rPr lang="en-AU" sz="1100" dirty="0">
                          <a:latin typeface="Calibri"/>
                          <a:ea typeface="Calibri"/>
                          <a:cs typeface="Times New Roman"/>
                        </a:rPr>
                        <a:t>n log 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spcAft>
                          <a:spcPts val="0"/>
                        </a:spcAft>
                      </a:pPr>
                      <a:r>
                        <a:rPr lang="en-AU" sz="1100" dirty="0">
                          <a:latin typeface="Calibri"/>
                          <a:ea typeface="Calibri"/>
                          <a:cs typeface="Times New Roman"/>
                        </a:rPr>
                        <a:t>Log Linear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nSpc>
                          <a:spcPct val="115000"/>
                        </a:lnSpc>
                        <a:spcAft>
                          <a:spcPts val="0"/>
                        </a:spcAft>
                      </a:pPr>
                      <a:r>
                        <a:rPr lang="en-AU" sz="1100" dirty="0" smtClean="0"/>
                        <a:t>There was a mix-up at the printer's office, and our phone book had all its pages inserted in a random order. Fix the ordering so that it's correct by looking at the first name on each page and then putting that page in the appropriate spot in a new, empty phone book.</a:t>
                      </a:r>
                    </a:p>
                    <a:p>
                      <a:pPr>
                        <a:lnSpc>
                          <a:spcPct val="115000"/>
                        </a:lnSpc>
                        <a:spcAft>
                          <a:spcPts val="0"/>
                        </a:spcAft>
                      </a:pPr>
                      <a:endParaRPr lang="en-AU" sz="1100" dirty="0" smtClean="0">
                        <a:latin typeface="Calibri"/>
                        <a:ea typeface="Calibri"/>
                        <a:cs typeface="Times New Roman"/>
                      </a:endParaRPr>
                    </a:p>
                    <a:p>
                      <a:pPr>
                        <a:lnSpc>
                          <a:spcPct val="115000"/>
                        </a:lnSpc>
                        <a:spcAft>
                          <a:spcPts val="0"/>
                        </a:spcAft>
                      </a:pPr>
                      <a:r>
                        <a:rPr lang="en-AU" sz="1100" dirty="0" smtClean="0"/>
                        <a:t>We want to personalize the phone book, so we're going to find each person or business's name in their designated copy, then circle their name in the book and write a short thank-you note for their patronage.</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489519">
                <a:tc>
                  <a:txBody>
                    <a:bodyPr/>
                    <a:lstStyle/>
                    <a:p>
                      <a:pPr>
                        <a:lnSpc>
                          <a:spcPct val="115000"/>
                        </a:lnSpc>
                        <a:spcAft>
                          <a:spcPts val="0"/>
                        </a:spcAft>
                      </a:pPr>
                      <a:r>
                        <a:rPr lang="en-AU" sz="1100" dirty="0">
                          <a:latin typeface="Calibri"/>
                          <a:ea typeface="Calibri"/>
                          <a:cs typeface="Times New Roman"/>
                        </a:rPr>
                        <a:t>n</a:t>
                      </a:r>
                      <a:r>
                        <a:rPr lang="en-AU" sz="1100" baseline="30000" dirty="0">
                          <a:latin typeface="Calibri"/>
                          <a:ea typeface="Calibri"/>
                          <a:cs typeface="Times New Roman"/>
                        </a:rPr>
                        <a:t>2</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Quadratic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t>A mistake occurred at the office, and every entry in each of the phone books has an extra "0" at the end of the phone number. Take some white-out and remove each zero.</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5"/>
                  </a:ext>
                </a:extLst>
              </a:tr>
              <a:tr h="922642">
                <a:tc>
                  <a:txBody>
                    <a:bodyPr/>
                    <a:lstStyle/>
                    <a:p>
                      <a:pPr>
                        <a:lnSpc>
                          <a:spcPct val="115000"/>
                        </a:lnSpc>
                        <a:spcAft>
                          <a:spcPts val="0"/>
                        </a:spcAft>
                      </a:pPr>
                      <a:r>
                        <a:rPr lang="en-AU" sz="1100" dirty="0" smtClean="0">
                          <a:latin typeface="Calibri"/>
                          <a:ea typeface="Calibri"/>
                          <a:cs typeface="Times New Roman"/>
                        </a:rPr>
                        <a:t>2^n 2</a:t>
                      </a:r>
                      <a:r>
                        <a:rPr lang="en-AU" sz="1100" baseline="30000" dirty="0" smtClean="0">
                          <a:latin typeface="Calibri"/>
                          <a:ea typeface="Calibri"/>
                          <a:cs typeface="Times New Roman"/>
                        </a:rPr>
                        <a:t>n</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Exponential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latin typeface="Calibri"/>
                          <a:ea typeface="Calibri"/>
                          <a:cs typeface="Times New Roman"/>
                        </a:rPr>
                        <a:t>We</a:t>
                      </a:r>
                      <a:r>
                        <a:rPr lang="en-AU" sz="1100" baseline="0" dirty="0" smtClean="0">
                          <a:latin typeface="Calibri"/>
                          <a:ea typeface="Calibri"/>
                          <a:cs typeface="Times New Roman"/>
                        </a:rPr>
                        <a:t> have been through the Fibonacci example</a:t>
                      </a:r>
                      <a:endParaRPr lang="en-AU"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6"/>
                  </a:ext>
                </a:extLst>
              </a:tr>
              <a:tr h="917282">
                <a:tc>
                  <a:txBody>
                    <a:bodyPr/>
                    <a:lstStyle/>
                    <a:p>
                      <a:pPr>
                        <a:lnSpc>
                          <a:spcPct val="115000"/>
                        </a:lnSpc>
                        <a:spcAft>
                          <a:spcPts val="0"/>
                        </a:spcAft>
                      </a:pPr>
                      <a:r>
                        <a:rPr lang="en-AU" sz="1100" dirty="0">
                          <a:latin typeface="Calibri"/>
                          <a:ea typeface="Calibri"/>
                          <a:cs typeface="Times New Roman"/>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a:latin typeface="Calibri"/>
                          <a:ea typeface="Calibri"/>
                          <a:cs typeface="Times New Roman"/>
                        </a:rPr>
                        <a:t>Factorial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tc>
                  <a:txBody>
                    <a:bodyPr/>
                    <a:lstStyle/>
                    <a:p>
                      <a:pPr>
                        <a:lnSpc>
                          <a:spcPct val="115000"/>
                        </a:lnSpc>
                        <a:spcAft>
                          <a:spcPts val="0"/>
                        </a:spcAft>
                      </a:pPr>
                      <a:r>
                        <a:rPr lang="en-AU" sz="1100" dirty="0" smtClean="0"/>
                        <a:t>We're ready to load the phonebooks onto the shipping dock. Unfortunately, the robot that was supposed to load the books has gone haywire: it's putting the books onto the truck in a random order! Even worse, it loads all the books onto the truck, then checks to see if they're in the right order, and if not, it unloads them and starts over</a:t>
                      </a:r>
                      <a:r>
                        <a:rPr lang="en-AU" sz="1100" dirty="0" smtClean="0"/>
                        <a:t>.</a:t>
                      </a:r>
                      <a:endParaRPr lang="en-AU" sz="1100" dirty="0" smtClean="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505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884" y="4133758"/>
            <a:ext cx="1363835" cy="1200329"/>
          </a:xfrm>
          <a:prstGeom prst="rect">
            <a:avLst/>
          </a:prstGeom>
          <a:noFill/>
        </p:spPr>
        <p:txBody>
          <a:bodyPr wrap="none" rtlCol="0">
            <a:spAutoFit/>
          </a:bodyPr>
          <a:lstStyle/>
          <a:p>
            <a:r>
              <a:rPr lang="en-AU" dirty="0">
                <a:solidFill>
                  <a:srgbClr val="7030A0"/>
                </a:solidFill>
              </a:rPr>
              <a:t>class</a:t>
            </a:r>
            <a:r>
              <a:rPr lang="en-AU" dirty="0"/>
              <a:t> </a:t>
            </a:r>
            <a:r>
              <a:rPr lang="en-AU" dirty="0" smtClean="0">
                <a:solidFill>
                  <a:schemeClr val="accent6">
                    <a:lumMod val="75000"/>
                  </a:schemeClr>
                </a:solidFill>
              </a:rPr>
              <a:t>Node </a:t>
            </a:r>
            <a:r>
              <a:rPr lang="en-AU" dirty="0" smtClean="0"/>
              <a:t>{</a:t>
            </a:r>
            <a:endParaRPr lang="en-AU" dirty="0"/>
          </a:p>
          <a:p>
            <a:r>
              <a:rPr lang="en-AU" dirty="0" smtClean="0">
                <a:solidFill>
                  <a:srgbClr val="7030A0"/>
                </a:solidFill>
              </a:rPr>
              <a:t>public</a:t>
            </a:r>
            <a:r>
              <a:rPr lang="en-AU" dirty="0"/>
              <a:t>:</a:t>
            </a:r>
          </a:p>
          <a:p>
            <a:r>
              <a:rPr lang="en-AU" dirty="0" smtClean="0">
                <a:solidFill>
                  <a:schemeClr val="accent1">
                    <a:lumMod val="50000"/>
                  </a:schemeClr>
                </a:solidFill>
              </a:rPr>
              <a:t>Node </a:t>
            </a:r>
            <a:r>
              <a:rPr lang="en-AU" dirty="0" smtClean="0"/>
              <a:t>*next</a:t>
            </a:r>
            <a:r>
              <a:rPr lang="en-AU" dirty="0"/>
              <a:t>;</a:t>
            </a:r>
          </a:p>
          <a:p>
            <a:r>
              <a:rPr lang="en-AU" dirty="0" err="1" smtClean="0">
                <a:solidFill>
                  <a:schemeClr val="accent1">
                    <a:lumMod val="50000"/>
                  </a:schemeClr>
                </a:solidFill>
              </a:rPr>
              <a:t>int</a:t>
            </a:r>
            <a:r>
              <a:rPr lang="en-AU" dirty="0" smtClean="0"/>
              <a:t> data; };</a:t>
            </a:r>
            <a:endParaRPr lang="en-AU" dirty="0"/>
          </a:p>
        </p:txBody>
      </p:sp>
      <p:sp>
        <p:nvSpPr>
          <p:cNvPr id="5" name="Rectangle 4"/>
          <p:cNvSpPr/>
          <p:nvPr/>
        </p:nvSpPr>
        <p:spPr>
          <a:xfrm>
            <a:off x="936802" y="1766564"/>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6" name="Oval 5"/>
          <p:cNvSpPr/>
          <p:nvPr/>
        </p:nvSpPr>
        <p:spPr>
          <a:xfrm>
            <a:off x="1155274" y="2509367"/>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7" name="Rounded Rectangle 6"/>
          <p:cNvSpPr/>
          <p:nvPr/>
        </p:nvSpPr>
        <p:spPr>
          <a:xfrm>
            <a:off x="1090845" y="3038067"/>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
        <p:nvSpPr>
          <p:cNvPr id="8" name="Rectangle 7"/>
          <p:cNvSpPr/>
          <p:nvPr/>
        </p:nvSpPr>
        <p:spPr>
          <a:xfrm>
            <a:off x="5422274" y="1842764"/>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9" name="Oval 8"/>
          <p:cNvSpPr/>
          <p:nvPr/>
        </p:nvSpPr>
        <p:spPr>
          <a:xfrm>
            <a:off x="5647665" y="3106153"/>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0" name="Oval 9"/>
          <p:cNvSpPr/>
          <p:nvPr/>
        </p:nvSpPr>
        <p:spPr>
          <a:xfrm>
            <a:off x="5647665" y="2532625"/>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1" name="TextBox 10"/>
          <p:cNvSpPr txBox="1"/>
          <p:nvPr/>
        </p:nvSpPr>
        <p:spPr>
          <a:xfrm>
            <a:off x="5134408" y="1374989"/>
            <a:ext cx="2419830" cy="369332"/>
          </a:xfrm>
          <a:prstGeom prst="rect">
            <a:avLst/>
          </a:prstGeom>
          <a:noFill/>
        </p:spPr>
        <p:txBody>
          <a:bodyPr wrap="none" rtlCol="0">
            <a:spAutoFit/>
          </a:bodyPr>
          <a:lstStyle/>
          <a:p>
            <a:r>
              <a:rPr lang="en-AU" dirty="0" smtClean="0">
                <a:solidFill>
                  <a:schemeClr val="bg2">
                    <a:lumMod val="50000"/>
                  </a:schemeClr>
                </a:solidFill>
              </a:rPr>
              <a:t>The code demonstrated</a:t>
            </a:r>
            <a:endParaRPr lang="en-AU" dirty="0">
              <a:solidFill>
                <a:schemeClr val="bg2">
                  <a:lumMod val="50000"/>
                </a:schemeClr>
              </a:solidFill>
            </a:endParaRPr>
          </a:p>
        </p:txBody>
      </p:sp>
      <p:sp>
        <p:nvSpPr>
          <p:cNvPr id="12" name="TextBox 11"/>
          <p:cNvSpPr txBox="1"/>
          <p:nvPr/>
        </p:nvSpPr>
        <p:spPr>
          <a:xfrm>
            <a:off x="945581" y="1346603"/>
            <a:ext cx="1543692" cy="369332"/>
          </a:xfrm>
          <a:prstGeom prst="rect">
            <a:avLst/>
          </a:prstGeom>
          <a:noFill/>
        </p:spPr>
        <p:txBody>
          <a:bodyPr wrap="none" rtlCol="0">
            <a:spAutoFit/>
          </a:bodyPr>
          <a:lstStyle/>
          <a:p>
            <a:r>
              <a:rPr lang="en-AU" dirty="0" smtClean="0">
                <a:solidFill>
                  <a:schemeClr val="bg2">
                    <a:lumMod val="50000"/>
                  </a:schemeClr>
                </a:solidFill>
              </a:rPr>
              <a:t>The code used</a:t>
            </a:r>
            <a:endParaRPr lang="en-AU" dirty="0">
              <a:solidFill>
                <a:schemeClr val="bg2">
                  <a:lumMod val="50000"/>
                </a:schemeClr>
              </a:solidFill>
            </a:endParaRPr>
          </a:p>
        </p:txBody>
      </p:sp>
      <p:sp>
        <p:nvSpPr>
          <p:cNvPr id="13" name="TextBox 12"/>
          <p:cNvSpPr txBox="1"/>
          <p:nvPr/>
        </p:nvSpPr>
        <p:spPr>
          <a:xfrm>
            <a:off x="5480022" y="4133758"/>
            <a:ext cx="1526252" cy="1200329"/>
          </a:xfrm>
          <a:prstGeom prst="rect">
            <a:avLst/>
          </a:prstGeom>
          <a:noFill/>
        </p:spPr>
        <p:txBody>
          <a:bodyPr wrap="none" rtlCol="0">
            <a:spAutoFit/>
          </a:bodyPr>
          <a:lstStyle/>
          <a:p>
            <a:r>
              <a:rPr lang="en-AU" dirty="0">
                <a:solidFill>
                  <a:srgbClr val="7030A0"/>
                </a:solidFill>
              </a:rPr>
              <a:t>class</a:t>
            </a:r>
            <a:r>
              <a:rPr lang="en-AU" dirty="0"/>
              <a:t> </a:t>
            </a:r>
            <a:r>
              <a:rPr lang="en-AU" dirty="0" smtClean="0">
                <a:solidFill>
                  <a:schemeClr val="accent6">
                    <a:lumMod val="75000"/>
                  </a:schemeClr>
                </a:solidFill>
              </a:rPr>
              <a:t>Node </a:t>
            </a:r>
            <a:r>
              <a:rPr lang="en-AU" dirty="0" smtClean="0"/>
              <a:t>{</a:t>
            </a:r>
            <a:endParaRPr lang="en-AU" dirty="0"/>
          </a:p>
          <a:p>
            <a:r>
              <a:rPr lang="en-AU" dirty="0" smtClean="0">
                <a:solidFill>
                  <a:srgbClr val="7030A0"/>
                </a:solidFill>
              </a:rPr>
              <a:t>public</a:t>
            </a:r>
            <a:r>
              <a:rPr lang="en-AU" dirty="0"/>
              <a:t>:</a:t>
            </a:r>
          </a:p>
          <a:p>
            <a:r>
              <a:rPr lang="en-AU" dirty="0" smtClean="0">
                <a:solidFill>
                  <a:schemeClr val="accent1">
                    <a:lumMod val="50000"/>
                  </a:schemeClr>
                </a:solidFill>
              </a:rPr>
              <a:t>Node </a:t>
            </a:r>
            <a:r>
              <a:rPr lang="en-AU" dirty="0" smtClean="0"/>
              <a:t>*next</a:t>
            </a:r>
            <a:r>
              <a:rPr lang="en-AU" dirty="0"/>
              <a:t>;</a:t>
            </a:r>
          </a:p>
          <a:p>
            <a:r>
              <a:rPr lang="en-AU" dirty="0" smtClean="0">
                <a:solidFill>
                  <a:schemeClr val="accent1">
                    <a:lumMod val="50000"/>
                  </a:schemeClr>
                </a:solidFill>
              </a:rPr>
              <a:t>Node </a:t>
            </a:r>
            <a:r>
              <a:rPr lang="en-AU" dirty="0" smtClean="0"/>
              <a:t>*data; };</a:t>
            </a:r>
            <a:endParaRPr lang="en-AU" dirty="0"/>
          </a:p>
        </p:txBody>
      </p:sp>
      <p:sp>
        <p:nvSpPr>
          <p:cNvPr id="14" name="TextBox 13"/>
          <p:cNvSpPr txBox="1"/>
          <p:nvPr/>
        </p:nvSpPr>
        <p:spPr>
          <a:xfrm>
            <a:off x="3256558" y="1609402"/>
            <a:ext cx="1455848" cy="3154710"/>
          </a:xfrm>
          <a:prstGeom prst="rect">
            <a:avLst/>
          </a:prstGeom>
          <a:noFill/>
        </p:spPr>
        <p:txBody>
          <a:bodyPr wrap="none" rtlCol="0">
            <a:spAutoFit/>
          </a:bodyPr>
          <a:lstStyle/>
          <a:p>
            <a:r>
              <a:rPr lang="en-AU" sz="19900" dirty="0" smtClean="0"/>
              <a:t>≠</a:t>
            </a:r>
            <a:endParaRPr lang="en-AU" sz="19900" dirty="0"/>
          </a:p>
        </p:txBody>
      </p:sp>
      <p:sp>
        <p:nvSpPr>
          <p:cNvPr id="15" name="TextBox 14"/>
          <p:cNvSpPr txBox="1"/>
          <p:nvPr/>
        </p:nvSpPr>
        <p:spPr>
          <a:xfrm>
            <a:off x="4267201" y="508000"/>
            <a:ext cx="3605539" cy="523220"/>
          </a:xfrm>
          <a:prstGeom prst="rect">
            <a:avLst/>
          </a:prstGeom>
          <a:noFill/>
        </p:spPr>
        <p:txBody>
          <a:bodyPr wrap="none" rtlCol="0">
            <a:spAutoFit/>
          </a:bodyPr>
          <a:lstStyle/>
          <a:p>
            <a:r>
              <a:rPr lang="en-AU" sz="2800" dirty="0" smtClean="0">
                <a:solidFill>
                  <a:schemeClr val="bg2">
                    <a:lumMod val="50000"/>
                  </a:schemeClr>
                </a:solidFill>
              </a:rPr>
              <a:t>These are not the same</a:t>
            </a:r>
            <a:endParaRPr lang="en-AU" sz="2800" dirty="0">
              <a:solidFill>
                <a:schemeClr val="bg2">
                  <a:lumMod val="50000"/>
                </a:schemeClr>
              </a:solidFill>
            </a:endParaRPr>
          </a:p>
        </p:txBody>
      </p:sp>
      <p:sp>
        <p:nvSpPr>
          <p:cNvPr id="16" name="TextBox 15"/>
          <p:cNvSpPr txBox="1"/>
          <p:nvPr/>
        </p:nvSpPr>
        <p:spPr>
          <a:xfrm>
            <a:off x="3162904" y="4341213"/>
            <a:ext cx="1758558" cy="523220"/>
          </a:xfrm>
          <a:prstGeom prst="rect">
            <a:avLst/>
          </a:prstGeom>
          <a:noFill/>
        </p:spPr>
        <p:txBody>
          <a:bodyPr wrap="none" rtlCol="0">
            <a:spAutoFit/>
          </a:bodyPr>
          <a:lstStyle/>
          <a:p>
            <a:r>
              <a:rPr lang="en-AU" sz="2800" dirty="0" smtClean="0">
                <a:solidFill>
                  <a:schemeClr val="bg2">
                    <a:lumMod val="50000"/>
                  </a:schemeClr>
                </a:solidFill>
              </a:rPr>
              <a:t>This is why</a:t>
            </a:r>
            <a:endParaRPr lang="en-AU" sz="2800" dirty="0">
              <a:solidFill>
                <a:schemeClr val="bg2">
                  <a:lumMod val="50000"/>
                </a:schemeClr>
              </a:solidFill>
            </a:endParaRPr>
          </a:p>
        </p:txBody>
      </p:sp>
      <p:sp>
        <p:nvSpPr>
          <p:cNvPr id="18" name="TextBox 17"/>
          <p:cNvSpPr txBox="1"/>
          <p:nvPr/>
        </p:nvSpPr>
        <p:spPr>
          <a:xfrm>
            <a:off x="9453294" y="3154202"/>
            <a:ext cx="1787605" cy="1200329"/>
          </a:xfrm>
          <a:prstGeom prst="rect">
            <a:avLst/>
          </a:prstGeom>
          <a:noFill/>
        </p:spPr>
        <p:txBody>
          <a:bodyPr wrap="none" rtlCol="0">
            <a:spAutoFit/>
          </a:bodyPr>
          <a:lstStyle/>
          <a:p>
            <a:r>
              <a:rPr lang="en-AU" dirty="0" smtClean="0">
                <a:solidFill>
                  <a:schemeClr val="accent6">
                    <a:lumMod val="75000"/>
                  </a:schemeClr>
                </a:solidFill>
              </a:rPr>
              <a:t>~Node </a:t>
            </a:r>
            <a:r>
              <a:rPr lang="en-AU" dirty="0" smtClean="0"/>
              <a:t>{</a:t>
            </a:r>
            <a:endParaRPr lang="en-AU" dirty="0"/>
          </a:p>
          <a:p>
            <a:r>
              <a:rPr lang="en-AU" dirty="0" smtClean="0">
                <a:solidFill>
                  <a:srgbClr val="7030A0"/>
                </a:solidFill>
              </a:rPr>
              <a:t>public</a:t>
            </a:r>
            <a:r>
              <a:rPr lang="en-AU" dirty="0" smtClean="0"/>
              <a:t>:</a:t>
            </a:r>
          </a:p>
          <a:p>
            <a:r>
              <a:rPr lang="en-AU" dirty="0" smtClean="0">
                <a:solidFill>
                  <a:schemeClr val="bg2">
                    <a:lumMod val="50000"/>
                  </a:schemeClr>
                </a:solidFill>
              </a:rPr>
              <a:t>//delete </a:t>
            </a:r>
            <a:r>
              <a:rPr lang="en-AU" dirty="0">
                <a:solidFill>
                  <a:schemeClr val="bg2">
                    <a:lumMod val="50000"/>
                  </a:schemeClr>
                </a:solidFill>
              </a:rPr>
              <a:t>*data;</a:t>
            </a:r>
          </a:p>
          <a:p>
            <a:r>
              <a:rPr lang="en-AU" dirty="0" smtClean="0">
                <a:solidFill>
                  <a:schemeClr val="bg2">
                    <a:lumMod val="50000"/>
                  </a:schemeClr>
                </a:solidFill>
              </a:rPr>
              <a:t>//delete *next; </a:t>
            </a:r>
            <a:r>
              <a:rPr lang="en-AU" dirty="0" smtClean="0"/>
              <a:t>};</a:t>
            </a:r>
            <a:endParaRPr lang="en-AU" dirty="0"/>
          </a:p>
        </p:txBody>
      </p:sp>
      <p:sp>
        <p:nvSpPr>
          <p:cNvPr id="19" name="TextBox 18"/>
          <p:cNvSpPr txBox="1"/>
          <p:nvPr/>
        </p:nvSpPr>
        <p:spPr>
          <a:xfrm>
            <a:off x="9000928" y="2653234"/>
            <a:ext cx="1909497" cy="523220"/>
          </a:xfrm>
          <a:prstGeom prst="rect">
            <a:avLst/>
          </a:prstGeom>
          <a:noFill/>
        </p:spPr>
        <p:txBody>
          <a:bodyPr wrap="none" rtlCol="0">
            <a:spAutoFit/>
          </a:bodyPr>
          <a:lstStyle/>
          <a:p>
            <a:r>
              <a:rPr lang="en-AU" sz="2800" dirty="0" smtClean="0">
                <a:solidFill>
                  <a:schemeClr val="bg2">
                    <a:lumMod val="50000"/>
                  </a:schemeClr>
                </a:solidFill>
              </a:rPr>
              <a:t>Not needed</a:t>
            </a:r>
            <a:endParaRPr lang="en-AU" sz="2800" dirty="0">
              <a:solidFill>
                <a:schemeClr val="bg2">
                  <a:lumMod val="50000"/>
                </a:schemeClr>
              </a:solidFill>
            </a:endParaRPr>
          </a:p>
        </p:txBody>
      </p:sp>
      <p:sp>
        <p:nvSpPr>
          <p:cNvPr id="20" name="TextBox 19"/>
          <p:cNvSpPr txBox="1"/>
          <p:nvPr/>
        </p:nvSpPr>
        <p:spPr>
          <a:xfrm>
            <a:off x="8543728" y="4548668"/>
            <a:ext cx="3059333" cy="954107"/>
          </a:xfrm>
          <a:prstGeom prst="rect">
            <a:avLst/>
          </a:prstGeom>
          <a:noFill/>
        </p:spPr>
        <p:txBody>
          <a:bodyPr wrap="square" rtlCol="0">
            <a:spAutoFit/>
          </a:bodyPr>
          <a:lstStyle/>
          <a:p>
            <a:r>
              <a:rPr lang="en-AU" sz="2800" dirty="0" smtClean="0">
                <a:solidFill>
                  <a:schemeClr val="bg2">
                    <a:lumMod val="50000"/>
                  </a:schemeClr>
                </a:solidFill>
              </a:rPr>
              <a:t>This will delete the next node</a:t>
            </a:r>
            <a:endParaRPr lang="en-AU" sz="2800" dirty="0">
              <a:solidFill>
                <a:schemeClr val="bg2">
                  <a:lumMod val="50000"/>
                </a:schemeClr>
              </a:solidFill>
            </a:endParaRPr>
          </a:p>
        </p:txBody>
      </p:sp>
      <p:cxnSp>
        <p:nvCxnSpPr>
          <p:cNvPr id="21" name="Straight Arrow Connector 20"/>
          <p:cNvCxnSpPr/>
          <p:nvPr/>
        </p:nvCxnSpPr>
        <p:spPr>
          <a:xfrm flipV="1">
            <a:off x="8817429" y="4133758"/>
            <a:ext cx="635865" cy="41491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281044" y="5857297"/>
            <a:ext cx="4302460" cy="646331"/>
          </a:xfrm>
          <a:prstGeom prst="rect">
            <a:avLst/>
          </a:prstGeom>
          <a:noFill/>
        </p:spPr>
        <p:txBody>
          <a:bodyPr wrap="none" rtlCol="0">
            <a:spAutoFit/>
          </a:bodyPr>
          <a:lstStyle/>
          <a:p>
            <a:r>
              <a:rPr lang="en-AU" dirty="0" smtClean="0">
                <a:solidFill>
                  <a:schemeClr val="bg2">
                    <a:lumMod val="50000"/>
                  </a:schemeClr>
                </a:solidFill>
              </a:rPr>
              <a:t>Here using Node instead of Datatype</a:t>
            </a:r>
          </a:p>
          <a:p>
            <a:r>
              <a:rPr lang="en-AU" dirty="0" smtClean="0">
                <a:solidFill>
                  <a:schemeClr val="bg2">
                    <a:lumMod val="50000"/>
                  </a:schemeClr>
                </a:solidFill>
              </a:rPr>
              <a:t>This was to help visualise how </a:t>
            </a:r>
            <a:r>
              <a:rPr lang="en-AU" dirty="0" smtClean="0">
                <a:solidFill>
                  <a:schemeClr val="bg2">
                    <a:lumMod val="50000"/>
                  </a:schemeClr>
                </a:solidFill>
              </a:rPr>
              <a:t>a </a:t>
            </a:r>
            <a:r>
              <a:rPr lang="en-AU" dirty="0" smtClean="0">
                <a:solidFill>
                  <a:schemeClr val="bg2">
                    <a:lumMod val="50000"/>
                  </a:schemeClr>
                </a:solidFill>
              </a:rPr>
              <a:t>node </a:t>
            </a:r>
            <a:r>
              <a:rPr lang="en-AU" dirty="0" smtClean="0">
                <a:solidFill>
                  <a:schemeClr val="bg2">
                    <a:lumMod val="50000"/>
                  </a:schemeClr>
                </a:solidFill>
              </a:rPr>
              <a:t>works</a:t>
            </a:r>
            <a:endParaRPr lang="en-AU" dirty="0" smtClean="0">
              <a:solidFill>
                <a:schemeClr val="bg2">
                  <a:lumMod val="50000"/>
                </a:schemeClr>
              </a:solidFill>
            </a:endParaRPr>
          </a:p>
        </p:txBody>
      </p:sp>
      <p:cxnSp>
        <p:nvCxnSpPr>
          <p:cNvPr id="24" name="Straight Arrow Connector 23"/>
          <p:cNvCxnSpPr>
            <a:stCxn id="23" idx="0"/>
            <a:endCxn id="13" idx="2"/>
          </p:cNvCxnSpPr>
          <p:nvPr/>
        </p:nvCxnSpPr>
        <p:spPr>
          <a:xfrm flipH="1" flipV="1">
            <a:off x="6243148" y="5334087"/>
            <a:ext cx="189126" cy="52321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358"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7" name="Oval 6"/>
          <p:cNvSpPr/>
          <p:nvPr/>
        </p:nvSpPr>
        <p:spPr>
          <a:xfrm>
            <a:off x="2588749"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7" name="Rectangle 16"/>
          <p:cNvSpPr/>
          <p:nvPr/>
        </p:nvSpPr>
        <p:spPr>
          <a:xfrm>
            <a:off x="4393794"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20" name="Oval 19"/>
          <p:cNvSpPr/>
          <p:nvPr/>
        </p:nvSpPr>
        <p:spPr>
          <a:xfrm>
            <a:off x="4619185"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2" name="Straight Arrow Connector 21"/>
          <p:cNvCxnSpPr>
            <a:stCxn id="7" idx="6"/>
            <a:endCxn id="17" idx="1"/>
          </p:cNvCxnSpPr>
          <p:nvPr/>
        </p:nvCxnSpPr>
        <p:spPr>
          <a:xfrm>
            <a:off x="3735807" y="2315762"/>
            <a:ext cx="657987"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2739" y="21155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69797" y="2323875"/>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2" y="194784"/>
            <a:ext cx="7947348"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16" name="TextBox 15"/>
          <p:cNvSpPr txBox="1"/>
          <p:nvPr/>
        </p:nvSpPr>
        <p:spPr>
          <a:xfrm>
            <a:off x="8263416" y="1406683"/>
            <a:ext cx="3833485" cy="2308324"/>
          </a:xfrm>
          <a:prstGeom prst="rect">
            <a:avLst/>
          </a:prstGeom>
          <a:noFill/>
        </p:spPr>
        <p:txBody>
          <a:bodyPr wrap="none" rtlCol="0">
            <a:spAutoFit/>
          </a:bodyPr>
          <a:lstStyle/>
          <a:p>
            <a:r>
              <a:rPr lang="en-AU" dirty="0" err="1" smtClean="0">
                <a:solidFill>
                  <a:schemeClr val="accent6">
                    <a:lumMod val="75000"/>
                  </a:schemeClr>
                </a:solidFill>
              </a:rPr>
              <a:t>LinkedList</a:t>
            </a:r>
            <a:r>
              <a:rPr lang="en-AU" dirty="0" smtClean="0">
                <a:solidFill>
                  <a:schemeClr val="accent6">
                    <a:lumMod val="75000"/>
                  </a:schemeClr>
                </a:solidFill>
              </a:rPr>
              <a:t>::~</a:t>
            </a:r>
            <a:r>
              <a:rPr lang="en-AU" dirty="0" err="1" smtClean="0">
                <a:solidFill>
                  <a:schemeClr val="accent6">
                    <a:lumMod val="75000"/>
                  </a:schemeClr>
                </a:solidFill>
              </a:rPr>
              <a:t>LinkedList</a:t>
            </a:r>
            <a:r>
              <a:rPr lang="en-AU" dirty="0" smtClean="0"/>
              <a:t>() {</a:t>
            </a:r>
          </a:p>
          <a:p>
            <a:r>
              <a:rPr lang="en-AU" dirty="0" smtClean="0"/>
              <a:t>    </a:t>
            </a:r>
          </a:p>
          <a:p>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a:t>
            </a:r>
            <a:r>
              <a:rPr lang="en-AU" dirty="0" smtClean="0">
                <a:solidFill>
                  <a:srgbClr val="7030A0"/>
                </a:solidFill>
              </a:rPr>
              <a:t> this</a:t>
            </a:r>
            <a:r>
              <a:rPr lang="en-AU" dirty="0" smtClean="0"/>
              <a:t>-&gt;head-&gt;next;</a:t>
            </a:r>
          </a:p>
          <a:p>
            <a:r>
              <a:rPr lang="en-AU" dirty="0"/>
              <a:t>        </a:t>
            </a:r>
            <a:r>
              <a:rPr lang="en-AU" dirty="0" smtClean="0">
                <a:solidFill>
                  <a:srgbClr val="7030A0"/>
                </a:solidFill>
              </a:rPr>
              <a:t>delete</a:t>
            </a:r>
            <a:r>
              <a:rPr lang="en-AU" dirty="0" smtClean="0"/>
              <a:t> temp; }</a:t>
            </a:r>
          </a:p>
          <a:p>
            <a:r>
              <a:rPr lang="en-AU" dirty="0" smtClean="0"/>
              <a:t>    </a:t>
            </a:r>
          </a:p>
          <a:p>
            <a:r>
              <a:rPr lang="en-AU" dirty="0" err="1" smtClean="0"/>
              <a:t>cout</a:t>
            </a:r>
            <a:r>
              <a:rPr lang="en-AU" dirty="0" smtClean="0"/>
              <a:t> &lt;&lt; </a:t>
            </a:r>
            <a:r>
              <a:rPr lang="en-AU" dirty="0" smtClean="0">
                <a:solidFill>
                  <a:srgbClr val="FF0000"/>
                </a:solidFill>
              </a:rPr>
              <a:t>"Linked list deleted!" </a:t>
            </a:r>
            <a:r>
              <a:rPr lang="en-AU" dirty="0" smtClean="0"/>
              <a:t>&lt;&lt; </a:t>
            </a:r>
            <a:r>
              <a:rPr lang="en-AU" dirty="0" err="1" smtClean="0"/>
              <a:t>endl</a:t>
            </a:r>
            <a:r>
              <a:rPr lang="en-AU" dirty="0" smtClean="0"/>
              <a:t>; }</a:t>
            </a:r>
            <a:endParaRPr lang="en-AU" dirty="0"/>
          </a:p>
        </p:txBody>
      </p:sp>
      <p:sp>
        <p:nvSpPr>
          <p:cNvPr id="24" name="Rectangle 23"/>
          <p:cNvSpPr/>
          <p:nvPr/>
        </p:nvSpPr>
        <p:spPr>
          <a:xfrm>
            <a:off x="6328605" y="1406683"/>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a:t>
            </a:r>
            <a:endParaRPr lang="en-AU" dirty="0"/>
          </a:p>
        </p:txBody>
      </p:sp>
      <p:sp>
        <p:nvSpPr>
          <p:cNvPr id="28" name="Oval 27"/>
          <p:cNvSpPr/>
          <p:nvPr/>
        </p:nvSpPr>
        <p:spPr>
          <a:xfrm>
            <a:off x="6553996" y="20965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5766243" y="2315762"/>
            <a:ext cx="562362"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4" name="Rounded Rectangle 33"/>
          <p:cNvSpPr/>
          <p:nvPr/>
        </p:nvSpPr>
        <p:spPr>
          <a:xfrm>
            <a:off x="2543900" y="2647075"/>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
        <p:nvSpPr>
          <p:cNvPr id="38" name="Rounded Rectangle 37"/>
          <p:cNvSpPr/>
          <p:nvPr/>
        </p:nvSpPr>
        <p:spPr>
          <a:xfrm>
            <a:off x="4554755" y="2643014"/>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
        <p:nvSpPr>
          <p:cNvPr id="39" name="Rounded Rectangle 38"/>
          <p:cNvSpPr/>
          <p:nvPr/>
        </p:nvSpPr>
        <p:spPr>
          <a:xfrm>
            <a:off x="6489567" y="2618120"/>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
        <p:nvSpPr>
          <p:cNvPr id="40" name="TextBox 39"/>
          <p:cNvSpPr txBox="1"/>
          <p:nvPr/>
        </p:nvSpPr>
        <p:spPr>
          <a:xfrm>
            <a:off x="8777756" y="602289"/>
            <a:ext cx="2271135" cy="369332"/>
          </a:xfrm>
          <a:prstGeom prst="rect">
            <a:avLst/>
          </a:prstGeom>
          <a:noFill/>
        </p:spPr>
        <p:txBody>
          <a:bodyPr wrap="none" rtlCol="0">
            <a:spAutoFit/>
          </a:bodyPr>
          <a:lstStyle/>
          <a:p>
            <a:r>
              <a:rPr lang="en-AU" dirty="0" smtClean="0">
                <a:solidFill>
                  <a:schemeClr val="bg2">
                    <a:lumMod val="50000"/>
                  </a:schemeClr>
                </a:solidFill>
              </a:rPr>
              <a:t>When using datatypes</a:t>
            </a:r>
          </a:p>
        </p:txBody>
      </p:sp>
    </p:spTree>
    <p:extLst>
      <p:ext uri="{BB962C8B-B14F-4D97-AF65-F5344CB8AC3E}">
        <p14:creationId xmlns:p14="http://schemas.microsoft.com/office/powerpoint/2010/main" val="145175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358"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5" name="Rectangle 4"/>
          <p:cNvSpPr/>
          <p:nvPr/>
        </p:nvSpPr>
        <p:spPr>
          <a:xfrm>
            <a:off x="2607686" y="3784751"/>
            <a:ext cx="1109183" cy="83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2588749"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2588749"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a:endCxn id="5" idx="0"/>
          </p:cNvCxnSpPr>
          <p:nvPr/>
        </p:nvCxnSpPr>
        <p:spPr>
          <a:xfrm>
            <a:off x="3162278"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4393794"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t>n</a:t>
            </a:r>
            <a:r>
              <a:rPr lang="en-AU" dirty="0" smtClean="0"/>
              <a:t>ode</a:t>
            </a:r>
            <a:endParaRPr lang="en-AU" dirty="0"/>
          </a:p>
        </p:txBody>
      </p:sp>
      <p:sp>
        <p:nvSpPr>
          <p:cNvPr id="18" name="Rectangle 17"/>
          <p:cNvSpPr/>
          <p:nvPr/>
        </p:nvSpPr>
        <p:spPr>
          <a:xfrm>
            <a:off x="4638122" y="3784751"/>
            <a:ext cx="1109183" cy="83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4619185"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4619185"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a:endCxn id="18" idx="0"/>
          </p:cNvCxnSpPr>
          <p:nvPr/>
        </p:nvCxnSpPr>
        <p:spPr>
          <a:xfrm>
            <a:off x="5192714"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3735807" y="2315762"/>
            <a:ext cx="657987"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2739" y="21155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69797" y="2323875"/>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2" y="194784"/>
            <a:ext cx="7947348"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16" name="TextBox 15"/>
          <p:cNvSpPr txBox="1"/>
          <p:nvPr/>
        </p:nvSpPr>
        <p:spPr>
          <a:xfrm>
            <a:off x="8179738" y="1804851"/>
            <a:ext cx="3833485" cy="3693319"/>
          </a:xfrm>
          <a:prstGeom prst="rect">
            <a:avLst/>
          </a:prstGeom>
          <a:noFill/>
        </p:spPr>
        <p:txBody>
          <a:bodyPr wrap="none" rtlCol="0">
            <a:spAutoFit/>
          </a:bodyPr>
          <a:lstStyle/>
          <a:p>
            <a:r>
              <a:rPr lang="en-AU" dirty="0" err="1" smtClean="0">
                <a:solidFill>
                  <a:schemeClr val="accent6">
                    <a:lumMod val="75000"/>
                  </a:schemeClr>
                </a:solidFill>
              </a:rPr>
              <a:t>LinkedList</a:t>
            </a:r>
            <a:r>
              <a:rPr lang="en-AU" dirty="0" smtClean="0">
                <a:solidFill>
                  <a:schemeClr val="accent6">
                    <a:lumMod val="75000"/>
                  </a:schemeClr>
                </a:solidFill>
              </a:rPr>
              <a:t>::~</a:t>
            </a:r>
            <a:r>
              <a:rPr lang="en-AU" dirty="0" err="1" smtClean="0">
                <a:solidFill>
                  <a:schemeClr val="accent6">
                    <a:lumMod val="75000"/>
                  </a:schemeClr>
                </a:solidFill>
              </a:rPr>
              <a:t>LinkedList</a:t>
            </a:r>
            <a:r>
              <a:rPr lang="en-AU" dirty="0" smtClean="0"/>
              <a:t>() {</a:t>
            </a:r>
          </a:p>
          <a:p>
            <a:r>
              <a:rPr lang="en-AU" dirty="0" smtClean="0"/>
              <a:t>    </a:t>
            </a:r>
          </a:p>
          <a:p>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a:t>
            </a:r>
            <a:r>
              <a:rPr lang="en-AU" dirty="0" smtClean="0">
                <a:solidFill>
                  <a:srgbClr val="7030A0"/>
                </a:solidFill>
              </a:rPr>
              <a:t> this</a:t>
            </a:r>
            <a:r>
              <a:rPr lang="en-AU" dirty="0" smtClean="0"/>
              <a:t>-&gt;head-&gt;next;</a:t>
            </a:r>
          </a:p>
          <a:p>
            <a:r>
              <a:rPr lang="en-AU" dirty="0" smtClean="0">
                <a:solidFill>
                  <a:schemeClr val="bg2">
                    <a:lumMod val="50000"/>
                  </a:schemeClr>
                </a:solidFill>
              </a:rPr>
              <a:t>        //</a:t>
            </a:r>
            <a:r>
              <a:rPr lang="en-AU" dirty="0">
                <a:solidFill>
                  <a:schemeClr val="bg2">
                    <a:lumMod val="50000"/>
                  </a:schemeClr>
                </a:solidFill>
              </a:rPr>
              <a:t>delete temp-&gt;data; </a:t>
            </a:r>
            <a:endParaRPr lang="en-AU" dirty="0" smtClean="0"/>
          </a:p>
          <a:p>
            <a:r>
              <a:rPr lang="en-AU" dirty="0" smtClean="0">
                <a:solidFill>
                  <a:srgbClr val="7030A0"/>
                </a:solidFill>
              </a:rPr>
              <a:t>        delete</a:t>
            </a:r>
            <a:r>
              <a:rPr lang="en-AU" dirty="0" smtClean="0"/>
              <a:t> temp; }</a:t>
            </a:r>
          </a:p>
          <a:p>
            <a:r>
              <a:rPr lang="en-AU" dirty="0" smtClean="0"/>
              <a:t>    </a:t>
            </a:r>
          </a:p>
          <a:p>
            <a:endParaRPr lang="en-AU" dirty="0"/>
          </a:p>
          <a:p>
            <a:endParaRPr lang="en-AU" dirty="0" smtClean="0"/>
          </a:p>
          <a:p>
            <a:endParaRPr lang="en-AU" dirty="0"/>
          </a:p>
          <a:p>
            <a:endParaRPr lang="en-AU" dirty="0" smtClean="0"/>
          </a:p>
          <a:p>
            <a:r>
              <a:rPr lang="en-AU" dirty="0" err="1" smtClean="0"/>
              <a:t>cout</a:t>
            </a:r>
            <a:r>
              <a:rPr lang="en-AU" dirty="0" smtClean="0"/>
              <a:t> &lt;&lt; </a:t>
            </a:r>
            <a:r>
              <a:rPr lang="en-AU" dirty="0" smtClean="0">
                <a:solidFill>
                  <a:srgbClr val="FF0000"/>
                </a:solidFill>
              </a:rPr>
              <a:t>"Linked list deleted!" </a:t>
            </a:r>
            <a:r>
              <a:rPr lang="en-AU" dirty="0" smtClean="0"/>
              <a:t>&lt;&lt; </a:t>
            </a:r>
            <a:r>
              <a:rPr lang="en-AU" dirty="0" err="1" smtClean="0"/>
              <a:t>endl</a:t>
            </a:r>
            <a:r>
              <a:rPr lang="en-AU" dirty="0" smtClean="0"/>
              <a:t>; }</a:t>
            </a:r>
            <a:endParaRPr lang="en-AU" dirty="0"/>
          </a:p>
        </p:txBody>
      </p:sp>
      <p:sp>
        <p:nvSpPr>
          <p:cNvPr id="24" name="Rectangle 23"/>
          <p:cNvSpPr/>
          <p:nvPr/>
        </p:nvSpPr>
        <p:spPr>
          <a:xfrm>
            <a:off x="6328605" y="1406683"/>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a:t>
            </a:r>
            <a:endParaRPr lang="en-AU" dirty="0"/>
          </a:p>
        </p:txBody>
      </p:sp>
      <p:sp>
        <p:nvSpPr>
          <p:cNvPr id="27" name="Oval 26"/>
          <p:cNvSpPr/>
          <p:nvPr/>
        </p:nvSpPr>
        <p:spPr>
          <a:xfrm>
            <a:off x="6553996" y="2670072"/>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6553996" y="20965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5766243" y="2315762"/>
            <a:ext cx="562362"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ectangle 34"/>
          <p:cNvSpPr/>
          <p:nvPr/>
        </p:nvSpPr>
        <p:spPr>
          <a:xfrm>
            <a:off x="6580704" y="3778001"/>
            <a:ext cx="1090096" cy="8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a:endCxn id="35" idx="0"/>
          </p:cNvCxnSpPr>
          <p:nvPr/>
        </p:nvCxnSpPr>
        <p:spPr>
          <a:xfrm rot="5400000">
            <a:off x="6786395" y="3436871"/>
            <a:ext cx="680488" cy="177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8894863" y="489910"/>
            <a:ext cx="2357120" cy="369332"/>
          </a:xfrm>
          <a:prstGeom prst="rect">
            <a:avLst/>
          </a:prstGeom>
          <a:noFill/>
        </p:spPr>
        <p:txBody>
          <a:bodyPr wrap="none" rtlCol="0">
            <a:spAutoFit/>
          </a:bodyPr>
          <a:lstStyle/>
          <a:p>
            <a:r>
              <a:rPr lang="en-AU" dirty="0" smtClean="0">
                <a:solidFill>
                  <a:schemeClr val="bg2">
                    <a:lumMod val="50000"/>
                  </a:schemeClr>
                </a:solidFill>
              </a:rPr>
              <a:t>Remember </a:t>
            </a:r>
            <a:r>
              <a:rPr lang="en-AU" dirty="0" err="1" smtClean="0">
                <a:solidFill>
                  <a:schemeClr val="bg2">
                    <a:lumMod val="50000"/>
                  </a:schemeClr>
                </a:solidFill>
              </a:rPr>
              <a:t>LinkedList</a:t>
            </a:r>
            <a:r>
              <a:rPr lang="en-AU" dirty="0" smtClean="0">
                <a:solidFill>
                  <a:schemeClr val="bg2">
                    <a:lumMod val="50000"/>
                  </a:schemeClr>
                </a:solidFill>
              </a:rPr>
              <a:t> ?</a:t>
            </a:r>
          </a:p>
        </p:txBody>
      </p:sp>
      <p:cxnSp>
        <p:nvCxnSpPr>
          <p:cNvPr id="33" name="Straight Arrow Connector 32"/>
          <p:cNvCxnSpPr>
            <a:stCxn id="31" idx="0"/>
          </p:cNvCxnSpPr>
          <p:nvPr/>
        </p:nvCxnSpPr>
        <p:spPr>
          <a:xfrm flipV="1">
            <a:off x="10376054" y="3506525"/>
            <a:ext cx="398" cy="755410"/>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8817199" y="4261935"/>
            <a:ext cx="3117709" cy="646331"/>
          </a:xfrm>
          <a:prstGeom prst="rect">
            <a:avLst/>
          </a:prstGeom>
          <a:noFill/>
        </p:spPr>
        <p:txBody>
          <a:bodyPr wrap="square" rtlCol="0">
            <a:spAutoFit/>
          </a:bodyPr>
          <a:lstStyle/>
          <a:p>
            <a:r>
              <a:rPr lang="en-AU" dirty="0" smtClean="0">
                <a:solidFill>
                  <a:schemeClr val="bg2">
                    <a:lumMod val="50000"/>
                  </a:schemeClr>
                </a:solidFill>
              </a:rPr>
              <a:t>This is not needed</a:t>
            </a:r>
          </a:p>
          <a:p>
            <a:r>
              <a:rPr lang="en-AU" dirty="0" smtClean="0">
                <a:solidFill>
                  <a:schemeClr val="bg2">
                    <a:lumMod val="50000"/>
                  </a:schemeClr>
                </a:solidFill>
              </a:rPr>
              <a:t>Demo purposes only</a:t>
            </a:r>
            <a:endParaRPr lang="en-AU" dirty="0">
              <a:solidFill>
                <a:schemeClr val="bg2">
                  <a:lumMod val="50000"/>
                </a:schemeClr>
              </a:solidFill>
            </a:endParaRPr>
          </a:p>
        </p:txBody>
      </p:sp>
    </p:spTree>
    <p:extLst>
      <p:ext uri="{BB962C8B-B14F-4D97-AF65-F5344CB8AC3E}">
        <p14:creationId xmlns:p14="http://schemas.microsoft.com/office/powerpoint/2010/main" val="388685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1807" y="1268904"/>
            <a:ext cx="3376694" cy="1477328"/>
          </a:xfrm>
          <a:prstGeom prst="rect">
            <a:avLst/>
          </a:prstGeom>
          <a:noFill/>
        </p:spPr>
        <p:txBody>
          <a:bodyPr wrap="none" rtlCol="0">
            <a:spAutoFit/>
          </a:bodyPr>
          <a:lstStyle/>
          <a:p>
            <a:r>
              <a:rPr lang="en-AU" dirty="0" err="1" smtClean="0">
                <a:solidFill>
                  <a:schemeClr val="accent6">
                    <a:lumMod val="75000"/>
                  </a:schemeClr>
                </a:solidFill>
              </a:rPr>
              <a:t>OurStack</a:t>
            </a:r>
            <a:r>
              <a:rPr lang="en-AU" dirty="0" smtClean="0">
                <a:solidFill>
                  <a:schemeClr val="accent6">
                    <a:lumMod val="75000"/>
                  </a:schemeClr>
                </a:solidFill>
              </a:rPr>
              <a:t>::~</a:t>
            </a:r>
            <a:r>
              <a:rPr lang="en-AU" dirty="0" err="1" smtClean="0">
                <a:solidFill>
                  <a:schemeClr val="accent6">
                    <a:lumMod val="75000"/>
                  </a:schemeClr>
                </a:solidFill>
              </a:rPr>
              <a:t>OurStack</a:t>
            </a:r>
            <a:r>
              <a:rPr lang="en-AU" dirty="0" smtClean="0"/>
              <a:t>(){</a:t>
            </a:r>
          </a:p>
          <a:p>
            <a:r>
              <a:rPr lang="en-AU" dirty="0" smtClean="0"/>
              <a:t>  </a:t>
            </a:r>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 </a:t>
            </a:r>
            <a:r>
              <a:rPr lang="en-AU" dirty="0" smtClean="0">
                <a:solidFill>
                  <a:srgbClr val="7030A0"/>
                </a:solidFill>
              </a:rPr>
              <a:t>this</a:t>
            </a:r>
            <a:r>
              <a:rPr lang="en-AU" dirty="0" smtClean="0"/>
              <a:t>-&gt;head-&gt;next;</a:t>
            </a:r>
          </a:p>
          <a:p>
            <a:r>
              <a:rPr lang="en-AU" dirty="0">
                <a:solidFill>
                  <a:srgbClr val="7030A0"/>
                </a:solidFill>
              </a:rPr>
              <a:t> </a:t>
            </a:r>
            <a:r>
              <a:rPr lang="en-AU" dirty="0" smtClean="0">
                <a:solidFill>
                  <a:srgbClr val="7030A0"/>
                </a:solidFill>
              </a:rPr>
              <a:t>     delete</a:t>
            </a:r>
            <a:r>
              <a:rPr lang="en-AU" dirty="0" smtClean="0"/>
              <a:t> temp; } }</a:t>
            </a:r>
          </a:p>
        </p:txBody>
      </p:sp>
      <p:sp>
        <p:nvSpPr>
          <p:cNvPr id="5" name="Oval 4"/>
          <p:cNvSpPr/>
          <p:nvPr/>
        </p:nvSpPr>
        <p:spPr>
          <a:xfrm>
            <a:off x="2553684" y="7257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6" name="Straight Arrow Connector 5"/>
          <p:cNvCxnSpPr>
            <a:stCxn id="5" idx="4"/>
            <a:endCxn id="10" idx="0"/>
          </p:cNvCxnSpPr>
          <p:nvPr/>
        </p:nvCxnSpPr>
        <p:spPr>
          <a:xfrm>
            <a:off x="3127213" y="1153210"/>
            <a:ext cx="371133" cy="479202"/>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7" name="Rectangle 6"/>
          <p:cNvSpPr/>
          <p:nvPr/>
        </p:nvSpPr>
        <p:spPr>
          <a:xfrm>
            <a:off x="201092" y="194784"/>
            <a:ext cx="5646035"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8" name="Rectangle 7"/>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10" name="Rectangle 9"/>
          <p:cNvSpPr/>
          <p:nvPr/>
        </p:nvSpPr>
        <p:spPr>
          <a:xfrm>
            <a:off x="2706346" y="1632412"/>
            <a:ext cx="158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2" name="Oval 11"/>
          <p:cNvSpPr/>
          <p:nvPr/>
        </p:nvSpPr>
        <p:spPr>
          <a:xfrm>
            <a:off x="2928566" y="2257910"/>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15" name="Straight Arrow Connector 14"/>
          <p:cNvCxnSpPr>
            <a:stCxn id="12" idx="4"/>
            <a:endCxn id="16" idx="0"/>
          </p:cNvCxnSpPr>
          <p:nvPr/>
        </p:nvCxnSpPr>
        <p:spPr>
          <a:xfrm flipH="1">
            <a:off x="1539344" y="2685351"/>
            <a:ext cx="1962751" cy="65113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747344" y="3336488"/>
            <a:ext cx="158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8" name="Oval 17"/>
          <p:cNvSpPr/>
          <p:nvPr/>
        </p:nvSpPr>
        <p:spPr>
          <a:xfrm>
            <a:off x="969564" y="3961986"/>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21" name="Rectangle 20"/>
          <p:cNvSpPr/>
          <p:nvPr/>
        </p:nvSpPr>
        <p:spPr>
          <a:xfrm>
            <a:off x="749269" y="5110526"/>
            <a:ext cx="158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23" name="Oval 22"/>
          <p:cNvSpPr/>
          <p:nvPr/>
        </p:nvSpPr>
        <p:spPr>
          <a:xfrm>
            <a:off x="971489" y="573602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6" name="Straight Arrow Connector 25"/>
          <p:cNvCxnSpPr>
            <a:stCxn id="18" idx="4"/>
            <a:endCxn id="21" idx="0"/>
          </p:cNvCxnSpPr>
          <p:nvPr/>
        </p:nvCxnSpPr>
        <p:spPr>
          <a:xfrm flipH="1">
            <a:off x="1541269" y="4389427"/>
            <a:ext cx="1824" cy="72109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6820529" y="608444"/>
            <a:ext cx="2271135" cy="369332"/>
          </a:xfrm>
          <a:prstGeom prst="rect">
            <a:avLst/>
          </a:prstGeom>
          <a:noFill/>
        </p:spPr>
        <p:txBody>
          <a:bodyPr wrap="none" rtlCol="0">
            <a:spAutoFit/>
          </a:bodyPr>
          <a:lstStyle/>
          <a:p>
            <a:r>
              <a:rPr lang="en-AU" dirty="0" smtClean="0">
                <a:solidFill>
                  <a:schemeClr val="bg2">
                    <a:lumMod val="50000"/>
                  </a:schemeClr>
                </a:solidFill>
              </a:rPr>
              <a:t>When using datatypes</a:t>
            </a:r>
          </a:p>
        </p:txBody>
      </p:sp>
      <p:sp>
        <p:nvSpPr>
          <p:cNvPr id="28" name="Rounded Rectangle 27"/>
          <p:cNvSpPr/>
          <p:nvPr/>
        </p:nvSpPr>
        <p:spPr>
          <a:xfrm>
            <a:off x="2877692" y="1717840"/>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
        <p:nvSpPr>
          <p:cNvPr id="29" name="Rounded Rectangle 28"/>
          <p:cNvSpPr/>
          <p:nvPr/>
        </p:nvSpPr>
        <p:spPr>
          <a:xfrm>
            <a:off x="901386" y="3441677"/>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
        <p:nvSpPr>
          <p:cNvPr id="30" name="Rounded Rectangle 29"/>
          <p:cNvSpPr/>
          <p:nvPr/>
        </p:nvSpPr>
        <p:spPr>
          <a:xfrm>
            <a:off x="906098" y="5212100"/>
            <a:ext cx="1275915" cy="473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data</a:t>
            </a:r>
            <a:endParaRPr lang="en-AU" dirty="0">
              <a:solidFill>
                <a:schemeClr val="tx1"/>
              </a:solidFill>
            </a:endParaRPr>
          </a:p>
        </p:txBody>
      </p:sp>
    </p:spTree>
    <p:extLst>
      <p:ext uri="{BB962C8B-B14F-4D97-AF65-F5344CB8AC3E}">
        <p14:creationId xmlns:p14="http://schemas.microsoft.com/office/powerpoint/2010/main" val="175402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1807" y="1268904"/>
            <a:ext cx="3376694" cy="1754326"/>
          </a:xfrm>
          <a:prstGeom prst="rect">
            <a:avLst/>
          </a:prstGeom>
          <a:noFill/>
        </p:spPr>
        <p:txBody>
          <a:bodyPr wrap="none" rtlCol="0">
            <a:spAutoFit/>
          </a:bodyPr>
          <a:lstStyle/>
          <a:p>
            <a:r>
              <a:rPr lang="en-AU" dirty="0" err="1" smtClean="0">
                <a:solidFill>
                  <a:schemeClr val="accent6">
                    <a:lumMod val="75000"/>
                  </a:schemeClr>
                </a:solidFill>
              </a:rPr>
              <a:t>OurStack</a:t>
            </a:r>
            <a:r>
              <a:rPr lang="en-AU" dirty="0" smtClean="0">
                <a:solidFill>
                  <a:schemeClr val="accent6">
                    <a:lumMod val="75000"/>
                  </a:schemeClr>
                </a:solidFill>
              </a:rPr>
              <a:t>::~</a:t>
            </a:r>
            <a:r>
              <a:rPr lang="en-AU" dirty="0" err="1" smtClean="0">
                <a:solidFill>
                  <a:schemeClr val="accent6">
                    <a:lumMod val="75000"/>
                  </a:schemeClr>
                </a:solidFill>
              </a:rPr>
              <a:t>OurStack</a:t>
            </a:r>
            <a:r>
              <a:rPr lang="en-AU" dirty="0" smtClean="0"/>
              <a:t>(){</a:t>
            </a:r>
          </a:p>
          <a:p>
            <a:r>
              <a:rPr lang="en-AU" dirty="0" smtClean="0"/>
              <a:t>  </a:t>
            </a:r>
            <a:r>
              <a:rPr lang="en-AU" dirty="0" smtClean="0">
                <a:solidFill>
                  <a:srgbClr val="7030A0"/>
                </a:solidFill>
              </a:rPr>
              <a:t>while</a:t>
            </a:r>
            <a:r>
              <a:rPr lang="en-AU" dirty="0" smtClean="0"/>
              <a:t>(</a:t>
            </a:r>
            <a:r>
              <a:rPr lang="en-AU" dirty="0" smtClean="0">
                <a:solidFill>
                  <a:srgbClr val="7030A0"/>
                </a:solidFill>
              </a:rPr>
              <a:t>this</a:t>
            </a:r>
            <a:r>
              <a:rPr lang="en-AU" dirty="0" smtClean="0"/>
              <a:t>-&gt;head != </a:t>
            </a:r>
            <a:r>
              <a:rPr lang="en-AU" dirty="0" err="1" smtClean="0">
                <a:solidFill>
                  <a:schemeClr val="accent2">
                    <a:lumMod val="75000"/>
                  </a:schemeClr>
                </a:solidFill>
              </a:rPr>
              <a:t>nullptr</a:t>
            </a:r>
            <a:r>
              <a:rPr lang="en-AU" dirty="0" smtClean="0"/>
              <a:t>){</a:t>
            </a:r>
          </a:p>
          <a:p>
            <a:r>
              <a:rPr lang="en-AU" dirty="0" smtClean="0"/>
              <a:t>      Node* temp = </a:t>
            </a:r>
            <a:r>
              <a:rPr lang="en-AU" dirty="0" smtClean="0">
                <a:solidFill>
                  <a:srgbClr val="7030A0"/>
                </a:solidFill>
              </a:rPr>
              <a:t>this</a:t>
            </a:r>
            <a:r>
              <a:rPr lang="en-AU" dirty="0" smtClean="0"/>
              <a:t>-&gt;head;</a:t>
            </a:r>
          </a:p>
          <a:p>
            <a:r>
              <a:rPr lang="en-AU" dirty="0" smtClean="0"/>
              <a:t>      </a:t>
            </a:r>
            <a:r>
              <a:rPr lang="en-AU" dirty="0" smtClean="0">
                <a:solidFill>
                  <a:srgbClr val="7030A0"/>
                </a:solidFill>
              </a:rPr>
              <a:t>this</a:t>
            </a:r>
            <a:r>
              <a:rPr lang="en-AU" dirty="0" smtClean="0"/>
              <a:t>-&gt;head = </a:t>
            </a:r>
            <a:r>
              <a:rPr lang="en-AU" dirty="0" smtClean="0">
                <a:solidFill>
                  <a:srgbClr val="7030A0"/>
                </a:solidFill>
              </a:rPr>
              <a:t>this</a:t>
            </a:r>
            <a:r>
              <a:rPr lang="en-AU" dirty="0" smtClean="0"/>
              <a:t>-&gt;head-&gt;next;</a:t>
            </a:r>
          </a:p>
          <a:p>
            <a:r>
              <a:rPr lang="en-AU" dirty="0" smtClean="0">
                <a:solidFill>
                  <a:schemeClr val="bg2">
                    <a:lumMod val="50000"/>
                  </a:schemeClr>
                </a:solidFill>
              </a:rPr>
              <a:t>      //</a:t>
            </a:r>
            <a:r>
              <a:rPr lang="en-AU" dirty="0">
                <a:solidFill>
                  <a:schemeClr val="bg2">
                    <a:lumMod val="50000"/>
                  </a:schemeClr>
                </a:solidFill>
              </a:rPr>
              <a:t>delete temp-&gt;data; </a:t>
            </a:r>
            <a:endParaRPr lang="en-AU" dirty="0" smtClean="0"/>
          </a:p>
          <a:p>
            <a:r>
              <a:rPr lang="en-AU" dirty="0">
                <a:solidFill>
                  <a:srgbClr val="7030A0"/>
                </a:solidFill>
              </a:rPr>
              <a:t> </a:t>
            </a:r>
            <a:r>
              <a:rPr lang="en-AU" dirty="0" smtClean="0">
                <a:solidFill>
                  <a:srgbClr val="7030A0"/>
                </a:solidFill>
              </a:rPr>
              <a:t>     delete</a:t>
            </a:r>
            <a:r>
              <a:rPr lang="en-AU" dirty="0" smtClean="0"/>
              <a:t> temp; } }</a:t>
            </a:r>
          </a:p>
        </p:txBody>
      </p:sp>
      <p:sp>
        <p:nvSpPr>
          <p:cNvPr id="5" name="Oval 4"/>
          <p:cNvSpPr/>
          <p:nvPr/>
        </p:nvSpPr>
        <p:spPr>
          <a:xfrm>
            <a:off x="2553684" y="7257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6" name="Straight Arrow Connector 5"/>
          <p:cNvCxnSpPr>
            <a:stCxn id="5" idx="4"/>
            <a:endCxn id="10" idx="0"/>
          </p:cNvCxnSpPr>
          <p:nvPr/>
        </p:nvCxnSpPr>
        <p:spPr>
          <a:xfrm>
            <a:off x="3127213" y="1153210"/>
            <a:ext cx="371133" cy="479202"/>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7" name="Rectangle 6"/>
          <p:cNvSpPr/>
          <p:nvPr/>
        </p:nvSpPr>
        <p:spPr>
          <a:xfrm>
            <a:off x="201092" y="194784"/>
            <a:ext cx="5646035"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OurStack</a:t>
            </a:r>
            <a:endParaRPr lang="en-AU" dirty="0" smtClean="0">
              <a:solidFill>
                <a:schemeClr val="tx1"/>
              </a:solidFill>
            </a:endParaRPr>
          </a:p>
        </p:txBody>
      </p:sp>
      <p:sp>
        <p:nvSpPr>
          <p:cNvPr id="8" name="Rectangle 7"/>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10" name="Rectangle 9"/>
          <p:cNvSpPr/>
          <p:nvPr/>
        </p:nvSpPr>
        <p:spPr>
          <a:xfrm>
            <a:off x="2706346" y="1632412"/>
            <a:ext cx="158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1" name="Oval 10"/>
          <p:cNvSpPr/>
          <p:nvPr/>
        </p:nvSpPr>
        <p:spPr>
          <a:xfrm>
            <a:off x="2928566" y="17511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2" name="Oval 11"/>
          <p:cNvSpPr/>
          <p:nvPr/>
        </p:nvSpPr>
        <p:spPr>
          <a:xfrm>
            <a:off x="2928566" y="2257910"/>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3" name="Rectangle 12"/>
          <p:cNvSpPr/>
          <p:nvPr/>
        </p:nvSpPr>
        <p:spPr>
          <a:xfrm>
            <a:off x="4766151" y="1782008"/>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14" name="Straight Arrow Connector 13"/>
          <p:cNvCxnSpPr>
            <a:stCxn id="11" idx="6"/>
            <a:endCxn id="13" idx="1"/>
          </p:cNvCxnSpPr>
          <p:nvPr/>
        </p:nvCxnSpPr>
        <p:spPr>
          <a:xfrm flipV="1">
            <a:off x="4075624" y="1964888"/>
            <a:ext cx="690527"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12" idx="4"/>
            <a:endCxn id="16" idx="0"/>
          </p:cNvCxnSpPr>
          <p:nvPr/>
        </p:nvCxnSpPr>
        <p:spPr>
          <a:xfrm flipH="1">
            <a:off x="1539344" y="2685351"/>
            <a:ext cx="1962751" cy="651137"/>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747344" y="3336488"/>
            <a:ext cx="158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17" name="Oval 16"/>
          <p:cNvSpPr/>
          <p:nvPr/>
        </p:nvSpPr>
        <p:spPr>
          <a:xfrm>
            <a:off x="969564" y="34552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18" name="Oval 17"/>
          <p:cNvSpPr/>
          <p:nvPr/>
        </p:nvSpPr>
        <p:spPr>
          <a:xfrm>
            <a:off x="969564" y="3961986"/>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19" name="Rectangle 18"/>
          <p:cNvSpPr/>
          <p:nvPr/>
        </p:nvSpPr>
        <p:spPr>
          <a:xfrm>
            <a:off x="2807149" y="348608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20" name="Straight Arrow Connector 19"/>
          <p:cNvCxnSpPr>
            <a:stCxn id="17" idx="6"/>
            <a:endCxn id="19" idx="1"/>
          </p:cNvCxnSpPr>
          <p:nvPr/>
        </p:nvCxnSpPr>
        <p:spPr>
          <a:xfrm flipV="1">
            <a:off x="2116622" y="3668964"/>
            <a:ext cx="690527"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1" name="Rectangle 20"/>
          <p:cNvSpPr/>
          <p:nvPr/>
        </p:nvSpPr>
        <p:spPr>
          <a:xfrm>
            <a:off x="749269" y="5110526"/>
            <a:ext cx="1584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a:t>n</a:t>
            </a:r>
            <a:r>
              <a:rPr lang="en-AU" dirty="0" smtClean="0"/>
              <a:t>ode</a:t>
            </a:r>
            <a:endParaRPr lang="en-AU" dirty="0"/>
          </a:p>
        </p:txBody>
      </p:sp>
      <p:sp>
        <p:nvSpPr>
          <p:cNvPr id="22" name="Oval 21"/>
          <p:cNvSpPr/>
          <p:nvPr/>
        </p:nvSpPr>
        <p:spPr>
          <a:xfrm>
            <a:off x="971489" y="5229282"/>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3" name="Oval 22"/>
          <p:cNvSpPr/>
          <p:nvPr/>
        </p:nvSpPr>
        <p:spPr>
          <a:xfrm>
            <a:off x="971489" y="573602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24" name="Rectangle 23"/>
          <p:cNvSpPr/>
          <p:nvPr/>
        </p:nvSpPr>
        <p:spPr>
          <a:xfrm>
            <a:off x="2809074" y="5260122"/>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25" name="Straight Arrow Connector 24"/>
          <p:cNvCxnSpPr>
            <a:stCxn id="22" idx="6"/>
            <a:endCxn id="24" idx="1"/>
          </p:cNvCxnSpPr>
          <p:nvPr/>
        </p:nvCxnSpPr>
        <p:spPr>
          <a:xfrm flipV="1">
            <a:off x="2118547" y="5443002"/>
            <a:ext cx="690527" cy="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4"/>
            <a:endCxn id="21" idx="0"/>
          </p:cNvCxnSpPr>
          <p:nvPr/>
        </p:nvCxnSpPr>
        <p:spPr>
          <a:xfrm flipH="1">
            <a:off x="1541269" y="4389427"/>
            <a:ext cx="1824" cy="721099"/>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6820529" y="608444"/>
            <a:ext cx="1928285" cy="369332"/>
          </a:xfrm>
          <a:prstGeom prst="rect">
            <a:avLst/>
          </a:prstGeom>
          <a:noFill/>
        </p:spPr>
        <p:txBody>
          <a:bodyPr wrap="none" rtlCol="0">
            <a:spAutoFit/>
          </a:bodyPr>
          <a:lstStyle/>
          <a:p>
            <a:r>
              <a:rPr lang="en-AU" dirty="0" smtClean="0">
                <a:solidFill>
                  <a:schemeClr val="bg2">
                    <a:lumMod val="50000"/>
                  </a:schemeClr>
                </a:solidFill>
              </a:rPr>
              <a:t>Remember Stack ?</a:t>
            </a:r>
          </a:p>
        </p:txBody>
      </p:sp>
      <p:sp>
        <p:nvSpPr>
          <p:cNvPr id="28" name="TextBox 27"/>
          <p:cNvSpPr txBox="1"/>
          <p:nvPr/>
        </p:nvSpPr>
        <p:spPr>
          <a:xfrm>
            <a:off x="6225142" y="3592654"/>
            <a:ext cx="2276308" cy="646331"/>
          </a:xfrm>
          <a:prstGeom prst="rect">
            <a:avLst/>
          </a:prstGeom>
          <a:noFill/>
        </p:spPr>
        <p:txBody>
          <a:bodyPr wrap="square" rtlCol="0">
            <a:spAutoFit/>
          </a:bodyPr>
          <a:lstStyle/>
          <a:p>
            <a:r>
              <a:rPr lang="en-AU" dirty="0">
                <a:solidFill>
                  <a:schemeClr val="bg2">
                    <a:lumMod val="50000"/>
                  </a:schemeClr>
                </a:solidFill>
              </a:rPr>
              <a:t>This is not needed</a:t>
            </a:r>
          </a:p>
          <a:p>
            <a:r>
              <a:rPr lang="en-AU" dirty="0">
                <a:solidFill>
                  <a:schemeClr val="bg2">
                    <a:lumMod val="50000"/>
                  </a:schemeClr>
                </a:solidFill>
              </a:rPr>
              <a:t>Demo purposes only</a:t>
            </a:r>
          </a:p>
        </p:txBody>
      </p:sp>
      <p:cxnSp>
        <p:nvCxnSpPr>
          <p:cNvPr id="29" name="Straight Arrow Connector 28"/>
          <p:cNvCxnSpPr/>
          <p:nvPr/>
        </p:nvCxnSpPr>
        <p:spPr>
          <a:xfrm flipV="1">
            <a:off x="6512118" y="2568272"/>
            <a:ext cx="596348" cy="102571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358"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ounded Rectangle 4"/>
          <p:cNvSpPr/>
          <p:nvPr/>
        </p:nvSpPr>
        <p:spPr>
          <a:xfrm>
            <a:off x="2607686" y="3784751"/>
            <a:ext cx="1109183"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2588749"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2588749"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3162278"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4393794"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node1</a:t>
            </a:r>
            <a:endParaRPr lang="en-AU" dirty="0"/>
          </a:p>
        </p:txBody>
      </p:sp>
      <p:sp>
        <p:nvSpPr>
          <p:cNvPr id="18" name="Rounded Rectangle 17"/>
          <p:cNvSpPr/>
          <p:nvPr/>
        </p:nvSpPr>
        <p:spPr>
          <a:xfrm>
            <a:off x="4638122" y="3784751"/>
            <a:ext cx="1109183"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19" name="Oval 18"/>
          <p:cNvSpPr/>
          <p:nvPr/>
        </p:nvSpPr>
        <p:spPr>
          <a:xfrm>
            <a:off x="4619185"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0" name="Oval 19"/>
          <p:cNvSpPr/>
          <p:nvPr/>
        </p:nvSpPr>
        <p:spPr>
          <a:xfrm>
            <a:off x="4619185"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1" name="Straight Arrow Connector 20"/>
          <p:cNvCxnSpPr>
            <a:stCxn id="19" idx="4"/>
          </p:cNvCxnSpPr>
          <p:nvPr/>
        </p:nvCxnSpPr>
        <p:spPr>
          <a:xfrm>
            <a:off x="5192714"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3735807" y="2315762"/>
            <a:ext cx="657987"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2739" y="21155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69797" y="2323875"/>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2" y="194784"/>
            <a:ext cx="7947348"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6328605" y="1406683"/>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6553996" y="2670072"/>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6553996" y="20965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29" name="Straight Arrow Connector 28"/>
          <p:cNvCxnSpPr>
            <a:stCxn id="20" idx="6"/>
            <a:endCxn id="24" idx="1"/>
          </p:cNvCxnSpPr>
          <p:nvPr/>
        </p:nvCxnSpPr>
        <p:spPr>
          <a:xfrm>
            <a:off x="5766243" y="2315762"/>
            <a:ext cx="562362" cy="2616"/>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ounded Rectangle 34"/>
          <p:cNvSpPr/>
          <p:nvPr/>
        </p:nvSpPr>
        <p:spPr>
          <a:xfrm>
            <a:off x="6580704" y="3778001"/>
            <a:ext cx="1090096" cy="853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rot="5400000">
            <a:off x="6786395" y="3436871"/>
            <a:ext cx="680488" cy="177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8268993" y="566059"/>
            <a:ext cx="3744230" cy="369332"/>
          </a:xfrm>
          <a:prstGeom prst="rect">
            <a:avLst/>
          </a:prstGeom>
          <a:noFill/>
        </p:spPr>
        <p:txBody>
          <a:bodyPr wrap="none" rtlCol="0">
            <a:spAutoFit/>
          </a:bodyPr>
          <a:lstStyle/>
          <a:p>
            <a:r>
              <a:rPr lang="en-AU" dirty="0" smtClean="0">
                <a:solidFill>
                  <a:schemeClr val="bg2">
                    <a:lumMod val="50000"/>
                  </a:schemeClr>
                </a:solidFill>
              </a:rPr>
              <a:t>Another way to illustrate this problem</a:t>
            </a:r>
          </a:p>
        </p:txBody>
      </p:sp>
      <p:cxnSp>
        <p:nvCxnSpPr>
          <p:cNvPr id="33" name="Straight Arrow Connector 32"/>
          <p:cNvCxnSpPr>
            <a:stCxn id="31" idx="1"/>
            <a:endCxn id="7" idx="7"/>
          </p:cNvCxnSpPr>
          <p:nvPr/>
        </p:nvCxnSpPr>
        <p:spPr>
          <a:xfrm flipH="1">
            <a:off x="3567824" y="1848599"/>
            <a:ext cx="5014429" cy="316039"/>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8582253" y="1386934"/>
            <a:ext cx="3117709" cy="923330"/>
          </a:xfrm>
          <a:prstGeom prst="rect">
            <a:avLst/>
          </a:prstGeom>
          <a:noFill/>
        </p:spPr>
        <p:txBody>
          <a:bodyPr wrap="square" rtlCol="0">
            <a:spAutoFit/>
          </a:bodyPr>
          <a:lstStyle/>
          <a:p>
            <a:r>
              <a:rPr lang="en-AU" dirty="0" smtClean="0">
                <a:solidFill>
                  <a:schemeClr val="bg2">
                    <a:lumMod val="50000"/>
                  </a:schemeClr>
                </a:solidFill>
              </a:rPr>
              <a:t>What happens when we erase node1 without handling the </a:t>
            </a:r>
            <a:r>
              <a:rPr lang="en-AU" dirty="0" smtClean="0">
                <a:solidFill>
                  <a:schemeClr val="bg2">
                    <a:lumMod val="50000"/>
                  </a:schemeClr>
                </a:solidFill>
              </a:rPr>
              <a:t>before </a:t>
            </a:r>
            <a:r>
              <a:rPr lang="en-AU" dirty="0" smtClean="0">
                <a:solidFill>
                  <a:schemeClr val="bg2">
                    <a:lumMod val="50000"/>
                  </a:schemeClr>
                </a:solidFill>
              </a:rPr>
              <a:t>next </a:t>
            </a:r>
            <a:r>
              <a:rPr lang="en-AU" dirty="0">
                <a:solidFill>
                  <a:schemeClr val="bg2">
                    <a:lumMod val="50000"/>
                  </a:schemeClr>
                </a:solidFill>
              </a:rPr>
              <a:t>pointer?</a:t>
            </a:r>
            <a:endParaRPr lang="en-AU" dirty="0">
              <a:solidFill>
                <a:schemeClr val="bg2">
                  <a:lumMod val="50000"/>
                </a:schemeClr>
              </a:solidFill>
            </a:endParaRPr>
          </a:p>
        </p:txBody>
      </p:sp>
    </p:spTree>
    <p:extLst>
      <p:ext uri="{BB962C8B-B14F-4D97-AF65-F5344CB8AC3E}">
        <p14:creationId xmlns:p14="http://schemas.microsoft.com/office/powerpoint/2010/main" val="99683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3358" y="1412180"/>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node0</a:t>
            </a:r>
            <a:endParaRPr lang="en-AU" dirty="0"/>
          </a:p>
        </p:txBody>
      </p:sp>
      <p:sp>
        <p:nvSpPr>
          <p:cNvPr id="5" name="Rounded Rectangle 4"/>
          <p:cNvSpPr/>
          <p:nvPr/>
        </p:nvSpPr>
        <p:spPr>
          <a:xfrm>
            <a:off x="2607686" y="3784751"/>
            <a:ext cx="1109183" cy="838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sp>
        <p:nvSpPr>
          <p:cNvPr id="6" name="Oval 5"/>
          <p:cNvSpPr/>
          <p:nvPr/>
        </p:nvSpPr>
        <p:spPr>
          <a:xfrm>
            <a:off x="2588749" y="2675569"/>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7" name="Oval 6"/>
          <p:cNvSpPr/>
          <p:nvPr/>
        </p:nvSpPr>
        <p:spPr>
          <a:xfrm>
            <a:off x="2588749" y="2102041"/>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cxnSp>
        <p:nvCxnSpPr>
          <p:cNvPr id="9" name="Straight Arrow Connector 8"/>
          <p:cNvCxnSpPr>
            <a:stCxn id="6" idx="4"/>
          </p:cNvCxnSpPr>
          <p:nvPr/>
        </p:nvCxnSpPr>
        <p:spPr>
          <a:xfrm>
            <a:off x="3162278" y="3103010"/>
            <a:ext cx="0" cy="681741"/>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7" idx="6"/>
            <a:endCxn id="17" idx="1"/>
          </p:cNvCxnSpPr>
          <p:nvPr/>
        </p:nvCxnSpPr>
        <p:spPr>
          <a:xfrm>
            <a:off x="3735807" y="2315762"/>
            <a:ext cx="657987" cy="811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25" name="Oval 24"/>
          <p:cNvSpPr/>
          <p:nvPr/>
        </p:nvSpPr>
        <p:spPr>
          <a:xfrm>
            <a:off x="422739" y="2115568"/>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a:t>
            </a:r>
            <a:r>
              <a:rPr lang="en-AU" dirty="0" smtClean="0"/>
              <a:t>ead</a:t>
            </a:r>
            <a:endParaRPr lang="en-AU" dirty="0"/>
          </a:p>
        </p:txBody>
      </p:sp>
      <p:cxnSp>
        <p:nvCxnSpPr>
          <p:cNvPr id="26" name="Straight Arrow Connector 25"/>
          <p:cNvCxnSpPr>
            <a:stCxn id="25" idx="6"/>
            <a:endCxn id="4" idx="1"/>
          </p:cNvCxnSpPr>
          <p:nvPr/>
        </p:nvCxnSpPr>
        <p:spPr>
          <a:xfrm flipV="1">
            <a:off x="1569797" y="2323875"/>
            <a:ext cx="793561" cy="5414"/>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201092" y="194784"/>
            <a:ext cx="7947348" cy="649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err="1" smtClean="0">
                <a:solidFill>
                  <a:schemeClr val="tx1"/>
                </a:solidFill>
              </a:rPr>
              <a:t>LinkedList</a:t>
            </a:r>
            <a:endParaRPr lang="en-AU" dirty="0" smtClean="0">
              <a:solidFill>
                <a:schemeClr val="tx1"/>
              </a:solidFill>
            </a:endParaRPr>
          </a:p>
          <a:p>
            <a:endParaRPr lang="en-AU" dirty="0" smtClean="0">
              <a:solidFill>
                <a:schemeClr val="tx1"/>
              </a:solidFill>
            </a:endParaRPr>
          </a:p>
        </p:txBody>
      </p:sp>
      <p:sp>
        <p:nvSpPr>
          <p:cNvPr id="24" name="Rectangle 23"/>
          <p:cNvSpPr/>
          <p:nvPr/>
        </p:nvSpPr>
        <p:spPr>
          <a:xfrm>
            <a:off x="6328605" y="1406683"/>
            <a:ext cx="1584000" cy="182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smtClean="0"/>
              <a:t>node2</a:t>
            </a:r>
            <a:endParaRPr lang="en-AU" dirty="0"/>
          </a:p>
        </p:txBody>
      </p:sp>
      <p:sp>
        <p:nvSpPr>
          <p:cNvPr id="27" name="Oval 26"/>
          <p:cNvSpPr/>
          <p:nvPr/>
        </p:nvSpPr>
        <p:spPr>
          <a:xfrm>
            <a:off x="6553996" y="2670072"/>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data</a:t>
            </a:r>
            <a:endParaRPr lang="en-AU" dirty="0"/>
          </a:p>
        </p:txBody>
      </p:sp>
      <p:sp>
        <p:nvSpPr>
          <p:cNvPr id="28" name="Oval 27"/>
          <p:cNvSpPr/>
          <p:nvPr/>
        </p:nvSpPr>
        <p:spPr>
          <a:xfrm>
            <a:off x="6553996" y="2096544"/>
            <a:ext cx="1147058" cy="4274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next</a:t>
            </a:r>
            <a:endParaRPr lang="en-AU" dirty="0"/>
          </a:p>
        </p:txBody>
      </p:sp>
      <p:sp>
        <p:nvSpPr>
          <p:cNvPr id="37" name="Rectangle 36"/>
          <p:cNvSpPr/>
          <p:nvPr/>
        </p:nvSpPr>
        <p:spPr>
          <a:xfrm>
            <a:off x="319936" y="750725"/>
            <a:ext cx="1714469" cy="4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a:solidFill>
                  <a:schemeClr val="accent1">
                    <a:lumMod val="50000"/>
                  </a:schemeClr>
                </a:solidFill>
              </a:rPr>
              <a:t>int</a:t>
            </a:r>
            <a:r>
              <a:rPr lang="en-AU" dirty="0">
                <a:solidFill>
                  <a:schemeClr val="tx1"/>
                </a:solidFill>
              </a:rPr>
              <a:t> length = </a:t>
            </a:r>
            <a:r>
              <a:rPr lang="en-AU" dirty="0" smtClean="0">
                <a:solidFill>
                  <a:schemeClr val="tx1"/>
                </a:solidFill>
              </a:rPr>
              <a:t>3;</a:t>
            </a:r>
            <a:endParaRPr lang="en-AU" dirty="0">
              <a:solidFill>
                <a:schemeClr val="tx1"/>
              </a:solidFill>
            </a:endParaRPr>
          </a:p>
        </p:txBody>
      </p:sp>
      <p:sp>
        <p:nvSpPr>
          <p:cNvPr id="35" name="Rounded Rectangle 34"/>
          <p:cNvSpPr/>
          <p:nvPr/>
        </p:nvSpPr>
        <p:spPr>
          <a:xfrm>
            <a:off x="6580704" y="3778001"/>
            <a:ext cx="1090096" cy="853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
            </a:r>
            <a:r>
              <a:rPr lang="en-AU" dirty="0" smtClean="0"/>
              <a:t>ata</a:t>
            </a:r>
            <a:endParaRPr lang="en-AU" dirty="0"/>
          </a:p>
        </p:txBody>
      </p:sp>
      <p:cxnSp>
        <p:nvCxnSpPr>
          <p:cNvPr id="30" name="Straight Arrow Connector 29"/>
          <p:cNvCxnSpPr>
            <a:stCxn id="27" idx="4"/>
          </p:cNvCxnSpPr>
          <p:nvPr/>
        </p:nvCxnSpPr>
        <p:spPr>
          <a:xfrm rot="5400000">
            <a:off x="6786395" y="3436871"/>
            <a:ext cx="680488" cy="1773"/>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31" idx="1"/>
            <a:endCxn id="7" idx="7"/>
          </p:cNvCxnSpPr>
          <p:nvPr/>
        </p:nvCxnSpPr>
        <p:spPr>
          <a:xfrm flipH="1">
            <a:off x="3567824" y="1571600"/>
            <a:ext cx="5014429" cy="593038"/>
          </a:xfrm>
          <a:prstGeom prst="straightConnector1">
            <a:avLst/>
          </a:prstGeom>
          <a:ln w="28575">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8582253" y="1386934"/>
            <a:ext cx="3117709" cy="369332"/>
          </a:xfrm>
          <a:prstGeom prst="rect">
            <a:avLst/>
          </a:prstGeom>
          <a:noFill/>
        </p:spPr>
        <p:txBody>
          <a:bodyPr wrap="square" rtlCol="0">
            <a:spAutoFit/>
          </a:bodyPr>
          <a:lstStyle/>
          <a:p>
            <a:r>
              <a:rPr lang="en-AU" dirty="0" smtClean="0">
                <a:solidFill>
                  <a:schemeClr val="bg2">
                    <a:lumMod val="50000"/>
                  </a:schemeClr>
                </a:solidFill>
              </a:rPr>
              <a:t>The chain brakes</a:t>
            </a:r>
            <a:endParaRPr lang="en-AU" dirty="0">
              <a:solidFill>
                <a:schemeClr val="bg2">
                  <a:lumMod val="50000"/>
                </a:schemeClr>
              </a:solidFill>
            </a:endParaRPr>
          </a:p>
        </p:txBody>
      </p:sp>
    </p:spTree>
    <p:extLst>
      <p:ext uri="{BB962C8B-B14F-4D97-AF65-F5344CB8AC3E}">
        <p14:creationId xmlns:p14="http://schemas.microsoft.com/office/powerpoint/2010/main" val="840033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2791</TotalTime>
  <Words>2469</Words>
  <Application>Microsoft Office PowerPoint</Application>
  <PresentationFormat>Widescreen</PresentationFormat>
  <Paragraphs>497</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Technology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Dolmark</dc:creator>
  <cp:lastModifiedBy>Thomas Dolmark</cp:lastModifiedBy>
  <cp:revision>221</cp:revision>
  <dcterms:created xsi:type="dcterms:W3CDTF">2020-03-25T02:51:40Z</dcterms:created>
  <dcterms:modified xsi:type="dcterms:W3CDTF">2020-04-09T05:40:03Z</dcterms:modified>
</cp:coreProperties>
</file>