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83" r:id="rId11"/>
    <p:sldId id="307" r:id="rId12"/>
    <p:sldId id="297" r:id="rId13"/>
    <p:sldId id="306" r:id="rId14"/>
    <p:sldId id="264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5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12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ccc30c7_0_2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ccc30c7_0_2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uan.huo@uts.edu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48024 Applications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 </a:t>
            </a:r>
            <a:r>
              <a:rPr lang="en-GB" dirty="0" smtClean="0"/>
              <a:t>Angela </a:t>
            </a:r>
            <a:r>
              <a:rPr lang="en-US" altLang="zh-CN" dirty="0" smtClean="0"/>
              <a:t>Huo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</a:t>
            </a:r>
            <a:r>
              <a:rPr lang="en-US" altLang="zh-CN" dirty="0" smtClean="0"/>
              <a:t>11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dirty="0" smtClean="0"/>
              <a:t>5-10</a:t>
            </a:r>
            <a:r>
              <a:rPr lang="en-AU" dirty="0" smtClean="0"/>
              <a:t>min </a:t>
            </a:r>
            <a:r>
              <a:rPr lang="en-AU" dirty="0" smtClean="0"/>
              <a:t>Intro/Demo</a:t>
            </a:r>
          </a:p>
          <a:p>
            <a:pPr lvl="0"/>
            <a:r>
              <a:rPr lang="en-US" dirty="0" smtClean="0"/>
              <a:t>30min Lab exercise</a:t>
            </a:r>
            <a:endParaRPr lang="en-AU" dirty="0" smtClean="0"/>
          </a:p>
          <a:p>
            <a:pPr lvl="0"/>
            <a:r>
              <a:rPr lang="en-AU" dirty="0" smtClean="0"/>
              <a:t>Assignment </a:t>
            </a:r>
            <a:r>
              <a:rPr lang="en-AU" dirty="0"/>
              <a:t>support - remaining time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You will learn:</a:t>
            </a:r>
          </a:p>
          <a:p>
            <a:pPr marL="114300" lvl="0" indent="0">
              <a:buNone/>
            </a:pPr>
            <a:r>
              <a:rPr lang="en-AU" dirty="0"/>
              <a:t>●	</a:t>
            </a:r>
            <a:r>
              <a:rPr lang="en-AU" dirty="0" err="1"/>
              <a:t>TableView</a:t>
            </a:r>
            <a:endParaRPr lang="en-AU" dirty="0"/>
          </a:p>
          <a:p>
            <a:pPr marL="114300" lvl="0" indent="0">
              <a:buNone/>
            </a:pPr>
            <a:r>
              <a:rPr lang="en-AU" dirty="0"/>
              <a:t>●	</a:t>
            </a:r>
            <a:r>
              <a:rPr lang="en-AU" dirty="0" err="1"/>
              <a:t>TableColumn</a:t>
            </a:r>
            <a:endParaRPr lang="en-AU" dirty="0"/>
          </a:p>
          <a:p>
            <a:pPr marL="114300" lvl="0" indent="0">
              <a:buNone/>
            </a:pPr>
            <a:r>
              <a:rPr lang="en-AU" dirty="0"/>
              <a:t>●	Cell value factory</a:t>
            </a:r>
          </a:p>
          <a:p>
            <a:pPr marL="114300" lvl="0" indent="0">
              <a:buNone/>
            </a:pPr>
            <a:r>
              <a:rPr lang="en-AU" dirty="0"/>
              <a:t>●	</a:t>
            </a:r>
            <a:r>
              <a:rPr lang="en-AU" dirty="0" err="1"/>
              <a:t>PropertyValueFactory</a:t>
            </a:r>
            <a:endParaRPr lang="en-AU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11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AU" dirty="0" smtClean="0"/>
          </a:p>
          <a:p>
            <a:r>
              <a:rPr lang="en-AU" dirty="0" smtClean="0"/>
              <a:t>if </a:t>
            </a:r>
            <a:r>
              <a:rPr lang="en-AU" dirty="0"/>
              <a:t>an element's tag name begins with an uppercase letter, then that element represents a class instance. </a:t>
            </a:r>
            <a:endParaRPr lang="en-AU" dirty="0" smtClean="0"/>
          </a:p>
          <a:p>
            <a:r>
              <a:rPr lang="en-AU" dirty="0" smtClean="0"/>
              <a:t>If </a:t>
            </a:r>
            <a:r>
              <a:rPr lang="en-AU" dirty="0"/>
              <a:t>an element's tag name begins with a lowercase letter, then that element represents an object property</a:t>
            </a:r>
            <a:r>
              <a:rPr lang="en-AU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M</a:t>
            </a:r>
            <a:r>
              <a:rPr lang="en-AU" dirty="0" smtClean="0"/>
              <a:t>ore </a:t>
            </a:r>
            <a:r>
              <a:rPr lang="en-AU" dirty="0"/>
              <a:t>advanced examples can be found in the lecture code download on the study module page.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69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week: Assignment 2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b="1" dirty="0" err="1"/>
              <a:t>Assignment</a:t>
            </a:r>
            <a:r>
              <a:rPr lang="fr-FR" sz="2000" b="1" dirty="0"/>
              <a:t> 2 </a:t>
            </a:r>
            <a:r>
              <a:rPr lang="fr-FR" sz="2000" b="1" dirty="0" err="1" smtClean="0"/>
              <a:t>demos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Attendance</a:t>
            </a:r>
            <a:r>
              <a:rPr lang="fr-FR" sz="2000" b="1" dirty="0" smtClean="0"/>
              <a:t> </a:t>
            </a:r>
            <a:r>
              <a:rPr lang="fr-FR" sz="2000" b="1" dirty="0"/>
              <a:t>COMPULSORY</a:t>
            </a:r>
            <a:r>
              <a:rPr lang="fr-FR" sz="2000" b="1" dirty="0" smtClean="0"/>
              <a:t>!!!</a:t>
            </a:r>
            <a:endParaRPr lang="en-US" sz="2000" b="1" dirty="0" smtClean="0"/>
          </a:p>
          <a:p>
            <a:pPr marL="114300" lvl="0" indent="0">
              <a:buNone/>
            </a:pPr>
            <a:r>
              <a:rPr lang="en-AU" dirty="0"/>
              <a:t>You will be assigned 2 random students to peer mark:</a:t>
            </a:r>
          </a:p>
          <a:p>
            <a:pPr lvl="0"/>
            <a:r>
              <a:rPr lang="en-AU" dirty="0"/>
              <a:t>You download the JAR file from PLATE</a:t>
            </a:r>
          </a:p>
          <a:p>
            <a:pPr lvl="0"/>
            <a:r>
              <a:rPr lang="en-AU" dirty="0"/>
              <a:t>You run the JAR file</a:t>
            </a:r>
          </a:p>
          <a:p>
            <a:pPr lvl="0"/>
            <a:r>
              <a:rPr lang="en-AU" dirty="0"/>
              <a:t>You fill in and submit a marking sheet on </a:t>
            </a:r>
            <a:r>
              <a:rPr lang="en-AU" dirty="0" smtClean="0"/>
              <a:t>PLATE</a:t>
            </a:r>
          </a:p>
          <a:p>
            <a:pPr lvl="0"/>
            <a:endParaRPr lang="en-AU" dirty="0"/>
          </a:p>
          <a:p>
            <a:pPr marL="114300" lvl="0" indent="0">
              <a:buNone/>
            </a:pPr>
            <a:r>
              <a:rPr lang="en-AU" dirty="0"/>
              <a:t>You will demo your assignment to </a:t>
            </a:r>
            <a:r>
              <a:rPr lang="en-AU" dirty="0" smtClean="0"/>
              <a:t>the tutor:</a:t>
            </a:r>
            <a:endParaRPr lang="en-AU" dirty="0"/>
          </a:p>
          <a:p>
            <a:pPr lvl="0"/>
            <a:r>
              <a:rPr lang="en-AU" dirty="0"/>
              <a:t>You must </a:t>
            </a:r>
            <a:r>
              <a:rPr lang="en-AU" dirty="0" smtClean="0"/>
              <a:t>show </a:t>
            </a:r>
            <a:r>
              <a:rPr lang="en-AU" dirty="0"/>
              <a:t>your running program and code.</a:t>
            </a:r>
          </a:p>
          <a:p>
            <a:pPr lvl="0"/>
            <a:r>
              <a:rPr lang="en-AU" dirty="0" smtClean="0"/>
              <a:t>The tutor </a:t>
            </a:r>
            <a:r>
              <a:rPr lang="en-AU" dirty="0"/>
              <a:t>may ask you to explain parts of your code. </a:t>
            </a:r>
          </a:p>
          <a:p>
            <a:pPr lvl="0"/>
            <a:r>
              <a:rPr lang="en-AU" dirty="0"/>
              <a:t>An unsatisfactory answer may affect your mark.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712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own submission via PLATE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Download your application from PLATE and double-click on it: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AU" dirty="0"/>
              <a:t>Download </a:t>
            </a:r>
            <a:r>
              <a:rPr lang="en-AU" b="1" dirty="0"/>
              <a:t>submitted files 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Run JNLP | </a:t>
            </a:r>
            <a:r>
              <a:rPr lang="en-AU" b="1" dirty="0" err="1"/>
              <a:t>BuildingApplication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Run Jar | </a:t>
            </a:r>
            <a:r>
              <a:rPr lang="en-AU" b="1" dirty="0" err="1"/>
              <a:t>BuildingApplication</a:t>
            </a:r>
            <a:endParaRPr lang="en-AU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AU" dirty="0"/>
              <a:t>Make sure it runs so that the markers can mark it!</a:t>
            </a:r>
            <a:endParaRPr lang="en-AU" b="1" dirty="0"/>
          </a:p>
          <a:p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290415" y="2427006"/>
            <a:ext cx="2700471" cy="41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44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Subject Coordinator and Lecturer: </a:t>
            </a:r>
            <a:r>
              <a:rPr lang="en-US" dirty="0" smtClean="0"/>
              <a:t>Angela Huo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Email: 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huan.huo@uts.edu.au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Contact information on </a:t>
            </a:r>
            <a:r>
              <a:rPr lang="en-GB" dirty="0" err="1"/>
              <a:t>UTSOnline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46" y="2991678"/>
            <a:ext cx="6230652" cy="920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altLang="zh-CN" dirty="0" smtClean="0"/>
              <a:t>Table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Change Listeners</a:t>
            </a:r>
          </a:p>
          <a:p>
            <a:r>
              <a:rPr lang="en-US" dirty="0" smtClean="0"/>
              <a:t>Catching Exceptions</a:t>
            </a:r>
          </a:p>
          <a:p>
            <a:r>
              <a:rPr lang="en-US" dirty="0" smtClean="0"/>
              <a:t>Throwing Exceptions</a:t>
            </a:r>
            <a:endParaRPr lang="en-US" dirty="0" smtClean="0"/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4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</a:t>
            </a:r>
            <a:r>
              <a:rPr lang="en-US" dirty="0" err="1" smtClean="0"/>
              <a:t>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Linking a </a:t>
            </a:r>
            <a:r>
              <a:rPr lang="en-US" dirty="0" err="1" smtClean="0"/>
              <a:t>Table</a:t>
            </a:r>
            <a:r>
              <a:rPr lang="en-US" dirty="0" err="1" smtClean="0"/>
              <a:t>View</a:t>
            </a:r>
            <a:r>
              <a:rPr lang="en-US" dirty="0" smtClean="0"/>
              <a:t> </a:t>
            </a:r>
            <a:r>
              <a:rPr lang="en-US" dirty="0" smtClean="0"/>
              <a:t>to the model</a:t>
            </a:r>
          </a:p>
          <a:p>
            <a:pPr lvl="1"/>
            <a:r>
              <a:rPr lang="en-AU" dirty="0" smtClean="0"/>
              <a:t>MUST Expose </a:t>
            </a:r>
            <a:r>
              <a:rPr lang="en-AU" dirty="0"/>
              <a:t>a “customer” property in the controller</a:t>
            </a:r>
          </a:p>
          <a:p>
            <a:pPr lvl="1"/>
            <a:r>
              <a:rPr lang="en-AU" dirty="0" smtClean="0"/>
              <a:t>MUST Expose </a:t>
            </a:r>
            <a:r>
              <a:rPr lang="en-AU" dirty="0"/>
              <a:t>an “accounts” property in the customer </a:t>
            </a:r>
            <a:r>
              <a:rPr lang="en-AU" dirty="0" smtClean="0"/>
              <a:t>model</a:t>
            </a:r>
          </a:p>
          <a:p>
            <a:pPr lvl="1"/>
            <a:endParaRPr lang="en-AU" dirty="0"/>
          </a:p>
          <a:p>
            <a:r>
              <a:rPr lang="en-AU" dirty="0"/>
              <a:t>Linking each </a:t>
            </a:r>
            <a:r>
              <a:rPr lang="en-AU" dirty="0" err="1"/>
              <a:t>TableColumn</a:t>
            </a:r>
            <a:r>
              <a:rPr lang="en-AU" dirty="0"/>
              <a:t> to a model property</a:t>
            </a:r>
          </a:p>
          <a:p>
            <a:pPr lvl="1"/>
            <a:r>
              <a:rPr lang="en-AU" dirty="0" smtClean="0"/>
              <a:t>Use </a:t>
            </a:r>
            <a:r>
              <a:rPr lang="en-AU" dirty="0"/>
              <a:t>a </a:t>
            </a:r>
            <a:r>
              <a:rPr lang="en-AU" dirty="0" err="1"/>
              <a:t>PropertyValueFactory</a:t>
            </a:r>
            <a:r>
              <a:rPr lang="en-AU" dirty="0"/>
              <a:t> to link the column to a property </a:t>
            </a:r>
            <a:r>
              <a:rPr lang="en-AU" dirty="0" smtClean="0"/>
              <a:t>value</a:t>
            </a:r>
            <a:r>
              <a:rPr lang="en-US" dirty="0" smtClean="0"/>
              <a:t> </a:t>
            </a:r>
          </a:p>
          <a:p>
            <a:pPr lvl="1"/>
            <a:r>
              <a:rPr lang="en-AU" dirty="0" smtClean="0"/>
              <a:t>MUST Expose </a:t>
            </a:r>
            <a:r>
              <a:rPr lang="en-AU" dirty="0"/>
              <a:t>the </a:t>
            </a:r>
            <a:r>
              <a:rPr lang="en-AU" dirty="0" smtClean="0"/>
              <a:t>corresponding </a:t>
            </a:r>
            <a:r>
              <a:rPr lang="en-AU" dirty="0"/>
              <a:t>properties in the </a:t>
            </a:r>
            <a:r>
              <a:rPr lang="en-AU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619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Cell value factories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cell value factory is generates the contents of a cell. Two options:</a:t>
            </a:r>
          </a:p>
          <a:p>
            <a:pPr lvl="1"/>
            <a:r>
              <a:rPr lang="en-AU" dirty="0" err="1" smtClean="0"/>
              <a:t>PropertyValueFactory</a:t>
            </a:r>
            <a:r>
              <a:rPr lang="en-AU" dirty="0" smtClean="0"/>
              <a:t> </a:t>
            </a:r>
            <a:r>
              <a:rPr lang="en-AU" dirty="0"/>
              <a:t>is a cell value factory that just displays a property value.</a:t>
            </a:r>
          </a:p>
          <a:p>
            <a:pPr lvl="1"/>
            <a:r>
              <a:rPr lang="en-AU" dirty="0" smtClean="0"/>
              <a:t>Define </a:t>
            </a:r>
            <a:r>
              <a:rPr lang="en-AU" dirty="0"/>
              <a:t>your own custom cell value factory to display data how you </a:t>
            </a:r>
            <a:r>
              <a:rPr lang="en-AU" dirty="0" smtClean="0"/>
              <a:t>want.</a:t>
            </a:r>
            <a:endParaRPr lang="en-AU" dirty="0" smtClean="0"/>
          </a:p>
          <a:p>
            <a:r>
              <a:rPr lang="en-AU" dirty="0"/>
              <a:t>Setting a custom cell value </a:t>
            </a:r>
            <a:r>
              <a:rPr lang="en-AU" dirty="0" smtClean="0"/>
              <a:t>factory</a:t>
            </a:r>
          </a:p>
          <a:p>
            <a:pPr lvl="1"/>
            <a:r>
              <a:rPr lang="en-AU" dirty="0"/>
              <a:t>Assign an id to the </a:t>
            </a:r>
            <a:r>
              <a:rPr lang="en-AU" dirty="0" smtClean="0"/>
              <a:t>column</a:t>
            </a:r>
          </a:p>
          <a:p>
            <a:pPr lvl="1"/>
            <a:r>
              <a:rPr lang="en-AU" dirty="0"/>
              <a:t>In your controller: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en-AU" dirty="0"/>
              <a:t>@FXML private </a:t>
            </a:r>
            <a:r>
              <a:rPr lang="en-AU" dirty="0" err="1"/>
              <a:t>TableColumn</a:t>
            </a:r>
            <a:r>
              <a:rPr lang="en-AU" dirty="0"/>
              <a:t>&lt;Account, String&gt; </a:t>
            </a:r>
            <a:r>
              <a:rPr lang="en-AU" dirty="0" err="1"/>
              <a:t>balanceClm</a:t>
            </a:r>
            <a:r>
              <a:rPr lang="en-AU" dirty="0"/>
              <a:t>;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en-AU" dirty="0"/>
              <a:t>@FXML private void initialize() {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en-AU" dirty="0" err="1"/>
              <a:t>balanceClm.setCellValueFactory</a:t>
            </a:r>
            <a:r>
              <a:rPr lang="en-AU" dirty="0"/>
              <a:t>(</a:t>
            </a:r>
            <a:r>
              <a:rPr lang="en-AU" dirty="0" err="1"/>
              <a:t>cellData</a:t>
            </a:r>
            <a:r>
              <a:rPr lang="en-AU" dirty="0"/>
              <a:t> </a:t>
            </a:r>
            <a:r>
              <a:rPr lang="en-AU" dirty="0" smtClean="0"/>
              <a:t>-&gt; </a:t>
            </a:r>
            <a:r>
              <a:rPr lang="en-AU" dirty="0" err="1" smtClean="0"/>
              <a:t>cellData.getValue</a:t>
            </a:r>
            <a:r>
              <a:rPr lang="en-AU" dirty="0"/>
              <a:t>().</a:t>
            </a:r>
            <a:r>
              <a:rPr lang="en-AU" dirty="0" err="1"/>
              <a:t>balanceProperty</a:t>
            </a:r>
            <a:r>
              <a:rPr lang="en-AU" dirty="0"/>
              <a:t>().</a:t>
            </a:r>
            <a:r>
              <a:rPr lang="en-AU" dirty="0" err="1"/>
              <a:t>asString</a:t>
            </a:r>
            <a:r>
              <a:rPr lang="en-AU" dirty="0"/>
              <a:t>(“$%.2f</a:t>
            </a:r>
            <a:r>
              <a:rPr lang="en-AU" dirty="0" smtClean="0"/>
              <a:t>”));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en-AU" dirty="0" smtClean="0"/>
              <a:t>}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9149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Listeners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8430648" cy="3354000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ChangeListener</a:t>
            </a:r>
            <a:r>
              <a:rPr lang="en-US" dirty="0" smtClean="0"/>
              <a:t>&lt;X&gt;</a:t>
            </a:r>
            <a:endParaRPr lang="en-US" dirty="0" smtClean="0"/>
          </a:p>
          <a:p>
            <a:r>
              <a:rPr lang="en-US" dirty="0" smtClean="0"/>
              <a:t>Register observer with </a:t>
            </a:r>
            <a:r>
              <a:rPr lang="en-AU" dirty="0" err="1"/>
              <a:t>observable.addListener</a:t>
            </a:r>
            <a:r>
              <a:rPr lang="en-AU" dirty="0"/>
              <a:t>(observer);</a:t>
            </a:r>
            <a:endParaRPr lang="en-US" dirty="0" smtClean="0"/>
          </a:p>
          <a:p>
            <a:endParaRPr lang="en-US" dirty="0"/>
          </a:p>
          <a:p>
            <a:r>
              <a:rPr lang="en-AU" dirty="0"/>
              <a:t>Goal #1: Enable button when account is </a:t>
            </a:r>
            <a:r>
              <a:rPr lang="en-AU" dirty="0" smtClean="0"/>
              <a:t>selected</a:t>
            </a:r>
          </a:p>
          <a:p>
            <a:pPr lvl="1"/>
            <a:r>
              <a:rPr lang="en-AU" dirty="0"/>
              <a:t>Update the disable property of the button whenever the </a:t>
            </a:r>
            <a:r>
              <a:rPr lang="en-AU" dirty="0" err="1" smtClean="0"/>
              <a:t>selectedItem</a:t>
            </a:r>
            <a:r>
              <a:rPr lang="en-AU" dirty="0" smtClean="0"/>
              <a:t> property </a:t>
            </a:r>
            <a:r>
              <a:rPr lang="en-AU" dirty="0"/>
              <a:t>changes</a:t>
            </a:r>
            <a:r>
              <a:rPr lang="en-AU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AU" dirty="0"/>
              <a:t>Goal #2: Enable button when Type &gt;= 4 </a:t>
            </a:r>
            <a:r>
              <a:rPr lang="en-AU" dirty="0" smtClean="0"/>
              <a:t>characters</a:t>
            </a:r>
          </a:p>
          <a:p>
            <a:pPr lvl="1"/>
            <a:r>
              <a:rPr lang="en-AU" dirty="0"/>
              <a:t>Update the button’s disable property when the text property changes.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433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Catching Exceptions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try </a:t>
            </a:r>
            <a:r>
              <a:rPr lang="en-AU" dirty="0"/>
              <a:t>{</a:t>
            </a:r>
          </a:p>
          <a:p>
            <a:pPr marL="114300" indent="0">
              <a:buNone/>
            </a:pPr>
            <a:r>
              <a:rPr lang="en-AU" dirty="0"/>
              <a:t>scanner = new Scanner(new File(“data.txt”));</a:t>
            </a:r>
          </a:p>
          <a:p>
            <a:pPr marL="114300" indent="0">
              <a:buNone/>
            </a:pPr>
            <a:r>
              <a:rPr lang="en-AU" dirty="0" err="1"/>
              <a:t>int</a:t>
            </a:r>
            <a:r>
              <a:rPr lang="en-AU" dirty="0"/>
              <a:t> a = </a:t>
            </a:r>
            <a:r>
              <a:rPr lang="en-AU" dirty="0" err="1"/>
              <a:t>Integer.parseInt</a:t>
            </a:r>
            <a:r>
              <a:rPr lang="en-AU" dirty="0"/>
              <a:t>(</a:t>
            </a:r>
            <a:r>
              <a:rPr lang="en-AU" dirty="0" err="1"/>
              <a:t>scanner.nextLine</a:t>
            </a:r>
            <a:r>
              <a:rPr lang="en-AU" dirty="0"/>
              <a:t>());</a:t>
            </a:r>
          </a:p>
          <a:p>
            <a:pPr marL="114300" indent="0">
              <a:buNone/>
            </a:pPr>
            <a:r>
              <a:rPr lang="en-AU" dirty="0" err="1"/>
              <a:t>int</a:t>
            </a:r>
            <a:r>
              <a:rPr lang="en-AU" dirty="0"/>
              <a:t> b = </a:t>
            </a:r>
            <a:r>
              <a:rPr lang="en-AU" dirty="0" err="1"/>
              <a:t>Integer.parseInt</a:t>
            </a:r>
            <a:r>
              <a:rPr lang="en-AU" dirty="0"/>
              <a:t>(</a:t>
            </a:r>
            <a:r>
              <a:rPr lang="en-AU" dirty="0" err="1"/>
              <a:t>scanner.nextLine</a:t>
            </a:r>
            <a:r>
              <a:rPr lang="en-AU" dirty="0"/>
              <a:t>());</a:t>
            </a:r>
          </a:p>
          <a:p>
            <a:pPr marL="114300" indent="0">
              <a:buNone/>
            </a:pPr>
            <a:r>
              <a:rPr lang="en-AU" dirty="0" err="1"/>
              <a:t>int</a:t>
            </a:r>
            <a:r>
              <a:rPr lang="en-AU" dirty="0"/>
              <a:t> c = a / b;</a:t>
            </a:r>
          </a:p>
          <a:p>
            <a:pPr marL="11430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(a + “ / “ + b + “ = “ + c);</a:t>
            </a:r>
          </a:p>
          <a:p>
            <a:pPr marL="114300" indent="0">
              <a:buNone/>
            </a:pPr>
            <a:r>
              <a:rPr lang="en-AU" dirty="0"/>
              <a:t>} </a:t>
            </a:r>
            <a:r>
              <a:rPr lang="en-AU" b="1" dirty="0"/>
              <a:t>catch </a:t>
            </a:r>
            <a:r>
              <a:rPr lang="en-AU" dirty="0"/>
              <a:t>(Exception e) {</a:t>
            </a:r>
          </a:p>
          <a:p>
            <a:pPr marL="11430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(“An error occurred: “ + </a:t>
            </a:r>
            <a:r>
              <a:rPr lang="en-AU" dirty="0" err="1"/>
              <a:t>e.getMessage</a:t>
            </a:r>
            <a:r>
              <a:rPr lang="en-AU" dirty="0"/>
              <a:t>());</a:t>
            </a:r>
          </a:p>
          <a:p>
            <a:pPr marL="114300" indent="0">
              <a:buNone/>
            </a:pPr>
            <a:r>
              <a:rPr lang="en-AU" dirty="0"/>
              <a:t>} </a:t>
            </a:r>
            <a:r>
              <a:rPr lang="en-AU" b="1" dirty="0"/>
              <a:t>finally </a:t>
            </a:r>
            <a:r>
              <a:rPr lang="en-AU" dirty="0"/>
              <a:t>{</a:t>
            </a:r>
          </a:p>
          <a:p>
            <a:pPr marL="114300" indent="0">
              <a:buNone/>
            </a:pPr>
            <a:r>
              <a:rPr lang="en-AU" dirty="0"/>
              <a:t>if (scanner != null) </a:t>
            </a:r>
            <a:r>
              <a:rPr lang="en-AU" dirty="0" err="1"/>
              <a:t>scanner.close</a:t>
            </a:r>
            <a:r>
              <a:rPr lang="en-AU" dirty="0"/>
              <a:t>();</a:t>
            </a:r>
          </a:p>
          <a:p>
            <a:pPr marL="114300" indent="0">
              <a:buNone/>
            </a:pPr>
            <a:r>
              <a:rPr lang="en-AU" dirty="0"/>
              <a:t>}</a:t>
            </a:r>
          </a:p>
          <a:p>
            <a:pPr marL="114300" indent="0"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56826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Throwing an exception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Throwing a generic </a:t>
            </a:r>
            <a:r>
              <a:rPr lang="en-AU" dirty="0" smtClean="0"/>
              <a:t>exception</a:t>
            </a:r>
          </a:p>
          <a:p>
            <a:pPr marL="571500" lvl="1" indent="0">
              <a:buNone/>
            </a:pPr>
            <a:r>
              <a:rPr lang="en-AU" dirty="0"/>
              <a:t>The method header specifies a comma-separated list of exceptions it </a:t>
            </a:r>
            <a:r>
              <a:rPr lang="en-AU" dirty="0" smtClean="0"/>
              <a:t>can throw.</a:t>
            </a:r>
          </a:p>
          <a:p>
            <a:pPr marL="5715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AU" dirty="0" smtClean="0"/>
              <a:t>public </a:t>
            </a:r>
            <a:r>
              <a:rPr lang="en-AU" dirty="0"/>
              <a:t>void foo() throws </a:t>
            </a:r>
            <a:r>
              <a:rPr lang="en-AU" dirty="0" err="1"/>
              <a:t>IOException</a:t>
            </a:r>
            <a:r>
              <a:rPr lang="en-AU" dirty="0"/>
              <a:t>, </a:t>
            </a:r>
            <a:r>
              <a:rPr lang="en-AU" dirty="0" err="1"/>
              <a:t>NumberFormatException</a:t>
            </a:r>
            <a:endParaRPr lang="en-AU" dirty="0" smtClean="0"/>
          </a:p>
          <a:p>
            <a:r>
              <a:rPr lang="en-AU" dirty="0"/>
              <a:t>Throwing a custom </a:t>
            </a:r>
            <a:r>
              <a:rPr lang="en-AU" dirty="0" smtClean="0"/>
              <a:t>exception</a:t>
            </a:r>
          </a:p>
          <a:p>
            <a:pPr lvl="1"/>
            <a:r>
              <a:rPr lang="en-AU" dirty="0"/>
              <a:t>Define a custom exception as a subclass of </a:t>
            </a:r>
            <a:r>
              <a:rPr lang="en-AU" dirty="0" smtClean="0"/>
              <a:t>Exception.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AU" dirty="0"/>
              <a:t>public void withdraw(double amount) throws </a:t>
            </a:r>
            <a:r>
              <a:rPr lang="en-AU" dirty="0" err="1"/>
              <a:t>InsufficientFundsException</a:t>
            </a:r>
            <a:r>
              <a:rPr lang="en-AU" dirty="0"/>
              <a:t> {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AU" dirty="0" smtClean="0"/>
              <a:t>	if </a:t>
            </a:r>
            <a:r>
              <a:rPr lang="en-AU" dirty="0"/>
              <a:t>(amount &gt; </a:t>
            </a:r>
            <a:r>
              <a:rPr lang="en-AU" dirty="0" err="1"/>
              <a:t>balance.get</a:t>
            </a:r>
            <a:r>
              <a:rPr lang="en-AU" dirty="0"/>
              <a:t>())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AU" dirty="0" smtClean="0"/>
              <a:t>		throw </a:t>
            </a:r>
            <a:r>
              <a:rPr lang="en-AU" dirty="0"/>
              <a:t>new </a:t>
            </a:r>
            <a:r>
              <a:rPr lang="en-AU" dirty="0" err="1"/>
              <a:t>InsufficientFundsException</a:t>
            </a:r>
            <a:r>
              <a:rPr lang="en-AU" dirty="0"/>
              <a:t>();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AU" dirty="0" smtClean="0"/>
              <a:t>	</a:t>
            </a:r>
            <a:r>
              <a:rPr lang="en-AU" dirty="0" err="1" smtClean="0"/>
              <a:t>balance.set</a:t>
            </a:r>
            <a:r>
              <a:rPr lang="en-AU" dirty="0" smtClean="0"/>
              <a:t>(</a:t>
            </a:r>
            <a:r>
              <a:rPr lang="en-AU" dirty="0" err="1" smtClean="0"/>
              <a:t>balance.get</a:t>
            </a:r>
            <a:r>
              <a:rPr lang="en-AU" dirty="0"/>
              <a:t>() - amount);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AU" dirty="0"/>
              <a:t>}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0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catch or specify 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you write code that might throw an exception, you must either specify </a:t>
            </a:r>
            <a:r>
              <a:rPr lang="en-AU" dirty="0" smtClean="0"/>
              <a:t>that the </a:t>
            </a:r>
            <a:r>
              <a:rPr lang="en-AU" dirty="0"/>
              <a:t>exception might be thrown, or catch that exception</a:t>
            </a:r>
            <a:r>
              <a:rPr lang="en-AU" dirty="0" smtClean="0"/>
              <a:t>.</a:t>
            </a:r>
          </a:p>
          <a:p>
            <a:r>
              <a:rPr lang="en-AU" dirty="0"/>
              <a:t>If you don’t catch the exception, you push back the catch or </a:t>
            </a:r>
            <a:r>
              <a:rPr lang="en-AU" dirty="0" smtClean="0"/>
              <a:t>specify requirement </a:t>
            </a:r>
            <a:r>
              <a:rPr lang="en-AU" dirty="0"/>
              <a:t>to the caller</a:t>
            </a:r>
            <a:r>
              <a:rPr lang="en-AU" dirty="0" smtClean="0"/>
              <a:t>.</a:t>
            </a:r>
          </a:p>
          <a:p>
            <a:r>
              <a:rPr lang="en-AU" dirty="0"/>
              <a:t>If an exception is thrown all the way to the top level without being </a:t>
            </a:r>
            <a:r>
              <a:rPr lang="en-AU" dirty="0" smtClean="0"/>
              <a:t>caught, the </a:t>
            </a:r>
            <a:r>
              <a:rPr lang="en-AU" dirty="0"/>
              <a:t>user sees a stack </a:t>
            </a:r>
            <a:r>
              <a:rPr lang="en-AU" dirty="0" smtClean="0"/>
              <a:t>trace</a:t>
            </a:r>
          </a:p>
          <a:p>
            <a:endParaRPr lang="en-US" dirty="0"/>
          </a:p>
          <a:p>
            <a:r>
              <a:rPr lang="en-AU" dirty="0"/>
              <a:t>General practice: throw an exception up as high as possible, but catch </a:t>
            </a:r>
            <a:r>
              <a:rPr lang="en-AU" dirty="0" smtClean="0"/>
              <a:t>and handle </a:t>
            </a:r>
            <a:r>
              <a:rPr lang="en-AU" dirty="0"/>
              <a:t>it before the user sees the stack trace.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285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Unchecked exceptions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err="1" smtClean="0"/>
              <a:t>RuntimeException</a:t>
            </a:r>
            <a:endParaRPr lang="en-AU" b="1" dirty="0" smtClean="0"/>
          </a:p>
          <a:p>
            <a:pPr marL="596900" lvl="1" indent="0">
              <a:buNone/>
            </a:pPr>
            <a:r>
              <a:rPr lang="en-AU" dirty="0"/>
              <a:t>○ </a:t>
            </a:r>
            <a:r>
              <a:rPr lang="en-AU" dirty="0" err="1"/>
              <a:t>NullPointerException</a:t>
            </a:r>
            <a:endParaRPr lang="en-AU" dirty="0"/>
          </a:p>
          <a:p>
            <a:pPr marL="596900" lvl="1" indent="0">
              <a:buNone/>
            </a:pPr>
            <a:r>
              <a:rPr lang="en-AU" dirty="0"/>
              <a:t>○ </a:t>
            </a:r>
            <a:r>
              <a:rPr lang="en-AU" dirty="0" err="1"/>
              <a:t>NumberFormatException</a:t>
            </a:r>
            <a:endParaRPr lang="en-AU" dirty="0"/>
          </a:p>
          <a:p>
            <a:pPr marL="596900" lvl="1" indent="0">
              <a:buNone/>
            </a:pPr>
            <a:r>
              <a:rPr lang="en-AU" dirty="0"/>
              <a:t>○ </a:t>
            </a:r>
            <a:r>
              <a:rPr lang="en-AU" dirty="0" err="1"/>
              <a:t>ArrayIndexOutOfBoundsException</a:t>
            </a:r>
            <a:endParaRPr lang="en-AU" b="1" dirty="0" smtClean="0"/>
          </a:p>
          <a:p>
            <a:r>
              <a:rPr lang="en-US" b="1" dirty="0" smtClean="0"/>
              <a:t>Error</a:t>
            </a:r>
          </a:p>
          <a:p>
            <a:pPr marL="596900" lvl="1" indent="0">
              <a:buNone/>
            </a:pPr>
            <a:r>
              <a:rPr lang="en-AU" dirty="0"/>
              <a:t>○ </a:t>
            </a:r>
            <a:r>
              <a:rPr lang="en-AU" dirty="0" err="1"/>
              <a:t>OutOfMemoryError</a:t>
            </a:r>
            <a:endParaRPr lang="en-AU" dirty="0"/>
          </a:p>
          <a:p>
            <a:pPr marL="596900" lvl="1" indent="0">
              <a:buNone/>
            </a:pPr>
            <a:r>
              <a:rPr lang="en-AU" dirty="0"/>
              <a:t>○ </a:t>
            </a:r>
            <a:r>
              <a:rPr lang="en-AU" dirty="0" err="1"/>
              <a:t>IOError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91275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640</Words>
  <Application>Microsoft Office PowerPoint</Application>
  <PresentationFormat>On-screen Show (16:9)</PresentationFormat>
  <Paragraphs>108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Open Sans</vt:lpstr>
      <vt:lpstr>Economica</vt:lpstr>
      <vt:lpstr>Luxe</vt:lpstr>
      <vt:lpstr>48024 Applications Programming</vt:lpstr>
      <vt:lpstr>GUI Table</vt:lpstr>
      <vt:lpstr>TableView</vt:lpstr>
      <vt:lpstr>Cell value factories</vt:lpstr>
      <vt:lpstr>Change Listeners</vt:lpstr>
      <vt:lpstr>Catching Exceptions</vt:lpstr>
      <vt:lpstr>Throwing an exception</vt:lpstr>
      <vt:lpstr>The catch or specify requirement</vt:lpstr>
      <vt:lpstr>Unchecked exceptions</vt:lpstr>
      <vt:lpstr>Lab 11</vt:lpstr>
      <vt:lpstr>Lab 11</vt:lpstr>
      <vt:lpstr>NEXT week: Assignment 2</vt:lpstr>
      <vt:lpstr>Test your own submission via PLATE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48024 Applications Programming</dc:title>
  <dc:creator>Angela Huo</dc:creator>
  <cp:lastModifiedBy>Angela Huo</cp:lastModifiedBy>
  <cp:revision>93</cp:revision>
  <dcterms:modified xsi:type="dcterms:W3CDTF">2019-05-29T08:51:55Z</dcterms:modified>
</cp:coreProperties>
</file>