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9" r:id="rId3"/>
    <p:sldId id="290" r:id="rId4"/>
    <p:sldId id="274" r:id="rId5"/>
    <p:sldId id="275" r:id="rId6"/>
    <p:sldId id="284" r:id="rId7"/>
    <p:sldId id="286" r:id="rId8"/>
    <p:sldId id="287" r:id="rId9"/>
    <p:sldId id="288" r:id="rId10"/>
    <p:sldId id="270" r:id="rId11"/>
    <p:sldId id="285" r:id="rId12"/>
    <p:sldId id="283" r:id="rId13"/>
    <p:sldId id="264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5" autoAdjust="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computer science, divide and conquer is an algorithm design paradigm based on multi-branched recursion. A divide and conquer algorithm works by recursively breaking down a problem into two or more sub-problems of the same or related type, until these become simple enough to be solved directly. The solutions to the sub-problems are then combined to give a solution to the original problem.——Wikipedia</a:t>
            </a:r>
          </a:p>
          <a:p>
            <a:r>
              <a:rPr lang="en-AU" dirty="0" smtClean="0"/>
              <a:t>--------------------- </a:t>
            </a:r>
          </a:p>
          <a:p>
            <a:r>
              <a:rPr lang="zh-CN" altLang="en-US" dirty="0" smtClean="0"/>
              <a:t>作者：</a:t>
            </a:r>
            <a:r>
              <a:rPr lang="en-AU" dirty="0" smtClean="0"/>
              <a:t>wzp1421166369 </a:t>
            </a:r>
          </a:p>
          <a:p>
            <a:r>
              <a:rPr lang="zh-CN" altLang="en-US" dirty="0" smtClean="0"/>
              <a:t>来源：</a:t>
            </a:r>
            <a:r>
              <a:rPr lang="en-AU" dirty="0" smtClean="0"/>
              <a:t>CSDN </a:t>
            </a:r>
          </a:p>
          <a:p>
            <a:r>
              <a:rPr lang="zh-CN" altLang="en-US" dirty="0" smtClean="0"/>
              <a:t>原文：</a:t>
            </a:r>
            <a:r>
              <a:rPr lang="en-AU" dirty="0" smtClean="0"/>
              <a:t>https://blog.csdn.net/wzp1421166369/article/details/78648742 </a:t>
            </a:r>
          </a:p>
          <a:p>
            <a:r>
              <a:rPr lang="zh-CN" altLang="en-US" dirty="0" smtClean="0"/>
              <a:t>版权声明：本文为博主原创文章，转载请附上博文链接！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482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cccc30c7_0_2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cccc30c7_0_2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pPr>
              <a:defRPr/>
            </a:pPr>
            <a:fld id="{ECEFEBD5-7646-4F5D-9087-90DAD51A38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DBSA Introduction</a:t>
            </a:r>
            <a:endParaRPr lang="en-US" dirty="0"/>
          </a:p>
        </p:txBody>
      </p:sp>
      <p:sp>
        <p:nvSpPr>
          <p:cNvPr id="9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USST 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huan.huo@uts.edu.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fs.uts.edu.a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s://www.ly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rank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48024 Applications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 </a:t>
            </a:r>
            <a:r>
              <a:rPr lang="en-GB" dirty="0" smtClean="0"/>
              <a:t>Angela </a:t>
            </a:r>
            <a:r>
              <a:rPr lang="en-US" altLang="zh-CN" dirty="0" smtClean="0"/>
              <a:t>Huo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4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Pattern Book: </a:t>
            </a:r>
          </a:p>
          <a:p>
            <a:pPr lvl="1"/>
            <a:r>
              <a:rPr lang="en-AU" dirty="0" smtClean="0"/>
              <a:t>there </a:t>
            </a:r>
            <a:r>
              <a:rPr lang="en-AU" dirty="0"/>
              <a:t>should be quite a few new patterns in </a:t>
            </a:r>
            <a:r>
              <a:rPr lang="en-AU" dirty="0" smtClean="0"/>
              <a:t>your </a:t>
            </a:r>
            <a:r>
              <a:rPr lang="en-AU" dirty="0"/>
              <a:t>books this week</a:t>
            </a:r>
            <a:r>
              <a:rPr lang="en-AU" dirty="0" smtClean="0"/>
              <a:t>.</a:t>
            </a:r>
          </a:p>
          <a:p>
            <a:pPr lvl="1"/>
            <a:r>
              <a:rPr lang="en-AU" dirty="0"/>
              <a:t>Patterns are not always spelled out as such in the lecture notes, and </a:t>
            </a:r>
            <a:r>
              <a:rPr lang="en-AU" dirty="0" smtClean="0"/>
              <a:t>you </a:t>
            </a:r>
            <a:r>
              <a:rPr lang="en-AU" dirty="0"/>
              <a:t>should write it down if it looks like a pattern</a:t>
            </a:r>
            <a:r>
              <a:rPr lang="en-AU" dirty="0" smtClean="0"/>
              <a:t> (merged read loop)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Topic: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Last </a:t>
            </a:r>
            <a:r>
              <a:rPr lang="en-AU" dirty="0"/>
              <a:t>week is all about breaking away from patterns </a:t>
            </a:r>
            <a:r>
              <a:rPr lang="en-AU" dirty="0" smtClean="0"/>
              <a:t>and </a:t>
            </a:r>
            <a:r>
              <a:rPr lang="en-AU" dirty="0"/>
              <a:t>thinking up new solutions. </a:t>
            </a:r>
            <a:endParaRPr lang="en-AU" dirty="0" smtClean="0"/>
          </a:p>
          <a:p>
            <a:pPr lvl="1"/>
            <a:r>
              <a:rPr lang="en-AU" dirty="0"/>
              <a:t>This week: functions vs procedures, and the break it down, build it up </a:t>
            </a:r>
            <a:r>
              <a:rPr lang="en-AU" dirty="0" smtClean="0"/>
              <a:t>approach. You </a:t>
            </a:r>
            <a:r>
              <a:rPr lang="en-AU" dirty="0"/>
              <a:t>break it down in a table, and you build it up in code.</a:t>
            </a:r>
          </a:p>
          <a:p>
            <a:pPr marL="11430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639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PLATE still uses Java </a:t>
            </a:r>
            <a:r>
              <a:rPr lang="en-AU" dirty="0" smtClean="0"/>
              <a:t>8. If </a:t>
            </a:r>
            <a:r>
              <a:rPr lang="en-AU" dirty="0"/>
              <a:t>something works in </a:t>
            </a:r>
            <a:r>
              <a:rPr lang="en-AU" dirty="0" err="1"/>
              <a:t>BlueJ</a:t>
            </a:r>
            <a:r>
              <a:rPr lang="en-AU" dirty="0"/>
              <a:t> but not when they submit it to PLATE, this is probably the cause. Therefore, it’s best </a:t>
            </a:r>
            <a:r>
              <a:rPr lang="en-AU" dirty="0" smtClean="0"/>
              <a:t>stick </a:t>
            </a:r>
            <a:r>
              <a:rPr lang="en-AU" dirty="0"/>
              <a:t>to the string loop pattern and not try something like: for (String c : </a:t>
            </a:r>
            <a:r>
              <a:rPr lang="en-AU" dirty="0" err="1"/>
              <a:t>word.split</a:t>
            </a:r>
            <a:r>
              <a:rPr lang="en-AU" dirty="0"/>
              <a:t>(“”)).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5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AU" dirty="0" smtClean="0"/>
              <a:t>30 min </a:t>
            </a:r>
            <a:r>
              <a:rPr lang="en-AU" dirty="0" smtClean="0"/>
              <a:t>Intro </a:t>
            </a:r>
            <a:r>
              <a:rPr lang="en-AU" dirty="0"/>
              <a:t>+ </a:t>
            </a:r>
            <a:r>
              <a:rPr lang="en-AU" dirty="0" smtClean="0"/>
              <a:t>Demo</a:t>
            </a:r>
            <a:endParaRPr lang="en-AU" dirty="0"/>
          </a:p>
          <a:p>
            <a:pPr fontAlgn="base"/>
            <a:r>
              <a:rPr lang="en-AU" dirty="0" smtClean="0"/>
              <a:t>10 min </a:t>
            </a:r>
            <a:r>
              <a:rPr lang="en-AU" dirty="0" smtClean="0"/>
              <a:t>Form a group, </a:t>
            </a:r>
            <a:r>
              <a:rPr lang="en-AU" dirty="0"/>
              <a:t>do the levels/goals </a:t>
            </a:r>
            <a:endParaRPr lang="en-AU" dirty="0"/>
          </a:p>
          <a:p>
            <a:pPr fontAlgn="base"/>
            <a:r>
              <a:rPr lang="en-AU" dirty="0" smtClean="0"/>
              <a:t>30-50 </a:t>
            </a:r>
            <a:r>
              <a:rPr lang="en-AU" dirty="0" smtClean="0"/>
              <a:t>minutes -- </a:t>
            </a:r>
            <a:r>
              <a:rPr lang="en-AU" dirty="0" err="1" smtClean="0"/>
              <a:t>Groupwork</a:t>
            </a:r>
            <a:endParaRPr lang="en-AU" dirty="0"/>
          </a:p>
          <a:p>
            <a:pPr fontAlgn="base"/>
            <a:r>
              <a:rPr lang="en-AU" dirty="0"/>
              <a:t>R</a:t>
            </a:r>
            <a:r>
              <a:rPr lang="en-AU" dirty="0" smtClean="0"/>
              <a:t>emaining time -- Coding</a:t>
            </a:r>
            <a:endParaRPr lang="en-AU" dirty="0"/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52119" y="3037834"/>
            <a:ext cx="6224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See you next week!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5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Subject Coordinator and Lecturer: </a:t>
            </a:r>
            <a:r>
              <a:rPr lang="en-US" dirty="0" smtClean="0"/>
              <a:t>Angela Huo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Email: 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huan.huo@uts.edu.au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Contact information on </a:t>
            </a:r>
            <a:r>
              <a:rPr lang="en-GB" dirty="0" err="1"/>
              <a:t>UTSOnline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 Survey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online Early Feedback Survey (EFS) for Autumn session is now open for student feedback. </a:t>
            </a:r>
            <a:endParaRPr lang="en-AU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AU" dirty="0">
                <a:hlinkClick r:id="rId2"/>
              </a:rPr>
              <a:t>https://www.sfs.uts.edu.au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  <a:p>
            <a:pPr marL="114300" indent="0">
              <a:buNone/>
            </a:pP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28132"/>
              </p:ext>
            </p:extLst>
          </p:nvPr>
        </p:nvGraphicFramePr>
        <p:xfrm>
          <a:off x="447885" y="2196470"/>
          <a:ext cx="8521696" cy="1104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5212">
                  <a:extLst>
                    <a:ext uri="{9D8B030D-6E8A-4147-A177-3AD203B41FA5}">
                      <a16:colId xmlns:a16="http://schemas.microsoft.com/office/drawing/2014/main" val="3545491229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124499229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331347178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335901636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3499992506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816943373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428065086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188057046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Survey ID: 251287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Applications Programming (48024)</a:t>
                      </a:r>
                    </a:p>
                  </a:txBody>
                  <a:tcPr marL="47625" marR="47625" marT="47625" marB="47625">
                    <a:solidFill>
                      <a:srgbClr val="D2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Class: SEM1.01</a:t>
                      </a:r>
                    </a:p>
                  </a:txBody>
                  <a:tcPr marL="47625" marR="47625" marT="47625" marB="47625">
                    <a:solidFill>
                      <a:srgbClr val="D2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Teacher(s): Angela Huo</a:t>
                      </a:r>
                    </a:p>
                  </a:txBody>
                  <a:tcPr marL="47625" marR="47625" marT="47625" marB="47625">
                    <a:solidFill>
                      <a:srgbClr val="D2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Early Feedback Survey</a:t>
                      </a:r>
                    </a:p>
                  </a:txBody>
                  <a:tcPr marL="47625" marR="47625" marT="47625" marB="47625">
                    <a:solidFill>
                      <a:srgbClr val="D2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Learning Mode(s): </a:t>
                      </a:r>
                    </a:p>
                  </a:txBody>
                  <a:tcPr marL="47625" marR="47625" marT="47625" marB="47625">
                    <a:solidFill>
                      <a:srgbClr val="D2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Survey opens: 01/04/2019</a:t>
                      </a:r>
                    </a:p>
                  </a:txBody>
                  <a:tcPr marL="47625" marR="47625" marT="47625" marB="47625">
                    <a:solidFill>
                      <a:srgbClr val="D2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Survey ends: 08/04/2019</a:t>
                      </a:r>
                    </a:p>
                  </a:txBody>
                  <a:tcPr marL="47625" marR="47625" marT="47625" marB="47625">
                    <a:solidFill>
                      <a:srgbClr val="D2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523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Survey ID: 251288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Applications Programming (48024)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rgbClr val="D2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Class: SEM1.02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Teacher(s): Angela Huo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Early Feedback Survey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Learning Mode(s): 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Survey opens: 01/04/2019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Survey ends: 08/04/2019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13941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3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n=4	Fun(4)=2</a:t>
            </a:r>
          </a:p>
          <a:p>
            <a:r>
              <a:rPr lang="pt-BR" dirty="0"/>
              <a:t>n=3	Fun(3)=2*Fun(4)=2*2=4</a:t>
            </a:r>
          </a:p>
          <a:p>
            <a:r>
              <a:rPr lang="pt-BR" dirty="0"/>
              <a:t>n=2	Fun(2)=2*Fun(3)=2*4=8</a:t>
            </a:r>
          </a:p>
          <a:p>
            <a:r>
              <a:rPr lang="pt-BR" dirty="0"/>
              <a:t>n=1	Fun(1)=2*Fun(2)=2*8=16</a:t>
            </a:r>
          </a:p>
          <a:p>
            <a:r>
              <a:rPr lang="pt-BR" dirty="0"/>
              <a:t>n=0	Fun(0)=2*Fun(1)=2*16=32</a:t>
            </a:r>
          </a:p>
          <a:p>
            <a:endParaRPr lang="pt-BR" dirty="0"/>
          </a:p>
          <a:p>
            <a:r>
              <a:rPr lang="pt-BR" dirty="0"/>
              <a:t>n=5?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64" y="315925"/>
            <a:ext cx="3292166" cy="45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Asked Questions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Can I have more tutoring</a:t>
            </a:r>
            <a:r>
              <a:rPr lang="en-US" dirty="0" smtClean="0"/>
              <a:t>?</a:t>
            </a:r>
          </a:p>
          <a:p>
            <a:pPr marL="114300" lvl="0" indent="0">
              <a:buNone/>
            </a:pPr>
            <a:r>
              <a:rPr lang="en-US" altLang="zh-CN" dirty="0" smtClean="0"/>
              <a:t>	- Lab Monitor</a:t>
            </a:r>
          </a:p>
          <a:p>
            <a:pPr marL="11430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Friday </a:t>
            </a:r>
            <a:r>
              <a:rPr lang="en-US" altLang="zh-CN" dirty="0"/>
              <a:t>afternoon 13:00-17:00PM (</a:t>
            </a:r>
            <a:r>
              <a:rPr lang="en-AU" dirty="0"/>
              <a:t>except week3, 6 and 7</a:t>
            </a:r>
            <a:r>
              <a:rPr lang="en-US" altLang="zh-CN" dirty="0"/>
              <a:t>) </a:t>
            </a:r>
          </a:p>
          <a:p>
            <a:pPr marL="11430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FLP </a:t>
            </a:r>
            <a:r>
              <a:rPr lang="en-US" altLang="zh-CN" dirty="0"/>
              <a:t>(CB11.05.300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Can I have more exercise? </a:t>
            </a:r>
            <a:endParaRPr lang="en-US" dirty="0"/>
          </a:p>
          <a:p>
            <a:pPr marL="114300" lv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Lynda.com</a:t>
            </a:r>
            <a:endParaRPr lang="en-US" dirty="0" smtClean="0"/>
          </a:p>
          <a:p>
            <a:pPr marL="114300" lvl="0" indent="0">
              <a:buNone/>
            </a:pPr>
            <a:r>
              <a:rPr lang="en-US" altLang="zh-CN" dirty="0"/>
              <a:t>	- </a:t>
            </a:r>
            <a:r>
              <a:rPr lang="en-US" altLang="zh-CN" dirty="0" err="1">
                <a:hlinkClick r:id="rId3"/>
              </a:rPr>
              <a:t>C</a:t>
            </a:r>
            <a:r>
              <a:rPr lang="en-US" altLang="zh-CN" dirty="0" err="1" smtClean="0">
                <a:hlinkClick r:id="rId3"/>
              </a:rPr>
              <a:t>odecademy</a:t>
            </a:r>
            <a:endParaRPr lang="en-US" altLang="zh-CN" dirty="0" smtClean="0"/>
          </a:p>
          <a:p>
            <a:pPr marL="114300" lvl="0" indent="0">
              <a:buNone/>
            </a:pPr>
            <a:r>
              <a:rPr lang="en-US" altLang="zh-CN" dirty="0" smtClean="0"/>
              <a:t>	- </a:t>
            </a:r>
            <a:r>
              <a:rPr lang="en-US" altLang="zh-CN" dirty="0" err="1" smtClean="0">
                <a:hlinkClick r:id="rId4"/>
              </a:rPr>
              <a:t>HackerRank</a:t>
            </a:r>
            <a:r>
              <a:rPr lang="en-US" altLang="zh-CN" dirty="0"/>
              <a:t>	</a:t>
            </a:r>
            <a:endParaRPr lang="en-US" dirty="0"/>
          </a:p>
          <a:p>
            <a:r>
              <a:rPr lang="en-US" dirty="0" smtClean="0"/>
              <a:t>Can I have more time? 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 Time is like a sponge!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7146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altLang="zh-CN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Review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4" y="1328531"/>
            <a:ext cx="8601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Review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Incremental Goals</a:t>
            </a:r>
          </a:p>
          <a:p>
            <a:endParaRPr lang="en-US" dirty="0"/>
          </a:p>
          <a:p>
            <a:r>
              <a:rPr lang="en-US" altLang="zh-CN" dirty="0" smtClean="0"/>
              <a:t>Top-Down &amp; Bottom-up</a:t>
            </a:r>
            <a:endParaRPr lang="en-US" dirty="0" smtClean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" y="2661616"/>
            <a:ext cx="2000250" cy="1847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2157" y="2504661"/>
            <a:ext cx="3849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line contains symmetric positive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 increases with line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value in the middle equals to the sum of the upper two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55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4777"/>
            <a:ext cx="8520600" cy="3314447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1 void </a:t>
            </a:r>
            <a:r>
              <a:rPr lang="en-AU" dirty="0" err="1"/>
              <a:t>BasicYangHui</a:t>
            </a:r>
            <a:r>
              <a:rPr lang="en-AU" dirty="0"/>
              <a:t>(void)</a:t>
            </a:r>
          </a:p>
          <a:p>
            <a:pPr marL="114300" indent="0">
              <a:buNone/>
            </a:pPr>
            <a:r>
              <a:rPr lang="en-AU" dirty="0"/>
              <a:t> 2 {</a:t>
            </a:r>
          </a:p>
          <a:p>
            <a:pPr marL="114300" indent="0">
              <a:buNone/>
            </a:pPr>
            <a:r>
              <a:rPr lang="en-AU" dirty="0"/>
              <a:t> 3     </a:t>
            </a: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dwRow</a:t>
            </a:r>
            <a:r>
              <a:rPr lang="en-AU" dirty="0"/>
              <a:t> = 0, </a:t>
            </a:r>
            <a:r>
              <a:rPr lang="en-AU" dirty="0" err="1"/>
              <a:t>dwCol</a:t>
            </a:r>
            <a:r>
              <a:rPr lang="en-AU" dirty="0"/>
              <a:t> = 0, </a:t>
            </a:r>
            <a:r>
              <a:rPr lang="en-AU" dirty="0" err="1"/>
              <a:t>aTriVal</a:t>
            </a:r>
            <a:r>
              <a:rPr lang="en-AU" dirty="0"/>
              <a:t>[MAX_ROW][MAX_COL] = {{0}};</a:t>
            </a:r>
          </a:p>
          <a:p>
            <a:pPr marL="114300" indent="0">
              <a:buNone/>
            </a:pPr>
            <a:r>
              <a:rPr lang="en-AU" dirty="0"/>
              <a:t> 4 </a:t>
            </a:r>
          </a:p>
          <a:p>
            <a:pPr marL="114300" indent="0">
              <a:buNone/>
            </a:pPr>
            <a:r>
              <a:rPr lang="en-AU" dirty="0"/>
              <a:t> 5     for(</a:t>
            </a:r>
            <a:r>
              <a:rPr lang="en-AU" dirty="0" err="1"/>
              <a:t>dwRow</a:t>
            </a:r>
            <a:r>
              <a:rPr lang="en-AU" dirty="0"/>
              <a:t> = 0; </a:t>
            </a:r>
            <a:r>
              <a:rPr lang="en-AU" dirty="0" err="1"/>
              <a:t>dwRow</a:t>
            </a:r>
            <a:r>
              <a:rPr lang="en-AU" dirty="0"/>
              <a:t> &lt; MAX_ROW; </a:t>
            </a:r>
            <a:r>
              <a:rPr lang="en-AU" dirty="0" err="1"/>
              <a:t>dwRow</a:t>
            </a:r>
            <a:r>
              <a:rPr lang="en-AU" dirty="0"/>
              <a:t>++)</a:t>
            </a:r>
          </a:p>
          <a:p>
            <a:pPr marL="114300" indent="0">
              <a:buNone/>
            </a:pPr>
            <a:r>
              <a:rPr lang="en-AU" dirty="0"/>
              <a:t> 6     {</a:t>
            </a:r>
          </a:p>
          <a:p>
            <a:pPr marL="114300" indent="0">
              <a:buNone/>
            </a:pPr>
            <a:r>
              <a:rPr lang="en-AU" dirty="0"/>
              <a:t> 7         </a:t>
            </a:r>
            <a:r>
              <a:rPr lang="en-AU" dirty="0" err="1"/>
              <a:t>aTriVal</a:t>
            </a:r>
            <a:r>
              <a:rPr lang="en-AU" dirty="0"/>
              <a:t>[</a:t>
            </a:r>
            <a:r>
              <a:rPr lang="en-AU" dirty="0" err="1"/>
              <a:t>dwRow</a:t>
            </a:r>
            <a:r>
              <a:rPr lang="en-AU" dirty="0"/>
              <a:t>][0] = </a:t>
            </a:r>
            <a:r>
              <a:rPr lang="en-AU" dirty="0" err="1"/>
              <a:t>aTriVal</a:t>
            </a:r>
            <a:r>
              <a:rPr lang="en-AU" dirty="0"/>
              <a:t>[</a:t>
            </a:r>
            <a:r>
              <a:rPr lang="en-AU" dirty="0" err="1"/>
              <a:t>dwRow</a:t>
            </a:r>
            <a:r>
              <a:rPr lang="en-AU" dirty="0"/>
              <a:t>][</a:t>
            </a:r>
            <a:r>
              <a:rPr lang="en-AU" dirty="0" err="1"/>
              <a:t>dwRow</a:t>
            </a:r>
            <a:r>
              <a:rPr lang="en-AU" dirty="0"/>
              <a:t>] = 1;  //if </a:t>
            </a:r>
            <a:r>
              <a:rPr lang="en-AU" dirty="0" err="1"/>
              <a:t>byside，set</a:t>
            </a:r>
            <a:r>
              <a:rPr lang="en-AU" dirty="0"/>
              <a:t> the value as 1</a:t>
            </a:r>
          </a:p>
          <a:p>
            <a:pPr marL="114300" indent="0">
              <a:buNone/>
            </a:pPr>
            <a:r>
              <a:rPr lang="en-AU" dirty="0"/>
              <a:t> 8     }</a:t>
            </a:r>
          </a:p>
          <a:p>
            <a:pPr marL="114300" indent="0">
              <a:buNone/>
            </a:pPr>
            <a:r>
              <a:rPr lang="en-AU" dirty="0"/>
              <a:t> 9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/>
          <a:lstStyle/>
          <a:p>
            <a:r>
              <a:rPr lang="en-US" dirty="0" smtClean="0"/>
              <a:t>Side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8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Value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10     for(</a:t>
            </a:r>
            <a:r>
              <a:rPr lang="en-AU" dirty="0" err="1"/>
              <a:t>dwRow</a:t>
            </a:r>
            <a:r>
              <a:rPr lang="en-AU" dirty="0"/>
              <a:t> = 2; </a:t>
            </a:r>
            <a:r>
              <a:rPr lang="en-AU" dirty="0" err="1"/>
              <a:t>dwRow</a:t>
            </a:r>
            <a:r>
              <a:rPr lang="en-AU" dirty="0"/>
              <a:t> &lt; MAX_ROW; </a:t>
            </a:r>
            <a:r>
              <a:rPr lang="en-AU" dirty="0" err="1"/>
              <a:t>dwRow</a:t>
            </a:r>
            <a:r>
              <a:rPr lang="en-AU" dirty="0"/>
              <a:t>++)</a:t>
            </a:r>
          </a:p>
          <a:p>
            <a:pPr marL="114300" indent="0">
              <a:buNone/>
            </a:pPr>
            <a:r>
              <a:rPr lang="en-AU" dirty="0"/>
              <a:t>11     {</a:t>
            </a:r>
          </a:p>
          <a:p>
            <a:pPr marL="114300" indent="0">
              <a:buNone/>
            </a:pPr>
            <a:r>
              <a:rPr lang="en-AU" dirty="0"/>
              <a:t>12         for(</a:t>
            </a:r>
            <a:r>
              <a:rPr lang="en-AU" dirty="0" err="1"/>
              <a:t>dwCol</a:t>
            </a:r>
            <a:r>
              <a:rPr lang="en-AU" dirty="0"/>
              <a:t> = 1; </a:t>
            </a:r>
            <a:r>
              <a:rPr lang="en-AU" dirty="0" err="1"/>
              <a:t>dwCol</a:t>
            </a:r>
            <a:r>
              <a:rPr lang="en-AU" dirty="0"/>
              <a:t> &lt; </a:t>
            </a:r>
            <a:r>
              <a:rPr lang="en-AU" dirty="0" err="1"/>
              <a:t>dwRow</a:t>
            </a:r>
            <a:r>
              <a:rPr lang="en-AU" dirty="0"/>
              <a:t>; </a:t>
            </a:r>
            <a:r>
              <a:rPr lang="en-AU" dirty="0" err="1"/>
              <a:t>dwCol</a:t>
            </a:r>
            <a:r>
              <a:rPr lang="en-AU" dirty="0"/>
              <a:t>++) //</a:t>
            </a:r>
            <a:r>
              <a:rPr lang="en-AU" dirty="0" err="1"/>
              <a:t>otherwise，sumup</a:t>
            </a:r>
            <a:r>
              <a:rPr lang="en-AU" dirty="0"/>
              <a:t> the shoulder values</a:t>
            </a:r>
          </a:p>
          <a:p>
            <a:pPr marL="114300" indent="0">
              <a:buNone/>
            </a:pPr>
            <a:r>
              <a:rPr lang="en-AU" dirty="0"/>
              <a:t>13             </a:t>
            </a:r>
            <a:r>
              <a:rPr lang="en-AU" dirty="0" err="1"/>
              <a:t>aTriVal</a:t>
            </a:r>
            <a:r>
              <a:rPr lang="en-AU" dirty="0"/>
              <a:t>[</a:t>
            </a:r>
            <a:r>
              <a:rPr lang="en-AU" dirty="0" err="1"/>
              <a:t>dwRow</a:t>
            </a:r>
            <a:r>
              <a:rPr lang="en-AU" dirty="0"/>
              <a:t>][</a:t>
            </a:r>
            <a:r>
              <a:rPr lang="en-AU" dirty="0" err="1"/>
              <a:t>dwCol</a:t>
            </a:r>
            <a:r>
              <a:rPr lang="en-AU" dirty="0"/>
              <a:t>] = </a:t>
            </a:r>
            <a:r>
              <a:rPr lang="en-AU" dirty="0" err="1"/>
              <a:t>aTriVal</a:t>
            </a:r>
            <a:r>
              <a:rPr lang="en-AU" dirty="0"/>
              <a:t>[dwRow-1][dwCol-1] + </a:t>
            </a:r>
            <a:r>
              <a:rPr lang="en-AU" dirty="0" err="1"/>
              <a:t>aTriVal</a:t>
            </a:r>
            <a:r>
              <a:rPr lang="en-AU" dirty="0"/>
              <a:t>[dwRow-1][</a:t>
            </a:r>
            <a:r>
              <a:rPr lang="en-AU" dirty="0" err="1"/>
              <a:t>dwCol</a:t>
            </a:r>
            <a:r>
              <a:rPr lang="en-AU" dirty="0"/>
              <a:t>];</a:t>
            </a:r>
          </a:p>
          <a:p>
            <a:pPr marL="114300" indent="0">
              <a:buNone/>
            </a:pPr>
            <a:r>
              <a:rPr lang="en-AU" dirty="0"/>
              <a:t>14     }</a:t>
            </a:r>
          </a:p>
          <a:p>
            <a:pPr marL="114300" indent="0">
              <a:buNone/>
            </a:pPr>
            <a:r>
              <a:rPr lang="en-AU" dirty="0"/>
              <a:t>15 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16     //Output</a:t>
            </a:r>
          </a:p>
          <a:p>
            <a:pPr marL="114300" indent="0">
              <a:buNone/>
            </a:pPr>
            <a:r>
              <a:rPr lang="en-AU" dirty="0"/>
              <a:t>17     for(</a:t>
            </a:r>
            <a:r>
              <a:rPr lang="en-AU" dirty="0" err="1"/>
              <a:t>dwRow</a:t>
            </a:r>
            <a:r>
              <a:rPr lang="en-AU" dirty="0"/>
              <a:t> = 0; </a:t>
            </a:r>
            <a:r>
              <a:rPr lang="en-AU" dirty="0" err="1"/>
              <a:t>dwRow</a:t>
            </a:r>
            <a:r>
              <a:rPr lang="en-AU" dirty="0"/>
              <a:t> &lt; MAX_ROW; </a:t>
            </a:r>
            <a:r>
              <a:rPr lang="en-AU" dirty="0" err="1"/>
              <a:t>dwRow</a:t>
            </a:r>
            <a:r>
              <a:rPr lang="en-AU" dirty="0"/>
              <a:t>++)</a:t>
            </a:r>
          </a:p>
          <a:p>
            <a:pPr marL="114300" indent="0">
              <a:buNone/>
            </a:pPr>
            <a:r>
              <a:rPr lang="en-AU" dirty="0"/>
              <a:t>18     {</a:t>
            </a:r>
          </a:p>
          <a:p>
            <a:pPr marL="114300" indent="0">
              <a:buNone/>
            </a:pPr>
            <a:r>
              <a:rPr lang="en-AU" dirty="0"/>
              <a:t>19         for(</a:t>
            </a:r>
            <a:r>
              <a:rPr lang="en-AU" dirty="0" err="1"/>
              <a:t>dwCol</a:t>
            </a:r>
            <a:r>
              <a:rPr lang="en-AU" dirty="0"/>
              <a:t> = 0; </a:t>
            </a:r>
            <a:r>
              <a:rPr lang="en-AU" dirty="0" err="1"/>
              <a:t>dwCol</a:t>
            </a:r>
            <a:r>
              <a:rPr lang="en-AU" dirty="0"/>
              <a:t> &lt;= </a:t>
            </a:r>
            <a:r>
              <a:rPr lang="en-AU" dirty="0" err="1"/>
              <a:t>dwRow</a:t>
            </a:r>
            <a:r>
              <a:rPr lang="en-AU" dirty="0"/>
              <a:t>; </a:t>
            </a:r>
            <a:r>
              <a:rPr lang="en-AU" dirty="0" err="1"/>
              <a:t>dwCol</a:t>
            </a:r>
            <a:r>
              <a:rPr lang="en-AU" dirty="0"/>
              <a:t>++)</a:t>
            </a:r>
          </a:p>
          <a:p>
            <a:pPr marL="114300" indent="0">
              <a:buNone/>
            </a:pPr>
            <a:r>
              <a:rPr lang="en-AU" dirty="0"/>
              <a:t>20         {</a:t>
            </a:r>
          </a:p>
          <a:p>
            <a:pPr marL="114300" indent="0">
              <a:buNone/>
            </a:pPr>
            <a:r>
              <a:rPr lang="en-AU" dirty="0"/>
              <a:t>21             </a:t>
            </a:r>
            <a:r>
              <a:rPr lang="en-AU" dirty="0" err="1"/>
              <a:t>printf</a:t>
            </a:r>
            <a:r>
              <a:rPr lang="en-AU" dirty="0"/>
              <a:t>("%5d", </a:t>
            </a:r>
            <a:r>
              <a:rPr lang="en-AU" dirty="0" err="1"/>
              <a:t>aTriVal</a:t>
            </a:r>
            <a:r>
              <a:rPr lang="en-AU" dirty="0"/>
              <a:t>[</a:t>
            </a:r>
            <a:r>
              <a:rPr lang="en-AU" dirty="0" err="1"/>
              <a:t>dwRow</a:t>
            </a:r>
            <a:r>
              <a:rPr lang="en-AU" dirty="0"/>
              <a:t>][</a:t>
            </a:r>
            <a:r>
              <a:rPr lang="en-AU" dirty="0" err="1"/>
              <a:t>dwCol</a:t>
            </a:r>
            <a:r>
              <a:rPr lang="en-AU" dirty="0"/>
              <a:t>]);</a:t>
            </a:r>
          </a:p>
          <a:p>
            <a:pPr marL="114300" indent="0">
              <a:buNone/>
            </a:pPr>
            <a:r>
              <a:rPr lang="en-AU" dirty="0"/>
              <a:t>22         }</a:t>
            </a:r>
          </a:p>
          <a:p>
            <a:pPr marL="114300" indent="0">
              <a:buNone/>
            </a:pPr>
            <a:r>
              <a:rPr lang="en-AU" dirty="0"/>
              <a:t>23         </a:t>
            </a:r>
            <a:r>
              <a:rPr lang="en-AU" dirty="0" err="1"/>
              <a:t>printf</a:t>
            </a:r>
            <a:r>
              <a:rPr lang="en-AU" dirty="0"/>
              <a:t>("\n");</a:t>
            </a:r>
          </a:p>
          <a:p>
            <a:pPr marL="114300" indent="0">
              <a:buNone/>
            </a:pPr>
            <a:r>
              <a:rPr lang="en-AU" dirty="0"/>
              <a:t>24     }</a:t>
            </a:r>
          </a:p>
          <a:p>
            <a:pPr marL="114300" indent="0">
              <a:buNone/>
            </a:pPr>
            <a:r>
              <a:rPr lang="en-AU" dirty="0"/>
              <a:t>25 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57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607</Words>
  <Application>Microsoft Office PowerPoint</Application>
  <PresentationFormat>On-screen Show (16:9)</PresentationFormat>
  <Paragraphs>108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DengXian</vt:lpstr>
      <vt:lpstr>Open Sans</vt:lpstr>
      <vt:lpstr>Times New Roman</vt:lpstr>
      <vt:lpstr>Arial</vt:lpstr>
      <vt:lpstr>Economica</vt:lpstr>
      <vt:lpstr>Luxe</vt:lpstr>
      <vt:lpstr>48024 Applications Programming</vt:lpstr>
      <vt:lpstr>EFS Survey</vt:lpstr>
      <vt:lpstr>PowerPoint Presentation</vt:lpstr>
      <vt:lpstr>Frequently Asked Questions</vt:lpstr>
      <vt:lpstr>Lab 3 Review</vt:lpstr>
      <vt:lpstr>Lab3 Review</vt:lpstr>
      <vt:lpstr>Side Value</vt:lpstr>
      <vt:lpstr>Inside Value</vt:lpstr>
      <vt:lpstr>Output</vt:lpstr>
      <vt:lpstr>Lab 4</vt:lpstr>
      <vt:lpstr>PLATE</vt:lpstr>
      <vt:lpstr>Timing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48024 Applications Programming</dc:title>
  <dc:creator>Angela Huo</dc:creator>
  <cp:lastModifiedBy>Angela Huo</cp:lastModifiedBy>
  <cp:revision>29</cp:revision>
  <dcterms:modified xsi:type="dcterms:W3CDTF">2019-04-03T23:31:16Z</dcterms:modified>
</cp:coreProperties>
</file>