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0" r:id="rId12"/>
    <p:sldId id="283" r:id="rId13"/>
    <p:sldId id="264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1a85c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1a85c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1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1a85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1a85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6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81a85c4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81a85c4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7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1a85c4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1a85c4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5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1a85c4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1a85c4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1a85c4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1a85c4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88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1a85c4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1a85c4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0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>
              <a:defRPr/>
            </a:pPr>
            <a:fld id="{ECEFEBD5-7646-4F5D-9087-90DAD51A38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DBSA Introduction</a:t>
            </a:r>
            <a:endParaRPr lang="en-US" dirty="0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USST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mistake #3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int sum = 0;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int count = 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System.out.print("Value: ");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int num = In.nextInt();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while (num != -1)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if (num &gt; 0) {{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    </a:t>
            </a:r>
            <a:r>
              <a:rPr lang="en-GB" sz="1200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sum++;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    count++;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System.out.print("Value: ");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num = In.nextInt();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double average = (double) sum/count;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System.out.println("Average value = "+average);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10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845275" y="1247700"/>
            <a:ext cx="3822900" cy="30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Sum pattern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</a:rPr>
              <a:t>&lt;type&gt; sum = 0;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&lt;for each value&gt;</a:t>
            </a:r>
            <a:br>
              <a:rPr lang="en-GB" sz="1800"/>
            </a:br>
            <a:r>
              <a:rPr lang="en-GB" sz="1800"/>
              <a:t>	</a:t>
            </a:r>
            <a:r>
              <a:rPr lang="en-GB" sz="1800" b="1">
                <a:solidFill>
                  <a:srgbClr val="FF0000"/>
                </a:solidFill>
              </a:rPr>
              <a:t>sum += &lt;value&gt;;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rot="10800000">
            <a:off x="1992600" y="1449450"/>
            <a:ext cx="2910300" cy="67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1"/>
          <p:cNvCxnSpPr/>
          <p:nvPr/>
        </p:nvCxnSpPr>
        <p:spPr>
          <a:xfrm flipH="1">
            <a:off x="2136600" y="2692930"/>
            <a:ext cx="3223500" cy="20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756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From </a:t>
            </a:r>
            <a:r>
              <a:rPr lang="en-AU" dirty="0"/>
              <a:t>this week, </a:t>
            </a:r>
            <a:r>
              <a:rPr lang="en-AU" dirty="0" smtClean="0"/>
              <a:t>lab monitor </a:t>
            </a:r>
            <a:r>
              <a:rPr lang="en-AU" dirty="0"/>
              <a:t>will check your patterns books. Have them </a:t>
            </a:r>
            <a:r>
              <a:rPr lang="en-AU" dirty="0" smtClean="0"/>
              <a:t>ready! ------It </a:t>
            </a:r>
            <a:r>
              <a:rPr lang="en-AU" dirty="0"/>
              <a:t>will get harder as the weeks go by to keep </a:t>
            </a:r>
            <a:r>
              <a:rPr lang="en-AU" dirty="0" smtClean="0"/>
              <a:t>all </a:t>
            </a:r>
            <a:r>
              <a:rPr lang="en-AU" dirty="0"/>
              <a:t>of the patterns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This </a:t>
            </a:r>
            <a:r>
              <a:rPr lang="en-AU" dirty="0"/>
              <a:t>week is all about breaking away from patterns </a:t>
            </a:r>
            <a:r>
              <a:rPr lang="en-AU" dirty="0" smtClean="0"/>
              <a:t>and </a:t>
            </a:r>
            <a:r>
              <a:rPr lang="en-AU" dirty="0"/>
              <a:t>thinking up new solutions. </a:t>
            </a:r>
            <a:endParaRPr lang="en-AU" dirty="0" smtClean="0"/>
          </a:p>
          <a:p>
            <a:endParaRPr lang="en-AU" dirty="0"/>
          </a:p>
          <a:p>
            <a:r>
              <a:rPr lang="en-US" altLang="zh-CN" dirty="0" smtClean="0"/>
              <a:t>You</a:t>
            </a:r>
            <a:r>
              <a:rPr lang="en-AU" dirty="0" smtClean="0"/>
              <a:t> </a:t>
            </a:r>
            <a:r>
              <a:rPr lang="en-AU" dirty="0"/>
              <a:t>will make the job easier for </a:t>
            </a:r>
            <a:r>
              <a:rPr lang="en-US" altLang="zh-CN" dirty="0" smtClean="0"/>
              <a:t>your</a:t>
            </a:r>
            <a:r>
              <a:rPr lang="en-AU" dirty="0" smtClean="0"/>
              <a:t>selves </a:t>
            </a:r>
            <a:r>
              <a:rPr lang="en-AU" dirty="0"/>
              <a:t>by breaking down the goal into incremental goals</a:t>
            </a:r>
            <a:r>
              <a:rPr lang="en-AU" dirty="0" smtClean="0"/>
              <a:t>.</a:t>
            </a:r>
          </a:p>
          <a:p>
            <a:endParaRPr lang="en-US" dirty="0"/>
          </a:p>
          <a:p>
            <a:r>
              <a:rPr lang="en-US" altLang="zh-CN" dirty="0" smtClean="0"/>
              <a:t>Most important: You will learn how to debug!!!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39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dirty="0"/>
              <a:t>25min </a:t>
            </a:r>
            <a:r>
              <a:rPr lang="en-AU" dirty="0" smtClean="0"/>
              <a:t>Intro </a:t>
            </a:r>
            <a:r>
              <a:rPr lang="en-AU" dirty="0"/>
              <a:t>+ </a:t>
            </a:r>
            <a:r>
              <a:rPr lang="en-AU" dirty="0" smtClean="0"/>
              <a:t>Demo</a:t>
            </a:r>
            <a:endParaRPr lang="en-AU" dirty="0"/>
          </a:p>
          <a:p>
            <a:pPr fontAlgn="base"/>
            <a:r>
              <a:rPr lang="en-AU" dirty="0"/>
              <a:t>3-5min </a:t>
            </a:r>
            <a:r>
              <a:rPr lang="en-AU" dirty="0" smtClean="0"/>
              <a:t>Form a group,  discuss about </a:t>
            </a:r>
            <a:r>
              <a:rPr lang="en-AU" dirty="0"/>
              <a:t>the </a:t>
            </a:r>
            <a:r>
              <a:rPr lang="en-AU" dirty="0" smtClean="0"/>
              <a:t>task</a:t>
            </a:r>
            <a:endParaRPr lang="en-AU" dirty="0"/>
          </a:p>
          <a:p>
            <a:pPr fontAlgn="base"/>
            <a:r>
              <a:rPr lang="en-AU" dirty="0" smtClean="0"/>
              <a:t>30-60 minutes -- </a:t>
            </a:r>
            <a:r>
              <a:rPr lang="en-AU" dirty="0" err="1" smtClean="0"/>
              <a:t>Groupwork</a:t>
            </a:r>
            <a:endParaRPr lang="en-AU" dirty="0"/>
          </a:p>
          <a:p>
            <a:pPr fontAlgn="base"/>
            <a:r>
              <a:rPr lang="en-AU" dirty="0"/>
              <a:t>R</a:t>
            </a:r>
            <a:r>
              <a:rPr lang="en-AU" dirty="0" smtClean="0"/>
              <a:t>emaining time -- Coding</a:t>
            </a:r>
            <a:endParaRPr lang="en-AU" dirty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52119" y="3037834"/>
            <a:ext cx="622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See you next week!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5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can’t access to Lab 2?</a:t>
            </a:r>
          </a:p>
          <a:p>
            <a:pPr marL="114300" indent="0">
              <a:buNone/>
            </a:pPr>
            <a:r>
              <a:rPr lang="en-US" dirty="0" smtClean="0"/>
              <a:t>	Finish </a:t>
            </a:r>
            <a:r>
              <a:rPr lang="en-US" dirty="0" err="1" smtClean="0"/>
              <a:t>Jave</a:t>
            </a:r>
            <a:r>
              <a:rPr lang="en-US" dirty="0" smtClean="0"/>
              <a:t> Refresher Module0 and Module 2 besides Study Module</a:t>
            </a:r>
          </a:p>
          <a:p>
            <a:r>
              <a:rPr lang="en-US" dirty="0" smtClean="0"/>
              <a:t>When </a:t>
            </a:r>
            <a:r>
              <a:rPr lang="en-US" dirty="0"/>
              <a:t>is the deadline of the lab submission?</a:t>
            </a:r>
          </a:p>
          <a:p>
            <a:pPr marL="114300" lvl="0" indent="0">
              <a:buNone/>
            </a:pPr>
            <a:r>
              <a:rPr lang="en-US" dirty="0" smtClean="0"/>
              <a:t>	Different Lab has different deadline</a:t>
            </a:r>
          </a:p>
          <a:p>
            <a:pPr lvl="0"/>
            <a:r>
              <a:rPr lang="en-US" dirty="0" smtClean="0"/>
              <a:t>FINAL </a:t>
            </a:r>
            <a:r>
              <a:rPr lang="en-US" dirty="0"/>
              <a:t>EXAM: </a:t>
            </a:r>
          </a:p>
          <a:p>
            <a:pPr marL="114300" lvl="0" indent="0">
              <a:buNone/>
            </a:pPr>
            <a:r>
              <a:rPr lang="en-US" dirty="0"/>
              <a:t>	You need to take the exam to pass the subject! </a:t>
            </a:r>
            <a:endParaRPr lang="en-US" dirty="0" smtClean="0"/>
          </a:p>
          <a:p>
            <a:pPr lvl="0"/>
            <a:r>
              <a:rPr lang="en-US" dirty="0"/>
              <a:t>Consultation Time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14300" lvl="0" indent="0">
              <a:buNone/>
            </a:pPr>
            <a:r>
              <a:rPr lang="en-US" altLang="zh-CN" dirty="0"/>
              <a:t>	Friday afternoon 13:00-17:00PM (</a:t>
            </a:r>
            <a:r>
              <a:rPr lang="en-AU" dirty="0"/>
              <a:t>except week3, 6 and 7</a:t>
            </a:r>
            <a:r>
              <a:rPr lang="en-US" altLang="zh-CN" dirty="0"/>
              <a:t>) </a:t>
            </a:r>
          </a:p>
          <a:p>
            <a:pPr marL="114300" lvl="0" indent="0">
              <a:buNone/>
            </a:pPr>
            <a:r>
              <a:rPr lang="en-US" altLang="zh-CN" dirty="0"/>
              <a:t>	FLP (CB11.05.300)</a:t>
            </a:r>
          </a:p>
          <a:p>
            <a:pPr marL="114300" lvl="0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6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Review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7" y="1401635"/>
            <a:ext cx="9163050" cy="3467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93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Incorrect data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% java </a:t>
            </a:r>
            <a:r>
              <a:rPr lang="en-GB" sz="1200" dirty="0" err="1">
                <a:latin typeface="Ubuntu Mono"/>
                <a:ea typeface="Ubuntu Mono"/>
                <a:cs typeface="Ubuntu Mono"/>
                <a:sym typeface="Ubuntu Mono"/>
              </a:rPr>
              <a:t>AverageDays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== Benchmark program's output ==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	 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|  == Your program's output ==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Average days per month =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30.416666666666668		 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|  Average days per month = 30.4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The bug: only 10 months in array: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 err="1"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-GB" sz="1400" dirty="0">
                <a:latin typeface="Ubuntu Mono"/>
                <a:ea typeface="Ubuntu Mono"/>
                <a:cs typeface="Ubuntu Mono"/>
                <a:sym typeface="Ubuntu Mono"/>
              </a:rPr>
              <a:t> months[] = {31, 28, 31, 30, 31, 31, 30, 31, 30, 31};</a:t>
            </a:r>
            <a:endParaRPr sz="14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7205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format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% java </a:t>
            </a:r>
            <a:r>
              <a:rPr lang="en-GB" sz="1200" dirty="0" err="1">
                <a:latin typeface="Ubuntu Mono"/>
                <a:ea typeface="Ubuntu Mono"/>
                <a:cs typeface="Ubuntu Mono"/>
                <a:sym typeface="Ubuntu Mono"/>
              </a:rPr>
              <a:t>AverageValue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== Benchmark program's output ==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  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== Your program's output ==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Value: 2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	          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Enter a positive integer2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Value: 4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	          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Enter a positive integer4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: -1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		                                                          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|  Enter a positive integer-1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Average = 3.0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	          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Average 3.0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rot="10800000" flipH="1">
            <a:off x="6218775" y="2938225"/>
            <a:ext cx="240000" cy="67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5738525" y="3562500"/>
            <a:ext cx="1498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Missing =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864475" y="1555050"/>
            <a:ext cx="1527000" cy="56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3681125" y="1200300"/>
            <a:ext cx="26793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Prompt should be “Value: “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05330" y="2361870"/>
            <a:ext cx="192000" cy="19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6"/>
          <p:cNvCxnSpPr>
            <a:endCxn id="88" idx="3"/>
          </p:cNvCxnSpPr>
          <p:nvPr/>
        </p:nvCxnSpPr>
        <p:spPr>
          <a:xfrm rot="10800000" flipH="1">
            <a:off x="3154848" y="2525752"/>
            <a:ext cx="2478600" cy="178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465375" y="4234875"/>
            <a:ext cx="6771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symbol is explained in Module 0 of the refresher course.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629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Repeated output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== Benchmark program's output ==                                     |  == Your program's output ==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t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r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t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e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|  </a:t>
            </a: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count = 0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e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|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r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.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|  </a:t>
            </a: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count = 0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&gt;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e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&gt;  </a:t>
            </a: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count = 1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&gt;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e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&gt;  </a:t>
            </a: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count = 2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Character: 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	       &gt;  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b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count = 2</a:t>
            </a:r>
            <a:r>
              <a:rPr lang="en-GB" sz="1200" dirty="0"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</a:t>
            </a:r>
            <a:r>
              <a:rPr lang="en-GB" sz="1200" dirty="0" smtClean="0"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-GB" sz="1200" b="1" dirty="0" smtClean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Vowel </a:t>
            </a:r>
            <a:r>
              <a:rPr lang="en-GB" sz="12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count = 2</a:t>
            </a:r>
            <a:endParaRPr sz="1200" b="1" dirty="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Question: what’s causing the output to be repeated?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6189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Repeated output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public class CountVowels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public static void main(String[] args)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int count = 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System.out.print(“Character: “);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char c = In.nextChar();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while (c != '.') {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if (c=='a' || c=='e' || c=='i' || c=='o' || c=='u')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    count++;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System.out.println("Character: ");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c = In.nextChar();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lang="en-GB" sz="1200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System.out.print("Vowel count = " + count);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             </a:t>
            </a:r>
            <a:r>
              <a:rPr lang="en-GB" sz="1200"/>
              <a:t>Move the output after the loop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7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98716" y="3696975"/>
            <a:ext cx="451425" cy="307375"/>
          </a:xfrm>
          <a:custGeom>
            <a:avLst/>
            <a:gdLst/>
            <a:ahLst/>
            <a:cxnLst/>
            <a:rect l="l" t="t" r="r" b="b"/>
            <a:pathLst>
              <a:path w="18057" h="12295" extrusionOk="0">
                <a:moveTo>
                  <a:pt x="18057" y="0"/>
                </a:moveTo>
                <a:cubicBezTo>
                  <a:pt x="17481" y="1665"/>
                  <a:pt x="17610" y="7940"/>
                  <a:pt x="14600" y="9989"/>
                </a:cubicBezTo>
                <a:cubicBezTo>
                  <a:pt x="11591" y="12038"/>
                  <a:pt x="2433" y="11911"/>
                  <a:pt x="0" y="1229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6323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mistake #1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861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public class AverageValue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public static void main(String[] args)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lang="en-GB" sz="3000">
                <a:latin typeface="Ubuntu Mono"/>
                <a:ea typeface="Ubuntu Mono"/>
                <a:cs typeface="Ubuntu Mono"/>
                <a:sym typeface="Ubuntu Mono"/>
              </a:rPr>
              <a:t>?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int value = In.nextInt();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double sum = 0.0;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int count = 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while (value != -1)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    sum = sum + value;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    count++;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double average = sum/count;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8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826050" y="1036375"/>
            <a:ext cx="42453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Read pattern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System.out.print(“&lt;prompt&gt;”);</a:t>
            </a:r>
            <a:br>
              <a:rPr lang="en-GB" sz="1800"/>
            </a:br>
            <a:r>
              <a:rPr lang="en-GB" sz="1800"/>
              <a:t>&lt;type&gt; &lt;variable&gt; = &lt;read operation&gt;;</a:t>
            </a:r>
            <a:endParaRPr sz="1800"/>
          </a:p>
        </p:txBody>
      </p:sp>
      <p:cxnSp>
        <p:nvCxnSpPr>
          <p:cNvPr id="114" name="Google Shape;114;p19"/>
          <p:cNvCxnSpPr/>
          <p:nvPr/>
        </p:nvCxnSpPr>
        <p:spPr>
          <a:xfrm flipH="1">
            <a:off x="3298775" y="2131350"/>
            <a:ext cx="1556100" cy="23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1685075" y="1902750"/>
            <a:ext cx="3169800" cy="11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789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mistake #2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861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public class AverageValue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public static void main(String[] args) 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System.out.print(“Value: “);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int value = In.nextInt();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double sum = 0.0;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int count = 0;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while (value != -1)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{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    sum = sum + value;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    count++;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    </a:t>
            </a:r>
            <a:r>
              <a:rPr lang="en-GB" sz="3000">
                <a:latin typeface="Ubuntu Mono"/>
                <a:ea typeface="Ubuntu Mono"/>
                <a:cs typeface="Ubuntu Mono"/>
                <a:sym typeface="Ubuntu Mono"/>
              </a:rPr>
              <a:t>?</a:t>
            </a: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	double average = sum/count;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	}</a:t>
            </a:r>
            <a:br>
              <a:rPr lang="en-GB" sz="12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GB" sz="12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826050" y="1036375"/>
            <a:ext cx="40062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Read loop pattern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&lt;read pattern&gt;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while (&lt;value&gt; != &lt;end of input&gt;) {</a:t>
            </a:r>
            <a:br>
              <a:rPr lang="en-GB" sz="1800"/>
            </a:br>
            <a:r>
              <a:rPr lang="en-GB" sz="1800"/>
              <a:t>	&lt;use value&gt;</a:t>
            </a:r>
            <a:br>
              <a:rPr lang="en-GB" sz="1800"/>
            </a:br>
            <a:r>
              <a:rPr lang="en-GB" sz="1800"/>
              <a:t>	</a:t>
            </a:r>
            <a:r>
              <a:rPr lang="en-GB" sz="1800">
                <a:solidFill>
                  <a:srgbClr val="FF0000"/>
                </a:solidFill>
              </a:rPr>
              <a:t>&lt;read pattern&gt;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}</a:t>
            </a:r>
            <a:endParaRPr sz="1800"/>
          </a:p>
        </p:txBody>
      </p:sp>
      <p:cxnSp>
        <p:nvCxnSpPr>
          <p:cNvPr id="124" name="Google Shape;124;p20"/>
          <p:cNvCxnSpPr/>
          <p:nvPr/>
        </p:nvCxnSpPr>
        <p:spPr>
          <a:xfrm flipH="1">
            <a:off x="3298775" y="1833600"/>
            <a:ext cx="1546500" cy="23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/>
          <p:nvPr/>
        </p:nvCxnSpPr>
        <p:spPr>
          <a:xfrm flipH="1">
            <a:off x="2069375" y="2671800"/>
            <a:ext cx="3233100" cy="929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23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273</Words>
  <Application>Microsoft Office PowerPoint</Application>
  <PresentationFormat>On-screen Show (16:9)</PresentationFormat>
  <Paragraphs>81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Economica</vt:lpstr>
      <vt:lpstr>Arial</vt:lpstr>
      <vt:lpstr>Ubuntu Mono</vt:lpstr>
      <vt:lpstr>Luxe</vt:lpstr>
      <vt:lpstr>48024 Applications Programming</vt:lpstr>
      <vt:lpstr>Frequently Asked Questions</vt:lpstr>
      <vt:lpstr>Lab 2 Review</vt:lpstr>
      <vt:lpstr>Incorrect data</vt:lpstr>
      <vt:lpstr>Output format</vt:lpstr>
      <vt:lpstr>Repeated output</vt:lpstr>
      <vt:lpstr>Repeated output</vt:lpstr>
      <vt:lpstr>Pattern mistake #1</vt:lpstr>
      <vt:lpstr>Pattern mistake #2</vt:lpstr>
      <vt:lpstr>Pattern mistake #3</vt:lpstr>
      <vt:lpstr>Lab 3</vt:lpstr>
      <vt:lpstr>Timing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20</cp:revision>
  <dcterms:modified xsi:type="dcterms:W3CDTF">2019-04-03T23:50:43Z</dcterms:modified>
</cp:coreProperties>
</file>