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92" r:id="rId3"/>
    <p:sldId id="289" r:id="rId4"/>
    <p:sldId id="275" r:id="rId5"/>
    <p:sldId id="284" r:id="rId6"/>
    <p:sldId id="296" r:id="rId7"/>
    <p:sldId id="295" r:id="rId8"/>
    <p:sldId id="297" r:id="rId9"/>
    <p:sldId id="298" r:id="rId10"/>
    <p:sldId id="299" r:id="rId11"/>
    <p:sldId id="270" r:id="rId12"/>
    <p:sldId id="293" r:id="rId13"/>
    <p:sldId id="290" r:id="rId14"/>
    <p:sldId id="291" r:id="rId15"/>
    <p:sldId id="294" r:id="rId16"/>
    <p:sldId id="283" r:id="rId17"/>
    <p:sldId id="264" r:id="rId18"/>
    <p:sldId id="302" r:id="rId19"/>
    <p:sldId id="303" r:id="rId20"/>
    <p:sldId id="300" r:id="rId21"/>
    <p:sldId id="301" r:id="rId22"/>
  </p:sldIdLst>
  <p:sldSz cx="9144000" cy="5143500" type="screen16x9"/>
  <p:notesSz cx="6858000" cy="9144000"/>
  <p:embeddedFontLst>
    <p:embeddedFont>
      <p:font typeface="Open Sans" panose="020B0604020202020204" charset="0"/>
      <p:regular r:id="rId24"/>
      <p:bold r:id="rId25"/>
      <p:italic r:id="rId26"/>
      <p:boldItalic r:id="rId27"/>
    </p:embeddedFont>
    <p:embeddedFont>
      <p:font typeface="宋体" panose="02010600030101010101" pitchFamily="2" charset="-122"/>
      <p:regular r:id="rId28"/>
    </p:embeddedFont>
    <p:embeddedFont>
      <p:font typeface="Tahoma" panose="020B0604030504040204" pitchFamily="34" charset="0"/>
      <p:regular r:id="rId29"/>
      <p:bold r:id="rId30"/>
    </p:embeddedFont>
    <p:embeddedFont>
      <p:font typeface="Economica"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605" autoAdjust="0"/>
  </p:normalViewPr>
  <p:slideViewPr>
    <p:cSldViewPr snapToGrid="0">
      <p:cViewPr varScale="1">
        <p:scale>
          <a:sx n="67" d="100"/>
          <a:sy n="67" d="100"/>
        </p:scale>
        <p:origin x="1260" y="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274823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1cccc30c7_0_2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1cccc30c7_0_2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3">
                    <a:shade val="75000"/>
                  </a:schemeClr>
                </a:solidFill>
              </a:defRPr>
            </a:lvl1pPr>
          </a:lstStyle>
          <a:p>
            <a:r>
              <a:rPr kumimoji="0" lang="zh-CN" altLang="en-US" smtClean="0"/>
              <a:t>单击此处编辑母版标题样式</a:t>
            </a:r>
            <a:endParaRPr kumimoji="0" lang="en-US"/>
          </a:p>
        </p:txBody>
      </p:sp>
      <p:sp>
        <p:nvSpPr>
          <p:cNvPr id="6" name="灯片编号占位符 5"/>
          <p:cNvSpPr>
            <a:spLocks noGrp="1"/>
          </p:cNvSpPr>
          <p:nvPr>
            <p:ph type="sldNum" sz="quarter" idx="12"/>
          </p:nvPr>
        </p:nvSpPr>
        <p:spPr>
          <a:xfrm>
            <a:off x="4361688" y="769779"/>
            <a:ext cx="457200" cy="330994"/>
          </a:xfrm>
        </p:spPr>
        <p:txBody>
          <a:bodyPr/>
          <a:lstStyle/>
          <a:p>
            <a:pPr>
              <a:defRPr/>
            </a:pPr>
            <a:fld id="{ECEFEBD5-7646-4F5D-9087-90DAD51A38BF}" type="slidenum">
              <a:rPr lang="en-US" smtClean="0"/>
              <a:pPr>
                <a:defRPr/>
              </a:pPr>
              <a:t>‹#›</a:t>
            </a:fld>
            <a:endParaRPr lang="en-US"/>
          </a:p>
        </p:txBody>
      </p:sp>
      <p:sp>
        <p:nvSpPr>
          <p:cNvPr id="8" name="内容占位符 7"/>
          <p:cNvSpPr>
            <a:spLocks noGrp="1"/>
          </p:cNvSpPr>
          <p:nvPr>
            <p:ph sz="quarter" idx="1"/>
          </p:nvPr>
        </p:nvSpPr>
        <p:spPr>
          <a:xfrm>
            <a:off x="301752" y="1145286"/>
            <a:ext cx="8503920" cy="3429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页脚占位符 2"/>
          <p:cNvSpPr>
            <a:spLocks noGrp="1"/>
          </p:cNvSpPr>
          <p:nvPr>
            <p:ph type="ftr" sz="quarter" idx="3"/>
          </p:nvPr>
        </p:nvSpPr>
        <p:spPr>
          <a:xfrm>
            <a:off x="304800" y="4808136"/>
            <a:ext cx="3581400" cy="274320"/>
          </a:xfrm>
          <a:prstGeom prst="rect">
            <a:avLst/>
          </a:prstGeom>
        </p:spPr>
        <p:txBody>
          <a:bodyPr vert="horz"/>
          <a:lstStyle>
            <a:lvl1pPr algn="l" eaLnBrk="1" latinLnBrk="0" hangingPunct="1">
              <a:defRPr kumimoji="0" sz="900">
                <a:solidFill>
                  <a:srgbClr val="FFFFFF"/>
                </a:solidFill>
              </a:defRPr>
            </a:lvl1pPr>
          </a:lstStyle>
          <a:p>
            <a:pPr>
              <a:defRPr/>
            </a:pPr>
            <a:r>
              <a:rPr lang="en-US" dirty="0" smtClean="0"/>
              <a:t>DBSA Introduction</a:t>
            </a:r>
            <a:endParaRPr lang="en-US" dirty="0"/>
          </a:p>
        </p:txBody>
      </p:sp>
      <p:sp>
        <p:nvSpPr>
          <p:cNvPr id="9" name="日期占位符 13"/>
          <p:cNvSpPr>
            <a:spLocks noGrp="1"/>
          </p:cNvSpPr>
          <p:nvPr>
            <p:ph type="dt" sz="half" idx="2"/>
          </p:nvPr>
        </p:nvSpPr>
        <p:spPr>
          <a:xfrm>
            <a:off x="5791200" y="4803738"/>
            <a:ext cx="3044952" cy="274320"/>
          </a:xfrm>
          <a:prstGeom prst="rect">
            <a:avLst/>
          </a:prstGeom>
        </p:spPr>
        <p:txBody>
          <a:bodyPr vert="horz"/>
          <a:lstStyle>
            <a:lvl1pPr algn="r" eaLnBrk="1" latinLnBrk="0" hangingPunct="1">
              <a:defRPr kumimoji="0" sz="1050">
                <a:solidFill>
                  <a:srgbClr val="FFFFFF"/>
                </a:solidFill>
              </a:defRPr>
            </a:lvl1pPr>
          </a:lstStyle>
          <a:p>
            <a:pPr>
              <a:defRPr/>
            </a:pPr>
            <a:r>
              <a:rPr lang="en-US" dirty="0" smtClean="0"/>
              <a:t>USST Fall 2014</a:t>
            </a:r>
            <a:endParaRPr lang="en-US" dirty="0"/>
          </a:p>
        </p:txBody>
      </p:sp>
    </p:spTree>
    <p:extLst>
      <p:ext uri="{BB962C8B-B14F-4D97-AF65-F5344CB8AC3E}">
        <p14:creationId xmlns:p14="http://schemas.microsoft.com/office/powerpoint/2010/main" val="214580903"/>
      </p:ext>
    </p:extLst>
  </p:cSld>
  <p:clrMapOvr>
    <a:overrideClrMapping bg1="lt1" tx1="dk1" bg2="lt2" tx2="dk2" accent1="accent1" accent2="accent2" accent3="accent3" accent4="accent4" accent5="accent5" accent6="accent6" hlink="hlink" folHlink="folHlink"/>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6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huan.huo@uts.edu.a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0.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fs.uts.edu.a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48024 Applications Programming</a:t>
            </a:r>
            <a:endParaRPr/>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Dr </a:t>
            </a:r>
            <a:r>
              <a:rPr lang="en-GB" dirty="0" smtClean="0"/>
              <a:t>Angela </a:t>
            </a:r>
            <a:r>
              <a:rPr lang="en-US" altLang="zh-CN" dirty="0" smtClean="0"/>
              <a:t>Huo</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Methods</a:t>
            </a:r>
            <a:endParaRPr lang="en-AU" dirty="0"/>
          </a:p>
        </p:txBody>
      </p:sp>
      <p:sp>
        <p:nvSpPr>
          <p:cNvPr id="3" name="Text Placeholder 2"/>
          <p:cNvSpPr>
            <a:spLocks noGrp="1"/>
          </p:cNvSpPr>
          <p:nvPr>
            <p:ph type="body" idx="1"/>
          </p:nvPr>
        </p:nvSpPr>
        <p:spPr/>
        <p:txBody>
          <a:bodyPr/>
          <a:lstStyle/>
          <a:p>
            <a:r>
              <a:rPr lang="en-US" dirty="0" err="1" smtClean="0"/>
              <a:t>toString</a:t>
            </a:r>
            <a:r>
              <a:rPr lang="en-US" dirty="0" smtClean="0"/>
              <a:t>: Override</a:t>
            </a:r>
          </a:p>
          <a:p>
            <a:pPr marL="114300" indent="0">
              <a:buNone/>
            </a:pPr>
            <a:r>
              <a:rPr lang="en-US" dirty="0" smtClean="0"/>
              <a:t> </a:t>
            </a:r>
          </a:p>
          <a:p>
            <a:r>
              <a:rPr lang="en-US" dirty="0" smtClean="0"/>
              <a:t>Setter</a:t>
            </a:r>
          </a:p>
          <a:p>
            <a:endParaRPr lang="en-US" dirty="0" smtClean="0"/>
          </a:p>
          <a:p>
            <a:r>
              <a:rPr lang="en-US" dirty="0" smtClean="0"/>
              <a:t>Getter </a:t>
            </a:r>
          </a:p>
          <a:p>
            <a:endParaRPr lang="en-US" dirty="0"/>
          </a:p>
          <a:p>
            <a:r>
              <a:rPr lang="en-US" dirty="0" err="1" smtClean="0"/>
              <a:t>jacksAccount</a:t>
            </a:r>
            <a:r>
              <a:rPr lang="en-US" dirty="0" smtClean="0"/>
              <a:t> = </a:t>
            </a:r>
            <a:r>
              <a:rPr lang="en-US" dirty="0" err="1" smtClean="0"/>
              <a:t>janesAccount</a:t>
            </a:r>
            <a:r>
              <a:rPr lang="en-US" dirty="0" smtClean="0"/>
              <a:t>?</a:t>
            </a:r>
          </a:p>
          <a:p>
            <a:endParaRPr lang="en-US" dirty="0"/>
          </a:p>
          <a:p>
            <a:endParaRPr lang="en-US" dirty="0" smtClean="0"/>
          </a:p>
        </p:txBody>
      </p:sp>
    </p:spTree>
    <p:extLst>
      <p:ext uri="{BB962C8B-B14F-4D97-AF65-F5344CB8AC3E}">
        <p14:creationId xmlns:p14="http://schemas.microsoft.com/office/powerpoint/2010/main" val="755259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5</a:t>
            </a:r>
            <a:endParaRPr lang="en-AU" dirty="0"/>
          </a:p>
        </p:txBody>
      </p:sp>
      <p:sp>
        <p:nvSpPr>
          <p:cNvPr id="3" name="Text Placeholder 2"/>
          <p:cNvSpPr>
            <a:spLocks noGrp="1"/>
          </p:cNvSpPr>
          <p:nvPr>
            <p:ph type="body" idx="1"/>
          </p:nvPr>
        </p:nvSpPr>
        <p:spPr/>
        <p:txBody>
          <a:bodyPr/>
          <a:lstStyle/>
          <a:p>
            <a:r>
              <a:rPr lang="en-AU" dirty="0"/>
              <a:t>From this week, the scale of projects that students work on gets bigger, so we do analysis together as a class and get them onto the coding sooner</a:t>
            </a:r>
            <a:r>
              <a:rPr lang="en-AU" dirty="0" smtClean="0"/>
              <a:t>.</a:t>
            </a:r>
          </a:p>
          <a:p>
            <a:endParaRPr lang="en-AU" dirty="0" smtClean="0"/>
          </a:p>
          <a:p>
            <a:r>
              <a:rPr lang="en-AU" dirty="0"/>
              <a:t>For the </a:t>
            </a:r>
            <a:r>
              <a:rPr lang="en-AU" dirty="0" smtClean="0"/>
              <a:t>Goals Matrix </a:t>
            </a:r>
          </a:p>
          <a:p>
            <a:pPr lvl="1"/>
            <a:r>
              <a:rPr lang="en-AU" dirty="0" smtClean="0"/>
              <a:t>list </a:t>
            </a:r>
            <a:r>
              <a:rPr lang="en-AU" dirty="0"/>
              <a:t>the goals down the left first, </a:t>
            </a:r>
            <a:endParaRPr lang="en-AU" dirty="0" smtClean="0"/>
          </a:p>
          <a:p>
            <a:pPr lvl="1"/>
            <a:r>
              <a:rPr lang="en-AU" dirty="0" smtClean="0"/>
              <a:t>then </a:t>
            </a:r>
            <a:r>
              <a:rPr lang="en-AU" dirty="0"/>
              <a:t>distribute the methods across the </a:t>
            </a:r>
            <a:r>
              <a:rPr lang="en-AU" dirty="0" smtClean="0"/>
              <a:t>classes.</a:t>
            </a:r>
          </a:p>
          <a:p>
            <a:pPr marL="596900" lvl="1" indent="0">
              <a:buNone/>
            </a:pPr>
            <a:r>
              <a:rPr lang="en-AU" dirty="0" smtClean="0"/>
              <a:t>----- This </a:t>
            </a:r>
            <a:r>
              <a:rPr lang="en-AU" dirty="0"/>
              <a:t>chart basically captures the content of a class diagram in a more concise way, and allows you to see how one goal can distribute across several classes more easily.</a:t>
            </a:r>
          </a:p>
          <a:p>
            <a:endParaRPr lang="en-AU" dirty="0"/>
          </a:p>
        </p:txBody>
      </p:sp>
    </p:spTree>
    <p:extLst>
      <p:ext uri="{BB962C8B-B14F-4D97-AF65-F5344CB8AC3E}">
        <p14:creationId xmlns:p14="http://schemas.microsoft.com/office/powerpoint/2010/main" val="2963960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book</a:t>
            </a:r>
            <a:endParaRPr lang="en-AU" dirty="0"/>
          </a:p>
        </p:txBody>
      </p:sp>
      <p:sp>
        <p:nvSpPr>
          <p:cNvPr id="3" name="Text Placeholder 2"/>
          <p:cNvSpPr>
            <a:spLocks noGrp="1"/>
          </p:cNvSpPr>
          <p:nvPr>
            <p:ph type="body" idx="1"/>
          </p:nvPr>
        </p:nvSpPr>
        <p:spPr/>
        <p:txBody>
          <a:bodyPr/>
          <a:lstStyle/>
          <a:p>
            <a:r>
              <a:rPr lang="en-AU" dirty="0" smtClean="0"/>
              <a:t>3 </a:t>
            </a:r>
            <a:r>
              <a:rPr lang="en-AU" dirty="0"/>
              <a:t>constructor patterns, formatted, the menu </a:t>
            </a:r>
            <a:r>
              <a:rPr lang="en-AU" dirty="0" smtClean="0"/>
              <a:t>pattern</a:t>
            </a:r>
          </a:p>
          <a:p>
            <a:endParaRPr lang="en-AU" dirty="0"/>
          </a:p>
          <a:p>
            <a:r>
              <a:rPr lang="en-US" dirty="0" smtClean="0"/>
              <a:t>Unfamiliar ones</a:t>
            </a:r>
          </a:p>
          <a:p>
            <a:pPr lvl="1"/>
            <a:r>
              <a:rPr lang="en-AU" dirty="0" smtClean="0"/>
              <a:t>initialising </a:t>
            </a:r>
            <a:r>
              <a:rPr lang="en-AU" dirty="0"/>
              <a:t>a field with a new object, </a:t>
            </a:r>
            <a:r>
              <a:rPr lang="en-AU" dirty="0" err="1"/>
              <a:t>toString</a:t>
            </a:r>
            <a:r>
              <a:rPr lang="en-AU" dirty="0"/>
              <a:t>.</a:t>
            </a:r>
          </a:p>
        </p:txBody>
      </p:sp>
    </p:spTree>
    <p:extLst>
      <p:ext uri="{BB962C8B-B14F-4D97-AF65-F5344CB8AC3E}">
        <p14:creationId xmlns:p14="http://schemas.microsoft.com/office/powerpoint/2010/main" val="1218101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Coding--</a:t>
            </a:r>
            <a:r>
              <a:rPr lang="en-AU" dirty="0"/>
              <a:t>skeleton code </a:t>
            </a:r>
          </a:p>
        </p:txBody>
      </p:sp>
      <p:sp>
        <p:nvSpPr>
          <p:cNvPr id="3" name="Text Placeholder 2"/>
          <p:cNvSpPr>
            <a:spLocks noGrp="1"/>
          </p:cNvSpPr>
          <p:nvPr>
            <p:ph type="body" idx="1"/>
          </p:nvPr>
        </p:nvSpPr>
        <p:spPr>
          <a:xfrm>
            <a:off x="311700" y="1225225"/>
            <a:ext cx="8520600" cy="3354000"/>
          </a:xfrm>
        </p:spPr>
        <p:txBody>
          <a:bodyPr/>
          <a:lstStyle/>
          <a:p>
            <a:pPr lvl="0"/>
            <a:r>
              <a:rPr lang="en-AU" dirty="0"/>
              <a:t>C</a:t>
            </a:r>
            <a:r>
              <a:rPr lang="en-AU" dirty="0" smtClean="0"/>
              <a:t>ode </a:t>
            </a:r>
            <a:r>
              <a:rPr lang="en-AU" dirty="0"/>
              <a:t>the classes and fields. </a:t>
            </a:r>
            <a:endParaRPr lang="en-AU" dirty="0" smtClean="0"/>
          </a:p>
          <a:p>
            <a:pPr marL="114300" lvl="0" indent="0">
              <a:buNone/>
            </a:pPr>
            <a:r>
              <a:rPr lang="en-AU" sz="1400" dirty="0" smtClean="0"/>
              <a:t>        PLATE </a:t>
            </a:r>
            <a:r>
              <a:rPr lang="en-AU" sz="1400" dirty="0"/>
              <a:t>will check your fields. They must be private otherwise your exercise won’t be marked.   </a:t>
            </a:r>
            <a:endParaRPr lang="en-AU" sz="1400" dirty="0" smtClean="0"/>
          </a:p>
          <a:p>
            <a:pPr marL="114300" lvl="0" indent="0">
              <a:buNone/>
            </a:pPr>
            <a:r>
              <a:rPr lang="en-AU" sz="1400" dirty="0"/>
              <a:t> </a:t>
            </a:r>
            <a:r>
              <a:rPr lang="en-AU" sz="1400" dirty="0" smtClean="0"/>
              <a:t>       If </a:t>
            </a:r>
            <a:r>
              <a:rPr lang="en-AU" sz="1400" dirty="0"/>
              <a:t>the names are not right, check the PLATE feedback as to what to rename the fields to</a:t>
            </a:r>
            <a:r>
              <a:rPr lang="en-AU" sz="1400" dirty="0" smtClean="0"/>
              <a:t>.</a:t>
            </a:r>
          </a:p>
          <a:p>
            <a:pPr marL="114300" lvl="0" indent="0">
              <a:buNone/>
            </a:pPr>
            <a:endParaRPr lang="en-AU" sz="1400" dirty="0"/>
          </a:p>
          <a:p>
            <a:pPr lvl="0"/>
            <a:r>
              <a:rPr lang="en-AU" dirty="0"/>
              <a:t>C</a:t>
            </a:r>
            <a:r>
              <a:rPr lang="en-AU" dirty="0" smtClean="0"/>
              <a:t>ode </a:t>
            </a:r>
            <a:r>
              <a:rPr lang="en-AU" dirty="0"/>
              <a:t>the constructors</a:t>
            </a:r>
            <a:r>
              <a:rPr lang="en-AU" dirty="0" smtClean="0"/>
              <a:t>.</a:t>
            </a:r>
            <a:endParaRPr lang="en-AU" sz="1400" dirty="0" smtClean="0"/>
          </a:p>
          <a:p>
            <a:pPr marL="114300" indent="0">
              <a:buNone/>
            </a:pPr>
            <a:r>
              <a:rPr lang="en-AU" sz="1400" dirty="0"/>
              <a:t> </a:t>
            </a:r>
            <a:r>
              <a:rPr lang="en-AU" sz="1400" dirty="0" smtClean="0"/>
              <a:t>        Decide </a:t>
            </a:r>
            <a:r>
              <a:rPr lang="en-AU" sz="1400" dirty="0"/>
              <a:t>whether a field is initialised from a </a:t>
            </a:r>
            <a:r>
              <a:rPr lang="en-AU" sz="1400" dirty="0" smtClean="0"/>
              <a:t>default </a:t>
            </a:r>
            <a:r>
              <a:rPr lang="en-AU" sz="1400" dirty="0"/>
              <a:t>value, a read pattern or a parameter. </a:t>
            </a:r>
            <a:endParaRPr lang="en-AU" sz="1400" dirty="0" smtClean="0"/>
          </a:p>
          <a:p>
            <a:pPr marL="114300" indent="0">
              <a:buNone/>
            </a:pPr>
            <a:r>
              <a:rPr lang="en-AU" sz="1400" dirty="0"/>
              <a:t> </a:t>
            </a:r>
            <a:r>
              <a:rPr lang="en-AU" sz="1400" dirty="0" smtClean="0"/>
              <a:t>        PLATE </a:t>
            </a:r>
            <a:r>
              <a:rPr lang="en-AU" sz="1400" dirty="0"/>
              <a:t>will also check </a:t>
            </a:r>
            <a:r>
              <a:rPr lang="en-AU" sz="1400" dirty="0" smtClean="0"/>
              <a:t>this.</a:t>
            </a:r>
          </a:p>
          <a:p>
            <a:pPr marL="114300" indent="0">
              <a:buNone/>
            </a:pPr>
            <a:endParaRPr lang="en-AU" sz="1400" dirty="0"/>
          </a:p>
          <a:p>
            <a:pPr lvl="0"/>
            <a:r>
              <a:rPr lang="en-AU" dirty="0"/>
              <a:t>C</a:t>
            </a:r>
            <a:r>
              <a:rPr lang="en-AU" dirty="0" smtClean="0"/>
              <a:t>ode </a:t>
            </a:r>
            <a:r>
              <a:rPr lang="en-AU" dirty="0"/>
              <a:t>each goal. </a:t>
            </a:r>
            <a:endParaRPr lang="en-AU" dirty="0" smtClean="0"/>
          </a:p>
          <a:p>
            <a:pPr marL="114300" lvl="0" indent="0">
              <a:buNone/>
            </a:pPr>
            <a:r>
              <a:rPr lang="en-AU" altLang="zh-CN" dirty="0" smtClean="0"/>
              <a:t>       </a:t>
            </a:r>
            <a:r>
              <a:rPr lang="en-US" altLang="zh-CN" sz="1400" dirty="0"/>
              <a:t>C</a:t>
            </a:r>
            <a:r>
              <a:rPr lang="en-AU" sz="1400" dirty="0"/>
              <a:t>ode the complete goal so that it cuts across the classes. </a:t>
            </a:r>
            <a:r>
              <a:rPr lang="en-US" altLang="zh-CN" sz="1400" dirty="0" smtClean="0"/>
              <a:t>I</a:t>
            </a:r>
            <a:r>
              <a:rPr lang="en-AU" sz="1400" dirty="0" smtClean="0"/>
              <a:t>f you </a:t>
            </a:r>
            <a:r>
              <a:rPr lang="en-AU" sz="1400" dirty="0"/>
              <a:t>do this, </a:t>
            </a:r>
            <a:r>
              <a:rPr lang="en-AU" sz="1400" dirty="0" smtClean="0"/>
              <a:t>you </a:t>
            </a:r>
            <a:r>
              <a:rPr lang="en-AU" sz="1400" dirty="0"/>
              <a:t>will be able to </a:t>
            </a:r>
            <a:r>
              <a:rPr lang="en-AU" sz="1400" dirty="0" smtClean="0"/>
              <a:t> </a:t>
            </a:r>
          </a:p>
          <a:p>
            <a:pPr marL="114300" lvl="0" indent="0">
              <a:buNone/>
            </a:pPr>
            <a:r>
              <a:rPr lang="en-AU" sz="1400" dirty="0"/>
              <a:t> </a:t>
            </a:r>
            <a:r>
              <a:rPr lang="en-AU" sz="1400" dirty="0" smtClean="0"/>
              <a:t>        receive </a:t>
            </a:r>
            <a:r>
              <a:rPr lang="en-AU" sz="1400" dirty="0"/>
              <a:t>marks right from the start as </a:t>
            </a:r>
            <a:r>
              <a:rPr lang="en-AU" sz="1400" dirty="0" smtClean="0"/>
              <a:t>you </a:t>
            </a:r>
            <a:r>
              <a:rPr lang="en-AU" sz="1400" dirty="0"/>
              <a:t>knock off each goal.</a:t>
            </a:r>
          </a:p>
          <a:p>
            <a:endParaRPr lang="en-AU" dirty="0"/>
          </a:p>
        </p:txBody>
      </p:sp>
    </p:spTree>
    <p:extLst>
      <p:ext uri="{BB962C8B-B14F-4D97-AF65-F5344CB8AC3E}">
        <p14:creationId xmlns:p14="http://schemas.microsoft.com/office/powerpoint/2010/main" val="3488121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Coding-Skeleton</a:t>
            </a:r>
            <a:endParaRPr lang="en-AU" dirty="0"/>
          </a:p>
        </p:txBody>
      </p:sp>
      <p:sp>
        <p:nvSpPr>
          <p:cNvPr id="3" name="Text Placeholder 2"/>
          <p:cNvSpPr>
            <a:spLocks noGrp="1"/>
          </p:cNvSpPr>
          <p:nvPr>
            <p:ph type="body" idx="1"/>
          </p:nvPr>
        </p:nvSpPr>
        <p:spPr/>
        <p:txBody>
          <a:bodyPr/>
          <a:lstStyle/>
          <a:p>
            <a:r>
              <a:rPr lang="en-US" dirty="0" smtClean="0"/>
              <a:t>Two Rules:</a:t>
            </a:r>
            <a:endParaRPr lang="en-AU" dirty="0" smtClean="0"/>
          </a:p>
          <a:p>
            <a:pPr marL="114300" indent="0">
              <a:buNone/>
            </a:pPr>
            <a:r>
              <a:rPr lang="en-AU" dirty="0" smtClean="0"/>
              <a:t>	(</a:t>
            </a:r>
            <a:r>
              <a:rPr lang="en-AU" dirty="0"/>
              <a:t>1) one method per goal, </a:t>
            </a:r>
            <a:endParaRPr lang="en-AU" dirty="0" smtClean="0"/>
          </a:p>
          <a:p>
            <a:pPr marL="114300" indent="0">
              <a:buNone/>
            </a:pPr>
            <a:r>
              <a:rPr lang="en-AU" dirty="0" smtClean="0"/>
              <a:t>	(</a:t>
            </a:r>
            <a:r>
              <a:rPr lang="en-AU" dirty="0"/>
              <a:t>2) good names per method. </a:t>
            </a:r>
            <a:endParaRPr lang="en-AU" dirty="0" smtClean="0"/>
          </a:p>
          <a:p>
            <a:pPr marL="114300" indent="0">
              <a:buNone/>
            </a:pPr>
            <a:r>
              <a:rPr lang="en-AU" dirty="0"/>
              <a:t> </a:t>
            </a:r>
            <a:r>
              <a:rPr lang="en-AU" dirty="0" smtClean="0"/>
              <a:t>      This </a:t>
            </a:r>
            <a:r>
              <a:rPr lang="en-AU" dirty="0"/>
              <a:t>makes code more reusable and more readable. </a:t>
            </a:r>
            <a:r>
              <a:rPr lang="en-AU" dirty="0" smtClean="0"/>
              <a:t>For example, </a:t>
            </a:r>
            <a:r>
              <a:rPr lang="en-AU" dirty="0"/>
              <a:t>while writing the client code for withdraw:</a:t>
            </a:r>
          </a:p>
          <a:p>
            <a:endParaRPr lang="en-US" dirty="0" smtClean="0"/>
          </a:p>
          <a:p>
            <a:pPr marL="114300" indent="0">
              <a:buNone/>
            </a:pPr>
            <a:r>
              <a:rPr lang="en-AU" dirty="0">
                <a:solidFill>
                  <a:srgbClr val="0070C0"/>
                </a:solidFill>
              </a:rPr>
              <a:t>if (</a:t>
            </a:r>
            <a:r>
              <a:rPr lang="en-AU" dirty="0" err="1">
                <a:solidFill>
                  <a:srgbClr val="0070C0"/>
                </a:solidFill>
              </a:rPr>
              <a:t>account.has</a:t>
            </a:r>
            <a:r>
              <a:rPr lang="en-AU" dirty="0">
                <a:solidFill>
                  <a:srgbClr val="0070C0"/>
                </a:solidFill>
              </a:rPr>
              <a:t>(amount))</a:t>
            </a:r>
          </a:p>
          <a:p>
            <a:pPr marL="114300" indent="0">
              <a:buNone/>
            </a:pPr>
            <a:r>
              <a:rPr lang="en-AU" dirty="0">
                <a:solidFill>
                  <a:srgbClr val="0070C0"/>
                </a:solidFill>
              </a:rPr>
              <a:t>	</a:t>
            </a:r>
            <a:r>
              <a:rPr lang="en-AU" dirty="0" err="1">
                <a:solidFill>
                  <a:srgbClr val="0070C0"/>
                </a:solidFill>
              </a:rPr>
              <a:t>account.withdraw</a:t>
            </a:r>
            <a:r>
              <a:rPr lang="en-AU" dirty="0">
                <a:solidFill>
                  <a:srgbClr val="0070C0"/>
                </a:solidFill>
              </a:rPr>
              <a:t>(amount);</a:t>
            </a:r>
          </a:p>
          <a:p>
            <a:pPr marL="114300" indent="0">
              <a:buNone/>
            </a:pPr>
            <a:r>
              <a:rPr lang="en-AU" dirty="0"/>
              <a:t> </a:t>
            </a:r>
          </a:p>
          <a:p>
            <a:pPr marL="114300" indent="0">
              <a:buNone/>
            </a:pPr>
            <a:r>
              <a:rPr lang="en-AU" dirty="0"/>
              <a:t>The has() function is both reusable and reads almost like English.</a:t>
            </a:r>
          </a:p>
          <a:p>
            <a:endParaRPr lang="en-AU" dirty="0"/>
          </a:p>
        </p:txBody>
      </p:sp>
    </p:spTree>
    <p:extLst>
      <p:ext uri="{BB962C8B-B14F-4D97-AF65-F5344CB8AC3E}">
        <p14:creationId xmlns:p14="http://schemas.microsoft.com/office/powerpoint/2010/main" val="4235711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Coding-Menu</a:t>
            </a:r>
            <a:endParaRPr lang="en-AU" dirty="0"/>
          </a:p>
        </p:txBody>
      </p:sp>
      <p:sp>
        <p:nvSpPr>
          <p:cNvPr id="3" name="Text Placeholder 2"/>
          <p:cNvSpPr>
            <a:spLocks noGrp="1"/>
          </p:cNvSpPr>
          <p:nvPr>
            <p:ph type="body" idx="1"/>
          </p:nvPr>
        </p:nvSpPr>
        <p:spPr/>
        <p:txBody>
          <a:bodyPr/>
          <a:lstStyle/>
          <a:p>
            <a:r>
              <a:rPr lang="en-AU" dirty="0"/>
              <a:t>Please do the menu goal first. </a:t>
            </a:r>
            <a:endParaRPr lang="en-AU" dirty="0" smtClean="0"/>
          </a:p>
          <a:p>
            <a:pPr marL="571500" lvl="1" indent="0">
              <a:buNone/>
            </a:pPr>
            <a:r>
              <a:rPr lang="en-AU" sz="1200" dirty="0" smtClean="0"/>
              <a:t>Of course each menu action points to an empty procedure at this stage so each action does nothing. But run it and show them that the menu works, even though the actions don't work yet. Then knock off each action.</a:t>
            </a:r>
            <a:endParaRPr lang="en-AU" sz="1200" dirty="0"/>
          </a:p>
          <a:p>
            <a:endParaRPr lang="en-US" dirty="0" smtClean="0"/>
          </a:p>
          <a:p>
            <a:r>
              <a:rPr lang="en-AU" dirty="0" smtClean="0"/>
              <a:t>After you </a:t>
            </a:r>
            <a:r>
              <a:rPr lang="en-AU" dirty="0"/>
              <a:t>submit </a:t>
            </a:r>
            <a:r>
              <a:rPr lang="en-AU" dirty="0" smtClean="0"/>
              <a:t>the </a:t>
            </a:r>
            <a:r>
              <a:rPr lang="en-AU" dirty="0"/>
              <a:t>constructors, </a:t>
            </a:r>
            <a:r>
              <a:rPr lang="en-AU" dirty="0" smtClean="0"/>
              <a:t>you </a:t>
            </a:r>
            <a:r>
              <a:rPr lang="en-AU" dirty="0"/>
              <a:t>should look at what PLATE is trying to test next, and that is how </a:t>
            </a:r>
            <a:r>
              <a:rPr lang="en-AU" dirty="0" smtClean="0"/>
              <a:t>you </a:t>
            </a:r>
            <a:r>
              <a:rPr lang="en-AU" dirty="0"/>
              <a:t>should decide which goal </a:t>
            </a:r>
            <a:r>
              <a:rPr lang="en-AU" dirty="0" smtClean="0"/>
              <a:t>you </a:t>
            </a:r>
            <a:r>
              <a:rPr lang="en-AU" dirty="0"/>
              <a:t>should implement first. </a:t>
            </a:r>
            <a:endParaRPr lang="en-AU" dirty="0" smtClean="0"/>
          </a:p>
          <a:p>
            <a:r>
              <a:rPr lang="en-AU" dirty="0" smtClean="0"/>
              <a:t>Just </a:t>
            </a:r>
            <a:r>
              <a:rPr lang="en-AU" dirty="0"/>
              <a:t>implement things in the order that PLATE tests them. So, menu </a:t>
            </a:r>
            <a:r>
              <a:rPr lang="en-AU" dirty="0" smtClean="0"/>
              <a:t>first!</a:t>
            </a:r>
            <a:endParaRPr lang="en-AU" dirty="0"/>
          </a:p>
          <a:p>
            <a:endParaRPr lang="en-AU" dirty="0"/>
          </a:p>
        </p:txBody>
      </p:sp>
    </p:spTree>
    <p:extLst>
      <p:ext uri="{BB962C8B-B14F-4D97-AF65-F5344CB8AC3E}">
        <p14:creationId xmlns:p14="http://schemas.microsoft.com/office/powerpoint/2010/main" val="413907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Timing</a:t>
            </a:r>
            <a:endParaRPr lang="en-AU" dirty="0"/>
          </a:p>
        </p:txBody>
      </p:sp>
      <p:sp>
        <p:nvSpPr>
          <p:cNvPr id="3" name="Text Placeholder 2"/>
          <p:cNvSpPr>
            <a:spLocks noGrp="1"/>
          </p:cNvSpPr>
          <p:nvPr>
            <p:ph type="body" idx="1"/>
          </p:nvPr>
        </p:nvSpPr>
        <p:spPr/>
        <p:txBody>
          <a:bodyPr/>
          <a:lstStyle/>
          <a:p>
            <a:pPr fontAlgn="base"/>
            <a:r>
              <a:rPr lang="en-AU" dirty="0" smtClean="0"/>
              <a:t>30 min Intro </a:t>
            </a:r>
            <a:r>
              <a:rPr lang="en-AU" dirty="0"/>
              <a:t>+ </a:t>
            </a:r>
            <a:r>
              <a:rPr lang="en-AU" dirty="0" smtClean="0"/>
              <a:t>Demo</a:t>
            </a:r>
            <a:endParaRPr lang="en-AU" dirty="0"/>
          </a:p>
          <a:p>
            <a:pPr fontAlgn="base"/>
            <a:r>
              <a:rPr lang="en-AU" dirty="0" smtClean="0"/>
              <a:t>10 min analysis</a:t>
            </a:r>
            <a:endParaRPr lang="en-AU" dirty="0"/>
          </a:p>
          <a:p>
            <a:pPr fontAlgn="base"/>
            <a:r>
              <a:rPr lang="en-AU" dirty="0" smtClean="0"/>
              <a:t>Remaining time -- Coding</a:t>
            </a:r>
            <a:endParaRPr lang="en-AU" dirty="0"/>
          </a:p>
          <a:p>
            <a:endParaRPr lang="en-AU" dirty="0"/>
          </a:p>
        </p:txBody>
      </p:sp>
      <p:sp>
        <p:nvSpPr>
          <p:cNvPr id="4" name="Rectangle 3"/>
          <p:cNvSpPr/>
          <p:nvPr/>
        </p:nvSpPr>
        <p:spPr>
          <a:xfrm>
            <a:off x="752119" y="3037834"/>
            <a:ext cx="6224781" cy="923330"/>
          </a:xfrm>
          <a:prstGeom prst="rect">
            <a:avLst/>
          </a:prstGeom>
          <a:noFill/>
        </p:spPr>
        <p:txBody>
          <a:bodyPr wrap="none" lIns="91440" tIns="45720" rIns="91440" bIns="45720">
            <a:spAutoFit/>
          </a:bodyPr>
          <a:lstStyle/>
          <a:p>
            <a:pPr algn="ctr"/>
            <a:r>
              <a:rPr lang="en-US" sz="5400" dirty="0" smtClean="0">
                <a:ln w="0"/>
                <a:gradFill>
                  <a:gsLst>
                    <a:gs pos="21000">
                      <a:srgbClr val="53575C"/>
                    </a:gs>
                    <a:gs pos="88000">
                      <a:srgbClr val="C5C7CA"/>
                    </a:gs>
                  </a:gsLst>
                  <a:lin ang="5400000"/>
                </a:gradFill>
              </a:rPr>
              <a:t>See you next week!</a:t>
            </a:r>
            <a:endParaRPr lang="en-US" sz="54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37558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Contact</a:t>
            </a:r>
            <a:endParaRPr/>
          </a:p>
        </p:txBody>
      </p:sp>
      <p:sp>
        <p:nvSpPr>
          <p:cNvPr id="133" name="Google Shape;133;p2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Subject Coordinator and Lecturer: </a:t>
            </a:r>
            <a:r>
              <a:rPr lang="en-US" dirty="0" smtClean="0"/>
              <a:t>Angela Huo</a:t>
            </a:r>
            <a:endParaRPr dirty="0"/>
          </a:p>
          <a:p>
            <a:pPr marL="457200" lvl="0" indent="-342900" algn="l" rtl="0">
              <a:spcBef>
                <a:spcPts val="0"/>
              </a:spcBef>
              <a:spcAft>
                <a:spcPts val="0"/>
              </a:spcAft>
              <a:buSzPts val="1800"/>
              <a:buChar char="●"/>
            </a:pPr>
            <a:r>
              <a:rPr lang="en-GB" dirty="0"/>
              <a:t>Email: </a:t>
            </a:r>
            <a:r>
              <a:rPr lang="en-GB" u="sng" dirty="0" smtClean="0">
                <a:solidFill>
                  <a:schemeClr val="hlink"/>
                </a:solidFill>
                <a:hlinkClick r:id="rId3"/>
              </a:rPr>
              <a:t>huan.huo@uts.edu.au</a:t>
            </a:r>
            <a:endParaRPr dirty="0"/>
          </a:p>
          <a:p>
            <a:pPr marL="457200" lvl="0" indent="-342900" algn="l" rtl="0">
              <a:spcBef>
                <a:spcPts val="0"/>
              </a:spcBef>
              <a:spcAft>
                <a:spcPts val="0"/>
              </a:spcAft>
              <a:buSzPts val="1800"/>
              <a:buChar char="●"/>
            </a:pPr>
            <a:r>
              <a:rPr lang="en-GB" dirty="0"/>
              <a:t>Contact information on </a:t>
            </a:r>
            <a:r>
              <a:rPr lang="en-GB" dirty="0" err="1"/>
              <a:t>UTSOnline</a:t>
            </a: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宋体" panose="02010600030101010101" pitchFamily="2"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宋体" panose="02010600030101010101" pitchFamily="2"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50" b="0" dirty="0"/>
          </a:p>
        </p:txBody>
      </p:sp>
      <p:sp>
        <p:nvSpPr>
          <p:cNvPr id="11267" name="页脚占位符 4"/>
          <p:cNvSpPr>
            <a:spLocks noGrp="1"/>
          </p:cNvSpPr>
          <p:nvPr>
            <p:ph type="ftr" sz="quarter"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宋体" panose="02010600030101010101" pitchFamily="2"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宋体" panose="02010600030101010101" pitchFamily="2"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50" b="0" dirty="0"/>
          </a:p>
        </p:txBody>
      </p:sp>
      <p:sp>
        <p:nvSpPr>
          <p:cNvPr id="11269" name="Rectangle 2"/>
          <p:cNvSpPr>
            <a:spLocks noGrp="1" noChangeArrowheads="1"/>
          </p:cNvSpPr>
          <p:nvPr>
            <p:ph type="title"/>
          </p:nvPr>
        </p:nvSpPr>
        <p:spPr/>
        <p:txBody>
          <a:bodyPr/>
          <a:lstStyle/>
          <a:p>
            <a:pPr eaLnBrk="1" hangingPunct="1"/>
            <a:r>
              <a:rPr lang="en-US" altLang="zh-CN" b="0" smtClean="0"/>
              <a:t>Parameter Passing</a:t>
            </a:r>
            <a:endParaRPr lang="en-US" altLang="zh-CN" smtClean="0"/>
          </a:p>
        </p:txBody>
      </p:sp>
      <p:pic>
        <p:nvPicPr>
          <p:cNvPr id="11270" name="Picture 3"/>
          <p:cNvPicPr>
            <a:picLocks noGrp="1" noChangeAspect="1" noChangeArrowheads="1"/>
          </p:cNvPicPr>
          <p:nvPr>
            <p:ph type="body" idx="1"/>
          </p:nvPr>
        </p:nvPicPr>
        <p:blipFill>
          <a:blip r:embed="rId2">
            <a:lum bright="-94000" contrast="100000"/>
            <a:extLst>
              <a:ext uri="{28A0092B-C50C-407E-A947-70E740481C1C}">
                <a14:useLocalDpi xmlns:a14="http://schemas.microsoft.com/office/drawing/2010/main" val="0"/>
              </a:ext>
            </a:extLst>
          </a:blip>
          <a:srcRect/>
          <a:stretch>
            <a:fillRect/>
          </a:stretch>
        </p:blipFill>
        <p:spPr>
          <a:xfrm>
            <a:off x="1466850" y="1232297"/>
            <a:ext cx="6210300" cy="3619500"/>
          </a:xfrm>
        </p:spPr>
      </p:pic>
    </p:spTree>
    <p:extLst>
      <p:ext uri="{BB962C8B-B14F-4D97-AF65-F5344CB8AC3E}">
        <p14:creationId xmlns:p14="http://schemas.microsoft.com/office/powerpoint/2010/main" val="11536054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宋体" panose="02010600030101010101" pitchFamily="2"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宋体" panose="02010600030101010101" pitchFamily="2"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50" b="0" dirty="0"/>
          </a:p>
        </p:txBody>
      </p:sp>
      <p:sp>
        <p:nvSpPr>
          <p:cNvPr id="12291" name="页脚占位符 4"/>
          <p:cNvSpPr>
            <a:spLocks noGrp="1"/>
          </p:cNvSpPr>
          <p:nvPr>
            <p:ph type="ftr" sz="quarter"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宋体" panose="02010600030101010101" pitchFamily="2"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宋体" panose="02010600030101010101" pitchFamily="2"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50" b="0" dirty="0"/>
          </a:p>
        </p:txBody>
      </p:sp>
      <p:sp>
        <p:nvSpPr>
          <p:cNvPr id="12293" name="Rectangle 2"/>
          <p:cNvSpPr>
            <a:spLocks noGrp="1" noChangeArrowheads="1"/>
          </p:cNvSpPr>
          <p:nvPr>
            <p:ph type="title"/>
          </p:nvPr>
        </p:nvSpPr>
        <p:spPr/>
        <p:txBody>
          <a:bodyPr/>
          <a:lstStyle/>
          <a:p>
            <a:pPr eaLnBrk="1" hangingPunct="1"/>
            <a:r>
              <a:rPr lang="en-US" altLang="zh-CN" b="0" dirty="0" smtClean="0"/>
              <a:t>Value Example Result</a:t>
            </a:r>
          </a:p>
        </p:txBody>
      </p:sp>
      <p:graphicFrame>
        <p:nvGraphicFramePr>
          <p:cNvPr id="12294" name="Object 3"/>
          <p:cNvGraphicFramePr>
            <a:graphicFrameLocks noGrp="1" noChangeAspect="1"/>
          </p:cNvGraphicFramePr>
          <p:nvPr>
            <p:ph idx="1"/>
          </p:nvPr>
        </p:nvGraphicFramePr>
        <p:xfrm>
          <a:off x="1871663" y="1762125"/>
          <a:ext cx="4943475" cy="1776413"/>
        </p:xfrm>
        <a:graphic>
          <a:graphicData uri="http://schemas.openxmlformats.org/presentationml/2006/ole">
            <mc:AlternateContent xmlns:mc="http://schemas.openxmlformats.org/markup-compatibility/2006">
              <mc:Choice xmlns:v="urn:schemas-microsoft-com:vml" Requires="v">
                <p:oleObj spid="_x0000_s1031" name="位图图像" r:id="rId3" imgW="2076740" imgH="704948" progId="Paint.Picture">
                  <p:embed/>
                </p:oleObj>
              </mc:Choice>
              <mc:Fallback>
                <p:oleObj name="位图图像" r:id="rId3" imgW="2076740" imgH="704948" progId="Paint.Picture">
                  <p:embed/>
                  <p:pic>
                    <p:nvPicPr>
                      <p:cNvPr id="12294" name="Object 3"/>
                      <p:cNvPicPr>
                        <a:picLocks noChangeAspect="1" noChangeArrowheads="1"/>
                      </p:cNvPicPr>
                      <p:nvPr/>
                    </p:nvPicPr>
                    <p:blipFill>
                      <a:blip r:embed="rId4">
                        <a:lum bright="36000" contrast="66000"/>
                        <a:extLst>
                          <a:ext uri="{28A0092B-C50C-407E-A947-70E740481C1C}">
                            <a14:useLocalDpi xmlns:a14="http://schemas.microsoft.com/office/drawing/2010/main" val="0"/>
                          </a:ext>
                        </a:extLst>
                      </a:blip>
                      <a:srcRect/>
                      <a:stretch>
                        <a:fillRect/>
                      </a:stretch>
                    </p:blipFill>
                    <p:spPr bwMode="auto">
                      <a:xfrm>
                        <a:off x="1871663" y="1762125"/>
                        <a:ext cx="4943475" cy="177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530453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AU" dirty="0"/>
          </a:p>
        </p:txBody>
      </p:sp>
      <p:sp>
        <p:nvSpPr>
          <p:cNvPr id="4" name="Text Placeholder 3"/>
          <p:cNvSpPr>
            <a:spLocks noGrp="1"/>
          </p:cNvSpPr>
          <p:nvPr>
            <p:ph type="body" idx="1"/>
          </p:nvPr>
        </p:nvSpPr>
        <p:spPr/>
        <p:txBody>
          <a:bodyPr/>
          <a:lstStyle/>
          <a:p>
            <a:endParaRPr lang="en-AU"/>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1948"/>
            <a:ext cx="9144000" cy="2599603"/>
          </a:xfrm>
          <a:prstGeom prst="rect">
            <a:avLst/>
          </a:prstGeom>
        </p:spPr>
      </p:pic>
    </p:spTree>
    <p:extLst>
      <p:ext uri="{BB962C8B-B14F-4D97-AF65-F5344CB8AC3E}">
        <p14:creationId xmlns:p14="http://schemas.microsoft.com/office/powerpoint/2010/main" val="3794155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宋体" panose="02010600030101010101" pitchFamily="2"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宋体" panose="02010600030101010101" pitchFamily="2"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50" b="0" dirty="0"/>
          </a:p>
        </p:txBody>
      </p:sp>
      <p:sp>
        <p:nvSpPr>
          <p:cNvPr id="15363" name="页脚占位符 4"/>
          <p:cNvSpPr>
            <a:spLocks noGrp="1"/>
          </p:cNvSpPr>
          <p:nvPr>
            <p:ph type="ftr" sz="quarter"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宋体" panose="02010600030101010101" pitchFamily="2"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宋体" panose="02010600030101010101" pitchFamily="2"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50" b="0" dirty="0"/>
          </a:p>
        </p:txBody>
      </p:sp>
      <p:sp>
        <p:nvSpPr>
          <p:cNvPr id="15365" name="Rectangle 2"/>
          <p:cNvSpPr>
            <a:spLocks noGrp="1" noChangeArrowheads="1"/>
          </p:cNvSpPr>
          <p:nvPr>
            <p:ph type="title"/>
          </p:nvPr>
        </p:nvSpPr>
        <p:spPr>
          <a:xfrm>
            <a:off x="244384" y="0"/>
            <a:ext cx="5844778" cy="1096566"/>
          </a:xfrm>
        </p:spPr>
        <p:txBody>
          <a:bodyPr/>
          <a:lstStyle/>
          <a:p>
            <a:pPr eaLnBrk="1" hangingPunct="1"/>
            <a:r>
              <a:rPr lang="en-US" altLang="zh-CN" b="0" dirty="0" smtClean="0"/>
              <a:t>Parameter Passing</a:t>
            </a:r>
            <a:endParaRPr lang="en-US" altLang="zh-CN" dirty="0" smtClean="0"/>
          </a:p>
        </p:txBody>
      </p:sp>
      <p:pic>
        <p:nvPicPr>
          <p:cNvPr id="15366" name="Picture 3"/>
          <p:cNvPicPr>
            <a:picLocks noGrp="1" noChangeAspect="1" noChangeArrowheads="1"/>
          </p:cNvPicPr>
          <p:nvPr>
            <p:ph type="body" idx="1"/>
          </p:nvPr>
        </p:nvPicPr>
        <p:blipFill>
          <a:blip r:embed="rId2">
            <a:lum bright="-94000" contrast="100000"/>
            <a:extLst>
              <a:ext uri="{28A0092B-C50C-407E-A947-70E740481C1C}">
                <a14:useLocalDpi xmlns:a14="http://schemas.microsoft.com/office/drawing/2010/main" val="0"/>
              </a:ext>
            </a:extLst>
          </a:blip>
          <a:srcRect/>
          <a:stretch>
            <a:fillRect/>
          </a:stretch>
        </p:blipFill>
        <p:spPr>
          <a:xfrm>
            <a:off x="1466851" y="1151335"/>
            <a:ext cx="6156722" cy="3663553"/>
          </a:xfrm>
        </p:spPr>
      </p:pic>
    </p:spTree>
    <p:extLst>
      <p:ext uri="{BB962C8B-B14F-4D97-AF65-F5344CB8AC3E}">
        <p14:creationId xmlns:p14="http://schemas.microsoft.com/office/powerpoint/2010/main" val="21866618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宋体" panose="02010600030101010101" pitchFamily="2"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宋体" panose="02010600030101010101" pitchFamily="2"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50" b="0" dirty="0"/>
          </a:p>
        </p:txBody>
      </p:sp>
      <p:sp>
        <p:nvSpPr>
          <p:cNvPr id="16387" name="页脚占位符 4"/>
          <p:cNvSpPr>
            <a:spLocks noGrp="1"/>
          </p:cNvSpPr>
          <p:nvPr>
            <p:ph type="ftr" sz="quarter"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宋体" panose="02010600030101010101" pitchFamily="2"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宋体" panose="02010600030101010101" pitchFamily="2"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50" b="0" dirty="0"/>
          </a:p>
        </p:txBody>
      </p:sp>
      <p:sp>
        <p:nvSpPr>
          <p:cNvPr id="16389" name="Rectangle 2"/>
          <p:cNvSpPr>
            <a:spLocks noGrp="1" noChangeArrowheads="1"/>
          </p:cNvSpPr>
          <p:nvPr>
            <p:ph type="title"/>
          </p:nvPr>
        </p:nvSpPr>
        <p:spPr>
          <a:xfrm>
            <a:off x="230737" y="373075"/>
            <a:ext cx="8520600" cy="831300"/>
          </a:xfrm>
        </p:spPr>
        <p:txBody>
          <a:bodyPr/>
          <a:lstStyle/>
          <a:p>
            <a:pPr eaLnBrk="1" hangingPunct="1"/>
            <a:r>
              <a:rPr lang="en-US" altLang="zh-CN" b="0" dirty="0" smtClean="0"/>
              <a:t>Reference Example Result</a:t>
            </a:r>
          </a:p>
        </p:txBody>
      </p:sp>
      <p:graphicFrame>
        <p:nvGraphicFramePr>
          <p:cNvPr id="16390" name="Object 4"/>
          <p:cNvGraphicFramePr>
            <a:graphicFrameLocks noGrp="1" noChangeAspect="1"/>
          </p:cNvGraphicFramePr>
          <p:nvPr>
            <p:ph idx="1"/>
          </p:nvPr>
        </p:nvGraphicFramePr>
        <p:xfrm>
          <a:off x="1466850" y="1869282"/>
          <a:ext cx="6048375" cy="1899047"/>
        </p:xfrm>
        <a:graphic>
          <a:graphicData uri="http://schemas.openxmlformats.org/presentationml/2006/ole">
            <mc:AlternateContent xmlns:mc="http://schemas.openxmlformats.org/markup-compatibility/2006">
              <mc:Choice xmlns:v="urn:schemas-microsoft-com:vml" Requires="v">
                <p:oleObj spid="_x0000_s2055" name="位图图像" r:id="rId3" imgW="2305372" imgH="724001" progId="Paint.Picture">
                  <p:embed/>
                </p:oleObj>
              </mc:Choice>
              <mc:Fallback>
                <p:oleObj name="位图图像" r:id="rId3" imgW="2305372" imgH="724001" progId="Paint.Picture">
                  <p:embed/>
                  <p:pic>
                    <p:nvPicPr>
                      <p:cNvPr id="16390" name="Object 4"/>
                      <p:cNvPicPr>
                        <a:picLocks noChangeAspect="1" noChangeArrowheads="1"/>
                      </p:cNvPicPr>
                      <p:nvPr/>
                    </p:nvPicPr>
                    <p:blipFill>
                      <a:blip r:embed="rId4">
                        <a:lum bright="42000" contrast="66000"/>
                        <a:extLst>
                          <a:ext uri="{28A0092B-C50C-407E-A947-70E740481C1C}">
                            <a14:useLocalDpi xmlns:a14="http://schemas.microsoft.com/office/drawing/2010/main" val="0"/>
                          </a:ext>
                        </a:extLst>
                      </a:blip>
                      <a:srcRect/>
                      <a:stretch>
                        <a:fillRect/>
                      </a:stretch>
                    </p:blipFill>
                    <p:spPr bwMode="auto">
                      <a:xfrm>
                        <a:off x="1466850" y="1869282"/>
                        <a:ext cx="6048375" cy="18990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257289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EFS Survey</a:t>
            </a:r>
            <a:endParaRPr lang="en-AU" dirty="0"/>
          </a:p>
        </p:txBody>
      </p:sp>
      <p:sp>
        <p:nvSpPr>
          <p:cNvPr id="3" name="Text Placeholder 2"/>
          <p:cNvSpPr>
            <a:spLocks noGrp="1"/>
          </p:cNvSpPr>
          <p:nvPr>
            <p:ph type="body" idx="1"/>
          </p:nvPr>
        </p:nvSpPr>
        <p:spPr/>
        <p:txBody>
          <a:bodyPr/>
          <a:lstStyle/>
          <a:p>
            <a:r>
              <a:rPr lang="en-AU" dirty="0"/>
              <a:t>The online Early Feedback Survey (EFS) for Autumn session is now open for student feedback. </a:t>
            </a:r>
            <a:endParaRPr lang="en-AU" dirty="0" smtClean="0"/>
          </a:p>
          <a:p>
            <a:endParaRPr lang="en-US" dirty="0"/>
          </a:p>
          <a:p>
            <a:endParaRPr lang="en-US" dirty="0" smtClean="0"/>
          </a:p>
          <a:p>
            <a:endParaRPr lang="en-US" dirty="0"/>
          </a:p>
          <a:p>
            <a:endParaRPr lang="en-US" dirty="0" smtClean="0"/>
          </a:p>
          <a:p>
            <a:endParaRPr lang="en-US" dirty="0"/>
          </a:p>
          <a:p>
            <a:endParaRPr lang="en-US" dirty="0" smtClean="0"/>
          </a:p>
          <a:p>
            <a:r>
              <a:rPr lang="en-AU" dirty="0">
                <a:hlinkClick r:id="rId2"/>
              </a:rPr>
              <a:t>https://www.sfs.uts.edu.au</a:t>
            </a:r>
            <a:r>
              <a:rPr lang="en-AU" dirty="0" smtClean="0">
                <a:hlinkClick r:id="rId2"/>
              </a:rPr>
              <a:t>/</a:t>
            </a:r>
            <a:r>
              <a:rPr lang="en-AU" dirty="0" smtClean="0"/>
              <a:t> </a:t>
            </a:r>
          </a:p>
          <a:p>
            <a:pPr marL="114300" indent="0">
              <a:buNone/>
            </a:pPr>
            <a:endParaRPr lang="en-AU" dirty="0"/>
          </a:p>
        </p:txBody>
      </p:sp>
      <p:pic>
        <p:nvPicPr>
          <p:cNvPr id="7" name="Picture 6"/>
          <p:cNvPicPr>
            <a:picLocks noChangeAspect="1"/>
          </p:cNvPicPr>
          <p:nvPr/>
        </p:nvPicPr>
        <p:blipFill>
          <a:blip r:embed="rId3"/>
          <a:stretch>
            <a:fillRect/>
          </a:stretch>
        </p:blipFill>
        <p:spPr>
          <a:xfrm>
            <a:off x="190058" y="2278182"/>
            <a:ext cx="8763884" cy="1248086"/>
          </a:xfrm>
          <a:prstGeom prst="rect">
            <a:avLst/>
          </a:prstGeom>
        </p:spPr>
      </p:pic>
    </p:spTree>
    <p:extLst>
      <p:ext uri="{BB962C8B-B14F-4D97-AF65-F5344CB8AC3E}">
        <p14:creationId xmlns:p14="http://schemas.microsoft.com/office/powerpoint/2010/main" val="2249379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altLang="zh-CN" dirty="0"/>
              <a:t>4</a:t>
            </a:r>
            <a:r>
              <a:rPr lang="en-US" dirty="0" smtClean="0"/>
              <a:t> Review</a:t>
            </a:r>
            <a:endParaRPr lang="en-AU" dirty="0"/>
          </a:p>
        </p:txBody>
      </p:sp>
      <p:pic>
        <p:nvPicPr>
          <p:cNvPr id="3" name="Picture 2"/>
          <p:cNvPicPr>
            <a:picLocks noChangeAspect="1"/>
          </p:cNvPicPr>
          <p:nvPr/>
        </p:nvPicPr>
        <p:blipFill>
          <a:blip r:embed="rId2"/>
          <a:stretch>
            <a:fillRect/>
          </a:stretch>
        </p:blipFill>
        <p:spPr>
          <a:xfrm>
            <a:off x="180975" y="1390739"/>
            <a:ext cx="8963025" cy="3524250"/>
          </a:xfrm>
          <a:prstGeom prst="rect">
            <a:avLst/>
          </a:prstGeom>
        </p:spPr>
      </p:pic>
    </p:spTree>
    <p:extLst>
      <p:ext uri="{BB962C8B-B14F-4D97-AF65-F5344CB8AC3E}">
        <p14:creationId xmlns:p14="http://schemas.microsoft.com/office/powerpoint/2010/main" val="2739397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r>
              <a:rPr lang="en-US" altLang="zh-CN" dirty="0" smtClean="0"/>
              <a:t>4</a:t>
            </a:r>
            <a:r>
              <a:rPr lang="en-US" dirty="0"/>
              <a:t> </a:t>
            </a:r>
            <a:r>
              <a:rPr lang="en-US" dirty="0" smtClean="0"/>
              <a:t>Review                        Lab</a:t>
            </a:r>
            <a:r>
              <a:rPr lang="en-US" altLang="zh-CN" dirty="0" smtClean="0"/>
              <a:t>5</a:t>
            </a:r>
            <a:r>
              <a:rPr lang="en-US" dirty="0" smtClean="0"/>
              <a:t> </a:t>
            </a:r>
            <a:r>
              <a:rPr lang="en-US" dirty="0"/>
              <a:t>Review</a:t>
            </a:r>
            <a:endParaRPr lang="en-AU" dirty="0"/>
          </a:p>
        </p:txBody>
      </p:sp>
      <p:sp>
        <p:nvSpPr>
          <p:cNvPr id="3" name="Text Placeholder 2"/>
          <p:cNvSpPr>
            <a:spLocks noGrp="1"/>
          </p:cNvSpPr>
          <p:nvPr>
            <p:ph type="body" idx="1"/>
          </p:nvPr>
        </p:nvSpPr>
        <p:spPr>
          <a:xfrm>
            <a:off x="311700" y="1225225"/>
            <a:ext cx="4046655" cy="3354000"/>
          </a:xfrm>
        </p:spPr>
        <p:txBody>
          <a:bodyPr/>
          <a:lstStyle/>
          <a:p>
            <a:r>
              <a:rPr lang="en-AU" dirty="0" smtClean="0"/>
              <a:t>Procedural Programming</a:t>
            </a:r>
            <a:endParaRPr lang="en-US" dirty="0" smtClean="0"/>
          </a:p>
          <a:p>
            <a:pPr lvl="1"/>
            <a:r>
              <a:rPr lang="en-US" dirty="0" smtClean="0"/>
              <a:t>Incremental Goals</a:t>
            </a:r>
            <a:endParaRPr lang="en-US" dirty="0"/>
          </a:p>
          <a:p>
            <a:pPr lvl="1"/>
            <a:r>
              <a:rPr lang="en-US" altLang="zh-CN" dirty="0" smtClean="0"/>
              <a:t>Top-Down &amp; Bottom-up</a:t>
            </a:r>
            <a:endParaRPr lang="en-US" dirty="0" smtClean="0"/>
          </a:p>
          <a:p>
            <a:endParaRPr lang="en-AU" dirty="0"/>
          </a:p>
        </p:txBody>
      </p:sp>
      <p:sp>
        <p:nvSpPr>
          <p:cNvPr id="7" name="Text Placeholder 2"/>
          <p:cNvSpPr txBox="1">
            <a:spLocks/>
          </p:cNvSpPr>
          <p:nvPr/>
        </p:nvSpPr>
        <p:spPr>
          <a:xfrm>
            <a:off x="4651539" y="1225225"/>
            <a:ext cx="4046655" cy="33540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r>
              <a:rPr lang="en-US" altLang="zh-CN" dirty="0" smtClean="0"/>
              <a:t>OO Design Principles</a:t>
            </a:r>
          </a:p>
          <a:p>
            <a:pPr lvl="1"/>
            <a:r>
              <a:rPr lang="en-US" dirty="0" smtClean="0"/>
              <a:t>Class and Objects</a:t>
            </a:r>
          </a:p>
          <a:p>
            <a:pPr lvl="1"/>
            <a:r>
              <a:rPr lang="en-US" dirty="0" smtClean="0"/>
              <a:t>Inheritance</a:t>
            </a:r>
          </a:p>
          <a:p>
            <a:pPr marL="114300" indent="0">
              <a:buNone/>
            </a:pPr>
            <a:endParaRPr lang="en-US" dirty="0"/>
          </a:p>
          <a:p>
            <a:pPr marL="114300" indent="0">
              <a:buNone/>
            </a:pPr>
            <a:endParaRPr lang="en-US" dirty="0" smtClean="0"/>
          </a:p>
          <a:p>
            <a:endParaRPr lang="en-AU" dirty="0"/>
          </a:p>
        </p:txBody>
      </p:sp>
    </p:spTree>
    <p:extLst>
      <p:ext uri="{BB962C8B-B14F-4D97-AF65-F5344CB8AC3E}">
        <p14:creationId xmlns:p14="http://schemas.microsoft.com/office/powerpoint/2010/main" val="99550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Object Oriented Programming</a:t>
            </a:r>
            <a:endParaRPr lang="en-AU" dirty="0"/>
          </a:p>
        </p:txBody>
      </p:sp>
      <p:sp>
        <p:nvSpPr>
          <p:cNvPr id="3" name="Text Placeholder 2"/>
          <p:cNvSpPr>
            <a:spLocks noGrp="1"/>
          </p:cNvSpPr>
          <p:nvPr>
            <p:ph type="body" idx="1"/>
          </p:nvPr>
        </p:nvSpPr>
        <p:spPr/>
        <p:txBody>
          <a:bodyPr/>
          <a:lstStyle/>
          <a:p>
            <a:r>
              <a:rPr lang="en-US" dirty="0" smtClean="0"/>
              <a:t>Static </a:t>
            </a:r>
          </a:p>
          <a:p>
            <a:r>
              <a:rPr lang="en-US" dirty="0" smtClean="0"/>
              <a:t>Instance</a:t>
            </a:r>
          </a:p>
          <a:p>
            <a:r>
              <a:rPr lang="en-US" dirty="0" smtClean="0"/>
              <a:t>Final: can’t change after initialized</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109552621"/>
              </p:ext>
            </p:extLst>
          </p:nvPr>
        </p:nvGraphicFramePr>
        <p:xfrm>
          <a:off x="5456899" y="1612505"/>
          <a:ext cx="3687100" cy="2966720"/>
        </p:xfrm>
        <a:graphic>
          <a:graphicData uri="http://schemas.openxmlformats.org/drawingml/2006/table">
            <a:tbl>
              <a:tblPr firstRow="1" bandRow="1">
                <a:tableStyleId>{5C22544A-7EE6-4342-B048-85BDC9FD1C3A}</a:tableStyleId>
              </a:tblPr>
              <a:tblGrid>
                <a:gridCol w="1843550">
                  <a:extLst>
                    <a:ext uri="{9D8B030D-6E8A-4147-A177-3AD203B41FA5}">
                      <a16:colId xmlns:a16="http://schemas.microsoft.com/office/drawing/2014/main" val="928214895"/>
                    </a:ext>
                  </a:extLst>
                </a:gridCol>
                <a:gridCol w="1843550">
                  <a:extLst>
                    <a:ext uri="{9D8B030D-6E8A-4147-A177-3AD203B41FA5}">
                      <a16:colId xmlns:a16="http://schemas.microsoft.com/office/drawing/2014/main" val="4215665354"/>
                    </a:ext>
                  </a:extLst>
                </a:gridCol>
              </a:tblGrid>
              <a:tr h="370840">
                <a:tc>
                  <a:txBody>
                    <a:bodyPr/>
                    <a:lstStyle/>
                    <a:p>
                      <a:pPr algn="ctr"/>
                      <a:r>
                        <a:rPr lang="en-US" altLang="zh-CN" dirty="0" smtClean="0">
                          <a:solidFill>
                            <a:schemeClr val="bg1"/>
                          </a:solidFill>
                        </a:rPr>
                        <a:t>Shell</a:t>
                      </a:r>
                      <a:endParaRPr lang="en-AU"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OS Core</a:t>
                      </a:r>
                      <a:endParaRPr lang="en-AU" dirty="0">
                        <a:solidFill>
                          <a:schemeClr val="tx1"/>
                        </a:solidFill>
                      </a:endParaRP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853872708"/>
                  </a:ext>
                </a:extLst>
              </a:tr>
              <a:tr h="370840">
                <a:tc>
                  <a:txBody>
                    <a:bodyPr/>
                    <a:lstStyle/>
                    <a:p>
                      <a:pPr algn="ctr"/>
                      <a:r>
                        <a:rPr lang="en-US" altLang="zh-CN" dirty="0" smtClean="0"/>
                        <a:t>Stack</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smtClean="0"/>
                        <a:t>Local variables</a:t>
                      </a:r>
                      <a:endParaRPr lang="en-AU" dirty="0"/>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456250660"/>
                  </a:ext>
                </a:extLst>
              </a:tr>
              <a:tr h="370840">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dirty="0"/>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56451998"/>
                  </a:ext>
                </a:extLst>
              </a:tr>
              <a:tr h="370840">
                <a:tc>
                  <a:txBody>
                    <a:bodyPr/>
                    <a:lstStyle/>
                    <a:p>
                      <a:pPr algn="ct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dirty="0"/>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54684147"/>
                  </a:ext>
                </a:extLst>
              </a:tr>
              <a:tr h="370840">
                <a:tc>
                  <a:txBody>
                    <a:bodyPr/>
                    <a:lstStyle/>
                    <a:p>
                      <a:pPr algn="ctr"/>
                      <a:r>
                        <a:rPr lang="en-US" dirty="0" smtClean="0"/>
                        <a:t>Heap</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dirty="0" smtClean="0"/>
                        <a:t>New and</a:t>
                      </a:r>
                      <a:r>
                        <a:rPr lang="en-US" baseline="0" dirty="0" smtClean="0"/>
                        <a:t> </a:t>
                      </a:r>
                      <a:r>
                        <a:rPr lang="en-US" baseline="0" dirty="0" err="1" smtClean="0"/>
                        <a:t>alloc</a:t>
                      </a:r>
                      <a:endParaRPr lang="en-AU" dirty="0"/>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413105550"/>
                  </a:ext>
                </a:extLst>
              </a:tr>
              <a:tr h="370840">
                <a:tc>
                  <a:txBody>
                    <a:bodyPr/>
                    <a:lstStyle/>
                    <a:p>
                      <a:pPr algn="ctr"/>
                      <a:r>
                        <a:rPr lang="en-US" dirty="0" err="1" smtClean="0">
                          <a:solidFill>
                            <a:schemeClr val="bg1"/>
                          </a:solidFill>
                        </a:rPr>
                        <a:t>Read&amp;Write</a:t>
                      </a:r>
                      <a:endParaRPr lang="en-AU"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dirty="0" smtClean="0"/>
                        <a:t>Global</a:t>
                      </a:r>
                      <a:r>
                        <a:rPr lang="en-US" baseline="0" dirty="0" smtClean="0"/>
                        <a:t> &amp; Static</a:t>
                      </a:r>
                      <a:endParaRPr lang="en-AU" dirty="0"/>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014393641"/>
                  </a:ext>
                </a:extLst>
              </a:tr>
              <a:tr h="370840">
                <a:tc>
                  <a:txBody>
                    <a:bodyPr/>
                    <a:lstStyle/>
                    <a:p>
                      <a:pPr algn="ctr"/>
                      <a:r>
                        <a:rPr lang="en-US" dirty="0" smtClean="0"/>
                        <a:t>Read Only</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dirty="0" err="1" smtClean="0"/>
                        <a:t>Code&amp;Constant</a:t>
                      </a:r>
                      <a:endParaRPr lang="en-AU" dirty="0"/>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057885075"/>
                  </a:ext>
                </a:extLst>
              </a:tr>
              <a:tr h="370840">
                <a:tc>
                  <a:txBody>
                    <a:bodyPr/>
                    <a:lstStyle/>
                    <a:p>
                      <a:pPr algn="ctr"/>
                      <a:r>
                        <a:rPr lang="en-US" dirty="0" smtClean="0"/>
                        <a:t>unallocated</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AU" dirty="0"/>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514612114"/>
                  </a:ext>
                </a:extLst>
              </a:tr>
            </a:tbl>
          </a:graphicData>
        </a:graphic>
      </p:graphicFrame>
      <p:cxnSp>
        <p:nvCxnSpPr>
          <p:cNvPr id="7" name="Straight Arrow Connector 6"/>
          <p:cNvCxnSpPr/>
          <p:nvPr/>
        </p:nvCxnSpPr>
        <p:spPr>
          <a:xfrm>
            <a:off x="6386052" y="2374490"/>
            <a:ext cx="0" cy="280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607277" y="2802194"/>
            <a:ext cx="0" cy="280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Left Arrow 9"/>
          <p:cNvSpPr/>
          <p:nvPr/>
        </p:nvSpPr>
        <p:spPr>
          <a:xfrm flipV="1">
            <a:off x="7329950" y="1755057"/>
            <a:ext cx="250722" cy="899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Left Arrow 10"/>
          <p:cNvSpPr/>
          <p:nvPr/>
        </p:nvSpPr>
        <p:spPr>
          <a:xfrm flipV="1">
            <a:off x="7329951" y="2064772"/>
            <a:ext cx="250722" cy="899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Left Arrow 11"/>
          <p:cNvSpPr/>
          <p:nvPr/>
        </p:nvSpPr>
        <p:spPr>
          <a:xfrm flipV="1">
            <a:off x="7329950" y="3182623"/>
            <a:ext cx="250722" cy="899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Left Arrow 12"/>
          <p:cNvSpPr/>
          <p:nvPr/>
        </p:nvSpPr>
        <p:spPr>
          <a:xfrm flipV="1">
            <a:off x="7322578" y="3585388"/>
            <a:ext cx="250722" cy="899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Left Arrow 13"/>
          <p:cNvSpPr/>
          <p:nvPr/>
        </p:nvSpPr>
        <p:spPr>
          <a:xfrm flipV="1">
            <a:off x="7329950" y="3957182"/>
            <a:ext cx="250722" cy="899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01901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Access Control</a:t>
            </a:r>
            <a:endParaRPr lang="en-AU" dirty="0"/>
          </a:p>
        </p:txBody>
      </p:sp>
      <p:sp>
        <p:nvSpPr>
          <p:cNvPr id="3" name="Text Placeholder 2"/>
          <p:cNvSpPr>
            <a:spLocks noGrp="1"/>
          </p:cNvSpPr>
          <p:nvPr>
            <p:ph type="body" idx="1"/>
          </p:nvPr>
        </p:nvSpPr>
        <p:spPr/>
        <p:txBody>
          <a:bodyPr/>
          <a:lstStyle/>
          <a:p>
            <a:pPr lvl="1"/>
            <a:r>
              <a:rPr lang="en-US" sz="1800" dirty="0"/>
              <a:t>Public</a:t>
            </a:r>
          </a:p>
          <a:p>
            <a:pPr lvl="1"/>
            <a:r>
              <a:rPr lang="en-US" sz="1800" dirty="0"/>
              <a:t>Protected: Self, subclass, package</a:t>
            </a:r>
          </a:p>
          <a:p>
            <a:pPr lvl="1"/>
            <a:r>
              <a:rPr lang="en-US" sz="1800" dirty="0"/>
              <a:t>Private: inner </a:t>
            </a:r>
          </a:p>
          <a:p>
            <a:pPr lvl="1"/>
            <a:r>
              <a:rPr lang="en-US" sz="1800" dirty="0"/>
              <a:t>Default: Self, Package</a:t>
            </a:r>
            <a:endParaRPr lang="en-AU" sz="1800" dirty="0"/>
          </a:p>
        </p:txBody>
      </p:sp>
    </p:spTree>
    <p:extLst>
      <p:ext uri="{BB962C8B-B14F-4D97-AF65-F5344CB8AC3E}">
        <p14:creationId xmlns:p14="http://schemas.microsoft.com/office/powerpoint/2010/main" val="3860184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AU" dirty="0"/>
          </a:p>
        </p:txBody>
      </p:sp>
      <p:sp>
        <p:nvSpPr>
          <p:cNvPr id="3" name="Text Placeholder 2"/>
          <p:cNvSpPr>
            <a:spLocks noGrp="1"/>
          </p:cNvSpPr>
          <p:nvPr>
            <p:ph type="body" idx="1"/>
          </p:nvPr>
        </p:nvSpPr>
        <p:spPr/>
        <p:txBody>
          <a:bodyPr/>
          <a:lstStyle/>
          <a:p>
            <a:r>
              <a:rPr lang="en-US" dirty="0" smtClean="0"/>
              <a:t>Same name after class</a:t>
            </a:r>
          </a:p>
          <a:p>
            <a:r>
              <a:rPr lang="en-US" dirty="0" smtClean="0"/>
              <a:t>No return type</a:t>
            </a:r>
          </a:p>
          <a:p>
            <a:r>
              <a:rPr lang="en-US" dirty="0" smtClean="0"/>
              <a:t>No “void”</a:t>
            </a:r>
          </a:p>
          <a:p>
            <a:r>
              <a:rPr lang="en-US" dirty="0" smtClean="0"/>
              <a:t>Run with “new”</a:t>
            </a:r>
          </a:p>
          <a:p>
            <a:endParaRPr lang="en-AU" dirty="0"/>
          </a:p>
        </p:txBody>
      </p:sp>
    </p:spTree>
    <p:extLst>
      <p:ext uri="{BB962C8B-B14F-4D97-AF65-F5344CB8AC3E}">
        <p14:creationId xmlns:p14="http://schemas.microsoft.com/office/powerpoint/2010/main" val="3216109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Constructor</a:t>
            </a:r>
            <a:endParaRPr lang="en-AU" dirty="0"/>
          </a:p>
        </p:txBody>
      </p:sp>
      <p:sp>
        <p:nvSpPr>
          <p:cNvPr id="3" name="Text Placeholder 2"/>
          <p:cNvSpPr>
            <a:spLocks noGrp="1"/>
          </p:cNvSpPr>
          <p:nvPr>
            <p:ph type="body" idx="1"/>
          </p:nvPr>
        </p:nvSpPr>
        <p:spPr/>
        <p:txBody>
          <a:bodyPr/>
          <a:lstStyle/>
          <a:p>
            <a:r>
              <a:rPr lang="en-US" dirty="0" smtClean="0"/>
              <a:t>Overloading</a:t>
            </a:r>
          </a:p>
          <a:p>
            <a:pPr lvl="1"/>
            <a:r>
              <a:rPr lang="en-US" dirty="0" smtClean="0"/>
              <a:t>Differentiate by parameters</a:t>
            </a:r>
          </a:p>
          <a:p>
            <a:pPr lvl="1"/>
            <a:endParaRPr lang="en-US" dirty="0" smtClean="0"/>
          </a:p>
          <a:p>
            <a:r>
              <a:rPr lang="en-US" dirty="0"/>
              <a:t>This—current </a:t>
            </a:r>
            <a:r>
              <a:rPr lang="en-US" dirty="0" smtClean="0"/>
              <a:t>object</a:t>
            </a:r>
          </a:p>
          <a:p>
            <a:endParaRPr lang="en-US" dirty="0"/>
          </a:p>
          <a:p>
            <a:pPr marL="114300" indent="0">
              <a:buNone/>
            </a:pPr>
            <a:endParaRPr lang="en-US" dirty="0" smtClean="0"/>
          </a:p>
        </p:txBody>
      </p:sp>
    </p:spTree>
    <p:extLst>
      <p:ext uri="{BB962C8B-B14F-4D97-AF65-F5344CB8AC3E}">
        <p14:creationId xmlns:p14="http://schemas.microsoft.com/office/powerpoint/2010/main" val="2727717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1784</TotalTime>
  <Words>513</Words>
  <Application>Microsoft Office PowerPoint</Application>
  <PresentationFormat>On-screen Show (16:9)</PresentationFormat>
  <Paragraphs>112</Paragraphs>
  <Slides>21</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Open Sans</vt:lpstr>
      <vt:lpstr>宋体</vt:lpstr>
      <vt:lpstr>Arial</vt:lpstr>
      <vt:lpstr>Tahoma</vt:lpstr>
      <vt:lpstr>Economica</vt:lpstr>
      <vt:lpstr>Luxe</vt:lpstr>
      <vt:lpstr>位图图像</vt:lpstr>
      <vt:lpstr>48024 Applications Programming</vt:lpstr>
      <vt:lpstr>Quiz</vt:lpstr>
      <vt:lpstr>EFS Survey</vt:lpstr>
      <vt:lpstr>Lab 4 Review</vt:lpstr>
      <vt:lpstr>Lab4 Review                        Lab5 Review</vt:lpstr>
      <vt:lpstr>Object Oriented Programming</vt:lpstr>
      <vt:lpstr>Access Control</vt:lpstr>
      <vt:lpstr>Constructor</vt:lpstr>
      <vt:lpstr>Constructor</vt:lpstr>
      <vt:lpstr>Other Methods</vt:lpstr>
      <vt:lpstr>Lab 5</vt:lpstr>
      <vt:lpstr>Pattern book</vt:lpstr>
      <vt:lpstr>Coding--skeleton code </vt:lpstr>
      <vt:lpstr>Coding-Skeleton</vt:lpstr>
      <vt:lpstr>Coding-Menu</vt:lpstr>
      <vt:lpstr>Timing</vt:lpstr>
      <vt:lpstr>Contact</vt:lpstr>
      <vt:lpstr>Parameter Passing</vt:lpstr>
      <vt:lpstr>Value Example Result</vt:lpstr>
      <vt:lpstr>Parameter Passing</vt:lpstr>
      <vt:lpstr>Reference Example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48024 Applications Programming</dc:title>
  <dc:creator>Angela Huo</dc:creator>
  <cp:lastModifiedBy>Angela Huo</cp:lastModifiedBy>
  <cp:revision>49</cp:revision>
  <dcterms:modified xsi:type="dcterms:W3CDTF">2019-04-11T00:45:13Z</dcterms:modified>
</cp:coreProperties>
</file>