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65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0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619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750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352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39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13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51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1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457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8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4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102-4606-49F1-850B-4D4301E23A36}" type="datetimeFigureOut">
              <a:rPr lang="en-AU" smtClean="0"/>
              <a:pPr/>
              <a:t>2/04/2020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2E10-359B-40B5-9C48-BD5B5D54A33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27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23414" y="912153"/>
            <a:ext cx="1487926" cy="90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int</a:t>
            </a:r>
            <a:r>
              <a:rPr lang="en-AU" dirty="0" smtClean="0"/>
              <a:t> a</a:t>
            </a:r>
            <a:endParaRPr lang="en-AU" dirty="0"/>
          </a:p>
        </p:txBody>
      </p:sp>
      <p:sp>
        <p:nvSpPr>
          <p:cNvPr id="25" name="Oval 24"/>
          <p:cNvSpPr/>
          <p:nvPr/>
        </p:nvSpPr>
        <p:spPr>
          <a:xfrm>
            <a:off x="344283" y="1152929"/>
            <a:ext cx="1241743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int</a:t>
            </a:r>
            <a:r>
              <a:rPr lang="en-AU" dirty="0" smtClean="0"/>
              <a:t> *b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86026" y="1366649"/>
            <a:ext cx="637388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8504" y="234604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Pointers and References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4215866" y="45671"/>
            <a:ext cx="50105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#include&lt;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dirty="0" smtClean="0">
                <a:solidFill>
                  <a:srgbClr val="7030A0"/>
                </a:solidFill>
              </a:rPr>
              <a:t>using </a:t>
            </a:r>
            <a:r>
              <a:rPr lang="en-AU" dirty="0">
                <a:solidFill>
                  <a:srgbClr val="7030A0"/>
                </a:solidFill>
              </a:rPr>
              <a:t>namespace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dirty="0"/>
              <a:t>; </a:t>
            </a:r>
          </a:p>
          <a:p>
            <a:endParaRPr lang="en-AU" dirty="0"/>
          </a:p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printTest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number,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a,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*b</a:t>
            </a:r>
            <a:r>
              <a:rPr lang="en-AU" dirty="0"/>
              <a:t>,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c</a:t>
            </a:r>
            <a:r>
              <a:rPr lang="en-AU" dirty="0" smtClean="0"/>
              <a:t>) {</a:t>
            </a:r>
            <a:endParaRPr lang="en-AU" dirty="0"/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 smtClean="0">
                <a:solidFill>
                  <a:srgbClr val="FF0000"/>
                </a:solidFill>
              </a:rPr>
              <a:t>"TEST </a:t>
            </a:r>
            <a:r>
              <a:rPr lang="en-AU" dirty="0">
                <a:solidFill>
                  <a:srgbClr val="FF0000"/>
                </a:solidFill>
              </a:rPr>
              <a:t>" </a:t>
            </a:r>
            <a:r>
              <a:rPr lang="en-AU" dirty="0"/>
              <a:t>&lt;&lt; number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"&amp;a: " </a:t>
            </a:r>
            <a:r>
              <a:rPr lang="en-AU" dirty="0"/>
              <a:t>&lt;&lt; &amp;a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"a: " </a:t>
            </a:r>
            <a:r>
              <a:rPr lang="en-AU" dirty="0"/>
              <a:t>&lt;&lt; a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"b: " </a:t>
            </a:r>
            <a:r>
              <a:rPr lang="en-AU" dirty="0"/>
              <a:t>&lt;&lt; b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"*b: " </a:t>
            </a:r>
            <a:r>
              <a:rPr lang="en-AU" dirty="0"/>
              <a:t>&lt;&lt; *b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"&amp;c: " </a:t>
            </a:r>
            <a:r>
              <a:rPr lang="en-AU" dirty="0"/>
              <a:t>&lt;&lt; &amp;c &lt;&lt; </a:t>
            </a:r>
            <a:r>
              <a:rPr lang="en-AU" dirty="0" err="1"/>
              <a:t>endl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/>
              <a:t>cout</a:t>
            </a:r>
            <a:r>
              <a:rPr lang="en-AU" dirty="0"/>
              <a:t> &lt;&lt; </a:t>
            </a:r>
            <a:r>
              <a:rPr lang="en-AU" dirty="0">
                <a:solidFill>
                  <a:srgbClr val="FF0000"/>
                </a:solidFill>
              </a:rPr>
              <a:t>"c: " </a:t>
            </a:r>
            <a:r>
              <a:rPr lang="en-AU" dirty="0"/>
              <a:t>&lt;&lt; c &lt;&lt; </a:t>
            </a:r>
            <a:r>
              <a:rPr lang="en-AU" dirty="0" err="1"/>
              <a:t>endl</a:t>
            </a:r>
            <a:r>
              <a:rPr lang="en-AU" dirty="0" smtClean="0"/>
              <a:t>;</a:t>
            </a:r>
          </a:p>
          <a:p>
            <a:r>
              <a:rPr lang="en-AU" dirty="0" smtClean="0"/>
              <a:t>}</a:t>
            </a:r>
            <a:endParaRPr lang="en-AU" dirty="0"/>
          </a:p>
          <a:p>
            <a:endParaRPr lang="en-AU" dirty="0"/>
          </a:p>
          <a:p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dirty="0"/>
              <a:t>() </a:t>
            </a:r>
            <a:r>
              <a:rPr lang="en-AU" dirty="0" smtClean="0"/>
              <a:t>{  </a:t>
            </a:r>
            <a:endParaRPr lang="en-AU" dirty="0"/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a = </a:t>
            </a:r>
            <a:r>
              <a:rPr lang="en-AU" dirty="0" smtClean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en-AU" dirty="0"/>
              <a:t>,</a:t>
            </a:r>
            <a:r>
              <a:rPr lang="en-AU" dirty="0" smtClean="0"/>
              <a:t> *b </a:t>
            </a:r>
            <a:r>
              <a:rPr lang="en-AU" dirty="0"/>
              <a:t>= &amp;</a:t>
            </a:r>
            <a:r>
              <a:rPr lang="en-AU" dirty="0" smtClean="0"/>
              <a:t>a</a:t>
            </a:r>
            <a:r>
              <a:rPr lang="en-AU" dirty="0"/>
              <a:t>,</a:t>
            </a:r>
            <a:r>
              <a:rPr lang="en-AU" dirty="0" smtClean="0"/>
              <a:t> </a:t>
            </a:r>
            <a:r>
              <a:rPr lang="en-AU" dirty="0"/>
              <a:t>c = 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42</a:t>
            </a:r>
            <a:r>
              <a:rPr lang="en-AU" dirty="0"/>
              <a:t>;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6"/>
                </a:solidFill>
              </a:rPr>
              <a:t>printTest</a:t>
            </a:r>
            <a:r>
              <a:rPr lang="en-AU" dirty="0"/>
              <a:t>(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AU" dirty="0"/>
              <a:t>,a</a:t>
            </a:r>
            <a:r>
              <a:rPr lang="en-AU" dirty="0" smtClean="0"/>
              <a:t>,*</a:t>
            </a:r>
            <a:r>
              <a:rPr lang="en-AU" dirty="0" err="1" smtClean="0"/>
              <a:t>b,c</a:t>
            </a:r>
            <a:r>
              <a:rPr lang="en-AU" dirty="0"/>
              <a:t>);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a = 25;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6"/>
                </a:solidFill>
              </a:rPr>
              <a:t>printTest</a:t>
            </a:r>
            <a:r>
              <a:rPr lang="en-AU" dirty="0"/>
              <a:t>(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AU" dirty="0"/>
              <a:t>,a</a:t>
            </a:r>
            <a:r>
              <a:rPr lang="en-AU" dirty="0" smtClean="0"/>
              <a:t>,*</a:t>
            </a:r>
            <a:r>
              <a:rPr lang="en-AU" dirty="0" err="1" smtClean="0"/>
              <a:t>b,c</a:t>
            </a:r>
            <a:r>
              <a:rPr lang="en-AU" dirty="0"/>
              <a:t>);</a:t>
            </a:r>
          </a:p>
          <a:p>
            <a:r>
              <a:rPr lang="en-AU" dirty="0"/>
              <a:t>	</a:t>
            </a:r>
          </a:p>
          <a:p>
            <a:r>
              <a:rPr lang="en-AU" dirty="0"/>
              <a:t>	b = &amp;c;</a:t>
            </a:r>
          </a:p>
          <a:p>
            <a:r>
              <a:rPr lang="en-AU" dirty="0"/>
              <a:t>	</a:t>
            </a:r>
            <a:r>
              <a:rPr lang="en-AU" dirty="0" err="1">
                <a:solidFill>
                  <a:schemeClr val="accent6"/>
                </a:solidFill>
              </a:rPr>
              <a:t>printTest</a:t>
            </a:r>
            <a:r>
              <a:rPr lang="en-AU" dirty="0"/>
              <a:t>(</a:t>
            </a:r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AU" dirty="0"/>
              <a:t>,a</a:t>
            </a:r>
            <a:r>
              <a:rPr lang="en-AU" dirty="0" smtClean="0"/>
              <a:t>,*</a:t>
            </a:r>
            <a:r>
              <a:rPr lang="en-AU" dirty="0" err="1" smtClean="0"/>
              <a:t>b,c</a:t>
            </a:r>
            <a:r>
              <a:rPr lang="en-AU" dirty="0"/>
              <a:t>);</a:t>
            </a:r>
          </a:p>
          <a:p>
            <a:r>
              <a:rPr lang="en-AU" dirty="0"/>
              <a:t>} </a:t>
            </a:r>
          </a:p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701964" y="2299855"/>
            <a:ext cx="2582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Pointer to a variable</a:t>
            </a:r>
          </a:p>
          <a:p>
            <a:r>
              <a:rPr lang="en-AU" dirty="0" smtClean="0"/>
              <a:t>and</a:t>
            </a:r>
          </a:p>
          <a:p>
            <a:r>
              <a:rPr lang="en-AU" dirty="0"/>
              <a:t>a</a:t>
            </a:r>
            <a:r>
              <a:rPr lang="en-AU" dirty="0" smtClean="0"/>
              <a:t> variable is not the same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578504" y="3759200"/>
            <a:ext cx="3082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“*”</a:t>
            </a:r>
            <a:r>
              <a:rPr lang="en-AU" dirty="0" smtClean="0"/>
              <a:t> is used to declare a pointer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578504" y="4295215"/>
            <a:ext cx="274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“&amp;”</a:t>
            </a:r>
            <a:r>
              <a:rPr lang="en-AU" dirty="0" smtClean="0"/>
              <a:t> is the address operator</a:t>
            </a:r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39259" y="5013458"/>
            <a:ext cx="2907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“-&gt;”</a:t>
            </a:r>
            <a:r>
              <a:rPr lang="en-AU" dirty="0" smtClean="0"/>
              <a:t> arrow operator</a:t>
            </a:r>
          </a:p>
          <a:p>
            <a:r>
              <a:rPr lang="en-AU" dirty="0"/>
              <a:t>i</a:t>
            </a:r>
            <a:r>
              <a:rPr lang="en-AU" dirty="0" smtClean="0"/>
              <a:t>s similar to the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“.”</a:t>
            </a:r>
            <a:r>
              <a:rPr lang="en-AU" dirty="0" smtClean="0"/>
              <a:t> operator</a:t>
            </a:r>
          </a:p>
          <a:p>
            <a:r>
              <a:rPr lang="en-AU" dirty="0" smtClean="0"/>
              <a:t>except you use it for pointers</a:t>
            </a:r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571060" y="5082747"/>
            <a:ext cx="294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FF0000"/>
                </a:solidFill>
              </a:rPr>
              <a:t>!!! Running this code on </a:t>
            </a:r>
            <a:r>
              <a:rPr lang="en-AU" dirty="0" err="1" smtClean="0">
                <a:solidFill>
                  <a:srgbClr val="FF0000"/>
                </a:solidFill>
              </a:rPr>
              <a:t>ed</a:t>
            </a:r>
            <a:endParaRPr lang="en-AU" dirty="0" smtClean="0">
              <a:solidFill>
                <a:srgbClr val="FF0000"/>
              </a:solidFill>
            </a:endParaRPr>
          </a:p>
          <a:p>
            <a:r>
              <a:rPr lang="en-AU" dirty="0" smtClean="0">
                <a:solidFill>
                  <a:srgbClr val="FF0000"/>
                </a:solidFill>
              </a:rPr>
              <a:t>will screw up for test 3</a:t>
            </a:r>
          </a:p>
          <a:p>
            <a:r>
              <a:rPr lang="en-AU" dirty="0" smtClean="0">
                <a:solidFill>
                  <a:srgbClr val="FF0000"/>
                </a:solidFill>
              </a:rPr>
              <a:t>where b is not &amp;c !!!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17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93" y="99628"/>
            <a:ext cx="3333413" cy="4562988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Alternate code:</a:t>
            </a:r>
            <a:br>
              <a:rPr lang="en-AU" dirty="0" smtClean="0"/>
            </a:br>
            <a:r>
              <a:rPr lang="en-AU" dirty="0" smtClean="0"/>
              <a:t>this doesn’t abide the doctrine of the lazy programmer but it can help you visualise pointers and references</a:t>
            </a:r>
          </a:p>
          <a:p>
            <a:endParaRPr lang="en-AU" dirty="0"/>
          </a:p>
          <a:p>
            <a:r>
              <a:rPr lang="en-AU" dirty="0" smtClean="0"/>
              <a:t>What is the value of b in test 2 ?</a:t>
            </a:r>
          </a:p>
          <a:p>
            <a:endParaRPr lang="en-AU" dirty="0" smtClean="0"/>
          </a:p>
          <a:p>
            <a:r>
              <a:rPr lang="en-AU" dirty="0" smtClean="0"/>
              <a:t>Compare the values and notice which are the same or not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144558" y="254301"/>
            <a:ext cx="2927725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#include&lt;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2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r>
              <a:rPr lang="en-AU" sz="1200" dirty="0">
                <a:solidFill>
                  <a:srgbClr val="7030A0"/>
                </a:solidFill>
              </a:rPr>
              <a:t>using</a:t>
            </a:r>
            <a:r>
              <a:rPr lang="en-AU" sz="1200" dirty="0"/>
              <a:t> </a:t>
            </a:r>
            <a:r>
              <a:rPr lang="en-AU" sz="1200" dirty="0">
                <a:solidFill>
                  <a:srgbClr val="7030A0"/>
                </a:solidFill>
              </a:rPr>
              <a:t>namespace</a:t>
            </a:r>
            <a:r>
              <a:rPr lang="en-AU" sz="1200" dirty="0"/>
              <a:t> </a:t>
            </a:r>
            <a:r>
              <a:rPr lang="en-AU" sz="1200" dirty="0" err="1"/>
              <a:t>std</a:t>
            </a:r>
            <a:r>
              <a:rPr lang="en-AU" sz="1200" dirty="0"/>
              <a:t>; </a:t>
            </a:r>
          </a:p>
          <a:p>
            <a:endParaRPr lang="en-AU" sz="1200" dirty="0"/>
          </a:p>
          <a:p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/>
              <a:t> </a:t>
            </a:r>
            <a:r>
              <a:rPr lang="en-AU" sz="1200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AU" sz="1200" dirty="0"/>
              <a:t>() {  </a:t>
            </a:r>
          </a:p>
          <a:p>
            <a:r>
              <a:rPr lang="en-AU" sz="1200" dirty="0"/>
              <a:t>	</a:t>
            </a:r>
            <a:r>
              <a:rPr lang="en-AU" sz="12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200" dirty="0"/>
              <a:t> a = 10, *b = &amp;a, c = 42;</a:t>
            </a:r>
          </a:p>
          <a:p>
            <a:r>
              <a:rPr lang="en-AU" sz="1200" dirty="0"/>
              <a:t>	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 </a:t>
            </a:r>
            <a:r>
              <a:rPr lang="en-AU" sz="1200" dirty="0" smtClean="0">
                <a:solidFill>
                  <a:srgbClr val="FF0000"/>
                </a:solidFill>
              </a:rPr>
              <a:t>TEST </a:t>
            </a:r>
            <a:r>
              <a:rPr lang="en-AU" sz="1200" dirty="0">
                <a:solidFill>
                  <a:srgbClr val="FF0000"/>
                </a:solidFill>
              </a:rPr>
              <a:t>1" </a:t>
            </a:r>
            <a:r>
              <a:rPr lang="en-AU" sz="1200" dirty="0"/>
              <a:t>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"&amp;a: " </a:t>
            </a:r>
            <a:r>
              <a:rPr lang="en-AU" sz="1200" dirty="0"/>
              <a:t>&lt;&lt; &amp;a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"a: " </a:t>
            </a:r>
            <a:r>
              <a:rPr lang="en-AU" sz="1200" dirty="0"/>
              <a:t>&lt;&lt; a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"b: " </a:t>
            </a:r>
            <a:r>
              <a:rPr lang="en-AU" sz="1200" dirty="0"/>
              <a:t>&lt;&lt; b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"*b: " </a:t>
            </a:r>
            <a:r>
              <a:rPr lang="en-AU" sz="1200" dirty="0"/>
              <a:t>&lt;&lt; *b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"&amp;c: " </a:t>
            </a:r>
            <a:r>
              <a:rPr lang="en-AU" sz="1200" dirty="0"/>
              <a:t>&lt;&lt; &amp;c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"c: " </a:t>
            </a:r>
            <a:r>
              <a:rPr lang="en-AU" sz="1200" dirty="0"/>
              <a:t>&lt;&lt; c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</a:p>
          <a:p>
            <a:r>
              <a:rPr lang="en-AU" sz="1200" dirty="0"/>
              <a:t>	a = 25;</a:t>
            </a:r>
          </a:p>
          <a:p>
            <a:r>
              <a:rPr lang="en-AU" sz="1200" dirty="0"/>
              <a:t>	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 </a:t>
            </a:r>
            <a:r>
              <a:rPr lang="en-AU" sz="1200" dirty="0" smtClean="0">
                <a:solidFill>
                  <a:srgbClr val="FF0000"/>
                </a:solidFill>
              </a:rPr>
              <a:t>TEST </a:t>
            </a:r>
            <a:r>
              <a:rPr lang="en-AU" sz="1200" dirty="0">
                <a:solidFill>
                  <a:srgbClr val="FF0000"/>
                </a:solidFill>
              </a:rPr>
              <a:t>2" </a:t>
            </a:r>
            <a:r>
              <a:rPr lang="en-AU" sz="1200" dirty="0"/>
              <a:t>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"&amp;a: " </a:t>
            </a:r>
            <a:r>
              <a:rPr lang="en-AU" sz="1200" dirty="0"/>
              <a:t>&lt;&lt; &amp;a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"a: " </a:t>
            </a:r>
            <a:r>
              <a:rPr lang="en-AU" sz="1200" dirty="0"/>
              <a:t>&lt;&lt; a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"b: " </a:t>
            </a:r>
            <a:r>
              <a:rPr lang="en-AU" sz="1200" dirty="0"/>
              <a:t>&lt;&lt; b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"*b: " </a:t>
            </a:r>
            <a:r>
              <a:rPr lang="en-AU" sz="1200" dirty="0"/>
              <a:t>&lt;&lt; *b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"&amp;c: " </a:t>
            </a:r>
            <a:r>
              <a:rPr lang="en-AU" sz="1200" dirty="0"/>
              <a:t>&lt;&lt; &amp;c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"c: " </a:t>
            </a:r>
            <a:r>
              <a:rPr lang="en-AU" sz="1200" dirty="0"/>
              <a:t>&lt;&lt; c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</a:p>
          <a:p>
            <a:r>
              <a:rPr lang="en-AU" sz="1200" dirty="0"/>
              <a:t>	b = &amp;c;</a:t>
            </a:r>
          </a:p>
          <a:p>
            <a:r>
              <a:rPr lang="en-AU" sz="1200" dirty="0"/>
              <a:t>	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 </a:t>
            </a:r>
            <a:r>
              <a:rPr lang="en-AU" sz="1200" dirty="0" smtClean="0">
                <a:solidFill>
                  <a:srgbClr val="FF0000"/>
                </a:solidFill>
              </a:rPr>
              <a:t>TEST </a:t>
            </a:r>
            <a:r>
              <a:rPr lang="en-AU" sz="1200" dirty="0">
                <a:solidFill>
                  <a:srgbClr val="FF0000"/>
                </a:solidFill>
              </a:rPr>
              <a:t>3" </a:t>
            </a:r>
            <a:r>
              <a:rPr lang="en-AU" sz="1200" dirty="0"/>
              <a:t>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"&amp;a: " </a:t>
            </a:r>
            <a:r>
              <a:rPr lang="en-AU" sz="1200" dirty="0"/>
              <a:t>&lt;&lt; &amp;a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"a: " </a:t>
            </a:r>
            <a:r>
              <a:rPr lang="en-AU" sz="1200" dirty="0"/>
              <a:t>&lt;&lt; a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"b: " </a:t>
            </a:r>
            <a:r>
              <a:rPr lang="en-AU" sz="1200" dirty="0"/>
              <a:t>&lt;&lt; b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"*b: " </a:t>
            </a:r>
            <a:r>
              <a:rPr lang="en-AU" sz="1200" dirty="0"/>
              <a:t>&lt;&lt; *b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"&amp;c: " </a:t>
            </a:r>
            <a:r>
              <a:rPr lang="en-AU" sz="1200" dirty="0"/>
              <a:t>&lt;&lt; &amp;c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	</a:t>
            </a:r>
            <a:r>
              <a:rPr lang="en-AU" sz="1200" dirty="0" err="1"/>
              <a:t>cout</a:t>
            </a:r>
            <a:r>
              <a:rPr lang="en-AU" sz="1200" dirty="0"/>
              <a:t> &lt;&lt; </a:t>
            </a:r>
            <a:r>
              <a:rPr lang="en-AU" sz="1200" dirty="0">
                <a:solidFill>
                  <a:srgbClr val="FF0000"/>
                </a:solidFill>
              </a:rPr>
              <a:t>"c: " </a:t>
            </a:r>
            <a:r>
              <a:rPr lang="en-AU" sz="1200" dirty="0"/>
              <a:t>&lt;&lt; c &lt;&lt; </a:t>
            </a:r>
            <a:r>
              <a:rPr lang="en-AU" sz="1200" dirty="0" err="1"/>
              <a:t>endl</a:t>
            </a:r>
            <a:r>
              <a:rPr lang="en-AU" sz="1200" dirty="0"/>
              <a:t>;</a:t>
            </a:r>
          </a:p>
          <a:p>
            <a:r>
              <a:rPr lang="en-AU" sz="1200" dirty="0"/>
              <a:t>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46733" y="5367594"/>
            <a:ext cx="2832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!!! this code will work</a:t>
            </a:r>
          </a:p>
          <a:p>
            <a:r>
              <a:rPr lang="en-AU" dirty="0" smtClean="0"/>
              <a:t>on </a:t>
            </a:r>
            <a:r>
              <a:rPr lang="en-AU" dirty="0" err="1" smtClean="0"/>
              <a:t>ed</a:t>
            </a:r>
            <a:r>
              <a:rPr lang="en-AU" dirty="0" smtClean="0"/>
              <a:t> for test 3</a:t>
            </a:r>
          </a:p>
          <a:p>
            <a:r>
              <a:rPr lang="en-AU" dirty="0" smtClean="0"/>
              <a:t>and show that b is &amp;c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659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379453" y="1661073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sp>
        <p:nvSpPr>
          <p:cNvPr id="32" name="Rectangle 31"/>
          <p:cNvSpPr/>
          <p:nvPr/>
        </p:nvSpPr>
        <p:spPr>
          <a:xfrm>
            <a:off x="201092" y="194784"/>
            <a:ext cx="2947907" cy="1969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(default, just constructed)</a:t>
            </a: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05718" y="194784"/>
            <a:ext cx="401930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class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 smtClean="0">
                <a:solidFill>
                  <a:srgbClr val="7030A0"/>
                </a:solidFill>
              </a:rPr>
              <a:t>public</a:t>
            </a:r>
            <a:r>
              <a:rPr lang="en-AU" dirty="0"/>
              <a:t>:</a:t>
            </a:r>
          </a:p>
          <a:p>
            <a:r>
              <a:rPr lang="en-AU" dirty="0" smtClean="0"/>
              <a:t>        </a:t>
            </a:r>
            <a:r>
              <a:rPr lang="en-AU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 smtClean="0"/>
              <a:t> length</a:t>
            </a:r>
            <a:r>
              <a:rPr lang="en-AU" dirty="0"/>
              <a:t>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en-AU" dirty="0"/>
              <a:t>* head;</a:t>
            </a:r>
          </a:p>
          <a:p>
            <a:endParaRPr lang="en-AU" dirty="0"/>
          </a:p>
          <a:p>
            <a:r>
              <a:rPr lang="en-AU" dirty="0"/>
              <a:t>       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/>
              <a:t>();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/>
              <a:t>();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prepend(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append(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/>
              <a:t>removeByValue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/>
              <a:t>removeByPosition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position);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/>
              <a:t>insertByPosition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position);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/>
              <a:t>ascendingSort</a:t>
            </a:r>
            <a:r>
              <a:rPr lang="en-AU" dirty="0"/>
              <a:t>();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reverse();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display();</a:t>
            </a:r>
          </a:p>
          <a:p>
            <a:r>
              <a:rPr lang="en-AU" dirty="0"/>
              <a:t>};</a:t>
            </a:r>
          </a:p>
          <a:p>
            <a:endParaRPr lang="en-AU" dirty="0"/>
          </a:p>
          <a:p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/>
              <a:t>() // Constructor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&gt;length = 0;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this-</a:t>
            </a:r>
            <a:r>
              <a:rPr lang="en-AU" dirty="0"/>
              <a:t>&gt;head = NULL;</a:t>
            </a:r>
          </a:p>
          <a:p>
            <a:r>
              <a:rPr lang="en-AU" dirty="0"/>
              <a:t>}</a:t>
            </a:r>
            <a:endParaRPr lang="en-AU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020385" y="2549275"/>
            <a:ext cx="17576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7030A0"/>
                </a:solidFill>
              </a:rPr>
              <a:t>class</a:t>
            </a:r>
            <a:r>
              <a:rPr lang="en-AU" dirty="0"/>
              <a:t> 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Node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public</a:t>
            </a:r>
            <a:r>
              <a:rPr lang="en-AU" dirty="0"/>
              <a:t>:</a:t>
            </a:r>
          </a:p>
          <a:p>
            <a:r>
              <a:rPr lang="en-AU" dirty="0"/>
              <a:t>    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en-AU" dirty="0"/>
              <a:t>* next;</a:t>
            </a:r>
          </a:p>
          <a:p>
            <a:r>
              <a:rPr lang="en-AU" dirty="0"/>
              <a:t>        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data;</a:t>
            </a:r>
          </a:p>
          <a:p>
            <a:r>
              <a:rPr lang="en-AU" dirty="0"/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453" y="984738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0</a:t>
            </a:r>
            <a:r>
              <a:rPr lang="en-AU" dirty="0" smtClean="0">
                <a:solidFill>
                  <a:schemeClr val="tx1"/>
                </a:solidFill>
              </a:rPr>
              <a:t>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84096" y="4732951"/>
            <a:ext cx="3587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Data here is an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integer</a:t>
            </a:r>
            <a:r>
              <a:rPr lang="en-AU" dirty="0" smtClean="0"/>
              <a:t> but it could very well be a pointer pointing to an object</a:t>
            </a:r>
            <a:endParaRPr lang="en-AU" dirty="0"/>
          </a:p>
        </p:txBody>
      </p:sp>
      <p:cxnSp>
        <p:nvCxnSpPr>
          <p:cNvPr id="39" name="Straight Arrow Connector 38"/>
          <p:cNvCxnSpPr>
            <a:stCxn id="10" idx="0"/>
          </p:cNvCxnSpPr>
          <p:nvPr/>
        </p:nvCxnSpPr>
        <p:spPr>
          <a:xfrm flipH="1" flipV="1">
            <a:off x="9084484" y="4014703"/>
            <a:ext cx="693562" cy="718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128112" y="47889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8346584" y="122169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40" name="Rounded Rectangle 39"/>
          <p:cNvSpPr/>
          <p:nvPr/>
        </p:nvSpPr>
        <p:spPr>
          <a:xfrm>
            <a:off x="8282155" y="1750398"/>
            <a:ext cx="1275915" cy="473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3342" y="5903271"/>
            <a:ext cx="6066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NULL is an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integer</a:t>
            </a:r>
            <a:r>
              <a:rPr lang="en-AU" dirty="0" smtClean="0"/>
              <a:t> that can convert to pointer</a:t>
            </a:r>
            <a:br>
              <a:rPr lang="en-AU" dirty="0" smtClean="0"/>
            </a:br>
            <a:r>
              <a:rPr lang="en-AU" dirty="0" err="1" smtClean="0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dirty="0" smtClean="0"/>
              <a:t> is only used for pointers, it cannot convert to an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integer</a:t>
            </a:r>
            <a:endParaRPr lang="en-AU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5497223" y="6151910"/>
            <a:ext cx="5464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268319" y="47889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10493710" y="174228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10493710" y="116875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sp>
        <p:nvSpPr>
          <p:cNvPr id="50" name="TextBox 49"/>
          <p:cNvSpPr txBox="1"/>
          <p:nvPr/>
        </p:nvSpPr>
        <p:spPr>
          <a:xfrm>
            <a:off x="10268319" y="36520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Demo purposes</a:t>
            </a:r>
            <a:endParaRPr lang="en-AU" dirty="0"/>
          </a:p>
        </p:txBody>
      </p:sp>
      <p:sp>
        <p:nvSpPr>
          <p:cNvPr id="51" name="TextBox 50"/>
          <p:cNvSpPr txBox="1"/>
          <p:nvPr/>
        </p:nvSpPr>
        <p:spPr>
          <a:xfrm>
            <a:off x="8136891" y="58934"/>
            <a:ext cx="15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The code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5739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3358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2607686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6" name="Oval 5"/>
          <p:cNvSpPr/>
          <p:nvPr/>
        </p:nvSpPr>
        <p:spPr>
          <a:xfrm>
            <a:off x="2588749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7" name="Oval 6"/>
          <p:cNvSpPr/>
          <p:nvPr/>
        </p:nvSpPr>
        <p:spPr>
          <a:xfrm>
            <a:off x="2588749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9" name="Straight Arrow Connector 8"/>
          <p:cNvCxnSpPr>
            <a:stCxn id="6" idx="4"/>
            <a:endCxn id="5" idx="0"/>
          </p:cNvCxnSpPr>
          <p:nvPr/>
        </p:nvCxnSpPr>
        <p:spPr>
          <a:xfrm>
            <a:off x="3162278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93794" y="1412180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18" name="Rectangle 17"/>
          <p:cNvSpPr/>
          <p:nvPr/>
        </p:nvSpPr>
        <p:spPr>
          <a:xfrm>
            <a:off x="4638122" y="3784751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19" name="Oval 18"/>
          <p:cNvSpPr/>
          <p:nvPr/>
        </p:nvSpPr>
        <p:spPr>
          <a:xfrm>
            <a:off x="4619185" y="2675569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4619185" y="2102041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19" idx="4"/>
            <a:endCxn id="18" idx="0"/>
          </p:cNvCxnSpPr>
          <p:nvPr/>
        </p:nvCxnSpPr>
        <p:spPr>
          <a:xfrm>
            <a:off x="5192714" y="3103010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7" idx="1"/>
          </p:cNvCxnSpPr>
          <p:nvPr/>
        </p:nvCxnSpPr>
        <p:spPr>
          <a:xfrm>
            <a:off x="3735807" y="2315762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26" name="Straight Arrow Connector 25"/>
          <p:cNvCxnSpPr>
            <a:stCxn id="25" idx="6"/>
            <a:endCxn id="4" idx="1"/>
          </p:cNvCxnSpPr>
          <p:nvPr/>
        </p:nvCxnSpPr>
        <p:spPr>
          <a:xfrm flipV="1">
            <a:off x="1569797" y="2323875"/>
            <a:ext cx="793561" cy="54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37951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 smtClean="0"/>
              <a:t> </a:t>
            </a:r>
            <a:r>
              <a:rPr lang="en-AU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 smtClean="0">
                <a:solidFill>
                  <a:schemeClr val="accent6">
                    <a:lumMod val="75000"/>
                  </a:schemeClr>
                </a:solidFill>
              </a:rPr>
              <a:t>::append</a:t>
            </a:r>
            <a:r>
              <a:rPr lang="en-AU" dirty="0" smtClean="0"/>
              <a:t>(</a:t>
            </a:r>
            <a:r>
              <a:rPr lang="en-AU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AU" dirty="0" smtClean="0"/>
              <a:t> data) {</a:t>
            </a:r>
          </a:p>
          <a:p>
            <a:endParaRPr lang="en-AU" dirty="0" smtClean="0"/>
          </a:p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new_node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new</a:t>
            </a:r>
            <a:r>
              <a:rPr lang="en-AU" dirty="0" smtClean="0"/>
              <a:t> Node();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-&gt;data = data;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new_node</a:t>
            </a:r>
            <a:r>
              <a:rPr lang="en-AU" dirty="0" smtClean="0"/>
              <a:t>-&gt;next = </a:t>
            </a:r>
            <a:r>
              <a:rPr lang="en-AU" dirty="0" err="1" smtClean="0">
                <a:solidFill>
                  <a:schemeClr val="accent2"/>
                </a:solidFill>
              </a:rPr>
              <a:t>nullptr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 smtClean="0"/>
              <a:t>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-&gt;head;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while</a:t>
            </a:r>
            <a:r>
              <a:rPr lang="en-AU" dirty="0" smtClean="0"/>
              <a:t>(</a:t>
            </a:r>
            <a:r>
              <a:rPr lang="en-AU" dirty="0" err="1" smtClean="0"/>
              <a:t>ptr</a:t>
            </a:r>
            <a:r>
              <a:rPr lang="en-AU" dirty="0" smtClean="0"/>
              <a:t>-&gt;next){</a:t>
            </a:r>
          </a:p>
          <a:p>
            <a:r>
              <a:rPr lang="en-AU" dirty="0" smtClean="0"/>
              <a:t>        </a:t>
            </a:r>
            <a:r>
              <a:rPr lang="en-AU" dirty="0" err="1" smtClean="0"/>
              <a:t>ptr</a:t>
            </a:r>
            <a:r>
              <a:rPr lang="en-AU" dirty="0" smtClean="0"/>
              <a:t> = </a:t>
            </a:r>
            <a:r>
              <a:rPr lang="en-AU" dirty="0" err="1" smtClean="0"/>
              <a:t>ptr</a:t>
            </a:r>
            <a:r>
              <a:rPr lang="en-AU" dirty="0" smtClean="0"/>
              <a:t>-&gt;next;</a:t>
            </a:r>
          </a:p>
          <a:p>
            <a:r>
              <a:rPr lang="en-AU" dirty="0" smtClean="0"/>
              <a:t>    }</a:t>
            </a:r>
          </a:p>
          <a:p>
            <a:r>
              <a:rPr lang="en-AU" dirty="0" smtClean="0"/>
              <a:t>    </a:t>
            </a:r>
            <a:r>
              <a:rPr lang="en-AU" dirty="0" err="1" smtClean="0"/>
              <a:t>ptr</a:t>
            </a:r>
            <a:r>
              <a:rPr lang="en-AU" dirty="0" smtClean="0"/>
              <a:t>-&gt;next = </a:t>
            </a:r>
            <a:r>
              <a:rPr lang="en-AU" dirty="0" err="1" smtClean="0"/>
              <a:t>new_node</a:t>
            </a:r>
            <a:r>
              <a:rPr lang="en-AU" dirty="0" smtClean="0"/>
              <a:t>;</a:t>
            </a:r>
          </a:p>
          <a:p>
            <a:r>
              <a:rPr lang="en-AU" dirty="0" smtClean="0"/>
              <a:t>    </a:t>
            </a:r>
          </a:p>
          <a:p>
            <a:r>
              <a:rPr lang="en-AU" dirty="0" smtClean="0"/>
              <a:t>    </a:t>
            </a:r>
            <a:r>
              <a:rPr lang="en-AU" dirty="0" smtClean="0">
                <a:solidFill>
                  <a:srgbClr val="7030A0"/>
                </a:solidFill>
              </a:rPr>
              <a:t>this</a:t>
            </a:r>
            <a:r>
              <a:rPr lang="en-AU" dirty="0" smtClean="0"/>
              <a:t>-&gt;length++;</a:t>
            </a:r>
          </a:p>
          <a:p>
            <a:r>
              <a:rPr lang="en-AU" dirty="0" smtClean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354005" y="34048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6579396" y="46682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6579396" y="40946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0" idx="6"/>
            <a:endCxn id="24" idx="1"/>
          </p:cNvCxnSpPr>
          <p:nvPr/>
        </p:nvCxnSpPr>
        <p:spPr>
          <a:xfrm>
            <a:off x="5766243" y="2315762"/>
            <a:ext cx="587762" cy="20007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736202" y="4861712"/>
            <a:ext cx="284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arrow operator “-&gt;” acts like the dot “.” operator</a:t>
            </a:r>
            <a:endParaRPr lang="en-AU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9376756" y="3995651"/>
            <a:ext cx="1501834" cy="958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19936" y="750725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553" y="156029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ptr</a:t>
            </a:r>
            <a:endParaRPr lang="en-AU" dirty="0"/>
          </a:p>
        </p:txBody>
      </p:sp>
      <p:sp>
        <p:nvSpPr>
          <p:cNvPr id="33" name="Pentagon 32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append()</a:t>
            </a:r>
            <a:endParaRPr lang="en-AU" dirty="0"/>
          </a:p>
        </p:txBody>
      </p:sp>
      <p:sp>
        <p:nvSpPr>
          <p:cNvPr id="35" name="Rectangle 34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30" name="Straight Arrow Connector 29"/>
          <p:cNvCxnSpPr>
            <a:stCxn id="27" idx="4"/>
            <a:endCxn id="35" idx="0"/>
          </p:cNvCxnSpPr>
          <p:nvPr/>
        </p:nvCxnSpPr>
        <p:spPr>
          <a:xfrm>
            <a:off x="7152925" y="5095646"/>
            <a:ext cx="875579" cy="9598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201092" y="194784"/>
            <a:ext cx="7947348" cy="649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err="1" smtClean="0">
                <a:solidFill>
                  <a:schemeClr val="tx1"/>
                </a:solidFill>
              </a:rPr>
              <a:t>LinkedList</a:t>
            </a:r>
            <a:endParaRPr lang="en-AU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94876" y="346193"/>
            <a:ext cx="345729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dirty="0"/>
              <a:t> </a:t>
            </a:r>
            <a:r>
              <a:rPr lang="en-AU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dirty="0">
                <a:solidFill>
                  <a:schemeClr val="accent6">
                    <a:lumMod val="75000"/>
                  </a:schemeClr>
                </a:solidFill>
              </a:rPr>
              <a:t>::prepend</a:t>
            </a:r>
            <a:r>
              <a:rPr lang="en-AU" dirty="0"/>
              <a:t>(</a:t>
            </a:r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/>
              <a:t> data)</a:t>
            </a:r>
          </a:p>
          <a:p>
            <a:r>
              <a:rPr lang="en-AU" dirty="0"/>
              <a:t>{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Node*</a:t>
            </a:r>
            <a:r>
              <a:rPr lang="en-AU" dirty="0"/>
              <a:t> </a:t>
            </a:r>
            <a:r>
              <a:rPr lang="en-AU" dirty="0" err="1"/>
              <a:t>new_node</a:t>
            </a:r>
            <a:r>
              <a:rPr lang="en-AU" dirty="0"/>
              <a:t> = </a:t>
            </a:r>
            <a:r>
              <a:rPr lang="en-AU" dirty="0">
                <a:solidFill>
                  <a:srgbClr val="7030A0"/>
                </a:solidFill>
              </a:rPr>
              <a:t>new</a:t>
            </a:r>
            <a:r>
              <a:rPr lang="en-AU" dirty="0"/>
              <a:t> Node();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-&gt;data = data;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 err="1"/>
              <a:t>new_node</a:t>
            </a:r>
            <a:r>
              <a:rPr lang="en-AU" dirty="0"/>
              <a:t>-&gt;next =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-&gt;head;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-&gt;head = </a:t>
            </a:r>
            <a:r>
              <a:rPr lang="en-AU" dirty="0" err="1"/>
              <a:t>new_node</a:t>
            </a:r>
            <a:r>
              <a:rPr lang="en-AU" dirty="0"/>
              <a:t>;</a:t>
            </a:r>
          </a:p>
          <a:p>
            <a:r>
              <a:rPr lang="en-AU" dirty="0"/>
              <a:t>    </a:t>
            </a:r>
          </a:p>
          <a:p>
            <a:r>
              <a:rPr lang="en-AU" dirty="0"/>
              <a:t>    </a:t>
            </a:r>
            <a:r>
              <a:rPr lang="en-AU" dirty="0">
                <a:solidFill>
                  <a:srgbClr val="7030A0"/>
                </a:solidFill>
              </a:rPr>
              <a:t>this</a:t>
            </a:r>
            <a:r>
              <a:rPr lang="en-AU" dirty="0"/>
              <a:t>-&gt;length++;</a:t>
            </a:r>
          </a:p>
          <a:p>
            <a:r>
              <a:rPr lang="en-AU" dirty="0"/>
              <a:t>}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6740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24" name="Rectangle 23"/>
          <p:cNvSpPr/>
          <p:nvPr/>
        </p:nvSpPr>
        <p:spPr>
          <a:xfrm>
            <a:off x="4381068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27" name="Oval 26"/>
          <p:cNvSpPr/>
          <p:nvPr/>
        </p:nvSpPr>
        <p:spPr>
          <a:xfrm>
            <a:off x="4362131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28" name="Oval 27"/>
          <p:cNvSpPr/>
          <p:nvPr/>
        </p:nvSpPr>
        <p:spPr>
          <a:xfrm>
            <a:off x="4362131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7" idx="4"/>
            <a:endCxn id="24" idx="0"/>
          </p:cNvCxnSpPr>
          <p:nvPr/>
        </p:nvCxnSpPr>
        <p:spPr>
          <a:xfrm>
            <a:off x="4935660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167176" y="1385125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/>
              <a:t>n</a:t>
            </a:r>
            <a:r>
              <a:rPr lang="en-AU" dirty="0" smtClean="0"/>
              <a:t>ode</a:t>
            </a:r>
            <a:endParaRPr lang="en-AU" dirty="0"/>
          </a:p>
        </p:txBody>
      </p:sp>
      <p:sp>
        <p:nvSpPr>
          <p:cNvPr id="31" name="Rectangle 30"/>
          <p:cNvSpPr/>
          <p:nvPr/>
        </p:nvSpPr>
        <p:spPr>
          <a:xfrm>
            <a:off x="6411504" y="3757696"/>
            <a:ext cx="1109183" cy="838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sp>
        <p:nvSpPr>
          <p:cNvPr id="33" name="Oval 32"/>
          <p:cNvSpPr/>
          <p:nvPr/>
        </p:nvSpPr>
        <p:spPr>
          <a:xfrm>
            <a:off x="6392567" y="2648514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6392567" y="2074986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3" idx="4"/>
            <a:endCxn id="31" idx="0"/>
          </p:cNvCxnSpPr>
          <p:nvPr/>
        </p:nvCxnSpPr>
        <p:spPr>
          <a:xfrm>
            <a:off x="6966096" y="3075955"/>
            <a:ext cx="0" cy="6817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6"/>
            <a:endCxn id="30" idx="1"/>
          </p:cNvCxnSpPr>
          <p:nvPr/>
        </p:nvCxnSpPr>
        <p:spPr>
          <a:xfrm>
            <a:off x="5509189" y="2288707"/>
            <a:ext cx="657987" cy="81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2739" y="2115568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</a:t>
            </a:r>
            <a:r>
              <a:rPr lang="en-AU" dirty="0" smtClean="0"/>
              <a:t>ead</a:t>
            </a:r>
            <a:endParaRPr lang="en-AU" dirty="0"/>
          </a:p>
        </p:txBody>
      </p:sp>
      <p:cxnSp>
        <p:nvCxnSpPr>
          <p:cNvPr id="38" name="Straight Arrow Connector 37"/>
          <p:cNvCxnSpPr>
            <a:stCxn id="37" idx="6"/>
            <a:endCxn id="41" idx="1"/>
          </p:cNvCxnSpPr>
          <p:nvPr/>
        </p:nvCxnSpPr>
        <p:spPr>
          <a:xfrm>
            <a:off x="1569797" y="2329289"/>
            <a:ext cx="470412" cy="15259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040209" y="2943516"/>
            <a:ext cx="1584000" cy="182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err="1" smtClean="0"/>
              <a:t>new_node</a:t>
            </a:r>
            <a:endParaRPr lang="en-AU" dirty="0"/>
          </a:p>
        </p:txBody>
      </p:sp>
      <p:sp>
        <p:nvSpPr>
          <p:cNvPr id="42" name="Oval 41"/>
          <p:cNvSpPr/>
          <p:nvPr/>
        </p:nvSpPr>
        <p:spPr>
          <a:xfrm>
            <a:off x="2265600" y="4206905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data</a:t>
            </a:r>
            <a:endParaRPr lang="en-AU" dirty="0"/>
          </a:p>
        </p:txBody>
      </p:sp>
      <p:sp>
        <p:nvSpPr>
          <p:cNvPr id="43" name="Oval 42"/>
          <p:cNvSpPr/>
          <p:nvPr/>
        </p:nvSpPr>
        <p:spPr>
          <a:xfrm>
            <a:off x="2265600" y="3633377"/>
            <a:ext cx="1147058" cy="42744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next</a:t>
            </a:r>
            <a:endParaRPr lang="en-AU" dirty="0"/>
          </a:p>
        </p:txBody>
      </p:sp>
      <p:cxnSp>
        <p:nvCxnSpPr>
          <p:cNvPr id="46" name="Straight Arrow Connector 45"/>
          <p:cNvCxnSpPr>
            <a:stCxn id="43" idx="6"/>
            <a:endCxn id="23" idx="1"/>
          </p:cNvCxnSpPr>
          <p:nvPr/>
        </p:nvCxnSpPr>
        <p:spPr>
          <a:xfrm flipV="1">
            <a:off x="3412658" y="2296820"/>
            <a:ext cx="724082" cy="15502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68633" y="730439"/>
            <a:ext cx="1714469" cy="473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dirty="0">
                <a:solidFill>
                  <a:schemeClr val="tx1"/>
                </a:solidFill>
              </a:rPr>
              <a:t> length = </a:t>
            </a:r>
            <a:r>
              <a:rPr lang="en-AU" dirty="0" smtClean="0">
                <a:solidFill>
                  <a:schemeClr val="tx1"/>
                </a:solidFill>
              </a:rPr>
              <a:t>3;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 flipH="1">
            <a:off x="7139096" y="5567890"/>
            <a:ext cx="1586261" cy="1018910"/>
          </a:xfrm>
          <a:prstGeom prst="homePlate">
            <a:avLst>
              <a:gd name="adj" fmla="val 3577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dirty="0" smtClean="0"/>
              <a:t>prepend()</a:t>
            </a:r>
            <a:endParaRPr lang="en-AU" dirty="0"/>
          </a:p>
        </p:txBody>
      </p:sp>
      <p:sp>
        <p:nvSpPr>
          <p:cNvPr id="39" name="Rectangle 38"/>
          <p:cNvSpPr/>
          <p:nvPr/>
        </p:nvSpPr>
        <p:spPr>
          <a:xfrm>
            <a:off x="7571304" y="6055535"/>
            <a:ext cx="9144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</a:t>
            </a:r>
            <a:r>
              <a:rPr lang="en-AU" dirty="0" smtClean="0"/>
              <a:t>ata</a:t>
            </a:r>
            <a:endParaRPr lang="en-AU" dirty="0"/>
          </a:p>
        </p:txBody>
      </p:sp>
      <p:cxnSp>
        <p:nvCxnSpPr>
          <p:cNvPr id="45" name="Straight Arrow Connector 44"/>
          <p:cNvCxnSpPr>
            <a:stCxn id="42" idx="4"/>
            <a:endCxn id="39" idx="1"/>
          </p:cNvCxnSpPr>
          <p:nvPr/>
        </p:nvCxnSpPr>
        <p:spPr>
          <a:xfrm>
            <a:off x="2839129" y="4634346"/>
            <a:ext cx="4732175" cy="160406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92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6297" y="171161"/>
            <a:ext cx="10696430" cy="1295173"/>
          </a:xfrm>
        </p:spPr>
        <p:txBody>
          <a:bodyPr>
            <a:normAutofit fontScale="90000"/>
          </a:bodyPr>
          <a:lstStyle/>
          <a:p>
            <a:r>
              <a:rPr lang="en-AU" sz="2400" dirty="0" smtClean="0"/>
              <a:t>How to deal with </a:t>
            </a:r>
            <a:r>
              <a:rPr lang="en-AU" sz="2400" dirty="0" err="1" smtClean="0"/>
              <a:t>cpp</a:t>
            </a:r>
            <a:r>
              <a:rPr lang="en-AU" sz="2400" dirty="0" smtClean="0"/>
              <a:t> and h files:</a:t>
            </a:r>
            <a:br>
              <a:rPr lang="en-AU" sz="2400" dirty="0" smtClean="0"/>
            </a:br>
            <a:r>
              <a:rPr lang="en-AU" sz="2400" dirty="0" smtClean="0"/>
              <a:t>	write your code,</a:t>
            </a:r>
            <a:br>
              <a:rPr lang="en-AU" sz="2400" dirty="0" smtClean="0"/>
            </a:br>
            <a:r>
              <a:rPr lang="en-AU" sz="2400" dirty="0" smtClean="0"/>
              <a:t>		then split it up between </a:t>
            </a:r>
            <a:r>
              <a:rPr lang="en-AU" sz="2400" b="1" dirty="0" err="1" smtClean="0"/>
              <a:t>cpp</a:t>
            </a:r>
            <a:r>
              <a:rPr lang="en-AU" sz="2400" b="1" dirty="0" smtClean="0"/>
              <a:t> for implementation</a:t>
            </a:r>
            <a:r>
              <a:rPr lang="en-AU" sz="2400" dirty="0" smtClean="0"/>
              <a:t/>
            </a:r>
            <a:br>
              <a:rPr lang="en-AU" sz="2400" dirty="0" smtClean="0"/>
            </a:br>
            <a:r>
              <a:rPr lang="en-AU" sz="2400" dirty="0" smtClean="0"/>
              <a:t>			and </a:t>
            </a:r>
            <a:r>
              <a:rPr lang="en-AU" sz="2400" b="1" dirty="0" smtClean="0"/>
              <a:t>h for declaration</a:t>
            </a:r>
            <a:endParaRPr lang="en-AU" sz="24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7866" y="1816335"/>
            <a:ext cx="5387975" cy="565004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dirty="0" err="1" smtClean="0"/>
              <a:t>cpp</a:t>
            </a:r>
            <a:r>
              <a:rPr lang="en-AU" dirty="0" smtClean="0"/>
              <a:t> contains the implementation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7866" y="2471971"/>
            <a:ext cx="5554230" cy="14080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//insert code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…</a:t>
            </a:r>
            <a:endParaRPr lang="en-AU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237851" y="1880046"/>
            <a:ext cx="5183188" cy="478154"/>
          </a:xfrm>
        </p:spPr>
        <p:txBody>
          <a:bodyPr>
            <a:normAutofit/>
          </a:bodyPr>
          <a:lstStyle/>
          <a:p>
            <a:r>
              <a:rPr lang="en-AU" dirty="0" smtClean="0"/>
              <a:t>The h contains the declarations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63961" y="2472056"/>
            <a:ext cx="5878629" cy="236355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sz="1800" dirty="0" err="1">
                <a:solidFill>
                  <a:schemeClr val="accent4">
                    <a:lumMod val="75000"/>
                  </a:schemeClr>
                </a:solidFill>
              </a:rPr>
              <a:t>ifndef</a:t>
            </a: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 LINKEDLIST_H_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#define LINKEDLIST_H</a:t>
            </a:r>
            <a:r>
              <a:rPr lang="en-AU" sz="1800" dirty="0" smtClean="0">
                <a:solidFill>
                  <a:schemeClr val="accent4">
                    <a:lumMod val="75000"/>
                  </a:schemeClr>
                </a:solidFill>
              </a:rPr>
              <a:t>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//insert declaration here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sz="1800" dirty="0" err="1">
                <a:solidFill>
                  <a:schemeClr val="accent4">
                    <a:lumMod val="75000"/>
                  </a:schemeClr>
                </a:solidFill>
              </a:rPr>
              <a:t>endif</a:t>
            </a:r>
            <a:endParaRPr lang="en-AU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38488" y="4939166"/>
            <a:ext cx="46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r>
              <a:rPr lang="en-AU" dirty="0" smtClean="0"/>
              <a:t> method methods </a:t>
            </a:r>
            <a:r>
              <a:rPr lang="en-AU" b="1" dirty="0" smtClean="0"/>
              <a:t>MUST</a:t>
            </a:r>
            <a:r>
              <a:rPr lang="en-AU" dirty="0" smtClean="0"/>
              <a:t> </a:t>
            </a:r>
            <a:r>
              <a:rPr lang="en-AU" b="1" dirty="0" smtClean="0"/>
              <a:t>BE</a:t>
            </a:r>
            <a:r>
              <a:rPr lang="en-AU" dirty="0" smtClean="0"/>
              <a:t> overridden</a:t>
            </a:r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3377973" y="5885855"/>
            <a:ext cx="846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Virtual</a:t>
            </a:r>
            <a:r>
              <a:rPr lang="en-AU" dirty="0" smtClean="0"/>
              <a:t> methods </a:t>
            </a:r>
            <a:r>
              <a:rPr lang="en-AU" b="1" dirty="0" smtClean="0"/>
              <a:t>can</a:t>
            </a:r>
            <a:r>
              <a:rPr lang="en-AU" dirty="0" smtClean="0"/>
              <a:t> </a:t>
            </a:r>
            <a:r>
              <a:rPr lang="en-AU" b="1" dirty="0" smtClean="0"/>
              <a:t>be</a:t>
            </a:r>
            <a:r>
              <a:rPr lang="en-AU" dirty="0" smtClean="0"/>
              <a:t> overridden</a:t>
            </a:r>
          </a:p>
          <a:p>
            <a:pPr algn="r"/>
            <a:r>
              <a:rPr lang="en-AU" dirty="0"/>
              <a:t>	 </a:t>
            </a: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virtual void </a:t>
            </a:r>
            <a:r>
              <a:rPr lang="en-AU" dirty="0" smtClean="0"/>
              <a:t>method() </a:t>
            </a:r>
            <a:r>
              <a:rPr lang="en-AU" dirty="0"/>
              <a:t>= </a:t>
            </a:r>
            <a:r>
              <a:rPr lang="en-AU" dirty="0" smtClean="0"/>
              <a:t>0; means that it has nothing (it is purely </a:t>
            </a:r>
            <a:r>
              <a:rPr lang="en-AU" dirty="0" smtClean="0">
                <a:solidFill>
                  <a:schemeClr val="accent1">
                    <a:lumMod val="50000"/>
                  </a:schemeClr>
                </a:solidFill>
              </a:rPr>
              <a:t>virtual</a:t>
            </a:r>
            <a:r>
              <a:rPr lang="en-AU" dirty="0" smtClean="0"/>
              <a:t>)</a:t>
            </a:r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8930157" y="2619908"/>
            <a:ext cx="29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These say when compiling</a:t>
            </a:r>
            <a:br>
              <a:rPr lang="en-AU" dirty="0" smtClean="0"/>
            </a:br>
            <a:r>
              <a:rPr lang="en-AU" dirty="0" smtClean="0"/>
              <a:t>“if it is not defined, define it”</a:t>
            </a:r>
            <a:endParaRPr lang="en-AU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8502716" y="2855703"/>
            <a:ext cx="427441" cy="8737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710423" y="3840852"/>
            <a:ext cx="180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End if statement</a:t>
            </a:r>
            <a:endParaRPr lang="en-AU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7036429" y="4025518"/>
            <a:ext cx="673994" cy="1902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19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6297" y="171162"/>
            <a:ext cx="10696430" cy="47538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more practical example</a:t>
            </a:r>
            <a:endParaRPr lang="en-AU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83152" y="737178"/>
            <a:ext cx="4353503" cy="565004"/>
          </a:xfrm>
        </p:spPr>
        <p:txBody>
          <a:bodyPr/>
          <a:lstStyle/>
          <a:p>
            <a:r>
              <a:rPr lang="en-AU" dirty="0" smtClean="0"/>
              <a:t>place the code in the </a:t>
            </a:r>
            <a:r>
              <a:rPr lang="en-AU" dirty="0" err="1" smtClean="0"/>
              <a:t>cpp</a:t>
            </a:r>
            <a:r>
              <a:rPr lang="en-AU" dirty="0" smtClean="0"/>
              <a:t> file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83152" y="1392814"/>
            <a:ext cx="5554230" cy="50911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#include &lt;</a:t>
            </a:r>
            <a:r>
              <a:rPr lang="en-AU" sz="1800" dirty="0" err="1">
                <a:solidFill>
                  <a:schemeClr val="accent1">
                    <a:lumMod val="50000"/>
                  </a:schemeClr>
                </a:solidFill>
              </a:rPr>
              <a:t>iostream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#include "</a:t>
            </a:r>
            <a:r>
              <a:rPr lang="en-AU" sz="1800" dirty="0" err="1">
                <a:solidFill>
                  <a:schemeClr val="accent1">
                    <a:lumMod val="50000"/>
                  </a:schemeClr>
                </a:solidFill>
              </a:rPr>
              <a:t>linkedList.h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7030A0"/>
                </a:solidFill>
              </a:rPr>
              <a:t>using namespace </a:t>
            </a: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AU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>
                <a:solidFill>
                  <a:schemeClr val="accent6">
                    <a:lumMod val="75000"/>
                  </a:schemeClr>
                </a:solidFill>
              </a:rPr>
              <a:t>::Node::Node</a:t>
            </a:r>
            <a:r>
              <a:rPr lang="en-AU" sz="1800" dirty="0"/>
              <a:t>(</a:t>
            </a:r>
            <a:r>
              <a:rPr lang="en-AU" sz="1800" dirty="0" err="1"/>
              <a:t>int</a:t>
            </a:r>
            <a:r>
              <a:rPr lang="en-AU" sz="1800" dirty="0"/>
              <a:t> data, Node * next){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  <a:r>
              <a:rPr lang="en-AU" sz="1800" dirty="0">
                <a:solidFill>
                  <a:srgbClr val="7030A0"/>
                </a:solidFill>
              </a:rPr>
              <a:t>this-</a:t>
            </a:r>
            <a:r>
              <a:rPr lang="en-AU" sz="1800" dirty="0"/>
              <a:t>&gt;data =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  <a:r>
              <a:rPr lang="en-AU" sz="1800" dirty="0">
                <a:solidFill>
                  <a:srgbClr val="7030A0"/>
                </a:solidFill>
              </a:rPr>
              <a:t>this-</a:t>
            </a:r>
            <a:r>
              <a:rPr lang="en-AU" sz="1800" dirty="0"/>
              <a:t>&gt;next =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err="1" smtClean="0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::Node::~Node</a:t>
            </a:r>
            <a:r>
              <a:rPr lang="en-AU" sz="1800" dirty="0" smtClean="0"/>
              <a:t>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/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  <a:r>
              <a:rPr lang="en-AU" sz="1800" dirty="0">
                <a:solidFill>
                  <a:srgbClr val="7030A0"/>
                </a:solidFill>
              </a:rPr>
              <a:t>this-</a:t>
            </a:r>
            <a:r>
              <a:rPr lang="en-AU" sz="1800" dirty="0"/>
              <a:t>&gt;head = </a:t>
            </a:r>
            <a:r>
              <a:rPr lang="en-AU" sz="1800" dirty="0" err="1">
                <a:solidFill>
                  <a:schemeClr val="accent2">
                    <a:lumMod val="75000"/>
                  </a:schemeClr>
                </a:solidFill>
              </a:rPr>
              <a:t>nullptr</a:t>
            </a:r>
            <a:r>
              <a:rPr lang="en-AU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 smtClean="0"/>
              <a:t>…</a:t>
            </a:r>
            <a:endParaRPr lang="en-AU" sz="18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198" y="681498"/>
            <a:ext cx="5183188" cy="794183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Place the declarations in the h file</a:t>
            </a:r>
          </a:p>
          <a:p>
            <a:r>
              <a:rPr lang="en-AU" dirty="0" smtClean="0"/>
              <a:t> in between </a:t>
            </a:r>
            <a:r>
              <a:rPr lang="en-AU" dirty="0" smtClean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dirty="0" err="1" smtClean="0">
                <a:solidFill>
                  <a:schemeClr val="accent4">
                    <a:lumMod val="75000"/>
                  </a:schemeClr>
                </a:solidFill>
              </a:rPr>
              <a:t>ifndef</a:t>
            </a:r>
            <a:r>
              <a:rPr lang="en-AU" dirty="0" smtClean="0">
                <a:solidFill>
                  <a:schemeClr val="accent4">
                    <a:lumMod val="75000"/>
                  </a:schemeClr>
                </a:solidFill>
              </a:rPr>
              <a:t> #define </a:t>
            </a:r>
            <a:r>
              <a:rPr lang="en-AU" dirty="0" smtClean="0"/>
              <a:t>and </a:t>
            </a:r>
            <a:r>
              <a:rPr lang="en-AU" dirty="0" smtClean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dirty="0" err="1" smtClean="0">
                <a:solidFill>
                  <a:schemeClr val="accent4">
                    <a:lumMod val="75000"/>
                  </a:schemeClr>
                </a:solidFill>
              </a:rPr>
              <a:t>endif</a:t>
            </a:r>
            <a:endParaRPr lang="en-AU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199" y="1450564"/>
            <a:ext cx="5878629" cy="539299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sz="1800" dirty="0" err="1">
                <a:solidFill>
                  <a:schemeClr val="accent4">
                    <a:lumMod val="75000"/>
                  </a:schemeClr>
                </a:solidFill>
              </a:rPr>
              <a:t>ifndef</a:t>
            </a: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 LINKEDLIST_H_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#define LINKEDLIST_H</a:t>
            </a:r>
            <a:r>
              <a:rPr lang="en-AU" sz="1800" dirty="0" smtClean="0">
                <a:solidFill>
                  <a:schemeClr val="accent4">
                    <a:lumMod val="75000"/>
                  </a:schemeClr>
                </a:solidFill>
              </a:rPr>
              <a:t>_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rgbClr val="7030A0"/>
                </a:solidFill>
              </a:rPr>
              <a:t>class</a:t>
            </a:r>
            <a:r>
              <a:rPr lang="en-AU" sz="1800" dirty="0"/>
              <a:t> </a:t>
            </a: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/>
              <a:t> : </a:t>
            </a:r>
            <a:r>
              <a:rPr lang="en-AU" sz="1800" dirty="0">
                <a:solidFill>
                  <a:srgbClr val="7030A0"/>
                </a:solidFill>
              </a:rPr>
              <a:t>public</a:t>
            </a:r>
            <a:r>
              <a:rPr lang="en-AU" sz="1800" dirty="0"/>
              <a:t> </a:t>
            </a:r>
            <a:r>
              <a:rPr lang="en-AU" sz="1800" dirty="0" err="1" smtClean="0">
                <a:solidFill>
                  <a:schemeClr val="accent6">
                    <a:lumMod val="75000"/>
                  </a:schemeClr>
                </a:solidFill>
              </a:rPr>
              <a:t>BaseList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AU" sz="1800" dirty="0" smtClean="0"/>
              <a:t>{</a:t>
            </a: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  <a:r>
              <a:rPr lang="en-AU" sz="1800" dirty="0">
                <a:solidFill>
                  <a:srgbClr val="7030A0"/>
                </a:solidFill>
              </a:rPr>
              <a:t>private</a:t>
            </a:r>
            <a:r>
              <a:rPr lang="en-AU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</a:t>
            </a:r>
            <a:r>
              <a:rPr lang="en-AU" sz="1800" dirty="0">
                <a:solidFill>
                  <a:srgbClr val="7030A0"/>
                </a:solidFill>
              </a:rPr>
              <a:t>class</a:t>
            </a:r>
            <a:r>
              <a:rPr lang="en-AU" sz="1800" dirty="0"/>
              <a:t> </a:t>
            </a:r>
            <a:r>
              <a:rPr lang="en-AU" sz="1800" dirty="0" smtClean="0">
                <a:solidFill>
                  <a:schemeClr val="accent6">
                    <a:lumMod val="75000"/>
                  </a:schemeClr>
                </a:solidFill>
              </a:rPr>
              <a:t>Node </a:t>
            </a:r>
            <a:r>
              <a:rPr lang="en-AU" sz="1800" dirty="0" smtClean="0"/>
              <a:t>{</a:t>
            </a: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  </a:t>
            </a:r>
            <a:r>
              <a:rPr lang="en-AU" sz="1800" dirty="0">
                <a:solidFill>
                  <a:srgbClr val="7030A0"/>
                </a:solidFill>
              </a:rPr>
              <a:t>public</a:t>
            </a:r>
            <a:r>
              <a:rPr lang="en-AU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    </a:t>
            </a:r>
            <a:r>
              <a:rPr lang="en-AU" sz="18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800" dirty="0"/>
              <a:t> data</a:t>
            </a:r>
            <a:r>
              <a:rPr lang="en-AU" sz="1800" dirty="0" smtClean="0"/>
              <a:t>; 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en-AU" sz="1800" dirty="0"/>
              <a:t> *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    </a:t>
            </a:r>
            <a:r>
              <a:rPr lang="en-AU" sz="1800" dirty="0">
                <a:solidFill>
                  <a:schemeClr val="accent6">
                    <a:lumMod val="75000"/>
                  </a:schemeClr>
                </a:solidFill>
              </a:rPr>
              <a:t>Node</a:t>
            </a:r>
            <a:r>
              <a:rPr lang="en-AU" sz="1800" dirty="0"/>
              <a:t>(</a:t>
            </a:r>
            <a:r>
              <a:rPr lang="en-AU" sz="1800" dirty="0" err="1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AU" sz="1800" dirty="0"/>
              <a:t> data, 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en-AU" sz="1800" dirty="0"/>
              <a:t> * next);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    </a:t>
            </a:r>
            <a:r>
              <a:rPr lang="en-AU" sz="1800" dirty="0">
                <a:solidFill>
                  <a:schemeClr val="accent6">
                    <a:lumMod val="75000"/>
                  </a:schemeClr>
                </a:solidFill>
              </a:rPr>
              <a:t>~Node</a:t>
            </a:r>
            <a:r>
              <a:rPr lang="en-AU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Node</a:t>
            </a:r>
            <a:r>
              <a:rPr lang="en-AU" sz="1800" dirty="0"/>
              <a:t> *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  <a:r>
              <a:rPr lang="en-AU" sz="1800" dirty="0">
                <a:solidFill>
                  <a:srgbClr val="7030A0"/>
                </a:solidFill>
              </a:rPr>
              <a:t>public</a:t>
            </a:r>
            <a:r>
              <a:rPr lang="en-AU" sz="18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</a:t>
            </a: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~</a:t>
            </a:r>
            <a:r>
              <a:rPr lang="en-AU" sz="1800" dirty="0" err="1">
                <a:solidFill>
                  <a:schemeClr val="accent6">
                    <a:lumMod val="75000"/>
                  </a:schemeClr>
                </a:solidFill>
              </a:rPr>
              <a:t>LinkedList</a:t>
            </a:r>
            <a:r>
              <a:rPr lang="en-AU" sz="1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800" dirty="0"/>
              <a:t> prepend(</a:t>
            </a:r>
            <a:r>
              <a:rPr lang="en-AU" sz="1800" dirty="0" err="1"/>
              <a:t>int</a:t>
            </a:r>
            <a:r>
              <a:rPr lang="en-AU" sz="1800" dirty="0"/>
              <a:t> 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800" dirty="0"/>
              <a:t> append(</a:t>
            </a:r>
            <a:r>
              <a:rPr lang="en-AU" sz="1800" dirty="0" err="1"/>
              <a:t>int</a:t>
            </a:r>
            <a:r>
              <a:rPr lang="en-AU" sz="1800" dirty="0"/>
              <a:t> 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    </a:t>
            </a:r>
            <a:r>
              <a:rPr lang="en-AU" sz="1800" dirty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AU" sz="1800" dirty="0"/>
              <a:t> display();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/>
              <a:t>};</a:t>
            </a:r>
            <a:endParaRPr lang="en-AU" sz="1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1800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AU" sz="1800" dirty="0" err="1">
                <a:solidFill>
                  <a:schemeClr val="accent4">
                    <a:lumMod val="75000"/>
                  </a:schemeClr>
                </a:solidFill>
              </a:rPr>
              <a:t>endif</a:t>
            </a:r>
            <a:endParaRPr lang="en-AU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38395" y="1598416"/>
            <a:ext cx="297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These say when compiling</a:t>
            </a:r>
            <a:br>
              <a:rPr lang="en-AU" dirty="0" smtClean="0"/>
            </a:br>
            <a:r>
              <a:rPr lang="en-AU" dirty="0" smtClean="0"/>
              <a:t>“if it is not defined, define it”</a:t>
            </a:r>
            <a:endParaRPr lang="en-AU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8153851" y="1660347"/>
            <a:ext cx="784544" cy="26123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3820912" y="5524901"/>
            <a:ext cx="2348564" cy="192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31772" y="5155569"/>
            <a:ext cx="177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Code goes in </a:t>
            </a:r>
            <a:r>
              <a:rPr lang="en-AU" dirty="0" err="1" smtClean="0"/>
              <a:t>cpp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652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1210</Words>
  <Application>Microsoft Office PowerPoint</Application>
  <PresentationFormat>Widescreen</PresentationFormat>
  <Paragraphs>245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deal with cpp and h files:  write your code,   then split it up between cpp for implementation    and h for declaration</vt:lpstr>
      <vt:lpstr>A more practical example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Dolmark</dc:creator>
  <cp:lastModifiedBy>Thomas Dolmark</cp:lastModifiedBy>
  <cp:revision>46</cp:revision>
  <dcterms:created xsi:type="dcterms:W3CDTF">2020-03-25T02:51:40Z</dcterms:created>
  <dcterms:modified xsi:type="dcterms:W3CDTF">2020-04-02T04:56:48Z</dcterms:modified>
</cp:coreProperties>
</file>