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9" r:id="rId3"/>
    <p:sldId id="278" r:id="rId4"/>
    <p:sldId id="272" r:id="rId5"/>
    <p:sldId id="271" r:id="rId6"/>
    <p:sldId id="274" r:id="rId7"/>
    <p:sldId id="276" r:id="rId8"/>
    <p:sldId id="268" r:id="rId9"/>
    <p:sldId id="260" r:id="rId10"/>
    <p:sldId id="269" r:id="rId11"/>
    <p:sldId id="270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0" y="1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19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549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750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352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439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2/04/2020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13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2/04/2020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951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2/04/2020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156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2/04/2020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457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2/04/2020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982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2/04/2020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845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63102-4606-49F1-850B-4D4301E23A36}" type="datetimeFigureOut">
              <a:rPr lang="en-AU" smtClean="0"/>
              <a:pPr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327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6119" y="453081"/>
            <a:ext cx="4060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C++ has 3 access modifiers</a:t>
            </a:r>
            <a:endParaRPr lang="en-AU" sz="2800" dirty="0"/>
          </a:p>
        </p:txBody>
      </p:sp>
      <p:sp>
        <p:nvSpPr>
          <p:cNvPr id="5" name="Oval 4"/>
          <p:cNvSpPr/>
          <p:nvPr/>
        </p:nvSpPr>
        <p:spPr>
          <a:xfrm>
            <a:off x="5247502" y="181233"/>
            <a:ext cx="6400800" cy="640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8114270" y="321277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Public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51124" y="5844746"/>
            <a:ext cx="216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This means everyone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198970" y="1033849"/>
            <a:ext cx="4572000" cy="45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7986141" y="1242541"/>
            <a:ext cx="1100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Protected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33742" y="4937210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Child classes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101015" y="1935892"/>
            <a:ext cx="2743200" cy="2743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8091051" y="2091036"/>
            <a:ext cx="835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Private</a:t>
            </a:r>
            <a:endParaRPr lang="en-AU" dirty="0"/>
          </a:p>
        </p:txBody>
      </p:sp>
      <p:sp>
        <p:nvSpPr>
          <p:cNvPr id="13" name="Rectangle 12"/>
          <p:cNvSpPr/>
          <p:nvPr/>
        </p:nvSpPr>
        <p:spPr>
          <a:xfrm>
            <a:off x="7763721" y="3944550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rgbClr val="7030A0"/>
                </a:solidFill>
              </a:rPr>
              <a:t>this</a:t>
            </a:r>
            <a:r>
              <a:rPr lang="en-AU" dirty="0" smtClean="0">
                <a:solidFill>
                  <a:schemeClr val="bg1"/>
                </a:solidFill>
              </a:rPr>
              <a:t> class only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22777" y="2998912"/>
            <a:ext cx="2019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Getters() 	</a:t>
            </a:r>
            <a:r>
              <a:rPr lang="en-AU" dirty="0" err="1" smtClean="0">
                <a:solidFill>
                  <a:schemeClr val="bg1"/>
                </a:solidFill>
              </a:rPr>
              <a:t>Accessors</a:t>
            </a:r>
            <a:endParaRPr lang="en-AU" dirty="0" smtClean="0">
              <a:solidFill>
                <a:schemeClr val="bg1"/>
              </a:solidFill>
            </a:endParaRPr>
          </a:p>
          <a:p>
            <a:r>
              <a:rPr lang="en-AU" dirty="0" smtClean="0"/>
              <a:t>Setters ()	</a:t>
            </a:r>
            <a:r>
              <a:rPr lang="en-AU" dirty="0" err="1" smtClean="0">
                <a:solidFill>
                  <a:schemeClr val="bg1"/>
                </a:solidFill>
              </a:rPr>
              <a:t>Mutators</a:t>
            </a:r>
            <a:endParaRPr lang="en-AU" dirty="0" smtClean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96773" y="2597432"/>
            <a:ext cx="2573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Considered good practice</a:t>
            </a:r>
          </a:p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Enforces encapsulation</a:t>
            </a:r>
          </a:p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Allows to hide logic</a:t>
            </a:r>
          </a:p>
        </p:txBody>
      </p:sp>
      <p:cxnSp>
        <p:nvCxnSpPr>
          <p:cNvPr id="18" name="Straight Arrow Connector 17"/>
          <p:cNvCxnSpPr>
            <a:stCxn id="15" idx="3"/>
            <a:endCxn id="14" idx="1"/>
          </p:cNvCxnSpPr>
          <p:nvPr/>
        </p:nvCxnSpPr>
        <p:spPr>
          <a:xfrm>
            <a:off x="4370170" y="3059097"/>
            <a:ext cx="3152607" cy="2629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6185" y="4975723"/>
            <a:ext cx="43783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set6SidedDieRoll(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7</a:t>
            </a:r>
            <a:r>
              <a:rPr lang="en-AU" dirty="0" smtClean="0"/>
              <a:t>);</a:t>
            </a:r>
          </a:p>
          <a:p>
            <a:endParaRPr lang="en-AU" dirty="0" smtClean="0"/>
          </a:p>
          <a:p>
            <a:r>
              <a:rPr lang="en-AU" dirty="0" smtClean="0">
                <a:solidFill>
                  <a:srgbClr val="7030A0"/>
                </a:solidFill>
              </a:rPr>
              <a:t>public</a:t>
            </a:r>
            <a:r>
              <a:rPr lang="en-AU" dirty="0" smtClean="0"/>
              <a:t> set6SidedDieRoll(</a:t>
            </a: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roll) {</a:t>
            </a:r>
          </a:p>
          <a:p>
            <a:r>
              <a:rPr lang="en-AU" dirty="0" smtClean="0"/>
              <a:t>	</a:t>
            </a:r>
            <a:r>
              <a:rPr lang="en-AU" dirty="0" smtClean="0">
                <a:solidFill>
                  <a:srgbClr val="7030A0"/>
                </a:solidFill>
              </a:rPr>
              <a:t>if</a:t>
            </a:r>
            <a:r>
              <a:rPr lang="en-AU" dirty="0" smtClean="0"/>
              <a:t> (roll&gt;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AU" dirty="0" smtClean="0"/>
              <a:t> &amp;&amp; =&lt;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en-AU" dirty="0" smtClean="0"/>
              <a:t> ) </a:t>
            </a:r>
            <a:r>
              <a:rPr lang="en-AU" dirty="0" err="1" smtClean="0">
                <a:solidFill>
                  <a:srgbClr val="7030A0"/>
                </a:solidFill>
              </a:rPr>
              <a:t>this</a:t>
            </a:r>
            <a:r>
              <a:rPr lang="en-AU" dirty="0" err="1" smtClean="0"/>
              <a:t>.roll</a:t>
            </a:r>
            <a:r>
              <a:rPr lang="en-AU" dirty="0" smtClean="0"/>
              <a:t> = roll;</a:t>
            </a:r>
          </a:p>
          <a:p>
            <a:r>
              <a:rPr lang="en-AU" dirty="0" smtClean="0"/>
              <a:t>	</a:t>
            </a:r>
            <a:r>
              <a:rPr lang="en-AU" dirty="0" smtClean="0">
                <a:solidFill>
                  <a:srgbClr val="7030A0"/>
                </a:solidFill>
              </a:rPr>
              <a:t>else throw </a:t>
            </a:r>
            <a:r>
              <a:rPr lang="en-AU" dirty="0" smtClean="0">
                <a:solidFill>
                  <a:srgbClr val="FF0000"/>
                </a:solidFill>
              </a:rPr>
              <a:t>"this is a 6 sided die"</a:t>
            </a:r>
            <a:r>
              <a:rPr lang="en-AU" dirty="0" smtClean="0"/>
              <a:t>;}</a:t>
            </a:r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739940" y="1141558"/>
            <a:ext cx="429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How many access modifier does Java have ?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7814" y="1567428"/>
            <a:ext cx="3589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The default setting in C++ is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7030A0"/>
                </a:solidFill>
              </a:rPr>
              <a:t>private</a:t>
            </a:r>
          </a:p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No access modifier then it is </a:t>
            </a:r>
            <a:r>
              <a:rPr lang="en-AU" dirty="0" smtClean="0">
                <a:solidFill>
                  <a:srgbClr val="7030A0"/>
                </a:solidFill>
              </a:rPr>
              <a:t>private</a:t>
            </a:r>
            <a:endParaRPr lang="en-AU" dirty="0">
              <a:solidFill>
                <a:srgbClr val="7030A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6065" y="3698776"/>
            <a:ext cx="389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Remember the observer pattern in Java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564740" y="362971"/>
            <a:ext cx="41973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 smtClean="0"/>
              <a:t> </a:t>
            </a:r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OurStack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::push</a:t>
            </a:r>
            <a:r>
              <a:rPr lang="en-AU" dirty="0" smtClean="0"/>
              <a:t>(</a:t>
            </a: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AU" dirty="0" smtClean="0"/>
              <a:t>data){</a:t>
            </a:r>
          </a:p>
          <a:p>
            <a:r>
              <a:rPr lang="en-AU" dirty="0" smtClean="0"/>
              <a:t>  </a:t>
            </a:r>
            <a:r>
              <a:rPr lang="en-AU" dirty="0" smtClean="0">
                <a:solidFill>
                  <a:srgbClr val="7030A0"/>
                </a:solidFill>
              </a:rPr>
              <a:t>this-</a:t>
            </a:r>
            <a:r>
              <a:rPr lang="en-AU" dirty="0" smtClean="0"/>
              <a:t>&gt;head = </a:t>
            </a:r>
            <a:r>
              <a:rPr lang="en-AU" dirty="0" smtClean="0">
                <a:solidFill>
                  <a:srgbClr val="7030A0"/>
                </a:solidFill>
              </a:rPr>
              <a:t>new</a:t>
            </a:r>
            <a:r>
              <a:rPr lang="en-AU" dirty="0" smtClean="0"/>
              <a:t> Node(data, </a:t>
            </a:r>
            <a:r>
              <a:rPr lang="en-AU" dirty="0" smtClean="0">
                <a:solidFill>
                  <a:srgbClr val="7030A0"/>
                </a:solidFill>
              </a:rPr>
              <a:t>this-</a:t>
            </a:r>
            <a:r>
              <a:rPr lang="en-AU" dirty="0" smtClean="0"/>
              <a:t>&gt;head);</a:t>
            </a:r>
          </a:p>
          <a:p>
            <a:r>
              <a:rPr lang="en-AU" dirty="0" smtClean="0"/>
              <a:t>  </a:t>
            </a:r>
            <a:r>
              <a:rPr lang="en-AU" dirty="0" smtClean="0">
                <a:solidFill>
                  <a:srgbClr val="7030A0"/>
                </a:solidFill>
              </a:rPr>
              <a:t>this-</a:t>
            </a:r>
            <a:r>
              <a:rPr lang="en-AU" dirty="0" smtClean="0"/>
              <a:t>&gt;length++;</a:t>
            </a:r>
          </a:p>
          <a:p>
            <a:r>
              <a:rPr lang="en-AU" dirty="0" smtClean="0"/>
              <a:t>  </a:t>
            </a:r>
            <a:r>
              <a:rPr lang="en-AU" dirty="0" err="1" smtClean="0"/>
              <a:t>cout</a:t>
            </a:r>
            <a:r>
              <a:rPr lang="en-AU" dirty="0" smtClean="0"/>
              <a:t> &lt;&lt; </a:t>
            </a:r>
            <a:r>
              <a:rPr lang="en-AU" dirty="0" smtClean="0">
                <a:solidFill>
                  <a:srgbClr val="FF0000"/>
                </a:solidFill>
              </a:rPr>
              <a:t>"Add " </a:t>
            </a:r>
            <a:r>
              <a:rPr lang="en-AU" dirty="0" smtClean="0"/>
              <a:t>&lt;&lt; data &lt;&lt; </a:t>
            </a:r>
            <a:r>
              <a:rPr lang="en-AU" dirty="0" err="1" smtClean="0"/>
              <a:t>endl</a:t>
            </a:r>
            <a:r>
              <a:rPr lang="en-AU" dirty="0" smtClean="0"/>
              <a:t>;</a:t>
            </a:r>
          </a:p>
          <a:p>
            <a:r>
              <a:rPr lang="en-AU" dirty="0" smtClean="0"/>
              <a:t>}</a:t>
            </a:r>
          </a:p>
        </p:txBody>
      </p:sp>
      <p:sp>
        <p:nvSpPr>
          <p:cNvPr id="34" name="Oval 33"/>
          <p:cNvSpPr/>
          <p:nvPr/>
        </p:nvSpPr>
        <p:spPr>
          <a:xfrm>
            <a:off x="2440927" y="486667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  <a:r>
              <a:rPr lang="en-AU" dirty="0" smtClean="0"/>
              <a:t>ead</a:t>
            </a:r>
            <a:endParaRPr lang="en-AU" dirty="0"/>
          </a:p>
        </p:txBody>
      </p:sp>
      <p:sp>
        <p:nvSpPr>
          <p:cNvPr id="35" name="Rectangle 34"/>
          <p:cNvSpPr/>
          <p:nvPr/>
        </p:nvSpPr>
        <p:spPr>
          <a:xfrm>
            <a:off x="201092" y="194784"/>
            <a:ext cx="5646035" cy="649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OurStack</a:t>
            </a:r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9936" y="750725"/>
            <a:ext cx="1714469" cy="47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length = </a:t>
            </a:r>
            <a:r>
              <a:rPr lang="en-AU" dirty="0" smtClean="0">
                <a:solidFill>
                  <a:schemeClr val="tx1"/>
                </a:solidFill>
              </a:rPr>
              <a:t>2;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4" idx="4"/>
            <a:endCxn id="29" idx="0"/>
          </p:cNvCxnSpPr>
          <p:nvPr/>
        </p:nvCxnSpPr>
        <p:spPr>
          <a:xfrm>
            <a:off x="3014456" y="914108"/>
            <a:ext cx="0" cy="209828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Pentagon 17"/>
          <p:cNvSpPr/>
          <p:nvPr/>
        </p:nvSpPr>
        <p:spPr>
          <a:xfrm flipH="1">
            <a:off x="4834395" y="750725"/>
            <a:ext cx="1586261" cy="1018910"/>
          </a:xfrm>
          <a:prstGeom prst="homePlate">
            <a:avLst>
              <a:gd name="adj" fmla="val 3577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p</a:t>
            </a:r>
            <a:r>
              <a:rPr lang="en-AU" dirty="0" smtClean="0"/>
              <a:t>ush()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5266603" y="1238370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29" name="Rectangle 28"/>
          <p:cNvSpPr/>
          <p:nvPr/>
        </p:nvSpPr>
        <p:spPr>
          <a:xfrm>
            <a:off x="2222456" y="3012390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32" name="Oval 31"/>
          <p:cNvSpPr/>
          <p:nvPr/>
        </p:nvSpPr>
        <p:spPr>
          <a:xfrm>
            <a:off x="2444676" y="3131146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37" name="Oval 36"/>
          <p:cNvSpPr/>
          <p:nvPr/>
        </p:nvSpPr>
        <p:spPr>
          <a:xfrm>
            <a:off x="2444676" y="363788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45" name="Rectangle 44"/>
          <p:cNvSpPr/>
          <p:nvPr/>
        </p:nvSpPr>
        <p:spPr>
          <a:xfrm>
            <a:off x="4282261" y="3161986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46" name="Straight Arrow Connector 45"/>
          <p:cNvCxnSpPr>
            <a:stCxn id="32" idx="6"/>
            <a:endCxn id="45" idx="1"/>
          </p:cNvCxnSpPr>
          <p:nvPr/>
        </p:nvCxnSpPr>
        <p:spPr>
          <a:xfrm flipV="1">
            <a:off x="3591734" y="3344866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222456" y="5021071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48" name="Oval 47"/>
          <p:cNvSpPr/>
          <p:nvPr/>
        </p:nvSpPr>
        <p:spPr>
          <a:xfrm>
            <a:off x="2444676" y="5139827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49" name="Oval 48"/>
          <p:cNvSpPr/>
          <p:nvPr/>
        </p:nvSpPr>
        <p:spPr>
          <a:xfrm>
            <a:off x="2444676" y="5646569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50" name="Rectangle 49"/>
          <p:cNvSpPr/>
          <p:nvPr/>
        </p:nvSpPr>
        <p:spPr>
          <a:xfrm>
            <a:off x="4282261" y="5170667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51" name="Straight Arrow Connector 50"/>
          <p:cNvCxnSpPr>
            <a:stCxn id="48" idx="6"/>
            <a:endCxn id="50" idx="1"/>
          </p:cNvCxnSpPr>
          <p:nvPr/>
        </p:nvCxnSpPr>
        <p:spPr>
          <a:xfrm flipV="1">
            <a:off x="3591734" y="5353547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47" idx="0"/>
          </p:cNvCxnSpPr>
          <p:nvPr/>
        </p:nvCxnSpPr>
        <p:spPr>
          <a:xfrm flipH="1">
            <a:off x="3014456" y="4065329"/>
            <a:ext cx="3749" cy="95574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851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564740" y="362971"/>
            <a:ext cx="48929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 smtClean="0"/>
              <a:t> </a:t>
            </a:r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OurStack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::pop</a:t>
            </a:r>
            <a:r>
              <a:rPr lang="en-AU" dirty="0" smtClean="0"/>
              <a:t>(){</a:t>
            </a:r>
          </a:p>
          <a:p>
            <a:r>
              <a:rPr lang="en-AU" dirty="0" smtClean="0"/>
              <a:t>  if(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 != </a:t>
            </a:r>
            <a:r>
              <a:rPr lang="en-AU" dirty="0" err="1" smtClean="0">
                <a:solidFill>
                  <a:schemeClr val="accent2">
                    <a:lumMod val="75000"/>
                  </a:schemeClr>
                </a:solidFill>
              </a:rPr>
              <a:t>nullptr</a:t>
            </a:r>
            <a:r>
              <a:rPr lang="en-AU" dirty="0" smtClean="0"/>
              <a:t>){</a:t>
            </a:r>
          </a:p>
          <a:p>
            <a:r>
              <a:rPr lang="en-AU" dirty="0" smtClean="0"/>
              <a:t>    </a:t>
            </a:r>
            <a:r>
              <a:rPr lang="en-AU" dirty="0" err="1" smtClean="0"/>
              <a:t>cout</a:t>
            </a:r>
            <a:r>
              <a:rPr lang="en-AU" dirty="0" smtClean="0"/>
              <a:t> &lt;&lt; </a:t>
            </a:r>
            <a:r>
              <a:rPr lang="en-AU" dirty="0" smtClean="0">
                <a:solidFill>
                  <a:srgbClr val="FF0000"/>
                </a:solidFill>
              </a:rPr>
              <a:t>"Remove " </a:t>
            </a:r>
            <a:r>
              <a:rPr lang="en-AU" dirty="0" smtClean="0"/>
              <a:t>&lt;&lt;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-&gt;head-&gt;data &lt;&lt; </a:t>
            </a:r>
            <a:r>
              <a:rPr lang="en-AU" dirty="0" err="1" smtClean="0"/>
              <a:t>endl</a:t>
            </a:r>
            <a:r>
              <a:rPr lang="en-AU" dirty="0" smtClean="0"/>
              <a:t>;</a:t>
            </a:r>
          </a:p>
          <a:p>
            <a:r>
              <a:rPr lang="en-AU" dirty="0" smtClean="0"/>
              <a:t>   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 =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-&gt;head-&gt;next;</a:t>
            </a:r>
          </a:p>
          <a:p>
            <a:r>
              <a:rPr lang="en-AU" dirty="0" smtClean="0"/>
              <a:t>   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-&gt;length-- ;</a:t>
            </a:r>
          </a:p>
          <a:p>
            <a:r>
              <a:rPr lang="en-AU" dirty="0" smtClean="0"/>
              <a:t>  </a:t>
            </a:r>
            <a:r>
              <a:rPr lang="en-AU" dirty="0" smtClean="0"/>
              <a:t>}</a:t>
            </a:r>
          </a:p>
        </p:txBody>
      </p:sp>
      <p:sp>
        <p:nvSpPr>
          <p:cNvPr id="90" name="Oval 89"/>
          <p:cNvSpPr/>
          <p:nvPr/>
        </p:nvSpPr>
        <p:spPr>
          <a:xfrm>
            <a:off x="2553684" y="725769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  <a:r>
              <a:rPr lang="en-AU" dirty="0" smtClean="0"/>
              <a:t>ead</a:t>
            </a:r>
            <a:endParaRPr lang="en-AU" dirty="0"/>
          </a:p>
        </p:txBody>
      </p:sp>
      <p:cxnSp>
        <p:nvCxnSpPr>
          <p:cNvPr id="91" name="Straight Arrow Connector 90"/>
          <p:cNvCxnSpPr>
            <a:stCxn id="90" idx="4"/>
            <a:endCxn id="94" idx="0"/>
          </p:cNvCxnSpPr>
          <p:nvPr/>
        </p:nvCxnSpPr>
        <p:spPr>
          <a:xfrm>
            <a:off x="3127213" y="1153210"/>
            <a:ext cx="371133" cy="47920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201092" y="194784"/>
            <a:ext cx="5646035" cy="649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OurStack</a:t>
            </a:r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19936" y="750725"/>
            <a:ext cx="1714469" cy="47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length = </a:t>
            </a:r>
            <a:r>
              <a:rPr lang="en-AU" dirty="0" smtClean="0">
                <a:solidFill>
                  <a:schemeClr val="tx1"/>
                </a:solidFill>
              </a:rPr>
              <a:t>3;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706346" y="1632412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95" name="Oval 94"/>
          <p:cNvSpPr/>
          <p:nvPr/>
        </p:nvSpPr>
        <p:spPr>
          <a:xfrm>
            <a:off x="2928566" y="17511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96" name="Oval 95"/>
          <p:cNvSpPr/>
          <p:nvPr/>
        </p:nvSpPr>
        <p:spPr>
          <a:xfrm>
            <a:off x="2928566" y="2257910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97" name="Rectangle 96"/>
          <p:cNvSpPr/>
          <p:nvPr/>
        </p:nvSpPr>
        <p:spPr>
          <a:xfrm>
            <a:off x="4766151" y="1782008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98" name="Straight Arrow Connector 97"/>
          <p:cNvCxnSpPr>
            <a:stCxn id="95" idx="6"/>
            <a:endCxn id="97" idx="1"/>
          </p:cNvCxnSpPr>
          <p:nvPr/>
        </p:nvCxnSpPr>
        <p:spPr>
          <a:xfrm flipV="1">
            <a:off x="4075624" y="1964888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6" idx="4"/>
            <a:endCxn id="100" idx="0"/>
          </p:cNvCxnSpPr>
          <p:nvPr/>
        </p:nvCxnSpPr>
        <p:spPr>
          <a:xfrm flipH="1">
            <a:off x="1539344" y="2685351"/>
            <a:ext cx="1962751" cy="65113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747344" y="3336488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101" name="Oval 100"/>
          <p:cNvSpPr/>
          <p:nvPr/>
        </p:nvSpPr>
        <p:spPr>
          <a:xfrm>
            <a:off x="969564" y="3455244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102" name="Oval 101"/>
          <p:cNvSpPr/>
          <p:nvPr/>
        </p:nvSpPr>
        <p:spPr>
          <a:xfrm>
            <a:off x="969564" y="3961986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103" name="Rectangle 102"/>
          <p:cNvSpPr/>
          <p:nvPr/>
        </p:nvSpPr>
        <p:spPr>
          <a:xfrm>
            <a:off x="2807149" y="3486084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104" name="Straight Arrow Connector 103"/>
          <p:cNvCxnSpPr>
            <a:stCxn id="101" idx="6"/>
            <a:endCxn id="103" idx="1"/>
          </p:cNvCxnSpPr>
          <p:nvPr/>
        </p:nvCxnSpPr>
        <p:spPr>
          <a:xfrm flipV="1">
            <a:off x="2116622" y="3668964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749269" y="5110526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106" name="Oval 105"/>
          <p:cNvSpPr/>
          <p:nvPr/>
        </p:nvSpPr>
        <p:spPr>
          <a:xfrm>
            <a:off x="971489" y="5229282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107" name="Oval 106"/>
          <p:cNvSpPr/>
          <p:nvPr/>
        </p:nvSpPr>
        <p:spPr>
          <a:xfrm>
            <a:off x="971489" y="5736024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108" name="Rectangle 107"/>
          <p:cNvSpPr/>
          <p:nvPr/>
        </p:nvSpPr>
        <p:spPr>
          <a:xfrm>
            <a:off x="2809074" y="5260122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109" name="Straight Arrow Connector 108"/>
          <p:cNvCxnSpPr>
            <a:stCxn id="106" idx="6"/>
            <a:endCxn id="108" idx="1"/>
          </p:cNvCxnSpPr>
          <p:nvPr/>
        </p:nvCxnSpPr>
        <p:spPr>
          <a:xfrm flipV="1">
            <a:off x="2118547" y="5443002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2" idx="4"/>
            <a:endCxn id="105" idx="0"/>
          </p:cNvCxnSpPr>
          <p:nvPr/>
        </p:nvCxnSpPr>
        <p:spPr>
          <a:xfrm flipH="1">
            <a:off x="1541269" y="4389427"/>
            <a:ext cx="1824" cy="7210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851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6297" y="171162"/>
            <a:ext cx="10696430" cy="475384"/>
          </a:xfrm>
        </p:spPr>
        <p:txBody>
          <a:bodyPr>
            <a:normAutofit/>
          </a:bodyPr>
          <a:lstStyle/>
          <a:p>
            <a:r>
              <a:rPr lang="en-AU" sz="2400" dirty="0" smtClean="0"/>
              <a:t>How to deal with </a:t>
            </a:r>
            <a:r>
              <a:rPr lang="en-AU" sz="2400" dirty="0" err="1" smtClean="0"/>
              <a:t>cpp</a:t>
            </a:r>
            <a:r>
              <a:rPr lang="en-AU" sz="2400" dirty="0" smtClean="0"/>
              <a:t> and h files:</a:t>
            </a:r>
            <a:endParaRPr lang="en-AU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83152" y="737178"/>
            <a:ext cx="5387975" cy="565004"/>
          </a:xfrm>
        </p:spPr>
        <p:txBody>
          <a:bodyPr>
            <a:normAutofit/>
          </a:bodyPr>
          <a:lstStyle/>
          <a:p>
            <a:r>
              <a:rPr lang="en-AU" dirty="0" smtClean="0"/>
              <a:t>ourStack.cpp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283152" y="1392814"/>
            <a:ext cx="3382686" cy="509111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100" dirty="0" smtClean="0">
                <a:solidFill>
                  <a:schemeClr val="accent1">
                    <a:lumMod val="50000"/>
                  </a:schemeClr>
                </a:solidFill>
              </a:rPr>
              <a:t>#include &lt;</a:t>
            </a:r>
            <a:r>
              <a:rPr lang="en-AU" sz="1100" dirty="0" err="1" smtClean="0">
                <a:solidFill>
                  <a:schemeClr val="accent1">
                    <a:lumMod val="50000"/>
                  </a:schemeClr>
                </a:solidFill>
              </a:rPr>
              <a:t>iostream</a:t>
            </a:r>
            <a:r>
              <a:rPr lang="en-AU" sz="1100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100" dirty="0" smtClean="0">
                <a:solidFill>
                  <a:schemeClr val="accent1">
                    <a:lumMod val="50000"/>
                  </a:schemeClr>
                </a:solidFill>
              </a:rPr>
              <a:t>#include "</a:t>
            </a:r>
            <a:r>
              <a:rPr lang="en-AU" sz="1100" dirty="0" err="1" smtClean="0">
                <a:solidFill>
                  <a:schemeClr val="accent1">
                    <a:lumMod val="50000"/>
                  </a:schemeClr>
                </a:solidFill>
              </a:rPr>
              <a:t>ourStack.h</a:t>
            </a:r>
            <a:r>
              <a:rPr lang="en-AU" sz="1100" dirty="0" smtClean="0">
                <a:solidFill>
                  <a:schemeClr val="accent1">
                    <a:lumMod val="50000"/>
                  </a:schemeClr>
                </a:solidFill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AU" sz="11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100" dirty="0" err="1" smtClean="0">
                <a:solidFill>
                  <a:schemeClr val="accent6">
                    <a:lumMod val="75000"/>
                  </a:schemeClr>
                </a:solidFill>
              </a:rPr>
              <a:t>OurStack</a:t>
            </a:r>
            <a:r>
              <a:rPr lang="en-AU" sz="1100" dirty="0" smtClean="0">
                <a:solidFill>
                  <a:schemeClr val="accent6">
                    <a:lumMod val="75000"/>
                  </a:schemeClr>
                </a:solidFill>
              </a:rPr>
              <a:t>::Node::Node</a:t>
            </a:r>
            <a:r>
              <a:rPr lang="en-AU" sz="1100" dirty="0" smtClean="0"/>
              <a:t>(</a:t>
            </a:r>
            <a:r>
              <a:rPr lang="en-AU" sz="1100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sz="1100" dirty="0" smtClean="0"/>
              <a:t> data, Node * next){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100" dirty="0" smtClean="0"/>
              <a:t>  </a:t>
            </a:r>
            <a:r>
              <a:rPr lang="en-AU" sz="1100" dirty="0" smtClean="0">
                <a:solidFill>
                  <a:srgbClr val="7030A0"/>
                </a:solidFill>
              </a:rPr>
              <a:t>this-</a:t>
            </a:r>
            <a:r>
              <a:rPr lang="en-AU" sz="1100" dirty="0" smtClean="0"/>
              <a:t>&gt;data = data;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100" dirty="0" smtClean="0"/>
              <a:t>  </a:t>
            </a:r>
            <a:r>
              <a:rPr lang="en-AU" sz="1100" dirty="0" smtClean="0">
                <a:solidFill>
                  <a:srgbClr val="7030A0"/>
                </a:solidFill>
              </a:rPr>
              <a:t>this-</a:t>
            </a:r>
            <a:r>
              <a:rPr lang="en-AU" sz="1100" dirty="0" smtClean="0"/>
              <a:t>&gt;next = next;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100" dirty="0" smtClean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AU" sz="11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100" dirty="0" err="1" smtClean="0">
                <a:solidFill>
                  <a:schemeClr val="accent6">
                    <a:lumMod val="75000"/>
                  </a:schemeClr>
                </a:solidFill>
              </a:rPr>
              <a:t>OurStack</a:t>
            </a:r>
            <a:r>
              <a:rPr lang="en-AU" sz="1100" dirty="0" smtClean="0">
                <a:solidFill>
                  <a:schemeClr val="accent6">
                    <a:lumMod val="75000"/>
                  </a:schemeClr>
                </a:solidFill>
              </a:rPr>
              <a:t>::</a:t>
            </a:r>
            <a:r>
              <a:rPr lang="en-AU" sz="1100" dirty="0" err="1" smtClean="0">
                <a:solidFill>
                  <a:schemeClr val="accent6">
                    <a:lumMod val="75000"/>
                  </a:schemeClr>
                </a:solidFill>
              </a:rPr>
              <a:t>OurStack</a:t>
            </a:r>
            <a:r>
              <a:rPr lang="en-AU" sz="1100" dirty="0" smtClean="0"/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100" dirty="0" smtClean="0"/>
              <a:t>  </a:t>
            </a:r>
            <a:r>
              <a:rPr lang="en-AU" sz="1100" dirty="0" smtClean="0">
                <a:solidFill>
                  <a:srgbClr val="7030A0"/>
                </a:solidFill>
              </a:rPr>
              <a:t>this-</a:t>
            </a:r>
            <a:r>
              <a:rPr lang="en-AU" sz="1100" dirty="0" smtClean="0"/>
              <a:t>&gt;head = </a:t>
            </a:r>
            <a:r>
              <a:rPr lang="en-AU" sz="1100" dirty="0" err="1" smtClean="0">
                <a:solidFill>
                  <a:schemeClr val="accent2">
                    <a:lumMod val="75000"/>
                  </a:schemeClr>
                </a:solidFill>
              </a:rPr>
              <a:t>nullptr</a:t>
            </a:r>
            <a:r>
              <a:rPr lang="en-AU" sz="1100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100" dirty="0" smtClean="0"/>
              <a:t>  </a:t>
            </a:r>
            <a:r>
              <a:rPr lang="en-AU" sz="1100" dirty="0" smtClean="0">
                <a:solidFill>
                  <a:srgbClr val="7030A0"/>
                </a:solidFill>
              </a:rPr>
              <a:t>this-</a:t>
            </a:r>
            <a:r>
              <a:rPr lang="en-AU" sz="1100" dirty="0" smtClean="0"/>
              <a:t>&gt;length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100" dirty="0" smtClean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AU" sz="11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100" dirty="0" err="1" smtClean="0">
                <a:solidFill>
                  <a:schemeClr val="accent1">
                    <a:lumMod val="50000"/>
                  </a:schemeClr>
                </a:solidFill>
              </a:rPr>
              <a:t>bool</a:t>
            </a:r>
            <a:r>
              <a:rPr lang="en-AU" sz="1100" dirty="0" smtClean="0"/>
              <a:t> </a:t>
            </a:r>
            <a:r>
              <a:rPr lang="en-AU" sz="1100" dirty="0" err="1" smtClean="0">
                <a:solidFill>
                  <a:schemeClr val="accent6">
                    <a:lumMod val="75000"/>
                  </a:schemeClr>
                </a:solidFill>
              </a:rPr>
              <a:t>OurStack</a:t>
            </a:r>
            <a:r>
              <a:rPr lang="en-AU" sz="1100" dirty="0" smtClean="0">
                <a:solidFill>
                  <a:schemeClr val="accent6">
                    <a:lumMod val="75000"/>
                  </a:schemeClr>
                </a:solidFill>
              </a:rPr>
              <a:t>::empty</a:t>
            </a:r>
            <a:r>
              <a:rPr lang="en-AU" sz="1100" dirty="0" smtClean="0"/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100" dirty="0" smtClean="0"/>
              <a:t>  </a:t>
            </a:r>
            <a:r>
              <a:rPr lang="en-AU" sz="1100" dirty="0" smtClean="0">
                <a:solidFill>
                  <a:srgbClr val="7030A0"/>
                </a:solidFill>
              </a:rPr>
              <a:t>return</a:t>
            </a:r>
            <a:r>
              <a:rPr lang="en-AU" sz="1100" dirty="0" smtClean="0"/>
              <a:t> </a:t>
            </a:r>
            <a:r>
              <a:rPr lang="en-AU" sz="1100" dirty="0" smtClean="0">
                <a:solidFill>
                  <a:srgbClr val="7030A0"/>
                </a:solidFill>
              </a:rPr>
              <a:t>this-</a:t>
            </a:r>
            <a:r>
              <a:rPr lang="en-AU" sz="1100" dirty="0" smtClean="0"/>
              <a:t>&gt;head == </a:t>
            </a:r>
            <a:r>
              <a:rPr lang="en-AU" sz="1100" dirty="0" err="1" smtClean="0">
                <a:solidFill>
                  <a:schemeClr val="accent2">
                    <a:lumMod val="75000"/>
                  </a:schemeClr>
                </a:solidFill>
              </a:rPr>
              <a:t>nullptr</a:t>
            </a:r>
            <a:r>
              <a:rPr lang="en-AU" sz="1100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100" dirty="0" smtClean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AU" sz="11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100" dirty="0" err="1" smtClean="0">
                <a:solidFill>
                  <a:schemeClr val="accent1">
                    <a:lumMod val="50000"/>
                  </a:schemeClr>
                </a:solidFill>
              </a:rPr>
              <a:t>size_t</a:t>
            </a:r>
            <a:r>
              <a:rPr lang="en-AU" sz="1100" dirty="0" smtClean="0"/>
              <a:t> </a:t>
            </a:r>
            <a:r>
              <a:rPr lang="en-AU" sz="1100" dirty="0" err="1" smtClean="0">
                <a:solidFill>
                  <a:schemeClr val="accent6">
                    <a:lumMod val="75000"/>
                  </a:schemeClr>
                </a:solidFill>
              </a:rPr>
              <a:t>OurStack</a:t>
            </a:r>
            <a:r>
              <a:rPr lang="en-AU" sz="1100" dirty="0" smtClean="0">
                <a:solidFill>
                  <a:schemeClr val="accent6">
                    <a:lumMod val="75000"/>
                  </a:schemeClr>
                </a:solidFill>
              </a:rPr>
              <a:t>::size</a:t>
            </a:r>
            <a:r>
              <a:rPr lang="en-AU" sz="1100" dirty="0" smtClean="0"/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100" dirty="0" smtClean="0"/>
              <a:t>  </a:t>
            </a:r>
            <a:r>
              <a:rPr lang="en-AU" sz="1100" dirty="0" smtClean="0">
                <a:solidFill>
                  <a:srgbClr val="7030A0"/>
                </a:solidFill>
              </a:rPr>
              <a:t>return</a:t>
            </a:r>
            <a:r>
              <a:rPr lang="en-AU" sz="1100" dirty="0" smtClean="0"/>
              <a:t> </a:t>
            </a:r>
            <a:r>
              <a:rPr lang="en-AU" sz="1100" dirty="0" smtClean="0">
                <a:solidFill>
                  <a:srgbClr val="7030A0"/>
                </a:solidFill>
              </a:rPr>
              <a:t>this-</a:t>
            </a:r>
            <a:r>
              <a:rPr lang="en-AU" sz="1100" dirty="0" smtClean="0"/>
              <a:t>&gt;length;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100" dirty="0" smtClean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AU" sz="11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100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sz="1100" dirty="0" smtClean="0"/>
              <a:t> </a:t>
            </a:r>
            <a:r>
              <a:rPr lang="en-AU" sz="1100" dirty="0" err="1" smtClean="0">
                <a:solidFill>
                  <a:schemeClr val="accent6">
                    <a:lumMod val="75000"/>
                  </a:schemeClr>
                </a:solidFill>
              </a:rPr>
              <a:t>OurStack</a:t>
            </a:r>
            <a:r>
              <a:rPr lang="en-AU" sz="1100" dirty="0" smtClean="0">
                <a:solidFill>
                  <a:schemeClr val="accent6">
                    <a:lumMod val="75000"/>
                  </a:schemeClr>
                </a:solidFill>
              </a:rPr>
              <a:t>::top</a:t>
            </a:r>
            <a:r>
              <a:rPr lang="en-AU" sz="1100" dirty="0" smtClean="0"/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100" dirty="0" smtClean="0"/>
              <a:t>  </a:t>
            </a:r>
            <a:r>
              <a:rPr lang="en-AU" sz="1100" dirty="0" smtClean="0">
                <a:solidFill>
                  <a:srgbClr val="7030A0"/>
                </a:solidFill>
              </a:rPr>
              <a:t>if</a:t>
            </a:r>
            <a:r>
              <a:rPr lang="en-AU" sz="1100" dirty="0" smtClean="0"/>
              <a:t>(</a:t>
            </a:r>
            <a:r>
              <a:rPr lang="en-AU" sz="1100" dirty="0" smtClean="0">
                <a:solidFill>
                  <a:srgbClr val="7030A0"/>
                </a:solidFill>
              </a:rPr>
              <a:t>this</a:t>
            </a:r>
            <a:r>
              <a:rPr lang="en-AU" sz="1100" dirty="0" smtClean="0"/>
              <a:t>-&gt;head != </a:t>
            </a:r>
            <a:r>
              <a:rPr lang="en-AU" sz="1100" dirty="0" err="1" smtClean="0">
                <a:solidFill>
                  <a:schemeClr val="accent2">
                    <a:lumMod val="75000"/>
                  </a:schemeClr>
                </a:solidFill>
              </a:rPr>
              <a:t>nullptr</a:t>
            </a:r>
            <a:r>
              <a:rPr lang="en-AU" sz="1100" dirty="0" smtClean="0"/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100" dirty="0" smtClean="0"/>
              <a:t>    </a:t>
            </a:r>
            <a:r>
              <a:rPr lang="en-AU" sz="1100" dirty="0" smtClean="0">
                <a:solidFill>
                  <a:srgbClr val="7030A0"/>
                </a:solidFill>
              </a:rPr>
              <a:t>return</a:t>
            </a:r>
            <a:r>
              <a:rPr lang="en-AU" sz="1100" dirty="0" smtClean="0"/>
              <a:t> </a:t>
            </a:r>
            <a:r>
              <a:rPr lang="en-AU" sz="1100" dirty="0" smtClean="0">
                <a:solidFill>
                  <a:srgbClr val="7030A0"/>
                </a:solidFill>
              </a:rPr>
              <a:t>this-</a:t>
            </a:r>
            <a:r>
              <a:rPr lang="en-AU" sz="1100" dirty="0" smtClean="0"/>
              <a:t>&gt;head-&gt;data;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100" dirty="0" smtClean="0"/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100" dirty="0" smtClean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100" dirty="0" smtClean="0"/>
              <a:t>…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3923225" y="1450564"/>
            <a:ext cx="3894483" cy="5392997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 smtClean="0">
                <a:solidFill>
                  <a:schemeClr val="accent4">
                    <a:lumMod val="75000"/>
                  </a:schemeClr>
                </a:solidFill>
              </a:rPr>
              <a:t>#</a:t>
            </a:r>
            <a:r>
              <a:rPr lang="en-AU" sz="1800" dirty="0" err="1" smtClean="0">
                <a:solidFill>
                  <a:schemeClr val="accent4">
                    <a:lumMod val="75000"/>
                  </a:schemeClr>
                </a:solidFill>
              </a:rPr>
              <a:t>ifndef</a:t>
            </a:r>
            <a:r>
              <a:rPr lang="en-AU" sz="1800" dirty="0" smtClean="0">
                <a:solidFill>
                  <a:schemeClr val="accent4">
                    <a:lumMod val="75000"/>
                  </a:schemeClr>
                </a:solidFill>
              </a:rPr>
              <a:t> OURSTACK_H_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 smtClean="0">
                <a:solidFill>
                  <a:schemeClr val="accent4">
                    <a:lumMod val="75000"/>
                  </a:schemeClr>
                </a:solidFill>
              </a:rPr>
              <a:t>#define OURSTACK_H_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AU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 smtClean="0">
                <a:solidFill>
                  <a:schemeClr val="accent1">
                    <a:lumMod val="50000"/>
                  </a:schemeClr>
                </a:solidFill>
              </a:rPr>
              <a:t>#include "</a:t>
            </a:r>
            <a:r>
              <a:rPr lang="en-AU" sz="1800" dirty="0" err="1" smtClean="0">
                <a:solidFill>
                  <a:schemeClr val="accent1">
                    <a:lumMod val="50000"/>
                  </a:schemeClr>
                </a:solidFill>
              </a:rPr>
              <a:t>baseStack.h</a:t>
            </a:r>
            <a:r>
              <a:rPr lang="en-AU" sz="1800" dirty="0" smtClean="0">
                <a:solidFill>
                  <a:schemeClr val="accent1">
                    <a:lumMod val="50000"/>
                  </a:schemeClr>
                </a:solidFill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AU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 smtClean="0">
                <a:solidFill>
                  <a:srgbClr val="7030A0"/>
                </a:solidFill>
              </a:rPr>
              <a:t>class</a:t>
            </a:r>
            <a:r>
              <a:rPr lang="en-AU" sz="1800" dirty="0" smtClean="0"/>
              <a:t> </a:t>
            </a:r>
            <a:r>
              <a:rPr lang="en-AU" sz="1800" dirty="0" err="1" smtClean="0">
                <a:solidFill>
                  <a:srgbClr val="7030A0"/>
                </a:solidFill>
              </a:rPr>
              <a:t>OurStack</a:t>
            </a:r>
            <a:r>
              <a:rPr lang="en-AU" sz="1800" dirty="0" smtClean="0"/>
              <a:t> : </a:t>
            </a:r>
            <a:r>
              <a:rPr lang="en-AU" sz="1800" dirty="0" smtClean="0">
                <a:solidFill>
                  <a:srgbClr val="7030A0"/>
                </a:solidFill>
              </a:rPr>
              <a:t>public</a:t>
            </a:r>
            <a:r>
              <a:rPr lang="en-AU" sz="1800" dirty="0" smtClean="0"/>
              <a:t> </a:t>
            </a:r>
            <a:r>
              <a:rPr lang="en-AU" sz="1800" dirty="0" err="1" smtClean="0"/>
              <a:t>BaseStack</a:t>
            </a:r>
            <a:endParaRPr lang="en-AU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 smtClean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 smtClean="0"/>
              <a:t>  </a:t>
            </a:r>
            <a:r>
              <a:rPr lang="en-AU" sz="1800" dirty="0" smtClean="0">
                <a:solidFill>
                  <a:srgbClr val="7030A0"/>
                </a:solidFill>
              </a:rPr>
              <a:t>private</a:t>
            </a:r>
            <a:r>
              <a:rPr lang="en-AU" sz="1800" dirty="0" smtClean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 smtClean="0"/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 smtClean="0"/>
              <a:t>    </a:t>
            </a:r>
            <a:r>
              <a:rPr lang="en-AU" sz="1800" dirty="0" smtClean="0">
                <a:solidFill>
                  <a:srgbClr val="7030A0"/>
                </a:solidFill>
              </a:rPr>
              <a:t>class</a:t>
            </a:r>
            <a:r>
              <a:rPr lang="en-AU" sz="1800" dirty="0" smtClean="0"/>
              <a:t> </a:t>
            </a:r>
            <a:r>
              <a:rPr lang="en-AU" sz="1800" dirty="0" smtClean="0">
                <a:solidFill>
                  <a:schemeClr val="accent6">
                    <a:lumMod val="75000"/>
                  </a:schemeClr>
                </a:solidFill>
              </a:rPr>
              <a:t>Node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 smtClean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 smtClean="0"/>
              <a:t>      </a:t>
            </a:r>
            <a:r>
              <a:rPr lang="en-AU" sz="1800" dirty="0" smtClean="0">
                <a:solidFill>
                  <a:srgbClr val="7030A0"/>
                </a:solidFill>
              </a:rPr>
              <a:t>public</a:t>
            </a:r>
            <a:r>
              <a:rPr lang="en-AU" sz="1800" dirty="0" smtClean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 smtClean="0"/>
              <a:t>        </a:t>
            </a:r>
            <a:r>
              <a:rPr lang="en-AU" sz="1800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sz="1800" dirty="0" smtClean="0"/>
              <a:t> data;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 smtClean="0"/>
              <a:t>        Node * next;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 smtClean="0"/>
              <a:t>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 smtClean="0"/>
              <a:t>        Node(</a:t>
            </a:r>
            <a:r>
              <a:rPr lang="en-AU" sz="1800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sz="1800" dirty="0" smtClean="0"/>
              <a:t> data, Node * next);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 smtClean="0"/>
              <a:t>   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AU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 smtClean="0"/>
              <a:t>    Node * head;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 smtClean="0"/>
              <a:t>    </a:t>
            </a:r>
            <a:r>
              <a:rPr lang="en-AU" sz="1800" dirty="0" err="1" smtClean="0">
                <a:solidFill>
                  <a:schemeClr val="accent1">
                    <a:lumMod val="50000"/>
                  </a:schemeClr>
                </a:solidFill>
              </a:rPr>
              <a:t>size_t</a:t>
            </a:r>
            <a:r>
              <a:rPr lang="en-AU" sz="1800" dirty="0" smtClean="0"/>
              <a:t> length;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AU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 smtClean="0"/>
              <a:t>  </a:t>
            </a:r>
            <a:r>
              <a:rPr lang="en-AU" sz="1800" dirty="0" smtClean="0">
                <a:solidFill>
                  <a:srgbClr val="7030A0"/>
                </a:solidFill>
              </a:rPr>
              <a:t>public</a:t>
            </a:r>
            <a:r>
              <a:rPr lang="en-AU" sz="1800" dirty="0" smtClean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 smtClean="0"/>
              <a:t>    </a:t>
            </a:r>
            <a:r>
              <a:rPr lang="en-AU" sz="1800" dirty="0" err="1" smtClean="0">
                <a:solidFill>
                  <a:schemeClr val="accent6">
                    <a:lumMod val="75000"/>
                  </a:schemeClr>
                </a:solidFill>
              </a:rPr>
              <a:t>OurStack</a:t>
            </a:r>
            <a:r>
              <a:rPr lang="en-AU" sz="1800" dirty="0" smtClean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 smtClean="0"/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 smtClean="0"/>
              <a:t>    </a:t>
            </a:r>
            <a:r>
              <a:rPr lang="en-AU" sz="1800" dirty="0" err="1" smtClean="0">
                <a:solidFill>
                  <a:schemeClr val="accent1">
                    <a:lumMod val="50000"/>
                  </a:schemeClr>
                </a:solidFill>
              </a:rPr>
              <a:t>bool</a:t>
            </a:r>
            <a:r>
              <a:rPr lang="en-AU" sz="1800" dirty="0" smtClean="0"/>
              <a:t> </a:t>
            </a:r>
            <a:r>
              <a:rPr lang="en-AU" sz="1800" dirty="0" smtClean="0">
                <a:solidFill>
                  <a:schemeClr val="accent6">
                    <a:lumMod val="75000"/>
                  </a:schemeClr>
                </a:solidFill>
              </a:rPr>
              <a:t>empty</a:t>
            </a:r>
            <a:r>
              <a:rPr lang="en-AU" sz="1800" dirty="0" smtClean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 smtClean="0"/>
              <a:t>    </a:t>
            </a:r>
            <a:r>
              <a:rPr lang="en-AU" sz="1800" dirty="0" err="1" smtClean="0">
                <a:solidFill>
                  <a:schemeClr val="accent1">
                    <a:lumMod val="50000"/>
                  </a:schemeClr>
                </a:solidFill>
              </a:rPr>
              <a:t>size_t</a:t>
            </a:r>
            <a:r>
              <a:rPr lang="en-AU" sz="1800" dirty="0" smtClean="0"/>
              <a:t> </a:t>
            </a:r>
            <a:r>
              <a:rPr lang="en-AU" sz="1800" dirty="0" smtClean="0">
                <a:solidFill>
                  <a:schemeClr val="accent6">
                    <a:lumMod val="75000"/>
                  </a:schemeClr>
                </a:solidFill>
              </a:rPr>
              <a:t>size</a:t>
            </a:r>
            <a:r>
              <a:rPr lang="en-AU" sz="1800" dirty="0" smtClean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 smtClean="0"/>
              <a:t>    </a:t>
            </a:r>
            <a:r>
              <a:rPr lang="en-AU" sz="1800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sz="1800" dirty="0" smtClean="0"/>
              <a:t> </a:t>
            </a:r>
            <a:r>
              <a:rPr lang="en-AU" sz="1800" dirty="0" smtClean="0">
                <a:solidFill>
                  <a:schemeClr val="accent6">
                    <a:lumMod val="75000"/>
                  </a:schemeClr>
                </a:solidFill>
              </a:rPr>
              <a:t>top</a:t>
            </a:r>
            <a:r>
              <a:rPr lang="en-AU" sz="1800" dirty="0" smtClean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 smtClean="0"/>
              <a:t>    </a:t>
            </a:r>
            <a:r>
              <a:rPr lang="en-AU" sz="1800" dirty="0" smtClean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sz="1800" dirty="0" smtClean="0"/>
              <a:t> </a:t>
            </a:r>
            <a:r>
              <a:rPr lang="en-AU" sz="1800" dirty="0" smtClean="0">
                <a:solidFill>
                  <a:schemeClr val="accent6">
                    <a:lumMod val="75000"/>
                  </a:schemeClr>
                </a:solidFill>
              </a:rPr>
              <a:t>push</a:t>
            </a:r>
            <a:r>
              <a:rPr lang="en-AU" sz="1800" dirty="0" smtClean="0"/>
              <a:t>(</a:t>
            </a:r>
            <a:r>
              <a:rPr lang="en-AU" sz="1800" dirty="0" err="1" smtClean="0"/>
              <a:t>int</a:t>
            </a:r>
            <a:r>
              <a:rPr lang="en-AU" sz="1800" dirty="0" smtClean="0"/>
              <a:t> data);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 smtClean="0"/>
              <a:t>    </a:t>
            </a:r>
            <a:r>
              <a:rPr lang="en-AU" sz="1800" dirty="0" smtClean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sz="1800" dirty="0" smtClean="0"/>
              <a:t> </a:t>
            </a:r>
            <a:r>
              <a:rPr lang="en-AU" sz="1800" dirty="0" smtClean="0">
                <a:solidFill>
                  <a:schemeClr val="accent6">
                    <a:lumMod val="75000"/>
                  </a:schemeClr>
                </a:solidFill>
              </a:rPr>
              <a:t>pop</a:t>
            </a:r>
            <a:r>
              <a:rPr lang="en-AU" sz="1800" dirty="0" smtClean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 smtClean="0"/>
              <a:t>    </a:t>
            </a:r>
            <a:r>
              <a:rPr lang="en-AU" sz="1800" dirty="0" smtClean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sz="1800" dirty="0" smtClean="0"/>
              <a:t> </a:t>
            </a:r>
            <a:r>
              <a:rPr lang="en-AU" sz="1800" dirty="0" smtClean="0">
                <a:solidFill>
                  <a:schemeClr val="accent6">
                    <a:lumMod val="75000"/>
                  </a:schemeClr>
                </a:solidFill>
              </a:rPr>
              <a:t>display</a:t>
            </a:r>
            <a:r>
              <a:rPr lang="en-AU" sz="1800" dirty="0" smtClean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 smtClean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AU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 smtClean="0">
                <a:solidFill>
                  <a:schemeClr val="accent4">
                    <a:lumMod val="75000"/>
                  </a:schemeClr>
                </a:solidFill>
              </a:rPr>
              <a:t>#</a:t>
            </a:r>
            <a:r>
              <a:rPr lang="en-AU" sz="1800" dirty="0" err="1" smtClean="0">
                <a:solidFill>
                  <a:schemeClr val="accent4">
                    <a:lumMod val="75000"/>
                  </a:schemeClr>
                </a:solidFill>
              </a:rPr>
              <a:t>endif</a:t>
            </a:r>
            <a:endParaRPr lang="en-AU" sz="18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AU" sz="180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idx="1"/>
          </p:nvPr>
        </p:nvSpPr>
        <p:spPr>
          <a:xfrm>
            <a:off x="3920113" y="798961"/>
            <a:ext cx="5387975" cy="565004"/>
          </a:xfrm>
        </p:spPr>
        <p:txBody>
          <a:bodyPr>
            <a:normAutofit/>
          </a:bodyPr>
          <a:lstStyle/>
          <a:p>
            <a:r>
              <a:rPr lang="en-AU" dirty="0" err="1" smtClean="0"/>
              <a:t>ourStack.h</a:t>
            </a:r>
            <a:endParaRPr lang="en-AU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12022" y="4420998"/>
            <a:ext cx="2273946" cy="10818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328568" y="1703825"/>
            <a:ext cx="3249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/>
              <a:t>baseStack.h</a:t>
            </a:r>
            <a:r>
              <a:rPr lang="en-AU" dirty="0" smtClean="0"/>
              <a:t> is missing a </a:t>
            </a:r>
            <a:br>
              <a:rPr lang="en-AU" dirty="0" smtClean="0"/>
            </a:br>
            <a:r>
              <a:rPr lang="en-AU" b="1" dirty="0" smtClean="0"/>
              <a:t>purely virtual function</a:t>
            </a:r>
          </a:p>
          <a:p>
            <a:r>
              <a:rPr lang="en-AU" dirty="0" smtClean="0"/>
              <a:t>Which one ?</a:t>
            </a:r>
          </a:p>
          <a:p>
            <a:endParaRPr lang="en-AU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683420" y="447169"/>
            <a:ext cx="31198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!!!Do </a:t>
            </a:r>
            <a:r>
              <a:rPr lang="en-AU" dirty="0">
                <a:solidFill>
                  <a:srgbClr val="FF0000"/>
                </a:solidFill>
              </a:rPr>
              <a:t>not share the answer</a:t>
            </a:r>
          </a:p>
          <a:p>
            <a:r>
              <a:rPr lang="en-AU" dirty="0" smtClean="0">
                <a:solidFill>
                  <a:srgbClr val="FF0000"/>
                </a:solidFill>
              </a:rPr>
              <a:t>Figure </a:t>
            </a:r>
            <a:r>
              <a:rPr lang="en-AU" dirty="0">
                <a:solidFill>
                  <a:srgbClr val="FF0000"/>
                </a:solidFill>
              </a:rPr>
              <a:t>it out by yourself</a:t>
            </a:r>
            <a:br>
              <a:rPr lang="en-AU" dirty="0">
                <a:solidFill>
                  <a:srgbClr val="FF0000"/>
                </a:solidFill>
              </a:rPr>
            </a:br>
            <a:r>
              <a:rPr lang="en-AU" dirty="0">
                <a:solidFill>
                  <a:srgbClr val="FF0000"/>
                </a:solidFill>
              </a:rPr>
              <a:t>to consolidate your knowledge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83420" y="2881113"/>
            <a:ext cx="3249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If you cannot figure it out revisit the previous tutorial slides</a:t>
            </a:r>
          </a:p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I have left plenty of hints</a:t>
            </a:r>
          </a:p>
        </p:txBody>
      </p:sp>
    </p:spTree>
    <p:extLst>
      <p:ext uri="{BB962C8B-B14F-4D97-AF65-F5344CB8AC3E}">
        <p14:creationId xmlns:p14="http://schemas.microsoft.com/office/powerpoint/2010/main" val="344019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9955" y="504053"/>
            <a:ext cx="2564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C++ inheritance</a:t>
            </a:r>
            <a:endParaRPr lang="en-A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982123" y="1652134"/>
            <a:ext cx="68668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#include &lt;</a:t>
            </a: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iostream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  <a:p>
            <a:r>
              <a:rPr lang="en-AU" dirty="0" smtClean="0">
                <a:solidFill>
                  <a:srgbClr val="7030A0"/>
                </a:solidFill>
              </a:rPr>
              <a:t>using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7030A0"/>
                </a:solidFill>
              </a:rPr>
              <a:t>namespace</a:t>
            </a:r>
            <a:r>
              <a:rPr lang="en-AU" dirty="0" smtClean="0"/>
              <a:t> 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std</a:t>
            </a:r>
            <a:r>
              <a:rPr lang="en-AU" dirty="0" smtClean="0"/>
              <a:t>; </a:t>
            </a:r>
          </a:p>
          <a:p>
            <a:r>
              <a:rPr lang="en-AU" dirty="0" smtClean="0"/>
              <a:t>  </a:t>
            </a:r>
          </a:p>
          <a:p>
            <a:r>
              <a:rPr lang="en-AU" dirty="0" smtClean="0">
                <a:solidFill>
                  <a:srgbClr val="7030A0"/>
                </a:solidFill>
              </a:rPr>
              <a:t>class</a:t>
            </a:r>
            <a:r>
              <a:rPr lang="en-AU" dirty="0" smtClean="0"/>
              <a:t> </a:t>
            </a:r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BaseOne</a:t>
            </a:r>
            <a:r>
              <a:rPr lang="en-AU" dirty="0" smtClean="0"/>
              <a:t> { </a:t>
            </a:r>
            <a:r>
              <a:rPr lang="en-AU" dirty="0" smtClean="0">
                <a:solidFill>
                  <a:srgbClr val="7030A0"/>
                </a:solidFill>
              </a:rPr>
              <a:t>public</a:t>
            </a:r>
            <a:r>
              <a:rPr lang="en-AU" dirty="0" smtClean="0"/>
              <a:t>: </a:t>
            </a: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</a:t>
            </a:r>
            <a:r>
              <a:rPr lang="en-AU" dirty="0" err="1" smtClean="0"/>
              <a:t>baseone</a:t>
            </a:r>
            <a:r>
              <a:rPr lang="en-AU" dirty="0" smtClean="0"/>
              <a:t>; };</a:t>
            </a:r>
          </a:p>
          <a:p>
            <a:r>
              <a:rPr lang="en-AU" dirty="0" smtClean="0">
                <a:solidFill>
                  <a:srgbClr val="7030A0"/>
                </a:solidFill>
              </a:rPr>
              <a:t>class</a:t>
            </a:r>
            <a:r>
              <a:rPr lang="en-AU" dirty="0" smtClean="0"/>
              <a:t> </a:t>
            </a:r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BaseTwo</a:t>
            </a:r>
            <a:r>
              <a:rPr lang="en-AU" dirty="0" smtClean="0"/>
              <a:t> { </a:t>
            </a:r>
            <a:r>
              <a:rPr lang="en-AU" dirty="0" smtClean="0">
                <a:solidFill>
                  <a:srgbClr val="7030A0"/>
                </a:solidFill>
              </a:rPr>
              <a:t>public</a:t>
            </a:r>
            <a:r>
              <a:rPr lang="en-AU" dirty="0" smtClean="0"/>
              <a:t>: </a:t>
            </a: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</a:t>
            </a:r>
            <a:r>
              <a:rPr lang="en-AU" dirty="0" err="1" smtClean="0"/>
              <a:t>basetwo</a:t>
            </a:r>
            <a:r>
              <a:rPr lang="en-AU" dirty="0" smtClean="0"/>
              <a:t>; }; </a:t>
            </a:r>
          </a:p>
          <a:p>
            <a:r>
              <a:rPr lang="en-AU" dirty="0" smtClean="0"/>
              <a:t>   </a:t>
            </a:r>
          </a:p>
          <a:p>
            <a:r>
              <a:rPr lang="en-AU" dirty="0" smtClean="0">
                <a:solidFill>
                  <a:srgbClr val="7030A0"/>
                </a:solidFill>
              </a:rPr>
              <a:t>class</a:t>
            </a:r>
            <a:r>
              <a:rPr lang="en-AU" dirty="0" smtClean="0"/>
              <a:t> 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Subclass</a:t>
            </a:r>
            <a:r>
              <a:rPr lang="en-AU" dirty="0" smtClean="0"/>
              <a:t> </a:t>
            </a:r>
            <a:r>
              <a:rPr lang="en-AU" dirty="0" smtClean="0"/>
              <a:t>: </a:t>
            </a:r>
            <a:r>
              <a:rPr lang="en-AU" dirty="0" smtClean="0">
                <a:solidFill>
                  <a:srgbClr val="7030A0"/>
                </a:solidFill>
              </a:rPr>
              <a:t>public</a:t>
            </a:r>
            <a:r>
              <a:rPr lang="en-AU" dirty="0" smtClean="0"/>
              <a:t> </a:t>
            </a:r>
            <a:r>
              <a:rPr lang="en-AU" dirty="0" err="1" smtClean="0"/>
              <a:t>BaseOne</a:t>
            </a:r>
            <a:r>
              <a:rPr lang="en-AU" dirty="0" smtClean="0"/>
              <a:t>, </a:t>
            </a:r>
            <a:r>
              <a:rPr lang="en-AU" dirty="0" smtClean="0">
                <a:solidFill>
                  <a:srgbClr val="7030A0"/>
                </a:solidFill>
              </a:rPr>
              <a:t>public</a:t>
            </a:r>
            <a:r>
              <a:rPr lang="en-AU" dirty="0" smtClean="0"/>
              <a:t> </a:t>
            </a:r>
            <a:r>
              <a:rPr lang="en-AU" dirty="0" err="1" smtClean="0"/>
              <a:t>BaseTwo</a:t>
            </a:r>
            <a:r>
              <a:rPr lang="en-AU" dirty="0" smtClean="0"/>
              <a:t> { </a:t>
            </a:r>
            <a:r>
              <a:rPr lang="en-AU" dirty="0" smtClean="0">
                <a:solidFill>
                  <a:srgbClr val="7030A0"/>
                </a:solidFill>
              </a:rPr>
              <a:t>public</a:t>
            </a:r>
            <a:r>
              <a:rPr lang="en-AU" dirty="0" smtClean="0"/>
              <a:t>: </a:t>
            </a: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sub; }; </a:t>
            </a:r>
          </a:p>
          <a:p>
            <a:r>
              <a:rPr lang="en-AU" dirty="0" smtClean="0"/>
              <a:t>  </a:t>
            </a:r>
          </a:p>
          <a:p>
            <a:r>
              <a:rPr lang="en-AU" dirty="0" err="1" smtClean="0">
                <a:solidFill>
                  <a:srgbClr val="7030A0"/>
                </a:solidFill>
              </a:rPr>
              <a:t>int</a:t>
            </a:r>
            <a:r>
              <a:rPr lang="en-AU" dirty="0" smtClean="0"/>
              <a:t> 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en-AU" dirty="0" smtClean="0"/>
              <a:t>() { </a:t>
            </a:r>
          </a:p>
          <a:p>
            <a:r>
              <a:rPr lang="en-AU" dirty="0" smtClean="0"/>
              <a:t>        Subclass a; </a:t>
            </a:r>
          </a:p>
          <a:p>
            <a:r>
              <a:rPr lang="en-AU" dirty="0" smtClean="0"/>
              <a:t>        a.sub = 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11</a:t>
            </a:r>
            <a:r>
              <a:rPr lang="en-AU" dirty="0" smtClean="0"/>
              <a:t>; </a:t>
            </a:r>
            <a:r>
              <a:rPr lang="en-AU" dirty="0" err="1" smtClean="0"/>
              <a:t>a.baseone</a:t>
            </a:r>
            <a:r>
              <a:rPr lang="en-AU" dirty="0" smtClean="0"/>
              <a:t> = 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42</a:t>
            </a:r>
            <a:r>
              <a:rPr lang="en-AU" dirty="0" smtClean="0"/>
              <a:t>; </a:t>
            </a:r>
            <a:r>
              <a:rPr lang="en-AU" dirty="0" err="1" smtClean="0"/>
              <a:t>a.basetwo</a:t>
            </a:r>
            <a:r>
              <a:rPr lang="en-AU" dirty="0" smtClean="0"/>
              <a:t> = 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99</a:t>
            </a:r>
            <a:r>
              <a:rPr lang="en-AU" dirty="0" smtClean="0"/>
              <a:t>;</a:t>
            </a:r>
          </a:p>
          <a:p>
            <a:r>
              <a:rPr lang="en-AU" dirty="0" smtClean="0"/>
              <a:t>    </a:t>
            </a:r>
          </a:p>
          <a:p>
            <a:r>
              <a:rPr lang="en-AU" dirty="0" smtClean="0"/>
              <a:t>        </a:t>
            </a:r>
            <a:r>
              <a:rPr lang="en-AU" dirty="0" err="1" smtClean="0"/>
              <a:t>cout</a:t>
            </a:r>
            <a:r>
              <a:rPr lang="en-AU" dirty="0" smtClean="0"/>
              <a:t> &lt;&lt; </a:t>
            </a:r>
            <a:r>
              <a:rPr lang="en-AU" dirty="0" smtClean="0">
                <a:solidFill>
                  <a:srgbClr val="FF0000"/>
                </a:solidFill>
              </a:rPr>
              <a:t>"Sub Class is " </a:t>
            </a:r>
            <a:r>
              <a:rPr lang="en-AU" dirty="0" smtClean="0"/>
              <a:t>&lt;&lt;  a.sub &lt;&lt; </a:t>
            </a:r>
            <a:r>
              <a:rPr lang="en-AU" dirty="0" err="1" smtClean="0"/>
              <a:t>endl</a:t>
            </a:r>
            <a:r>
              <a:rPr lang="en-AU" dirty="0" smtClean="0"/>
              <a:t>; </a:t>
            </a:r>
          </a:p>
          <a:p>
            <a:r>
              <a:rPr lang="en-AU" dirty="0" smtClean="0"/>
              <a:t>        </a:t>
            </a:r>
            <a:r>
              <a:rPr lang="en-AU" dirty="0" err="1" smtClean="0"/>
              <a:t>cout</a:t>
            </a:r>
            <a:r>
              <a:rPr lang="en-AU" dirty="0" smtClean="0"/>
              <a:t> &lt;&lt; </a:t>
            </a:r>
            <a:r>
              <a:rPr lang="en-AU" dirty="0" smtClean="0">
                <a:solidFill>
                  <a:srgbClr val="FF0000"/>
                </a:solidFill>
              </a:rPr>
              <a:t>"Base One is " </a:t>
            </a:r>
            <a:r>
              <a:rPr lang="en-AU" dirty="0" smtClean="0"/>
              <a:t>&lt;&lt;  </a:t>
            </a:r>
            <a:r>
              <a:rPr lang="en-AU" dirty="0" err="1" smtClean="0"/>
              <a:t>a.baseone</a:t>
            </a:r>
            <a:r>
              <a:rPr lang="en-AU" dirty="0" smtClean="0"/>
              <a:t> &lt;&lt; </a:t>
            </a:r>
            <a:r>
              <a:rPr lang="en-AU" dirty="0" err="1" smtClean="0"/>
              <a:t>endl</a:t>
            </a:r>
            <a:r>
              <a:rPr lang="en-AU" dirty="0" smtClean="0"/>
              <a:t>; </a:t>
            </a:r>
          </a:p>
          <a:p>
            <a:r>
              <a:rPr lang="en-AU" dirty="0" smtClean="0"/>
              <a:t>        </a:t>
            </a:r>
            <a:r>
              <a:rPr lang="en-AU" dirty="0" err="1" smtClean="0"/>
              <a:t>cout</a:t>
            </a:r>
            <a:r>
              <a:rPr lang="en-AU" dirty="0" smtClean="0"/>
              <a:t> &lt;&lt; </a:t>
            </a:r>
            <a:r>
              <a:rPr lang="en-AU" dirty="0" smtClean="0">
                <a:solidFill>
                  <a:srgbClr val="FF0000"/>
                </a:solidFill>
              </a:rPr>
              <a:t>"Base Two is " </a:t>
            </a:r>
            <a:r>
              <a:rPr lang="en-AU" dirty="0" smtClean="0"/>
              <a:t>&lt;&lt;  </a:t>
            </a:r>
            <a:r>
              <a:rPr lang="en-AU" dirty="0" err="1" smtClean="0"/>
              <a:t>a.basetwo</a:t>
            </a:r>
            <a:r>
              <a:rPr lang="en-AU" dirty="0" smtClean="0"/>
              <a:t> &lt;&lt; </a:t>
            </a:r>
            <a:r>
              <a:rPr lang="en-AU" dirty="0" err="1" smtClean="0"/>
              <a:t>endl</a:t>
            </a:r>
            <a:r>
              <a:rPr lang="en-AU" dirty="0" smtClean="0"/>
              <a:t>;</a:t>
            </a:r>
          </a:p>
          <a:p>
            <a:endParaRPr lang="en-AU" dirty="0" smtClean="0"/>
          </a:p>
          <a:p>
            <a:r>
              <a:rPr lang="en-AU" dirty="0" smtClean="0"/>
              <a:t>        </a:t>
            </a:r>
            <a:r>
              <a:rPr lang="en-AU" dirty="0" smtClean="0">
                <a:solidFill>
                  <a:srgbClr val="7030A0"/>
                </a:solidFill>
              </a:rPr>
              <a:t>return</a:t>
            </a:r>
            <a:r>
              <a:rPr lang="en-AU" dirty="0" smtClean="0"/>
              <a:t> 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AU" dirty="0" smtClean="0"/>
              <a:t>;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4094" y="2938861"/>
            <a:ext cx="368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This can also be called a derived class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3806833" y="3123527"/>
            <a:ext cx="1110749" cy="216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7066" y="2066971"/>
            <a:ext cx="359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This can also be called a parent class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>
            <a:off x="3821961" y="2251637"/>
            <a:ext cx="1086995" cy="295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57041" y="1342495"/>
            <a:ext cx="2531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Multiple parents allowed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15" idx="2"/>
          </p:cNvCxnSpPr>
          <p:nvPr/>
        </p:nvCxnSpPr>
        <p:spPr>
          <a:xfrm flipH="1">
            <a:off x="6779941" y="1527161"/>
            <a:ext cx="99207" cy="9386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04620" y="4102467"/>
            <a:ext cx="414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!!!DO NOT FORGET THE ACCESS MODIFIER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rot="16200000" flipV="1">
            <a:off x="8430333" y="2555271"/>
            <a:ext cx="466137" cy="2628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977527" y="2849264"/>
            <a:ext cx="1883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Code for</a:t>
            </a:r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S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ubclass</a:t>
            </a:r>
            <a:r>
              <a:rPr lang="en-AU" dirty="0" smtClean="0"/>
              <a:t> </a:t>
            </a:r>
            <a:endParaRPr lang="en-AU" dirty="0"/>
          </a:p>
        </p:txBody>
      </p:sp>
      <p:cxnSp>
        <p:nvCxnSpPr>
          <p:cNvPr id="14" name="Straight Arrow Connector 13"/>
          <p:cNvCxnSpPr>
            <a:stCxn id="2" idx="1"/>
          </p:cNvCxnSpPr>
          <p:nvPr/>
        </p:nvCxnSpPr>
        <p:spPr>
          <a:xfrm flipH="1">
            <a:off x="9262087" y="3033930"/>
            <a:ext cx="715440" cy="3145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12958" y="258837"/>
            <a:ext cx="567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The code on these slides are formatted do that they can fit</a:t>
            </a:r>
          </a:p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Follow the standard set by your assessor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76689" y="1157829"/>
            <a:ext cx="180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Code for</a:t>
            </a:r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parents</a:t>
            </a:r>
            <a:r>
              <a:rPr lang="en-AU" dirty="0" smtClean="0"/>
              <a:t> </a:t>
            </a:r>
            <a:endParaRPr lang="en-AU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47407" y="1864228"/>
            <a:ext cx="1327735" cy="1484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4095" y="4936733"/>
            <a:ext cx="343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Parents with same attribute name will compile with ambiguous error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368" y="296563"/>
            <a:ext cx="9340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What does public, protected and private mean when inheriting</a:t>
            </a:r>
            <a:endParaRPr lang="en-A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96560" y="1005016"/>
            <a:ext cx="582415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#include&lt;</a:t>
            </a: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iostream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  <a:p>
            <a:r>
              <a:rPr lang="en-AU" dirty="0" smtClean="0">
                <a:solidFill>
                  <a:srgbClr val="7030A0"/>
                </a:solidFill>
              </a:rPr>
              <a:t>using namespace 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std</a:t>
            </a:r>
            <a:r>
              <a:rPr lang="en-AU" dirty="0" smtClean="0"/>
              <a:t>;</a:t>
            </a:r>
          </a:p>
          <a:p>
            <a:endParaRPr lang="en-AU" dirty="0" smtClean="0"/>
          </a:p>
          <a:p>
            <a:r>
              <a:rPr lang="en-AU" dirty="0" smtClean="0">
                <a:solidFill>
                  <a:srgbClr val="7030A0"/>
                </a:solidFill>
              </a:rPr>
              <a:t>class</a:t>
            </a:r>
            <a:r>
              <a:rPr lang="en-AU" dirty="0" smtClean="0"/>
              <a:t> 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AU" dirty="0" smtClean="0"/>
              <a:t> { </a:t>
            </a:r>
          </a:p>
          <a:p>
            <a:r>
              <a:rPr lang="en-AU" dirty="0" smtClean="0">
                <a:solidFill>
                  <a:srgbClr val="7030A0"/>
                </a:solidFill>
              </a:rPr>
              <a:t>public</a:t>
            </a:r>
            <a:r>
              <a:rPr lang="en-AU" dirty="0" smtClean="0"/>
              <a:t>: 		</a:t>
            </a: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x; </a:t>
            </a:r>
          </a:p>
          <a:p>
            <a:pPr>
              <a:tabLst>
                <a:tab pos="1343025" algn="l"/>
              </a:tabLst>
            </a:pPr>
            <a:r>
              <a:rPr lang="en-AU" dirty="0" smtClean="0">
                <a:solidFill>
                  <a:srgbClr val="7030A0"/>
                </a:solidFill>
              </a:rPr>
              <a:t>protected</a:t>
            </a:r>
            <a:r>
              <a:rPr lang="en-AU" dirty="0" smtClean="0"/>
              <a:t>: </a:t>
            </a:r>
            <a:r>
              <a:rPr lang="en-AU" dirty="0" smtClean="0"/>
              <a:t>	</a:t>
            </a:r>
            <a:r>
              <a:rPr lang="en-AU" dirty="0" smtClean="0"/>
              <a:t>	</a:t>
            </a: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y; </a:t>
            </a:r>
          </a:p>
          <a:p>
            <a:r>
              <a:rPr lang="en-AU" dirty="0" smtClean="0">
                <a:solidFill>
                  <a:srgbClr val="7030A0"/>
                </a:solidFill>
              </a:rPr>
              <a:t>private</a:t>
            </a:r>
            <a:r>
              <a:rPr lang="en-AU" dirty="0" smtClean="0"/>
              <a:t>: 		</a:t>
            </a: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z; </a:t>
            </a:r>
          </a:p>
          <a:p>
            <a:endParaRPr lang="en-AU" dirty="0" smtClean="0"/>
          </a:p>
          <a:p>
            <a:r>
              <a:rPr lang="en-AU" dirty="0" smtClean="0">
                <a:solidFill>
                  <a:srgbClr val="7030A0"/>
                </a:solidFill>
              </a:rPr>
              <a:t>public</a:t>
            </a:r>
            <a:r>
              <a:rPr lang="en-AU" dirty="0" smtClean="0"/>
              <a:t>: A(</a:t>
            </a: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x, </a:t>
            </a: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y, </a:t>
            </a: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z) {</a:t>
            </a:r>
          </a:p>
          <a:p>
            <a:r>
              <a:rPr lang="en-AU" dirty="0" smtClean="0"/>
              <a:t>    </a:t>
            </a:r>
            <a:r>
              <a:rPr lang="en-AU" dirty="0" smtClean="0">
                <a:solidFill>
                  <a:srgbClr val="7030A0"/>
                </a:solidFill>
              </a:rPr>
              <a:t>this-</a:t>
            </a:r>
            <a:r>
              <a:rPr lang="en-AU" dirty="0" smtClean="0"/>
              <a:t>&gt;x=x;</a:t>
            </a:r>
          </a:p>
          <a:p>
            <a:r>
              <a:rPr lang="en-AU" dirty="0" smtClean="0"/>
              <a:t>    </a:t>
            </a:r>
            <a:r>
              <a:rPr lang="en-AU" dirty="0" smtClean="0">
                <a:solidFill>
                  <a:srgbClr val="7030A0"/>
                </a:solidFill>
              </a:rPr>
              <a:t>this-</a:t>
            </a:r>
            <a:r>
              <a:rPr lang="en-AU" dirty="0" smtClean="0"/>
              <a:t>&gt;y=y;</a:t>
            </a:r>
          </a:p>
          <a:p>
            <a:r>
              <a:rPr lang="en-AU" dirty="0" smtClean="0"/>
              <a:t>    </a:t>
            </a:r>
            <a:r>
              <a:rPr lang="en-AU" dirty="0" smtClean="0">
                <a:solidFill>
                  <a:srgbClr val="7030A0"/>
                </a:solidFill>
              </a:rPr>
              <a:t>this-</a:t>
            </a:r>
            <a:r>
              <a:rPr lang="en-AU" dirty="0" smtClean="0"/>
              <a:t>&gt;z=z; }</a:t>
            </a:r>
          </a:p>
          <a:p>
            <a:endParaRPr lang="en-AU" dirty="0" smtClean="0"/>
          </a:p>
          <a:p>
            <a:r>
              <a:rPr lang="en-AU" dirty="0" smtClean="0"/>
              <a:t>    </a:t>
            </a:r>
            <a:r>
              <a:rPr lang="en-AU" dirty="0" smtClean="0">
                <a:solidFill>
                  <a:srgbClr val="7030A0"/>
                </a:solidFill>
              </a:rPr>
              <a:t>public</a:t>
            </a:r>
            <a:r>
              <a:rPr lang="en-AU" dirty="0" smtClean="0"/>
              <a:t>: 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 smtClean="0"/>
              <a:t> print() {</a:t>
            </a:r>
          </a:p>
          <a:p>
            <a:pPr>
              <a:tabLst>
                <a:tab pos="1828800" algn="l"/>
                <a:tab pos="2116138" algn="l"/>
              </a:tabLst>
            </a:pPr>
            <a:r>
              <a:rPr lang="en-AU" dirty="0" smtClean="0"/>
              <a:t>    </a:t>
            </a:r>
            <a:r>
              <a:rPr lang="en-AU" dirty="0" err="1" smtClean="0"/>
              <a:t>cout</a:t>
            </a:r>
            <a:r>
              <a:rPr lang="en-AU" dirty="0" smtClean="0"/>
              <a:t>&lt;&lt; </a:t>
            </a:r>
            <a:r>
              <a:rPr lang="en-AU" dirty="0" smtClean="0">
                <a:solidFill>
                  <a:srgbClr val="FF0000"/>
                </a:solidFill>
              </a:rPr>
              <a:t>"public 		A-&gt;x:" </a:t>
            </a:r>
            <a:r>
              <a:rPr lang="en-AU" dirty="0" smtClean="0"/>
              <a:t>&lt;&lt; </a:t>
            </a:r>
            <a:r>
              <a:rPr lang="en-AU" dirty="0" smtClean="0">
                <a:solidFill>
                  <a:srgbClr val="7030A0"/>
                </a:solidFill>
              </a:rPr>
              <a:t>this-</a:t>
            </a:r>
            <a:r>
              <a:rPr lang="en-AU" dirty="0" smtClean="0"/>
              <a:t>&gt;x &lt;&lt;</a:t>
            </a:r>
            <a:r>
              <a:rPr lang="en-AU" dirty="0" err="1" smtClean="0"/>
              <a:t>endl</a:t>
            </a:r>
            <a:r>
              <a:rPr lang="en-AU" dirty="0" smtClean="0"/>
              <a:t>;</a:t>
            </a:r>
          </a:p>
          <a:p>
            <a:pPr>
              <a:tabLst>
                <a:tab pos="2116138" algn="l"/>
              </a:tabLst>
            </a:pPr>
            <a:r>
              <a:rPr lang="en-AU" dirty="0" smtClean="0"/>
              <a:t>    </a:t>
            </a:r>
            <a:r>
              <a:rPr lang="en-AU" dirty="0" err="1" smtClean="0"/>
              <a:t>cout</a:t>
            </a:r>
            <a:r>
              <a:rPr lang="en-AU" dirty="0" smtClean="0"/>
              <a:t>&lt;&lt; </a:t>
            </a:r>
            <a:r>
              <a:rPr lang="en-AU" dirty="0" smtClean="0">
                <a:solidFill>
                  <a:srgbClr val="FF0000"/>
                </a:solidFill>
              </a:rPr>
              <a:t>"protected 	A-&gt;y:" </a:t>
            </a:r>
            <a:r>
              <a:rPr lang="en-AU" dirty="0" smtClean="0"/>
              <a:t>&lt;&lt; </a:t>
            </a:r>
            <a:r>
              <a:rPr lang="en-AU" dirty="0" smtClean="0">
                <a:solidFill>
                  <a:srgbClr val="7030A0"/>
                </a:solidFill>
              </a:rPr>
              <a:t>this-</a:t>
            </a:r>
            <a:r>
              <a:rPr lang="en-AU" dirty="0" smtClean="0"/>
              <a:t>&gt;y &lt;&lt;</a:t>
            </a:r>
            <a:r>
              <a:rPr lang="en-AU" dirty="0" err="1" smtClean="0"/>
              <a:t>endl</a:t>
            </a:r>
            <a:r>
              <a:rPr lang="en-AU" dirty="0" smtClean="0"/>
              <a:t>;</a:t>
            </a:r>
          </a:p>
          <a:p>
            <a:pPr>
              <a:tabLst>
                <a:tab pos="2116138" algn="l"/>
              </a:tabLst>
            </a:pPr>
            <a:r>
              <a:rPr lang="en-AU" dirty="0" smtClean="0"/>
              <a:t>    </a:t>
            </a:r>
            <a:r>
              <a:rPr lang="en-AU" dirty="0" err="1" smtClean="0"/>
              <a:t>cout</a:t>
            </a:r>
            <a:r>
              <a:rPr lang="en-AU" dirty="0" smtClean="0"/>
              <a:t>&lt;&lt; </a:t>
            </a:r>
            <a:r>
              <a:rPr lang="en-AU" dirty="0" smtClean="0">
                <a:solidFill>
                  <a:srgbClr val="FF0000"/>
                </a:solidFill>
              </a:rPr>
              <a:t>"private 	A-&gt;z:" </a:t>
            </a:r>
            <a:r>
              <a:rPr lang="en-AU" dirty="0" smtClean="0"/>
              <a:t>&lt;&lt; </a:t>
            </a:r>
            <a:r>
              <a:rPr lang="en-AU" dirty="0" smtClean="0">
                <a:solidFill>
                  <a:srgbClr val="7030A0"/>
                </a:solidFill>
              </a:rPr>
              <a:t>this-</a:t>
            </a:r>
            <a:r>
              <a:rPr lang="en-AU" dirty="0" smtClean="0"/>
              <a:t>&gt;z &lt;&lt;</a:t>
            </a:r>
            <a:r>
              <a:rPr lang="en-AU" dirty="0" err="1" smtClean="0"/>
              <a:t>endl</a:t>
            </a:r>
            <a:r>
              <a:rPr lang="en-AU" dirty="0" smtClean="0"/>
              <a:t>; } };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4280" y="1243914"/>
            <a:ext cx="572913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7030A0"/>
                </a:solidFill>
              </a:rPr>
              <a:t>class</a:t>
            </a:r>
            <a:r>
              <a:rPr lang="en-AU" dirty="0" smtClean="0"/>
              <a:t> 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AU" dirty="0" smtClean="0"/>
              <a:t> : </a:t>
            </a:r>
            <a:r>
              <a:rPr lang="en-AU" dirty="0" smtClean="0">
                <a:solidFill>
                  <a:srgbClr val="7030A0"/>
                </a:solidFill>
              </a:rPr>
              <a:t>public</a:t>
            </a:r>
            <a:r>
              <a:rPr lang="en-AU" dirty="0" smtClean="0"/>
              <a:t> A {</a:t>
            </a:r>
          </a:p>
          <a:p>
            <a:r>
              <a:rPr lang="en-AU" dirty="0" smtClean="0"/>
              <a:t>    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// x is public, y is protected, z is not accessible from B</a:t>
            </a:r>
          </a:p>
          <a:p>
            <a:r>
              <a:rPr lang="en-AU" dirty="0" smtClean="0"/>
              <a:t>    </a:t>
            </a:r>
            <a:r>
              <a:rPr lang="en-AU" dirty="0" smtClean="0">
                <a:solidFill>
                  <a:srgbClr val="7030A0"/>
                </a:solidFill>
              </a:rPr>
              <a:t>public</a:t>
            </a:r>
            <a:r>
              <a:rPr lang="en-AU" dirty="0" smtClean="0"/>
              <a:t>: B(</a:t>
            </a: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x, </a:t>
            </a: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y, </a:t>
            </a: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z):A(</a:t>
            </a:r>
            <a:r>
              <a:rPr lang="en-AU" dirty="0" err="1" smtClean="0"/>
              <a:t>x,y,z</a:t>
            </a:r>
            <a:r>
              <a:rPr lang="en-AU" dirty="0"/>
              <a:t>)</a:t>
            </a:r>
            <a:r>
              <a:rPr lang="en-AU" dirty="0" smtClean="0"/>
              <a:t>{}; }; </a:t>
            </a:r>
          </a:p>
          <a:p>
            <a:endParaRPr lang="en-AU" dirty="0" smtClean="0"/>
          </a:p>
          <a:p>
            <a:r>
              <a:rPr lang="en-AU" dirty="0" smtClean="0">
                <a:solidFill>
                  <a:srgbClr val="7030A0"/>
                </a:solidFill>
              </a:rPr>
              <a:t>class</a:t>
            </a:r>
            <a:r>
              <a:rPr lang="en-AU" dirty="0" smtClean="0"/>
              <a:t> 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AU" dirty="0" smtClean="0"/>
              <a:t> : </a:t>
            </a:r>
            <a:r>
              <a:rPr lang="en-AU" dirty="0" smtClean="0">
                <a:solidFill>
                  <a:srgbClr val="7030A0"/>
                </a:solidFill>
              </a:rPr>
              <a:t>protected</a:t>
            </a:r>
            <a:r>
              <a:rPr lang="en-AU" dirty="0" smtClean="0"/>
              <a:t> A { </a:t>
            </a:r>
          </a:p>
          <a:p>
            <a:r>
              <a:rPr lang="en-AU" dirty="0" smtClean="0"/>
              <a:t>    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// x is protected, y is protected, z is not accessible from C</a:t>
            </a:r>
          </a:p>
          <a:p>
            <a:r>
              <a:rPr lang="en-AU" dirty="0" smtClean="0"/>
              <a:t>    </a:t>
            </a:r>
            <a:r>
              <a:rPr lang="en-AU" dirty="0" smtClean="0">
                <a:solidFill>
                  <a:srgbClr val="7030A0"/>
                </a:solidFill>
              </a:rPr>
              <a:t>public</a:t>
            </a:r>
            <a:r>
              <a:rPr lang="en-AU" dirty="0" smtClean="0"/>
              <a:t>: C(</a:t>
            </a: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x, </a:t>
            </a: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y, </a:t>
            </a: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z):A(</a:t>
            </a:r>
            <a:r>
              <a:rPr lang="en-AU" dirty="0" err="1" smtClean="0"/>
              <a:t>x,y,z</a:t>
            </a:r>
            <a:r>
              <a:rPr lang="en-AU" dirty="0"/>
              <a:t>)</a:t>
            </a:r>
            <a:r>
              <a:rPr lang="en-AU" dirty="0" smtClean="0"/>
              <a:t>{}; }; </a:t>
            </a:r>
          </a:p>
          <a:p>
            <a:r>
              <a:rPr lang="en-AU" dirty="0" smtClean="0"/>
              <a:t>  </a:t>
            </a:r>
          </a:p>
          <a:p>
            <a:r>
              <a:rPr lang="en-AU" dirty="0" smtClean="0">
                <a:solidFill>
                  <a:srgbClr val="7030A0"/>
                </a:solidFill>
              </a:rPr>
              <a:t>class</a:t>
            </a:r>
            <a:r>
              <a:rPr lang="en-AU" dirty="0" smtClean="0"/>
              <a:t> 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AU" dirty="0" smtClean="0"/>
              <a:t> : </a:t>
            </a:r>
            <a:r>
              <a:rPr lang="en-AU" dirty="0" smtClean="0">
                <a:solidFill>
                  <a:srgbClr val="7030A0"/>
                </a:solidFill>
              </a:rPr>
              <a:t>private</a:t>
            </a:r>
            <a:r>
              <a:rPr lang="en-AU" dirty="0" smtClean="0"/>
              <a:t> A { </a:t>
            </a:r>
          </a:p>
          <a:p>
            <a:r>
              <a:rPr lang="en-AU" dirty="0" smtClean="0"/>
              <a:t>    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// x is private, y is private, z is not accessible from D </a:t>
            </a:r>
          </a:p>
          <a:p>
            <a:r>
              <a:rPr lang="en-AU" dirty="0" smtClean="0"/>
              <a:t>    </a:t>
            </a:r>
            <a:r>
              <a:rPr lang="en-AU" dirty="0" smtClean="0">
                <a:solidFill>
                  <a:srgbClr val="7030A0"/>
                </a:solidFill>
              </a:rPr>
              <a:t>public</a:t>
            </a:r>
            <a:r>
              <a:rPr lang="en-AU" dirty="0" smtClean="0"/>
              <a:t>: D(</a:t>
            </a: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x, </a:t>
            </a: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y, </a:t>
            </a: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z):A(</a:t>
            </a:r>
            <a:r>
              <a:rPr lang="en-AU" dirty="0" err="1" smtClean="0"/>
              <a:t>x,y,z</a:t>
            </a:r>
            <a:r>
              <a:rPr lang="en-AU" dirty="0"/>
              <a:t>)</a:t>
            </a:r>
            <a:r>
              <a:rPr lang="en-AU" dirty="0" smtClean="0"/>
              <a:t>{}; }; </a:t>
            </a:r>
          </a:p>
          <a:p>
            <a:r>
              <a:rPr lang="en-AU" dirty="0" smtClean="0"/>
              <a:t> </a:t>
            </a:r>
          </a:p>
          <a:p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en-AU" dirty="0" smtClean="0"/>
              <a:t>() {  </a:t>
            </a:r>
          </a:p>
          <a:p>
            <a:r>
              <a:rPr lang="en-AU" dirty="0" smtClean="0"/>
              <a:t>    A* test = </a:t>
            </a:r>
            <a:r>
              <a:rPr lang="en-AU" dirty="0" smtClean="0">
                <a:solidFill>
                  <a:srgbClr val="7030A0"/>
                </a:solidFill>
              </a:rPr>
              <a:t>new</a:t>
            </a:r>
            <a:r>
              <a:rPr lang="en-AU" dirty="0" smtClean="0"/>
              <a:t> A(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7</a:t>
            </a:r>
            <a:r>
              <a:rPr lang="en-AU" dirty="0" smtClean="0"/>
              <a:t>,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8</a:t>
            </a:r>
            <a:r>
              <a:rPr lang="en-AU" dirty="0" smtClean="0"/>
              <a:t>,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9</a:t>
            </a:r>
            <a:r>
              <a:rPr lang="en-AU" dirty="0" smtClean="0"/>
              <a:t>);</a:t>
            </a:r>
          </a:p>
          <a:p>
            <a:r>
              <a:rPr lang="en-AU" dirty="0" smtClean="0"/>
              <a:t>    test-&gt;print();</a:t>
            </a:r>
          </a:p>
          <a:p>
            <a:r>
              <a:rPr lang="en-AU" dirty="0" smtClean="0"/>
              <a:t>    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//</a:t>
            </a: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cout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&lt;&lt; "test-&gt;x:" &lt;&lt; test-&gt;x &lt;&lt;</a:t>
            </a: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endl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    //</a:t>
            </a: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cout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&lt;&lt; "test-&gt;y:" &lt;&lt; test-&gt;y &lt;&lt;</a:t>
            </a: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endl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    //</a:t>
            </a: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cout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&lt;&lt; "test-&gt;z:" &lt;&lt; test-&gt;z &lt;&lt;</a:t>
            </a: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endl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r>
              <a:rPr lang="en-AU" dirty="0" smtClean="0"/>
              <a:t>    </a:t>
            </a:r>
            <a:r>
              <a:rPr lang="en-AU" dirty="0" smtClean="0">
                <a:solidFill>
                  <a:srgbClr val="7030A0"/>
                </a:solidFill>
              </a:rPr>
              <a:t>return</a:t>
            </a:r>
            <a:r>
              <a:rPr lang="en-AU" dirty="0" smtClean="0"/>
              <a:t> 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AU" dirty="0" smtClean="0"/>
              <a:t>; }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2998574" y="2924431"/>
            <a:ext cx="3281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The default for C++ is 'private'</a:t>
            </a:r>
          </a:p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See what removing 'private' does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>
            <a:off x="6280050" y="3247597"/>
            <a:ext cx="1194176" cy="2668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9255" y="5993025"/>
            <a:ext cx="4981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Play around: change the class to B, C or D and uncomment </a:t>
            </a: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cout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 to observe the results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9" idx="3"/>
          </p:cNvCxnSpPr>
          <p:nvPr/>
        </p:nvCxnSpPr>
        <p:spPr>
          <a:xfrm flipV="1">
            <a:off x="5700489" y="5806334"/>
            <a:ext cx="661282" cy="5098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3"/>
          </p:cNvCxnSpPr>
          <p:nvPr/>
        </p:nvCxnSpPr>
        <p:spPr>
          <a:xfrm flipV="1">
            <a:off x="5700489" y="4951144"/>
            <a:ext cx="789521" cy="13650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</p:cNvCxnSpPr>
          <p:nvPr/>
        </p:nvCxnSpPr>
        <p:spPr>
          <a:xfrm flipV="1">
            <a:off x="6280050" y="1431235"/>
            <a:ext cx="804562" cy="18163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815914" y="570678"/>
            <a:ext cx="5978931" cy="6056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2400" dirty="0" smtClean="0">
                <a:solidFill>
                  <a:schemeClr val="tx1"/>
                </a:solidFill>
              </a:rPr>
              <a:t>For files</a:t>
            </a:r>
          </a:p>
          <a:p>
            <a:pPr algn="ctr"/>
            <a:endParaRPr lang="en-AU" dirty="0" smtClean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These are classes that must be instantiated: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this means they need to be declared as objects</a:t>
            </a:r>
          </a:p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27679" y="4047576"/>
            <a:ext cx="56206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.</a:t>
            </a:r>
            <a:r>
              <a:rPr lang="en-AU" dirty="0" smtClean="0"/>
              <a:t>open(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string </a:t>
            </a:r>
            <a:r>
              <a:rPr lang="en-AU" dirty="0" smtClean="0"/>
              <a:t>filename</a:t>
            </a:r>
            <a:r>
              <a:rPr lang="en-AU" dirty="0" smtClean="0"/>
              <a:t>)</a:t>
            </a:r>
          </a:p>
          <a:p>
            <a:r>
              <a:rPr lang="en-AU" dirty="0" smtClean="0"/>
              <a:t>.</a:t>
            </a:r>
            <a:r>
              <a:rPr lang="en-AU" dirty="0" smtClean="0"/>
              <a:t>open(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string </a:t>
            </a:r>
            <a:r>
              <a:rPr lang="en-AU" dirty="0" smtClean="0"/>
              <a:t>filename</a:t>
            </a:r>
            <a:r>
              <a:rPr lang="en-AU" dirty="0" smtClean="0"/>
              <a:t>, </a:t>
            </a:r>
            <a:r>
              <a:rPr lang="en-AU" dirty="0" err="1" smtClean="0"/>
              <a:t>ios</a:t>
            </a:r>
            <a:r>
              <a:rPr lang="en-AU" dirty="0" smtClean="0"/>
              <a:t>::</a:t>
            </a:r>
            <a:r>
              <a:rPr lang="en-AU" dirty="0" err="1" smtClean="0"/>
              <a:t>openmode</a:t>
            </a:r>
            <a:r>
              <a:rPr lang="en-AU" dirty="0" smtClean="0"/>
              <a:t> mode);</a:t>
            </a:r>
          </a:p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 if not open then write: </a:t>
            </a:r>
            <a:r>
              <a:rPr lang="en-AU" dirty="0" smtClean="0">
                <a:solidFill>
                  <a:srgbClr val="7030A0"/>
                </a:solidFill>
              </a:rPr>
              <a:t>if</a:t>
            </a:r>
            <a:r>
              <a:rPr lang="en-AU" dirty="0" smtClean="0"/>
              <a:t>(!</a:t>
            </a:r>
            <a:r>
              <a:rPr lang="en-AU" dirty="0" err="1" smtClean="0"/>
              <a:t>nameoffilestreamobject</a:t>
            </a:r>
            <a:r>
              <a:rPr lang="en-AU" dirty="0" smtClean="0"/>
              <a:t>) </a:t>
            </a:r>
          </a:p>
          <a:p>
            <a:endParaRPr lang="en-AU" dirty="0" smtClean="0"/>
          </a:p>
          <a:p>
            <a:r>
              <a:rPr lang="en-AU" dirty="0" smtClean="0"/>
              <a:t>.close(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string</a:t>
            </a:r>
            <a:r>
              <a:rPr lang="en-AU" dirty="0" smtClean="0"/>
              <a:t> filename) </a:t>
            </a:r>
            <a:r>
              <a:rPr lang="en-AU" dirty="0" smtClean="0">
                <a:solidFill>
                  <a:srgbClr val="FF0000"/>
                </a:solidFill>
              </a:rPr>
              <a:t>!!! remember to close your streams</a:t>
            </a:r>
          </a:p>
          <a:p>
            <a:endParaRPr lang="en-AU" dirty="0" smtClean="0"/>
          </a:p>
          <a:p>
            <a:r>
              <a:rPr lang="en-AU" dirty="0" smtClean="0"/>
              <a:t>.</a:t>
            </a:r>
            <a:r>
              <a:rPr lang="en-AU" dirty="0" err="1" smtClean="0"/>
              <a:t>eof</a:t>
            </a:r>
            <a:r>
              <a:rPr lang="en-AU" dirty="0" smtClean="0"/>
              <a:t>() “end of file”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1658979" y="322032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/>
              <a:t>Input and outputs</a:t>
            </a:r>
            <a:endParaRPr lang="en-AU" sz="2400" dirty="0"/>
          </a:p>
        </p:txBody>
      </p:sp>
      <p:sp>
        <p:nvSpPr>
          <p:cNvPr id="33" name="Folded Corner 32"/>
          <p:cNvSpPr/>
          <p:nvPr/>
        </p:nvSpPr>
        <p:spPr>
          <a:xfrm>
            <a:off x="6565707" y="1914956"/>
            <a:ext cx="1132515" cy="142612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>
                <a:solidFill>
                  <a:schemeClr val="tx1"/>
                </a:solidFill>
              </a:rPr>
              <a:t>ifstream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4" name="Folded Corner 33"/>
          <p:cNvSpPr/>
          <p:nvPr/>
        </p:nvSpPr>
        <p:spPr>
          <a:xfrm>
            <a:off x="10226365" y="1916505"/>
            <a:ext cx="1132515" cy="142612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>
                <a:solidFill>
                  <a:schemeClr val="tx1"/>
                </a:solidFill>
              </a:rPr>
              <a:t>ofstream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03" y="1878680"/>
            <a:ext cx="15430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8" name="Straight Arrow Connector 37"/>
          <p:cNvCxnSpPr/>
          <p:nvPr/>
        </p:nvCxnSpPr>
        <p:spPr>
          <a:xfrm flipV="1">
            <a:off x="3498351" y="4268913"/>
            <a:ext cx="2583950" cy="8424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47135" y="4901513"/>
            <a:ext cx="51898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Three modes</a:t>
            </a:r>
          </a:p>
          <a:p>
            <a:pPr algn="ctr"/>
            <a:r>
              <a:rPr lang="en-AU" dirty="0" smtClean="0">
                <a:solidFill>
                  <a:srgbClr val="FF0000"/>
                </a:solidFill>
              </a:rPr>
              <a:t>!!! DO NOT READ AND WRITE AT THE SAME TIME</a:t>
            </a:r>
          </a:p>
          <a:p>
            <a:pPr algn="r"/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Default </a:t>
            </a: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ifstream</a:t>
            </a:r>
            <a:r>
              <a:rPr lang="en-AU" dirty="0" smtClean="0"/>
              <a:t>	  </a:t>
            </a:r>
            <a:r>
              <a:rPr lang="en-AU" dirty="0" err="1" smtClean="0"/>
              <a:t>ios</a:t>
            </a:r>
            <a:r>
              <a:rPr lang="en-AU" dirty="0" smtClean="0"/>
              <a:t>::in</a:t>
            </a:r>
          </a:p>
          <a:p>
            <a:pPr algn="r"/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Default </a:t>
            </a: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ofstream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AU" dirty="0" err="1" smtClean="0"/>
              <a:t>ios</a:t>
            </a:r>
            <a:r>
              <a:rPr lang="en-AU" dirty="0" smtClean="0"/>
              <a:t>::out</a:t>
            </a:r>
          </a:p>
          <a:p>
            <a:pPr algn="r"/>
            <a:r>
              <a:rPr lang="en-AU" dirty="0" smtClean="0">
                <a:solidFill>
                  <a:srgbClr val="FF0000"/>
                </a:solidFill>
              </a:rPr>
              <a:t>!!! </a:t>
            </a:r>
            <a:r>
              <a:rPr lang="en-AU" dirty="0" err="1" smtClean="0">
                <a:solidFill>
                  <a:srgbClr val="FF0000"/>
                </a:solidFill>
              </a:rPr>
              <a:t>ios</a:t>
            </a:r>
            <a:r>
              <a:rPr lang="en-AU" dirty="0" smtClean="0">
                <a:solidFill>
                  <a:srgbClr val="FF0000"/>
                </a:solidFill>
              </a:rPr>
              <a:t>::out will erase any existing content in the file</a:t>
            </a:r>
          </a:p>
          <a:p>
            <a:pPr algn="r"/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To append to a file in </a:t>
            </a: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ofstream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     </a:t>
            </a:r>
            <a:r>
              <a:rPr lang="en-AU" dirty="0" err="1" smtClean="0"/>
              <a:t>ios</a:t>
            </a:r>
            <a:r>
              <a:rPr lang="en-AU" dirty="0" smtClean="0"/>
              <a:t>::app</a:t>
            </a:r>
          </a:p>
          <a:p>
            <a:pPr algn="r"/>
            <a:endParaRPr lang="en-AU" dirty="0" smtClean="0"/>
          </a:p>
          <a:p>
            <a:endParaRPr lang="en-AU" dirty="0"/>
          </a:p>
        </p:txBody>
      </p:sp>
      <p:sp>
        <p:nvSpPr>
          <p:cNvPr id="30" name="Oval Callout 29"/>
          <p:cNvSpPr/>
          <p:nvPr/>
        </p:nvSpPr>
        <p:spPr>
          <a:xfrm>
            <a:off x="258849" y="3371392"/>
            <a:ext cx="1920240" cy="457200"/>
          </a:xfrm>
          <a:prstGeom prst="wedgeEllipseCallout">
            <a:avLst>
              <a:gd name="adj1" fmla="val 51639"/>
              <a:gd name="adj2" fmla="val -6530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>
                <a:solidFill>
                  <a:schemeClr val="tx1"/>
                </a:solidFill>
              </a:rPr>
              <a:t>cin</a:t>
            </a:r>
            <a:r>
              <a:rPr lang="en-AU" dirty="0" smtClean="0">
                <a:solidFill>
                  <a:schemeClr val="tx1"/>
                </a:solidFill>
              </a:rPr>
              <a:t> for input</a:t>
            </a:r>
          </a:p>
        </p:txBody>
      </p:sp>
      <p:sp>
        <p:nvSpPr>
          <p:cNvPr id="32" name="Oval Callout 31"/>
          <p:cNvSpPr/>
          <p:nvPr/>
        </p:nvSpPr>
        <p:spPr>
          <a:xfrm>
            <a:off x="3033415" y="1196982"/>
            <a:ext cx="2011680" cy="457200"/>
          </a:xfrm>
          <a:prstGeom prst="wedgeEllipseCallout">
            <a:avLst>
              <a:gd name="adj1" fmla="val -42265"/>
              <a:gd name="adj2" fmla="val 1035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err="1" smtClean="0">
                <a:solidFill>
                  <a:schemeClr val="tx1"/>
                </a:solidFill>
              </a:rPr>
              <a:t>cerr</a:t>
            </a:r>
            <a:r>
              <a:rPr lang="en-AU" dirty="0" smtClean="0">
                <a:solidFill>
                  <a:schemeClr val="tx1"/>
                </a:solidFill>
              </a:rPr>
              <a:t> for error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433319" y="1147214"/>
            <a:ext cx="2286000" cy="457200"/>
          </a:xfrm>
          <a:prstGeom prst="wedgeEllipseCallout">
            <a:avLst>
              <a:gd name="adj1" fmla="val 47106"/>
              <a:gd name="adj2" fmla="val 1207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err="1" smtClean="0">
                <a:solidFill>
                  <a:schemeClr val="tx1"/>
                </a:solidFill>
              </a:rPr>
              <a:t>cout</a:t>
            </a:r>
            <a:r>
              <a:rPr lang="en-AU" dirty="0" smtClean="0">
                <a:solidFill>
                  <a:schemeClr val="tx1"/>
                </a:solidFill>
              </a:rPr>
              <a:t> for output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34898" y="3435178"/>
            <a:ext cx="158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Data coming in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9980141" y="3455772"/>
            <a:ext cx="1559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Data going out</a:t>
            </a:r>
            <a:endParaRPr lang="en-A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5648" y="620912"/>
            <a:ext cx="55440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#include &lt;string&gt;</a:t>
            </a:r>
          </a:p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#include &lt;</a:t>
            </a: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iostream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#include &lt;</a:t>
            </a: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fstream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  <a:p>
            <a:r>
              <a:rPr lang="en-AU" dirty="0" smtClean="0">
                <a:solidFill>
                  <a:srgbClr val="7030A0"/>
                </a:solidFill>
              </a:rPr>
              <a:t>using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7030A0"/>
                </a:solidFill>
              </a:rPr>
              <a:t>namespace</a:t>
            </a:r>
            <a:r>
              <a:rPr lang="en-AU" dirty="0" smtClean="0"/>
              <a:t> 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std</a:t>
            </a:r>
            <a:r>
              <a:rPr lang="en-AU" dirty="0" smtClean="0"/>
              <a:t>;</a:t>
            </a:r>
          </a:p>
          <a:p>
            <a:endParaRPr lang="en-AU" dirty="0" smtClean="0"/>
          </a:p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 smtClean="0"/>
              <a:t> </a:t>
            </a:r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getFiles</a:t>
            </a:r>
            <a:r>
              <a:rPr lang="en-AU" dirty="0" smtClean="0"/>
              <a:t>(string &amp;</a:t>
            </a:r>
            <a:r>
              <a:rPr lang="en-AU" dirty="0" err="1" smtClean="0"/>
              <a:t>filein</a:t>
            </a:r>
            <a:r>
              <a:rPr lang="en-AU" dirty="0" smtClean="0"/>
              <a:t>, string &amp;</a:t>
            </a:r>
            <a:r>
              <a:rPr lang="en-AU" dirty="0" err="1" smtClean="0"/>
              <a:t>fileout</a:t>
            </a:r>
            <a:r>
              <a:rPr lang="en-AU" dirty="0" smtClean="0"/>
              <a:t>);</a:t>
            </a:r>
          </a:p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 smtClean="0"/>
              <a:t> </a:t>
            </a:r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copyFile</a:t>
            </a:r>
            <a:r>
              <a:rPr lang="en-AU" dirty="0" smtClean="0"/>
              <a:t>(</a:t>
            </a:r>
            <a:r>
              <a:rPr lang="en-AU" dirty="0" smtClean="0">
                <a:solidFill>
                  <a:srgbClr val="7030A0"/>
                </a:solidFill>
              </a:rPr>
              <a:t>const</a:t>
            </a:r>
            <a:r>
              <a:rPr lang="en-AU" dirty="0" smtClean="0"/>
              <a:t> string &amp;</a:t>
            </a:r>
            <a:r>
              <a:rPr lang="en-AU" dirty="0" err="1" smtClean="0"/>
              <a:t>filein</a:t>
            </a:r>
            <a:r>
              <a:rPr lang="en-AU" dirty="0" smtClean="0"/>
              <a:t>, </a:t>
            </a:r>
            <a:r>
              <a:rPr lang="en-AU" dirty="0" smtClean="0">
                <a:solidFill>
                  <a:srgbClr val="7030A0"/>
                </a:solidFill>
              </a:rPr>
              <a:t>const</a:t>
            </a:r>
            <a:r>
              <a:rPr lang="en-AU" dirty="0" smtClean="0"/>
              <a:t> string &amp;</a:t>
            </a:r>
            <a:r>
              <a:rPr lang="en-AU" dirty="0" err="1" smtClean="0"/>
              <a:t>fileout</a:t>
            </a:r>
            <a:r>
              <a:rPr lang="en-AU" dirty="0" smtClean="0"/>
              <a:t>);</a:t>
            </a:r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en-AU" dirty="0" smtClean="0"/>
              <a:t>() {</a:t>
            </a:r>
          </a:p>
          <a:p>
            <a:r>
              <a:rPr lang="en-AU" dirty="0" smtClean="0"/>
              <a:t>	string </a:t>
            </a:r>
            <a:r>
              <a:rPr lang="en-AU" dirty="0" err="1" smtClean="0"/>
              <a:t>filein</a:t>
            </a:r>
            <a:r>
              <a:rPr lang="en-AU" dirty="0" smtClean="0"/>
              <a:t>, </a:t>
            </a:r>
            <a:r>
              <a:rPr lang="en-AU" dirty="0" err="1" smtClean="0"/>
              <a:t>fileout</a:t>
            </a:r>
            <a:r>
              <a:rPr lang="en-AU" dirty="0" smtClean="0"/>
              <a:t>;</a:t>
            </a:r>
          </a:p>
          <a:p>
            <a:r>
              <a:rPr lang="en-AU" dirty="0" smtClean="0"/>
              <a:t>	</a:t>
            </a:r>
            <a:r>
              <a:rPr lang="en-AU" dirty="0" err="1" smtClean="0"/>
              <a:t>getFiles</a:t>
            </a:r>
            <a:r>
              <a:rPr lang="en-AU" dirty="0" smtClean="0"/>
              <a:t>(</a:t>
            </a:r>
            <a:r>
              <a:rPr lang="en-AU" dirty="0" err="1" smtClean="0"/>
              <a:t>filein</a:t>
            </a:r>
            <a:r>
              <a:rPr lang="en-AU" dirty="0" smtClean="0"/>
              <a:t>, </a:t>
            </a:r>
            <a:r>
              <a:rPr lang="en-AU" dirty="0" err="1" smtClean="0"/>
              <a:t>fileout</a:t>
            </a:r>
            <a:r>
              <a:rPr lang="en-AU" dirty="0" smtClean="0"/>
              <a:t>);</a:t>
            </a:r>
          </a:p>
          <a:p>
            <a:r>
              <a:rPr lang="en-AU" dirty="0" smtClean="0"/>
              <a:t>	</a:t>
            </a:r>
            <a:r>
              <a:rPr lang="en-AU" dirty="0" err="1" smtClean="0"/>
              <a:t>copyFile</a:t>
            </a:r>
            <a:r>
              <a:rPr lang="en-AU" dirty="0" smtClean="0"/>
              <a:t>(</a:t>
            </a:r>
            <a:r>
              <a:rPr lang="en-AU" dirty="0" err="1" smtClean="0"/>
              <a:t>filein</a:t>
            </a:r>
            <a:r>
              <a:rPr lang="en-AU" dirty="0" smtClean="0"/>
              <a:t>, </a:t>
            </a:r>
            <a:r>
              <a:rPr lang="en-AU" dirty="0" err="1" smtClean="0"/>
              <a:t>fileout</a:t>
            </a:r>
            <a:r>
              <a:rPr lang="en-AU" dirty="0" smtClean="0"/>
              <a:t>);</a:t>
            </a:r>
          </a:p>
          <a:p>
            <a:r>
              <a:rPr lang="en-AU" dirty="0" smtClean="0"/>
              <a:t>	</a:t>
            </a:r>
            <a:r>
              <a:rPr lang="en-AU" dirty="0" smtClean="0">
                <a:solidFill>
                  <a:srgbClr val="7030A0"/>
                </a:solidFill>
              </a:rPr>
              <a:t>return</a:t>
            </a:r>
            <a:r>
              <a:rPr lang="en-AU" dirty="0" smtClean="0"/>
              <a:t> 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AU" dirty="0" smtClean="0"/>
              <a:t>; }</a:t>
            </a:r>
          </a:p>
          <a:p>
            <a:endParaRPr lang="en-AU" dirty="0" smtClean="0"/>
          </a:p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 smtClean="0"/>
              <a:t> </a:t>
            </a:r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getFiles</a:t>
            </a:r>
            <a:r>
              <a:rPr lang="en-AU" dirty="0" smtClean="0"/>
              <a:t>(string &amp;</a:t>
            </a:r>
            <a:r>
              <a:rPr lang="en-AU" dirty="0" err="1" smtClean="0"/>
              <a:t>filein</a:t>
            </a:r>
            <a:r>
              <a:rPr lang="en-AU" dirty="0" smtClean="0"/>
              <a:t>, string &amp;</a:t>
            </a:r>
            <a:r>
              <a:rPr lang="en-AU" dirty="0" err="1" smtClean="0"/>
              <a:t>fileout</a:t>
            </a:r>
            <a:r>
              <a:rPr lang="en-AU" dirty="0" smtClean="0"/>
              <a:t>) {</a:t>
            </a:r>
          </a:p>
          <a:p>
            <a:r>
              <a:rPr lang="en-AU" dirty="0" smtClean="0"/>
              <a:t>	</a:t>
            </a:r>
            <a:r>
              <a:rPr lang="en-AU" dirty="0" err="1" smtClean="0"/>
              <a:t>cout</a:t>
            </a:r>
            <a:r>
              <a:rPr lang="en-AU" dirty="0" smtClean="0"/>
              <a:t> &lt;&lt; </a:t>
            </a:r>
            <a:r>
              <a:rPr lang="en-AU" dirty="0" smtClean="0">
                <a:solidFill>
                  <a:srgbClr val="FF0000"/>
                </a:solidFill>
              </a:rPr>
              <a:t>"Please enter file to copy :"</a:t>
            </a:r>
            <a:r>
              <a:rPr lang="en-AU" dirty="0" smtClean="0"/>
              <a:t>;</a:t>
            </a:r>
          </a:p>
          <a:p>
            <a:r>
              <a:rPr lang="en-AU" dirty="0" smtClean="0"/>
              <a:t>	</a:t>
            </a:r>
            <a:r>
              <a:rPr lang="en-AU" dirty="0" err="1" smtClean="0"/>
              <a:t>cin</a:t>
            </a:r>
            <a:r>
              <a:rPr lang="en-AU" dirty="0" smtClean="0"/>
              <a:t> &gt;&gt; </a:t>
            </a:r>
            <a:r>
              <a:rPr lang="en-AU" dirty="0" err="1" smtClean="0"/>
              <a:t>filein</a:t>
            </a:r>
            <a:r>
              <a:rPr lang="en-AU" dirty="0" smtClean="0"/>
              <a:t>;</a:t>
            </a:r>
          </a:p>
          <a:p>
            <a:r>
              <a:rPr lang="en-AU" dirty="0" smtClean="0"/>
              <a:t>	</a:t>
            </a:r>
            <a:r>
              <a:rPr lang="en-AU" dirty="0" err="1" smtClean="0"/>
              <a:t>cout</a:t>
            </a:r>
            <a:r>
              <a:rPr lang="en-AU" dirty="0" smtClean="0"/>
              <a:t> &lt;&lt; </a:t>
            </a:r>
            <a:r>
              <a:rPr lang="en-AU" dirty="0" smtClean="0">
                <a:solidFill>
                  <a:srgbClr val="FF0000"/>
                </a:solidFill>
              </a:rPr>
              <a:t>"Please enter target file :"</a:t>
            </a:r>
            <a:r>
              <a:rPr lang="en-AU" dirty="0" smtClean="0"/>
              <a:t>;</a:t>
            </a:r>
          </a:p>
          <a:p>
            <a:r>
              <a:rPr lang="en-AU" dirty="0" smtClean="0"/>
              <a:t>	</a:t>
            </a:r>
            <a:r>
              <a:rPr lang="en-AU" dirty="0" err="1" smtClean="0"/>
              <a:t>cin</a:t>
            </a:r>
            <a:r>
              <a:rPr lang="en-AU" dirty="0" smtClean="0"/>
              <a:t> &gt;&gt; </a:t>
            </a:r>
            <a:r>
              <a:rPr lang="en-AU" dirty="0" err="1" smtClean="0"/>
              <a:t>fileout</a:t>
            </a:r>
            <a:r>
              <a:rPr lang="en-AU" dirty="0" smtClean="0"/>
              <a:t>; 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53664" y="1054443"/>
            <a:ext cx="59147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 smtClean="0"/>
              <a:t> </a:t>
            </a:r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copyFile</a:t>
            </a:r>
            <a:r>
              <a:rPr lang="en-AU" dirty="0" smtClean="0"/>
              <a:t>(</a:t>
            </a:r>
            <a:r>
              <a:rPr lang="en-AU" dirty="0" smtClean="0">
                <a:solidFill>
                  <a:srgbClr val="7030A0"/>
                </a:solidFill>
              </a:rPr>
              <a:t>const </a:t>
            </a:r>
            <a:r>
              <a:rPr lang="en-AU" dirty="0" smtClean="0"/>
              <a:t>string &amp;</a:t>
            </a:r>
            <a:r>
              <a:rPr lang="en-AU" dirty="0" err="1" smtClean="0"/>
              <a:t>filein</a:t>
            </a:r>
            <a:r>
              <a:rPr lang="en-AU" dirty="0" smtClean="0"/>
              <a:t>, </a:t>
            </a:r>
            <a:r>
              <a:rPr lang="en-AU" dirty="0" smtClean="0">
                <a:solidFill>
                  <a:srgbClr val="7030A0"/>
                </a:solidFill>
              </a:rPr>
              <a:t>const</a:t>
            </a:r>
            <a:r>
              <a:rPr lang="en-AU" dirty="0" smtClean="0"/>
              <a:t> string &amp;</a:t>
            </a:r>
            <a:r>
              <a:rPr lang="en-AU" dirty="0" err="1" smtClean="0"/>
              <a:t>fileout</a:t>
            </a:r>
            <a:r>
              <a:rPr lang="en-AU" dirty="0" smtClean="0"/>
              <a:t>) {</a:t>
            </a:r>
          </a:p>
          <a:p>
            <a:r>
              <a:rPr lang="en-AU" dirty="0" err="1" smtClean="0"/>
              <a:t>ifstream</a:t>
            </a:r>
            <a:r>
              <a:rPr lang="en-AU" dirty="0" smtClean="0"/>
              <a:t> fin; </a:t>
            </a:r>
            <a:r>
              <a:rPr lang="en-AU" dirty="0" err="1" smtClean="0"/>
              <a:t>ofstream</a:t>
            </a:r>
            <a:r>
              <a:rPr lang="en-AU" dirty="0" smtClean="0"/>
              <a:t> </a:t>
            </a:r>
            <a:r>
              <a:rPr lang="en-AU" dirty="0" err="1" smtClean="0"/>
              <a:t>fout</a:t>
            </a:r>
            <a:r>
              <a:rPr lang="en-AU" dirty="0" smtClean="0"/>
              <a:t>; 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char</a:t>
            </a:r>
            <a:r>
              <a:rPr lang="en-AU" dirty="0" smtClean="0"/>
              <a:t> </a:t>
            </a:r>
            <a:r>
              <a:rPr lang="en-AU" dirty="0" err="1" smtClean="0"/>
              <a:t>ch</a:t>
            </a:r>
            <a:r>
              <a:rPr lang="en-AU" dirty="0" smtClean="0"/>
              <a:t>;</a:t>
            </a:r>
          </a:p>
          <a:p>
            <a:endParaRPr lang="en-AU" dirty="0" smtClean="0"/>
          </a:p>
          <a:p>
            <a:r>
              <a:rPr lang="en-AU" dirty="0" err="1" smtClean="0"/>
              <a:t>fin.open</a:t>
            </a:r>
            <a:r>
              <a:rPr lang="en-AU" dirty="0" smtClean="0"/>
              <a:t>(</a:t>
            </a:r>
            <a:r>
              <a:rPr lang="en-AU" dirty="0" err="1" smtClean="0"/>
              <a:t>filein.c_str</a:t>
            </a:r>
            <a:r>
              <a:rPr lang="en-AU" dirty="0" smtClean="0"/>
              <a:t>());</a:t>
            </a:r>
          </a:p>
          <a:p>
            <a:r>
              <a:rPr lang="en-AU" dirty="0" smtClean="0">
                <a:solidFill>
                  <a:srgbClr val="7030A0"/>
                </a:solidFill>
              </a:rPr>
              <a:t>if</a:t>
            </a:r>
            <a:r>
              <a:rPr lang="en-AU" dirty="0" smtClean="0"/>
              <a:t> (!fin) {</a:t>
            </a:r>
          </a:p>
          <a:p>
            <a:r>
              <a:rPr lang="en-AU" dirty="0" smtClean="0"/>
              <a:t>	</a:t>
            </a:r>
            <a:r>
              <a:rPr lang="en-AU" dirty="0" err="1" smtClean="0"/>
              <a:t>cerr</a:t>
            </a:r>
            <a:r>
              <a:rPr lang="en-AU" dirty="0" smtClean="0"/>
              <a:t> &lt;&lt; </a:t>
            </a:r>
            <a:r>
              <a:rPr lang="en-AU" dirty="0" smtClean="0">
                <a:solidFill>
                  <a:srgbClr val="FF0000"/>
                </a:solidFill>
              </a:rPr>
              <a:t>"Can't open "</a:t>
            </a:r>
            <a:r>
              <a:rPr lang="en-AU" dirty="0" smtClean="0"/>
              <a:t> &lt;&lt; </a:t>
            </a:r>
            <a:r>
              <a:rPr lang="en-AU" dirty="0" err="1" smtClean="0"/>
              <a:t>filein</a:t>
            </a:r>
            <a:r>
              <a:rPr lang="en-AU" dirty="0" smtClean="0"/>
              <a:t> &lt;&lt; </a:t>
            </a:r>
            <a:r>
              <a:rPr lang="en-AU" dirty="0" smtClean="0">
                <a:solidFill>
                  <a:srgbClr val="FF0000"/>
                </a:solidFill>
              </a:rPr>
              <a:t>" \n"</a:t>
            </a:r>
            <a:r>
              <a:rPr lang="en-AU" dirty="0" smtClean="0"/>
              <a:t>;</a:t>
            </a:r>
          </a:p>
          <a:p>
            <a:r>
              <a:rPr lang="en-AU" dirty="0" smtClean="0"/>
              <a:t>	exit(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AU" dirty="0" smtClean="0"/>
              <a:t>); }</a:t>
            </a:r>
          </a:p>
          <a:p>
            <a:endParaRPr lang="en-AU" dirty="0" smtClean="0"/>
          </a:p>
          <a:p>
            <a:r>
              <a:rPr lang="en-AU" dirty="0" err="1" smtClean="0"/>
              <a:t>fout.open</a:t>
            </a:r>
            <a:r>
              <a:rPr lang="en-AU" dirty="0" smtClean="0"/>
              <a:t>(</a:t>
            </a:r>
            <a:r>
              <a:rPr lang="en-AU" dirty="0" err="1" smtClean="0"/>
              <a:t>fileout.c_str</a:t>
            </a:r>
            <a:r>
              <a:rPr lang="en-AU" dirty="0" smtClean="0"/>
              <a:t>());</a:t>
            </a:r>
          </a:p>
          <a:p>
            <a:r>
              <a:rPr lang="en-AU" dirty="0" smtClean="0">
                <a:solidFill>
                  <a:srgbClr val="7030A0"/>
                </a:solidFill>
              </a:rPr>
              <a:t>if</a:t>
            </a:r>
            <a:r>
              <a:rPr lang="en-AU" dirty="0" smtClean="0"/>
              <a:t> (!</a:t>
            </a:r>
            <a:r>
              <a:rPr lang="en-AU" dirty="0" err="1" smtClean="0"/>
              <a:t>fout</a:t>
            </a:r>
            <a:r>
              <a:rPr lang="en-AU" dirty="0" smtClean="0"/>
              <a:t>) {</a:t>
            </a:r>
          </a:p>
          <a:p>
            <a:r>
              <a:rPr lang="en-AU" dirty="0" smtClean="0"/>
              <a:t>	</a:t>
            </a:r>
            <a:r>
              <a:rPr lang="en-AU" dirty="0" err="1" smtClean="0"/>
              <a:t>cerr</a:t>
            </a:r>
            <a:r>
              <a:rPr lang="en-AU" dirty="0" smtClean="0"/>
              <a:t> &lt;&lt; </a:t>
            </a:r>
            <a:r>
              <a:rPr lang="en-AU" dirty="0" smtClean="0">
                <a:solidFill>
                  <a:srgbClr val="FF0000"/>
                </a:solidFill>
              </a:rPr>
              <a:t>"Can't open "</a:t>
            </a:r>
            <a:r>
              <a:rPr lang="en-AU" dirty="0" smtClean="0"/>
              <a:t> &lt;&lt; </a:t>
            </a:r>
            <a:r>
              <a:rPr lang="en-AU" dirty="0" err="1" smtClean="0"/>
              <a:t>fileout</a:t>
            </a:r>
            <a:r>
              <a:rPr lang="en-AU" dirty="0" smtClean="0"/>
              <a:t> &lt;&lt; </a:t>
            </a:r>
            <a:r>
              <a:rPr lang="en-AU" dirty="0" smtClean="0">
                <a:solidFill>
                  <a:srgbClr val="FF0000"/>
                </a:solidFill>
              </a:rPr>
              <a:t>" \n"</a:t>
            </a:r>
            <a:r>
              <a:rPr lang="en-AU" dirty="0" smtClean="0"/>
              <a:t>;</a:t>
            </a:r>
          </a:p>
          <a:p>
            <a:r>
              <a:rPr lang="en-AU" dirty="0" smtClean="0"/>
              <a:t>	</a:t>
            </a:r>
            <a:r>
              <a:rPr lang="en-AU" dirty="0" err="1" smtClean="0"/>
              <a:t>fin.close</a:t>
            </a:r>
            <a:r>
              <a:rPr lang="en-AU" dirty="0" smtClean="0"/>
              <a:t>();</a:t>
            </a:r>
          </a:p>
          <a:p>
            <a:r>
              <a:rPr lang="en-AU" dirty="0" smtClean="0"/>
              <a:t>	exit(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AU" dirty="0" smtClean="0"/>
              <a:t>); }</a:t>
            </a:r>
          </a:p>
          <a:p>
            <a:endParaRPr lang="en-AU" dirty="0" smtClean="0"/>
          </a:p>
          <a:p>
            <a:r>
              <a:rPr lang="en-AU" dirty="0" smtClean="0">
                <a:solidFill>
                  <a:srgbClr val="7030A0"/>
                </a:solidFill>
              </a:rPr>
              <a:t>while</a:t>
            </a:r>
            <a:r>
              <a:rPr lang="en-AU" dirty="0" smtClean="0"/>
              <a:t> (!fin.eof()) {</a:t>
            </a:r>
          </a:p>
          <a:p>
            <a:r>
              <a:rPr lang="en-AU" dirty="0" smtClean="0"/>
              <a:t>	</a:t>
            </a:r>
            <a:r>
              <a:rPr lang="en-AU" dirty="0" err="1" smtClean="0"/>
              <a:t>fin.get</a:t>
            </a:r>
            <a:r>
              <a:rPr lang="en-AU" dirty="0" smtClean="0"/>
              <a:t>(</a:t>
            </a:r>
            <a:r>
              <a:rPr lang="en-AU" dirty="0" err="1" smtClean="0"/>
              <a:t>ch</a:t>
            </a:r>
            <a:r>
              <a:rPr lang="en-AU" dirty="0" smtClean="0"/>
              <a:t>);</a:t>
            </a:r>
          </a:p>
          <a:p>
            <a:r>
              <a:rPr lang="en-AU" dirty="0" smtClean="0"/>
              <a:t>	</a:t>
            </a:r>
            <a:r>
              <a:rPr lang="en-AU" dirty="0" err="1" smtClean="0"/>
              <a:t>fout.put</a:t>
            </a:r>
            <a:r>
              <a:rPr lang="en-AU" dirty="0" smtClean="0"/>
              <a:t>(</a:t>
            </a:r>
            <a:r>
              <a:rPr lang="en-AU" dirty="0" err="1" smtClean="0"/>
              <a:t>ch</a:t>
            </a:r>
            <a:r>
              <a:rPr lang="en-AU" dirty="0" smtClean="0"/>
              <a:t>); }</a:t>
            </a:r>
          </a:p>
          <a:p>
            <a:endParaRPr lang="en-AU" dirty="0" smtClean="0"/>
          </a:p>
          <a:p>
            <a:r>
              <a:rPr lang="en-AU" dirty="0" err="1" smtClean="0"/>
              <a:t>fin.close</a:t>
            </a:r>
            <a:r>
              <a:rPr lang="en-AU" dirty="0" smtClean="0"/>
              <a:t>();</a:t>
            </a:r>
          </a:p>
          <a:p>
            <a:r>
              <a:rPr lang="en-AU" dirty="0" err="1" smtClean="0"/>
              <a:t>fout.close</a:t>
            </a:r>
            <a:r>
              <a:rPr lang="en-AU" dirty="0" smtClean="0"/>
              <a:t>(); }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9012193" y="1713470"/>
            <a:ext cx="1370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open stream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811265" y="311390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notice </a:t>
            </a:r>
            <a:r>
              <a:rPr lang="en-AU" dirty="0" err="1">
                <a:solidFill>
                  <a:schemeClr val="bg2">
                    <a:lumMod val="50000"/>
                  </a:schemeClr>
                </a:solidFill>
              </a:rPr>
              <a:t>cerr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6119" y="4604951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while not end of file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47437" y="5873578"/>
            <a:ext cx="174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close </a:t>
            </a: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filestreams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stCxn id="13" idx="1"/>
          </p:cNvCxnSpPr>
          <p:nvPr/>
        </p:nvCxnSpPr>
        <p:spPr>
          <a:xfrm rot="10800000" flipV="1">
            <a:off x="8410839" y="1898136"/>
            <a:ext cx="601355" cy="169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1"/>
          </p:cNvCxnSpPr>
          <p:nvPr/>
        </p:nvCxnSpPr>
        <p:spPr>
          <a:xfrm rot="10800000">
            <a:off x="7644713" y="2710248"/>
            <a:ext cx="2166552" cy="588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 flipV="1">
            <a:off x="7990702" y="4826685"/>
            <a:ext cx="399538" cy="1901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1"/>
          </p:cNvCxnSpPr>
          <p:nvPr/>
        </p:nvCxnSpPr>
        <p:spPr>
          <a:xfrm rot="10800000" flipV="1">
            <a:off x="7545859" y="3298568"/>
            <a:ext cx="2265406" cy="5896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1"/>
          </p:cNvCxnSpPr>
          <p:nvPr/>
        </p:nvCxnSpPr>
        <p:spPr>
          <a:xfrm flipH="1">
            <a:off x="7381103" y="6058244"/>
            <a:ext cx="1466334" cy="2107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86252" y="56633"/>
            <a:ext cx="9806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Program to copy text from one file to another (works funny on </a:t>
            </a:r>
            <a:r>
              <a:rPr lang="en-AU" sz="2800" dirty="0" err="1" smtClean="0"/>
              <a:t>ed</a:t>
            </a:r>
            <a:r>
              <a:rPr lang="en-AU" sz="2800" dirty="0" smtClean="0"/>
              <a:t>)</a:t>
            </a:r>
            <a:endParaRPr lang="en-AU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4573743" y="3283464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if 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not open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/>
          <p:cNvCxnSpPr>
            <a:stCxn id="35" idx="3"/>
          </p:cNvCxnSpPr>
          <p:nvPr/>
        </p:nvCxnSpPr>
        <p:spPr>
          <a:xfrm flipV="1">
            <a:off x="5789140" y="2336180"/>
            <a:ext cx="403618" cy="1131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3"/>
          </p:cNvCxnSpPr>
          <p:nvPr/>
        </p:nvCxnSpPr>
        <p:spPr>
          <a:xfrm>
            <a:off x="5789140" y="3468130"/>
            <a:ext cx="403618" cy="237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87605" y="2781301"/>
            <a:ext cx="279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read-only like “final” in Java 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3" name="Straight Arrow Connector 42"/>
          <p:cNvCxnSpPr>
            <a:stCxn id="42" idx="0"/>
          </p:cNvCxnSpPr>
          <p:nvPr/>
        </p:nvCxnSpPr>
        <p:spPr>
          <a:xfrm flipH="1" flipV="1">
            <a:off x="1784278" y="2611739"/>
            <a:ext cx="1402196" cy="169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0"/>
          </p:cNvCxnSpPr>
          <p:nvPr/>
        </p:nvCxnSpPr>
        <p:spPr>
          <a:xfrm flipV="1">
            <a:off x="3186474" y="2611739"/>
            <a:ext cx="502414" cy="169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22465" y="4154344"/>
            <a:ext cx="211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m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ain() returns an </a:t>
            </a: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int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0" name="Straight Arrow Connector 39"/>
          <p:cNvCxnSpPr>
            <a:stCxn id="21" idx="3"/>
          </p:cNvCxnSpPr>
          <p:nvPr/>
        </p:nvCxnSpPr>
        <p:spPr>
          <a:xfrm>
            <a:off x="6240417" y="4339010"/>
            <a:ext cx="852397" cy="184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1" idx="1"/>
          </p:cNvCxnSpPr>
          <p:nvPr/>
        </p:nvCxnSpPr>
        <p:spPr>
          <a:xfrm flipH="1">
            <a:off x="2224668" y="4339010"/>
            <a:ext cx="1897797" cy="531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670411" y="1280916"/>
            <a:ext cx="322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Remember a string is char[] in C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7" name="Straight Arrow Connector 46"/>
          <p:cNvCxnSpPr>
            <a:stCxn id="45" idx="2"/>
          </p:cNvCxnSpPr>
          <p:nvPr/>
        </p:nvCxnSpPr>
        <p:spPr>
          <a:xfrm flipH="1">
            <a:off x="2483716" y="1650248"/>
            <a:ext cx="1798200" cy="3959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2"/>
          </p:cNvCxnSpPr>
          <p:nvPr/>
        </p:nvCxnSpPr>
        <p:spPr>
          <a:xfrm flipH="1">
            <a:off x="3830446" y="1650248"/>
            <a:ext cx="451470" cy="4055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7903" y="1532674"/>
            <a:ext cx="545476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#include &lt;</a:t>
            </a: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iostream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  <a:p>
            <a:r>
              <a:rPr lang="en-AU" dirty="0" smtClean="0">
                <a:solidFill>
                  <a:srgbClr val="7030A0"/>
                </a:solidFill>
              </a:rPr>
              <a:t>using namespace 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std</a:t>
            </a:r>
            <a:r>
              <a:rPr lang="en-AU" dirty="0" smtClean="0"/>
              <a:t>;</a:t>
            </a:r>
          </a:p>
          <a:p>
            <a:endParaRPr lang="en-AU" dirty="0" smtClean="0"/>
          </a:p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double</a:t>
            </a:r>
            <a:r>
              <a:rPr lang="en-AU" dirty="0" smtClean="0"/>
              <a:t> 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division</a:t>
            </a:r>
            <a:r>
              <a:rPr lang="en-AU" dirty="0" smtClean="0"/>
              <a:t>(</a:t>
            </a: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</a:t>
            </a:r>
            <a:r>
              <a:rPr lang="en-AU" dirty="0" smtClean="0"/>
              <a:t>a, </a:t>
            </a: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b) {</a:t>
            </a:r>
          </a:p>
          <a:p>
            <a:r>
              <a:rPr lang="en-AU" dirty="0" smtClean="0"/>
              <a:t>	</a:t>
            </a:r>
            <a:r>
              <a:rPr lang="en-AU" dirty="0" smtClean="0">
                <a:solidFill>
                  <a:srgbClr val="7030A0"/>
                </a:solidFill>
              </a:rPr>
              <a:t>if</a:t>
            </a:r>
            <a:r>
              <a:rPr lang="en-AU" dirty="0" smtClean="0"/>
              <a:t>( b == 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AU" dirty="0" smtClean="0"/>
              <a:t> ) </a:t>
            </a:r>
            <a:r>
              <a:rPr lang="en-AU" dirty="0" smtClean="0">
                <a:solidFill>
                  <a:srgbClr val="7030A0"/>
                </a:solidFill>
              </a:rPr>
              <a:t>throw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FF0000"/>
                </a:solidFill>
              </a:rPr>
              <a:t>"Division by zero condition!"</a:t>
            </a:r>
            <a:r>
              <a:rPr lang="en-AU" dirty="0" smtClean="0"/>
              <a:t>;</a:t>
            </a:r>
            <a:endParaRPr lang="en-AU" dirty="0" smtClean="0"/>
          </a:p>
          <a:p>
            <a:r>
              <a:rPr lang="en-AU" dirty="0" smtClean="0"/>
              <a:t>	</a:t>
            </a:r>
            <a:r>
              <a:rPr lang="en-AU" dirty="0" smtClean="0">
                <a:solidFill>
                  <a:srgbClr val="7030A0"/>
                </a:solidFill>
              </a:rPr>
              <a:t>return</a:t>
            </a:r>
            <a:r>
              <a:rPr lang="en-AU" dirty="0" smtClean="0"/>
              <a:t> (a/(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double</a:t>
            </a:r>
            <a:r>
              <a:rPr lang="en-AU" dirty="0" smtClean="0"/>
              <a:t>)b); </a:t>
            </a:r>
            <a:r>
              <a:rPr lang="en-AU" dirty="0" smtClean="0"/>
              <a:t>}</a:t>
            </a:r>
            <a:endParaRPr lang="en-AU" dirty="0" smtClean="0"/>
          </a:p>
          <a:p>
            <a:endParaRPr lang="en-AU" dirty="0" smtClean="0">
              <a:solidFill>
                <a:srgbClr val="7030A0"/>
              </a:solidFill>
            </a:endParaRPr>
          </a:p>
          <a:p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en-AU" dirty="0" smtClean="0"/>
              <a:t>() {</a:t>
            </a:r>
          </a:p>
          <a:p>
            <a:r>
              <a:rPr lang="en-AU" dirty="0" smtClean="0"/>
              <a:t>   </a:t>
            </a: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x = 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en-AU" dirty="0" smtClean="0"/>
              <a:t>; </a:t>
            </a: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y = 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AU" dirty="0" smtClean="0"/>
              <a:t>;</a:t>
            </a:r>
          </a:p>
          <a:p>
            <a:r>
              <a:rPr lang="en-AU" dirty="0" smtClean="0"/>
              <a:t>	</a:t>
            </a:r>
            <a:r>
              <a:rPr lang="en-AU" dirty="0" smtClean="0">
                <a:solidFill>
                  <a:srgbClr val="7030A0"/>
                </a:solidFill>
              </a:rPr>
              <a:t>try</a:t>
            </a:r>
            <a:r>
              <a:rPr lang="en-AU" dirty="0" smtClean="0"/>
              <a:t> {</a:t>
            </a:r>
          </a:p>
          <a:p>
            <a:r>
              <a:rPr lang="en-AU" dirty="0" smtClean="0"/>
              <a:t>		</a:t>
            </a:r>
            <a:r>
              <a:rPr lang="en-AU" dirty="0" err="1" smtClean="0"/>
              <a:t>cout</a:t>
            </a:r>
            <a:r>
              <a:rPr lang="en-AU" dirty="0" smtClean="0"/>
              <a:t> &lt;&lt; division(x, y) &lt;&lt; </a:t>
            </a:r>
            <a:r>
              <a:rPr lang="en-AU" dirty="0" err="1" smtClean="0"/>
              <a:t>endl</a:t>
            </a:r>
            <a:r>
              <a:rPr lang="en-AU" dirty="0" smtClean="0"/>
              <a:t>;</a:t>
            </a:r>
          </a:p>
          <a:p>
            <a:r>
              <a:rPr lang="en-AU" dirty="0" smtClean="0"/>
              <a:t>	} </a:t>
            </a:r>
            <a:r>
              <a:rPr lang="en-AU" dirty="0" smtClean="0">
                <a:solidFill>
                  <a:srgbClr val="7030A0"/>
                </a:solidFill>
              </a:rPr>
              <a:t>catch</a:t>
            </a:r>
            <a:r>
              <a:rPr lang="en-AU" dirty="0" smtClean="0"/>
              <a:t> (</a:t>
            </a:r>
            <a:r>
              <a:rPr lang="en-AU" dirty="0" smtClean="0">
                <a:solidFill>
                  <a:srgbClr val="7030A0"/>
                </a:solidFill>
              </a:rPr>
              <a:t>const</a:t>
            </a:r>
            <a:r>
              <a:rPr lang="en-AU" dirty="0" smtClean="0"/>
              <a:t> 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char </a:t>
            </a:r>
            <a:r>
              <a:rPr lang="en-AU" dirty="0" smtClean="0"/>
              <a:t>*</a:t>
            </a:r>
            <a:r>
              <a:rPr lang="en-AU" dirty="0" err="1" smtClean="0"/>
              <a:t>msg</a:t>
            </a:r>
            <a:r>
              <a:rPr lang="en-AU" dirty="0" smtClean="0"/>
              <a:t>) {</a:t>
            </a:r>
          </a:p>
          <a:p>
            <a:r>
              <a:rPr lang="en-AU" dirty="0" smtClean="0"/>
              <a:t>		</a:t>
            </a:r>
            <a:r>
              <a:rPr lang="en-AU" dirty="0" err="1" smtClean="0"/>
              <a:t>cerr</a:t>
            </a:r>
            <a:r>
              <a:rPr lang="en-AU" dirty="0" smtClean="0"/>
              <a:t> &lt;&lt; </a:t>
            </a:r>
            <a:r>
              <a:rPr lang="en-AU" dirty="0" err="1" smtClean="0"/>
              <a:t>msg</a:t>
            </a:r>
            <a:r>
              <a:rPr lang="en-AU" dirty="0" smtClean="0"/>
              <a:t> &lt;&lt; </a:t>
            </a:r>
            <a:r>
              <a:rPr lang="en-AU" dirty="0" err="1" smtClean="0"/>
              <a:t>endl</a:t>
            </a:r>
            <a:r>
              <a:rPr lang="en-AU" dirty="0" smtClean="0"/>
              <a:t>; }</a:t>
            </a:r>
          </a:p>
          <a:p>
            <a:r>
              <a:rPr lang="en-AU" dirty="0" smtClean="0"/>
              <a:t>   </a:t>
            </a:r>
            <a:r>
              <a:rPr lang="en-AU" dirty="0" smtClean="0">
                <a:solidFill>
                  <a:srgbClr val="7030A0"/>
                </a:solidFill>
              </a:rPr>
              <a:t>return</a:t>
            </a:r>
            <a:r>
              <a:rPr lang="en-AU" dirty="0" smtClean="0"/>
              <a:t> 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AU" dirty="0" smtClean="0"/>
              <a:t>;}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77473" y="4596319"/>
            <a:ext cx="2207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Notice the pointer to </a:t>
            </a:r>
          </a:p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the array of char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6188927" y="4884234"/>
            <a:ext cx="2688546" cy="352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3"/>
          </p:cNvCxnSpPr>
          <p:nvPr/>
        </p:nvCxnSpPr>
        <p:spPr>
          <a:xfrm flipV="1">
            <a:off x="3678496" y="3086526"/>
            <a:ext cx="825140" cy="2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2963" y="2904423"/>
            <a:ext cx="311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Play around moving the double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12891" y="6005481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Notice </a:t>
            </a: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cerr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>
          <a:xfrm flipH="1" flipV="1">
            <a:off x="5717770" y="5173099"/>
            <a:ext cx="107629" cy="832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75408" y="228910"/>
            <a:ext cx="3424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Try and catch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83108" y="1510012"/>
            <a:ext cx="314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A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 string in C is an array of char[]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2" idx="2"/>
          </p:cNvCxnSpPr>
          <p:nvPr/>
        </p:nvCxnSpPr>
        <p:spPr>
          <a:xfrm flipH="1">
            <a:off x="7449016" y="1879344"/>
            <a:ext cx="1204202" cy="8136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12582" y="3564840"/>
            <a:ext cx="331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Set y to 0 to trigger the exception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717770" y="3761010"/>
            <a:ext cx="994812" cy="150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878792" y="320594"/>
            <a:ext cx="3360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Consider how easier it was in 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Java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9864" y="1644186"/>
            <a:ext cx="444205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#include &lt;</a:t>
            </a: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iostream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#include &lt;exception&gt;</a:t>
            </a:r>
          </a:p>
          <a:p>
            <a:r>
              <a:rPr lang="en-AU" dirty="0" smtClean="0">
                <a:solidFill>
                  <a:srgbClr val="7030A0"/>
                </a:solidFill>
              </a:rPr>
              <a:t>using namespace 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std</a:t>
            </a:r>
            <a:r>
              <a:rPr lang="en-AU" dirty="0" smtClean="0"/>
              <a:t>;</a:t>
            </a:r>
          </a:p>
          <a:p>
            <a:endParaRPr lang="en-AU" dirty="0" smtClean="0"/>
          </a:p>
          <a:p>
            <a:r>
              <a:rPr lang="en-AU" dirty="0" smtClean="0">
                <a:solidFill>
                  <a:srgbClr val="7030A0"/>
                </a:solidFill>
              </a:rPr>
              <a:t>class</a:t>
            </a:r>
            <a:r>
              <a:rPr lang="en-AU" dirty="0" smtClean="0"/>
              <a:t> </a:t>
            </a:r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myexception</a:t>
            </a:r>
            <a:r>
              <a:rPr lang="en-AU" dirty="0" smtClean="0"/>
              <a:t>: </a:t>
            </a:r>
            <a:r>
              <a:rPr lang="en-AU" dirty="0" smtClean="0">
                <a:solidFill>
                  <a:srgbClr val="7030A0"/>
                </a:solidFill>
              </a:rPr>
              <a:t>public</a:t>
            </a:r>
            <a:r>
              <a:rPr lang="en-AU" dirty="0" smtClean="0"/>
              <a:t> exception {</a:t>
            </a:r>
          </a:p>
          <a:p>
            <a:r>
              <a:rPr lang="en-AU" dirty="0" smtClean="0"/>
              <a:t>  </a:t>
            </a:r>
            <a:r>
              <a:rPr lang="en-AU" dirty="0" smtClean="0">
                <a:solidFill>
                  <a:srgbClr val="7030A0"/>
                </a:solidFill>
              </a:rPr>
              <a:t>virtual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7030A0"/>
                </a:solidFill>
              </a:rPr>
              <a:t>const</a:t>
            </a:r>
            <a:r>
              <a:rPr lang="en-AU" dirty="0" smtClean="0"/>
              <a:t> 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char*</a:t>
            </a:r>
            <a:r>
              <a:rPr lang="en-AU" dirty="0" smtClean="0"/>
              <a:t> what() </a:t>
            </a:r>
            <a:r>
              <a:rPr lang="en-AU" dirty="0" smtClean="0">
                <a:solidFill>
                  <a:srgbClr val="7030A0"/>
                </a:solidFill>
              </a:rPr>
              <a:t>const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7030A0"/>
                </a:solidFill>
              </a:rPr>
              <a:t>throw</a:t>
            </a:r>
            <a:r>
              <a:rPr lang="en-AU" dirty="0" smtClean="0"/>
              <a:t>() {</a:t>
            </a:r>
          </a:p>
          <a:p>
            <a:r>
              <a:rPr lang="en-AU" dirty="0" smtClean="0"/>
              <a:t>    </a:t>
            </a:r>
            <a:r>
              <a:rPr lang="en-AU" dirty="0" smtClean="0">
                <a:solidFill>
                  <a:srgbClr val="7030A0"/>
                </a:solidFill>
              </a:rPr>
              <a:t>return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FF0000"/>
                </a:solidFill>
              </a:rPr>
              <a:t>"My exception happened"</a:t>
            </a:r>
            <a:r>
              <a:rPr lang="en-AU" dirty="0" smtClean="0"/>
              <a:t>; }</a:t>
            </a:r>
          </a:p>
          <a:p>
            <a:r>
              <a:rPr lang="en-AU" dirty="0" smtClean="0"/>
              <a:t>} </a:t>
            </a:r>
            <a:r>
              <a:rPr lang="en-AU" dirty="0" err="1" smtClean="0"/>
              <a:t>myex</a:t>
            </a:r>
            <a:r>
              <a:rPr lang="en-AU" dirty="0" smtClean="0"/>
              <a:t>;</a:t>
            </a:r>
          </a:p>
          <a:p>
            <a:endParaRPr lang="en-AU" dirty="0" smtClean="0"/>
          </a:p>
          <a:p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en-AU" dirty="0" smtClean="0"/>
              <a:t>() {</a:t>
            </a:r>
          </a:p>
          <a:p>
            <a:r>
              <a:rPr lang="en-AU" dirty="0" smtClean="0"/>
              <a:t>	</a:t>
            </a:r>
            <a:r>
              <a:rPr lang="en-AU" dirty="0" smtClean="0">
                <a:solidFill>
                  <a:srgbClr val="7030A0"/>
                </a:solidFill>
              </a:rPr>
              <a:t>try</a:t>
            </a:r>
            <a:r>
              <a:rPr lang="en-AU" dirty="0" smtClean="0"/>
              <a:t> {</a:t>
            </a:r>
          </a:p>
          <a:p>
            <a:r>
              <a:rPr lang="en-AU" dirty="0" smtClean="0"/>
              <a:t>		</a:t>
            </a:r>
            <a:r>
              <a:rPr lang="en-AU" dirty="0" smtClean="0">
                <a:solidFill>
                  <a:srgbClr val="7030A0"/>
                </a:solidFill>
              </a:rPr>
              <a:t>throw</a:t>
            </a:r>
            <a:r>
              <a:rPr lang="en-AU" dirty="0" smtClean="0"/>
              <a:t> </a:t>
            </a:r>
            <a:r>
              <a:rPr lang="en-AU" dirty="0" err="1" smtClean="0"/>
              <a:t>myex</a:t>
            </a:r>
            <a:r>
              <a:rPr lang="en-AU" dirty="0" smtClean="0"/>
              <a:t>; }</a:t>
            </a:r>
          </a:p>
          <a:p>
            <a:r>
              <a:rPr lang="en-AU" dirty="0" smtClean="0"/>
              <a:t>	</a:t>
            </a:r>
            <a:r>
              <a:rPr lang="en-AU" dirty="0" smtClean="0">
                <a:solidFill>
                  <a:srgbClr val="7030A0"/>
                </a:solidFill>
              </a:rPr>
              <a:t>catch</a:t>
            </a:r>
            <a:r>
              <a:rPr lang="en-AU" dirty="0" smtClean="0"/>
              <a:t> (exception &amp;e) {</a:t>
            </a:r>
          </a:p>
          <a:p>
            <a:r>
              <a:rPr lang="en-AU" dirty="0" smtClean="0"/>
              <a:t>		</a:t>
            </a:r>
            <a:r>
              <a:rPr lang="en-AU" dirty="0" err="1" smtClean="0"/>
              <a:t>cerr</a:t>
            </a:r>
            <a:r>
              <a:rPr lang="en-AU" dirty="0" smtClean="0"/>
              <a:t> &lt;&lt; </a:t>
            </a:r>
            <a:r>
              <a:rPr lang="en-AU" dirty="0" err="1" smtClean="0"/>
              <a:t>e.what</a:t>
            </a:r>
            <a:r>
              <a:rPr lang="en-AU" dirty="0" smtClean="0"/>
              <a:t>() &lt;&lt; </a:t>
            </a:r>
            <a:r>
              <a:rPr lang="en-AU" dirty="0" smtClean="0">
                <a:solidFill>
                  <a:srgbClr val="FF0000"/>
                </a:solidFill>
              </a:rPr>
              <a:t>"\n"</a:t>
            </a:r>
            <a:r>
              <a:rPr lang="en-AU" dirty="0" smtClean="0"/>
              <a:t>; }</a:t>
            </a:r>
          </a:p>
          <a:p>
            <a:r>
              <a:rPr lang="en-AU" dirty="0" smtClean="0"/>
              <a:t>	</a:t>
            </a:r>
            <a:r>
              <a:rPr lang="en-AU" dirty="0" smtClean="0">
                <a:solidFill>
                  <a:srgbClr val="7030A0"/>
                </a:solidFill>
              </a:rPr>
              <a:t>return</a:t>
            </a:r>
            <a:r>
              <a:rPr lang="en-AU" dirty="0" smtClean="0"/>
              <a:t> 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AU" dirty="0" smtClean="0"/>
              <a:t>; }</a:t>
            </a:r>
          </a:p>
        </p:txBody>
      </p:sp>
      <p:cxnSp>
        <p:nvCxnSpPr>
          <p:cNvPr id="11" name="Straight Arrow Connector 10"/>
          <p:cNvCxnSpPr>
            <a:stCxn id="14" idx="3"/>
          </p:cNvCxnSpPr>
          <p:nvPr/>
        </p:nvCxnSpPr>
        <p:spPr>
          <a:xfrm flipV="1">
            <a:off x="3716955" y="3931206"/>
            <a:ext cx="1706707" cy="5627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72676" y="4309276"/>
            <a:ext cx="1344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Notice </a:t>
            </a: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myex</a:t>
            </a:r>
            <a:endParaRPr lang="en-AU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48972" y="3263070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Notice what()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5925" y="442695"/>
            <a:ext cx="5600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/>
              <a:t>Another Try and Catch example with what()</a:t>
            </a:r>
          </a:p>
        </p:txBody>
      </p:sp>
      <p:cxnSp>
        <p:nvCxnSpPr>
          <p:cNvPr id="16" name="Straight Arrow Connector 15"/>
          <p:cNvCxnSpPr>
            <a:stCxn id="23" idx="1"/>
          </p:cNvCxnSpPr>
          <p:nvPr/>
        </p:nvCxnSpPr>
        <p:spPr>
          <a:xfrm rot="10800000" flipV="1">
            <a:off x="8446948" y="3447736"/>
            <a:ext cx="1802024" cy="1801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1"/>
          </p:cNvCxnSpPr>
          <p:nvPr/>
        </p:nvCxnSpPr>
        <p:spPr>
          <a:xfrm rot="10800000">
            <a:off x="7680830" y="3305130"/>
            <a:ext cx="2568143" cy="142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93853" y="1866757"/>
            <a:ext cx="241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Inherits exception class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>
            <a:stCxn id="10" idx="2"/>
          </p:cNvCxnSpPr>
          <p:nvPr/>
        </p:nvCxnSpPr>
        <p:spPr>
          <a:xfrm flipH="1">
            <a:off x="7944141" y="2236089"/>
            <a:ext cx="1356902" cy="558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2664" y="2146843"/>
            <a:ext cx="4005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Succinct way to write a class and method</a:t>
            </a:r>
          </a:p>
        </p:txBody>
      </p:sp>
      <p:cxnSp>
        <p:nvCxnSpPr>
          <p:cNvPr id="34" name="Straight Arrow Connector 33"/>
          <p:cNvCxnSpPr>
            <a:stCxn id="14" idx="3"/>
          </p:cNvCxnSpPr>
          <p:nvPr/>
        </p:nvCxnSpPr>
        <p:spPr>
          <a:xfrm>
            <a:off x="3716955" y="4493942"/>
            <a:ext cx="3123615" cy="376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2" idx="3"/>
          </p:cNvCxnSpPr>
          <p:nvPr/>
        </p:nvCxnSpPr>
        <p:spPr>
          <a:xfrm>
            <a:off x="4438185" y="2331509"/>
            <a:ext cx="641679" cy="6012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72276" y="716559"/>
            <a:ext cx="399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What would happen if we forgot public ?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0" name="Straight Arrow Connector 19"/>
          <p:cNvCxnSpPr>
            <a:stCxn id="18" idx="2"/>
          </p:cNvCxnSpPr>
          <p:nvPr/>
        </p:nvCxnSpPr>
        <p:spPr>
          <a:xfrm flipH="1">
            <a:off x="7319242" y="1085891"/>
            <a:ext cx="1249799" cy="17084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58829" y="499584"/>
            <a:ext cx="47512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OurStack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::</a:t>
            </a:r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OurStack</a:t>
            </a:r>
            <a:r>
              <a:rPr lang="en-AU" dirty="0" smtClean="0"/>
              <a:t>(){</a:t>
            </a:r>
          </a:p>
          <a:p>
            <a:r>
              <a:rPr lang="en-AU" dirty="0" smtClean="0"/>
              <a:t>  </a:t>
            </a:r>
            <a:r>
              <a:rPr lang="en-AU" dirty="0" smtClean="0">
                <a:solidFill>
                  <a:srgbClr val="7030A0"/>
                </a:solidFill>
              </a:rPr>
              <a:t>this-</a:t>
            </a:r>
            <a:r>
              <a:rPr lang="en-AU" dirty="0" smtClean="0"/>
              <a:t>&gt;head = </a:t>
            </a:r>
            <a:r>
              <a:rPr lang="en-AU" dirty="0" err="1" smtClean="0">
                <a:solidFill>
                  <a:schemeClr val="accent2">
                    <a:lumMod val="75000"/>
                  </a:schemeClr>
                </a:solidFill>
              </a:rPr>
              <a:t>nullptr</a:t>
            </a:r>
            <a:r>
              <a:rPr lang="en-AU" dirty="0" smtClean="0"/>
              <a:t>;</a:t>
            </a:r>
          </a:p>
          <a:p>
            <a:r>
              <a:rPr lang="en-AU" dirty="0" smtClean="0"/>
              <a:t>  </a:t>
            </a:r>
            <a:r>
              <a:rPr lang="en-AU" dirty="0" smtClean="0">
                <a:solidFill>
                  <a:srgbClr val="7030A0"/>
                </a:solidFill>
              </a:rPr>
              <a:t>this-</a:t>
            </a:r>
            <a:r>
              <a:rPr lang="en-AU" dirty="0" smtClean="0"/>
              <a:t>&gt;length = 0;</a:t>
            </a:r>
          </a:p>
          <a:p>
            <a:r>
              <a:rPr lang="en-AU" dirty="0" smtClean="0"/>
              <a:t>}</a:t>
            </a:r>
          </a:p>
          <a:p>
            <a:endParaRPr lang="en-AU" dirty="0" smtClean="0"/>
          </a:p>
          <a:p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bool</a:t>
            </a:r>
            <a:r>
              <a:rPr lang="en-AU" dirty="0" smtClean="0"/>
              <a:t> </a:t>
            </a:r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OurStack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::empty</a:t>
            </a:r>
            <a:r>
              <a:rPr lang="en-AU" dirty="0" smtClean="0"/>
              <a:t>(){</a:t>
            </a:r>
          </a:p>
          <a:p>
            <a:r>
              <a:rPr lang="en-AU" dirty="0" smtClean="0"/>
              <a:t>  </a:t>
            </a:r>
            <a:r>
              <a:rPr lang="en-AU" dirty="0" smtClean="0">
                <a:solidFill>
                  <a:srgbClr val="7030A0"/>
                </a:solidFill>
              </a:rPr>
              <a:t>return this-</a:t>
            </a:r>
            <a:r>
              <a:rPr lang="en-AU" dirty="0" smtClean="0"/>
              <a:t>&gt;head == </a:t>
            </a:r>
            <a:r>
              <a:rPr lang="en-AU" dirty="0" err="1" smtClean="0">
                <a:solidFill>
                  <a:schemeClr val="accent2">
                    <a:lumMod val="75000"/>
                  </a:schemeClr>
                </a:solidFill>
              </a:rPr>
              <a:t>nullptr</a:t>
            </a:r>
            <a:r>
              <a:rPr lang="en-AU" dirty="0" smtClean="0"/>
              <a:t>;</a:t>
            </a:r>
          </a:p>
          <a:p>
            <a:r>
              <a:rPr lang="en-AU" dirty="0" smtClean="0"/>
              <a:t>}</a:t>
            </a:r>
          </a:p>
          <a:p>
            <a:endParaRPr lang="en-AU" dirty="0" smtClean="0"/>
          </a:p>
          <a:p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size_t</a:t>
            </a:r>
            <a:r>
              <a:rPr lang="en-AU" dirty="0" smtClean="0"/>
              <a:t> </a:t>
            </a:r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OurStack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::size</a:t>
            </a:r>
            <a:r>
              <a:rPr lang="en-AU" dirty="0" smtClean="0"/>
              <a:t>(){</a:t>
            </a:r>
          </a:p>
          <a:p>
            <a:r>
              <a:rPr lang="en-AU" dirty="0" smtClean="0"/>
              <a:t>  </a:t>
            </a:r>
            <a:r>
              <a:rPr lang="en-AU" dirty="0" smtClean="0">
                <a:solidFill>
                  <a:srgbClr val="7030A0"/>
                </a:solidFill>
              </a:rPr>
              <a:t>return this-</a:t>
            </a:r>
            <a:r>
              <a:rPr lang="en-AU" dirty="0" smtClean="0"/>
              <a:t>&gt;length;</a:t>
            </a:r>
          </a:p>
          <a:p>
            <a:r>
              <a:rPr lang="en-AU" dirty="0" smtClean="0"/>
              <a:t>}</a:t>
            </a:r>
          </a:p>
          <a:p>
            <a:endParaRPr lang="en-AU" dirty="0" smtClean="0"/>
          </a:p>
          <a:p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</a:t>
            </a:r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OurStack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::top</a:t>
            </a:r>
            <a:r>
              <a:rPr lang="en-AU" dirty="0" smtClean="0"/>
              <a:t>(){</a:t>
            </a:r>
          </a:p>
          <a:p>
            <a:r>
              <a:rPr lang="en-AU" dirty="0" smtClean="0"/>
              <a:t>  if(</a:t>
            </a:r>
            <a:r>
              <a:rPr lang="en-AU" dirty="0" smtClean="0">
                <a:solidFill>
                  <a:srgbClr val="7030A0"/>
                </a:solidFill>
              </a:rPr>
              <a:t>this-</a:t>
            </a:r>
            <a:r>
              <a:rPr lang="en-AU" dirty="0" smtClean="0"/>
              <a:t>&gt;head != </a:t>
            </a:r>
            <a:r>
              <a:rPr lang="en-AU" dirty="0" err="1" smtClean="0">
                <a:solidFill>
                  <a:schemeClr val="accent2">
                    <a:lumMod val="75000"/>
                  </a:schemeClr>
                </a:solidFill>
              </a:rPr>
              <a:t>nullptr</a:t>
            </a:r>
            <a:r>
              <a:rPr lang="en-AU" dirty="0" smtClean="0"/>
              <a:t>){</a:t>
            </a:r>
          </a:p>
          <a:p>
            <a:r>
              <a:rPr lang="en-AU" dirty="0" smtClean="0"/>
              <a:t>    </a:t>
            </a:r>
            <a:r>
              <a:rPr lang="en-AU" dirty="0" smtClean="0">
                <a:solidFill>
                  <a:srgbClr val="7030A0"/>
                </a:solidFill>
              </a:rPr>
              <a:t>return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7030A0"/>
                </a:solidFill>
              </a:rPr>
              <a:t>this-</a:t>
            </a:r>
            <a:r>
              <a:rPr lang="en-AU" dirty="0" smtClean="0"/>
              <a:t>&gt;head-&gt;data;</a:t>
            </a:r>
          </a:p>
          <a:p>
            <a:r>
              <a:rPr lang="en-AU" dirty="0" smtClean="0"/>
              <a:t>  }</a:t>
            </a:r>
          </a:p>
          <a:p>
            <a:r>
              <a:rPr lang="en-AU" dirty="0" smtClean="0"/>
              <a:t>}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113471" y="4173449"/>
            <a:ext cx="4878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Notice the dereferencing </a:t>
            </a:r>
          </a:p>
          <a:p>
            <a:pPr algn="r"/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the “-&gt;” arrow operator can be used in succession like the “.” operator in Java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8" idx="3"/>
          </p:cNvCxnSpPr>
          <p:nvPr/>
        </p:nvCxnSpPr>
        <p:spPr>
          <a:xfrm>
            <a:off x="4992130" y="4635114"/>
            <a:ext cx="1893748" cy="1877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50156" y="1965873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  <a:r>
              <a:rPr lang="en-AU" dirty="0" smtClean="0"/>
              <a:t>ead</a:t>
            </a:r>
            <a:endParaRPr lang="en-AU" dirty="0"/>
          </a:p>
        </p:txBody>
      </p:sp>
      <p:sp>
        <p:nvSpPr>
          <p:cNvPr id="23" name="Rectangle 22"/>
          <p:cNvSpPr/>
          <p:nvPr/>
        </p:nvSpPr>
        <p:spPr>
          <a:xfrm>
            <a:off x="571795" y="499584"/>
            <a:ext cx="2947907" cy="1969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Ourstack</a:t>
            </a:r>
            <a:endParaRPr lang="en-AU" dirty="0" smtClean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(default, just constructed)</a:t>
            </a:r>
          </a:p>
          <a:p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0156" y="1289538"/>
            <a:ext cx="1714469" cy="47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length = 0</a:t>
            </a:r>
            <a:r>
              <a:rPr lang="en-AU" dirty="0" smtClean="0">
                <a:solidFill>
                  <a:schemeClr val="tx1"/>
                </a:solidFill>
              </a:rPr>
              <a:t>;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698063" y="1037063"/>
            <a:ext cx="3003820" cy="4472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75127" y="667731"/>
            <a:ext cx="298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Constructor for </a:t>
            </a: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OurStack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 class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17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371177" y="142959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  <a:r>
              <a:rPr lang="en-AU" dirty="0" smtClean="0"/>
              <a:t>ead</a:t>
            </a:r>
            <a:endParaRPr lang="en-AU" dirty="0"/>
          </a:p>
        </p:txBody>
      </p:sp>
      <p:sp>
        <p:nvSpPr>
          <p:cNvPr id="32" name="Rectangle 31"/>
          <p:cNvSpPr/>
          <p:nvPr/>
        </p:nvSpPr>
        <p:spPr>
          <a:xfrm>
            <a:off x="201092" y="194784"/>
            <a:ext cx="5646035" cy="649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OurStack</a:t>
            </a:r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20135" y="2577486"/>
            <a:ext cx="4479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OurStack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::Node::Node</a:t>
            </a:r>
            <a:r>
              <a:rPr lang="en-AU" dirty="0" smtClean="0"/>
              <a:t>(</a:t>
            </a: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data, Node *next) {</a:t>
            </a:r>
          </a:p>
          <a:p>
            <a:r>
              <a:rPr lang="en-AU" dirty="0" smtClean="0"/>
              <a:t>  </a:t>
            </a:r>
            <a:r>
              <a:rPr lang="en-AU" dirty="0" smtClean="0">
                <a:solidFill>
                  <a:srgbClr val="7030A0"/>
                </a:solidFill>
              </a:rPr>
              <a:t>this-</a:t>
            </a:r>
            <a:r>
              <a:rPr lang="en-AU" dirty="0" smtClean="0"/>
              <a:t>&gt;data = data;</a:t>
            </a:r>
          </a:p>
          <a:p>
            <a:r>
              <a:rPr lang="en-AU" dirty="0" smtClean="0"/>
              <a:t>  </a:t>
            </a:r>
            <a:r>
              <a:rPr lang="en-AU" dirty="0" smtClean="0">
                <a:solidFill>
                  <a:srgbClr val="7030A0"/>
                </a:solidFill>
              </a:rPr>
              <a:t>this-</a:t>
            </a:r>
            <a:r>
              <a:rPr lang="en-AU" dirty="0" smtClean="0"/>
              <a:t>&gt;next = next;</a:t>
            </a:r>
          </a:p>
          <a:p>
            <a:r>
              <a:rPr lang="en-AU" dirty="0" smtClean="0"/>
              <a:t>}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19936" y="750725"/>
            <a:ext cx="1714469" cy="47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length = </a:t>
            </a:r>
            <a:r>
              <a:rPr lang="en-AU" dirty="0" smtClean="0">
                <a:solidFill>
                  <a:schemeClr val="tx1"/>
                </a:solidFill>
              </a:rPr>
              <a:t>2;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37458" y="4389382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7855930" y="5132185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20" name="Rounded Rectangle 19"/>
          <p:cNvSpPr/>
          <p:nvPr/>
        </p:nvSpPr>
        <p:spPr>
          <a:xfrm>
            <a:off x="7786364" y="5660885"/>
            <a:ext cx="1275915" cy="473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>
                <a:solidFill>
                  <a:schemeClr val="tx1"/>
                </a:solidFill>
              </a:rPr>
              <a:t>int</a:t>
            </a:r>
            <a:r>
              <a:rPr lang="en-AU" dirty="0" smtClean="0">
                <a:solidFill>
                  <a:schemeClr val="tx1"/>
                </a:solidFill>
              </a:rPr>
              <a:t> data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89815" y="2277000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22" name="Oval 21"/>
          <p:cNvSpPr/>
          <p:nvPr/>
        </p:nvSpPr>
        <p:spPr>
          <a:xfrm>
            <a:off x="4015206" y="3540389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4015206" y="2966861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3789815" y="1834625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Demo purposes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46237" y="3969421"/>
            <a:ext cx="152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The code here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5517" y="2087037"/>
            <a:ext cx="300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Constructor for the node class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851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1759</Words>
  <Application>Microsoft Office PowerPoint</Application>
  <PresentationFormat>Widescreen</PresentationFormat>
  <Paragraphs>354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deal with cpp and h files:</vt:lpstr>
    </vt:vector>
  </TitlesOfParts>
  <Company>University of Technology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Dolmark</dc:creator>
  <cp:lastModifiedBy>Thomas Dolmark</cp:lastModifiedBy>
  <cp:revision>117</cp:revision>
  <dcterms:created xsi:type="dcterms:W3CDTF">2020-03-25T02:51:40Z</dcterms:created>
  <dcterms:modified xsi:type="dcterms:W3CDTF">2020-04-02T04:57:36Z</dcterms:modified>
</cp:coreProperties>
</file>