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60" r:id="rId5"/>
    <p:sldId id="258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09" autoAdjust="0"/>
  </p:normalViewPr>
  <p:slideViewPr>
    <p:cSldViewPr>
      <p:cViewPr varScale="1">
        <p:scale>
          <a:sx n="163" d="100"/>
          <a:sy n="163" d="100"/>
        </p:scale>
        <p:origin x="12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BC873-753E-4D46-BB37-BD05B1F7834D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AA04A-2E8B-46BA-9121-0F84BBF71A7A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Solution here (resize notes to be one line)</a:t>
            </a:r>
          </a:p>
          <a:p>
            <a:endParaRPr lang="en-AU" dirty="0" smtClean="0"/>
          </a:p>
          <a:p>
            <a:r>
              <a:rPr lang="en-AU" dirty="0" smtClean="0"/>
              <a:t>Fibonacci Linear is O(n) because of the for loop</a:t>
            </a:r>
          </a:p>
          <a:p>
            <a:endParaRPr lang="en-AU" dirty="0" smtClean="0"/>
          </a:p>
          <a:p>
            <a:r>
              <a:rPr lang="en-AU" dirty="0" smtClean="0"/>
              <a:t>Fibonacci Recursion is Fib(n) = Fib(n-1)+Fib(n-2);</a:t>
            </a:r>
          </a:p>
          <a:p>
            <a:r>
              <a:rPr lang="en-AU" dirty="0" smtClean="0"/>
              <a:t>Fib(n) = O(2^n-1)+0(2^n-2) = O(2^n);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4289-E69C-4C80-95B7-42BE1D638F1B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AA04A-2E8B-46BA-9121-0F84BBF71A7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90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1" y="228600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Namespace</a:t>
            </a: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81915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The methods in the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  are in the </a:t>
            </a:r>
            <a:r>
              <a:rPr lang="en-AU" sz="1400" dirty="0" smtClean="0">
                <a:solidFill>
                  <a:schemeClr val="accent3">
                    <a:lumMod val="50000"/>
                  </a:schemeClr>
                </a:solidFill>
              </a:rPr>
              <a:t>std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smtClean="0">
                <a:solidFill>
                  <a:srgbClr val="7030A0"/>
                </a:solidFill>
              </a:rPr>
              <a:t>namespace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      Normally you would use</a:t>
            </a:r>
          </a:p>
          <a:p>
            <a:r>
              <a:rPr lang="en-AU" sz="1400" dirty="0" smtClean="0">
                <a:solidFill>
                  <a:schemeClr val="accent3">
                    <a:lumMod val="75000"/>
                  </a:schemeClr>
                </a:solidFill>
              </a:rPr>
              <a:t>         </a:t>
            </a:r>
            <a:r>
              <a:rPr lang="en-AU" sz="1400" dirty="0" err="1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1400" dirty="0" smtClean="0"/>
              <a:t>::</a:t>
            </a:r>
            <a:r>
              <a:rPr lang="en-AU" sz="1400" dirty="0" err="1" smtClean="0"/>
              <a:t>cout</a:t>
            </a:r>
            <a:r>
              <a:rPr lang="en-AU" sz="1400" dirty="0" smtClean="0"/>
              <a:t> &lt;&lt; </a:t>
            </a:r>
            <a:r>
              <a:rPr lang="en-AU" sz="1400" dirty="0" smtClean="0">
                <a:solidFill>
                  <a:srgbClr val="FF0000"/>
                </a:solidFill>
              </a:rPr>
              <a:t>"not using namespace\n"</a:t>
            </a:r>
            <a:r>
              <a:rPr lang="en-AU" sz="1400" dirty="0" smtClean="0"/>
              <a:t>;</a:t>
            </a: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The line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   using namespace </a:t>
            </a:r>
            <a:r>
              <a:rPr lang="en-AU" sz="14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1400" dirty="0" smtClean="0"/>
              <a:t>;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      means we don’t have to add the </a:t>
            </a:r>
            <a:r>
              <a:rPr lang="en-AU" sz="14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1400" dirty="0" smtClean="0"/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to the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AU" sz="1400" dirty="0" smtClean="0"/>
              <a:t>;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885950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The scope operator is used to resolve which class a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particular member method belongs to. For example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   void</a:t>
            </a:r>
            <a:r>
              <a:rPr lang="en-AU" sz="1400" dirty="0" smtClean="0"/>
              <a:t> </a:t>
            </a:r>
            <a:r>
              <a:rPr lang="en-AU" sz="1400" dirty="0" err="1" smtClean="0">
                <a:solidFill>
                  <a:schemeClr val="accent3">
                    <a:lumMod val="75000"/>
                  </a:schemeClr>
                </a:solidFill>
              </a:rPr>
              <a:t>aclass</a:t>
            </a:r>
            <a:r>
              <a:rPr lang="en-AU" sz="1400" dirty="0" smtClean="0"/>
              <a:t>::</a:t>
            </a:r>
            <a:r>
              <a:rPr lang="en-AU" sz="1400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en-AU" sz="1400" dirty="0" smtClean="0"/>
              <a:t>(arguments) {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   // code </a:t>
            </a:r>
            <a:r>
              <a:rPr lang="en-AU" sz="1400" dirty="0" smtClean="0"/>
              <a:t>}</a:t>
            </a:r>
          </a:p>
          <a:p>
            <a:endParaRPr lang="en-AU" sz="1400" dirty="0" smtClean="0"/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Without the</a:t>
            </a:r>
            <a:r>
              <a:rPr lang="en-AU" sz="1400" dirty="0" smtClean="0"/>
              <a:t> </a:t>
            </a:r>
            <a:r>
              <a:rPr lang="en-AU" sz="1400" dirty="0" err="1" smtClean="0">
                <a:solidFill>
                  <a:schemeClr val="accent3">
                    <a:lumMod val="75000"/>
                  </a:schemeClr>
                </a:solidFill>
              </a:rPr>
              <a:t>aclass</a:t>
            </a:r>
            <a:r>
              <a:rPr lang="en-AU" sz="1400" dirty="0" smtClean="0"/>
              <a:t>::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the compiler wouldn’t know which class</a:t>
            </a:r>
            <a:r>
              <a:rPr lang="en-AU" sz="1400" dirty="0" smtClean="0"/>
              <a:t> </a:t>
            </a:r>
            <a:r>
              <a:rPr lang="en-AU" sz="1400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en-AU" sz="1400" dirty="0" smtClean="0"/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was associated with</a:t>
            </a: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The scope operator is also used to determine which </a:t>
            </a:r>
            <a:r>
              <a:rPr lang="en-AU" sz="1400" dirty="0" smtClean="0">
                <a:solidFill>
                  <a:srgbClr val="7030A0"/>
                </a:solidFill>
              </a:rPr>
              <a:t>namespace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 an object is associated with.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066800" y="1885950"/>
            <a:ext cx="3657600" cy="304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1428750"/>
            <a:ext cx="3697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:: </a:t>
            </a: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is the scope resolution operator</a:t>
            </a:r>
          </a:p>
        </p:txBody>
      </p:sp>
      <p:cxnSp>
        <p:nvCxnSpPr>
          <p:cNvPr id="13" name="Straight Arrow Connector 12"/>
          <p:cNvCxnSpPr>
            <a:endCxn id="5" idx="2"/>
          </p:cNvCxnSpPr>
          <p:nvPr/>
        </p:nvCxnSpPr>
        <p:spPr>
          <a:xfrm rot="10800000">
            <a:off x="2362200" y="2850476"/>
            <a:ext cx="2514600" cy="1016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57150"/>
            <a:ext cx="3657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using namespace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sz="1400" dirty="0" smtClean="0"/>
              <a:t>;</a:t>
            </a:r>
          </a:p>
          <a:p>
            <a:endParaRPr lang="en-AU" sz="1400" dirty="0" smtClean="0"/>
          </a:p>
          <a:p>
            <a:r>
              <a:rPr lang="en-AU" sz="1400" dirty="0" smtClean="0">
                <a:solidFill>
                  <a:srgbClr val="7030A0"/>
                </a:solidFill>
              </a:rPr>
              <a:t>template</a:t>
            </a:r>
            <a:r>
              <a:rPr lang="en-AU" sz="1400" dirty="0" smtClean="0"/>
              <a:t> &lt;</a:t>
            </a:r>
            <a:r>
              <a:rPr lang="en-AU" sz="1400" dirty="0" err="1" smtClean="0">
                <a:solidFill>
                  <a:srgbClr val="7030A0"/>
                </a:solidFill>
              </a:rPr>
              <a:t>typename</a:t>
            </a:r>
            <a:r>
              <a:rPr lang="en-AU" sz="1400" dirty="0" smtClean="0"/>
              <a:t>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AU" sz="1400" dirty="0" smtClean="0"/>
              <a:t>, 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size_t</a:t>
            </a:r>
            <a:r>
              <a:rPr lang="en-AU" sz="1400" dirty="0" smtClean="0"/>
              <a:t> S&gt;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class</a:t>
            </a:r>
            <a:r>
              <a:rPr lang="en-AU" sz="1400" dirty="0" smtClean="0"/>
              <a:t>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stack</a:t>
            </a:r>
            <a:r>
              <a:rPr lang="en-AU" sz="1400" dirty="0" smtClean="0"/>
              <a:t> {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private</a:t>
            </a:r>
            <a:r>
              <a:rPr lang="en-AU" sz="1400" dirty="0" smtClean="0"/>
              <a:t>:	</a:t>
            </a:r>
          </a:p>
          <a:p>
            <a:r>
              <a:rPr lang="en-AU" sz="1400" dirty="0" smtClean="0"/>
              <a:t>   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AU" sz="1400" dirty="0" smtClean="0"/>
              <a:t> data[S]; </a:t>
            </a:r>
          </a:p>
          <a:p>
            <a:r>
              <a:rPr lang="en-AU" sz="1400" dirty="0" smtClean="0"/>
              <a:t>    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400" dirty="0" smtClean="0"/>
              <a:t> length; </a:t>
            </a:r>
          </a:p>
          <a:p>
            <a:r>
              <a:rPr lang="en-AU" sz="1400" dirty="0" smtClean="0"/>
              <a:t>	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public</a:t>
            </a:r>
            <a:r>
              <a:rPr lang="en-AU" sz="1400" dirty="0" smtClean="0"/>
              <a:t>:</a:t>
            </a:r>
          </a:p>
          <a:p>
            <a:r>
              <a:rPr lang="en-AU" sz="1400" dirty="0" smtClean="0"/>
              <a:t>   stack(){ length = 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400" dirty="0" smtClean="0"/>
              <a:t>;}</a:t>
            </a:r>
          </a:p>
          <a:p>
            <a:r>
              <a:rPr lang="en-AU" sz="1400" dirty="0" smtClean="0"/>
              <a:t>   ~stack(){}</a:t>
            </a:r>
          </a:p>
          <a:p>
            <a:endParaRPr lang="en-AU" sz="1400" dirty="0" smtClean="0"/>
          </a:p>
          <a:p>
            <a:r>
              <a:rPr lang="en-AU" sz="1400" dirty="0" smtClean="0"/>
              <a:t>  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400" dirty="0" smtClean="0"/>
              <a:t> push(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AU" sz="1400" dirty="0" smtClean="0"/>
              <a:t> </a:t>
            </a:r>
            <a:r>
              <a:rPr lang="en-AU" sz="1400" dirty="0" err="1" smtClean="0"/>
              <a:t>t</a:t>
            </a:r>
            <a:r>
              <a:rPr lang="en-AU" sz="1400" dirty="0" smtClean="0"/>
              <a:t>){</a:t>
            </a:r>
          </a:p>
          <a:p>
            <a:r>
              <a:rPr lang="en-AU" sz="1400" dirty="0" smtClean="0"/>
              <a:t>      </a:t>
            </a:r>
            <a:r>
              <a:rPr lang="en-AU" sz="1400" dirty="0" smtClean="0">
                <a:solidFill>
                  <a:srgbClr val="7030A0"/>
                </a:solidFill>
              </a:rPr>
              <a:t>if</a:t>
            </a:r>
            <a:r>
              <a:rPr lang="en-AU" sz="1400" dirty="0" smtClean="0"/>
              <a:t> (length &lt; S) data[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length++</a:t>
            </a:r>
            <a:r>
              <a:rPr lang="en-AU" sz="1400" dirty="0" smtClean="0"/>
              <a:t>] = t; </a:t>
            </a:r>
          </a:p>
          <a:p>
            <a:r>
              <a:rPr lang="en-AU" sz="1400" dirty="0" smtClean="0"/>
              <a:t>      </a:t>
            </a:r>
            <a:r>
              <a:rPr lang="en-AU" sz="1400" dirty="0" smtClean="0">
                <a:solidFill>
                  <a:srgbClr val="7030A0"/>
                </a:solidFill>
              </a:rPr>
              <a:t>else</a:t>
            </a:r>
            <a:r>
              <a:rPr lang="en-AU" sz="1400" dirty="0" smtClean="0"/>
              <a:t> </a:t>
            </a:r>
            <a:r>
              <a:rPr lang="en-AU" sz="1400" dirty="0" err="1" smtClean="0"/>
              <a:t>cout</a:t>
            </a:r>
            <a:r>
              <a:rPr lang="en-AU" sz="1400" dirty="0" smtClean="0"/>
              <a:t> &lt;&lt; </a:t>
            </a:r>
            <a:r>
              <a:rPr lang="en-AU" sz="1400" dirty="0" smtClean="0">
                <a:solidFill>
                  <a:srgbClr val="FF0000"/>
                </a:solidFill>
              </a:rPr>
              <a:t>"Stack is full; Push failed!" </a:t>
            </a:r>
            <a:r>
              <a:rPr lang="en-AU" sz="1400" dirty="0" smtClean="0"/>
              <a:t>&lt;&lt; </a:t>
            </a:r>
            <a:r>
              <a:rPr lang="en-AU" sz="1400" dirty="0" err="1" smtClean="0"/>
              <a:t>endl</a:t>
            </a:r>
            <a:r>
              <a:rPr lang="en-AU" sz="1400" dirty="0" smtClean="0"/>
              <a:t>; }</a:t>
            </a:r>
          </a:p>
          <a:p>
            <a:endParaRPr lang="en-AU" sz="1400" dirty="0" smtClean="0"/>
          </a:p>
          <a:p>
            <a:r>
              <a:rPr lang="en-AU" sz="1400" dirty="0" smtClean="0"/>
              <a:t>  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AU" sz="1400" dirty="0" smtClean="0"/>
              <a:t> top(){ </a:t>
            </a:r>
            <a:r>
              <a:rPr lang="en-AU" sz="1400" dirty="0" smtClean="0">
                <a:solidFill>
                  <a:srgbClr val="7030A0"/>
                </a:solidFill>
              </a:rPr>
              <a:t>return</a:t>
            </a:r>
            <a:r>
              <a:rPr lang="en-AU" sz="1400" dirty="0" smtClean="0"/>
              <a:t> data[length-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400" dirty="0" smtClean="0"/>
              <a:t>]; }</a:t>
            </a:r>
          </a:p>
          <a:p>
            <a:endParaRPr lang="en-AU" sz="1400" dirty="0" smtClean="0"/>
          </a:p>
          <a:p>
            <a:r>
              <a:rPr lang="en-AU" sz="1400" dirty="0" smtClean="0"/>
              <a:t>  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400" dirty="0" smtClean="0"/>
              <a:t> pop(){ 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length--</a:t>
            </a:r>
            <a:r>
              <a:rPr lang="en-AU" sz="1400" dirty="0" smtClean="0"/>
              <a:t>; }</a:t>
            </a:r>
          </a:p>
          <a:p>
            <a:r>
              <a:rPr lang="en-AU" sz="1400" dirty="0" smtClean="0"/>
              <a:t>	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lang="en-AU" sz="1400" dirty="0" smtClean="0"/>
              <a:t> empty(){ </a:t>
            </a:r>
            <a:r>
              <a:rPr lang="en-AU" sz="1400" dirty="0" smtClean="0">
                <a:solidFill>
                  <a:srgbClr val="7030A0"/>
                </a:solidFill>
              </a:rPr>
              <a:t>return</a:t>
            </a:r>
            <a:r>
              <a:rPr lang="en-AU" sz="1400" dirty="0" smtClean="0"/>
              <a:t> length == 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400" dirty="0" smtClean="0"/>
              <a:t>; }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733550"/>
            <a:ext cx="27020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#include "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stack.h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endParaRPr lang="en-AU" sz="1400" dirty="0" smtClean="0"/>
          </a:p>
          <a:p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400" dirty="0" smtClean="0"/>
              <a:t>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sz="1400" dirty="0" smtClean="0"/>
              <a:t>(){</a:t>
            </a:r>
          </a:p>
          <a:p>
            <a:r>
              <a:rPr lang="en-AU" sz="1400" dirty="0" smtClean="0"/>
              <a:t>   stack&lt;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400" dirty="0" smtClean="0"/>
              <a:t>,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AU" sz="1400" dirty="0" smtClean="0"/>
              <a:t>&gt; s;</a:t>
            </a:r>
          </a:p>
          <a:p>
            <a:r>
              <a:rPr lang="en-AU" sz="1400" dirty="0" smtClean="0"/>
              <a:t>	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   for</a:t>
            </a:r>
            <a:r>
              <a:rPr lang="en-AU" sz="1400" dirty="0" smtClean="0"/>
              <a:t> (</a:t>
            </a:r>
            <a:r>
              <a:rPr lang="en-AU" sz="1400" dirty="0" err="1" smtClean="0"/>
              <a:t>int</a:t>
            </a:r>
            <a:r>
              <a:rPr lang="en-AU" sz="1400" dirty="0" smtClean="0"/>
              <a:t> </a:t>
            </a:r>
            <a:r>
              <a:rPr lang="en-AU" sz="1400" dirty="0" err="1" smtClean="0"/>
              <a:t>i</a:t>
            </a:r>
            <a:r>
              <a:rPr lang="en-AU" sz="1400" dirty="0" smtClean="0"/>
              <a:t> = 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400" dirty="0" smtClean="0"/>
              <a:t>; </a:t>
            </a:r>
            <a:r>
              <a:rPr lang="en-AU" sz="1400" dirty="0" err="1" smtClean="0"/>
              <a:t>i</a:t>
            </a:r>
            <a:r>
              <a:rPr lang="en-AU" sz="1400" dirty="0" smtClean="0"/>
              <a:t> &lt; 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en-AU" sz="1400" dirty="0" smtClean="0"/>
              <a:t>; </a:t>
            </a:r>
            <a:r>
              <a:rPr lang="en-AU" sz="1400" dirty="0" err="1" smtClean="0"/>
              <a:t>i</a:t>
            </a:r>
            <a:r>
              <a:rPr lang="en-AU" sz="1400" dirty="0" smtClean="0"/>
              <a:t>++) </a:t>
            </a:r>
            <a:r>
              <a:rPr lang="en-AU" sz="1400" dirty="0" err="1" smtClean="0"/>
              <a:t>s.push</a:t>
            </a:r>
            <a:r>
              <a:rPr lang="en-AU" sz="1400" dirty="0" smtClean="0"/>
              <a:t>(</a:t>
            </a:r>
            <a:r>
              <a:rPr lang="en-AU" sz="1400" dirty="0" err="1" smtClean="0"/>
              <a:t>i</a:t>
            </a:r>
            <a:r>
              <a:rPr lang="en-AU" sz="1400" dirty="0" smtClean="0"/>
              <a:t>);</a:t>
            </a:r>
          </a:p>
          <a:p>
            <a:r>
              <a:rPr lang="en-AU" sz="1400" dirty="0" smtClean="0"/>
              <a:t>	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   while</a:t>
            </a:r>
            <a:r>
              <a:rPr lang="en-AU" sz="1400" dirty="0" smtClean="0"/>
              <a:t> (!</a:t>
            </a:r>
            <a:r>
              <a:rPr lang="en-AU" sz="1400" dirty="0" err="1" smtClean="0"/>
              <a:t>s.empty</a:t>
            </a:r>
            <a:r>
              <a:rPr lang="en-AU" sz="1400" dirty="0" smtClean="0"/>
              <a:t>()){</a:t>
            </a:r>
          </a:p>
          <a:p>
            <a:r>
              <a:rPr lang="en-AU" sz="1400" dirty="0" smtClean="0"/>
              <a:t>      </a:t>
            </a:r>
            <a:r>
              <a:rPr lang="en-AU" sz="1400" dirty="0" err="1" smtClean="0"/>
              <a:t>cout</a:t>
            </a:r>
            <a:r>
              <a:rPr lang="en-AU" sz="1400" dirty="0" smtClean="0"/>
              <a:t> &lt;&lt; </a:t>
            </a:r>
            <a:r>
              <a:rPr lang="en-AU" sz="1400" dirty="0" err="1" smtClean="0"/>
              <a:t>s.top</a:t>
            </a:r>
            <a:r>
              <a:rPr lang="en-AU" sz="1400" dirty="0" smtClean="0"/>
              <a:t>() &lt;&lt; </a:t>
            </a:r>
            <a:r>
              <a:rPr lang="en-AU" sz="1400" dirty="0" err="1" smtClean="0"/>
              <a:t>endl</a:t>
            </a:r>
            <a:r>
              <a:rPr lang="en-AU" sz="1400" dirty="0" smtClean="0"/>
              <a:t>;</a:t>
            </a:r>
          </a:p>
          <a:p>
            <a:r>
              <a:rPr lang="en-AU" sz="1400" dirty="0" smtClean="0"/>
              <a:t>      s.pop();}}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13242" y="895350"/>
            <a:ext cx="28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Notice Template and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Size_t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74081"/>
            <a:ext cx="7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Stacks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590800" y="135581"/>
            <a:ext cx="3461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2">
                    <a:lumMod val="50000"/>
                  </a:schemeClr>
                </a:solidFill>
              </a:rPr>
              <a:t>http://www.cplusplus.com/reference/cstring/size_t/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7400" y="274081"/>
            <a:ext cx="533400" cy="392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2578325"/>
            <a:ext cx="211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mechanism</a:t>
            </a:r>
          </a:p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is another way to do this</a:t>
            </a:r>
          </a:p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 next slide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048000" y="2901491"/>
            <a:ext cx="685800" cy="356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2079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using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rgbClr val="7030A0"/>
                </a:solidFill>
              </a:rPr>
              <a:t>namespace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sz="1200" dirty="0" smtClean="0"/>
              <a:t>;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rgbClr val="7030A0"/>
                </a:solidFill>
              </a:rPr>
              <a:t>template</a:t>
            </a:r>
            <a:r>
              <a:rPr lang="en-AU" sz="1200" dirty="0" smtClean="0"/>
              <a:t> &lt;</a:t>
            </a:r>
            <a:r>
              <a:rPr lang="en-AU" sz="1200" dirty="0" err="1" smtClean="0">
                <a:solidFill>
                  <a:srgbClr val="7030A0"/>
                </a:solidFill>
              </a:rPr>
              <a:t>typename</a:t>
            </a:r>
            <a:r>
              <a:rPr lang="en-AU" sz="1200" dirty="0" smtClean="0"/>
              <a:t> T&gt;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class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queue</a:t>
            </a:r>
            <a:r>
              <a:rPr lang="en-AU" sz="1200" dirty="0" smtClean="0"/>
              <a:t> {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private</a:t>
            </a:r>
            <a:r>
              <a:rPr lang="en-AU" sz="1200" dirty="0" smtClean="0"/>
              <a:t>: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T*</a:t>
            </a:r>
            <a:r>
              <a:rPr lang="en-AU" sz="1200" dirty="0" smtClean="0"/>
              <a:t> data;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 smtClean="0"/>
              <a:t> capacity, head, length;</a:t>
            </a:r>
          </a:p>
          <a:p>
            <a:r>
              <a:rPr lang="en-AU" sz="1200" dirty="0" smtClean="0"/>
              <a:t>	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public</a:t>
            </a:r>
            <a:r>
              <a:rPr lang="en-AU" sz="1200" dirty="0" smtClean="0"/>
              <a:t>:</a:t>
            </a:r>
          </a:p>
          <a:p>
            <a:r>
              <a:rPr lang="en-AU" sz="1200" dirty="0" smtClean="0"/>
              <a:t>      queue(){</a:t>
            </a:r>
          </a:p>
          <a:p>
            <a:r>
              <a:rPr lang="en-AU" sz="1200" dirty="0" smtClean="0"/>
              <a:t>         capacity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      head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      length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 	</a:t>
            </a:r>
          </a:p>
          <a:p>
            <a:r>
              <a:rPr lang="en-AU" sz="1200" dirty="0" smtClean="0"/>
              <a:t>         data = </a:t>
            </a:r>
            <a:r>
              <a:rPr lang="en-AU" sz="1200" dirty="0" smtClean="0">
                <a:solidFill>
                  <a:srgbClr val="7030A0"/>
                </a:solidFill>
              </a:rPr>
              <a:t>new</a:t>
            </a:r>
            <a:r>
              <a:rPr lang="en-AU" sz="1200" dirty="0" smtClean="0"/>
              <a:t> T[capacity]; }</a:t>
            </a:r>
          </a:p>
          <a:p>
            <a:endParaRPr lang="en-AU" sz="1200" dirty="0" smtClean="0"/>
          </a:p>
          <a:p>
            <a:r>
              <a:rPr lang="en-AU" sz="1200" dirty="0" smtClean="0"/>
              <a:t>     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queue(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 smtClean="0"/>
              <a:t> capacity){</a:t>
            </a:r>
          </a:p>
          <a:p>
            <a:r>
              <a:rPr lang="en-AU" sz="1200" dirty="0" smtClean="0"/>
              <a:t>         </a:t>
            </a:r>
            <a:r>
              <a:rPr lang="en-AU" sz="1200" dirty="0" smtClean="0">
                <a:solidFill>
                  <a:srgbClr val="7030A0"/>
                </a:solidFill>
              </a:rPr>
              <a:t>this-</a:t>
            </a:r>
            <a:r>
              <a:rPr lang="en-AU" sz="1200" dirty="0" smtClean="0"/>
              <a:t>&gt;capacity = capacity;</a:t>
            </a:r>
          </a:p>
          <a:p>
            <a:r>
              <a:rPr lang="en-AU" sz="1200" dirty="0" smtClean="0"/>
              <a:t>         head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      length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      data = new T[capacity]; }</a:t>
            </a:r>
          </a:p>
          <a:p>
            <a:endParaRPr lang="en-AU" sz="1200" dirty="0" smtClean="0"/>
          </a:p>
          <a:p>
            <a:r>
              <a:rPr lang="en-AU" sz="1200" dirty="0" smtClean="0"/>
              <a:t>      ~queue(){</a:t>
            </a:r>
          </a:p>
          <a:p>
            <a:r>
              <a:rPr lang="en-AU" sz="1200" dirty="0" smtClean="0"/>
              <a:t>         </a:t>
            </a:r>
            <a:r>
              <a:rPr lang="en-AU" sz="1200" dirty="0" smtClean="0">
                <a:solidFill>
                  <a:srgbClr val="7030A0"/>
                </a:solidFill>
              </a:rPr>
              <a:t>delete</a:t>
            </a:r>
            <a:r>
              <a:rPr lang="en-AU" sz="1200" dirty="0" smtClean="0"/>
              <a:t>[] data; }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AU" sz="1200" dirty="0" smtClean="0"/>
              <a:t> front(){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data[head];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4981" y="0"/>
            <a:ext cx="460901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200" dirty="0" smtClean="0"/>
              <a:t> push(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AU" sz="1200" dirty="0" smtClean="0"/>
              <a:t> </a:t>
            </a:r>
            <a:r>
              <a:rPr lang="en-AU" sz="1200" dirty="0" err="1" smtClean="0"/>
              <a:t>t</a:t>
            </a:r>
            <a:r>
              <a:rPr lang="en-AU" sz="1200" dirty="0" smtClean="0"/>
              <a:t>){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(length &gt;= capacity){	</a:t>
            </a:r>
          </a:p>
          <a:p>
            <a:r>
              <a:rPr lang="en-AU" sz="1200" dirty="0" smtClean="0"/>
              <a:t>      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err="1" smtClean="0"/>
              <a:t>newCapacity</a:t>
            </a:r>
            <a:r>
              <a:rPr lang="en-AU" sz="1200" dirty="0" smtClean="0"/>
              <a:t> = capacity *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  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T*</a:t>
            </a:r>
            <a:r>
              <a:rPr lang="en-AU" sz="1200" dirty="0" smtClean="0"/>
              <a:t> </a:t>
            </a:r>
            <a:r>
              <a:rPr lang="en-AU" sz="1200" dirty="0" err="1" smtClean="0"/>
              <a:t>newData</a:t>
            </a:r>
            <a:r>
              <a:rPr lang="en-AU" sz="1200" dirty="0" smtClean="0"/>
              <a:t> = new T[</a:t>
            </a:r>
            <a:r>
              <a:rPr lang="en-AU" sz="1200" dirty="0" err="1" smtClean="0"/>
              <a:t>newCapacity</a:t>
            </a:r>
            <a:r>
              <a:rPr lang="en-AU" sz="1200" dirty="0" smtClean="0"/>
              <a:t>];</a:t>
            </a:r>
          </a:p>
          <a:p>
            <a:endParaRPr lang="en-AU" sz="1200" dirty="0" smtClean="0"/>
          </a:p>
          <a:p>
            <a:r>
              <a:rPr lang="en-AU" sz="1200" dirty="0" smtClean="0"/>
              <a:t>      </a:t>
            </a:r>
            <a:r>
              <a:rPr lang="en-AU" sz="1200" dirty="0" smtClean="0">
                <a:solidFill>
                  <a:srgbClr val="7030A0"/>
                </a:solidFill>
              </a:rPr>
              <a:t>for</a:t>
            </a:r>
            <a:r>
              <a:rPr lang="en-AU" sz="1200" dirty="0" smtClean="0"/>
              <a:t> (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err="1" smtClean="0"/>
              <a:t>i</a:t>
            </a:r>
            <a:r>
              <a:rPr lang="en-AU" sz="1200" dirty="0" smtClean="0"/>
              <a:t>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 ; </a:t>
            </a:r>
            <a:r>
              <a:rPr lang="en-AU" sz="1200" dirty="0" err="1" smtClean="0"/>
              <a:t>i</a:t>
            </a:r>
            <a:r>
              <a:rPr lang="en-AU" sz="1200" dirty="0" smtClean="0"/>
              <a:t> &lt; length; </a:t>
            </a:r>
            <a:r>
              <a:rPr lang="en-AU" sz="12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++</a:t>
            </a:r>
            <a:r>
              <a:rPr lang="en-AU" sz="1200" dirty="0" smtClean="0"/>
              <a:t>) </a:t>
            </a:r>
            <a:r>
              <a:rPr lang="en-AU" sz="1200" dirty="0" err="1" smtClean="0"/>
              <a:t>newData</a:t>
            </a:r>
            <a:r>
              <a:rPr lang="en-AU" sz="1200" dirty="0" smtClean="0"/>
              <a:t>[</a:t>
            </a:r>
            <a:r>
              <a:rPr lang="en-AU" sz="1200" dirty="0" err="1" smtClean="0"/>
              <a:t>i</a:t>
            </a:r>
            <a:r>
              <a:rPr lang="en-AU" sz="1200" dirty="0" smtClean="0"/>
              <a:t>] = data[(head + </a:t>
            </a:r>
            <a:r>
              <a:rPr lang="en-AU" sz="1200" dirty="0" err="1" smtClean="0"/>
              <a:t>i</a:t>
            </a:r>
            <a:r>
              <a:rPr lang="en-AU" sz="1200" dirty="0" smtClean="0"/>
              <a:t>)%capacity];</a:t>
            </a:r>
          </a:p>
          <a:p>
            <a:endParaRPr lang="en-AU" sz="1200" dirty="0" smtClean="0"/>
          </a:p>
          <a:p>
            <a:r>
              <a:rPr lang="en-AU" sz="1200" dirty="0" smtClean="0"/>
              <a:t>      delete[] data;</a:t>
            </a:r>
          </a:p>
          <a:p>
            <a:r>
              <a:rPr lang="en-AU" sz="1200" dirty="0" smtClean="0"/>
              <a:t>      data = </a:t>
            </a:r>
            <a:r>
              <a:rPr lang="en-AU" sz="1200" dirty="0" err="1" smtClean="0"/>
              <a:t>newData</a:t>
            </a:r>
            <a:r>
              <a:rPr lang="en-AU" sz="1200" dirty="0" smtClean="0"/>
              <a:t>;</a:t>
            </a:r>
          </a:p>
          <a:p>
            <a:endParaRPr lang="en-AU" sz="1200" dirty="0" smtClean="0"/>
          </a:p>
          <a:p>
            <a:r>
              <a:rPr lang="en-AU" sz="1200" dirty="0" smtClean="0"/>
              <a:t>      capacity = </a:t>
            </a:r>
            <a:r>
              <a:rPr lang="en-AU" sz="1200" dirty="0" err="1" smtClean="0"/>
              <a:t>newCapacity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   head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 }</a:t>
            </a:r>
          </a:p>
          <a:p>
            <a:endParaRPr lang="en-AU" sz="1200" dirty="0" smtClean="0"/>
          </a:p>
          <a:p>
            <a:r>
              <a:rPr lang="en-AU" sz="1200" dirty="0" smtClean="0"/>
              <a:t>   data[(</a:t>
            </a:r>
            <a:r>
              <a:rPr lang="en-AU" sz="1200" dirty="0" err="1" smtClean="0"/>
              <a:t>head+length</a:t>
            </a:r>
            <a:r>
              <a:rPr lang="en-AU" sz="1200" dirty="0" smtClean="0"/>
              <a:t>)%capacity] = t;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length++</a:t>
            </a:r>
            <a:r>
              <a:rPr lang="en-AU" sz="1200" dirty="0" smtClean="0"/>
              <a:t>;	}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200" dirty="0" smtClean="0"/>
              <a:t> pop(){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length--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head = (head + 1) % capacity; }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200" dirty="0" smtClean="0"/>
              <a:t> </a:t>
            </a:r>
            <a:r>
              <a:rPr lang="en-AU" sz="1200" dirty="0" err="1" smtClean="0"/>
              <a:t>displayInfo</a:t>
            </a:r>
            <a:r>
              <a:rPr lang="en-AU" sz="1200" dirty="0" smtClean="0"/>
              <a:t>(){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smtClean="0">
                <a:solidFill>
                  <a:srgbClr val="FF0000"/>
                </a:solidFill>
              </a:rPr>
              <a:t>"capacity = " </a:t>
            </a:r>
            <a:r>
              <a:rPr lang="en-AU" sz="1200" dirty="0" smtClean="0"/>
              <a:t>&lt;&lt; capacity &lt;&lt; </a:t>
            </a:r>
            <a:r>
              <a:rPr lang="en-AU" sz="1200" dirty="0" err="1" smtClean="0"/>
              <a:t>endl</a:t>
            </a:r>
            <a:endParaRPr lang="en-AU" sz="1200" dirty="0" smtClean="0"/>
          </a:p>
          <a:p>
            <a:r>
              <a:rPr lang="en-AU" sz="1200" dirty="0" smtClean="0"/>
              <a:t>   &lt;&lt; </a:t>
            </a:r>
            <a:r>
              <a:rPr lang="en-AU" sz="1200" dirty="0" smtClean="0">
                <a:solidFill>
                  <a:srgbClr val="FF0000"/>
                </a:solidFill>
              </a:rPr>
              <a:t>"length = " </a:t>
            </a:r>
            <a:r>
              <a:rPr lang="en-AU" sz="1200" dirty="0" smtClean="0"/>
              <a:t>&lt;&lt; length &lt;&lt; </a:t>
            </a:r>
            <a:r>
              <a:rPr lang="en-AU" sz="1200" dirty="0" err="1" smtClean="0"/>
              <a:t>endl</a:t>
            </a:r>
            <a:endParaRPr lang="en-AU" sz="1200" dirty="0" smtClean="0"/>
          </a:p>
          <a:p>
            <a:r>
              <a:rPr lang="en-AU" sz="1200" dirty="0" smtClean="0"/>
              <a:t>   &lt;&lt; </a:t>
            </a:r>
            <a:r>
              <a:rPr lang="en-AU" sz="1200" dirty="0" smtClean="0">
                <a:solidFill>
                  <a:srgbClr val="FF0000"/>
                </a:solidFill>
              </a:rPr>
              <a:t>"</a:t>
            </a:r>
            <a:r>
              <a:rPr lang="en-AU" sz="1200" dirty="0" err="1" smtClean="0">
                <a:solidFill>
                  <a:srgbClr val="FF0000"/>
                </a:solidFill>
              </a:rPr>
              <a:t>head_position</a:t>
            </a:r>
            <a:r>
              <a:rPr lang="en-AU" sz="1200" dirty="0" smtClean="0">
                <a:solidFill>
                  <a:srgbClr val="FF0000"/>
                </a:solidFill>
              </a:rPr>
              <a:t> = " </a:t>
            </a:r>
            <a:r>
              <a:rPr lang="en-AU" sz="1200" dirty="0" smtClean="0"/>
              <a:t>&lt;&lt; head &lt;&lt; </a:t>
            </a:r>
            <a:r>
              <a:rPr lang="en-AU" sz="1200" dirty="0" err="1" smtClean="0"/>
              <a:t>endl</a:t>
            </a:r>
            <a:r>
              <a:rPr lang="en-AU" sz="1200" dirty="0" smtClean="0"/>
              <a:t>; }</a:t>
            </a:r>
          </a:p>
          <a:p>
            <a:endParaRPr lang="en-AU" sz="1200" dirty="0" smtClean="0"/>
          </a:p>
          <a:p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lang="en-AU" sz="1200" dirty="0" smtClean="0"/>
              <a:t> empty(){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length ==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 } };</a:t>
            </a:r>
            <a:endParaRPr lang="en-A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113973"/>
            <a:ext cx="19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Queues using </a:t>
            </a:r>
            <a:r>
              <a:rPr lang="en-AU" dirty="0" smtClean="0"/>
              <a:t>array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742950"/>
            <a:ext cx="25174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data[] is too small</a:t>
            </a:r>
          </a:p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AU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newData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with greater capacity</a:t>
            </a:r>
          </a:p>
          <a:p>
            <a:endParaRPr lang="en-AU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Deep copy from data to </a:t>
            </a:r>
            <a:r>
              <a:rPr lang="en-AU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newData</a:t>
            </a:r>
            <a:endParaRPr lang="en-AU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AU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data</a:t>
            </a:r>
          </a:p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data as new data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81400" y="1581150"/>
            <a:ext cx="1143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43400" y="1047750"/>
            <a:ext cx="4572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86200" y="483305"/>
            <a:ext cx="838200" cy="488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1600" y="1276350"/>
            <a:ext cx="2450990" cy="28700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>
              <a:tabLst>
                <a:tab pos="342892" algn="l"/>
              </a:tabLst>
            </a:pP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400" dirty="0" smtClean="0"/>
              <a:t> pop() { </a:t>
            </a:r>
          </a:p>
          <a:p>
            <a:pPr>
              <a:tabLst>
                <a:tab pos="342892" algn="l"/>
              </a:tabLst>
            </a:pPr>
            <a:r>
              <a:rPr lang="en-AU" sz="1400" dirty="0" smtClean="0">
                <a:solidFill>
                  <a:srgbClr val="7030A0"/>
                </a:solidFill>
              </a:rPr>
              <a:t>	if</a:t>
            </a:r>
            <a:r>
              <a:rPr lang="en-AU" sz="1400" dirty="0" smtClean="0"/>
              <a:t> (</a:t>
            </a:r>
            <a:r>
              <a:rPr lang="en-AU" sz="1400" dirty="0" err="1" smtClean="0"/>
              <a:t>stack.empty</a:t>
            </a:r>
            <a:r>
              <a:rPr lang="en-AU" sz="1400" dirty="0" smtClean="0"/>
              <a:t>()) { </a:t>
            </a:r>
          </a:p>
          <a:p>
            <a:pPr>
              <a:tabLst>
                <a:tab pos="342892" algn="l"/>
              </a:tabLst>
            </a:pPr>
            <a:r>
              <a:rPr lang="en-AU" sz="1400" dirty="0" smtClean="0"/>
              <a:t>	</a:t>
            </a:r>
            <a:r>
              <a:rPr lang="en-AU" sz="1400" dirty="0" err="1" smtClean="0"/>
              <a:t>cout</a:t>
            </a:r>
            <a:r>
              <a:rPr lang="en-AU" sz="1400" dirty="0" smtClean="0"/>
              <a:t> &lt;&lt; </a:t>
            </a:r>
            <a:r>
              <a:rPr lang="en-AU" sz="1400" dirty="0" smtClean="0">
                <a:solidFill>
                  <a:srgbClr val="FF0000"/>
                </a:solidFill>
              </a:rPr>
              <a:t>"Queue is empty"</a:t>
            </a:r>
            <a:r>
              <a:rPr lang="en-AU" sz="1400" dirty="0" smtClean="0"/>
              <a:t>; </a:t>
            </a:r>
          </a:p>
          <a:p>
            <a:pPr>
              <a:tabLst>
                <a:tab pos="342892" algn="l"/>
              </a:tabLst>
            </a:pPr>
            <a:r>
              <a:rPr lang="en-AU" sz="1400" dirty="0" smtClean="0"/>
              <a:t>	exit(</a:t>
            </a:r>
            <a:r>
              <a:rPr lang="en-AU" sz="1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400" dirty="0" smtClean="0"/>
              <a:t>); } </a:t>
            </a:r>
          </a:p>
          <a:p>
            <a:pPr>
              <a:tabLst>
                <a:tab pos="342892" algn="l"/>
              </a:tabLst>
            </a:pPr>
            <a:endParaRPr lang="en-AU" sz="1400" dirty="0" smtClean="0"/>
          </a:p>
          <a:p>
            <a:pPr>
              <a:tabLst>
                <a:tab pos="342892" algn="l"/>
              </a:tabLst>
            </a:pP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400" dirty="0" smtClean="0"/>
              <a:t> data = </a:t>
            </a:r>
            <a:r>
              <a:rPr lang="en-AU" sz="1400" dirty="0" err="1" smtClean="0"/>
              <a:t>stack.top</a:t>
            </a:r>
            <a:r>
              <a:rPr lang="en-AU" sz="1400" dirty="0" smtClean="0"/>
              <a:t>(); </a:t>
            </a:r>
          </a:p>
          <a:p>
            <a:pPr>
              <a:tabLst>
                <a:tab pos="342892" algn="l"/>
              </a:tabLst>
            </a:pPr>
            <a:r>
              <a:rPr lang="en-AU" sz="1400" dirty="0" smtClean="0"/>
              <a:t>stack.pop(); </a:t>
            </a:r>
          </a:p>
          <a:p>
            <a:pPr>
              <a:tabLst>
                <a:tab pos="342892" algn="l"/>
              </a:tabLst>
            </a:pPr>
            <a:endParaRPr lang="en-AU" sz="1400" dirty="0" smtClean="0"/>
          </a:p>
          <a:p>
            <a:pPr>
              <a:tabLst>
                <a:tab pos="342892" algn="l"/>
              </a:tabLst>
            </a:pPr>
            <a:r>
              <a:rPr lang="en-AU" sz="1400" dirty="0" smtClean="0">
                <a:solidFill>
                  <a:srgbClr val="7030A0"/>
                </a:solidFill>
              </a:rPr>
              <a:t>if</a:t>
            </a:r>
            <a:r>
              <a:rPr lang="en-AU" sz="1400" dirty="0" smtClean="0"/>
              <a:t> (</a:t>
            </a:r>
            <a:r>
              <a:rPr lang="en-AU" sz="1400" dirty="0" err="1" smtClean="0"/>
              <a:t>stack.empty</a:t>
            </a:r>
            <a:r>
              <a:rPr lang="en-AU" sz="1400" dirty="0" smtClean="0"/>
              <a:t>()) </a:t>
            </a:r>
            <a:r>
              <a:rPr lang="en-AU" sz="1400" dirty="0" smtClean="0">
                <a:solidFill>
                  <a:srgbClr val="7030A0"/>
                </a:solidFill>
              </a:rPr>
              <a:t>return</a:t>
            </a:r>
            <a:r>
              <a:rPr lang="en-AU" sz="1400" dirty="0" smtClean="0"/>
              <a:t> data; </a:t>
            </a:r>
          </a:p>
          <a:p>
            <a:pPr>
              <a:tabLst>
                <a:tab pos="342892" algn="l"/>
              </a:tabLst>
            </a:pP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400" dirty="0" smtClean="0"/>
              <a:t> item = pop(); </a:t>
            </a:r>
          </a:p>
          <a:p>
            <a:pPr>
              <a:tabLst>
                <a:tab pos="342892" algn="l"/>
              </a:tabLst>
            </a:pPr>
            <a:r>
              <a:rPr lang="en-AU" sz="1400" dirty="0" err="1" smtClean="0"/>
              <a:t>stack.push</a:t>
            </a:r>
            <a:r>
              <a:rPr lang="en-AU" sz="1400" dirty="0" smtClean="0"/>
              <a:t>(data); </a:t>
            </a:r>
          </a:p>
          <a:p>
            <a:pPr>
              <a:tabLst>
                <a:tab pos="342892" algn="l"/>
              </a:tabLst>
            </a:pPr>
            <a:endParaRPr lang="en-AU" sz="1400" dirty="0" smtClean="0"/>
          </a:p>
          <a:p>
            <a:pPr>
              <a:tabLst>
                <a:tab pos="342892" algn="l"/>
              </a:tabLst>
            </a:pPr>
            <a:r>
              <a:rPr lang="en-AU" sz="1400" dirty="0" smtClean="0">
                <a:solidFill>
                  <a:srgbClr val="7030A0"/>
                </a:solidFill>
              </a:rPr>
              <a:t>return</a:t>
            </a:r>
            <a:r>
              <a:rPr lang="en-AU" sz="1400" dirty="0" smtClean="0"/>
              <a:t> item; } };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2400" y="1504950"/>
            <a:ext cx="4268781" cy="257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t"/>
          <a:lstStyle/>
          <a:p>
            <a:r>
              <a:rPr lang="en-AU" sz="1400" dirty="0" err="1" smtClean="0">
                <a:solidFill>
                  <a:schemeClr val="tx1"/>
                </a:solidFill>
              </a:rPr>
              <a:t>OurQueue</a:t>
            </a:r>
            <a:endParaRPr lang="en-AU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380" y="1892263"/>
            <a:ext cx="2286000" cy="188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b"/>
          <a:lstStyle/>
          <a:p>
            <a:pPr algn="r"/>
            <a:r>
              <a:rPr lang="en-AU" sz="1400" dirty="0" smtClean="0"/>
              <a:t>stack</a:t>
            </a:r>
            <a:endParaRPr lang="en-AU" sz="1400" dirty="0"/>
          </a:p>
        </p:txBody>
      </p:sp>
      <p:sp>
        <p:nvSpPr>
          <p:cNvPr id="5" name="Oval 4"/>
          <p:cNvSpPr/>
          <p:nvPr/>
        </p:nvSpPr>
        <p:spPr>
          <a:xfrm>
            <a:off x="451719" y="1986439"/>
            <a:ext cx="860294" cy="3205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AU" sz="1400" dirty="0" smtClean="0"/>
              <a:t>head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513656" y="2532374"/>
            <a:ext cx="738841" cy="401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b"/>
          <a:lstStyle/>
          <a:p>
            <a:pPr algn="r"/>
            <a:r>
              <a:rPr lang="en-AU" sz="1400" dirty="0" smtClean="0"/>
              <a:t>node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1569559" y="2593768"/>
            <a:ext cx="794221" cy="274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b"/>
          <a:lstStyle/>
          <a:p>
            <a:pPr algn="r"/>
            <a:r>
              <a:rPr lang="en-AU" sz="1400" dirty="0">
                <a:solidFill>
                  <a:schemeClr val="dk1"/>
                </a:solidFill>
              </a:rPr>
              <a:t>d</a:t>
            </a:r>
            <a:r>
              <a:rPr lang="en-AU" sz="1400" dirty="0" smtClean="0">
                <a:solidFill>
                  <a:schemeClr val="dk1"/>
                </a:solidFill>
              </a:rPr>
              <a:t>ata</a:t>
            </a:r>
            <a:endParaRPr lang="en-AU" sz="1400" dirty="0">
              <a:solidFill>
                <a:schemeClr val="dk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1252497" y="2730928"/>
            <a:ext cx="317062" cy="20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rot="16200000" flipH="1">
            <a:off x="769795" y="2419091"/>
            <a:ext cx="225353" cy="12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0007" y="3186428"/>
            <a:ext cx="738841" cy="401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b"/>
          <a:lstStyle/>
          <a:p>
            <a:pPr algn="r"/>
            <a:r>
              <a:rPr lang="en-AU" sz="1400" dirty="0"/>
              <a:t>n</a:t>
            </a:r>
            <a:r>
              <a:rPr lang="en-AU" sz="1400" dirty="0" smtClean="0"/>
              <a:t>ode</a:t>
            </a:r>
            <a:endParaRPr lang="en-AU" sz="1400" dirty="0"/>
          </a:p>
        </p:txBody>
      </p:sp>
      <p:sp>
        <p:nvSpPr>
          <p:cNvPr id="18" name="Rectangle 17"/>
          <p:cNvSpPr/>
          <p:nvPr/>
        </p:nvSpPr>
        <p:spPr>
          <a:xfrm>
            <a:off x="1575910" y="3247822"/>
            <a:ext cx="787870" cy="274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b"/>
          <a:lstStyle/>
          <a:p>
            <a:pPr algn="r"/>
            <a:r>
              <a:rPr lang="en-AU" sz="1400" dirty="0">
                <a:solidFill>
                  <a:schemeClr val="dk1"/>
                </a:solidFill>
              </a:rPr>
              <a:t>d</a:t>
            </a:r>
            <a:r>
              <a:rPr lang="en-AU" sz="1400" dirty="0" smtClean="0">
                <a:solidFill>
                  <a:schemeClr val="dk1"/>
                </a:solidFill>
              </a:rPr>
              <a:t>ata</a:t>
            </a:r>
            <a:endParaRPr lang="en-AU" sz="1400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1258848" y="3384982"/>
            <a:ext cx="317062" cy="20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7" idx="0"/>
          </p:cNvCxnSpPr>
          <p:nvPr/>
        </p:nvCxnSpPr>
        <p:spPr>
          <a:xfrm rot="16200000" flipH="1">
            <a:off x="759871" y="3056870"/>
            <a:ext cx="252763" cy="63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56769" y="2576989"/>
            <a:ext cx="860294" cy="3205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AU" sz="1400" dirty="0" smtClean="0"/>
              <a:t>data</a:t>
            </a:r>
            <a:endParaRPr lang="en-AU" sz="1400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363781" y="2730928"/>
            <a:ext cx="392989" cy="635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1" y="228600"/>
            <a:ext cx="20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Queues using stacks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999351"/>
            <a:ext cx="199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uses recursive algorithm</a:t>
            </a: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43150"/>
            <a:ext cx="2438400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fib(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n) {</a:t>
            </a:r>
          </a:p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   unsigned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a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, b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c, </a:t>
            </a:r>
            <a:r>
              <a:rPr lang="en-AU" sz="1200" dirty="0" err="1" smtClean="0"/>
              <a:t>i</a:t>
            </a:r>
            <a:r>
              <a:rPr lang="en-AU" sz="1200" dirty="0" smtClean="0"/>
              <a:t>; 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   if(n</a:t>
            </a:r>
            <a:r>
              <a:rPr lang="en-AU" sz="1200" dirty="0" smtClean="0"/>
              <a:t> ==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)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a; 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   for</a:t>
            </a:r>
            <a:r>
              <a:rPr lang="en-AU" sz="1200" dirty="0" smtClean="0"/>
              <a:t> (</a:t>
            </a:r>
            <a:r>
              <a:rPr lang="en-AU" sz="1200" dirty="0" err="1" smtClean="0"/>
              <a:t>i</a:t>
            </a:r>
            <a:r>
              <a:rPr lang="en-AU" sz="1200" dirty="0" smtClean="0"/>
              <a:t> =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 2</a:t>
            </a:r>
            <a:r>
              <a:rPr lang="en-AU" sz="1200" dirty="0" smtClean="0"/>
              <a:t>; </a:t>
            </a:r>
            <a:r>
              <a:rPr lang="en-AU" sz="1200" dirty="0" err="1" smtClean="0"/>
              <a:t>i</a:t>
            </a:r>
            <a:r>
              <a:rPr lang="en-AU" sz="1200" dirty="0" smtClean="0"/>
              <a:t> &lt;= n; </a:t>
            </a:r>
            <a:r>
              <a:rPr lang="en-AU" sz="1200" dirty="0" err="1" smtClean="0"/>
              <a:t>i</a:t>
            </a:r>
            <a:r>
              <a:rPr lang="en-AU" sz="1200" dirty="0" smtClean="0"/>
              <a:t>++) { </a:t>
            </a:r>
          </a:p>
          <a:p>
            <a:r>
              <a:rPr lang="en-AU" sz="1200" dirty="0" smtClean="0"/>
              <a:t>      c = a + b; </a:t>
            </a:r>
          </a:p>
          <a:p>
            <a:r>
              <a:rPr lang="en-AU" sz="1200" dirty="0" smtClean="0"/>
              <a:t>      a = b; </a:t>
            </a:r>
          </a:p>
          <a:p>
            <a:r>
              <a:rPr lang="en-AU" sz="1200" dirty="0" smtClean="0"/>
              <a:t>      b = c; } 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   return</a:t>
            </a:r>
            <a:r>
              <a:rPr lang="en-AU" sz="1200" dirty="0" smtClean="0"/>
              <a:t> b;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2343150"/>
            <a:ext cx="27432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fib(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n) {</a:t>
            </a:r>
          </a:p>
          <a:p>
            <a:r>
              <a:rPr lang="en-AU" sz="1200" dirty="0" smtClean="0"/>
              <a:t>	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(n &lt;=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n; </a:t>
            </a:r>
          </a:p>
          <a:p>
            <a:r>
              <a:rPr lang="en-AU" sz="1200" dirty="0" smtClean="0"/>
              <a:t>	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fib(n-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 + fib(n-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); }</a:t>
            </a:r>
            <a:endParaRPr lang="en-A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27066" y="1022350"/>
            <a:ext cx="408986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AU" dirty="0" smtClean="0"/>
              <a:t>For example using the Fibonacci algorithm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4019550"/>
            <a:ext cx="3934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sz="1200" dirty="0" smtClean="0"/>
              <a:t>() {	</a:t>
            </a:r>
          </a:p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   unsigned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n;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smtClean="0">
                <a:solidFill>
                  <a:srgbClr val="FF0000"/>
                </a:solidFill>
              </a:rPr>
              <a:t>"Enter a number:" </a:t>
            </a:r>
            <a:r>
              <a:rPr lang="en-AU" sz="1200" dirty="0" smtClean="0"/>
              <a:t>&lt;&lt; </a:t>
            </a:r>
            <a:r>
              <a:rPr lang="en-AU" sz="1200" dirty="0" err="1" smtClean="0"/>
              <a:t>endl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cin</a:t>
            </a:r>
            <a:r>
              <a:rPr lang="en-AU" sz="1200" dirty="0" smtClean="0"/>
              <a:t> &gt;&gt; n;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smtClean="0">
                <a:solidFill>
                  <a:srgbClr val="FF0000"/>
                </a:solidFill>
              </a:rPr>
              <a:t>"The nth Fibonacci number is: " </a:t>
            </a:r>
            <a:r>
              <a:rPr lang="en-AU" sz="1200" dirty="0" smtClean="0"/>
              <a:t>&lt;&lt; fib(n) &lt;&lt; </a:t>
            </a:r>
            <a:r>
              <a:rPr lang="en-AU" sz="1200" dirty="0" err="1" smtClean="0"/>
              <a:t>endl</a:t>
            </a:r>
            <a:r>
              <a:rPr lang="en-AU" sz="1200" dirty="0" smtClean="0"/>
              <a:t>; }</a:t>
            </a:r>
            <a:endParaRPr lang="en-A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2952750"/>
            <a:ext cx="28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We have done this last week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1504950"/>
            <a:ext cx="152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using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rgbClr val="7030A0"/>
                </a:solidFill>
              </a:rPr>
              <a:t>namespace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sz="1200" dirty="0" smtClean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597" y="197019"/>
            <a:ext cx="5144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Unsigned means that the numerical datatype will strictly be positive</a:t>
            </a:r>
          </a:p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bit of a number is no longer used for ‘-’ and ‘+’</a:t>
            </a:r>
          </a:p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allows the numerical datatype to cover a larger positive range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7200" y="935683"/>
            <a:ext cx="1066800" cy="140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19150"/>
            <a:ext cx="861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Sequence					   </a:t>
            </a:r>
            <a:r>
              <a:rPr lang="en-AU" dirty="0" smtClean="0"/>
              <a:t>       Container</a:t>
            </a:r>
            <a:endParaRPr lang="en-AU" dirty="0"/>
          </a:p>
        </p:txBody>
      </p:sp>
      <p:sp>
        <p:nvSpPr>
          <p:cNvPr id="6" name="Hexagon 5"/>
          <p:cNvSpPr/>
          <p:nvPr/>
        </p:nvSpPr>
        <p:spPr>
          <a:xfrm>
            <a:off x="2514600" y="742950"/>
            <a:ext cx="4038600" cy="731520"/>
          </a:xfrm>
          <a:prstGeom prst="hexagon">
            <a:avLst>
              <a:gd name="adj" fmla="val 26838"/>
              <a:gd name="vf" fmla="val 11547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If(find </a:t>
            </a:r>
            <a:r>
              <a:rPr lang="en-AU" sz="1200" dirty="0" smtClean="0"/>
              <a:t>== mid) return mid;</a:t>
            </a:r>
          </a:p>
          <a:p>
            <a:pPr algn="ctr"/>
            <a:r>
              <a:rPr lang="en-AU" sz="1200" dirty="0" smtClean="0"/>
              <a:t>else if </a:t>
            </a:r>
            <a:r>
              <a:rPr lang="en-AU" sz="1200" dirty="0" smtClean="0"/>
              <a:t>(find </a:t>
            </a:r>
            <a:r>
              <a:rPr lang="en-AU" sz="1200" dirty="0" smtClean="0"/>
              <a:t>&lt; mid) return </a:t>
            </a:r>
            <a:r>
              <a:rPr lang="en-AU" sz="1200" dirty="0" err="1" smtClean="0"/>
              <a:t>binsearch</a:t>
            </a:r>
            <a:r>
              <a:rPr lang="en-AU" sz="1200" dirty="0" smtClean="0"/>
              <a:t>(0 to </a:t>
            </a:r>
            <a:r>
              <a:rPr lang="en-AU" sz="1200" dirty="0" smtClean="0"/>
              <a:t>find-1</a:t>
            </a:r>
            <a:r>
              <a:rPr lang="en-AU" sz="1200" dirty="0" smtClean="0"/>
              <a:t>);</a:t>
            </a:r>
          </a:p>
          <a:p>
            <a:pPr algn="ctr"/>
            <a:r>
              <a:rPr lang="en-AU" sz="1200" dirty="0" smtClean="0"/>
              <a:t>else </a:t>
            </a:r>
            <a:r>
              <a:rPr lang="en-AU" sz="1200" dirty="0" err="1" smtClean="0"/>
              <a:t>binsearch</a:t>
            </a:r>
            <a:r>
              <a:rPr lang="en-AU" sz="1200" dirty="0" smtClean="0"/>
              <a:t>(find+1 </a:t>
            </a:r>
            <a:r>
              <a:rPr lang="en-AU" sz="1200" dirty="0" smtClean="0"/>
              <a:t>to length);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228600" y="180975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Sequence		Container</a:t>
            </a:r>
            <a:endParaRPr lang="en-AU" dirty="0"/>
          </a:p>
        </p:txBody>
      </p:sp>
      <p:sp>
        <p:nvSpPr>
          <p:cNvPr id="8" name="Hexagon 7"/>
          <p:cNvSpPr/>
          <p:nvPr/>
        </p:nvSpPr>
        <p:spPr>
          <a:xfrm>
            <a:off x="1981200" y="1733550"/>
            <a:ext cx="685800" cy="60960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80975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Sequence		Container</a:t>
            </a:r>
            <a:endParaRPr lang="en-AU" dirty="0"/>
          </a:p>
        </p:txBody>
      </p:sp>
      <p:sp>
        <p:nvSpPr>
          <p:cNvPr id="12" name="Hexagon 11"/>
          <p:cNvSpPr/>
          <p:nvPr/>
        </p:nvSpPr>
        <p:spPr>
          <a:xfrm>
            <a:off x="6400800" y="1733550"/>
            <a:ext cx="685800" cy="60960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272415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Hexagon 14"/>
          <p:cNvSpPr/>
          <p:nvPr/>
        </p:nvSpPr>
        <p:spPr>
          <a:xfrm>
            <a:off x="990600" y="2647950"/>
            <a:ext cx="457200" cy="45720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6" name="Rectangle 15"/>
          <p:cNvSpPr/>
          <p:nvPr/>
        </p:nvSpPr>
        <p:spPr>
          <a:xfrm>
            <a:off x="2362200" y="272415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Hexagon 16"/>
          <p:cNvSpPr/>
          <p:nvPr/>
        </p:nvSpPr>
        <p:spPr>
          <a:xfrm>
            <a:off x="3124200" y="2647950"/>
            <a:ext cx="457200" cy="45720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8" name="Rectangle 17"/>
          <p:cNvSpPr/>
          <p:nvPr/>
        </p:nvSpPr>
        <p:spPr>
          <a:xfrm>
            <a:off x="4572000" y="272415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Hexagon 18"/>
          <p:cNvSpPr/>
          <p:nvPr/>
        </p:nvSpPr>
        <p:spPr>
          <a:xfrm>
            <a:off x="5334000" y="2647950"/>
            <a:ext cx="457200" cy="45720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272415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Hexagon 20"/>
          <p:cNvSpPr/>
          <p:nvPr/>
        </p:nvSpPr>
        <p:spPr>
          <a:xfrm>
            <a:off x="7543800" y="2647950"/>
            <a:ext cx="457200" cy="45720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cxnSp>
        <p:nvCxnSpPr>
          <p:cNvPr id="22" name="Straight Arrow Connector 21"/>
          <p:cNvCxnSpPr>
            <a:stCxn id="6" idx="2"/>
            <a:endCxn id="8" idx="4"/>
          </p:cNvCxnSpPr>
          <p:nvPr/>
        </p:nvCxnSpPr>
        <p:spPr>
          <a:xfrm rot="5400000">
            <a:off x="2292723" y="1315348"/>
            <a:ext cx="259080" cy="577325"/>
          </a:xfrm>
          <a:prstGeom prst="bentConnector3">
            <a:avLst>
              <a:gd name="adj1" fmla="val -279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1"/>
          <p:cNvCxnSpPr>
            <a:stCxn id="6" idx="1"/>
            <a:endCxn id="12" idx="4"/>
          </p:cNvCxnSpPr>
          <p:nvPr/>
        </p:nvCxnSpPr>
        <p:spPr>
          <a:xfrm rot="16200000" flipH="1">
            <a:off x="6325497" y="1505847"/>
            <a:ext cx="259080" cy="196325"/>
          </a:xfrm>
          <a:prstGeom prst="bentConnector3">
            <a:avLst>
              <a:gd name="adj1" fmla="val -128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1"/>
          <p:cNvCxnSpPr>
            <a:stCxn id="12" idx="1"/>
            <a:endCxn id="21" idx="4"/>
          </p:cNvCxnSpPr>
          <p:nvPr/>
        </p:nvCxnSpPr>
        <p:spPr>
          <a:xfrm rot="16200000" flipH="1">
            <a:off x="7143750" y="2133600"/>
            <a:ext cx="304800" cy="723900"/>
          </a:xfrm>
          <a:prstGeom prst="bentConnector3">
            <a:avLst>
              <a:gd name="adj1" fmla="val -29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21"/>
          <p:cNvCxnSpPr>
            <a:stCxn id="12" idx="2"/>
            <a:endCxn id="19" idx="4"/>
          </p:cNvCxnSpPr>
          <p:nvPr/>
        </p:nvCxnSpPr>
        <p:spPr>
          <a:xfrm rot="5400000">
            <a:off x="5848350" y="1943100"/>
            <a:ext cx="304800" cy="1104900"/>
          </a:xfrm>
          <a:prstGeom prst="bentConnector3">
            <a:avLst>
              <a:gd name="adj1" fmla="val -29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21"/>
          <p:cNvCxnSpPr>
            <a:stCxn id="8" idx="2"/>
            <a:endCxn id="15" idx="4"/>
          </p:cNvCxnSpPr>
          <p:nvPr/>
        </p:nvCxnSpPr>
        <p:spPr>
          <a:xfrm rot="5400000">
            <a:off x="1466850" y="1981200"/>
            <a:ext cx="304800" cy="1028700"/>
          </a:xfrm>
          <a:prstGeom prst="bentConnector3">
            <a:avLst>
              <a:gd name="adj1" fmla="val -29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21"/>
          <p:cNvCxnSpPr>
            <a:stCxn id="8" idx="1"/>
            <a:endCxn id="17" idx="4"/>
          </p:cNvCxnSpPr>
          <p:nvPr/>
        </p:nvCxnSpPr>
        <p:spPr>
          <a:xfrm rot="16200000" flipH="1">
            <a:off x="2724150" y="2133600"/>
            <a:ext cx="304800" cy="723900"/>
          </a:xfrm>
          <a:prstGeom prst="bentConnector3">
            <a:avLst>
              <a:gd name="adj1" fmla="val -29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" y="122814"/>
            <a:ext cx="331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Binary Search the Theory</a:t>
            </a:r>
            <a:endParaRPr lang="en-A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3867150"/>
            <a:ext cx="38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Can you see the recursive nature of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this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12687" y="3396762"/>
            <a:ext cx="18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</a:rPr>
              <a:t>if it does not exist return -1</a:t>
            </a:r>
            <a:endParaRPr lang="en-A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600" y="819150"/>
            <a:ext cx="39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left</a:t>
            </a:r>
            <a:endParaRPr lang="en-AU" dirty="0"/>
          </a:p>
        </p:txBody>
      </p:sp>
      <p:sp>
        <p:nvSpPr>
          <p:cNvPr id="69" name="TextBox 68"/>
          <p:cNvSpPr txBox="1"/>
          <p:nvPr/>
        </p:nvSpPr>
        <p:spPr>
          <a:xfrm>
            <a:off x="3962400" y="180975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right</a:t>
            </a:r>
            <a:endParaRPr lang="en-AU" dirty="0"/>
          </a:p>
        </p:txBody>
      </p:sp>
      <p:sp>
        <p:nvSpPr>
          <p:cNvPr id="70" name="TextBox 69"/>
          <p:cNvSpPr txBox="1"/>
          <p:nvPr/>
        </p:nvSpPr>
        <p:spPr>
          <a:xfrm>
            <a:off x="228600" y="1809750"/>
            <a:ext cx="39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left</a:t>
            </a:r>
            <a:endParaRPr lang="en-AU" dirty="0"/>
          </a:p>
        </p:txBody>
      </p:sp>
      <p:sp>
        <p:nvSpPr>
          <p:cNvPr id="71" name="TextBox 70"/>
          <p:cNvSpPr txBox="1"/>
          <p:nvPr/>
        </p:nvSpPr>
        <p:spPr>
          <a:xfrm>
            <a:off x="8382000" y="81915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right</a:t>
            </a:r>
            <a:endParaRPr lang="en-AU" dirty="0"/>
          </a:p>
        </p:txBody>
      </p:sp>
      <p:sp>
        <p:nvSpPr>
          <p:cNvPr id="72" name="TextBox 71"/>
          <p:cNvSpPr txBox="1"/>
          <p:nvPr/>
        </p:nvSpPr>
        <p:spPr>
          <a:xfrm>
            <a:off x="8382000" y="180975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right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4648200" y="1809750"/>
            <a:ext cx="39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left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4343400" y="51435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mid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33600" y="150495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mid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553200" y="150495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mid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551785" y="4511961"/>
            <a:ext cx="800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There needs to be a precondition for this to work.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container needs to be sorted.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8600" y="491242"/>
            <a:ext cx="1196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= length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83" y="50946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 = 0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0070" y="1540302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 = find+1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2536" y="1535728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= find-1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53200" y="133350"/>
            <a:ext cx="23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Binary Search the code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1131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using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rgbClr val="7030A0"/>
                </a:solidFill>
              </a:rPr>
              <a:t>namespace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sz="1200" dirty="0" smtClean="0"/>
              <a:t>;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rgbClr val="7030A0"/>
                </a:solidFill>
              </a:rPr>
              <a:t>template</a:t>
            </a:r>
            <a:r>
              <a:rPr lang="en-AU" sz="1200" dirty="0" smtClean="0"/>
              <a:t> &lt;</a:t>
            </a:r>
            <a:r>
              <a:rPr lang="en-AU" sz="1200" dirty="0" err="1" smtClean="0">
                <a:solidFill>
                  <a:srgbClr val="7030A0"/>
                </a:solidFill>
              </a:rPr>
              <a:t>typename</a:t>
            </a:r>
            <a:r>
              <a:rPr lang="en-AU" sz="1200" dirty="0" smtClean="0"/>
              <a:t> T&gt;</a:t>
            </a:r>
          </a:p>
          <a:p>
            <a:r>
              <a:rPr lang="en-AU" sz="1200" dirty="0" smtClean="0"/>
              <a:t>T </a:t>
            </a:r>
            <a:r>
              <a:rPr lang="en-AU" sz="1200" dirty="0" err="1" smtClean="0">
                <a:solidFill>
                  <a:schemeClr val="accent6">
                    <a:lumMod val="75000"/>
                  </a:schemeClr>
                </a:solidFill>
              </a:rPr>
              <a:t>linearbinarysearch</a:t>
            </a:r>
            <a:r>
              <a:rPr lang="en-AU" sz="1200" dirty="0" smtClean="0"/>
              <a:t>(T bin[], T left, T right, T find) {</a:t>
            </a:r>
          </a:p>
          <a:p>
            <a:r>
              <a:rPr lang="en-AU" sz="1200" dirty="0" smtClean="0"/>
              <a:t>    </a:t>
            </a:r>
            <a:r>
              <a:rPr lang="en-AU" sz="1200" dirty="0" smtClean="0">
                <a:solidFill>
                  <a:srgbClr val="7030A0"/>
                </a:solidFill>
              </a:rPr>
              <a:t>while</a:t>
            </a:r>
            <a:r>
              <a:rPr lang="en-AU" sz="1200" dirty="0" smtClean="0"/>
              <a:t> (left &lt;= right) { </a:t>
            </a:r>
          </a:p>
          <a:p>
            <a:r>
              <a:rPr lang="en-AU" sz="1200" dirty="0" smtClean="0"/>
              <a:t>        T mid = left + (right - left) / 2; </a:t>
            </a:r>
          </a:p>
          <a:p>
            <a:r>
              <a:rPr lang="en-AU" sz="1200" dirty="0" smtClean="0"/>
              <a:t>     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(bin[mid] == find){</a:t>
            </a:r>
          </a:p>
          <a:p>
            <a:r>
              <a:rPr lang="en-AU" sz="1200" dirty="0" smtClean="0"/>
              <a:t>         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mid;</a:t>
            </a:r>
          </a:p>
          <a:p>
            <a:r>
              <a:rPr lang="en-AU" sz="1200" dirty="0" smtClean="0"/>
              <a:t>        }</a:t>
            </a:r>
            <a:r>
              <a:rPr lang="en-AU" sz="1200" dirty="0" smtClean="0">
                <a:solidFill>
                  <a:srgbClr val="7030A0"/>
                </a:solidFill>
              </a:rPr>
              <a:t>else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(bin[mid] &lt; find){</a:t>
            </a:r>
          </a:p>
          <a:p>
            <a:r>
              <a:rPr lang="en-AU" sz="1200" dirty="0" smtClean="0"/>
              <a:t>            left = mid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+ 1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     }</a:t>
            </a:r>
            <a:r>
              <a:rPr lang="en-AU" sz="1200" dirty="0" smtClean="0">
                <a:solidFill>
                  <a:srgbClr val="7030A0"/>
                </a:solidFill>
              </a:rPr>
              <a:t>else</a:t>
            </a:r>
            <a:r>
              <a:rPr lang="en-AU" sz="1200" dirty="0" smtClean="0"/>
              <a:t>  </a:t>
            </a:r>
          </a:p>
          <a:p>
            <a:r>
              <a:rPr lang="en-AU" sz="1200" dirty="0" smtClean="0"/>
              <a:t>            right = mid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- 1</a:t>
            </a:r>
            <a:r>
              <a:rPr lang="en-AU" sz="1200" dirty="0" smtClean="0"/>
              <a:t>; } </a:t>
            </a:r>
          </a:p>
          <a:p>
            <a:r>
              <a:rPr lang="en-AU" sz="1200" dirty="0" smtClean="0"/>
              <a:t> 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en-AU" sz="1200" dirty="0" smtClean="0"/>
              <a:t>; }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rgbClr val="7030A0"/>
                </a:solidFill>
              </a:rPr>
              <a:t>template</a:t>
            </a:r>
            <a:r>
              <a:rPr lang="en-AU" sz="1200" dirty="0" smtClean="0"/>
              <a:t> &lt;</a:t>
            </a:r>
            <a:r>
              <a:rPr lang="en-AU" sz="1200" dirty="0" err="1" smtClean="0">
                <a:solidFill>
                  <a:srgbClr val="7030A0"/>
                </a:solidFill>
              </a:rPr>
              <a:t>typename</a:t>
            </a:r>
            <a:r>
              <a:rPr lang="en-AU" sz="1200" dirty="0" smtClean="0"/>
              <a:t> T&gt;</a:t>
            </a:r>
          </a:p>
          <a:p>
            <a:r>
              <a:rPr lang="en-AU" sz="1200" dirty="0" smtClean="0"/>
              <a:t>T </a:t>
            </a:r>
            <a:r>
              <a:rPr lang="en-AU" sz="1200" dirty="0" err="1" smtClean="0">
                <a:solidFill>
                  <a:schemeClr val="accent6">
                    <a:lumMod val="75000"/>
                  </a:schemeClr>
                </a:solidFill>
              </a:rPr>
              <a:t>recursivebinarysearch</a:t>
            </a:r>
            <a:r>
              <a:rPr lang="en-AU" sz="1200" dirty="0" smtClean="0"/>
              <a:t>(T bin[], T left, T right, T find) { </a:t>
            </a:r>
          </a:p>
          <a:p>
            <a:r>
              <a:rPr lang="en-AU" sz="1200" dirty="0" smtClean="0"/>
              <a:t> 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(right &gt;= left) {</a:t>
            </a:r>
          </a:p>
          <a:p>
            <a:r>
              <a:rPr lang="en-AU" sz="1200" dirty="0" smtClean="0"/>
              <a:t>        T mid = left + (right - left) / 2;</a:t>
            </a:r>
          </a:p>
          <a:p>
            <a:r>
              <a:rPr lang="en-AU" sz="1200" dirty="0" smtClean="0"/>
              <a:t>     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(bin[mid] == find){</a:t>
            </a:r>
          </a:p>
          <a:p>
            <a:r>
              <a:rPr lang="en-AU" sz="1200" dirty="0" smtClean="0"/>
              <a:t>         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mid;            </a:t>
            </a:r>
          </a:p>
          <a:p>
            <a:r>
              <a:rPr lang="en-AU" sz="1200" dirty="0" smtClean="0"/>
              <a:t>        }</a:t>
            </a:r>
            <a:r>
              <a:rPr lang="en-AU" sz="1200" dirty="0" smtClean="0">
                <a:solidFill>
                  <a:srgbClr val="7030A0"/>
                </a:solidFill>
              </a:rPr>
              <a:t>else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(bin[mid] &gt; find){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            return</a:t>
            </a:r>
            <a:r>
              <a:rPr lang="en-AU" sz="1200" dirty="0" smtClean="0"/>
              <a:t> </a:t>
            </a:r>
            <a:r>
              <a:rPr lang="en-AU" sz="1200" dirty="0" err="1" smtClean="0"/>
              <a:t>recursivebinarysearch</a:t>
            </a:r>
            <a:r>
              <a:rPr lang="en-AU" sz="1200" dirty="0" smtClean="0"/>
              <a:t>(bin, left, mid - 1, find);</a:t>
            </a:r>
          </a:p>
          <a:p>
            <a:r>
              <a:rPr lang="en-AU" sz="1200" dirty="0" smtClean="0"/>
              <a:t>        }</a:t>
            </a:r>
            <a:r>
              <a:rPr lang="en-AU" sz="1200" dirty="0" smtClean="0">
                <a:solidFill>
                  <a:srgbClr val="7030A0"/>
                </a:solidFill>
              </a:rPr>
              <a:t>else</a:t>
            </a:r>
            <a:r>
              <a:rPr lang="en-AU" sz="1200" dirty="0" smtClean="0"/>
              <a:t>{</a:t>
            </a:r>
          </a:p>
          <a:p>
            <a:r>
              <a:rPr lang="en-AU" sz="1200" dirty="0" smtClean="0"/>
              <a:t>         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</a:t>
            </a:r>
            <a:r>
              <a:rPr lang="en-AU" sz="1200" dirty="0" err="1" smtClean="0"/>
              <a:t>recursivebinarysearch</a:t>
            </a:r>
            <a:r>
              <a:rPr lang="en-AU" sz="1200" dirty="0" smtClean="0"/>
              <a:t>(bin, mid + 1, right, find); } } </a:t>
            </a:r>
          </a:p>
          <a:p>
            <a:r>
              <a:rPr lang="en-AU" sz="1200" dirty="0" smtClean="0"/>
              <a:t> 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en-AU" sz="1200" dirty="0" smtClean="0"/>
              <a:t>; } </a:t>
            </a:r>
          </a:p>
          <a:p>
            <a:endParaRPr lang="en-AU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63141" y="971550"/>
            <a:ext cx="54808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sz="1200" dirty="0" smtClean="0"/>
              <a:t>() { </a:t>
            </a:r>
          </a:p>
          <a:p>
            <a:r>
              <a:rPr lang="en-AU" sz="1200" dirty="0" smtClean="0"/>
              <a:t>   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bin[] = {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0,1,2, 4, 8,16,32,64,128,256</a:t>
            </a:r>
            <a:r>
              <a:rPr lang="en-AU" sz="1200" dirty="0" smtClean="0"/>
              <a:t>}; </a:t>
            </a:r>
          </a:p>
          <a:p>
            <a:r>
              <a:rPr lang="en-AU" sz="1200" dirty="0" smtClean="0"/>
              <a:t>   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find =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 length = </a:t>
            </a:r>
            <a:r>
              <a:rPr lang="en-AU" sz="1200" dirty="0" err="1" smtClean="0">
                <a:solidFill>
                  <a:srgbClr val="7030A0"/>
                </a:solidFill>
              </a:rPr>
              <a:t>sizeof</a:t>
            </a:r>
            <a:r>
              <a:rPr lang="en-AU" sz="1200" dirty="0" smtClean="0"/>
              <a:t>(bin) / </a:t>
            </a:r>
            <a:r>
              <a:rPr lang="en-AU" sz="1200" dirty="0" err="1" smtClean="0">
                <a:solidFill>
                  <a:srgbClr val="7030A0"/>
                </a:solidFill>
              </a:rPr>
              <a:t>sizeof</a:t>
            </a:r>
            <a:r>
              <a:rPr lang="en-AU" sz="1200" dirty="0" smtClean="0"/>
              <a:t>(*bin);</a:t>
            </a:r>
          </a:p>
          <a:p>
            <a:r>
              <a:rPr lang="en-AU" sz="1200" dirty="0" smtClean="0"/>
              <a:t>   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find &lt;&lt; </a:t>
            </a:r>
            <a:r>
              <a:rPr lang="en-AU" sz="1200" dirty="0" smtClean="0">
                <a:solidFill>
                  <a:srgbClr val="FF0000"/>
                </a:solidFill>
              </a:rPr>
              <a:t>" is at " </a:t>
            </a:r>
            <a:r>
              <a:rPr lang="en-AU" sz="1200" dirty="0" smtClean="0"/>
              <a:t>&lt;&lt;</a:t>
            </a:r>
          </a:p>
          <a:p>
            <a:r>
              <a:rPr lang="en-AU" sz="1200" dirty="0" smtClean="0"/>
              <a:t>       </a:t>
            </a:r>
            <a:r>
              <a:rPr lang="en-AU" sz="1200" dirty="0" err="1" smtClean="0"/>
              <a:t>linearbinarysearch</a:t>
            </a:r>
            <a:r>
              <a:rPr lang="en-AU" sz="1200" dirty="0" smtClean="0"/>
              <a:t>&lt;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&gt;(bin,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, length-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find) &lt;&lt; </a:t>
            </a:r>
            <a:r>
              <a:rPr lang="en-AU" sz="1200" dirty="0" smtClean="0">
                <a:solidFill>
                  <a:srgbClr val="FF0000"/>
                </a:solidFill>
              </a:rPr>
              <a:t>" position of bin[]" </a:t>
            </a:r>
            <a:r>
              <a:rPr lang="en-AU" sz="1200" dirty="0" smtClean="0"/>
              <a:t>&lt;&lt; </a:t>
            </a:r>
            <a:r>
              <a:rPr lang="en-AU" sz="1200" dirty="0" err="1" smtClean="0"/>
              <a:t>endl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find &lt;&lt; </a:t>
            </a:r>
            <a:r>
              <a:rPr lang="en-AU" sz="1200" dirty="0" smtClean="0">
                <a:solidFill>
                  <a:srgbClr val="FF0000"/>
                </a:solidFill>
              </a:rPr>
              <a:t>" is at " </a:t>
            </a:r>
            <a:r>
              <a:rPr lang="en-AU" sz="1200" dirty="0" smtClean="0"/>
              <a:t>&lt;&lt;</a:t>
            </a:r>
          </a:p>
          <a:p>
            <a:r>
              <a:rPr lang="en-AU" sz="1200" dirty="0" smtClean="0"/>
              <a:t>       </a:t>
            </a:r>
            <a:r>
              <a:rPr lang="en-AU" sz="1200" dirty="0" err="1" smtClean="0"/>
              <a:t>recursivebinarysearch</a:t>
            </a:r>
            <a:r>
              <a:rPr lang="en-AU" sz="1200" dirty="0" smtClean="0"/>
              <a:t>&lt;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long</a:t>
            </a:r>
            <a:r>
              <a:rPr lang="en-AU" sz="1200" dirty="0" smtClean="0"/>
              <a:t>&gt;(bin,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, length-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find) &lt;&lt; </a:t>
            </a:r>
            <a:r>
              <a:rPr lang="en-AU" sz="1200" dirty="0" smtClean="0">
                <a:solidFill>
                  <a:srgbClr val="FF0000"/>
                </a:solidFill>
              </a:rPr>
              <a:t>" position of bin[]" </a:t>
            </a:r>
            <a:r>
              <a:rPr lang="en-AU" sz="1200" dirty="0" smtClean="0"/>
              <a:t>&lt;&lt; </a:t>
            </a:r>
            <a:r>
              <a:rPr lang="en-AU" sz="1200" dirty="0" err="1" smtClean="0"/>
              <a:t>endl</a:t>
            </a:r>
            <a:r>
              <a:rPr lang="en-AU" sz="1200" dirty="0" smtClean="0"/>
              <a:t>;</a:t>
            </a:r>
          </a:p>
          <a:p>
            <a:endParaRPr lang="en-AU" sz="1200" dirty="0" smtClean="0"/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smtClean="0">
                <a:solidFill>
                  <a:srgbClr val="FF0000"/>
                </a:solidFill>
              </a:rPr>
              <a:t>"The value at bin[" </a:t>
            </a:r>
            <a:r>
              <a:rPr lang="en-AU" sz="1200" dirty="0" smtClean="0"/>
              <a:t>&lt;&lt; </a:t>
            </a:r>
            <a:r>
              <a:rPr lang="en-AU" sz="1200" dirty="0" err="1" smtClean="0"/>
              <a:t>linearbinarysearch</a:t>
            </a:r>
            <a:r>
              <a:rPr lang="en-AU" sz="1200" dirty="0" smtClean="0"/>
              <a:t>&lt;long&gt;(bin,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, length-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find)</a:t>
            </a:r>
          </a:p>
          <a:p>
            <a:r>
              <a:rPr lang="en-AU" sz="1200" dirty="0" smtClean="0"/>
              <a:t>       &lt;&lt; </a:t>
            </a:r>
            <a:r>
              <a:rPr lang="en-AU" sz="1200" dirty="0" smtClean="0">
                <a:solidFill>
                  <a:srgbClr val="FF0000"/>
                </a:solidFill>
              </a:rPr>
              <a:t>"] is "</a:t>
            </a:r>
            <a:r>
              <a:rPr lang="en-AU" sz="1200" dirty="0" smtClean="0"/>
              <a:t> &lt;&lt; bin[</a:t>
            </a:r>
            <a:r>
              <a:rPr lang="en-AU" sz="1200" dirty="0" err="1" smtClean="0"/>
              <a:t>linearbinarysearch</a:t>
            </a:r>
            <a:r>
              <a:rPr lang="en-AU" sz="1200" dirty="0" smtClean="0"/>
              <a:t>&lt;long&gt;(bin,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, length-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find)] &lt;&lt; </a:t>
            </a:r>
            <a:r>
              <a:rPr lang="en-AU" sz="1200" dirty="0" err="1" smtClean="0"/>
              <a:t>endl</a:t>
            </a:r>
            <a:r>
              <a:rPr lang="en-AU" sz="1200" dirty="0" smtClean="0"/>
              <a:t>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smtClean="0">
                <a:solidFill>
                  <a:srgbClr val="FF0000"/>
                </a:solidFill>
              </a:rPr>
              <a:t>"The value at bin[" </a:t>
            </a:r>
            <a:r>
              <a:rPr lang="en-AU" sz="1200" dirty="0" smtClean="0"/>
              <a:t>&lt;&lt; </a:t>
            </a:r>
            <a:r>
              <a:rPr lang="en-AU" sz="1200" dirty="0" err="1" smtClean="0"/>
              <a:t>recursivebinarysearch</a:t>
            </a:r>
            <a:r>
              <a:rPr lang="en-AU" sz="1200" dirty="0" smtClean="0"/>
              <a:t>&lt;long&gt;(bin,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, length-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find)</a:t>
            </a:r>
          </a:p>
          <a:p>
            <a:r>
              <a:rPr lang="en-AU" sz="1200" dirty="0" smtClean="0"/>
              <a:t>       &lt;&lt; </a:t>
            </a:r>
            <a:r>
              <a:rPr lang="en-AU" sz="1200" dirty="0" smtClean="0">
                <a:solidFill>
                  <a:srgbClr val="FF0000"/>
                </a:solidFill>
              </a:rPr>
              <a:t>"] is " </a:t>
            </a:r>
            <a:r>
              <a:rPr lang="en-AU" sz="1200" dirty="0" smtClean="0"/>
              <a:t>&lt;&lt; bin[</a:t>
            </a:r>
            <a:r>
              <a:rPr lang="en-AU" sz="1200" dirty="0" err="1" smtClean="0"/>
              <a:t>recursivebinarysearch</a:t>
            </a:r>
            <a:r>
              <a:rPr lang="en-AU" sz="1200" dirty="0" smtClean="0"/>
              <a:t>&lt;long&gt;(bin, 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, length-</a:t>
            </a:r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find)] &lt;&lt; </a:t>
            </a:r>
            <a:r>
              <a:rPr lang="en-AU" sz="1200" dirty="0" err="1" smtClean="0"/>
              <a:t>endl</a:t>
            </a:r>
            <a:r>
              <a:rPr lang="en-AU" sz="1200" dirty="0" smtClean="0"/>
              <a:t>;}</a:t>
            </a:r>
          </a:p>
          <a:p>
            <a:endParaRPr lang="en-A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17960" y="4447818"/>
            <a:ext cx="475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solidFill>
                  <a:schemeClr val="bg2">
                    <a:lumMod val="50000"/>
                  </a:schemeClr>
                </a:solidFill>
              </a:rPr>
              <a:t>Recursive is elegant but it can use up processing power</a:t>
            </a:r>
            <a:endParaRPr lang="en-AU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1357</Words>
  <Application>Microsoft Office PowerPoint</Application>
  <PresentationFormat>On-screen Show (16:9)</PresentationFormat>
  <Paragraphs>237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Dolmark</cp:lastModifiedBy>
  <cp:revision>40</cp:revision>
  <dcterms:created xsi:type="dcterms:W3CDTF">2006-08-16T00:00:00Z</dcterms:created>
  <dcterms:modified xsi:type="dcterms:W3CDTF">2020-04-16T05:04:57Z</dcterms:modified>
</cp:coreProperties>
</file>