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30"/>
  </p:notesMasterIdLst>
  <p:sldIdLst>
    <p:sldId id="256" r:id="rId7"/>
    <p:sldId id="257" r:id="rId8"/>
    <p:sldId id="268" r:id="rId9"/>
    <p:sldId id="274" r:id="rId10"/>
    <p:sldId id="258" r:id="rId11"/>
    <p:sldId id="259" r:id="rId12"/>
    <p:sldId id="260" r:id="rId13"/>
    <p:sldId id="266" r:id="rId14"/>
    <p:sldId id="267" r:id="rId15"/>
    <p:sldId id="269" r:id="rId16"/>
    <p:sldId id="271" r:id="rId17"/>
    <p:sldId id="272" r:id="rId18"/>
    <p:sldId id="273" r:id="rId19"/>
    <p:sldId id="276" r:id="rId20"/>
    <p:sldId id="275" r:id="rId21"/>
    <p:sldId id="262" r:id="rId22"/>
    <p:sldId id="264" r:id="rId23"/>
    <p:sldId id="263" r:id="rId24"/>
    <p:sldId id="277" r:id="rId25"/>
    <p:sldId id="278" r:id="rId26"/>
    <p:sldId id="279" r:id="rId27"/>
    <p:sldId id="261"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909" autoAdjust="0"/>
  </p:normalViewPr>
  <p:slideViewPr>
    <p:cSldViewPr>
      <p:cViewPr varScale="1">
        <p:scale>
          <a:sx n="134" d="100"/>
          <a:sy n="134" d="100"/>
        </p:scale>
        <p:origin x="96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DBECC7-2E49-4099-BCAF-F7D5FBDF4315}" type="datetimeFigureOut">
              <a:rPr lang="en-US" smtClean="0"/>
              <a:pPr/>
              <a:t>4/16/2020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77DEF1-23A4-426A-BB3A-D9F3A6C50E84}"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smtClean="0">
              <a:solidFill>
                <a:schemeClr val="bg2">
                  <a:lumMod val="50000"/>
                </a:schemeClr>
              </a:solidFill>
            </a:endParaRPr>
          </a:p>
          <a:p>
            <a:r>
              <a:rPr lang="en-AU" dirty="0" smtClean="0">
                <a:solidFill>
                  <a:schemeClr val="bg2">
                    <a:lumMod val="50000"/>
                  </a:schemeClr>
                </a:solidFill>
              </a:rPr>
              <a:t>Vector uses more memory than Arrays</a:t>
            </a:r>
          </a:p>
          <a:p>
            <a:r>
              <a:rPr lang="en-AU" baseline="0" dirty="0" err="1" smtClean="0"/>
              <a:t>Deque</a:t>
            </a:r>
            <a:r>
              <a:rPr lang="en-AU" baseline="0" dirty="0" smtClean="0"/>
              <a:t> are both Base Standard and Dynamic sequence containers</a:t>
            </a:r>
          </a:p>
          <a:p>
            <a:endParaRPr lang="en-AU" baseline="0" dirty="0" smtClean="0"/>
          </a:p>
          <a:p>
            <a:r>
              <a:rPr lang="en-AU" baseline="0" dirty="0" smtClean="0"/>
              <a:t>Nodes can be inserted in a linked list by playing around with the pointers</a:t>
            </a:r>
          </a:p>
          <a:p>
            <a:r>
              <a:rPr lang="en-AU" baseline="0" dirty="0" smtClean="0"/>
              <a:t>In an array, you need to copy and paste everything further down</a:t>
            </a:r>
            <a:endParaRPr lang="en-AU" dirty="0"/>
          </a:p>
        </p:txBody>
      </p:sp>
      <p:sp>
        <p:nvSpPr>
          <p:cNvPr id="4" name="Slide Number Placeholder 3"/>
          <p:cNvSpPr>
            <a:spLocks noGrp="1"/>
          </p:cNvSpPr>
          <p:nvPr>
            <p:ph type="sldNum" sz="quarter" idx="10"/>
          </p:nvPr>
        </p:nvSpPr>
        <p:spPr/>
        <p:txBody>
          <a:bodyPr/>
          <a:lstStyle/>
          <a:p>
            <a:fld id="{9A854289-E69C-4C80-95B7-42BE1D638F1B}" type="slidenum">
              <a:rPr lang="en-AU" smtClean="0"/>
              <a:pPr/>
              <a:t>13</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Solution here (resize notes to be one line)</a:t>
            </a:r>
          </a:p>
          <a:p>
            <a:endParaRPr lang="en-AU" dirty="0" smtClean="0"/>
          </a:p>
          <a:p>
            <a:r>
              <a:rPr lang="en-AU" dirty="0" smtClean="0"/>
              <a:t>Fibonacci Linear is O(n) because of the for loop</a:t>
            </a:r>
          </a:p>
          <a:p>
            <a:endParaRPr lang="en-AU" dirty="0" smtClean="0"/>
          </a:p>
          <a:p>
            <a:r>
              <a:rPr lang="en-AU" dirty="0" smtClean="0"/>
              <a:t>Fibonacci Recursion is Fib(n) = Fib(n-1)+Fib(n-2);</a:t>
            </a:r>
          </a:p>
          <a:p>
            <a:r>
              <a:rPr lang="en-AU" dirty="0" smtClean="0"/>
              <a:t>Fib(n) = O(2^n-1)+0(2^n-2) = O(2^n);</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9A854289-E69C-4C80-95B7-42BE1D638F1B}" type="slidenum">
              <a:rPr lang="en-AU" smtClean="0"/>
              <a:pPr/>
              <a:t>19</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1"/>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3F20A09A-6D3E-4390-A641-9E09EC4FA47A}" type="datetimeFigureOut">
              <a:rPr lang="en-US" smtClean="0"/>
              <a:pPr/>
              <a:t>4/16/2020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F20A09A-6D3E-4390-A641-9E09EC4FA47A}" type="datetimeFigureOut">
              <a:rPr lang="en-US" smtClean="0"/>
              <a:pPr/>
              <a:t>4/16/2020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4"/>
            <a:ext cx="27432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09600" y="274654"/>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F20A09A-6D3E-4390-A641-9E09EC4FA47A}" type="datetimeFigureOut">
              <a:rPr lang="en-US" smtClean="0"/>
              <a:pPr/>
              <a:t>4/16/2020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36193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073526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55"/>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80"/>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74398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412133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469511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515647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494578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42"/>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92982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F20A09A-6D3E-4390-A641-9E09EC4FA47A}" type="datetimeFigureOut">
              <a:rPr lang="en-US" smtClean="0"/>
              <a:pPr/>
              <a:t>4/16/2020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42"/>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518453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2654943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8675052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470890" y="855548"/>
            <a:ext cx="7744994" cy="1000685"/>
          </a:xfrm>
        </p:spPr>
        <p:txBody>
          <a:bodyPr anchor="t"/>
          <a:lstStyle>
            <a:lvl1pPr>
              <a:defRPr sz="3400">
                <a:solidFill>
                  <a:schemeClr val="tx1">
                    <a:lumMod val="95000"/>
                    <a:lumOff val="5000"/>
                  </a:schemeClr>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470890" y="2037935"/>
            <a:ext cx="8218196" cy="4081404"/>
          </a:xfrm>
        </p:spPr>
        <p:txBody>
          <a:bodyPr/>
          <a:lstStyle>
            <a:lvl1pPr marL="270000" indent="-270000">
              <a:lnSpc>
                <a:spcPct val="100000"/>
              </a:lnSpc>
              <a:spcBef>
                <a:spcPts val="0"/>
              </a:spcBef>
              <a:spcAft>
                <a:spcPts val="1000"/>
              </a:spcAft>
              <a:buFont typeface="Arial" panose="020B0604020202020204" pitchFamily="34" charset="0"/>
              <a:buChar char="•"/>
              <a:defRPr lang="en-AU" sz="21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effectLst/>
              <a:latin typeface="Helvetica" pitchFamily="2" charset="0"/>
            </a:endParaRPr>
          </a:p>
        </p:txBody>
      </p:sp>
      <p:sp>
        <p:nvSpPr>
          <p:cNvPr id="8" name="Rectangle 7">
            <a:extLst>
              <a:ext uri="{FF2B5EF4-FFF2-40B4-BE49-F238E27FC236}">
                <a16:creationId xmlns:a16="http://schemas.microsoft.com/office/drawing/2014/main" id="{A2D62176-19AC-9540-9F97-00A50E159141}"/>
              </a:ext>
            </a:extLst>
          </p:cNvPr>
          <p:cNvSpPr/>
          <p:nvPr userDrawn="1"/>
        </p:nvSpPr>
        <p:spPr>
          <a:xfrm>
            <a:off x="0" y="6190488"/>
            <a:ext cx="9144000" cy="667512"/>
          </a:xfrm>
          <a:prstGeom prst="rect">
            <a:avLst/>
          </a:prstGeom>
          <a:solidFill>
            <a:schemeClr val="tx1">
              <a:lumMod val="95000"/>
              <a:lumOff val="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2E20FE65-5904-D84E-8780-E71DD382037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0416" t="17127" r="-1167" b="5925"/>
          <a:stretch/>
        </p:blipFill>
        <p:spPr>
          <a:xfrm>
            <a:off x="413796" y="6372192"/>
            <a:ext cx="398027" cy="245179"/>
          </a:xfrm>
          <a:prstGeom prst="rect">
            <a:avLst/>
          </a:prstGeom>
        </p:spPr>
      </p:pic>
      <p:sp>
        <p:nvSpPr>
          <p:cNvPr id="5" name="Footer Placeholder 4"/>
          <p:cNvSpPr>
            <a:spLocks noGrp="1"/>
          </p:cNvSpPr>
          <p:nvPr>
            <p:ph type="ftr" sz="quarter" idx="11"/>
          </p:nvPr>
        </p:nvSpPr>
        <p:spPr>
          <a:xfrm>
            <a:off x="4786884" y="6359970"/>
            <a:ext cx="4037076" cy="365125"/>
          </a:xfrm>
        </p:spPr>
        <p:txBody>
          <a:bodyPr/>
          <a:lstStyle>
            <a:lvl1pPr algn="r">
              <a:defRPr sz="1000">
                <a:solidFill>
                  <a:schemeClr val="bg1"/>
                </a:solidFill>
              </a:defRPr>
            </a:lvl1pPr>
          </a:lstStyle>
          <a:p>
            <a:r>
              <a:rPr lang="en-US"/>
              <a:t>Footer content here</a:t>
            </a:r>
            <a:endParaRPr lang="en-US" dirty="0"/>
          </a:p>
        </p:txBody>
      </p:sp>
      <p:pic>
        <p:nvPicPr>
          <p:cNvPr id="14" name="Picture 13">
            <a:extLst>
              <a:ext uri="{FF2B5EF4-FFF2-40B4-BE49-F238E27FC236}">
                <a16:creationId xmlns:a16="http://schemas.microsoft.com/office/drawing/2014/main" id="{86F24BA0-DC76-9E47-9333-300650D2E9EF}"/>
              </a:ext>
            </a:extLst>
          </p:cNvPr>
          <p:cNvPicPr>
            <a:picLocks noChangeAspect="1"/>
          </p:cNvPicPr>
          <p:nvPr userDrawn="1"/>
        </p:nvPicPr>
        <p:blipFill rotWithShape="1">
          <a:blip r:embed="rId3" cstate="screen">
            <a:alphaModFix amt="30000"/>
            <a:extLst>
              <a:ext uri="{28A0092B-C50C-407E-A947-70E740481C1C}">
                <a14:useLocalDpi xmlns:a14="http://schemas.microsoft.com/office/drawing/2010/main"/>
              </a:ext>
            </a:extLst>
          </a:blip>
          <a:srcRect r="75152"/>
          <a:stretch/>
        </p:blipFill>
        <p:spPr>
          <a:xfrm>
            <a:off x="8629408" y="363258"/>
            <a:ext cx="308474" cy="704367"/>
          </a:xfrm>
          <a:prstGeom prst="rect">
            <a:avLst/>
          </a:prstGeom>
        </p:spPr>
      </p:pic>
    </p:spTree>
    <p:extLst>
      <p:ext uri="{BB962C8B-B14F-4D97-AF65-F5344CB8AC3E}">
        <p14:creationId xmlns:p14="http://schemas.microsoft.com/office/powerpoint/2010/main" val="2969208777"/>
      </p:ext>
    </p:extLst>
  </p:cSld>
  <p:clrMapOvr>
    <a:overrideClrMapping bg1="lt1" tx1="dk1" bg2="lt2" tx2="dk2" accent1="accent1" accent2="accent2" accent3="accent3" accent4="accent4" accent5="accent5" accent6="accent6" hlink="hlink" folHlink="folHlink"/>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36193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073526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53"/>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78"/>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74398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4121332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4695113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5156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6"/>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20A09A-6D3E-4390-A641-9E09EC4FA47A}" type="datetimeFigureOut">
              <a:rPr lang="en-US" smtClean="0"/>
              <a:pPr/>
              <a:t>4/16/2020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4945787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4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9298215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4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5184535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2654943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8675052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361931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0735261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7"/>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72"/>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743988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4121332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469511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09600" y="1600206"/>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600206"/>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3F20A09A-6D3E-4390-A641-9E09EC4FA47A}" type="datetimeFigureOut">
              <a:rPr lang="en-US" smtClean="0"/>
              <a:pPr/>
              <a:t>4/16/2020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515647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4945787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3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9298215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34"/>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5184535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2654943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8675052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361931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0735261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743988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412133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3F20A09A-6D3E-4390-A641-9E09EC4FA47A}" type="datetimeFigureOut">
              <a:rPr lang="en-US" smtClean="0"/>
              <a:pPr/>
              <a:t>4/16/2020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4695113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515647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4945787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9298215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5184535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2654943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8675052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361931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073526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7439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3F20A09A-6D3E-4390-A641-9E09EC4FA47A}" type="datetimeFigureOut">
              <a:rPr lang="en-US" smtClean="0"/>
              <a:pPr/>
              <a:t>4/16/2020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4121332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4695113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515647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49457870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9298215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5184535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2654943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16/04/2020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867505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0A09A-6D3E-4390-A641-9E09EC4FA47A}" type="datetimeFigureOut">
              <a:rPr lang="en-US" smtClean="0"/>
              <a:pPr/>
              <a:t>4/16/2020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6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20A09A-6D3E-4390-A641-9E09EC4FA47A}" type="datetimeFigureOut">
              <a:rPr lang="en-US" smtClean="0"/>
              <a:pPr/>
              <a:t>4/16/2020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20A09A-6D3E-4390-A641-9E09EC4FA47A}" type="datetimeFigureOut">
              <a:rPr lang="en-US" smtClean="0"/>
              <a:pPr/>
              <a:t>4/16/2020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6BE200A-D9FE-408E-9532-71BC384112AC}"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6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20A09A-6D3E-4390-A641-9E09EC4FA47A}" type="datetimeFigureOut">
              <a:rPr lang="en-US" smtClean="0"/>
              <a:pPr/>
              <a:t>4/16/2020</a:t>
            </a:fld>
            <a:endParaRPr lang="en-AU"/>
          </a:p>
        </p:txBody>
      </p:sp>
      <p:sp>
        <p:nvSpPr>
          <p:cNvPr id="5" name="Footer Placeholder 4"/>
          <p:cNvSpPr>
            <a:spLocks noGrp="1"/>
          </p:cNvSpPr>
          <p:nvPr>
            <p:ph type="ftr" sz="quarter" idx="3"/>
          </p:nvPr>
        </p:nvSpPr>
        <p:spPr>
          <a:xfrm>
            <a:off x="3124200" y="635636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6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E200A-D9FE-408E-9532-71BC384112AC}"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6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63102-4606-49F1-850B-4D4301E23A36}" type="datetimeFigureOut">
              <a:rPr lang="en-AU" smtClean="0"/>
              <a:pPr/>
              <a:t>16/04/2020</a:t>
            </a:fld>
            <a:endParaRPr lang="en-AU"/>
          </a:p>
        </p:txBody>
      </p:sp>
      <p:sp>
        <p:nvSpPr>
          <p:cNvPr id="5" name="Footer Placeholder 4"/>
          <p:cNvSpPr>
            <a:spLocks noGrp="1"/>
          </p:cNvSpPr>
          <p:nvPr>
            <p:ph type="ftr" sz="quarter" idx="3"/>
          </p:nvPr>
        </p:nvSpPr>
        <p:spPr>
          <a:xfrm>
            <a:off x="3028950" y="635636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6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E2E10-359B-40B5-9C48-BD5B5D54A338}" type="slidenum">
              <a:rPr lang="en-AU" smtClean="0"/>
              <a:pPr/>
              <a:t>‹#›</a:t>
            </a:fld>
            <a:endParaRPr lang="en-AU"/>
          </a:p>
        </p:txBody>
      </p:sp>
    </p:spTree>
    <p:extLst>
      <p:ext uri="{BB962C8B-B14F-4D97-AF65-F5344CB8AC3E}">
        <p14:creationId xmlns:p14="http://schemas.microsoft.com/office/powerpoint/2010/main" val="1423271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6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63102-4606-49F1-850B-4D4301E23A36}" type="datetimeFigureOut">
              <a:rPr lang="en-AU" smtClean="0"/>
              <a:pPr/>
              <a:t>16/04/2020</a:t>
            </a:fld>
            <a:endParaRPr lang="en-AU"/>
          </a:p>
        </p:txBody>
      </p:sp>
      <p:sp>
        <p:nvSpPr>
          <p:cNvPr id="5" name="Footer Placeholder 4"/>
          <p:cNvSpPr>
            <a:spLocks noGrp="1"/>
          </p:cNvSpPr>
          <p:nvPr>
            <p:ph type="ftr" sz="quarter" idx="3"/>
          </p:nvPr>
        </p:nvSpPr>
        <p:spPr>
          <a:xfrm>
            <a:off x="3028950" y="635636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6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E2E10-359B-40B5-9C48-BD5B5D54A338}" type="slidenum">
              <a:rPr lang="en-AU" smtClean="0"/>
              <a:pPr/>
              <a:t>‹#›</a:t>
            </a:fld>
            <a:endParaRPr lang="en-AU"/>
          </a:p>
        </p:txBody>
      </p:sp>
    </p:spTree>
    <p:extLst>
      <p:ext uri="{BB962C8B-B14F-4D97-AF65-F5344CB8AC3E}">
        <p14:creationId xmlns:p14="http://schemas.microsoft.com/office/powerpoint/2010/main" val="14232718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9"/>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63102-4606-49F1-850B-4D4301E23A36}" type="datetimeFigureOut">
              <a:rPr lang="en-AU" smtClean="0"/>
              <a:pPr/>
              <a:t>16/04/2020</a:t>
            </a:fld>
            <a:endParaRPr lang="en-AU"/>
          </a:p>
        </p:txBody>
      </p:sp>
      <p:sp>
        <p:nvSpPr>
          <p:cNvPr id="5" name="Footer Placeholder 4"/>
          <p:cNvSpPr>
            <a:spLocks noGrp="1"/>
          </p:cNvSpPr>
          <p:nvPr>
            <p:ph type="ftr" sz="quarter" idx="3"/>
          </p:nvPr>
        </p:nvSpPr>
        <p:spPr>
          <a:xfrm>
            <a:off x="3028950" y="635635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9"/>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E2E10-359B-40B5-9C48-BD5B5D54A338}" type="slidenum">
              <a:rPr lang="en-AU" smtClean="0"/>
              <a:pPr/>
              <a:t>‹#›</a:t>
            </a:fld>
            <a:endParaRPr lang="en-AU"/>
          </a:p>
        </p:txBody>
      </p:sp>
    </p:spTree>
    <p:extLst>
      <p:ext uri="{BB962C8B-B14F-4D97-AF65-F5344CB8AC3E}">
        <p14:creationId xmlns:p14="http://schemas.microsoft.com/office/powerpoint/2010/main" val="14232718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63102-4606-49F1-850B-4D4301E23A36}" type="datetimeFigureOut">
              <a:rPr lang="en-AU" smtClean="0"/>
              <a:pPr/>
              <a:t>16/04/2020</a:t>
            </a:fld>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E2E10-359B-40B5-9C48-BD5B5D54A338}" type="slidenum">
              <a:rPr lang="en-AU" smtClean="0"/>
              <a:pPr/>
              <a:t>‹#›</a:t>
            </a:fld>
            <a:endParaRPr lang="en-AU"/>
          </a:p>
        </p:txBody>
      </p:sp>
    </p:spTree>
    <p:extLst>
      <p:ext uri="{BB962C8B-B14F-4D97-AF65-F5344CB8AC3E}">
        <p14:creationId xmlns:p14="http://schemas.microsoft.com/office/powerpoint/2010/main" val="14232718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63102-4606-49F1-850B-4D4301E23A36}" type="datetimeFigureOut">
              <a:rPr lang="en-AU" smtClean="0"/>
              <a:pPr/>
              <a:t>16/04/2020</a:t>
            </a:fld>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E2E10-359B-40B5-9C48-BD5B5D54A338}" type="slidenum">
              <a:rPr lang="en-AU" smtClean="0"/>
              <a:pPr/>
              <a:t>‹#›</a:t>
            </a:fld>
            <a:endParaRPr lang="en-AU"/>
          </a:p>
        </p:txBody>
      </p:sp>
    </p:spTree>
    <p:extLst>
      <p:ext uri="{BB962C8B-B14F-4D97-AF65-F5344CB8AC3E}">
        <p14:creationId xmlns:p14="http://schemas.microsoft.com/office/powerpoint/2010/main" val="14232718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www.bigocheatsheet.com/" TargetMode="External"/><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www.cplusplus.com/reference/" TargetMode="External"/><Relationship Id="rId1" Type="http://schemas.openxmlformats.org/officeDocument/2006/relationships/slideLayout" Target="../slideLayouts/slideLayout23.xml"/><Relationship Id="rId4" Type="http://schemas.openxmlformats.org/officeDocument/2006/relationships/hyperlink" Target="https://www.geeksforgeek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16"/>
            <a:ext cx="7772400" cy="1470025"/>
          </a:xfrm>
        </p:spPr>
        <p:txBody>
          <a:bodyPr/>
          <a:lstStyle/>
          <a:p>
            <a:r>
              <a:rPr lang="en-AU" dirty="0" smtClean="0"/>
              <a:t>Week 2 – 4 Summary</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81000" y="3352800"/>
            <a:ext cx="3833485" cy="1754326"/>
          </a:xfrm>
          <a:prstGeom prst="rect">
            <a:avLst/>
          </a:prstGeom>
          <a:noFill/>
        </p:spPr>
        <p:txBody>
          <a:bodyPr wrap="none" rtlCol="0">
            <a:spAutoFit/>
          </a:bodyPr>
          <a:lstStyle/>
          <a:p>
            <a:r>
              <a:rPr lang="en-AU" dirty="0" err="1" smtClean="0">
                <a:solidFill>
                  <a:schemeClr val="accent6">
                    <a:lumMod val="75000"/>
                  </a:schemeClr>
                </a:solidFill>
              </a:rPr>
              <a:t>LinkedList</a:t>
            </a:r>
            <a:r>
              <a:rPr lang="en-AU" dirty="0" smtClean="0">
                <a:solidFill>
                  <a:schemeClr val="accent6">
                    <a:lumMod val="75000"/>
                  </a:schemeClr>
                </a:solidFill>
              </a:rPr>
              <a:t>::~</a:t>
            </a:r>
            <a:r>
              <a:rPr lang="en-AU" dirty="0" err="1" smtClean="0">
                <a:solidFill>
                  <a:schemeClr val="accent6">
                    <a:lumMod val="75000"/>
                  </a:schemeClr>
                </a:solidFill>
              </a:rPr>
              <a:t>LinkedList</a:t>
            </a:r>
            <a:r>
              <a:rPr lang="en-AU" dirty="0" smtClean="0"/>
              <a:t>() {</a:t>
            </a:r>
          </a:p>
          <a:p>
            <a:r>
              <a:rPr lang="en-AU" dirty="0" smtClean="0">
                <a:solidFill>
                  <a:srgbClr val="7030A0"/>
                </a:solidFill>
              </a:rPr>
              <a:t>while</a:t>
            </a:r>
            <a:r>
              <a:rPr lang="en-AU" dirty="0" smtClean="0"/>
              <a:t>(</a:t>
            </a:r>
            <a:r>
              <a:rPr lang="en-AU" dirty="0" smtClean="0">
                <a:solidFill>
                  <a:srgbClr val="7030A0"/>
                </a:solidFill>
              </a:rPr>
              <a:t>this</a:t>
            </a:r>
            <a:r>
              <a:rPr lang="en-AU" dirty="0" smtClean="0"/>
              <a:t>-&gt;head != </a:t>
            </a:r>
            <a:r>
              <a:rPr lang="en-AU" dirty="0" err="1" smtClean="0">
                <a:solidFill>
                  <a:schemeClr val="accent2">
                    <a:lumMod val="75000"/>
                  </a:schemeClr>
                </a:solidFill>
              </a:rPr>
              <a:t>nullptr</a:t>
            </a:r>
            <a:r>
              <a:rPr lang="en-AU" dirty="0" smtClean="0"/>
              <a:t>){</a:t>
            </a:r>
          </a:p>
          <a:p>
            <a:r>
              <a:rPr lang="en-AU" dirty="0" smtClean="0"/>
              <a:t>        Node* temp = </a:t>
            </a:r>
            <a:r>
              <a:rPr lang="en-AU" dirty="0" smtClean="0">
                <a:solidFill>
                  <a:srgbClr val="7030A0"/>
                </a:solidFill>
              </a:rPr>
              <a:t>this</a:t>
            </a:r>
            <a:r>
              <a:rPr lang="en-AU" dirty="0" smtClean="0"/>
              <a:t>-&gt;head;</a:t>
            </a:r>
          </a:p>
          <a:p>
            <a:r>
              <a:rPr lang="en-AU" dirty="0" smtClean="0"/>
              <a:t>        </a:t>
            </a:r>
            <a:r>
              <a:rPr lang="en-AU" dirty="0" smtClean="0">
                <a:solidFill>
                  <a:srgbClr val="7030A0"/>
                </a:solidFill>
              </a:rPr>
              <a:t>this</a:t>
            </a:r>
            <a:r>
              <a:rPr lang="en-AU" dirty="0" smtClean="0"/>
              <a:t>-&gt;head =</a:t>
            </a:r>
            <a:r>
              <a:rPr lang="en-AU" dirty="0" smtClean="0">
                <a:solidFill>
                  <a:srgbClr val="7030A0"/>
                </a:solidFill>
              </a:rPr>
              <a:t> this</a:t>
            </a:r>
            <a:r>
              <a:rPr lang="en-AU" dirty="0" smtClean="0"/>
              <a:t>-&gt;head-&gt;next;</a:t>
            </a:r>
          </a:p>
          <a:p>
            <a:r>
              <a:rPr lang="en-AU" dirty="0"/>
              <a:t>        </a:t>
            </a:r>
            <a:r>
              <a:rPr lang="en-AU" dirty="0" smtClean="0">
                <a:solidFill>
                  <a:srgbClr val="7030A0"/>
                </a:solidFill>
              </a:rPr>
              <a:t>delete</a:t>
            </a:r>
            <a:r>
              <a:rPr lang="en-AU" dirty="0" smtClean="0"/>
              <a:t> temp; }</a:t>
            </a:r>
          </a:p>
          <a:p>
            <a:r>
              <a:rPr lang="en-AU" dirty="0" err="1" smtClean="0"/>
              <a:t>cout</a:t>
            </a:r>
            <a:r>
              <a:rPr lang="en-AU" dirty="0" smtClean="0"/>
              <a:t> &lt;&lt; </a:t>
            </a:r>
            <a:r>
              <a:rPr lang="en-AU" dirty="0" smtClean="0">
                <a:solidFill>
                  <a:srgbClr val="FF0000"/>
                </a:solidFill>
              </a:rPr>
              <a:t>"Linked list deleted!" </a:t>
            </a:r>
            <a:r>
              <a:rPr lang="en-AU" dirty="0" smtClean="0"/>
              <a:t>&lt;&lt; </a:t>
            </a:r>
            <a:r>
              <a:rPr lang="en-AU" dirty="0" err="1" smtClean="0"/>
              <a:t>endl</a:t>
            </a:r>
            <a:r>
              <a:rPr lang="en-AU" dirty="0" smtClean="0"/>
              <a:t>; }</a:t>
            </a:r>
            <a:endParaRPr lang="en-AU" dirty="0"/>
          </a:p>
        </p:txBody>
      </p:sp>
      <p:sp>
        <p:nvSpPr>
          <p:cNvPr id="19" name="TextBox 18"/>
          <p:cNvSpPr txBox="1"/>
          <p:nvPr/>
        </p:nvSpPr>
        <p:spPr>
          <a:xfrm>
            <a:off x="5410200" y="3276600"/>
            <a:ext cx="3376694" cy="1477328"/>
          </a:xfrm>
          <a:prstGeom prst="rect">
            <a:avLst/>
          </a:prstGeom>
          <a:noFill/>
        </p:spPr>
        <p:txBody>
          <a:bodyPr wrap="none" rtlCol="0">
            <a:spAutoFit/>
          </a:bodyPr>
          <a:lstStyle/>
          <a:p>
            <a:r>
              <a:rPr lang="en-AU" dirty="0" err="1" smtClean="0">
                <a:solidFill>
                  <a:schemeClr val="accent6">
                    <a:lumMod val="75000"/>
                  </a:schemeClr>
                </a:solidFill>
              </a:rPr>
              <a:t>OurStack</a:t>
            </a:r>
            <a:r>
              <a:rPr lang="en-AU" dirty="0" smtClean="0">
                <a:solidFill>
                  <a:schemeClr val="accent6">
                    <a:lumMod val="75000"/>
                  </a:schemeClr>
                </a:solidFill>
              </a:rPr>
              <a:t>::~</a:t>
            </a:r>
            <a:r>
              <a:rPr lang="en-AU" dirty="0" err="1" smtClean="0">
                <a:solidFill>
                  <a:schemeClr val="accent6">
                    <a:lumMod val="75000"/>
                  </a:schemeClr>
                </a:solidFill>
              </a:rPr>
              <a:t>OurStack</a:t>
            </a:r>
            <a:r>
              <a:rPr lang="en-AU" dirty="0" smtClean="0"/>
              <a:t>(){</a:t>
            </a:r>
          </a:p>
          <a:p>
            <a:r>
              <a:rPr lang="en-AU" dirty="0" smtClean="0"/>
              <a:t>  </a:t>
            </a:r>
            <a:r>
              <a:rPr lang="en-AU" dirty="0" smtClean="0">
                <a:solidFill>
                  <a:srgbClr val="7030A0"/>
                </a:solidFill>
              </a:rPr>
              <a:t>while</a:t>
            </a:r>
            <a:r>
              <a:rPr lang="en-AU" dirty="0" smtClean="0"/>
              <a:t>(</a:t>
            </a:r>
            <a:r>
              <a:rPr lang="en-AU" dirty="0" smtClean="0">
                <a:solidFill>
                  <a:srgbClr val="7030A0"/>
                </a:solidFill>
              </a:rPr>
              <a:t>this</a:t>
            </a:r>
            <a:r>
              <a:rPr lang="en-AU" dirty="0" smtClean="0"/>
              <a:t>-&gt;head != </a:t>
            </a:r>
            <a:r>
              <a:rPr lang="en-AU" dirty="0" err="1" smtClean="0">
                <a:solidFill>
                  <a:schemeClr val="accent2">
                    <a:lumMod val="75000"/>
                  </a:schemeClr>
                </a:solidFill>
              </a:rPr>
              <a:t>nullptr</a:t>
            </a:r>
            <a:r>
              <a:rPr lang="en-AU" dirty="0" smtClean="0"/>
              <a:t>){</a:t>
            </a:r>
          </a:p>
          <a:p>
            <a:r>
              <a:rPr lang="en-AU" dirty="0" smtClean="0"/>
              <a:t>      Node* temp = </a:t>
            </a:r>
            <a:r>
              <a:rPr lang="en-AU" dirty="0" smtClean="0">
                <a:solidFill>
                  <a:srgbClr val="7030A0"/>
                </a:solidFill>
              </a:rPr>
              <a:t>this</a:t>
            </a:r>
            <a:r>
              <a:rPr lang="en-AU" dirty="0" smtClean="0"/>
              <a:t>-&gt;head;</a:t>
            </a:r>
          </a:p>
          <a:p>
            <a:r>
              <a:rPr lang="en-AU" dirty="0" smtClean="0"/>
              <a:t>      </a:t>
            </a:r>
            <a:r>
              <a:rPr lang="en-AU" dirty="0" smtClean="0">
                <a:solidFill>
                  <a:srgbClr val="7030A0"/>
                </a:solidFill>
              </a:rPr>
              <a:t>this</a:t>
            </a:r>
            <a:r>
              <a:rPr lang="en-AU" dirty="0" smtClean="0"/>
              <a:t>-&gt;head = </a:t>
            </a:r>
            <a:r>
              <a:rPr lang="en-AU" dirty="0" smtClean="0">
                <a:solidFill>
                  <a:srgbClr val="7030A0"/>
                </a:solidFill>
              </a:rPr>
              <a:t>this</a:t>
            </a:r>
            <a:r>
              <a:rPr lang="en-AU" dirty="0" smtClean="0"/>
              <a:t>-&gt;head-&gt;next;</a:t>
            </a:r>
          </a:p>
          <a:p>
            <a:r>
              <a:rPr lang="en-AU" dirty="0">
                <a:solidFill>
                  <a:srgbClr val="7030A0"/>
                </a:solidFill>
              </a:rPr>
              <a:t> </a:t>
            </a:r>
            <a:r>
              <a:rPr lang="en-AU" dirty="0" smtClean="0">
                <a:solidFill>
                  <a:srgbClr val="7030A0"/>
                </a:solidFill>
              </a:rPr>
              <a:t>     delete</a:t>
            </a:r>
            <a:r>
              <a:rPr lang="en-AU" dirty="0" smtClean="0"/>
              <a:t> temp; } }</a:t>
            </a:r>
          </a:p>
        </p:txBody>
      </p:sp>
      <p:sp>
        <p:nvSpPr>
          <p:cNvPr id="21" name="TextBox 20"/>
          <p:cNvSpPr txBox="1"/>
          <p:nvPr/>
        </p:nvSpPr>
        <p:spPr>
          <a:xfrm>
            <a:off x="3200400" y="457200"/>
            <a:ext cx="1873333" cy="523220"/>
          </a:xfrm>
          <a:prstGeom prst="rect">
            <a:avLst/>
          </a:prstGeom>
          <a:noFill/>
        </p:spPr>
        <p:txBody>
          <a:bodyPr wrap="none" rtlCol="0">
            <a:spAutoFit/>
          </a:bodyPr>
          <a:lstStyle/>
          <a:p>
            <a:r>
              <a:rPr lang="en-AU" sz="2800" dirty="0" smtClean="0"/>
              <a:t>Destructors</a:t>
            </a:r>
            <a:endParaRPr lang="en-AU" sz="2800" dirty="0"/>
          </a:p>
        </p:txBody>
      </p:sp>
      <p:sp>
        <p:nvSpPr>
          <p:cNvPr id="5" name="TextBox 4"/>
          <p:cNvSpPr txBox="1"/>
          <p:nvPr/>
        </p:nvSpPr>
        <p:spPr>
          <a:xfrm>
            <a:off x="2743200" y="1371600"/>
            <a:ext cx="3151787" cy="646331"/>
          </a:xfrm>
          <a:prstGeom prst="rect">
            <a:avLst/>
          </a:prstGeom>
          <a:noFill/>
        </p:spPr>
        <p:txBody>
          <a:bodyPr wrap="square" rtlCol="0">
            <a:spAutoFit/>
          </a:bodyPr>
          <a:lstStyle/>
          <a:p>
            <a:r>
              <a:rPr lang="en-AU" dirty="0" smtClean="0">
                <a:solidFill>
                  <a:schemeClr val="bg2">
                    <a:lumMod val="50000"/>
                  </a:schemeClr>
                </a:solidFill>
              </a:rPr>
              <a:t>The </a:t>
            </a:r>
            <a:r>
              <a:rPr lang="en-AU" dirty="0" smtClean="0">
                <a:solidFill>
                  <a:srgbClr val="7030A0"/>
                </a:solidFill>
              </a:rPr>
              <a:t>delete</a:t>
            </a:r>
            <a:r>
              <a:rPr lang="en-AU" dirty="0" smtClean="0">
                <a:solidFill>
                  <a:schemeClr val="bg2">
                    <a:lumMod val="50000"/>
                  </a:schemeClr>
                </a:solidFill>
              </a:rPr>
              <a:t> keyword deletes the object that a pointer points to  </a:t>
            </a:r>
            <a:endParaRPr lang="en-AU" dirty="0">
              <a:solidFill>
                <a:schemeClr val="bg2">
                  <a:lumMod val="50000"/>
                </a:schemeClr>
              </a:solidFill>
            </a:endParaRPr>
          </a:p>
        </p:txBody>
      </p:sp>
      <p:sp>
        <p:nvSpPr>
          <p:cNvPr id="6" name="TextBox 5"/>
          <p:cNvSpPr txBox="1"/>
          <p:nvPr/>
        </p:nvSpPr>
        <p:spPr>
          <a:xfrm>
            <a:off x="2771775" y="2017931"/>
            <a:ext cx="2947923" cy="369332"/>
          </a:xfrm>
          <a:prstGeom prst="rect">
            <a:avLst/>
          </a:prstGeom>
          <a:noFill/>
        </p:spPr>
        <p:txBody>
          <a:bodyPr wrap="none" rtlCol="0">
            <a:spAutoFit/>
          </a:bodyPr>
          <a:lstStyle/>
          <a:p>
            <a:r>
              <a:rPr lang="en-AU" dirty="0" smtClean="0">
                <a:solidFill>
                  <a:schemeClr val="bg2">
                    <a:lumMod val="50000"/>
                  </a:schemeClr>
                </a:solidFill>
              </a:rPr>
              <a:t>It does not delete the pointer</a:t>
            </a:r>
            <a:endParaRPr lang="en-AU" dirty="0">
              <a:solidFill>
                <a:schemeClr val="bg2">
                  <a:lumMod val="50000"/>
                </a:schemeClr>
              </a:solidFill>
            </a:endParaRPr>
          </a:p>
        </p:txBody>
      </p:sp>
    </p:spTree>
    <p:extLst>
      <p:ext uri="{BB962C8B-B14F-4D97-AF65-F5344CB8AC3E}">
        <p14:creationId xmlns:p14="http://schemas.microsoft.com/office/powerpoint/2010/main" val="145175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2519" y="1412180"/>
            <a:ext cx="1188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node0</a:t>
            </a:r>
            <a:endParaRPr lang="en-AU" dirty="0"/>
          </a:p>
        </p:txBody>
      </p:sp>
      <p:sp>
        <p:nvSpPr>
          <p:cNvPr id="5" name="Rounded Rectangle 4"/>
          <p:cNvSpPr/>
          <p:nvPr/>
        </p:nvSpPr>
        <p:spPr>
          <a:xfrm>
            <a:off x="1955765" y="3784752"/>
            <a:ext cx="831887"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6" name="Oval 5"/>
          <p:cNvSpPr/>
          <p:nvPr/>
        </p:nvSpPr>
        <p:spPr>
          <a:xfrm>
            <a:off x="1941562" y="2675570"/>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7" name="Oval 6"/>
          <p:cNvSpPr/>
          <p:nvPr/>
        </p:nvSpPr>
        <p:spPr>
          <a:xfrm>
            <a:off x="1941562" y="2102042"/>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9" name="Straight Arrow Connector 8"/>
          <p:cNvCxnSpPr>
            <a:stCxn id="6" idx="4"/>
          </p:cNvCxnSpPr>
          <p:nvPr/>
        </p:nvCxnSpPr>
        <p:spPr>
          <a:xfrm>
            <a:off x="2371709" y="3103010"/>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7" idx="6"/>
            <a:endCxn id="17" idx="1"/>
          </p:cNvCxnSpPr>
          <p:nvPr/>
        </p:nvCxnSpPr>
        <p:spPr>
          <a:xfrm>
            <a:off x="2801856" y="2315763"/>
            <a:ext cx="493490" cy="811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5" name="Oval 24"/>
          <p:cNvSpPr/>
          <p:nvPr/>
        </p:nvSpPr>
        <p:spPr>
          <a:xfrm>
            <a:off x="317054" y="2115569"/>
            <a:ext cx="1054546"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26" name="Straight Arrow Connector 25"/>
          <p:cNvCxnSpPr>
            <a:stCxn id="25" idx="6"/>
            <a:endCxn id="4" idx="1"/>
          </p:cNvCxnSpPr>
          <p:nvPr/>
        </p:nvCxnSpPr>
        <p:spPr>
          <a:xfrm flipV="1">
            <a:off x="1371600" y="2323875"/>
            <a:ext cx="400919" cy="5415"/>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2" name="Rectangle 31"/>
          <p:cNvSpPr/>
          <p:nvPr/>
        </p:nvSpPr>
        <p:spPr>
          <a:xfrm>
            <a:off x="150819" y="194784"/>
            <a:ext cx="5960511"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LinkedList</a:t>
            </a:r>
            <a:endParaRPr lang="en-AU" dirty="0" smtClean="0">
              <a:solidFill>
                <a:schemeClr val="tx1"/>
              </a:solidFill>
            </a:endParaRPr>
          </a:p>
          <a:p>
            <a:endParaRPr lang="en-AU" dirty="0" smtClean="0">
              <a:solidFill>
                <a:schemeClr val="tx1"/>
              </a:solidFill>
            </a:endParaRPr>
          </a:p>
        </p:txBody>
      </p:sp>
      <p:sp>
        <p:nvSpPr>
          <p:cNvPr id="24" name="Rectangle 23"/>
          <p:cNvSpPr/>
          <p:nvPr/>
        </p:nvSpPr>
        <p:spPr>
          <a:xfrm>
            <a:off x="4746454" y="1406683"/>
            <a:ext cx="1188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node2</a:t>
            </a:r>
            <a:endParaRPr lang="en-AU" dirty="0"/>
          </a:p>
        </p:txBody>
      </p:sp>
      <p:sp>
        <p:nvSpPr>
          <p:cNvPr id="27" name="Oval 26"/>
          <p:cNvSpPr/>
          <p:nvPr/>
        </p:nvSpPr>
        <p:spPr>
          <a:xfrm>
            <a:off x="4915497" y="2670073"/>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8" name="Oval 27"/>
          <p:cNvSpPr/>
          <p:nvPr/>
        </p:nvSpPr>
        <p:spPr>
          <a:xfrm>
            <a:off x="4915497" y="2096545"/>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37" name="Rectangle 36"/>
          <p:cNvSpPr/>
          <p:nvPr/>
        </p:nvSpPr>
        <p:spPr>
          <a:xfrm>
            <a:off x="239952" y="750725"/>
            <a:ext cx="1741248"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35" name="Rounded Rectangle 34"/>
          <p:cNvSpPr/>
          <p:nvPr/>
        </p:nvSpPr>
        <p:spPr>
          <a:xfrm>
            <a:off x="4935528" y="3778001"/>
            <a:ext cx="817572" cy="853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30" name="Straight Arrow Connector 29"/>
          <p:cNvCxnSpPr>
            <a:stCxn id="27" idx="4"/>
          </p:cNvCxnSpPr>
          <p:nvPr/>
        </p:nvCxnSpPr>
        <p:spPr>
          <a:xfrm rot="5400000">
            <a:off x="5004735" y="3437093"/>
            <a:ext cx="680488" cy="133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rot="10800000" flipV="1">
            <a:off x="4267200" y="1600200"/>
            <a:ext cx="1981200" cy="533400"/>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6248400" y="1447800"/>
            <a:ext cx="3048000" cy="2031325"/>
          </a:xfrm>
          <a:prstGeom prst="rect">
            <a:avLst/>
          </a:prstGeom>
          <a:noFill/>
        </p:spPr>
        <p:txBody>
          <a:bodyPr wrap="square" rtlCol="0">
            <a:spAutoFit/>
          </a:bodyPr>
          <a:lstStyle/>
          <a:p>
            <a:r>
              <a:rPr lang="en-AU" dirty="0" smtClean="0">
                <a:solidFill>
                  <a:schemeClr val="bg2">
                    <a:lumMod val="50000"/>
                  </a:schemeClr>
                </a:solidFill>
              </a:rPr>
              <a:t>Be careful how you delete</a:t>
            </a:r>
          </a:p>
          <a:p>
            <a:r>
              <a:rPr lang="en-AU" dirty="0" smtClean="0">
                <a:solidFill>
                  <a:schemeClr val="bg2">
                    <a:lumMod val="50000"/>
                  </a:schemeClr>
                </a:solidFill>
              </a:rPr>
              <a:t>DO NOT BREAK THE SEQUENCE </a:t>
            </a:r>
          </a:p>
          <a:p>
            <a:endParaRPr lang="en-AU" dirty="0">
              <a:solidFill>
                <a:schemeClr val="bg2">
                  <a:lumMod val="50000"/>
                </a:schemeClr>
              </a:solidFill>
            </a:endParaRPr>
          </a:p>
          <a:p>
            <a:r>
              <a:rPr lang="en-AU" dirty="0" smtClean="0">
                <a:solidFill>
                  <a:schemeClr val="bg2">
                    <a:lumMod val="50000"/>
                  </a:schemeClr>
                </a:solidFill>
              </a:rPr>
              <a:t>For example, </a:t>
            </a:r>
          </a:p>
          <a:p>
            <a:r>
              <a:rPr lang="en-AU" dirty="0" smtClean="0">
                <a:solidFill>
                  <a:schemeClr val="bg2">
                    <a:lumMod val="50000"/>
                  </a:schemeClr>
                </a:solidFill>
              </a:rPr>
              <a:t>In linked list deleting a node can break the chain</a:t>
            </a:r>
            <a:endParaRPr lang="en-AU" dirty="0">
              <a:solidFill>
                <a:schemeClr val="bg2">
                  <a:lumMod val="50000"/>
                </a:schemeClr>
              </a:solidFill>
            </a:endParaRPr>
          </a:p>
        </p:txBody>
      </p:sp>
      <p:sp>
        <p:nvSpPr>
          <p:cNvPr id="19" name="TextBox 18"/>
          <p:cNvSpPr txBox="1"/>
          <p:nvPr/>
        </p:nvSpPr>
        <p:spPr>
          <a:xfrm>
            <a:off x="6126123" y="4038600"/>
            <a:ext cx="3017877" cy="1384995"/>
          </a:xfrm>
          <a:prstGeom prst="rect">
            <a:avLst/>
          </a:prstGeom>
          <a:noFill/>
        </p:spPr>
        <p:txBody>
          <a:bodyPr wrap="none" rtlCol="0">
            <a:spAutoFit/>
          </a:bodyPr>
          <a:lstStyle/>
          <a:p>
            <a:r>
              <a:rPr lang="en-AU" sz="1400" dirty="0" err="1" smtClean="0">
                <a:solidFill>
                  <a:schemeClr val="accent6">
                    <a:lumMod val="75000"/>
                  </a:schemeClr>
                </a:solidFill>
              </a:rPr>
              <a:t>LinkedList</a:t>
            </a:r>
            <a:r>
              <a:rPr lang="en-AU" sz="1400" dirty="0" smtClean="0">
                <a:solidFill>
                  <a:schemeClr val="accent6">
                    <a:lumMod val="75000"/>
                  </a:schemeClr>
                </a:solidFill>
              </a:rPr>
              <a:t>::~</a:t>
            </a:r>
            <a:r>
              <a:rPr lang="en-AU" sz="1400" dirty="0" err="1" smtClean="0">
                <a:solidFill>
                  <a:schemeClr val="accent6">
                    <a:lumMod val="75000"/>
                  </a:schemeClr>
                </a:solidFill>
              </a:rPr>
              <a:t>LinkedList</a:t>
            </a:r>
            <a:r>
              <a:rPr lang="en-AU" sz="1400" dirty="0" smtClean="0"/>
              <a:t>() {</a:t>
            </a:r>
          </a:p>
          <a:p>
            <a:r>
              <a:rPr lang="en-AU" sz="1400" dirty="0" smtClean="0">
                <a:solidFill>
                  <a:srgbClr val="7030A0"/>
                </a:solidFill>
              </a:rPr>
              <a:t>while</a:t>
            </a:r>
            <a:r>
              <a:rPr lang="en-AU" sz="1400" dirty="0" smtClean="0"/>
              <a:t>(</a:t>
            </a:r>
            <a:r>
              <a:rPr lang="en-AU" sz="1400" dirty="0" smtClean="0">
                <a:solidFill>
                  <a:srgbClr val="7030A0"/>
                </a:solidFill>
              </a:rPr>
              <a:t>this</a:t>
            </a:r>
            <a:r>
              <a:rPr lang="en-AU" sz="1400" dirty="0" smtClean="0"/>
              <a:t>-&gt;head != </a:t>
            </a:r>
            <a:r>
              <a:rPr lang="en-AU" sz="1400" dirty="0" err="1" smtClean="0">
                <a:solidFill>
                  <a:schemeClr val="accent2">
                    <a:lumMod val="75000"/>
                  </a:schemeClr>
                </a:solidFill>
              </a:rPr>
              <a:t>nullptr</a:t>
            </a:r>
            <a:r>
              <a:rPr lang="en-AU" sz="1400" dirty="0" smtClean="0"/>
              <a:t>){</a:t>
            </a:r>
          </a:p>
          <a:p>
            <a:r>
              <a:rPr lang="en-AU" sz="1400" dirty="0" smtClean="0"/>
              <a:t>        Node* temp = </a:t>
            </a:r>
            <a:r>
              <a:rPr lang="en-AU" sz="1400" dirty="0" smtClean="0">
                <a:solidFill>
                  <a:srgbClr val="7030A0"/>
                </a:solidFill>
              </a:rPr>
              <a:t>this</a:t>
            </a:r>
            <a:r>
              <a:rPr lang="en-AU" sz="1400" dirty="0" smtClean="0"/>
              <a:t>-&gt;head;</a:t>
            </a:r>
          </a:p>
          <a:p>
            <a:r>
              <a:rPr lang="en-AU" sz="1400" dirty="0" smtClean="0"/>
              <a:t>        </a:t>
            </a:r>
            <a:r>
              <a:rPr lang="en-AU" sz="1400" dirty="0" smtClean="0">
                <a:solidFill>
                  <a:srgbClr val="7030A0"/>
                </a:solidFill>
              </a:rPr>
              <a:t>this</a:t>
            </a:r>
            <a:r>
              <a:rPr lang="en-AU" sz="1400" dirty="0" smtClean="0"/>
              <a:t>-&gt;head =</a:t>
            </a:r>
            <a:r>
              <a:rPr lang="en-AU" sz="1400" dirty="0" smtClean="0">
                <a:solidFill>
                  <a:srgbClr val="7030A0"/>
                </a:solidFill>
              </a:rPr>
              <a:t> this</a:t>
            </a:r>
            <a:r>
              <a:rPr lang="en-AU" sz="1400" dirty="0" smtClean="0"/>
              <a:t>-&gt;head-&gt;next;</a:t>
            </a:r>
          </a:p>
          <a:p>
            <a:r>
              <a:rPr lang="en-AU" sz="1400" dirty="0"/>
              <a:t>        </a:t>
            </a:r>
            <a:r>
              <a:rPr lang="en-AU" sz="1400" dirty="0" smtClean="0">
                <a:solidFill>
                  <a:srgbClr val="7030A0"/>
                </a:solidFill>
              </a:rPr>
              <a:t>delete</a:t>
            </a:r>
            <a:r>
              <a:rPr lang="en-AU" sz="1400" dirty="0" smtClean="0"/>
              <a:t> temp; }</a:t>
            </a:r>
          </a:p>
          <a:p>
            <a:r>
              <a:rPr lang="en-AU" sz="1400" dirty="0" err="1" smtClean="0"/>
              <a:t>cout</a:t>
            </a:r>
            <a:r>
              <a:rPr lang="en-AU" sz="1400" dirty="0" smtClean="0"/>
              <a:t> &lt;&lt; </a:t>
            </a:r>
            <a:r>
              <a:rPr lang="en-AU" sz="1400" dirty="0" smtClean="0">
                <a:solidFill>
                  <a:srgbClr val="FF0000"/>
                </a:solidFill>
              </a:rPr>
              <a:t>"Linked list deleted!" </a:t>
            </a:r>
            <a:r>
              <a:rPr lang="en-AU" sz="1400" dirty="0" smtClean="0"/>
              <a:t>&lt;&lt; </a:t>
            </a:r>
            <a:r>
              <a:rPr lang="en-AU" sz="1400" dirty="0" err="1" smtClean="0"/>
              <a:t>endl</a:t>
            </a:r>
            <a:r>
              <a:rPr lang="en-AU" sz="1400" dirty="0" smtClean="0"/>
              <a:t>; }</a:t>
            </a:r>
            <a:endParaRPr lang="en-AU" sz="1400" dirty="0"/>
          </a:p>
        </p:txBody>
      </p:sp>
    </p:spTree>
    <p:extLst>
      <p:ext uri="{BB962C8B-B14F-4D97-AF65-F5344CB8AC3E}">
        <p14:creationId xmlns:p14="http://schemas.microsoft.com/office/powerpoint/2010/main" val="840033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2519" y="1412180"/>
            <a:ext cx="1188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node0</a:t>
            </a:r>
            <a:endParaRPr lang="en-AU" dirty="0"/>
          </a:p>
        </p:txBody>
      </p:sp>
      <p:sp>
        <p:nvSpPr>
          <p:cNvPr id="5" name="Rectangle 4"/>
          <p:cNvSpPr/>
          <p:nvPr/>
        </p:nvSpPr>
        <p:spPr>
          <a:xfrm>
            <a:off x="1955765" y="3784752"/>
            <a:ext cx="831887" cy="838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6" name="Oval 5"/>
          <p:cNvSpPr/>
          <p:nvPr/>
        </p:nvSpPr>
        <p:spPr>
          <a:xfrm>
            <a:off x="1941562" y="2675570"/>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7" name="Oval 6"/>
          <p:cNvSpPr/>
          <p:nvPr/>
        </p:nvSpPr>
        <p:spPr>
          <a:xfrm>
            <a:off x="1941562" y="2102042"/>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9" name="Straight Arrow Connector 8"/>
          <p:cNvCxnSpPr>
            <a:stCxn id="6" idx="4"/>
            <a:endCxn id="5" idx="0"/>
          </p:cNvCxnSpPr>
          <p:nvPr/>
        </p:nvCxnSpPr>
        <p:spPr>
          <a:xfrm>
            <a:off x="2371709" y="3103010"/>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7" name="Rectangle 16"/>
          <p:cNvSpPr/>
          <p:nvPr/>
        </p:nvSpPr>
        <p:spPr>
          <a:xfrm>
            <a:off x="3297351" y="3077846"/>
            <a:ext cx="1188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node1</a:t>
            </a:r>
            <a:endParaRPr lang="en-AU" dirty="0"/>
          </a:p>
        </p:txBody>
      </p:sp>
      <p:sp>
        <p:nvSpPr>
          <p:cNvPr id="18" name="Rounded Rectangle 17"/>
          <p:cNvSpPr/>
          <p:nvPr/>
        </p:nvSpPr>
        <p:spPr>
          <a:xfrm>
            <a:off x="3480598" y="5450418"/>
            <a:ext cx="831887"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19" name="Oval 18"/>
          <p:cNvSpPr/>
          <p:nvPr/>
        </p:nvSpPr>
        <p:spPr>
          <a:xfrm>
            <a:off x="3466394" y="4341236"/>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0" name="Oval 19"/>
          <p:cNvSpPr/>
          <p:nvPr/>
        </p:nvSpPr>
        <p:spPr>
          <a:xfrm>
            <a:off x="3466394" y="3767707"/>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1" name="Straight Arrow Connector 20"/>
          <p:cNvCxnSpPr>
            <a:stCxn id="19" idx="4"/>
          </p:cNvCxnSpPr>
          <p:nvPr/>
        </p:nvCxnSpPr>
        <p:spPr>
          <a:xfrm>
            <a:off x="3896541" y="4768677"/>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7" idx="6"/>
            <a:endCxn id="24" idx="1"/>
          </p:cNvCxnSpPr>
          <p:nvPr/>
        </p:nvCxnSpPr>
        <p:spPr>
          <a:xfrm>
            <a:off x="2801855" y="2315762"/>
            <a:ext cx="1944599" cy="2616"/>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5" name="Oval 24"/>
          <p:cNvSpPr/>
          <p:nvPr/>
        </p:nvSpPr>
        <p:spPr>
          <a:xfrm>
            <a:off x="317054" y="2115569"/>
            <a:ext cx="1054546"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26" name="Straight Arrow Connector 25"/>
          <p:cNvCxnSpPr>
            <a:stCxn id="25" idx="6"/>
            <a:endCxn id="4" idx="1"/>
          </p:cNvCxnSpPr>
          <p:nvPr/>
        </p:nvCxnSpPr>
        <p:spPr>
          <a:xfrm flipV="1">
            <a:off x="1371600" y="2323875"/>
            <a:ext cx="400919" cy="5415"/>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2" name="Rectangle 31"/>
          <p:cNvSpPr/>
          <p:nvPr/>
        </p:nvSpPr>
        <p:spPr>
          <a:xfrm>
            <a:off x="150819" y="194784"/>
            <a:ext cx="5960511"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LinkedList</a:t>
            </a:r>
            <a:endParaRPr lang="en-AU" dirty="0" smtClean="0">
              <a:solidFill>
                <a:schemeClr val="tx1"/>
              </a:solidFill>
            </a:endParaRPr>
          </a:p>
          <a:p>
            <a:endParaRPr lang="en-AU" dirty="0" smtClean="0">
              <a:solidFill>
                <a:schemeClr val="tx1"/>
              </a:solidFill>
            </a:endParaRPr>
          </a:p>
        </p:txBody>
      </p:sp>
      <p:sp>
        <p:nvSpPr>
          <p:cNvPr id="24" name="Rectangle 23"/>
          <p:cNvSpPr/>
          <p:nvPr/>
        </p:nvSpPr>
        <p:spPr>
          <a:xfrm>
            <a:off x="4746454" y="1406683"/>
            <a:ext cx="1188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node2</a:t>
            </a:r>
            <a:endParaRPr lang="en-AU" dirty="0"/>
          </a:p>
        </p:txBody>
      </p:sp>
      <p:sp>
        <p:nvSpPr>
          <p:cNvPr id="27" name="Oval 26"/>
          <p:cNvSpPr/>
          <p:nvPr/>
        </p:nvSpPr>
        <p:spPr>
          <a:xfrm>
            <a:off x="4915497" y="2670073"/>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8" name="Oval 27"/>
          <p:cNvSpPr/>
          <p:nvPr/>
        </p:nvSpPr>
        <p:spPr>
          <a:xfrm>
            <a:off x="4915497" y="2096545"/>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37" name="Rectangle 36"/>
          <p:cNvSpPr/>
          <p:nvPr/>
        </p:nvSpPr>
        <p:spPr>
          <a:xfrm>
            <a:off x="239952" y="750725"/>
            <a:ext cx="1285852"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35" name="Rectangle 34"/>
          <p:cNvSpPr/>
          <p:nvPr/>
        </p:nvSpPr>
        <p:spPr>
          <a:xfrm>
            <a:off x="4935528" y="3778001"/>
            <a:ext cx="817572" cy="85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30" name="Straight Arrow Connector 29"/>
          <p:cNvCxnSpPr>
            <a:stCxn id="27" idx="4"/>
            <a:endCxn id="35" idx="0"/>
          </p:cNvCxnSpPr>
          <p:nvPr/>
        </p:nvCxnSpPr>
        <p:spPr>
          <a:xfrm rot="5400000">
            <a:off x="5004735" y="3437093"/>
            <a:ext cx="680488" cy="133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4" name="Oval 33"/>
          <p:cNvSpPr/>
          <p:nvPr/>
        </p:nvSpPr>
        <p:spPr>
          <a:xfrm>
            <a:off x="3428528" y="721670"/>
            <a:ext cx="991071"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temp</a:t>
            </a:r>
            <a:endParaRPr lang="en-AU" dirty="0"/>
          </a:p>
        </p:txBody>
      </p:sp>
      <p:cxnSp>
        <p:nvCxnSpPr>
          <p:cNvPr id="38" name="Straight Arrow Connector 37"/>
          <p:cNvCxnSpPr>
            <a:stCxn id="34" idx="4"/>
            <a:endCxn id="17" idx="0"/>
          </p:cNvCxnSpPr>
          <p:nvPr/>
        </p:nvCxnSpPr>
        <p:spPr>
          <a:xfrm rot="5400000">
            <a:off x="2943341" y="2097122"/>
            <a:ext cx="1928735" cy="3271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6248400" y="341112"/>
            <a:ext cx="2895599" cy="923330"/>
          </a:xfrm>
          <a:prstGeom prst="rect">
            <a:avLst/>
          </a:prstGeom>
          <a:noFill/>
        </p:spPr>
        <p:txBody>
          <a:bodyPr wrap="square" rtlCol="0">
            <a:spAutoFit/>
          </a:bodyPr>
          <a:lstStyle/>
          <a:p>
            <a:r>
              <a:rPr lang="en-AU" dirty="0" smtClean="0">
                <a:solidFill>
                  <a:schemeClr val="bg2">
                    <a:lumMod val="50000"/>
                  </a:schemeClr>
                </a:solidFill>
              </a:rPr>
              <a:t>Use a temp pointer </a:t>
            </a:r>
          </a:p>
          <a:p>
            <a:r>
              <a:rPr lang="en-AU" dirty="0" smtClean="0">
                <a:solidFill>
                  <a:schemeClr val="bg2">
                    <a:lumMod val="50000"/>
                  </a:schemeClr>
                </a:solidFill>
              </a:rPr>
              <a:t>Skip the node to be deleted Then deleted the temp node</a:t>
            </a:r>
            <a:endParaRPr lang="en-AU" dirty="0">
              <a:solidFill>
                <a:schemeClr val="bg2">
                  <a:lumMod val="50000"/>
                </a:schemeClr>
              </a:solidFill>
            </a:endParaRPr>
          </a:p>
        </p:txBody>
      </p:sp>
      <p:cxnSp>
        <p:nvCxnSpPr>
          <p:cNvPr id="40" name="Straight Arrow Connector 39"/>
          <p:cNvCxnSpPr>
            <a:endCxn id="34" idx="6"/>
          </p:cNvCxnSpPr>
          <p:nvPr/>
        </p:nvCxnSpPr>
        <p:spPr>
          <a:xfrm rot="10800000" flipV="1">
            <a:off x="4419600" y="533399"/>
            <a:ext cx="1828801" cy="401991"/>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39" idx="1"/>
            <a:endCxn id="7" idx="6"/>
          </p:cNvCxnSpPr>
          <p:nvPr/>
        </p:nvCxnSpPr>
        <p:spPr>
          <a:xfrm rot="10800000" flipV="1">
            <a:off x="2801856" y="802777"/>
            <a:ext cx="3446544" cy="1512986"/>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6184577" y="1739001"/>
            <a:ext cx="3017877" cy="1384995"/>
          </a:xfrm>
          <a:prstGeom prst="rect">
            <a:avLst/>
          </a:prstGeom>
          <a:noFill/>
        </p:spPr>
        <p:txBody>
          <a:bodyPr wrap="none" rtlCol="0">
            <a:spAutoFit/>
          </a:bodyPr>
          <a:lstStyle/>
          <a:p>
            <a:r>
              <a:rPr lang="en-AU" sz="1400" dirty="0" err="1" smtClean="0">
                <a:solidFill>
                  <a:schemeClr val="accent6">
                    <a:lumMod val="75000"/>
                  </a:schemeClr>
                </a:solidFill>
              </a:rPr>
              <a:t>LinkedList</a:t>
            </a:r>
            <a:r>
              <a:rPr lang="en-AU" sz="1400" dirty="0" smtClean="0">
                <a:solidFill>
                  <a:schemeClr val="accent6">
                    <a:lumMod val="75000"/>
                  </a:schemeClr>
                </a:solidFill>
              </a:rPr>
              <a:t>::~</a:t>
            </a:r>
            <a:r>
              <a:rPr lang="en-AU" sz="1400" dirty="0" err="1" smtClean="0">
                <a:solidFill>
                  <a:schemeClr val="accent6">
                    <a:lumMod val="75000"/>
                  </a:schemeClr>
                </a:solidFill>
              </a:rPr>
              <a:t>LinkedList</a:t>
            </a:r>
            <a:r>
              <a:rPr lang="en-AU" sz="1400" dirty="0" smtClean="0"/>
              <a:t>() {</a:t>
            </a:r>
          </a:p>
          <a:p>
            <a:r>
              <a:rPr lang="en-AU" sz="1400" dirty="0" smtClean="0">
                <a:solidFill>
                  <a:srgbClr val="7030A0"/>
                </a:solidFill>
              </a:rPr>
              <a:t>while</a:t>
            </a:r>
            <a:r>
              <a:rPr lang="en-AU" sz="1400" dirty="0" smtClean="0"/>
              <a:t>(</a:t>
            </a:r>
            <a:r>
              <a:rPr lang="en-AU" sz="1400" dirty="0" smtClean="0">
                <a:solidFill>
                  <a:srgbClr val="7030A0"/>
                </a:solidFill>
              </a:rPr>
              <a:t>this</a:t>
            </a:r>
            <a:r>
              <a:rPr lang="en-AU" sz="1400" dirty="0" smtClean="0"/>
              <a:t>-&gt;head != </a:t>
            </a:r>
            <a:r>
              <a:rPr lang="en-AU" sz="1400" dirty="0" err="1" smtClean="0">
                <a:solidFill>
                  <a:schemeClr val="accent2">
                    <a:lumMod val="75000"/>
                  </a:schemeClr>
                </a:solidFill>
              </a:rPr>
              <a:t>nullptr</a:t>
            </a:r>
            <a:r>
              <a:rPr lang="en-AU" sz="1400" dirty="0" smtClean="0"/>
              <a:t>){</a:t>
            </a:r>
          </a:p>
          <a:p>
            <a:r>
              <a:rPr lang="en-AU" sz="1400" dirty="0" smtClean="0"/>
              <a:t>        Node* temp = </a:t>
            </a:r>
            <a:r>
              <a:rPr lang="en-AU" sz="1400" dirty="0" smtClean="0">
                <a:solidFill>
                  <a:srgbClr val="7030A0"/>
                </a:solidFill>
              </a:rPr>
              <a:t>this</a:t>
            </a:r>
            <a:r>
              <a:rPr lang="en-AU" sz="1400" dirty="0" smtClean="0"/>
              <a:t>-&gt;head;</a:t>
            </a:r>
          </a:p>
          <a:p>
            <a:r>
              <a:rPr lang="en-AU" sz="1400" dirty="0" smtClean="0"/>
              <a:t>        </a:t>
            </a:r>
            <a:r>
              <a:rPr lang="en-AU" sz="1400" dirty="0" smtClean="0">
                <a:solidFill>
                  <a:srgbClr val="7030A0"/>
                </a:solidFill>
              </a:rPr>
              <a:t>this</a:t>
            </a:r>
            <a:r>
              <a:rPr lang="en-AU" sz="1400" dirty="0" smtClean="0"/>
              <a:t>-&gt;head =</a:t>
            </a:r>
            <a:r>
              <a:rPr lang="en-AU" sz="1400" dirty="0" smtClean="0">
                <a:solidFill>
                  <a:srgbClr val="7030A0"/>
                </a:solidFill>
              </a:rPr>
              <a:t> this</a:t>
            </a:r>
            <a:r>
              <a:rPr lang="en-AU" sz="1400" dirty="0" smtClean="0"/>
              <a:t>-&gt;head-&gt;next;</a:t>
            </a:r>
          </a:p>
          <a:p>
            <a:r>
              <a:rPr lang="en-AU" sz="1400" dirty="0"/>
              <a:t>        </a:t>
            </a:r>
            <a:r>
              <a:rPr lang="en-AU" sz="1400" dirty="0" smtClean="0">
                <a:solidFill>
                  <a:srgbClr val="7030A0"/>
                </a:solidFill>
              </a:rPr>
              <a:t>delete</a:t>
            </a:r>
            <a:r>
              <a:rPr lang="en-AU" sz="1400" dirty="0" smtClean="0"/>
              <a:t> temp; }</a:t>
            </a:r>
          </a:p>
          <a:p>
            <a:r>
              <a:rPr lang="en-AU" sz="1400" dirty="0" err="1" smtClean="0"/>
              <a:t>cout</a:t>
            </a:r>
            <a:r>
              <a:rPr lang="en-AU" sz="1400" dirty="0" smtClean="0"/>
              <a:t> &lt;&lt; </a:t>
            </a:r>
            <a:r>
              <a:rPr lang="en-AU" sz="1400" dirty="0" smtClean="0">
                <a:solidFill>
                  <a:srgbClr val="FF0000"/>
                </a:solidFill>
              </a:rPr>
              <a:t>"Linked list deleted!" </a:t>
            </a:r>
            <a:r>
              <a:rPr lang="en-AU" sz="1400" dirty="0" smtClean="0"/>
              <a:t>&lt;&lt; </a:t>
            </a:r>
            <a:r>
              <a:rPr lang="en-AU" sz="1400" dirty="0" err="1" smtClean="0"/>
              <a:t>endl</a:t>
            </a:r>
            <a:r>
              <a:rPr lang="en-AU" sz="1400" dirty="0" smtClean="0"/>
              <a:t>; }</a:t>
            </a:r>
            <a:endParaRPr lang="en-AU" sz="1400" dirty="0"/>
          </a:p>
        </p:txBody>
      </p:sp>
    </p:spTree>
    <p:extLst>
      <p:ext uri="{BB962C8B-B14F-4D97-AF65-F5344CB8AC3E}">
        <p14:creationId xmlns:p14="http://schemas.microsoft.com/office/powerpoint/2010/main" val="248600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984248" y="1515477"/>
            <a:ext cx="1603057" cy="640080"/>
          </a:xfrm>
          <a:prstGeom prst="rect">
            <a:avLst/>
          </a:prstGeom>
          <a:solidFill>
            <a:schemeClr val="accent1">
              <a:lumMod val="60000"/>
              <a:lumOff val="40000"/>
            </a:schemeClr>
          </a:solidFill>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endParaRPr lang="en-AU" dirty="0"/>
          </a:p>
        </p:txBody>
      </p:sp>
      <p:sp>
        <p:nvSpPr>
          <p:cNvPr id="15" name="Rectangle 14"/>
          <p:cNvSpPr/>
          <p:nvPr/>
        </p:nvSpPr>
        <p:spPr>
          <a:xfrm>
            <a:off x="228600" y="3048000"/>
            <a:ext cx="4419600" cy="640080"/>
          </a:xfrm>
          <a:prstGeom prst="rect">
            <a:avLst/>
          </a:prstGeom>
          <a:solidFill>
            <a:schemeClr val="accent1">
              <a:lumMod val="60000"/>
              <a:lumOff val="40000"/>
            </a:schemeClr>
          </a:solidFill>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endParaRPr lang="en-AU" dirty="0"/>
          </a:p>
        </p:txBody>
      </p:sp>
      <p:sp>
        <p:nvSpPr>
          <p:cNvPr id="4" name="TextBox 3"/>
          <p:cNvSpPr txBox="1"/>
          <p:nvPr/>
        </p:nvSpPr>
        <p:spPr>
          <a:xfrm>
            <a:off x="6208107" y="186266"/>
            <a:ext cx="2637773" cy="461665"/>
          </a:xfrm>
          <a:prstGeom prst="rect">
            <a:avLst/>
          </a:prstGeom>
          <a:noFill/>
        </p:spPr>
        <p:txBody>
          <a:bodyPr wrap="none" rtlCol="0">
            <a:spAutoFit/>
          </a:bodyPr>
          <a:lstStyle/>
          <a:p>
            <a:r>
              <a:rPr lang="en-AU" sz="2400" b="1" dirty="0" smtClean="0"/>
              <a:t>Container adaptors</a:t>
            </a:r>
            <a:endParaRPr lang="en-AU" sz="2400" dirty="0"/>
          </a:p>
        </p:txBody>
      </p:sp>
      <p:sp>
        <p:nvSpPr>
          <p:cNvPr id="5" name="TextBox 4"/>
          <p:cNvSpPr txBox="1"/>
          <p:nvPr/>
        </p:nvSpPr>
        <p:spPr>
          <a:xfrm>
            <a:off x="126641" y="44239"/>
            <a:ext cx="2824876" cy="461665"/>
          </a:xfrm>
          <a:prstGeom prst="rect">
            <a:avLst/>
          </a:prstGeom>
          <a:noFill/>
        </p:spPr>
        <p:txBody>
          <a:bodyPr wrap="none" rtlCol="0">
            <a:spAutoFit/>
          </a:bodyPr>
          <a:lstStyle/>
          <a:p>
            <a:r>
              <a:rPr lang="en-AU" sz="2400" b="1" dirty="0" smtClean="0"/>
              <a:t>Sequence containers</a:t>
            </a:r>
            <a:endParaRPr lang="en-AU" sz="2400" dirty="0"/>
          </a:p>
        </p:txBody>
      </p:sp>
      <p:sp>
        <p:nvSpPr>
          <p:cNvPr id="6" name="Rectangle 5"/>
          <p:cNvSpPr/>
          <p:nvPr/>
        </p:nvSpPr>
        <p:spPr>
          <a:xfrm>
            <a:off x="247650" y="668849"/>
            <a:ext cx="203835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Array: </a:t>
            </a:r>
          </a:p>
          <a:p>
            <a:r>
              <a:rPr lang="pt-BR" dirty="0" smtClean="0"/>
              <a:t>array&lt;char,size&gt; str;</a:t>
            </a:r>
            <a:endParaRPr lang="en-AU" dirty="0"/>
          </a:p>
        </p:txBody>
      </p:sp>
      <p:sp>
        <p:nvSpPr>
          <p:cNvPr id="7" name="Rectangle 6"/>
          <p:cNvSpPr/>
          <p:nvPr/>
        </p:nvSpPr>
        <p:spPr>
          <a:xfrm>
            <a:off x="247650" y="1515515"/>
            <a:ext cx="1885949"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Vector: </a:t>
            </a:r>
          </a:p>
          <a:p>
            <a:r>
              <a:rPr lang="pt-BR" dirty="0" smtClean="0"/>
              <a:t>vector&lt;char&gt; str;</a:t>
            </a:r>
            <a:endParaRPr lang="en-AU" dirty="0"/>
          </a:p>
        </p:txBody>
      </p:sp>
      <p:sp>
        <p:nvSpPr>
          <p:cNvPr id="9" name="Rectangle 8"/>
          <p:cNvSpPr/>
          <p:nvPr/>
        </p:nvSpPr>
        <p:spPr>
          <a:xfrm>
            <a:off x="771940" y="3056466"/>
            <a:ext cx="32666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err="1" smtClean="0"/>
              <a:t>Deque</a:t>
            </a:r>
            <a:r>
              <a:rPr lang="en-AU" dirty="0" smtClean="0"/>
              <a:t> (</a:t>
            </a:r>
            <a:r>
              <a:rPr lang="en-AU" b="1" dirty="0" smtClean="0"/>
              <a:t>d</a:t>
            </a:r>
            <a:r>
              <a:rPr lang="en-AU" dirty="0" smtClean="0"/>
              <a:t>ouble-</a:t>
            </a:r>
            <a:r>
              <a:rPr lang="en-AU" b="1" dirty="0" smtClean="0"/>
              <a:t>e</a:t>
            </a:r>
            <a:r>
              <a:rPr lang="en-AU" dirty="0" smtClean="0"/>
              <a:t>nded-</a:t>
            </a:r>
            <a:r>
              <a:rPr lang="en-AU" b="1" dirty="0" smtClean="0"/>
              <a:t>que</a:t>
            </a:r>
            <a:r>
              <a:rPr lang="en-AU" dirty="0" smtClean="0"/>
              <a:t>ue): </a:t>
            </a:r>
          </a:p>
          <a:p>
            <a:r>
              <a:rPr lang="pt-BR" dirty="0" smtClean="0"/>
              <a:t>deque&lt;char&gt; str;</a:t>
            </a:r>
            <a:endParaRPr lang="en-AU" dirty="0"/>
          </a:p>
        </p:txBody>
      </p:sp>
      <p:sp>
        <p:nvSpPr>
          <p:cNvPr id="10" name="Rectangle 9"/>
          <p:cNvSpPr/>
          <p:nvPr/>
        </p:nvSpPr>
        <p:spPr>
          <a:xfrm>
            <a:off x="247652" y="4114794"/>
            <a:ext cx="2647948"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Forward List: </a:t>
            </a:r>
          </a:p>
          <a:p>
            <a:r>
              <a:rPr lang="en-AU" dirty="0" smtClean="0"/>
              <a:t>forward_</a:t>
            </a:r>
            <a:r>
              <a:rPr lang="pt-BR" dirty="0" smtClean="0"/>
              <a:t>list&lt;char&gt; str;</a:t>
            </a:r>
            <a:endParaRPr lang="en-AU" dirty="0"/>
          </a:p>
        </p:txBody>
      </p:sp>
      <p:sp>
        <p:nvSpPr>
          <p:cNvPr id="11" name="Rectangle 10"/>
          <p:cNvSpPr/>
          <p:nvPr/>
        </p:nvSpPr>
        <p:spPr>
          <a:xfrm>
            <a:off x="228600" y="5029200"/>
            <a:ext cx="167640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List: </a:t>
            </a:r>
          </a:p>
          <a:p>
            <a:r>
              <a:rPr lang="pt-BR" dirty="0" smtClean="0"/>
              <a:t>list&lt;char&gt; str;</a:t>
            </a:r>
            <a:endParaRPr lang="en-AU" dirty="0"/>
          </a:p>
        </p:txBody>
      </p:sp>
      <p:sp>
        <p:nvSpPr>
          <p:cNvPr id="12" name="Rectangle 11"/>
          <p:cNvSpPr/>
          <p:nvPr/>
        </p:nvSpPr>
        <p:spPr>
          <a:xfrm>
            <a:off x="7010400" y="979738"/>
            <a:ext cx="1648744" cy="2194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dirty="0" smtClean="0"/>
          </a:p>
          <a:p>
            <a:r>
              <a:rPr lang="en-AU" dirty="0" smtClean="0"/>
              <a:t>Stack: LIFO</a:t>
            </a:r>
          </a:p>
          <a:p>
            <a:r>
              <a:rPr lang="en-AU" dirty="0" smtClean="0"/>
              <a:t>stack&lt;char&gt; </a:t>
            </a:r>
            <a:r>
              <a:rPr lang="en-AU" dirty="0" err="1" smtClean="0"/>
              <a:t>str</a:t>
            </a:r>
            <a:r>
              <a:rPr lang="en-AU" dirty="0" smtClean="0"/>
              <a:t>;</a:t>
            </a:r>
            <a:endParaRPr lang="en-AU" dirty="0"/>
          </a:p>
        </p:txBody>
      </p:sp>
      <p:sp>
        <p:nvSpPr>
          <p:cNvPr id="13" name="Rectangle 12"/>
          <p:cNvSpPr/>
          <p:nvPr/>
        </p:nvSpPr>
        <p:spPr>
          <a:xfrm>
            <a:off x="6019800" y="3352800"/>
            <a:ext cx="2438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7663" algn="l"/>
              </a:tabLst>
            </a:pPr>
            <a:r>
              <a:rPr lang="en-AU" dirty="0" smtClean="0"/>
              <a:t>	Queue: FIFO</a:t>
            </a:r>
          </a:p>
          <a:p>
            <a:pPr>
              <a:tabLst>
                <a:tab pos="347663" algn="l"/>
              </a:tabLst>
            </a:pPr>
            <a:r>
              <a:rPr lang="pt-BR" dirty="0" smtClean="0"/>
              <a:t>	queue&lt;char&gt; str;</a:t>
            </a:r>
            <a:endParaRPr lang="en-AU" dirty="0"/>
          </a:p>
        </p:txBody>
      </p:sp>
      <p:sp>
        <p:nvSpPr>
          <p:cNvPr id="14" name="Flowchart: Manual Input 13"/>
          <p:cNvSpPr/>
          <p:nvPr/>
        </p:nvSpPr>
        <p:spPr>
          <a:xfrm>
            <a:off x="5334000" y="4393739"/>
            <a:ext cx="3360105" cy="1447801"/>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lvl="1">
              <a:tabLst>
                <a:tab pos="347663" algn="l"/>
              </a:tabLst>
            </a:pPr>
            <a:r>
              <a:rPr lang="en-AU" dirty="0" smtClean="0"/>
              <a:t>Priority Queue: </a:t>
            </a:r>
            <a:r>
              <a:rPr lang="en-AU" dirty="0"/>
              <a:t>O</a:t>
            </a:r>
            <a:r>
              <a:rPr lang="en-AU" dirty="0" smtClean="0"/>
              <a:t>rganised</a:t>
            </a:r>
          </a:p>
          <a:p>
            <a:pPr marL="169863" lvl="1">
              <a:tabLst>
                <a:tab pos="347663" algn="l"/>
              </a:tabLst>
            </a:pPr>
            <a:r>
              <a:rPr lang="en-AU" dirty="0" err="1" smtClean="0"/>
              <a:t>priority_queue</a:t>
            </a:r>
            <a:r>
              <a:rPr lang="en-AU" dirty="0" smtClean="0"/>
              <a:t>&lt;char&gt; </a:t>
            </a:r>
            <a:r>
              <a:rPr lang="en-AU" dirty="0" err="1" smtClean="0"/>
              <a:t>str</a:t>
            </a:r>
            <a:r>
              <a:rPr lang="en-AU" dirty="0" smtClean="0"/>
              <a:t>;</a:t>
            </a:r>
            <a:endParaRPr lang="en-AU" dirty="0"/>
          </a:p>
        </p:txBody>
      </p:sp>
      <p:sp>
        <p:nvSpPr>
          <p:cNvPr id="17" name="Rectangle 16"/>
          <p:cNvSpPr/>
          <p:nvPr/>
        </p:nvSpPr>
        <p:spPr>
          <a:xfrm>
            <a:off x="127000" y="524935"/>
            <a:ext cx="4597400" cy="1761066"/>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r"/>
            <a:r>
              <a:rPr lang="en-AU" dirty="0" smtClean="0">
                <a:solidFill>
                  <a:schemeClr val="accent2">
                    <a:lumMod val="75000"/>
                  </a:schemeClr>
                </a:solidFill>
              </a:rPr>
              <a:t>Base Standard</a:t>
            </a:r>
            <a:endParaRPr lang="en-AU" dirty="0">
              <a:solidFill>
                <a:schemeClr val="accent2">
                  <a:lumMod val="75000"/>
                </a:schemeClr>
              </a:solidFill>
            </a:endParaRPr>
          </a:p>
        </p:txBody>
      </p:sp>
      <p:sp>
        <p:nvSpPr>
          <p:cNvPr id="18" name="Rounded Rectangle 17"/>
          <p:cNvSpPr/>
          <p:nvPr/>
        </p:nvSpPr>
        <p:spPr>
          <a:xfrm>
            <a:off x="152401" y="3971668"/>
            <a:ext cx="3004526" cy="1876194"/>
          </a:xfrm>
          <a:prstGeom prst="roundRect">
            <a:avLst>
              <a:gd name="adj" fmla="val 13351"/>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r"/>
            <a:r>
              <a:rPr lang="en-AU" dirty="0" smtClean="0">
                <a:solidFill>
                  <a:schemeClr val="accent2">
                    <a:lumMod val="75000"/>
                  </a:schemeClr>
                </a:solidFill>
              </a:rPr>
              <a:t>Dynamic</a:t>
            </a:r>
            <a:endParaRPr lang="en-AU" dirty="0">
              <a:solidFill>
                <a:schemeClr val="accent2">
                  <a:lumMod val="75000"/>
                </a:schemeClr>
              </a:solidFill>
            </a:endParaRPr>
          </a:p>
        </p:txBody>
      </p:sp>
      <p:cxnSp>
        <p:nvCxnSpPr>
          <p:cNvPr id="22" name="Straight Arrow Connector 21"/>
          <p:cNvCxnSpPr/>
          <p:nvPr/>
        </p:nvCxnSpPr>
        <p:spPr>
          <a:xfrm flipV="1">
            <a:off x="914400" y="5105400"/>
            <a:ext cx="581603" cy="957"/>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flipV="1">
            <a:off x="1600200" y="4267200"/>
            <a:ext cx="581603" cy="957"/>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914400" y="5257800"/>
            <a:ext cx="581603" cy="957"/>
          </a:xfrm>
          <a:prstGeom prst="straightConnector1">
            <a:avLst/>
          </a:prstGeom>
          <a:ln w="28575">
            <a:headEnd type="triangl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a:xfrm>
            <a:off x="3505200" y="4191000"/>
            <a:ext cx="615950" cy="313267"/>
          </a:xfrm>
          <a:prstGeom prst="ellipse">
            <a:avLst/>
          </a:prstGeom>
          <a:solidFill>
            <a:schemeClr val="accent2">
              <a:lumMod val="75000"/>
            </a:schemeClr>
          </a:solidFill>
          <a:ln w="38100"/>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r"/>
            <a:endParaRPr lang="en-AU" dirty="0">
              <a:solidFill>
                <a:schemeClr val="accent2">
                  <a:lumMod val="75000"/>
                </a:schemeClr>
              </a:solidFill>
            </a:endParaRPr>
          </a:p>
        </p:txBody>
      </p:sp>
      <p:sp>
        <p:nvSpPr>
          <p:cNvPr id="28" name="Oval 27"/>
          <p:cNvSpPr/>
          <p:nvPr/>
        </p:nvSpPr>
        <p:spPr>
          <a:xfrm>
            <a:off x="3702051" y="4758267"/>
            <a:ext cx="615950" cy="313267"/>
          </a:xfrm>
          <a:prstGeom prst="ellipse">
            <a:avLst/>
          </a:prstGeom>
          <a:solidFill>
            <a:schemeClr val="accent2">
              <a:lumMod val="75000"/>
            </a:schemeClr>
          </a:solidFill>
          <a:ln w="38100"/>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r"/>
            <a:endParaRPr lang="en-AU" dirty="0">
              <a:solidFill>
                <a:schemeClr val="accent2">
                  <a:lumMod val="75000"/>
                </a:schemeClr>
              </a:solidFill>
            </a:endParaRPr>
          </a:p>
        </p:txBody>
      </p:sp>
      <p:sp>
        <p:nvSpPr>
          <p:cNvPr id="29" name="Oval 28"/>
          <p:cNvSpPr/>
          <p:nvPr/>
        </p:nvSpPr>
        <p:spPr>
          <a:xfrm>
            <a:off x="3632200" y="5410200"/>
            <a:ext cx="615950" cy="313267"/>
          </a:xfrm>
          <a:prstGeom prst="ellipse">
            <a:avLst/>
          </a:prstGeom>
          <a:solidFill>
            <a:schemeClr val="accent2">
              <a:lumMod val="75000"/>
            </a:schemeClr>
          </a:solidFill>
          <a:ln w="38100"/>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r"/>
            <a:endParaRPr lang="en-AU" dirty="0">
              <a:solidFill>
                <a:schemeClr val="accent2">
                  <a:lumMod val="75000"/>
                </a:schemeClr>
              </a:solidFill>
            </a:endParaRPr>
          </a:p>
        </p:txBody>
      </p:sp>
      <p:cxnSp>
        <p:nvCxnSpPr>
          <p:cNvPr id="33" name="Straight Arrow Connector 32"/>
          <p:cNvCxnSpPr>
            <a:stCxn id="18" idx="3"/>
            <a:endCxn id="27" idx="2"/>
          </p:cNvCxnSpPr>
          <p:nvPr/>
        </p:nvCxnSpPr>
        <p:spPr>
          <a:xfrm flipV="1">
            <a:off x="3156927" y="4347634"/>
            <a:ext cx="348273" cy="56213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stCxn id="27" idx="4"/>
            <a:endCxn id="28" idx="0"/>
          </p:cNvCxnSpPr>
          <p:nvPr/>
        </p:nvCxnSpPr>
        <p:spPr>
          <a:xfrm rot="16200000" flipH="1">
            <a:off x="3784600" y="4532841"/>
            <a:ext cx="254000" cy="19685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28" idx="4"/>
            <a:endCxn id="29" idx="0"/>
          </p:cNvCxnSpPr>
          <p:nvPr/>
        </p:nvCxnSpPr>
        <p:spPr>
          <a:xfrm rot="5400000">
            <a:off x="3805768" y="5205942"/>
            <a:ext cx="338666" cy="6985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55" name="TextBox 54"/>
          <p:cNvSpPr txBox="1"/>
          <p:nvPr/>
        </p:nvSpPr>
        <p:spPr>
          <a:xfrm>
            <a:off x="0" y="5934670"/>
            <a:ext cx="4337598" cy="923330"/>
          </a:xfrm>
          <a:prstGeom prst="rect">
            <a:avLst/>
          </a:prstGeom>
          <a:noFill/>
        </p:spPr>
        <p:txBody>
          <a:bodyPr wrap="none" rtlCol="0">
            <a:spAutoFit/>
          </a:bodyPr>
          <a:lstStyle/>
          <a:p>
            <a:r>
              <a:rPr lang="en-AU" dirty="0" smtClean="0">
                <a:solidFill>
                  <a:schemeClr val="bg2">
                    <a:lumMod val="50000"/>
                  </a:schemeClr>
                </a:solidFill>
              </a:rPr>
              <a:t>Sequence container are </a:t>
            </a:r>
            <a:r>
              <a:rPr lang="en-AU" b="1" dirty="0" smtClean="0">
                <a:solidFill>
                  <a:schemeClr val="bg2">
                    <a:lumMod val="50000"/>
                  </a:schemeClr>
                </a:solidFill>
              </a:rPr>
              <a:t>“built from scratch”</a:t>
            </a:r>
          </a:p>
          <a:p>
            <a:r>
              <a:rPr lang="en-AU" dirty="0" smtClean="0">
                <a:solidFill>
                  <a:schemeClr val="bg2">
                    <a:lumMod val="50000"/>
                  </a:schemeClr>
                </a:solidFill>
              </a:rPr>
              <a:t>Different data structure and algorithm time</a:t>
            </a:r>
          </a:p>
          <a:p>
            <a:r>
              <a:rPr lang="en-AU" dirty="0" smtClean="0">
                <a:solidFill>
                  <a:schemeClr val="bg2">
                    <a:lumMod val="50000"/>
                  </a:schemeClr>
                </a:solidFill>
              </a:rPr>
              <a:t>Insert(), delete(), get()</a:t>
            </a:r>
          </a:p>
        </p:txBody>
      </p:sp>
      <p:sp>
        <p:nvSpPr>
          <p:cNvPr id="56" name="TextBox 55"/>
          <p:cNvSpPr txBox="1"/>
          <p:nvPr/>
        </p:nvSpPr>
        <p:spPr>
          <a:xfrm>
            <a:off x="4190999" y="5833070"/>
            <a:ext cx="4819653" cy="923330"/>
          </a:xfrm>
          <a:prstGeom prst="rect">
            <a:avLst/>
          </a:prstGeom>
          <a:noFill/>
        </p:spPr>
        <p:txBody>
          <a:bodyPr wrap="square" rtlCol="0">
            <a:spAutoFit/>
          </a:bodyPr>
          <a:lstStyle/>
          <a:p>
            <a:pPr algn="r"/>
            <a:r>
              <a:rPr lang="en-AU" dirty="0" smtClean="0">
                <a:solidFill>
                  <a:schemeClr val="bg2">
                    <a:lumMod val="50000"/>
                  </a:schemeClr>
                </a:solidFill>
              </a:rPr>
              <a:t>Container adapter are</a:t>
            </a:r>
          </a:p>
          <a:p>
            <a:pPr algn="r"/>
            <a:r>
              <a:rPr lang="en-AU" b="1" dirty="0" smtClean="0">
                <a:solidFill>
                  <a:schemeClr val="bg2">
                    <a:lumMod val="50000"/>
                  </a:schemeClr>
                </a:solidFill>
              </a:rPr>
              <a:t>behaviours</a:t>
            </a:r>
            <a:r>
              <a:rPr lang="en-AU" dirty="0" smtClean="0">
                <a:solidFill>
                  <a:schemeClr val="bg2">
                    <a:lumMod val="50000"/>
                  </a:schemeClr>
                </a:solidFill>
              </a:rPr>
              <a:t> added on top of </a:t>
            </a:r>
            <a:r>
              <a:rPr lang="en-AU" b="1" dirty="0" smtClean="0">
                <a:solidFill>
                  <a:schemeClr val="bg2">
                    <a:lumMod val="50000"/>
                  </a:schemeClr>
                </a:solidFill>
              </a:rPr>
              <a:t>Sequence Container</a:t>
            </a:r>
          </a:p>
          <a:p>
            <a:pPr algn="r"/>
            <a:r>
              <a:rPr lang="en-AU" dirty="0" smtClean="0">
                <a:solidFill>
                  <a:schemeClr val="bg2">
                    <a:lumMod val="50000"/>
                  </a:schemeClr>
                </a:solidFill>
              </a:rPr>
              <a:t>Data is controlled by push(), pop()</a:t>
            </a:r>
          </a:p>
        </p:txBody>
      </p:sp>
      <p:sp>
        <p:nvSpPr>
          <p:cNvPr id="57" name="Pentagon 56"/>
          <p:cNvSpPr/>
          <p:nvPr/>
        </p:nvSpPr>
        <p:spPr>
          <a:xfrm>
            <a:off x="6800850" y="889000"/>
            <a:ext cx="927100" cy="36406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Push()</a:t>
            </a:r>
            <a:endParaRPr lang="en-AU" dirty="0"/>
          </a:p>
        </p:txBody>
      </p:sp>
      <p:sp>
        <p:nvSpPr>
          <p:cNvPr id="58" name="Pentagon 57"/>
          <p:cNvSpPr/>
          <p:nvPr/>
        </p:nvSpPr>
        <p:spPr>
          <a:xfrm>
            <a:off x="8127999" y="863601"/>
            <a:ext cx="927100" cy="36406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Pop()</a:t>
            </a:r>
            <a:endParaRPr lang="en-AU" dirty="0"/>
          </a:p>
        </p:txBody>
      </p:sp>
      <p:sp>
        <p:nvSpPr>
          <p:cNvPr id="59" name="Pentagon 58"/>
          <p:cNvSpPr/>
          <p:nvPr/>
        </p:nvSpPr>
        <p:spPr>
          <a:xfrm>
            <a:off x="5410200" y="3505200"/>
            <a:ext cx="927100" cy="36406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Push()</a:t>
            </a:r>
            <a:endParaRPr lang="en-AU" dirty="0"/>
          </a:p>
        </p:txBody>
      </p:sp>
      <p:sp>
        <p:nvSpPr>
          <p:cNvPr id="60" name="Pentagon 59"/>
          <p:cNvSpPr/>
          <p:nvPr/>
        </p:nvSpPr>
        <p:spPr>
          <a:xfrm>
            <a:off x="8216901" y="4910668"/>
            <a:ext cx="927100" cy="36406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Pop()</a:t>
            </a:r>
            <a:endParaRPr lang="en-AU" dirty="0"/>
          </a:p>
        </p:txBody>
      </p:sp>
      <p:sp>
        <p:nvSpPr>
          <p:cNvPr id="61" name="Pentagon 60"/>
          <p:cNvSpPr/>
          <p:nvPr/>
        </p:nvSpPr>
        <p:spPr>
          <a:xfrm rot="5400000">
            <a:off x="6853830" y="4322075"/>
            <a:ext cx="905933" cy="440393"/>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Push()</a:t>
            </a:r>
            <a:endParaRPr lang="en-AU" dirty="0"/>
          </a:p>
        </p:txBody>
      </p:sp>
      <p:sp>
        <p:nvSpPr>
          <p:cNvPr id="34" name="Pentagon 33"/>
          <p:cNvSpPr/>
          <p:nvPr/>
        </p:nvSpPr>
        <p:spPr>
          <a:xfrm>
            <a:off x="8216901" y="3513669"/>
            <a:ext cx="927100" cy="36406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Pop()</a:t>
            </a:r>
            <a:endParaRPr lang="en-AU" dirty="0"/>
          </a:p>
        </p:txBody>
      </p:sp>
      <p:sp>
        <p:nvSpPr>
          <p:cNvPr id="35" name="TextBox 34"/>
          <p:cNvSpPr txBox="1"/>
          <p:nvPr/>
        </p:nvSpPr>
        <p:spPr>
          <a:xfrm>
            <a:off x="685800" y="2362200"/>
            <a:ext cx="3234854" cy="646331"/>
          </a:xfrm>
          <a:prstGeom prst="rect">
            <a:avLst/>
          </a:prstGeom>
          <a:noFill/>
        </p:spPr>
        <p:txBody>
          <a:bodyPr wrap="square" rtlCol="0">
            <a:spAutoFit/>
          </a:bodyPr>
          <a:lstStyle/>
          <a:p>
            <a:r>
              <a:rPr lang="en-AU" b="1" dirty="0" smtClean="0">
                <a:solidFill>
                  <a:schemeClr val="bg2">
                    <a:lumMod val="50000"/>
                  </a:schemeClr>
                </a:solidFill>
              </a:rPr>
              <a:t>A </a:t>
            </a:r>
            <a:r>
              <a:rPr lang="en-AU" b="1" dirty="0" err="1" smtClean="0">
                <a:solidFill>
                  <a:schemeClr val="bg2">
                    <a:lumMod val="50000"/>
                  </a:schemeClr>
                </a:solidFill>
              </a:rPr>
              <a:t>deque</a:t>
            </a:r>
            <a:r>
              <a:rPr lang="en-AU" b="1" dirty="0" smtClean="0">
                <a:solidFill>
                  <a:schemeClr val="bg2">
                    <a:lumMod val="50000"/>
                  </a:schemeClr>
                </a:solidFill>
              </a:rPr>
              <a:t> is both</a:t>
            </a:r>
          </a:p>
          <a:p>
            <a:r>
              <a:rPr lang="en-AU" b="1" dirty="0" smtClean="0">
                <a:solidFill>
                  <a:schemeClr val="bg2">
                    <a:lumMod val="50000"/>
                  </a:schemeClr>
                </a:solidFill>
              </a:rPr>
              <a:t>   base standard and dynamic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351" y="203201"/>
            <a:ext cx="1457515" cy="461665"/>
          </a:xfrm>
          <a:prstGeom prst="rect">
            <a:avLst/>
          </a:prstGeom>
          <a:noFill/>
        </p:spPr>
        <p:txBody>
          <a:bodyPr wrap="none" rtlCol="0">
            <a:spAutoFit/>
          </a:bodyPr>
          <a:lstStyle/>
          <a:p>
            <a:r>
              <a:rPr lang="en-AU" sz="2400" dirty="0" smtClean="0"/>
              <a:t>Templates</a:t>
            </a:r>
            <a:endParaRPr lang="en-AU" sz="2400" dirty="0"/>
          </a:p>
        </p:txBody>
      </p:sp>
      <p:sp>
        <p:nvSpPr>
          <p:cNvPr id="5" name="TextBox 4"/>
          <p:cNvSpPr txBox="1"/>
          <p:nvPr/>
        </p:nvSpPr>
        <p:spPr>
          <a:xfrm>
            <a:off x="311150" y="872066"/>
            <a:ext cx="3821815" cy="2893100"/>
          </a:xfrm>
          <a:prstGeom prst="rect">
            <a:avLst/>
          </a:prstGeom>
          <a:noFill/>
        </p:spPr>
        <p:txBody>
          <a:bodyPr wrap="none" rtlCol="0">
            <a:spAutoFit/>
          </a:bodyPr>
          <a:lstStyle/>
          <a:p>
            <a:r>
              <a:rPr lang="en-AU" sz="1400" dirty="0" smtClean="0">
                <a:solidFill>
                  <a:schemeClr val="accent1">
                    <a:lumMod val="50000"/>
                  </a:schemeClr>
                </a:solidFill>
              </a:rPr>
              <a:t>#include &lt;</a:t>
            </a:r>
            <a:r>
              <a:rPr lang="en-AU" sz="1400" dirty="0" err="1" smtClean="0">
                <a:solidFill>
                  <a:schemeClr val="accent1">
                    <a:lumMod val="50000"/>
                  </a:schemeClr>
                </a:solidFill>
              </a:rPr>
              <a:t>iostream</a:t>
            </a:r>
            <a:r>
              <a:rPr lang="en-AU" sz="1400" dirty="0" smtClean="0">
                <a:solidFill>
                  <a:schemeClr val="accent1">
                    <a:lumMod val="50000"/>
                  </a:schemeClr>
                </a:solidFill>
              </a:rPr>
              <a:t>&gt; </a:t>
            </a:r>
          </a:p>
          <a:p>
            <a:r>
              <a:rPr lang="en-AU" sz="1400" dirty="0" smtClean="0">
                <a:solidFill>
                  <a:srgbClr val="7030A0"/>
                </a:solidFill>
              </a:rPr>
              <a:t>using namespace </a:t>
            </a:r>
            <a:r>
              <a:rPr lang="en-AU" sz="1400" dirty="0" smtClean="0">
                <a:solidFill>
                  <a:schemeClr val="accent6">
                    <a:lumMod val="75000"/>
                  </a:schemeClr>
                </a:solidFill>
              </a:rPr>
              <a:t>std</a:t>
            </a:r>
            <a:r>
              <a:rPr lang="en-AU" sz="1400" dirty="0" smtClean="0"/>
              <a:t>; </a:t>
            </a:r>
          </a:p>
          <a:p>
            <a:endParaRPr lang="en-AU" sz="1400" dirty="0" smtClean="0"/>
          </a:p>
          <a:p>
            <a:r>
              <a:rPr lang="en-AU" sz="1400" dirty="0" smtClean="0">
                <a:solidFill>
                  <a:srgbClr val="7030A0"/>
                </a:solidFill>
              </a:rPr>
              <a:t>template</a:t>
            </a:r>
            <a:r>
              <a:rPr lang="en-AU" sz="1400" dirty="0" smtClean="0"/>
              <a:t> &lt;</a:t>
            </a:r>
            <a:r>
              <a:rPr lang="en-AU" sz="1400" dirty="0" err="1" smtClean="0">
                <a:solidFill>
                  <a:srgbClr val="7030A0"/>
                </a:solidFill>
              </a:rPr>
              <a:t>typename</a:t>
            </a:r>
            <a:r>
              <a:rPr lang="en-AU" sz="1400" dirty="0" smtClean="0"/>
              <a:t> T&gt; </a:t>
            </a:r>
          </a:p>
          <a:p>
            <a:r>
              <a:rPr lang="en-AU" sz="1400" dirty="0" smtClean="0"/>
              <a:t>T </a:t>
            </a:r>
            <a:r>
              <a:rPr lang="en-AU" sz="1400" dirty="0" err="1" smtClean="0">
                <a:solidFill>
                  <a:schemeClr val="accent6">
                    <a:lumMod val="75000"/>
                  </a:schemeClr>
                </a:solidFill>
              </a:rPr>
              <a:t>myMax</a:t>
            </a:r>
            <a:r>
              <a:rPr lang="en-AU" sz="1400" dirty="0" smtClean="0"/>
              <a:t>(T x, T y) { </a:t>
            </a:r>
          </a:p>
          <a:p>
            <a:r>
              <a:rPr lang="en-AU" sz="1400" dirty="0">
                <a:solidFill>
                  <a:schemeClr val="bg2">
                    <a:lumMod val="50000"/>
                  </a:schemeClr>
                </a:solidFill>
              </a:rPr>
              <a:t>//if(x &gt; y) return x; else return y;}</a:t>
            </a:r>
            <a:endParaRPr lang="en-AU" sz="1400" dirty="0" smtClean="0">
              <a:solidFill>
                <a:schemeClr val="bg2">
                  <a:lumMod val="50000"/>
                </a:schemeClr>
              </a:solidFill>
            </a:endParaRPr>
          </a:p>
          <a:p>
            <a:r>
              <a:rPr lang="en-AU" sz="1400" dirty="0" smtClean="0">
                <a:solidFill>
                  <a:srgbClr val="7030A0"/>
                </a:solidFill>
              </a:rPr>
              <a:t>return</a:t>
            </a:r>
            <a:r>
              <a:rPr lang="en-AU" sz="1400" dirty="0" smtClean="0"/>
              <a:t> (x &gt; y)? x: y; } </a:t>
            </a:r>
          </a:p>
          <a:p>
            <a:endParaRPr lang="en-AU" sz="1400" dirty="0" smtClean="0"/>
          </a:p>
          <a:p>
            <a:r>
              <a:rPr lang="en-AU" sz="1400" dirty="0" err="1" smtClean="0">
                <a:solidFill>
                  <a:schemeClr val="accent1">
                    <a:lumMod val="50000"/>
                  </a:schemeClr>
                </a:solidFill>
              </a:rPr>
              <a:t>int</a:t>
            </a:r>
            <a:r>
              <a:rPr lang="en-AU" sz="1400" dirty="0" smtClean="0"/>
              <a:t> </a:t>
            </a:r>
            <a:r>
              <a:rPr lang="en-AU" sz="1400" dirty="0" smtClean="0">
                <a:solidFill>
                  <a:schemeClr val="accent6">
                    <a:lumMod val="75000"/>
                  </a:schemeClr>
                </a:solidFill>
              </a:rPr>
              <a:t>main</a:t>
            </a:r>
            <a:r>
              <a:rPr lang="en-AU" sz="1400" dirty="0" smtClean="0"/>
              <a:t>() { </a:t>
            </a:r>
          </a:p>
          <a:p>
            <a:r>
              <a:rPr lang="en-AU" sz="1400" dirty="0" err="1" smtClean="0"/>
              <a:t>cout</a:t>
            </a:r>
            <a:r>
              <a:rPr lang="en-AU" sz="1400" dirty="0" smtClean="0"/>
              <a:t> &lt;&lt; </a:t>
            </a:r>
            <a:r>
              <a:rPr lang="en-AU" sz="1400" dirty="0" err="1" smtClean="0"/>
              <a:t>myMax</a:t>
            </a:r>
            <a:r>
              <a:rPr lang="en-AU" sz="1400" dirty="0" smtClean="0"/>
              <a:t>&lt;</a:t>
            </a:r>
            <a:r>
              <a:rPr lang="en-AU" sz="1400" dirty="0" err="1" smtClean="0">
                <a:solidFill>
                  <a:schemeClr val="accent1">
                    <a:lumMod val="50000"/>
                  </a:schemeClr>
                </a:solidFill>
              </a:rPr>
              <a:t>int</a:t>
            </a:r>
            <a:r>
              <a:rPr lang="en-AU" sz="1400" dirty="0" smtClean="0"/>
              <a:t>&gt;(</a:t>
            </a:r>
            <a:r>
              <a:rPr lang="en-AU" sz="1400" dirty="0" smtClean="0">
                <a:solidFill>
                  <a:schemeClr val="accent2">
                    <a:lumMod val="75000"/>
                  </a:schemeClr>
                </a:solidFill>
              </a:rPr>
              <a:t>10</a:t>
            </a:r>
            <a:r>
              <a:rPr lang="en-AU" sz="1400" dirty="0" smtClean="0"/>
              <a:t>, </a:t>
            </a:r>
            <a:r>
              <a:rPr lang="en-AU" sz="1400" dirty="0" smtClean="0">
                <a:solidFill>
                  <a:schemeClr val="accent2">
                    <a:lumMod val="75000"/>
                  </a:schemeClr>
                </a:solidFill>
              </a:rPr>
              <a:t>42</a:t>
            </a:r>
            <a:r>
              <a:rPr lang="en-AU" sz="1400" dirty="0" smtClean="0"/>
              <a:t>) &lt;&lt; </a:t>
            </a:r>
            <a:r>
              <a:rPr lang="en-AU" sz="1400" dirty="0" err="1" smtClean="0"/>
              <a:t>endl</a:t>
            </a:r>
            <a:r>
              <a:rPr lang="en-AU" sz="1400" dirty="0" smtClean="0"/>
              <a:t>;</a:t>
            </a:r>
          </a:p>
          <a:p>
            <a:r>
              <a:rPr lang="en-AU" sz="1400" dirty="0" err="1" smtClean="0"/>
              <a:t>cout</a:t>
            </a:r>
            <a:r>
              <a:rPr lang="en-AU" sz="1400" dirty="0" smtClean="0"/>
              <a:t> &lt;&lt; </a:t>
            </a:r>
            <a:r>
              <a:rPr lang="en-AU" sz="1400" dirty="0" err="1" smtClean="0"/>
              <a:t>myMax</a:t>
            </a:r>
            <a:r>
              <a:rPr lang="en-AU" sz="1400" dirty="0" smtClean="0"/>
              <a:t>&lt;</a:t>
            </a:r>
            <a:r>
              <a:rPr lang="en-AU" sz="1400" dirty="0" smtClean="0">
                <a:solidFill>
                  <a:schemeClr val="accent1">
                    <a:lumMod val="50000"/>
                  </a:schemeClr>
                </a:solidFill>
              </a:rPr>
              <a:t>double</a:t>
            </a:r>
            <a:r>
              <a:rPr lang="en-AU" sz="1400" dirty="0" smtClean="0"/>
              <a:t>&gt;(</a:t>
            </a:r>
            <a:r>
              <a:rPr lang="en-AU" sz="1400" dirty="0" smtClean="0">
                <a:solidFill>
                  <a:schemeClr val="accent2">
                    <a:lumMod val="75000"/>
                  </a:schemeClr>
                </a:solidFill>
              </a:rPr>
              <a:t>0.0001</a:t>
            </a:r>
            <a:r>
              <a:rPr lang="en-AU" sz="1400" dirty="0" smtClean="0"/>
              <a:t>, </a:t>
            </a:r>
            <a:r>
              <a:rPr lang="en-AU" sz="1400" dirty="0" smtClean="0">
                <a:solidFill>
                  <a:schemeClr val="accent2">
                    <a:lumMod val="75000"/>
                  </a:schemeClr>
                </a:solidFill>
              </a:rPr>
              <a:t>101.01</a:t>
            </a:r>
            <a:r>
              <a:rPr lang="en-AU" sz="1400" dirty="0" smtClean="0"/>
              <a:t>) &lt;&lt; </a:t>
            </a:r>
            <a:r>
              <a:rPr lang="en-AU" sz="1400" dirty="0" err="1" smtClean="0"/>
              <a:t>endl</a:t>
            </a:r>
            <a:r>
              <a:rPr lang="en-AU" sz="1400" dirty="0" smtClean="0"/>
              <a:t>;</a:t>
            </a:r>
          </a:p>
          <a:p>
            <a:r>
              <a:rPr lang="en-AU" sz="1400" dirty="0" err="1" smtClean="0"/>
              <a:t>cout</a:t>
            </a:r>
            <a:r>
              <a:rPr lang="en-AU" sz="1400" dirty="0" smtClean="0"/>
              <a:t> &lt;&lt; </a:t>
            </a:r>
            <a:r>
              <a:rPr lang="en-AU" sz="1400" dirty="0" err="1" smtClean="0"/>
              <a:t>myMax</a:t>
            </a:r>
            <a:r>
              <a:rPr lang="en-AU" sz="1400" dirty="0" smtClean="0"/>
              <a:t>&lt;</a:t>
            </a:r>
            <a:r>
              <a:rPr lang="en-AU" sz="1400" dirty="0" smtClean="0">
                <a:solidFill>
                  <a:schemeClr val="accent1">
                    <a:lumMod val="50000"/>
                  </a:schemeClr>
                </a:solidFill>
              </a:rPr>
              <a:t>char</a:t>
            </a:r>
            <a:r>
              <a:rPr lang="en-AU" sz="1400" dirty="0" smtClean="0"/>
              <a:t>&gt;(</a:t>
            </a:r>
            <a:r>
              <a:rPr lang="en-AU" sz="1400" dirty="0" smtClean="0">
                <a:solidFill>
                  <a:srgbClr val="FF0000"/>
                </a:solidFill>
              </a:rPr>
              <a:t>'z'</a:t>
            </a:r>
            <a:r>
              <a:rPr lang="en-AU" sz="1400" dirty="0" smtClean="0"/>
              <a:t>, </a:t>
            </a:r>
            <a:r>
              <a:rPr lang="en-AU" sz="1400" dirty="0" smtClean="0">
                <a:solidFill>
                  <a:srgbClr val="FF0000"/>
                </a:solidFill>
              </a:rPr>
              <a:t>'a'</a:t>
            </a:r>
            <a:r>
              <a:rPr lang="en-AU" sz="1400" dirty="0" smtClean="0"/>
              <a:t>) &lt;&lt; </a:t>
            </a:r>
            <a:r>
              <a:rPr lang="en-AU" sz="1400" dirty="0" err="1" smtClean="0"/>
              <a:t>endl</a:t>
            </a:r>
            <a:r>
              <a:rPr lang="en-AU" sz="1400" dirty="0" smtClean="0"/>
              <a:t>;</a:t>
            </a:r>
          </a:p>
          <a:p>
            <a:r>
              <a:rPr lang="en-AU" sz="1400" dirty="0" smtClean="0">
                <a:solidFill>
                  <a:srgbClr val="7030A0"/>
                </a:solidFill>
              </a:rPr>
              <a:t>return</a:t>
            </a:r>
            <a:r>
              <a:rPr lang="en-AU" sz="1400" dirty="0" smtClean="0"/>
              <a:t> </a:t>
            </a:r>
            <a:r>
              <a:rPr lang="en-AU" sz="1400" dirty="0" smtClean="0">
                <a:solidFill>
                  <a:schemeClr val="accent2">
                    <a:lumMod val="75000"/>
                  </a:schemeClr>
                </a:solidFill>
              </a:rPr>
              <a:t>0</a:t>
            </a:r>
            <a:r>
              <a:rPr lang="en-AU" sz="1400" dirty="0" smtClean="0"/>
              <a:t>; }</a:t>
            </a:r>
            <a:endParaRPr lang="en-AU" sz="1400" dirty="0"/>
          </a:p>
        </p:txBody>
      </p:sp>
      <p:sp>
        <p:nvSpPr>
          <p:cNvPr id="6" name="TextBox 5"/>
          <p:cNvSpPr txBox="1"/>
          <p:nvPr/>
        </p:nvSpPr>
        <p:spPr>
          <a:xfrm>
            <a:off x="4572000" y="1676400"/>
            <a:ext cx="4033220" cy="2462213"/>
          </a:xfrm>
          <a:prstGeom prst="rect">
            <a:avLst/>
          </a:prstGeom>
          <a:noFill/>
        </p:spPr>
        <p:txBody>
          <a:bodyPr wrap="none" rtlCol="0">
            <a:spAutoFit/>
          </a:bodyPr>
          <a:lstStyle/>
          <a:p>
            <a:r>
              <a:rPr lang="en-AU" sz="1400" dirty="0" smtClean="0">
                <a:solidFill>
                  <a:schemeClr val="accent1">
                    <a:lumMod val="50000"/>
                  </a:schemeClr>
                </a:solidFill>
              </a:rPr>
              <a:t>#include&lt;</a:t>
            </a:r>
            <a:r>
              <a:rPr lang="en-AU" sz="1400" dirty="0" err="1" smtClean="0">
                <a:solidFill>
                  <a:schemeClr val="accent1">
                    <a:lumMod val="50000"/>
                  </a:schemeClr>
                </a:solidFill>
              </a:rPr>
              <a:t>iostream</a:t>
            </a:r>
            <a:r>
              <a:rPr lang="en-AU" sz="1400" dirty="0" smtClean="0">
                <a:solidFill>
                  <a:schemeClr val="accent1">
                    <a:lumMod val="50000"/>
                  </a:schemeClr>
                </a:solidFill>
              </a:rPr>
              <a:t>&gt; </a:t>
            </a:r>
          </a:p>
          <a:p>
            <a:r>
              <a:rPr lang="en-AU" sz="1400" dirty="0" smtClean="0">
                <a:solidFill>
                  <a:srgbClr val="7030A0"/>
                </a:solidFill>
              </a:rPr>
              <a:t>using namespace </a:t>
            </a:r>
            <a:r>
              <a:rPr lang="en-AU" sz="1400" dirty="0" smtClean="0">
                <a:solidFill>
                  <a:schemeClr val="accent6">
                    <a:lumMod val="75000"/>
                  </a:schemeClr>
                </a:solidFill>
              </a:rPr>
              <a:t>std</a:t>
            </a:r>
            <a:r>
              <a:rPr lang="en-AU" sz="1400" dirty="0" smtClean="0"/>
              <a:t>; </a:t>
            </a:r>
          </a:p>
          <a:p>
            <a:endParaRPr lang="en-AU" sz="1400" dirty="0" smtClean="0"/>
          </a:p>
          <a:p>
            <a:r>
              <a:rPr lang="en-AU" sz="1400" dirty="0" smtClean="0">
                <a:solidFill>
                  <a:srgbClr val="7030A0"/>
                </a:solidFill>
              </a:rPr>
              <a:t>template</a:t>
            </a:r>
            <a:r>
              <a:rPr lang="en-AU" sz="1400" dirty="0" smtClean="0"/>
              <a:t>&lt;</a:t>
            </a:r>
            <a:r>
              <a:rPr lang="en-AU" sz="1400" dirty="0" smtClean="0">
                <a:solidFill>
                  <a:srgbClr val="7030A0"/>
                </a:solidFill>
              </a:rPr>
              <a:t>class</a:t>
            </a:r>
            <a:r>
              <a:rPr lang="en-AU" sz="1400" dirty="0" smtClean="0"/>
              <a:t> </a:t>
            </a:r>
            <a:r>
              <a:rPr lang="en-AU" sz="1400" dirty="0" smtClean="0">
                <a:solidFill>
                  <a:schemeClr val="accent6">
                    <a:lumMod val="75000"/>
                  </a:schemeClr>
                </a:solidFill>
              </a:rPr>
              <a:t>T</a:t>
            </a:r>
            <a:r>
              <a:rPr lang="en-AU" sz="1400" dirty="0" smtClean="0"/>
              <a:t>, </a:t>
            </a:r>
            <a:r>
              <a:rPr lang="en-AU" sz="1400" dirty="0" smtClean="0">
                <a:solidFill>
                  <a:srgbClr val="7030A0"/>
                </a:solidFill>
              </a:rPr>
              <a:t>class</a:t>
            </a:r>
            <a:r>
              <a:rPr lang="en-AU" sz="1400" dirty="0" smtClean="0"/>
              <a:t> </a:t>
            </a:r>
            <a:r>
              <a:rPr lang="en-AU" sz="1400" dirty="0" smtClean="0">
                <a:solidFill>
                  <a:schemeClr val="accent6">
                    <a:lumMod val="75000"/>
                  </a:schemeClr>
                </a:solidFill>
              </a:rPr>
              <a:t>U</a:t>
            </a:r>
            <a:r>
              <a:rPr lang="en-AU" sz="1400" dirty="0" smtClean="0"/>
              <a:t>&gt; </a:t>
            </a:r>
          </a:p>
          <a:p>
            <a:r>
              <a:rPr lang="en-AU" sz="1400" dirty="0" smtClean="0">
                <a:solidFill>
                  <a:srgbClr val="7030A0"/>
                </a:solidFill>
              </a:rPr>
              <a:t>class</a:t>
            </a:r>
            <a:r>
              <a:rPr lang="en-AU" sz="1400" dirty="0" smtClean="0"/>
              <a:t> </a:t>
            </a:r>
            <a:r>
              <a:rPr lang="en-AU" sz="1400" dirty="0" smtClean="0">
                <a:solidFill>
                  <a:schemeClr val="accent6">
                    <a:lumMod val="75000"/>
                  </a:schemeClr>
                </a:solidFill>
              </a:rPr>
              <a:t>A</a:t>
            </a:r>
            <a:r>
              <a:rPr lang="en-AU" sz="1400" dirty="0" smtClean="0"/>
              <a:t> { T x; U y; </a:t>
            </a:r>
          </a:p>
          <a:p>
            <a:r>
              <a:rPr lang="en-AU" sz="1400" dirty="0" smtClean="0">
                <a:solidFill>
                  <a:srgbClr val="7030A0"/>
                </a:solidFill>
              </a:rPr>
              <a:t>public</a:t>
            </a:r>
            <a:r>
              <a:rPr lang="en-AU" sz="1400" dirty="0" smtClean="0"/>
              <a:t>: A() { </a:t>
            </a:r>
            <a:r>
              <a:rPr lang="en-AU" sz="1400" dirty="0" err="1" smtClean="0"/>
              <a:t>cout</a:t>
            </a:r>
            <a:r>
              <a:rPr lang="en-AU" sz="1400" dirty="0" smtClean="0"/>
              <a:t> &lt;&lt; </a:t>
            </a:r>
            <a:r>
              <a:rPr lang="en-AU" sz="1400" dirty="0" smtClean="0">
                <a:solidFill>
                  <a:srgbClr val="FF0000"/>
                </a:solidFill>
              </a:rPr>
              <a:t>"Constructor called" </a:t>
            </a:r>
            <a:r>
              <a:rPr lang="en-AU" sz="1400" dirty="0" smtClean="0"/>
              <a:t>&lt;&lt; </a:t>
            </a:r>
            <a:r>
              <a:rPr lang="en-AU" sz="1400" dirty="0" err="1" smtClean="0"/>
              <a:t>endl</a:t>
            </a:r>
            <a:r>
              <a:rPr lang="en-AU" sz="1400" dirty="0" smtClean="0"/>
              <a:t>; } }; </a:t>
            </a:r>
          </a:p>
          <a:p>
            <a:endParaRPr lang="en-AU" sz="1400" dirty="0" smtClean="0"/>
          </a:p>
          <a:p>
            <a:r>
              <a:rPr lang="en-AU" sz="1400" dirty="0" err="1" smtClean="0">
                <a:solidFill>
                  <a:schemeClr val="accent1">
                    <a:lumMod val="50000"/>
                  </a:schemeClr>
                </a:solidFill>
              </a:rPr>
              <a:t>int</a:t>
            </a:r>
            <a:r>
              <a:rPr lang="en-AU" sz="1400" dirty="0" smtClean="0"/>
              <a:t> </a:t>
            </a:r>
            <a:r>
              <a:rPr lang="en-AU" sz="1400" dirty="0" smtClean="0">
                <a:solidFill>
                  <a:schemeClr val="accent6">
                    <a:lumMod val="75000"/>
                  </a:schemeClr>
                </a:solidFill>
              </a:rPr>
              <a:t>main</a:t>
            </a:r>
            <a:r>
              <a:rPr lang="en-AU" sz="1400" dirty="0" smtClean="0"/>
              <a:t>() { </a:t>
            </a:r>
          </a:p>
          <a:p>
            <a:r>
              <a:rPr lang="en-AU" sz="1400" dirty="0" smtClean="0"/>
              <a:t>A&lt;</a:t>
            </a:r>
            <a:r>
              <a:rPr lang="en-AU" sz="1400" dirty="0" smtClean="0">
                <a:solidFill>
                  <a:schemeClr val="accent1">
                    <a:lumMod val="75000"/>
                  </a:schemeClr>
                </a:solidFill>
              </a:rPr>
              <a:t>char</a:t>
            </a:r>
            <a:r>
              <a:rPr lang="en-AU" sz="1400" dirty="0" smtClean="0"/>
              <a:t>, </a:t>
            </a:r>
            <a:r>
              <a:rPr lang="en-AU" sz="1400" dirty="0" smtClean="0">
                <a:solidFill>
                  <a:schemeClr val="accent1">
                    <a:lumMod val="75000"/>
                  </a:schemeClr>
                </a:solidFill>
              </a:rPr>
              <a:t>char</a:t>
            </a:r>
            <a:r>
              <a:rPr lang="en-AU" sz="1400" dirty="0" smtClean="0"/>
              <a:t>&gt; a; </a:t>
            </a:r>
          </a:p>
          <a:p>
            <a:r>
              <a:rPr lang="en-AU" sz="1400" dirty="0" smtClean="0"/>
              <a:t>A&lt;</a:t>
            </a:r>
            <a:r>
              <a:rPr lang="en-AU" sz="1400" dirty="0" err="1" smtClean="0">
                <a:solidFill>
                  <a:schemeClr val="accent1">
                    <a:lumMod val="75000"/>
                  </a:schemeClr>
                </a:solidFill>
              </a:rPr>
              <a:t>int</a:t>
            </a:r>
            <a:r>
              <a:rPr lang="en-AU" sz="1400" dirty="0" smtClean="0"/>
              <a:t>, </a:t>
            </a:r>
            <a:r>
              <a:rPr lang="en-AU" sz="1400" dirty="0" smtClean="0">
                <a:solidFill>
                  <a:schemeClr val="accent1">
                    <a:lumMod val="75000"/>
                  </a:schemeClr>
                </a:solidFill>
              </a:rPr>
              <a:t>double</a:t>
            </a:r>
            <a:r>
              <a:rPr lang="en-AU" sz="1400" dirty="0" smtClean="0"/>
              <a:t>&gt; b; </a:t>
            </a:r>
          </a:p>
          <a:p>
            <a:r>
              <a:rPr lang="en-AU" sz="1400" dirty="0" smtClean="0">
                <a:solidFill>
                  <a:srgbClr val="7030A0"/>
                </a:solidFill>
              </a:rPr>
              <a:t>return</a:t>
            </a:r>
            <a:r>
              <a:rPr lang="en-AU" sz="1400" dirty="0" smtClean="0"/>
              <a:t> </a:t>
            </a:r>
            <a:r>
              <a:rPr lang="en-AU" sz="1400" dirty="0" smtClean="0">
                <a:solidFill>
                  <a:schemeClr val="accent2">
                    <a:lumMod val="75000"/>
                  </a:schemeClr>
                </a:solidFill>
              </a:rPr>
              <a:t>0</a:t>
            </a:r>
            <a:r>
              <a:rPr lang="en-AU" sz="1400" dirty="0" smtClean="0"/>
              <a:t>; } </a:t>
            </a:r>
            <a:endParaRPr lang="en-AU" sz="1400" dirty="0"/>
          </a:p>
        </p:txBody>
      </p:sp>
      <p:sp>
        <p:nvSpPr>
          <p:cNvPr id="16" name="TextBox 15"/>
          <p:cNvSpPr txBox="1"/>
          <p:nvPr/>
        </p:nvSpPr>
        <p:spPr>
          <a:xfrm>
            <a:off x="3810000" y="762000"/>
            <a:ext cx="4953000" cy="646331"/>
          </a:xfrm>
          <a:prstGeom prst="rect">
            <a:avLst/>
          </a:prstGeom>
          <a:noFill/>
        </p:spPr>
        <p:txBody>
          <a:bodyPr wrap="square" rtlCol="0">
            <a:spAutoFit/>
          </a:bodyPr>
          <a:lstStyle/>
          <a:p>
            <a:r>
              <a:rPr lang="en-AU" dirty="0" smtClean="0">
                <a:solidFill>
                  <a:schemeClr val="bg2">
                    <a:lumMod val="50000"/>
                  </a:schemeClr>
                </a:solidFill>
              </a:rPr>
              <a:t>Instead of </a:t>
            </a:r>
            <a:r>
              <a:rPr lang="en-AU" b="1" dirty="0" smtClean="0">
                <a:solidFill>
                  <a:schemeClr val="bg2">
                    <a:lumMod val="50000"/>
                  </a:schemeClr>
                </a:solidFill>
              </a:rPr>
              <a:t>variables</a:t>
            </a:r>
            <a:r>
              <a:rPr lang="en-AU" dirty="0" smtClean="0">
                <a:solidFill>
                  <a:schemeClr val="bg2">
                    <a:lumMod val="50000"/>
                  </a:schemeClr>
                </a:solidFill>
              </a:rPr>
              <a:t> being used </a:t>
            </a:r>
            <a:r>
              <a:rPr lang="en-AU" b="1" dirty="0" smtClean="0">
                <a:solidFill>
                  <a:schemeClr val="bg2">
                    <a:lumMod val="50000"/>
                  </a:schemeClr>
                </a:solidFill>
              </a:rPr>
              <a:t>parameters</a:t>
            </a:r>
          </a:p>
          <a:p>
            <a:r>
              <a:rPr lang="en-AU" dirty="0" smtClean="0">
                <a:solidFill>
                  <a:schemeClr val="bg2">
                    <a:lumMod val="50000"/>
                  </a:schemeClr>
                </a:solidFill>
              </a:rPr>
              <a:t>Templates allows to pass </a:t>
            </a:r>
            <a:r>
              <a:rPr lang="en-AU" b="1" dirty="0" smtClean="0">
                <a:solidFill>
                  <a:schemeClr val="bg2">
                    <a:lumMod val="50000"/>
                  </a:schemeClr>
                </a:solidFill>
              </a:rPr>
              <a:t>datatypes</a:t>
            </a:r>
            <a:r>
              <a:rPr lang="en-AU" dirty="0" smtClean="0">
                <a:solidFill>
                  <a:schemeClr val="bg2">
                    <a:lumMod val="50000"/>
                  </a:schemeClr>
                </a:solidFill>
              </a:rPr>
              <a:t> as </a:t>
            </a:r>
            <a:r>
              <a:rPr lang="en-AU" b="1" dirty="0" smtClean="0">
                <a:solidFill>
                  <a:schemeClr val="bg2">
                    <a:lumMod val="50000"/>
                  </a:schemeClr>
                </a:solidFill>
              </a:rPr>
              <a:t>parameters</a:t>
            </a:r>
            <a:endParaRPr lang="en-AU" b="1" dirty="0">
              <a:solidFill>
                <a:schemeClr val="bg2">
                  <a:lumMod val="50000"/>
                </a:schemeClr>
              </a:solidFill>
            </a:endParaRPr>
          </a:p>
        </p:txBody>
      </p:sp>
      <p:sp>
        <p:nvSpPr>
          <p:cNvPr id="22" name="TextBox 21"/>
          <p:cNvSpPr txBox="1"/>
          <p:nvPr/>
        </p:nvSpPr>
        <p:spPr>
          <a:xfrm>
            <a:off x="1219200" y="5638800"/>
            <a:ext cx="7299526" cy="523220"/>
          </a:xfrm>
          <a:prstGeom prst="rect">
            <a:avLst/>
          </a:prstGeom>
          <a:noFill/>
        </p:spPr>
        <p:txBody>
          <a:bodyPr wrap="square" rtlCol="0">
            <a:spAutoFit/>
          </a:bodyPr>
          <a:lstStyle/>
          <a:p>
            <a:r>
              <a:rPr lang="en-AU" sz="2800" b="1" dirty="0" smtClean="0">
                <a:solidFill>
                  <a:schemeClr val="bg2">
                    <a:lumMod val="50000"/>
                  </a:schemeClr>
                </a:solidFill>
              </a:rPr>
              <a:t>There is no equivalent of templates in Java</a:t>
            </a:r>
          </a:p>
        </p:txBody>
      </p:sp>
      <p:sp>
        <p:nvSpPr>
          <p:cNvPr id="14" name="TextBox 13"/>
          <p:cNvSpPr txBox="1"/>
          <p:nvPr/>
        </p:nvSpPr>
        <p:spPr>
          <a:xfrm>
            <a:off x="1924470" y="199618"/>
            <a:ext cx="5162130" cy="369332"/>
          </a:xfrm>
          <a:prstGeom prst="rect">
            <a:avLst/>
          </a:prstGeom>
          <a:noFill/>
        </p:spPr>
        <p:txBody>
          <a:bodyPr wrap="square" rtlCol="0">
            <a:spAutoFit/>
          </a:bodyPr>
          <a:lstStyle/>
          <a:p>
            <a:r>
              <a:rPr lang="en-AU" dirty="0">
                <a:solidFill>
                  <a:schemeClr val="bg2">
                    <a:lumMod val="50000"/>
                  </a:schemeClr>
                </a:solidFill>
              </a:rPr>
              <a:t>I</a:t>
            </a:r>
            <a:r>
              <a:rPr lang="en-AU" dirty="0" smtClean="0">
                <a:solidFill>
                  <a:schemeClr val="bg2">
                    <a:lumMod val="50000"/>
                  </a:schemeClr>
                </a:solidFill>
              </a:rPr>
              <a:t>t </a:t>
            </a:r>
            <a:r>
              <a:rPr lang="en-AU" dirty="0">
                <a:solidFill>
                  <a:schemeClr val="bg2">
                    <a:lumMod val="50000"/>
                  </a:schemeClr>
                </a:solidFill>
              </a:rPr>
              <a:t>essentially lets us use </a:t>
            </a:r>
            <a:r>
              <a:rPr lang="en-AU" dirty="0" smtClean="0">
                <a:solidFill>
                  <a:schemeClr val="bg2">
                    <a:lumMod val="50000"/>
                  </a:schemeClr>
                </a:solidFill>
              </a:rPr>
              <a:t>methods </a:t>
            </a:r>
            <a:r>
              <a:rPr lang="en-AU" dirty="0">
                <a:solidFill>
                  <a:schemeClr val="bg2">
                    <a:lumMod val="50000"/>
                  </a:schemeClr>
                </a:solidFill>
              </a:rPr>
              <a:t>with any datatype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350" y="203201"/>
            <a:ext cx="1403333" cy="461665"/>
          </a:xfrm>
          <a:prstGeom prst="rect">
            <a:avLst/>
          </a:prstGeom>
          <a:noFill/>
        </p:spPr>
        <p:txBody>
          <a:bodyPr wrap="none" rtlCol="0">
            <a:spAutoFit/>
          </a:bodyPr>
          <a:lstStyle/>
          <a:p>
            <a:r>
              <a:rPr lang="en-AU" sz="2400" dirty="0" err="1" smtClean="0"/>
              <a:t>Interators</a:t>
            </a:r>
            <a:endParaRPr lang="en-AU" sz="2400" dirty="0"/>
          </a:p>
        </p:txBody>
      </p:sp>
      <p:sp>
        <p:nvSpPr>
          <p:cNvPr id="6" name="TextBox 5"/>
          <p:cNvSpPr txBox="1"/>
          <p:nvPr/>
        </p:nvSpPr>
        <p:spPr>
          <a:xfrm>
            <a:off x="390281" y="1102621"/>
            <a:ext cx="5611664" cy="4524315"/>
          </a:xfrm>
          <a:prstGeom prst="rect">
            <a:avLst/>
          </a:prstGeom>
          <a:noFill/>
        </p:spPr>
        <p:txBody>
          <a:bodyPr wrap="none" rtlCol="0">
            <a:spAutoFit/>
          </a:bodyPr>
          <a:lstStyle/>
          <a:p>
            <a:r>
              <a:rPr lang="en-AU" dirty="0" smtClean="0">
                <a:solidFill>
                  <a:schemeClr val="accent1">
                    <a:lumMod val="50000"/>
                  </a:schemeClr>
                </a:solidFill>
              </a:rPr>
              <a:t>#include &lt;</a:t>
            </a:r>
            <a:r>
              <a:rPr lang="en-AU" dirty="0" err="1" smtClean="0">
                <a:solidFill>
                  <a:schemeClr val="accent1">
                    <a:lumMod val="50000"/>
                  </a:schemeClr>
                </a:solidFill>
              </a:rPr>
              <a:t>iostream</a:t>
            </a:r>
            <a:r>
              <a:rPr lang="en-AU" dirty="0" smtClean="0">
                <a:solidFill>
                  <a:schemeClr val="accent1">
                    <a:lumMod val="50000"/>
                  </a:schemeClr>
                </a:solidFill>
              </a:rPr>
              <a:t>&gt;</a:t>
            </a:r>
          </a:p>
          <a:p>
            <a:r>
              <a:rPr lang="en-AU" dirty="0" smtClean="0">
                <a:solidFill>
                  <a:schemeClr val="accent1">
                    <a:lumMod val="50000"/>
                  </a:schemeClr>
                </a:solidFill>
              </a:rPr>
              <a:t>#include &lt;vector&gt;</a:t>
            </a:r>
          </a:p>
          <a:p>
            <a:r>
              <a:rPr lang="en-AU" dirty="0" smtClean="0">
                <a:solidFill>
                  <a:schemeClr val="accent1">
                    <a:lumMod val="50000"/>
                  </a:schemeClr>
                </a:solidFill>
              </a:rPr>
              <a:t>#include &lt;list&gt;</a:t>
            </a:r>
          </a:p>
          <a:p>
            <a:r>
              <a:rPr lang="en-AU" dirty="0" smtClean="0">
                <a:solidFill>
                  <a:srgbClr val="7030A0"/>
                </a:solidFill>
              </a:rPr>
              <a:t>using namespace </a:t>
            </a:r>
            <a:r>
              <a:rPr lang="en-AU" dirty="0" smtClean="0">
                <a:solidFill>
                  <a:schemeClr val="accent6">
                    <a:lumMod val="75000"/>
                  </a:schemeClr>
                </a:solidFill>
              </a:rPr>
              <a:t>std</a:t>
            </a:r>
            <a:r>
              <a:rPr lang="en-AU" dirty="0" smtClean="0"/>
              <a:t>; </a:t>
            </a:r>
          </a:p>
          <a:p>
            <a:endParaRPr lang="en-AU" dirty="0" smtClean="0"/>
          </a:p>
          <a:p>
            <a:r>
              <a:rPr lang="en-AU" dirty="0" err="1" smtClean="0">
                <a:solidFill>
                  <a:schemeClr val="accent1">
                    <a:lumMod val="50000"/>
                  </a:schemeClr>
                </a:solidFill>
              </a:rPr>
              <a:t>int</a:t>
            </a:r>
            <a:r>
              <a:rPr lang="en-AU" dirty="0" smtClean="0"/>
              <a:t> </a:t>
            </a:r>
            <a:r>
              <a:rPr lang="en-AU" dirty="0" smtClean="0">
                <a:solidFill>
                  <a:schemeClr val="accent6">
                    <a:lumMod val="75000"/>
                  </a:schemeClr>
                </a:solidFill>
              </a:rPr>
              <a:t>main</a:t>
            </a:r>
            <a:r>
              <a:rPr lang="en-AU" dirty="0" smtClean="0"/>
              <a:t>() {</a:t>
            </a:r>
          </a:p>
          <a:p>
            <a:r>
              <a:rPr lang="en-AU" dirty="0" smtClean="0"/>
              <a:t>	</a:t>
            </a:r>
            <a:r>
              <a:rPr lang="en-AU" dirty="0" err="1" smtClean="0">
                <a:solidFill>
                  <a:schemeClr val="accent1">
                    <a:lumMod val="50000"/>
                  </a:schemeClr>
                </a:solidFill>
              </a:rPr>
              <a:t>int</a:t>
            </a:r>
            <a:r>
              <a:rPr lang="en-AU" dirty="0" smtClean="0"/>
              <a:t> </a:t>
            </a:r>
            <a:r>
              <a:rPr lang="en-AU" dirty="0" err="1" smtClean="0"/>
              <a:t>ints</a:t>
            </a:r>
            <a:r>
              <a:rPr lang="en-AU" dirty="0" smtClean="0"/>
              <a:t>[] = {</a:t>
            </a:r>
            <a:r>
              <a:rPr lang="en-AU" dirty="0" smtClean="0">
                <a:solidFill>
                  <a:schemeClr val="accent2">
                    <a:lumMod val="75000"/>
                  </a:schemeClr>
                </a:solidFill>
              </a:rPr>
              <a:t>10</a:t>
            </a:r>
            <a:r>
              <a:rPr lang="en-AU" dirty="0" smtClean="0"/>
              <a:t>,</a:t>
            </a:r>
            <a:r>
              <a:rPr lang="en-AU" dirty="0" smtClean="0">
                <a:solidFill>
                  <a:schemeClr val="accent2">
                    <a:lumMod val="75000"/>
                  </a:schemeClr>
                </a:solidFill>
              </a:rPr>
              <a:t>9</a:t>
            </a:r>
            <a:r>
              <a:rPr lang="en-AU" dirty="0" smtClean="0"/>
              <a:t>,</a:t>
            </a:r>
            <a:r>
              <a:rPr lang="en-AU" dirty="0" smtClean="0">
                <a:solidFill>
                  <a:schemeClr val="accent2">
                    <a:lumMod val="75000"/>
                  </a:schemeClr>
                </a:solidFill>
              </a:rPr>
              <a:t>8</a:t>
            </a:r>
            <a:r>
              <a:rPr lang="en-AU" dirty="0" smtClean="0"/>
              <a:t>,</a:t>
            </a:r>
            <a:r>
              <a:rPr lang="en-AU" dirty="0" smtClean="0">
                <a:solidFill>
                  <a:schemeClr val="accent2">
                    <a:lumMod val="75000"/>
                  </a:schemeClr>
                </a:solidFill>
              </a:rPr>
              <a:t>7</a:t>
            </a:r>
            <a:r>
              <a:rPr lang="en-AU" dirty="0" smtClean="0"/>
              <a:t>,</a:t>
            </a:r>
            <a:r>
              <a:rPr lang="en-AU" dirty="0" smtClean="0">
                <a:solidFill>
                  <a:schemeClr val="accent2">
                    <a:lumMod val="75000"/>
                  </a:schemeClr>
                </a:solidFill>
              </a:rPr>
              <a:t>6</a:t>
            </a:r>
            <a:r>
              <a:rPr lang="en-AU" dirty="0" smtClean="0"/>
              <a:t>,</a:t>
            </a:r>
            <a:r>
              <a:rPr lang="en-AU" dirty="0" smtClean="0">
                <a:solidFill>
                  <a:schemeClr val="accent2">
                    <a:lumMod val="75000"/>
                  </a:schemeClr>
                </a:solidFill>
              </a:rPr>
              <a:t>5</a:t>
            </a:r>
            <a:r>
              <a:rPr lang="en-AU" dirty="0" smtClean="0"/>
              <a:t>,</a:t>
            </a:r>
            <a:r>
              <a:rPr lang="en-AU" dirty="0" smtClean="0">
                <a:solidFill>
                  <a:schemeClr val="accent2">
                    <a:lumMod val="75000"/>
                  </a:schemeClr>
                </a:solidFill>
              </a:rPr>
              <a:t>4</a:t>
            </a:r>
            <a:r>
              <a:rPr lang="en-AU" dirty="0" smtClean="0"/>
              <a:t>,</a:t>
            </a:r>
            <a:r>
              <a:rPr lang="en-AU" dirty="0" smtClean="0">
                <a:solidFill>
                  <a:schemeClr val="accent2">
                    <a:lumMod val="75000"/>
                  </a:schemeClr>
                </a:solidFill>
              </a:rPr>
              <a:t>3</a:t>
            </a:r>
            <a:r>
              <a:rPr lang="en-AU" dirty="0" smtClean="0"/>
              <a:t>,</a:t>
            </a:r>
            <a:r>
              <a:rPr lang="en-AU" dirty="0" smtClean="0">
                <a:solidFill>
                  <a:schemeClr val="accent2">
                    <a:lumMod val="75000"/>
                  </a:schemeClr>
                </a:solidFill>
              </a:rPr>
              <a:t>2</a:t>
            </a:r>
            <a:r>
              <a:rPr lang="en-AU" dirty="0" smtClean="0"/>
              <a:t>,</a:t>
            </a:r>
            <a:r>
              <a:rPr lang="en-AU" dirty="0" smtClean="0">
                <a:solidFill>
                  <a:schemeClr val="accent2">
                    <a:lumMod val="75000"/>
                  </a:schemeClr>
                </a:solidFill>
              </a:rPr>
              <a:t>1</a:t>
            </a:r>
            <a:r>
              <a:rPr lang="en-AU" dirty="0" smtClean="0"/>
              <a:t>};</a:t>
            </a:r>
          </a:p>
          <a:p>
            <a:r>
              <a:rPr lang="en-AU" dirty="0" smtClean="0"/>
              <a:t>	vector&lt;</a:t>
            </a:r>
            <a:r>
              <a:rPr lang="en-AU" dirty="0" err="1" smtClean="0">
                <a:solidFill>
                  <a:schemeClr val="accent1">
                    <a:lumMod val="50000"/>
                  </a:schemeClr>
                </a:solidFill>
              </a:rPr>
              <a:t>int</a:t>
            </a:r>
            <a:r>
              <a:rPr lang="en-AU" dirty="0" smtClean="0"/>
              <a:t>&gt;  </a:t>
            </a:r>
            <a:r>
              <a:rPr lang="en-AU" dirty="0" err="1"/>
              <a:t>intscontainer</a:t>
            </a:r>
            <a:r>
              <a:rPr lang="en-AU" dirty="0"/>
              <a:t> (</a:t>
            </a:r>
            <a:r>
              <a:rPr lang="en-AU" dirty="0" err="1"/>
              <a:t>ints</a:t>
            </a:r>
            <a:r>
              <a:rPr lang="en-AU" dirty="0"/>
              <a:t>, ints+</a:t>
            </a:r>
            <a:r>
              <a:rPr lang="en-AU" dirty="0">
                <a:solidFill>
                  <a:schemeClr val="accent2">
                    <a:lumMod val="75000"/>
                  </a:schemeClr>
                </a:solidFill>
              </a:rPr>
              <a:t>10</a:t>
            </a:r>
            <a:r>
              <a:rPr lang="en-AU" dirty="0"/>
              <a:t>);</a:t>
            </a:r>
          </a:p>
          <a:p>
            <a:r>
              <a:rPr lang="en-AU" dirty="0" smtClean="0"/>
              <a:t>	</a:t>
            </a:r>
            <a:endParaRPr lang="en-AU" dirty="0" smtClean="0">
              <a:solidFill>
                <a:schemeClr val="bg2">
                  <a:lumMod val="50000"/>
                </a:schemeClr>
              </a:solidFill>
            </a:endParaRPr>
          </a:p>
          <a:p>
            <a:r>
              <a:rPr lang="en-AU" dirty="0" smtClean="0"/>
              <a:t>	</a:t>
            </a:r>
          </a:p>
          <a:p>
            <a:r>
              <a:rPr lang="en-AU" dirty="0" smtClean="0"/>
              <a:t>	</a:t>
            </a:r>
            <a:r>
              <a:rPr lang="en-AU" dirty="0" smtClean="0">
                <a:solidFill>
                  <a:srgbClr val="7030A0"/>
                </a:solidFill>
              </a:rPr>
              <a:t>for</a:t>
            </a:r>
            <a:r>
              <a:rPr lang="en-AU" dirty="0" smtClean="0"/>
              <a:t> (vector&lt;</a:t>
            </a:r>
            <a:r>
              <a:rPr lang="en-AU" dirty="0" err="1" smtClean="0">
                <a:solidFill>
                  <a:schemeClr val="accent1">
                    <a:lumMod val="50000"/>
                  </a:schemeClr>
                </a:solidFill>
              </a:rPr>
              <a:t>int</a:t>
            </a:r>
            <a:r>
              <a:rPr lang="en-AU" dirty="0" smtClean="0"/>
              <a:t>&gt;::iterator </a:t>
            </a:r>
            <a:r>
              <a:rPr lang="en-AU" dirty="0" err="1" smtClean="0"/>
              <a:t>i</a:t>
            </a:r>
            <a:r>
              <a:rPr lang="en-AU" dirty="0" smtClean="0"/>
              <a:t>=</a:t>
            </a:r>
            <a:r>
              <a:rPr lang="en-AU" dirty="0" err="1" smtClean="0"/>
              <a:t>intscontainer.begin</a:t>
            </a:r>
            <a:r>
              <a:rPr lang="en-AU" dirty="0" smtClean="0"/>
              <a:t>();</a:t>
            </a:r>
          </a:p>
          <a:p>
            <a:r>
              <a:rPr lang="en-AU" dirty="0"/>
              <a:t>	</a:t>
            </a:r>
            <a:r>
              <a:rPr lang="en-AU" dirty="0" smtClean="0"/>
              <a:t>	 </a:t>
            </a:r>
            <a:r>
              <a:rPr lang="en-AU" dirty="0" err="1" smtClean="0"/>
              <a:t>i</a:t>
            </a:r>
            <a:r>
              <a:rPr lang="en-AU" dirty="0" smtClean="0"/>
              <a:t>!=</a:t>
            </a:r>
            <a:r>
              <a:rPr lang="en-AU" dirty="0" err="1" smtClean="0"/>
              <a:t>intscontainer.end</a:t>
            </a:r>
            <a:r>
              <a:rPr lang="en-AU" dirty="0" smtClean="0"/>
              <a:t>();</a:t>
            </a:r>
          </a:p>
          <a:p>
            <a:r>
              <a:rPr lang="en-AU" dirty="0"/>
              <a:t>	</a:t>
            </a:r>
            <a:r>
              <a:rPr lang="en-AU" dirty="0" smtClean="0"/>
              <a:t>		 ++</a:t>
            </a:r>
            <a:r>
              <a:rPr lang="en-AU" dirty="0" err="1" smtClean="0"/>
              <a:t>i</a:t>
            </a:r>
            <a:r>
              <a:rPr lang="en-AU" dirty="0" smtClean="0"/>
              <a:t>)</a:t>
            </a:r>
          </a:p>
          <a:p>
            <a:r>
              <a:rPr lang="en-AU" dirty="0" smtClean="0"/>
              <a:t>		</a:t>
            </a:r>
            <a:r>
              <a:rPr lang="en-AU" dirty="0" err="1" smtClean="0"/>
              <a:t>cout</a:t>
            </a:r>
            <a:r>
              <a:rPr lang="en-AU" dirty="0" smtClean="0"/>
              <a:t> &lt;&lt; *</a:t>
            </a:r>
            <a:r>
              <a:rPr lang="en-AU" dirty="0" err="1" smtClean="0"/>
              <a:t>i</a:t>
            </a:r>
            <a:r>
              <a:rPr lang="en-AU" dirty="0" smtClean="0"/>
              <a:t> &lt;&lt; </a:t>
            </a:r>
            <a:r>
              <a:rPr lang="en-AU" dirty="0" smtClean="0">
                <a:solidFill>
                  <a:srgbClr val="FF0000"/>
                </a:solidFill>
              </a:rPr>
              <a:t>' ' </a:t>
            </a:r>
            <a:r>
              <a:rPr lang="en-AU" dirty="0" smtClean="0"/>
              <a:t>&lt;&lt; </a:t>
            </a:r>
            <a:r>
              <a:rPr lang="en-AU" dirty="0" err="1" smtClean="0"/>
              <a:t>endl</a:t>
            </a:r>
            <a:r>
              <a:rPr lang="en-AU" dirty="0" smtClean="0"/>
              <a:t>;</a:t>
            </a:r>
          </a:p>
          <a:p>
            <a:r>
              <a:rPr lang="en-AU" dirty="0" smtClean="0"/>
              <a:t>	</a:t>
            </a:r>
            <a:r>
              <a:rPr lang="en-AU" dirty="0" err="1" smtClean="0"/>
              <a:t>cout</a:t>
            </a:r>
            <a:r>
              <a:rPr lang="en-AU" dirty="0" smtClean="0"/>
              <a:t> &lt;&lt; </a:t>
            </a:r>
            <a:r>
              <a:rPr lang="en-AU" dirty="0" smtClean="0">
                <a:solidFill>
                  <a:srgbClr val="FF0000"/>
                </a:solidFill>
              </a:rPr>
              <a:t>"Happy New Year"</a:t>
            </a:r>
            <a:r>
              <a:rPr lang="en-AU" dirty="0" smtClean="0"/>
              <a:t>;</a:t>
            </a:r>
          </a:p>
          <a:p>
            <a:r>
              <a:rPr lang="en-AU" dirty="0" smtClean="0"/>
              <a:t>	</a:t>
            </a:r>
            <a:r>
              <a:rPr lang="en-AU" dirty="0" smtClean="0">
                <a:solidFill>
                  <a:srgbClr val="7030A0"/>
                </a:solidFill>
              </a:rPr>
              <a:t>return</a:t>
            </a:r>
            <a:r>
              <a:rPr lang="en-AU" dirty="0" smtClean="0"/>
              <a:t> </a:t>
            </a:r>
            <a:r>
              <a:rPr lang="en-AU" dirty="0" smtClean="0">
                <a:solidFill>
                  <a:schemeClr val="accent2">
                    <a:lumMod val="75000"/>
                  </a:schemeClr>
                </a:solidFill>
              </a:rPr>
              <a:t>0</a:t>
            </a:r>
            <a:r>
              <a:rPr lang="en-AU" dirty="0" smtClean="0"/>
              <a:t>; }</a:t>
            </a:r>
            <a:endParaRPr lang="en-AU" dirty="0"/>
          </a:p>
        </p:txBody>
      </p:sp>
      <p:sp>
        <p:nvSpPr>
          <p:cNvPr id="19" name="TextBox 18"/>
          <p:cNvSpPr txBox="1"/>
          <p:nvPr/>
        </p:nvSpPr>
        <p:spPr>
          <a:xfrm>
            <a:off x="2359399" y="419067"/>
            <a:ext cx="6020110" cy="369332"/>
          </a:xfrm>
          <a:prstGeom prst="rect">
            <a:avLst/>
          </a:prstGeom>
          <a:noFill/>
        </p:spPr>
        <p:txBody>
          <a:bodyPr wrap="none" rtlCol="0">
            <a:spAutoFit/>
          </a:bodyPr>
          <a:lstStyle/>
          <a:p>
            <a:r>
              <a:rPr lang="en-AU" dirty="0" smtClean="0">
                <a:solidFill>
                  <a:schemeClr val="bg2">
                    <a:lumMod val="50000"/>
                  </a:schemeClr>
                </a:solidFill>
              </a:rPr>
              <a:t>Iterators are used to point to a memory address for containers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83" y="296563"/>
            <a:ext cx="7683257" cy="523220"/>
          </a:xfrm>
          <a:prstGeom prst="rect">
            <a:avLst/>
          </a:prstGeom>
          <a:noFill/>
        </p:spPr>
        <p:txBody>
          <a:bodyPr wrap="none" rtlCol="0">
            <a:spAutoFit/>
          </a:bodyPr>
          <a:lstStyle/>
          <a:p>
            <a:r>
              <a:rPr lang="en-AU" sz="2800" dirty="0" smtClean="0"/>
              <a:t>public, protected and private mean when inheriting</a:t>
            </a:r>
            <a:endParaRPr lang="en-AU" sz="2800" dirty="0"/>
          </a:p>
        </p:txBody>
      </p:sp>
      <p:sp>
        <p:nvSpPr>
          <p:cNvPr id="5" name="TextBox 4"/>
          <p:cNvSpPr txBox="1"/>
          <p:nvPr/>
        </p:nvSpPr>
        <p:spPr>
          <a:xfrm>
            <a:off x="7" y="1066800"/>
            <a:ext cx="4368115" cy="3754874"/>
          </a:xfrm>
          <a:prstGeom prst="rect">
            <a:avLst/>
          </a:prstGeom>
          <a:noFill/>
        </p:spPr>
        <p:txBody>
          <a:bodyPr wrap="square" rtlCol="0">
            <a:spAutoFit/>
          </a:bodyPr>
          <a:lstStyle/>
          <a:p>
            <a:r>
              <a:rPr lang="en-AU" sz="1400" dirty="0" smtClean="0">
                <a:solidFill>
                  <a:schemeClr val="accent1">
                    <a:lumMod val="50000"/>
                  </a:schemeClr>
                </a:solidFill>
              </a:rPr>
              <a:t>#include&lt;</a:t>
            </a:r>
            <a:r>
              <a:rPr lang="en-AU" sz="1400" dirty="0" err="1" smtClean="0">
                <a:solidFill>
                  <a:schemeClr val="accent1">
                    <a:lumMod val="50000"/>
                  </a:schemeClr>
                </a:solidFill>
              </a:rPr>
              <a:t>iostream</a:t>
            </a:r>
            <a:r>
              <a:rPr lang="en-AU" sz="1400" dirty="0" smtClean="0">
                <a:solidFill>
                  <a:schemeClr val="accent1">
                    <a:lumMod val="50000"/>
                  </a:schemeClr>
                </a:solidFill>
              </a:rPr>
              <a:t>&gt;</a:t>
            </a:r>
          </a:p>
          <a:p>
            <a:r>
              <a:rPr lang="en-AU" sz="1400" dirty="0" smtClean="0">
                <a:solidFill>
                  <a:srgbClr val="7030A0"/>
                </a:solidFill>
              </a:rPr>
              <a:t>using namespace </a:t>
            </a:r>
            <a:r>
              <a:rPr lang="en-AU" sz="1400" dirty="0" smtClean="0">
                <a:solidFill>
                  <a:schemeClr val="accent6">
                    <a:lumMod val="75000"/>
                  </a:schemeClr>
                </a:solidFill>
              </a:rPr>
              <a:t>std</a:t>
            </a:r>
            <a:r>
              <a:rPr lang="en-AU" sz="1400" dirty="0" smtClean="0"/>
              <a:t>;</a:t>
            </a:r>
          </a:p>
          <a:p>
            <a:endParaRPr lang="en-AU" sz="1400" dirty="0" smtClean="0"/>
          </a:p>
          <a:p>
            <a:r>
              <a:rPr lang="en-AU" sz="1400" dirty="0" smtClean="0">
                <a:solidFill>
                  <a:srgbClr val="7030A0"/>
                </a:solidFill>
              </a:rPr>
              <a:t>class</a:t>
            </a:r>
            <a:r>
              <a:rPr lang="en-AU" sz="1400" dirty="0" smtClean="0"/>
              <a:t> </a:t>
            </a:r>
            <a:r>
              <a:rPr lang="en-AU" sz="1400" dirty="0" smtClean="0">
                <a:solidFill>
                  <a:schemeClr val="accent6">
                    <a:lumMod val="75000"/>
                  </a:schemeClr>
                </a:solidFill>
              </a:rPr>
              <a:t>A</a:t>
            </a:r>
            <a:r>
              <a:rPr lang="en-AU" sz="1400" dirty="0" smtClean="0"/>
              <a:t> { </a:t>
            </a:r>
          </a:p>
          <a:p>
            <a:r>
              <a:rPr lang="en-AU" sz="1400" dirty="0" smtClean="0">
                <a:solidFill>
                  <a:srgbClr val="7030A0"/>
                </a:solidFill>
              </a:rPr>
              <a:t>public</a:t>
            </a:r>
            <a:r>
              <a:rPr lang="en-AU" sz="1400" dirty="0" smtClean="0"/>
              <a:t>: 		</a:t>
            </a:r>
            <a:r>
              <a:rPr lang="en-AU" sz="1400" dirty="0" err="1" smtClean="0">
                <a:solidFill>
                  <a:schemeClr val="accent1">
                    <a:lumMod val="50000"/>
                  </a:schemeClr>
                </a:solidFill>
              </a:rPr>
              <a:t>int</a:t>
            </a:r>
            <a:r>
              <a:rPr lang="en-AU" sz="1400" dirty="0" smtClean="0"/>
              <a:t> x; </a:t>
            </a:r>
          </a:p>
          <a:p>
            <a:pPr>
              <a:tabLst>
                <a:tab pos="1343025" algn="l"/>
              </a:tabLst>
            </a:pPr>
            <a:r>
              <a:rPr lang="en-AU" sz="1400" dirty="0" smtClean="0">
                <a:solidFill>
                  <a:srgbClr val="7030A0"/>
                </a:solidFill>
              </a:rPr>
              <a:t>protected</a:t>
            </a:r>
            <a:r>
              <a:rPr lang="en-AU" sz="1400" dirty="0" smtClean="0"/>
              <a:t>: 		</a:t>
            </a:r>
            <a:r>
              <a:rPr lang="en-AU" sz="1400" dirty="0" err="1" smtClean="0">
                <a:solidFill>
                  <a:schemeClr val="accent1">
                    <a:lumMod val="50000"/>
                  </a:schemeClr>
                </a:solidFill>
              </a:rPr>
              <a:t>int</a:t>
            </a:r>
            <a:r>
              <a:rPr lang="en-AU" sz="1400" dirty="0" smtClean="0"/>
              <a:t> y; </a:t>
            </a:r>
          </a:p>
          <a:p>
            <a:r>
              <a:rPr lang="en-AU" sz="1400" dirty="0" smtClean="0">
                <a:solidFill>
                  <a:srgbClr val="7030A0"/>
                </a:solidFill>
              </a:rPr>
              <a:t>private</a:t>
            </a:r>
            <a:r>
              <a:rPr lang="en-AU" sz="1400" dirty="0" smtClean="0"/>
              <a:t>: 		</a:t>
            </a:r>
            <a:r>
              <a:rPr lang="en-AU" sz="1400" dirty="0" err="1" smtClean="0">
                <a:solidFill>
                  <a:schemeClr val="accent1">
                    <a:lumMod val="50000"/>
                  </a:schemeClr>
                </a:solidFill>
              </a:rPr>
              <a:t>int</a:t>
            </a:r>
            <a:r>
              <a:rPr lang="en-AU" sz="1400" dirty="0" smtClean="0"/>
              <a:t> z; </a:t>
            </a:r>
          </a:p>
          <a:p>
            <a:endParaRPr lang="en-AU" sz="1400" dirty="0" smtClean="0"/>
          </a:p>
          <a:p>
            <a:r>
              <a:rPr lang="en-AU" sz="1400" dirty="0" smtClean="0">
                <a:solidFill>
                  <a:srgbClr val="7030A0"/>
                </a:solidFill>
              </a:rPr>
              <a:t>public</a:t>
            </a:r>
            <a:r>
              <a:rPr lang="en-AU" sz="1400" dirty="0" smtClean="0"/>
              <a:t>: A(</a:t>
            </a:r>
            <a:r>
              <a:rPr lang="en-AU" sz="1400" dirty="0" err="1" smtClean="0">
                <a:solidFill>
                  <a:schemeClr val="accent1">
                    <a:lumMod val="50000"/>
                  </a:schemeClr>
                </a:solidFill>
              </a:rPr>
              <a:t>int</a:t>
            </a:r>
            <a:r>
              <a:rPr lang="en-AU" sz="1400" dirty="0" smtClean="0"/>
              <a:t> x, </a:t>
            </a:r>
            <a:r>
              <a:rPr lang="en-AU" sz="1400" dirty="0" err="1" smtClean="0">
                <a:solidFill>
                  <a:schemeClr val="accent1">
                    <a:lumMod val="50000"/>
                  </a:schemeClr>
                </a:solidFill>
              </a:rPr>
              <a:t>int</a:t>
            </a:r>
            <a:r>
              <a:rPr lang="en-AU" sz="1400" dirty="0" smtClean="0"/>
              <a:t> y, </a:t>
            </a:r>
            <a:r>
              <a:rPr lang="en-AU" sz="1400" dirty="0" err="1" smtClean="0">
                <a:solidFill>
                  <a:schemeClr val="accent1">
                    <a:lumMod val="50000"/>
                  </a:schemeClr>
                </a:solidFill>
              </a:rPr>
              <a:t>int</a:t>
            </a:r>
            <a:r>
              <a:rPr lang="en-AU" sz="1400" dirty="0" smtClean="0"/>
              <a:t> z) {</a:t>
            </a:r>
          </a:p>
          <a:p>
            <a:r>
              <a:rPr lang="en-AU" sz="1400" dirty="0" smtClean="0"/>
              <a:t>    </a:t>
            </a:r>
            <a:r>
              <a:rPr lang="en-AU" sz="1400" dirty="0" smtClean="0">
                <a:solidFill>
                  <a:srgbClr val="7030A0"/>
                </a:solidFill>
              </a:rPr>
              <a:t>this-</a:t>
            </a:r>
            <a:r>
              <a:rPr lang="en-AU" sz="1400" dirty="0" smtClean="0"/>
              <a:t>&gt;x=x;</a:t>
            </a:r>
          </a:p>
          <a:p>
            <a:r>
              <a:rPr lang="en-AU" sz="1400" dirty="0" smtClean="0"/>
              <a:t>    </a:t>
            </a:r>
            <a:r>
              <a:rPr lang="en-AU" sz="1400" dirty="0" smtClean="0">
                <a:solidFill>
                  <a:srgbClr val="7030A0"/>
                </a:solidFill>
              </a:rPr>
              <a:t>this-</a:t>
            </a:r>
            <a:r>
              <a:rPr lang="en-AU" sz="1400" dirty="0" smtClean="0"/>
              <a:t>&gt;y=y;</a:t>
            </a:r>
          </a:p>
          <a:p>
            <a:r>
              <a:rPr lang="en-AU" sz="1400" dirty="0" smtClean="0"/>
              <a:t>    </a:t>
            </a:r>
            <a:r>
              <a:rPr lang="en-AU" sz="1400" dirty="0" smtClean="0">
                <a:solidFill>
                  <a:srgbClr val="7030A0"/>
                </a:solidFill>
              </a:rPr>
              <a:t>this-</a:t>
            </a:r>
            <a:r>
              <a:rPr lang="en-AU" sz="1400" dirty="0" smtClean="0"/>
              <a:t>&gt;z=z; }</a:t>
            </a:r>
          </a:p>
          <a:p>
            <a:endParaRPr lang="en-AU" sz="1400" dirty="0" smtClean="0"/>
          </a:p>
          <a:p>
            <a:r>
              <a:rPr lang="en-AU" sz="1400" dirty="0" smtClean="0"/>
              <a:t>    </a:t>
            </a:r>
            <a:r>
              <a:rPr lang="en-AU" sz="1400" dirty="0" smtClean="0">
                <a:solidFill>
                  <a:srgbClr val="7030A0"/>
                </a:solidFill>
              </a:rPr>
              <a:t>public</a:t>
            </a:r>
            <a:r>
              <a:rPr lang="en-AU" sz="1400" dirty="0" smtClean="0"/>
              <a:t>: </a:t>
            </a:r>
            <a:r>
              <a:rPr lang="en-AU" sz="1400" dirty="0" smtClean="0">
                <a:solidFill>
                  <a:schemeClr val="accent1">
                    <a:lumMod val="50000"/>
                  </a:schemeClr>
                </a:solidFill>
              </a:rPr>
              <a:t>void</a:t>
            </a:r>
            <a:r>
              <a:rPr lang="en-AU" sz="1400" dirty="0" smtClean="0"/>
              <a:t> print() {</a:t>
            </a:r>
          </a:p>
          <a:p>
            <a:pPr>
              <a:tabLst>
                <a:tab pos="1828800" algn="l"/>
                <a:tab pos="2116138" algn="l"/>
              </a:tabLst>
            </a:pPr>
            <a:r>
              <a:rPr lang="en-AU" sz="1400" dirty="0" smtClean="0"/>
              <a:t>    </a:t>
            </a:r>
            <a:r>
              <a:rPr lang="en-AU" sz="1400" dirty="0" err="1" smtClean="0"/>
              <a:t>cout</a:t>
            </a:r>
            <a:r>
              <a:rPr lang="en-AU" sz="1400" dirty="0" smtClean="0"/>
              <a:t>&lt;&lt; </a:t>
            </a:r>
            <a:r>
              <a:rPr lang="en-AU" sz="1400" dirty="0" smtClean="0">
                <a:solidFill>
                  <a:srgbClr val="FF0000"/>
                </a:solidFill>
              </a:rPr>
              <a:t>"public 		A-&gt;x:" </a:t>
            </a:r>
            <a:r>
              <a:rPr lang="en-AU" sz="1400" dirty="0" smtClean="0"/>
              <a:t>&lt;&lt; </a:t>
            </a:r>
            <a:r>
              <a:rPr lang="en-AU" sz="1400" dirty="0" smtClean="0">
                <a:solidFill>
                  <a:srgbClr val="7030A0"/>
                </a:solidFill>
              </a:rPr>
              <a:t>this-</a:t>
            </a:r>
            <a:r>
              <a:rPr lang="en-AU" sz="1400" dirty="0" smtClean="0"/>
              <a:t>&gt;x &lt;&lt;</a:t>
            </a:r>
            <a:r>
              <a:rPr lang="en-AU" sz="1400" dirty="0" err="1" smtClean="0"/>
              <a:t>endl</a:t>
            </a:r>
            <a:r>
              <a:rPr lang="en-AU" sz="1400" dirty="0" smtClean="0"/>
              <a:t>;</a:t>
            </a:r>
          </a:p>
          <a:p>
            <a:pPr>
              <a:tabLst>
                <a:tab pos="2116138" algn="l"/>
              </a:tabLst>
            </a:pPr>
            <a:r>
              <a:rPr lang="en-AU" sz="1400" dirty="0" smtClean="0"/>
              <a:t>    </a:t>
            </a:r>
            <a:r>
              <a:rPr lang="en-AU" sz="1400" dirty="0" err="1" smtClean="0"/>
              <a:t>cout</a:t>
            </a:r>
            <a:r>
              <a:rPr lang="en-AU" sz="1400" dirty="0" smtClean="0"/>
              <a:t>&lt;&lt; </a:t>
            </a:r>
            <a:r>
              <a:rPr lang="en-AU" sz="1400" dirty="0" smtClean="0">
                <a:solidFill>
                  <a:srgbClr val="FF0000"/>
                </a:solidFill>
              </a:rPr>
              <a:t>"protected 	A-&gt;y:" </a:t>
            </a:r>
            <a:r>
              <a:rPr lang="en-AU" sz="1400" dirty="0" smtClean="0"/>
              <a:t>&lt;&lt; </a:t>
            </a:r>
            <a:r>
              <a:rPr lang="en-AU" sz="1400" dirty="0" smtClean="0">
                <a:solidFill>
                  <a:srgbClr val="7030A0"/>
                </a:solidFill>
              </a:rPr>
              <a:t>this-</a:t>
            </a:r>
            <a:r>
              <a:rPr lang="en-AU" sz="1400" dirty="0" smtClean="0"/>
              <a:t>&gt;y &lt;&lt;</a:t>
            </a:r>
            <a:r>
              <a:rPr lang="en-AU" sz="1400" dirty="0" err="1" smtClean="0"/>
              <a:t>endl</a:t>
            </a:r>
            <a:r>
              <a:rPr lang="en-AU" sz="1400" dirty="0" smtClean="0"/>
              <a:t>;</a:t>
            </a:r>
          </a:p>
          <a:p>
            <a:pPr>
              <a:tabLst>
                <a:tab pos="2116138" algn="l"/>
              </a:tabLst>
            </a:pPr>
            <a:r>
              <a:rPr lang="en-AU" sz="1400" dirty="0" smtClean="0"/>
              <a:t>    </a:t>
            </a:r>
            <a:r>
              <a:rPr lang="en-AU" sz="1400" dirty="0" err="1" smtClean="0"/>
              <a:t>cout</a:t>
            </a:r>
            <a:r>
              <a:rPr lang="en-AU" sz="1400" dirty="0" smtClean="0"/>
              <a:t>&lt;&lt; </a:t>
            </a:r>
            <a:r>
              <a:rPr lang="en-AU" sz="1400" dirty="0" smtClean="0">
                <a:solidFill>
                  <a:srgbClr val="FF0000"/>
                </a:solidFill>
              </a:rPr>
              <a:t>"private 	A-&gt;z:" </a:t>
            </a:r>
            <a:r>
              <a:rPr lang="en-AU" sz="1400" dirty="0" smtClean="0"/>
              <a:t>&lt;&lt; </a:t>
            </a:r>
            <a:r>
              <a:rPr lang="en-AU" sz="1400" dirty="0" smtClean="0">
                <a:solidFill>
                  <a:srgbClr val="7030A0"/>
                </a:solidFill>
              </a:rPr>
              <a:t>this-</a:t>
            </a:r>
            <a:r>
              <a:rPr lang="en-AU" sz="1400" dirty="0" smtClean="0"/>
              <a:t>&gt;z &lt;&lt;</a:t>
            </a:r>
            <a:r>
              <a:rPr lang="en-AU" sz="1400" dirty="0" err="1" smtClean="0"/>
              <a:t>endl</a:t>
            </a:r>
            <a:r>
              <a:rPr lang="en-AU" sz="1400" dirty="0" smtClean="0"/>
              <a:t>; } }; </a:t>
            </a:r>
          </a:p>
        </p:txBody>
      </p:sp>
      <p:sp>
        <p:nvSpPr>
          <p:cNvPr id="6" name="TextBox 5"/>
          <p:cNvSpPr txBox="1"/>
          <p:nvPr/>
        </p:nvSpPr>
        <p:spPr>
          <a:xfrm>
            <a:off x="4495800" y="2514614"/>
            <a:ext cx="4486806" cy="4185761"/>
          </a:xfrm>
          <a:prstGeom prst="rect">
            <a:avLst/>
          </a:prstGeom>
          <a:noFill/>
        </p:spPr>
        <p:txBody>
          <a:bodyPr wrap="none" rtlCol="0">
            <a:spAutoFit/>
          </a:bodyPr>
          <a:lstStyle/>
          <a:p>
            <a:r>
              <a:rPr lang="en-AU" sz="1400" dirty="0" smtClean="0">
                <a:solidFill>
                  <a:srgbClr val="7030A0"/>
                </a:solidFill>
              </a:rPr>
              <a:t>class</a:t>
            </a:r>
            <a:r>
              <a:rPr lang="en-AU" sz="1400" dirty="0" smtClean="0"/>
              <a:t> </a:t>
            </a:r>
            <a:r>
              <a:rPr lang="en-AU" sz="1400" dirty="0" smtClean="0">
                <a:solidFill>
                  <a:schemeClr val="accent6">
                    <a:lumMod val="75000"/>
                  </a:schemeClr>
                </a:solidFill>
              </a:rPr>
              <a:t>B</a:t>
            </a:r>
            <a:r>
              <a:rPr lang="en-AU" sz="1400" dirty="0" smtClean="0"/>
              <a:t> : </a:t>
            </a:r>
            <a:r>
              <a:rPr lang="en-AU" sz="1400" dirty="0" smtClean="0">
                <a:solidFill>
                  <a:srgbClr val="7030A0"/>
                </a:solidFill>
              </a:rPr>
              <a:t>public</a:t>
            </a:r>
            <a:r>
              <a:rPr lang="en-AU" sz="1400" dirty="0" smtClean="0"/>
              <a:t> A {</a:t>
            </a:r>
          </a:p>
          <a:p>
            <a:r>
              <a:rPr lang="en-AU" sz="1400" dirty="0" smtClean="0"/>
              <a:t>    </a:t>
            </a:r>
            <a:r>
              <a:rPr lang="en-AU" sz="1400" dirty="0" smtClean="0">
                <a:solidFill>
                  <a:schemeClr val="bg2">
                    <a:lumMod val="50000"/>
                  </a:schemeClr>
                </a:solidFill>
              </a:rPr>
              <a:t>// x is public, y is protected, z is not accessible from B</a:t>
            </a:r>
          </a:p>
          <a:p>
            <a:r>
              <a:rPr lang="en-AU" sz="1400" dirty="0" smtClean="0"/>
              <a:t>    </a:t>
            </a:r>
            <a:r>
              <a:rPr lang="en-AU" sz="1400" dirty="0" smtClean="0">
                <a:solidFill>
                  <a:srgbClr val="7030A0"/>
                </a:solidFill>
              </a:rPr>
              <a:t>public</a:t>
            </a:r>
            <a:r>
              <a:rPr lang="en-AU" sz="1400" dirty="0" smtClean="0"/>
              <a:t>: B(</a:t>
            </a:r>
            <a:r>
              <a:rPr lang="en-AU" sz="1400" dirty="0" err="1" smtClean="0">
                <a:solidFill>
                  <a:schemeClr val="accent1">
                    <a:lumMod val="50000"/>
                  </a:schemeClr>
                </a:solidFill>
              </a:rPr>
              <a:t>int</a:t>
            </a:r>
            <a:r>
              <a:rPr lang="en-AU" sz="1400" dirty="0" smtClean="0"/>
              <a:t> x, </a:t>
            </a:r>
            <a:r>
              <a:rPr lang="en-AU" sz="1400" dirty="0" err="1" smtClean="0">
                <a:solidFill>
                  <a:schemeClr val="accent1">
                    <a:lumMod val="50000"/>
                  </a:schemeClr>
                </a:solidFill>
              </a:rPr>
              <a:t>int</a:t>
            </a:r>
            <a:r>
              <a:rPr lang="en-AU" sz="1400" dirty="0" smtClean="0"/>
              <a:t> y, </a:t>
            </a:r>
            <a:r>
              <a:rPr lang="en-AU" sz="1400" dirty="0" err="1" smtClean="0">
                <a:solidFill>
                  <a:schemeClr val="accent1">
                    <a:lumMod val="50000"/>
                  </a:schemeClr>
                </a:solidFill>
              </a:rPr>
              <a:t>int</a:t>
            </a:r>
            <a:r>
              <a:rPr lang="en-AU" sz="1400" dirty="0" smtClean="0"/>
              <a:t> z):A(</a:t>
            </a:r>
            <a:r>
              <a:rPr lang="en-AU" sz="1400" dirty="0" err="1" smtClean="0"/>
              <a:t>x,y,z</a:t>
            </a:r>
            <a:r>
              <a:rPr lang="en-AU" sz="1400" dirty="0"/>
              <a:t>)</a:t>
            </a:r>
            <a:r>
              <a:rPr lang="en-AU" sz="1400" dirty="0" smtClean="0"/>
              <a:t>{}; }; </a:t>
            </a:r>
          </a:p>
          <a:p>
            <a:endParaRPr lang="en-AU" sz="1400" dirty="0" smtClean="0"/>
          </a:p>
          <a:p>
            <a:r>
              <a:rPr lang="en-AU" sz="1400" dirty="0" smtClean="0">
                <a:solidFill>
                  <a:srgbClr val="7030A0"/>
                </a:solidFill>
              </a:rPr>
              <a:t>class</a:t>
            </a:r>
            <a:r>
              <a:rPr lang="en-AU" sz="1400" dirty="0" smtClean="0"/>
              <a:t> </a:t>
            </a:r>
            <a:r>
              <a:rPr lang="en-AU" sz="1400" dirty="0" smtClean="0">
                <a:solidFill>
                  <a:schemeClr val="accent6">
                    <a:lumMod val="75000"/>
                  </a:schemeClr>
                </a:solidFill>
              </a:rPr>
              <a:t>C</a:t>
            </a:r>
            <a:r>
              <a:rPr lang="en-AU" sz="1400" dirty="0" smtClean="0"/>
              <a:t> : </a:t>
            </a:r>
            <a:r>
              <a:rPr lang="en-AU" sz="1400" dirty="0" smtClean="0">
                <a:solidFill>
                  <a:srgbClr val="7030A0"/>
                </a:solidFill>
              </a:rPr>
              <a:t>protected</a:t>
            </a:r>
            <a:r>
              <a:rPr lang="en-AU" sz="1400" dirty="0" smtClean="0"/>
              <a:t> A { </a:t>
            </a:r>
          </a:p>
          <a:p>
            <a:r>
              <a:rPr lang="en-AU" sz="1400" dirty="0" smtClean="0"/>
              <a:t>    </a:t>
            </a:r>
            <a:r>
              <a:rPr lang="en-AU" sz="1400" dirty="0" smtClean="0">
                <a:solidFill>
                  <a:schemeClr val="bg2">
                    <a:lumMod val="50000"/>
                  </a:schemeClr>
                </a:solidFill>
              </a:rPr>
              <a:t>// x is protected, y is protected, z is not accessible from C</a:t>
            </a:r>
          </a:p>
          <a:p>
            <a:r>
              <a:rPr lang="en-AU" sz="1400" dirty="0" smtClean="0"/>
              <a:t>    </a:t>
            </a:r>
            <a:r>
              <a:rPr lang="en-AU" sz="1400" dirty="0" smtClean="0">
                <a:solidFill>
                  <a:srgbClr val="7030A0"/>
                </a:solidFill>
              </a:rPr>
              <a:t>public</a:t>
            </a:r>
            <a:r>
              <a:rPr lang="en-AU" sz="1400" dirty="0" smtClean="0"/>
              <a:t>: C(</a:t>
            </a:r>
            <a:r>
              <a:rPr lang="en-AU" sz="1400" dirty="0" err="1" smtClean="0">
                <a:solidFill>
                  <a:schemeClr val="accent1">
                    <a:lumMod val="50000"/>
                  </a:schemeClr>
                </a:solidFill>
              </a:rPr>
              <a:t>int</a:t>
            </a:r>
            <a:r>
              <a:rPr lang="en-AU" sz="1400" dirty="0" smtClean="0"/>
              <a:t> x, </a:t>
            </a:r>
            <a:r>
              <a:rPr lang="en-AU" sz="1400" dirty="0" err="1" smtClean="0">
                <a:solidFill>
                  <a:schemeClr val="accent1">
                    <a:lumMod val="50000"/>
                  </a:schemeClr>
                </a:solidFill>
              </a:rPr>
              <a:t>int</a:t>
            </a:r>
            <a:r>
              <a:rPr lang="en-AU" sz="1400" dirty="0" smtClean="0"/>
              <a:t> y, </a:t>
            </a:r>
            <a:r>
              <a:rPr lang="en-AU" sz="1400" dirty="0" err="1" smtClean="0">
                <a:solidFill>
                  <a:schemeClr val="accent1">
                    <a:lumMod val="50000"/>
                  </a:schemeClr>
                </a:solidFill>
              </a:rPr>
              <a:t>int</a:t>
            </a:r>
            <a:r>
              <a:rPr lang="en-AU" sz="1400" dirty="0" smtClean="0"/>
              <a:t> z):A(</a:t>
            </a:r>
            <a:r>
              <a:rPr lang="en-AU" sz="1400" dirty="0" err="1" smtClean="0"/>
              <a:t>x,y,z</a:t>
            </a:r>
            <a:r>
              <a:rPr lang="en-AU" sz="1400" dirty="0"/>
              <a:t>)</a:t>
            </a:r>
            <a:r>
              <a:rPr lang="en-AU" sz="1400" dirty="0" smtClean="0"/>
              <a:t>{}; }; </a:t>
            </a:r>
          </a:p>
          <a:p>
            <a:r>
              <a:rPr lang="en-AU" sz="1400" dirty="0" smtClean="0"/>
              <a:t>  </a:t>
            </a:r>
          </a:p>
          <a:p>
            <a:r>
              <a:rPr lang="en-AU" sz="1400" dirty="0" smtClean="0">
                <a:solidFill>
                  <a:srgbClr val="7030A0"/>
                </a:solidFill>
              </a:rPr>
              <a:t>class</a:t>
            </a:r>
            <a:r>
              <a:rPr lang="en-AU" sz="1400" dirty="0" smtClean="0"/>
              <a:t> </a:t>
            </a:r>
            <a:r>
              <a:rPr lang="en-AU" sz="1400" dirty="0" smtClean="0">
                <a:solidFill>
                  <a:schemeClr val="accent6">
                    <a:lumMod val="75000"/>
                  </a:schemeClr>
                </a:solidFill>
              </a:rPr>
              <a:t>D</a:t>
            </a:r>
            <a:r>
              <a:rPr lang="en-AU" sz="1400" dirty="0" smtClean="0"/>
              <a:t> : </a:t>
            </a:r>
            <a:r>
              <a:rPr lang="en-AU" sz="1400" dirty="0" smtClean="0">
                <a:solidFill>
                  <a:srgbClr val="7030A0"/>
                </a:solidFill>
              </a:rPr>
              <a:t>private</a:t>
            </a:r>
            <a:r>
              <a:rPr lang="en-AU" sz="1400" dirty="0" smtClean="0"/>
              <a:t> A { </a:t>
            </a:r>
          </a:p>
          <a:p>
            <a:r>
              <a:rPr lang="en-AU" sz="1400" dirty="0" smtClean="0"/>
              <a:t>    </a:t>
            </a:r>
            <a:r>
              <a:rPr lang="en-AU" sz="1400" dirty="0" smtClean="0">
                <a:solidFill>
                  <a:schemeClr val="bg2">
                    <a:lumMod val="50000"/>
                  </a:schemeClr>
                </a:solidFill>
              </a:rPr>
              <a:t>// x is private, y is private, z is not accessible from D </a:t>
            </a:r>
          </a:p>
          <a:p>
            <a:r>
              <a:rPr lang="en-AU" sz="1400" dirty="0" smtClean="0"/>
              <a:t>    </a:t>
            </a:r>
            <a:r>
              <a:rPr lang="en-AU" sz="1400" dirty="0" smtClean="0">
                <a:solidFill>
                  <a:srgbClr val="7030A0"/>
                </a:solidFill>
              </a:rPr>
              <a:t>public</a:t>
            </a:r>
            <a:r>
              <a:rPr lang="en-AU" sz="1400" dirty="0" smtClean="0"/>
              <a:t>: D(</a:t>
            </a:r>
            <a:r>
              <a:rPr lang="en-AU" sz="1400" dirty="0" err="1" smtClean="0">
                <a:solidFill>
                  <a:schemeClr val="accent1">
                    <a:lumMod val="50000"/>
                  </a:schemeClr>
                </a:solidFill>
              </a:rPr>
              <a:t>int</a:t>
            </a:r>
            <a:r>
              <a:rPr lang="en-AU" sz="1400" dirty="0" smtClean="0"/>
              <a:t> x, </a:t>
            </a:r>
            <a:r>
              <a:rPr lang="en-AU" sz="1400" dirty="0" err="1" smtClean="0">
                <a:solidFill>
                  <a:schemeClr val="accent1">
                    <a:lumMod val="50000"/>
                  </a:schemeClr>
                </a:solidFill>
              </a:rPr>
              <a:t>int</a:t>
            </a:r>
            <a:r>
              <a:rPr lang="en-AU" sz="1400" dirty="0" smtClean="0"/>
              <a:t> y, </a:t>
            </a:r>
            <a:r>
              <a:rPr lang="en-AU" sz="1400" dirty="0" err="1" smtClean="0">
                <a:solidFill>
                  <a:schemeClr val="accent1">
                    <a:lumMod val="50000"/>
                  </a:schemeClr>
                </a:solidFill>
              </a:rPr>
              <a:t>int</a:t>
            </a:r>
            <a:r>
              <a:rPr lang="en-AU" sz="1400" dirty="0" smtClean="0"/>
              <a:t> z):A(</a:t>
            </a:r>
            <a:r>
              <a:rPr lang="en-AU" sz="1400" dirty="0" err="1" smtClean="0"/>
              <a:t>x,y,z</a:t>
            </a:r>
            <a:r>
              <a:rPr lang="en-AU" sz="1400" dirty="0"/>
              <a:t>)</a:t>
            </a:r>
            <a:r>
              <a:rPr lang="en-AU" sz="1400" dirty="0" smtClean="0"/>
              <a:t>{}; }; </a:t>
            </a:r>
          </a:p>
          <a:p>
            <a:r>
              <a:rPr lang="en-AU" sz="1400" dirty="0" smtClean="0"/>
              <a:t> </a:t>
            </a:r>
          </a:p>
          <a:p>
            <a:r>
              <a:rPr lang="en-AU" sz="1400" dirty="0" err="1" smtClean="0">
                <a:solidFill>
                  <a:schemeClr val="accent1">
                    <a:lumMod val="50000"/>
                  </a:schemeClr>
                </a:solidFill>
              </a:rPr>
              <a:t>int</a:t>
            </a:r>
            <a:r>
              <a:rPr lang="en-AU" sz="1400" dirty="0" smtClean="0"/>
              <a:t> </a:t>
            </a:r>
            <a:r>
              <a:rPr lang="en-AU" sz="1400" dirty="0" smtClean="0">
                <a:solidFill>
                  <a:schemeClr val="accent6">
                    <a:lumMod val="75000"/>
                  </a:schemeClr>
                </a:solidFill>
              </a:rPr>
              <a:t>main</a:t>
            </a:r>
            <a:r>
              <a:rPr lang="en-AU" sz="1400" dirty="0" smtClean="0"/>
              <a:t>() {  </a:t>
            </a:r>
          </a:p>
          <a:p>
            <a:r>
              <a:rPr lang="en-AU" sz="1400" dirty="0" smtClean="0"/>
              <a:t>    A* test = </a:t>
            </a:r>
            <a:r>
              <a:rPr lang="en-AU" sz="1400" dirty="0" smtClean="0">
                <a:solidFill>
                  <a:srgbClr val="7030A0"/>
                </a:solidFill>
              </a:rPr>
              <a:t>new</a:t>
            </a:r>
            <a:r>
              <a:rPr lang="en-AU" sz="1400" dirty="0" smtClean="0"/>
              <a:t> A(</a:t>
            </a:r>
            <a:r>
              <a:rPr lang="en-AU" sz="1400" dirty="0" smtClean="0">
                <a:solidFill>
                  <a:schemeClr val="accent2">
                    <a:lumMod val="75000"/>
                  </a:schemeClr>
                </a:solidFill>
              </a:rPr>
              <a:t>7</a:t>
            </a:r>
            <a:r>
              <a:rPr lang="en-AU" sz="1400" dirty="0" smtClean="0"/>
              <a:t>,</a:t>
            </a:r>
            <a:r>
              <a:rPr lang="en-AU" sz="1400" dirty="0" smtClean="0">
                <a:solidFill>
                  <a:schemeClr val="accent2">
                    <a:lumMod val="75000"/>
                  </a:schemeClr>
                </a:solidFill>
              </a:rPr>
              <a:t>8</a:t>
            </a:r>
            <a:r>
              <a:rPr lang="en-AU" sz="1400" dirty="0" smtClean="0"/>
              <a:t>,</a:t>
            </a:r>
            <a:r>
              <a:rPr lang="en-AU" sz="1400" dirty="0" smtClean="0">
                <a:solidFill>
                  <a:schemeClr val="accent2">
                    <a:lumMod val="75000"/>
                  </a:schemeClr>
                </a:solidFill>
              </a:rPr>
              <a:t>9</a:t>
            </a:r>
            <a:r>
              <a:rPr lang="en-AU" sz="1400" dirty="0" smtClean="0"/>
              <a:t>);</a:t>
            </a:r>
          </a:p>
          <a:p>
            <a:r>
              <a:rPr lang="en-AU" sz="1400" dirty="0" smtClean="0"/>
              <a:t>    test-&gt;print();</a:t>
            </a:r>
          </a:p>
          <a:p>
            <a:r>
              <a:rPr lang="en-AU" sz="1400" dirty="0" smtClean="0"/>
              <a:t>    </a:t>
            </a:r>
            <a:r>
              <a:rPr lang="en-AU" sz="1400" dirty="0" smtClean="0">
                <a:solidFill>
                  <a:schemeClr val="bg2">
                    <a:lumMod val="50000"/>
                  </a:schemeClr>
                </a:solidFill>
              </a:rPr>
              <a:t>//</a:t>
            </a:r>
            <a:r>
              <a:rPr lang="en-AU" sz="1400" dirty="0" err="1" smtClean="0">
                <a:solidFill>
                  <a:schemeClr val="bg2">
                    <a:lumMod val="50000"/>
                  </a:schemeClr>
                </a:solidFill>
              </a:rPr>
              <a:t>cout</a:t>
            </a:r>
            <a:r>
              <a:rPr lang="en-AU" sz="1400" dirty="0" smtClean="0">
                <a:solidFill>
                  <a:schemeClr val="bg2">
                    <a:lumMod val="50000"/>
                  </a:schemeClr>
                </a:solidFill>
              </a:rPr>
              <a:t>&lt;&lt; "test-&gt;x:" &lt;&lt; test-&gt;x &lt;&lt;</a:t>
            </a:r>
            <a:r>
              <a:rPr lang="en-AU" sz="1400" dirty="0" err="1" smtClean="0">
                <a:solidFill>
                  <a:schemeClr val="bg2">
                    <a:lumMod val="50000"/>
                  </a:schemeClr>
                </a:solidFill>
              </a:rPr>
              <a:t>endl</a:t>
            </a:r>
            <a:r>
              <a:rPr lang="en-AU" sz="1400" dirty="0" smtClean="0">
                <a:solidFill>
                  <a:schemeClr val="bg2">
                    <a:lumMod val="50000"/>
                  </a:schemeClr>
                </a:solidFill>
              </a:rPr>
              <a:t>;</a:t>
            </a:r>
          </a:p>
          <a:p>
            <a:r>
              <a:rPr lang="en-AU" sz="1400" dirty="0" smtClean="0">
                <a:solidFill>
                  <a:schemeClr val="bg2">
                    <a:lumMod val="50000"/>
                  </a:schemeClr>
                </a:solidFill>
              </a:rPr>
              <a:t>    //</a:t>
            </a:r>
            <a:r>
              <a:rPr lang="en-AU" sz="1400" dirty="0" err="1" smtClean="0">
                <a:solidFill>
                  <a:schemeClr val="bg2">
                    <a:lumMod val="50000"/>
                  </a:schemeClr>
                </a:solidFill>
              </a:rPr>
              <a:t>cout</a:t>
            </a:r>
            <a:r>
              <a:rPr lang="en-AU" sz="1400" dirty="0" smtClean="0">
                <a:solidFill>
                  <a:schemeClr val="bg2">
                    <a:lumMod val="50000"/>
                  </a:schemeClr>
                </a:solidFill>
              </a:rPr>
              <a:t>&lt;&lt; "test-&gt;y:" &lt;&lt; test-&gt;y &lt;&lt;</a:t>
            </a:r>
            <a:r>
              <a:rPr lang="en-AU" sz="1400" dirty="0" err="1" smtClean="0">
                <a:solidFill>
                  <a:schemeClr val="bg2">
                    <a:lumMod val="50000"/>
                  </a:schemeClr>
                </a:solidFill>
              </a:rPr>
              <a:t>endl</a:t>
            </a:r>
            <a:r>
              <a:rPr lang="en-AU" sz="1400" dirty="0" smtClean="0">
                <a:solidFill>
                  <a:schemeClr val="bg2">
                    <a:lumMod val="50000"/>
                  </a:schemeClr>
                </a:solidFill>
              </a:rPr>
              <a:t>;</a:t>
            </a:r>
          </a:p>
          <a:p>
            <a:r>
              <a:rPr lang="en-AU" sz="1400" dirty="0" smtClean="0">
                <a:solidFill>
                  <a:schemeClr val="bg2">
                    <a:lumMod val="50000"/>
                  </a:schemeClr>
                </a:solidFill>
              </a:rPr>
              <a:t>    //</a:t>
            </a:r>
            <a:r>
              <a:rPr lang="en-AU" sz="1400" dirty="0" err="1" smtClean="0">
                <a:solidFill>
                  <a:schemeClr val="bg2">
                    <a:lumMod val="50000"/>
                  </a:schemeClr>
                </a:solidFill>
              </a:rPr>
              <a:t>cout</a:t>
            </a:r>
            <a:r>
              <a:rPr lang="en-AU" sz="1400" dirty="0" smtClean="0">
                <a:solidFill>
                  <a:schemeClr val="bg2">
                    <a:lumMod val="50000"/>
                  </a:schemeClr>
                </a:solidFill>
              </a:rPr>
              <a:t>&lt;&lt; "test-&gt;z:" &lt;&lt; test-&gt;z &lt;&lt;</a:t>
            </a:r>
            <a:r>
              <a:rPr lang="en-AU" sz="1400" dirty="0" err="1" smtClean="0">
                <a:solidFill>
                  <a:schemeClr val="bg2">
                    <a:lumMod val="50000"/>
                  </a:schemeClr>
                </a:solidFill>
              </a:rPr>
              <a:t>endl</a:t>
            </a:r>
            <a:r>
              <a:rPr lang="en-AU" sz="1400" dirty="0" smtClean="0">
                <a:solidFill>
                  <a:schemeClr val="bg2">
                    <a:lumMod val="50000"/>
                  </a:schemeClr>
                </a:solidFill>
              </a:rPr>
              <a:t>;</a:t>
            </a:r>
          </a:p>
          <a:p>
            <a:r>
              <a:rPr lang="en-AU" sz="1400" dirty="0" smtClean="0"/>
              <a:t>    </a:t>
            </a:r>
            <a:r>
              <a:rPr lang="en-AU" sz="1400" dirty="0" smtClean="0">
                <a:solidFill>
                  <a:srgbClr val="7030A0"/>
                </a:solidFill>
              </a:rPr>
              <a:t>return</a:t>
            </a:r>
            <a:r>
              <a:rPr lang="en-AU" sz="1400" dirty="0" smtClean="0"/>
              <a:t> </a:t>
            </a:r>
            <a:r>
              <a:rPr lang="en-AU" sz="1400" dirty="0" smtClean="0">
                <a:solidFill>
                  <a:schemeClr val="accent2">
                    <a:lumMod val="75000"/>
                  </a:schemeClr>
                </a:solidFill>
              </a:rPr>
              <a:t>0</a:t>
            </a:r>
            <a:r>
              <a:rPr lang="en-AU" sz="1400" dirty="0" smtClean="0"/>
              <a:t>; }</a:t>
            </a:r>
            <a:endParaRPr lang="en-AU" sz="1400" dirty="0"/>
          </a:p>
        </p:txBody>
      </p:sp>
      <p:sp>
        <p:nvSpPr>
          <p:cNvPr id="7" name="TextBox 6"/>
          <p:cNvSpPr txBox="1"/>
          <p:nvPr/>
        </p:nvSpPr>
        <p:spPr>
          <a:xfrm>
            <a:off x="3727389" y="762000"/>
            <a:ext cx="2991396" cy="369332"/>
          </a:xfrm>
          <a:prstGeom prst="rect">
            <a:avLst/>
          </a:prstGeom>
          <a:noFill/>
        </p:spPr>
        <p:txBody>
          <a:bodyPr wrap="none" rtlCol="0">
            <a:spAutoFit/>
          </a:bodyPr>
          <a:lstStyle/>
          <a:p>
            <a:pPr algn="r"/>
            <a:r>
              <a:rPr lang="en-AU" dirty="0" smtClean="0">
                <a:solidFill>
                  <a:schemeClr val="bg2">
                    <a:lumMod val="50000"/>
                  </a:schemeClr>
                </a:solidFill>
              </a:rPr>
              <a:t>The default for C++ is 'private’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1219200"/>
            <a:ext cx="4442050" cy="4247317"/>
          </a:xfrm>
          <a:prstGeom prst="rect">
            <a:avLst/>
          </a:prstGeom>
          <a:noFill/>
        </p:spPr>
        <p:txBody>
          <a:bodyPr wrap="none" rtlCol="0">
            <a:spAutoFit/>
          </a:bodyPr>
          <a:lstStyle/>
          <a:p>
            <a:r>
              <a:rPr lang="en-AU" dirty="0" smtClean="0">
                <a:solidFill>
                  <a:schemeClr val="accent1">
                    <a:lumMod val="50000"/>
                  </a:schemeClr>
                </a:solidFill>
              </a:rPr>
              <a:t>#include &lt;</a:t>
            </a:r>
            <a:r>
              <a:rPr lang="en-AU" dirty="0" err="1" smtClean="0">
                <a:solidFill>
                  <a:schemeClr val="accent1">
                    <a:lumMod val="50000"/>
                  </a:schemeClr>
                </a:solidFill>
              </a:rPr>
              <a:t>iostream</a:t>
            </a:r>
            <a:r>
              <a:rPr lang="en-AU" dirty="0" smtClean="0">
                <a:solidFill>
                  <a:schemeClr val="accent1">
                    <a:lumMod val="50000"/>
                  </a:schemeClr>
                </a:solidFill>
              </a:rPr>
              <a:t>&gt;</a:t>
            </a:r>
          </a:p>
          <a:p>
            <a:r>
              <a:rPr lang="en-AU" dirty="0" smtClean="0">
                <a:solidFill>
                  <a:schemeClr val="accent1">
                    <a:lumMod val="50000"/>
                  </a:schemeClr>
                </a:solidFill>
              </a:rPr>
              <a:t>#include &lt;exception&gt;</a:t>
            </a:r>
          </a:p>
          <a:p>
            <a:r>
              <a:rPr lang="en-AU" dirty="0" smtClean="0">
                <a:solidFill>
                  <a:srgbClr val="7030A0"/>
                </a:solidFill>
              </a:rPr>
              <a:t>using namespace </a:t>
            </a:r>
            <a:r>
              <a:rPr lang="en-AU" dirty="0" smtClean="0">
                <a:solidFill>
                  <a:schemeClr val="accent6">
                    <a:lumMod val="75000"/>
                  </a:schemeClr>
                </a:solidFill>
              </a:rPr>
              <a:t>std</a:t>
            </a:r>
            <a:r>
              <a:rPr lang="en-AU" dirty="0" smtClean="0"/>
              <a:t>;</a:t>
            </a:r>
          </a:p>
          <a:p>
            <a:endParaRPr lang="en-AU" dirty="0" smtClean="0"/>
          </a:p>
          <a:p>
            <a:r>
              <a:rPr lang="en-AU" dirty="0" smtClean="0">
                <a:solidFill>
                  <a:srgbClr val="7030A0"/>
                </a:solidFill>
              </a:rPr>
              <a:t>class</a:t>
            </a:r>
            <a:r>
              <a:rPr lang="en-AU" dirty="0" smtClean="0"/>
              <a:t> </a:t>
            </a:r>
            <a:r>
              <a:rPr lang="en-AU" dirty="0" err="1" smtClean="0">
                <a:solidFill>
                  <a:schemeClr val="accent6">
                    <a:lumMod val="75000"/>
                  </a:schemeClr>
                </a:solidFill>
              </a:rPr>
              <a:t>myexception</a:t>
            </a:r>
            <a:r>
              <a:rPr lang="en-AU" dirty="0" smtClean="0"/>
              <a:t>: </a:t>
            </a:r>
            <a:r>
              <a:rPr lang="en-AU" dirty="0" smtClean="0">
                <a:solidFill>
                  <a:srgbClr val="7030A0"/>
                </a:solidFill>
              </a:rPr>
              <a:t>public</a:t>
            </a:r>
            <a:r>
              <a:rPr lang="en-AU" dirty="0" smtClean="0"/>
              <a:t> exception {</a:t>
            </a:r>
          </a:p>
          <a:p>
            <a:r>
              <a:rPr lang="en-AU" dirty="0" smtClean="0"/>
              <a:t>  </a:t>
            </a:r>
            <a:r>
              <a:rPr lang="en-AU" dirty="0" smtClean="0">
                <a:solidFill>
                  <a:srgbClr val="7030A0"/>
                </a:solidFill>
              </a:rPr>
              <a:t>virtual</a:t>
            </a:r>
            <a:r>
              <a:rPr lang="en-AU" dirty="0" smtClean="0"/>
              <a:t> </a:t>
            </a:r>
            <a:r>
              <a:rPr lang="en-AU" dirty="0" smtClean="0">
                <a:solidFill>
                  <a:srgbClr val="7030A0"/>
                </a:solidFill>
              </a:rPr>
              <a:t>const</a:t>
            </a:r>
            <a:r>
              <a:rPr lang="en-AU" dirty="0" smtClean="0"/>
              <a:t> </a:t>
            </a:r>
            <a:r>
              <a:rPr lang="en-AU" dirty="0" smtClean="0">
                <a:solidFill>
                  <a:schemeClr val="accent1">
                    <a:lumMod val="50000"/>
                  </a:schemeClr>
                </a:solidFill>
              </a:rPr>
              <a:t>char*</a:t>
            </a:r>
            <a:r>
              <a:rPr lang="en-AU" dirty="0" smtClean="0"/>
              <a:t> what() </a:t>
            </a:r>
            <a:r>
              <a:rPr lang="en-AU" dirty="0" smtClean="0">
                <a:solidFill>
                  <a:srgbClr val="7030A0"/>
                </a:solidFill>
              </a:rPr>
              <a:t>const</a:t>
            </a:r>
            <a:r>
              <a:rPr lang="en-AU" dirty="0" smtClean="0"/>
              <a:t> </a:t>
            </a:r>
            <a:r>
              <a:rPr lang="en-AU" dirty="0" smtClean="0">
                <a:solidFill>
                  <a:srgbClr val="7030A0"/>
                </a:solidFill>
              </a:rPr>
              <a:t>throw</a:t>
            </a:r>
            <a:r>
              <a:rPr lang="en-AU" dirty="0" smtClean="0"/>
              <a:t>() {</a:t>
            </a:r>
          </a:p>
          <a:p>
            <a:r>
              <a:rPr lang="en-AU" dirty="0" smtClean="0"/>
              <a:t>    </a:t>
            </a:r>
            <a:r>
              <a:rPr lang="en-AU" dirty="0" smtClean="0">
                <a:solidFill>
                  <a:srgbClr val="7030A0"/>
                </a:solidFill>
              </a:rPr>
              <a:t>return</a:t>
            </a:r>
            <a:r>
              <a:rPr lang="en-AU" dirty="0" smtClean="0"/>
              <a:t> </a:t>
            </a:r>
            <a:r>
              <a:rPr lang="en-AU" dirty="0" smtClean="0">
                <a:solidFill>
                  <a:srgbClr val="FF0000"/>
                </a:solidFill>
              </a:rPr>
              <a:t>"My exception happened"</a:t>
            </a:r>
            <a:r>
              <a:rPr lang="en-AU" dirty="0" smtClean="0"/>
              <a:t>; }</a:t>
            </a:r>
          </a:p>
          <a:p>
            <a:r>
              <a:rPr lang="en-AU" dirty="0" smtClean="0"/>
              <a:t>} </a:t>
            </a:r>
            <a:r>
              <a:rPr lang="en-AU" dirty="0" err="1" smtClean="0"/>
              <a:t>myex</a:t>
            </a:r>
            <a:r>
              <a:rPr lang="en-AU" dirty="0" smtClean="0"/>
              <a:t>;</a:t>
            </a:r>
          </a:p>
          <a:p>
            <a:endParaRPr lang="en-AU" dirty="0" smtClean="0"/>
          </a:p>
          <a:p>
            <a:r>
              <a:rPr lang="en-AU" dirty="0" err="1" smtClean="0">
                <a:solidFill>
                  <a:schemeClr val="accent1">
                    <a:lumMod val="50000"/>
                  </a:schemeClr>
                </a:solidFill>
              </a:rPr>
              <a:t>int</a:t>
            </a:r>
            <a:r>
              <a:rPr lang="en-AU" dirty="0" smtClean="0"/>
              <a:t> </a:t>
            </a:r>
            <a:r>
              <a:rPr lang="en-AU" dirty="0" smtClean="0">
                <a:solidFill>
                  <a:schemeClr val="accent6">
                    <a:lumMod val="75000"/>
                  </a:schemeClr>
                </a:solidFill>
              </a:rPr>
              <a:t>main</a:t>
            </a:r>
            <a:r>
              <a:rPr lang="en-AU" dirty="0" smtClean="0"/>
              <a:t>() {</a:t>
            </a:r>
          </a:p>
          <a:p>
            <a:r>
              <a:rPr lang="en-AU" dirty="0" smtClean="0"/>
              <a:t>	</a:t>
            </a:r>
            <a:r>
              <a:rPr lang="en-AU" dirty="0" smtClean="0">
                <a:solidFill>
                  <a:srgbClr val="7030A0"/>
                </a:solidFill>
              </a:rPr>
              <a:t>try</a:t>
            </a:r>
            <a:r>
              <a:rPr lang="en-AU" dirty="0" smtClean="0"/>
              <a:t> {</a:t>
            </a:r>
          </a:p>
          <a:p>
            <a:r>
              <a:rPr lang="en-AU" dirty="0" smtClean="0"/>
              <a:t>		</a:t>
            </a:r>
            <a:r>
              <a:rPr lang="en-AU" dirty="0" smtClean="0">
                <a:solidFill>
                  <a:srgbClr val="7030A0"/>
                </a:solidFill>
              </a:rPr>
              <a:t>throw</a:t>
            </a:r>
            <a:r>
              <a:rPr lang="en-AU" dirty="0" smtClean="0"/>
              <a:t> </a:t>
            </a:r>
            <a:r>
              <a:rPr lang="en-AU" dirty="0" err="1" smtClean="0"/>
              <a:t>myex</a:t>
            </a:r>
            <a:r>
              <a:rPr lang="en-AU" dirty="0" smtClean="0"/>
              <a:t>; }</a:t>
            </a:r>
          </a:p>
          <a:p>
            <a:r>
              <a:rPr lang="en-AU" dirty="0" smtClean="0"/>
              <a:t>	</a:t>
            </a:r>
            <a:r>
              <a:rPr lang="en-AU" dirty="0" smtClean="0">
                <a:solidFill>
                  <a:srgbClr val="7030A0"/>
                </a:solidFill>
              </a:rPr>
              <a:t>catch</a:t>
            </a:r>
            <a:r>
              <a:rPr lang="en-AU" dirty="0" smtClean="0"/>
              <a:t> (exception &amp;e) {</a:t>
            </a:r>
          </a:p>
          <a:p>
            <a:r>
              <a:rPr lang="en-AU" dirty="0" smtClean="0"/>
              <a:t>		</a:t>
            </a:r>
            <a:r>
              <a:rPr lang="en-AU" dirty="0" err="1" smtClean="0"/>
              <a:t>cerr</a:t>
            </a:r>
            <a:r>
              <a:rPr lang="en-AU" dirty="0" smtClean="0"/>
              <a:t> &lt;&lt; </a:t>
            </a:r>
            <a:r>
              <a:rPr lang="en-AU" dirty="0" err="1" smtClean="0"/>
              <a:t>e.what</a:t>
            </a:r>
            <a:r>
              <a:rPr lang="en-AU" dirty="0" smtClean="0"/>
              <a:t>() &lt;&lt; </a:t>
            </a:r>
            <a:r>
              <a:rPr lang="en-AU" dirty="0" smtClean="0">
                <a:solidFill>
                  <a:srgbClr val="FF0000"/>
                </a:solidFill>
              </a:rPr>
              <a:t>"\n"</a:t>
            </a:r>
            <a:r>
              <a:rPr lang="en-AU" dirty="0" smtClean="0"/>
              <a:t>; }</a:t>
            </a:r>
          </a:p>
          <a:p>
            <a:r>
              <a:rPr lang="en-AU" dirty="0" smtClean="0"/>
              <a:t>	</a:t>
            </a:r>
            <a:r>
              <a:rPr lang="en-AU" dirty="0" smtClean="0">
                <a:solidFill>
                  <a:srgbClr val="7030A0"/>
                </a:solidFill>
              </a:rPr>
              <a:t>return</a:t>
            </a:r>
            <a:r>
              <a:rPr lang="en-AU" dirty="0" smtClean="0"/>
              <a:t> </a:t>
            </a:r>
            <a:r>
              <a:rPr lang="en-AU" dirty="0" smtClean="0">
                <a:solidFill>
                  <a:schemeClr val="accent2">
                    <a:lumMod val="75000"/>
                  </a:schemeClr>
                </a:solidFill>
              </a:rPr>
              <a:t>0</a:t>
            </a:r>
            <a:r>
              <a:rPr lang="en-AU" dirty="0" smtClean="0"/>
              <a:t>; }</a:t>
            </a:r>
          </a:p>
        </p:txBody>
      </p:sp>
      <p:sp>
        <p:nvSpPr>
          <p:cNvPr id="27" name="TextBox 26"/>
          <p:cNvSpPr txBox="1"/>
          <p:nvPr/>
        </p:nvSpPr>
        <p:spPr>
          <a:xfrm>
            <a:off x="214444" y="442706"/>
            <a:ext cx="4504182" cy="461665"/>
          </a:xfrm>
          <a:prstGeom prst="rect">
            <a:avLst/>
          </a:prstGeom>
          <a:noFill/>
        </p:spPr>
        <p:txBody>
          <a:bodyPr wrap="none" rtlCol="0">
            <a:spAutoFit/>
          </a:bodyPr>
          <a:lstStyle/>
          <a:p>
            <a:r>
              <a:rPr lang="en-AU" sz="2400" dirty="0" smtClean="0"/>
              <a:t>Try and Catch example with what()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46744" y="620928"/>
            <a:ext cx="4158049" cy="4401205"/>
          </a:xfrm>
          <a:prstGeom prst="rect">
            <a:avLst/>
          </a:prstGeom>
          <a:noFill/>
        </p:spPr>
        <p:txBody>
          <a:bodyPr wrap="square" rtlCol="0">
            <a:spAutoFit/>
          </a:bodyPr>
          <a:lstStyle/>
          <a:p>
            <a:r>
              <a:rPr lang="en-AU" sz="1400" dirty="0" smtClean="0">
                <a:solidFill>
                  <a:schemeClr val="accent1">
                    <a:lumMod val="50000"/>
                  </a:schemeClr>
                </a:solidFill>
              </a:rPr>
              <a:t>#include &lt;string&gt;</a:t>
            </a:r>
          </a:p>
          <a:p>
            <a:r>
              <a:rPr lang="en-AU" sz="1400" dirty="0" smtClean="0">
                <a:solidFill>
                  <a:schemeClr val="accent1">
                    <a:lumMod val="50000"/>
                  </a:schemeClr>
                </a:solidFill>
              </a:rPr>
              <a:t>#include &lt;</a:t>
            </a:r>
            <a:r>
              <a:rPr lang="en-AU" sz="1400" dirty="0" err="1" smtClean="0">
                <a:solidFill>
                  <a:schemeClr val="accent1">
                    <a:lumMod val="50000"/>
                  </a:schemeClr>
                </a:solidFill>
              </a:rPr>
              <a:t>iostream</a:t>
            </a:r>
            <a:r>
              <a:rPr lang="en-AU" sz="1400" dirty="0" smtClean="0">
                <a:solidFill>
                  <a:schemeClr val="accent1">
                    <a:lumMod val="50000"/>
                  </a:schemeClr>
                </a:solidFill>
              </a:rPr>
              <a:t>&gt;</a:t>
            </a:r>
          </a:p>
          <a:p>
            <a:r>
              <a:rPr lang="en-AU" sz="1400" dirty="0" smtClean="0">
                <a:solidFill>
                  <a:schemeClr val="accent1">
                    <a:lumMod val="50000"/>
                  </a:schemeClr>
                </a:solidFill>
              </a:rPr>
              <a:t>#include &lt;</a:t>
            </a:r>
            <a:r>
              <a:rPr lang="en-AU" sz="1400" dirty="0" err="1" smtClean="0">
                <a:solidFill>
                  <a:schemeClr val="accent1">
                    <a:lumMod val="50000"/>
                  </a:schemeClr>
                </a:solidFill>
              </a:rPr>
              <a:t>fstream</a:t>
            </a:r>
            <a:r>
              <a:rPr lang="en-AU" sz="1400" dirty="0" smtClean="0">
                <a:solidFill>
                  <a:schemeClr val="accent1">
                    <a:lumMod val="50000"/>
                  </a:schemeClr>
                </a:solidFill>
              </a:rPr>
              <a:t>&gt;</a:t>
            </a:r>
          </a:p>
          <a:p>
            <a:r>
              <a:rPr lang="en-AU" sz="1400" dirty="0" smtClean="0">
                <a:solidFill>
                  <a:srgbClr val="7030A0"/>
                </a:solidFill>
              </a:rPr>
              <a:t>using</a:t>
            </a:r>
            <a:r>
              <a:rPr lang="en-AU" sz="1400" dirty="0" smtClean="0"/>
              <a:t> </a:t>
            </a:r>
            <a:r>
              <a:rPr lang="en-AU" sz="1400" dirty="0" smtClean="0">
                <a:solidFill>
                  <a:srgbClr val="7030A0"/>
                </a:solidFill>
              </a:rPr>
              <a:t>namespace</a:t>
            </a:r>
            <a:r>
              <a:rPr lang="en-AU" sz="1400" dirty="0" smtClean="0"/>
              <a:t> </a:t>
            </a:r>
            <a:r>
              <a:rPr lang="en-AU" sz="1400" dirty="0" smtClean="0">
                <a:solidFill>
                  <a:schemeClr val="accent6">
                    <a:lumMod val="75000"/>
                  </a:schemeClr>
                </a:solidFill>
              </a:rPr>
              <a:t>std</a:t>
            </a:r>
            <a:r>
              <a:rPr lang="en-AU" sz="1400" dirty="0" smtClean="0"/>
              <a:t>;</a:t>
            </a:r>
          </a:p>
          <a:p>
            <a:endParaRPr lang="en-AU" sz="1400" dirty="0" smtClean="0"/>
          </a:p>
          <a:p>
            <a:r>
              <a:rPr lang="en-AU" sz="1400" dirty="0" smtClean="0">
                <a:solidFill>
                  <a:schemeClr val="accent1">
                    <a:lumMod val="50000"/>
                  </a:schemeClr>
                </a:solidFill>
              </a:rPr>
              <a:t>void</a:t>
            </a:r>
            <a:r>
              <a:rPr lang="en-AU" sz="1400" dirty="0" smtClean="0"/>
              <a:t> </a:t>
            </a:r>
            <a:r>
              <a:rPr lang="en-AU" sz="1400" dirty="0" err="1" smtClean="0">
                <a:solidFill>
                  <a:schemeClr val="accent6">
                    <a:lumMod val="75000"/>
                  </a:schemeClr>
                </a:solidFill>
              </a:rPr>
              <a:t>getFiles</a:t>
            </a:r>
            <a:r>
              <a:rPr lang="en-AU" sz="1400" dirty="0" smtClean="0"/>
              <a:t>(string &amp;</a:t>
            </a:r>
            <a:r>
              <a:rPr lang="en-AU" sz="1400" dirty="0" err="1" smtClean="0"/>
              <a:t>filein</a:t>
            </a:r>
            <a:r>
              <a:rPr lang="en-AU" sz="1400" dirty="0" smtClean="0"/>
              <a:t>, string &amp;</a:t>
            </a:r>
            <a:r>
              <a:rPr lang="en-AU" sz="1400" dirty="0" err="1" smtClean="0"/>
              <a:t>fileout</a:t>
            </a:r>
            <a:r>
              <a:rPr lang="en-AU" sz="1400" dirty="0" smtClean="0"/>
              <a:t>);</a:t>
            </a:r>
          </a:p>
          <a:p>
            <a:r>
              <a:rPr lang="en-AU" sz="1400" dirty="0" smtClean="0">
                <a:solidFill>
                  <a:schemeClr val="accent1">
                    <a:lumMod val="50000"/>
                  </a:schemeClr>
                </a:solidFill>
              </a:rPr>
              <a:t>void</a:t>
            </a:r>
            <a:r>
              <a:rPr lang="en-AU" sz="1400" dirty="0" smtClean="0"/>
              <a:t> </a:t>
            </a:r>
            <a:r>
              <a:rPr lang="en-AU" sz="1400" dirty="0" err="1" smtClean="0">
                <a:solidFill>
                  <a:schemeClr val="accent6">
                    <a:lumMod val="75000"/>
                  </a:schemeClr>
                </a:solidFill>
              </a:rPr>
              <a:t>copyFile</a:t>
            </a:r>
            <a:r>
              <a:rPr lang="en-AU" sz="1400" dirty="0" smtClean="0"/>
              <a:t>(</a:t>
            </a:r>
            <a:r>
              <a:rPr lang="en-AU" sz="1400" dirty="0" smtClean="0">
                <a:solidFill>
                  <a:srgbClr val="7030A0"/>
                </a:solidFill>
              </a:rPr>
              <a:t>const</a:t>
            </a:r>
            <a:r>
              <a:rPr lang="en-AU" sz="1400" dirty="0" smtClean="0"/>
              <a:t> string &amp;</a:t>
            </a:r>
            <a:r>
              <a:rPr lang="en-AU" sz="1400" dirty="0" err="1" smtClean="0"/>
              <a:t>filein</a:t>
            </a:r>
            <a:r>
              <a:rPr lang="en-AU" sz="1400" dirty="0" smtClean="0"/>
              <a:t>, </a:t>
            </a:r>
            <a:r>
              <a:rPr lang="en-AU" sz="1400" dirty="0" smtClean="0">
                <a:solidFill>
                  <a:srgbClr val="7030A0"/>
                </a:solidFill>
              </a:rPr>
              <a:t>const</a:t>
            </a:r>
            <a:r>
              <a:rPr lang="en-AU" sz="1400" dirty="0" smtClean="0"/>
              <a:t> string  </a:t>
            </a:r>
            <a:r>
              <a:rPr lang="en-AU" sz="1400" dirty="0" err="1" smtClean="0"/>
              <a:t>fileout</a:t>
            </a:r>
            <a:r>
              <a:rPr lang="en-AU" sz="1400" dirty="0" smtClean="0"/>
              <a:t>);</a:t>
            </a:r>
          </a:p>
          <a:p>
            <a:endParaRPr lang="en-AU" sz="1400" dirty="0" smtClean="0"/>
          </a:p>
          <a:p>
            <a:endParaRPr lang="en-AU" sz="1400" dirty="0" smtClean="0"/>
          </a:p>
          <a:p>
            <a:r>
              <a:rPr lang="en-AU" sz="1400" dirty="0" err="1" smtClean="0">
                <a:solidFill>
                  <a:schemeClr val="accent1">
                    <a:lumMod val="50000"/>
                  </a:schemeClr>
                </a:solidFill>
              </a:rPr>
              <a:t>int</a:t>
            </a:r>
            <a:r>
              <a:rPr lang="en-AU" sz="1400" dirty="0" smtClean="0"/>
              <a:t> </a:t>
            </a:r>
            <a:r>
              <a:rPr lang="en-AU" sz="1400" dirty="0" smtClean="0">
                <a:solidFill>
                  <a:schemeClr val="accent6">
                    <a:lumMod val="75000"/>
                  </a:schemeClr>
                </a:solidFill>
              </a:rPr>
              <a:t>main</a:t>
            </a:r>
            <a:r>
              <a:rPr lang="en-AU" sz="1400" dirty="0" smtClean="0"/>
              <a:t>() {</a:t>
            </a:r>
          </a:p>
          <a:p>
            <a:r>
              <a:rPr lang="en-AU" sz="1400" dirty="0" smtClean="0"/>
              <a:t>	string </a:t>
            </a:r>
            <a:r>
              <a:rPr lang="en-AU" sz="1400" dirty="0" err="1" smtClean="0"/>
              <a:t>filein</a:t>
            </a:r>
            <a:r>
              <a:rPr lang="en-AU" sz="1400" dirty="0" smtClean="0"/>
              <a:t>, </a:t>
            </a:r>
            <a:r>
              <a:rPr lang="en-AU" sz="1400" dirty="0" err="1" smtClean="0"/>
              <a:t>fileout</a:t>
            </a:r>
            <a:r>
              <a:rPr lang="en-AU" sz="1400" dirty="0" smtClean="0"/>
              <a:t>;</a:t>
            </a:r>
          </a:p>
          <a:p>
            <a:r>
              <a:rPr lang="en-AU" sz="1400" dirty="0" smtClean="0"/>
              <a:t>	</a:t>
            </a:r>
            <a:r>
              <a:rPr lang="en-AU" sz="1400" dirty="0" err="1" smtClean="0"/>
              <a:t>getFiles</a:t>
            </a:r>
            <a:r>
              <a:rPr lang="en-AU" sz="1400" dirty="0" smtClean="0"/>
              <a:t>(</a:t>
            </a:r>
            <a:r>
              <a:rPr lang="en-AU" sz="1400" dirty="0" err="1" smtClean="0"/>
              <a:t>filein</a:t>
            </a:r>
            <a:r>
              <a:rPr lang="en-AU" sz="1400" dirty="0" smtClean="0"/>
              <a:t>, </a:t>
            </a:r>
            <a:r>
              <a:rPr lang="en-AU" sz="1400" dirty="0" err="1" smtClean="0"/>
              <a:t>fileout</a:t>
            </a:r>
            <a:r>
              <a:rPr lang="en-AU" sz="1400" dirty="0" smtClean="0"/>
              <a:t>);</a:t>
            </a:r>
          </a:p>
          <a:p>
            <a:r>
              <a:rPr lang="en-AU" sz="1400" dirty="0" smtClean="0"/>
              <a:t>	</a:t>
            </a:r>
            <a:r>
              <a:rPr lang="en-AU" sz="1400" dirty="0" err="1" smtClean="0"/>
              <a:t>copyFile</a:t>
            </a:r>
            <a:r>
              <a:rPr lang="en-AU" sz="1400" dirty="0" smtClean="0"/>
              <a:t>(</a:t>
            </a:r>
            <a:r>
              <a:rPr lang="en-AU" sz="1400" dirty="0" err="1" smtClean="0"/>
              <a:t>filein</a:t>
            </a:r>
            <a:r>
              <a:rPr lang="en-AU" sz="1400" dirty="0" smtClean="0"/>
              <a:t>, </a:t>
            </a:r>
            <a:r>
              <a:rPr lang="en-AU" sz="1400" dirty="0" err="1" smtClean="0"/>
              <a:t>fileout</a:t>
            </a:r>
            <a:r>
              <a:rPr lang="en-AU" sz="1400" dirty="0" smtClean="0"/>
              <a:t>);</a:t>
            </a:r>
          </a:p>
          <a:p>
            <a:r>
              <a:rPr lang="en-AU" sz="1400" dirty="0" smtClean="0"/>
              <a:t>	</a:t>
            </a:r>
            <a:r>
              <a:rPr lang="en-AU" sz="1400" dirty="0" smtClean="0">
                <a:solidFill>
                  <a:srgbClr val="7030A0"/>
                </a:solidFill>
              </a:rPr>
              <a:t>return</a:t>
            </a:r>
            <a:r>
              <a:rPr lang="en-AU" sz="1400" dirty="0" smtClean="0"/>
              <a:t> </a:t>
            </a:r>
            <a:r>
              <a:rPr lang="en-AU" sz="1400" dirty="0" smtClean="0">
                <a:solidFill>
                  <a:schemeClr val="accent2">
                    <a:lumMod val="75000"/>
                  </a:schemeClr>
                </a:solidFill>
              </a:rPr>
              <a:t>0</a:t>
            </a:r>
            <a:r>
              <a:rPr lang="en-AU" sz="1400" dirty="0" smtClean="0"/>
              <a:t>; }</a:t>
            </a:r>
          </a:p>
          <a:p>
            <a:endParaRPr lang="en-AU" sz="1400" dirty="0" smtClean="0"/>
          </a:p>
          <a:p>
            <a:r>
              <a:rPr lang="en-AU" sz="1400" dirty="0" smtClean="0">
                <a:solidFill>
                  <a:schemeClr val="accent1">
                    <a:lumMod val="50000"/>
                  </a:schemeClr>
                </a:solidFill>
              </a:rPr>
              <a:t>void</a:t>
            </a:r>
            <a:r>
              <a:rPr lang="en-AU" sz="1400" dirty="0" smtClean="0"/>
              <a:t> </a:t>
            </a:r>
            <a:r>
              <a:rPr lang="en-AU" sz="1400" dirty="0" err="1" smtClean="0">
                <a:solidFill>
                  <a:schemeClr val="accent6">
                    <a:lumMod val="75000"/>
                  </a:schemeClr>
                </a:solidFill>
              </a:rPr>
              <a:t>getFiles</a:t>
            </a:r>
            <a:r>
              <a:rPr lang="en-AU" sz="1400" dirty="0" smtClean="0"/>
              <a:t>(string &amp;</a:t>
            </a:r>
            <a:r>
              <a:rPr lang="en-AU" sz="1400" dirty="0" err="1" smtClean="0"/>
              <a:t>filein</a:t>
            </a:r>
            <a:r>
              <a:rPr lang="en-AU" sz="1400" dirty="0" smtClean="0"/>
              <a:t>, string &amp;</a:t>
            </a:r>
            <a:r>
              <a:rPr lang="en-AU" sz="1400" dirty="0" err="1" smtClean="0"/>
              <a:t>fileout</a:t>
            </a:r>
            <a:r>
              <a:rPr lang="en-AU" sz="1400" dirty="0" smtClean="0"/>
              <a:t>) {</a:t>
            </a:r>
          </a:p>
          <a:p>
            <a:r>
              <a:rPr lang="en-AU" sz="1400" dirty="0" smtClean="0"/>
              <a:t>	</a:t>
            </a:r>
            <a:r>
              <a:rPr lang="en-AU" sz="1400" dirty="0" err="1" smtClean="0"/>
              <a:t>cout</a:t>
            </a:r>
            <a:r>
              <a:rPr lang="en-AU" sz="1400" dirty="0" smtClean="0"/>
              <a:t> &lt;&lt; </a:t>
            </a:r>
            <a:r>
              <a:rPr lang="en-AU" sz="1400" dirty="0" smtClean="0">
                <a:solidFill>
                  <a:srgbClr val="FF0000"/>
                </a:solidFill>
              </a:rPr>
              <a:t>"Please enter file to copy :"</a:t>
            </a:r>
            <a:r>
              <a:rPr lang="en-AU" sz="1400" dirty="0" smtClean="0"/>
              <a:t>;</a:t>
            </a:r>
          </a:p>
          <a:p>
            <a:r>
              <a:rPr lang="en-AU" sz="1400" dirty="0" smtClean="0"/>
              <a:t>	</a:t>
            </a:r>
            <a:r>
              <a:rPr lang="en-AU" sz="1400" dirty="0" err="1" smtClean="0"/>
              <a:t>cin</a:t>
            </a:r>
            <a:r>
              <a:rPr lang="en-AU" sz="1400" dirty="0" smtClean="0"/>
              <a:t> &gt;&gt; </a:t>
            </a:r>
            <a:r>
              <a:rPr lang="en-AU" sz="1400" dirty="0" err="1" smtClean="0"/>
              <a:t>filein</a:t>
            </a:r>
            <a:r>
              <a:rPr lang="en-AU" sz="1400" dirty="0" smtClean="0"/>
              <a:t>;</a:t>
            </a:r>
          </a:p>
          <a:p>
            <a:r>
              <a:rPr lang="en-AU" sz="1400" dirty="0" smtClean="0"/>
              <a:t>	</a:t>
            </a:r>
            <a:r>
              <a:rPr lang="en-AU" sz="1400" dirty="0" err="1" smtClean="0"/>
              <a:t>cout</a:t>
            </a:r>
            <a:r>
              <a:rPr lang="en-AU" sz="1400" dirty="0" smtClean="0"/>
              <a:t> &lt;&lt; </a:t>
            </a:r>
            <a:r>
              <a:rPr lang="en-AU" sz="1400" dirty="0" smtClean="0">
                <a:solidFill>
                  <a:srgbClr val="FF0000"/>
                </a:solidFill>
              </a:rPr>
              <a:t>"Please enter target file :"</a:t>
            </a:r>
            <a:r>
              <a:rPr lang="en-AU" sz="1400" dirty="0" smtClean="0"/>
              <a:t>;</a:t>
            </a:r>
          </a:p>
          <a:p>
            <a:r>
              <a:rPr lang="en-AU" sz="1400" dirty="0" smtClean="0"/>
              <a:t>	</a:t>
            </a:r>
            <a:r>
              <a:rPr lang="en-AU" sz="1400" dirty="0" err="1" smtClean="0"/>
              <a:t>cin</a:t>
            </a:r>
            <a:r>
              <a:rPr lang="en-AU" sz="1400" dirty="0" smtClean="0"/>
              <a:t> &gt;&gt; </a:t>
            </a:r>
            <a:r>
              <a:rPr lang="en-AU" sz="1400" dirty="0" err="1" smtClean="0"/>
              <a:t>fileout</a:t>
            </a:r>
            <a:r>
              <a:rPr lang="en-AU" sz="1400" dirty="0" smtClean="0"/>
              <a:t>; }</a:t>
            </a:r>
          </a:p>
        </p:txBody>
      </p:sp>
      <p:sp>
        <p:nvSpPr>
          <p:cNvPr id="12" name="TextBox 11"/>
          <p:cNvSpPr txBox="1"/>
          <p:nvPr/>
        </p:nvSpPr>
        <p:spPr>
          <a:xfrm>
            <a:off x="4615257" y="1054459"/>
            <a:ext cx="4436075" cy="4401205"/>
          </a:xfrm>
          <a:prstGeom prst="rect">
            <a:avLst/>
          </a:prstGeom>
          <a:noFill/>
        </p:spPr>
        <p:txBody>
          <a:bodyPr wrap="square" rtlCol="0">
            <a:spAutoFit/>
          </a:bodyPr>
          <a:lstStyle/>
          <a:p>
            <a:r>
              <a:rPr lang="en-AU" sz="1400" dirty="0" smtClean="0">
                <a:solidFill>
                  <a:schemeClr val="accent1">
                    <a:lumMod val="50000"/>
                  </a:schemeClr>
                </a:solidFill>
              </a:rPr>
              <a:t>void</a:t>
            </a:r>
            <a:r>
              <a:rPr lang="en-AU" sz="1400" dirty="0" smtClean="0"/>
              <a:t> </a:t>
            </a:r>
            <a:r>
              <a:rPr lang="en-AU" sz="1400" dirty="0" err="1" smtClean="0">
                <a:solidFill>
                  <a:schemeClr val="accent6">
                    <a:lumMod val="75000"/>
                  </a:schemeClr>
                </a:solidFill>
              </a:rPr>
              <a:t>copyFile</a:t>
            </a:r>
            <a:r>
              <a:rPr lang="en-AU" sz="1400" dirty="0" smtClean="0"/>
              <a:t>(</a:t>
            </a:r>
            <a:r>
              <a:rPr lang="en-AU" sz="1400" dirty="0" smtClean="0">
                <a:solidFill>
                  <a:srgbClr val="7030A0"/>
                </a:solidFill>
              </a:rPr>
              <a:t>const </a:t>
            </a:r>
            <a:r>
              <a:rPr lang="en-AU" sz="1400" dirty="0" smtClean="0"/>
              <a:t>string &amp;</a:t>
            </a:r>
            <a:r>
              <a:rPr lang="en-AU" sz="1400" dirty="0" err="1" smtClean="0"/>
              <a:t>filein</a:t>
            </a:r>
            <a:r>
              <a:rPr lang="en-AU" sz="1400" dirty="0" smtClean="0"/>
              <a:t>, </a:t>
            </a:r>
            <a:r>
              <a:rPr lang="en-AU" sz="1400" dirty="0" smtClean="0">
                <a:solidFill>
                  <a:srgbClr val="7030A0"/>
                </a:solidFill>
              </a:rPr>
              <a:t>const</a:t>
            </a:r>
            <a:r>
              <a:rPr lang="en-AU" sz="1400" dirty="0" smtClean="0"/>
              <a:t> string &amp;</a:t>
            </a:r>
            <a:r>
              <a:rPr lang="en-AU" sz="1400" dirty="0" err="1" smtClean="0"/>
              <a:t>fileout</a:t>
            </a:r>
            <a:r>
              <a:rPr lang="en-AU" sz="1400" dirty="0" smtClean="0"/>
              <a:t>) {</a:t>
            </a:r>
          </a:p>
          <a:p>
            <a:r>
              <a:rPr lang="en-AU" sz="1400" dirty="0" err="1" smtClean="0"/>
              <a:t>ifstream</a:t>
            </a:r>
            <a:r>
              <a:rPr lang="en-AU" sz="1400" dirty="0" smtClean="0"/>
              <a:t> fin; </a:t>
            </a:r>
            <a:r>
              <a:rPr lang="en-AU" sz="1400" dirty="0" err="1" smtClean="0"/>
              <a:t>ofstream</a:t>
            </a:r>
            <a:r>
              <a:rPr lang="en-AU" sz="1400" dirty="0" smtClean="0"/>
              <a:t> </a:t>
            </a:r>
            <a:r>
              <a:rPr lang="en-AU" sz="1400" dirty="0" err="1" smtClean="0"/>
              <a:t>fout</a:t>
            </a:r>
            <a:r>
              <a:rPr lang="en-AU" sz="1400" dirty="0" smtClean="0"/>
              <a:t>; </a:t>
            </a:r>
            <a:r>
              <a:rPr lang="en-AU" sz="1400" dirty="0" smtClean="0">
                <a:solidFill>
                  <a:schemeClr val="accent1">
                    <a:lumMod val="50000"/>
                  </a:schemeClr>
                </a:solidFill>
              </a:rPr>
              <a:t>char</a:t>
            </a:r>
            <a:r>
              <a:rPr lang="en-AU" sz="1400" dirty="0" smtClean="0"/>
              <a:t> </a:t>
            </a:r>
            <a:r>
              <a:rPr lang="en-AU" sz="1400" dirty="0" err="1" smtClean="0"/>
              <a:t>ch</a:t>
            </a:r>
            <a:r>
              <a:rPr lang="en-AU" sz="1400" dirty="0" smtClean="0"/>
              <a:t>;</a:t>
            </a:r>
          </a:p>
          <a:p>
            <a:endParaRPr lang="en-AU" sz="1400" dirty="0" smtClean="0"/>
          </a:p>
          <a:p>
            <a:r>
              <a:rPr lang="en-AU" sz="1400" dirty="0" err="1" smtClean="0"/>
              <a:t>fin.open</a:t>
            </a:r>
            <a:r>
              <a:rPr lang="en-AU" sz="1400" dirty="0" smtClean="0"/>
              <a:t>(</a:t>
            </a:r>
            <a:r>
              <a:rPr lang="en-AU" sz="1400" dirty="0" err="1" smtClean="0"/>
              <a:t>filein.c_str</a:t>
            </a:r>
            <a:r>
              <a:rPr lang="en-AU" sz="1400" dirty="0" smtClean="0"/>
              <a:t>());</a:t>
            </a:r>
          </a:p>
          <a:p>
            <a:r>
              <a:rPr lang="en-AU" sz="1400" dirty="0" smtClean="0">
                <a:solidFill>
                  <a:srgbClr val="7030A0"/>
                </a:solidFill>
              </a:rPr>
              <a:t>if</a:t>
            </a:r>
            <a:r>
              <a:rPr lang="en-AU" sz="1400" dirty="0" smtClean="0"/>
              <a:t> (!fin) {</a:t>
            </a:r>
          </a:p>
          <a:p>
            <a:r>
              <a:rPr lang="en-AU" sz="1400" dirty="0" smtClean="0"/>
              <a:t>	</a:t>
            </a:r>
            <a:r>
              <a:rPr lang="en-AU" sz="1400" dirty="0" err="1" smtClean="0"/>
              <a:t>cerr</a:t>
            </a:r>
            <a:r>
              <a:rPr lang="en-AU" sz="1400" dirty="0" smtClean="0"/>
              <a:t> &lt;&lt; </a:t>
            </a:r>
            <a:r>
              <a:rPr lang="en-AU" sz="1400" dirty="0" smtClean="0">
                <a:solidFill>
                  <a:srgbClr val="FF0000"/>
                </a:solidFill>
              </a:rPr>
              <a:t>"Can't open "</a:t>
            </a:r>
            <a:r>
              <a:rPr lang="en-AU" sz="1400" dirty="0" smtClean="0"/>
              <a:t> &lt;&lt; </a:t>
            </a:r>
            <a:r>
              <a:rPr lang="en-AU" sz="1400" dirty="0" err="1" smtClean="0"/>
              <a:t>filein</a:t>
            </a:r>
            <a:r>
              <a:rPr lang="en-AU" sz="1400" dirty="0" smtClean="0"/>
              <a:t> &lt;&lt; </a:t>
            </a:r>
            <a:r>
              <a:rPr lang="en-AU" sz="1400" dirty="0" smtClean="0">
                <a:solidFill>
                  <a:srgbClr val="FF0000"/>
                </a:solidFill>
              </a:rPr>
              <a:t>" \n"</a:t>
            </a:r>
            <a:r>
              <a:rPr lang="en-AU" sz="1400" dirty="0" smtClean="0"/>
              <a:t>;</a:t>
            </a:r>
          </a:p>
          <a:p>
            <a:r>
              <a:rPr lang="en-AU" sz="1400" dirty="0" smtClean="0"/>
              <a:t>	exit(</a:t>
            </a:r>
            <a:r>
              <a:rPr lang="en-AU" sz="1400" dirty="0" smtClean="0">
                <a:solidFill>
                  <a:schemeClr val="accent2">
                    <a:lumMod val="75000"/>
                  </a:schemeClr>
                </a:solidFill>
              </a:rPr>
              <a:t>1</a:t>
            </a:r>
            <a:r>
              <a:rPr lang="en-AU" sz="1400" dirty="0" smtClean="0"/>
              <a:t>); }</a:t>
            </a:r>
          </a:p>
          <a:p>
            <a:endParaRPr lang="en-AU" sz="1400" dirty="0" smtClean="0"/>
          </a:p>
          <a:p>
            <a:r>
              <a:rPr lang="en-AU" sz="1400" dirty="0" err="1" smtClean="0"/>
              <a:t>fout.open</a:t>
            </a:r>
            <a:r>
              <a:rPr lang="en-AU" sz="1400" dirty="0" smtClean="0"/>
              <a:t>(</a:t>
            </a:r>
            <a:r>
              <a:rPr lang="en-AU" sz="1400" dirty="0" err="1" smtClean="0"/>
              <a:t>fileout.c_str</a:t>
            </a:r>
            <a:r>
              <a:rPr lang="en-AU" sz="1400" dirty="0" smtClean="0"/>
              <a:t>());</a:t>
            </a:r>
          </a:p>
          <a:p>
            <a:r>
              <a:rPr lang="en-AU" sz="1400" dirty="0" smtClean="0">
                <a:solidFill>
                  <a:srgbClr val="7030A0"/>
                </a:solidFill>
              </a:rPr>
              <a:t>if</a:t>
            </a:r>
            <a:r>
              <a:rPr lang="en-AU" sz="1400" dirty="0" smtClean="0"/>
              <a:t> (!</a:t>
            </a:r>
            <a:r>
              <a:rPr lang="en-AU" sz="1400" dirty="0" err="1" smtClean="0"/>
              <a:t>fout</a:t>
            </a:r>
            <a:r>
              <a:rPr lang="en-AU" sz="1400" dirty="0" smtClean="0"/>
              <a:t>) {</a:t>
            </a:r>
          </a:p>
          <a:p>
            <a:r>
              <a:rPr lang="en-AU" sz="1400" dirty="0" smtClean="0"/>
              <a:t>	</a:t>
            </a:r>
            <a:r>
              <a:rPr lang="en-AU" sz="1400" dirty="0" err="1" smtClean="0"/>
              <a:t>cerr</a:t>
            </a:r>
            <a:r>
              <a:rPr lang="en-AU" sz="1400" dirty="0" smtClean="0"/>
              <a:t> &lt;&lt; </a:t>
            </a:r>
            <a:r>
              <a:rPr lang="en-AU" sz="1400" dirty="0" smtClean="0">
                <a:solidFill>
                  <a:srgbClr val="FF0000"/>
                </a:solidFill>
              </a:rPr>
              <a:t>"Can't open "</a:t>
            </a:r>
            <a:r>
              <a:rPr lang="en-AU" sz="1400" dirty="0" smtClean="0"/>
              <a:t> &lt;&lt; </a:t>
            </a:r>
            <a:r>
              <a:rPr lang="en-AU" sz="1400" dirty="0" err="1" smtClean="0"/>
              <a:t>fileout</a:t>
            </a:r>
            <a:r>
              <a:rPr lang="en-AU" sz="1400" dirty="0" smtClean="0"/>
              <a:t> &lt;&lt; </a:t>
            </a:r>
            <a:r>
              <a:rPr lang="en-AU" sz="1400" dirty="0" smtClean="0">
                <a:solidFill>
                  <a:srgbClr val="FF0000"/>
                </a:solidFill>
              </a:rPr>
              <a:t>" \n"</a:t>
            </a:r>
            <a:r>
              <a:rPr lang="en-AU" sz="1400" dirty="0" smtClean="0"/>
              <a:t>;</a:t>
            </a:r>
          </a:p>
          <a:p>
            <a:r>
              <a:rPr lang="en-AU" sz="1400" dirty="0" smtClean="0"/>
              <a:t>	</a:t>
            </a:r>
            <a:r>
              <a:rPr lang="en-AU" sz="1400" dirty="0" err="1" smtClean="0"/>
              <a:t>fin.close</a:t>
            </a:r>
            <a:r>
              <a:rPr lang="en-AU" sz="1400" dirty="0" smtClean="0"/>
              <a:t>();</a:t>
            </a:r>
          </a:p>
          <a:p>
            <a:r>
              <a:rPr lang="en-AU" sz="1400" dirty="0" smtClean="0"/>
              <a:t>	exit(</a:t>
            </a:r>
            <a:r>
              <a:rPr lang="en-AU" sz="1400" dirty="0" smtClean="0">
                <a:solidFill>
                  <a:schemeClr val="accent2">
                    <a:lumMod val="75000"/>
                  </a:schemeClr>
                </a:solidFill>
              </a:rPr>
              <a:t>1</a:t>
            </a:r>
            <a:r>
              <a:rPr lang="en-AU" sz="1400" dirty="0" smtClean="0"/>
              <a:t>); }</a:t>
            </a:r>
          </a:p>
          <a:p>
            <a:endParaRPr lang="en-AU" sz="1400" dirty="0" smtClean="0"/>
          </a:p>
          <a:p>
            <a:r>
              <a:rPr lang="en-AU" sz="1400" dirty="0" smtClean="0">
                <a:solidFill>
                  <a:srgbClr val="7030A0"/>
                </a:solidFill>
              </a:rPr>
              <a:t>while</a:t>
            </a:r>
            <a:r>
              <a:rPr lang="en-AU" sz="1400" dirty="0" smtClean="0"/>
              <a:t> (!fin.eof()) {</a:t>
            </a:r>
          </a:p>
          <a:p>
            <a:r>
              <a:rPr lang="en-AU" sz="1400" dirty="0" smtClean="0"/>
              <a:t>	</a:t>
            </a:r>
            <a:r>
              <a:rPr lang="en-AU" sz="1400" dirty="0" err="1" smtClean="0"/>
              <a:t>fin.get</a:t>
            </a:r>
            <a:r>
              <a:rPr lang="en-AU" sz="1400" dirty="0" smtClean="0"/>
              <a:t>(</a:t>
            </a:r>
            <a:r>
              <a:rPr lang="en-AU" sz="1400" dirty="0" err="1" smtClean="0"/>
              <a:t>ch</a:t>
            </a:r>
            <a:r>
              <a:rPr lang="en-AU" sz="1400" dirty="0" smtClean="0"/>
              <a:t>);</a:t>
            </a:r>
          </a:p>
          <a:p>
            <a:r>
              <a:rPr lang="en-AU" sz="1400" dirty="0" smtClean="0"/>
              <a:t>	</a:t>
            </a:r>
            <a:r>
              <a:rPr lang="en-AU" sz="1400" dirty="0" err="1" smtClean="0"/>
              <a:t>fout.put</a:t>
            </a:r>
            <a:r>
              <a:rPr lang="en-AU" sz="1400" dirty="0" smtClean="0"/>
              <a:t>(</a:t>
            </a:r>
            <a:r>
              <a:rPr lang="en-AU" sz="1400" dirty="0" err="1" smtClean="0"/>
              <a:t>ch</a:t>
            </a:r>
            <a:r>
              <a:rPr lang="en-AU" sz="1400" dirty="0" smtClean="0"/>
              <a:t>); }</a:t>
            </a:r>
          </a:p>
          <a:p>
            <a:endParaRPr lang="en-AU" sz="1400" dirty="0" smtClean="0"/>
          </a:p>
          <a:p>
            <a:r>
              <a:rPr lang="en-AU" sz="1400" dirty="0" err="1" smtClean="0"/>
              <a:t>fin.close</a:t>
            </a:r>
            <a:r>
              <a:rPr lang="en-AU" sz="1400" dirty="0" smtClean="0"/>
              <a:t>();</a:t>
            </a:r>
          </a:p>
          <a:p>
            <a:r>
              <a:rPr lang="en-AU" sz="1400" dirty="0" err="1" smtClean="0"/>
              <a:t>fout.close</a:t>
            </a:r>
            <a:r>
              <a:rPr lang="en-AU" sz="1400" dirty="0" smtClean="0"/>
              <a:t>(); }</a:t>
            </a:r>
            <a:endParaRPr lang="en-AU" sz="1400" dirty="0"/>
          </a:p>
        </p:txBody>
      </p:sp>
      <p:sp>
        <p:nvSpPr>
          <p:cNvPr id="15" name="TextBox 14"/>
          <p:cNvSpPr txBox="1"/>
          <p:nvPr/>
        </p:nvSpPr>
        <p:spPr>
          <a:xfrm>
            <a:off x="6781802" y="3810000"/>
            <a:ext cx="2121093" cy="369332"/>
          </a:xfrm>
          <a:prstGeom prst="rect">
            <a:avLst/>
          </a:prstGeom>
          <a:noFill/>
        </p:spPr>
        <p:txBody>
          <a:bodyPr wrap="none" rtlCol="0">
            <a:spAutoFit/>
          </a:bodyPr>
          <a:lstStyle/>
          <a:p>
            <a:r>
              <a:rPr lang="en-AU" dirty="0">
                <a:solidFill>
                  <a:schemeClr val="bg2">
                    <a:lumMod val="50000"/>
                  </a:schemeClr>
                </a:solidFill>
              </a:rPr>
              <a:t>while not end of file </a:t>
            </a:r>
          </a:p>
        </p:txBody>
      </p:sp>
      <p:sp>
        <p:nvSpPr>
          <p:cNvPr id="16" name="TextBox 15"/>
          <p:cNvSpPr txBox="1"/>
          <p:nvPr/>
        </p:nvSpPr>
        <p:spPr>
          <a:xfrm>
            <a:off x="5633808" y="6172200"/>
            <a:ext cx="3510192" cy="369332"/>
          </a:xfrm>
          <a:prstGeom prst="rect">
            <a:avLst/>
          </a:prstGeom>
          <a:noFill/>
        </p:spPr>
        <p:txBody>
          <a:bodyPr wrap="none" rtlCol="0">
            <a:spAutoFit/>
          </a:bodyPr>
          <a:lstStyle/>
          <a:p>
            <a:r>
              <a:rPr lang="en-AU" dirty="0" smtClean="0">
                <a:solidFill>
                  <a:srgbClr val="FF0000"/>
                </a:solidFill>
              </a:rPr>
              <a:t>!!! remember to close your streams</a:t>
            </a:r>
            <a:endParaRPr lang="en-AU" dirty="0">
              <a:solidFill>
                <a:schemeClr val="bg2">
                  <a:lumMod val="50000"/>
                </a:schemeClr>
              </a:solidFill>
            </a:endParaRPr>
          </a:p>
        </p:txBody>
      </p:sp>
      <p:cxnSp>
        <p:nvCxnSpPr>
          <p:cNvPr id="31" name="Straight Arrow Connector 30"/>
          <p:cNvCxnSpPr>
            <a:stCxn id="16" idx="1"/>
          </p:cNvCxnSpPr>
          <p:nvPr/>
        </p:nvCxnSpPr>
        <p:spPr>
          <a:xfrm rot="10800000">
            <a:off x="5105400" y="5486400"/>
            <a:ext cx="528408" cy="870466"/>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304800" y="0"/>
            <a:ext cx="6815840" cy="523220"/>
          </a:xfrm>
          <a:prstGeom prst="rect">
            <a:avLst/>
          </a:prstGeom>
          <a:noFill/>
        </p:spPr>
        <p:txBody>
          <a:bodyPr wrap="none" rtlCol="0">
            <a:spAutoFit/>
          </a:bodyPr>
          <a:lstStyle/>
          <a:p>
            <a:r>
              <a:rPr lang="en-AU" sz="2800" dirty="0" smtClean="0"/>
              <a:t>Program to copy text from one file to another</a:t>
            </a:r>
            <a:endParaRPr lang="en-AU" sz="2800" dirty="0"/>
          </a:p>
        </p:txBody>
      </p:sp>
      <p:sp>
        <p:nvSpPr>
          <p:cNvPr id="42" name="TextBox 41"/>
          <p:cNvSpPr txBox="1"/>
          <p:nvPr/>
        </p:nvSpPr>
        <p:spPr>
          <a:xfrm>
            <a:off x="381000" y="6019800"/>
            <a:ext cx="3657600" cy="369332"/>
          </a:xfrm>
          <a:prstGeom prst="rect">
            <a:avLst/>
          </a:prstGeom>
          <a:noFill/>
        </p:spPr>
        <p:txBody>
          <a:bodyPr wrap="square" rtlCol="0">
            <a:spAutoFit/>
          </a:bodyPr>
          <a:lstStyle/>
          <a:p>
            <a:r>
              <a:rPr lang="en-AU" dirty="0" smtClean="0">
                <a:solidFill>
                  <a:schemeClr val="bg2">
                    <a:lumMod val="50000"/>
                  </a:schemeClr>
                </a:solidFill>
              </a:rPr>
              <a:t>“const” in C++ is like “final” in Java </a:t>
            </a:r>
            <a:endParaRPr lang="en-AU" dirty="0">
              <a:solidFill>
                <a:schemeClr val="bg2">
                  <a:lumMod val="50000"/>
                </a:schemeClr>
              </a:solidFill>
            </a:endParaRPr>
          </a:p>
        </p:txBody>
      </p:sp>
      <p:cxnSp>
        <p:nvCxnSpPr>
          <p:cNvPr id="32" name="Straight Arrow Connector 31"/>
          <p:cNvCxnSpPr>
            <a:stCxn id="15" idx="1"/>
          </p:cNvCxnSpPr>
          <p:nvPr/>
        </p:nvCxnSpPr>
        <p:spPr>
          <a:xfrm rot="10800000" flipV="1">
            <a:off x="5791220" y="3994666"/>
            <a:ext cx="990583" cy="43934"/>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8800"/>
            <a:ext cx="2246545" cy="4524315"/>
          </a:xfrm>
          <a:prstGeom prst="rect">
            <a:avLst/>
          </a:prstGeom>
          <a:noFill/>
        </p:spPr>
        <p:txBody>
          <a:bodyPr wrap="square" rtlCol="0">
            <a:spAutoFit/>
          </a:bodyPr>
          <a:lstStyle/>
          <a:p>
            <a:r>
              <a:rPr lang="en-AU" dirty="0" smtClean="0">
                <a:solidFill>
                  <a:schemeClr val="accent1">
                    <a:lumMod val="50000"/>
                  </a:schemeClr>
                </a:solidFill>
              </a:rPr>
              <a:t>#include&lt;</a:t>
            </a:r>
            <a:r>
              <a:rPr lang="en-AU" dirty="0" err="1" smtClean="0">
                <a:solidFill>
                  <a:schemeClr val="accent1">
                    <a:lumMod val="50000"/>
                  </a:schemeClr>
                </a:solidFill>
              </a:rPr>
              <a:t>iostream</a:t>
            </a:r>
            <a:r>
              <a:rPr lang="en-AU" dirty="0" smtClean="0">
                <a:solidFill>
                  <a:schemeClr val="accent1">
                    <a:lumMod val="50000"/>
                  </a:schemeClr>
                </a:solidFill>
              </a:rPr>
              <a:t>&gt; </a:t>
            </a:r>
          </a:p>
          <a:p>
            <a:r>
              <a:rPr lang="en-AU" dirty="0" smtClean="0">
                <a:solidFill>
                  <a:srgbClr val="7030A0"/>
                </a:solidFill>
              </a:rPr>
              <a:t>using namespace </a:t>
            </a:r>
            <a:r>
              <a:rPr lang="en-AU" dirty="0" smtClean="0">
                <a:solidFill>
                  <a:schemeClr val="accent6">
                    <a:lumMod val="75000"/>
                  </a:schemeClr>
                </a:solidFill>
              </a:rPr>
              <a:t>std</a:t>
            </a:r>
            <a:r>
              <a:rPr lang="en-AU" dirty="0" smtClean="0"/>
              <a:t>;</a:t>
            </a:r>
          </a:p>
          <a:p>
            <a:endParaRPr lang="en-AU" dirty="0" smtClean="0"/>
          </a:p>
          <a:p>
            <a:r>
              <a:rPr lang="en-AU" dirty="0" err="1" smtClean="0">
                <a:solidFill>
                  <a:schemeClr val="accent1">
                    <a:lumMod val="50000"/>
                  </a:schemeClr>
                </a:solidFill>
              </a:rPr>
              <a:t>int</a:t>
            </a:r>
            <a:r>
              <a:rPr lang="en-AU" dirty="0" smtClean="0"/>
              <a:t> </a:t>
            </a:r>
            <a:r>
              <a:rPr lang="en-AU" dirty="0" smtClean="0">
                <a:solidFill>
                  <a:schemeClr val="accent6">
                    <a:lumMod val="75000"/>
                  </a:schemeClr>
                </a:solidFill>
              </a:rPr>
              <a:t>fib</a:t>
            </a:r>
            <a:r>
              <a:rPr lang="en-AU" dirty="0" smtClean="0"/>
              <a:t>(</a:t>
            </a:r>
            <a:r>
              <a:rPr lang="en-AU" dirty="0" err="1" smtClean="0">
                <a:solidFill>
                  <a:schemeClr val="accent1">
                    <a:lumMod val="50000"/>
                  </a:schemeClr>
                </a:solidFill>
              </a:rPr>
              <a:t>int</a:t>
            </a:r>
            <a:r>
              <a:rPr lang="en-AU" dirty="0" smtClean="0"/>
              <a:t> n) { </a:t>
            </a:r>
          </a:p>
          <a:p>
            <a:r>
              <a:rPr lang="en-AU" dirty="0" err="1" smtClean="0">
                <a:solidFill>
                  <a:schemeClr val="accent1">
                    <a:lumMod val="50000"/>
                  </a:schemeClr>
                </a:solidFill>
              </a:rPr>
              <a:t>int</a:t>
            </a:r>
            <a:r>
              <a:rPr lang="en-AU" dirty="0" smtClean="0"/>
              <a:t> a = </a:t>
            </a:r>
            <a:r>
              <a:rPr lang="en-AU" dirty="0" smtClean="0">
                <a:solidFill>
                  <a:schemeClr val="accent2">
                    <a:lumMod val="75000"/>
                  </a:schemeClr>
                </a:solidFill>
              </a:rPr>
              <a:t>0</a:t>
            </a:r>
            <a:r>
              <a:rPr lang="en-AU" dirty="0" smtClean="0"/>
              <a:t>, b = </a:t>
            </a:r>
            <a:r>
              <a:rPr lang="en-AU" dirty="0" smtClean="0">
                <a:solidFill>
                  <a:schemeClr val="accent2">
                    <a:lumMod val="75000"/>
                  </a:schemeClr>
                </a:solidFill>
              </a:rPr>
              <a:t>1</a:t>
            </a:r>
            <a:r>
              <a:rPr lang="en-AU" dirty="0" smtClean="0"/>
              <a:t>, c, </a:t>
            </a:r>
            <a:r>
              <a:rPr lang="en-AU" dirty="0" err="1" smtClean="0"/>
              <a:t>i</a:t>
            </a:r>
            <a:r>
              <a:rPr lang="en-AU" dirty="0" smtClean="0"/>
              <a:t>; </a:t>
            </a:r>
          </a:p>
          <a:p>
            <a:r>
              <a:rPr lang="en-AU" dirty="0" smtClean="0">
                <a:solidFill>
                  <a:srgbClr val="7030A0"/>
                </a:solidFill>
              </a:rPr>
              <a:t>if</a:t>
            </a:r>
            <a:r>
              <a:rPr lang="en-AU" dirty="0" smtClean="0"/>
              <a:t>( n == 0) </a:t>
            </a:r>
            <a:r>
              <a:rPr lang="en-AU" dirty="0" smtClean="0">
                <a:solidFill>
                  <a:srgbClr val="7030A0"/>
                </a:solidFill>
              </a:rPr>
              <a:t>return</a:t>
            </a:r>
            <a:r>
              <a:rPr lang="en-AU" dirty="0" smtClean="0"/>
              <a:t> a; </a:t>
            </a:r>
          </a:p>
          <a:p>
            <a:r>
              <a:rPr lang="en-AU" dirty="0" smtClean="0"/>
              <a:t>for (</a:t>
            </a:r>
            <a:r>
              <a:rPr lang="en-AU" dirty="0" err="1" smtClean="0"/>
              <a:t>i</a:t>
            </a:r>
            <a:r>
              <a:rPr lang="en-AU" dirty="0" smtClean="0"/>
              <a:t> = </a:t>
            </a:r>
            <a:r>
              <a:rPr lang="en-AU" dirty="0" smtClean="0">
                <a:solidFill>
                  <a:schemeClr val="accent2">
                    <a:lumMod val="75000"/>
                  </a:schemeClr>
                </a:solidFill>
              </a:rPr>
              <a:t>2</a:t>
            </a:r>
            <a:r>
              <a:rPr lang="en-AU" dirty="0" smtClean="0"/>
              <a:t>; </a:t>
            </a:r>
            <a:r>
              <a:rPr lang="en-AU" dirty="0" err="1" smtClean="0"/>
              <a:t>i</a:t>
            </a:r>
            <a:r>
              <a:rPr lang="en-AU" dirty="0" smtClean="0"/>
              <a:t> &lt;= n; </a:t>
            </a:r>
            <a:r>
              <a:rPr lang="en-AU" dirty="0" err="1" smtClean="0"/>
              <a:t>i</a:t>
            </a:r>
            <a:r>
              <a:rPr lang="en-AU" dirty="0" smtClean="0"/>
              <a:t>++) { </a:t>
            </a:r>
          </a:p>
          <a:p>
            <a:r>
              <a:rPr lang="en-AU" dirty="0" smtClean="0"/>
              <a:t>	c = a + b; </a:t>
            </a:r>
          </a:p>
          <a:p>
            <a:r>
              <a:rPr lang="en-AU" dirty="0" smtClean="0"/>
              <a:t>	a = b; </a:t>
            </a:r>
          </a:p>
          <a:p>
            <a:r>
              <a:rPr lang="en-AU" dirty="0" smtClean="0"/>
              <a:t>	b = c; } </a:t>
            </a:r>
          </a:p>
          <a:p>
            <a:r>
              <a:rPr lang="en-AU" dirty="0" smtClean="0">
                <a:solidFill>
                  <a:srgbClr val="7030A0"/>
                </a:solidFill>
              </a:rPr>
              <a:t>return</a:t>
            </a:r>
            <a:r>
              <a:rPr lang="en-AU" dirty="0" smtClean="0"/>
              <a:t> b; } </a:t>
            </a:r>
          </a:p>
          <a:p>
            <a:endParaRPr lang="en-AU" dirty="0" smtClean="0"/>
          </a:p>
          <a:p>
            <a:r>
              <a:rPr lang="en-AU" dirty="0" err="1">
                <a:solidFill>
                  <a:schemeClr val="accent1">
                    <a:lumMod val="50000"/>
                  </a:schemeClr>
                </a:solidFill>
              </a:rPr>
              <a:t>int</a:t>
            </a:r>
            <a:r>
              <a:rPr lang="en-AU" dirty="0" smtClean="0"/>
              <a:t> main () { </a:t>
            </a:r>
          </a:p>
          <a:p>
            <a:r>
              <a:rPr lang="en-AU" dirty="0" err="1">
                <a:solidFill>
                  <a:schemeClr val="accent1">
                    <a:lumMod val="50000"/>
                  </a:schemeClr>
                </a:solidFill>
              </a:rPr>
              <a:t>int</a:t>
            </a:r>
            <a:r>
              <a:rPr lang="en-AU" dirty="0" smtClean="0"/>
              <a:t> n = </a:t>
            </a:r>
            <a:r>
              <a:rPr lang="en-AU" dirty="0" smtClean="0">
                <a:solidFill>
                  <a:schemeClr val="accent2">
                    <a:lumMod val="75000"/>
                  </a:schemeClr>
                </a:solidFill>
              </a:rPr>
              <a:t>75</a:t>
            </a:r>
            <a:r>
              <a:rPr lang="en-AU" dirty="0" smtClean="0"/>
              <a:t>; </a:t>
            </a:r>
          </a:p>
          <a:p>
            <a:r>
              <a:rPr lang="en-AU" dirty="0" err="1" smtClean="0"/>
              <a:t>cout</a:t>
            </a:r>
            <a:r>
              <a:rPr lang="en-AU" dirty="0" smtClean="0"/>
              <a:t> &lt;&lt; fib(n);  </a:t>
            </a:r>
          </a:p>
          <a:p>
            <a:r>
              <a:rPr lang="en-AU" dirty="0" smtClean="0">
                <a:solidFill>
                  <a:srgbClr val="7030A0"/>
                </a:solidFill>
              </a:rPr>
              <a:t>return</a:t>
            </a:r>
            <a:r>
              <a:rPr lang="en-AU" dirty="0" smtClean="0"/>
              <a:t> </a:t>
            </a:r>
            <a:r>
              <a:rPr lang="en-AU" dirty="0" smtClean="0">
                <a:solidFill>
                  <a:schemeClr val="accent2">
                    <a:lumMod val="75000"/>
                  </a:schemeClr>
                </a:solidFill>
              </a:rPr>
              <a:t>0</a:t>
            </a:r>
            <a:r>
              <a:rPr lang="en-AU" dirty="0" smtClean="0"/>
              <a:t>; } </a:t>
            </a:r>
          </a:p>
        </p:txBody>
      </p:sp>
      <p:sp>
        <p:nvSpPr>
          <p:cNvPr id="5" name="TextBox 4"/>
          <p:cNvSpPr txBox="1"/>
          <p:nvPr/>
        </p:nvSpPr>
        <p:spPr>
          <a:xfrm>
            <a:off x="6624368" y="1871135"/>
            <a:ext cx="2682722" cy="3693319"/>
          </a:xfrm>
          <a:prstGeom prst="rect">
            <a:avLst/>
          </a:prstGeom>
          <a:noFill/>
        </p:spPr>
        <p:txBody>
          <a:bodyPr wrap="none" rtlCol="0">
            <a:spAutoFit/>
          </a:bodyPr>
          <a:lstStyle/>
          <a:p>
            <a:r>
              <a:rPr lang="en-AU" dirty="0" smtClean="0">
                <a:solidFill>
                  <a:schemeClr val="accent1">
                    <a:lumMod val="50000"/>
                  </a:schemeClr>
                </a:solidFill>
              </a:rPr>
              <a:t>#include&lt;</a:t>
            </a:r>
            <a:r>
              <a:rPr lang="en-AU" dirty="0" err="1" smtClean="0">
                <a:solidFill>
                  <a:schemeClr val="accent1">
                    <a:lumMod val="50000"/>
                  </a:schemeClr>
                </a:solidFill>
              </a:rPr>
              <a:t>iostream</a:t>
            </a:r>
            <a:r>
              <a:rPr lang="en-AU" dirty="0" smtClean="0">
                <a:solidFill>
                  <a:schemeClr val="accent1">
                    <a:lumMod val="50000"/>
                  </a:schemeClr>
                </a:solidFill>
              </a:rPr>
              <a:t>&gt; </a:t>
            </a:r>
          </a:p>
          <a:p>
            <a:r>
              <a:rPr lang="en-AU" dirty="0" smtClean="0">
                <a:solidFill>
                  <a:srgbClr val="7030A0"/>
                </a:solidFill>
              </a:rPr>
              <a:t>using namespace </a:t>
            </a:r>
            <a:r>
              <a:rPr lang="en-AU" dirty="0" smtClean="0">
                <a:solidFill>
                  <a:schemeClr val="accent6">
                    <a:lumMod val="75000"/>
                  </a:schemeClr>
                </a:solidFill>
              </a:rPr>
              <a:t>std</a:t>
            </a:r>
            <a:r>
              <a:rPr lang="en-AU" dirty="0" smtClean="0"/>
              <a:t>;</a:t>
            </a:r>
          </a:p>
          <a:p>
            <a:endParaRPr lang="en-AU" dirty="0" smtClean="0"/>
          </a:p>
          <a:p>
            <a:r>
              <a:rPr lang="en-AU" dirty="0" err="1" smtClean="0">
                <a:solidFill>
                  <a:schemeClr val="accent1">
                    <a:lumMod val="50000"/>
                  </a:schemeClr>
                </a:solidFill>
              </a:rPr>
              <a:t>int</a:t>
            </a:r>
            <a:r>
              <a:rPr lang="en-AU" dirty="0" smtClean="0"/>
              <a:t> </a:t>
            </a:r>
            <a:r>
              <a:rPr lang="en-AU" dirty="0" smtClean="0">
                <a:solidFill>
                  <a:schemeClr val="accent6">
                    <a:lumMod val="75000"/>
                  </a:schemeClr>
                </a:solidFill>
              </a:rPr>
              <a:t>fib</a:t>
            </a:r>
            <a:r>
              <a:rPr lang="en-AU" dirty="0" smtClean="0"/>
              <a:t>(</a:t>
            </a:r>
            <a:r>
              <a:rPr lang="en-AU" dirty="0" err="1" smtClean="0">
                <a:solidFill>
                  <a:schemeClr val="accent1">
                    <a:lumMod val="50000"/>
                  </a:schemeClr>
                </a:solidFill>
              </a:rPr>
              <a:t>int</a:t>
            </a:r>
            <a:r>
              <a:rPr lang="en-AU" dirty="0" smtClean="0"/>
              <a:t> n) { </a:t>
            </a:r>
          </a:p>
          <a:p>
            <a:r>
              <a:rPr lang="en-AU" dirty="0" smtClean="0"/>
              <a:t>if (n &lt;= </a:t>
            </a:r>
            <a:r>
              <a:rPr lang="en-AU" dirty="0" smtClean="0">
                <a:solidFill>
                  <a:schemeClr val="accent2">
                    <a:lumMod val="75000"/>
                  </a:schemeClr>
                </a:solidFill>
              </a:rPr>
              <a:t>1</a:t>
            </a:r>
            <a:r>
              <a:rPr lang="en-AU" dirty="0" smtClean="0"/>
              <a:t>) return n; </a:t>
            </a:r>
          </a:p>
          <a:p>
            <a:r>
              <a:rPr lang="en-AU" dirty="0" smtClean="0">
                <a:solidFill>
                  <a:srgbClr val="7030A0"/>
                </a:solidFill>
              </a:rPr>
              <a:t>return</a:t>
            </a:r>
            <a:r>
              <a:rPr lang="en-AU" dirty="0" smtClean="0"/>
              <a:t> fib(n-</a:t>
            </a:r>
            <a:r>
              <a:rPr lang="en-AU" dirty="0" smtClean="0">
                <a:solidFill>
                  <a:schemeClr val="accent2">
                    <a:lumMod val="75000"/>
                  </a:schemeClr>
                </a:solidFill>
              </a:rPr>
              <a:t>1</a:t>
            </a:r>
            <a:r>
              <a:rPr lang="en-AU" dirty="0" smtClean="0"/>
              <a:t>) + fib(n-</a:t>
            </a:r>
            <a:r>
              <a:rPr lang="en-AU" dirty="0" smtClean="0">
                <a:solidFill>
                  <a:schemeClr val="accent2">
                    <a:lumMod val="75000"/>
                  </a:schemeClr>
                </a:solidFill>
              </a:rPr>
              <a:t>2</a:t>
            </a:r>
            <a:r>
              <a:rPr lang="en-AU" dirty="0" smtClean="0"/>
              <a:t>); } </a:t>
            </a:r>
          </a:p>
          <a:p>
            <a:endParaRPr lang="en-AU" dirty="0" smtClean="0"/>
          </a:p>
          <a:p>
            <a:r>
              <a:rPr lang="en-AU" dirty="0" err="1" smtClean="0">
                <a:solidFill>
                  <a:schemeClr val="accent1">
                    <a:lumMod val="50000"/>
                  </a:schemeClr>
                </a:solidFill>
              </a:rPr>
              <a:t>int</a:t>
            </a:r>
            <a:r>
              <a:rPr lang="en-AU" dirty="0" smtClean="0"/>
              <a:t> main () { </a:t>
            </a:r>
          </a:p>
          <a:p>
            <a:r>
              <a:rPr lang="en-AU" dirty="0" err="1" smtClean="0">
                <a:solidFill>
                  <a:schemeClr val="accent1">
                    <a:lumMod val="50000"/>
                  </a:schemeClr>
                </a:solidFill>
              </a:rPr>
              <a:t>int</a:t>
            </a:r>
            <a:r>
              <a:rPr lang="en-AU" dirty="0" smtClean="0"/>
              <a:t> n = </a:t>
            </a:r>
            <a:r>
              <a:rPr lang="en-AU" dirty="0" smtClean="0">
                <a:solidFill>
                  <a:schemeClr val="accent2">
                    <a:lumMod val="75000"/>
                  </a:schemeClr>
                </a:solidFill>
              </a:rPr>
              <a:t>45</a:t>
            </a:r>
            <a:r>
              <a:rPr lang="en-AU" dirty="0" smtClean="0"/>
              <a:t>; </a:t>
            </a:r>
          </a:p>
          <a:p>
            <a:r>
              <a:rPr lang="en-AU" dirty="0" err="1" smtClean="0"/>
              <a:t>cout</a:t>
            </a:r>
            <a:r>
              <a:rPr lang="en-AU" dirty="0" smtClean="0"/>
              <a:t> &lt;&lt; fib(n);  </a:t>
            </a:r>
          </a:p>
          <a:p>
            <a:r>
              <a:rPr lang="en-AU" dirty="0" smtClean="0">
                <a:solidFill>
                  <a:srgbClr val="7030A0"/>
                </a:solidFill>
              </a:rPr>
              <a:t>return</a:t>
            </a:r>
            <a:r>
              <a:rPr lang="en-AU" dirty="0" smtClean="0"/>
              <a:t> </a:t>
            </a:r>
            <a:r>
              <a:rPr lang="en-AU" dirty="0" smtClean="0">
                <a:solidFill>
                  <a:schemeClr val="accent2">
                    <a:lumMod val="75000"/>
                  </a:schemeClr>
                </a:solidFill>
              </a:rPr>
              <a:t>0</a:t>
            </a:r>
            <a:r>
              <a:rPr lang="en-AU" dirty="0" smtClean="0"/>
              <a:t>; } </a:t>
            </a:r>
          </a:p>
          <a:p>
            <a:endParaRPr lang="en-AU" dirty="0" smtClean="0"/>
          </a:p>
          <a:p>
            <a:endParaRPr lang="en-AU" dirty="0"/>
          </a:p>
        </p:txBody>
      </p:sp>
      <p:sp>
        <p:nvSpPr>
          <p:cNvPr id="6" name="TextBox 5"/>
          <p:cNvSpPr txBox="1"/>
          <p:nvPr/>
        </p:nvSpPr>
        <p:spPr>
          <a:xfrm>
            <a:off x="2527066" y="143934"/>
            <a:ext cx="4576381" cy="461665"/>
          </a:xfrm>
          <a:prstGeom prst="rect">
            <a:avLst/>
          </a:prstGeom>
          <a:noFill/>
        </p:spPr>
        <p:txBody>
          <a:bodyPr wrap="none" rtlCol="0">
            <a:spAutoFit/>
          </a:bodyPr>
          <a:lstStyle/>
          <a:p>
            <a:r>
              <a:rPr lang="en-AU" sz="2400" dirty="0" smtClean="0"/>
              <a:t>Big O using the Fibonacci algorithm</a:t>
            </a:r>
            <a:endParaRPr lang="en-AU" sz="2400" dirty="0"/>
          </a:p>
        </p:txBody>
      </p:sp>
      <p:sp>
        <p:nvSpPr>
          <p:cNvPr id="7" name="TextBox 6"/>
          <p:cNvSpPr txBox="1"/>
          <p:nvPr/>
        </p:nvSpPr>
        <p:spPr>
          <a:xfrm>
            <a:off x="152400" y="838200"/>
            <a:ext cx="1569469" cy="923330"/>
          </a:xfrm>
          <a:prstGeom prst="rect">
            <a:avLst/>
          </a:prstGeom>
          <a:noFill/>
        </p:spPr>
        <p:txBody>
          <a:bodyPr wrap="none" rtlCol="0">
            <a:spAutoFit/>
          </a:bodyPr>
          <a:lstStyle/>
          <a:p>
            <a:r>
              <a:rPr lang="en-AU" dirty="0" smtClean="0">
                <a:solidFill>
                  <a:schemeClr val="bg2">
                    <a:lumMod val="50000"/>
                  </a:schemeClr>
                </a:solidFill>
              </a:rPr>
              <a:t>Linear</a:t>
            </a:r>
          </a:p>
          <a:p>
            <a:r>
              <a:rPr lang="en-AU" dirty="0" smtClean="0">
                <a:solidFill>
                  <a:schemeClr val="bg2">
                    <a:lumMod val="50000"/>
                  </a:schemeClr>
                </a:solidFill>
              </a:rPr>
              <a:t>uses 5 variable</a:t>
            </a:r>
          </a:p>
          <a:p>
            <a:r>
              <a:rPr lang="en-AU" dirty="0" smtClean="0">
                <a:solidFill>
                  <a:schemeClr val="bg2">
                    <a:lumMod val="50000"/>
                  </a:schemeClr>
                </a:solidFill>
              </a:rPr>
              <a:t>and 1 for loop </a:t>
            </a:r>
            <a:endParaRPr lang="en-AU" dirty="0">
              <a:solidFill>
                <a:schemeClr val="bg2">
                  <a:lumMod val="50000"/>
                </a:schemeClr>
              </a:solidFill>
            </a:endParaRPr>
          </a:p>
        </p:txBody>
      </p:sp>
      <p:sp>
        <p:nvSpPr>
          <p:cNvPr id="8" name="TextBox 7"/>
          <p:cNvSpPr txBox="1"/>
          <p:nvPr/>
        </p:nvSpPr>
        <p:spPr>
          <a:xfrm>
            <a:off x="6553200" y="1143000"/>
            <a:ext cx="1569469" cy="646331"/>
          </a:xfrm>
          <a:prstGeom prst="rect">
            <a:avLst/>
          </a:prstGeom>
          <a:noFill/>
        </p:spPr>
        <p:txBody>
          <a:bodyPr wrap="none" rtlCol="0">
            <a:spAutoFit/>
          </a:bodyPr>
          <a:lstStyle/>
          <a:p>
            <a:r>
              <a:rPr lang="en-AU" dirty="0" smtClean="0">
                <a:solidFill>
                  <a:schemeClr val="bg2">
                    <a:lumMod val="50000"/>
                  </a:schemeClr>
                </a:solidFill>
              </a:rPr>
              <a:t>Recursive</a:t>
            </a:r>
          </a:p>
          <a:p>
            <a:r>
              <a:rPr lang="en-AU" dirty="0">
                <a:solidFill>
                  <a:schemeClr val="bg2">
                    <a:lumMod val="50000"/>
                  </a:schemeClr>
                </a:solidFill>
              </a:rPr>
              <a:t>u</a:t>
            </a:r>
            <a:r>
              <a:rPr lang="en-AU" dirty="0" smtClean="0">
                <a:solidFill>
                  <a:schemeClr val="bg2">
                    <a:lumMod val="50000"/>
                  </a:schemeClr>
                </a:solidFill>
              </a:rPr>
              <a:t>ses 1 variable</a:t>
            </a:r>
          </a:p>
        </p:txBody>
      </p:sp>
      <p:sp>
        <p:nvSpPr>
          <p:cNvPr id="9" name="TextBox 8"/>
          <p:cNvSpPr txBox="1"/>
          <p:nvPr/>
        </p:nvSpPr>
        <p:spPr>
          <a:xfrm>
            <a:off x="3505200" y="914400"/>
            <a:ext cx="2103525" cy="369332"/>
          </a:xfrm>
          <a:prstGeom prst="rect">
            <a:avLst/>
          </a:prstGeom>
          <a:noFill/>
        </p:spPr>
        <p:txBody>
          <a:bodyPr wrap="none" rtlCol="0">
            <a:spAutoFit/>
          </a:bodyPr>
          <a:lstStyle/>
          <a:p>
            <a:r>
              <a:rPr lang="en-AU" dirty="0" smtClean="0"/>
              <a:t>Linear will run faster</a:t>
            </a:r>
            <a:endParaRPr lang="en-AU" dirty="0"/>
          </a:p>
        </p:txBody>
      </p:sp>
      <p:sp>
        <p:nvSpPr>
          <p:cNvPr id="10" name="TextBox 9"/>
          <p:cNvSpPr txBox="1"/>
          <p:nvPr/>
        </p:nvSpPr>
        <p:spPr>
          <a:xfrm>
            <a:off x="1676400" y="1219200"/>
            <a:ext cx="599844" cy="369332"/>
          </a:xfrm>
          <a:prstGeom prst="rect">
            <a:avLst/>
          </a:prstGeom>
          <a:noFill/>
        </p:spPr>
        <p:txBody>
          <a:bodyPr wrap="none" rtlCol="0">
            <a:spAutoFit/>
          </a:bodyPr>
          <a:lstStyle/>
          <a:p>
            <a:r>
              <a:rPr lang="en-AU" dirty="0" smtClean="0"/>
              <a:t>O(n)</a:t>
            </a:r>
            <a:endParaRPr lang="en-AU" dirty="0"/>
          </a:p>
        </p:txBody>
      </p:sp>
      <p:sp>
        <p:nvSpPr>
          <p:cNvPr id="11" name="TextBox 10"/>
          <p:cNvSpPr txBox="1"/>
          <p:nvPr/>
        </p:nvSpPr>
        <p:spPr>
          <a:xfrm>
            <a:off x="8077200" y="1295400"/>
            <a:ext cx="832279" cy="369332"/>
          </a:xfrm>
          <a:prstGeom prst="rect">
            <a:avLst/>
          </a:prstGeom>
          <a:noFill/>
        </p:spPr>
        <p:txBody>
          <a:bodyPr wrap="none" rtlCol="0">
            <a:spAutoFit/>
          </a:bodyPr>
          <a:lstStyle/>
          <a:p>
            <a:r>
              <a:rPr lang="en-AU" dirty="0" smtClean="0"/>
              <a:t>O(2^n)</a:t>
            </a:r>
            <a:endParaRPr lang="en-AU" dirty="0"/>
          </a:p>
        </p:txBody>
      </p:sp>
      <p:sp>
        <p:nvSpPr>
          <p:cNvPr id="3" name="TextBox 2"/>
          <p:cNvSpPr txBox="1"/>
          <p:nvPr/>
        </p:nvSpPr>
        <p:spPr>
          <a:xfrm>
            <a:off x="2895600" y="3200400"/>
            <a:ext cx="2895600" cy="646331"/>
          </a:xfrm>
          <a:prstGeom prst="rect">
            <a:avLst/>
          </a:prstGeom>
          <a:noFill/>
        </p:spPr>
        <p:txBody>
          <a:bodyPr wrap="square" rtlCol="0">
            <a:spAutoFit/>
          </a:bodyPr>
          <a:lstStyle/>
          <a:p>
            <a:r>
              <a:rPr lang="en-AU" dirty="0" smtClean="0">
                <a:solidFill>
                  <a:schemeClr val="bg2">
                    <a:lumMod val="50000"/>
                  </a:schemeClr>
                </a:solidFill>
              </a:rPr>
              <a:t>Remain efficient and effective with memory usage</a:t>
            </a:r>
            <a:endParaRPr lang="en-AU" dirty="0">
              <a:solidFill>
                <a:schemeClr val="bg2">
                  <a:lumMod val="50000"/>
                </a:schemeClr>
              </a:solidFill>
            </a:endParaRPr>
          </a:p>
        </p:txBody>
      </p:sp>
      <p:sp>
        <p:nvSpPr>
          <p:cNvPr id="13" name="Rectangle 12"/>
          <p:cNvSpPr/>
          <p:nvPr/>
        </p:nvSpPr>
        <p:spPr>
          <a:xfrm>
            <a:off x="3505200" y="5181600"/>
            <a:ext cx="4572000" cy="646331"/>
          </a:xfrm>
          <a:prstGeom prst="rect">
            <a:avLst/>
          </a:prstGeom>
        </p:spPr>
        <p:txBody>
          <a:bodyPr>
            <a:spAutoFit/>
          </a:bodyPr>
          <a:lstStyle/>
          <a:p>
            <a:r>
              <a:rPr lang="en-AU" dirty="0" smtClean="0">
                <a:solidFill>
                  <a:schemeClr val="bg2">
                    <a:lumMod val="50000"/>
                  </a:schemeClr>
                </a:solidFill>
              </a:rPr>
              <a:t>big O is meant to </a:t>
            </a:r>
            <a:r>
              <a:rPr lang="en-AU" b="1" dirty="0" smtClean="0">
                <a:solidFill>
                  <a:schemeClr val="bg2">
                    <a:lumMod val="50000"/>
                  </a:schemeClr>
                </a:solidFill>
              </a:rPr>
              <a:t>consider the worst case </a:t>
            </a:r>
            <a:r>
              <a:rPr lang="en-AU" dirty="0" smtClean="0">
                <a:solidFill>
                  <a:schemeClr val="bg2">
                    <a:lumMod val="50000"/>
                  </a:schemeClr>
                </a:solidFill>
              </a:rPr>
              <a:t>where the variable approaches infinity</a:t>
            </a:r>
            <a:endParaRPr lang="en-AU" dirty="0">
              <a:solidFill>
                <a:schemeClr val="bg2">
                  <a:lumMod val="50000"/>
                </a:schemeClr>
              </a:solidFill>
            </a:endParaRPr>
          </a:p>
        </p:txBody>
      </p:sp>
      <p:sp>
        <p:nvSpPr>
          <p:cNvPr id="14" name="TextBox 13"/>
          <p:cNvSpPr txBox="1"/>
          <p:nvPr/>
        </p:nvSpPr>
        <p:spPr>
          <a:xfrm>
            <a:off x="3810000" y="5867400"/>
            <a:ext cx="4892814" cy="646331"/>
          </a:xfrm>
          <a:prstGeom prst="rect">
            <a:avLst/>
          </a:prstGeom>
          <a:noFill/>
        </p:spPr>
        <p:txBody>
          <a:bodyPr wrap="none" rtlCol="0">
            <a:spAutoFit/>
          </a:bodyPr>
          <a:lstStyle/>
          <a:p>
            <a:r>
              <a:rPr lang="en-AU" dirty="0">
                <a:solidFill>
                  <a:schemeClr val="bg2">
                    <a:lumMod val="50000"/>
                  </a:schemeClr>
                </a:solidFill>
              </a:rPr>
              <a:t>The order of any expression can be determined by</a:t>
            </a:r>
          </a:p>
          <a:p>
            <a:r>
              <a:rPr lang="en-AU" dirty="0">
                <a:solidFill>
                  <a:schemeClr val="bg2">
                    <a:lumMod val="50000"/>
                  </a:schemeClr>
                </a:solidFill>
              </a:rPr>
              <a:t>keeping the dominant term within the expression.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123995" y="99628"/>
            <a:ext cx="1857207" cy="2567372"/>
          </a:xfrm>
          <a:prstGeom prst="rect">
            <a:avLst/>
          </a:prstGeo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ysClr val="windowText" lastClr="000000"/>
                </a:solidFill>
                <a:effectLst/>
                <a:uLnTx/>
                <a:uFillTx/>
              </a:rPr>
              <a:t>help you visualise pointers and references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ysClr val="windowText" lastClr="000000"/>
                </a:solidFill>
                <a:effectLst/>
                <a:uLnTx/>
                <a:uFillTx/>
              </a:rPr>
              <a:t>Compare the values and notice the difference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ysClr val="windowText" lastClr="000000"/>
              </a:solidFill>
              <a:effectLst/>
              <a:uLnTx/>
              <a:uFillTx/>
            </a:endParaRPr>
          </a:p>
        </p:txBody>
      </p:sp>
      <p:sp>
        <p:nvSpPr>
          <p:cNvPr id="14" name="TextBox 13"/>
          <p:cNvSpPr txBox="1"/>
          <p:nvPr/>
        </p:nvSpPr>
        <p:spPr>
          <a:xfrm>
            <a:off x="2286008" y="152416"/>
            <a:ext cx="2929007" cy="618630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5B9BD5">
                    <a:lumMod val="50000"/>
                  </a:srgbClr>
                </a:solidFill>
                <a:effectLst/>
                <a:uLnTx/>
                <a:uFillTx/>
              </a:rPr>
              <a:t>#include&lt;</a:t>
            </a:r>
            <a:r>
              <a:rPr kumimoji="0" lang="en-AU" sz="1200" b="0" i="0" u="none" strike="noStrike" kern="0" cap="none" spc="0" normalizeH="0" baseline="0" noProof="0" dirty="0" err="1">
                <a:ln>
                  <a:noFill/>
                </a:ln>
                <a:solidFill>
                  <a:srgbClr val="5B9BD5">
                    <a:lumMod val="50000"/>
                  </a:srgbClr>
                </a:solidFill>
                <a:effectLst/>
                <a:uLnTx/>
                <a:uFillTx/>
              </a:rPr>
              <a:t>iostream</a:t>
            </a:r>
            <a:r>
              <a:rPr kumimoji="0" lang="en-AU" sz="1200" b="0" i="0" u="none" strike="noStrike" kern="0" cap="none" spc="0" normalizeH="0" baseline="0" noProof="0" dirty="0">
                <a:ln>
                  <a:noFill/>
                </a:ln>
                <a:solidFill>
                  <a:srgbClr val="5B9BD5">
                    <a:lumMod val="50000"/>
                  </a:srgbClr>
                </a:solidFill>
                <a:effectLst/>
                <a:uLnTx/>
                <a:uFillTx/>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7030A0"/>
                </a:solidFill>
                <a:effectLst/>
                <a:uLnTx/>
                <a:uFillTx/>
              </a:rPr>
              <a:t>using</a:t>
            </a: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a:ln>
                  <a:noFill/>
                </a:ln>
                <a:solidFill>
                  <a:srgbClr val="7030A0"/>
                </a:solidFill>
                <a:effectLst/>
                <a:uLnTx/>
                <a:uFillTx/>
              </a:rPr>
              <a:t>namespace</a:t>
            </a: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std</a:t>
            </a:r>
            <a:r>
              <a:rPr kumimoji="0" lang="en-AU" sz="12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2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err="1">
                <a:ln>
                  <a:noFill/>
                </a:ln>
                <a:solidFill>
                  <a:srgbClr val="5B9BD5">
                    <a:lumMod val="50000"/>
                  </a:srgbClr>
                </a:solidFill>
                <a:effectLst/>
                <a:uLnTx/>
                <a:uFillTx/>
              </a:rPr>
              <a:t>int</a:t>
            </a: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a:ln>
                  <a:noFill/>
                </a:ln>
                <a:solidFill>
                  <a:srgbClr val="70AD47">
                    <a:lumMod val="75000"/>
                  </a:srgbClr>
                </a:solidFill>
                <a:effectLst/>
                <a:uLnTx/>
                <a:uFillTx/>
              </a:rPr>
              <a:t>main</a:t>
            </a:r>
            <a:r>
              <a:rPr kumimoji="0" lang="en-AU" sz="1200" b="0" i="0" u="none" strike="noStrike" kern="0" cap="none" spc="0" normalizeH="0" baseline="0" noProof="0" dirty="0">
                <a:ln>
                  <a:noFill/>
                </a:ln>
                <a:solidFill>
                  <a:sysClr val="windowText" lastClr="000000"/>
                </a:solidFill>
                <a:effectLst/>
                <a:uLnTx/>
                <a:uFillTx/>
              </a:rPr>
              <a:t>() {  </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rgbClr val="5B9BD5">
                    <a:lumMod val="50000"/>
                  </a:srgbClr>
                </a:solidFill>
                <a:effectLst/>
                <a:uLnTx/>
                <a:uFillTx/>
              </a:rPr>
              <a:t>int</a:t>
            </a:r>
            <a:r>
              <a:rPr kumimoji="0" lang="en-AU" sz="1200" b="0" i="0" u="none" strike="noStrike" kern="0" cap="none" spc="0" normalizeH="0" baseline="0" noProof="0" dirty="0">
                <a:ln>
                  <a:noFill/>
                </a:ln>
                <a:solidFill>
                  <a:sysClr val="windowText" lastClr="000000"/>
                </a:solidFill>
                <a:effectLst/>
                <a:uLnTx/>
                <a:uFillTx/>
              </a:rPr>
              <a:t> a = 10, *b = &amp;a, c = 42;</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 </a:t>
            </a:r>
            <a:r>
              <a:rPr kumimoji="0" lang="en-AU" sz="1200" b="0" i="0" u="none" strike="noStrike" kern="0" cap="none" spc="0" normalizeH="0" baseline="0" noProof="0" dirty="0" smtClean="0">
                <a:ln>
                  <a:noFill/>
                </a:ln>
                <a:solidFill>
                  <a:srgbClr val="FF0000"/>
                </a:solidFill>
                <a:effectLst/>
                <a:uLnTx/>
                <a:uFillTx/>
              </a:rPr>
              <a:t>TEST </a:t>
            </a:r>
            <a:r>
              <a:rPr kumimoji="0" lang="en-AU" sz="1200" b="0" i="0" u="none" strike="noStrike" kern="0" cap="none" spc="0" normalizeH="0" baseline="0" noProof="0" dirty="0">
                <a:ln>
                  <a:noFill/>
                </a:ln>
                <a:solidFill>
                  <a:srgbClr val="FF0000"/>
                </a:solidFill>
                <a:effectLst/>
                <a:uLnTx/>
                <a:uFillTx/>
              </a:rPr>
              <a:t>1" </a:t>
            </a:r>
            <a:r>
              <a:rPr kumimoji="0" lang="en-AU" sz="1200" b="0" i="0" u="none" strike="noStrike" kern="0" cap="none" spc="0" normalizeH="0" baseline="0" noProof="0" dirty="0">
                <a:ln>
                  <a:noFill/>
                </a:ln>
                <a:solidFill>
                  <a:sysClr val="windowText" lastClr="000000"/>
                </a:solidFill>
                <a:effectLst/>
                <a:uLnTx/>
                <a:uFillTx/>
              </a:rPr>
              <a:t>&lt;&lt;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"&amp;a: " </a:t>
            </a:r>
            <a:r>
              <a:rPr kumimoji="0" lang="en-AU" sz="1200" b="0" i="0" u="none" strike="noStrike" kern="0" cap="none" spc="0" normalizeH="0" baseline="0" noProof="0" dirty="0">
                <a:ln>
                  <a:noFill/>
                </a:ln>
                <a:solidFill>
                  <a:sysClr val="windowText" lastClr="000000"/>
                </a:solidFill>
                <a:effectLst/>
                <a:uLnTx/>
                <a:uFillTx/>
              </a:rPr>
              <a:t>&lt;&lt; &amp;a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 " </a:t>
            </a:r>
            <a:r>
              <a:rPr kumimoji="0" lang="en-AU" sz="1200" b="0" i="0" u="none" strike="noStrike" kern="0" cap="none" spc="0" normalizeH="0" baseline="0" noProof="0" dirty="0">
                <a:ln>
                  <a:noFill/>
                </a:ln>
                <a:solidFill>
                  <a:sysClr val="windowText" lastClr="000000"/>
                </a:solidFill>
                <a:effectLst/>
                <a:uLnTx/>
                <a:uFillTx/>
              </a:rPr>
              <a:t>&lt;&lt; a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"b: " </a:t>
            </a:r>
            <a:r>
              <a:rPr kumimoji="0" lang="en-AU" sz="1200" b="0" i="0" u="none" strike="noStrike" kern="0" cap="none" spc="0" normalizeH="0" baseline="0" noProof="0" dirty="0">
                <a:ln>
                  <a:noFill/>
                </a:ln>
                <a:solidFill>
                  <a:sysClr val="windowText" lastClr="000000"/>
                </a:solidFill>
                <a:effectLst/>
                <a:uLnTx/>
                <a:uFillTx/>
              </a:rPr>
              <a:t>&lt;&lt; b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"*b: " </a:t>
            </a:r>
            <a:r>
              <a:rPr kumimoji="0" lang="en-AU" sz="1200" b="0" i="0" u="none" strike="noStrike" kern="0" cap="none" spc="0" normalizeH="0" baseline="0" noProof="0" dirty="0">
                <a:ln>
                  <a:noFill/>
                </a:ln>
                <a:solidFill>
                  <a:sysClr val="windowText" lastClr="000000"/>
                </a:solidFill>
                <a:effectLst/>
                <a:uLnTx/>
                <a:uFillTx/>
              </a:rPr>
              <a:t>&lt;&lt; *b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"&amp;c: " </a:t>
            </a:r>
            <a:r>
              <a:rPr kumimoji="0" lang="en-AU" sz="1200" b="0" i="0" u="none" strike="noStrike" kern="0" cap="none" spc="0" normalizeH="0" baseline="0" noProof="0" dirty="0">
                <a:ln>
                  <a:noFill/>
                </a:ln>
                <a:solidFill>
                  <a:sysClr val="windowText" lastClr="000000"/>
                </a:solidFill>
                <a:effectLst/>
                <a:uLnTx/>
                <a:uFillTx/>
              </a:rPr>
              <a:t>&lt;&lt; &amp;c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"c: " </a:t>
            </a:r>
            <a:r>
              <a:rPr kumimoji="0" lang="en-AU" sz="1200" b="0" i="0" u="none" strike="noStrike" kern="0" cap="none" spc="0" normalizeH="0" baseline="0" noProof="0" dirty="0">
                <a:ln>
                  <a:noFill/>
                </a:ln>
                <a:solidFill>
                  <a:sysClr val="windowText" lastClr="000000"/>
                </a:solidFill>
                <a:effectLst/>
                <a:uLnTx/>
                <a:uFillTx/>
              </a:rPr>
              <a:t>&lt;&lt; c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 = 25;</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 </a:t>
            </a:r>
            <a:r>
              <a:rPr kumimoji="0" lang="en-AU" sz="1200" b="0" i="0" u="none" strike="noStrike" kern="0" cap="none" spc="0" normalizeH="0" baseline="0" noProof="0" dirty="0" smtClean="0">
                <a:ln>
                  <a:noFill/>
                </a:ln>
                <a:solidFill>
                  <a:srgbClr val="FF0000"/>
                </a:solidFill>
                <a:effectLst/>
                <a:uLnTx/>
                <a:uFillTx/>
              </a:rPr>
              <a:t>TEST </a:t>
            </a:r>
            <a:r>
              <a:rPr kumimoji="0" lang="en-AU" sz="1200" b="0" i="0" u="none" strike="noStrike" kern="0" cap="none" spc="0" normalizeH="0" baseline="0" noProof="0" dirty="0">
                <a:ln>
                  <a:noFill/>
                </a:ln>
                <a:solidFill>
                  <a:srgbClr val="FF0000"/>
                </a:solidFill>
                <a:effectLst/>
                <a:uLnTx/>
                <a:uFillTx/>
              </a:rPr>
              <a:t>2" </a:t>
            </a:r>
            <a:r>
              <a:rPr kumimoji="0" lang="en-AU" sz="1200" b="0" i="0" u="none" strike="noStrike" kern="0" cap="none" spc="0" normalizeH="0" baseline="0" noProof="0" dirty="0">
                <a:ln>
                  <a:noFill/>
                </a:ln>
                <a:solidFill>
                  <a:sysClr val="windowText" lastClr="000000"/>
                </a:solidFill>
                <a:effectLst/>
                <a:uLnTx/>
                <a:uFillTx/>
              </a:rPr>
              <a:t>&lt;&lt;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"&amp;a: " </a:t>
            </a:r>
            <a:r>
              <a:rPr kumimoji="0" lang="en-AU" sz="1200" b="0" i="0" u="none" strike="noStrike" kern="0" cap="none" spc="0" normalizeH="0" baseline="0" noProof="0" dirty="0">
                <a:ln>
                  <a:noFill/>
                </a:ln>
                <a:solidFill>
                  <a:sysClr val="windowText" lastClr="000000"/>
                </a:solidFill>
                <a:effectLst/>
                <a:uLnTx/>
                <a:uFillTx/>
              </a:rPr>
              <a:t>&lt;&lt; &amp;a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 " </a:t>
            </a:r>
            <a:r>
              <a:rPr kumimoji="0" lang="en-AU" sz="1200" b="0" i="0" u="none" strike="noStrike" kern="0" cap="none" spc="0" normalizeH="0" baseline="0" noProof="0" dirty="0">
                <a:ln>
                  <a:noFill/>
                </a:ln>
                <a:solidFill>
                  <a:sysClr val="windowText" lastClr="000000"/>
                </a:solidFill>
                <a:effectLst/>
                <a:uLnTx/>
                <a:uFillTx/>
              </a:rPr>
              <a:t>&lt;&lt; a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"b: " </a:t>
            </a:r>
            <a:r>
              <a:rPr kumimoji="0" lang="en-AU" sz="1200" b="0" i="0" u="none" strike="noStrike" kern="0" cap="none" spc="0" normalizeH="0" baseline="0" noProof="0" dirty="0">
                <a:ln>
                  <a:noFill/>
                </a:ln>
                <a:solidFill>
                  <a:sysClr val="windowText" lastClr="000000"/>
                </a:solidFill>
                <a:effectLst/>
                <a:uLnTx/>
                <a:uFillTx/>
              </a:rPr>
              <a:t>&lt;&lt; b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"*b: " </a:t>
            </a:r>
            <a:r>
              <a:rPr kumimoji="0" lang="en-AU" sz="1200" b="0" i="0" u="none" strike="noStrike" kern="0" cap="none" spc="0" normalizeH="0" baseline="0" noProof="0" dirty="0">
                <a:ln>
                  <a:noFill/>
                </a:ln>
                <a:solidFill>
                  <a:sysClr val="windowText" lastClr="000000"/>
                </a:solidFill>
                <a:effectLst/>
                <a:uLnTx/>
                <a:uFillTx/>
              </a:rPr>
              <a:t>&lt;&lt; *b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"&amp;c: " </a:t>
            </a:r>
            <a:r>
              <a:rPr kumimoji="0" lang="en-AU" sz="1200" b="0" i="0" u="none" strike="noStrike" kern="0" cap="none" spc="0" normalizeH="0" baseline="0" noProof="0" dirty="0">
                <a:ln>
                  <a:noFill/>
                </a:ln>
                <a:solidFill>
                  <a:sysClr val="windowText" lastClr="000000"/>
                </a:solidFill>
                <a:effectLst/>
                <a:uLnTx/>
                <a:uFillTx/>
              </a:rPr>
              <a:t>&lt;&lt; &amp;c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"c: " </a:t>
            </a:r>
            <a:r>
              <a:rPr kumimoji="0" lang="en-AU" sz="1200" b="0" i="0" u="none" strike="noStrike" kern="0" cap="none" spc="0" normalizeH="0" baseline="0" noProof="0" dirty="0">
                <a:ln>
                  <a:noFill/>
                </a:ln>
                <a:solidFill>
                  <a:sysClr val="windowText" lastClr="000000"/>
                </a:solidFill>
                <a:effectLst/>
                <a:uLnTx/>
                <a:uFillTx/>
              </a:rPr>
              <a:t>&lt;&lt; c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b = &amp;c;</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 </a:t>
            </a:r>
            <a:r>
              <a:rPr kumimoji="0" lang="en-AU" sz="1200" b="0" i="0" u="none" strike="noStrike" kern="0" cap="none" spc="0" normalizeH="0" baseline="0" noProof="0" dirty="0" smtClean="0">
                <a:ln>
                  <a:noFill/>
                </a:ln>
                <a:solidFill>
                  <a:srgbClr val="FF0000"/>
                </a:solidFill>
                <a:effectLst/>
                <a:uLnTx/>
                <a:uFillTx/>
              </a:rPr>
              <a:t>TEST </a:t>
            </a:r>
            <a:r>
              <a:rPr kumimoji="0" lang="en-AU" sz="1200" b="0" i="0" u="none" strike="noStrike" kern="0" cap="none" spc="0" normalizeH="0" baseline="0" noProof="0" dirty="0">
                <a:ln>
                  <a:noFill/>
                </a:ln>
                <a:solidFill>
                  <a:srgbClr val="FF0000"/>
                </a:solidFill>
                <a:effectLst/>
                <a:uLnTx/>
                <a:uFillTx/>
              </a:rPr>
              <a:t>3" </a:t>
            </a:r>
            <a:r>
              <a:rPr kumimoji="0" lang="en-AU" sz="1200" b="0" i="0" u="none" strike="noStrike" kern="0" cap="none" spc="0" normalizeH="0" baseline="0" noProof="0" dirty="0">
                <a:ln>
                  <a:noFill/>
                </a:ln>
                <a:solidFill>
                  <a:sysClr val="windowText" lastClr="000000"/>
                </a:solidFill>
                <a:effectLst/>
                <a:uLnTx/>
                <a:uFillTx/>
              </a:rPr>
              <a:t>&lt;&lt;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"&amp;a: " </a:t>
            </a:r>
            <a:r>
              <a:rPr kumimoji="0" lang="en-AU" sz="1200" b="0" i="0" u="none" strike="noStrike" kern="0" cap="none" spc="0" normalizeH="0" baseline="0" noProof="0" dirty="0">
                <a:ln>
                  <a:noFill/>
                </a:ln>
                <a:solidFill>
                  <a:sysClr val="windowText" lastClr="000000"/>
                </a:solidFill>
                <a:effectLst/>
                <a:uLnTx/>
                <a:uFillTx/>
              </a:rPr>
              <a:t>&lt;&lt; &amp;a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 " </a:t>
            </a:r>
            <a:r>
              <a:rPr kumimoji="0" lang="en-AU" sz="1200" b="0" i="0" u="none" strike="noStrike" kern="0" cap="none" spc="0" normalizeH="0" baseline="0" noProof="0" dirty="0">
                <a:ln>
                  <a:noFill/>
                </a:ln>
                <a:solidFill>
                  <a:sysClr val="windowText" lastClr="000000"/>
                </a:solidFill>
                <a:effectLst/>
                <a:uLnTx/>
                <a:uFillTx/>
              </a:rPr>
              <a:t>&lt;&lt; a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"b: " </a:t>
            </a:r>
            <a:r>
              <a:rPr kumimoji="0" lang="en-AU" sz="1200" b="0" i="0" u="none" strike="noStrike" kern="0" cap="none" spc="0" normalizeH="0" baseline="0" noProof="0" dirty="0">
                <a:ln>
                  <a:noFill/>
                </a:ln>
                <a:solidFill>
                  <a:sysClr val="windowText" lastClr="000000"/>
                </a:solidFill>
                <a:effectLst/>
                <a:uLnTx/>
                <a:uFillTx/>
              </a:rPr>
              <a:t>&lt;&lt; b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"*b: " </a:t>
            </a:r>
            <a:r>
              <a:rPr kumimoji="0" lang="en-AU" sz="1200" b="0" i="0" u="none" strike="noStrike" kern="0" cap="none" spc="0" normalizeH="0" baseline="0" noProof="0" dirty="0">
                <a:ln>
                  <a:noFill/>
                </a:ln>
                <a:solidFill>
                  <a:sysClr val="windowText" lastClr="000000"/>
                </a:solidFill>
                <a:effectLst/>
                <a:uLnTx/>
                <a:uFillTx/>
              </a:rPr>
              <a:t>&lt;&lt; *b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"&amp;c: " </a:t>
            </a:r>
            <a:r>
              <a:rPr kumimoji="0" lang="en-AU" sz="1200" b="0" i="0" u="none" strike="noStrike" kern="0" cap="none" spc="0" normalizeH="0" baseline="0" noProof="0" dirty="0">
                <a:ln>
                  <a:noFill/>
                </a:ln>
                <a:solidFill>
                  <a:sysClr val="windowText" lastClr="000000"/>
                </a:solidFill>
                <a:effectLst/>
                <a:uLnTx/>
                <a:uFillTx/>
              </a:rPr>
              <a:t>&lt;&lt; &amp;c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ysClr val="windowText" lastClr="000000"/>
                </a:solidFill>
                <a:effectLst/>
                <a:uLnTx/>
                <a:uFillTx/>
              </a:rPr>
              <a:t>	</a:t>
            </a:r>
            <a:r>
              <a:rPr kumimoji="0" lang="en-AU" sz="1200" b="0" i="0" u="none" strike="noStrike" kern="0" cap="none" spc="0" normalizeH="0" baseline="0" noProof="0" dirty="0" err="1">
                <a:ln>
                  <a:noFill/>
                </a:ln>
                <a:solidFill>
                  <a:sysClr val="windowText" lastClr="000000"/>
                </a:solidFill>
                <a:effectLst/>
                <a:uLnTx/>
                <a:uFillTx/>
              </a:rPr>
              <a:t>cout</a:t>
            </a:r>
            <a:r>
              <a:rPr kumimoji="0" lang="en-AU" sz="1200" b="0" i="0" u="none" strike="noStrike" kern="0" cap="none" spc="0" normalizeH="0" baseline="0" noProof="0" dirty="0">
                <a:ln>
                  <a:noFill/>
                </a:ln>
                <a:solidFill>
                  <a:sysClr val="windowText" lastClr="000000"/>
                </a:solidFill>
                <a:effectLst/>
                <a:uLnTx/>
                <a:uFillTx/>
              </a:rPr>
              <a:t> &lt;&lt; </a:t>
            </a:r>
            <a:r>
              <a:rPr kumimoji="0" lang="en-AU" sz="1200" b="0" i="0" u="none" strike="noStrike" kern="0" cap="none" spc="0" normalizeH="0" baseline="0" noProof="0" dirty="0">
                <a:ln>
                  <a:noFill/>
                </a:ln>
                <a:solidFill>
                  <a:srgbClr val="FF0000"/>
                </a:solidFill>
                <a:effectLst/>
                <a:uLnTx/>
                <a:uFillTx/>
              </a:rPr>
              <a:t>"c: " </a:t>
            </a:r>
            <a:r>
              <a:rPr kumimoji="0" lang="en-AU" sz="1200" b="0" i="0" u="none" strike="noStrike" kern="0" cap="none" spc="0" normalizeH="0" baseline="0" noProof="0" dirty="0">
                <a:ln>
                  <a:noFill/>
                </a:ln>
                <a:solidFill>
                  <a:sysClr val="windowText" lastClr="000000"/>
                </a:solidFill>
                <a:effectLst/>
                <a:uLnTx/>
                <a:uFillTx/>
              </a:rPr>
              <a:t>&lt;&lt; c &lt;&lt; </a:t>
            </a:r>
            <a:r>
              <a:rPr kumimoji="0" lang="en-AU" sz="1200" b="0" i="0" u="none" strike="noStrike" kern="0" cap="none" spc="0" normalizeH="0" baseline="0" noProof="0" dirty="0" err="1">
                <a:ln>
                  <a:noFill/>
                </a:ln>
                <a:solidFill>
                  <a:sysClr val="windowText" lastClr="000000"/>
                </a:solidFill>
                <a:effectLst/>
                <a:uLnTx/>
                <a:uFillTx/>
              </a:rPr>
              <a:t>endl</a:t>
            </a:r>
            <a:r>
              <a:rPr kumimoji="0" lang="en-AU" sz="1200" b="0" i="0" u="none" strike="noStrike" kern="0" cap="none" spc="0" normalizeH="0" baseline="0" noProof="0" dirty="0" smtClean="0">
                <a:ln>
                  <a:noFill/>
                </a:ln>
                <a:solidFill>
                  <a:sysClr val="windowText" lastClr="000000"/>
                </a:solidFill>
                <a:effectLst/>
                <a:uLnTx/>
                <a:uFillTx/>
              </a:rPr>
              <a:t>;} </a:t>
            </a:r>
            <a:endParaRPr kumimoji="0" lang="en-AU" sz="1200" b="0" i="0" u="none" strike="noStrike" kern="0" cap="none" spc="0" normalizeH="0" baseline="0" noProof="0" dirty="0">
              <a:ln>
                <a:noFill/>
              </a:ln>
              <a:solidFill>
                <a:sysClr val="windowText" lastClr="000000"/>
              </a:solidFill>
              <a:effectLst/>
              <a:uLnTx/>
              <a:uFillTx/>
            </a:endParaRPr>
          </a:p>
        </p:txBody>
      </p:sp>
      <p:sp>
        <p:nvSpPr>
          <p:cNvPr id="16" name="Rectangle 15"/>
          <p:cNvSpPr/>
          <p:nvPr/>
        </p:nvSpPr>
        <p:spPr>
          <a:xfrm>
            <a:off x="7331424" y="699295"/>
            <a:ext cx="1487926" cy="90899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err="1" smtClean="0">
                <a:ln>
                  <a:noFill/>
                </a:ln>
                <a:solidFill>
                  <a:sysClr val="window" lastClr="FFFFFF"/>
                </a:solidFill>
                <a:effectLst/>
                <a:uLnTx/>
                <a:uFillTx/>
                <a:latin typeface="Calibri"/>
                <a:ea typeface="+mn-ea"/>
                <a:cs typeface="+mn-cs"/>
              </a:rPr>
              <a:t>int</a:t>
            </a:r>
            <a:r>
              <a:rPr kumimoji="0" lang="en-AU" sz="1800" b="0" i="0" u="none" strike="noStrike" kern="0" cap="none" spc="0" normalizeH="0" baseline="0" noProof="0" dirty="0" smtClean="0">
                <a:ln>
                  <a:noFill/>
                </a:ln>
                <a:solidFill>
                  <a:sysClr val="window" lastClr="FFFFFF"/>
                </a:solidFill>
                <a:effectLst/>
                <a:uLnTx/>
                <a:uFillTx/>
                <a:latin typeface="Calibri"/>
                <a:ea typeface="+mn-ea"/>
                <a:cs typeface="+mn-cs"/>
              </a:rPr>
              <a:t> a</a:t>
            </a:r>
            <a:endParaRPr kumimoji="0" lang="en-A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7" name="Oval 16"/>
          <p:cNvSpPr/>
          <p:nvPr/>
        </p:nvSpPr>
        <p:spPr>
          <a:xfrm>
            <a:off x="5452299" y="940087"/>
            <a:ext cx="1241743" cy="427441"/>
          </a:xfrm>
          <a:prstGeom prst="ellipse">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err="1" smtClean="0">
                <a:ln>
                  <a:noFill/>
                </a:ln>
                <a:solidFill>
                  <a:sysClr val="window" lastClr="FFFFFF"/>
                </a:solidFill>
                <a:effectLst/>
                <a:uLnTx/>
                <a:uFillTx/>
                <a:latin typeface="Calibri"/>
                <a:ea typeface="+mn-ea"/>
                <a:cs typeface="+mn-cs"/>
              </a:rPr>
              <a:t>int</a:t>
            </a:r>
            <a:r>
              <a:rPr kumimoji="0" lang="en-AU" sz="1800" b="0" i="0" u="none" strike="noStrike" kern="0" cap="none" spc="0" normalizeH="0" baseline="0" noProof="0" dirty="0" smtClean="0">
                <a:ln>
                  <a:noFill/>
                </a:ln>
                <a:solidFill>
                  <a:sysClr val="window" lastClr="FFFFFF"/>
                </a:solidFill>
                <a:effectLst/>
                <a:uLnTx/>
                <a:uFillTx/>
                <a:latin typeface="Calibri"/>
                <a:ea typeface="+mn-ea"/>
                <a:cs typeface="+mn-cs"/>
              </a:rPr>
              <a:t> *b</a:t>
            </a:r>
            <a:endParaRPr kumimoji="0" lang="en-A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8" name="Straight Arrow Connector 17"/>
          <p:cNvCxnSpPr>
            <a:stCxn id="17" idx="6"/>
            <a:endCxn id="16" idx="1"/>
          </p:cNvCxnSpPr>
          <p:nvPr/>
        </p:nvCxnSpPr>
        <p:spPr>
          <a:xfrm flipV="1">
            <a:off x="6694036" y="1153807"/>
            <a:ext cx="637388" cy="1"/>
          </a:xfrm>
          <a:prstGeom prst="straightConnector1">
            <a:avLst/>
          </a:prstGeom>
          <a:noFill/>
          <a:ln w="28575" cap="flat" cmpd="sng" algn="ctr">
            <a:solidFill>
              <a:srgbClr val="ED7D31"/>
            </a:solidFill>
            <a:prstDash val="solid"/>
            <a:miter lim="800000"/>
            <a:tailEnd type="triangle"/>
          </a:ln>
          <a:effectLst/>
        </p:spPr>
      </p:cxnSp>
      <p:sp>
        <p:nvSpPr>
          <p:cNvPr id="19" name="TextBox 18"/>
          <p:cNvSpPr txBox="1"/>
          <p:nvPr/>
        </p:nvSpPr>
        <p:spPr>
          <a:xfrm>
            <a:off x="5638811" y="2209800"/>
            <a:ext cx="309571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5B9BD5">
                    <a:lumMod val="50000"/>
                  </a:srgbClr>
                </a:solidFill>
                <a:effectLst/>
                <a:uLnTx/>
                <a:uFillTx/>
              </a:rPr>
              <a:t>“*”</a:t>
            </a:r>
            <a:r>
              <a:rPr kumimoji="0" lang="en-AU" sz="1800" b="0" i="0" u="none" strike="noStrike" kern="0" cap="none" spc="0" normalizeH="0" baseline="0" noProof="0" dirty="0" smtClean="0">
                <a:ln>
                  <a:noFill/>
                </a:ln>
                <a:solidFill>
                  <a:sysClr val="windowText" lastClr="000000"/>
                </a:solidFill>
                <a:effectLst/>
                <a:uLnTx/>
                <a:uFillTx/>
              </a:rPr>
              <a:t> is used to declare a pointer</a:t>
            </a:r>
            <a:endParaRPr kumimoji="0" lang="en-AU" sz="1800" b="0" i="0" u="none" strike="noStrike" kern="0" cap="none" spc="0" normalizeH="0" baseline="0" noProof="0" dirty="0">
              <a:ln>
                <a:noFill/>
              </a:ln>
              <a:solidFill>
                <a:sysClr val="windowText" lastClr="000000"/>
              </a:solidFill>
              <a:effectLst/>
              <a:uLnTx/>
              <a:uFillTx/>
            </a:endParaRPr>
          </a:p>
        </p:txBody>
      </p:sp>
      <p:sp>
        <p:nvSpPr>
          <p:cNvPr id="20" name="TextBox 19"/>
          <p:cNvSpPr txBox="1"/>
          <p:nvPr/>
        </p:nvSpPr>
        <p:spPr>
          <a:xfrm>
            <a:off x="5715001" y="2819400"/>
            <a:ext cx="276069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5B9BD5">
                    <a:lumMod val="50000"/>
                  </a:srgbClr>
                </a:solidFill>
                <a:effectLst/>
                <a:uLnTx/>
                <a:uFillTx/>
              </a:rPr>
              <a:t>“&amp;”</a:t>
            </a:r>
            <a:r>
              <a:rPr kumimoji="0" lang="en-AU" sz="1800" b="0" i="0" u="none" strike="noStrike" kern="0" cap="none" spc="0" normalizeH="0" baseline="0" noProof="0" dirty="0" smtClean="0">
                <a:ln>
                  <a:noFill/>
                </a:ln>
                <a:solidFill>
                  <a:sysClr val="windowText" lastClr="000000"/>
                </a:solidFill>
                <a:effectLst/>
                <a:uLnTx/>
                <a:uFillTx/>
              </a:rPr>
              <a:t> is the address operator</a:t>
            </a:r>
            <a:endParaRPr kumimoji="0" lang="en-AU" sz="1800" b="0" i="0" u="none" strike="noStrike" kern="0" cap="none" spc="0" normalizeH="0" baseline="0" noProof="0" dirty="0">
              <a:ln>
                <a:noFill/>
              </a:ln>
              <a:solidFill>
                <a:sysClr val="windowText" lastClr="000000"/>
              </a:solidFill>
              <a:effectLst/>
              <a:uLnTx/>
              <a:uFillTx/>
            </a:endParaRPr>
          </a:p>
        </p:txBody>
      </p:sp>
      <p:sp>
        <p:nvSpPr>
          <p:cNvPr id="21" name="TextBox 20"/>
          <p:cNvSpPr txBox="1"/>
          <p:nvPr/>
        </p:nvSpPr>
        <p:spPr>
          <a:xfrm>
            <a:off x="5715000" y="3657600"/>
            <a:ext cx="2933816" cy="92333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rgbClr val="5B9BD5">
                    <a:lumMod val="50000"/>
                  </a:srgbClr>
                </a:solidFill>
                <a:effectLst/>
                <a:uLnTx/>
                <a:uFillTx/>
              </a:rPr>
              <a:t>“-&gt;”</a:t>
            </a:r>
            <a:r>
              <a:rPr kumimoji="0" lang="en-AU" sz="1800" b="0" i="0" u="none" strike="noStrike" kern="0" cap="none" spc="0" normalizeH="0" baseline="0" noProof="0" dirty="0" smtClean="0">
                <a:ln>
                  <a:noFill/>
                </a:ln>
                <a:solidFill>
                  <a:sysClr val="windowText" lastClr="000000"/>
                </a:solidFill>
                <a:effectLst/>
                <a:uLnTx/>
                <a:uFillTx/>
              </a:rPr>
              <a:t> arrow operator</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ysClr val="windowText" lastClr="000000"/>
                </a:solidFill>
                <a:effectLst/>
                <a:uLnTx/>
                <a:uFillTx/>
              </a:rPr>
              <a:t>i</a:t>
            </a:r>
            <a:r>
              <a:rPr kumimoji="0" lang="en-AU" sz="1800" b="0" i="0" u="none" strike="noStrike" kern="0" cap="none" spc="0" normalizeH="0" baseline="0" noProof="0" dirty="0" smtClean="0">
                <a:ln>
                  <a:noFill/>
                </a:ln>
                <a:solidFill>
                  <a:sysClr val="windowText" lastClr="000000"/>
                </a:solidFill>
                <a:effectLst/>
                <a:uLnTx/>
                <a:uFillTx/>
              </a:rPr>
              <a:t>s similar to the </a:t>
            </a:r>
            <a:r>
              <a:rPr kumimoji="0" lang="en-AU" sz="1800" b="0" i="0" u="none" strike="noStrike" kern="0" cap="none" spc="0" normalizeH="0" baseline="0" noProof="0" dirty="0" smtClean="0">
                <a:ln>
                  <a:noFill/>
                </a:ln>
                <a:solidFill>
                  <a:srgbClr val="5B9BD5">
                    <a:lumMod val="50000"/>
                  </a:srgbClr>
                </a:solidFill>
                <a:effectLst/>
                <a:uLnTx/>
                <a:uFillTx/>
              </a:rPr>
              <a:t>“.”</a:t>
            </a:r>
            <a:r>
              <a:rPr kumimoji="0" lang="en-AU" sz="1800" b="0" i="0" u="none" strike="noStrike" kern="0" cap="none" spc="0" normalizeH="0" baseline="0" noProof="0" dirty="0" smtClean="0">
                <a:ln>
                  <a:noFill/>
                </a:ln>
                <a:solidFill>
                  <a:sysClr val="windowText" lastClr="000000"/>
                </a:solidFill>
                <a:effectLst/>
                <a:uLnTx/>
                <a:uFillTx/>
              </a:rPr>
              <a:t> operator</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smtClean="0">
                <a:ln>
                  <a:noFill/>
                </a:ln>
                <a:solidFill>
                  <a:sysClr val="windowText" lastClr="000000"/>
                </a:solidFill>
                <a:effectLst/>
                <a:uLnTx/>
                <a:uFillTx/>
              </a:rPr>
              <a:t>except you use it for pointers</a:t>
            </a:r>
            <a:endParaRPr kumimoji="0" lang="en-AU" sz="1800" b="0" i="0" u="none" strike="noStrike" kern="0" cap="none" spc="0" normalizeH="0" baseline="0" noProof="0" dirty="0">
              <a:ln>
                <a:noFill/>
              </a:ln>
              <a:solidFill>
                <a:sysClr val="windowText" lastClr="000000"/>
              </a:solidFill>
              <a:effectLst/>
              <a:uLnTx/>
              <a:uFillTx/>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5408985"/>
              </p:ext>
            </p:extLst>
          </p:nvPr>
        </p:nvGraphicFramePr>
        <p:xfrm>
          <a:off x="0" y="0"/>
          <a:ext cx="9144001" cy="6858002"/>
        </p:xfrm>
        <a:graphic>
          <a:graphicData uri="http://schemas.openxmlformats.org/drawingml/2006/table">
            <a:tbl>
              <a:tblPr/>
              <a:tblGrid>
                <a:gridCol w="579223">
                  <a:extLst>
                    <a:ext uri="{9D8B030D-6E8A-4147-A177-3AD203B41FA5}">
                      <a16:colId xmlns:a16="http://schemas.microsoft.com/office/drawing/2014/main" val="20000"/>
                    </a:ext>
                  </a:extLst>
                </a:gridCol>
                <a:gridCol w="671899">
                  <a:extLst>
                    <a:ext uri="{9D8B030D-6E8A-4147-A177-3AD203B41FA5}">
                      <a16:colId xmlns:a16="http://schemas.microsoft.com/office/drawing/2014/main" val="20001"/>
                    </a:ext>
                  </a:extLst>
                </a:gridCol>
                <a:gridCol w="7892879">
                  <a:extLst>
                    <a:ext uri="{9D8B030D-6E8A-4147-A177-3AD203B41FA5}">
                      <a16:colId xmlns:a16="http://schemas.microsoft.com/office/drawing/2014/main" val="20002"/>
                    </a:ext>
                  </a:extLst>
                </a:gridCol>
              </a:tblGrid>
              <a:tr h="917282">
                <a:tc>
                  <a:txBody>
                    <a:bodyPr/>
                    <a:lstStyle/>
                    <a:p>
                      <a:pPr>
                        <a:lnSpc>
                          <a:spcPct val="115000"/>
                        </a:lnSpc>
                        <a:spcAft>
                          <a:spcPts val="0"/>
                        </a:spcAft>
                      </a:pPr>
                      <a:r>
                        <a:rPr lang="en-AU" sz="1100" b="1" dirty="0" smtClean="0">
                          <a:latin typeface="Calibri"/>
                          <a:ea typeface="Calibri"/>
                          <a:cs typeface="Times New Roman"/>
                        </a:rPr>
                        <a:t>O()</a:t>
                      </a:r>
                      <a:endParaRPr lang="en-AU" sz="1100" b="1"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1100" b="1" dirty="0">
                          <a:latin typeface="Calibri"/>
                          <a:ea typeface="Calibri"/>
                          <a:cs typeface="Times New Roman"/>
                        </a:rPr>
                        <a:t>Name</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1100" b="1" dirty="0" smtClean="0">
                          <a:latin typeface="Calibri"/>
                          <a:ea typeface="Calibri"/>
                          <a:cs typeface="Times New Roman"/>
                        </a:rPr>
                        <a:t>Phone book</a:t>
                      </a:r>
                      <a:endParaRPr lang="en-AU" sz="1100" b="1"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42044">
                <a:tc>
                  <a:txBody>
                    <a:bodyPr/>
                    <a:lstStyle/>
                    <a:p>
                      <a:pPr>
                        <a:lnSpc>
                          <a:spcPct val="115000"/>
                        </a:lnSpc>
                        <a:spcAft>
                          <a:spcPts val="0"/>
                        </a:spcAft>
                      </a:pPr>
                      <a:r>
                        <a:rPr lang="en-AU" sz="1100" dirty="0">
                          <a:latin typeface="Calibri"/>
                          <a:ea typeface="Calibri"/>
                          <a:cs typeface="Times New Roman"/>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AU" sz="1100" dirty="0">
                          <a:latin typeface="Calibri"/>
                          <a:ea typeface="Calibri"/>
                          <a:cs typeface="Times New Roman"/>
                        </a:rPr>
                        <a:t>Constant</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AU" sz="1100" dirty="0" smtClean="0"/>
                        <a:t>Given the page that a business's name is on and the business name, find the phone number.</a:t>
                      </a:r>
                    </a:p>
                    <a:p>
                      <a:pPr>
                        <a:lnSpc>
                          <a:spcPct val="115000"/>
                        </a:lnSpc>
                        <a:spcAft>
                          <a:spcPts val="0"/>
                        </a:spcAft>
                      </a:pPr>
                      <a:endParaRPr lang="en-AU" sz="1100" dirty="0" smtClean="0"/>
                    </a:p>
                    <a:p>
                      <a:pPr>
                        <a:lnSpc>
                          <a:spcPct val="115000"/>
                        </a:lnSpc>
                        <a:spcAft>
                          <a:spcPts val="0"/>
                        </a:spcAft>
                      </a:pPr>
                      <a:r>
                        <a:rPr lang="en-AU" sz="1100" dirty="0" smtClean="0"/>
                        <a:t>Given the page that a person's name is on and their name, find the phone number.</a:t>
                      </a:r>
                      <a:endParaRPr lang="en-AU" sz="1100"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633091">
                <a:tc>
                  <a:txBody>
                    <a:bodyPr/>
                    <a:lstStyle/>
                    <a:p>
                      <a:pPr>
                        <a:lnSpc>
                          <a:spcPct val="115000"/>
                        </a:lnSpc>
                        <a:spcAft>
                          <a:spcPts val="0"/>
                        </a:spcAft>
                      </a:pPr>
                      <a:r>
                        <a:rPr lang="en-AU" sz="1100" dirty="0">
                          <a:latin typeface="Calibri"/>
                          <a:ea typeface="Calibri"/>
                          <a:cs typeface="Times New Roman"/>
                        </a:rPr>
                        <a:t>Log n</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AU" sz="1100" dirty="0">
                          <a:latin typeface="Calibri"/>
                          <a:ea typeface="Calibri"/>
                          <a:cs typeface="Times New Roman"/>
                        </a:rPr>
                        <a:t>Logarithmic</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AU" sz="1100" dirty="0" smtClean="0"/>
                        <a:t>Given a person's name, find the phone number by picking a random point about halfway through the part of the book you haven't searched yet, then checking to see whether the person's name is at that point. Then repeat the process about halfway through the part of the book where the person's name lies. (This is a binary search for a person's name.)</a:t>
                      </a:r>
                      <a:endParaRPr lang="en-AU" sz="1100" baseline="0" dirty="0" smtClean="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922642">
                <a:tc>
                  <a:txBody>
                    <a:bodyPr/>
                    <a:lstStyle/>
                    <a:p>
                      <a:pPr>
                        <a:lnSpc>
                          <a:spcPct val="115000"/>
                        </a:lnSpc>
                        <a:spcAft>
                          <a:spcPts val="0"/>
                        </a:spcAft>
                      </a:pPr>
                      <a:r>
                        <a:rPr lang="en-AU" sz="1100" dirty="0">
                          <a:latin typeface="Calibri"/>
                          <a:ea typeface="Calibri"/>
                          <a:cs typeface="Times New Roman"/>
                        </a:rPr>
                        <a:t>n</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15000"/>
                        </a:lnSpc>
                        <a:spcAft>
                          <a:spcPts val="0"/>
                        </a:spcAft>
                      </a:pPr>
                      <a:r>
                        <a:rPr lang="en-AU" sz="1100" dirty="0">
                          <a:latin typeface="Calibri"/>
                          <a:ea typeface="Calibri"/>
                          <a:cs typeface="Times New Roman"/>
                        </a:rPr>
                        <a:t>Linear</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15000"/>
                        </a:lnSpc>
                        <a:spcAft>
                          <a:spcPts val="0"/>
                        </a:spcAft>
                      </a:pPr>
                      <a:r>
                        <a:rPr lang="en-AU" sz="1100" dirty="0" smtClean="0"/>
                        <a:t>Find all people whose phone numbers contain the digit "5". </a:t>
                      </a:r>
                    </a:p>
                    <a:p>
                      <a:pPr>
                        <a:lnSpc>
                          <a:spcPct val="115000"/>
                        </a:lnSpc>
                        <a:spcAft>
                          <a:spcPts val="0"/>
                        </a:spcAft>
                      </a:pPr>
                      <a:endParaRPr lang="en-AU" sz="1100" dirty="0" smtClean="0"/>
                    </a:p>
                    <a:p>
                      <a:pPr>
                        <a:lnSpc>
                          <a:spcPct val="115000"/>
                        </a:lnSpc>
                        <a:spcAft>
                          <a:spcPts val="0"/>
                        </a:spcAft>
                      </a:pPr>
                      <a:r>
                        <a:rPr lang="en-AU" sz="1100" dirty="0" smtClean="0"/>
                        <a:t>Given a phone number, find the person or business with that number.</a:t>
                      </a:r>
                      <a:endParaRPr lang="en-AU" sz="1100"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1213500">
                <a:tc>
                  <a:txBody>
                    <a:bodyPr/>
                    <a:lstStyle/>
                    <a:p>
                      <a:pPr>
                        <a:lnSpc>
                          <a:spcPct val="115000"/>
                        </a:lnSpc>
                        <a:spcAft>
                          <a:spcPts val="0"/>
                        </a:spcAft>
                      </a:pPr>
                      <a:r>
                        <a:rPr lang="en-AU" sz="1100" dirty="0">
                          <a:latin typeface="Calibri"/>
                          <a:ea typeface="Calibri"/>
                          <a:cs typeface="Times New Roman"/>
                        </a:rPr>
                        <a:t>n log n</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spcAft>
                          <a:spcPts val="0"/>
                        </a:spcAft>
                      </a:pPr>
                      <a:r>
                        <a:rPr lang="en-AU" sz="1100" dirty="0">
                          <a:latin typeface="Calibri"/>
                          <a:ea typeface="Calibri"/>
                          <a:cs typeface="Times New Roman"/>
                        </a:rPr>
                        <a:t>Log Linear</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spcAft>
                          <a:spcPts val="0"/>
                        </a:spcAft>
                      </a:pPr>
                      <a:r>
                        <a:rPr lang="en-AU" sz="1100" dirty="0" smtClean="0"/>
                        <a:t>There was a mix-up at the printer's office, and our phone book had all its pages inserted in a random order. Fix the ordering so that it's correct by looking at the first name on each page and then putting that page in the appropriate spot in a new, empty phone book.</a:t>
                      </a:r>
                    </a:p>
                    <a:p>
                      <a:pPr>
                        <a:lnSpc>
                          <a:spcPct val="115000"/>
                        </a:lnSpc>
                        <a:spcAft>
                          <a:spcPts val="0"/>
                        </a:spcAft>
                      </a:pPr>
                      <a:endParaRPr lang="en-AU" sz="1100" dirty="0" smtClean="0">
                        <a:latin typeface="Calibri"/>
                        <a:ea typeface="Calibri"/>
                        <a:cs typeface="Times New Roman"/>
                      </a:endParaRPr>
                    </a:p>
                    <a:p>
                      <a:pPr>
                        <a:lnSpc>
                          <a:spcPct val="115000"/>
                        </a:lnSpc>
                        <a:spcAft>
                          <a:spcPts val="0"/>
                        </a:spcAft>
                      </a:pPr>
                      <a:r>
                        <a:rPr lang="en-AU" sz="1100" dirty="0" smtClean="0"/>
                        <a:t>We want to personalize the phone book, so we're going to find each person or business's name in their designated copy, then circle their name in the book and write a short thank-you note for their patronage.</a:t>
                      </a:r>
                      <a:endParaRPr lang="en-AU" sz="1100"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r h="489519">
                <a:tc>
                  <a:txBody>
                    <a:bodyPr/>
                    <a:lstStyle/>
                    <a:p>
                      <a:pPr>
                        <a:lnSpc>
                          <a:spcPct val="115000"/>
                        </a:lnSpc>
                        <a:spcAft>
                          <a:spcPts val="0"/>
                        </a:spcAft>
                      </a:pPr>
                      <a:r>
                        <a:rPr lang="en-AU" sz="1100" dirty="0">
                          <a:latin typeface="Calibri"/>
                          <a:ea typeface="Calibri"/>
                          <a:cs typeface="Times New Roman"/>
                        </a:rPr>
                        <a:t>n</a:t>
                      </a:r>
                      <a:r>
                        <a:rPr lang="en-AU" sz="1100" baseline="30000" dirty="0">
                          <a:latin typeface="Calibri"/>
                          <a:ea typeface="Calibri"/>
                          <a:cs typeface="Times New Roman"/>
                        </a:rPr>
                        <a:t>2</a:t>
                      </a:r>
                      <a:endParaRPr lang="en-AU" sz="1100"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a:latin typeface="Calibri"/>
                          <a:ea typeface="Calibri"/>
                          <a:cs typeface="Times New Roman"/>
                        </a:rPr>
                        <a:t>Quadratic</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smtClean="0"/>
                        <a:t>A mistake occurred at the office, and every entry in each of the phone books has an extra "0" at the end of the phone number. Take some white-out and remove each zero.</a:t>
                      </a:r>
                      <a:endParaRPr lang="en-AU" sz="1100"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extLst>
                  <a:ext uri="{0D108BD9-81ED-4DB2-BD59-A6C34878D82A}">
                    <a16:rowId xmlns:a16="http://schemas.microsoft.com/office/drawing/2014/main" val="10005"/>
                  </a:ext>
                </a:extLst>
              </a:tr>
              <a:tr h="922642">
                <a:tc>
                  <a:txBody>
                    <a:bodyPr/>
                    <a:lstStyle/>
                    <a:p>
                      <a:pPr>
                        <a:lnSpc>
                          <a:spcPct val="115000"/>
                        </a:lnSpc>
                        <a:spcAft>
                          <a:spcPts val="0"/>
                        </a:spcAft>
                      </a:pPr>
                      <a:r>
                        <a:rPr lang="en-AU" sz="1100" dirty="0" smtClean="0">
                          <a:latin typeface="Calibri"/>
                          <a:ea typeface="Calibri"/>
                          <a:cs typeface="Times New Roman"/>
                        </a:rPr>
                        <a:t>2^n 2</a:t>
                      </a:r>
                      <a:r>
                        <a:rPr lang="en-AU" sz="1100" baseline="30000" dirty="0" smtClean="0">
                          <a:latin typeface="Calibri"/>
                          <a:ea typeface="Calibri"/>
                          <a:cs typeface="Times New Roman"/>
                        </a:rPr>
                        <a:t>n</a:t>
                      </a:r>
                      <a:endParaRPr lang="en-AU" sz="1100"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a:latin typeface="Calibri"/>
                          <a:ea typeface="Calibri"/>
                          <a:cs typeface="Times New Roman"/>
                        </a:rPr>
                        <a:t>Exponential</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smtClean="0">
                          <a:latin typeface="Calibri"/>
                          <a:ea typeface="Calibri"/>
                          <a:cs typeface="Times New Roman"/>
                        </a:rPr>
                        <a:t>We</a:t>
                      </a:r>
                      <a:r>
                        <a:rPr lang="en-AU" sz="1100" baseline="0" dirty="0" smtClean="0">
                          <a:latin typeface="Calibri"/>
                          <a:ea typeface="Calibri"/>
                          <a:cs typeface="Times New Roman"/>
                        </a:rPr>
                        <a:t> have been through the Fibonacci example</a:t>
                      </a:r>
                      <a:endParaRPr lang="en-AU" sz="1100"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extLst>
                  <a:ext uri="{0D108BD9-81ED-4DB2-BD59-A6C34878D82A}">
                    <a16:rowId xmlns:a16="http://schemas.microsoft.com/office/drawing/2014/main" val="10006"/>
                  </a:ext>
                </a:extLst>
              </a:tr>
              <a:tr h="917282">
                <a:tc>
                  <a:txBody>
                    <a:bodyPr/>
                    <a:lstStyle/>
                    <a:p>
                      <a:pPr>
                        <a:lnSpc>
                          <a:spcPct val="115000"/>
                        </a:lnSpc>
                        <a:spcAft>
                          <a:spcPts val="0"/>
                        </a:spcAft>
                      </a:pPr>
                      <a:r>
                        <a:rPr lang="en-AU" sz="1100" dirty="0">
                          <a:latin typeface="Calibri"/>
                          <a:ea typeface="Calibri"/>
                          <a:cs typeface="Times New Roman"/>
                        </a:rPr>
                        <a:t>n!</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a:latin typeface="Calibri"/>
                          <a:ea typeface="Calibri"/>
                          <a:cs typeface="Times New Roman"/>
                        </a:rPr>
                        <a:t>Factorial</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smtClean="0"/>
                        <a:t>We're ready to load the phonebooks onto the shipping dock. Unfortunately, the robot that was supposed to load the books has gone haywire: it's putting the books onto the truck in a random order! Even worse, it loads all the books onto the truck, then checks to see if they're in the right order, and if not, it unloads them and starts over.</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rstanding Big-O notation"/>
          <p:cNvPicPr>
            <a:picLocks noChangeAspect="1" noChangeArrowheads="1"/>
          </p:cNvPicPr>
          <p:nvPr/>
        </p:nvPicPr>
        <p:blipFill>
          <a:blip r:embed="rId2"/>
          <a:srcRect/>
          <a:stretch>
            <a:fillRect/>
          </a:stretch>
        </p:blipFill>
        <p:spPr bwMode="auto">
          <a:xfrm>
            <a:off x="972681" y="1"/>
            <a:ext cx="7198640" cy="6522851"/>
          </a:xfrm>
          <a:prstGeom prst="rect">
            <a:avLst/>
          </a:prstGeom>
          <a:noFill/>
        </p:spPr>
      </p:pic>
      <p:sp>
        <p:nvSpPr>
          <p:cNvPr id="5" name="TextBox 4"/>
          <p:cNvSpPr txBox="1"/>
          <p:nvPr/>
        </p:nvSpPr>
        <p:spPr>
          <a:xfrm>
            <a:off x="264503" y="6488668"/>
            <a:ext cx="3439660" cy="369332"/>
          </a:xfrm>
          <a:prstGeom prst="rect">
            <a:avLst/>
          </a:prstGeom>
          <a:noFill/>
        </p:spPr>
        <p:txBody>
          <a:bodyPr wrap="none" rtlCol="0">
            <a:spAutoFit/>
          </a:bodyPr>
          <a:lstStyle/>
          <a:p>
            <a:r>
              <a:rPr lang="en-AU" dirty="0" smtClean="0">
                <a:hlinkClick r:id="rId3"/>
              </a:rPr>
              <a:t>https://www.bigocheatsheet.com/</a:t>
            </a:r>
            <a:endParaRPr lang="en-AU" dirty="0"/>
          </a:p>
        </p:txBody>
      </p:sp>
      <p:cxnSp>
        <p:nvCxnSpPr>
          <p:cNvPr id="3" name="Straight Connector 2"/>
          <p:cNvCxnSpPr/>
          <p:nvPr/>
        </p:nvCxnSpPr>
        <p:spPr>
          <a:xfrm flipV="1">
            <a:off x="972680" y="55606"/>
            <a:ext cx="7590552" cy="6085703"/>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flipV="1">
            <a:off x="574590" y="4238368"/>
            <a:ext cx="8220332" cy="1797908"/>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4318686" y="1488989"/>
            <a:ext cx="1370888" cy="369332"/>
          </a:xfrm>
          <a:prstGeom prst="rect">
            <a:avLst/>
          </a:prstGeom>
          <a:noFill/>
        </p:spPr>
        <p:txBody>
          <a:bodyPr wrap="none" rtlCol="0">
            <a:spAutoFit/>
          </a:bodyPr>
          <a:lstStyle/>
          <a:p>
            <a:r>
              <a:rPr lang="en-AU" dirty="0" smtClean="0"/>
              <a:t>Notice these</a:t>
            </a:r>
            <a:endParaRPr lang="en-AU" dirty="0"/>
          </a:p>
        </p:txBody>
      </p:sp>
      <p:cxnSp>
        <p:nvCxnSpPr>
          <p:cNvPr id="11" name="Straight Arrow Connector 10"/>
          <p:cNvCxnSpPr>
            <a:stCxn id="9" idx="1"/>
          </p:cNvCxnSpPr>
          <p:nvPr/>
        </p:nvCxnSpPr>
        <p:spPr>
          <a:xfrm rot="10800000">
            <a:off x="3345592" y="852619"/>
            <a:ext cx="973094" cy="821037"/>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9" idx="2"/>
          </p:cNvCxnSpPr>
          <p:nvPr/>
        </p:nvCxnSpPr>
        <p:spPr>
          <a:xfrm rot="16200000" flipH="1">
            <a:off x="5317175" y="1545275"/>
            <a:ext cx="996090" cy="1622181"/>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2"/>
          </p:cNvCxnSpPr>
          <p:nvPr/>
        </p:nvCxnSpPr>
        <p:spPr>
          <a:xfrm rot="16200000" flipH="1">
            <a:off x="4723279" y="2139172"/>
            <a:ext cx="3207950" cy="2646248"/>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0"/>
            <a:ext cx="2133600" cy="475384"/>
          </a:xfrm>
        </p:spPr>
        <p:txBody>
          <a:bodyPr>
            <a:normAutofit/>
          </a:bodyPr>
          <a:lstStyle/>
          <a:p>
            <a:r>
              <a:rPr lang="en-AU" sz="2400" dirty="0" smtClean="0"/>
              <a:t>.</a:t>
            </a:r>
            <a:r>
              <a:rPr lang="en-AU" sz="2400" dirty="0" err="1" smtClean="0"/>
              <a:t>cpp</a:t>
            </a:r>
            <a:r>
              <a:rPr lang="en-AU" sz="2400" dirty="0" smtClean="0"/>
              <a:t> and .h files</a:t>
            </a:r>
            <a:endParaRPr lang="en-AU" sz="2400" dirty="0"/>
          </a:p>
        </p:txBody>
      </p:sp>
      <p:sp>
        <p:nvSpPr>
          <p:cNvPr id="6" name="Text Placeholder 5"/>
          <p:cNvSpPr>
            <a:spLocks noGrp="1"/>
          </p:cNvSpPr>
          <p:nvPr>
            <p:ph type="body" idx="1"/>
          </p:nvPr>
        </p:nvSpPr>
        <p:spPr>
          <a:xfrm>
            <a:off x="0" y="1524000"/>
            <a:ext cx="3265127" cy="387782"/>
          </a:xfrm>
        </p:spPr>
        <p:txBody>
          <a:bodyPr>
            <a:normAutofit/>
          </a:bodyPr>
          <a:lstStyle/>
          <a:p>
            <a:r>
              <a:rPr lang="en-AU" sz="1600" dirty="0" smtClean="0"/>
              <a:t>place the code in the .</a:t>
            </a:r>
            <a:r>
              <a:rPr lang="en-AU" sz="1600" dirty="0" err="1" smtClean="0"/>
              <a:t>cpp</a:t>
            </a:r>
            <a:r>
              <a:rPr lang="en-AU" sz="1600" dirty="0" smtClean="0"/>
              <a:t> file</a:t>
            </a:r>
            <a:endParaRPr lang="en-AU" sz="1600" dirty="0"/>
          </a:p>
        </p:txBody>
      </p:sp>
      <p:sp>
        <p:nvSpPr>
          <p:cNvPr id="7" name="Content Placeholder 6"/>
          <p:cNvSpPr>
            <a:spLocks noGrp="1"/>
          </p:cNvSpPr>
          <p:nvPr>
            <p:ph sz="half" idx="2"/>
          </p:nvPr>
        </p:nvSpPr>
        <p:spPr>
          <a:xfrm>
            <a:off x="0" y="1981200"/>
            <a:ext cx="4165673" cy="4876800"/>
          </a:xfrm>
        </p:spPr>
        <p:txBody>
          <a:bodyPr>
            <a:noAutofit/>
          </a:bodyPr>
          <a:lstStyle/>
          <a:p>
            <a:pPr marL="0" indent="0">
              <a:lnSpc>
                <a:spcPct val="100000"/>
              </a:lnSpc>
              <a:spcBef>
                <a:spcPts val="0"/>
              </a:spcBef>
              <a:buNone/>
            </a:pPr>
            <a:r>
              <a:rPr lang="en-AU" sz="1400" dirty="0">
                <a:solidFill>
                  <a:schemeClr val="accent1">
                    <a:lumMod val="50000"/>
                  </a:schemeClr>
                </a:solidFill>
              </a:rPr>
              <a:t>#include &lt;</a:t>
            </a:r>
            <a:r>
              <a:rPr lang="en-AU" sz="1400" dirty="0" err="1">
                <a:solidFill>
                  <a:schemeClr val="accent1">
                    <a:lumMod val="50000"/>
                  </a:schemeClr>
                </a:solidFill>
              </a:rPr>
              <a:t>iostream</a:t>
            </a:r>
            <a:r>
              <a:rPr lang="en-AU" sz="1400" dirty="0">
                <a:solidFill>
                  <a:schemeClr val="accent1">
                    <a:lumMod val="50000"/>
                  </a:schemeClr>
                </a:solidFill>
              </a:rPr>
              <a:t>&gt;</a:t>
            </a:r>
          </a:p>
          <a:p>
            <a:pPr marL="0" indent="0">
              <a:lnSpc>
                <a:spcPct val="100000"/>
              </a:lnSpc>
              <a:spcBef>
                <a:spcPts val="0"/>
              </a:spcBef>
              <a:buNone/>
            </a:pPr>
            <a:r>
              <a:rPr lang="en-AU" sz="1400" dirty="0">
                <a:solidFill>
                  <a:schemeClr val="accent1">
                    <a:lumMod val="50000"/>
                  </a:schemeClr>
                </a:solidFill>
              </a:rPr>
              <a:t>#include "</a:t>
            </a:r>
            <a:r>
              <a:rPr lang="en-AU" sz="1400" dirty="0" err="1">
                <a:solidFill>
                  <a:schemeClr val="accent1">
                    <a:lumMod val="50000"/>
                  </a:schemeClr>
                </a:solidFill>
              </a:rPr>
              <a:t>linkedList.h</a:t>
            </a:r>
            <a:r>
              <a:rPr lang="en-AU" sz="1400" dirty="0">
                <a:solidFill>
                  <a:schemeClr val="accent1">
                    <a:lumMod val="50000"/>
                  </a:schemeClr>
                </a:solidFill>
              </a:rPr>
              <a:t>"</a:t>
            </a:r>
          </a:p>
          <a:p>
            <a:pPr marL="0" indent="0">
              <a:lnSpc>
                <a:spcPct val="100000"/>
              </a:lnSpc>
              <a:spcBef>
                <a:spcPts val="0"/>
              </a:spcBef>
              <a:buNone/>
            </a:pPr>
            <a:r>
              <a:rPr lang="en-AU" sz="1400" dirty="0">
                <a:solidFill>
                  <a:srgbClr val="7030A0"/>
                </a:solidFill>
              </a:rPr>
              <a:t>using namespace </a:t>
            </a:r>
            <a:r>
              <a:rPr lang="en-AU" sz="1400" dirty="0" err="1">
                <a:solidFill>
                  <a:schemeClr val="accent6">
                    <a:lumMod val="75000"/>
                  </a:schemeClr>
                </a:solidFill>
              </a:rPr>
              <a:t>std</a:t>
            </a:r>
            <a:r>
              <a:rPr lang="en-AU" sz="1400" dirty="0"/>
              <a:t>;</a:t>
            </a:r>
          </a:p>
          <a:p>
            <a:pPr marL="0" indent="0">
              <a:lnSpc>
                <a:spcPct val="100000"/>
              </a:lnSpc>
              <a:spcBef>
                <a:spcPts val="0"/>
              </a:spcBef>
              <a:buNone/>
            </a:pPr>
            <a:endParaRPr lang="en-AU" sz="1400" dirty="0"/>
          </a:p>
          <a:p>
            <a:pPr marL="0" indent="0">
              <a:lnSpc>
                <a:spcPct val="100000"/>
              </a:lnSpc>
              <a:spcBef>
                <a:spcPts val="0"/>
              </a:spcBef>
              <a:buNone/>
            </a:pPr>
            <a:r>
              <a:rPr lang="en-AU" sz="1400" dirty="0" err="1">
                <a:solidFill>
                  <a:schemeClr val="accent6">
                    <a:lumMod val="75000"/>
                  </a:schemeClr>
                </a:solidFill>
              </a:rPr>
              <a:t>LinkedList</a:t>
            </a:r>
            <a:r>
              <a:rPr lang="en-AU" sz="1400" dirty="0">
                <a:solidFill>
                  <a:schemeClr val="accent6">
                    <a:lumMod val="75000"/>
                  </a:schemeClr>
                </a:solidFill>
              </a:rPr>
              <a:t>::Node::Node</a:t>
            </a:r>
            <a:r>
              <a:rPr lang="en-AU" sz="1400" dirty="0"/>
              <a:t>(</a:t>
            </a:r>
            <a:r>
              <a:rPr lang="en-AU" sz="1400" dirty="0" err="1"/>
              <a:t>int</a:t>
            </a:r>
            <a:r>
              <a:rPr lang="en-AU" sz="1400" dirty="0"/>
              <a:t> data, Node * next){</a:t>
            </a:r>
          </a:p>
          <a:p>
            <a:pPr marL="0" indent="0">
              <a:lnSpc>
                <a:spcPct val="100000"/>
              </a:lnSpc>
              <a:spcBef>
                <a:spcPts val="0"/>
              </a:spcBef>
              <a:buNone/>
            </a:pPr>
            <a:r>
              <a:rPr lang="en-AU" sz="1400" dirty="0"/>
              <a:t>  </a:t>
            </a:r>
            <a:r>
              <a:rPr lang="en-AU" sz="1400" dirty="0">
                <a:solidFill>
                  <a:srgbClr val="7030A0"/>
                </a:solidFill>
              </a:rPr>
              <a:t>this-</a:t>
            </a:r>
            <a:r>
              <a:rPr lang="en-AU" sz="1400" dirty="0"/>
              <a:t>&gt;data = data;</a:t>
            </a:r>
          </a:p>
          <a:p>
            <a:pPr marL="0" indent="0">
              <a:lnSpc>
                <a:spcPct val="100000"/>
              </a:lnSpc>
              <a:spcBef>
                <a:spcPts val="0"/>
              </a:spcBef>
              <a:buNone/>
            </a:pPr>
            <a:r>
              <a:rPr lang="en-AU" sz="1400" dirty="0"/>
              <a:t>  </a:t>
            </a:r>
            <a:r>
              <a:rPr lang="en-AU" sz="1400" dirty="0">
                <a:solidFill>
                  <a:srgbClr val="7030A0"/>
                </a:solidFill>
              </a:rPr>
              <a:t>this-</a:t>
            </a:r>
            <a:r>
              <a:rPr lang="en-AU" sz="1400" dirty="0"/>
              <a:t>&gt;next = next;</a:t>
            </a:r>
          </a:p>
          <a:p>
            <a:pPr marL="0" indent="0">
              <a:lnSpc>
                <a:spcPct val="100000"/>
              </a:lnSpc>
              <a:spcBef>
                <a:spcPts val="0"/>
              </a:spcBef>
              <a:buNone/>
            </a:pPr>
            <a:r>
              <a:rPr lang="en-AU" sz="1400" dirty="0"/>
              <a:t>}</a:t>
            </a:r>
          </a:p>
          <a:p>
            <a:pPr marL="0" indent="0">
              <a:lnSpc>
                <a:spcPct val="100000"/>
              </a:lnSpc>
              <a:spcBef>
                <a:spcPts val="0"/>
              </a:spcBef>
              <a:buNone/>
            </a:pPr>
            <a:endParaRPr lang="en-AU" sz="1400" dirty="0" smtClean="0"/>
          </a:p>
          <a:p>
            <a:pPr marL="0" indent="0">
              <a:lnSpc>
                <a:spcPct val="100000"/>
              </a:lnSpc>
              <a:spcBef>
                <a:spcPts val="0"/>
              </a:spcBef>
              <a:buNone/>
            </a:pPr>
            <a:r>
              <a:rPr lang="en-AU" sz="1400" dirty="0" err="1" smtClean="0">
                <a:solidFill>
                  <a:schemeClr val="accent6">
                    <a:lumMod val="75000"/>
                  </a:schemeClr>
                </a:solidFill>
              </a:rPr>
              <a:t>LinkedList</a:t>
            </a:r>
            <a:r>
              <a:rPr lang="en-AU" sz="1400" dirty="0" smtClean="0">
                <a:solidFill>
                  <a:schemeClr val="accent6">
                    <a:lumMod val="75000"/>
                  </a:schemeClr>
                </a:solidFill>
              </a:rPr>
              <a:t>::Node::~Node</a:t>
            </a:r>
            <a:r>
              <a:rPr lang="en-AU" sz="1400" dirty="0" smtClean="0"/>
              <a:t>() {</a:t>
            </a:r>
          </a:p>
          <a:p>
            <a:pPr marL="0" indent="0">
              <a:lnSpc>
                <a:spcPct val="100000"/>
              </a:lnSpc>
              <a:spcBef>
                <a:spcPts val="0"/>
              </a:spcBef>
              <a:buNone/>
            </a:pPr>
            <a:r>
              <a:rPr lang="en-AU" sz="1400" dirty="0" smtClean="0"/>
              <a:t>}</a:t>
            </a:r>
          </a:p>
          <a:p>
            <a:pPr marL="0" indent="0">
              <a:lnSpc>
                <a:spcPct val="100000"/>
              </a:lnSpc>
              <a:spcBef>
                <a:spcPts val="0"/>
              </a:spcBef>
              <a:buNone/>
            </a:pPr>
            <a:endParaRPr lang="en-AU" sz="1400" dirty="0"/>
          </a:p>
          <a:p>
            <a:pPr marL="0" indent="0">
              <a:lnSpc>
                <a:spcPct val="100000"/>
              </a:lnSpc>
              <a:spcBef>
                <a:spcPts val="0"/>
              </a:spcBef>
              <a:buNone/>
            </a:pPr>
            <a:r>
              <a:rPr lang="en-AU" sz="1400" dirty="0" err="1">
                <a:solidFill>
                  <a:schemeClr val="accent6">
                    <a:lumMod val="75000"/>
                  </a:schemeClr>
                </a:solidFill>
              </a:rPr>
              <a:t>LinkedList</a:t>
            </a:r>
            <a:r>
              <a:rPr lang="en-AU" sz="1400" dirty="0">
                <a:solidFill>
                  <a:schemeClr val="accent6">
                    <a:lumMod val="75000"/>
                  </a:schemeClr>
                </a:solidFill>
              </a:rPr>
              <a:t>::</a:t>
            </a:r>
            <a:r>
              <a:rPr lang="en-AU" sz="1400" dirty="0" err="1">
                <a:solidFill>
                  <a:schemeClr val="accent6">
                    <a:lumMod val="75000"/>
                  </a:schemeClr>
                </a:solidFill>
              </a:rPr>
              <a:t>LinkedList</a:t>
            </a:r>
            <a:r>
              <a:rPr lang="en-AU" sz="1400" dirty="0"/>
              <a:t>(){</a:t>
            </a:r>
          </a:p>
          <a:p>
            <a:pPr marL="0" indent="0">
              <a:lnSpc>
                <a:spcPct val="100000"/>
              </a:lnSpc>
              <a:spcBef>
                <a:spcPts val="0"/>
              </a:spcBef>
              <a:buNone/>
            </a:pPr>
            <a:r>
              <a:rPr lang="en-AU" sz="1400" dirty="0"/>
              <a:t>  </a:t>
            </a:r>
            <a:r>
              <a:rPr lang="en-AU" sz="1400" dirty="0">
                <a:solidFill>
                  <a:srgbClr val="7030A0"/>
                </a:solidFill>
              </a:rPr>
              <a:t>this-</a:t>
            </a:r>
            <a:r>
              <a:rPr lang="en-AU" sz="1400" dirty="0"/>
              <a:t>&gt;head = </a:t>
            </a:r>
            <a:r>
              <a:rPr lang="en-AU" sz="1400" dirty="0" err="1">
                <a:solidFill>
                  <a:schemeClr val="accent2">
                    <a:lumMod val="75000"/>
                  </a:schemeClr>
                </a:solidFill>
              </a:rPr>
              <a:t>nullptr</a:t>
            </a:r>
            <a:r>
              <a:rPr lang="en-AU" sz="1400" dirty="0"/>
              <a:t>;</a:t>
            </a:r>
          </a:p>
          <a:p>
            <a:pPr marL="0" indent="0">
              <a:lnSpc>
                <a:spcPct val="100000"/>
              </a:lnSpc>
              <a:spcBef>
                <a:spcPts val="0"/>
              </a:spcBef>
              <a:buNone/>
            </a:pPr>
            <a:r>
              <a:rPr lang="en-AU" sz="1400" dirty="0"/>
              <a:t>}</a:t>
            </a:r>
          </a:p>
          <a:p>
            <a:pPr marL="0" indent="0">
              <a:lnSpc>
                <a:spcPct val="100000"/>
              </a:lnSpc>
              <a:spcBef>
                <a:spcPts val="0"/>
              </a:spcBef>
              <a:buNone/>
            </a:pPr>
            <a:endParaRPr lang="en-AU" sz="1400" dirty="0" smtClean="0"/>
          </a:p>
          <a:p>
            <a:pPr marL="0" indent="0">
              <a:lnSpc>
                <a:spcPct val="100000"/>
              </a:lnSpc>
              <a:spcBef>
                <a:spcPts val="0"/>
              </a:spcBef>
              <a:buNone/>
            </a:pPr>
            <a:r>
              <a:rPr lang="en-AU" sz="1400" dirty="0" smtClean="0"/>
              <a:t>…</a:t>
            </a:r>
            <a:endParaRPr lang="en-AU" sz="1400" dirty="0"/>
          </a:p>
        </p:txBody>
      </p:sp>
      <p:sp>
        <p:nvSpPr>
          <p:cNvPr id="8" name="Text Placeholder 7"/>
          <p:cNvSpPr>
            <a:spLocks noGrp="1"/>
          </p:cNvSpPr>
          <p:nvPr>
            <p:ph type="body" sz="quarter" idx="3"/>
          </p:nvPr>
        </p:nvSpPr>
        <p:spPr>
          <a:xfrm>
            <a:off x="4648200" y="1371600"/>
            <a:ext cx="3887391" cy="545076"/>
          </a:xfrm>
        </p:spPr>
        <p:txBody>
          <a:bodyPr>
            <a:normAutofit fontScale="92500" lnSpcReduction="20000"/>
          </a:bodyPr>
          <a:lstStyle/>
          <a:p>
            <a:r>
              <a:rPr lang="en-AU" sz="1600" dirty="0" smtClean="0"/>
              <a:t>Place the declarations in the .h file</a:t>
            </a:r>
          </a:p>
          <a:p>
            <a:r>
              <a:rPr lang="en-AU" sz="1600" dirty="0" smtClean="0"/>
              <a:t> in between </a:t>
            </a:r>
            <a:r>
              <a:rPr lang="en-AU" sz="1600" dirty="0" smtClean="0">
                <a:solidFill>
                  <a:schemeClr val="accent4">
                    <a:lumMod val="75000"/>
                  </a:schemeClr>
                </a:solidFill>
              </a:rPr>
              <a:t>#</a:t>
            </a:r>
            <a:r>
              <a:rPr lang="en-AU" sz="1600" dirty="0" err="1" smtClean="0">
                <a:solidFill>
                  <a:schemeClr val="accent4">
                    <a:lumMod val="75000"/>
                  </a:schemeClr>
                </a:solidFill>
              </a:rPr>
              <a:t>ifndef</a:t>
            </a:r>
            <a:r>
              <a:rPr lang="en-AU" sz="1600" dirty="0" smtClean="0">
                <a:solidFill>
                  <a:schemeClr val="accent4">
                    <a:lumMod val="75000"/>
                  </a:schemeClr>
                </a:solidFill>
              </a:rPr>
              <a:t> #define </a:t>
            </a:r>
            <a:r>
              <a:rPr lang="en-AU" sz="1600" dirty="0" smtClean="0"/>
              <a:t>and </a:t>
            </a:r>
            <a:r>
              <a:rPr lang="en-AU" sz="1600" dirty="0" smtClean="0">
                <a:solidFill>
                  <a:schemeClr val="accent4">
                    <a:lumMod val="75000"/>
                  </a:schemeClr>
                </a:solidFill>
              </a:rPr>
              <a:t>#</a:t>
            </a:r>
            <a:r>
              <a:rPr lang="en-AU" sz="1600" dirty="0" err="1" smtClean="0">
                <a:solidFill>
                  <a:schemeClr val="accent4">
                    <a:lumMod val="75000"/>
                  </a:schemeClr>
                </a:solidFill>
              </a:rPr>
              <a:t>endif</a:t>
            </a:r>
            <a:endParaRPr lang="en-AU" sz="1600" dirty="0">
              <a:solidFill>
                <a:schemeClr val="accent4">
                  <a:lumMod val="75000"/>
                </a:schemeClr>
              </a:solidFill>
            </a:endParaRPr>
          </a:p>
        </p:txBody>
      </p:sp>
      <p:sp>
        <p:nvSpPr>
          <p:cNvPr id="9" name="Content Placeholder 8"/>
          <p:cNvSpPr>
            <a:spLocks noGrp="1"/>
          </p:cNvSpPr>
          <p:nvPr>
            <p:ph sz="quarter" idx="4"/>
          </p:nvPr>
        </p:nvSpPr>
        <p:spPr>
          <a:xfrm>
            <a:off x="4735028" y="1983966"/>
            <a:ext cx="4408972" cy="4874034"/>
          </a:xfrm>
        </p:spPr>
        <p:txBody>
          <a:bodyPr>
            <a:noAutofit/>
          </a:bodyPr>
          <a:lstStyle/>
          <a:p>
            <a:pPr marL="0" indent="0">
              <a:lnSpc>
                <a:spcPct val="100000"/>
              </a:lnSpc>
              <a:spcBef>
                <a:spcPts val="0"/>
              </a:spcBef>
              <a:buNone/>
            </a:pPr>
            <a:r>
              <a:rPr lang="en-AU" sz="1400" dirty="0">
                <a:solidFill>
                  <a:schemeClr val="accent4">
                    <a:lumMod val="75000"/>
                  </a:schemeClr>
                </a:solidFill>
              </a:rPr>
              <a:t>#</a:t>
            </a:r>
            <a:r>
              <a:rPr lang="en-AU" sz="1400" dirty="0" err="1">
                <a:solidFill>
                  <a:schemeClr val="accent4">
                    <a:lumMod val="75000"/>
                  </a:schemeClr>
                </a:solidFill>
              </a:rPr>
              <a:t>ifndef</a:t>
            </a:r>
            <a:r>
              <a:rPr lang="en-AU" sz="1400" dirty="0">
                <a:solidFill>
                  <a:schemeClr val="accent4">
                    <a:lumMod val="75000"/>
                  </a:schemeClr>
                </a:solidFill>
              </a:rPr>
              <a:t> LINKEDLIST_H_</a:t>
            </a:r>
          </a:p>
          <a:p>
            <a:pPr marL="0" indent="0">
              <a:lnSpc>
                <a:spcPct val="100000"/>
              </a:lnSpc>
              <a:spcBef>
                <a:spcPts val="0"/>
              </a:spcBef>
              <a:buNone/>
            </a:pPr>
            <a:r>
              <a:rPr lang="en-AU" sz="1400" dirty="0">
                <a:solidFill>
                  <a:schemeClr val="accent4">
                    <a:lumMod val="75000"/>
                  </a:schemeClr>
                </a:solidFill>
              </a:rPr>
              <a:t>#define LINKEDLIST_H</a:t>
            </a:r>
            <a:r>
              <a:rPr lang="en-AU" sz="1400" dirty="0" smtClean="0">
                <a:solidFill>
                  <a:schemeClr val="accent4">
                    <a:lumMod val="75000"/>
                  </a:schemeClr>
                </a:solidFill>
              </a:rPr>
              <a:t>_</a:t>
            </a:r>
          </a:p>
          <a:p>
            <a:pPr marL="0" indent="0">
              <a:lnSpc>
                <a:spcPct val="100000"/>
              </a:lnSpc>
              <a:spcBef>
                <a:spcPts val="0"/>
              </a:spcBef>
              <a:buNone/>
            </a:pPr>
            <a:endParaRPr lang="en-AU" sz="1400" dirty="0"/>
          </a:p>
          <a:p>
            <a:pPr marL="0" indent="0">
              <a:lnSpc>
                <a:spcPct val="100000"/>
              </a:lnSpc>
              <a:spcBef>
                <a:spcPts val="0"/>
              </a:spcBef>
              <a:buNone/>
            </a:pPr>
            <a:r>
              <a:rPr lang="en-AU" sz="1400" dirty="0">
                <a:solidFill>
                  <a:srgbClr val="7030A0"/>
                </a:solidFill>
              </a:rPr>
              <a:t>class</a:t>
            </a:r>
            <a:r>
              <a:rPr lang="en-AU" sz="1400" dirty="0"/>
              <a:t> </a:t>
            </a:r>
            <a:r>
              <a:rPr lang="en-AU" sz="1400" dirty="0" err="1">
                <a:solidFill>
                  <a:schemeClr val="accent6">
                    <a:lumMod val="75000"/>
                  </a:schemeClr>
                </a:solidFill>
              </a:rPr>
              <a:t>LinkedList</a:t>
            </a:r>
            <a:r>
              <a:rPr lang="en-AU" sz="1400" dirty="0"/>
              <a:t> : </a:t>
            </a:r>
            <a:r>
              <a:rPr lang="en-AU" sz="1400" dirty="0">
                <a:solidFill>
                  <a:srgbClr val="7030A0"/>
                </a:solidFill>
              </a:rPr>
              <a:t>public</a:t>
            </a:r>
            <a:r>
              <a:rPr lang="en-AU" sz="1400" dirty="0"/>
              <a:t> </a:t>
            </a:r>
            <a:r>
              <a:rPr lang="en-AU" sz="1400" dirty="0" err="1" smtClean="0">
                <a:solidFill>
                  <a:schemeClr val="accent6">
                    <a:lumMod val="75000"/>
                  </a:schemeClr>
                </a:solidFill>
              </a:rPr>
              <a:t>BaseList</a:t>
            </a:r>
            <a:r>
              <a:rPr lang="en-AU" sz="1400" dirty="0" smtClean="0">
                <a:solidFill>
                  <a:schemeClr val="accent6">
                    <a:lumMod val="75000"/>
                  </a:schemeClr>
                </a:solidFill>
              </a:rPr>
              <a:t> </a:t>
            </a:r>
            <a:r>
              <a:rPr lang="en-AU" sz="1400" dirty="0" smtClean="0"/>
              <a:t>{</a:t>
            </a:r>
            <a:endParaRPr lang="en-AU" sz="1400" dirty="0"/>
          </a:p>
          <a:p>
            <a:pPr marL="0" indent="0">
              <a:lnSpc>
                <a:spcPct val="100000"/>
              </a:lnSpc>
              <a:spcBef>
                <a:spcPts val="0"/>
              </a:spcBef>
              <a:buNone/>
            </a:pPr>
            <a:r>
              <a:rPr lang="en-AU" sz="1400" dirty="0"/>
              <a:t>  </a:t>
            </a:r>
            <a:r>
              <a:rPr lang="en-AU" sz="1400" dirty="0">
                <a:solidFill>
                  <a:srgbClr val="7030A0"/>
                </a:solidFill>
              </a:rPr>
              <a:t>private</a:t>
            </a:r>
            <a:r>
              <a:rPr lang="en-AU" sz="1400" dirty="0" smtClean="0"/>
              <a:t>:</a:t>
            </a:r>
            <a:endParaRPr lang="en-AU" sz="1400" dirty="0"/>
          </a:p>
          <a:p>
            <a:pPr marL="0" indent="0">
              <a:lnSpc>
                <a:spcPct val="100000"/>
              </a:lnSpc>
              <a:spcBef>
                <a:spcPts val="0"/>
              </a:spcBef>
              <a:buNone/>
            </a:pPr>
            <a:r>
              <a:rPr lang="en-AU" sz="1400" dirty="0"/>
              <a:t>    </a:t>
            </a:r>
            <a:r>
              <a:rPr lang="en-AU" sz="1400" dirty="0">
                <a:solidFill>
                  <a:srgbClr val="7030A0"/>
                </a:solidFill>
              </a:rPr>
              <a:t>class</a:t>
            </a:r>
            <a:r>
              <a:rPr lang="en-AU" sz="1400" dirty="0"/>
              <a:t> </a:t>
            </a:r>
            <a:r>
              <a:rPr lang="en-AU" sz="1400" dirty="0" smtClean="0">
                <a:solidFill>
                  <a:schemeClr val="accent6">
                    <a:lumMod val="75000"/>
                  </a:schemeClr>
                </a:solidFill>
              </a:rPr>
              <a:t>Node </a:t>
            </a:r>
            <a:r>
              <a:rPr lang="en-AU" sz="1400" dirty="0" smtClean="0"/>
              <a:t>{</a:t>
            </a:r>
            <a:endParaRPr lang="en-AU" sz="1400" dirty="0"/>
          </a:p>
          <a:p>
            <a:pPr marL="0" indent="0">
              <a:lnSpc>
                <a:spcPct val="100000"/>
              </a:lnSpc>
              <a:spcBef>
                <a:spcPts val="0"/>
              </a:spcBef>
              <a:buNone/>
            </a:pPr>
            <a:r>
              <a:rPr lang="en-AU" sz="1400" dirty="0"/>
              <a:t>      </a:t>
            </a:r>
            <a:r>
              <a:rPr lang="en-AU" sz="1400" dirty="0">
                <a:solidFill>
                  <a:srgbClr val="7030A0"/>
                </a:solidFill>
              </a:rPr>
              <a:t>public</a:t>
            </a:r>
            <a:r>
              <a:rPr lang="en-AU" sz="1400" dirty="0"/>
              <a:t>:</a:t>
            </a:r>
          </a:p>
          <a:p>
            <a:pPr marL="0" indent="0">
              <a:lnSpc>
                <a:spcPct val="100000"/>
              </a:lnSpc>
              <a:spcBef>
                <a:spcPts val="0"/>
              </a:spcBef>
              <a:buNone/>
            </a:pPr>
            <a:r>
              <a:rPr lang="en-AU" sz="1400" dirty="0"/>
              <a:t>        </a:t>
            </a:r>
            <a:r>
              <a:rPr lang="en-AU" sz="1400" dirty="0" err="1">
                <a:solidFill>
                  <a:schemeClr val="accent1">
                    <a:lumMod val="50000"/>
                  </a:schemeClr>
                </a:solidFill>
              </a:rPr>
              <a:t>int</a:t>
            </a:r>
            <a:r>
              <a:rPr lang="en-AU" sz="1400" dirty="0"/>
              <a:t> data</a:t>
            </a:r>
            <a:r>
              <a:rPr lang="en-AU" sz="1400" dirty="0" smtClean="0"/>
              <a:t>; </a:t>
            </a:r>
            <a:r>
              <a:rPr lang="en-AU" sz="1400" dirty="0">
                <a:solidFill>
                  <a:schemeClr val="accent1">
                    <a:lumMod val="50000"/>
                  </a:schemeClr>
                </a:solidFill>
              </a:rPr>
              <a:t>Node</a:t>
            </a:r>
            <a:r>
              <a:rPr lang="en-AU" sz="1400" dirty="0"/>
              <a:t> * next;</a:t>
            </a:r>
          </a:p>
          <a:p>
            <a:pPr marL="0" indent="0">
              <a:lnSpc>
                <a:spcPct val="100000"/>
              </a:lnSpc>
              <a:spcBef>
                <a:spcPts val="0"/>
              </a:spcBef>
              <a:buNone/>
            </a:pPr>
            <a:r>
              <a:rPr lang="en-AU" sz="1400" dirty="0"/>
              <a:t>        </a:t>
            </a:r>
          </a:p>
          <a:p>
            <a:pPr marL="0" indent="0">
              <a:lnSpc>
                <a:spcPct val="100000"/>
              </a:lnSpc>
              <a:spcBef>
                <a:spcPts val="0"/>
              </a:spcBef>
              <a:buNone/>
            </a:pPr>
            <a:r>
              <a:rPr lang="en-AU" sz="1400" dirty="0"/>
              <a:t>        </a:t>
            </a:r>
            <a:r>
              <a:rPr lang="en-AU" sz="1400" dirty="0">
                <a:solidFill>
                  <a:schemeClr val="accent6">
                    <a:lumMod val="75000"/>
                  </a:schemeClr>
                </a:solidFill>
              </a:rPr>
              <a:t>Node</a:t>
            </a:r>
            <a:r>
              <a:rPr lang="en-AU" sz="1400" dirty="0"/>
              <a:t>(</a:t>
            </a:r>
            <a:r>
              <a:rPr lang="en-AU" sz="1400" dirty="0" err="1">
                <a:solidFill>
                  <a:schemeClr val="accent1">
                    <a:lumMod val="50000"/>
                  </a:schemeClr>
                </a:solidFill>
              </a:rPr>
              <a:t>int</a:t>
            </a:r>
            <a:r>
              <a:rPr lang="en-AU" sz="1400" dirty="0"/>
              <a:t> data, </a:t>
            </a:r>
            <a:r>
              <a:rPr lang="en-AU" sz="1400" dirty="0">
                <a:solidFill>
                  <a:schemeClr val="accent1">
                    <a:lumMod val="50000"/>
                  </a:schemeClr>
                </a:solidFill>
              </a:rPr>
              <a:t>Node</a:t>
            </a:r>
            <a:r>
              <a:rPr lang="en-AU" sz="1400" dirty="0"/>
              <a:t> * next);</a:t>
            </a:r>
          </a:p>
          <a:p>
            <a:pPr marL="0" indent="0">
              <a:lnSpc>
                <a:spcPct val="100000"/>
              </a:lnSpc>
              <a:spcBef>
                <a:spcPts val="0"/>
              </a:spcBef>
              <a:buNone/>
            </a:pPr>
            <a:r>
              <a:rPr lang="en-AU" sz="1400" dirty="0"/>
              <a:t>        </a:t>
            </a:r>
            <a:r>
              <a:rPr lang="en-AU" sz="1400" dirty="0">
                <a:solidFill>
                  <a:schemeClr val="accent6">
                    <a:lumMod val="75000"/>
                  </a:schemeClr>
                </a:solidFill>
              </a:rPr>
              <a:t>~Node</a:t>
            </a:r>
            <a:r>
              <a:rPr lang="en-AU" sz="1400" dirty="0" smtClean="0"/>
              <a:t>(); };</a:t>
            </a:r>
            <a:endParaRPr lang="en-AU" sz="1400" dirty="0"/>
          </a:p>
          <a:p>
            <a:pPr marL="0" indent="0">
              <a:lnSpc>
                <a:spcPct val="100000"/>
              </a:lnSpc>
              <a:spcBef>
                <a:spcPts val="0"/>
              </a:spcBef>
              <a:buNone/>
            </a:pPr>
            <a:endParaRPr lang="en-AU" sz="1400" dirty="0"/>
          </a:p>
          <a:p>
            <a:pPr marL="0" indent="0">
              <a:lnSpc>
                <a:spcPct val="100000"/>
              </a:lnSpc>
              <a:spcBef>
                <a:spcPts val="0"/>
              </a:spcBef>
              <a:buNone/>
            </a:pPr>
            <a:r>
              <a:rPr lang="en-AU" sz="1400" dirty="0"/>
              <a:t>    </a:t>
            </a:r>
            <a:r>
              <a:rPr lang="en-AU" sz="1400" dirty="0">
                <a:solidFill>
                  <a:schemeClr val="accent1">
                    <a:lumMod val="50000"/>
                  </a:schemeClr>
                </a:solidFill>
              </a:rPr>
              <a:t>Node</a:t>
            </a:r>
            <a:r>
              <a:rPr lang="en-AU" sz="1400" dirty="0"/>
              <a:t> * head;</a:t>
            </a:r>
          </a:p>
          <a:p>
            <a:pPr marL="0" indent="0">
              <a:lnSpc>
                <a:spcPct val="100000"/>
              </a:lnSpc>
              <a:spcBef>
                <a:spcPts val="0"/>
              </a:spcBef>
              <a:buNone/>
            </a:pPr>
            <a:endParaRPr lang="en-AU" sz="1400" dirty="0"/>
          </a:p>
          <a:p>
            <a:pPr marL="0" indent="0">
              <a:lnSpc>
                <a:spcPct val="100000"/>
              </a:lnSpc>
              <a:spcBef>
                <a:spcPts val="0"/>
              </a:spcBef>
              <a:buNone/>
            </a:pPr>
            <a:r>
              <a:rPr lang="en-AU" sz="1400" dirty="0"/>
              <a:t>  </a:t>
            </a:r>
            <a:r>
              <a:rPr lang="en-AU" sz="1400" dirty="0">
                <a:solidFill>
                  <a:srgbClr val="7030A0"/>
                </a:solidFill>
              </a:rPr>
              <a:t>public</a:t>
            </a:r>
            <a:r>
              <a:rPr lang="en-AU" sz="1400" dirty="0"/>
              <a:t>:</a:t>
            </a:r>
          </a:p>
          <a:p>
            <a:pPr marL="0" indent="0">
              <a:lnSpc>
                <a:spcPct val="100000"/>
              </a:lnSpc>
              <a:spcBef>
                <a:spcPts val="0"/>
              </a:spcBef>
              <a:buNone/>
            </a:pPr>
            <a:r>
              <a:rPr lang="en-AU" sz="1400" dirty="0"/>
              <a:t>    </a:t>
            </a:r>
            <a:r>
              <a:rPr lang="en-AU" sz="1400" dirty="0" err="1">
                <a:solidFill>
                  <a:schemeClr val="accent6">
                    <a:lumMod val="75000"/>
                  </a:schemeClr>
                </a:solidFill>
              </a:rPr>
              <a:t>LinkedList</a:t>
            </a:r>
            <a:r>
              <a:rPr lang="en-AU" sz="1400" dirty="0"/>
              <a:t>();</a:t>
            </a:r>
          </a:p>
          <a:p>
            <a:pPr marL="0" indent="0">
              <a:lnSpc>
                <a:spcPct val="100000"/>
              </a:lnSpc>
              <a:spcBef>
                <a:spcPts val="0"/>
              </a:spcBef>
              <a:buNone/>
            </a:pPr>
            <a:r>
              <a:rPr lang="en-AU" sz="1400" dirty="0"/>
              <a:t>    ~</a:t>
            </a:r>
            <a:r>
              <a:rPr lang="en-AU" sz="1400" dirty="0" err="1">
                <a:solidFill>
                  <a:schemeClr val="accent6">
                    <a:lumMod val="75000"/>
                  </a:schemeClr>
                </a:solidFill>
              </a:rPr>
              <a:t>LinkedList</a:t>
            </a:r>
            <a:r>
              <a:rPr lang="en-AU" sz="1400" dirty="0"/>
              <a:t>();</a:t>
            </a:r>
          </a:p>
          <a:p>
            <a:pPr marL="0" indent="0">
              <a:lnSpc>
                <a:spcPct val="100000"/>
              </a:lnSpc>
              <a:spcBef>
                <a:spcPts val="0"/>
              </a:spcBef>
              <a:buNone/>
            </a:pPr>
            <a:r>
              <a:rPr lang="en-AU" sz="1400" dirty="0"/>
              <a:t>  </a:t>
            </a:r>
          </a:p>
          <a:p>
            <a:pPr marL="0" indent="0">
              <a:lnSpc>
                <a:spcPct val="100000"/>
              </a:lnSpc>
              <a:spcBef>
                <a:spcPts val="0"/>
              </a:spcBef>
              <a:buNone/>
            </a:pPr>
            <a:r>
              <a:rPr lang="en-AU" sz="1400" dirty="0"/>
              <a:t>    </a:t>
            </a:r>
            <a:r>
              <a:rPr lang="en-AU" sz="1400" dirty="0">
                <a:solidFill>
                  <a:schemeClr val="accent1">
                    <a:lumMod val="50000"/>
                  </a:schemeClr>
                </a:solidFill>
              </a:rPr>
              <a:t>void</a:t>
            </a:r>
            <a:r>
              <a:rPr lang="en-AU" sz="1400" dirty="0"/>
              <a:t> prepend(</a:t>
            </a:r>
            <a:r>
              <a:rPr lang="en-AU" sz="1400" dirty="0" err="1"/>
              <a:t>int</a:t>
            </a:r>
            <a:r>
              <a:rPr lang="en-AU" sz="1400" dirty="0"/>
              <a:t> data);</a:t>
            </a:r>
          </a:p>
          <a:p>
            <a:pPr marL="0" indent="0">
              <a:lnSpc>
                <a:spcPct val="100000"/>
              </a:lnSpc>
              <a:spcBef>
                <a:spcPts val="0"/>
              </a:spcBef>
              <a:buNone/>
            </a:pPr>
            <a:r>
              <a:rPr lang="en-AU" sz="1400" dirty="0"/>
              <a:t>    </a:t>
            </a:r>
            <a:r>
              <a:rPr lang="en-AU" sz="1400" dirty="0">
                <a:solidFill>
                  <a:schemeClr val="accent1">
                    <a:lumMod val="50000"/>
                  </a:schemeClr>
                </a:solidFill>
              </a:rPr>
              <a:t>void</a:t>
            </a:r>
            <a:r>
              <a:rPr lang="en-AU" sz="1400" dirty="0"/>
              <a:t> append(</a:t>
            </a:r>
            <a:r>
              <a:rPr lang="en-AU" sz="1400" dirty="0" err="1"/>
              <a:t>int</a:t>
            </a:r>
            <a:r>
              <a:rPr lang="en-AU" sz="1400" dirty="0"/>
              <a:t> data);</a:t>
            </a:r>
          </a:p>
          <a:p>
            <a:pPr marL="0" indent="0">
              <a:lnSpc>
                <a:spcPct val="100000"/>
              </a:lnSpc>
              <a:spcBef>
                <a:spcPts val="0"/>
              </a:spcBef>
              <a:buNone/>
            </a:pPr>
            <a:r>
              <a:rPr lang="en-AU" sz="1400" dirty="0"/>
              <a:t>    </a:t>
            </a:r>
            <a:r>
              <a:rPr lang="en-AU" sz="1400" dirty="0">
                <a:solidFill>
                  <a:schemeClr val="accent1">
                    <a:lumMod val="50000"/>
                  </a:schemeClr>
                </a:solidFill>
              </a:rPr>
              <a:t>void</a:t>
            </a:r>
            <a:r>
              <a:rPr lang="en-AU" sz="1400" dirty="0"/>
              <a:t> display</a:t>
            </a:r>
            <a:r>
              <a:rPr lang="en-AU" sz="1400" dirty="0" smtClean="0"/>
              <a:t>(); };</a:t>
            </a:r>
            <a:endParaRPr lang="en-AU" sz="1400" dirty="0"/>
          </a:p>
          <a:p>
            <a:pPr marL="0" indent="0">
              <a:lnSpc>
                <a:spcPct val="100000"/>
              </a:lnSpc>
              <a:spcBef>
                <a:spcPts val="0"/>
              </a:spcBef>
              <a:buNone/>
            </a:pPr>
            <a:r>
              <a:rPr lang="en-AU" sz="1400" dirty="0">
                <a:solidFill>
                  <a:schemeClr val="accent4">
                    <a:lumMod val="75000"/>
                  </a:schemeClr>
                </a:solidFill>
              </a:rPr>
              <a:t>#</a:t>
            </a:r>
            <a:r>
              <a:rPr lang="en-AU" sz="1400" dirty="0" err="1">
                <a:solidFill>
                  <a:schemeClr val="accent4">
                    <a:lumMod val="75000"/>
                  </a:schemeClr>
                </a:solidFill>
              </a:rPr>
              <a:t>endif</a:t>
            </a:r>
            <a:endParaRPr lang="en-AU" sz="1400" dirty="0">
              <a:solidFill>
                <a:schemeClr val="accent4">
                  <a:lumMod val="75000"/>
                </a:schemeClr>
              </a:solidFill>
            </a:endParaRPr>
          </a:p>
        </p:txBody>
      </p:sp>
      <p:sp>
        <p:nvSpPr>
          <p:cNvPr id="11" name="TextBox 10"/>
          <p:cNvSpPr txBox="1"/>
          <p:nvPr/>
        </p:nvSpPr>
        <p:spPr>
          <a:xfrm>
            <a:off x="2362200" y="228600"/>
            <a:ext cx="5562600" cy="738664"/>
          </a:xfrm>
          <a:prstGeom prst="rect">
            <a:avLst/>
          </a:prstGeom>
          <a:noFill/>
        </p:spPr>
        <p:txBody>
          <a:bodyPr wrap="square" rtlCol="0">
            <a:spAutoFit/>
          </a:bodyPr>
          <a:lstStyle/>
          <a:p>
            <a:r>
              <a:rPr lang="en-AU" sz="1400" dirty="0" smtClean="0">
                <a:solidFill>
                  <a:schemeClr val="accent1">
                    <a:lumMod val="50000"/>
                  </a:schemeClr>
                </a:solidFill>
              </a:rPr>
              <a:t>Abstract</a:t>
            </a:r>
            <a:r>
              <a:rPr lang="en-AU" sz="1400" dirty="0" smtClean="0"/>
              <a:t> method methods </a:t>
            </a:r>
            <a:r>
              <a:rPr lang="en-AU" sz="1400" b="1" dirty="0" smtClean="0"/>
              <a:t>MUST</a:t>
            </a:r>
            <a:r>
              <a:rPr lang="en-AU" sz="1400" dirty="0" smtClean="0"/>
              <a:t> </a:t>
            </a:r>
            <a:r>
              <a:rPr lang="en-AU" sz="1400" b="1" dirty="0" smtClean="0"/>
              <a:t>BE</a:t>
            </a:r>
            <a:r>
              <a:rPr lang="en-AU" sz="1400" dirty="0" smtClean="0"/>
              <a:t> overridden</a:t>
            </a:r>
          </a:p>
          <a:p>
            <a:r>
              <a:rPr lang="en-AU" sz="1400" dirty="0" smtClean="0">
                <a:solidFill>
                  <a:schemeClr val="accent1">
                    <a:lumMod val="50000"/>
                  </a:schemeClr>
                </a:solidFill>
              </a:rPr>
              <a:t>Virtual</a:t>
            </a:r>
            <a:r>
              <a:rPr lang="en-AU" sz="1400" dirty="0" smtClean="0"/>
              <a:t> methods </a:t>
            </a:r>
            <a:r>
              <a:rPr lang="en-AU" sz="1400" b="1" dirty="0" smtClean="0"/>
              <a:t>can</a:t>
            </a:r>
            <a:r>
              <a:rPr lang="en-AU" sz="1400" dirty="0" smtClean="0"/>
              <a:t> </a:t>
            </a:r>
            <a:r>
              <a:rPr lang="en-AU" sz="1400" b="1" dirty="0" smtClean="0"/>
              <a:t>be</a:t>
            </a:r>
            <a:r>
              <a:rPr lang="en-AU" sz="1400" dirty="0" smtClean="0"/>
              <a:t> overridden</a:t>
            </a:r>
          </a:p>
          <a:p>
            <a:r>
              <a:rPr lang="en-AU" sz="1400" dirty="0" smtClean="0">
                <a:solidFill>
                  <a:schemeClr val="accent1">
                    <a:lumMod val="50000"/>
                  </a:schemeClr>
                </a:solidFill>
              </a:rPr>
              <a:t>“virtual void </a:t>
            </a:r>
            <a:r>
              <a:rPr lang="en-AU" sz="1400" dirty="0" smtClean="0"/>
              <a:t>method() = 0;” means that it has nothing  (it is purely </a:t>
            </a:r>
            <a:r>
              <a:rPr lang="en-AU" sz="1400" dirty="0" smtClean="0">
                <a:solidFill>
                  <a:schemeClr val="accent1">
                    <a:lumMod val="50000"/>
                  </a:schemeClr>
                </a:solidFill>
              </a:rPr>
              <a:t>virtual</a:t>
            </a:r>
            <a:r>
              <a:rPr lang="en-AU" sz="1400" dirty="0" smtClean="0"/>
              <a:t>)</a:t>
            </a:r>
            <a:endParaRPr lang="en-AU" sz="1400" dirty="0"/>
          </a:p>
        </p:txBody>
      </p:sp>
    </p:spTree>
    <p:extLst>
      <p:ext uri="{BB962C8B-B14F-4D97-AF65-F5344CB8AC3E}">
        <p14:creationId xmlns:p14="http://schemas.microsoft.com/office/powerpoint/2010/main" val="3706526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 resources</a:t>
            </a:r>
            <a:endParaRPr lang="en-AU" dirty="0"/>
          </a:p>
        </p:txBody>
      </p:sp>
      <p:sp>
        <p:nvSpPr>
          <p:cNvPr id="3" name="Text Placeholder 2"/>
          <p:cNvSpPr>
            <a:spLocks noGrp="1"/>
          </p:cNvSpPr>
          <p:nvPr>
            <p:ph type="body" idx="12"/>
          </p:nvPr>
        </p:nvSpPr>
        <p:spPr>
          <a:xfrm>
            <a:off x="470890" y="2037935"/>
            <a:ext cx="8218196" cy="2457865"/>
          </a:xfrm>
        </p:spPr>
        <p:txBody>
          <a:bodyPr>
            <a:normAutofit/>
          </a:bodyPr>
          <a:lstStyle/>
          <a:p>
            <a:r>
              <a:rPr lang="en-AU" dirty="0">
                <a:hlinkClick r:id="rId2"/>
              </a:rPr>
              <a:t>http://www.cplusplus.com/reference</a:t>
            </a:r>
            <a:r>
              <a:rPr lang="en-AU" dirty="0" smtClean="0">
                <a:hlinkClick r:id="rId2"/>
              </a:rPr>
              <a:t>/</a:t>
            </a:r>
            <a:endParaRPr lang="en-AU" dirty="0" smtClean="0"/>
          </a:p>
          <a:p>
            <a:r>
              <a:rPr lang="en-AU" dirty="0">
                <a:hlinkClick r:id="rId3"/>
              </a:rPr>
              <a:t>https://stackoverflow.com</a:t>
            </a:r>
            <a:r>
              <a:rPr lang="en-AU" dirty="0" smtClean="0">
                <a:hlinkClick r:id="rId3"/>
              </a:rPr>
              <a:t>/</a:t>
            </a:r>
            <a:endParaRPr lang="en-AU" dirty="0" smtClean="0"/>
          </a:p>
          <a:p>
            <a:r>
              <a:rPr lang="en-AU" dirty="0">
                <a:hlinkClick r:id="rId4"/>
              </a:rPr>
              <a:t>https://www.geeksforgeeks.org</a:t>
            </a:r>
            <a:r>
              <a:rPr lang="en-AU" dirty="0" smtClean="0">
                <a:hlinkClick r:id="rId4"/>
              </a:rPr>
              <a:t>/</a:t>
            </a:r>
            <a:endParaRPr lang="en-AU" dirty="0"/>
          </a:p>
          <a:p>
            <a:r>
              <a:rPr lang="en-AU" dirty="0" smtClean="0"/>
              <a:t>…</a:t>
            </a:r>
            <a:endParaRPr lang="en-AU" dirty="0" smtClean="0"/>
          </a:p>
          <a:p>
            <a:endParaRPr lang="en-AU" dirty="0"/>
          </a:p>
        </p:txBody>
      </p:sp>
      <p:sp>
        <p:nvSpPr>
          <p:cNvPr id="4" name="TextBox 3"/>
          <p:cNvSpPr txBox="1"/>
          <p:nvPr/>
        </p:nvSpPr>
        <p:spPr>
          <a:xfrm>
            <a:off x="2514600" y="4495800"/>
            <a:ext cx="3658374" cy="584775"/>
          </a:xfrm>
          <a:prstGeom prst="rect">
            <a:avLst/>
          </a:prstGeom>
          <a:noFill/>
        </p:spPr>
        <p:txBody>
          <a:bodyPr wrap="none" rtlCol="0">
            <a:spAutoFit/>
          </a:bodyPr>
          <a:lstStyle/>
          <a:p>
            <a:r>
              <a:rPr lang="en-AU" sz="3200" dirty="0" smtClean="0"/>
              <a:t>Google is your friend</a:t>
            </a:r>
            <a:endParaRPr lang="en-AU" sz="3200" dirty="0"/>
          </a:p>
        </p:txBody>
      </p:sp>
    </p:spTree>
    <p:extLst>
      <p:ext uri="{BB962C8B-B14F-4D97-AF65-F5344CB8AC3E}">
        <p14:creationId xmlns:p14="http://schemas.microsoft.com/office/powerpoint/2010/main" val="392507925"/>
      </p:ext>
    </p:extLst>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4648200" y="381000"/>
            <a:ext cx="4343400" cy="6124754"/>
          </a:xfrm>
          <a:prstGeom prst="rect">
            <a:avLst/>
          </a:prstGeom>
          <a:noFill/>
        </p:spPr>
        <p:txBody>
          <a:bodyPr wrap="square" rtlCol="0">
            <a:spAutoFit/>
          </a:bodyPr>
          <a:lstStyle/>
          <a:p>
            <a:r>
              <a:rPr lang="en-AU" sz="1400" dirty="0" smtClean="0">
                <a:solidFill>
                  <a:schemeClr val="accent1">
                    <a:lumMod val="50000"/>
                  </a:schemeClr>
                </a:solidFill>
              </a:rPr>
              <a:t>#include &lt;</a:t>
            </a:r>
            <a:r>
              <a:rPr lang="en-AU" sz="1400" dirty="0" err="1" smtClean="0">
                <a:solidFill>
                  <a:schemeClr val="accent1">
                    <a:lumMod val="50000"/>
                  </a:schemeClr>
                </a:solidFill>
              </a:rPr>
              <a:t>iostream</a:t>
            </a:r>
            <a:r>
              <a:rPr lang="en-AU" sz="1400" dirty="0" smtClean="0">
                <a:solidFill>
                  <a:schemeClr val="accent1">
                    <a:lumMod val="50000"/>
                  </a:schemeClr>
                </a:solidFill>
              </a:rPr>
              <a:t>&gt; </a:t>
            </a:r>
          </a:p>
          <a:p>
            <a:r>
              <a:rPr lang="en-AU" sz="1400" dirty="0" smtClean="0">
                <a:solidFill>
                  <a:srgbClr val="7030A0"/>
                </a:solidFill>
              </a:rPr>
              <a:t>using namespace </a:t>
            </a:r>
            <a:r>
              <a:rPr lang="en-AU" sz="1400" dirty="0" smtClean="0">
                <a:solidFill>
                  <a:schemeClr val="accent6">
                    <a:lumMod val="75000"/>
                  </a:schemeClr>
                </a:solidFill>
              </a:rPr>
              <a:t>std</a:t>
            </a:r>
            <a:r>
              <a:rPr lang="en-AU" sz="1400" dirty="0" smtClean="0"/>
              <a:t>; </a:t>
            </a:r>
          </a:p>
          <a:p>
            <a:endParaRPr lang="en-AU" sz="1400" dirty="0" smtClean="0"/>
          </a:p>
          <a:p>
            <a:r>
              <a:rPr lang="en-AU" sz="1400" dirty="0" err="1" smtClean="0">
                <a:solidFill>
                  <a:schemeClr val="accent1">
                    <a:lumMod val="50000"/>
                  </a:schemeClr>
                </a:solidFill>
              </a:rPr>
              <a:t>int</a:t>
            </a:r>
            <a:r>
              <a:rPr lang="en-AU" sz="1400" dirty="0" smtClean="0"/>
              <a:t> </a:t>
            </a:r>
            <a:r>
              <a:rPr lang="en-AU" sz="1400" dirty="0" smtClean="0">
                <a:solidFill>
                  <a:schemeClr val="accent6">
                    <a:lumMod val="75000"/>
                  </a:schemeClr>
                </a:solidFill>
              </a:rPr>
              <a:t>main</a:t>
            </a:r>
            <a:r>
              <a:rPr lang="en-AU" sz="1400" dirty="0" smtClean="0"/>
              <a:t>() { </a:t>
            </a:r>
          </a:p>
          <a:p>
            <a:r>
              <a:rPr lang="en-AU" sz="1400" dirty="0" smtClean="0"/>
              <a:t>    </a:t>
            </a:r>
            <a:r>
              <a:rPr lang="en-AU" sz="1400" dirty="0" err="1" smtClean="0">
                <a:solidFill>
                  <a:schemeClr val="accent1">
                    <a:lumMod val="50000"/>
                  </a:schemeClr>
                </a:solidFill>
              </a:rPr>
              <a:t>int</a:t>
            </a:r>
            <a:r>
              <a:rPr lang="en-AU" sz="1400" dirty="0" smtClean="0"/>
              <a:t>* </a:t>
            </a:r>
            <a:r>
              <a:rPr lang="en-AU" sz="1400" dirty="0" err="1" smtClean="0"/>
              <a:t>ptra</a:t>
            </a:r>
            <a:r>
              <a:rPr lang="en-AU" sz="1400" dirty="0" smtClean="0"/>
              <a:t> = </a:t>
            </a:r>
            <a:r>
              <a:rPr lang="en-AU" sz="1400" dirty="0" smtClean="0">
                <a:solidFill>
                  <a:srgbClr val="7030A0"/>
                </a:solidFill>
              </a:rPr>
              <a:t>new</a:t>
            </a:r>
            <a:r>
              <a:rPr lang="en-AU" sz="1400" dirty="0" smtClean="0"/>
              <a:t> </a:t>
            </a:r>
            <a:r>
              <a:rPr lang="en-AU" sz="1400" dirty="0" err="1" smtClean="0">
                <a:solidFill>
                  <a:schemeClr val="accent1">
                    <a:lumMod val="50000"/>
                  </a:schemeClr>
                </a:solidFill>
              </a:rPr>
              <a:t>int</a:t>
            </a:r>
            <a:r>
              <a:rPr lang="en-AU" sz="1400" dirty="0" smtClean="0"/>
              <a:t>;  </a:t>
            </a:r>
          </a:p>
          <a:p>
            <a:r>
              <a:rPr lang="en-AU" sz="1400" dirty="0" smtClean="0"/>
              <a:t>    </a:t>
            </a:r>
            <a:r>
              <a:rPr lang="en-AU" sz="1400" dirty="0" err="1" smtClean="0">
                <a:solidFill>
                  <a:schemeClr val="accent1">
                    <a:lumMod val="50000"/>
                  </a:schemeClr>
                </a:solidFill>
              </a:rPr>
              <a:t>int</a:t>
            </a:r>
            <a:r>
              <a:rPr lang="en-AU" sz="1400" dirty="0" smtClean="0"/>
              <a:t>* </a:t>
            </a:r>
            <a:r>
              <a:rPr lang="en-AU" sz="1400" dirty="0" err="1" smtClean="0"/>
              <a:t>ptrb</a:t>
            </a:r>
            <a:r>
              <a:rPr lang="en-AU" sz="1400" dirty="0" smtClean="0"/>
              <a:t> = </a:t>
            </a:r>
            <a:r>
              <a:rPr lang="en-AU" sz="1400" dirty="0" smtClean="0">
                <a:solidFill>
                  <a:srgbClr val="7030A0"/>
                </a:solidFill>
              </a:rPr>
              <a:t>new</a:t>
            </a:r>
            <a:r>
              <a:rPr lang="en-AU" sz="1400" dirty="0" smtClean="0"/>
              <a:t> </a:t>
            </a:r>
            <a:r>
              <a:rPr lang="en-AU" sz="1400" dirty="0" err="1" smtClean="0">
                <a:solidFill>
                  <a:schemeClr val="accent1">
                    <a:lumMod val="50000"/>
                  </a:schemeClr>
                </a:solidFill>
              </a:rPr>
              <a:t>int</a:t>
            </a:r>
            <a:r>
              <a:rPr lang="en-AU" sz="1400" dirty="0" smtClean="0"/>
              <a:t>(</a:t>
            </a:r>
            <a:r>
              <a:rPr lang="en-AU" sz="1400" dirty="0" smtClean="0">
                <a:solidFill>
                  <a:schemeClr val="accent2">
                    <a:lumMod val="75000"/>
                  </a:schemeClr>
                </a:solidFill>
              </a:rPr>
              <a:t>42</a:t>
            </a:r>
            <a:r>
              <a:rPr lang="en-AU" sz="1400" dirty="0" smtClean="0"/>
              <a:t>); </a:t>
            </a:r>
          </a:p>
          <a:p>
            <a:r>
              <a:rPr lang="en-AU" sz="1400" dirty="0" smtClean="0"/>
              <a:t> </a:t>
            </a:r>
          </a:p>
          <a:p>
            <a:r>
              <a:rPr lang="en-AU" sz="1400" dirty="0" smtClean="0"/>
              <a:t>    </a:t>
            </a:r>
            <a:r>
              <a:rPr lang="en-AU" sz="1400" dirty="0" err="1" smtClean="0"/>
              <a:t>cout</a:t>
            </a:r>
            <a:r>
              <a:rPr lang="en-AU" sz="1400" dirty="0" smtClean="0"/>
              <a:t> &lt;&lt; </a:t>
            </a:r>
            <a:r>
              <a:rPr lang="en-AU" sz="1400" dirty="0" smtClean="0">
                <a:solidFill>
                  <a:srgbClr val="FF0000"/>
                </a:solidFill>
              </a:rPr>
              <a:t>"*</a:t>
            </a:r>
            <a:r>
              <a:rPr lang="en-AU" sz="1400" dirty="0" err="1" smtClean="0">
                <a:solidFill>
                  <a:srgbClr val="FF0000"/>
                </a:solidFill>
              </a:rPr>
              <a:t>ptra</a:t>
            </a:r>
            <a:r>
              <a:rPr lang="en-AU" sz="1400" dirty="0" smtClean="0">
                <a:solidFill>
                  <a:srgbClr val="FF0000"/>
                </a:solidFill>
              </a:rPr>
              <a:t> : " </a:t>
            </a:r>
            <a:r>
              <a:rPr lang="en-AU" sz="1400" dirty="0" smtClean="0"/>
              <a:t>&lt;&lt; *</a:t>
            </a:r>
            <a:r>
              <a:rPr lang="en-AU" sz="1400" dirty="0" err="1" smtClean="0"/>
              <a:t>ptra</a:t>
            </a:r>
            <a:r>
              <a:rPr lang="en-AU" sz="1400" dirty="0" smtClean="0"/>
              <a:t> &lt;&lt; </a:t>
            </a:r>
            <a:r>
              <a:rPr lang="en-AU" sz="1400" dirty="0" err="1" smtClean="0"/>
              <a:t>endl</a:t>
            </a:r>
            <a:r>
              <a:rPr lang="en-AU" sz="1400" dirty="0" smtClean="0"/>
              <a:t>; </a:t>
            </a:r>
          </a:p>
          <a:p>
            <a:r>
              <a:rPr lang="en-AU" sz="1400" dirty="0" smtClean="0"/>
              <a:t>    </a:t>
            </a:r>
            <a:r>
              <a:rPr lang="en-AU" sz="1400" dirty="0" err="1" smtClean="0"/>
              <a:t>cout</a:t>
            </a:r>
            <a:r>
              <a:rPr lang="en-AU" sz="1400" dirty="0" smtClean="0"/>
              <a:t> &lt;&lt; </a:t>
            </a:r>
            <a:r>
              <a:rPr lang="en-AU" sz="1400" dirty="0" smtClean="0">
                <a:solidFill>
                  <a:srgbClr val="FF0000"/>
                </a:solidFill>
              </a:rPr>
              <a:t>"*</a:t>
            </a:r>
            <a:r>
              <a:rPr lang="en-AU" sz="1400" dirty="0" err="1" smtClean="0">
                <a:solidFill>
                  <a:srgbClr val="FF0000"/>
                </a:solidFill>
              </a:rPr>
              <a:t>ptrb</a:t>
            </a:r>
            <a:r>
              <a:rPr lang="en-AU" sz="1400" dirty="0" smtClean="0">
                <a:solidFill>
                  <a:srgbClr val="FF0000"/>
                </a:solidFill>
              </a:rPr>
              <a:t> : " </a:t>
            </a:r>
            <a:r>
              <a:rPr lang="en-AU" sz="1400" dirty="0" smtClean="0"/>
              <a:t>&lt;&lt; *</a:t>
            </a:r>
            <a:r>
              <a:rPr lang="en-AU" sz="1400" dirty="0" err="1" smtClean="0"/>
              <a:t>ptrb</a:t>
            </a:r>
            <a:r>
              <a:rPr lang="en-AU" sz="1400" dirty="0" smtClean="0"/>
              <a:t> &lt;&lt; </a:t>
            </a:r>
            <a:r>
              <a:rPr lang="en-AU" sz="1400" dirty="0" err="1" smtClean="0"/>
              <a:t>endl</a:t>
            </a:r>
            <a:r>
              <a:rPr lang="en-AU" sz="1400" dirty="0" smtClean="0"/>
              <a:t>; </a:t>
            </a:r>
          </a:p>
          <a:p>
            <a:r>
              <a:rPr lang="en-AU" sz="1400" dirty="0" smtClean="0"/>
              <a:t>    </a:t>
            </a:r>
          </a:p>
          <a:p>
            <a:r>
              <a:rPr lang="en-AU" sz="1400" dirty="0" smtClean="0"/>
              <a:t>    </a:t>
            </a:r>
            <a:r>
              <a:rPr lang="en-AU" sz="1400" dirty="0" smtClean="0">
                <a:solidFill>
                  <a:srgbClr val="7030A0"/>
                </a:solidFill>
              </a:rPr>
              <a:t>delete</a:t>
            </a:r>
            <a:r>
              <a:rPr lang="en-AU" sz="1400" dirty="0" smtClean="0"/>
              <a:t> </a:t>
            </a:r>
            <a:r>
              <a:rPr lang="en-AU" sz="1400" dirty="0" err="1" smtClean="0"/>
              <a:t>ptra</a:t>
            </a:r>
            <a:r>
              <a:rPr lang="en-AU" sz="1400" dirty="0" smtClean="0"/>
              <a:t>; </a:t>
            </a:r>
          </a:p>
          <a:p>
            <a:r>
              <a:rPr lang="en-AU" sz="1400" dirty="0" smtClean="0"/>
              <a:t>    </a:t>
            </a:r>
            <a:r>
              <a:rPr lang="en-AU" sz="1400" dirty="0" smtClean="0">
                <a:solidFill>
                  <a:srgbClr val="7030A0"/>
                </a:solidFill>
              </a:rPr>
              <a:t>delete</a:t>
            </a:r>
            <a:r>
              <a:rPr lang="en-AU" sz="1400" dirty="0" smtClean="0"/>
              <a:t> </a:t>
            </a:r>
            <a:r>
              <a:rPr lang="en-AU" sz="1400" dirty="0" err="1" smtClean="0"/>
              <a:t>ptrb</a:t>
            </a:r>
            <a:r>
              <a:rPr lang="en-AU" sz="1400" dirty="0" smtClean="0"/>
              <a:t>;  </a:t>
            </a:r>
          </a:p>
          <a:p>
            <a:endParaRPr lang="en-AU" sz="1400" dirty="0" smtClean="0"/>
          </a:p>
          <a:p>
            <a:r>
              <a:rPr lang="en-AU" sz="1400" dirty="0" smtClean="0"/>
              <a:t>    </a:t>
            </a:r>
            <a:r>
              <a:rPr lang="en-AU" sz="1400" dirty="0" err="1" smtClean="0"/>
              <a:t>cout</a:t>
            </a:r>
            <a:r>
              <a:rPr lang="en-AU" sz="1400" dirty="0" smtClean="0"/>
              <a:t> &lt;&lt; </a:t>
            </a:r>
            <a:r>
              <a:rPr lang="en-AU" sz="1400" dirty="0" smtClean="0">
                <a:solidFill>
                  <a:srgbClr val="FF0000"/>
                </a:solidFill>
              </a:rPr>
              <a:t>"*</a:t>
            </a:r>
            <a:r>
              <a:rPr lang="en-AU" sz="1400" dirty="0" err="1" smtClean="0">
                <a:solidFill>
                  <a:srgbClr val="FF0000"/>
                </a:solidFill>
              </a:rPr>
              <a:t>ptra</a:t>
            </a:r>
            <a:r>
              <a:rPr lang="en-AU" sz="1400" dirty="0" smtClean="0">
                <a:solidFill>
                  <a:srgbClr val="FF0000"/>
                </a:solidFill>
              </a:rPr>
              <a:t> : " </a:t>
            </a:r>
            <a:r>
              <a:rPr lang="en-AU" sz="1400" dirty="0" smtClean="0"/>
              <a:t>&lt;&lt; *</a:t>
            </a:r>
            <a:r>
              <a:rPr lang="en-AU" sz="1400" dirty="0" err="1" smtClean="0"/>
              <a:t>ptra</a:t>
            </a:r>
            <a:r>
              <a:rPr lang="en-AU" sz="1400" dirty="0" smtClean="0"/>
              <a:t> &lt;&lt; </a:t>
            </a:r>
            <a:r>
              <a:rPr lang="en-AU" sz="1400" dirty="0" err="1" smtClean="0"/>
              <a:t>endl</a:t>
            </a:r>
            <a:r>
              <a:rPr lang="en-AU" sz="1400" dirty="0" smtClean="0"/>
              <a:t>; </a:t>
            </a:r>
          </a:p>
          <a:p>
            <a:r>
              <a:rPr lang="en-AU" sz="1400" dirty="0" smtClean="0"/>
              <a:t>    </a:t>
            </a:r>
            <a:r>
              <a:rPr lang="en-AU" sz="1400" dirty="0" err="1" smtClean="0"/>
              <a:t>cout</a:t>
            </a:r>
            <a:r>
              <a:rPr lang="en-AU" sz="1400" dirty="0" smtClean="0"/>
              <a:t> &lt;&lt; </a:t>
            </a:r>
            <a:r>
              <a:rPr lang="en-AU" sz="1400" dirty="0" smtClean="0">
                <a:solidFill>
                  <a:srgbClr val="FF0000"/>
                </a:solidFill>
              </a:rPr>
              <a:t>"*</a:t>
            </a:r>
            <a:r>
              <a:rPr lang="en-AU" sz="1400" dirty="0" err="1" smtClean="0">
                <a:solidFill>
                  <a:srgbClr val="FF0000"/>
                </a:solidFill>
              </a:rPr>
              <a:t>ptrb</a:t>
            </a:r>
            <a:r>
              <a:rPr lang="en-AU" sz="1400" dirty="0" smtClean="0">
                <a:solidFill>
                  <a:srgbClr val="FF0000"/>
                </a:solidFill>
              </a:rPr>
              <a:t> : " </a:t>
            </a:r>
            <a:r>
              <a:rPr lang="en-AU" sz="1400" dirty="0" smtClean="0"/>
              <a:t>&lt;&lt; *</a:t>
            </a:r>
            <a:r>
              <a:rPr lang="en-AU" sz="1400" dirty="0" err="1" smtClean="0"/>
              <a:t>ptrb</a:t>
            </a:r>
            <a:r>
              <a:rPr lang="en-AU" sz="1400" dirty="0" smtClean="0"/>
              <a:t> &lt;&lt; </a:t>
            </a:r>
            <a:r>
              <a:rPr lang="en-AU" sz="1400" dirty="0" err="1" smtClean="0"/>
              <a:t>endl</a:t>
            </a:r>
            <a:r>
              <a:rPr lang="en-AU" sz="1400" dirty="0" smtClean="0"/>
              <a:t>;</a:t>
            </a:r>
          </a:p>
          <a:p>
            <a:r>
              <a:rPr lang="en-AU" sz="1400" dirty="0" smtClean="0"/>
              <a:t>    </a:t>
            </a:r>
          </a:p>
          <a:p>
            <a:r>
              <a:rPr lang="en-AU" sz="1400" dirty="0" smtClean="0"/>
              <a:t>    </a:t>
            </a:r>
            <a:r>
              <a:rPr lang="en-AU" sz="1400" dirty="0" err="1" smtClean="0"/>
              <a:t>ptra</a:t>
            </a:r>
            <a:r>
              <a:rPr lang="en-AU" sz="1400" dirty="0" smtClean="0"/>
              <a:t> = </a:t>
            </a:r>
            <a:r>
              <a:rPr lang="en-AU" sz="1400" dirty="0" err="1" smtClean="0">
                <a:solidFill>
                  <a:schemeClr val="accent2">
                    <a:lumMod val="75000"/>
                  </a:schemeClr>
                </a:solidFill>
              </a:rPr>
              <a:t>nullptr</a:t>
            </a:r>
            <a:r>
              <a:rPr lang="en-AU" sz="1400" dirty="0" smtClean="0"/>
              <a:t>;</a:t>
            </a:r>
          </a:p>
          <a:p>
            <a:r>
              <a:rPr lang="en-AU" sz="1400" dirty="0" smtClean="0"/>
              <a:t>    </a:t>
            </a:r>
            <a:r>
              <a:rPr lang="en-AU" sz="1400" dirty="0" err="1" smtClean="0"/>
              <a:t>ptrb</a:t>
            </a:r>
            <a:r>
              <a:rPr lang="en-AU" sz="1400" dirty="0" smtClean="0"/>
              <a:t> = </a:t>
            </a:r>
            <a:r>
              <a:rPr lang="en-AU" sz="1400" dirty="0" err="1" smtClean="0">
                <a:solidFill>
                  <a:schemeClr val="accent2">
                    <a:lumMod val="75000"/>
                  </a:schemeClr>
                </a:solidFill>
              </a:rPr>
              <a:t>nullptr</a:t>
            </a:r>
            <a:r>
              <a:rPr lang="en-AU" sz="1400" dirty="0" smtClean="0"/>
              <a:t>;</a:t>
            </a:r>
          </a:p>
          <a:p>
            <a:endParaRPr lang="en-AU" sz="1400" dirty="0" smtClean="0"/>
          </a:p>
          <a:p>
            <a:r>
              <a:rPr lang="en-AU" sz="1400" dirty="0" smtClean="0">
                <a:solidFill>
                  <a:schemeClr val="bg2">
                    <a:lumMod val="50000"/>
                  </a:schemeClr>
                </a:solidFill>
              </a:rPr>
              <a:t>//if(</a:t>
            </a:r>
            <a:r>
              <a:rPr lang="en-AU" sz="1400" dirty="0" err="1" smtClean="0">
                <a:solidFill>
                  <a:schemeClr val="bg2">
                    <a:lumMod val="50000"/>
                  </a:schemeClr>
                </a:solidFill>
              </a:rPr>
              <a:t>ptra</a:t>
            </a:r>
            <a:r>
              <a:rPr lang="en-AU" sz="1400" dirty="0" smtClean="0">
                <a:solidFill>
                  <a:schemeClr val="bg2">
                    <a:lumMod val="50000"/>
                  </a:schemeClr>
                </a:solidFill>
              </a:rPr>
              <a:t> </a:t>
            </a:r>
            <a:r>
              <a:rPr lang="en-AU" sz="1400" dirty="0">
                <a:solidFill>
                  <a:schemeClr val="bg2">
                    <a:lumMod val="50000"/>
                  </a:schemeClr>
                </a:solidFill>
              </a:rPr>
              <a:t>== </a:t>
            </a:r>
            <a:r>
              <a:rPr lang="en-AU" sz="1400" dirty="0" err="1" smtClean="0">
                <a:solidFill>
                  <a:schemeClr val="bg2">
                    <a:lumMod val="50000"/>
                  </a:schemeClr>
                </a:solidFill>
              </a:rPr>
              <a:t>nullptr</a:t>
            </a:r>
            <a:r>
              <a:rPr lang="en-AU" sz="1400" dirty="0" smtClean="0">
                <a:solidFill>
                  <a:schemeClr val="bg2">
                    <a:lumMod val="50000"/>
                  </a:schemeClr>
                </a:solidFill>
              </a:rPr>
              <a:t>) </a:t>
            </a:r>
          </a:p>
          <a:p>
            <a:r>
              <a:rPr lang="en-AU" sz="1400" dirty="0" smtClean="0">
                <a:solidFill>
                  <a:schemeClr val="bg2">
                    <a:lumMod val="50000"/>
                  </a:schemeClr>
                </a:solidFill>
              </a:rPr>
              <a:t>//</a:t>
            </a:r>
            <a:r>
              <a:rPr lang="en-AU" sz="1400" dirty="0">
                <a:solidFill>
                  <a:schemeClr val="bg2">
                    <a:lumMod val="50000"/>
                  </a:schemeClr>
                </a:solidFill>
              </a:rPr>
              <a:t>	</a:t>
            </a:r>
            <a:r>
              <a:rPr lang="en-AU" sz="1400" dirty="0" err="1" smtClean="0">
                <a:solidFill>
                  <a:schemeClr val="bg2">
                    <a:lumMod val="50000"/>
                  </a:schemeClr>
                </a:solidFill>
              </a:rPr>
              <a:t>cout</a:t>
            </a:r>
            <a:r>
              <a:rPr lang="en-AU" sz="1400" dirty="0" smtClean="0">
                <a:solidFill>
                  <a:schemeClr val="bg2">
                    <a:lumMod val="50000"/>
                  </a:schemeClr>
                </a:solidFill>
              </a:rPr>
              <a:t> </a:t>
            </a:r>
            <a:r>
              <a:rPr lang="en-AU" sz="1400" dirty="0">
                <a:solidFill>
                  <a:schemeClr val="bg2">
                    <a:lumMod val="50000"/>
                  </a:schemeClr>
                </a:solidFill>
              </a:rPr>
              <a:t>&lt;&lt; "*</a:t>
            </a:r>
            <a:r>
              <a:rPr lang="en-AU" sz="1400" dirty="0" err="1">
                <a:solidFill>
                  <a:schemeClr val="bg2">
                    <a:lumMod val="50000"/>
                  </a:schemeClr>
                </a:solidFill>
              </a:rPr>
              <a:t>ptra</a:t>
            </a:r>
            <a:r>
              <a:rPr lang="en-AU" sz="1400" dirty="0">
                <a:solidFill>
                  <a:schemeClr val="bg2">
                    <a:lumMod val="50000"/>
                  </a:schemeClr>
                </a:solidFill>
              </a:rPr>
              <a:t> : </a:t>
            </a:r>
            <a:r>
              <a:rPr lang="en-AU" sz="1400" dirty="0" err="1">
                <a:solidFill>
                  <a:schemeClr val="bg2">
                    <a:lumMod val="50000"/>
                  </a:schemeClr>
                </a:solidFill>
              </a:rPr>
              <a:t>nullptr</a:t>
            </a:r>
            <a:r>
              <a:rPr lang="en-AU" sz="1400" dirty="0">
                <a:solidFill>
                  <a:schemeClr val="bg2">
                    <a:lumMod val="50000"/>
                  </a:schemeClr>
                </a:solidFill>
              </a:rPr>
              <a:t>" &lt;&lt; </a:t>
            </a:r>
            <a:r>
              <a:rPr lang="en-AU" sz="1400" dirty="0" err="1" smtClean="0">
                <a:solidFill>
                  <a:schemeClr val="bg2">
                    <a:lumMod val="50000"/>
                  </a:schemeClr>
                </a:solidFill>
              </a:rPr>
              <a:t>endl</a:t>
            </a:r>
            <a:r>
              <a:rPr lang="en-AU" sz="1400" dirty="0" smtClean="0">
                <a:solidFill>
                  <a:schemeClr val="bg2">
                    <a:lumMod val="50000"/>
                  </a:schemeClr>
                </a:solidFill>
              </a:rPr>
              <a:t>; else </a:t>
            </a:r>
            <a:r>
              <a:rPr lang="en-AU" sz="1400" dirty="0"/>
              <a:t>	</a:t>
            </a:r>
            <a:r>
              <a:rPr lang="en-AU" sz="1400" dirty="0" smtClean="0"/>
              <a:t>	</a:t>
            </a:r>
          </a:p>
          <a:p>
            <a:r>
              <a:rPr lang="en-AU" sz="1400" dirty="0" smtClean="0"/>
              <a:t>	</a:t>
            </a:r>
            <a:r>
              <a:rPr lang="en-AU" sz="1400" dirty="0" err="1" smtClean="0"/>
              <a:t>cout</a:t>
            </a:r>
            <a:r>
              <a:rPr lang="en-AU" sz="1400" dirty="0" smtClean="0"/>
              <a:t> </a:t>
            </a:r>
            <a:r>
              <a:rPr lang="en-AU" sz="1400" dirty="0"/>
              <a:t>&lt;&lt; </a:t>
            </a:r>
            <a:r>
              <a:rPr lang="en-AU" sz="1400" dirty="0">
                <a:solidFill>
                  <a:srgbClr val="FF0000"/>
                </a:solidFill>
              </a:rPr>
              <a:t>"*</a:t>
            </a:r>
            <a:r>
              <a:rPr lang="en-AU" sz="1400" dirty="0" err="1">
                <a:solidFill>
                  <a:srgbClr val="FF0000"/>
                </a:solidFill>
              </a:rPr>
              <a:t>ptra</a:t>
            </a:r>
            <a:r>
              <a:rPr lang="en-AU" sz="1400" dirty="0">
                <a:solidFill>
                  <a:srgbClr val="FF0000"/>
                </a:solidFill>
              </a:rPr>
              <a:t> : " </a:t>
            </a:r>
            <a:r>
              <a:rPr lang="en-AU" sz="1400" dirty="0"/>
              <a:t>&lt;&lt; *</a:t>
            </a:r>
            <a:r>
              <a:rPr lang="en-AU" sz="1400" dirty="0" err="1" smtClean="0"/>
              <a:t>ptra</a:t>
            </a:r>
            <a:r>
              <a:rPr lang="en-AU" sz="1400" dirty="0" smtClean="0"/>
              <a:t> </a:t>
            </a:r>
            <a:r>
              <a:rPr lang="en-AU" sz="1400" dirty="0"/>
              <a:t>&lt;&lt; </a:t>
            </a:r>
            <a:r>
              <a:rPr lang="en-AU" sz="1400" dirty="0" err="1"/>
              <a:t>endl</a:t>
            </a:r>
            <a:r>
              <a:rPr lang="en-AU" sz="1400" dirty="0" smtClean="0"/>
              <a:t>; </a:t>
            </a:r>
            <a:endParaRPr lang="en-AU" sz="1400" dirty="0"/>
          </a:p>
          <a:p>
            <a:r>
              <a:rPr lang="en-AU" sz="1400" dirty="0" smtClean="0">
                <a:solidFill>
                  <a:schemeClr val="bg2">
                    <a:lumMod val="50000"/>
                  </a:schemeClr>
                </a:solidFill>
              </a:rPr>
              <a:t>//if(</a:t>
            </a:r>
            <a:r>
              <a:rPr lang="en-AU" sz="1400" dirty="0" err="1" smtClean="0">
                <a:solidFill>
                  <a:schemeClr val="bg2">
                    <a:lumMod val="50000"/>
                  </a:schemeClr>
                </a:solidFill>
              </a:rPr>
              <a:t>ptrb</a:t>
            </a:r>
            <a:r>
              <a:rPr lang="en-AU" sz="1400" dirty="0" smtClean="0">
                <a:solidFill>
                  <a:schemeClr val="bg2">
                    <a:lumMod val="50000"/>
                  </a:schemeClr>
                </a:solidFill>
              </a:rPr>
              <a:t> </a:t>
            </a:r>
            <a:r>
              <a:rPr lang="en-AU" sz="1400" dirty="0">
                <a:solidFill>
                  <a:schemeClr val="bg2">
                    <a:lumMod val="50000"/>
                  </a:schemeClr>
                </a:solidFill>
              </a:rPr>
              <a:t>== </a:t>
            </a:r>
            <a:r>
              <a:rPr lang="en-AU" sz="1400" dirty="0" err="1">
                <a:solidFill>
                  <a:schemeClr val="bg2">
                    <a:lumMod val="50000"/>
                  </a:schemeClr>
                </a:solidFill>
              </a:rPr>
              <a:t>nullptr</a:t>
            </a:r>
            <a:r>
              <a:rPr lang="en-AU" sz="1400" dirty="0" smtClean="0">
                <a:solidFill>
                  <a:schemeClr val="bg2">
                    <a:lumMod val="50000"/>
                  </a:schemeClr>
                </a:solidFill>
              </a:rPr>
              <a:t>)</a:t>
            </a:r>
          </a:p>
          <a:p>
            <a:r>
              <a:rPr lang="en-AU" sz="1400" dirty="0" smtClean="0">
                <a:solidFill>
                  <a:schemeClr val="bg2">
                    <a:lumMod val="50000"/>
                  </a:schemeClr>
                </a:solidFill>
              </a:rPr>
              <a:t>//	 </a:t>
            </a:r>
            <a:r>
              <a:rPr lang="en-AU" sz="1400" dirty="0" err="1" smtClean="0">
                <a:solidFill>
                  <a:schemeClr val="bg2">
                    <a:lumMod val="50000"/>
                  </a:schemeClr>
                </a:solidFill>
              </a:rPr>
              <a:t>cout</a:t>
            </a:r>
            <a:r>
              <a:rPr lang="en-AU" sz="1400" dirty="0" smtClean="0">
                <a:solidFill>
                  <a:schemeClr val="bg2">
                    <a:lumMod val="50000"/>
                  </a:schemeClr>
                </a:solidFill>
              </a:rPr>
              <a:t> &lt;&lt; </a:t>
            </a:r>
            <a:r>
              <a:rPr lang="en-AU" sz="1400" dirty="0">
                <a:solidFill>
                  <a:schemeClr val="bg2">
                    <a:lumMod val="50000"/>
                  </a:schemeClr>
                </a:solidFill>
              </a:rPr>
              <a:t>"*</a:t>
            </a:r>
            <a:r>
              <a:rPr lang="en-AU" sz="1400" dirty="0" err="1">
                <a:solidFill>
                  <a:schemeClr val="bg2">
                    <a:lumMod val="50000"/>
                  </a:schemeClr>
                </a:solidFill>
              </a:rPr>
              <a:t>ptrb</a:t>
            </a:r>
            <a:r>
              <a:rPr lang="en-AU" sz="1400" dirty="0">
                <a:solidFill>
                  <a:schemeClr val="bg2">
                    <a:lumMod val="50000"/>
                  </a:schemeClr>
                </a:solidFill>
              </a:rPr>
              <a:t> : </a:t>
            </a:r>
            <a:r>
              <a:rPr lang="en-AU" sz="1400" dirty="0" err="1">
                <a:solidFill>
                  <a:schemeClr val="bg2">
                    <a:lumMod val="50000"/>
                  </a:schemeClr>
                </a:solidFill>
              </a:rPr>
              <a:t>nullptr</a:t>
            </a:r>
            <a:r>
              <a:rPr lang="en-AU" sz="1400" dirty="0">
                <a:solidFill>
                  <a:schemeClr val="bg2">
                    <a:lumMod val="50000"/>
                  </a:schemeClr>
                </a:solidFill>
              </a:rPr>
              <a:t>" &lt;&lt; </a:t>
            </a:r>
            <a:r>
              <a:rPr lang="en-AU" sz="1400" dirty="0" err="1" smtClean="0">
                <a:solidFill>
                  <a:schemeClr val="bg2">
                    <a:lumMod val="50000"/>
                  </a:schemeClr>
                </a:solidFill>
              </a:rPr>
              <a:t>endl</a:t>
            </a:r>
            <a:r>
              <a:rPr lang="en-AU" sz="1400" dirty="0" smtClean="0">
                <a:solidFill>
                  <a:schemeClr val="bg2">
                    <a:lumMod val="50000"/>
                  </a:schemeClr>
                </a:solidFill>
              </a:rPr>
              <a:t>; else</a:t>
            </a:r>
            <a:r>
              <a:rPr lang="en-AU" sz="1400" dirty="0" smtClean="0">
                <a:solidFill>
                  <a:srgbClr val="7030A0"/>
                </a:solidFill>
              </a:rPr>
              <a:t>	</a:t>
            </a:r>
          </a:p>
          <a:p>
            <a:r>
              <a:rPr lang="en-AU" sz="1400" dirty="0" smtClean="0"/>
              <a:t>	</a:t>
            </a:r>
            <a:r>
              <a:rPr lang="en-AU" sz="1400" dirty="0" err="1" smtClean="0"/>
              <a:t>cout</a:t>
            </a:r>
            <a:r>
              <a:rPr lang="en-AU" sz="1400" dirty="0" smtClean="0">
                <a:solidFill>
                  <a:srgbClr val="7030A0"/>
                </a:solidFill>
              </a:rPr>
              <a:t> </a:t>
            </a:r>
            <a:r>
              <a:rPr lang="en-AU" sz="1400" dirty="0" smtClean="0"/>
              <a:t>&lt;&lt; </a:t>
            </a:r>
            <a:r>
              <a:rPr lang="en-AU" sz="1400" dirty="0" smtClean="0">
                <a:solidFill>
                  <a:srgbClr val="FF0000"/>
                </a:solidFill>
              </a:rPr>
              <a:t>"*</a:t>
            </a:r>
            <a:r>
              <a:rPr lang="en-AU" sz="1400" dirty="0" err="1" smtClean="0">
                <a:solidFill>
                  <a:srgbClr val="FF0000"/>
                </a:solidFill>
              </a:rPr>
              <a:t>ptrb</a:t>
            </a:r>
            <a:r>
              <a:rPr lang="en-AU" sz="1400" dirty="0" smtClean="0">
                <a:solidFill>
                  <a:srgbClr val="FF0000"/>
                </a:solidFill>
              </a:rPr>
              <a:t> : " </a:t>
            </a:r>
            <a:r>
              <a:rPr lang="en-AU" sz="1400" dirty="0" smtClean="0"/>
              <a:t>&lt;&lt; *</a:t>
            </a:r>
            <a:r>
              <a:rPr lang="en-AU" sz="1400" dirty="0" err="1" smtClean="0"/>
              <a:t>ptrb</a:t>
            </a:r>
            <a:r>
              <a:rPr lang="en-AU" sz="1400" dirty="0" smtClean="0"/>
              <a:t> &lt;&lt; </a:t>
            </a:r>
            <a:r>
              <a:rPr lang="en-AU" sz="1400" dirty="0" err="1" smtClean="0"/>
              <a:t>endl</a:t>
            </a:r>
            <a:r>
              <a:rPr lang="en-AU" sz="1400" dirty="0" smtClean="0"/>
              <a:t>; </a:t>
            </a:r>
          </a:p>
          <a:p>
            <a:r>
              <a:rPr lang="en-AU" sz="1400" dirty="0" smtClean="0">
                <a:solidFill>
                  <a:srgbClr val="7030A0"/>
                </a:solidFill>
              </a:rPr>
              <a:t>return</a:t>
            </a:r>
            <a:r>
              <a:rPr lang="en-AU" sz="1400" dirty="0" smtClean="0"/>
              <a:t> </a:t>
            </a:r>
            <a:r>
              <a:rPr lang="en-AU" sz="1400" dirty="0" smtClean="0">
                <a:solidFill>
                  <a:schemeClr val="accent2">
                    <a:lumMod val="75000"/>
                  </a:schemeClr>
                </a:solidFill>
              </a:rPr>
              <a:t>0</a:t>
            </a:r>
            <a:r>
              <a:rPr lang="en-AU" sz="1400" dirty="0" smtClean="0"/>
              <a:t>; } </a:t>
            </a:r>
          </a:p>
        </p:txBody>
      </p:sp>
      <p:sp>
        <p:nvSpPr>
          <p:cNvPr id="4" name="TextBox 3"/>
          <p:cNvSpPr txBox="1"/>
          <p:nvPr/>
        </p:nvSpPr>
        <p:spPr>
          <a:xfrm>
            <a:off x="384089" y="385348"/>
            <a:ext cx="1103828" cy="523220"/>
          </a:xfrm>
          <a:prstGeom prst="rect">
            <a:avLst/>
          </a:prstGeom>
          <a:noFill/>
        </p:spPr>
        <p:txBody>
          <a:bodyPr wrap="none" rtlCol="0">
            <a:spAutoFit/>
          </a:bodyPr>
          <a:lstStyle/>
          <a:p>
            <a:r>
              <a:rPr lang="en-AU" sz="2800" dirty="0" smtClean="0">
                <a:solidFill>
                  <a:srgbClr val="7030A0"/>
                </a:solidFill>
              </a:rPr>
              <a:t>delete</a:t>
            </a:r>
            <a:endParaRPr lang="en-AU" sz="2800" dirty="0">
              <a:solidFill>
                <a:srgbClr val="7030A0"/>
              </a:solidFill>
            </a:endParaRPr>
          </a:p>
        </p:txBody>
      </p:sp>
      <p:sp>
        <p:nvSpPr>
          <p:cNvPr id="15" name="TextBox 14"/>
          <p:cNvSpPr txBox="1"/>
          <p:nvPr/>
        </p:nvSpPr>
        <p:spPr>
          <a:xfrm>
            <a:off x="152400" y="5029200"/>
            <a:ext cx="2743200" cy="646331"/>
          </a:xfrm>
          <a:prstGeom prst="rect">
            <a:avLst/>
          </a:prstGeom>
          <a:noFill/>
        </p:spPr>
        <p:txBody>
          <a:bodyPr wrap="square" rtlCol="0">
            <a:spAutoFit/>
          </a:bodyPr>
          <a:lstStyle/>
          <a:p>
            <a:r>
              <a:rPr lang="en-AU" dirty="0" smtClean="0">
                <a:solidFill>
                  <a:schemeClr val="bg2">
                    <a:lumMod val="50000"/>
                  </a:schemeClr>
                </a:solidFill>
              </a:rPr>
              <a:t>To clear the pointer as well</a:t>
            </a:r>
          </a:p>
          <a:p>
            <a:r>
              <a:rPr lang="en-AU" dirty="0" smtClean="0">
                <a:solidFill>
                  <a:schemeClr val="bg2">
                    <a:lumMod val="50000"/>
                  </a:schemeClr>
                </a:solidFill>
              </a:rPr>
              <a:t>Set it to null pointer</a:t>
            </a:r>
          </a:p>
        </p:txBody>
      </p:sp>
      <p:cxnSp>
        <p:nvCxnSpPr>
          <p:cNvPr id="18" name="Straight Arrow Connector 17"/>
          <p:cNvCxnSpPr>
            <a:stCxn id="2" idx="3"/>
          </p:cNvCxnSpPr>
          <p:nvPr/>
        </p:nvCxnSpPr>
        <p:spPr>
          <a:xfrm>
            <a:off x="2744840" y="2442865"/>
            <a:ext cx="2055760" cy="376535"/>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 name="TextBox 1"/>
          <p:cNvSpPr txBox="1"/>
          <p:nvPr/>
        </p:nvSpPr>
        <p:spPr>
          <a:xfrm>
            <a:off x="381000" y="1981200"/>
            <a:ext cx="2363840" cy="923330"/>
          </a:xfrm>
          <a:prstGeom prst="rect">
            <a:avLst/>
          </a:prstGeom>
          <a:noFill/>
        </p:spPr>
        <p:txBody>
          <a:bodyPr wrap="square" rtlCol="0">
            <a:spAutoFit/>
          </a:bodyPr>
          <a:lstStyle/>
          <a:p>
            <a:r>
              <a:rPr lang="en-AU" dirty="0" smtClean="0">
                <a:solidFill>
                  <a:schemeClr val="bg2">
                    <a:lumMod val="50000"/>
                  </a:schemeClr>
                </a:solidFill>
              </a:rPr>
              <a:t>The </a:t>
            </a:r>
            <a:r>
              <a:rPr lang="en-AU" dirty="0" smtClean="0">
                <a:solidFill>
                  <a:srgbClr val="7030A0"/>
                </a:solidFill>
              </a:rPr>
              <a:t>delete</a:t>
            </a:r>
            <a:r>
              <a:rPr lang="en-AU" dirty="0" smtClean="0">
                <a:solidFill>
                  <a:schemeClr val="bg2">
                    <a:lumMod val="50000"/>
                  </a:schemeClr>
                </a:solidFill>
              </a:rPr>
              <a:t> keyword deletes the object that a pointer points to  </a:t>
            </a:r>
            <a:endParaRPr lang="en-AU" dirty="0">
              <a:solidFill>
                <a:schemeClr val="bg2">
                  <a:lumMod val="50000"/>
                </a:schemeClr>
              </a:solidFill>
            </a:endParaRPr>
          </a:p>
        </p:txBody>
      </p:sp>
      <p:sp>
        <p:nvSpPr>
          <p:cNvPr id="3" name="TextBox 2"/>
          <p:cNvSpPr txBox="1"/>
          <p:nvPr/>
        </p:nvSpPr>
        <p:spPr>
          <a:xfrm>
            <a:off x="304800" y="2895600"/>
            <a:ext cx="2947923" cy="369332"/>
          </a:xfrm>
          <a:prstGeom prst="rect">
            <a:avLst/>
          </a:prstGeom>
          <a:noFill/>
        </p:spPr>
        <p:txBody>
          <a:bodyPr wrap="none" rtlCol="0">
            <a:spAutoFit/>
          </a:bodyPr>
          <a:lstStyle/>
          <a:p>
            <a:r>
              <a:rPr lang="en-AU" dirty="0" smtClean="0">
                <a:solidFill>
                  <a:schemeClr val="bg2">
                    <a:lumMod val="50000"/>
                  </a:schemeClr>
                </a:solidFill>
              </a:rPr>
              <a:t>It does not delete the pointer</a:t>
            </a:r>
            <a:endParaRPr lang="en-AU" dirty="0">
              <a:solidFill>
                <a:schemeClr val="bg2">
                  <a:lumMod val="50000"/>
                </a:schemeClr>
              </a:solidFill>
            </a:endParaRPr>
          </a:p>
        </p:txBody>
      </p:sp>
      <p:cxnSp>
        <p:nvCxnSpPr>
          <p:cNvPr id="27" name="Straight Arrow Connector 26"/>
          <p:cNvCxnSpPr>
            <a:stCxn id="15" idx="3"/>
          </p:cNvCxnSpPr>
          <p:nvPr/>
        </p:nvCxnSpPr>
        <p:spPr>
          <a:xfrm flipV="1">
            <a:off x="2895600" y="4800602"/>
            <a:ext cx="1752600" cy="551764"/>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5" name="TextBox 4"/>
          <p:cNvSpPr txBox="1"/>
          <p:nvPr/>
        </p:nvSpPr>
        <p:spPr>
          <a:xfrm>
            <a:off x="184700" y="941353"/>
            <a:ext cx="4311100" cy="923330"/>
          </a:xfrm>
          <a:prstGeom prst="rect">
            <a:avLst/>
          </a:prstGeom>
          <a:noFill/>
        </p:spPr>
        <p:txBody>
          <a:bodyPr wrap="square" rtlCol="0">
            <a:spAutoFit/>
          </a:bodyPr>
          <a:lstStyle/>
          <a:p>
            <a:r>
              <a:rPr lang="en-AU" dirty="0" smtClean="0">
                <a:solidFill>
                  <a:srgbClr val="7030A0"/>
                </a:solidFill>
              </a:rPr>
              <a:t>new</a:t>
            </a:r>
            <a:r>
              <a:rPr lang="en-AU" dirty="0" smtClean="0"/>
              <a:t> </a:t>
            </a:r>
            <a:r>
              <a:rPr lang="en-AU" dirty="0" smtClean="0">
                <a:solidFill>
                  <a:schemeClr val="bg2">
                    <a:lumMod val="50000"/>
                  </a:schemeClr>
                </a:solidFill>
              </a:rPr>
              <a:t>tells the OS to </a:t>
            </a:r>
            <a:r>
              <a:rPr lang="en-AU" dirty="0">
                <a:solidFill>
                  <a:schemeClr val="bg2">
                    <a:lumMod val="50000"/>
                  </a:schemeClr>
                </a:solidFill>
              </a:rPr>
              <a:t>allocate enough </a:t>
            </a:r>
            <a:r>
              <a:rPr lang="en-AU" dirty="0" smtClean="0">
                <a:solidFill>
                  <a:schemeClr val="bg2">
                    <a:lumMod val="50000"/>
                  </a:schemeClr>
                </a:solidFill>
              </a:rPr>
              <a:t>memory</a:t>
            </a:r>
          </a:p>
          <a:p>
            <a:r>
              <a:rPr lang="en-AU" dirty="0" smtClean="0">
                <a:solidFill>
                  <a:schemeClr val="bg2">
                    <a:lumMod val="50000"/>
                  </a:schemeClr>
                </a:solidFill>
              </a:rPr>
              <a:t>and then </a:t>
            </a:r>
            <a:r>
              <a:rPr lang="en-AU" dirty="0">
                <a:solidFill>
                  <a:schemeClr val="bg2">
                    <a:lumMod val="50000"/>
                  </a:schemeClr>
                </a:solidFill>
              </a:rPr>
              <a:t>return the </a:t>
            </a:r>
            <a:r>
              <a:rPr lang="en-AU" b="1" dirty="0">
                <a:solidFill>
                  <a:schemeClr val="bg2">
                    <a:lumMod val="50000"/>
                  </a:schemeClr>
                </a:solidFill>
              </a:rPr>
              <a:t>starting</a:t>
            </a:r>
            <a:r>
              <a:rPr lang="en-AU" dirty="0">
                <a:solidFill>
                  <a:schemeClr val="bg2">
                    <a:lumMod val="50000"/>
                  </a:schemeClr>
                </a:solidFill>
              </a:rPr>
              <a:t> </a:t>
            </a:r>
            <a:r>
              <a:rPr lang="en-AU" dirty="0" smtClean="0">
                <a:solidFill>
                  <a:schemeClr val="bg2">
                    <a:lumMod val="50000"/>
                  </a:schemeClr>
                </a:solidFill>
              </a:rPr>
              <a:t>address</a:t>
            </a:r>
          </a:p>
          <a:p>
            <a:r>
              <a:rPr lang="en-AU" dirty="0">
                <a:solidFill>
                  <a:schemeClr val="bg2">
                    <a:lumMod val="50000"/>
                  </a:schemeClr>
                </a:solidFill>
              </a:rPr>
              <a:t>w</a:t>
            </a:r>
            <a:r>
              <a:rPr lang="en-AU" dirty="0" smtClean="0">
                <a:solidFill>
                  <a:schemeClr val="bg2">
                    <a:lumMod val="50000"/>
                  </a:schemeClr>
                </a:solidFill>
              </a:rPr>
              <a:t>hich is </a:t>
            </a:r>
            <a:r>
              <a:rPr lang="en-AU" dirty="0">
                <a:solidFill>
                  <a:schemeClr val="bg2">
                    <a:lumMod val="50000"/>
                  </a:schemeClr>
                </a:solidFill>
              </a:rPr>
              <a:t>put into </a:t>
            </a:r>
            <a:r>
              <a:rPr lang="en-AU" dirty="0" smtClean="0">
                <a:solidFill>
                  <a:schemeClr val="bg2">
                    <a:lumMod val="50000"/>
                  </a:schemeClr>
                </a:solidFill>
              </a:rPr>
              <a:t>a pointer</a:t>
            </a:r>
            <a:endParaRPr lang="en-AU" dirty="0">
              <a:solidFill>
                <a:schemeClr val="bg2">
                  <a:lumMod val="50000"/>
                </a:schemeClr>
              </a:solidFill>
            </a:endParaRPr>
          </a:p>
        </p:txBody>
      </p:sp>
      <p:sp>
        <p:nvSpPr>
          <p:cNvPr id="12" name="TextBox 11"/>
          <p:cNvSpPr txBox="1"/>
          <p:nvPr/>
        </p:nvSpPr>
        <p:spPr>
          <a:xfrm>
            <a:off x="228600" y="3505200"/>
            <a:ext cx="3118630" cy="1200329"/>
          </a:xfrm>
          <a:prstGeom prst="rect">
            <a:avLst/>
          </a:prstGeom>
          <a:noFill/>
        </p:spPr>
        <p:txBody>
          <a:bodyPr wrap="square" rtlCol="0">
            <a:spAutoFit/>
          </a:bodyPr>
          <a:lstStyle/>
          <a:p>
            <a:r>
              <a:rPr lang="en-AU" dirty="0" smtClean="0">
                <a:solidFill>
                  <a:srgbClr val="FF0000"/>
                </a:solidFill>
              </a:rPr>
              <a:t>!!!Once memory </a:t>
            </a:r>
            <a:r>
              <a:rPr lang="en-AU" dirty="0">
                <a:solidFill>
                  <a:srgbClr val="FF0000"/>
                </a:solidFill>
              </a:rPr>
              <a:t>has been deleted it must never be </a:t>
            </a:r>
            <a:r>
              <a:rPr lang="en-AU" dirty="0" smtClean="0">
                <a:solidFill>
                  <a:srgbClr val="FF0000"/>
                </a:solidFill>
              </a:rPr>
              <a:t>used again other wise it will </a:t>
            </a:r>
            <a:r>
              <a:rPr lang="en-AU" dirty="0">
                <a:solidFill>
                  <a:srgbClr val="FF0000"/>
                </a:solidFill>
              </a:rPr>
              <a:t>very </a:t>
            </a:r>
            <a:r>
              <a:rPr lang="en-AU" dirty="0" smtClean="0">
                <a:solidFill>
                  <a:srgbClr val="FF0000"/>
                </a:solidFill>
              </a:rPr>
              <a:t>likely crash </a:t>
            </a:r>
            <a:r>
              <a:rPr lang="en-AU" dirty="0">
                <a:solidFill>
                  <a:srgbClr val="FF0000"/>
                </a:solidFill>
              </a:rPr>
              <a:t>the program.</a:t>
            </a:r>
            <a:endParaRPr lang="en-AU" dirty="0" smtClean="0">
              <a:solidFill>
                <a:srgbClr val="FF0000"/>
              </a:solidFill>
            </a:endParaRPr>
          </a:p>
        </p:txBody>
      </p:sp>
      <p:cxnSp>
        <p:nvCxnSpPr>
          <p:cNvPr id="13" name="Straight Arrow Connector 12"/>
          <p:cNvCxnSpPr>
            <a:stCxn id="12" idx="3"/>
          </p:cNvCxnSpPr>
          <p:nvPr/>
        </p:nvCxnSpPr>
        <p:spPr>
          <a:xfrm flipV="1">
            <a:off x="3347230" y="2819400"/>
            <a:ext cx="1453370" cy="1285965"/>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3733800" y="1447800"/>
            <a:ext cx="990600" cy="1588"/>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09600" y="2945977"/>
            <a:ext cx="8391112" cy="3416320"/>
          </a:xfrm>
          <a:prstGeom prst="rect">
            <a:avLst/>
          </a:prstGeom>
          <a:noFill/>
        </p:spPr>
        <p:txBody>
          <a:bodyPr wrap="square" rtlCol="0">
            <a:spAutoFit/>
          </a:bodyPr>
          <a:lstStyle/>
          <a:p>
            <a:r>
              <a:rPr lang="en-AU" dirty="0">
                <a:solidFill>
                  <a:schemeClr val="accent1">
                    <a:lumMod val="50000"/>
                  </a:schemeClr>
                </a:solidFill>
              </a:rPr>
              <a:t>#</a:t>
            </a:r>
            <a:r>
              <a:rPr lang="en-AU" dirty="0" err="1">
                <a:solidFill>
                  <a:schemeClr val="accent1">
                    <a:lumMod val="50000"/>
                  </a:schemeClr>
                </a:solidFill>
              </a:rPr>
              <a:t>ifndef</a:t>
            </a:r>
            <a:r>
              <a:rPr lang="en-AU" dirty="0">
                <a:solidFill>
                  <a:schemeClr val="accent1">
                    <a:lumMod val="50000"/>
                  </a:schemeClr>
                </a:solidFill>
              </a:rPr>
              <a:t> DNODE_H</a:t>
            </a:r>
          </a:p>
          <a:p>
            <a:r>
              <a:rPr lang="en-AU" dirty="0">
                <a:solidFill>
                  <a:schemeClr val="accent1">
                    <a:lumMod val="50000"/>
                  </a:schemeClr>
                </a:solidFill>
              </a:rPr>
              <a:t>#define DNODE_H</a:t>
            </a:r>
          </a:p>
          <a:p>
            <a:endParaRPr lang="en-AU" dirty="0" smtClean="0"/>
          </a:p>
          <a:p>
            <a:r>
              <a:rPr lang="en-AU" dirty="0" smtClean="0">
                <a:solidFill>
                  <a:srgbClr val="7030A0"/>
                </a:solidFill>
              </a:rPr>
              <a:t>template</a:t>
            </a:r>
            <a:r>
              <a:rPr lang="en-AU" dirty="0" smtClean="0"/>
              <a:t> </a:t>
            </a:r>
            <a:r>
              <a:rPr lang="en-AU" dirty="0"/>
              <a:t>&lt;</a:t>
            </a:r>
            <a:r>
              <a:rPr lang="en-AU" dirty="0" err="1">
                <a:solidFill>
                  <a:srgbClr val="7030A0"/>
                </a:solidFill>
              </a:rPr>
              <a:t>typename</a:t>
            </a:r>
            <a:r>
              <a:rPr lang="en-AU" dirty="0"/>
              <a:t> </a:t>
            </a:r>
            <a:r>
              <a:rPr lang="en-AU" dirty="0" err="1"/>
              <a:t>dataType</a:t>
            </a:r>
            <a:r>
              <a:rPr lang="en-AU" dirty="0"/>
              <a:t>&gt; </a:t>
            </a:r>
            <a:r>
              <a:rPr lang="en-AU" dirty="0" err="1">
                <a:solidFill>
                  <a:srgbClr val="7030A0"/>
                </a:solidFill>
              </a:rPr>
              <a:t>struct</a:t>
            </a:r>
            <a:r>
              <a:rPr lang="en-AU" dirty="0"/>
              <a:t> </a:t>
            </a:r>
            <a:r>
              <a:rPr lang="en-AU" dirty="0" err="1" smtClean="0"/>
              <a:t>dnode</a:t>
            </a:r>
            <a:r>
              <a:rPr lang="en-AU" dirty="0" smtClean="0"/>
              <a:t> {</a:t>
            </a:r>
            <a:endParaRPr lang="en-AU" dirty="0"/>
          </a:p>
          <a:p>
            <a:r>
              <a:rPr lang="en-AU" dirty="0" err="1"/>
              <a:t>dataType</a:t>
            </a:r>
            <a:r>
              <a:rPr lang="en-AU" dirty="0"/>
              <a:t> data;</a:t>
            </a:r>
          </a:p>
          <a:p>
            <a:r>
              <a:rPr lang="en-AU" dirty="0" err="1"/>
              <a:t>dnode</a:t>
            </a:r>
            <a:r>
              <a:rPr lang="en-AU" dirty="0"/>
              <a:t> *</a:t>
            </a:r>
            <a:r>
              <a:rPr lang="en-AU" dirty="0" err="1"/>
              <a:t>prev</a:t>
            </a:r>
            <a:r>
              <a:rPr lang="en-AU" dirty="0"/>
              <a:t>, *next;</a:t>
            </a:r>
          </a:p>
          <a:p>
            <a:r>
              <a:rPr lang="en-AU" dirty="0">
                <a:solidFill>
                  <a:schemeClr val="bg2">
                    <a:lumMod val="50000"/>
                  </a:schemeClr>
                </a:solidFill>
              </a:rPr>
              <a:t>// constructors</a:t>
            </a:r>
          </a:p>
          <a:p>
            <a:r>
              <a:rPr lang="en-AU" dirty="0" err="1"/>
              <a:t>dnode</a:t>
            </a:r>
            <a:r>
              <a:rPr lang="en-AU" dirty="0"/>
              <a:t>() : </a:t>
            </a:r>
            <a:r>
              <a:rPr lang="en-AU" dirty="0" err="1"/>
              <a:t>prev</a:t>
            </a:r>
            <a:r>
              <a:rPr lang="en-AU" dirty="0"/>
              <a:t>(</a:t>
            </a:r>
            <a:r>
              <a:rPr lang="en-AU" dirty="0">
                <a:solidFill>
                  <a:schemeClr val="accent2">
                    <a:lumMod val="75000"/>
                  </a:schemeClr>
                </a:solidFill>
              </a:rPr>
              <a:t>NULL</a:t>
            </a:r>
            <a:r>
              <a:rPr lang="en-AU" dirty="0"/>
              <a:t>), next(</a:t>
            </a:r>
            <a:r>
              <a:rPr lang="en-AU" dirty="0">
                <a:solidFill>
                  <a:schemeClr val="accent2">
                    <a:lumMod val="75000"/>
                  </a:schemeClr>
                </a:solidFill>
              </a:rPr>
              <a:t>NULL</a:t>
            </a:r>
            <a:r>
              <a:rPr lang="en-AU" dirty="0"/>
              <a:t>) </a:t>
            </a:r>
            <a:r>
              <a:rPr lang="en-AU" dirty="0" smtClean="0"/>
              <a:t>{}</a:t>
            </a:r>
          </a:p>
          <a:p>
            <a:r>
              <a:rPr lang="en-AU" dirty="0" err="1" smtClean="0"/>
              <a:t>dnode</a:t>
            </a:r>
            <a:r>
              <a:rPr lang="en-AU" dirty="0" smtClean="0"/>
              <a:t>(</a:t>
            </a:r>
            <a:r>
              <a:rPr lang="en-AU" dirty="0" err="1" smtClean="0">
                <a:solidFill>
                  <a:srgbClr val="7030A0"/>
                </a:solidFill>
              </a:rPr>
              <a:t>const</a:t>
            </a:r>
            <a:r>
              <a:rPr lang="en-AU" dirty="0" smtClean="0"/>
              <a:t> </a:t>
            </a:r>
            <a:r>
              <a:rPr lang="en-AU" dirty="0" err="1"/>
              <a:t>dataType</a:t>
            </a:r>
            <a:r>
              <a:rPr lang="en-AU" dirty="0"/>
              <a:t>&amp; </a:t>
            </a:r>
            <a:r>
              <a:rPr lang="en-AU" dirty="0" err="1" smtClean="0"/>
              <a:t>dataItem</a:t>
            </a:r>
            <a:r>
              <a:rPr lang="en-AU" dirty="0" smtClean="0"/>
              <a:t>, </a:t>
            </a:r>
            <a:r>
              <a:rPr lang="en-AU" dirty="0" err="1" smtClean="0"/>
              <a:t>dnode</a:t>
            </a:r>
            <a:r>
              <a:rPr lang="en-AU" dirty="0" smtClean="0"/>
              <a:t> </a:t>
            </a:r>
            <a:r>
              <a:rPr lang="en-AU" dirty="0"/>
              <a:t>*</a:t>
            </a:r>
            <a:r>
              <a:rPr lang="en-AU" dirty="0" err="1"/>
              <a:t>prevPtr</a:t>
            </a:r>
            <a:r>
              <a:rPr lang="en-AU" dirty="0"/>
              <a:t>, </a:t>
            </a:r>
            <a:r>
              <a:rPr lang="en-AU" dirty="0" err="1"/>
              <a:t>dnode</a:t>
            </a:r>
            <a:r>
              <a:rPr lang="en-AU" dirty="0"/>
              <a:t> *</a:t>
            </a:r>
            <a:r>
              <a:rPr lang="en-AU" dirty="0" err="1"/>
              <a:t>nextPtr</a:t>
            </a:r>
            <a:r>
              <a:rPr lang="en-AU" dirty="0"/>
              <a:t>) </a:t>
            </a:r>
            <a:r>
              <a:rPr lang="en-AU" dirty="0" smtClean="0"/>
              <a:t>: data(</a:t>
            </a:r>
            <a:r>
              <a:rPr lang="en-AU" dirty="0" err="1" smtClean="0"/>
              <a:t>dataItem</a:t>
            </a:r>
            <a:r>
              <a:rPr lang="en-AU" dirty="0" smtClean="0"/>
              <a:t>), </a:t>
            </a:r>
            <a:r>
              <a:rPr lang="en-AU" dirty="0" err="1" smtClean="0"/>
              <a:t>prev</a:t>
            </a:r>
            <a:r>
              <a:rPr lang="en-AU" dirty="0" smtClean="0"/>
              <a:t>(</a:t>
            </a:r>
            <a:r>
              <a:rPr lang="en-AU" dirty="0" err="1" smtClean="0"/>
              <a:t>prevPtr</a:t>
            </a:r>
            <a:r>
              <a:rPr lang="en-AU" dirty="0" smtClean="0"/>
              <a:t>), next(</a:t>
            </a:r>
            <a:r>
              <a:rPr lang="en-AU" dirty="0" err="1" smtClean="0"/>
              <a:t>nextPtr</a:t>
            </a:r>
            <a:r>
              <a:rPr lang="en-AU" dirty="0"/>
              <a:t>) </a:t>
            </a:r>
            <a:r>
              <a:rPr lang="en-AU" dirty="0" smtClean="0"/>
              <a:t>{} };</a:t>
            </a:r>
            <a:endParaRPr lang="en-AU" dirty="0"/>
          </a:p>
          <a:p>
            <a:endParaRPr lang="en-AU" dirty="0" smtClean="0">
              <a:solidFill>
                <a:schemeClr val="accent1">
                  <a:lumMod val="50000"/>
                </a:schemeClr>
              </a:solidFill>
            </a:endParaRPr>
          </a:p>
          <a:p>
            <a:r>
              <a:rPr lang="en-AU" dirty="0" smtClean="0">
                <a:solidFill>
                  <a:schemeClr val="accent1">
                    <a:lumMod val="50000"/>
                  </a:schemeClr>
                </a:solidFill>
              </a:rPr>
              <a:t>#</a:t>
            </a:r>
            <a:r>
              <a:rPr lang="en-AU" dirty="0" err="1">
                <a:solidFill>
                  <a:schemeClr val="accent1">
                    <a:lumMod val="50000"/>
                  </a:schemeClr>
                </a:solidFill>
              </a:rPr>
              <a:t>endif</a:t>
            </a:r>
            <a:endParaRPr lang="en-AU" dirty="0">
              <a:solidFill>
                <a:schemeClr val="accent1">
                  <a:lumMod val="50000"/>
                </a:schemeClr>
              </a:solidFill>
            </a:endParaRPr>
          </a:p>
        </p:txBody>
      </p:sp>
      <p:sp>
        <p:nvSpPr>
          <p:cNvPr id="8" name="Rectangle 7"/>
          <p:cNvSpPr/>
          <p:nvPr/>
        </p:nvSpPr>
        <p:spPr>
          <a:xfrm>
            <a:off x="5304306" y="1651425"/>
            <a:ext cx="1565621" cy="1979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9" name="Oval 8"/>
          <p:cNvSpPr/>
          <p:nvPr/>
        </p:nvSpPr>
        <p:spPr>
          <a:xfrm>
            <a:off x="5688855" y="3128762"/>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10" name="Oval 9"/>
          <p:cNvSpPr/>
          <p:nvPr/>
        </p:nvSpPr>
        <p:spPr>
          <a:xfrm>
            <a:off x="5688855" y="2554033"/>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15" name="TextBox 14"/>
          <p:cNvSpPr txBox="1"/>
          <p:nvPr/>
        </p:nvSpPr>
        <p:spPr>
          <a:xfrm>
            <a:off x="3200402" y="508000"/>
            <a:ext cx="5554149" cy="523220"/>
          </a:xfrm>
          <a:prstGeom prst="rect">
            <a:avLst/>
          </a:prstGeom>
          <a:noFill/>
        </p:spPr>
        <p:txBody>
          <a:bodyPr wrap="none" rtlCol="0">
            <a:spAutoFit/>
          </a:bodyPr>
          <a:lstStyle/>
          <a:p>
            <a:r>
              <a:rPr lang="en-AU" sz="2800" dirty="0" smtClean="0">
                <a:solidFill>
                  <a:schemeClr val="bg2">
                    <a:lumMod val="50000"/>
                  </a:schemeClr>
                </a:solidFill>
              </a:rPr>
              <a:t>Template for the Node class for a List</a:t>
            </a:r>
            <a:endParaRPr lang="en-AU" sz="2800" dirty="0">
              <a:solidFill>
                <a:schemeClr val="bg2">
                  <a:lumMod val="50000"/>
                </a:schemeClr>
              </a:solidFill>
            </a:endParaRPr>
          </a:p>
        </p:txBody>
      </p:sp>
      <p:sp>
        <p:nvSpPr>
          <p:cNvPr id="17" name="Oval 16"/>
          <p:cNvSpPr/>
          <p:nvPr/>
        </p:nvSpPr>
        <p:spPr>
          <a:xfrm>
            <a:off x="5688855" y="1979304"/>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err="1" smtClean="0"/>
              <a:t>prev</a:t>
            </a:r>
            <a:endParaRPr lang="en-AU" dirty="0"/>
          </a:p>
        </p:txBody>
      </p:sp>
      <p:sp>
        <p:nvSpPr>
          <p:cNvPr id="14" name="Rounded Rectangle 13"/>
          <p:cNvSpPr/>
          <p:nvPr/>
        </p:nvSpPr>
        <p:spPr>
          <a:xfrm>
            <a:off x="5640534" y="4180703"/>
            <a:ext cx="956936" cy="473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data</a:t>
            </a:r>
            <a:endParaRPr lang="en-AU" dirty="0">
              <a:solidFill>
                <a:schemeClr val="tx1"/>
              </a:solidFill>
            </a:endParaRPr>
          </a:p>
        </p:txBody>
      </p:sp>
      <p:cxnSp>
        <p:nvCxnSpPr>
          <p:cNvPr id="16" name="Straight Arrow Connector 15"/>
          <p:cNvCxnSpPr>
            <a:stCxn id="9" idx="4"/>
            <a:endCxn id="14" idx="0"/>
          </p:cNvCxnSpPr>
          <p:nvPr/>
        </p:nvCxnSpPr>
        <p:spPr>
          <a:xfrm>
            <a:off x="6119001" y="3556200"/>
            <a:ext cx="0" cy="62450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4163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27020" y="1490184"/>
            <a:ext cx="2210930" cy="1969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a:solidFill>
                  <a:schemeClr val="tx1"/>
                </a:solidFill>
              </a:rPr>
              <a:t>L</a:t>
            </a:r>
            <a:r>
              <a:rPr lang="en-AU" dirty="0" err="1" smtClean="0">
                <a:solidFill>
                  <a:schemeClr val="tx1"/>
                </a:solidFill>
              </a:rPr>
              <a:t>inkedList</a:t>
            </a:r>
            <a:endParaRPr lang="en-AU" dirty="0" smtClean="0">
              <a:solidFill>
                <a:schemeClr val="tx1"/>
              </a:solidFill>
            </a:endParaRPr>
          </a:p>
          <a:p>
            <a:endParaRPr lang="en-AU" dirty="0" smtClean="0">
              <a:solidFill>
                <a:schemeClr val="tx1"/>
              </a:solidFill>
            </a:endParaRPr>
          </a:p>
        </p:txBody>
      </p:sp>
      <p:sp>
        <p:nvSpPr>
          <p:cNvPr id="16" name="TextBox 15"/>
          <p:cNvSpPr txBox="1"/>
          <p:nvPr/>
        </p:nvSpPr>
        <p:spPr>
          <a:xfrm>
            <a:off x="2479298" y="194784"/>
            <a:ext cx="4019305" cy="5355312"/>
          </a:xfrm>
          <a:prstGeom prst="rect">
            <a:avLst/>
          </a:prstGeom>
          <a:noFill/>
        </p:spPr>
        <p:txBody>
          <a:bodyPr wrap="none" rtlCol="0">
            <a:spAutoFit/>
          </a:bodyPr>
          <a:lstStyle/>
          <a:p>
            <a:r>
              <a:rPr lang="en-AU" dirty="0">
                <a:solidFill>
                  <a:srgbClr val="7030A0"/>
                </a:solidFill>
              </a:rPr>
              <a:t>class</a:t>
            </a:r>
            <a:r>
              <a:rPr lang="en-AU" dirty="0"/>
              <a:t> </a:t>
            </a:r>
            <a:r>
              <a:rPr lang="en-AU" dirty="0" err="1" smtClean="0">
                <a:solidFill>
                  <a:schemeClr val="accent6">
                    <a:lumMod val="75000"/>
                  </a:schemeClr>
                </a:solidFill>
              </a:rPr>
              <a:t>LinkedList</a:t>
            </a:r>
            <a:r>
              <a:rPr lang="en-AU" dirty="0" smtClean="0">
                <a:solidFill>
                  <a:schemeClr val="accent6">
                    <a:lumMod val="75000"/>
                  </a:schemeClr>
                </a:solidFill>
              </a:rPr>
              <a:t> </a:t>
            </a:r>
            <a:r>
              <a:rPr lang="en-AU" dirty="0" smtClean="0"/>
              <a:t>{</a:t>
            </a:r>
            <a:endParaRPr lang="en-AU" dirty="0"/>
          </a:p>
          <a:p>
            <a:r>
              <a:rPr lang="en-AU" dirty="0"/>
              <a:t>    </a:t>
            </a:r>
            <a:r>
              <a:rPr lang="en-AU" dirty="0" smtClean="0">
                <a:solidFill>
                  <a:srgbClr val="7030A0"/>
                </a:solidFill>
              </a:rPr>
              <a:t>public</a:t>
            </a:r>
            <a:r>
              <a:rPr lang="en-AU" dirty="0"/>
              <a:t>:</a:t>
            </a:r>
          </a:p>
          <a:p>
            <a:r>
              <a:rPr lang="en-AU" dirty="0" smtClean="0"/>
              <a:t>        </a:t>
            </a:r>
            <a:r>
              <a:rPr lang="en-AU" dirty="0" err="1" smtClean="0">
                <a:solidFill>
                  <a:schemeClr val="accent1">
                    <a:lumMod val="50000"/>
                  </a:schemeClr>
                </a:solidFill>
              </a:rPr>
              <a:t>int</a:t>
            </a:r>
            <a:r>
              <a:rPr lang="en-AU" dirty="0" smtClean="0"/>
              <a:t> length</a:t>
            </a:r>
            <a:r>
              <a:rPr lang="en-AU" dirty="0"/>
              <a:t>;</a:t>
            </a:r>
          </a:p>
          <a:p>
            <a:r>
              <a:rPr lang="en-AU" dirty="0"/>
              <a:t>        </a:t>
            </a:r>
            <a:r>
              <a:rPr lang="en-AU" dirty="0">
                <a:solidFill>
                  <a:schemeClr val="accent1">
                    <a:lumMod val="50000"/>
                  </a:schemeClr>
                </a:solidFill>
              </a:rPr>
              <a:t>Node</a:t>
            </a:r>
            <a:r>
              <a:rPr lang="en-AU" dirty="0"/>
              <a:t>* head;</a:t>
            </a:r>
          </a:p>
          <a:p>
            <a:endParaRPr lang="en-AU" dirty="0"/>
          </a:p>
          <a:p>
            <a:r>
              <a:rPr lang="en-AU" dirty="0"/>
              <a:t>        </a:t>
            </a:r>
            <a:r>
              <a:rPr lang="en-AU" dirty="0" err="1">
                <a:solidFill>
                  <a:schemeClr val="accent6">
                    <a:lumMod val="75000"/>
                  </a:schemeClr>
                </a:solidFill>
              </a:rPr>
              <a:t>LinkedList</a:t>
            </a:r>
            <a:r>
              <a:rPr lang="en-AU" dirty="0"/>
              <a:t>();</a:t>
            </a:r>
          </a:p>
          <a:p>
            <a:r>
              <a:rPr lang="en-AU" dirty="0"/>
              <a:t>        </a:t>
            </a:r>
            <a:r>
              <a:rPr lang="en-AU" dirty="0">
                <a:solidFill>
                  <a:schemeClr val="accent6">
                    <a:lumMod val="75000"/>
                  </a:schemeClr>
                </a:solidFill>
              </a:rPr>
              <a:t>~</a:t>
            </a:r>
            <a:r>
              <a:rPr lang="en-AU" dirty="0" err="1">
                <a:solidFill>
                  <a:schemeClr val="accent6">
                    <a:lumMod val="75000"/>
                  </a:schemeClr>
                </a:solidFill>
              </a:rPr>
              <a:t>LinkedList</a:t>
            </a:r>
            <a:r>
              <a:rPr lang="en-AU" dirty="0"/>
              <a:t>();</a:t>
            </a:r>
          </a:p>
          <a:p>
            <a:r>
              <a:rPr lang="en-AU" dirty="0"/>
              <a:t>        </a:t>
            </a:r>
            <a:r>
              <a:rPr lang="en-AU" dirty="0">
                <a:solidFill>
                  <a:schemeClr val="accent1">
                    <a:lumMod val="50000"/>
                  </a:schemeClr>
                </a:solidFill>
              </a:rPr>
              <a:t>void</a:t>
            </a:r>
            <a:r>
              <a:rPr lang="en-AU" dirty="0"/>
              <a:t> prepend(</a:t>
            </a:r>
            <a:r>
              <a:rPr lang="en-AU" dirty="0" err="1">
                <a:solidFill>
                  <a:schemeClr val="accent1">
                    <a:lumMod val="50000"/>
                  </a:schemeClr>
                </a:solidFill>
              </a:rPr>
              <a:t>int</a:t>
            </a:r>
            <a:r>
              <a:rPr lang="en-AU" dirty="0"/>
              <a:t> data);</a:t>
            </a:r>
          </a:p>
          <a:p>
            <a:r>
              <a:rPr lang="en-AU" dirty="0"/>
              <a:t>        </a:t>
            </a:r>
            <a:r>
              <a:rPr lang="en-AU" dirty="0">
                <a:solidFill>
                  <a:schemeClr val="accent1">
                    <a:lumMod val="50000"/>
                  </a:schemeClr>
                </a:solidFill>
              </a:rPr>
              <a:t>void</a:t>
            </a:r>
            <a:r>
              <a:rPr lang="en-AU" dirty="0"/>
              <a:t> append(</a:t>
            </a:r>
            <a:r>
              <a:rPr lang="en-AU" dirty="0" err="1">
                <a:solidFill>
                  <a:schemeClr val="accent1">
                    <a:lumMod val="50000"/>
                  </a:schemeClr>
                </a:solidFill>
              </a:rPr>
              <a:t>int</a:t>
            </a:r>
            <a:r>
              <a:rPr lang="en-AU" dirty="0"/>
              <a:t> data);</a:t>
            </a:r>
          </a:p>
          <a:p>
            <a:r>
              <a:rPr lang="en-AU" dirty="0"/>
              <a:t>        </a:t>
            </a:r>
            <a:r>
              <a:rPr lang="en-AU" dirty="0">
                <a:solidFill>
                  <a:schemeClr val="accent1">
                    <a:lumMod val="50000"/>
                  </a:schemeClr>
                </a:solidFill>
              </a:rPr>
              <a:t>void</a:t>
            </a:r>
            <a:r>
              <a:rPr lang="en-AU" dirty="0"/>
              <a:t> </a:t>
            </a:r>
            <a:r>
              <a:rPr lang="en-AU" dirty="0" err="1"/>
              <a:t>removeByValue</a:t>
            </a:r>
            <a:r>
              <a:rPr lang="en-AU" dirty="0"/>
              <a:t>(</a:t>
            </a:r>
            <a:r>
              <a:rPr lang="en-AU" dirty="0" err="1">
                <a:solidFill>
                  <a:schemeClr val="accent1">
                    <a:lumMod val="50000"/>
                  </a:schemeClr>
                </a:solidFill>
              </a:rPr>
              <a:t>int</a:t>
            </a:r>
            <a:r>
              <a:rPr lang="en-AU" dirty="0"/>
              <a:t> data);</a:t>
            </a:r>
          </a:p>
          <a:p>
            <a:r>
              <a:rPr lang="en-AU" dirty="0"/>
              <a:t>        </a:t>
            </a:r>
            <a:r>
              <a:rPr lang="en-AU" dirty="0">
                <a:solidFill>
                  <a:schemeClr val="accent1">
                    <a:lumMod val="50000"/>
                  </a:schemeClr>
                </a:solidFill>
              </a:rPr>
              <a:t>void</a:t>
            </a:r>
            <a:r>
              <a:rPr lang="en-AU" dirty="0"/>
              <a:t> </a:t>
            </a:r>
            <a:r>
              <a:rPr lang="en-AU" dirty="0" err="1"/>
              <a:t>removeByPosition</a:t>
            </a:r>
            <a:r>
              <a:rPr lang="en-AU" dirty="0"/>
              <a:t>(</a:t>
            </a:r>
            <a:r>
              <a:rPr lang="en-AU" dirty="0" err="1">
                <a:solidFill>
                  <a:schemeClr val="accent1">
                    <a:lumMod val="50000"/>
                  </a:schemeClr>
                </a:solidFill>
              </a:rPr>
              <a:t>int</a:t>
            </a:r>
            <a:r>
              <a:rPr lang="en-AU" dirty="0"/>
              <a:t> position);</a:t>
            </a:r>
          </a:p>
          <a:p>
            <a:r>
              <a:rPr lang="en-AU" dirty="0"/>
              <a:t>        </a:t>
            </a:r>
            <a:r>
              <a:rPr lang="en-AU" dirty="0">
                <a:solidFill>
                  <a:schemeClr val="accent1">
                    <a:lumMod val="50000"/>
                  </a:schemeClr>
                </a:solidFill>
              </a:rPr>
              <a:t>void</a:t>
            </a:r>
            <a:r>
              <a:rPr lang="en-AU" dirty="0"/>
              <a:t> </a:t>
            </a:r>
            <a:r>
              <a:rPr lang="en-AU" dirty="0" err="1"/>
              <a:t>insertByPosition</a:t>
            </a:r>
            <a:r>
              <a:rPr lang="en-AU" dirty="0"/>
              <a:t>(</a:t>
            </a:r>
            <a:r>
              <a:rPr lang="en-AU" dirty="0" err="1">
                <a:solidFill>
                  <a:schemeClr val="accent1">
                    <a:lumMod val="50000"/>
                  </a:schemeClr>
                </a:solidFill>
              </a:rPr>
              <a:t>int</a:t>
            </a:r>
            <a:r>
              <a:rPr lang="en-AU" dirty="0"/>
              <a:t> position);</a:t>
            </a:r>
          </a:p>
          <a:p>
            <a:r>
              <a:rPr lang="en-AU" dirty="0"/>
              <a:t>        </a:t>
            </a:r>
            <a:r>
              <a:rPr lang="en-AU" dirty="0">
                <a:solidFill>
                  <a:schemeClr val="accent1">
                    <a:lumMod val="50000"/>
                  </a:schemeClr>
                </a:solidFill>
              </a:rPr>
              <a:t>void</a:t>
            </a:r>
            <a:r>
              <a:rPr lang="en-AU" dirty="0"/>
              <a:t> </a:t>
            </a:r>
            <a:r>
              <a:rPr lang="en-AU" dirty="0" err="1"/>
              <a:t>ascendingSort</a:t>
            </a:r>
            <a:r>
              <a:rPr lang="en-AU" dirty="0"/>
              <a:t>();</a:t>
            </a:r>
          </a:p>
          <a:p>
            <a:r>
              <a:rPr lang="en-AU" dirty="0"/>
              <a:t>        </a:t>
            </a:r>
            <a:r>
              <a:rPr lang="en-AU" dirty="0">
                <a:solidFill>
                  <a:schemeClr val="accent1">
                    <a:lumMod val="50000"/>
                  </a:schemeClr>
                </a:solidFill>
              </a:rPr>
              <a:t>void</a:t>
            </a:r>
            <a:r>
              <a:rPr lang="en-AU" dirty="0"/>
              <a:t> reverse();</a:t>
            </a:r>
          </a:p>
          <a:p>
            <a:r>
              <a:rPr lang="en-AU" dirty="0"/>
              <a:t>        </a:t>
            </a:r>
            <a:r>
              <a:rPr lang="en-AU" dirty="0">
                <a:solidFill>
                  <a:schemeClr val="accent1">
                    <a:lumMod val="50000"/>
                  </a:schemeClr>
                </a:solidFill>
              </a:rPr>
              <a:t>void</a:t>
            </a:r>
            <a:r>
              <a:rPr lang="en-AU" dirty="0"/>
              <a:t> display</a:t>
            </a:r>
            <a:r>
              <a:rPr lang="en-AU" dirty="0" smtClean="0"/>
              <a:t>(); };</a:t>
            </a:r>
            <a:endParaRPr lang="en-AU" dirty="0"/>
          </a:p>
          <a:p>
            <a:endParaRPr lang="en-AU" dirty="0"/>
          </a:p>
          <a:p>
            <a:r>
              <a:rPr lang="en-AU" dirty="0" err="1">
                <a:solidFill>
                  <a:schemeClr val="accent6">
                    <a:lumMod val="75000"/>
                  </a:schemeClr>
                </a:solidFill>
              </a:rPr>
              <a:t>LinkedList</a:t>
            </a:r>
            <a:r>
              <a:rPr lang="en-AU" dirty="0">
                <a:solidFill>
                  <a:schemeClr val="accent6">
                    <a:lumMod val="75000"/>
                  </a:schemeClr>
                </a:solidFill>
              </a:rPr>
              <a:t>::</a:t>
            </a:r>
            <a:r>
              <a:rPr lang="en-AU" dirty="0" err="1">
                <a:solidFill>
                  <a:schemeClr val="accent6">
                    <a:lumMod val="75000"/>
                  </a:schemeClr>
                </a:solidFill>
              </a:rPr>
              <a:t>LinkedList</a:t>
            </a:r>
            <a:r>
              <a:rPr lang="en-AU" dirty="0" smtClean="0"/>
              <a:t>() {</a:t>
            </a:r>
            <a:endParaRPr lang="en-AU" dirty="0"/>
          </a:p>
          <a:p>
            <a:r>
              <a:rPr lang="en-AU" dirty="0"/>
              <a:t>    </a:t>
            </a:r>
            <a:r>
              <a:rPr lang="en-AU" dirty="0">
                <a:solidFill>
                  <a:srgbClr val="7030A0"/>
                </a:solidFill>
              </a:rPr>
              <a:t>this-</a:t>
            </a:r>
            <a:r>
              <a:rPr lang="en-AU" dirty="0"/>
              <a:t>&gt;length = 0;</a:t>
            </a:r>
          </a:p>
          <a:p>
            <a:r>
              <a:rPr lang="en-AU" dirty="0"/>
              <a:t>    </a:t>
            </a:r>
            <a:r>
              <a:rPr lang="en-AU" dirty="0">
                <a:solidFill>
                  <a:srgbClr val="7030A0"/>
                </a:solidFill>
              </a:rPr>
              <a:t>this-</a:t>
            </a:r>
            <a:r>
              <a:rPr lang="en-AU" dirty="0"/>
              <a:t>&gt;head = NULL</a:t>
            </a:r>
            <a:r>
              <a:rPr lang="en-AU" dirty="0" smtClean="0"/>
              <a:t>; }</a:t>
            </a:r>
          </a:p>
        </p:txBody>
      </p:sp>
      <p:sp>
        <p:nvSpPr>
          <p:cNvPr id="43" name="TextBox 42"/>
          <p:cNvSpPr txBox="1"/>
          <p:nvPr/>
        </p:nvSpPr>
        <p:spPr>
          <a:xfrm>
            <a:off x="2286008" y="6019816"/>
            <a:ext cx="6066533" cy="646331"/>
          </a:xfrm>
          <a:prstGeom prst="rect">
            <a:avLst/>
          </a:prstGeom>
          <a:noFill/>
        </p:spPr>
        <p:txBody>
          <a:bodyPr wrap="none" rtlCol="0">
            <a:spAutoFit/>
          </a:bodyPr>
          <a:lstStyle/>
          <a:p>
            <a:r>
              <a:rPr lang="en-AU" dirty="0" smtClean="0"/>
              <a:t>NULL is an </a:t>
            </a:r>
            <a:r>
              <a:rPr lang="en-AU" dirty="0" smtClean="0">
                <a:solidFill>
                  <a:schemeClr val="accent1">
                    <a:lumMod val="50000"/>
                  </a:schemeClr>
                </a:solidFill>
              </a:rPr>
              <a:t>integer</a:t>
            </a:r>
            <a:r>
              <a:rPr lang="en-AU" dirty="0" smtClean="0"/>
              <a:t> that can convert to pointer</a:t>
            </a:r>
            <a:br>
              <a:rPr lang="en-AU" dirty="0" smtClean="0"/>
            </a:br>
            <a:r>
              <a:rPr lang="en-AU" dirty="0" err="1" smtClean="0">
                <a:solidFill>
                  <a:schemeClr val="accent2">
                    <a:lumMod val="75000"/>
                  </a:schemeClr>
                </a:solidFill>
              </a:rPr>
              <a:t>nullptr</a:t>
            </a:r>
            <a:r>
              <a:rPr lang="en-AU" dirty="0" smtClean="0"/>
              <a:t> is only used for pointers, it cannot convert to an </a:t>
            </a:r>
            <a:r>
              <a:rPr lang="en-AU" dirty="0" smtClean="0">
                <a:solidFill>
                  <a:schemeClr val="accent1">
                    <a:lumMod val="50000"/>
                  </a:schemeClr>
                </a:solidFill>
              </a:rPr>
              <a:t>integer</a:t>
            </a:r>
            <a:endParaRPr lang="en-AU" dirty="0">
              <a:solidFill>
                <a:schemeClr val="accent1">
                  <a:lumMod val="50000"/>
                </a:schemeClr>
              </a:solidFill>
            </a:endParaRPr>
          </a:p>
        </p:txBody>
      </p:sp>
      <p:cxnSp>
        <p:nvCxnSpPr>
          <p:cNvPr id="44" name="Straight Arrow Connector 43"/>
          <p:cNvCxnSpPr/>
          <p:nvPr/>
        </p:nvCxnSpPr>
        <p:spPr>
          <a:xfrm rot="5400000" flipH="1" flipV="1">
            <a:off x="3657600" y="5486400"/>
            <a:ext cx="609600" cy="609600"/>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6" name="Oval 25"/>
          <p:cNvSpPr/>
          <p:nvPr/>
        </p:nvSpPr>
        <p:spPr>
          <a:xfrm>
            <a:off x="356162" y="5121017"/>
            <a:ext cx="109321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sp>
        <p:nvSpPr>
          <p:cNvPr id="27" name="Rectangle 26"/>
          <p:cNvSpPr/>
          <p:nvPr/>
        </p:nvSpPr>
        <p:spPr>
          <a:xfrm>
            <a:off x="228600" y="3886200"/>
            <a:ext cx="221138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OurStack</a:t>
            </a:r>
            <a:endParaRPr lang="en-AU" dirty="0" smtClean="0">
              <a:solidFill>
                <a:schemeClr val="tx1"/>
              </a:solidFill>
            </a:endParaRPr>
          </a:p>
        </p:txBody>
      </p:sp>
      <p:sp>
        <p:nvSpPr>
          <p:cNvPr id="28" name="Rectangle 27"/>
          <p:cNvSpPr/>
          <p:nvPr/>
        </p:nvSpPr>
        <p:spPr>
          <a:xfrm>
            <a:off x="317732" y="4442141"/>
            <a:ext cx="1588848"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0;</a:t>
            </a:r>
            <a:endParaRPr lang="en-AU" dirty="0">
              <a:solidFill>
                <a:schemeClr val="tx1"/>
              </a:solidFill>
            </a:endParaRPr>
          </a:p>
        </p:txBody>
      </p:sp>
      <p:sp>
        <p:nvSpPr>
          <p:cNvPr id="29" name="Oval 28"/>
          <p:cNvSpPr/>
          <p:nvPr/>
        </p:nvSpPr>
        <p:spPr>
          <a:xfrm>
            <a:off x="381000" y="2895600"/>
            <a:ext cx="109321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sp>
        <p:nvSpPr>
          <p:cNvPr id="30" name="Rectangle 29"/>
          <p:cNvSpPr/>
          <p:nvPr/>
        </p:nvSpPr>
        <p:spPr>
          <a:xfrm>
            <a:off x="342570" y="2216724"/>
            <a:ext cx="1588848"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0;</a:t>
            </a:r>
            <a:endParaRPr lang="en-AU" dirty="0">
              <a:solidFill>
                <a:schemeClr val="tx1"/>
              </a:solidFill>
            </a:endParaRPr>
          </a:p>
        </p:txBody>
      </p:sp>
      <p:sp>
        <p:nvSpPr>
          <p:cNvPr id="31" name="TextBox 30"/>
          <p:cNvSpPr txBox="1"/>
          <p:nvPr/>
        </p:nvSpPr>
        <p:spPr>
          <a:xfrm>
            <a:off x="381000" y="914400"/>
            <a:ext cx="1455014" cy="400110"/>
          </a:xfrm>
          <a:prstGeom prst="rect">
            <a:avLst/>
          </a:prstGeom>
          <a:noFill/>
        </p:spPr>
        <p:txBody>
          <a:bodyPr wrap="none" rtlCol="0">
            <a:spAutoFit/>
          </a:bodyPr>
          <a:lstStyle/>
          <a:p>
            <a:r>
              <a:rPr lang="en-AU" sz="2000" dirty="0" smtClean="0">
                <a:solidFill>
                  <a:schemeClr val="bg2">
                    <a:lumMod val="50000"/>
                  </a:schemeClr>
                </a:solidFill>
              </a:rPr>
              <a:t>Constructed</a:t>
            </a:r>
            <a:endParaRPr lang="en-AU" sz="2000" dirty="0">
              <a:solidFill>
                <a:schemeClr val="bg2">
                  <a:lumMod val="50000"/>
                </a:schemeClr>
              </a:solidFill>
            </a:endParaRPr>
          </a:p>
        </p:txBody>
      </p:sp>
    </p:spTree>
    <p:extLst>
      <p:ext uri="{BB962C8B-B14F-4D97-AF65-F5344CB8AC3E}">
        <p14:creationId xmlns:p14="http://schemas.microsoft.com/office/powerpoint/2010/main" val="175739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2519" y="1412180"/>
            <a:ext cx="1188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5" name="Rounded Rectangle 4"/>
          <p:cNvSpPr/>
          <p:nvPr/>
        </p:nvSpPr>
        <p:spPr>
          <a:xfrm>
            <a:off x="1955774" y="3784770"/>
            <a:ext cx="831887"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6" name="Oval 5"/>
          <p:cNvSpPr/>
          <p:nvPr/>
        </p:nvSpPr>
        <p:spPr>
          <a:xfrm>
            <a:off x="1941562" y="2675588"/>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7" name="Oval 6"/>
          <p:cNvSpPr/>
          <p:nvPr/>
        </p:nvSpPr>
        <p:spPr>
          <a:xfrm>
            <a:off x="1941562" y="2102060"/>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9" name="Straight Arrow Connector 8"/>
          <p:cNvCxnSpPr>
            <a:stCxn id="6" idx="4"/>
          </p:cNvCxnSpPr>
          <p:nvPr/>
        </p:nvCxnSpPr>
        <p:spPr>
          <a:xfrm>
            <a:off x="2371709" y="3103010"/>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7" name="Rectangle 16"/>
          <p:cNvSpPr/>
          <p:nvPr/>
        </p:nvSpPr>
        <p:spPr>
          <a:xfrm>
            <a:off x="3295346" y="1412180"/>
            <a:ext cx="1188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18" name="Rounded Rectangle 17"/>
          <p:cNvSpPr/>
          <p:nvPr/>
        </p:nvSpPr>
        <p:spPr>
          <a:xfrm>
            <a:off x="3478601" y="3784770"/>
            <a:ext cx="831887"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19" name="Oval 18"/>
          <p:cNvSpPr/>
          <p:nvPr/>
        </p:nvSpPr>
        <p:spPr>
          <a:xfrm>
            <a:off x="3464389" y="2675588"/>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0" name="Oval 19"/>
          <p:cNvSpPr/>
          <p:nvPr/>
        </p:nvSpPr>
        <p:spPr>
          <a:xfrm>
            <a:off x="3464389" y="2102060"/>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1" name="Straight Arrow Connector 20"/>
          <p:cNvCxnSpPr>
            <a:stCxn id="19" idx="4"/>
          </p:cNvCxnSpPr>
          <p:nvPr/>
        </p:nvCxnSpPr>
        <p:spPr>
          <a:xfrm>
            <a:off x="3894536" y="3103010"/>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7" idx="6"/>
            <a:endCxn id="17" idx="1"/>
          </p:cNvCxnSpPr>
          <p:nvPr/>
        </p:nvCxnSpPr>
        <p:spPr>
          <a:xfrm>
            <a:off x="2801857" y="2315781"/>
            <a:ext cx="493490" cy="811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5" name="Oval 24"/>
          <p:cNvSpPr/>
          <p:nvPr/>
        </p:nvSpPr>
        <p:spPr>
          <a:xfrm>
            <a:off x="317054" y="2115587"/>
            <a:ext cx="978345"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26" name="Straight Arrow Connector 25"/>
          <p:cNvCxnSpPr>
            <a:stCxn id="25" idx="6"/>
            <a:endCxn id="4" idx="1"/>
          </p:cNvCxnSpPr>
          <p:nvPr/>
        </p:nvCxnSpPr>
        <p:spPr>
          <a:xfrm flipV="1">
            <a:off x="1295399" y="2323891"/>
            <a:ext cx="477120" cy="5417"/>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2" name="Rectangle 31"/>
          <p:cNvSpPr/>
          <p:nvPr/>
        </p:nvSpPr>
        <p:spPr>
          <a:xfrm>
            <a:off x="150821" y="194784"/>
            <a:ext cx="5960511"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LinkedList</a:t>
            </a:r>
            <a:endParaRPr lang="en-AU" dirty="0" smtClean="0">
              <a:solidFill>
                <a:schemeClr val="tx1"/>
              </a:solidFill>
            </a:endParaRPr>
          </a:p>
          <a:p>
            <a:endParaRPr lang="en-AU" dirty="0" smtClean="0">
              <a:solidFill>
                <a:schemeClr val="tx1"/>
              </a:solidFill>
            </a:endParaRPr>
          </a:p>
        </p:txBody>
      </p:sp>
      <p:sp>
        <p:nvSpPr>
          <p:cNvPr id="16" name="TextBox 15"/>
          <p:cNvSpPr txBox="1"/>
          <p:nvPr/>
        </p:nvSpPr>
        <p:spPr>
          <a:xfrm>
            <a:off x="6324608" y="152400"/>
            <a:ext cx="2670411" cy="2677656"/>
          </a:xfrm>
          <a:prstGeom prst="rect">
            <a:avLst/>
          </a:prstGeom>
          <a:noFill/>
        </p:spPr>
        <p:txBody>
          <a:bodyPr wrap="none" rtlCol="0">
            <a:spAutoFit/>
          </a:bodyPr>
          <a:lstStyle/>
          <a:p>
            <a:r>
              <a:rPr lang="en-AU" sz="1400" dirty="0" smtClean="0">
                <a:solidFill>
                  <a:schemeClr val="accent1">
                    <a:lumMod val="50000"/>
                  </a:schemeClr>
                </a:solidFill>
              </a:rPr>
              <a:t>void</a:t>
            </a:r>
            <a:r>
              <a:rPr lang="en-AU" sz="1400" dirty="0" smtClean="0"/>
              <a:t> </a:t>
            </a:r>
            <a:r>
              <a:rPr lang="en-AU" sz="1400" dirty="0" err="1" smtClean="0">
                <a:solidFill>
                  <a:schemeClr val="accent6">
                    <a:lumMod val="75000"/>
                  </a:schemeClr>
                </a:solidFill>
              </a:rPr>
              <a:t>LinkedList</a:t>
            </a:r>
            <a:r>
              <a:rPr lang="en-AU" sz="1400" dirty="0" smtClean="0">
                <a:solidFill>
                  <a:schemeClr val="accent6">
                    <a:lumMod val="75000"/>
                  </a:schemeClr>
                </a:solidFill>
              </a:rPr>
              <a:t>::append</a:t>
            </a:r>
            <a:r>
              <a:rPr lang="en-AU" sz="1400" dirty="0" smtClean="0"/>
              <a:t>(</a:t>
            </a:r>
            <a:r>
              <a:rPr lang="en-AU" sz="1400" dirty="0" err="1" smtClean="0">
                <a:solidFill>
                  <a:schemeClr val="accent5">
                    <a:lumMod val="50000"/>
                  </a:schemeClr>
                </a:solidFill>
              </a:rPr>
              <a:t>int</a:t>
            </a:r>
            <a:r>
              <a:rPr lang="en-AU" sz="1400" dirty="0" smtClean="0"/>
              <a:t> data) {</a:t>
            </a:r>
          </a:p>
          <a:p>
            <a:endParaRPr lang="en-AU" sz="1400" dirty="0" smtClean="0"/>
          </a:p>
          <a:p>
            <a:r>
              <a:rPr lang="en-AU" sz="1400" dirty="0" smtClean="0">
                <a:solidFill>
                  <a:schemeClr val="accent1">
                    <a:lumMod val="50000"/>
                  </a:schemeClr>
                </a:solidFill>
              </a:rPr>
              <a:t>Node*</a:t>
            </a:r>
            <a:r>
              <a:rPr lang="en-AU" sz="1400" dirty="0" smtClean="0"/>
              <a:t> </a:t>
            </a:r>
            <a:r>
              <a:rPr lang="en-AU" sz="1400" dirty="0" err="1" smtClean="0"/>
              <a:t>new_node</a:t>
            </a:r>
            <a:r>
              <a:rPr lang="en-AU" sz="1400" dirty="0" smtClean="0"/>
              <a:t> = </a:t>
            </a:r>
            <a:r>
              <a:rPr lang="en-AU" sz="1400" dirty="0" smtClean="0">
                <a:solidFill>
                  <a:srgbClr val="7030A0"/>
                </a:solidFill>
              </a:rPr>
              <a:t>new</a:t>
            </a:r>
            <a:r>
              <a:rPr lang="en-AU" sz="1400" dirty="0" smtClean="0"/>
              <a:t> Node();</a:t>
            </a:r>
          </a:p>
          <a:p>
            <a:r>
              <a:rPr lang="en-AU" sz="1400" dirty="0" smtClean="0"/>
              <a:t>    </a:t>
            </a:r>
            <a:r>
              <a:rPr lang="en-AU" sz="1400" dirty="0" err="1" smtClean="0"/>
              <a:t>new_node</a:t>
            </a:r>
            <a:r>
              <a:rPr lang="en-AU" sz="1400" dirty="0" smtClean="0"/>
              <a:t>-&gt;data = data;</a:t>
            </a:r>
          </a:p>
          <a:p>
            <a:r>
              <a:rPr lang="en-AU" sz="1400" dirty="0" smtClean="0"/>
              <a:t>    </a:t>
            </a:r>
            <a:r>
              <a:rPr lang="en-AU" sz="1400" dirty="0" err="1" smtClean="0"/>
              <a:t>new_node</a:t>
            </a:r>
            <a:r>
              <a:rPr lang="en-AU" sz="1400" dirty="0" smtClean="0"/>
              <a:t>-&gt;next = </a:t>
            </a:r>
            <a:r>
              <a:rPr lang="en-AU" sz="1400" dirty="0" err="1" smtClean="0">
                <a:solidFill>
                  <a:schemeClr val="accent2"/>
                </a:solidFill>
              </a:rPr>
              <a:t>nullptr</a:t>
            </a:r>
            <a:r>
              <a:rPr lang="en-AU" sz="1400" dirty="0" smtClean="0"/>
              <a:t>;</a:t>
            </a:r>
          </a:p>
          <a:p>
            <a:r>
              <a:rPr lang="en-AU" sz="1400" dirty="0" smtClean="0"/>
              <a:t>    </a:t>
            </a:r>
          </a:p>
          <a:p>
            <a:r>
              <a:rPr lang="en-AU" sz="1400" dirty="0" smtClean="0"/>
              <a:t>    </a:t>
            </a:r>
            <a:r>
              <a:rPr lang="en-AU" sz="1400" dirty="0" smtClean="0">
                <a:solidFill>
                  <a:schemeClr val="accent1">
                    <a:lumMod val="50000"/>
                  </a:schemeClr>
                </a:solidFill>
              </a:rPr>
              <a:t>Node*</a:t>
            </a:r>
            <a:r>
              <a:rPr lang="en-AU" sz="1400" dirty="0" smtClean="0"/>
              <a:t> </a:t>
            </a:r>
            <a:r>
              <a:rPr lang="en-AU" sz="1400" dirty="0" err="1" smtClean="0"/>
              <a:t>ptr</a:t>
            </a:r>
            <a:r>
              <a:rPr lang="en-AU" sz="1400" dirty="0" smtClean="0"/>
              <a:t> = </a:t>
            </a:r>
            <a:r>
              <a:rPr lang="en-AU" sz="1400" dirty="0" smtClean="0">
                <a:solidFill>
                  <a:srgbClr val="7030A0"/>
                </a:solidFill>
              </a:rPr>
              <a:t>this</a:t>
            </a:r>
            <a:r>
              <a:rPr lang="en-AU" sz="1400" dirty="0" smtClean="0"/>
              <a:t>-&gt;head;</a:t>
            </a:r>
          </a:p>
          <a:p>
            <a:r>
              <a:rPr lang="en-AU" sz="1400" dirty="0" smtClean="0"/>
              <a:t>    </a:t>
            </a:r>
            <a:r>
              <a:rPr lang="en-AU" sz="1400" dirty="0" smtClean="0">
                <a:solidFill>
                  <a:srgbClr val="7030A0"/>
                </a:solidFill>
              </a:rPr>
              <a:t>while</a:t>
            </a:r>
            <a:r>
              <a:rPr lang="en-AU" sz="1400" dirty="0" smtClean="0"/>
              <a:t>(</a:t>
            </a:r>
            <a:r>
              <a:rPr lang="en-AU" sz="1400" dirty="0" err="1" smtClean="0"/>
              <a:t>ptr</a:t>
            </a:r>
            <a:r>
              <a:rPr lang="en-AU" sz="1400" dirty="0" smtClean="0"/>
              <a:t>-&gt;next){</a:t>
            </a:r>
          </a:p>
          <a:p>
            <a:r>
              <a:rPr lang="en-AU" sz="1400" dirty="0" smtClean="0"/>
              <a:t>        </a:t>
            </a:r>
            <a:r>
              <a:rPr lang="en-AU" sz="1400" dirty="0" err="1" smtClean="0"/>
              <a:t>ptr</a:t>
            </a:r>
            <a:r>
              <a:rPr lang="en-AU" sz="1400" dirty="0" smtClean="0"/>
              <a:t> = </a:t>
            </a:r>
            <a:r>
              <a:rPr lang="en-AU" sz="1400" dirty="0" err="1" smtClean="0"/>
              <a:t>ptr</a:t>
            </a:r>
            <a:r>
              <a:rPr lang="en-AU" sz="1400" dirty="0" smtClean="0"/>
              <a:t>-&gt;next; }</a:t>
            </a:r>
          </a:p>
          <a:p>
            <a:r>
              <a:rPr lang="en-AU" sz="1400" dirty="0" smtClean="0"/>
              <a:t>    </a:t>
            </a:r>
            <a:r>
              <a:rPr lang="en-AU" sz="1400" dirty="0" err="1" smtClean="0"/>
              <a:t>ptr</a:t>
            </a:r>
            <a:r>
              <a:rPr lang="en-AU" sz="1400" dirty="0" smtClean="0"/>
              <a:t>-&gt;next = </a:t>
            </a:r>
            <a:r>
              <a:rPr lang="en-AU" sz="1400" dirty="0" err="1" smtClean="0"/>
              <a:t>new_node</a:t>
            </a:r>
            <a:r>
              <a:rPr lang="en-AU" sz="1400" dirty="0" smtClean="0"/>
              <a:t>;</a:t>
            </a:r>
          </a:p>
          <a:p>
            <a:r>
              <a:rPr lang="en-AU" sz="1400" dirty="0" smtClean="0"/>
              <a:t>    </a:t>
            </a:r>
          </a:p>
          <a:p>
            <a:r>
              <a:rPr lang="en-AU" sz="1400" dirty="0" smtClean="0"/>
              <a:t>    </a:t>
            </a:r>
            <a:r>
              <a:rPr lang="en-AU" sz="1400" dirty="0" smtClean="0">
                <a:solidFill>
                  <a:srgbClr val="7030A0"/>
                </a:solidFill>
              </a:rPr>
              <a:t>this</a:t>
            </a:r>
            <a:r>
              <a:rPr lang="en-AU" sz="1400" dirty="0" smtClean="0"/>
              <a:t>-&gt;length++; }</a:t>
            </a:r>
          </a:p>
        </p:txBody>
      </p:sp>
      <p:sp>
        <p:nvSpPr>
          <p:cNvPr id="24" name="Rectangle 23"/>
          <p:cNvSpPr/>
          <p:nvPr/>
        </p:nvSpPr>
        <p:spPr>
          <a:xfrm>
            <a:off x="4765504" y="3404816"/>
            <a:ext cx="1188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err="1" smtClean="0"/>
              <a:t>new_node</a:t>
            </a:r>
            <a:endParaRPr lang="en-AU" dirty="0"/>
          </a:p>
        </p:txBody>
      </p:sp>
      <p:sp>
        <p:nvSpPr>
          <p:cNvPr id="27" name="Oval 26"/>
          <p:cNvSpPr/>
          <p:nvPr/>
        </p:nvSpPr>
        <p:spPr>
          <a:xfrm>
            <a:off x="4934548" y="4668224"/>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8" name="Oval 27"/>
          <p:cNvSpPr/>
          <p:nvPr/>
        </p:nvSpPr>
        <p:spPr>
          <a:xfrm>
            <a:off x="4934548" y="4094696"/>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9" name="Straight Arrow Connector 28"/>
          <p:cNvCxnSpPr>
            <a:stCxn id="20" idx="6"/>
            <a:endCxn id="24" idx="1"/>
          </p:cNvCxnSpPr>
          <p:nvPr/>
        </p:nvCxnSpPr>
        <p:spPr>
          <a:xfrm>
            <a:off x="4324684" y="2315781"/>
            <a:ext cx="440822" cy="2000749"/>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7" name="Rectangle 36"/>
          <p:cNvSpPr/>
          <p:nvPr/>
        </p:nvSpPr>
        <p:spPr>
          <a:xfrm>
            <a:off x="239952" y="750725"/>
            <a:ext cx="1285852"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34" name="Oval 33"/>
          <p:cNvSpPr/>
          <p:nvPr/>
        </p:nvSpPr>
        <p:spPr>
          <a:xfrm>
            <a:off x="314665" y="1560300"/>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err="1" smtClean="0"/>
              <a:t>ptr</a:t>
            </a:r>
            <a:endParaRPr lang="en-AU" dirty="0"/>
          </a:p>
        </p:txBody>
      </p:sp>
      <p:sp>
        <p:nvSpPr>
          <p:cNvPr id="33" name="Pentagon 32"/>
          <p:cNvSpPr/>
          <p:nvPr/>
        </p:nvSpPr>
        <p:spPr>
          <a:xfrm flipH="1">
            <a:off x="5354322" y="5567890"/>
            <a:ext cx="1275078" cy="1018910"/>
          </a:xfrm>
          <a:prstGeom prst="homePlate">
            <a:avLst>
              <a:gd name="adj" fmla="val 35772"/>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AU" dirty="0" smtClean="0"/>
              <a:t>append()</a:t>
            </a:r>
            <a:endParaRPr lang="en-AU" dirty="0"/>
          </a:p>
        </p:txBody>
      </p:sp>
      <p:sp>
        <p:nvSpPr>
          <p:cNvPr id="35" name="Rounded Rectangle 34"/>
          <p:cNvSpPr/>
          <p:nvPr/>
        </p:nvSpPr>
        <p:spPr>
          <a:xfrm>
            <a:off x="5678478" y="6055535"/>
            <a:ext cx="68580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30" name="Straight Arrow Connector 29"/>
          <p:cNvCxnSpPr>
            <a:stCxn id="27" idx="4"/>
          </p:cNvCxnSpPr>
          <p:nvPr/>
        </p:nvCxnSpPr>
        <p:spPr>
          <a:xfrm>
            <a:off x="5364694" y="5095665"/>
            <a:ext cx="656684" cy="959889"/>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86851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0821" y="194784"/>
            <a:ext cx="5960511"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LinkedList</a:t>
            </a:r>
            <a:endParaRPr lang="en-AU" dirty="0" smtClean="0">
              <a:solidFill>
                <a:schemeClr val="tx1"/>
              </a:solidFill>
            </a:endParaRPr>
          </a:p>
        </p:txBody>
      </p:sp>
      <p:sp>
        <p:nvSpPr>
          <p:cNvPr id="16" name="TextBox 15"/>
          <p:cNvSpPr txBox="1"/>
          <p:nvPr/>
        </p:nvSpPr>
        <p:spPr>
          <a:xfrm>
            <a:off x="6324600" y="228600"/>
            <a:ext cx="2733762" cy="1815882"/>
          </a:xfrm>
          <a:prstGeom prst="rect">
            <a:avLst/>
          </a:prstGeom>
          <a:noFill/>
        </p:spPr>
        <p:txBody>
          <a:bodyPr wrap="none" rtlCol="0">
            <a:spAutoFit/>
          </a:bodyPr>
          <a:lstStyle/>
          <a:p>
            <a:r>
              <a:rPr lang="en-AU" sz="1400" dirty="0">
                <a:solidFill>
                  <a:schemeClr val="accent1">
                    <a:lumMod val="50000"/>
                  </a:schemeClr>
                </a:solidFill>
              </a:rPr>
              <a:t>void</a:t>
            </a:r>
            <a:r>
              <a:rPr lang="en-AU" sz="1400" dirty="0"/>
              <a:t> </a:t>
            </a:r>
            <a:r>
              <a:rPr lang="en-AU" sz="1400" dirty="0" err="1">
                <a:solidFill>
                  <a:schemeClr val="accent6">
                    <a:lumMod val="75000"/>
                  </a:schemeClr>
                </a:solidFill>
              </a:rPr>
              <a:t>LinkedList</a:t>
            </a:r>
            <a:r>
              <a:rPr lang="en-AU" sz="1400" dirty="0">
                <a:solidFill>
                  <a:schemeClr val="accent6">
                    <a:lumMod val="75000"/>
                  </a:schemeClr>
                </a:solidFill>
              </a:rPr>
              <a:t>::prepend</a:t>
            </a:r>
            <a:r>
              <a:rPr lang="en-AU" sz="1400" dirty="0"/>
              <a:t>(</a:t>
            </a:r>
            <a:r>
              <a:rPr lang="en-AU" sz="1400" dirty="0" err="1">
                <a:solidFill>
                  <a:schemeClr val="accent1">
                    <a:lumMod val="50000"/>
                  </a:schemeClr>
                </a:solidFill>
              </a:rPr>
              <a:t>int</a:t>
            </a:r>
            <a:r>
              <a:rPr lang="en-AU" sz="1400" dirty="0"/>
              <a:t> data</a:t>
            </a:r>
            <a:r>
              <a:rPr lang="en-AU" sz="1400" dirty="0" smtClean="0"/>
              <a:t>) {</a:t>
            </a:r>
            <a:endParaRPr lang="en-AU" sz="1400" dirty="0"/>
          </a:p>
          <a:p>
            <a:r>
              <a:rPr lang="en-AU" sz="1400" dirty="0"/>
              <a:t>    </a:t>
            </a:r>
            <a:r>
              <a:rPr lang="en-AU" sz="1400" dirty="0">
                <a:solidFill>
                  <a:schemeClr val="accent1">
                    <a:lumMod val="50000"/>
                  </a:schemeClr>
                </a:solidFill>
              </a:rPr>
              <a:t>Node*</a:t>
            </a:r>
            <a:r>
              <a:rPr lang="en-AU" sz="1400" dirty="0"/>
              <a:t> </a:t>
            </a:r>
            <a:r>
              <a:rPr lang="en-AU" sz="1400" dirty="0" err="1"/>
              <a:t>new_node</a:t>
            </a:r>
            <a:r>
              <a:rPr lang="en-AU" sz="1400" dirty="0"/>
              <a:t> = </a:t>
            </a:r>
            <a:r>
              <a:rPr lang="en-AU" sz="1400" dirty="0">
                <a:solidFill>
                  <a:srgbClr val="7030A0"/>
                </a:solidFill>
              </a:rPr>
              <a:t>new</a:t>
            </a:r>
            <a:r>
              <a:rPr lang="en-AU" sz="1400" dirty="0"/>
              <a:t> Node();</a:t>
            </a:r>
          </a:p>
          <a:p>
            <a:r>
              <a:rPr lang="en-AU" sz="1400" dirty="0"/>
              <a:t>    </a:t>
            </a:r>
            <a:r>
              <a:rPr lang="en-AU" sz="1400" dirty="0" err="1"/>
              <a:t>new_node</a:t>
            </a:r>
            <a:r>
              <a:rPr lang="en-AU" sz="1400" dirty="0"/>
              <a:t>-&gt;data = data;</a:t>
            </a:r>
          </a:p>
          <a:p>
            <a:r>
              <a:rPr lang="en-AU" sz="1400" dirty="0"/>
              <a:t>    </a:t>
            </a:r>
          </a:p>
          <a:p>
            <a:r>
              <a:rPr lang="en-AU" sz="1400" dirty="0"/>
              <a:t>    </a:t>
            </a:r>
            <a:r>
              <a:rPr lang="en-AU" sz="1400" dirty="0" err="1"/>
              <a:t>new_node</a:t>
            </a:r>
            <a:r>
              <a:rPr lang="en-AU" sz="1400" dirty="0"/>
              <a:t>-&gt;next = </a:t>
            </a:r>
            <a:r>
              <a:rPr lang="en-AU" sz="1400" dirty="0">
                <a:solidFill>
                  <a:srgbClr val="7030A0"/>
                </a:solidFill>
              </a:rPr>
              <a:t>this</a:t>
            </a:r>
            <a:r>
              <a:rPr lang="en-AU" sz="1400" dirty="0"/>
              <a:t>-&gt;head;</a:t>
            </a:r>
          </a:p>
          <a:p>
            <a:r>
              <a:rPr lang="en-AU" sz="1400" dirty="0"/>
              <a:t>    </a:t>
            </a:r>
            <a:r>
              <a:rPr lang="en-AU" sz="1400" dirty="0">
                <a:solidFill>
                  <a:srgbClr val="7030A0"/>
                </a:solidFill>
              </a:rPr>
              <a:t>this</a:t>
            </a:r>
            <a:r>
              <a:rPr lang="en-AU" sz="1400" dirty="0"/>
              <a:t>-&gt;head = </a:t>
            </a:r>
            <a:r>
              <a:rPr lang="en-AU" sz="1400" dirty="0" err="1"/>
              <a:t>new_node</a:t>
            </a:r>
            <a:r>
              <a:rPr lang="en-AU" sz="1400" dirty="0"/>
              <a:t>;</a:t>
            </a:r>
          </a:p>
          <a:p>
            <a:r>
              <a:rPr lang="en-AU" sz="1400" dirty="0"/>
              <a:t>    </a:t>
            </a:r>
          </a:p>
          <a:p>
            <a:r>
              <a:rPr lang="en-AU" sz="1400" dirty="0"/>
              <a:t>    </a:t>
            </a:r>
            <a:r>
              <a:rPr lang="en-AU" sz="1400" dirty="0">
                <a:solidFill>
                  <a:srgbClr val="7030A0"/>
                </a:solidFill>
              </a:rPr>
              <a:t>this</a:t>
            </a:r>
            <a:r>
              <a:rPr lang="en-AU" sz="1400" dirty="0"/>
              <a:t>-&gt;length</a:t>
            </a:r>
            <a:r>
              <a:rPr lang="en-AU" sz="1400" dirty="0" smtClean="0"/>
              <a:t>++; }</a:t>
            </a:r>
            <a:endParaRPr lang="en-AU" sz="1400" dirty="0"/>
          </a:p>
        </p:txBody>
      </p:sp>
      <p:sp>
        <p:nvSpPr>
          <p:cNvPr id="23" name="Rectangle 22"/>
          <p:cNvSpPr/>
          <p:nvPr/>
        </p:nvSpPr>
        <p:spPr>
          <a:xfrm>
            <a:off x="3102555" y="1385125"/>
            <a:ext cx="1188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24" name="Rounded Rectangle 23"/>
          <p:cNvSpPr/>
          <p:nvPr/>
        </p:nvSpPr>
        <p:spPr>
          <a:xfrm>
            <a:off x="3285811" y="3757700"/>
            <a:ext cx="831887"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27" name="Oval 26"/>
          <p:cNvSpPr/>
          <p:nvPr/>
        </p:nvSpPr>
        <p:spPr>
          <a:xfrm>
            <a:off x="3271600" y="2648533"/>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8" name="Oval 27"/>
          <p:cNvSpPr/>
          <p:nvPr/>
        </p:nvSpPr>
        <p:spPr>
          <a:xfrm>
            <a:off x="3271600" y="2075005"/>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9" name="Straight Arrow Connector 28"/>
          <p:cNvCxnSpPr>
            <a:stCxn id="27" idx="4"/>
          </p:cNvCxnSpPr>
          <p:nvPr/>
        </p:nvCxnSpPr>
        <p:spPr>
          <a:xfrm>
            <a:off x="3701745" y="3075974"/>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0" name="Rectangle 29"/>
          <p:cNvSpPr/>
          <p:nvPr/>
        </p:nvSpPr>
        <p:spPr>
          <a:xfrm>
            <a:off x="4625382" y="1385125"/>
            <a:ext cx="1188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31" name="Rounded Rectangle 30"/>
          <p:cNvSpPr/>
          <p:nvPr/>
        </p:nvSpPr>
        <p:spPr>
          <a:xfrm>
            <a:off x="4808638" y="3757700"/>
            <a:ext cx="831887"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33" name="Oval 32"/>
          <p:cNvSpPr/>
          <p:nvPr/>
        </p:nvSpPr>
        <p:spPr>
          <a:xfrm>
            <a:off x="4794426" y="2648533"/>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34" name="Oval 33"/>
          <p:cNvSpPr/>
          <p:nvPr/>
        </p:nvSpPr>
        <p:spPr>
          <a:xfrm>
            <a:off x="4794426" y="2075005"/>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35" name="Straight Arrow Connector 34"/>
          <p:cNvCxnSpPr>
            <a:stCxn id="33" idx="4"/>
          </p:cNvCxnSpPr>
          <p:nvPr/>
        </p:nvCxnSpPr>
        <p:spPr>
          <a:xfrm>
            <a:off x="5224572" y="3075974"/>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stCxn id="28" idx="6"/>
            <a:endCxn id="30" idx="1"/>
          </p:cNvCxnSpPr>
          <p:nvPr/>
        </p:nvCxnSpPr>
        <p:spPr>
          <a:xfrm>
            <a:off x="4131892" y="2288726"/>
            <a:ext cx="493490" cy="811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7" name="Oval 36"/>
          <p:cNvSpPr/>
          <p:nvPr/>
        </p:nvSpPr>
        <p:spPr>
          <a:xfrm>
            <a:off x="317055" y="2115587"/>
            <a:ext cx="1054546"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38" name="Straight Arrow Connector 37"/>
          <p:cNvCxnSpPr>
            <a:stCxn id="37" idx="6"/>
            <a:endCxn id="41" idx="1"/>
          </p:cNvCxnSpPr>
          <p:nvPr/>
        </p:nvCxnSpPr>
        <p:spPr>
          <a:xfrm>
            <a:off x="1371608" y="2329308"/>
            <a:ext cx="158557" cy="1525919"/>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41" name="Rectangle 40"/>
          <p:cNvSpPr/>
          <p:nvPr/>
        </p:nvSpPr>
        <p:spPr>
          <a:xfrm>
            <a:off x="1530157" y="2943516"/>
            <a:ext cx="1188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err="1" smtClean="0"/>
              <a:t>new_node</a:t>
            </a:r>
            <a:endParaRPr lang="en-AU" dirty="0"/>
          </a:p>
        </p:txBody>
      </p:sp>
      <p:sp>
        <p:nvSpPr>
          <p:cNvPr id="42" name="Oval 41"/>
          <p:cNvSpPr/>
          <p:nvPr/>
        </p:nvSpPr>
        <p:spPr>
          <a:xfrm>
            <a:off x="1699201" y="4206924"/>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43" name="Oval 42"/>
          <p:cNvSpPr/>
          <p:nvPr/>
        </p:nvSpPr>
        <p:spPr>
          <a:xfrm>
            <a:off x="1699201" y="3633379"/>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46" name="Straight Arrow Connector 45"/>
          <p:cNvCxnSpPr>
            <a:stCxn id="43" idx="6"/>
            <a:endCxn id="23" idx="1"/>
          </p:cNvCxnSpPr>
          <p:nvPr/>
        </p:nvCxnSpPr>
        <p:spPr>
          <a:xfrm flipV="1">
            <a:off x="2559493" y="2296820"/>
            <a:ext cx="543062" cy="1550278"/>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276477" y="730439"/>
            <a:ext cx="1285852"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26" name="Pentagon 25"/>
          <p:cNvSpPr/>
          <p:nvPr/>
        </p:nvSpPr>
        <p:spPr>
          <a:xfrm flipH="1">
            <a:off x="5354322" y="5567890"/>
            <a:ext cx="1351278" cy="1018910"/>
          </a:xfrm>
          <a:prstGeom prst="homePlate">
            <a:avLst>
              <a:gd name="adj" fmla="val 35772"/>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AU" dirty="0" smtClean="0"/>
              <a:t>prepend()</a:t>
            </a:r>
            <a:endParaRPr lang="en-AU" dirty="0"/>
          </a:p>
        </p:txBody>
      </p:sp>
      <p:sp>
        <p:nvSpPr>
          <p:cNvPr id="39" name="Rounded Rectangle 38"/>
          <p:cNvSpPr/>
          <p:nvPr/>
        </p:nvSpPr>
        <p:spPr>
          <a:xfrm>
            <a:off x="5678478" y="6055535"/>
            <a:ext cx="68580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45" name="Straight Arrow Connector 44"/>
          <p:cNvCxnSpPr>
            <a:stCxn id="42" idx="4"/>
          </p:cNvCxnSpPr>
          <p:nvPr/>
        </p:nvCxnSpPr>
        <p:spPr>
          <a:xfrm>
            <a:off x="2129356" y="4634365"/>
            <a:ext cx="3549131" cy="1604069"/>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41923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923557" y="362971"/>
            <a:ext cx="3739485" cy="1077218"/>
          </a:xfrm>
          <a:prstGeom prst="rect">
            <a:avLst/>
          </a:prstGeom>
          <a:noFill/>
        </p:spPr>
        <p:txBody>
          <a:bodyPr wrap="none" rtlCol="0">
            <a:spAutoFit/>
          </a:bodyPr>
          <a:lstStyle/>
          <a:p>
            <a:r>
              <a:rPr lang="en-AU" sz="1600" dirty="0" smtClean="0">
                <a:solidFill>
                  <a:schemeClr val="accent1">
                    <a:lumMod val="50000"/>
                  </a:schemeClr>
                </a:solidFill>
              </a:rPr>
              <a:t>void</a:t>
            </a:r>
            <a:r>
              <a:rPr lang="en-AU" sz="1600" dirty="0" smtClean="0"/>
              <a:t> </a:t>
            </a:r>
            <a:r>
              <a:rPr lang="en-AU" sz="1600" dirty="0" err="1" smtClean="0">
                <a:solidFill>
                  <a:schemeClr val="accent6">
                    <a:lumMod val="75000"/>
                  </a:schemeClr>
                </a:solidFill>
              </a:rPr>
              <a:t>OurStack</a:t>
            </a:r>
            <a:r>
              <a:rPr lang="en-AU" sz="1600" dirty="0" smtClean="0">
                <a:solidFill>
                  <a:schemeClr val="accent6">
                    <a:lumMod val="75000"/>
                  </a:schemeClr>
                </a:solidFill>
              </a:rPr>
              <a:t>::push</a:t>
            </a:r>
            <a:r>
              <a:rPr lang="en-AU" sz="1600" dirty="0" smtClean="0"/>
              <a:t>(</a:t>
            </a:r>
            <a:r>
              <a:rPr lang="en-AU" sz="1600" dirty="0" err="1" smtClean="0">
                <a:solidFill>
                  <a:schemeClr val="accent1">
                    <a:lumMod val="50000"/>
                  </a:schemeClr>
                </a:solidFill>
              </a:rPr>
              <a:t>int</a:t>
            </a:r>
            <a:r>
              <a:rPr lang="en-AU" sz="1600" dirty="0" smtClean="0">
                <a:solidFill>
                  <a:schemeClr val="accent1">
                    <a:lumMod val="50000"/>
                  </a:schemeClr>
                </a:solidFill>
              </a:rPr>
              <a:t> </a:t>
            </a:r>
            <a:r>
              <a:rPr lang="en-AU" sz="1600" dirty="0" smtClean="0"/>
              <a:t>data){</a:t>
            </a:r>
          </a:p>
          <a:p>
            <a:r>
              <a:rPr lang="en-AU" sz="1600" dirty="0" smtClean="0"/>
              <a:t>  </a:t>
            </a:r>
            <a:r>
              <a:rPr lang="en-AU" sz="1600" dirty="0" smtClean="0">
                <a:solidFill>
                  <a:srgbClr val="7030A0"/>
                </a:solidFill>
              </a:rPr>
              <a:t>this-</a:t>
            </a:r>
            <a:r>
              <a:rPr lang="en-AU" sz="1600" dirty="0" smtClean="0"/>
              <a:t>&gt;head = </a:t>
            </a:r>
            <a:r>
              <a:rPr lang="en-AU" sz="1600" dirty="0" smtClean="0">
                <a:solidFill>
                  <a:srgbClr val="7030A0"/>
                </a:solidFill>
              </a:rPr>
              <a:t>new</a:t>
            </a:r>
            <a:r>
              <a:rPr lang="en-AU" sz="1600" dirty="0" smtClean="0"/>
              <a:t> Node(data, </a:t>
            </a:r>
            <a:r>
              <a:rPr lang="en-AU" sz="1600" dirty="0" smtClean="0">
                <a:solidFill>
                  <a:srgbClr val="7030A0"/>
                </a:solidFill>
              </a:rPr>
              <a:t>this-</a:t>
            </a:r>
            <a:r>
              <a:rPr lang="en-AU" sz="1600" dirty="0" smtClean="0"/>
              <a:t>&gt;head);</a:t>
            </a:r>
          </a:p>
          <a:p>
            <a:r>
              <a:rPr lang="en-AU" sz="1600" dirty="0" smtClean="0"/>
              <a:t>  </a:t>
            </a:r>
            <a:r>
              <a:rPr lang="en-AU" sz="1600" dirty="0" smtClean="0">
                <a:solidFill>
                  <a:srgbClr val="7030A0"/>
                </a:solidFill>
              </a:rPr>
              <a:t>this-</a:t>
            </a:r>
            <a:r>
              <a:rPr lang="en-AU" sz="1600" dirty="0" smtClean="0"/>
              <a:t>&gt;length++;</a:t>
            </a:r>
          </a:p>
          <a:p>
            <a:r>
              <a:rPr lang="en-AU" sz="1600" dirty="0" smtClean="0"/>
              <a:t>  </a:t>
            </a:r>
            <a:r>
              <a:rPr lang="en-AU" sz="1600" dirty="0" err="1" smtClean="0"/>
              <a:t>cout</a:t>
            </a:r>
            <a:r>
              <a:rPr lang="en-AU" sz="1600" dirty="0" smtClean="0"/>
              <a:t> &lt;&lt; </a:t>
            </a:r>
            <a:r>
              <a:rPr lang="en-AU" sz="1600" dirty="0" smtClean="0">
                <a:solidFill>
                  <a:srgbClr val="FF0000"/>
                </a:solidFill>
              </a:rPr>
              <a:t>"Add " </a:t>
            </a:r>
            <a:r>
              <a:rPr lang="en-AU" sz="1600" dirty="0" smtClean="0"/>
              <a:t>&lt;&lt; data &lt;&lt; </a:t>
            </a:r>
            <a:r>
              <a:rPr lang="en-AU" sz="1600" dirty="0" err="1" smtClean="0"/>
              <a:t>endl</a:t>
            </a:r>
            <a:r>
              <a:rPr lang="en-AU" sz="1600" dirty="0" smtClean="0"/>
              <a:t>; }</a:t>
            </a:r>
          </a:p>
        </p:txBody>
      </p:sp>
      <p:sp>
        <p:nvSpPr>
          <p:cNvPr id="34" name="Oval 33"/>
          <p:cNvSpPr/>
          <p:nvPr/>
        </p:nvSpPr>
        <p:spPr>
          <a:xfrm>
            <a:off x="2362200" y="457200"/>
            <a:ext cx="114110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sp>
        <p:nvSpPr>
          <p:cNvPr id="35" name="Rectangle 34"/>
          <p:cNvSpPr/>
          <p:nvPr/>
        </p:nvSpPr>
        <p:spPr>
          <a:xfrm>
            <a:off x="150820" y="194784"/>
            <a:ext cx="4234526"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OurStack</a:t>
            </a:r>
            <a:endParaRPr lang="en-AU" dirty="0" smtClean="0">
              <a:solidFill>
                <a:schemeClr val="tx1"/>
              </a:solidFill>
            </a:endParaRPr>
          </a:p>
        </p:txBody>
      </p:sp>
      <p:sp>
        <p:nvSpPr>
          <p:cNvPr id="38" name="Rectangle 37"/>
          <p:cNvSpPr/>
          <p:nvPr/>
        </p:nvSpPr>
        <p:spPr>
          <a:xfrm>
            <a:off x="239952" y="750725"/>
            <a:ext cx="1817448"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2;</a:t>
            </a:r>
            <a:endParaRPr lang="en-AU" dirty="0">
              <a:solidFill>
                <a:schemeClr val="tx1"/>
              </a:solidFill>
            </a:endParaRPr>
          </a:p>
        </p:txBody>
      </p:sp>
      <p:cxnSp>
        <p:nvCxnSpPr>
          <p:cNvPr id="44" name="Straight Arrow Connector 43"/>
          <p:cNvCxnSpPr>
            <a:stCxn id="34" idx="4"/>
            <a:endCxn id="29" idx="0"/>
          </p:cNvCxnSpPr>
          <p:nvPr/>
        </p:nvCxnSpPr>
        <p:spPr>
          <a:xfrm rot="5400000">
            <a:off x="1532923" y="1612560"/>
            <a:ext cx="2127749" cy="67191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8" name="Pentagon 17"/>
          <p:cNvSpPr/>
          <p:nvPr/>
        </p:nvSpPr>
        <p:spPr>
          <a:xfrm flipH="1">
            <a:off x="3625797" y="750725"/>
            <a:ext cx="1189696" cy="1018910"/>
          </a:xfrm>
          <a:prstGeom prst="homePlate">
            <a:avLst>
              <a:gd name="adj" fmla="val 35772"/>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AU" dirty="0"/>
              <a:t>p</a:t>
            </a:r>
            <a:r>
              <a:rPr lang="en-AU" dirty="0" smtClean="0"/>
              <a:t>ush()</a:t>
            </a:r>
            <a:endParaRPr lang="en-AU" dirty="0"/>
          </a:p>
        </p:txBody>
      </p:sp>
      <p:sp>
        <p:nvSpPr>
          <p:cNvPr id="20" name="Rounded Rectangle 19"/>
          <p:cNvSpPr/>
          <p:nvPr/>
        </p:nvSpPr>
        <p:spPr>
          <a:xfrm>
            <a:off x="3949952" y="1238370"/>
            <a:ext cx="68580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29" name="Rectangle 28"/>
          <p:cNvSpPr/>
          <p:nvPr/>
        </p:nvSpPr>
        <p:spPr>
          <a:xfrm>
            <a:off x="1666842" y="3012390"/>
            <a:ext cx="1188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AU" dirty="0"/>
              <a:t>n</a:t>
            </a:r>
            <a:r>
              <a:rPr lang="en-AU" dirty="0" smtClean="0"/>
              <a:t>ode</a:t>
            </a:r>
            <a:endParaRPr lang="en-AU" dirty="0"/>
          </a:p>
        </p:txBody>
      </p:sp>
      <p:sp>
        <p:nvSpPr>
          <p:cNvPr id="32" name="Oval 31"/>
          <p:cNvSpPr/>
          <p:nvPr/>
        </p:nvSpPr>
        <p:spPr>
          <a:xfrm>
            <a:off x="1833508" y="3131149"/>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37" name="Oval 36"/>
          <p:cNvSpPr/>
          <p:nvPr/>
        </p:nvSpPr>
        <p:spPr>
          <a:xfrm>
            <a:off x="1833508" y="3637891"/>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45" name="Rounded Rectangle 44"/>
          <p:cNvSpPr/>
          <p:nvPr/>
        </p:nvSpPr>
        <p:spPr>
          <a:xfrm>
            <a:off x="3211696" y="3161986"/>
            <a:ext cx="68580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46" name="Straight Arrow Connector 45"/>
          <p:cNvCxnSpPr>
            <a:stCxn id="32" idx="6"/>
          </p:cNvCxnSpPr>
          <p:nvPr/>
        </p:nvCxnSpPr>
        <p:spPr>
          <a:xfrm flipV="1">
            <a:off x="2693802" y="3344869"/>
            <a:ext cx="517895" cy="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47" name="Rectangle 46"/>
          <p:cNvSpPr/>
          <p:nvPr/>
        </p:nvSpPr>
        <p:spPr>
          <a:xfrm>
            <a:off x="1666842" y="5021071"/>
            <a:ext cx="1188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AU" dirty="0"/>
              <a:t>n</a:t>
            </a:r>
            <a:r>
              <a:rPr lang="en-AU" dirty="0" smtClean="0"/>
              <a:t>ode</a:t>
            </a:r>
            <a:endParaRPr lang="en-AU" dirty="0"/>
          </a:p>
        </p:txBody>
      </p:sp>
      <p:sp>
        <p:nvSpPr>
          <p:cNvPr id="48" name="Oval 47"/>
          <p:cNvSpPr/>
          <p:nvPr/>
        </p:nvSpPr>
        <p:spPr>
          <a:xfrm>
            <a:off x="1833508" y="5139830"/>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49" name="Oval 48"/>
          <p:cNvSpPr/>
          <p:nvPr/>
        </p:nvSpPr>
        <p:spPr>
          <a:xfrm>
            <a:off x="1833508" y="5646572"/>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50" name="Rounded Rectangle 49"/>
          <p:cNvSpPr/>
          <p:nvPr/>
        </p:nvSpPr>
        <p:spPr>
          <a:xfrm>
            <a:off x="3211696" y="5170667"/>
            <a:ext cx="68580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51" name="Straight Arrow Connector 50"/>
          <p:cNvCxnSpPr>
            <a:stCxn id="48" idx="6"/>
          </p:cNvCxnSpPr>
          <p:nvPr/>
        </p:nvCxnSpPr>
        <p:spPr>
          <a:xfrm flipV="1">
            <a:off x="2693802" y="5353550"/>
            <a:ext cx="517895" cy="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37" idx="4"/>
            <a:endCxn id="47" idx="0"/>
          </p:cNvCxnSpPr>
          <p:nvPr/>
        </p:nvCxnSpPr>
        <p:spPr>
          <a:xfrm flipH="1">
            <a:off x="2260842" y="4065329"/>
            <a:ext cx="2812" cy="955742"/>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8685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419600" y="304800"/>
            <a:ext cx="4355872" cy="1569660"/>
          </a:xfrm>
          <a:prstGeom prst="rect">
            <a:avLst/>
          </a:prstGeom>
          <a:noFill/>
        </p:spPr>
        <p:txBody>
          <a:bodyPr wrap="none" rtlCol="0">
            <a:spAutoFit/>
          </a:bodyPr>
          <a:lstStyle/>
          <a:p>
            <a:r>
              <a:rPr lang="en-AU" sz="1600" dirty="0" smtClean="0">
                <a:solidFill>
                  <a:schemeClr val="accent1">
                    <a:lumMod val="50000"/>
                  </a:schemeClr>
                </a:solidFill>
              </a:rPr>
              <a:t>void</a:t>
            </a:r>
            <a:r>
              <a:rPr lang="en-AU" sz="1600" dirty="0" smtClean="0"/>
              <a:t> </a:t>
            </a:r>
            <a:r>
              <a:rPr lang="en-AU" sz="1600" dirty="0" err="1" smtClean="0">
                <a:solidFill>
                  <a:schemeClr val="accent6">
                    <a:lumMod val="75000"/>
                  </a:schemeClr>
                </a:solidFill>
              </a:rPr>
              <a:t>OurStack</a:t>
            </a:r>
            <a:r>
              <a:rPr lang="en-AU" sz="1600" dirty="0" smtClean="0">
                <a:solidFill>
                  <a:schemeClr val="accent6">
                    <a:lumMod val="75000"/>
                  </a:schemeClr>
                </a:solidFill>
              </a:rPr>
              <a:t>::pop</a:t>
            </a:r>
            <a:r>
              <a:rPr lang="en-AU" sz="1600" dirty="0" smtClean="0"/>
              <a:t>(){</a:t>
            </a:r>
          </a:p>
          <a:p>
            <a:r>
              <a:rPr lang="en-AU" sz="1600" dirty="0" smtClean="0"/>
              <a:t>  if(</a:t>
            </a:r>
            <a:r>
              <a:rPr lang="en-AU" sz="1600" dirty="0" smtClean="0">
                <a:solidFill>
                  <a:srgbClr val="7030A0"/>
                </a:solidFill>
              </a:rPr>
              <a:t>this</a:t>
            </a:r>
            <a:r>
              <a:rPr lang="en-AU" sz="1600" dirty="0" smtClean="0"/>
              <a:t>-&gt;head != </a:t>
            </a:r>
            <a:r>
              <a:rPr lang="en-AU" sz="1600" dirty="0" err="1" smtClean="0">
                <a:solidFill>
                  <a:schemeClr val="accent2">
                    <a:lumMod val="75000"/>
                  </a:schemeClr>
                </a:solidFill>
              </a:rPr>
              <a:t>nullptr</a:t>
            </a:r>
            <a:r>
              <a:rPr lang="en-AU" sz="1600" dirty="0" smtClean="0"/>
              <a:t>){</a:t>
            </a:r>
          </a:p>
          <a:p>
            <a:r>
              <a:rPr lang="en-AU" sz="1600" dirty="0" smtClean="0"/>
              <a:t>    </a:t>
            </a:r>
            <a:r>
              <a:rPr lang="en-AU" sz="1600" dirty="0" err="1" smtClean="0"/>
              <a:t>cout</a:t>
            </a:r>
            <a:r>
              <a:rPr lang="en-AU" sz="1600" dirty="0" smtClean="0"/>
              <a:t> &lt;&lt; </a:t>
            </a:r>
            <a:r>
              <a:rPr lang="en-AU" sz="1600" dirty="0" smtClean="0">
                <a:solidFill>
                  <a:srgbClr val="FF0000"/>
                </a:solidFill>
              </a:rPr>
              <a:t>"Remove " </a:t>
            </a:r>
            <a:r>
              <a:rPr lang="en-AU" sz="1600" dirty="0" smtClean="0"/>
              <a:t>&lt;&lt; </a:t>
            </a:r>
            <a:r>
              <a:rPr lang="en-AU" sz="1600" dirty="0" smtClean="0">
                <a:solidFill>
                  <a:srgbClr val="7030A0"/>
                </a:solidFill>
              </a:rPr>
              <a:t>this</a:t>
            </a:r>
            <a:r>
              <a:rPr lang="en-AU" sz="1600" dirty="0" smtClean="0"/>
              <a:t>-&gt;head-&gt;data &lt;&lt; </a:t>
            </a:r>
            <a:r>
              <a:rPr lang="en-AU" sz="1600" dirty="0" err="1" smtClean="0"/>
              <a:t>endl</a:t>
            </a:r>
            <a:r>
              <a:rPr lang="en-AU" sz="1600" dirty="0" smtClean="0"/>
              <a:t>;</a:t>
            </a:r>
          </a:p>
          <a:p>
            <a:r>
              <a:rPr lang="en-AU" sz="1600" dirty="0" smtClean="0"/>
              <a:t>    </a:t>
            </a:r>
            <a:r>
              <a:rPr lang="en-AU" sz="1600" dirty="0" smtClean="0">
                <a:solidFill>
                  <a:srgbClr val="7030A0"/>
                </a:solidFill>
              </a:rPr>
              <a:t>this</a:t>
            </a:r>
            <a:r>
              <a:rPr lang="en-AU" sz="1600" dirty="0" smtClean="0"/>
              <a:t>-&gt;head = </a:t>
            </a:r>
            <a:r>
              <a:rPr lang="en-AU" sz="1600" dirty="0" smtClean="0">
                <a:solidFill>
                  <a:srgbClr val="7030A0"/>
                </a:solidFill>
              </a:rPr>
              <a:t>this</a:t>
            </a:r>
            <a:r>
              <a:rPr lang="en-AU" sz="1600" dirty="0" smtClean="0"/>
              <a:t>-&gt;head-&gt;next;</a:t>
            </a:r>
          </a:p>
          <a:p>
            <a:r>
              <a:rPr lang="en-AU" sz="1600" dirty="0" smtClean="0"/>
              <a:t>    </a:t>
            </a:r>
            <a:r>
              <a:rPr lang="en-AU" sz="1600" dirty="0" smtClean="0">
                <a:solidFill>
                  <a:srgbClr val="7030A0"/>
                </a:solidFill>
              </a:rPr>
              <a:t>this</a:t>
            </a:r>
            <a:r>
              <a:rPr lang="en-AU" sz="1600" dirty="0" smtClean="0"/>
              <a:t>-&gt;length-- ;</a:t>
            </a:r>
          </a:p>
          <a:p>
            <a:r>
              <a:rPr lang="en-AU" sz="1600" dirty="0" smtClean="0"/>
              <a:t>  }</a:t>
            </a:r>
          </a:p>
        </p:txBody>
      </p:sp>
      <p:sp>
        <p:nvSpPr>
          <p:cNvPr id="90" name="Oval 89"/>
          <p:cNvSpPr/>
          <p:nvPr/>
        </p:nvSpPr>
        <p:spPr>
          <a:xfrm>
            <a:off x="1915264" y="725772"/>
            <a:ext cx="1056536"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91" name="Straight Arrow Connector 90"/>
          <p:cNvCxnSpPr>
            <a:stCxn id="90" idx="4"/>
            <a:endCxn id="94" idx="0"/>
          </p:cNvCxnSpPr>
          <p:nvPr/>
        </p:nvCxnSpPr>
        <p:spPr>
          <a:xfrm rot="16200000" flipH="1">
            <a:off x="2294047" y="1302698"/>
            <a:ext cx="479199" cy="180228"/>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92" name="Rectangle 91"/>
          <p:cNvSpPr/>
          <p:nvPr/>
        </p:nvSpPr>
        <p:spPr>
          <a:xfrm>
            <a:off x="150820" y="194784"/>
            <a:ext cx="4234526"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OurStack</a:t>
            </a:r>
            <a:endParaRPr lang="en-AU" dirty="0" smtClean="0">
              <a:solidFill>
                <a:schemeClr val="tx1"/>
              </a:solidFill>
            </a:endParaRPr>
          </a:p>
        </p:txBody>
      </p:sp>
      <p:sp>
        <p:nvSpPr>
          <p:cNvPr id="93" name="Rectangle 92"/>
          <p:cNvSpPr/>
          <p:nvPr/>
        </p:nvSpPr>
        <p:spPr>
          <a:xfrm>
            <a:off x="239952" y="750725"/>
            <a:ext cx="1285852"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94" name="Rectangle 93"/>
          <p:cNvSpPr/>
          <p:nvPr/>
        </p:nvSpPr>
        <p:spPr>
          <a:xfrm>
            <a:off x="2029760" y="1632412"/>
            <a:ext cx="1188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AU" dirty="0"/>
              <a:t>n</a:t>
            </a:r>
            <a:r>
              <a:rPr lang="en-AU" dirty="0" smtClean="0"/>
              <a:t>ode</a:t>
            </a:r>
            <a:endParaRPr lang="en-AU" dirty="0"/>
          </a:p>
        </p:txBody>
      </p:sp>
      <p:sp>
        <p:nvSpPr>
          <p:cNvPr id="95" name="Oval 94"/>
          <p:cNvSpPr/>
          <p:nvPr/>
        </p:nvSpPr>
        <p:spPr>
          <a:xfrm>
            <a:off x="2196424" y="1751170"/>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96" name="Oval 95"/>
          <p:cNvSpPr/>
          <p:nvPr/>
        </p:nvSpPr>
        <p:spPr>
          <a:xfrm>
            <a:off x="2196424" y="2257913"/>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97" name="Rectangle 96"/>
          <p:cNvSpPr/>
          <p:nvPr/>
        </p:nvSpPr>
        <p:spPr>
          <a:xfrm>
            <a:off x="3574613" y="1782008"/>
            <a:ext cx="685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98" name="Straight Arrow Connector 97"/>
          <p:cNvCxnSpPr>
            <a:stCxn id="95" idx="6"/>
            <a:endCxn id="97" idx="1"/>
          </p:cNvCxnSpPr>
          <p:nvPr/>
        </p:nvCxnSpPr>
        <p:spPr>
          <a:xfrm flipV="1">
            <a:off x="3056719" y="1964890"/>
            <a:ext cx="517895" cy="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99" name="Straight Arrow Connector 98"/>
          <p:cNvCxnSpPr>
            <a:stCxn id="96" idx="4"/>
            <a:endCxn id="100" idx="0"/>
          </p:cNvCxnSpPr>
          <p:nvPr/>
        </p:nvCxnSpPr>
        <p:spPr>
          <a:xfrm flipH="1">
            <a:off x="1154510" y="2685354"/>
            <a:ext cx="1472063" cy="651137"/>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00" name="Rectangle 99"/>
          <p:cNvSpPr/>
          <p:nvPr/>
        </p:nvSpPr>
        <p:spPr>
          <a:xfrm>
            <a:off x="560508" y="3336488"/>
            <a:ext cx="1188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AU" dirty="0"/>
              <a:t>n</a:t>
            </a:r>
            <a:r>
              <a:rPr lang="en-AU" dirty="0" smtClean="0"/>
              <a:t>ode</a:t>
            </a:r>
            <a:endParaRPr lang="en-AU" dirty="0"/>
          </a:p>
        </p:txBody>
      </p:sp>
      <p:sp>
        <p:nvSpPr>
          <p:cNvPr id="101" name="Oval 100"/>
          <p:cNvSpPr/>
          <p:nvPr/>
        </p:nvSpPr>
        <p:spPr>
          <a:xfrm>
            <a:off x="727174" y="3455246"/>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102" name="Oval 101"/>
          <p:cNvSpPr/>
          <p:nvPr/>
        </p:nvSpPr>
        <p:spPr>
          <a:xfrm>
            <a:off x="727174" y="3961987"/>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103" name="Rectangle 102"/>
          <p:cNvSpPr/>
          <p:nvPr/>
        </p:nvSpPr>
        <p:spPr>
          <a:xfrm>
            <a:off x="2105362" y="3486084"/>
            <a:ext cx="685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104" name="Straight Arrow Connector 103"/>
          <p:cNvCxnSpPr>
            <a:stCxn id="101" idx="6"/>
            <a:endCxn id="103" idx="1"/>
          </p:cNvCxnSpPr>
          <p:nvPr/>
        </p:nvCxnSpPr>
        <p:spPr>
          <a:xfrm flipV="1">
            <a:off x="1587468" y="3668966"/>
            <a:ext cx="517895" cy="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05" name="Rectangle 104"/>
          <p:cNvSpPr/>
          <p:nvPr/>
        </p:nvSpPr>
        <p:spPr>
          <a:xfrm>
            <a:off x="561952" y="5110526"/>
            <a:ext cx="1188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AU" dirty="0"/>
              <a:t>n</a:t>
            </a:r>
            <a:r>
              <a:rPr lang="en-AU" dirty="0" smtClean="0"/>
              <a:t>ode</a:t>
            </a:r>
            <a:endParaRPr lang="en-AU" dirty="0"/>
          </a:p>
        </p:txBody>
      </p:sp>
      <p:sp>
        <p:nvSpPr>
          <p:cNvPr id="106" name="Oval 105"/>
          <p:cNvSpPr/>
          <p:nvPr/>
        </p:nvSpPr>
        <p:spPr>
          <a:xfrm>
            <a:off x="728617" y="5229285"/>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107" name="Oval 106"/>
          <p:cNvSpPr/>
          <p:nvPr/>
        </p:nvSpPr>
        <p:spPr>
          <a:xfrm>
            <a:off x="728617" y="5736027"/>
            <a:ext cx="860294"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108" name="Rectangle 107"/>
          <p:cNvSpPr/>
          <p:nvPr/>
        </p:nvSpPr>
        <p:spPr>
          <a:xfrm>
            <a:off x="2106806" y="5260122"/>
            <a:ext cx="6858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109" name="Straight Arrow Connector 108"/>
          <p:cNvCxnSpPr>
            <a:stCxn id="106" idx="6"/>
            <a:endCxn id="108" idx="1"/>
          </p:cNvCxnSpPr>
          <p:nvPr/>
        </p:nvCxnSpPr>
        <p:spPr>
          <a:xfrm flipV="1">
            <a:off x="1588912" y="5443005"/>
            <a:ext cx="517895" cy="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110" name="Straight Arrow Connector 109"/>
          <p:cNvCxnSpPr>
            <a:stCxn id="102" idx="4"/>
            <a:endCxn id="105" idx="0"/>
          </p:cNvCxnSpPr>
          <p:nvPr/>
        </p:nvCxnSpPr>
        <p:spPr>
          <a:xfrm flipH="1">
            <a:off x="1155952" y="4389430"/>
            <a:ext cx="1368" cy="721099"/>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86851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3230</Words>
  <Application>Microsoft Office PowerPoint</Application>
  <PresentationFormat>On-screen Show (4:3)</PresentationFormat>
  <Paragraphs>592</Paragraphs>
  <Slides>23</Slides>
  <Notes>2</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23</vt:i4>
      </vt:variant>
    </vt:vector>
  </HeadingPairs>
  <TitlesOfParts>
    <vt:vector size="34" baseType="lpstr">
      <vt:lpstr>Arial</vt:lpstr>
      <vt:lpstr>Calibri</vt:lpstr>
      <vt:lpstr>Calibri Light</vt:lpstr>
      <vt:lpstr>Helvetica</vt:lpstr>
      <vt:lpstr>Times New Roman</vt:lpstr>
      <vt:lpstr>Office Theme</vt:lpstr>
      <vt:lpstr>1_Office Theme</vt:lpstr>
      <vt:lpstr>2_Office Theme</vt:lpstr>
      <vt:lpstr>3_Office Theme</vt:lpstr>
      <vt:lpstr>4_Office Theme</vt:lpstr>
      <vt:lpstr>5_Office Theme</vt:lpstr>
      <vt:lpstr>Week 2 – 4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.cpp and .h files</vt:lpstr>
      <vt:lpstr>C++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 4 Summary</dc:title>
  <dc:creator>Thomas</dc:creator>
  <cp:lastModifiedBy>Thomas Dolmark</cp:lastModifiedBy>
  <cp:revision>19</cp:revision>
  <dcterms:created xsi:type="dcterms:W3CDTF">2020-04-10T00:00:09Z</dcterms:created>
  <dcterms:modified xsi:type="dcterms:W3CDTF">2020-04-16T05:12:11Z</dcterms:modified>
</cp:coreProperties>
</file>