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9" r:id="rId7"/>
    <p:sldId id="280" r:id="rId8"/>
    <p:sldId id="282" r:id="rId9"/>
    <p:sldId id="281" r:id="rId10"/>
    <p:sldId id="283" r:id="rId11"/>
    <p:sldId id="284" r:id="rId12"/>
    <p:sldId id="27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75" r:id="rId25"/>
    <p:sldId id="27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5A75-A0A8-4F43-8C90-2A6D3FE01394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76B-BB73-4B79-A36F-DD331459F6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1745218"/>
            <a:ext cx="26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use a stack for this DFS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5073838" y="146753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also need to keep track of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that have been visited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3" name="Straight Arrow Connector 42"/>
          <p:cNvCxnSpPr>
            <a:stCxn id="37" idx="2"/>
            <a:endCxn id="40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  <a:endCxn id="40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7"/>
            <a:endCxn id="42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1"/>
            <a:endCxn id="42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9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37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2"/>
            <a:endCxn id="38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4"/>
            <a:endCxn id="42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rot="16200000" flipH="1">
            <a:off x="1357375" y="2252475"/>
            <a:ext cx="2857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>
          <a:xfrm>
            <a:off x="7055038" y="2113865"/>
            <a:ext cx="336362" cy="2864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2"/>
            <a:endCxn id="35" idx="0"/>
          </p:cNvCxnSpPr>
          <p:nvPr/>
        </p:nvCxnSpPr>
        <p:spPr>
          <a:xfrm rot="16200000" flipH="1">
            <a:off x="4114116" y="1961465"/>
            <a:ext cx="1411069" cy="8763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16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90800" y="13525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B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200" y="10477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E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999566" y="2199715"/>
            <a:ext cx="10300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8800" y="182141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16200000" flipH="1">
            <a:off x="7267575" y="2276475"/>
            <a:ext cx="209550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37" idx="2"/>
            <a:endCxn id="32" idx="0"/>
          </p:cNvCxnSpPr>
          <p:nvPr/>
        </p:nvCxnSpPr>
        <p:spPr>
          <a:xfrm rot="16200000" flipH="1">
            <a:off x="3714066" y="2552015"/>
            <a:ext cx="2020669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46" idx="3"/>
          </p:cNvCxnSpPr>
          <p:nvPr/>
        </p:nvCxnSpPr>
        <p:spPr>
          <a:xfrm flipH="1">
            <a:off x="1676400" y="1998881"/>
            <a:ext cx="2590800" cy="16257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1123950"/>
            <a:ext cx="434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39" idx="2"/>
            <a:endCxn id="42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42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7"/>
            <a:endCxn id="44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44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1"/>
            <a:endCxn id="39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2"/>
            <a:endCxn id="40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4"/>
            <a:endCxn id="44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? to the visited pool</a:t>
            </a: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1123950"/>
            <a:ext cx="434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39" idx="2"/>
            <a:endCxn id="42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42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7"/>
            <a:endCxn id="44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1"/>
            <a:endCxn id="44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1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1"/>
            <a:endCxn id="39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2"/>
            <a:endCxn id="40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4"/>
            <a:endCxn id="44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2"/>
            <a:endCxn id="44" idx="0"/>
          </p:cNvCxnSpPr>
          <p:nvPr/>
        </p:nvCxnSpPr>
        <p:spPr>
          <a:xfrm rot="16200000" flipH="1">
            <a:off x="3580715" y="2494864"/>
            <a:ext cx="1715869" cy="266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21" idx="1"/>
          </p:cNvCxnSpPr>
          <p:nvPr/>
        </p:nvCxnSpPr>
        <p:spPr>
          <a:xfrm rot="16200000" flipH="1">
            <a:off x="4671327" y="1404252"/>
            <a:ext cx="1744444" cy="24765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F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F to the visited pool</a:t>
            </a: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B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F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2" idx="0"/>
          </p:cNvCxnSpPr>
          <p:nvPr/>
        </p:nvCxnSpPr>
        <p:spPr>
          <a:xfrm>
            <a:off x="4381500" y="2525078"/>
            <a:ext cx="800100" cy="149447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?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C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B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1" idx="0"/>
          </p:cNvCxnSpPr>
          <p:nvPr/>
        </p:nvCxnSpPr>
        <p:spPr>
          <a:xfrm rot="5400000">
            <a:off x="3386614" y="3100864"/>
            <a:ext cx="1570672" cy="419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?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D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C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nothing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4" idx="0"/>
          </p:cNvCxnSpPr>
          <p:nvPr/>
        </p:nvCxnSpPr>
        <p:spPr>
          <a:xfrm rot="5400000">
            <a:off x="3424714" y="2453164"/>
            <a:ext cx="884872" cy="10287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?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013466" y="2213616"/>
            <a:ext cx="1002268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?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7" idx="2"/>
          </p:cNvCxnSpPr>
          <p:nvPr/>
        </p:nvCxnSpPr>
        <p:spPr>
          <a:xfrm rot="5400000">
            <a:off x="3009216" y="2037665"/>
            <a:ext cx="1715869" cy="10287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3" y="1028700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start with A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47" idx="0"/>
          </p:cNvCxnSpPr>
          <p:nvPr/>
        </p:nvCxnSpPr>
        <p:spPr>
          <a:xfrm rot="5400000">
            <a:off x="3699376" y="2042057"/>
            <a:ext cx="1326118" cy="380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977" y="1200150"/>
            <a:ext cx="2489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we visit a vertex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We push it to the stack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0" y="15049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visited vertex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 the visited pool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A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0" idx="2"/>
            <a:endCxn id="20" idx="0"/>
          </p:cNvCxnSpPr>
          <p:nvPr/>
        </p:nvCxnSpPr>
        <p:spPr>
          <a:xfrm rot="5400000">
            <a:off x="1404609" y="2224071"/>
            <a:ext cx="276820" cy="756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21" idx="0"/>
          </p:cNvCxnSpPr>
          <p:nvPr/>
        </p:nvCxnSpPr>
        <p:spPr>
          <a:xfrm>
            <a:off x="6972300" y="2151281"/>
            <a:ext cx="419100" cy="2490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1" name="Oval 50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53" name="Straight Arrow Connector 52"/>
          <p:cNvCxnSpPr>
            <a:stCxn id="47" idx="2"/>
            <a:endCxn id="50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0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7"/>
            <a:endCxn id="52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1"/>
            <a:endCxn id="52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9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1"/>
            <a:endCxn id="47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48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4"/>
            <a:endCxn id="52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?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?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A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D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do nothing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0" idx="0"/>
          </p:cNvCxnSpPr>
          <p:nvPr/>
        </p:nvCxnSpPr>
        <p:spPr>
          <a:xfrm rot="5400000">
            <a:off x="4262914" y="2605564"/>
            <a:ext cx="199072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?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013466" y="2213616"/>
            <a:ext cx="1002268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53200" y="1809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?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16200000" flipH="1">
            <a:off x="7261741" y="2270641"/>
            <a:ext cx="221218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7" idx="2"/>
            <a:endCxn id="30" idx="0"/>
          </p:cNvCxnSpPr>
          <p:nvPr/>
        </p:nvCxnSpPr>
        <p:spPr>
          <a:xfrm rot="5400000">
            <a:off x="3847416" y="2190065"/>
            <a:ext cx="1030069" cy="38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724150"/>
            <a:ext cx="1219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952750"/>
            <a:ext cx="1219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are none</a:t>
            </a:r>
          </a:p>
          <a:p>
            <a:pPr algn="ctr"/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top() of the stack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now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empty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13525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go back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pop() A</a:t>
            </a: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5400000">
            <a:off x="1151966" y="2352115"/>
            <a:ext cx="725269" cy="1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19800" y="22669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have visited every vertex</a:t>
            </a:r>
          </a:p>
        </p:txBody>
      </p:sp>
      <p:cxnSp>
        <p:nvCxnSpPr>
          <p:cNvPr id="51" name="Straight Arrow Connector 50"/>
          <p:cNvCxnSpPr>
            <a:stCxn id="50" idx="2"/>
            <a:endCxn id="21" idx="0"/>
          </p:cNvCxnSpPr>
          <p:nvPr/>
        </p:nvCxnSpPr>
        <p:spPr>
          <a:xfrm rot="5400000">
            <a:off x="7271266" y="2756416"/>
            <a:ext cx="316468" cy="76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3" y="1143002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the stack is empty() all vertex have been visited </a:t>
            </a:r>
          </a:p>
          <a:p>
            <a:pPr algn="ctr"/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in other words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While the stack is not empty() we proceed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3" idx="2"/>
            <a:endCxn id="20" idx="3"/>
          </p:cNvCxnSpPr>
          <p:nvPr/>
        </p:nvCxnSpPr>
        <p:spPr>
          <a:xfrm rot="5400000">
            <a:off x="2499756" y="1404378"/>
            <a:ext cx="1725392" cy="2495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000" y="3028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9" name="Oval 38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40" name="Straight Arrow Connector 39"/>
          <p:cNvCxnSpPr>
            <a:stCxn id="29" idx="2"/>
            <a:endCxn id="33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  <a:endCxn id="33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7"/>
            <a:endCxn id="39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39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1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29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30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4"/>
            <a:endCxn id="39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638800" cy="6286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Depth First Search (DFS)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6750"/>
            <a:ext cx="22557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#include&lt;bits/</a:t>
            </a:r>
            <a:r>
              <a:rPr lang="en-AU" sz="900" dirty="0" err="1" smtClean="0">
                <a:solidFill>
                  <a:schemeClr val="accent1"/>
                </a:solidFill>
              </a:rPr>
              <a:t>stdc</a:t>
            </a:r>
            <a:r>
              <a:rPr lang="en-AU" sz="9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using namespace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rgbClr val="7030A0"/>
                </a:solidFill>
              </a:rPr>
              <a:t>class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V; </a:t>
            </a:r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 *</a:t>
            </a:r>
            <a:r>
              <a:rPr lang="en-AU" sz="900" dirty="0" err="1" smtClean="0"/>
              <a:t>adj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DFSUtil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visited[]);</a:t>
            </a:r>
          </a:p>
          <a:p>
            <a:r>
              <a:rPr lang="en-AU" sz="900" dirty="0" smtClean="0"/>
              <a:t>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public</a:t>
            </a:r>
            <a:r>
              <a:rPr lang="en-AU" sz="900" dirty="0" smtClean="0"/>
              <a:t>: </a:t>
            </a:r>
          </a:p>
          <a:p>
            <a:r>
              <a:rPr lang="en-AU" sz="900" dirty="0" smtClean="0"/>
              <a:t>   Graph(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V);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err="1" smtClean="0"/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DFS(); };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V) {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this</a:t>
            </a:r>
            <a:r>
              <a:rPr lang="en-AU" sz="900" dirty="0" smtClean="0"/>
              <a:t>-&gt;V = V;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&gt;[V];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w)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adj</a:t>
            </a:r>
            <a:r>
              <a:rPr lang="en-AU" sz="900" dirty="0" smtClean="0"/>
              <a:t>[v].</a:t>
            </a:r>
            <a:r>
              <a:rPr lang="en-AU" sz="900" dirty="0" err="1" smtClean="0"/>
              <a:t>push_back</a:t>
            </a:r>
            <a:r>
              <a:rPr lang="en-AU" sz="900" dirty="0" smtClean="0"/>
              <a:t>(w); } </a:t>
            </a:r>
          </a:p>
          <a:p>
            <a:endParaRPr lang="en-AU" sz="900" dirty="0" smtClean="0"/>
          </a:p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err="1" smtClean="0">
                <a:solidFill>
                  <a:schemeClr val="accent3">
                    <a:lumMod val="75000"/>
                  </a:schemeClr>
                </a:solidFill>
              </a:rPr>
              <a:t>DFSUtil</a:t>
            </a:r>
            <a:r>
              <a:rPr lang="en-AU" sz="900" dirty="0" smtClean="0"/>
              <a:t>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v,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visited[]) { </a:t>
            </a:r>
          </a:p>
          <a:p>
            <a:r>
              <a:rPr lang="en-AU" sz="900" dirty="0" smtClean="0"/>
              <a:t>   visited[v]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v &lt;&lt; </a:t>
            </a:r>
            <a:r>
              <a:rPr lang="en-AU" sz="900" dirty="0" smtClean="0">
                <a:solidFill>
                  <a:srgbClr val="FF0000"/>
                </a:solidFill>
              </a:rPr>
              <a:t>" "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/>
              <a:t>   list&lt;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&gt;::</a:t>
            </a:r>
            <a:r>
              <a:rPr lang="en-AU" sz="900" dirty="0" err="1" smtClean="0"/>
              <a:t>iterator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err="1" smtClean="0"/>
              <a:t>adj</a:t>
            </a:r>
            <a:r>
              <a:rPr lang="en-AU" sz="900" dirty="0" smtClean="0"/>
              <a:t>[v].begin(); </a:t>
            </a:r>
            <a:r>
              <a:rPr lang="en-AU" sz="900" dirty="0" err="1" smtClean="0"/>
              <a:t>i</a:t>
            </a:r>
            <a:r>
              <a:rPr lang="en-AU" sz="900" dirty="0" smtClean="0"/>
              <a:t> != </a:t>
            </a:r>
            <a:r>
              <a:rPr lang="en-AU" sz="900" dirty="0" err="1" smtClean="0"/>
              <a:t>adj</a:t>
            </a:r>
            <a:r>
              <a:rPr lang="en-AU" sz="900" dirty="0" smtClean="0"/>
              <a:t>[v].end(); ++</a:t>
            </a:r>
            <a:r>
              <a:rPr lang="en-AU" sz="900" dirty="0" err="1" smtClean="0"/>
              <a:t>i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(!visited[*</a:t>
            </a:r>
            <a:r>
              <a:rPr lang="en-AU" sz="900" dirty="0" err="1" smtClean="0"/>
              <a:t>i</a:t>
            </a:r>
            <a:r>
              <a:rPr lang="en-AU" sz="900" dirty="0" smtClean="0"/>
              <a:t>])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DFSUtil</a:t>
            </a:r>
            <a:r>
              <a:rPr lang="en-AU" sz="900" dirty="0" smtClean="0"/>
              <a:t>(*</a:t>
            </a:r>
            <a:r>
              <a:rPr lang="en-AU" sz="900" dirty="0" err="1" smtClean="0"/>
              <a:t>i</a:t>
            </a:r>
            <a:r>
              <a:rPr lang="en-AU" sz="900" dirty="0" smtClean="0"/>
              <a:t>, visited);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666750"/>
            <a:ext cx="1975221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 smtClean="0">
                <a:solidFill>
                  <a:schemeClr val="accent1"/>
                </a:solidFill>
              </a:rPr>
              <a:t>void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Graph</a:t>
            </a:r>
            <a:r>
              <a:rPr lang="en-AU" sz="900" dirty="0" smtClean="0"/>
              <a:t>::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DFS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/>
              <a:t> *visited = </a:t>
            </a:r>
            <a:r>
              <a:rPr lang="en-AU" sz="900" dirty="0" smtClean="0">
                <a:solidFill>
                  <a:srgbClr val="7030A0"/>
                </a:solidFill>
              </a:rPr>
              <a:t>new</a:t>
            </a:r>
            <a:r>
              <a:rPr lang="en-AU" sz="900" dirty="0" smtClean="0"/>
              <a:t> </a:t>
            </a:r>
            <a:r>
              <a:rPr lang="en-AU" sz="900" dirty="0" err="1" smtClean="0">
                <a:solidFill>
                  <a:schemeClr val="accent1"/>
                </a:solidFill>
              </a:rPr>
              <a:t>bool</a:t>
            </a:r>
            <a:r>
              <a:rPr lang="en-AU" sz="900" dirty="0" smtClean="0">
                <a:solidFill>
                  <a:schemeClr val="accent1"/>
                </a:solidFill>
              </a:rPr>
              <a:t>[V</a:t>
            </a:r>
            <a:r>
              <a:rPr lang="en-AU" sz="900" dirty="0" smtClean="0"/>
              <a:t>];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; 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rgbClr val="7030A0"/>
                </a:solidFill>
              </a:rPr>
              <a:t>for</a:t>
            </a:r>
            <a:r>
              <a:rPr lang="en-AU" sz="900" dirty="0" smtClean="0"/>
              <a:t> (</a:t>
            </a:r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err="1" smtClean="0"/>
              <a:t>i</a:t>
            </a:r>
            <a:r>
              <a:rPr lang="en-AU" sz="900" dirty="0" smtClean="0"/>
              <a:t> = 0; </a:t>
            </a:r>
            <a:r>
              <a:rPr lang="en-AU" sz="900" dirty="0" err="1" smtClean="0"/>
              <a:t>i</a:t>
            </a:r>
            <a:r>
              <a:rPr lang="en-AU" sz="900" dirty="0" smtClean="0"/>
              <a:t> &lt; V; </a:t>
            </a:r>
            <a:r>
              <a:rPr lang="en-AU" sz="900" dirty="0" err="1" smtClean="0"/>
              <a:t>i</a:t>
            </a:r>
            <a:r>
              <a:rPr lang="en-AU" sz="900" dirty="0" smtClean="0"/>
              <a:t>++) </a:t>
            </a:r>
          </a:p>
          <a:p>
            <a:r>
              <a:rPr lang="en-AU" sz="900" dirty="0" smtClean="0"/>
              <a:t>      </a:t>
            </a:r>
            <a:r>
              <a:rPr lang="en-AU" sz="900" dirty="0" smtClean="0">
                <a:solidFill>
                  <a:srgbClr val="7030A0"/>
                </a:solidFill>
              </a:rPr>
              <a:t>if</a:t>
            </a:r>
            <a:r>
              <a:rPr lang="en-AU" sz="900" dirty="0" smtClean="0"/>
              <a:t> (visited[</a:t>
            </a:r>
            <a:r>
              <a:rPr lang="en-AU" sz="900" dirty="0" err="1" smtClean="0"/>
              <a:t>i</a:t>
            </a:r>
            <a:r>
              <a:rPr lang="en-AU" sz="900" dirty="0" smtClean="0"/>
              <a:t>] ==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900" dirty="0" smtClean="0"/>
              <a:t>) </a:t>
            </a:r>
          </a:p>
          <a:p>
            <a:r>
              <a:rPr lang="en-AU" sz="900" dirty="0" smtClean="0"/>
              <a:t>         </a:t>
            </a:r>
            <a:r>
              <a:rPr lang="en-AU" sz="900" dirty="0" err="1" smtClean="0"/>
              <a:t>DFSUtil</a:t>
            </a:r>
            <a:r>
              <a:rPr lang="en-AU" sz="900" dirty="0" smtClean="0"/>
              <a:t>(</a:t>
            </a:r>
            <a:r>
              <a:rPr lang="en-AU" sz="900" dirty="0" err="1" smtClean="0"/>
              <a:t>i</a:t>
            </a:r>
            <a:r>
              <a:rPr lang="en-AU" sz="900" dirty="0" smtClean="0"/>
              <a:t>, visited); } </a:t>
            </a:r>
          </a:p>
          <a:p>
            <a:endParaRPr lang="en-AU" sz="900" dirty="0" smtClean="0"/>
          </a:p>
          <a:p>
            <a:r>
              <a:rPr lang="en-AU" sz="900" dirty="0" err="1" smtClean="0">
                <a:solidFill>
                  <a:schemeClr val="accent1"/>
                </a:solidFill>
              </a:rPr>
              <a:t>int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900" dirty="0" smtClean="0"/>
              <a:t>() { </a:t>
            </a:r>
          </a:p>
          <a:p>
            <a:r>
              <a:rPr lang="en-AU" sz="900" dirty="0" smtClean="0"/>
              <a:t>   Graph g(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(0, 4);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(1, 2);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); 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(1, 5);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(2, 1);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); 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(4, 0);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900" dirty="0" smtClean="0"/>
              <a:t>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);</a:t>
            </a:r>
          </a:p>
          <a:p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900" dirty="0" err="1" smtClean="0">
                <a:solidFill>
                  <a:schemeClr val="bg1">
                    <a:lumMod val="50000"/>
                  </a:schemeClr>
                </a:solidFill>
              </a:rPr>
              <a:t>g.addEdge</a:t>
            </a:r>
            <a:r>
              <a:rPr lang="en-AU" sz="900" dirty="0" smtClean="0">
                <a:solidFill>
                  <a:schemeClr val="bg1">
                    <a:lumMod val="50000"/>
                  </a:schemeClr>
                </a:solidFill>
              </a:rPr>
              <a:t>(5, 1);</a:t>
            </a:r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g.addEdge</a:t>
            </a:r>
            <a:r>
              <a:rPr lang="en-AU" sz="900" dirty="0" smtClean="0"/>
              <a:t>(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900" dirty="0" smtClean="0"/>
              <a:t>,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900" dirty="0" smtClean="0"/>
              <a:t>);</a:t>
            </a:r>
          </a:p>
          <a:p>
            <a:endParaRPr lang="en-AU" sz="900" dirty="0" smtClean="0"/>
          </a:p>
          <a:p>
            <a:r>
              <a:rPr lang="en-AU" sz="900" dirty="0" smtClean="0"/>
              <a:t>   </a:t>
            </a:r>
            <a:r>
              <a:rPr lang="en-AU" sz="900" dirty="0" err="1" smtClean="0"/>
              <a:t>cout</a:t>
            </a:r>
            <a:r>
              <a:rPr lang="en-AU" sz="900" dirty="0" smtClean="0"/>
              <a:t> &lt;&lt; </a:t>
            </a:r>
            <a:r>
              <a:rPr lang="en-AU" sz="900" dirty="0" smtClean="0">
                <a:solidFill>
                  <a:srgbClr val="FF0000"/>
                </a:solidFill>
              </a:rPr>
              <a:t>"Deep First Search" </a:t>
            </a:r>
            <a:r>
              <a:rPr lang="en-AU" sz="900" dirty="0" smtClean="0"/>
              <a:t>&lt;&lt; </a:t>
            </a:r>
            <a:r>
              <a:rPr lang="en-AU" sz="900" dirty="0" err="1" smtClean="0"/>
              <a:t>endl</a:t>
            </a:r>
            <a:r>
              <a:rPr lang="en-AU" sz="900" dirty="0" smtClean="0"/>
              <a:t>; </a:t>
            </a:r>
          </a:p>
          <a:p>
            <a:r>
              <a:rPr lang="en-AU" sz="900" dirty="0" smtClean="0"/>
              <a:t>   g.DFS(); </a:t>
            </a:r>
          </a:p>
          <a:p>
            <a:r>
              <a:rPr lang="en-AU" sz="900" dirty="0" smtClean="0">
                <a:solidFill>
                  <a:srgbClr val="7030A0"/>
                </a:solidFill>
              </a:rPr>
              <a:t>return</a:t>
            </a:r>
            <a:r>
              <a:rPr lang="en-AU" sz="900" dirty="0" smtClean="0"/>
              <a:t> </a:t>
            </a:r>
            <a:r>
              <a:rPr lang="en-AU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900" dirty="0" smtClean="0"/>
              <a:t>; } </a:t>
            </a:r>
            <a:endParaRPr lang="en-AU" sz="900" dirty="0"/>
          </a:p>
        </p:txBody>
      </p:sp>
      <p:sp>
        <p:nvSpPr>
          <p:cNvPr id="9" name="Oval 8"/>
          <p:cNvSpPr/>
          <p:nvPr/>
        </p:nvSpPr>
        <p:spPr>
          <a:xfrm>
            <a:off x="7726680" y="571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0</a:t>
            </a:r>
            <a:endParaRPr lang="en-AU" sz="1200" dirty="0"/>
          </a:p>
        </p:txBody>
      </p:sp>
      <p:sp>
        <p:nvSpPr>
          <p:cNvPr id="10" name="Oval 9"/>
          <p:cNvSpPr/>
          <p:nvPr/>
        </p:nvSpPr>
        <p:spPr>
          <a:xfrm>
            <a:off x="7345680" y="10858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1" name="Oval 10"/>
          <p:cNvSpPr/>
          <p:nvPr/>
        </p:nvSpPr>
        <p:spPr>
          <a:xfrm>
            <a:off x="8564880" y="10287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2" name="Oval 11"/>
          <p:cNvSpPr/>
          <p:nvPr/>
        </p:nvSpPr>
        <p:spPr>
          <a:xfrm>
            <a:off x="6736080" y="5715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3" name="Oval 12"/>
          <p:cNvSpPr/>
          <p:nvPr/>
        </p:nvSpPr>
        <p:spPr>
          <a:xfrm>
            <a:off x="8641080" y="3429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7955280" y="62865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5</a:t>
            </a:r>
            <a:endParaRPr lang="en-AU" sz="1200" dirty="0"/>
          </a:p>
        </p:txBody>
      </p:sp>
      <p:cxnSp>
        <p:nvCxnSpPr>
          <p:cNvPr id="15" name="Straight Arrow Connector 14"/>
          <p:cNvCxnSpPr>
            <a:stCxn id="9" idx="2"/>
            <a:endCxn id="12" idx="7"/>
          </p:cNvCxnSpPr>
          <p:nvPr/>
        </p:nvCxnSpPr>
        <p:spPr>
          <a:xfrm rot="10800000" flipV="1">
            <a:off x="6970228" y="194309"/>
            <a:ext cx="756453" cy="4173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2" idx="5"/>
          </p:cNvCxnSpPr>
          <p:nvPr/>
        </p:nvCxnSpPr>
        <p:spPr>
          <a:xfrm rot="16200000" flipV="1">
            <a:off x="7017852" y="758022"/>
            <a:ext cx="3203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rot="5400000" flipH="1" flipV="1">
            <a:off x="7656027" y="786597"/>
            <a:ext cx="26322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4" idx="5"/>
          </p:cNvCxnSpPr>
          <p:nvPr/>
        </p:nvCxnSpPr>
        <p:spPr>
          <a:xfrm rot="16200000" flipV="1">
            <a:off x="8294202" y="758022"/>
            <a:ext cx="206076" cy="4156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1" idx="0"/>
          </p:cNvCxnSpPr>
          <p:nvPr/>
        </p:nvCxnSpPr>
        <p:spPr>
          <a:xfrm rot="5400000">
            <a:off x="8534400" y="784860"/>
            <a:ext cx="41148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6"/>
          </p:cNvCxnSpPr>
          <p:nvPr/>
        </p:nvCxnSpPr>
        <p:spPr>
          <a:xfrm rot="16200000" flipV="1">
            <a:off x="8246746" y="-51435"/>
            <a:ext cx="188763" cy="6802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6"/>
          </p:cNvCxnSpPr>
          <p:nvPr/>
        </p:nvCxnSpPr>
        <p:spPr>
          <a:xfrm rot="10800000" flipV="1">
            <a:off x="7620000" y="1165860"/>
            <a:ext cx="944880" cy="571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14" idx="0"/>
          </p:cNvCxnSpPr>
          <p:nvPr/>
        </p:nvCxnSpPr>
        <p:spPr>
          <a:xfrm rot="16200000" flipH="1">
            <a:off x="7829550" y="365760"/>
            <a:ext cx="29718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96200" y="1600200"/>
            <a:ext cx="12192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28575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 = 0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8600" y="26289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D = 3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8600" y="24003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 = 2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8600" y="21717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 = 1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8600" y="19431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 = 4 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8600" y="17145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F = 5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20000" y="37147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7239000" y="47434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8458200" y="46863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629400" y="42291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8534400" y="40005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848600" y="428625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31" idx="2"/>
            <a:endCxn id="34" idx="7"/>
          </p:cNvCxnSpPr>
          <p:nvPr/>
        </p:nvCxnSpPr>
        <p:spPr>
          <a:xfrm rot="10800000" flipV="1">
            <a:off x="6889567" y="3829050"/>
            <a:ext cx="730437" cy="4335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  <a:endCxn id="34" idx="5"/>
          </p:cNvCxnSpPr>
          <p:nvPr/>
        </p:nvCxnSpPr>
        <p:spPr>
          <a:xfrm rot="16200000" flipV="1">
            <a:off x="6910248" y="4403538"/>
            <a:ext cx="352706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7"/>
            <a:endCxn id="36" idx="3"/>
          </p:cNvCxnSpPr>
          <p:nvPr/>
        </p:nvCxnSpPr>
        <p:spPr>
          <a:xfrm rot="5400000" flipH="1" flipV="1">
            <a:off x="7548423" y="4432113"/>
            <a:ext cx="295556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 rot="5400000">
            <a:off x="8420100" y="4419600"/>
            <a:ext cx="4572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6" idx="0"/>
          </p:cNvCxnSpPr>
          <p:nvPr/>
        </p:nvCxnSpPr>
        <p:spPr>
          <a:xfrm rot="16200000" flipH="1">
            <a:off x="7715250" y="4000500"/>
            <a:ext cx="3429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3886200" y="3790951"/>
            <a:ext cx="2819402" cy="266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8800" y="3409950"/>
            <a:ext cx="2386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Code works for disconnected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3657600" y="895350"/>
            <a:ext cx="3200400" cy="1524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1371601"/>
            <a:ext cx="199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Uncomment for this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 flipV="1">
            <a:off x="3581400" y="2457450"/>
            <a:ext cx="3733800" cy="10287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38800" y="2190750"/>
            <a:ext cx="199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Order changes if edges from 3 are removed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1691427" y="1231553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next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lowest vertex</a:t>
            </a:r>
          </a:p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hich is 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32" idx="0"/>
          </p:cNvCxnSpPr>
          <p:nvPr/>
        </p:nvCxnSpPr>
        <p:spPr>
          <a:xfrm flipH="1">
            <a:off x="3352800" y="1877884"/>
            <a:ext cx="7514" cy="15320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5" idx="2"/>
            <a:endCxn id="32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32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34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34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25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0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4"/>
            <a:endCxn id="34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D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D to the visited pool</a:t>
            </a:r>
          </a:p>
        </p:txBody>
      </p:sp>
      <p:cxnSp>
        <p:nvCxnSpPr>
          <p:cNvPr id="48" name="Straight Arrow Connector 47"/>
          <p:cNvCxnSpPr>
            <a:stCxn id="47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4800" y="65782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Lowest means alphabetically with ‘A’ being the lowest and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‘F’ being the highest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3" idx="1"/>
          </p:cNvCxnSpPr>
          <p:nvPr/>
        </p:nvCxnSpPr>
        <p:spPr>
          <a:xfrm flipH="1">
            <a:off x="4019800" y="1119485"/>
            <a:ext cx="1365000" cy="2330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668520" y="1428752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vertex</a:t>
            </a:r>
          </a:p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hich is A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32" idx="0"/>
          </p:cNvCxnSpPr>
          <p:nvPr/>
        </p:nvCxnSpPr>
        <p:spPr>
          <a:xfrm flipH="1">
            <a:off x="3352800" y="2075083"/>
            <a:ext cx="984607" cy="13348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5" idx="2"/>
            <a:endCxn id="32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  <a:endCxn id="32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34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34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25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2"/>
            <a:endCxn id="30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4"/>
            <a:endCxn id="34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182141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But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wait,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has already been visited</a:t>
            </a:r>
          </a:p>
        </p:txBody>
      </p:sp>
      <p:cxnSp>
        <p:nvCxnSpPr>
          <p:cNvPr id="48" name="Straight Arrow Connector 47"/>
          <p:cNvCxnSpPr>
            <a:stCxn id="47" idx="2"/>
            <a:endCxn id="21" idx="0"/>
          </p:cNvCxnSpPr>
          <p:nvPr/>
        </p:nvCxnSpPr>
        <p:spPr>
          <a:xfrm rot="5400000">
            <a:off x="7286625" y="2295525"/>
            <a:ext cx="20955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C 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C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C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2"/>
            <a:endCxn id="31" idx="0"/>
          </p:cNvCxnSpPr>
          <p:nvPr/>
        </p:nvCxnSpPr>
        <p:spPr>
          <a:xfrm rot="5400000">
            <a:off x="2971116" y="2685365"/>
            <a:ext cx="2401669" cy="419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 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?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B 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B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B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2"/>
          </p:cNvCxnSpPr>
          <p:nvPr/>
        </p:nvCxnSpPr>
        <p:spPr>
          <a:xfrm rot="16200000" flipH="1">
            <a:off x="3618815" y="2456766"/>
            <a:ext cx="2325471" cy="8001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? 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 ? to the stack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?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8956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6781800" y="2400300"/>
            <a:ext cx="12192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 smtClean="0"/>
              <a:t>Visited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41719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39433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9800" y="104775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Proceed to the next lowest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unvisited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E </a:t>
            </a:r>
          </a:p>
        </p:txBody>
      </p:sp>
      <p:sp>
        <p:nvSpPr>
          <p:cNvPr id="30" name="Oval 29"/>
          <p:cNvSpPr/>
          <p:nvPr/>
        </p:nvSpPr>
        <p:spPr>
          <a:xfrm>
            <a:off x="41910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8100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0292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3200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4419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0" idx="2"/>
            <a:endCxn id="34" idx="7"/>
          </p:cNvCxnSpPr>
          <p:nvPr/>
        </p:nvCxnSpPr>
        <p:spPr>
          <a:xfrm rot="10800000" flipV="1">
            <a:off x="3460566" y="287655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1"/>
            <a:endCxn id="34" idx="5"/>
          </p:cNvCxnSpPr>
          <p:nvPr/>
        </p:nvCxnSpPr>
        <p:spPr>
          <a:xfrm rot="16200000" flipV="1">
            <a:off x="3422463" y="3708213"/>
            <a:ext cx="4702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7"/>
            <a:endCxn id="36" idx="3"/>
          </p:cNvCxnSpPr>
          <p:nvPr/>
        </p:nvCxnSpPr>
        <p:spPr>
          <a:xfrm rot="5400000" flipH="1" flipV="1">
            <a:off x="4070163" y="3746313"/>
            <a:ext cx="3940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1"/>
            <a:endCxn id="36" idx="5"/>
          </p:cNvCxnSpPr>
          <p:nvPr/>
        </p:nvCxnSpPr>
        <p:spPr>
          <a:xfrm rot="16200000" flipV="1">
            <a:off x="4717863" y="3708213"/>
            <a:ext cx="317875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 rot="5400000">
            <a:off x="49149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0" idx="6"/>
          </p:cNvCxnSpPr>
          <p:nvPr/>
        </p:nvCxnSpPr>
        <p:spPr>
          <a:xfrm rot="16200000" flipV="1">
            <a:off x="4686302" y="268605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31" idx="6"/>
          </p:cNvCxnSpPr>
          <p:nvPr/>
        </p:nvCxnSpPr>
        <p:spPr>
          <a:xfrm rot="10800000" flipV="1">
            <a:off x="41148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6" idx="0"/>
          </p:cNvCxnSpPr>
          <p:nvPr/>
        </p:nvCxnSpPr>
        <p:spPr>
          <a:xfrm rot="16200000" flipH="1">
            <a:off x="42291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1821418"/>
            <a:ext cx="2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push() 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2"/>
            <a:endCxn id="20" idx="0"/>
          </p:cNvCxnSpPr>
          <p:nvPr/>
        </p:nvCxnSpPr>
        <p:spPr>
          <a:xfrm rot="16200000" flipH="1">
            <a:off x="1395475" y="2290575"/>
            <a:ext cx="209550" cy="9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3" y="1821418"/>
            <a:ext cx="289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add E to the visited pool</a:t>
            </a:r>
          </a:p>
        </p:txBody>
      </p:sp>
      <p:cxnSp>
        <p:nvCxnSpPr>
          <p:cNvPr id="52" name="Straight Arrow Connector 51"/>
          <p:cNvCxnSpPr>
            <a:stCxn id="51" idx="2"/>
            <a:endCxn id="21" idx="0"/>
          </p:cNvCxnSpPr>
          <p:nvPr/>
        </p:nvCxnSpPr>
        <p:spPr>
          <a:xfrm rot="5400000">
            <a:off x="7286626" y="2295524"/>
            <a:ext cx="209550" cy="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2"/>
            <a:endCxn id="35" idx="0"/>
          </p:cNvCxnSpPr>
          <p:nvPr/>
        </p:nvCxnSpPr>
        <p:spPr>
          <a:xfrm rot="16200000" flipH="1">
            <a:off x="4114116" y="1961465"/>
            <a:ext cx="1411069" cy="8763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16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39000" y="37147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16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9000" y="34861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716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9000" y="3257552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/>
                </a:solidFill>
              </a:rPr>
              <a:t>E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1477</Words>
  <Application>Microsoft Office PowerPoint</Application>
  <PresentationFormat>On-screen Show (16:9)</PresentationFormat>
  <Paragraphs>599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 (DFS)</dc:title>
  <dc:creator>Thomas</dc:creator>
  <cp:lastModifiedBy>Thomas Dolmark</cp:lastModifiedBy>
  <cp:revision>31</cp:revision>
  <dcterms:created xsi:type="dcterms:W3CDTF">2020-04-18T05:32:16Z</dcterms:created>
  <dcterms:modified xsi:type="dcterms:W3CDTF">2020-04-30T05:27:48Z</dcterms:modified>
</cp:coreProperties>
</file>